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4" r:id="rId4"/>
    <p:sldId id="269" r:id="rId5"/>
    <p:sldId id="270" r:id="rId6"/>
    <p:sldId id="272" r:id="rId7"/>
    <p:sldId id="261" r:id="rId8"/>
    <p:sldId id="286" r:id="rId9"/>
    <p:sldId id="289" r:id="rId10"/>
    <p:sldId id="273" r:id="rId11"/>
    <p:sldId id="296" r:id="rId12"/>
    <p:sldId id="276" r:id="rId13"/>
    <p:sldId id="295" r:id="rId14"/>
    <p:sldId id="287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1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E09684-C67F-4940-A5C4-E9F2F3D034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068FFA-1A6C-4BDD-A5AF-530DDBA52F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3B5BD-73BB-4067-81BB-53B141E840C6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0C0556-B32B-45EA-930E-09EFF205C5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79EC91-2366-4F09-B52A-8D98749B9C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B93B6-6414-4CDD-AEBA-F191CEC6A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1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3C3F6-1DC7-4FAE-8B72-CE07EC79BDF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C9084-855C-408E-85EE-E04E26968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35F34-5BBB-4873-8310-788C84A92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190D94-0B2C-49AB-8B31-CE4BB5C97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9F491-09CE-46F1-ACEC-A99BB2FF3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29DE-2E87-43B8-92E7-592ECC5DCE6E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1AA29-0DA4-4451-ABFB-9BA13634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9828A-F081-44AC-888B-E18937B9E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7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4BC9-F32B-4F6B-909C-1952109F1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14924-5E2B-44BB-998A-5457DC1DB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00E56-28DA-4ED2-BFA0-5CF0D120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B2FD-1470-4B6F-820D-F352208A29E0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3B48F-5984-4D5C-B59C-0F685EC3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47EC6-3872-41DF-A0D1-C6E7C0C46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E6C0C4-F790-4CCF-B078-F589E95076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3B5D8-0216-43ED-ADE9-311CF5521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8E11A-A15F-4C05-81CE-5E37828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60AD-BEAB-4297-A1F7-6F2B06FB0800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43C09-73BB-4F13-B4F4-83F4EB70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D26BC-8A2E-4182-A969-C4CA286D6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3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0F153-AE46-4020-83DE-990A64972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D0515-1DF1-4E42-B392-66FC75967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67F85-C9FE-47AE-ABD9-E26F1ECAA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1912-6A4E-423D-B965-F76A4646FB19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8677C-731B-401E-B22C-41A66AB7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B156C-0804-407F-90F6-AAAFBABB1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3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0BAA6-5FD0-4EC0-9104-E13A1A4CE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68215-87A6-4CE6-AF45-A1B12E038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4298A-0869-4D2B-A99D-CF8603757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45B2-5CF1-4FD9-9AE4-6C0A7C966301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3E6DF-BA73-4B0F-AB23-BB3545A71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CCBE4-1792-4C09-B5A0-64105D365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9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33917-783D-4004-8A95-3758E8259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E3505-E585-4398-A8D2-3BE015E676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EDE95-2947-40CC-8333-9BDB429812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7365B-EBD8-44A2-8F88-AF21845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A61A-B7A5-474F-AB70-CA8E2BD52DBA}" type="datetime1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28918-B550-4199-A791-6B11813E7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EA96B9-6A8F-4013-8CDF-9260AC57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9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CDE5B-29CF-49EB-8B1D-C9212505E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D7D38-3BEB-45A3-93A7-5D26397F7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C8CDA-6B77-4818-B0D0-70CB957DC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9E1FEA-3588-46A7-85F3-F68C2CC28C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1E542F-A575-41A6-8FB1-62EFB44B4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2E1F68-F44C-4A02-AF63-AF5DD9DB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5496E-93D7-4AF7-935F-E88193A5F84A}" type="datetime1">
              <a:rPr lang="en-US" smtClean="0"/>
              <a:t>8/9/2022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71205E-8FFB-4C4E-BB45-7810763F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389233-F858-49BB-9E91-8161D4527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6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C8F4A-CF31-4A29-8637-7EF677575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AE3677-D4A4-4CE0-B68A-92603ECB3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CBB8-B659-43B8-91D4-E7D87CF9EF6B}" type="datetime1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21C48-DAE0-42C6-8B2B-F2E662CE2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AFDC6-DD75-411C-94F1-FD62BDF73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8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63FD55-75C6-4C4E-B95F-C3B8F417D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85DD3-6EF9-4227-8937-CD7711E4DC2D}" type="datetime1">
              <a:rPr lang="en-US" smtClean="0"/>
              <a:t>8/9/2022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4024C5-680C-4DB3-B8FB-EB1A213F6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DBA9E-4937-4627-B817-49C7153C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09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5A505-33C8-459E-AC68-148D940DD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195CD-376A-4EBA-AF4B-C4D9C0E83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F5C55-8E5C-4EE1-8801-2C34A0C8D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8C6E2-B4E1-44C7-BC9C-ADF7DFD87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D7-5C43-43EF-A3B0-30948AD71461}" type="datetime1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B4D98-E4C1-4698-9218-DE628C0B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07425-D6D8-4187-9AE3-3B334AF2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9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380C-EE49-42F3-AA4A-4E0A010FD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723A9F-E5AB-41A3-9A4F-868B973F90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93280-9C04-45F1-9F4F-9E12149D1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C63BF-7030-4378-83CA-57E0A6716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B0A2-3BFC-4F5E-9DB0-2CE387B9FA44}" type="datetime1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2C0B6-EFA2-4C3C-B0E7-F8DA4D50F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2060C-F14D-4C34-85CC-32C7D40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6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5261CE-E6D9-4041-86AE-4394DC1AA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6DDD0-8876-493D-8B7A-224DC19BD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157BC-8184-4B76-ADC8-67BF28F64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01D3C-634B-4B85-A8FA-390C461C7981}" type="datetime1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A90E8-42C3-4C66-B608-0AE4D18891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TeVPA 2022 - 08/09/2022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76224-7110-43FA-BE71-28770E5A7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68F89-08B3-4EB6-80D7-FFCEA9C0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67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00.png"/><Relationship Id="rId4" Type="http://schemas.openxmlformats.org/officeDocument/2006/relationships/image" Target="../media/image59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1.png"/><Relationship Id="rId3" Type="http://schemas.openxmlformats.org/officeDocument/2006/relationships/image" Target="../media/image210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2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310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7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0.png"/><Relationship Id="rId4" Type="http://schemas.openxmlformats.org/officeDocument/2006/relationships/image" Target="../media/image36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34.png"/><Relationship Id="rId5" Type="http://schemas.openxmlformats.org/officeDocument/2006/relationships/image" Target="../media/image42.png"/><Relationship Id="rId10" Type="http://schemas.openxmlformats.org/officeDocument/2006/relationships/image" Target="../media/image21.png"/><Relationship Id="rId4" Type="http://schemas.openxmlformats.org/officeDocument/2006/relationships/image" Target="../media/image4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D88BE-A07B-442E-8343-3E75DD4BD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5712"/>
            <a:ext cx="9144000" cy="1608183"/>
          </a:xfrm>
        </p:spPr>
        <p:txBody>
          <a:bodyPr>
            <a:normAutofit fontScale="90000"/>
          </a:bodyPr>
          <a:lstStyle/>
          <a:p>
            <a:r>
              <a:rPr lang="en-US" b="0" i="0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Neutrino time delay as a probe of secret neutrino interactions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8D86D5-86EA-4F1F-B63E-5F8CD5C36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5474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Jose A. Carpio</a:t>
            </a:r>
          </a:p>
          <a:p>
            <a:r>
              <a:rPr lang="en-US" dirty="0"/>
              <a:t>PhD advisor: </a:t>
            </a:r>
            <a:r>
              <a:rPr lang="en-US" dirty="0" err="1"/>
              <a:t>Kohta</a:t>
            </a:r>
            <a:r>
              <a:rPr lang="en-US" dirty="0"/>
              <a:t> </a:t>
            </a:r>
            <a:r>
              <a:rPr lang="en-US" dirty="0" err="1"/>
              <a:t>Murase</a:t>
            </a:r>
            <a:endParaRPr lang="en-US" dirty="0"/>
          </a:p>
          <a:p>
            <a:r>
              <a:rPr lang="en-US" dirty="0"/>
              <a:t>Penn State University</a:t>
            </a:r>
          </a:p>
          <a:p>
            <a:endParaRPr lang="en-US" dirty="0"/>
          </a:p>
          <a:p>
            <a:r>
              <a:rPr lang="en-US" dirty="0" err="1"/>
              <a:t>TeVPA</a:t>
            </a:r>
            <a:r>
              <a:rPr lang="en-US" dirty="0"/>
              <a:t>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0AD511-D7B1-4918-9FBD-8DB62E0C0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2886" y="5693871"/>
            <a:ext cx="2543209" cy="107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72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8393" y="1253331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1600" dirty="0"/>
                  <a:t>Inelasticity parameter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m:rPr>
                        <m:lit/>
                      </m:rP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.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 → </m:t>
                    </m:r>
                  </m:oMath>
                </a14:m>
                <a:r>
                  <a:rPr lang="en-US" sz="1600" dirty="0"/>
                  <a:t>no </a:t>
                </a:r>
                <a:r>
                  <a:rPr lang="en-US" sz="1600" dirty="0" err="1"/>
                  <a:t>upscattered</a:t>
                </a:r>
                <a:r>
                  <a:rPr lang="en-US" sz="1600" dirty="0"/>
                  <a:t> neutrinos.</a:t>
                </a:r>
              </a:p>
              <a:p>
                <a:pPr algn="just"/>
                <a:r>
                  <a:rPr lang="en-US" sz="1600" dirty="0"/>
                  <a:t>300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 neutrinos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=0.5⟶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24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US" sz="1600" dirty="0"/>
                  <a:t> .</a:t>
                </a:r>
              </a:p>
              <a:p>
                <a:pPr algn="just"/>
                <a:r>
                  <a:rPr lang="en-US" sz="1600" dirty="0"/>
                  <a:t>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sz="1600" dirty="0"/>
                  <a:t> limit has an analytical solution, with an exponential decay at large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algn="just"/>
                <a:endParaRPr lang="en-US" sz="1600" dirty="0"/>
              </a:p>
              <a:p>
                <a:pPr algn="just"/>
                <a:endParaRPr lang="en-US" sz="1600" dirty="0"/>
              </a:p>
              <a:p>
                <a:pPr marL="0" indent="0" algn="just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8393" y="1253331"/>
                <a:ext cx="10515600" cy="4351338"/>
              </a:xfrm>
              <a:blipFill>
                <a:blip r:embed="rId2"/>
                <a:stretch>
                  <a:fillRect l="-232" t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/>
                  <a:t>Example 2: Scattering in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sz="2800" dirty="0"/>
                  <a:t> limit - zero inelasticity 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  <a:blipFill>
                <a:blip r:embed="rId3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101EAF-8F87-4FCC-8B5C-A23A3A2B148A}"/>
                  </a:ext>
                </a:extLst>
              </p:cNvPr>
              <p:cNvSpPr txBox="1"/>
              <p:nvPr/>
            </p:nvSpPr>
            <p:spPr>
              <a:xfrm>
                <a:off x="5657849" y="3364328"/>
                <a:ext cx="488224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Mpc</m:t>
                    </m:r>
                  </m:oMath>
                </a14:m>
                <a:r>
                  <a:rPr lang="en-US" sz="1600" dirty="0"/>
                  <a:t>  (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=310)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/>
                  <a:t>MC simulation suggests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600" dirty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/>
                  <a:t>MC predicts peak at 1000s.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/>
                  <a:t>Analytical expression underestimates the peak’s location.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101EAF-8F87-4FCC-8B5C-A23A3A2B1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7849" y="3364328"/>
                <a:ext cx="4882243" cy="1569660"/>
              </a:xfrm>
              <a:prstGeom prst="rect">
                <a:avLst/>
              </a:prstGeom>
              <a:blipFill>
                <a:blip r:embed="rId4"/>
                <a:stretch>
                  <a:fillRect l="-624" t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C23B7A6-10DC-4599-9B60-B08DBEE07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3A67B0-DAC6-4810-9639-5E0AF9FE8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906" y="2585911"/>
            <a:ext cx="4242655" cy="326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81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8393" y="1253331"/>
                <a:ext cx="5415342" cy="435133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2000" dirty="0"/>
                  <a:t>800 </a:t>
                </a:r>
                <a:r>
                  <a:rPr lang="en-US" sz="2000" dirty="0" err="1"/>
                  <a:t>TeV</a:t>
                </a:r>
                <a:r>
                  <a:rPr lang="en-US" sz="2000" dirty="0"/>
                  <a:t> neutrinos and g=0.01</a:t>
                </a:r>
              </a:p>
              <a:p>
                <a:pPr algn="just"/>
                <a:r>
                  <a:rPr lang="en-US" sz="2000" dirty="0"/>
                  <a:t>Resonance occurs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=0.25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algn="just"/>
                <a:r>
                  <a:rPr lang="en-US" sz="2000" dirty="0"/>
                  <a:t>Compare against</a:t>
                </a:r>
              </a:p>
              <a:p>
                <a:pPr algn="just"/>
                <a:endParaRPr lang="en-US" sz="2000" dirty="0"/>
              </a:p>
              <a:p>
                <a:pPr marL="0" indent="0" algn="just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8393" y="1253331"/>
                <a:ext cx="5415342" cy="4351338"/>
              </a:xfrm>
              <a:blipFill>
                <a:blip r:embed="rId2"/>
                <a:stretch>
                  <a:fillRect l="-1014" t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/>
                  <a:t>Example 3: Monoenergetic source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  <a:blipFill>
                <a:blip r:embed="rId3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C23B7A6-10DC-4599-9B60-B08DBEE07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BA41BB-B33B-EEAF-D4AE-71334DF02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3820" y="1673156"/>
            <a:ext cx="6120644" cy="44435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90C1E3F-7128-E2CD-C86B-45838C1D8320}"/>
                  </a:ext>
                </a:extLst>
              </p:cNvPr>
              <p:cNvSpPr txBox="1"/>
              <p:nvPr/>
            </p:nvSpPr>
            <p:spPr>
              <a:xfrm>
                <a:off x="1126309" y="2551837"/>
                <a:ext cx="4607511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“No redshift”: Ignore adiabatic energy loss, but force 800 </a:t>
                </a:r>
                <a:r>
                  <a:rPr lang="en-US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neutrino to become a 500 </a:t>
                </a:r>
                <a:r>
                  <a:rPr lang="en-US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neutrino at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=0.25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One-scattering approximation: Allow adiabatic loss, but forbid more than 1 scattering.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90C1E3F-7128-E2CD-C86B-45838C1D8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309" y="2551837"/>
                <a:ext cx="4607511" cy="1754326"/>
              </a:xfrm>
              <a:prstGeom prst="rect">
                <a:avLst/>
              </a:prstGeom>
              <a:blipFill>
                <a:blip r:embed="rId5"/>
                <a:stretch>
                  <a:fillRect l="-1190" t="-2091" r="-265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52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50911-1914-4249-84B9-E16E654F6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5676"/>
            <a:ext cx="3970564" cy="2743575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Cutoffs in delay due to threshold effects</a:t>
            </a:r>
          </a:p>
          <a:p>
            <a:pPr algn="just"/>
            <a:r>
              <a:rPr lang="en-US" sz="2000" dirty="0"/>
              <a:t>For g=0.2, the cascade effect is strong enough to overcome the flux decrease due to redshift.</a:t>
            </a:r>
          </a:p>
          <a:p>
            <a:pPr algn="just"/>
            <a:r>
              <a:rPr lang="en-US" sz="2000" dirty="0"/>
              <a:t>Comparing against the no redshift case, there are no major differences in time delay.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/>
                  <a:t>Example 4: Single source at redshift z=1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sz="2800" dirty="0"/>
                  <a:t> injection spectrum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  <a:blipFill>
                <a:blip r:embed="rId2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A6C8E-B7CA-4D24-83D2-35EC077C3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7F8E70-8E53-4265-8662-A5F053F7C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764" y="974292"/>
            <a:ext cx="6838739" cy="545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2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/>
                  <a:t>Example 5: Source at redshift z=1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sz="2800" dirty="0"/>
                  <a:t> injection spectrum,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  <a:blipFill>
                <a:blip r:embed="rId2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A6C8E-B7CA-4D24-83D2-35EC077C3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853796-3E8C-4712-AC47-377A12BFC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90" y="2405997"/>
            <a:ext cx="10760110" cy="40781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EFF423-2BCB-47EA-B64B-11B90496F186}"/>
                  </a:ext>
                </a:extLst>
              </p:cNvPr>
              <p:cNvSpPr txBox="1"/>
              <p:nvPr/>
            </p:nvSpPr>
            <p:spPr>
              <a:xfrm>
                <a:off x="1035698" y="1193566"/>
                <a:ext cx="10318102" cy="1249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Consider a coupling only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Diag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0,0,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=0.05.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=0.022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=0.024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=0.055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Time delay distribution is quite similar among all neutrino flavors.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EFF423-2BCB-47EA-B64B-11B90496F1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698" y="1193566"/>
                <a:ext cx="10318102" cy="1249829"/>
              </a:xfrm>
              <a:prstGeom prst="rect">
                <a:avLst/>
              </a:prstGeom>
              <a:blipFill>
                <a:blip r:embed="rId4"/>
                <a:stretch>
                  <a:fillRect l="-532" t="-2439" b="-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587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4DF2E38-996C-4A0A-8F56-9B80588935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32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Concluding remarks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D810D5B-473C-479F-9AFB-A0790F12A8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11274"/>
                <a:ext cx="10515600" cy="459583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𝜈𝜈</m:t>
                    </m:r>
                  </m:oMath>
                </a14:m>
                <a:r>
                  <a:rPr lang="en-US" sz="2000" dirty="0"/>
                  <a:t> interactions with a scalar mediator</a:t>
                </a:r>
              </a:p>
              <a:p>
                <a:r>
                  <a:rPr lang="en-US" sz="2000" dirty="0"/>
                  <a:t>For elastic scattering, we find significant deviations between the analytical expression and the Monte Carlo result.</a:t>
                </a:r>
              </a:p>
              <a:p>
                <a:r>
                  <a:rPr lang="en-US" sz="2000" dirty="0"/>
                  <a:t>For small coupling/optical depth, redshift energy loss only affects the shortest time delays</a:t>
                </a:r>
              </a:p>
              <a:p>
                <a:r>
                  <a:rPr lang="en-US" sz="2000" dirty="0"/>
                  <a:t>For a single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source 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, high energy neutrinos in the 1 </a:t>
                </a:r>
                <a:r>
                  <a:rPr lang="en-US" sz="2000" dirty="0" err="1"/>
                  <a:t>TeV</a:t>
                </a:r>
                <a:r>
                  <a:rPr lang="en-US" sz="2000" dirty="0"/>
                  <a:t>- 10 </a:t>
                </a:r>
                <a:r>
                  <a:rPr lang="en-US" sz="2000" dirty="0" err="1"/>
                  <a:t>PeV</a:t>
                </a:r>
                <a:r>
                  <a:rPr lang="en-US" sz="2000" dirty="0"/>
                  <a:t> range can be delayed by 1s to 1000s.</a:t>
                </a:r>
              </a:p>
              <a:p>
                <a:r>
                  <a:rPr lang="en-US" sz="2000" dirty="0"/>
                  <a:t>Time delay distribution for three flavors look similar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The Monte Carlo code used here can be used for a variety of interaction models and may accommodate pion and muon decays. Code will be publicly available soon.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More on this work, see 220.409029 (JC &amp; </a:t>
                </a:r>
                <a:r>
                  <a:rPr lang="en-US" sz="2000" dirty="0" err="1"/>
                  <a:t>Murase</a:t>
                </a:r>
                <a:r>
                  <a:rPr lang="en-US" sz="2000" dirty="0"/>
                  <a:t>)</a:t>
                </a:r>
              </a:p>
              <a:p>
                <a:pPr marL="0" indent="0">
                  <a:buNone/>
                </a:pPr>
                <a:r>
                  <a:rPr lang="en-US" sz="2000" dirty="0"/>
                  <a:t>For an application of time delay to neutrino-dark matter interactions, see 2204.09650 (JC, </a:t>
                </a:r>
                <a:r>
                  <a:rPr lang="en-US" sz="2000" dirty="0" err="1"/>
                  <a:t>Kheirandish</a:t>
                </a:r>
                <a:r>
                  <a:rPr lang="en-US" sz="2000" dirty="0"/>
                  <a:t> &amp; </a:t>
                </a:r>
                <a:r>
                  <a:rPr lang="en-US" sz="2000" dirty="0" err="1"/>
                  <a:t>Murase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D810D5B-473C-479F-9AFB-A0790F12A8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11274"/>
                <a:ext cx="10515600" cy="4595835"/>
              </a:xfrm>
              <a:blipFill>
                <a:blip r:embed="rId2"/>
                <a:stretch>
                  <a:fillRect l="-580" t="-1724" r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EEB480-B98B-4B83-A57B-0FC9F3230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3377643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Considerations for inelastic scattering and cosmological distances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BA901085-46F8-47A2-A134-752BCF7A30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045029"/>
                <a:ext cx="6872968" cy="51319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Measure lengths as light travel distance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If source is at non-negligible redshift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=112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/>
                  <a:t> 	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After each scattering, we have an additional neutrino to track</a:t>
                </a:r>
              </a:p>
              <a:p>
                <a:r>
                  <a:rPr lang="en-US" sz="2000" dirty="0"/>
                  <a:t>Neutrinos above 500 </a:t>
                </a:r>
                <a:r>
                  <a:rPr lang="en-US" sz="2000" dirty="0" err="1"/>
                  <a:t>TeV</a:t>
                </a:r>
                <a:r>
                  <a:rPr lang="en-US" sz="2000" dirty="0"/>
                  <a:t> can enter the resonance region due to redshift losses.</a:t>
                </a:r>
              </a:p>
            </p:txBody>
          </p:sp>
        </mc:Choice>
        <mc:Fallback xmlns="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BA901085-46F8-47A2-A134-752BCF7A3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045029"/>
                <a:ext cx="6872968" cy="5131934"/>
              </a:xfrm>
              <a:prstGeom prst="rect">
                <a:avLst/>
              </a:prstGeom>
              <a:blipFill>
                <a:blip r:embed="rId2"/>
                <a:stretch>
                  <a:fillRect l="-799" t="-1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44D17818-18DB-43DA-9441-7B2967498DB4}"/>
              </a:ext>
            </a:extLst>
          </p:cNvPr>
          <p:cNvSpPr txBox="1"/>
          <p:nvPr/>
        </p:nvSpPr>
        <p:spPr>
          <a:xfrm>
            <a:off x="1197526" y="3218812"/>
            <a:ext cx="2792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Expansion losses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AB1F37-9EFF-4B58-B4D8-CC14C287AB2A}"/>
                  </a:ext>
                </a:extLst>
              </p:cNvPr>
              <p:cNvSpPr txBox="1"/>
              <p:nvPr/>
            </p:nvSpPr>
            <p:spPr>
              <a:xfrm>
                <a:off x="4349038" y="3191228"/>
                <a:ext cx="27921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C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400" dirty="0"/>
                  <a:t>B density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AB1F37-9EFF-4B58-B4D8-CC14C287A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038" y="3191228"/>
                <a:ext cx="2792186" cy="307777"/>
              </a:xfrm>
              <a:prstGeom prst="rect">
                <a:avLst/>
              </a:prstGeom>
              <a:blipFill>
                <a:blip r:embed="rId3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685C7F1-1523-4E59-B127-D4416D8B3555}"/>
                  </a:ext>
                </a:extLst>
              </p:cNvPr>
              <p:cNvSpPr txBox="1"/>
              <p:nvPr/>
            </p:nvSpPr>
            <p:spPr>
              <a:xfrm>
                <a:off x="81643" y="1402961"/>
                <a:ext cx="6096680" cy="750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nary>
                        <m:nary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nary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685C7F1-1523-4E59-B127-D4416D8B3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43" y="1402961"/>
                <a:ext cx="6096680" cy="7500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3BE5D14-A3EA-4371-AE8D-CD080256F49A}"/>
                  </a:ext>
                </a:extLst>
              </p:cNvPr>
              <p:cNvSpPr/>
              <p:nvPr/>
            </p:nvSpPr>
            <p:spPr>
              <a:xfrm>
                <a:off x="5673170" y="1238189"/>
                <a:ext cx="4669868" cy="73297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Benchmark Model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=0.7,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=0.3,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=67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km</m:t>
                    </m:r>
                    <m: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Mp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3BE5D14-A3EA-4371-AE8D-CD080256F4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170" y="1238189"/>
                <a:ext cx="4669868" cy="732971"/>
              </a:xfrm>
              <a:prstGeom prst="rect">
                <a:avLst/>
              </a:prstGeom>
              <a:blipFill>
                <a:blip r:embed="rId5"/>
                <a:stretch>
                  <a:fillRect l="-1042" t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79908E1-9D90-43E5-814D-B698CF09F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7648" y="2513350"/>
            <a:ext cx="4216556" cy="323093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61A804-8DB5-4A4F-B9F9-73CA94EEB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1723620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Massless neutrinos in the Standard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45029"/>
                <a:ext cx="8595632" cy="5131934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Three lepton generations, each separated as a charged lepton and neutrinos. Each has an antiparticle.</a:t>
                </a:r>
              </a:p>
              <a:p>
                <a:r>
                  <a:rPr lang="en-US" sz="2000" dirty="0"/>
                  <a:t>Two types of weak interactions involving leptons only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Neutrinos can be either Dirac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sz="2000" dirty="0"/>
                  <a:t> are different) or Majorana (the neutrino is its own antiparticle).</a:t>
                </a:r>
              </a:p>
              <a:p>
                <a:r>
                  <a:rPr lang="en-US" sz="2000" dirty="0"/>
                  <a:t>Same coupling for all flavors, no generation mixing at vertex. </a:t>
                </a:r>
              </a:p>
              <a:p>
                <a:r>
                  <a:rPr lang="en-US" sz="2000" dirty="0"/>
                  <a:t>Standard Model neutrinos are massless by construction.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45029"/>
                <a:ext cx="8595632" cy="5131934"/>
              </a:xfrm>
              <a:blipFill>
                <a:blip r:embed="rId2"/>
                <a:stretch>
                  <a:fillRect l="-638" t="-1188" r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F097C63D-1832-4EAF-81BA-42E82278F3BA}"/>
              </a:ext>
            </a:extLst>
          </p:cNvPr>
          <p:cNvSpPr txBox="1"/>
          <p:nvPr/>
        </p:nvSpPr>
        <p:spPr>
          <a:xfrm>
            <a:off x="6400800" y="6584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D31F0D4-5AD3-46F0-8A64-A2C1528A2624}"/>
              </a:ext>
            </a:extLst>
          </p:cNvPr>
          <p:cNvGrpSpPr/>
          <p:nvPr/>
        </p:nvGrpSpPr>
        <p:grpSpPr>
          <a:xfrm>
            <a:off x="9523639" y="1098096"/>
            <a:ext cx="1641021" cy="1164092"/>
            <a:chOff x="3237139" y="1665514"/>
            <a:chExt cx="1641021" cy="116409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32F5371-76B9-4365-9001-F31EC26E33EA}"/>
                </a:ext>
              </a:extLst>
            </p:cNvPr>
            <p:cNvSpPr/>
            <p:nvPr/>
          </p:nvSpPr>
          <p:spPr>
            <a:xfrm>
              <a:off x="3237139" y="1665514"/>
              <a:ext cx="547007" cy="5837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0CC2E12-7DBA-451E-89C8-BE1191D7D6E5}"/>
                    </a:ext>
                  </a:extLst>
                </p:cNvPr>
                <p:cNvSpPr/>
                <p:nvPr/>
              </p:nvSpPr>
              <p:spPr>
                <a:xfrm>
                  <a:off x="3237139" y="2245859"/>
                  <a:ext cx="547007" cy="58374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0CC2E12-7DBA-451E-89C8-BE1191D7D6E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37139" y="2245859"/>
                  <a:ext cx="547007" cy="58374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3A08037-0A81-43A9-AE8E-B83BDEA7BEDD}"/>
                    </a:ext>
                  </a:extLst>
                </p:cNvPr>
                <p:cNvSpPr/>
                <p:nvPr/>
              </p:nvSpPr>
              <p:spPr>
                <a:xfrm>
                  <a:off x="3784146" y="1665514"/>
                  <a:ext cx="547007" cy="58374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3A08037-0A81-43A9-AE8E-B83BDEA7BED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4146" y="1665514"/>
                  <a:ext cx="547007" cy="58374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E7F1D0F-6DD7-44B8-880D-AAF07DC9BD22}"/>
                    </a:ext>
                  </a:extLst>
                </p:cNvPr>
                <p:cNvSpPr/>
                <p:nvPr/>
              </p:nvSpPr>
              <p:spPr>
                <a:xfrm>
                  <a:off x="3784146" y="2245859"/>
                  <a:ext cx="547007" cy="58374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E7F1D0F-6DD7-44B8-880D-AAF07DC9BD2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4146" y="2245859"/>
                  <a:ext cx="547007" cy="58374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B8DC7E09-516B-4DF1-B9BC-6B0FAFAD5DCC}"/>
                    </a:ext>
                  </a:extLst>
                </p:cNvPr>
                <p:cNvSpPr/>
                <p:nvPr/>
              </p:nvSpPr>
              <p:spPr>
                <a:xfrm>
                  <a:off x="4331153" y="1665514"/>
                  <a:ext cx="547007" cy="58374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B8DC7E09-516B-4DF1-B9BC-6B0FAFAD5DC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1153" y="1665514"/>
                  <a:ext cx="547007" cy="58374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262DACE-340E-4BC6-B61F-946835E98E19}"/>
                    </a:ext>
                  </a:extLst>
                </p:cNvPr>
                <p:cNvSpPr/>
                <p:nvPr/>
              </p:nvSpPr>
              <p:spPr>
                <a:xfrm>
                  <a:off x="4331153" y="2245859"/>
                  <a:ext cx="547007" cy="58374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262DACE-340E-4BC6-B61F-946835E98E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1153" y="2245859"/>
                  <a:ext cx="547007" cy="58374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1858802-961C-445B-AE41-99EE718C6D2E}"/>
              </a:ext>
            </a:extLst>
          </p:cNvPr>
          <p:cNvCxnSpPr>
            <a:cxnSpLocks/>
          </p:cNvCxnSpPr>
          <p:nvPr/>
        </p:nvCxnSpPr>
        <p:spPr>
          <a:xfrm>
            <a:off x="1611138" y="2532077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D953B9C-6A67-4C46-AB4A-2EAB2573FBEA}"/>
              </a:ext>
            </a:extLst>
          </p:cNvPr>
          <p:cNvCxnSpPr>
            <a:cxnSpLocks/>
          </p:cNvCxnSpPr>
          <p:nvPr/>
        </p:nvCxnSpPr>
        <p:spPr>
          <a:xfrm flipH="1">
            <a:off x="1651960" y="3189302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AB8F01-DAA0-4B61-8667-3FEB6A2A6644}"/>
              </a:ext>
            </a:extLst>
          </p:cNvPr>
          <p:cNvCxnSpPr>
            <a:cxnSpLocks/>
          </p:cNvCxnSpPr>
          <p:nvPr/>
        </p:nvCxnSpPr>
        <p:spPr>
          <a:xfrm rot="16200000">
            <a:off x="3500490" y="2491255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0099685-EFD6-4DE3-BB5E-52FFF08140F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55598" y="3175016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384ADD7-EC7C-48B1-A46C-1901363F3AB8}"/>
              </a:ext>
            </a:extLst>
          </p:cNvPr>
          <p:cNvCxnSpPr/>
          <p:nvPr/>
        </p:nvCxnSpPr>
        <p:spPr>
          <a:xfrm>
            <a:off x="2341843" y="3189302"/>
            <a:ext cx="1204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43D0F0F-94C5-4AB6-9ADE-3487B49E1420}"/>
                  </a:ext>
                </a:extLst>
              </p:cNvPr>
              <p:cNvSpPr txBox="1"/>
              <p:nvPr/>
            </p:nvSpPr>
            <p:spPr>
              <a:xfrm>
                <a:off x="1341717" y="3524038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43D0F0F-94C5-4AB6-9ADE-3487B49E1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717" y="3524038"/>
                <a:ext cx="310243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2BD200E-95FF-4D4B-BC54-5D1D4A44405B}"/>
                  </a:ext>
                </a:extLst>
              </p:cNvPr>
              <p:cNvSpPr txBox="1"/>
              <p:nvPr/>
            </p:nvSpPr>
            <p:spPr>
              <a:xfrm>
                <a:off x="4149550" y="3491772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2BD200E-95FF-4D4B-BC54-5D1D4A444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550" y="3491772"/>
                <a:ext cx="310243" cy="369332"/>
              </a:xfrm>
              <a:prstGeom prst="rect">
                <a:avLst/>
              </a:prstGeom>
              <a:blipFill>
                <a:blip r:embed="rId9"/>
                <a:stretch>
                  <a:fillRect r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C0DDD5E-6C4A-43A1-8495-85680EB4D8FC}"/>
                  </a:ext>
                </a:extLst>
              </p:cNvPr>
              <p:cNvSpPr txBox="1"/>
              <p:nvPr/>
            </p:nvSpPr>
            <p:spPr>
              <a:xfrm>
                <a:off x="1341716" y="2465215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C0DDD5E-6C4A-43A1-8495-85680EB4D8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716" y="2465215"/>
                <a:ext cx="310243" cy="369332"/>
              </a:xfrm>
              <a:prstGeom prst="rect">
                <a:avLst/>
              </a:prstGeom>
              <a:blipFill>
                <a:blip r:embed="rId10"/>
                <a:stretch>
                  <a:fillRect r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4517B85-F125-4F94-92C4-53F8DFE35512}"/>
                  </a:ext>
                </a:extLst>
              </p:cNvPr>
              <p:cNvSpPr txBox="1"/>
              <p:nvPr/>
            </p:nvSpPr>
            <p:spPr>
              <a:xfrm>
                <a:off x="4104646" y="2432351"/>
                <a:ext cx="310243" cy="372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4517B85-F125-4F94-92C4-53F8DFE35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646" y="2432351"/>
                <a:ext cx="310243" cy="372538"/>
              </a:xfrm>
              <a:prstGeom prst="rect">
                <a:avLst/>
              </a:prstGeom>
              <a:blipFill>
                <a:blip r:embed="rId11"/>
                <a:stretch>
                  <a:fillRect r="-21569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EB5B971-3174-4071-9C5F-651A03B3B0E6}"/>
                  </a:ext>
                </a:extLst>
              </p:cNvPr>
              <p:cNvSpPr txBox="1"/>
              <p:nvPr/>
            </p:nvSpPr>
            <p:spPr>
              <a:xfrm>
                <a:off x="2812648" y="2839021"/>
                <a:ext cx="3837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EB5B971-3174-4071-9C5F-651A03B3B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2648" y="2839021"/>
                <a:ext cx="383722" cy="369332"/>
              </a:xfrm>
              <a:prstGeom prst="rect">
                <a:avLst/>
              </a:prstGeom>
              <a:blipFill>
                <a:blip r:embed="rId12"/>
                <a:stretch>
                  <a:fillRect r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76CE3F1-C46A-4285-8272-5FE94998AD93}"/>
              </a:ext>
            </a:extLst>
          </p:cNvPr>
          <p:cNvCxnSpPr>
            <a:cxnSpLocks/>
          </p:cNvCxnSpPr>
          <p:nvPr/>
        </p:nvCxnSpPr>
        <p:spPr>
          <a:xfrm>
            <a:off x="6481473" y="2503504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E18C1D7-A69E-4DED-9E85-A871FFB674E3}"/>
              </a:ext>
            </a:extLst>
          </p:cNvPr>
          <p:cNvCxnSpPr>
            <a:cxnSpLocks/>
          </p:cNvCxnSpPr>
          <p:nvPr/>
        </p:nvCxnSpPr>
        <p:spPr>
          <a:xfrm flipH="1">
            <a:off x="6522295" y="3160729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1C8698-F407-48E7-8240-FAB10D7217B3}"/>
              </a:ext>
            </a:extLst>
          </p:cNvPr>
          <p:cNvCxnSpPr>
            <a:cxnSpLocks/>
          </p:cNvCxnSpPr>
          <p:nvPr/>
        </p:nvCxnSpPr>
        <p:spPr>
          <a:xfrm rot="16200000">
            <a:off x="8370825" y="2462682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642578C-BD3E-4A27-B423-E2D3A5C6BA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8425933" y="3146443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F73B263-CE6A-4941-B7B2-F5FF33BAB531}"/>
              </a:ext>
            </a:extLst>
          </p:cNvPr>
          <p:cNvCxnSpPr/>
          <p:nvPr/>
        </p:nvCxnSpPr>
        <p:spPr>
          <a:xfrm>
            <a:off x="7212178" y="3160729"/>
            <a:ext cx="1204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B336FE1-6FF5-4D9E-B021-827103C79130}"/>
                  </a:ext>
                </a:extLst>
              </p:cNvPr>
              <p:cNvSpPr txBox="1"/>
              <p:nvPr/>
            </p:nvSpPr>
            <p:spPr>
              <a:xfrm>
                <a:off x="6212052" y="3495465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B336FE1-6FF5-4D9E-B021-827103C79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052" y="3495465"/>
                <a:ext cx="310243" cy="369332"/>
              </a:xfrm>
              <a:prstGeom prst="rect">
                <a:avLst/>
              </a:prstGeom>
              <a:blipFill>
                <a:blip r:embed="rId13"/>
                <a:stretch>
                  <a:fillRect r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FBB131C-90FD-4105-8FE2-1D07924E2C77}"/>
                  </a:ext>
                </a:extLst>
              </p:cNvPr>
              <p:cNvSpPr txBox="1"/>
              <p:nvPr/>
            </p:nvSpPr>
            <p:spPr>
              <a:xfrm>
                <a:off x="9019885" y="3463199"/>
                <a:ext cx="310243" cy="372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FBB131C-90FD-4105-8FE2-1D07924E2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9885" y="3463199"/>
                <a:ext cx="310243" cy="372538"/>
              </a:xfrm>
              <a:prstGeom prst="rect">
                <a:avLst/>
              </a:prstGeom>
              <a:blipFill>
                <a:blip r:embed="rId14"/>
                <a:stretch>
                  <a:fillRect r="-19608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2ABF5CC-D6FC-4F95-B073-885B54B76257}"/>
                  </a:ext>
                </a:extLst>
              </p:cNvPr>
              <p:cNvSpPr txBox="1"/>
              <p:nvPr/>
            </p:nvSpPr>
            <p:spPr>
              <a:xfrm>
                <a:off x="6212051" y="2436642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2ABF5CC-D6FC-4F95-B073-885B54B76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051" y="2436642"/>
                <a:ext cx="310243" cy="369332"/>
              </a:xfrm>
              <a:prstGeom prst="rect">
                <a:avLst/>
              </a:prstGeom>
              <a:blipFill>
                <a:blip r:embed="rId15"/>
                <a:stretch>
                  <a:fillRect r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EB394EA-D8B5-4EC1-8EE9-4A6829759E0C}"/>
                  </a:ext>
                </a:extLst>
              </p:cNvPr>
              <p:cNvSpPr txBox="1"/>
              <p:nvPr/>
            </p:nvSpPr>
            <p:spPr>
              <a:xfrm>
                <a:off x="8974981" y="2403778"/>
                <a:ext cx="310243" cy="372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EB394EA-D8B5-4EC1-8EE9-4A6829759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4981" y="2403778"/>
                <a:ext cx="310243" cy="372538"/>
              </a:xfrm>
              <a:prstGeom prst="rect">
                <a:avLst/>
              </a:prstGeom>
              <a:blipFill>
                <a:blip r:embed="rId16"/>
                <a:stretch>
                  <a:fillRect r="-21569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66F8F58-8E45-48D3-BCB5-1677C86F6C35}"/>
                  </a:ext>
                </a:extLst>
              </p:cNvPr>
              <p:cNvSpPr txBox="1"/>
              <p:nvPr/>
            </p:nvSpPr>
            <p:spPr>
              <a:xfrm>
                <a:off x="7682983" y="2810448"/>
                <a:ext cx="3837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66F8F58-8E45-48D3-BCB5-1677C86F6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983" y="2810448"/>
                <a:ext cx="383722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7495281A-B06E-489B-949F-35E39E53B38D}"/>
              </a:ext>
            </a:extLst>
          </p:cNvPr>
          <p:cNvSpPr txBox="1"/>
          <p:nvPr/>
        </p:nvSpPr>
        <p:spPr>
          <a:xfrm>
            <a:off x="1868313" y="4005731"/>
            <a:ext cx="22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Charged-current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D9BFF01-9E6A-4B7F-BD48-8DD90D04B565}"/>
              </a:ext>
            </a:extLst>
          </p:cNvPr>
          <p:cNvSpPr txBox="1"/>
          <p:nvPr/>
        </p:nvSpPr>
        <p:spPr>
          <a:xfrm>
            <a:off x="6693744" y="3994998"/>
            <a:ext cx="22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Neutral-current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A07A9-F43A-40B4-A326-CF1BCFD05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124473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Unanswered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07093-A48C-4B86-8E4E-C6BA3C273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681" y="4037885"/>
            <a:ext cx="7841148" cy="16809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Are neutrinos Dirac or Majorana?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err="1">
                <a:sym typeface="Wingdings" panose="05000000000000000000" pitchFamily="2" charset="2"/>
              </a:rPr>
              <a:t>Neutrinoless</a:t>
            </a:r>
            <a:r>
              <a:rPr lang="en-US" sz="2000" dirty="0">
                <a:sym typeface="Wingdings" panose="05000000000000000000" pitchFamily="2" charset="2"/>
              </a:rPr>
              <a:t> double beta decay</a:t>
            </a: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How do neutrinos acquire mass? </a:t>
            </a:r>
            <a:r>
              <a:rPr lang="en-US" sz="2000" dirty="0">
                <a:sym typeface="Wingdings" panose="05000000000000000000" pitchFamily="2" charset="2"/>
              </a:rPr>
              <a:t> Seesaw mechanism</a:t>
            </a:r>
          </a:p>
          <a:p>
            <a:pPr marL="0" indent="0" algn="ctr">
              <a:buNone/>
            </a:pPr>
            <a:r>
              <a:rPr lang="en-US" sz="2000" dirty="0">
                <a:sym typeface="Wingdings" panose="05000000000000000000" pitchFamily="2" charset="2"/>
              </a:rPr>
              <a:t>Reactor anomalies?  Sterile neutrinos</a:t>
            </a:r>
          </a:p>
          <a:p>
            <a:pPr marL="0" indent="0" algn="ctr">
              <a:buNone/>
            </a:pPr>
            <a:r>
              <a:rPr lang="en-US" sz="2000" dirty="0">
                <a:sym typeface="Wingdings" panose="05000000000000000000" pitchFamily="2" charset="2"/>
              </a:rPr>
              <a:t>Can sterile neutrinos contribute to dark matter?  Maybe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17CE15F-D1E5-4A6C-A0C3-A757B81CF714}"/>
              </a:ext>
            </a:extLst>
          </p:cNvPr>
          <p:cNvGrpSpPr/>
          <p:nvPr/>
        </p:nvGrpSpPr>
        <p:grpSpPr>
          <a:xfrm>
            <a:off x="3062661" y="1496487"/>
            <a:ext cx="6156179" cy="2016398"/>
            <a:chOff x="2461347" y="3049731"/>
            <a:chExt cx="6156179" cy="201639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CA717A-81D1-4E43-96CE-881D43B73040}"/>
                </a:ext>
              </a:extLst>
            </p:cNvPr>
            <p:cNvSpPr/>
            <p:nvPr/>
          </p:nvSpPr>
          <p:spPr>
            <a:xfrm>
              <a:off x="4464627" y="3049731"/>
              <a:ext cx="2078182" cy="9455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chemeClr val="tx1"/>
                  </a:solidFill>
                </a:rPr>
                <a:t>Questions</a:t>
              </a:r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990601D4-9FC7-4934-A134-675D49B58BD2}"/>
                </a:ext>
              </a:extLst>
            </p:cNvPr>
            <p:cNvSpPr txBox="1"/>
            <p:nvPr/>
          </p:nvSpPr>
          <p:spPr>
            <a:xfrm>
              <a:off x="3215986" y="4696797"/>
              <a:ext cx="2337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FF0000"/>
                  </a:solidFill>
                </a:rPr>
                <a:t>Reactor anomalies?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58465D6-A4DC-4C36-AA3A-53CB757E1E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3847" y="3605645"/>
              <a:ext cx="971118" cy="4715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EBEC85D8-C572-4017-8882-D098125B2309}"/>
                </a:ext>
              </a:extLst>
            </p:cNvPr>
            <p:cNvSpPr txBox="1"/>
            <p:nvPr/>
          </p:nvSpPr>
          <p:spPr>
            <a:xfrm>
              <a:off x="2461347" y="4165257"/>
              <a:ext cx="2337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Dirac or Majorana?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5CEAD17-37FF-47A0-8702-CD5C14509759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 flipH="1">
              <a:off x="4384964" y="4049909"/>
              <a:ext cx="523010" cy="6468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B7FA3D3-BBD5-41C8-B126-0C3439F22974}"/>
                </a:ext>
              </a:extLst>
            </p:cNvPr>
            <p:cNvCxnSpPr>
              <a:cxnSpLocks/>
            </p:cNvCxnSpPr>
            <p:nvPr/>
          </p:nvCxnSpPr>
          <p:spPr>
            <a:xfrm>
              <a:off x="6116784" y="4022606"/>
              <a:ext cx="426025" cy="6195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4D950EFD-5371-486F-B89D-153C6F2EE99F}"/>
                </a:ext>
              </a:extLst>
            </p:cNvPr>
            <p:cNvSpPr txBox="1"/>
            <p:nvPr/>
          </p:nvSpPr>
          <p:spPr>
            <a:xfrm>
              <a:off x="5787735" y="4696797"/>
              <a:ext cx="2829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How does it acquire mass?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92AD3D6-71E5-44FE-85E5-017AB3852D9B}"/>
                </a:ext>
              </a:extLst>
            </p:cNvPr>
            <p:cNvCxnSpPr>
              <a:cxnSpLocks/>
            </p:cNvCxnSpPr>
            <p:nvPr/>
          </p:nvCxnSpPr>
          <p:spPr>
            <a:xfrm>
              <a:off x="6580909" y="3570781"/>
              <a:ext cx="621721" cy="4518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D530367E-47B2-46AD-832B-67BF55BB0581}"/>
                </a:ext>
              </a:extLst>
            </p:cNvPr>
            <p:cNvSpPr txBox="1"/>
            <p:nvPr/>
          </p:nvSpPr>
          <p:spPr>
            <a:xfrm>
              <a:off x="6839818" y="4004021"/>
              <a:ext cx="1724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Dark Matter?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097C63D-1832-4EAF-81BA-42E82278F3BA}"/>
              </a:ext>
            </a:extLst>
          </p:cNvPr>
          <p:cNvSpPr txBox="1"/>
          <p:nvPr/>
        </p:nvSpPr>
        <p:spPr>
          <a:xfrm>
            <a:off x="6400800" y="6584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CCF7BB-F112-4371-B2D0-BF19E3DDC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476318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Introducing new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07093-A48C-4B86-8E4E-C6BA3C273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45028"/>
            <a:ext cx="10444843" cy="5311321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Add new interactions, coupling neutrinos to each other or dark matter.</a:t>
            </a:r>
          </a:p>
          <a:p>
            <a:pPr algn="just"/>
            <a:r>
              <a:rPr lang="en-US" sz="2000" dirty="0"/>
              <a:t>This class of models avoids many lab constraints.</a:t>
            </a:r>
          </a:p>
          <a:p>
            <a:pPr algn="just"/>
            <a:r>
              <a:rPr lang="en-US" sz="2000" dirty="0"/>
              <a:t>Interaction types:</a:t>
            </a:r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Well motivated</a:t>
            </a:r>
          </a:p>
          <a:p>
            <a:pPr lvl="1" algn="just"/>
            <a:r>
              <a:rPr lang="en-US" sz="1600" dirty="0"/>
              <a:t>Alleviates the Hubble tension</a:t>
            </a:r>
          </a:p>
          <a:p>
            <a:pPr lvl="1" algn="just"/>
            <a:r>
              <a:rPr lang="en-US" sz="1600" dirty="0"/>
              <a:t>A new vector mediator can explain the muon anomalous magnetic moment</a:t>
            </a:r>
          </a:p>
          <a:p>
            <a:pPr lvl="1" algn="just"/>
            <a:r>
              <a:rPr lang="en-US" sz="1600" dirty="0"/>
              <a:t>Allows production of keV sterile neutrino dark matter</a:t>
            </a:r>
          </a:p>
          <a:p>
            <a:pPr lvl="1" algn="just"/>
            <a:r>
              <a:rPr lang="en-US" sz="1600" dirty="0"/>
              <a:t>Secret interactions can also halt supernova explosions by preventing shock revival</a:t>
            </a:r>
          </a:p>
          <a:p>
            <a:pPr lvl="1" algn="just"/>
            <a:r>
              <a:rPr lang="en-US" sz="1600" dirty="0"/>
              <a:t>Allows production of sub-MeV dark matter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97C63D-1832-4EAF-81BA-42E82278F3BA}"/>
              </a:ext>
            </a:extLst>
          </p:cNvPr>
          <p:cNvSpPr txBox="1"/>
          <p:nvPr/>
        </p:nvSpPr>
        <p:spPr>
          <a:xfrm>
            <a:off x="6400800" y="6584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1ABCAC-2D52-4233-B8BC-3CE8D9DA6F96}"/>
              </a:ext>
            </a:extLst>
          </p:cNvPr>
          <p:cNvCxnSpPr>
            <a:cxnSpLocks/>
          </p:cNvCxnSpPr>
          <p:nvPr/>
        </p:nvCxnSpPr>
        <p:spPr>
          <a:xfrm>
            <a:off x="1898535" y="2455112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46F1F-4D5C-4449-9E74-8BE09EDC0B52}"/>
              </a:ext>
            </a:extLst>
          </p:cNvPr>
          <p:cNvCxnSpPr>
            <a:cxnSpLocks/>
          </p:cNvCxnSpPr>
          <p:nvPr/>
        </p:nvCxnSpPr>
        <p:spPr>
          <a:xfrm flipH="1">
            <a:off x="1939357" y="3112337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323A5B-2EB0-4612-995F-334CF2B49D5F}"/>
              </a:ext>
            </a:extLst>
          </p:cNvPr>
          <p:cNvCxnSpPr>
            <a:cxnSpLocks/>
          </p:cNvCxnSpPr>
          <p:nvPr/>
        </p:nvCxnSpPr>
        <p:spPr>
          <a:xfrm rot="16200000">
            <a:off x="3787887" y="2414290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1F0D7F-72EC-4ACB-A97E-B458613368A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42995" y="3098051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5E5D94-31E3-4426-AF52-446DE07709C1}"/>
              </a:ext>
            </a:extLst>
          </p:cNvPr>
          <p:cNvCxnSpPr/>
          <p:nvPr/>
        </p:nvCxnSpPr>
        <p:spPr>
          <a:xfrm>
            <a:off x="2629240" y="3112337"/>
            <a:ext cx="1204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D0771B-729C-45C7-A310-E67362F23E48}"/>
                  </a:ext>
                </a:extLst>
              </p:cNvPr>
              <p:cNvSpPr txBox="1"/>
              <p:nvPr/>
            </p:nvSpPr>
            <p:spPr>
              <a:xfrm>
                <a:off x="1629114" y="3447073"/>
                <a:ext cx="310243" cy="394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D0771B-729C-45C7-A310-E67362F23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114" y="3447073"/>
                <a:ext cx="310243" cy="394210"/>
              </a:xfrm>
              <a:prstGeom prst="rect">
                <a:avLst/>
              </a:prstGeom>
              <a:blipFill>
                <a:blip r:embed="rId2"/>
                <a:stretch>
                  <a:fillRect r="-25490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5E925F-15E4-4703-B19F-4D43B58EA2FE}"/>
                  </a:ext>
                </a:extLst>
              </p:cNvPr>
              <p:cNvSpPr txBox="1"/>
              <p:nvPr/>
            </p:nvSpPr>
            <p:spPr>
              <a:xfrm>
                <a:off x="4436947" y="3414807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5E925F-15E4-4703-B19F-4D43B58EA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947" y="3414807"/>
                <a:ext cx="310243" cy="369332"/>
              </a:xfrm>
              <a:prstGeom prst="rect">
                <a:avLst/>
              </a:prstGeom>
              <a:blipFill>
                <a:blip r:embed="rId3"/>
                <a:stretch>
                  <a:fillRect r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5A541C-7534-4AB7-B5EC-74F3328CC822}"/>
                  </a:ext>
                </a:extLst>
              </p:cNvPr>
              <p:cNvSpPr txBox="1"/>
              <p:nvPr/>
            </p:nvSpPr>
            <p:spPr>
              <a:xfrm>
                <a:off x="1629113" y="2388250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5A541C-7534-4AB7-B5EC-74F3328CC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113" y="2388250"/>
                <a:ext cx="310243" cy="369332"/>
              </a:xfrm>
              <a:prstGeom prst="rect">
                <a:avLst/>
              </a:prstGeom>
              <a:blipFill>
                <a:blip r:embed="rId4"/>
                <a:stretch>
                  <a:fillRect r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3AB993-14F3-4908-AE4C-831F8FAD5781}"/>
                  </a:ext>
                </a:extLst>
              </p:cNvPr>
              <p:cNvSpPr txBox="1"/>
              <p:nvPr/>
            </p:nvSpPr>
            <p:spPr>
              <a:xfrm>
                <a:off x="4392043" y="2355386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3AB993-14F3-4908-AE4C-831F8FAD5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043" y="2355386"/>
                <a:ext cx="310243" cy="369332"/>
              </a:xfrm>
              <a:prstGeom prst="rect">
                <a:avLst/>
              </a:prstGeom>
              <a:blipFill>
                <a:blip r:embed="rId5"/>
                <a:stretch>
                  <a:fillRect r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F756C7-17FA-4718-BAA7-3EA217A13CA8}"/>
                  </a:ext>
                </a:extLst>
              </p:cNvPr>
              <p:cNvSpPr txBox="1"/>
              <p:nvPr/>
            </p:nvSpPr>
            <p:spPr>
              <a:xfrm>
                <a:off x="2826541" y="2762056"/>
                <a:ext cx="657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F756C7-17FA-4718-BAA7-3EA217A13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541" y="2762056"/>
                <a:ext cx="657226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1E5986-8734-43B0-9A07-70E719F9CDA2}"/>
              </a:ext>
            </a:extLst>
          </p:cNvPr>
          <p:cNvCxnSpPr>
            <a:cxnSpLocks/>
          </p:cNvCxnSpPr>
          <p:nvPr/>
        </p:nvCxnSpPr>
        <p:spPr>
          <a:xfrm>
            <a:off x="7136606" y="2338092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E62F5F-AB5A-4183-AB61-EB0D2CD28449}"/>
              </a:ext>
            </a:extLst>
          </p:cNvPr>
          <p:cNvCxnSpPr>
            <a:cxnSpLocks/>
          </p:cNvCxnSpPr>
          <p:nvPr/>
        </p:nvCxnSpPr>
        <p:spPr>
          <a:xfrm flipH="1">
            <a:off x="7177428" y="2995317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7427C68-906E-4038-9BE0-32FEDD60EA11}"/>
              </a:ext>
            </a:extLst>
          </p:cNvPr>
          <p:cNvCxnSpPr>
            <a:cxnSpLocks/>
          </p:cNvCxnSpPr>
          <p:nvPr/>
        </p:nvCxnSpPr>
        <p:spPr>
          <a:xfrm rot="16200000">
            <a:off x="9025958" y="2297270"/>
            <a:ext cx="738868" cy="657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DAF8F5-7173-4B78-BE5A-36E04E70C5C5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81066" y="2981031"/>
            <a:ext cx="689883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6DE1722-4B84-4980-BB5E-EBC4B2077D2B}"/>
              </a:ext>
            </a:extLst>
          </p:cNvPr>
          <p:cNvCxnSpPr/>
          <p:nvPr/>
        </p:nvCxnSpPr>
        <p:spPr>
          <a:xfrm>
            <a:off x="7867311" y="2995317"/>
            <a:ext cx="1204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D11FA70-F87C-4291-88AA-0A4A025A29E5}"/>
                  </a:ext>
                </a:extLst>
              </p:cNvPr>
              <p:cNvSpPr txBox="1"/>
              <p:nvPr/>
            </p:nvSpPr>
            <p:spPr>
              <a:xfrm>
                <a:off x="6867185" y="3330053"/>
                <a:ext cx="310243" cy="394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D11FA70-F87C-4291-88AA-0A4A025A2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185" y="3330053"/>
                <a:ext cx="310243" cy="394210"/>
              </a:xfrm>
              <a:prstGeom prst="rect">
                <a:avLst/>
              </a:prstGeom>
              <a:blipFill>
                <a:blip r:embed="rId7"/>
                <a:stretch>
                  <a:fillRect r="-26000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A1FC0F1-4578-4F74-AD6B-76D3891EEA6E}"/>
                  </a:ext>
                </a:extLst>
              </p:cNvPr>
              <p:cNvSpPr txBox="1"/>
              <p:nvPr/>
            </p:nvSpPr>
            <p:spPr>
              <a:xfrm>
                <a:off x="9675018" y="3297787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A1FC0F1-4578-4F74-AD6B-76D3891EE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5018" y="3297787"/>
                <a:ext cx="310243" cy="369332"/>
              </a:xfrm>
              <a:prstGeom prst="rect">
                <a:avLst/>
              </a:prstGeom>
              <a:blipFill>
                <a:blip r:embed="rId8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5DF6E1-2EA4-4546-A64A-A39C4AC76DF4}"/>
                  </a:ext>
                </a:extLst>
              </p:cNvPr>
              <p:cNvSpPr txBox="1"/>
              <p:nvPr/>
            </p:nvSpPr>
            <p:spPr>
              <a:xfrm>
                <a:off x="6867184" y="2271230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5DF6E1-2EA4-4546-A64A-A39C4AC76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184" y="2271230"/>
                <a:ext cx="310243" cy="369332"/>
              </a:xfrm>
              <a:prstGeom prst="rect">
                <a:avLst/>
              </a:prstGeom>
              <a:blipFill>
                <a:blip r:embed="rId9"/>
                <a:stretch>
                  <a:fillRect r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82A93E-4005-420A-845D-AAB6335D259D}"/>
                  </a:ext>
                </a:extLst>
              </p:cNvPr>
              <p:cNvSpPr txBox="1"/>
              <p:nvPr/>
            </p:nvSpPr>
            <p:spPr>
              <a:xfrm>
                <a:off x="9630114" y="2238366"/>
                <a:ext cx="310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82A93E-4005-420A-845D-AAB6335D2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114" y="2238366"/>
                <a:ext cx="310243" cy="369332"/>
              </a:xfrm>
              <a:prstGeom prst="rect">
                <a:avLst/>
              </a:prstGeom>
              <a:blipFill>
                <a:blip r:embed="rId10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DC516A-5B2F-414E-8081-63640C914A53}"/>
                  </a:ext>
                </a:extLst>
              </p:cNvPr>
              <p:cNvSpPr txBox="1"/>
              <p:nvPr/>
            </p:nvSpPr>
            <p:spPr>
              <a:xfrm>
                <a:off x="7982971" y="2645036"/>
                <a:ext cx="7388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DC516A-5B2F-414E-8081-63640C914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971" y="2645036"/>
                <a:ext cx="738867" cy="369332"/>
              </a:xfrm>
              <a:prstGeom prst="rect">
                <a:avLst/>
              </a:prstGeom>
              <a:blipFill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6612810-5AE6-4DDF-BB16-ABC944B3280A}"/>
                  </a:ext>
                </a:extLst>
              </p:cNvPr>
              <p:cNvSpPr txBox="1"/>
              <p:nvPr/>
            </p:nvSpPr>
            <p:spPr>
              <a:xfrm>
                <a:off x="1779814" y="3941010"/>
                <a:ext cx="30738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𝜈𝜈</m:t>
                    </m:r>
                  </m:oMath>
                </a14:m>
                <a:r>
                  <a:rPr lang="en-US" dirty="0"/>
                  <a:t> interactions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6612810-5AE6-4DDF-BB16-ABC944B32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814" y="3941010"/>
                <a:ext cx="3073854" cy="369332"/>
              </a:xfrm>
              <a:prstGeom prst="rect">
                <a:avLst/>
              </a:prstGeom>
              <a:blipFill>
                <a:blip r:embed="rId1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79BA2D8-9FC0-4E7B-9FB5-B3EA64546093}"/>
                  </a:ext>
                </a:extLst>
              </p:cNvPr>
              <p:cNvSpPr txBox="1"/>
              <p:nvPr/>
            </p:nvSpPr>
            <p:spPr>
              <a:xfrm>
                <a:off x="6932499" y="3916728"/>
                <a:ext cx="30738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𝜈𝜒</m:t>
                    </m:r>
                  </m:oMath>
                </a14:m>
                <a:r>
                  <a:rPr lang="en-US" dirty="0"/>
                  <a:t> interactions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79BA2D8-9FC0-4E7B-9FB5-B3EA64546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499" y="3916728"/>
                <a:ext cx="3073854" cy="369332"/>
              </a:xfrm>
              <a:prstGeom prst="rect">
                <a:avLst/>
              </a:prstGeom>
              <a:blipFill>
                <a:blip r:embed="rId1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42221D-CD30-49BA-8A78-A27768097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4129548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Neutrino echoes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45029"/>
                <a:ext cx="10515600" cy="5131934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Astrophysical neutrinos propagate through the cosmic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/>
                  <a:t> background and/or dark matter.</a:t>
                </a:r>
              </a:p>
              <a:p>
                <a:r>
                  <a:rPr lang="en-US" sz="1800" dirty="0"/>
                  <a:t>Neutrino scattering </a:t>
                </a:r>
                <a:r>
                  <a:rPr lang="en-US" sz="1800" dirty="0">
                    <a:sym typeface="Wingdings" panose="05000000000000000000" pitchFamily="2" charset="2"/>
                  </a:rPr>
                  <a:t> longer trajectory  time delay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r>
                  <a:rPr lang="en-US" sz="1800" dirty="0">
                    <a:sym typeface="Wingdings" panose="05000000000000000000" pitchFamily="2" charset="2"/>
                  </a:rPr>
                  <a:t> with respect to photons/primary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800" dirty="0"/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r>
                  <a:rPr lang="en-US" sz="1800" dirty="0"/>
                  <a:t>For small angle scattering (Williamson 72, </a:t>
                </a:r>
                <a:r>
                  <a:rPr lang="en-US" sz="1800" dirty="0" err="1"/>
                  <a:t>Alcock</a:t>
                </a:r>
                <a:r>
                  <a:rPr lang="en-US" sz="1800" dirty="0"/>
                  <a:t> &amp; Hatchett 78</a:t>
                </a:r>
                <a:r>
                  <a:rPr lang="en-US" sz="1800" dirty="0">
                    <a:sym typeface="Wingdings" panose="05000000000000000000" pitchFamily="2" charset="2"/>
                  </a:rPr>
                  <a:t>)</a:t>
                </a: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endParaRPr lang="en-US" sz="1800" dirty="0">
                  <a:sym typeface="Wingdings" panose="05000000000000000000" pitchFamily="2" charset="2"/>
                </a:endParaRP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Easy to implement in Monte Carlo simulations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The alternative is to solve the transport equation</a:t>
                </a:r>
              </a:p>
              <a:p>
                <a:endParaRPr lang="en-US" sz="18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45029"/>
                <a:ext cx="10515600" cy="5131934"/>
              </a:xfrm>
              <a:blipFill>
                <a:blip r:embed="rId2"/>
                <a:stretch>
                  <a:fillRect l="-406" t="-1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34EE80B-D815-4930-AA3D-ADC353176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326" y="1895200"/>
            <a:ext cx="4088482" cy="13041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22195F-CCD9-46F3-B511-167C29211732}"/>
              </a:ext>
            </a:extLst>
          </p:cNvPr>
          <p:cNvSpPr txBox="1"/>
          <p:nvPr/>
        </p:nvSpPr>
        <p:spPr>
          <a:xfrm>
            <a:off x="7780047" y="2218822"/>
            <a:ext cx="2457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Murase</a:t>
            </a:r>
            <a:r>
              <a:rPr lang="en-US" sz="1600" dirty="0"/>
              <a:t> &amp; Shoemaker 2019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0614BF5-BC2C-44DF-BC70-D1C446B28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TeVPA</a:t>
            </a:r>
            <a:r>
              <a:rPr lang="en-US" dirty="0"/>
              <a:t> 2022 - 08/09/2022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A2D22C-305D-4162-9AA0-3F3BF4280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101" y="3753408"/>
            <a:ext cx="5434884" cy="808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8A60A2-1606-7644-DB03-575B13DFA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7727" y="3494747"/>
            <a:ext cx="4350976" cy="231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43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5AA76-15BD-40A4-8500-17564580F5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47107"/>
                <a:ext cx="8473168" cy="4829856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Convert cross sections </a:t>
                </a:r>
                <a:r>
                  <a:rPr lang="en-US" sz="1600" dirty="0">
                    <a:sym typeface="Wingdings" panose="05000000000000000000" pitchFamily="2" charset="2"/>
                  </a:rPr>
                  <a:t>to interaction probability via optical depth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  <a:p>
                <a:r>
                  <a:rPr lang="en-US" sz="1600" dirty="0"/>
                  <a:t>Interaction probability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=1−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sup>
                    </m:sSup>
                  </m:oMath>
                </a14:m>
                <a:endParaRPr lang="en-US" sz="1600" dirty="0"/>
              </a:p>
              <a:p>
                <a:r>
                  <a:rPr lang="en-US" sz="1600" dirty="0"/>
                  <a:t>For uniform density and constant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6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mean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free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path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1/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  </a:t>
                </a:r>
              </a:p>
              <a:p>
                <a:r>
                  <a:rPr lang="en-US" sz="1600" dirty="0"/>
                  <a:t>For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, average number of scatterings in medium is equal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  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5AA76-15BD-40A4-8500-17564580F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47107"/>
                <a:ext cx="8473168" cy="4829856"/>
              </a:xfrm>
              <a:blipFill>
                <a:blip r:embed="rId2"/>
                <a:stretch>
                  <a:fillRect l="-288" t="-16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B9D0075-094A-48DC-9A1A-D283FEC199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32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Neutrino propagation – when do scatterings occur?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8D9CA2-E07C-4CE2-8AA3-8D15C517C13D}"/>
              </a:ext>
            </a:extLst>
          </p:cNvPr>
          <p:cNvSpPr/>
          <p:nvPr/>
        </p:nvSpPr>
        <p:spPr>
          <a:xfrm>
            <a:off x="9107336" y="2456757"/>
            <a:ext cx="1477736" cy="481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7F782A-8AD1-4F67-9FC1-800EC092CEE6}"/>
              </a:ext>
            </a:extLst>
          </p:cNvPr>
          <p:cNvCxnSpPr/>
          <p:nvPr/>
        </p:nvCxnSpPr>
        <p:spPr>
          <a:xfrm>
            <a:off x="8764436" y="2697603"/>
            <a:ext cx="20900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D99910-E419-4EBE-A1EB-4D6826C94876}"/>
              </a:ext>
            </a:extLst>
          </p:cNvPr>
          <p:cNvCxnSpPr/>
          <p:nvPr/>
        </p:nvCxnSpPr>
        <p:spPr>
          <a:xfrm>
            <a:off x="9107336" y="3050936"/>
            <a:ext cx="1518557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E4504B-28C4-444A-B726-62F1B7A2B705}"/>
                  </a:ext>
                </a:extLst>
              </p:cNvPr>
              <p:cNvSpPr txBox="1"/>
              <p:nvPr/>
            </p:nvSpPr>
            <p:spPr>
              <a:xfrm>
                <a:off x="9180814" y="3117837"/>
                <a:ext cx="13647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E4504B-28C4-444A-B726-62F1B7A2B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0814" y="3117837"/>
                <a:ext cx="136479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89D1-0F70-4CA9-BAC2-CFAFB7E13DC5}"/>
                  </a:ext>
                </a:extLst>
              </p:cNvPr>
              <p:cNvSpPr txBox="1"/>
              <p:nvPr/>
            </p:nvSpPr>
            <p:spPr>
              <a:xfrm>
                <a:off x="8458276" y="2665275"/>
                <a:ext cx="3673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89D1-0F70-4CA9-BAC2-CFAFB7E13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276" y="2665275"/>
                <a:ext cx="36739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F51137-41E4-4771-BDAC-CD8EBB01D5E5}"/>
                  </a:ext>
                </a:extLst>
              </p:cNvPr>
              <p:cNvSpPr txBox="1"/>
              <p:nvPr/>
            </p:nvSpPr>
            <p:spPr>
              <a:xfrm>
                <a:off x="9174011" y="2087362"/>
                <a:ext cx="1485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Target (C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B)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F51137-41E4-4771-BDAC-CD8EBB01D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4011" y="2087362"/>
                <a:ext cx="1485900" cy="369332"/>
              </a:xfrm>
              <a:prstGeom prst="rect">
                <a:avLst/>
              </a:prstGeom>
              <a:blipFill>
                <a:blip r:embed="rId5"/>
                <a:stretch>
                  <a:fillRect l="-36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F05547B-3EB4-4576-BFC2-9960608A15CB}"/>
              </a:ext>
            </a:extLst>
          </p:cNvPr>
          <p:cNvCxnSpPr>
            <a:cxnSpLocks/>
          </p:cNvCxnSpPr>
          <p:nvPr/>
        </p:nvCxnSpPr>
        <p:spPr>
          <a:xfrm>
            <a:off x="5796642" y="4146257"/>
            <a:ext cx="0" cy="1971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C31BA3-9BB7-4481-B484-E4C0439035E9}"/>
                  </a:ext>
                </a:extLst>
              </p:cNvPr>
              <p:cNvSpPr txBox="1"/>
              <p:nvPr/>
            </p:nvSpPr>
            <p:spPr>
              <a:xfrm>
                <a:off x="2880632" y="4041562"/>
                <a:ext cx="20329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Optically thin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C31BA3-9BB7-4481-B484-E4C043903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632" y="4041562"/>
                <a:ext cx="2032907" cy="338554"/>
              </a:xfrm>
              <a:prstGeom prst="rect">
                <a:avLst/>
              </a:prstGeom>
              <a:blipFill>
                <a:blip r:embed="rId6"/>
                <a:stretch>
                  <a:fillRect l="-180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0DDF362-6993-48DD-B353-9CB5024F38EB}"/>
                  </a:ext>
                </a:extLst>
              </p:cNvPr>
              <p:cNvSpPr txBox="1"/>
              <p:nvPr/>
            </p:nvSpPr>
            <p:spPr>
              <a:xfrm>
                <a:off x="6893719" y="4041562"/>
                <a:ext cx="228709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Optically thick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0DDF362-6993-48DD-B353-9CB5024F3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719" y="4041562"/>
                <a:ext cx="2287094" cy="338554"/>
              </a:xfrm>
              <a:prstGeom prst="rect">
                <a:avLst/>
              </a:prstGeom>
              <a:blipFill>
                <a:blip r:embed="rId7"/>
                <a:stretch>
                  <a:fillRect l="-160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CEF21F60-39B7-44C0-8B2F-B2D38579D1DE}"/>
              </a:ext>
            </a:extLst>
          </p:cNvPr>
          <p:cNvSpPr/>
          <p:nvPr/>
        </p:nvSpPr>
        <p:spPr>
          <a:xfrm>
            <a:off x="2351313" y="5305757"/>
            <a:ext cx="142875" cy="1469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1D2890A-BCAA-417E-A460-E59F2839A9BB}"/>
              </a:ext>
            </a:extLst>
          </p:cNvPr>
          <p:cNvSpPr/>
          <p:nvPr/>
        </p:nvSpPr>
        <p:spPr>
          <a:xfrm>
            <a:off x="5271406" y="5305757"/>
            <a:ext cx="142875" cy="1469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469D220-4804-4F8F-9406-026C7DC6B938}"/>
              </a:ext>
            </a:extLst>
          </p:cNvPr>
          <p:cNvCxnSpPr>
            <a:stCxn id="6" idx="7"/>
          </p:cNvCxnSpPr>
          <p:nvPr/>
        </p:nvCxnSpPr>
        <p:spPr>
          <a:xfrm flipV="1">
            <a:off x="2473264" y="4758864"/>
            <a:ext cx="1355786" cy="568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40C6E1-4AD5-4D14-9957-24887069BA24}"/>
              </a:ext>
            </a:extLst>
          </p:cNvPr>
          <p:cNvCxnSpPr>
            <a:endCxn id="17" idx="1"/>
          </p:cNvCxnSpPr>
          <p:nvPr/>
        </p:nvCxnSpPr>
        <p:spPr>
          <a:xfrm>
            <a:off x="3808381" y="4758864"/>
            <a:ext cx="1483949" cy="568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EED5750-4986-4422-912F-5C5C2915A19F}"/>
              </a:ext>
            </a:extLst>
          </p:cNvPr>
          <p:cNvSpPr txBox="1"/>
          <p:nvPr/>
        </p:nvSpPr>
        <p:spPr>
          <a:xfrm>
            <a:off x="2345871" y="5688429"/>
            <a:ext cx="3068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One scattering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5B16E2-66F3-4FBC-A007-C65A3C167F80}"/>
              </a:ext>
            </a:extLst>
          </p:cNvPr>
          <p:cNvSpPr txBox="1"/>
          <p:nvPr/>
        </p:nvSpPr>
        <p:spPr>
          <a:xfrm>
            <a:off x="6346710" y="5607815"/>
            <a:ext cx="3068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Multiple scatterings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B950F2D-AC3F-470F-A2C6-3D25981D8492}"/>
              </a:ext>
            </a:extLst>
          </p:cNvPr>
          <p:cNvSpPr/>
          <p:nvPr/>
        </p:nvSpPr>
        <p:spPr>
          <a:xfrm>
            <a:off x="6413046" y="5076305"/>
            <a:ext cx="2959554" cy="318407"/>
          </a:xfrm>
          <a:custGeom>
            <a:avLst/>
            <a:gdLst>
              <a:gd name="connsiteX0" fmla="*/ 0 w 2959554"/>
              <a:gd name="connsiteY0" fmla="*/ 228600 h 318407"/>
              <a:gd name="connsiteX1" fmla="*/ 228600 w 2959554"/>
              <a:gd name="connsiteY1" fmla="*/ 0 h 318407"/>
              <a:gd name="connsiteX2" fmla="*/ 444954 w 2959554"/>
              <a:gd name="connsiteY2" fmla="*/ 106135 h 318407"/>
              <a:gd name="connsiteX3" fmla="*/ 559254 w 2959554"/>
              <a:gd name="connsiteY3" fmla="*/ 318407 h 318407"/>
              <a:gd name="connsiteX4" fmla="*/ 836840 w 2959554"/>
              <a:gd name="connsiteY4" fmla="*/ 261257 h 318407"/>
              <a:gd name="connsiteX5" fmla="*/ 938893 w 2959554"/>
              <a:gd name="connsiteY5" fmla="*/ 122464 h 318407"/>
              <a:gd name="connsiteX6" fmla="*/ 1114425 w 2959554"/>
              <a:gd name="connsiteY6" fmla="*/ 236764 h 318407"/>
              <a:gd name="connsiteX7" fmla="*/ 1359354 w 2959554"/>
              <a:gd name="connsiteY7" fmla="*/ 48985 h 318407"/>
              <a:gd name="connsiteX8" fmla="*/ 1755322 w 2959554"/>
              <a:gd name="connsiteY8" fmla="*/ 302078 h 318407"/>
              <a:gd name="connsiteX9" fmla="*/ 1841047 w 2959554"/>
              <a:gd name="connsiteY9" fmla="*/ 97971 h 318407"/>
              <a:gd name="connsiteX10" fmla="*/ 2004333 w 2959554"/>
              <a:gd name="connsiteY10" fmla="*/ 187778 h 318407"/>
              <a:gd name="connsiteX11" fmla="*/ 2183947 w 2959554"/>
              <a:gd name="connsiteY11" fmla="*/ 97971 h 318407"/>
              <a:gd name="connsiteX12" fmla="*/ 2404383 w 2959554"/>
              <a:gd name="connsiteY12" fmla="*/ 261257 h 318407"/>
              <a:gd name="connsiteX13" fmla="*/ 2555422 w 2959554"/>
              <a:gd name="connsiteY13" fmla="*/ 8164 h 318407"/>
              <a:gd name="connsiteX14" fmla="*/ 2690133 w 2959554"/>
              <a:gd name="connsiteY14" fmla="*/ 130628 h 318407"/>
              <a:gd name="connsiteX15" fmla="*/ 2959554 w 2959554"/>
              <a:gd name="connsiteY15" fmla="*/ 220435 h 3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959554" h="318407">
                <a:moveTo>
                  <a:pt x="0" y="228600"/>
                </a:moveTo>
                <a:lnTo>
                  <a:pt x="228600" y="0"/>
                </a:lnTo>
                <a:lnTo>
                  <a:pt x="444954" y="106135"/>
                </a:lnTo>
                <a:lnTo>
                  <a:pt x="559254" y="318407"/>
                </a:lnTo>
                <a:lnTo>
                  <a:pt x="836840" y="261257"/>
                </a:lnTo>
                <a:lnTo>
                  <a:pt x="938893" y="122464"/>
                </a:lnTo>
                <a:lnTo>
                  <a:pt x="1114425" y="236764"/>
                </a:lnTo>
                <a:lnTo>
                  <a:pt x="1359354" y="48985"/>
                </a:lnTo>
                <a:lnTo>
                  <a:pt x="1755322" y="302078"/>
                </a:lnTo>
                <a:lnTo>
                  <a:pt x="1841047" y="97971"/>
                </a:lnTo>
                <a:lnTo>
                  <a:pt x="2004333" y="187778"/>
                </a:lnTo>
                <a:lnTo>
                  <a:pt x="2183947" y="97971"/>
                </a:lnTo>
                <a:lnTo>
                  <a:pt x="2404383" y="261257"/>
                </a:lnTo>
                <a:lnTo>
                  <a:pt x="2555422" y="8164"/>
                </a:lnTo>
                <a:lnTo>
                  <a:pt x="2690133" y="130628"/>
                </a:lnTo>
                <a:lnTo>
                  <a:pt x="2959554" y="22043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02FA9E1-153A-48D0-8230-B3B35844832E}"/>
              </a:ext>
            </a:extLst>
          </p:cNvPr>
          <p:cNvSpPr/>
          <p:nvPr/>
        </p:nvSpPr>
        <p:spPr>
          <a:xfrm>
            <a:off x="6352152" y="5225143"/>
            <a:ext cx="142875" cy="1469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183359D-EE45-4CF5-B152-A02A140D2E69}"/>
              </a:ext>
            </a:extLst>
          </p:cNvPr>
          <p:cNvSpPr/>
          <p:nvPr/>
        </p:nvSpPr>
        <p:spPr>
          <a:xfrm>
            <a:off x="9272245" y="5225143"/>
            <a:ext cx="142875" cy="1469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8E10B-3FA3-45D2-A1BA-F5C7C4354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773252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9ACE23-AF81-4194-8395-D00800B1D9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732971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Test model: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800" dirty="0"/>
                  <a:t> scattering with a scalar mediator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9ACE23-AF81-4194-8395-D00800B1D9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732971"/>
              </a:xfrm>
              <a:blipFill>
                <a:blip r:embed="rId2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45029"/>
                <a:ext cx="10515600" cy="513193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int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p>
                        </m:sSubSup>
                      </m:e>
                    </m:acc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/>
                  <a:t>   (Majorana neutrinos,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600" dirty="0"/>
                  <a:t>)</a:t>
                </a:r>
              </a:p>
              <a:p>
                <a:r>
                  <a:rPr lang="en-US" sz="1600" dirty="0"/>
                  <a:t>Angular distribution 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r>
                  <a:rPr lang="en-US" sz="1600" dirty="0"/>
                  <a:t>Total cross section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/16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=112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600" dirty="0"/>
              </a:p>
              <a:p>
                <a:r>
                  <a:rPr lang="en-US" sz="1600" dirty="0"/>
                  <a:t>Benchmark model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600" dirty="0"/>
                  <a:t>=0.1 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600" dirty="0"/>
                  <a:t>=10 MeV (resonance at 500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)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45029"/>
                <a:ext cx="10515600" cy="5131934"/>
              </a:xfrm>
              <a:blipFill>
                <a:blip r:embed="rId3"/>
                <a:stretch>
                  <a:fillRect l="-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D7B5F7AF-DBFD-4BCB-B5EA-0864D72C3372}"/>
              </a:ext>
            </a:extLst>
          </p:cNvPr>
          <p:cNvGrpSpPr/>
          <p:nvPr/>
        </p:nvGrpSpPr>
        <p:grpSpPr>
          <a:xfrm>
            <a:off x="7376772" y="1062122"/>
            <a:ext cx="2293825" cy="1661284"/>
            <a:chOff x="7997257" y="830450"/>
            <a:chExt cx="2848655" cy="220940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65DA1C0-2F17-443D-9F2E-1730ECB70263}"/>
                </a:ext>
              </a:extLst>
            </p:cNvPr>
            <p:cNvGrpSpPr/>
            <p:nvPr/>
          </p:nvGrpSpPr>
          <p:grpSpPr>
            <a:xfrm>
              <a:off x="7997257" y="830450"/>
              <a:ext cx="2848655" cy="1851518"/>
              <a:chOff x="7997257" y="830450"/>
              <a:chExt cx="2848655" cy="1851518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CEF53A8A-C456-4CCF-A75A-C504958FCC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97257" y="1036866"/>
                <a:ext cx="738868" cy="657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037D48A8-0399-4B28-BFB3-D84275E3AC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38079" y="1694091"/>
                <a:ext cx="689883" cy="7184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75885E7-DEE2-453B-9B35-D5E211F8E97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886609" y="996044"/>
                <a:ext cx="738868" cy="657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B9FFD0F-752C-43E4-8203-15495AB7D90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9941717" y="1679805"/>
                <a:ext cx="689883" cy="7184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F9E052D-49DE-46D5-820F-3C0AFEB616B9}"/>
                  </a:ext>
                </a:extLst>
              </p:cNvPr>
              <p:cNvCxnSpPr/>
              <p:nvPr/>
            </p:nvCxnSpPr>
            <p:spPr>
              <a:xfrm>
                <a:off x="8727962" y="1694091"/>
                <a:ext cx="120423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3A50FEAB-3F49-40A6-86CD-AC1598CB6DC8}"/>
                      </a:ext>
                    </a:extLst>
                  </p:cNvPr>
                  <p:cNvSpPr txBox="1"/>
                  <p:nvPr/>
                </p:nvSpPr>
                <p:spPr>
                  <a:xfrm>
                    <a:off x="8060870" y="2181227"/>
                    <a:ext cx="3102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3A50FEAB-3F49-40A6-86CD-AC1598CB6D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60870" y="2181227"/>
                    <a:ext cx="310243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137500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A369B6BF-E9BF-4FF7-97AA-FD9CD4E177D0}"/>
                      </a:ext>
                    </a:extLst>
                  </p:cNvPr>
                  <p:cNvSpPr txBox="1"/>
                  <p:nvPr/>
                </p:nvSpPr>
                <p:spPr>
                  <a:xfrm>
                    <a:off x="10535669" y="1996561"/>
                    <a:ext cx="310243" cy="4911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A369B6BF-E9BF-4FF7-97AA-FD9CD4E177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35669" y="1996561"/>
                    <a:ext cx="310243" cy="49118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439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E7D78F0-CE2A-48F6-B5DA-80A2A7619182}"/>
                      </a:ext>
                    </a:extLst>
                  </p:cNvPr>
                  <p:cNvSpPr txBox="1"/>
                  <p:nvPr/>
                </p:nvSpPr>
                <p:spPr>
                  <a:xfrm>
                    <a:off x="8078560" y="830450"/>
                    <a:ext cx="310243" cy="3919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incoming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E7D78F0-CE2A-48F6-B5DA-80A2A76191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78560" y="830450"/>
                    <a:ext cx="310243" cy="39190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314634" b="-4489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9A81513A-C9E8-4E36-9D7E-B3327061A0B8}"/>
                      </a:ext>
                    </a:extLst>
                  </p:cNvPr>
                  <p:cNvSpPr txBox="1"/>
                  <p:nvPr/>
                </p:nvSpPr>
                <p:spPr>
                  <a:xfrm>
                    <a:off x="10490765" y="937140"/>
                    <a:ext cx="310243" cy="5242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9A81513A-C9E8-4E36-9D7E-B3327061A0B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90765" y="937140"/>
                    <a:ext cx="310243" cy="52427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56098" b="-923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EE602E6-D327-48C3-AF9F-56F1BC4A52FA}"/>
                      </a:ext>
                    </a:extLst>
                  </p:cNvPr>
                  <p:cNvSpPr txBox="1"/>
                  <p:nvPr/>
                </p:nvSpPr>
                <p:spPr>
                  <a:xfrm>
                    <a:off x="9137380" y="1654210"/>
                    <a:ext cx="339206" cy="4911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EE602E6-D327-48C3-AF9F-56F1BC4A52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37380" y="1654210"/>
                    <a:ext cx="339206" cy="49118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6667" r="-28889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34F8255E-C0A7-4DC5-948A-D7759743960B}"/>
                  </a:ext>
                </a:extLst>
              </p:cNvPr>
              <p:cNvCxnSpPr/>
              <p:nvPr/>
            </p:nvCxnSpPr>
            <p:spPr>
              <a:xfrm>
                <a:off x="8233682" y="2681968"/>
                <a:ext cx="218802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AD1714-DD96-485D-A0FF-DF5785EE8F50}"/>
                </a:ext>
              </a:extLst>
            </p:cNvPr>
            <p:cNvSpPr txBox="1"/>
            <p:nvPr/>
          </p:nvSpPr>
          <p:spPr>
            <a:xfrm>
              <a:off x="8927646" y="2732073"/>
              <a:ext cx="832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time</a:t>
              </a:r>
            </a:p>
          </p:txBody>
        </p:sp>
      </p:grpSp>
      <p:sp>
        <p:nvSpPr>
          <p:cNvPr id="21" name="Right Brace 20">
            <a:extLst>
              <a:ext uri="{FF2B5EF4-FFF2-40B4-BE49-F238E27FC236}">
                <a16:creationId xmlns:a16="http://schemas.microsoft.com/office/drawing/2014/main" id="{8464ADF5-59FC-4217-B94E-7F64DDA8D057}"/>
              </a:ext>
            </a:extLst>
          </p:cNvPr>
          <p:cNvSpPr/>
          <p:nvPr/>
        </p:nvSpPr>
        <p:spPr>
          <a:xfrm rot="5400000">
            <a:off x="4019094" y="1971276"/>
            <a:ext cx="113278" cy="1147081"/>
          </a:xfrm>
          <a:prstGeom prst="rightBrace">
            <a:avLst>
              <a:gd name="adj1" fmla="val 15247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5D5A1B-5B5C-4B48-B99F-E719EC60D38A}"/>
              </a:ext>
            </a:extLst>
          </p:cNvPr>
          <p:cNvSpPr txBox="1"/>
          <p:nvPr/>
        </p:nvSpPr>
        <p:spPr>
          <a:xfrm>
            <a:off x="3088823" y="2600295"/>
            <a:ext cx="1899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Strong forward scattering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C01F4-4524-4D5A-90FA-504AFAE5D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8BE5F1-3A03-43EF-A38D-CC404D5060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08574" y="1716290"/>
            <a:ext cx="3712053" cy="7756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E6006B4-77A9-4383-8559-8C802ACF2E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19800" y="3160252"/>
            <a:ext cx="3023920" cy="7323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728EA01-8BF5-4D4E-8FB6-4404861EC2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43144" y="3071087"/>
            <a:ext cx="4334911" cy="317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3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CE23-AF81-4194-8395-D00800B1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971"/>
          </a:xfrm>
        </p:spPr>
        <p:txBody>
          <a:bodyPr>
            <a:normAutofit/>
          </a:bodyPr>
          <a:lstStyle/>
          <a:p>
            <a:r>
              <a:rPr lang="en-US" sz="2800" dirty="0"/>
              <a:t>Why 10 MeV scalar mediators?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80002" y="2422752"/>
                <a:ext cx="4525736" cy="2012496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Mediator mass has a lower bound from BBN.</a:t>
                </a:r>
              </a:p>
              <a:p>
                <a:r>
                  <a:rPr lang="en-US" sz="2000" dirty="0" err="1"/>
                  <a:t>IceCube</a:t>
                </a:r>
                <a:r>
                  <a:rPr lang="en-US" sz="2000" dirty="0"/>
                  <a:t> has good sensitivity to 10 MeV mediators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𝜏𝜏</m:t>
                        </m:r>
                      </m:sub>
                    </m:sSub>
                  </m:oMath>
                </a14:m>
                <a:r>
                  <a:rPr lang="en-US" sz="2000" dirty="0"/>
                  <a:t> is not well-constrained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007093-A48C-4B86-8E4E-C6BA3C273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0002" y="2422752"/>
                <a:ext cx="4525736" cy="2012496"/>
              </a:xfrm>
              <a:blipFill>
                <a:blip r:embed="rId2"/>
                <a:stretch>
                  <a:fillRect l="-1211" t="-3021" r="-1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1FAA909D-4FD5-455C-AE3B-02D2E81FC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738" y="1143681"/>
            <a:ext cx="5047277" cy="503328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7097407-9653-4FD9-A9B5-3DAADEA3D8CA}"/>
              </a:ext>
            </a:extLst>
          </p:cNvPr>
          <p:cNvSpPr txBox="1"/>
          <p:nvPr/>
        </p:nvSpPr>
        <p:spPr>
          <a:xfrm>
            <a:off x="6506936" y="6053818"/>
            <a:ext cx="3649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Bustamante et al (2020)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98B7E-0F81-4599-A44B-D011224D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</p:spTree>
    <p:extLst>
      <p:ext uri="{BB962C8B-B14F-4D97-AF65-F5344CB8AC3E}">
        <p14:creationId xmlns:p14="http://schemas.microsoft.com/office/powerpoint/2010/main" val="300211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8393" y="1253331"/>
                <a:ext cx="5047100" cy="435133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1600" dirty="0"/>
                  <a:t>Use 170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 neutrinos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=0.1⟶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Gpc</m:t>
                    </m:r>
                  </m:oMath>
                </a14:m>
                <a:endParaRPr lang="en-US" sz="1600" b="0" dirty="0"/>
              </a:p>
              <a:p>
                <a:pPr algn="just"/>
                <a:endParaRPr lang="en-US" sz="1600" dirty="0"/>
              </a:p>
              <a:p>
                <a:pPr algn="just"/>
                <a:r>
                  <a:rPr lang="en-US" sz="1600" dirty="0"/>
                  <a:t>Great agreement with analytical formula (solid curves)</a:t>
                </a:r>
              </a:p>
              <a:p>
                <a:pPr algn="just"/>
                <a:endParaRPr lang="en-US" sz="1600" dirty="0"/>
              </a:p>
              <a:p>
                <a:pPr algn="just"/>
                <a:r>
                  <a:rPr lang="en-US" sz="1600" dirty="0"/>
                  <a:t>Characteristic time delay</a:t>
                </a:r>
              </a:p>
              <a:p>
                <a:pPr algn="just"/>
                <a:endParaRPr lang="en-US" sz="1600" dirty="0"/>
              </a:p>
              <a:p>
                <a:pPr algn="just"/>
                <a:endParaRPr lang="en-US" sz="1600" dirty="0"/>
              </a:p>
              <a:p>
                <a:pPr marL="0" indent="0" algn="just">
                  <a:buNone/>
                </a:pPr>
                <a:r>
                  <a:rPr lang="en-US" sz="1600" dirty="0"/>
                  <a:t>    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=0.62</m:t>
                    </m:r>
                  </m:oMath>
                </a14:m>
                <a:r>
                  <a:rPr lang="en-US" sz="1600" dirty="0"/>
                  <a:t> for leading neutrinos.</a:t>
                </a:r>
              </a:p>
              <a:p>
                <a:pPr marL="0" indent="0" algn="just">
                  <a:buNone/>
                </a:pPr>
                <a:endParaRPr lang="en-US" sz="1600" dirty="0"/>
              </a:p>
              <a:p>
                <a:pPr algn="just"/>
                <a:r>
                  <a:rPr lang="en-US" sz="1600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dirty="0"/>
                  <a:t>, multiple scatterings shift the distribution to larger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1600" dirty="0"/>
              </a:p>
              <a:p>
                <a:pPr algn="just"/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550911-1914-4249-84B9-E16E654F61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8393" y="1253331"/>
                <a:ext cx="5047100" cy="4351338"/>
              </a:xfrm>
              <a:blipFill>
                <a:blip r:embed="rId2"/>
                <a:stretch>
                  <a:fillRect l="-483" t="-982" r="-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/>
                  <a:t>Example 1: Scattering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2800" dirty="0"/>
                  <a:t> limit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34DF2E38-996C-4A0A-8F56-9B8058893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732971"/>
              </a:xfrm>
              <a:prstGeom prst="rect">
                <a:avLst/>
              </a:prstGeom>
              <a:blipFill>
                <a:blip r:embed="rId3"/>
                <a:stretch>
                  <a:fillRect l="-121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C23B7A6-10DC-4599-9B60-B08DBEE07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TeVPA 2022 - 08/09/2022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194ED0-2625-4EC6-BB7C-67EF517C1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388" y="1253331"/>
            <a:ext cx="5572120" cy="4415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FC5E0F-4E76-46DC-8334-46FC2864F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611" y="3018443"/>
            <a:ext cx="4032899" cy="47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23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</TotalTime>
  <Words>1147</Words>
  <Application>Microsoft Office PowerPoint</Application>
  <PresentationFormat>Widescreen</PresentationFormat>
  <Paragraphs>204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Neutrino time delay as a probe of secret neutrino interactions</vt:lpstr>
      <vt:lpstr>Massless neutrinos in the Standard Model</vt:lpstr>
      <vt:lpstr>Unanswered questions</vt:lpstr>
      <vt:lpstr>Introducing new physics</vt:lpstr>
      <vt:lpstr>Neutrino echoes</vt:lpstr>
      <vt:lpstr>PowerPoint Presentation</vt:lpstr>
      <vt:lpstr>Test model: ν ν scattering with a scalar mediator</vt:lpstr>
      <vt:lpstr>Why 10 MeV scalar mediators?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Considerations for inelastic scattering and cosmological distances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</dc:creator>
  <cp:lastModifiedBy>Carpio Dumler, Jose Alonso</cp:lastModifiedBy>
  <cp:revision>97</cp:revision>
  <cp:lastPrinted>2022-05-02T14:48:50Z</cp:lastPrinted>
  <dcterms:created xsi:type="dcterms:W3CDTF">2021-10-20T00:20:57Z</dcterms:created>
  <dcterms:modified xsi:type="dcterms:W3CDTF">2022-08-09T22:21:00Z</dcterms:modified>
</cp:coreProperties>
</file>