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1761" r:id="rId2"/>
    <p:sldId id="1573" r:id="rId3"/>
    <p:sldId id="1766" r:id="rId4"/>
    <p:sldId id="1736" r:id="rId5"/>
    <p:sldId id="1725" r:id="rId6"/>
    <p:sldId id="1699" r:id="rId7"/>
    <p:sldId id="1726" r:id="rId8"/>
    <p:sldId id="1711" r:id="rId9"/>
    <p:sldId id="1722" r:id="rId10"/>
    <p:sldId id="1710" r:id="rId11"/>
    <p:sldId id="1749" r:id="rId12"/>
    <p:sldId id="1704" r:id="rId13"/>
    <p:sldId id="1702" r:id="rId14"/>
    <p:sldId id="1701" r:id="rId15"/>
    <p:sldId id="1709" r:id="rId16"/>
    <p:sldId id="1727" r:id="rId17"/>
    <p:sldId id="1715" r:id="rId18"/>
    <p:sldId id="1729" r:id="rId19"/>
    <p:sldId id="1728" r:id="rId20"/>
    <p:sldId id="1733" r:id="rId21"/>
    <p:sldId id="1753" r:id="rId22"/>
    <p:sldId id="1745" r:id="rId23"/>
    <p:sldId id="1616" r:id="rId24"/>
    <p:sldId id="1658" r:id="rId25"/>
    <p:sldId id="1584" r:id="rId26"/>
    <p:sldId id="1756" r:id="rId27"/>
    <p:sldId id="1759" r:id="rId28"/>
    <p:sldId id="261" r:id="rId29"/>
    <p:sldId id="265" r:id="rId30"/>
    <p:sldId id="1730" r:id="rId31"/>
    <p:sldId id="1762" r:id="rId32"/>
    <p:sldId id="1667" r:id="rId33"/>
    <p:sldId id="1747" r:id="rId34"/>
    <p:sldId id="1713" r:id="rId35"/>
    <p:sldId id="1764" r:id="rId36"/>
    <p:sldId id="1760" r:id="rId37"/>
    <p:sldId id="1668" r:id="rId38"/>
    <p:sldId id="1763" r:id="rId39"/>
    <p:sldId id="1685" r:id="rId40"/>
    <p:sldId id="1632" r:id="rId41"/>
    <p:sldId id="1590" r:id="rId42"/>
    <p:sldId id="1647" r:id="rId43"/>
    <p:sldId id="1591" r:id="rId44"/>
    <p:sldId id="1599" r:id="rId45"/>
    <p:sldId id="1659" r:id="rId46"/>
    <p:sldId id="1600" r:id="rId47"/>
    <p:sldId id="1622" r:id="rId48"/>
    <p:sldId id="1691" r:id="rId49"/>
    <p:sldId id="1689" r:id="rId50"/>
    <p:sldId id="1755" r:id="rId51"/>
    <p:sldId id="1757" r:id="rId52"/>
    <p:sldId id="1645" r:id="rId53"/>
    <p:sldId id="1670" r:id="rId54"/>
    <p:sldId id="1644" r:id="rId55"/>
    <p:sldId id="1765" r:id="rId56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-dai tsai" initials="yt" lastIdx="0" clrIdx="0">
    <p:extLst>
      <p:ext uri="{19B8F6BF-5375-455C-9EA6-DF929625EA0E}">
        <p15:presenceInfo xmlns:p15="http://schemas.microsoft.com/office/powerpoint/2012/main" userId="0adc4b44e60cb7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7434"/>
    <a:srgbClr val="FF3399"/>
    <a:srgbClr val="009242"/>
    <a:srgbClr val="050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 autoAdjust="0"/>
    <p:restoredTop sz="94898" autoAdjust="0"/>
  </p:normalViewPr>
  <p:slideViewPr>
    <p:cSldViewPr snapToGrid="0" snapToObjects="1">
      <p:cViewPr varScale="1">
        <p:scale>
          <a:sx n="121" d="100"/>
          <a:sy n="121" d="100"/>
        </p:scale>
        <p:origin x="183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8" d="100"/>
          <a:sy n="118" d="100"/>
        </p:scale>
        <p:origin x="453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/>
              <a:t>Pheno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383EFA0-6706-4A86-9010-07E7FDCEEF06}" type="datetime1">
              <a:rPr lang="en-US" smtClean="0"/>
              <a:t>8/11/22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F24B565-0CE3-439F-988F-26EA0D49A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00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/>
              <a:t>Pheno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564EABA-D6D2-4D4F-A602-2AAA2677E87D}" type="datetime1">
              <a:rPr lang="en-US" smtClean="0"/>
              <a:t>8/11/22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17AE9CA-CD49-F14D-88FA-10891F870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39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733626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166911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38409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564800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Accuracy ??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7105667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couplings; add why nuclear clocks ?? Difference between atomic and nuclear clocks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0355428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882696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4067194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3944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2583469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87474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4043588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355416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better ref. What is a large-scale </a:t>
            </a:r>
            <a:r>
              <a:rPr lang="en-US" dirty="0" err="1"/>
              <a:t>structrure</a:t>
            </a:r>
            <a:r>
              <a:rPr lang="en-US" dirty="0"/>
              <a:t>, rulers to show length, another magnify </a:t>
            </a:r>
            <a:r>
              <a:rPr lang="en-US" dirty="0" err="1"/>
              <a:t>lense</a:t>
            </a:r>
            <a:r>
              <a:rPr lang="en-US" dirty="0"/>
              <a:t> and ruler, Cluster: million </a:t>
            </a:r>
            <a:r>
              <a:rPr lang="en-US" dirty="0" err="1"/>
              <a:t>ly</a:t>
            </a:r>
            <a:r>
              <a:rPr lang="en-US" dirty="0"/>
              <a:t>: clusters ??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2237336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7697194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better ref. What is a large-scale </a:t>
            </a:r>
            <a:r>
              <a:rPr lang="en-US" dirty="0" err="1"/>
              <a:t>structrure</a:t>
            </a:r>
            <a:r>
              <a:rPr lang="en-US" dirty="0"/>
              <a:t>, rulers to show length, another magnify </a:t>
            </a:r>
            <a:r>
              <a:rPr lang="en-US" dirty="0" err="1"/>
              <a:t>lense</a:t>
            </a:r>
            <a:r>
              <a:rPr lang="en-US" dirty="0"/>
              <a:t> and ruler, Cluster: million </a:t>
            </a:r>
            <a:r>
              <a:rPr lang="en-US" dirty="0" err="1"/>
              <a:t>ly</a:t>
            </a:r>
            <a:r>
              <a:rPr lang="en-US" dirty="0"/>
              <a:t>: clusters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6543574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0286184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7299061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716161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7020371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 ??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6634887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142892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034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7601831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40896719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9088824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2474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0705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DONE !!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67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Simplify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989698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989970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??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132616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561757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334032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487B-1E80-304F-887E-97673E38D5D6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1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414-3AAE-064C-9D75-8B10BE96382F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59CD-D942-314D-807C-F9DD89EE1D24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0B3F-C1F4-184C-AD31-BB0F16A75F3D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0BA6-A3CF-894A-9C82-4AE7C7C0CE0C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7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7806-90C8-D542-BF7E-B74DB6CDE5EF}" type="datetime1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8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C519-D3E0-FC49-8460-DB0A97811C24}" type="datetime1">
              <a:rPr lang="en-US" smtClean="0"/>
              <a:t>8/11/22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7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1C489-AD41-0949-9BF9-DC63799B2858}" type="datetime1">
              <a:rPr lang="en-US" smtClean="0"/>
              <a:t>8/11/22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DECD-5131-D049-ADB0-35470D40D639}" type="datetime1">
              <a:rPr lang="en-US" smtClean="0"/>
              <a:t>8/11/22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9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FB1D-1D87-1B4D-BA8B-E7DE1B968AC0}" type="datetime1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8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9401-0CF4-CA44-868B-3E4BB181AFB3}" type="datetime1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3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D217-A147-AF4D-8744-35585DA6088B}" type="datetime1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0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yt444@cornell.edu" TargetMode="External"/><Relationship Id="rId4" Type="http://schemas.openxmlformats.org/officeDocument/2006/relationships/hyperlink" Target="mailto:yudait1@uci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physics.phy-astr.gsu.edu/hbase/acloc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60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yt444@cornell.edu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authors/1274923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112.07674" TargetMode="External"/><Relationship Id="rId5" Type="http://schemas.openxmlformats.org/officeDocument/2006/relationships/hyperlink" Target="mailto:yt444@cornell.edu" TargetMode="External"/><Relationship Id="rId4" Type="http://schemas.openxmlformats.org/officeDocument/2006/relationships/hyperlink" Target="mailto:yudait1@uci.edu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yt444@cornell.edu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InnerSolarSystem-en.pn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User:WillowW" TargetMode="External"/><Relationship Id="rId3" Type="http://schemas.openxmlformats.org/officeDocument/2006/relationships/image" Target="../media/image54.png"/><Relationship Id="rId7" Type="http://schemas.openxmlformats.org/officeDocument/2006/relationships/hyperlink" Target="https://creativecommons.org/licenses/by/3.0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n.wikipedia.org/wiki/Apsidal_precession#/media/File:Precessing_Kepler_orbit_280frames_e0.6_smaller.gif" TargetMode="External"/><Relationship Id="rId5" Type="http://schemas.openxmlformats.org/officeDocument/2006/relationships/image" Target="../media/image56.gif"/><Relationship Id="rId10" Type="http://schemas.openxmlformats.org/officeDocument/2006/relationships/image" Target="../media/image80.png"/><Relationship Id="rId4" Type="http://schemas.openxmlformats.org/officeDocument/2006/relationships/image" Target="../media/image55.png"/><Relationship Id="rId9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12" Type="http://schemas.openxmlformats.org/officeDocument/2006/relationships/image" Target="../media/image71.jpg"/><Relationship Id="rId2" Type="http://schemas.openxmlformats.org/officeDocument/2006/relationships/image" Target="../media/image61.png"/><Relationship Id="rId16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5" Type="http://schemas.openxmlformats.org/officeDocument/2006/relationships/image" Target="../media/image7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www.colorado.edu/research/qsense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yt444@cornell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9.png"/><Relationship Id="rId7" Type="http://schemas.openxmlformats.org/officeDocument/2006/relationships/image" Target="../media/image81.png"/><Relationship Id="rId2" Type="http://schemas.openxmlformats.org/officeDocument/2006/relationships/hyperlink" Target="https://www.colorado.edu/research/qsense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yt444@cornell.edu" TargetMode="External"/><Relationship Id="rId2" Type="http://schemas.openxmlformats.org/officeDocument/2006/relationships/hyperlink" Target="https://www.youtube.com/watch?v=xDX9XwLHBuM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yt444@cornell.edu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DX9XwLHBuM" TargetMode="External"/><Relationship Id="rId2" Type="http://schemas.openxmlformats.org/officeDocument/2006/relationships/hyperlink" Target="https://inspirehep.net/authors/1274923?ui-citation-summary=true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yt444@cornell.edu" TargetMode="Externa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0.png"/><Relationship Id="rId4" Type="http://schemas.openxmlformats.org/officeDocument/2006/relationships/image" Target="../media/image3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User:Charly_Whisky" TargetMode="External"/><Relationship Id="rId5" Type="http://schemas.openxmlformats.org/officeDocument/2006/relationships/image" Target="../media/image84.gif"/><Relationship Id="rId4" Type="http://schemas.openxmlformats.org/officeDocument/2006/relationships/image" Target="../media/image8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1.png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hyperlink" Target="https://arxiv.org/abs/2107.04038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0.png"/><Relationship Id="rId4" Type="http://schemas.openxmlformats.org/officeDocument/2006/relationships/hyperlink" Target="https://arxiv.org/abs/2107.04038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7.04038" TargetMode="Externa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npl.washington.edu/eotwash/" TargetMode="External"/><Relationship Id="rId4" Type="http://schemas.openxmlformats.org/officeDocument/2006/relationships/image" Target="../media/image10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mailto:yt444@cornell.edu" TargetMode="Externa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nasa.gov/press-release/nasa-selects-two-missions-to-explore-the-early-solar-system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authors/1274923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112.07674" TargetMode="External"/><Relationship Id="rId5" Type="http://schemas.openxmlformats.org/officeDocument/2006/relationships/hyperlink" Target="mailto:yt444@cornell.edu" TargetMode="External"/><Relationship Id="rId4" Type="http://schemas.openxmlformats.org/officeDocument/2006/relationships/hyperlink" Target="mailto:yudait1@uci.edu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et.starshipdeliveries.com/u/anteater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0948" y="6722"/>
            <a:ext cx="8802104" cy="1471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New Model Independent Constraints on Dark Matter </a:t>
            </a:r>
            <a:b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and Cosmic Neutrinos (while Protecting the Earth)</a:t>
            </a:r>
            <a:endParaRPr lang="en-US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69325" y="1501214"/>
            <a:ext cx="6103728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300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Yu-Dai Tsai</a:t>
            </a: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University of California, Irvine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with Josh </a:t>
            </a:r>
            <a:r>
              <a:rPr lang="en-US" b="1" dirty="0" err="1">
                <a:solidFill>
                  <a:schemeClr val="bg1"/>
                </a:solidFill>
                <a:latin typeface="Cambria" panose="02040503050406030204" pitchFamily="18" charset="0"/>
              </a:rPr>
              <a:t>Eby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, Jason Arakawa, Marianna </a:t>
            </a:r>
            <a:r>
              <a:rPr lang="en-US" b="1" dirty="0" err="1">
                <a:solidFill>
                  <a:schemeClr val="bg1"/>
                </a:solidFill>
                <a:latin typeface="Cambria" panose="02040503050406030204" pitchFamily="18" charset="0"/>
              </a:rPr>
              <a:t>Safronova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&amp; Davide </a:t>
            </a:r>
            <a:r>
              <a:rPr lang="en-US" b="1" dirty="0" err="1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Farnocchia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(NASA)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Contact: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yudait1@uci.edu</a:t>
            </a:r>
            <a:b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yt444@cornell.edu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To appear on </a:t>
            </a:r>
            <a:r>
              <a:rPr lang="en-US" altLang="zh-TW" b="1" dirty="0" err="1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arXiv</a:t>
            </a:r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next week!</a:t>
            </a:r>
            <a:b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altLang="zh-TW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13805A-4F62-D848-8308-B4AE4DD2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352A0D-3ED0-7F4C-A078-30D037248A1E}"/>
              </a:ext>
            </a:extLst>
          </p:cNvPr>
          <p:cNvSpPr/>
          <p:nvPr/>
        </p:nvSpPr>
        <p:spPr>
          <a:xfrm>
            <a:off x="0" y="6457890"/>
            <a:ext cx="7470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NASA’s OSIRIS-</a:t>
            </a:r>
            <a:r>
              <a:rPr lang="en-US" sz="1000" dirty="0" err="1">
                <a:solidFill>
                  <a:schemeClr val="bg1"/>
                </a:solidFill>
              </a:rPr>
              <a:t>REx</a:t>
            </a:r>
            <a:r>
              <a:rPr lang="en-US" sz="1000" dirty="0">
                <a:solidFill>
                  <a:schemeClr val="bg1"/>
                </a:solidFill>
              </a:rPr>
              <a:t> mission readies itself to touch the surface of asteroid Bennu.</a:t>
            </a:r>
          </a:p>
          <a:p>
            <a:r>
              <a:rPr lang="en-US" sz="1000" dirty="0">
                <a:solidFill>
                  <a:schemeClr val="bg1"/>
                </a:solidFill>
              </a:rPr>
              <a:t>Credits: NASA/Goddard/University of Arizona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074774-5C81-993B-302E-BA8F7C5B954A}"/>
              </a:ext>
            </a:extLst>
          </p:cNvPr>
          <p:cNvSpPr txBox="1"/>
          <p:nvPr/>
        </p:nvSpPr>
        <p:spPr>
          <a:xfrm>
            <a:off x="851339" y="4049578"/>
            <a:ext cx="7725103" cy="1709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“There is always a possibility that </a:t>
            </a:r>
            <a:r>
              <a:rPr lang="en-US" b="1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dark matter effects can modify the trajectory of an asteroid</a:t>
            </a:r>
            <a: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which could wipe out all life on this planet.</a:t>
            </a:r>
            <a:b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 only way these people can get on with their happy lives is that </a:t>
            </a:r>
            <a:b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en-US" b="1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they do not know about it</a:t>
            </a:r>
            <a:r>
              <a:rPr lang="en-US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.” </a:t>
            </a:r>
            <a:r>
              <a:rPr lang="en-US" b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– An agent warned me about giving this talk.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79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Atomic Clock &amp; </a:t>
            </a:r>
            <a:r>
              <a:rPr lang="en-US" sz="4000" dirty="0" err="1"/>
              <a:t>Caesium</a:t>
            </a:r>
            <a:r>
              <a:rPr lang="en-US" sz="4000" dirty="0"/>
              <a:t>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43DA9-6DAA-6F4A-9C6D-AE21B01F0252}"/>
              </a:ext>
            </a:extLst>
          </p:cNvPr>
          <p:cNvSpPr txBox="1"/>
          <p:nvPr/>
        </p:nvSpPr>
        <p:spPr>
          <a:xfrm>
            <a:off x="528740" y="1329207"/>
            <a:ext cx="822959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Atomic clocks: used to measure the distance between objects by timing how long it takes a signal to travel from A to B. </a:t>
            </a:r>
          </a:p>
          <a:p>
            <a:endParaRPr lang="en-US" sz="2000" dirty="0">
              <a:solidFill>
                <a:srgbClr val="333333"/>
              </a:solidFill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space exploration, clocks must be extremely precise: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An error of even one second can mean the difference between landing on Mars or missing it by hundreds of thousands of miles. 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C5DB81-B45D-804B-9C1B-6C873CCD52BA}"/>
              </a:ext>
            </a:extLst>
          </p:cNvPr>
          <p:cNvSpPr txBox="1"/>
          <p:nvPr/>
        </p:nvSpPr>
        <p:spPr>
          <a:xfrm>
            <a:off x="1958954" y="6066558"/>
            <a:ext cx="53691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http://hyperphysics.phy-astr.gsu.edu/hbase/acloc.html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Reference: U.S. Naval Observatory, Cesium Clocks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B36C8D-9B22-A443-B124-AE3E8BE9D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6656" y="3648806"/>
            <a:ext cx="3454039" cy="23233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D99D4C-E7B7-4D42-B0B5-580983E416E6}"/>
              </a:ext>
            </a:extLst>
          </p:cNvPr>
          <p:cNvSpPr txBox="1"/>
          <p:nvPr/>
        </p:nvSpPr>
        <p:spPr>
          <a:xfrm>
            <a:off x="5772177" y="4744950"/>
            <a:ext cx="2572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Definition of a second!</a:t>
            </a:r>
          </a:p>
        </p:txBody>
      </p:sp>
    </p:spTree>
    <p:extLst>
      <p:ext uri="{BB962C8B-B14F-4D97-AF65-F5344CB8AC3E}">
        <p14:creationId xmlns:p14="http://schemas.microsoft.com/office/powerpoint/2010/main" val="990290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76417" y="706191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Wave-Like (Fuzzy) Particles as Dark Matter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4466541-2893-084D-B64B-3BAEB9C2D02E}"/>
                  </a:ext>
                </a:extLst>
              </p:cNvPr>
              <p:cNvSpPr/>
              <p:nvPr/>
            </p:nvSpPr>
            <p:spPr>
              <a:xfrm>
                <a:off x="509752" y="4224368"/>
                <a:ext cx="7126976" cy="2314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ultralight m &lt;&lt; 30 eV, the occupancy </a:t>
                </a:r>
                <a:r>
                  <a:rPr lang="en-US" dirty="0" err="1"/>
                  <a:t>NdB</a:t>
                </a:r>
                <a:r>
                  <a:rPr lang="en-US" dirty="0"/>
                  <a:t> is so large that the particles are best described by classical waves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like electromagnetism, a state with a large number of photons is described by the classical EM fields.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It would consist of extremely light scalar particles with masses go </a:t>
                </a:r>
                <a:r>
                  <a:rPr lang="en-US" b="1" dirty="0"/>
                  <a:t>as low as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𝟐𝟐</m:t>
                        </m:r>
                      </m:sup>
                    </m:sSup>
                  </m:oMath>
                </a14:m>
                <a:r>
                  <a:rPr lang="en-US" b="1" dirty="0"/>
                  <a:t> eV (rough lower bound)</a:t>
                </a:r>
                <a:r>
                  <a:rPr lang="en-US" dirty="0"/>
                  <a:t>: </a:t>
                </a:r>
                <a:br>
                  <a:rPr lang="en-US" dirty="0"/>
                </a:br>
                <a:r>
                  <a:rPr lang="en-US" dirty="0"/>
                  <a:t>de Broglie wavelength </a:t>
                </a:r>
                <a:r>
                  <a:rPr lang="el-GR" dirty="0"/>
                  <a:t>λ</a:t>
                </a:r>
                <a:r>
                  <a:rPr lang="en-US" dirty="0"/>
                  <a:t> </a:t>
                </a:r>
                <a:r>
                  <a:rPr lang="el-GR" dirty="0"/>
                  <a:t>∼</a:t>
                </a:r>
                <a:r>
                  <a:rPr lang="en-US" dirty="0"/>
                  <a:t> </a:t>
                </a:r>
                <a:r>
                  <a:rPr lang="el-GR" dirty="0"/>
                  <a:t>1</a:t>
                </a:r>
                <a:r>
                  <a:rPr lang="en-US" dirty="0"/>
                  <a:t>kpc: affect </a:t>
                </a:r>
                <a:r>
                  <a:rPr lang="en-US" b="1" dirty="0"/>
                  <a:t>structure formation.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4466541-2893-084D-B64B-3BAEB9C2D0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52" y="4224368"/>
                <a:ext cx="7126976" cy="2314544"/>
              </a:xfrm>
              <a:prstGeom prst="rect">
                <a:avLst/>
              </a:prstGeom>
              <a:blipFill>
                <a:blip r:embed="rId3"/>
                <a:stretch>
                  <a:fillRect l="-712" t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 3" descr="\approx 10^{-22}">
            <a:extLst>
              <a:ext uri="{FF2B5EF4-FFF2-40B4-BE49-F238E27FC236}">
                <a16:creationId xmlns:a16="http://schemas.microsoft.com/office/drawing/2014/main" id="{F6D23F5E-BBB3-B847-8C24-827A52BE6D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0746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8900EE3-302E-4E4B-AE5A-269E0DE94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728" y="1664839"/>
            <a:ext cx="1492951" cy="1128817"/>
          </a:xfrm>
          <a:prstGeom prst="rect">
            <a:avLst/>
          </a:prstGeom>
        </p:spPr>
      </p:pic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DCC713ED-E657-B346-919B-29FB12872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25" y="2813405"/>
            <a:ext cx="3980272" cy="864193"/>
          </a:xfrm>
          <a:prstGeom prst="rect">
            <a:avLst/>
          </a:prstGeom>
        </p:spPr>
      </p:pic>
      <p:pic>
        <p:nvPicPr>
          <p:cNvPr id="2" name="Picture 1" descr="A picture containing light&#10;&#10;Description automatically generated">
            <a:extLst>
              <a:ext uri="{FF2B5EF4-FFF2-40B4-BE49-F238E27FC236}">
                <a16:creationId xmlns:a16="http://schemas.microsoft.com/office/drawing/2014/main" id="{0DBC8F67-86B0-0209-00AE-832F5B81BD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896" y="1356206"/>
            <a:ext cx="4241568" cy="22088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74CF5-2380-32C6-6A30-93A563C982A2}"/>
              </a:ext>
            </a:extLst>
          </p:cNvPr>
          <p:cNvSpPr txBox="1"/>
          <p:nvPr/>
        </p:nvSpPr>
        <p:spPr>
          <a:xfrm>
            <a:off x="4759024" y="3638944"/>
            <a:ext cx="46087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/>
              <a:t>Schive</a:t>
            </a:r>
            <a:r>
              <a:rPr lang="en-US" sz="1400" b="1" dirty="0"/>
              <a:t>, </a:t>
            </a:r>
            <a:r>
              <a:rPr lang="en-US" sz="1400" b="1" dirty="0" err="1"/>
              <a:t>Chiueh</a:t>
            </a:r>
            <a:r>
              <a:rPr lang="en-US" sz="1400" b="1" dirty="0"/>
              <a:t>, Broadhurst, Nature Physics ‘14 arXiv:1406.6586,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38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Oscillation of Wave-like Scalars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12</a:t>
            </a:fld>
            <a:endParaRPr lang="en-US"/>
          </a:p>
        </p:txBody>
      </p:sp>
      <p:pic>
        <p:nvPicPr>
          <p:cNvPr id="17" name="Picture 16" descr="Chart, schematic, box and whisker chart&#10;&#10;Description automatically generated">
            <a:extLst>
              <a:ext uri="{FF2B5EF4-FFF2-40B4-BE49-F238E27FC236}">
                <a16:creationId xmlns:a16="http://schemas.microsoft.com/office/drawing/2014/main" id="{14470447-E45E-BB4A-B1C4-AA973EEDA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773" y="2058176"/>
            <a:ext cx="5870503" cy="997495"/>
          </a:xfrm>
          <a:prstGeom prst="rect">
            <a:avLst/>
          </a:prstGeom>
        </p:spPr>
      </p:pic>
      <p:pic>
        <p:nvPicPr>
          <p:cNvPr id="31" name="Picture 30" descr="Text&#10;&#10;Description automatically generated">
            <a:extLst>
              <a:ext uri="{FF2B5EF4-FFF2-40B4-BE49-F238E27FC236}">
                <a16:creationId xmlns:a16="http://schemas.microsoft.com/office/drawing/2014/main" id="{2EEC3412-F6A6-C848-8675-56905C6EB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084" y="3385026"/>
            <a:ext cx="6365832" cy="997495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A85FFD0F-DC72-B440-8C90-AFD933FDE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034" y="4983472"/>
            <a:ext cx="1675728" cy="47414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43D862B-9EE2-584F-8433-1900F7E05DF1}"/>
              </a:ext>
            </a:extLst>
          </p:cNvPr>
          <p:cNvSpPr/>
          <p:nvPr/>
        </p:nvSpPr>
        <p:spPr>
          <a:xfrm>
            <a:off x="1808773" y="1762202"/>
            <a:ext cx="2552212" cy="149095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25DC7B-1AC4-874A-B173-D41CFACCF8B5}"/>
              </a:ext>
            </a:extLst>
          </p:cNvPr>
          <p:cNvSpPr txBox="1"/>
          <p:nvPr/>
        </p:nvSpPr>
        <p:spPr>
          <a:xfrm>
            <a:off x="1808773" y="4238798"/>
            <a:ext cx="3012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(Non-relativistic solutions)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50F136-CDAD-AB47-A23C-F5E83F92013B}"/>
              </a:ext>
            </a:extLst>
          </p:cNvPr>
          <p:cNvSpPr txBox="1"/>
          <p:nvPr/>
        </p:nvSpPr>
        <p:spPr>
          <a:xfrm>
            <a:off x="1559988" y="5492680"/>
            <a:ext cx="4726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Oscillation frequency ~ dark matter mass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B51885-67AF-A442-8938-4532EB414B29}"/>
              </a:ext>
            </a:extLst>
          </p:cNvPr>
          <p:cNvSpPr txBox="1"/>
          <p:nvPr/>
        </p:nvSpPr>
        <p:spPr>
          <a:xfrm>
            <a:off x="1808773" y="2890684"/>
            <a:ext cx="4726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Dark matter potential</a:t>
            </a:r>
          </a:p>
        </p:txBody>
      </p:sp>
    </p:spTree>
    <p:extLst>
      <p:ext uri="{BB962C8B-B14F-4D97-AF65-F5344CB8AC3E}">
        <p14:creationId xmlns:p14="http://schemas.microsoft.com/office/powerpoint/2010/main" val="408272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Coupling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7C6903B1-347E-EB45-A036-ABFED081D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50" y="1892945"/>
            <a:ext cx="7378700" cy="1295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56616B-37B4-714D-B74C-B4567D83007F}"/>
              </a:ext>
            </a:extLst>
          </p:cNvPr>
          <p:cNvSpPr/>
          <p:nvPr/>
        </p:nvSpPr>
        <p:spPr>
          <a:xfrm>
            <a:off x="8156031" y="5250540"/>
            <a:ext cx="425450" cy="3902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CC7859-1BCB-884B-8B85-228CC774790B}"/>
              </a:ext>
            </a:extLst>
          </p:cNvPr>
          <p:cNvSpPr/>
          <p:nvPr/>
        </p:nvSpPr>
        <p:spPr>
          <a:xfrm>
            <a:off x="8156031" y="3755448"/>
            <a:ext cx="425450" cy="3902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74BBE1EC-BCDA-7D46-A772-9C2365E7C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50" y="3934154"/>
            <a:ext cx="7273381" cy="137472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3AE3EB-248B-DA40-B989-8D9044F41DF9}"/>
              </a:ext>
            </a:extLst>
          </p:cNvPr>
          <p:cNvCxnSpPr/>
          <p:nvPr/>
        </p:nvCxnSpPr>
        <p:spPr>
          <a:xfrm flipV="1">
            <a:off x="2057400" y="2831123"/>
            <a:ext cx="0" cy="4484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5190F5D-0886-2F40-A504-C44E4C6FBBE0}"/>
              </a:ext>
            </a:extLst>
          </p:cNvPr>
          <p:cNvSpPr txBox="1"/>
          <p:nvPr/>
        </p:nvSpPr>
        <p:spPr>
          <a:xfrm>
            <a:off x="1332036" y="3367708"/>
            <a:ext cx="14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Matter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01251F-2F1A-FE45-AF31-749A46DBEEE0}"/>
              </a:ext>
            </a:extLst>
          </p:cNvPr>
          <p:cNvCxnSpPr>
            <a:cxnSpLocks/>
          </p:cNvCxnSpPr>
          <p:nvPr/>
        </p:nvCxnSpPr>
        <p:spPr>
          <a:xfrm flipV="1">
            <a:off x="3423138" y="1990969"/>
            <a:ext cx="0" cy="259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B9F8111-8B3A-9844-8A57-CF56D1CABA6D}"/>
              </a:ext>
            </a:extLst>
          </p:cNvPr>
          <p:cNvSpPr txBox="1"/>
          <p:nvPr/>
        </p:nvSpPr>
        <p:spPr>
          <a:xfrm>
            <a:off x="2882413" y="1549118"/>
            <a:ext cx="14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6FFF6B4-C725-734B-BBD6-A8DA7DEDEA46}"/>
              </a:ext>
            </a:extLst>
          </p:cNvPr>
          <p:cNvCxnSpPr>
            <a:cxnSpLocks/>
          </p:cNvCxnSpPr>
          <p:nvPr/>
        </p:nvCxnSpPr>
        <p:spPr>
          <a:xfrm flipV="1">
            <a:off x="4762500" y="1990969"/>
            <a:ext cx="0" cy="259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EDD1E97-6BF9-4D4B-A212-16C78E0BAFCD}"/>
              </a:ext>
            </a:extLst>
          </p:cNvPr>
          <p:cNvSpPr txBox="1"/>
          <p:nvPr/>
        </p:nvSpPr>
        <p:spPr>
          <a:xfrm>
            <a:off x="4221775" y="1549118"/>
            <a:ext cx="14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C065EE7-1241-6E4F-A051-B41A811E1592}"/>
              </a:ext>
            </a:extLst>
          </p:cNvPr>
          <p:cNvCxnSpPr>
            <a:cxnSpLocks/>
          </p:cNvCxnSpPr>
          <p:nvPr/>
        </p:nvCxnSpPr>
        <p:spPr>
          <a:xfrm flipV="1">
            <a:off x="6875092" y="1990969"/>
            <a:ext cx="0" cy="259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58429E-8244-5249-AD55-B4104B17B6CD}"/>
              </a:ext>
            </a:extLst>
          </p:cNvPr>
          <p:cNvSpPr txBox="1"/>
          <p:nvPr/>
        </p:nvSpPr>
        <p:spPr>
          <a:xfrm>
            <a:off x="6553200" y="1549118"/>
            <a:ext cx="14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gluons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C2A0653-B1DF-6C48-9C3F-E232294F325D}"/>
              </a:ext>
            </a:extLst>
          </p:cNvPr>
          <p:cNvSpPr/>
          <p:nvPr/>
        </p:nvSpPr>
        <p:spPr>
          <a:xfrm>
            <a:off x="2346575" y="2225897"/>
            <a:ext cx="535828" cy="5951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37EB490-BA63-A246-8B06-ACDED55E70F0}"/>
              </a:ext>
            </a:extLst>
          </p:cNvPr>
          <p:cNvSpPr/>
          <p:nvPr/>
        </p:nvSpPr>
        <p:spPr>
          <a:xfrm>
            <a:off x="3817822" y="1928321"/>
            <a:ext cx="535828" cy="5951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D01D333-0DE1-2143-813A-50A93F5C0C4A}"/>
              </a:ext>
            </a:extLst>
          </p:cNvPr>
          <p:cNvSpPr/>
          <p:nvPr/>
        </p:nvSpPr>
        <p:spPr>
          <a:xfrm>
            <a:off x="5503758" y="1945494"/>
            <a:ext cx="535828" cy="5951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32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</a:t>
            </a:r>
            <a:r>
              <a:rPr lang="en-US"/>
              <a:t>Physics Probe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1AAEA1-D548-2C45-BED9-B1677F0C2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41" y="4582766"/>
            <a:ext cx="8589917" cy="1290255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1E3B52A1-877E-7248-B443-A87A6AD68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649" y="1630106"/>
            <a:ext cx="7378700" cy="1295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E07C11A-C5BB-7B46-8115-3C4A112EF6C9}"/>
              </a:ext>
            </a:extLst>
          </p:cNvPr>
          <p:cNvSpPr/>
          <p:nvPr/>
        </p:nvSpPr>
        <p:spPr>
          <a:xfrm>
            <a:off x="3482299" y="5537110"/>
            <a:ext cx="5204501" cy="523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FDDB6C71-4493-B742-95B6-F398918A5E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566" y="3074898"/>
            <a:ext cx="6798425" cy="147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76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FADAD633-D067-D440-AD26-6DDC2EDD8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570" y="1070992"/>
            <a:ext cx="5643826" cy="990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552"/>
            <a:ext cx="8229600" cy="878349"/>
          </a:xfrm>
        </p:spPr>
        <p:txBody>
          <a:bodyPr>
            <a:normAutofit/>
          </a:bodyPr>
          <a:lstStyle/>
          <a:p>
            <a:r>
              <a:rPr lang="en-US" sz="4000" dirty="0"/>
              <a:t>Atomic Probe Basics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7D6F8E-C6F7-C642-9525-EEC5EABD7211}"/>
                  </a:ext>
                </a:extLst>
              </p:cNvPr>
              <p:cNvSpPr txBox="1"/>
              <p:nvPr/>
            </p:nvSpPr>
            <p:spPr>
              <a:xfrm>
                <a:off x="367963" y="4528722"/>
                <a:ext cx="8003628" cy="1764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Experimental observable! </a:t>
                </a:r>
                <a:r>
                  <a:rPr lang="en-US" sz="1600" dirty="0">
                    <a:solidFill>
                      <a:srgbClr val="7030A0"/>
                    </a:solidFill>
                  </a:rPr>
                  <a:t>See arXiv:1405.2925, </a:t>
                </a:r>
                <a:r>
                  <a:rPr lang="en-US" sz="1600" dirty="0" err="1">
                    <a:solidFill>
                      <a:srgbClr val="7030A0"/>
                    </a:solidFill>
                  </a:rPr>
                  <a:t>Arvanitaki</a:t>
                </a:r>
                <a:r>
                  <a:rPr lang="en-US" sz="1600" dirty="0">
                    <a:solidFill>
                      <a:srgbClr val="7030A0"/>
                    </a:solidFill>
                  </a:rPr>
                  <a:t>, Huang, Tilburg, PRD 15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example, if </a:t>
                </a:r>
                <a:r>
                  <a:rPr lang="en-US" b="1" dirty="0"/>
                  <a:t>A is a hyperfine microwave transition and B is an electronic optical transition, </a:t>
                </a:r>
                <a:r>
                  <a:rPr lang="el-GR" b="1" dirty="0"/>
                  <a:t>ζ</a:t>
                </a:r>
                <a:r>
                  <a:rPr lang="en-US" b="1" dirty="0"/>
                  <a:t>A = 1 and </a:t>
                </a:r>
                <a:r>
                  <a:rPr lang="el-GR" b="1" dirty="0"/>
                  <a:t>ζ</a:t>
                </a:r>
                <a:r>
                  <a:rPr lang="en-US" b="1" dirty="0"/>
                  <a:t>B = 0.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Clock 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b="1" dirty="0"/>
                  <a:t>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/>
                          <m:t>10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b="1" dirty="0"/>
                  <a:t> for DSAC</a:t>
                </a:r>
                <a:r>
                  <a:rPr lang="en-US" dirty="0"/>
                  <a:t>) stability translate to how well we can measure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7D6F8E-C6F7-C642-9525-EEC5EABD7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63" y="4528722"/>
                <a:ext cx="8003628" cy="1764650"/>
              </a:xfrm>
              <a:prstGeom prst="rect">
                <a:avLst/>
              </a:prstGeom>
              <a:blipFill>
                <a:blip r:embed="rId4"/>
                <a:stretch>
                  <a:fillRect l="-475" t="-1429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E116D1AB-ACC9-BD4D-A838-B2C7E0138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688" y="2000143"/>
            <a:ext cx="4912597" cy="428384"/>
          </a:xfrm>
          <a:prstGeom prst="rect">
            <a:avLst/>
          </a:prstGeom>
        </p:spPr>
      </p:pic>
      <p:pic>
        <p:nvPicPr>
          <p:cNvPr id="17" name="Picture 16" descr="Text, letter&#10;&#10;Description automatically generated">
            <a:extLst>
              <a:ext uri="{FF2B5EF4-FFF2-40B4-BE49-F238E27FC236}">
                <a16:creationId xmlns:a16="http://schemas.microsoft.com/office/drawing/2014/main" id="{9FB20FA6-AF5B-F04F-8CC2-F2BF9BEA8A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186" y="2514305"/>
            <a:ext cx="2242768" cy="726905"/>
          </a:xfrm>
          <a:prstGeom prst="rect">
            <a:avLst/>
          </a:prstGeom>
        </p:spPr>
      </p:pic>
      <p:pic>
        <p:nvPicPr>
          <p:cNvPr id="23" name="Picture 22" descr="Chart, box and whisker chart&#10;&#10;Description automatically generated">
            <a:extLst>
              <a:ext uri="{FF2B5EF4-FFF2-40B4-BE49-F238E27FC236}">
                <a16:creationId xmlns:a16="http://schemas.microsoft.com/office/drawing/2014/main" id="{C48C1DD9-FE38-6147-B314-2141F58837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688" y="3243280"/>
            <a:ext cx="3259643" cy="600241"/>
          </a:xfrm>
          <a:prstGeom prst="rect">
            <a:avLst/>
          </a:prstGeom>
        </p:spPr>
      </p:pic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41D26591-20B7-474D-9AA0-F581288D53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688" y="3922685"/>
            <a:ext cx="3664089" cy="6060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465F11-6EBE-B946-948E-FA98EFF2FCE7}"/>
                  </a:ext>
                </a:extLst>
              </p:cNvPr>
              <p:cNvSpPr txBox="1"/>
              <p:nvPr/>
            </p:nvSpPr>
            <p:spPr>
              <a:xfrm>
                <a:off x="2602523" y="2717753"/>
                <a:ext cx="45720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frequency of a (clock) transition.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465F11-6EBE-B946-948E-FA98EFF2F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523" y="2717753"/>
                <a:ext cx="4572000" cy="400110"/>
              </a:xfrm>
              <a:prstGeom prst="rect">
                <a:avLst/>
              </a:prstGeom>
              <a:blipFill>
                <a:blip r:embed="rId9"/>
                <a:stretch>
                  <a:fillRect l="-277" t="-937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0618BA76-2CF8-1A4C-8C26-82499C0BF5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1402" y="5721301"/>
            <a:ext cx="1044489" cy="63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81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1112"/>
            <a:ext cx="7772400" cy="2378531"/>
          </a:xfrm>
        </p:spPr>
        <p:txBody>
          <a:bodyPr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Bound-State Halo</a:t>
            </a:r>
            <a:b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DM </a:t>
            </a:r>
            <a:r>
              <a:rPr lang="en-US" sz="36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overdensity</a:t>
            </a:r>
            <a:b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5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D3062-F316-1A4D-B80D-4B6D0658F25F}"/>
              </a:ext>
            </a:extLst>
          </p:cNvPr>
          <p:cNvSpPr txBox="1"/>
          <p:nvPr/>
        </p:nvSpPr>
        <p:spPr>
          <a:xfrm>
            <a:off x="1604682" y="5977553"/>
            <a:ext cx="61378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  <a:t>Yu-Dai Tsai, UC Irvine, ’22 </a:t>
            </a:r>
            <a:b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hlinkClick r:id="rId2"/>
              </a:rPr>
              <a:t>yudait1@uci.edu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54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62F81A-D556-A74F-9CCB-4A08466DD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5F4C88-8CEA-6E49-88AD-8EFD13ECF8B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8264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Scalar DM Halo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9E0754-E90A-9242-9B98-217EA51ECE96}"/>
              </a:ext>
            </a:extLst>
          </p:cNvPr>
          <p:cNvSpPr txBox="1"/>
          <p:nvPr/>
        </p:nvSpPr>
        <p:spPr>
          <a:xfrm>
            <a:off x="1217273" y="1106510"/>
            <a:ext cx="6977158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300" dirty="0"/>
              <a:t>Stable solution can be supported by external potential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1D089A-6066-4140-92A5-FA139A72B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923" y="1876351"/>
            <a:ext cx="6277377" cy="1552649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E6E940F8-3D11-C54A-9EE8-30AD8317F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90" y="4215526"/>
            <a:ext cx="2327654" cy="8941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F89170-B0DD-A841-BCF9-F91CD0F55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1788" y="4380679"/>
            <a:ext cx="5585012" cy="5638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08F064-FF8E-EF43-B503-B406A7B073C4}"/>
              </a:ext>
            </a:extLst>
          </p:cNvPr>
          <p:cNvSpPr txBox="1"/>
          <p:nvPr/>
        </p:nvSpPr>
        <p:spPr>
          <a:xfrm>
            <a:off x="939386" y="5591618"/>
            <a:ext cx="7826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Banerjee, </a:t>
            </a:r>
            <a:r>
              <a:rPr lang="en-US" dirty="0" err="1">
                <a:solidFill>
                  <a:srgbClr val="7030A0"/>
                </a:solidFill>
              </a:rPr>
              <a:t>Budker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 err="1">
                <a:solidFill>
                  <a:srgbClr val="7030A0"/>
                </a:solidFill>
              </a:rPr>
              <a:t>Eby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 err="1">
                <a:solidFill>
                  <a:srgbClr val="7030A0"/>
                </a:solidFill>
              </a:rPr>
              <a:t>Flambaum</a:t>
            </a:r>
            <a:r>
              <a:rPr lang="en-US" dirty="0">
                <a:solidFill>
                  <a:srgbClr val="7030A0"/>
                </a:solidFill>
              </a:rPr>
              <a:t>, Kim, </a:t>
            </a:r>
            <a:r>
              <a:rPr lang="en-US" dirty="0" err="1">
                <a:solidFill>
                  <a:srgbClr val="7030A0"/>
                </a:solidFill>
              </a:rPr>
              <a:t>Matsedonskyi</a:t>
            </a:r>
            <a:r>
              <a:rPr lang="en-US" dirty="0">
                <a:solidFill>
                  <a:srgbClr val="7030A0"/>
                </a:solidFill>
              </a:rPr>
              <a:t>, and Perez, 1912.04295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172A10-A139-DE4F-9805-20052FFE6D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579" y="5038052"/>
            <a:ext cx="1801675" cy="460002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33B02C95-1B67-4341-BB8A-B29C59209C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386" y="3553246"/>
            <a:ext cx="3307283" cy="579704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4EFF9C9D-E416-AF4B-A333-0CE5BD3261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6669" y="3661869"/>
            <a:ext cx="1529592" cy="4197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F3D696-1982-214C-AD13-1471FE2F74E1}"/>
              </a:ext>
            </a:extLst>
          </p:cNvPr>
          <p:cNvSpPr txBox="1"/>
          <p:nvPr/>
        </p:nvSpPr>
        <p:spPr>
          <a:xfrm>
            <a:off x="3962400" y="3702817"/>
            <a:ext cx="284269" cy="373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230483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D5418-EDDA-FC4F-97F4-C5B11C273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/>
              <a:t>Dark matter in solar system? </a:t>
            </a:r>
            <a:r>
              <a:rPr lang="en-US" sz="3000" b="1" dirty="0"/>
              <a:t>Planetary constraint!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ADDF2-8FAA-154E-84D6-EC2BC33FB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057E5F-1A44-044A-87D6-780F1A53F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468" y="1279525"/>
            <a:ext cx="6085626" cy="40188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2E2F3E-B4CD-D244-87DB-0930B6FB8161}"/>
              </a:ext>
            </a:extLst>
          </p:cNvPr>
          <p:cNvSpPr txBox="1"/>
          <p:nvPr/>
        </p:nvSpPr>
        <p:spPr>
          <a:xfrm>
            <a:off x="1905811" y="5088679"/>
            <a:ext cx="565112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Black data points are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model-independent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constraints!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Dark matter induce precessions to the planets</a:t>
            </a:r>
            <a:endParaRPr lang="en-US" b="1" i="0" dirty="0"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Mercury, Venus, Earth, Mars, Jupiter, Saturn</a:t>
            </a:r>
            <a:br>
              <a:rPr lang="en-US" b="0" i="0" dirty="0">
                <a:effectLst/>
                <a:latin typeface="Arial" panose="020B0604020202020204" pitchFamily="34" charset="0"/>
              </a:rPr>
            </a:b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Pitjev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Pitjeva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1306.5534, Astronomy Letters ’13</a:t>
            </a:r>
          </a:p>
          <a:p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Eby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Safronova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2112.07674</a:t>
            </a:r>
          </a:p>
        </p:txBody>
      </p:sp>
    </p:spTree>
    <p:extLst>
      <p:ext uri="{BB962C8B-B14F-4D97-AF65-F5344CB8AC3E}">
        <p14:creationId xmlns:p14="http://schemas.microsoft.com/office/powerpoint/2010/main" val="1690023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700159-457E-DF42-B44C-BD2A1BEB5CD3}"/>
              </a:ext>
            </a:extLst>
          </p:cNvPr>
          <p:cNvSpPr txBox="1">
            <a:spLocks/>
          </p:cNvSpPr>
          <p:nvPr/>
        </p:nvSpPr>
        <p:spPr>
          <a:xfrm>
            <a:off x="518747" y="363196"/>
            <a:ext cx="8229600" cy="6816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dirty="0"/>
              <a:t>Enhancement of the DM Density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3E1C9-47D6-0546-A511-9F5A7DDB22F9}"/>
              </a:ext>
            </a:extLst>
          </p:cNvPr>
          <p:cNvSpPr txBox="1"/>
          <p:nvPr/>
        </p:nvSpPr>
        <p:spPr>
          <a:xfrm>
            <a:off x="2968869" y="5986927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PSP: Parker Solar Probe</a:t>
            </a:r>
          </a:p>
          <a:p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Eby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Safronova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arXiv:2112.07674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CFA42F97-B970-3E41-9BB5-699B6ECDA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577" y="1229595"/>
            <a:ext cx="5969000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8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0947" y="72521"/>
            <a:ext cx="8802104" cy="1471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SpaceQ</a:t>
            </a:r>
            <a: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 – Direct Detection of Ultralight Dark Matter with Space Quantum Sensor</a:t>
            </a:r>
            <a:endParaRPr lang="en-US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34774" y="1396824"/>
            <a:ext cx="54226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Yu-Dai Tsai</a:t>
            </a: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University of California, Irvine</a:t>
            </a:r>
          </a:p>
          <a:p>
            <a:pPr algn="r"/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with 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Josh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Eby</a:t>
            </a: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, 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Marianna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Safronova</a:t>
            </a:r>
            <a:b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+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Youjia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 Wu, Sunny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Vagnozzi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, Luca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Visinelli</a:t>
            </a:r>
            <a:br>
              <a:rPr lang="en-US" sz="1700" b="1" i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Contact: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yudait1@uci.edu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endParaRPr lang="en-US" altLang="zh-TW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yt444@cornell.edu</a:t>
            </a:r>
            <a:b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altLang="zh-TW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13805A-4F62-D848-8308-B4AE4DD2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352A0D-3ED0-7F4C-A078-30D037248A1E}"/>
              </a:ext>
            </a:extLst>
          </p:cNvPr>
          <p:cNvSpPr/>
          <p:nvPr/>
        </p:nvSpPr>
        <p:spPr>
          <a:xfrm>
            <a:off x="50443" y="6356350"/>
            <a:ext cx="522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chemeClr val="bg1"/>
                </a:solidFill>
                <a:latin typeface="OpenSans-Regular"/>
              </a:rPr>
              <a:t>Image: Parker Solar Probe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i="1" dirty="0">
                <a:solidFill>
                  <a:schemeClr val="bg1"/>
                </a:solidFill>
                <a:latin typeface="OpenSans-Regular"/>
              </a:rPr>
              <a:t>Credit: NASA/Johns Hopkins APL/Steve Gribben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9A6B45-CC08-C344-839F-16B621999120}"/>
              </a:ext>
            </a:extLst>
          </p:cNvPr>
          <p:cNvSpPr/>
          <p:nvPr/>
        </p:nvSpPr>
        <p:spPr>
          <a:xfrm>
            <a:off x="2833775" y="4753808"/>
            <a:ext cx="61590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https://arxiv.org/abs/2112.07674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zh-TW" sz="2000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To appear on Nature Astronomy!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https://arxiv.org/abs/2107.04038</a:t>
            </a:r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Under review by Nature Astronomy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INSPIRE: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https://inspirehep.net/authors/1274923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/>
            <a:endParaRPr lang="en-US" altLang="zh-TW" b="1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225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96742" y="6284578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700159-457E-DF42-B44C-BD2A1BEB5CD3}"/>
              </a:ext>
            </a:extLst>
          </p:cNvPr>
          <p:cNvSpPr txBox="1">
            <a:spLocks/>
          </p:cNvSpPr>
          <p:nvPr/>
        </p:nvSpPr>
        <p:spPr>
          <a:xfrm>
            <a:off x="457200" y="94140"/>
            <a:ext cx="8229600" cy="81364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97C60716-1FA9-9540-966B-675B458D8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900" y="4954808"/>
            <a:ext cx="4163588" cy="7309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91625C-985C-EF4B-9B8B-D57D2929BB17}"/>
              </a:ext>
            </a:extLst>
          </p:cNvPr>
          <p:cNvSpPr txBox="1"/>
          <p:nvPr/>
        </p:nvSpPr>
        <p:spPr>
          <a:xfrm>
            <a:off x="475128" y="5206359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Motivate </a:t>
            </a:r>
            <a:r>
              <a:rPr lang="en-US" sz="1800" b="1" dirty="0">
                <a:latin typeface="Cambria" panose="02040503050406030204" pitchFamily="18" charset="0"/>
              </a:rPr>
              <a:t>Specific Frequency Region!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Motivate</a:t>
            </a:r>
            <a:r>
              <a:rPr lang="en-US" b="1" dirty="0">
                <a:latin typeface="Cambria" panose="02040503050406030204" pitchFamily="18" charset="0"/>
              </a:rPr>
              <a:t> Nuclear Clocks!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Eby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Safronova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arXv:2112.07674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800" dirty="0">
              <a:latin typeface="Cambria" panose="02040503050406030204" pitchFamily="18" charset="0"/>
            </a:endParaRPr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792AEE00-28B3-8F4C-A6D1-C731CEB27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036" y="5819966"/>
            <a:ext cx="1784841" cy="304286"/>
          </a:xfrm>
          <a:prstGeom prst="rect">
            <a:avLst/>
          </a:prstGeom>
        </p:spPr>
      </p:pic>
      <p:pic>
        <p:nvPicPr>
          <p:cNvPr id="18" name="Picture 17" descr="Text&#10;&#10;Description automatically generated with low confidence">
            <a:extLst>
              <a:ext uri="{FF2B5EF4-FFF2-40B4-BE49-F238E27FC236}">
                <a16:creationId xmlns:a16="http://schemas.microsoft.com/office/drawing/2014/main" id="{019970AB-EF26-B54C-BC23-6AAE8ED5A4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328" y="5688288"/>
            <a:ext cx="1344708" cy="5676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4F87B3D-3E47-9346-8E05-3C38CFDE30EE}"/>
              </a:ext>
            </a:extLst>
          </p:cNvPr>
          <p:cNvSpPr/>
          <p:nvPr/>
        </p:nvSpPr>
        <p:spPr>
          <a:xfrm>
            <a:off x="5123328" y="5685765"/>
            <a:ext cx="3137648" cy="56764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B2EC35-897B-E94E-A74C-20F985D40638}"/>
              </a:ext>
            </a:extLst>
          </p:cNvPr>
          <p:cNvSpPr txBox="1"/>
          <p:nvPr/>
        </p:nvSpPr>
        <p:spPr>
          <a:xfrm>
            <a:off x="5047128" y="6284578"/>
            <a:ext cx="183776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C00000"/>
                </a:solidFill>
                <a:latin typeface="Cambria" panose="02040503050406030204" pitchFamily="18" charset="0"/>
              </a:rPr>
              <a:t>Naturalness condition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34FC00B-F848-894F-97E6-251CD34C5A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128" y="703464"/>
            <a:ext cx="3863041" cy="4158968"/>
          </a:xfrm>
          <a:prstGeom prst="rect">
            <a:avLst/>
          </a:prstGeom>
        </p:spPr>
      </p:pic>
      <p:pic>
        <p:nvPicPr>
          <p:cNvPr id="6" name="Picture 5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1A77E54D-B79C-7C49-913E-111E8E8112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0977" y="656800"/>
            <a:ext cx="4024329" cy="44153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D5BDBB-FEE4-1348-A7FB-9587C51C2DF1}"/>
              </a:ext>
            </a:extLst>
          </p:cNvPr>
          <p:cNvSpPr txBox="1"/>
          <p:nvPr/>
        </p:nvSpPr>
        <p:spPr>
          <a:xfrm>
            <a:off x="2244454" y="1451861"/>
            <a:ext cx="124458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latin typeface="Cambria" panose="02040503050406030204" pitchFamily="18" charset="0"/>
              </a:rPr>
              <a:t>Clock “Accuracy”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F4DE96-9E60-E344-BED2-3F797C7F2A96}"/>
              </a:ext>
            </a:extLst>
          </p:cNvPr>
          <p:cNvSpPr txBox="1"/>
          <p:nvPr/>
        </p:nvSpPr>
        <p:spPr>
          <a:xfrm>
            <a:off x="6480021" y="1451861"/>
            <a:ext cx="103334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latin typeface="Cambria" panose="02040503050406030204" pitchFamily="18" charset="0"/>
              </a:rPr>
              <a:t>Clock stability</a:t>
            </a:r>
          </a:p>
        </p:txBody>
      </p:sp>
    </p:spTree>
    <p:extLst>
      <p:ext uri="{BB962C8B-B14F-4D97-AF65-F5344CB8AC3E}">
        <p14:creationId xmlns:p14="http://schemas.microsoft.com/office/powerpoint/2010/main" val="173224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96742" y="6284578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700159-457E-DF42-B44C-BD2A1BEB5CD3}"/>
              </a:ext>
            </a:extLst>
          </p:cNvPr>
          <p:cNvSpPr txBox="1">
            <a:spLocks/>
          </p:cNvSpPr>
          <p:nvPr/>
        </p:nvSpPr>
        <p:spPr>
          <a:xfrm>
            <a:off x="443242" y="698640"/>
            <a:ext cx="8229600" cy="81364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/>
              <a:t>Spatial Variation of Fundamental Constants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4F9BE4E-58DB-084D-9C17-DA463CFCF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53" y="1748081"/>
            <a:ext cx="2557989" cy="10962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4C70FA-0FF2-F84E-BF5E-39E240CE4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52" y="3789824"/>
            <a:ext cx="3184071" cy="4936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1CAE830-EEF4-F540-9F9B-DAA76D22C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0431" y="2148814"/>
            <a:ext cx="3372338" cy="3835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ADCC62-38D7-DD47-B508-E7C705043770}"/>
              </a:ext>
            </a:extLst>
          </p:cNvPr>
          <p:cNvSpPr txBox="1"/>
          <p:nvPr/>
        </p:nvSpPr>
        <p:spPr>
          <a:xfrm>
            <a:off x="886752" y="3009619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change in gravitational potential 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FCFD28-6AAE-7D4D-84B1-3D86A937F4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731" y="4641180"/>
            <a:ext cx="3184071" cy="4404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549433-BFCB-904B-B484-AA33CC210EE0}"/>
                  </a:ext>
                </a:extLst>
              </p:cNvPr>
              <p:cNvSpPr txBox="1"/>
              <p:nvPr/>
            </p:nvSpPr>
            <p:spPr>
              <a:xfrm>
                <a:off x="654657" y="5621539"/>
                <a:ext cx="7553864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Achieve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200" dirty="0"/>
                  <a:t> that are a factor of ∼ 300 stronger!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549433-BFCB-904B-B484-AA33CC210E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57" y="5621539"/>
                <a:ext cx="7553864" cy="430887"/>
              </a:xfrm>
              <a:prstGeom prst="rect">
                <a:avLst/>
              </a:prstGeom>
              <a:blipFill>
                <a:blip r:embed="rId7"/>
                <a:stretch>
                  <a:fillRect l="-839" t="-8571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E170F97-95C1-B446-A564-49E4D3ECB198}"/>
              </a:ext>
            </a:extLst>
          </p:cNvPr>
          <p:cNvSpPr txBox="1"/>
          <p:nvPr/>
        </p:nvSpPr>
        <p:spPr>
          <a:xfrm>
            <a:off x="4114800" y="467673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 Earth to Solar probe at 0.1 AU.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6E5B3D-F66B-F849-96AE-668F73B76A74}"/>
              </a:ext>
            </a:extLst>
          </p:cNvPr>
          <p:cNvSpPr txBox="1"/>
          <p:nvPr/>
        </p:nvSpPr>
        <p:spPr>
          <a:xfrm>
            <a:off x="4070823" y="38867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Earth variation.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659A8C-F74D-3C44-9201-40F8A977CF85}"/>
              </a:ext>
            </a:extLst>
          </p:cNvPr>
          <p:cNvSpPr/>
          <p:nvPr/>
        </p:nvSpPr>
        <p:spPr>
          <a:xfrm>
            <a:off x="886752" y="4478420"/>
            <a:ext cx="6871705" cy="76997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704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3952"/>
            <a:ext cx="7772400" cy="2299166"/>
          </a:xfrm>
        </p:spPr>
        <p:txBody>
          <a:bodyPr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Model-Independent Constraints on Dark Matter</a:t>
            </a:r>
            <a:endParaRPr lang="en-US" sz="39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D3062-F316-1A4D-B80D-4B6D0658F25F}"/>
              </a:ext>
            </a:extLst>
          </p:cNvPr>
          <p:cNvSpPr txBox="1"/>
          <p:nvPr/>
        </p:nvSpPr>
        <p:spPr>
          <a:xfrm>
            <a:off x="1604682" y="5977553"/>
            <a:ext cx="61378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  <a:t>Yu-Dai Tsai, UC Irvine, ’22 </a:t>
            </a:r>
            <a:b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hlinkClick r:id="rId2"/>
              </a:rPr>
              <a:t>yudait1@uci.edu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D75865-3642-7911-207D-9FB8870A7A33}"/>
              </a:ext>
            </a:extLst>
          </p:cNvPr>
          <p:cNvSpPr txBox="1"/>
          <p:nvPr/>
        </p:nvSpPr>
        <p:spPr>
          <a:xfrm>
            <a:off x="925347" y="4142712"/>
            <a:ext cx="74965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here on, we only rely on gravitational effects of dark matter, so model independent 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94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D81C64-DE77-1943-83C5-59882A19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9CE8608-3FBA-A741-87AD-EB1A5A65AD23}"/>
              </a:ext>
            </a:extLst>
          </p:cNvPr>
          <p:cNvSpPr txBox="1">
            <a:spLocks/>
          </p:cNvSpPr>
          <p:nvPr/>
        </p:nvSpPr>
        <p:spPr>
          <a:xfrm>
            <a:off x="338640" y="359983"/>
            <a:ext cx="8466720" cy="825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Asteroids hitting the Earth</a:t>
            </a:r>
            <a:endParaRPr lang="en-US" sz="3000" b="1" dirty="0">
              <a:latin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3FD437-E282-AC4B-A6B4-27629AB86C05}"/>
              </a:ext>
            </a:extLst>
          </p:cNvPr>
          <p:cNvSpPr/>
          <p:nvPr/>
        </p:nvSpPr>
        <p:spPr>
          <a:xfrm>
            <a:off x="6396044" y="4899223"/>
            <a:ext cx="2258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65 million years ago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41FA81-5CF9-0244-B510-AF0499021ACD}"/>
              </a:ext>
            </a:extLst>
          </p:cNvPr>
          <p:cNvSpPr txBox="1">
            <a:spLocks/>
          </p:cNvSpPr>
          <p:nvPr/>
        </p:nvSpPr>
        <p:spPr>
          <a:xfrm>
            <a:off x="220080" y="5260012"/>
            <a:ext cx="8466720" cy="1234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Tracking asteroids is extremely important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e.g., unexpected 2013 Chelyabinsk meteor injured &gt;1500 people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Also, near-Earth asteroid search accidentally found ʻOumuamua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FD0B43CF-CE53-A74C-BB41-960B5E2FD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5" y="1597988"/>
            <a:ext cx="6027737" cy="3348743"/>
          </a:xfrm>
          <a:prstGeom prst="rect">
            <a:avLst/>
          </a:prstGeom>
        </p:spPr>
      </p:pic>
      <p:pic>
        <p:nvPicPr>
          <p:cNvPr id="12" name="Picture 11" descr="A picture containing outdoor, dinosaur&#10;&#10;Description automatically generated">
            <a:extLst>
              <a:ext uri="{FF2B5EF4-FFF2-40B4-BE49-F238E27FC236}">
                <a16:creationId xmlns:a16="http://schemas.microsoft.com/office/drawing/2014/main" id="{53A0F4FB-B73E-9C4C-935E-A37005343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986" y="2976780"/>
            <a:ext cx="2810859" cy="187482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95D46C4-91D4-DF42-89AC-DDA949460655}"/>
              </a:ext>
            </a:extLst>
          </p:cNvPr>
          <p:cNvSpPr/>
          <p:nvPr/>
        </p:nvSpPr>
        <p:spPr>
          <a:xfrm>
            <a:off x="6396044" y="4053258"/>
            <a:ext cx="26906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chemeClr val="bg1">
                    <a:lumMod val="85000"/>
                  </a:schemeClr>
                </a:solidFill>
              </a:rPr>
              <a:t>Engin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</a:rPr>
              <a:t>Akyurt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</a:rPr>
              <a:t> –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</a:rPr>
              <a:t>Unsplash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</a:rPr>
              <a:t> - free usage for commercial &amp; non-commercial purposes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B8C920-E760-BF43-BDC0-ADFB04CA8C54}"/>
              </a:ext>
            </a:extLst>
          </p:cNvPr>
          <p:cNvSpPr txBox="1"/>
          <p:nvPr/>
        </p:nvSpPr>
        <p:spPr>
          <a:xfrm>
            <a:off x="6578314" y="2623764"/>
            <a:ext cx="26584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Don’t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Please Look Up</a:t>
            </a:r>
            <a:endParaRPr lang="en-US" sz="1600" dirty="0"/>
          </a:p>
        </p:txBody>
      </p:sp>
      <p:pic>
        <p:nvPicPr>
          <p:cNvPr id="20" name="Picture 19" descr="A picture containing water, outdoor, dark, wave&#10;&#10;Description automatically generated">
            <a:extLst>
              <a:ext uri="{FF2B5EF4-FFF2-40B4-BE49-F238E27FC236}">
                <a16:creationId xmlns:a16="http://schemas.microsoft.com/office/drawing/2014/main" id="{A691C8A7-8F30-9140-B162-8C7D4C2B4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2807" y="1124190"/>
            <a:ext cx="2294386" cy="152959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63E35F8-0507-984E-97F3-E8133C118DF0}"/>
              </a:ext>
            </a:extLst>
          </p:cNvPr>
          <p:cNvSpPr txBox="1"/>
          <p:nvPr/>
        </p:nvSpPr>
        <p:spPr>
          <a:xfrm>
            <a:off x="7700393" y="2388580"/>
            <a:ext cx="10668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1" dirty="0">
                <a:solidFill>
                  <a:schemeClr val="bg1"/>
                </a:solidFill>
                <a:effectLst/>
                <a:latin typeface="Merriweather" panose="020F0502020204030204" pitchFamily="34" charset="0"/>
              </a:rPr>
              <a:t>Public Domain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71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24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29107" y="209005"/>
            <a:ext cx="8466720" cy="75253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Asteroids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3BF00C-30A1-9442-BC2D-3CF932276EFE}"/>
              </a:ext>
            </a:extLst>
          </p:cNvPr>
          <p:cNvSpPr/>
          <p:nvPr/>
        </p:nvSpPr>
        <p:spPr>
          <a:xfrm>
            <a:off x="3506737" y="578928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https://commons.wikimedia.org/wiki/File:InnerSolarSystem-en.png</a:t>
            </a:r>
            <a:r>
              <a:rPr lang="en-US" sz="1400" dirty="0"/>
              <a:t>, public domain, granted usage for any purposes </a:t>
            </a:r>
          </a:p>
        </p:txBody>
      </p:sp>
      <p:pic>
        <p:nvPicPr>
          <p:cNvPr id="7" name="Picture 6" descr="A picture containing text, outdoor, old, black&#10;&#10;Description automatically generated">
            <a:extLst>
              <a:ext uri="{FF2B5EF4-FFF2-40B4-BE49-F238E27FC236}">
                <a16:creationId xmlns:a16="http://schemas.microsoft.com/office/drawing/2014/main" id="{BB9C2F05-ADCE-3C44-87FB-6F3F7D9BE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629" y="1492764"/>
            <a:ext cx="1658862" cy="35463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750A1D-F3DD-7F4F-95A3-033892C68AB6}"/>
              </a:ext>
            </a:extLst>
          </p:cNvPr>
          <p:cNvSpPr/>
          <p:nvPr/>
        </p:nvSpPr>
        <p:spPr>
          <a:xfrm>
            <a:off x="107468" y="5039094"/>
            <a:ext cx="33397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 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“Is he not the celebrated author of </a:t>
            </a:r>
            <a:r>
              <a:rPr lang="en-US" sz="1000" i="1" dirty="0">
                <a:solidFill>
                  <a:schemeClr val="bg1">
                    <a:lumMod val="65000"/>
                  </a:schemeClr>
                </a:solidFill>
              </a:rPr>
              <a:t>The Dynamics of an Asteroid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a book which ascends to such rarefied heights of pure mathematics that it is said that there was no man in the scientific press capable of criticizing it?</a:t>
            </a:r>
          </a:p>
          <a:p>
            <a:r>
              <a:rPr lang="en-US" sz="1000" dirty="0"/>
              <a:t>— </a:t>
            </a:r>
            <a:r>
              <a:rPr lang="en-US" sz="1000" i="1" dirty="0"/>
              <a:t>Sherlock Holmes, The Valley of Fear</a:t>
            </a:r>
          </a:p>
          <a:p>
            <a:br>
              <a:rPr lang="en-US" sz="1000" i="1" dirty="0"/>
            </a:br>
            <a:br>
              <a:rPr lang="en-US" sz="1000" i="1" dirty="0"/>
            </a:br>
            <a:endParaRPr lang="en-US" sz="1000" dirty="0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4615D910-52ED-1947-90A3-B44EDC615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6737" y="1068718"/>
            <a:ext cx="4572000" cy="457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88A7CD-4039-0F44-975F-2746AC6FA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6912" y="4684477"/>
            <a:ext cx="529579" cy="18485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A3DA028-2C9B-0444-BE6C-5AD405C99EFB}"/>
              </a:ext>
            </a:extLst>
          </p:cNvPr>
          <p:cNvSpPr/>
          <p:nvPr/>
        </p:nvSpPr>
        <p:spPr>
          <a:xfrm>
            <a:off x="432436" y="4661487"/>
            <a:ext cx="9284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By Sidney Paget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5CF169-C839-D344-83AD-32837E26AE9B}"/>
              </a:ext>
            </a:extLst>
          </p:cNvPr>
          <p:cNvSpPr/>
          <p:nvPr/>
        </p:nvSpPr>
        <p:spPr>
          <a:xfrm>
            <a:off x="164349" y="5982811"/>
            <a:ext cx="27858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“The mor hazardous the asteroids, </a:t>
            </a:r>
            <a:br>
              <a:rPr lang="en-US" sz="1400" dirty="0"/>
            </a:br>
            <a:r>
              <a:rPr lang="en-US" sz="1400" dirty="0"/>
              <a:t>the better for fundamental Physics”</a:t>
            </a:r>
            <a:br>
              <a:rPr lang="en-US" sz="1400" dirty="0"/>
            </a:br>
            <a:r>
              <a:rPr lang="en-US" sz="1400" dirty="0"/>
              <a:t>-- Professor Moriarty (maybe)</a:t>
            </a:r>
          </a:p>
        </p:txBody>
      </p:sp>
    </p:spTree>
    <p:extLst>
      <p:ext uri="{BB962C8B-B14F-4D97-AF65-F5344CB8AC3E}">
        <p14:creationId xmlns:p14="http://schemas.microsoft.com/office/powerpoint/2010/main" val="3484169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448219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Perihelion Precession: </a:t>
            </a:r>
            <a:r>
              <a:rPr lang="en-US" sz="3200" b="1" dirty="0">
                <a:latin typeface="Cambria" panose="02040503050406030204" pitchFamily="18" charset="0"/>
              </a:rPr>
              <a:t>Einstein’s Success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CD9C43-EE28-B54D-9CB9-35F31974D3E1}"/>
              </a:ext>
            </a:extLst>
          </p:cNvPr>
          <p:cNvSpPr/>
          <p:nvPr/>
        </p:nvSpPr>
        <p:spPr>
          <a:xfrm>
            <a:off x="246243" y="1391961"/>
            <a:ext cx="621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" pitchFamily="2" charset="0"/>
              </a:rPr>
              <a:t>Precession of Mercury's perihelion (closest point to the Sun)</a:t>
            </a:r>
            <a:endParaRPr lang="en-US" b="1" i="0" dirty="0">
              <a:effectLst/>
              <a:latin typeface="Times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AB24D5-69CD-3544-B6DD-4BD16022E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881" y="1761293"/>
            <a:ext cx="3225472" cy="10195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29817C8-50E4-9F49-828E-CBCADAF51B7B}"/>
              </a:ext>
            </a:extLst>
          </p:cNvPr>
          <p:cNvSpPr/>
          <p:nvPr/>
        </p:nvSpPr>
        <p:spPr>
          <a:xfrm>
            <a:off x="4118108" y="2741659"/>
            <a:ext cx="48701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planar motion and fix </a:t>
            </a:r>
            <a:r>
              <a:rPr lang="el-GR" dirty="0"/>
              <a:t>θ = π/2.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Define inverse radius variable u ≡ 1/r = u(</a:t>
            </a:r>
            <a:r>
              <a:rPr lang="el-GR" dirty="0" err="1"/>
              <a:t>ϕ</a:t>
            </a:r>
            <a:r>
              <a:rPr lang="el-GR" dirty="0"/>
              <a:t>)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1E957E-96FF-8545-83D8-0AB3A6F37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3661320"/>
            <a:ext cx="1611086" cy="669395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1523BAB6-FBF9-5849-BD6E-283FC9836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727" y="1967964"/>
            <a:ext cx="3607013" cy="31456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647B37F-2B8B-6941-ADFF-57FD6D788090}"/>
              </a:ext>
            </a:extLst>
          </p:cNvPr>
          <p:cNvSpPr/>
          <p:nvPr/>
        </p:nvSpPr>
        <p:spPr>
          <a:xfrm>
            <a:off x="338640" y="5601671"/>
            <a:ext cx="40678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https://en.wikipedia.org/wiki/Apsidal_precession#/media/File:Precessing_Kepler_orbit_280frames_e0.6_smaller.gif</a:t>
            </a:r>
            <a:r>
              <a:rPr lang="en-US" sz="1100" dirty="0"/>
              <a:t> under </a:t>
            </a:r>
            <a:r>
              <a:rPr lang="en-US" sz="11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3.0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2A8DFF-B46F-A14E-AC8B-3B01EE301B92}"/>
              </a:ext>
            </a:extLst>
          </p:cNvPr>
          <p:cNvSpPr/>
          <p:nvPr/>
        </p:nvSpPr>
        <p:spPr>
          <a:xfrm>
            <a:off x="399310" y="243155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Made by Wikipedia User </a:t>
            </a:r>
            <a:r>
              <a:rPr lang="en-US" sz="1000" dirty="0" err="1">
                <a:solidFill>
                  <a:schemeClr val="bg1"/>
                </a:solidFill>
              </a:rPr>
              <a:t>WilllowW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https://commons.wikimedia.org/wiki/User:WillowW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92515EEE-8858-634A-9DCB-DE897C3DA5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7465" y="4442633"/>
            <a:ext cx="3054920" cy="185074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32BEDAC-F7CC-2F4D-BA51-C59543250F5D}"/>
              </a:ext>
            </a:extLst>
          </p:cNvPr>
          <p:cNvSpPr/>
          <p:nvPr/>
        </p:nvSpPr>
        <p:spPr>
          <a:xfrm>
            <a:off x="5506520" y="6200358"/>
            <a:ext cx="17283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M. W. Toews (CC0)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CB728BC-6D23-6F43-85E6-350205012DC1}"/>
                  </a:ext>
                </a:extLst>
              </p:cNvPr>
              <p:cNvSpPr/>
              <p:nvPr/>
            </p:nvSpPr>
            <p:spPr>
              <a:xfrm>
                <a:off x="6077538" y="3811351"/>
                <a:ext cx="25694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the semi-major axis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CB728BC-6D23-6F43-85E6-350205012D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538" y="3811351"/>
                <a:ext cx="2569421" cy="369332"/>
              </a:xfrm>
              <a:prstGeom prst="rect">
                <a:avLst/>
              </a:prstGeom>
              <a:blipFill>
                <a:blip r:embed="rId10"/>
                <a:stretch>
                  <a:fillRect l="-197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5C1E0422-601E-3947-9BC5-0DE0B4855E30}"/>
              </a:ext>
            </a:extLst>
          </p:cNvPr>
          <p:cNvSpPr/>
          <p:nvPr/>
        </p:nvSpPr>
        <p:spPr>
          <a:xfrm>
            <a:off x="7101330" y="1627412"/>
            <a:ext cx="1145687" cy="1051271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A0DB13-A9EC-4445-9B16-076283597461}"/>
              </a:ext>
            </a:extLst>
          </p:cNvPr>
          <p:cNvSpPr/>
          <p:nvPr/>
        </p:nvSpPr>
        <p:spPr>
          <a:xfrm>
            <a:off x="8313106" y="2327171"/>
            <a:ext cx="6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(GR)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27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Adding Dark Matter to the Force Model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32F944-DA68-DA4E-9EC2-BEA333371096}"/>
              </a:ext>
            </a:extLst>
          </p:cNvPr>
          <p:cNvSpPr txBox="1">
            <a:spLocks/>
          </p:cNvSpPr>
          <p:nvPr/>
        </p:nvSpPr>
        <p:spPr>
          <a:xfrm>
            <a:off x="4811667" y="1576239"/>
            <a:ext cx="32514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From Dr. Davide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Farnocchia’s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(NASA, JPL) slide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8B1613-CB15-E84C-8470-420F9DC27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180" y="1313187"/>
            <a:ext cx="3183010" cy="2249820"/>
          </a:xfrm>
          <a:prstGeom prst="rect">
            <a:avLst/>
          </a:prstGeom>
        </p:spPr>
      </p:pic>
      <p:sp>
        <p:nvSpPr>
          <p:cNvPr id="9" name="Plus 8">
            <a:extLst>
              <a:ext uri="{FF2B5EF4-FFF2-40B4-BE49-F238E27FC236}">
                <a16:creationId xmlns:a16="http://schemas.microsoft.com/office/drawing/2014/main" id="{E759E187-F7C4-384D-8BDA-B3AF0B187018}"/>
              </a:ext>
            </a:extLst>
          </p:cNvPr>
          <p:cNvSpPr>
            <a:spLocks/>
          </p:cNvSpPr>
          <p:nvPr/>
        </p:nvSpPr>
        <p:spPr>
          <a:xfrm>
            <a:off x="1706615" y="4537178"/>
            <a:ext cx="477261" cy="5306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226009-488B-5D49-9086-13B82A5ADDF3}"/>
              </a:ext>
            </a:extLst>
          </p:cNvPr>
          <p:cNvSpPr txBox="1">
            <a:spLocks/>
          </p:cNvSpPr>
          <p:nvPr/>
        </p:nvSpPr>
        <p:spPr>
          <a:xfrm>
            <a:off x="2183875" y="4408386"/>
            <a:ext cx="1380509" cy="788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Dark matter</a:t>
            </a:r>
          </a:p>
        </p:txBody>
      </p: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F176C29-BCCA-044D-B77F-B8B602CE4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316" y="4310734"/>
            <a:ext cx="3094140" cy="123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61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Dark Matter Profile &amp; Planetary Precession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7617304-27F8-0C4B-A44D-9493D1F48FB5}"/>
              </a:ext>
            </a:extLst>
          </p:cNvPr>
          <p:cNvSpPr/>
          <p:nvPr/>
        </p:nvSpPr>
        <p:spPr>
          <a:xfrm>
            <a:off x="1526960" y="1580226"/>
            <a:ext cx="2760955" cy="25834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DB3FEF8-266B-6E44-9FBF-0C7D60FF7BB4}"/>
              </a:ext>
            </a:extLst>
          </p:cNvPr>
          <p:cNvSpPr/>
          <p:nvPr/>
        </p:nvSpPr>
        <p:spPr>
          <a:xfrm>
            <a:off x="5212673" y="1554364"/>
            <a:ext cx="2760955" cy="25834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B37953-3052-414E-B7E9-5C5EFA553328}"/>
              </a:ext>
            </a:extLst>
          </p:cNvPr>
          <p:cNvSpPr/>
          <p:nvPr/>
        </p:nvSpPr>
        <p:spPr>
          <a:xfrm>
            <a:off x="5834109" y="2157473"/>
            <a:ext cx="1516602" cy="1385828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5BE4DCA2-CD10-194C-BE05-87DE2A0FE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513" y="1695453"/>
            <a:ext cx="593447" cy="497730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51A27604-02F7-AD43-98B0-A74057A02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707" y="1716397"/>
            <a:ext cx="451405" cy="37859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7C8A392-03B8-BF36-758C-02FB910679D1}"/>
              </a:ext>
            </a:extLst>
          </p:cNvPr>
          <p:cNvSpPr txBox="1">
            <a:spLocks/>
          </p:cNvSpPr>
          <p:nvPr/>
        </p:nvSpPr>
        <p:spPr>
          <a:xfrm>
            <a:off x="2183875" y="4864389"/>
            <a:ext cx="1380509" cy="788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Dark matter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6724976B-AD4B-6AEF-3E2B-BC6BEA654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316" y="4766737"/>
            <a:ext cx="3094140" cy="123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12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FE72B-3627-AD46-9C88-D582FB56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1633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Robust Analysis (NEW): </a:t>
            </a:r>
            <a:b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High-fidelity force model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94915BB-5424-2349-AEC2-D7E017BEF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676" y="1968308"/>
            <a:ext cx="6361008" cy="41652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JPL Planetary Ephemerides DE441</a:t>
            </a:r>
          </a:p>
        </p:txBody>
      </p:sp>
      <p:pic>
        <p:nvPicPr>
          <p:cNvPr id="5" name="Picture 4" descr="sun.png">
            <a:extLst>
              <a:ext uri="{FF2B5EF4-FFF2-40B4-BE49-F238E27FC236}">
                <a16:creationId xmlns:a16="http://schemas.microsoft.com/office/drawing/2014/main" id="{EEB81066-B230-C74F-AB5C-273DA93259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00" y="2350755"/>
            <a:ext cx="904941" cy="939546"/>
          </a:xfrm>
          <a:prstGeom prst="rect">
            <a:avLst/>
          </a:prstGeom>
        </p:spPr>
      </p:pic>
      <p:pic>
        <p:nvPicPr>
          <p:cNvPr id="6" name="Picture 5" descr="mercury.jpg">
            <a:extLst>
              <a:ext uri="{FF2B5EF4-FFF2-40B4-BE49-F238E27FC236}">
                <a16:creationId xmlns:a16="http://schemas.microsoft.com/office/drawing/2014/main" id="{00FE2272-3D72-C14F-B635-89A8D64AFD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19" y="2350755"/>
            <a:ext cx="904941" cy="939546"/>
          </a:xfrm>
          <a:prstGeom prst="rect">
            <a:avLst/>
          </a:prstGeom>
        </p:spPr>
      </p:pic>
      <p:pic>
        <p:nvPicPr>
          <p:cNvPr id="7" name="Picture 6" descr="venus.jpg">
            <a:extLst>
              <a:ext uri="{FF2B5EF4-FFF2-40B4-BE49-F238E27FC236}">
                <a16:creationId xmlns:a16="http://schemas.microsoft.com/office/drawing/2014/main" id="{259602AC-AA01-D849-90FD-BBFC26F559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360" y="2356284"/>
            <a:ext cx="907086" cy="939546"/>
          </a:xfrm>
          <a:prstGeom prst="rect">
            <a:avLst/>
          </a:prstGeom>
        </p:spPr>
      </p:pic>
      <p:pic>
        <p:nvPicPr>
          <p:cNvPr id="8" name="Picture 7" descr="mars.jpg">
            <a:extLst>
              <a:ext uri="{FF2B5EF4-FFF2-40B4-BE49-F238E27FC236}">
                <a16:creationId xmlns:a16="http://schemas.microsoft.com/office/drawing/2014/main" id="{17895915-D565-AE4C-ABF1-54F7C34555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760" y="2363834"/>
            <a:ext cx="939546" cy="939546"/>
          </a:xfrm>
          <a:prstGeom prst="rect">
            <a:avLst/>
          </a:prstGeom>
        </p:spPr>
      </p:pic>
      <p:pic>
        <p:nvPicPr>
          <p:cNvPr id="9" name="Picture 8" descr="jupiter.jpg">
            <a:extLst>
              <a:ext uri="{FF2B5EF4-FFF2-40B4-BE49-F238E27FC236}">
                <a16:creationId xmlns:a16="http://schemas.microsoft.com/office/drawing/2014/main" id="{75EEAEE1-A3BA-EA42-808C-735B77FB83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799" y="2360782"/>
            <a:ext cx="904941" cy="939546"/>
          </a:xfrm>
          <a:prstGeom prst="rect">
            <a:avLst/>
          </a:prstGeom>
        </p:spPr>
      </p:pic>
      <p:pic>
        <p:nvPicPr>
          <p:cNvPr id="10" name="Picture 9" descr="saturn.jpg">
            <a:extLst>
              <a:ext uri="{FF2B5EF4-FFF2-40B4-BE49-F238E27FC236}">
                <a16:creationId xmlns:a16="http://schemas.microsoft.com/office/drawing/2014/main" id="{90D788EC-768C-794C-9FBA-0F5F0A479ED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592" y="2362139"/>
            <a:ext cx="939546" cy="939546"/>
          </a:xfrm>
          <a:prstGeom prst="rect">
            <a:avLst/>
          </a:prstGeom>
        </p:spPr>
      </p:pic>
      <p:pic>
        <p:nvPicPr>
          <p:cNvPr id="11" name="Picture 10" descr="uranus.jpg">
            <a:extLst>
              <a:ext uri="{FF2B5EF4-FFF2-40B4-BE49-F238E27FC236}">
                <a16:creationId xmlns:a16="http://schemas.microsoft.com/office/drawing/2014/main" id="{4EDEE66F-D29C-7345-8B19-B7FA40BB8F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138" y="2367107"/>
            <a:ext cx="939546" cy="939546"/>
          </a:xfrm>
          <a:prstGeom prst="rect">
            <a:avLst/>
          </a:prstGeom>
        </p:spPr>
      </p:pic>
      <p:pic>
        <p:nvPicPr>
          <p:cNvPr id="12" name="Picture 11" descr="neptune.jpg">
            <a:extLst>
              <a:ext uri="{FF2B5EF4-FFF2-40B4-BE49-F238E27FC236}">
                <a16:creationId xmlns:a16="http://schemas.microsoft.com/office/drawing/2014/main" id="{9BC05E3C-FC4A-E040-81C4-9EFBFF6AFE8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094" y="2367107"/>
            <a:ext cx="904941" cy="939546"/>
          </a:xfrm>
          <a:prstGeom prst="rect">
            <a:avLst/>
          </a:prstGeom>
        </p:spPr>
      </p:pic>
      <p:pic>
        <p:nvPicPr>
          <p:cNvPr id="13" name="Picture 12" descr="pluto.jpg">
            <a:extLst>
              <a:ext uri="{FF2B5EF4-FFF2-40B4-BE49-F238E27FC236}">
                <a16:creationId xmlns:a16="http://schemas.microsoft.com/office/drawing/2014/main" id="{68A73D89-87AB-564E-9CCC-0F66C09C6B0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50" y="3346221"/>
            <a:ext cx="1252728" cy="93954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C538133-39F4-2D46-B0DD-CA8C763B36FA}"/>
              </a:ext>
            </a:extLst>
          </p:cNvPr>
          <p:cNvSpPr txBox="1">
            <a:spLocks/>
          </p:cNvSpPr>
          <p:nvPr/>
        </p:nvSpPr>
        <p:spPr>
          <a:xfrm>
            <a:off x="3530883" y="3474342"/>
            <a:ext cx="1960232" cy="86975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dirty="0">
                <a:solidFill>
                  <a:schemeClr val="bg1"/>
                </a:solidFill>
                <a:cs typeface="Helvetica"/>
              </a:rPr>
              <a:t>Small-body perturbers</a:t>
            </a:r>
          </a:p>
        </p:txBody>
      </p:sp>
      <p:sp>
        <p:nvSpPr>
          <p:cNvPr id="16" name="Plus 15">
            <a:extLst>
              <a:ext uri="{FF2B5EF4-FFF2-40B4-BE49-F238E27FC236}">
                <a16:creationId xmlns:a16="http://schemas.microsoft.com/office/drawing/2014/main" id="{F23FB0CD-82C2-B845-91C9-7620C0498A06}"/>
              </a:ext>
            </a:extLst>
          </p:cNvPr>
          <p:cNvSpPr>
            <a:spLocks/>
          </p:cNvSpPr>
          <p:nvPr/>
        </p:nvSpPr>
        <p:spPr>
          <a:xfrm>
            <a:off x="2958397" y="3437676"/>
            <a:ext cx="706779" cy="73207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7" name="Picture 16" descr="vesta.jpg">
            <a:extLst>
              <a:ext uri="{FF2B5EF4-FFF2-40B4-BE49-F238E27FC236}">
                <a16:creationId xmlns:a16="http://schemas.microsoft.com/office/drawing/2014/main" id="{FB4772D1-BFAA-2E4E-B90B-83790355C7E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914" y="3379958"/>
            <a:ext cx="1125731" cy="939546"/>
          </a:xfrm>
          <a:prstGeom prst="rect">
            <a:avLst/>
          </a:prstGeom>
        </p:spPr>
      </p:pic>
      <p:pic>
        <p:nvPicPr>
          <p:cNvPr id="18" name="Picture 17" descr="Einstein.jpg">
            <a:extLst>
              <a:ext uri="{FF2B5EF4-FFF2-40B4-BE49-F238E27FC236}">
                <a16:creationId xmlns:a16="http://schemas.microsoft.com/office/drawing/2014/main" id="{9486B661-E561-204B-926C-AFEC8D998FF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09" y="4537960"/>
            <a:ext cx="1316804" cy="1316804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99F12E0-B6A5-4141-A6A3-957432D1A09F}"/>
              </a:ext>
            </a:extLst>
          </p:cNvPr>
          <p:cNvSpPr txBox="1">
            <a:spLocks/>
          </p:cNvSpPr>
          <p:nvPr/>
        </p:nvSpPr>
        <p:spPr>
          <a:xfrm>
            <a:off x="2395291" y="4889692"/>
            <a:ext cx="1960232" cy="96189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dirty="0">
                <a:solidFill>
                  <a:schemeClr val="bg1"/>
                </a:solidFill>
                <a:cs typeface="Helvetica"/>
              </a:rPr>
              <a:t>PPN formulation for relativity</a:t>
            </a:r>
          </a:p>
        </p:txBody>
      </p:sp>
      <p:pic>
        <p:nvPicPr>
          <p:cNvPr id="20" name="Picture 19" descr="earth.jpg">
            <a:extLst>
              <a:ext uri="{FF2B5EF4-FFF2-40B4-BE49-F238E27FC236}">
                <a16:creationId xmlns:a16="http://schemas.microsoft.com/office/drawing/2014/main" id="{36795E60-20A4-DA4B-B2D5-EFE87F0B721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317" y="2362139"/>
            <a:ext cx="938921" cy="939546"/>
          </a:xfrm>
          <a:prstGeom prst="rect">
            <a:avLst/>
          </a:prstGeom>
        </p:spPr>
      </p:pic>
      <p:pic>
        <p:nvPicPr>
          <p:cNvPr id="21" name="Picture 20" descr="moon.jpg">
            <a:extLst>
              <a:ext uri="{FF2B5EF4-FFF2-40B4-BE49-F238E27FC236}">
                <a16:creationId xmlns:a16="http://schemas.microsoft.com/office/drawing/2014/main" id="{A6484F3D-96E0-A346-843E-437182532B6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89" y="3346221"/>
            <a:ext cx="988592" cy="939546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FD22013-1FED-6944-8E51-4DE0BD1AD8D7}"/>
              </a:ext>
            </a:extLst>
          </p:cNvPr>
          <p:cNvSpPr txBox="1">
            <a:spLocks/>
          </p:cNvSpPr>
          <p:nvPr/>
        </p:nvSpPr>
        <p:spPr>
          <a:xfrm>
            <a:off x="6493651" y="4989472"/>
            <a:ext cx="2411988" cy="54730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cs typeface="Helvetica"/>
              </a:rPr>
              <a:t>Oblateness, …</a:t>
            </a:r>
          </a:p>
        </p:txBody>
      </p:sp>
      <p:pic>
        <p:nvPicPr>
          <p:cNvPr id="1028" name="Picture 4" descr="Earth - Wikipedia">
            <a:extLst>
              <a:ext uri="{FF2B5EF4-FFF2-40B4-BE49-F238E27FC236}">
                <a16:creationId xmlns:a16="http://schemas.microsoft.com/office/drawing/2014/main" id="{749DBE6E-C2AE-4442-8F71-A63D164D9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965" y="4436492"/>
            <a:ext cx="2141613" cy="161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es (dwarf planet) - Wikipedia">
            <a:extLst>
              <a:ext uri="{FF2B5EF4-FFF2-40B4-BE49-F238E27FC236}">
                <a16:creationId xmlns:a16="http://schemas.microsoft.com/office/drawing/2014/main" id="{693193E3-1C50-3C4A-ACDC-029860EEF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921" y="3295830"/>
            <a:ext cx="1219993" cy="119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A7DD948A-B0CD-CA46-8A6C-20D2EAE7A07B}"/>
              </a:ext>
            </a:extLst>
          </p:cNvPr>
          <p:cNvSpPr txBox="1">
            <a:spLocks/>
          </p:cNvSpPr>
          <p:nvPr/>
        </p:nvSpPr>
        <p:spPr>
          <a:xfrm>
            <a:off x="457200" y="58552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Dr. Davide </a:t>
            </a:r>
            <a:r>
              <a:rPr lang="en-US" sz="25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Farnocchia’s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(NASA, JPL) slide</a:t>
            </a:r>
          </a:p>
        </p:txBody>
      </p:sp>
    </p:spTree>
    <p:extLst>
      <p:ext uri="{BB962C8B-B14F-4D97-AF65-F5344CB8AC3E}">
        <p14:creationId xmlns:p14="http://schemas.microsoft.com/office/powerpoint/2010/main" val="371828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Sources of Perturbations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7B4A5-1237-4B42-B77C-5515468AB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455" y="1750507"/>
            <a:ext cx="8224345" cy="3599259"/>
          </a:xfrm>
        </p:spPr>
        <p:txBody>
          <a:bodyPr numCol="2">
            <a:normAutofit fontScale="70000" lnSpcReduction="20000"/>
          </a:bodyPr>
          <a:lstStyle/>
          <a:p>
            <a:r>
              <a:rPr lang="en-US" dirty="0"/>
              <a:t>Errors in planetary trajectories and masses</a:t>
            </a:r>
          </a:p>
          <a:p>
            <a:endParaRPr lang="en-US" sz="750" dirty="0"/>
          </a:p>
          <a:p>
            <a:r>
              <a:rPr lang="en-US" dirty="0"/>
              <a:t>Missing perturbers, errors in perturber masses &amp; trajectories</a:t>
            </a:r>
          </a:p>
          <a:p>
            <a:endParaRPr lang="en-US" sz="750" dirty="0"/>
          </a:p>
          <a:p>
            <a:r>
              <a:rPr lang="en-US" dirty="0"/>
              <a:t>Higher order relativistic terms</a:t>
            </a:r>
          </a:p>
          <a:p>
            <a:endParaRPr lang="en-US" sz="750" dirty="0"/>
          </a:p>
          <a:p>
            <a:r>
              <a:rPr lang="en-US" dirty="0"/>
              <a:t>Higher order gravity terms</a:t>
            </a:r>
          </a:p>
          <a:p>
            <a:endParaRPr lang="en-US" sz="750" dirty="0"/>
          </a:p>
          <a:p>
            <a:r>
              <a:rPr lang="en-US" dirty="0"/>
              <a:t>Poynting-Robertson drag</a:t>
            </a:r>
          </a:p>
          <a:p>
            <a:endParaRPr lang="en-US" sz="750" dirty="0"/>
          </a:p>
          <a:p>
            <a:endParaRPr lang="en-US" sz="750" dirty="0"/>
          </a:p>
          <a:p>
            <a:r>
              <a:rPr lang="en-US" dirty="0"/>
              <a:t>Simplifying assumptions in nongravitational force model (non-spherical effects, </a:t>
            </a:r>
            <a:r>
              <a:rPr lang="en-US" dirty="0" err="1"/>
              <a:t>Yarkovsky</a:t>
            </a:r>
            <a:r>
              <a:rPr lang="en-US" dirty="0"/>
              <a:t>, solar torque, physical parameter evolution, </a:t>
            </a:r>
            <a:r>
              <a:rPr lang="en-US" dirty="0" err="1"/>
              <a:t>etc</a:t>
            </a:r>
            <a:r>
              <a:rPr lang="en-US" dirty="0"/>
              <a:t>) </a:t>
            </a:r>
            <a:endParaRPr lang="en-US" sz="750" dirty="0"/>
          </a:p>
          <a:p>
            <a:endParaRPr lang="en-US" sz="750" dirty="0"/>
          </a:p>
          <a:p>
            <a:r>
              <a:rPr lang="en-US" dirty="0"/>
              <a:t>Solar mass loss and solar wind</a:t>
            </a:r>
          </a:p>
          <a:p>
            <a:endParaRPr lang="en-US" sz="750" dirty="0"/>
          </a:p>
          <a:p>
            <a:r>
              <a:rPr lang="en-US" dirty="0"/>
              <a:t>Meteoroid impacts</a:t>
            </a:r>
          </a:p>
          <a:p>
            <a:endParaRPr lang="en-US" sz="825" dirty="0"/>
          </a:p>
          <a:p>
            <a:r>
              <a:rPr lang="en-US" dirty="0"/>
              <a:t>Spacecraft interaction</a:t>
            </a:r>
          </a:p>
          <a:p>
            <a:endParaRPr lang="en-US" sz="825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32F944-DA68-DA4E-9EC2-BEA333371096}"/>
              </a:ext>
            </a:extLst>
          </p:cNvPr>
          <p:cNvSpPr txBox="1">
            <a:spLocks/>
          </p:cNvSpPr>
          <p:nvPr/>
        </p:nvSpPr>
        <p:spPr>
          <a:xfrm>
            <a:off x="457200" y="58552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Dr. Davide </a:t>
            </a:r>
            <a:r>
              <a:rPr lang="en-US" sz="25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Farnocchia’s</a:t>
            </a:r>
            <a:r>
              <a:rPr lang="en-US" sz="25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(NASA, JPL) slide</a:t>
            </a:r>
          </a:p>
        </p:txBody>
      </p:sp>
    </p:spTree>
    <p:extLst>
      <p:ext uri="{BB962C8B-B14F-4D97-AF65-F5344CB8AC3E}">
        <p14:creationId xmlns:p14="http://schemas.microsoft.com/office/powerpoint/2010/main" val="4202331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467805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latin typeface="Cambria" panose="02040503050406030204" pitchFamily="18" charset="0"/>
              </a:rPr>
              <a:t>Collaborations on Various Projects</a:t>
            </a:r>
            <a:endParaRPr lang="en-US" sz="2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1F9506-84E3-5047-8F83-C2491FA47F11}"/>
              </a:ext>
            </a:extLst>
          </p:cNvPr>
          <p:cNvSpPr txBox="1">
            <a:spLocks/>
          </p:cNvSpPr>
          <p:nvPr/>
        </p:nvSpPr>
        <p:spPr>
          <a:xfrm>
            <a:off x="795840" y="5454589"/>
            <a:ext cx="7349677" cy="7842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700" b="1" dirty="0">
              <a:latin typeface="Cambria" panose="020405030504060302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>
                <a:latin typeface="Cambria" panose="02040503050406030204" pitchFamily="18" charset="0"/>
              </a:rPr>
              <a:t>    Quantum technologies in Space: </a:t>
            </a:r>
            <a:r>
              <a:rPr lang="en-US" sz="1700" b="1" dirty="0">
                <a:hlinkClick r:id="rId2" tooltip="Home"/>
              </a:rPr>
              <a:t>Q-SEnSE</a:t>
            </a:r>
            <a:r>
              <a:rPr lang="en-US" sz="1700" b="1" dirty="0"/>
              <a:t> + </a:t>
            </a:r>
            <a:r>
              <a:rPr lang="en-US" sz="1700" b="1" dirty="0" err="1">
                <a:solidFill>
                  <a:srgbClr val="7030A0"/>
                </a:solidFill>
              </a:rPr>
              <a:t>SpaceQ</a:t>
            </a:r>
            <a:r>
              <a:rPr lang="en-US" sz="1700" b="1" dirty="0"/>
              <a:t> informal meeting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7CDA942-DC3E-4247-94BA-056C68F59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339" y="2491947"/>
            <a:ext cx="1677092" cy="784288"/>
          </a:xfrm>
          <a:prstGeom prst="rect">
            <a:avLst/>
          </a:prstGeom>
        </p:spPr>
      </p:pic>
      <p:pic>
        <p:nvPicPr>
          <p:cNvPr id="22" name="Picture 21" descr="A yellow and black logo&#10;&#10;Description automatically generated with low confidence">
            <a:extLst>
              <a:ext uri="{FF2B5EF4-FFF2-40B4-BE49-F238E27FC236}">
                <a16:creationId xmlns:a16="http://schemas.microsoft.com/office/drawing/2014/main" id="{1FC9A9DB-ED37-654E-9C99-7F4CBA7D5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8038" y="3714187"/>
            <a:ext cx="1364530" cy="1508164"/>
          </a:xfrm>
          <a:prstGeom prst="rect">
            <a:avLst/>
          </a:prstGeom>
        </p:spPr>
      </p:pic>
      <p:pic>
        <p:nvPicPr>
          <p:cNvPr id="24" name="Picture 23" descr="A picture containing logo&#10;&#10;Description automatically generated">
            <a:extLst>
              <a:ext uri="{FF2B5EF4-FFF2-40B4-BE49-F238E27FC236}">
                <a16:creationId xmlns:a16="http://schemas.microsoft.com/office/drawing/2014/main" id="{10010E49-F602-2146-9FB5-9DCD0AAA1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0640" y="3012846"/>
            <a:ext cx="1243735" cy="1167198"/>
          </a:xfrm>
          <a:prstGeom prst="rect">
            <a:avLst/>
          </a:prstGeom>
        </p:spPr>
      </p:pic>
      <p:pic>
        <p:nvPicPr>
          <p:cNvPr id="36" name="Picture 35" descr="A picture containing qr code&#10;&#10;Description automatically generated">
            <a:extLst>
              <a:ext uri="{FF2B5EF4-FFF2-40B4-BE49-F238E27FC236}">
                <a16:creationId xmlns:a16="http://schemas.microsoft.com/office/drawing/2014/main" id="{ADCB5D45-86A8-F04E-A438-11A28CB67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641" y="1292823"/>
            <a:ext cx="1243735" cy="1116424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6B0CE5D0-D788-364F-9A99-799BC63B98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2398" y="4523628"/>
            <a:ext cx="1508243" cy="786252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BC12435-8CF5-29F2-4FC9-2DC21942F3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8038" y="2270426"/>
            <a:ext cx="1653083" cy="9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597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D5418-EDDA-FC4F-97F4-C5B11C273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/>
              <a:t>New Project</a:t>
            </a:r>
            <a:r>
              <a:rPr lang="en-US" sz="3000" dirty="0"/>
              <a:t>: New Model Independent Constraints!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ADDF2-8FAA-154E-84D6-EC2BC33FB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E43B58-C61E-A443-9F2C-E2367702FA72}"/>
              </a:ext>
            </a:extLst>
          </p:cNvPr>
          <p:cNvSpPr txBox="1"/>
          <p:nvPr/>
        </p:nvSpPr>
        <p:spPr>
          <a:xfrm>
            <a:off x="1152413" y="5460156"/>
            <a:ext cx="7534387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Farnocchia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Eby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Arakawa,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Safronova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in preparation</a:t>
            </a:r>
            <a:b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Obtained results from NASA JPL Sentry-II code &amp; OSIRIS-Rex+ data</a:t>
            </a:r>
          </a:p>
          <a:p>
            <a:r>
              <a:rPr lang="en-US" sz="17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applied to ideas like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Solar-Basin </a:t>
            </a:r>
            <a:r>
              <a:rPr lang="en-US" sz="17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 Mini-cluster </a:t>
            </a:r>
            <a:r>
              <a:rPr lang="en-US" sz="17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(more refs in paper)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042BDCA2-41A9-BF4E-8AC3-DA7DF9E18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769" y="1216240"/>
            <a:ext cx="6508804" cy="4243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8B6D8C-9E25-6D4D-9C3F-7011879BF040}"/>
              </a:ext>
            </a:extLst>
          </p:cNvPr>
          <p:cNvSpPr txBox="1"/>
          <p:nvPr/>
        </p:nvSpPr>
        <p:spPr>
          <a:xfrm>
            <a:off x="2183171" y="127838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D239F-A5F7-BA40-82DA-BE7F6F602C72}"/>
              </a:ext>
            </a:extLst>
          </p:cNvPr>
          <p:cNvSpPr txBox="1"/>
          <p:nvPr/>
        </p:nvSpPr>
        <p:spPr>
          <a:xfrm>
            <a:off x="2779414" y="3999155"/>
            <a:ext cx="49441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Farnocchia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Eby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Arakawa,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Safronova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in preparation (2022)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CE4F5E-FAC8-CA46-80A7-C0BC8F440C2C}"/>
              </a:ext>
            </a:extLst>
          </p:cNvPr>
          <p:cNvSpPr txBox="1"/>
          <p:nvPr/>
        </p:nvSpPr>
        <p:spPr>
          <a:xfrm>
            <a:off x="4663863" y="2269436"/>
            <a:ext cx="148929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/>
              <a:t>Bennu</a:t>
            </a:r>
            <a:endParaRPr lang="en-US" sz="1000" dirty="0"/>
          </a:p>
          <a:p>
            <a:r>
              <a:rPr lang="en-US" sz="1000" dirty="0"/>
              <a:t>565 m × 535 m × 508 m</a:t>
            </a:r>
            <a:br>
              <a:rPr lang="en-US" sz="1000" dirty="0"/>
            </a:br>
            <a:r>
              <a:rPr lang="en-US" sz="1000" dirty="0"/>
              <a:t>(7.329±0.009)×10^10 kg</a:t>
            </a:r>
          </a:p>
        </p:txBody>
      </p:sp>
    </p:spTree>
    <p:extLst>
      <p:ext uri="{BB962C8B-B14F-4D97-AF65-F5344CB8AC3E}">
        <p14:creationId xmlns:p14="http://schemas.microsoft.com/office/powerpoint/2010/main" val="15095432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31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311584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Probing Fifth Force &amp; Ultralight Mediators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B8CD24-E52B-9543-B1BA-BC30A2EB58BF}"/>
              </a:ext>
            </a:extLst>
          </p:cNvPr>
          <p:cNvSpPr/>
          <p:nvPr/>
        </p:nvSpPr>
        <p:spPr>
          <a:xfrm>
            <a:off x="820530" y="5724747"/>
            <a:ext cx="7866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r>
              <a:rPr lang="en-US" dirty="0"/>
              <a:t>, under review by Nature Astronomy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Conducting a </a:t>
            </a:r>
            <a:r>
              <a:rPr lang="en-US" b="1" dirty="0">
                <a:solidFill>
                  <a:srgbClr val="C00000"/>
                </a:solidFill>
              </a:rPr>
              <a:t>detailed study </a:t>
            </a:r>
            <a:r>
              <a:rPr lang="en-US" dirty="0">
                <a:solidFill>
                  <a:srgbClr val="C00000"/>
                </a:solidFill>
              </a:rPr>
              <a:t>collaborating with researchers from </a:t>
            </a:r>
            <a:r>
              <a:rPr lang="en-US" b="1" dirty="0">
                <a:solidFill>
                  <a:srgbClr val="C00000"/>
                </a:solidFill>
              </a:rPr>
              <a:t>NASA &amp; ESA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14C61-AF72-324D-92D0-71A0D9D266C6}"/>
              </a:ext>
            </a:extLst>
          </p:cNvPr>
          <p:cNvSpPr/>
          <p:nvPr/>
        </p:nvSpPr>
        <p:spPr>
          <a:xfrm>
            <a:off x="5495628" y="1389566"/>
            <a:ext cx="33097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LLR: Lunar Laser Ranging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Williams,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Turyshev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Boggs, PRL 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Planets: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Poddar, Mohanty, Jana, EPJC 21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bg1">
                    <a:lumMod val="50000"/>
                  </a:schemeClr>
                </a:solidFill>
              </a:rPr>
              <a:t>Asteroidal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/ Planetary / Lunar Probes are the strongest for equivalence principle conserving fifth forces.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More reference &amp; details in the backup slides</a:t>
            </a:r>
          </a:p>
          <a:p>
            <a:endParaRPr lang="en-US" sz="1600" b="1" dirty="0"/>
          </a:p>
          <a:p>
            <a:endParaRPr lang="en-US" sz="1600" b="1" dirty="0"/>
          </a:p>
        </p:txBody>
      </p:sp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A5BCCC9F-65A9-AF4F-81A4-5D173BB25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169" y="1822925"/>
            <a:ext cx="1549400" cy="6159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BF6C43-D7BB-8543-8BF9-D6283E71C062}"/>
              </a:ext>
            </a:extLst>
          </p:cNvPr>
          <p:cNvSpPr/>
          <p:nvPr/>
        </p:nvSpPr>
        <p:spPr>
          <a:xfrm>
            <a:off x="1196715" y="4222007"/>
            <a:ext cx="989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Fuzzy 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0EF526-3200-374A-A326-3209046FE9C0}"/>
              </a:ext>
            </a:extLst>
          </p:cNvPr>
          <p:cNvSpPr txBox="1"/>
          <p:nvPr/>
        </p:nvSpPr>
        <p:spPr>
          <a:xfrm>
            <a:off x="2909431" y="2948226"/>
            <a:ext cx="166256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E2D3877-D86F-BE40-B680-37621EDD3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12" y="879591"/>
            <a:ext cx="5152785" cy="48451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DC35A3-CDA8-5347-95E6-79B93ADF39DE}"/>
              </a:ext>
            </a:extLst>
          </p:cNvPr>
          <p:cNvSpPr txBox="1"/>
          <p:nvPr/>
        </p:nvSpPr>
        <p:spPr>
          <a:xfrm>
            <a:off x="1026843" y="3418395"/>
            <a:ext cx="1662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0551351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413264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Big Picture &amp; Outlook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FB29DC-ACB0-8D4A-8AA6-2FAC9E4A1F34}"/>
              </a:ext>
            </a:extLst>
          </p:cNvPr>
          <p:cNvSpPr/>
          <p:nvPr/>
        </p:nvSpPr>
        <p:spPr>
          <a:xfrm>
            <a:off x="1023256" y="1381617"/>
            <a:ext cx="7511143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Bridging </a:t>
            </a:r>
            <a:r>
              <a:rPr lang="en-US" sz="2200" b="1" dirty="0"/>
              <a:t>planetary science, space (quantum) technology, and fundamental physics</a:t>
            </a:r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Our result is exciting now and has significant potential given the future measurements:</a:t>
            </a:r>
            <a:br>
              <a:rPr lang="en-US" sz="2200" b="1" dirty="0"/>
            </a:br>
            <a:r>
              <a:rPr lang="en-US" sz="2200" b="1" dirty="0"/>
              <a:t>radar</a:t>
            </a:r>
            <a:r>
              <a:rPr lang="en-US" sz="2200" dirty="0"/>
              <a:t>, </a:t>
            </a:r>
            <a:r>
              <a:rPr lang="en-US" sz="2200" b="1" dirty="0"/>
              <a:t>optical</a:t>
            </a:r>
            <a:r>
              <a:rPr lang="en-US" sz="2200" dirty="0"/>
              <a:t>, and </a:t>
            </a:r>
            <a:r>
              <a:rPr lang="en-US" sz="2200" b="1" dirty="0"/>
              <a:t>space missions </a:t>
            </a:r>
            <a:r>
              <a:rPr lang="en-US" sz="2200" dirty="0"/>
              <a:t>will bring tremendous progress!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Atomic clocks on the moon, spacecraft, satellite, </a:t>
            </a:r>
            <a:br>
              <a:rPr lang="en-US" sz="2200" b="1" dirty="0"/>
            </a:br>
            <a:r>
              <a:rPr lang="en-US" sz="2200" b="1" dirty="0"/>
              <a:t>Asteroid Tracking Array, and Advanced Lunar Ranging: </a:t>
            </a:r>
            <a:br>
              <a:rPr lang="en-US" sz="2200" b="1" dirty="0"/>
            </a:br>
            <a:r>
              <a:rPr lang="en-US" sz="2200" b="1" dirty="0"/>
              <a:t>Many exciting projects forward!</a:t>
            </a:r>
            <a:br>
              <a:rPr lang="en-US" sz="2200" b="1" dirty="0"/>
            </a:br>
            <a:r>
              <a:rPr lang="en-US" sz="2200" dirty="0"/>
              <a:t>Collaborating with NIST, NASA, ESA, </a:t>
            </a:r>
            <a:r>
              <a:rPr lang="en-US" sz="2200" dirty="0" err="1"/>
              <a:t>etc</a:t>
            </a:r>
            <a:r>
              <a:rPr lang="en-US" sz="2200" dirty="0"/>
              <a:t> people on proposals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4746D2-9B39-DB48-BAD9-28A810610172}"/>
              </a:ext>
            </a:extLst>
          </p:cNvPr>
          <p:cNvSpPr txBox="1"/>
          <p:nvPr/>
        </p:nvSpPr>
        <p:spPr>
          <a:xfrm>
            <a:off x="2109694" y="5977553"/>
            <a:ext cx="51278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  <a:t>Yu-Dai Tsai, UC Irvine, ’21 </a:t>
            </a:r>
            <a:b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hlinkClick r:id="rId3"/>
              </a:rPr>
              <a:t>yt444@cornell.edu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48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33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205991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latin typeface="Cambria" panose="02040503050406030204" pitchFamily="18" charset="0"/>
              </a:rPr>
              <a:t>Exciting Research Directions for Discussions</a:t>
            </a:r>
            <a:endParaRPr lang="en-US" sz="2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1F9506-84E3-5047-8F83-C2491FA47F11}"/>
              </a:ext>
            </a:extLst>
          </p:cNvPr>
          <p:cNvSpPr txBox="1">
            <a:spLocks/>
          </p:cNvSpPr>
          <p:nvPr/>
        </p:nvSpPr>
        <p:spPr>
          <a:xfrm>
            <a:off x="654422" y="1106626"/>
            <a:ext cx="8348160" cy="467573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700" b="1" dirty="0" err="1">
                <a:latin typeface="Cambria" panose="02040503050406030204" pitchFamily="18" charset="0"/>
              </a:rPr>
              <a:t>Asteroidal</a:t>
            </a:r>
            <a:r>
              <a:rPr lang="en-US" sz="1700" b="1" dirty="0">
                <a:latin typeface="Cambria" panose="02040503050406030204" pitchFamily="18" charset="0"/>
              </a:rPr>
              <a:t>/Planetary Tracking Array; </a:t>
            </a:r>
            <a:br>
              <a:rPr lang="en-US" sz="1700" b="1" dirty="0">
                <a:latin typeface="Cambria" panose="02040503050406030204" pitchFamily="18" charset="0"/>
              </a:rPr>
            </a:br>
            <a:r>
              <a:rPr lang="en-US" sz="1700" b="1" dirty="0">
                <a:latin typeface="Cambria" panose="02040503050406030204" pitchFamily="18" charset="0"/>
              </a:rPr>
              <a:t>- </a:t>
            </a:r>
            <a:r>
              <a:rPr lang="en-US" sz="1700" dirty="0"/>
              <a:t>Develop a tracking array to study bosonic ultralight dark matter (possible) and gravitational wave (difficult)</a:t>
            </a:r>
            <a:br>
              <a:rPr lang="en-US" sz="1700" dirty="0"/>
            </a:br>
            <a:r>
              <a:rPr lang="en-US" sz="1700" dirty="0"/>
              <a:t>- </a:t>
            </a:r>
            <a:r>
              <a:rPr lang="en-US" sz="1700" dirty="0">
                <a:latin typeface="Cambria" panose="02040503050406030204" pitchFamily="18" charset="0"/>
              </a:rPr>
              <a:t>Model independent DM constraint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>
                <a:latin typeface="Cambria" panose="02040503050406030204" pitchFamily="18" charset="0"/>
              </a:rPr>
              <a:t>    Interesting Projects with the Parker Solar Probe or Similar Solar Probes?</a:t>
            </a:r>
          </a:p>
          <a:p>
            <a:pPr algn="l"/>
            <a:endParaRPr lang="en-US" sz="1700" b="1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700" b="1" dirty="0">
                <a:latin typeface="Cambria" panose="02040503050406030204" pitchFamily="18" charset="0"/>
              </a:rPr>
              <a:t>Advanced Lunar Laser + Radar Ranging</a:t>
            </a:r>
            <a:br>
              <a:rPr lang="en-US" sz="1700" b="1" dirty="0">
                <a:latin typeface="Cambria" panose="02040503050406030204" pitchFamily="18" charset="0"/>
              </a:rPr>
            </a:br>
            <a:r>
              <a:rPr lang="en-US" sz="1700" b="1" dirty="0"/>
              <a:t>LASER</a:t>
            </a:r>
            <a:r>
              <a:rPr lang="en-US" sz="1700" dirty="0"/>
              <a:t> + </a:t>
            </a:r>
            <a:r>
              <a:rPr lang="en-US" sz="1700" b="1" dirty="0"/>
              <a:t>transponder + quantum technology?</a:t>
            </a:r>
            <a:br>
              <a:rPr lang="en-US" sz="1700" b="1" dirty="0"/>
            </a:br>
            <a:endParaRPr lang="en-US" sz="1700" b="1" dirty="0">
              <a:latin typeface="Cambria" panose="020405030504060302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>
                <a:latin typeface="Cambria" panose="02040503050406030204" pitchFamily="18" charset="0"/>
              </a:rPr>
              <a:t>    Quantum technologies in Space: </a:t>
            </a:r>
            <a:r>
              <a:rPr lang="en-US" sz="1700" b="1" dirty="0">
                <a:hlinkClick r:id="rId2" tooltip="Home"/>
              </a:rPr>
              <a:t>Q-SEnSE</a:t>
            </a:r>
            <a:r>
              <a:rPr lang="en-US" sz="1700" b="1" dirty="0"/>
              <a:t> + </a:t>
            </a:r>
            <a:r>
              <a:rPr lang="en-US" sz="1700" b="1" dirty="0" err="1">
                <a:solidFill>
                  <a:srgbClr val="7030A0"/>
                </a:solidFill>
              </a:rPr>
              <a:t>SpaceQ</a:t>
            </a:r>
            <a:r>
              <a:rPr lang="en-US" sz="1700" b="1" dirty="0"/>
              <a:t> informal meeting</a:t>
            </a:r>
            <a:br>
              <a:rPr lang="en-US" sz="1700" b="1" dirty="0"/>
            </a:br>
            <a:br>
              <a:rPr lang="en-US" sz="1700" b="1" dirty="0"/>
            </a:b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985A92-618A-8D4C-9551-452F79039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252" y="4702618"/>
            <a:ext cx="3425939" cy="1458339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7CDA942-DC3E-4247-94BA-056C68F59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84" y="5099341"/>
            <a:ext cx="1022984" cy="478396"/>
          </a:xfrm>
          <a:prstGeom prst="rect">
            <a:avLst/>
          </a:prstGeom>
        </p:spPr>
      </p:pic>
      <p:pic>
        <p:nvPicPr>
          <p:cNvPr id="22" name="Picture 21" descr="A yellow and black logo&#10;&#10;Description automatically generated with low confidence">
            <a:extLst>
              <a:ext uri="{FF2B5EF4-FFF2-40B4-BE49-F238E27FC236}">
                <a16:creationId xmlns:a16="http://schemas.microsoft.com/office/drawing/2014/main" id="{1FC9A9DB-ED37-654E-9C99-7F4CBA7D50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9547" y="5516344"/>
            <a:ext cx="679737" cy="751288"/>
          </a:xfrm>
          <a:prstGeom prst="rect">
            <a:avLst/>
          </a:prstGeom>
        </p:spPr>
      </p:pic>
      <p:pic>
        <p:nvPicPr>
          <p:cNvPr id="24" name="Picture 23" descr="A picture containing logo&#10;&#10;Description automatically generated">
            <a:extLst>
              <a:ext uri="{FF2B5EF4-FFF2-40B4-BE49-F238E27FC236}">
                <a16:creationId xmlns:a16="http://schemas.microsoft.com/office/drawing/2014/main" id="{10010E49-F602-2146-9FB5-9DCD0AAA12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6760" y="5453378"/>
            <a:ext cx="934744" cy="877221"/>
          </a:xfrm>
          <a:prstGeom prst="rect">
            <a:avLst/>
          </a:prstGeom>
        </p:spPr>
      </p:pic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4668DD7F-C08B-1142-927C-93DAC57FC0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1247" y="4562763"/>
            <a:ext cx="871858" cy="814998"/>
          </a:xfrm>
          <a:prstGeom prst="rect">
            <a:avLst/>
          </a:prstGeom>
        </p:spPr>
      </p:pic>
      <p:pic>
        <p:nvPicPr>
          <p:cNvPr id="36" name="Picture 35" descr="A picture containing qr code&#10;&#10;Description automatically generated">
            <a:extLst>
              <a:ext uri="{FF2B5EF4-FFF2-40B4-BE49-F238E27FC236}">
                <a16:creationId xmlns:a16="http://schemas.microsoft.com/office/drawing/2014/main" id="{ADCB5D45-86A8-F04E-A438-11A28CB670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6925" y="4618133"/>
            <a:ext cx="700650" cy="628930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6B0CE5D0-D788-364F-9A99-799BC63B98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96495" y="5857977"/>
            <a:ext cx="1066243" cy="55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69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58"/>
            <a:ext cx="7772400" cy="3349782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protect the Earth &amp; find dark matter;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happy to discuss more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b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Josh, Marianna, Luca, Sunny,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Youjia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comments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Outreach / interview: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https://www.youtube.com/watch?v=xDX9XwLHBuM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Cambria" panose="02040503050406030204" pitchFamily="18" charset="0"/>
              </a:rPr>
              <a:t>Yu-Dai Tsai, UC Irvine, </a:t>
            </a:r>
            <a:r>
              <a:rPr lang="en-US" sz="2200" dirty="0">
                <a:latin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yt444@cornell.edu</a:t>
            </a:r>
            <a:r>
              <a:rPr lang="en-US" sz="2200" dirty="0">
                <a:latin typeface="Cambria" panose="02040503050406030204" pitchFamily="18" charset="0"/>
              </a:rPr>
              <a:t> / </a:t>
            </a:r>
            <a:r>
              <a:rPr lang="en-US" sz="2200" dirty="0">
                <a:latin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yudait1@uci.edu</a:t>
            </a:r>
            <a:br>
              <a:rPr lang="en-US" sz="2200" dirty="0">
                <a:latin typeface="Cambria" panose="02040503050406030204" pitchFamily="18" charset="0"/>
              </a:rPr>
            </a:b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651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3952"/>
            <a:ext cx="7772400" cy="2299166"/>
          </a:xfrm>
        </p:spPr>
        <p:txBody>
          <a:bodyPr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  <a:endParaRPr lang="en-US" sz="39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35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D3062-F316-1A4D-B80D-4B6D0658F25F}"/>
              </a:ext>
            </a:extLst>
          </p:cNvPr>
          <p:cNvSpPr txBox="1"/>
          <p:nvPr/>
        </p:nvSpPr>
        <p:spPr>
          <a:xfrm>
            <a:off x="1604682" y="5977553"/>
            <a:ext cx="61378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mbria" panose="02040503050406030204" pitchFamily="18" charset="0"/>
              </a:rPr>
              <a:t>Yu-Dai Tsai, UC Irvine 22 </a:t>
            </a:r>
            <a:br>
              <a:rPr lang="en-US" sz="2000" dirty="0">
                <a:latin typeface="Cambria" panose="02040503050406030204" pitchFamily="18" charset="0"/>
              </a:rPr>
            </a:br>
            <a:r>
              <a:rPr lang="en-US" sz="2000" dirty="0">
                <a:latin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yt444@cornell.edu</a:t>
            </a:r>
            <a:r>
              <a:rPr lang="en-US" sz="2000" dirty="0">
                <a:latin typeface="Cambria" panose="02040503050406030204" pitchFamily="18" charset="0"/>
              </a:rPr>
              <a:t> &amp; </a:t>
            </a:r>
            <a:r>
              <a:rPr lang="en-US" sz="2000" dirty="0">
                <a:solidFill>
                  <a:srgbClr val="0000FF"/>
                </a:solidFill>
                <a:latin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</a:t>
            </a:r>
            <a:r>
              <a:rPr lang="en-US" sz="2000" dirty="0">
                <a:latin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@uci.edu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09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36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208922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latin typeface="Cambria" panose="02040503050406030204" pitchFamily="18" charset="0"/>
              </a:rPr>
              <a:t>I also work on …</a:t>
            </a:r>
            <a:endParaRPr lang="en-US" sz="2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7FDDF7-3E87-E914-4DE6-151ECD086A6F}"/>
              </a:ext>
            </a:extLst>
          </p:cNvPr>
          <p:cNvSpPr txBox="1"/>
          <p:nvPr/>
        </p:nvSpPr>
        <p:spPr>
          <a:xfrm>
            <a:off x="525517" y="751344"/>
            <a:ext cx="816128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2000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Fixed-target searches for dark matter &amp; long-lived particles</a:t>
            </a:r>
            <a:br>
              <a:rPr lang="en-US" sz="2000" dirty="0">
                <a:latin typeface="Cambria" panose="02040503050406030204" pitchFamily="18" charset="0"/>
              </a:rPr>
            </a:br>
            <a:r>
              <a:rPr lang="en-US" sz="2000" dirty="0">
                <a:latin typeface="Cambria" panose="02040503050406030204" pitchFamily="18" charset="0"/>
              </a:rPr>
              <a:t>(</a:t>
            </a:r>
            <a:r>
              <a:rPr lang="en-US" sz="2000" dirty="0" err="1">
                <a:latin typeface="Cambria" panose="02040503050406030204" pitchFamily="18" charset="0"/>
              </a:rPr>
              <a:t>FerMINI</a:t>
            </a:r>
            <a:r>
              <a:rPr lang="en-US" sz="2000" dirty="0">
                <a:latin typeface="Cambria" panose="02040503050406030204" pitchFamily="18" charset="0"/>
              </a:rPr>
              <a:t> &amp; </a:t>
            </a:r>
            <a:r>
              <a:rPr lang="en-US" sz="2000" dirty="0" err="1">
                <a:latin typeface="Cambria" panose="02040503050406030204" pitchFamily="18" charset="0"/>
              </a:rPr>
              <a:t>LongQuest</a:t>
            </a:r>
            <a:r>
              <a:rPr lang="en-US" sz="2000" dirty="0">
                <a:latin typeface="Cambria" panose="02040503050406030204" pitchFamily="18" charset="0"/>
              </a:rPr>
              <a:t>) with </a:t>
            </a:r>
            <a:r>
              <a:rPr lang="en-US" sz="2000" dirty="0" err="1">
                <a:solidFill>
                  <a:srgbClr val="7030A0"/>
                </a:solidFill>
                <a:latin typeface="Cambria" panose="02040503050406030204" pitchFamily="18" charset="0"/>
              </a:rPr>
              <a:t>Pospelov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 et al.</a:t>
            </a:r>
          </a:p>
          <a:p>
            <a:pPr algn="l"/>
            <a:endParaRPr lang="en-US" sz="2000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LHC Forward Experiments: Forward Physics Facility, FORMOSA </a:t>
            </a:r>
            <a:br>
              <a:rPr lang="en-US" sz="2000" dirty="0">
                <a:latin typeface="Cambria" panose="02040503050406030204" pitchFamily="18" charset="0"/>
              </a:rPr>
            </a:br>
            <a:r>
              <a:rPr lang="en-US" sz="2000" dirty="0">
                <a:latin typeface="Cambria" panose="02040503050406030204" pitchFamily="18" charset="0"/>
              </a:rPr>
              <a:t>(a </a:t>
            </a:r>
            <a:r>
              <a:rPr lang="en-US" sz="2000" dirty="0" err="1">
                <a:latin typeface="Cambria" panose="02040503050406030204" pitchFamily="18" charset="0"/>
              </a:rPr>
              <a:t>millicharge</a:t>
            </a:r>
            <a:r>
              <a:rPr lang="en-US" sz="2000" dirty="0">
                <a:latin typeface="Cambria" panose="02040503050406030204" pitchFamily="18" charset="0"/>
              </a:rPr>
              <a:t> experiment I proposed), with 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Feng et al.</a:t>
            </a:r>
          </a:p>
          <a:p>
            <a:pPr algn="l"/>
            <a:endParaRPr lang="en-US" sz="2000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Dark matter model building (dark sector QCD, Strongly Self-Interacting Dark Matter, SIMP/ELDER), with 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Murayama, </a:t>
            </a:r>
            <a:r>
              <a:rPr lang="en-US" sz="2000" dirty="0" err="1">
                <a:solidFill>
                  <a:srgbClr val="7030A0"/>
                </a:solidFill>
                <a:latin typeface="Cambria" panose="02040503050406030204" pitchFamily="18" charset="0"/>
              </a:rPr>
              <a:t>Slatyer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, </a:t>
            </a:r>
            <a:r>
              <a:rPr lang="en-US" sz="2000" dirty="0" err="1">
                <a:solidFill>
                  <a:srgbClr val="7030A0"/>
                </a:solidFill>
                <a:latin typeface="Cambria" panose="02040503050406030204" pitchFamily="18" charset="0"/>
              </a:rPr>
              <a:t>Perelstein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 et al.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Dark matter searches using neutron star / compact merger / multi-messenger astronomy, with </a:t>
            </a:r>
            <a:r>
              <a:rPr lang="en-US" sz="2000" dirty="0" err="1">
                <a:solidFill>
                  <a:srgbClr val="7030A0"/>
                </a:solidFill>
                <a:latin typeface="Cambria" panose="02040503050406030204" pitchFamily="18" charset="0"/>
              </a:rPr>
              <a:t>Profumo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, </a:t>
            </a:r>
            <a:r>
              <a:rPr lang="en-US" sz="2000" dirty="0" err="1">
                <a:solidFill>
                  <a:srgbClr val="7030A0"/>
                </a:solidFill>
                <a:latin typeface="Cambria" panose="02040503050406030204" pitchFamily="18" charset="0"/>
              </a:rPr>
              <a:t>Sathyaprakash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 et al.</a:t>
            </a:r>
          </a:p>
          <a:p>
            <a:pPr algn="l"/>
            <a:endParaRPr lang="en-US" sz="2000" dirty="0"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Neutrino physics (cosmic neutrino background) &amp; neutrino BSM,</a:t>
            </a:r>
            <a:br>
              <a:rPr lang="en-US" sz="2000" dirty="0">
                <a:latin typeface="Cambria" panose="02040503050406030204" pitchFamily="18" charset="0"/>
              </a:rPr>
            </a:br>
            <a:r>
              <a:rPr lang="en-US" sz="2000" dirty="0">
                <a:latin typeface="Cambria" panose="02040503050406030204" pitchFamily="18" charset="0"/>
              </a:rPr>
              <a:t>with </a:t>
            </a:r>
            <a:r>
              <a:rPr lang="en-US" sz="2000" dirty="0">
                <a:solidFill>
                  <a:srgbClr val="7030A0"/>
                </a:solidFill>
                <a:latin typeface="Cambria" panose="02040503050406030204" pitchFamily="18" charset="0"/>
              </a:rPr>
              <a:t>Shoemaker et al.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works 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Inspire HEP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my outreach interview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(&gt; 76K views!)</a:t>
            </a:r>
          </a:p>
        </p:txBody>
      </p:sp>
    </p:spTree>
    <p:extLst>
      <p:ext uri="{BB962C8B-B14F-4D97-AF65-F5344CB8AC3E}">
        <p14:creationId xmlns:p14="http://schemas.microsoft.com/office/powerpoint/2010/main" val="12791854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37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959207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More References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1F9506-84E3-5047-8F83-C2491FA47F11}"/>
              </a:ext>
            </a:extLst>
          </p:cNvPr>
          <p:cNvSpPr txBox="1">
            <a:spLocks/>
          </p:cNvSpPr>
          <p:nvPr/>
        </p:nvSpPr>
        <p:spPr>
          <a:xfrm>
            <a:off x="1047861" y="1863178"/>
            <a:ext cx="7757499" cy="467573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Seto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 Cooray, arXiv:0405216, PRD 04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LLR Experiments: Williams,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Turyshev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Boggs, PRL 04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Murphy , Rept. Prog. Phys 13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Atomic / nuclear clocks for fundamental physics: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Peik, Schumm,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Safronova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Pálffy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Weitenberg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Thirolf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2012.09304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GW background,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Fedderke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Graham, Rajendran, PRD21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Quantum Technologies in Space,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Kaltenbaek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Exp Astron 21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4CBB2C-155F-4543-9122-7C0D7F4B448B}"/>
              </a:ext>
            </a:extLst>
          </p:cNvPr>
          <p:cNvSpPr txBox="1"/>
          <p:nvPr/>
        </p:nvSpPr>
        <p:spPr>
          <a:xfrm>
            <a:off x="2286000" y="3244334"/>
            <a:ext cx="27700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667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3952"/>
            <a:ext cx="7772400" cy="2299166"/>
          </a:xfrm>
        </p:spPr>
        <p:txBody>
          <a:bodyPr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Asteroid g-2 Experiments on Fifth Forces &amp; Ultralight Dark Matter</a:t>
            </a:r>
            <a:endParaRPr lang="en-US" sz="39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38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D3062-F316-1A4D-B80D-4B6D0658F25F}"/>
              </a:ext>
            </a:extLst>
          </p:cNvPr>
          <p:cNvSpPr txBox="1"/>
          <p:nvPr/>
        </p:nvSpPr>
        <p:spPr>
          <a:xfrm>
            <a:off x="1604682" y="5977553"/>
            <a:ext cx="61378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  <a:t>Yu-Dai Tsai, UC Irvine</a:t>
            </a:r>
            <a:b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hlinkClick r:id="rId2"/>
              </a:rPr>
              <a:t>yudait1@uci.edu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480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448219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Extended SM Symmetries &amp; Fifth Forces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443F54B-AEB4-DF43-9F53-E8F9CFFF20E4}"/>
                  </a:ext>
                </a:extLst>
              </p:cNvPr>
              <p:cNvSpPr txBox="1"/>
              <p:nvPr/>
            </p:nvSpPr>
            <p:spPr>
              <a:xfrm>
                <a:off x="811502" y="3164984"/>
                <a:ext cx="8166455" cy="528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/>
                  <a:t>“Gauged”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p>
                          <m:sSupPr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dirty="0"/>
                  <a:t> (hypothetical)     “Dark” photons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443F54B-AEB4-DF43-9F53-E8F9CFFF20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02" y="3164984"/>
                <a:ext cx="8166455" cy="528030"/>
              </a:xfrm>
              <a:prstGeom prst="rect">
                <a:avLst/>
              </a:prstGeom>
              <a:blipFill>
                <a:blip r:embed="rId3"/>
                <a:stretch>
                  <a:fillRect l="-1550" t="-9524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>
            <a:extLst>
              <a:ext uri="{FF2B5EF4-FFF2-40B4-BE49-F238E27FC236}">
                <a16:creationId xmlns:a16="http://schemas.microsoft.com/office/drawing/2014/main" id="{1A273821-0CF0-CD47-B6A3-D17CFA2562C4}"/>
              </a:ext>
            </a:extLst>
          </p:cNvPr>
          <p:cNvSpPr/>
          <p:nvPr/>
        </p:nvSpPr>
        <p:spPr>
          <a:xfrm>
            <a:off x="5701749" y="3359848"/>
            <a:ext cx="336177" cy="1383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75BB9B5-9E5F-2D44-8637-8EA8128B8E6F}"/>
                  </a:ext>
                </a:extLst>
              </p:cNvPr>
              <p:cNvSpPr txBox="1"/>
              <p:nvPr/>
            </p:nvSpPr>
            <p:spPr>
              <a:xfrm>
                <a:off x="914399" y="2089508"/>
                <a:ext cx="816645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/>
                  <a:t>Gauged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𝑬𝑴</m:t>
                        </m:r>
                      </m:sub>
                    </m:sSub>
                  </m:oMath>
                </a14:m>
                <a:r>
                  <a:rPr lang="en-US" sz="2800" dirty="0"/>
                  <a:t> (Standard Model)      photons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75BB9B5-9E5F-2D44-8637-8EA8128B8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2089508"/>
                <a:ext cx="8166455" cy="523220"/>
              </a:xfrm>
              <a:prstGeom prst="rect">
                <a:avLst/>
              </a:prstGeom>
              <a:blipFill>
                <a:blip r:embed="rId4"/>
                <a:stretch>
                  <a:fillRect l="-1708" t="-11905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Arrow 19">
            <a:extLst>
              <a:ext uri="{FF2B5EF4-FFF2-40B4-BE49-F238E27FC236}">
                <a16:creationId xmlns:a16="http://schemas.microsoft.com/office/drawing/2014/main" id="{85066865-3E2D-E147-8693-32F27A49A8BF}"/>
              </a:ext>
            </a:extLst>
          </p:cNvPr>
          <p:cNvSpPr/>
          <p:nvPr/>
        </p:nvSpPr>
        <p:spPr>
          <a:xfrm>
            <a:off x="6073785" y="2283604"/>
            <a:ext cx="336177" cy="1383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248218D-E60B-1E41-AC0D-8B00F2806FF6}"/>
                  </a:ext>
                </a:extLst>
              </p:cNvPr>
              <p:cNvSpPr txBox="1"/>
              <p:nvPr/>
            </p:nvSpPr>
            <p:spPr>
              <a:xfrm>
                <a:off x="1122926" y="4384432"/>
                <a:ext cx="7543605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𝐗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𝐜𝐚𝐧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𝐛𝐞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𝐛𝐚𝐲𝐨𝐧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𝐧𝐮𝐦𝐛𝐞𝐫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𝐥𝐞𝐩𝐭𝐨𝐧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𝐧𝐮𝐦𝐛𝐞𝐫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𝐞𝐭𝐜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br>
                  <a:rPr lang="en-US" b="1" i="0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𝐒𝐭𝐚𝐧𝐝𝐚𝐫𝐝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𝐌𝐨𝐝𝐞𝐥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𝐆𝐥𝐨𝐛𝐚𝐥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𝐒𝐲𝐦𝐦𝐞𝐭𝐫𝐢𝐞𝐬</m:t>
                    </m:r>
                  </m:oMath>
                </a14:m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Motivated by baryogenesis (matter-anti matter asymmetry) &amp; dark matter: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The ultralight mediators </a:t>
                </a:r>
                <a:r>
                  <a:rPr lang="en-US" b="1" dirty="0"/>
                  <a:t>CAN</a:t>
                </a:r>
                <a:r>
                  <a:rPr lang="en-US" dirty="0"/>
                  <a:t> but does not have to be dark matter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248218D-E60B-1E41-AC0D-8B00F2806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926" y="4384432"/>
                <a:ext cx="7543605" cy="1754326"/>
              </a:xfrm>
              <a:prstGeom prst="rect">
                <a:avLst/>
              </a:prstGeom>
              <a:blipFill>
                <a:blip r:embed="rId5"/>
                <a:stretch>
                  <a:fillRect l="-504" t="-719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79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E95C48-3ECE-AE4D-9C58-DEEE95520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303" y="1526627"/>
            <a:ext cx="7437892" cy="5012285"/>
          </a:xfrm>
        </p:spPr>
        <p:txBody>
          <a:bodyPr>
            <a:normAutofit fontScale="92500"/>
          </a:bodyPr>
          <a:lstStyle/>
          <a:p>
            <a:r>
              <a:rPr lang="en-US" sz="2700" dirty="0"/>
              <a:t>Can planetary data set meaningful </a:t>
            </a:r>
            <a:br>
              <a:rPr lang="en-US" sz="2700" dirty="0"/>
            </a:br>
            <a:r>
              <a:rPr lang="en-US" sz="2700" dirty="0"/>
              <a:t>constraints on </a:t>
            </a:r>
            <a:br>
              <a:rPr lang="en-US" sz="2700" dirty="0"/>
            </a:br>
            <a:r>
              <a:rPr lang="en-US" sz="2700" b="1" dirty="0"/>
              <a:t>Dark matter?</a:t>
            </a:r>
            <a:r>
              <a:rPr lang="en-US" sz="2700" dirty="0"/>
              <a:t> </a:t>
            </a:r>
            <a:br>
              <a:rPr lang="en-US" sz="2700" dirty="0"/>
            </a:br>
            <a:r>
              <a:rPr lang="en-US" sz="2700" b="1" dirty="0"/>
              <a:t>General Relativity? </a:t>
            </a:r>
            <a:br>
              <a:rPr lang="en-US" sz="2700" dirty="0"/>
            </a:br>
            <a:r>
              <a:rPr lang="en-US" sz="2700" b="1" dirty="0"/>
              <a:t>5th forces? </a:t>
            </a:r>
          </a:p>
          <a:p>
            <a:endParaRPr lang="en-US" sz="2700" dirty="0"/>
          </a:p>
          <a:p>
            <a:r>
              <a:rPr lang="en-US" sz="2700" dirty="0"/>
              <a:t>Can we use current or future</a:t>
            </a:r>
            <a:r>
              <a:rPr lang="en-US" sz="2700" b="1" dirty="0"/>
              <a:t> Space Quantum Technologies</a:t>
            </a:r>
            <a:r>
              <a:rPr lang="en-US" sz="2700" dirty="0"/>
              <a:t> to study fundamental physics?</a:t>
            </a:r>
          </a:p>
          <a:p>
            <a:endParaRPr lang="en-US" sz="2700" dirty="0"/>
          </a:p>
          <a:p>
            <a:r>
              <a:rPr lang="en-US" sz="2700" dirty="0">
                <a:solidFill>
                  <a:schemeClr val="bg1">
                    <a:lumMod val="50000"/>
                  </a:schemeClr>
                </a:solidFill>
              </a:rPr>
              <a:t>Clustering mechanisms of purely gravitational dark</a:t>
            </a:r>
            <a:br>
              <a:rPr lang="en-US" sz="27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700" dirty="0">
                <a:solidFill>
                  <a:schemeClr val="bg1">
                    <a:lumMod val="50000"/>
                  </a:schemeClr>
                </a:solidFill>
              </a:rPr>
              <a:t>matter or cosmic neutrinos?</a:t>
            </a:r>
            <a:br>
              <a:rPr lang="en-US" sz="270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2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49B341-1F28-4F18-3446-32CC75E5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Questions</a:t>
            </a:r>
          </a:p>
        </p:txBody>
      </p:sp>
    </p:spTree>
    <p:extLst>
      <p:ext uri="{BB962C8B-B14F-4D97-AF65-F5344CB8AC3E}">
        <p14:creationId xmlns:p14="http://schemas.microsoft.com/office/powerpoint/2010/main" val="40734149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40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871267" y="617264"/>
            <a:ext cx="3960091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Radar Observations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4A4687-BE0D-1842-BAF8-264B1C3A895B}"/>
              </a:ext>
            </a:extLst>
          </p:cNvPr>
          <p:cNvSpPr/>
          <p:nvPr/>
        </p:nvSpPr>
        <p:spPr>
          <a:xfrm>
            <a:off x="573617" y="1166842"/>
            <a:ext cx="42577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Radar – </a:t>
            </a:r>
            <a:r>
              <a:rPr lang="en-US" b="1" dirty="0"/>
              <a:t>Goldstone Observatory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Provide very precise location and velocity information of the asteroids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Radar astronomy:</a:t>
            </a:r>
            <a:br>
              <a:rPr lang="en-US" b="1" dirty="0"/>
            </a:br>
            <a:r>
              <a:rPr lang="en-US" dirty="0"/>
              <a:t>observing nearby astronomical objects by reflecting microwaves off target objects and analyzing the reflections.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Round-trip light time (RTLT): </a:t>
            </a:r>
            <a:r>
              <a:rPr lang="en-US" dirty="0"/>
              <a:t>The elapsed time taken by a signal travelling from the Earth to a spacecraft or other celestial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Doppler shift: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8CEB79-5CEF-6041-A3A5-235DF9A77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991" y="721630"/>
            <a:ext cx="3156504" cy="50396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E2CC45-F44A-6546-A2B0-9DE8ABC46C51}"/>
              </a:ext>
            </a:extLst>
          </p:cNvPr>
          <p:cNvSpPr/>
          <p:nvPr/>
        </p:nvSpPr>
        <p:spPr>
          <a:xfrm>
            <a:off x="5324991" y="5959604"/>
            <a:ext cx="3421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https://</a:t>
            </a:r>
            <a:r>
              <a:rPr lang="en-US" sz="1300" dirty="0" err="1"/>
              <a:t>www.desertusa.com</a:t>
            </a:r>
            <a:r>
              <a:rPr lang="en-US" sz="1300" dirty="0"/>
              <a:t>/desert-</a:t>
            </a:r>
            <a:r>
              <a:rPr lang="en-US" sz="1300" dirty="0" err="1"/>
              <a:t>california</a:t>
            </a:r>
            <a:r>
              <a:rPr lang="en-US" sz="1300" dirty="0"/>
              <a:t>/goldstone-deep-</a:t>
            </a:r>
            <a:r>
              <a:rPr lang="en-US" sz="1300" dirty="0" err="1"/>
              <a:t>space.html</a:t>
            </a:r>
            <a:endParaRPr lang="en-US" sz="13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51CC30-0E5C-2F47-8745-FE5EAFF4A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975" y="4791819"/>
            <a:ext cx="2424887" cy="507534"/>
          </a:xfrm>
          <a:prstGeom prst="rect">
            <a:avLst/>
          </a:prstGeom>
        </p:spPr>
      </p:pic>
      <p:pic>
        <p:nvPicPr>
          <p:cNvPr id="10" name="Picture 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FE8564B-4EB5-0E4B-A2DB-F55B5BB01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267" y="5642104"/>
            <a:ext cx="3175000" cy="635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140D20D-DA96-084D-852B-B89B6EF4909D}"/>
              </a:ext>
            </a:extLst>
          </p:cNvPr>
          <p:cNvSpPr/>
          <p:nvPr/>
        </p:nvSpPr>
        <p:spPr>
          <a:xfrm>
            <a:off x="641630" y="6156295"/>
            <a:ext cx="4285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6" tooltip="User:Charly Whisk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By Charly Whisky</a:t>
            </a:r>
            <a:r>
              <a:rPr lang="en-US" sz="10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CC BY-SA 3.0 https://</a:t>
            </a:r>
            <a:r>
              <a:rPr lang="en-US" sz="10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en.wikipedia.org</a:t>
            </a:r>
            <a:r>
              <a:rPr lang="en-US" sz="10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/wiki/</a:t>
            </a:r>
            <a:r>
              <a:rPr lang="en-US" sz="10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Doppler_effect</a:t>
            </a:r>
            <a:r>
              <a:rPr lang="en-US" sz="10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#/media/</a:t>
            </a:r>
            <a:r>
              <a:rPr lang="en-US" sz="10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File:Dopplerfrequenz.gif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268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448219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5</a:t>
            </a:r>
            <a:r>
              <a:rPr lang="en-US" sz="3200" b="1" baseline="30000" dirty="0">
                <a:latin typeface="Cambria" panose="02040503050406030204" pitchFamily="18" charset="0"/>
              </a:rPr>
              <a:t>th</a:t>
            </a:r>
            <a:r>
              <a:rPr lang="en-US" sz="3200" b="1" dirty="0">
                <a:latin typeface="Cambria" panose="02040503050406030204" pitchFamily="18" charset="0"/>
              </a:rPr>
              <a:t> force and Yukawa Potential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D5801B-927E-0E4B-9DD8-7D0B853F5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878" y="1508331"/>
            <a:ext cx="4077322" cy="10092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C8BE9A-C816-974D-957D-9BEF6A1FE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878" y="2568781"/>
            <a:ext cx="4235195" cy="1009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4466541-2893-084D-B64B-3BAEB9C2D02E}"/>
                  </a:ext>
                </a:extLst>
              </p:cNvPr>
              <p:cNvSpPr/>
              <p:nvPr/>
            </p:nvSpPr>
            <p:spPr>
              <a:xfrm>
                <a:off x="1326987" y="4873563"/>
                <a:ext cx="7631662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Gauge boson, dark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or scalar coupled to baryon number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 is new physics coupling constant, and m is the mediator mass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See, e.g., Poddar et al, https://</a:t>
                </a:r>
                <a:r>
                  <a:rPr lang="en-US" dirty="0" err="1"/>
                  <a:t>arxiv.org</a:t>
                </a:r>
                <a:r>
                  <a:rPr lang="en-US" dirty="0"/>
                  <a:t>/abs/2002.02935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4466541-2893-084D-B64B-3BAEB9C2D0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987" y="4873563"/>
                <a:ext cx="7631662" cy="1754326"/>
              </a:xfrm>
              <a:prstGeom prst="rect">
                <a:avLst/>
              </a:prstGeom>
              <a:blipFill>
                <a:blip r:embed="rId6"/>
                <a:stretch>
                  <a:fillRect l="-498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D14F94EA-1326-9242-80CC-CA6105C31C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1476" y="3578019"/>
            <a:ext cx="5868524" cy="77755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99C5E04-1E83-214B-94FC-704AF5C35B15}"/>
              </a:ext>
            </a:extLst>
          </p:cNvPr>
          <p:cNvSpPr/>
          <p:nvPr/>
        </p:nvSpPr>
        <p:spPr>
          <a:xfrm>
            <a:off x="5080941" y="3429000"/>
            <a:ext cx="2539059" cy="126562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C8D147-1BC7-D04D-A4F9-E8A431E18E61}"/>
              </a:ext>
            </a:extLst>
          </p:cNvPr>
          <p:cNvSpPr/>
          <p:nvPr/>
        </p:nvSpPr>
        <p:spPr>
          <a:xfrm>
            <a:off x="7620000" y="4325297"/>
            <a:ext cx="1409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(fifth force)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3711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248430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Ultralight Bosons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4CD54CD-B96A-0D47-A1DF-73AF1A85763B}"/>
                  </a:ext>
                </a:extLst>
              </p:cNvPr>
              <p:cNvSpPr/>
              <p:nvPr/>
            </p:nvSpPr>
            <p:spPr>
              <a:xfrm>
                <a:off x="756334" y="939776"/>
                <a:ext cx="7802842" cy="52145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b="1" dirty="0"/>
                  <a:t>1. 	Spin 0: ultralight scalars coupled to Standard Model particles</a:t>
                </a:r>
              </a:p>
              <a:p>
                <a:pPr marL="342900" indent="-342900">
                  <a:buAutoNum type="arabicPeriod" startAt="2"/>
                </a:pPr>
                <a:endParaRPr lang="en-US" dirty="0"/>
              </a:p>
              <a:p>
                <a:pPr marL="342900" indent="-342900">
                  <a:buAutoNum type="arabicPeriod" startAt="2"/>
                </a:pPr>
                <a:endParaRPr lang="en-US" dirty="0"/>
              </a:p>
              <a:p>
                <a:pPr marL="342900" indent="-342900">
                  <a:buAutoNum type="arabicPeriod" startAt="2"/>
                </a:pPr>
                <a:endParaRPr lang="en-US" dirty="0"/>
              </a:p>
              <a:p>
                <a:pPr marL="342900" indent="-342900">
                  <a:buAutoNum type="arabicPeriod" startAt="2"/>
                </a:pPr>
                <a:endParaRPr lang="en-US" dirty="0"/>
              </a:p>
              <a:p>
                <a:pPr marL="342900" indent="-342900">
                  <a:buAutoNum type="arabicPeriod" startAt="2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342900" indent="-342900">
                  <a:buAutoNum type="arabicPeriod" startAt="2"/>
                </a:pPr>
                <a:r>
                  <a:rPr lang="en-US" b="1" dirty="0">
                    <a:solidFill>
                      <a:schemeClr val="tx1"/>
                    </a:solidFill>
                  </a:rPr>
                  <a:t>Spin 1: Dark photon of gauged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:r>
                  <a:rPr lang="en-US" dirty="0">
                    <a:solidFill>
                      <a:schemeClr val="tx1"/>
                    </a:solidFill>
                  </a:rPr>
                  <a:t>	with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charging all baryons equally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:r>
                  <a:rPr lang="en-US" dirty="0">
                    <a:solidFill>
                      <a:schemeClr val="tx1"/>
                    </a:solidFill>
                  </a:rPr>
                  <a:t>	charge: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1 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15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1500" i="1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has chiral anomaly, so extra heavy particle is needed, </a:t>
                </a:r>
                <a:b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and there may be additional constraints &amp; model building needed for those constraints </a:t>
                </a:r>
                <a:b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(Constraints: </a:t>
                </a:r>
                <a:r>
                  <a:rPr lang="en-US" sz="15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Dror</a:t>
                </a: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</a:t>
                </a:r>
                <a:r>
                  <a:rPr lang="en-US" sz="15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Lasenby</a:t>
                </a: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</a:t>
                </a:r>
                <a:r>
                  <a:rPr lang="en-US" sz="15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Pospelov</a:t>
                </a: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arXiv:1705.06726, arXiv:1707.01503)</a:t>
                </a:r>
                <a:b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(Models to alleviate bounds: Green, </a:t>
                </a:r>
                <a:r>
                  <a:rPr lang="en-US" sz="15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Schwarzy</a:t>
                </a:r>
                <a:r>
                  <a:rPr 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PLB 87, Kaplan, NPB 91)</a:t>
                </a:r>
              </a:p>
              <a:p>
                <a:pPr marL="342900" indent="-342900">
                  <a:buAutoNum type="arabicPeriod" startAt="2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342900" indent="-342900">
                  <a:buAutoNum type="arabicPeriod" startAt="2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342900" indent="-342900">
                  <a:buAutoNum type="arabicPeriod" startAt="2"/>
                </a:pPr>
                <a:r>
                  <a:rPr lang="en-US" dirty="0">
                    <a:solidFill>
                      <a:schemeClr val="tx1"/>
                    </a:solidFill>
                  </a:rPr>
                  <a:t>Our study can also be applied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etc. ,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:r>
                  <a:rPr lang="en-US" dirty="0">
                    <a:solidFill>
                      <a:schemeClr val="tx1"/>
                    </a:solidFill>
                  </a:rPr>
                  <a:t>Need to understand the asteroid compositions for these.</a:t>
                </a:r>
                <a:b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4CD54CD-B96A-0D47-A1DF-73AF1A8576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334" y="939776"/>
                <a:ext cx="7802842" cy="5214569"/>
              </a:xfrm>
              <a:prstGeom prst="rect">
                <a:avLst/>
              </a:prstGeom>
              <a:blipFill>
                <a:blip r:embed="rId3"/>
                <a:stretch>
                  <a:fillRect l="-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C5D4ED4-378A-2F42-996D-E2459C326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043" y="1718240"/>
            <a:ext cx="4608634" cy="386596"/>
          </a:xfrm>
          <a:prstGeom prst="rect">
            <a:avLst/>
          </a:prstGeom>
        </p:spPr>
      </p:pic>
      <p:pic>
        <p:nvPicPr>
          <p:cNvPr id="13" name="Picture 12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4EC8EF53-9C89-9E41-B462-1AD72C880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980592" y="1570854"/>
            <a:ext cx="2189286" cy="19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179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448219"/>
            <a:ext cx="8466720" cy="82501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Precession (Analytical) at Low-Mass Limit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155A067-6938-2846-B074-46916DCF0B81}"/>
                  </a:ext>
                </a:extLst>
              </p:cNvPr>
              <p:cNvSpPr/>
              <p:nvPr/>
            </p:nvSpPr>
            <p:spPr>
              <a:xfrm>
                <a:off x="827789" y="3322537"/>
                <a:ext cx="6615245" cy="3164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b="1" dirty="0"/>
                  <a:t> is proton mass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for low mass, m &lt;&lt; 1/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b="1" dirty="0"/>
                  <a:t> (Natural Unit)</a:t>
                </a:r>
              </a:p>
              <a:p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The term gets larger with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That’s why we should explore </a:t>
                </a:r>
                <a:r>
                  <a:rPr lang="en-US" b="1" dirty="0"/>
                  <a:t>objects further away from the Sun: </a:t>
                </a:r>
                <a:r>
                  <a:rPr lang="en-US" dirty="0"/>
                  <a:t>not just Mercury or other planets</a:t>
                </a:r>
                <a:br>
                  <a:rPr lang="en-US" b="1" dirty="0"/>
                </a:b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Not depending on target celestial bodies’ mass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155A067-6938-2846-B074-46916DCF0B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789" y="3322537"/>
                <a:ext cx="6615245" cy="3164200"/>
              </a:xfrm>
              <a:prstGeom prst="rect">
                <a:avLst/>
              </a:prstGeom>
              <a:blipFill>
                <a:blip r:embed="rId3"/>
                <a:stretch>
                  <a:fillRect l="-766" t="-800" r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B3E4824-1F7C-0948-819D-8F4E830D1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9538" y="1511402"/>
            <a:ext cx="6104924" cy="12369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DBD0B0-B641-294C-9860-328C470E64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9661" y="3169421"/>
            <a:ext cx="3097391" cy="123694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1E005E-C0D1-4A4C-B767-61C19C9DF88A}"/>
              </a:ext>
            </a:extLst>
          </p:cNvPr>
          <p:cNvSpPr/>
          <p:nvPr/>
        </p:nvSpPr>
        <p:spPr>
          <a:xfrm>
            <a:off x="4367213" y="2646794"/>
            <a:ext cx="1439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mbria" panose="02040503050406030204" pitchFamily="18" charset="0"/>
              </a:rPr>
              <a:t>(fifth force)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08725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44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448219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Results for the new physics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C74F3D08-4592-7D41-B69C-4A974F6F3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00" y="1053148"/>
            <a:ext cx="4447577" cy="42267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E9901F8-8BA8-DE44-B40D-DDDC1A84383D}"/>
              </a:ext>
            </a:extLst>
          </p:cNvPr>
          <p:cNvSpPr/>
          <p:nvPr/>
        </p:nvSpPr>
        <p:spPr>
          <a:xfrm>
            <a:off x="1428575" y="6225115"/>
            <a:ext cx="447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endParaRPr lang="en-US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E944A-61D4-674A-AD84-89E47E9B0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4978" y="2645825"/>
            <a:ext cx="1848216" cy="4391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270F213-5D02-6848-92DA-DA850A4CC3BD}"/>
              </a:ext>
            </a:extLst>
          </p:cNvPr>
          <p:cNvSpPr/>
          <p:nvPr/>
        </p:nvSpPr>
        <p:spPr>
          <a:xfrm>
            <a:off x="4989408" y="3134487"/>
            <a:ext cx="2922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Optimal 2022 results,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4F8F16-0DC8-E14B-A59F-C449C59B35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6457" y="3541406"/>
            <a:ext cx="1746737" cy="4391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38F96F-854F-A846-92F1-4CD4C5F245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2243" y="1514940"/>
            <a:ext cx="4335511" cy="7268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854888-9D71-3E47-A8A5-E4165A393A06}"/>
              </a:ext>
            </a:extLst>
          </p:cNvPr>
          <p:cNvSpPr/>
          <p:nvPr/>
        </p:nvSpPr>
        <p:spPr>
          <a:xfrm>
            <a:off x="5015561" y="4026407"/>
            <a:ext cx="16546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Best reach:</a:t>
            </a:r>
            <a:br>
              <a:rPr lang="en-US" b="1" dirty="0"/>
            </a:br>
            <a:r>
              <a:rPr lang="en-US" b="1" dirty="0"/>
              <a:t>TU3, MN, BD19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72DEA5-A468-F34A-90C2-88B06FA765B8}"/>
              </a:ext>
            </a:extLst>
          </p:cNvPr>
          <p:cNvSpPr/>
          <p:nvPr/>
        </p:nvSpPr>
        <p:spPr>
          <a:xfrm>
            <a:off x="2579049" y="2146971"/>
            <a:ext cx="1402079" cy="1858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CE31CE-8A34-694A-ACA7-B70F8835C0A2}"/>
              </a:ext>
            </a:extLst>
          </p:cNvPr>
          <p:cNvSpPr/>
          <p:nvPr/>
        </p:nvSpPr>
        <p:spPr>
          <a:xfrm>
            <a:off x="4978401" y="2272143"/>
            <a:ext cx="804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Recast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0EF1CC-F7AF-204A-AD43-58A1F19C23A6}"/>
              </a:ext>
            </a:extLst>
          </p:cNvPr>
          <p:cNvSpPr/>
          <p:nvPr/>
        </p:nvSpPr>
        <p:spPr>
          <a:xfrm>
            <a:off x="6785594" y="2629570"/>
            <a:ext cx="22521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Verma, Margot, Greenberg, APJ ‘17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7157FF-2176-EC42-88FB-3EEEA49CF3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574" y="5307810"/>
            <a:ext cx="6286850" cy="72828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061BA9B-066B-054B-A07D-154F69F51080}"/>
              </a:ext>
            </a:extLst>
          </p:cNvPr>
          <p:cNvSpPr/>
          <p:nvPr/>
        </p:nvSpPr>
        <p:spPr>
          <a:xfrm>
            <a:off x="1227174" y="3776718"/>
            <a:ext cx="989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Fuzzy DM</a:t>
            </a:r>
          </a:p>
        </p:txBody>
      </p:sp>
    </p:spTree>
    <p:extLst>
      <p:ext uri="{BB962C8B-B14F-4D97-AF65-F5344CB8AC3E}">
        <p14:creationId xmlns:p14="http://schemas.microsoft.com/office/powerpoint/2010/main" val="32199082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45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311584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Asteroid Constrain EP Conserving 5</a:t>
            </a:r>
            <a:r>
              <a:rPr lang="en-US" sz="3200" b="1" baseline="30000" dirty="0">
                <a:latin typeface="Cambria" panose="02040503050406030204" pitchFamily="18" charset="0"/>
              </a:rPr>
              <a:t>th</a:t>
            </a:r>
            <a:r>
              <a:rPr lang="en-US" sz="3200" b="1" dirty="0">
                <a:latin typeface="Cambria" panose="02040503050406030204" pitchFamily="18" charset="0"/>
              </a:rPr>
              <a:t> forces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B8CD24-E52B-9543-B1BA-BC30A2EB58BF}"/>
              </a:ext>
            </a:extLst>
          </p:cNvPr>
          <p:cNvSpPr/>
          <p:nvPr/>
        </p:nvSpPr>
        <p:spPr>
          <a:xfrm>
            <a:off x="820530" y="5615582"/>
            <a:ext cx="768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endParaRPr lang="en-US" i="1" dirty="0"/>
          </a:p>
          <a:p>
            <a:r>
              <a:rPr lang="en-US" dirty="0">
                <a:solidFill>
                  <a:srgbClr val="C00000"/>
                </a:solidFill>
              </a:rPr>
              <a:t>We are conducting a </a:t>
            </a:r>
            <a:r>
              <a:rPr lang="en-US" b="1" dirty="0">
                <a:solidFill>
                  <a:srgbClr val="C00000"/>
                </a:solidFill>
              </a:rPr>
              <a:t>detailed study </a:t>
            </a:r>
            <a:r>
              <a:rPr lang="en-US" dirty="0">
                <a:solidFill>
                  <a:srgbClr val="C00000"/>
                </a:solidFill>
              </a:rPr>
              <a:t>using </a:t>
            </a:r>
            <a:r>
              <a:rPr lang="en-US" b="1" dirty="0">
                <a:solidFill>
                  <a:srgbClr val="C00000"/>
                </a:solidFill>
              </a:rPr>
              <a:t>MONTE </a:t>
            </a:r>
            <a:r>
              <a:rPr lang="en-US" dirty="0">
                <a:solidFill>
                  <a:srgbClr val="C00000"/>
                </a:solidFill>
              </a:rPr>
              <a:t>with people from </a:t>
            </a:r>
            <a:r>
              <a:rPr lang="en-US" b="1" dirty="0">
                <a:solidFill>
                  <a:srgbClr val="C00000"/>
                </a:solidFill>
              </a:rPr>
              <a:t>JPL &amp; ESA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14C61-AF72-324D-92D0-71A0D9D266C6}"/>
              </a:ext>
            </a:extLst>
          </p:cNvPr>
          <p:cNvSpPr/>
          <p:nvPr/>
        </p:nvSpPr>
        <p:spPr>
          <a:xfrm>
            <a:off x="5403002" y="1515690"/>
            <a:ext cx="33097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LLR: Lunar Laser Ranging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Williams,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Turyshev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Boggs, PRL 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Planets: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Poddar, Mohanty, Jana, EPJC 21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bg1">
                    <a:lumMod val="50000"/>
                  </a:schemeClr>
                </a:solidFill>
              </a:rPr>
              <a:t>Asteroidal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/ Planetary / Lunar Probes are the strongest for equivalence principle conserving fifth forces.</a:t>
            </a:r>
          </a:p>
          <a:p>
            <a:endParaRPr lang="en-US" sz="1600" b="1" dirty="0"/>
          </a:p>
          <a:p>
            <a:endParaRPr lang="en-US" sz="1600" b="1" dirty="0"/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F4547354-9C03-894C-BD75-996DAF715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210" y="1024403"/>
            <a:ext cx="4772167" cy="47033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BF6C43-D7BB-8543-8BF9-D6283E71C062}"/>
              </a:ext>
            </a:extLst>
          </p:cNvPr>
          <p:cNvSpPr/>
          <p:nvPr/>
        </p:nvSpPr>
        <p:spPr>
          <a:xfrm>
            <a:off x="1123143" y="4232517"/>
            <a:ext cx="989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Fuzzy DM</a:t>
            </a:r>
          </a:p>
        </p:txBody>
      </p:sp>
    </p:spTree>
    <p:extLst>
      <p:ext uri="{BB962C8B-B14F-4D97-AF65-F5344CB8AC3E}">
        <p14:creationId xmlns:p14="http://schemas.microsoft.com/office/powerpoint/2010/main" val="276612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46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311584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Equivalence Principle-Breaking Fifth Forces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BCD47F-8CD7-AD40-B88E-33A7DF395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440" y="987971"/>
            <a:ext cx="4479188" cy="42969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1B8CD24-E52B-9543-B1BA-BC30A2EB58BF}"/>
              </a:ext>
            </a:extLst>
          </p:cNvPr>
          <p:cNvSpPr/>
          <p:nvPr/>
        </p:nvSpPr>
        <p:spPr>
          <a:xfrm>
            <a:off x="1005781" y="5433020"/>
            <a:ext cx="7681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br>
              <a:rPr lang="en-US" dirty="0"/>
            </a:br>
            <a:endParaRPr lang="en-US" i="1" dirty="0"/>
          </a:p>
          <a:p>
            <a:r>
              <a:rPr lang="en-US" dirty="0">
                <a:solidFill>
                  <a:srgbClr val="C00000"/>
                </a:solidFill>
              </a:rPr>
              <a:t>We are conducting a </a:t>
            </a:r>
            <a:r>
              <a:rPr lang="en-US" b="1" dirty="0">
                <a:solidFill>
                  <a:srgbClr val="C00000"/>
                </a:solidFill>
              </a:rPr>
              <a:t>detailed study </a:t>
            </a:r>
            <a:r>
              <a:rPr lang="en-US" dirty="0">
                <a:solidFill>
                  <a:srgbClr val="C00000"/>
                </a:solidFill>
              </a:rPr>
              <a:t>using </a:t>
            </a:r>
            <a:r>
              <a:rPr lang="en-US" b="1" dirty="0">
                <a:solidFill>
                  <a:srgbClr val="C00000"/>
                </a:solidFill>
              </a:rPr>
              <a:t>MONTE </a:t>
            </a:r>
            <a:r>
              <a:rPr lang="en-US" dirty="0">
                <a:solidFill>
                  <a:srgbClr val="C00000"/>
                </a:solidFill>
              </a:rPr>
              <a:t>with people from </a:t>
            </a:r>
            <a:r>
              <a:rPr lang="en-US" b="1" dirty="0">
                <a:solidFill>
                  <a:srgbClr val="C00000"/>
                </a:solidFill>
              </a:rPr>
              <a:t>JPL &amp; ESA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14C61-AF72-324D-92D0-71A0D9D266C6}"/>
              </a:ext>
            </a:extLst>
          </p:cNvPr>
          <p:cNvSpPr/>
          <p:nvPr/>
        </p:nvSpPr>
        <p:spPr>
          <a:xfrm>
            <a:off x="5548180" y="1577992"/>
            <a:ext cx="33097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Best reach: TU3, MN, BD19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Torsion Balance Exp: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Schlamminger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Choi, Wagner, Gundlach,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Adelberger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PRL 08</a:t>
            </a:r>
          </a:p>
          <a:p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bg1">
                    <a:lumMod val="50000"/>
                  </a:schemeClr>
                </a:solidFill>
              </a:rPr>
              <a:t>Superradiance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Baryakhtar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Galanis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Lasenby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and Simon, PRD 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LLR: Lunar Laser Ranging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Williams,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Turyshev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Boggs, PRL 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Planets: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Poddar, Mohanty, Jana, EPJC 21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600" b="1" dirty="0"/>
          </a:p>
          <a:p>
            <a:endParaRPr lang="en-US" sz="16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7CEC7D-8E20-0E40-B88E-59C90EBE12B5}"/>
              </a:ext>
            </a:extLst>
          </p:cNvPr>
          <p:cNvSpPr/>
          <p:nvPr/>
        </p:nvSpPr>
        <p:spPr>
          <a:xfrm>
            <a:off x="1726314" y="3840149"/>
            <a:ext cx="989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Fuzzy 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0CF26C6-48E4-1C4F-AEC5-D19B546AD273}"/>
                  </a:ext>
                </a:extLst>
              </p:cNvPr>
              <p:cNvSpPr/>
              <p:nvPr/>
            </p:nvSpPr>
            <p:spPr>
              <a:xfrm>
                <a:off x="3056182" y="2770545"/>
                <a:ext cx="971292" cy="293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2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2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200" dirty="0"/>
                  <a:t>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0CF26C6-48E4-1C4F-AEC5-D19B546AD2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182" y="2770545"/>
                <a:ext cx="971292" cy="293478"/>
              </a:xfrm>
              <a:prstGeom prst="rect">
                <a:avLst/>
              </a:prstGeom>
              <a:blipFill>
                <a:blip r:embed="rId5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75832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8E83C7-90ED-914F-AB99-E4E741060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36" y="1180248"/>
            <a:ext cx="5374710" cy="378605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448219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Future objects of interest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58BA13-472C-2841-953F-C93FCF80B91F}"/>
              </a:ext>
            </a:extLst>
          </p:cNvPr>
          <p:cNvSpPr/>
          <p:nvPr/>
        </p:nvSpPr>
        <p:spPr>
          <a:xfrm>
            <a:off x="459035" y="5833201"/>
            <a:ext cx="6838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endParaRPr lang="en-US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134323-8A88-4244-B733-8A3D24E47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145" y="4956623"/>
            <a:ext cx="4544701" cy="920821"/>
          </a:xfrm>
          <a:prstGeom prst="rect">
            <a:avLst/>
          </a:prstGeom>
        </p:spPr>
      </p:pic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613C308E-7509-6D4B-BAD7-CEDD5EEED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4317" y="1273237"/>
            <a:ext cx="2610647" cy="26106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3B2D70-FB29-E645-ACB1-84884A8754F8}"/>
              </a:ext>
            </a:extLst>
          </p:cNvPr>
          <p:cNvSpPr txBox="1"/>
          <p:nvPr/>
        </p:nvSpPr>
        <p:spPr>
          <a:xfrm>
            <a:off x="457200" y="6269286"/>
            <a:ext cx="6446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C00000"/>
                </a:solidFill>
              </a:rPr>
              <a:t>Can also probe dark matter, primordial black hole, </a:t>
            </a:r>
            <a:r>
              <a:rPr lang="en-US" b="1" i="1" dirty="0" err="1">
                <a:solidFill>
                  <a:srgbClr val="C00000"/>
                </a:solidFill>
              </a:rPr>
              <a:t>etc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371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48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311584"/>
            <a:ext cx="8466720" cy="82501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Cambria" panose="02040503050406030204" pitchFamily="18" charset="0"/>
              </a:rPr>
              <a:t>Torsion Balance: Modern-Day Tower of Pisa experiment</a:t>
            </a:r>
            <a:endParaRPr lang="en-US" sz="2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10" name="Picture 9" descr="A picture containing tower&#10;&#10;Description automatically generated">
            <a:extLst>
              <a:ext uri="{FF2B5EF4-FFF2-40B4-BE49-F238E27FC236}">
                <a16:creationId xmlns:a16="http://schemas.microsoft.com/office/drawing/2014/main" id="{874C00AD-613C-1B41-AC46-C1A0C3361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03" y="1238998"/>
            <a:ext cx="2781300" cy="4559300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95BF47B-24F3-E242-A1C5-FA17029C4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556" y="2327462"/>
            <a:ext cx="2908300" cy="27051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BBDC89-C35E-CF41-84DE-7BB3097F1B9F}"/>
              </a:ext>
            </a:extLst>
          </p:cNvPr>
          <p:cNvSpPr txBox="1"/>
          <p:nvPr/>
        </p:nvSpPr>
        <p:spPr>
          <a:xfrm>
            <a:off x="4361329" y="5032562"/>
            <a:ext cx="4634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Home pag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Eöt-Wash Group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University of Washington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www.npl.washington.edu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eotwash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/torsion-balances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D99A75-8836-124F-91C5-365AFFE0D264}"/>
              </a:ext>
            </a:extLst>
          </p:cNvPr>
          <p:cNvSpPr txBox="1"/>
          <p:nvPr/>
        </p:nvSpPr>
        <p:spPr>
          <a:xfrm>
            <a:off x="1148603" y="5854090"/>
            <a:ext cx="1469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Wikipedia</a:t>
            </a:r>
          </a:p>
        </p:txBody>
      </p:sp>
    </p:spTree>
    <p:extLst>
      <p:ext uri="{BB962C8B-B14F-4D97-AF65-F5344CB8AC3E}">
        <p14:creationId xmlns:p14="http://schemas.microsoft.com/office/powerpoint/2010/main" val="36998928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49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338640" y="311584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Compilations of Various Probes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B8CD24-E52B-9543-B1BA-BC30A2EB58BF}"/>
              </a:ext>
            </a:extLst>
          </p:cNvPr>
          <p:cNvSpPr/>
          <p:nvPr/>
        </p:nvSpPr>
        <p:spPr>
          <a:xfrm>
            <a:off x="820530" y="5724747"/>
            <a:ext cx="7681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Tsai</a:t>
            </a:r>
            <a:r>
              <a:rPr lang="en-US" dirty="0"/>
              <a:t>, Wu, </a:t>
            </a:r>
            <a:r>
              <a:rPr lang="en-US" dirty="0" err="1"/>
              <a:t>Vagnozzi</a:t>
            </a:r>
            <a:r>
              <a:rPr lang="en-US" dirty="0"/>
              <a:t>, </a:t>
            </a:r>
            <a:r>
              <a:rPr lang="en-US" dirty="0" err="1"/>
              <a:t>Visinelli</a:t>
            </a:r>
            <a:r>
              <a:rPr lang="en-US" dirty="0"/>
              <a:t>,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br>
              <a:rPr lang="en-US" dirty="0"/>
            </a:br>
            <a:endParaRPr lang="en-US" i="1" dirty="0"/>
          </a:p>
          <a:p>
            <a:r>
              <a:rPr lang="en-US" dirty="0">
                <a:solidFill>
                  <a:srgbClr val="C00000"/>
                </a:solidFill>
              </a:rPr>
              <a:t>We are conducting a </a:t>
            </a:r>
            <a:r>
              <a:rPr lang="en-US" b="1" dirty="0">
                <a:solidFill>
                  <a:srgbClr val="C00000"/>
                </a:solidFill>
              </a:rPr>
              <a:t>detailed study </a:t>
            </a:r>
            <a:r>
              <a:rPr lang="en-US" dirty="0">
                <a:solidFill>
                  <a:srgbClr val="C00000"/>
                </a:solidFill>
              </a:rPr>
              <a:t>using </a:t>
            </a:r>
            <a:r>
              <a:rPr lang="en-US" b="1" dirty="0">
                <a:solidFill>
                  <a:srgbClr val="C00000"/>
                </a:solidFill>
              </a:rPr>
              <a:t>MONTE </a:t>
            </a:r>
            <a:r>
              <a:rPr lang="en-US" dirty="0">
                <a:solidFill>
                  <a:srgbClr val="C00000"/>
                </a:solidFill>
              </a:rPr>
              <a:t>with people from </a:t>
            </a:r>
            <a:r>
              <a:rPr lang="en-US" b="1" dirty="0">
                <a:solidFill>
                  <a:srgbClr val="C00000"/>
                </a:solidFill>
              </a:rPr>
              <a:t>JPL &amp; ESA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14C61-AF72-324D-92D0-71A0D9D266C6}"/>
              </a:ext>
            </a:extLst>
          </p:cNvPr>
          <p:cNvSpPr/>
          <p:nvPr/>
        </p:nvSpPr>
        <p:spPr>
          <a:xfrm>
            <a:off x="5495628" y="1389566"/>
            <a:ext cx="33097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LLR: Lunar Laser Ranging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Williams,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Turyshev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Boggs, PRL 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Planets: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Poddar, Mohanty, Jana, EPJC 21</a:t>
            </a:r>
            <a:br>
              <a:rPr lang="en-US" sz="1600" b="1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bg1">
                    <a:lumMod val="50000"/>
                  </a:schemeClr>
                </a:solidFill>
              </a:rPr>
              <a:t>Asteroidal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/ Planetary / Lunar Probes are the strongest for equivalence principle conserving fifth forces.</a:t>
            </a:r>
          </a:p>
          <a:p>
            <a:endParaRPr lang="en-US" sz="1600" b="1" dirty="0"/>
          </a:p>
          <a:p>
            <a:endParaRPr lang="en-US" sz="1600" b="1" dirty="0"/>
          </a:p>
        </p:txBody>
      </p:sp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A5BCCC9F-65A9-AF4F-81A4-5D173BB25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169" y="1822925"/>
            <a:ext cx="1549400" cy="6159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BF6C43-D7BB-8543-8BF9-D6283E71C062}"/>
              </a:ext>
            </a:extLst>
          </p:cNvPr>
          <p:cNvSpPr/>
          <p:nvPr/>
        </p:nvSpPr>
        <p:spPr>
          <a:xfrm>
            <a:off x="1196715" y="4222007"/>
            <a:ext cx="989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Fuzzy 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0EF526-3200-374A-A326-3209046FE9C0}"/>
              </a:ext>
            </a:extLst>
          </p:cNvPr>
          <p:cNvSpPr txBox="1"/>
          <p:nvPr/>
        </p:nvSpPr>
        <p:spPr>
          <a:xfrm>
            <a:off x="2909431" y="2948226"/>
            <a:ext cx="166256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E2D3877-D86F-BE40-B680-37621EDD3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12" y="879591"/>
            <a:ext cx="5152785" cy="48451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DC35A3-CDA8-5347-95E6-79B93ADF39DE}"/>
              </a:ext>
            </a:extLst>
          </p:cNvPr>
          <p:cNvSpPr txBox="1"/>
          <p:nvPr/>
        </p:nvSpPr>
        <p:spPr>
          <a:xfrm>
            <a:off x="1026843" y="3418395"/>
            <a:ext cx="1662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145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E95C48-3ECE-AE4D-9C58-DEEE95520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885" y="1339576"/>
            <a:ext cx="5975845" cy="47235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700" dirty="0"/>
          </a:p>
          <a:p>
            <a:r>
              <a:rPr lang="en-US" sz="2700" dirty="0"/>
              <a:t>Can planetary data set meaningful </a:t>
            </a:r>
            <a:br>
              <a:rPr lang="en-US" sz="2700" dirty="0"/>
            </a:br>
            <a:r>
              <a:rPr lang="en-US" sz="2700" dirty="0"/>
              <a:t>dark matter constraints? </a:t>
            </a:r>
            <a:br>
              <a:rPr lang="en-US" sz="2700" dirty="0"/>
            </a:br>
            <a:r>
              <a:rPr lang="en-US" sz="2700" dirty="0"/>
              <a:t>General Relativity? </a:t>
            </a:r>
            <a:br>
              <a:rPr lang="en-US" sz="2700" dirty="0"/>
            </a:br>
            <a:r>
              <a:rPr lang="en-US" sz="2700" dirty="0"/>
              <a:t>5th forces? </a:t>
            </a:r>
            <a:br>
              <a:rPr lang="en-US" sz="2700" dirty="0"/>
            </a:br>
            <a:r>
              <a:rPr lang="en-US" sz="2700" b="1" dirty="0"/>
              <a:t>Yes! Many opportunities</a:t>
            </a:r>
          </a:p>
          <a:p>
            <a:endParaRPr lang="en-US" sz="2700" b="1" dirty="0"/>
          </a:p>
          <a:p>
            <a:r>
              <a:rPr lang="en-US" sz="2700" dirty="0"/>
              <a:t>Can we use current or future space Quantum Technology to study fundamental physics? </a:t>
            </a:r>
            <a:r>
              <a:rPr lang="en-US" sz="2700" b="1" dirty="0"/>
              <a:t>Yes! I will show you an example today.</a:t>
            </a:r>
          </a:p>
          <a:p>
            <a:pPr marL="0" indent="0">
              <a:buNone/>
            </a:pPr>
            <a:endParaRPr lang="en-US" sz="2700" dirty="0">
              <a:solidFill>
                <a:srgbClr val="C00000"/>
              </a:solidFill>
            </a:endParaRPr>
          </a:p>
          <a:p>
            <a:r>
              <a:rPr lang="en-US" sz="2700" b="1" dirty="0">
                <a:solidFill>
                  <a:srgbClr val="C00000"/>
                </a:solidFill>
              </a:rPr>
              <a:t>Robust analyses underway utilizing NASA </a:t>
            </a:r>
            <a:r>
              <a:rPr lang="en-US" sz="2800" b="1" dirty="0">
                <a:solidFill>
                  <a:srgbClr val="C00000"/>
                </a:solidFill>
              </a:rPr>
              <a:t>Sentry-II asteroid program </a:t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&amp; OSIRIS-</a:t>
            </a:r>
            <a:r>
              <a:rPr lang="en-US" sz="2800" b="1" dirty="0" err="1">
                <a:solidFill>
                  <a:srgbClr val="C00000"/>
                </a:solidFill>
              </a:rPr>
              <a:t>REx</a:t>
            </a:r>
            <a:r>
              <a:rPr lang="en-US" sz="2800" b="1" dirty="0">
                <a:solidFill>
                  <a:srgbClr val="C00000"/>
                </a:solidFill>
              </a:rPr>
              <a:t> data</a:t>
            </a:r>
            <a:endParaRPr lang="en-US" sz="2700" b="1" dirty="0">
              <a:solidFill>
                <a:srgbClr val="C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8E499E3-BF15-7BDC-6F74-2179F994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24362638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Adding Fifth Forces or Dark Matter to the Force Model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32F944-DA68-DA4E-9EC2-BEA333371096}"/>
              </a:ext>
            </a:extLst>
          </p:cNvPr>
          <p:cNvSpPr txBox="1">
            <a:spLocks/>
          </p:cNvSpPr>
          <p:nvPr/>
        </p:nvSpPr>
        <p:spPr>
          <a:xfrm>
            <a:off x="4811667" y="1576239"/>
            <a:ext cx="32514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From Dr. Davide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Farnocchia’s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(NASA, JPL) slide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8B1613-CB15-E84C-8470-420F9DC27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180" y="1313187"/>
            <a:ext cx="3093900" cy="2186835"/>
          </a:xfrm>
          <a:prstGeom prst="rect">
            <a:avLst/>
          </a:prstGeom>
        </p:spPr>
      </p:pic>
      <p:sp>
        <p:nvSpPr>
          <p:cNvPr id="8" name="Plus 7">
            <a:extLst>
              <a:ext uri="{FF2B5EF4-FFF2-40B4-BE49-F238E27FC236}">
                <a16:creationId xmlns:a16="http://schemas.microsoft.com/office/drawing/2014/main" id="{14E5C1CE-2F33-A441-896B-34C10F31F44F}"/>
              </a:ext>
            </a:extLst>
          </p:cNvPr>
          <p:cNvSpPr>
            <a:spLocks/>
          </p:cNvSpPr>
          <p:nvPr/>
        </p:nvSpPr>
        <p:spPr>
          <a:xfrm>
            <a:off x="849919" y="3890438"/>
            <a:ext cx="477261" cy="5306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lus 8">
            <a:extLst>
              <a:ext uri="{FF2B5EF4-FFF2-40B4-BE49-F238E27FC236}">
                <a16:creationId xmlns:a16="http://schemas.microsoft.com/office/drawing/2014/main" id="{E759E187-F7C4-384D-8BDA-B3AF0B187018}"/>
              </a:ext>
            </a:extLst>
          </p:cNvPr>
          <p:cNvSpPr>
            <a:spLocks/>
          </p:cNvSpPr>
          <p:nvPr/>
        </p:nvSpPr>
        <p:spPr>
          <a:xfrm>
            <a:off x="849919" y="5365611"/>
            <a:ext cx="477261" cy="5306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DA6CEE7-71A7-2645-8E5A-16734E6887AE}"/>
              </a:ext>
            </a:extLst>
          </p:cNvPr>
          <p:cNvSpPr txBox="1">
            <a:spLocks/>
          </p:cNvSpPr>
          <p:nvPr/>
        </p:nvSpPr>
        <p:spPr>
          <a:xfrm>
            <a:off x="1327180" y="3761646"/>
            <a:ext cx="1380509" cy="788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Fifth forces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226009-488B-5D49-9086-13B82A5ADDF3}"/>
              </a:ext>
            </a:extLst>
          </p:cNvPr>
          <p:cNvSpPr txBox="1">
            <a:spLocks/>
          </p:cNvSpPr>
          <p:nvPr/>
        </p:nvSpPr>
        <p:spPr>
          <a:xfrm>
            <a:off x="1327180" y="5236817"/>
            <a:ext cx="2090724" cy="788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General dark matter</a:t>
            </a:r>
          </a:p>
        </p:txBody>
      </p:sp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429C0DC8-B39D-D545-B56B-CEF37D8B9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900" y="3658623"/>
            <a:ext cx="3124200" cy="123190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D6CC9474-0A22-1445-93D0-B16D50A5E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309" y="5098348"/>
            <a:ext cx="997382" cy="10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459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84113"/>
            <a:ext cx="7772400" cy="2378531"/>
          </a:xfrm>
        </p:spPr>
        <p:txBody>
          <a:bodyPr>
            <a:normAutofit/>
          </a:bodyPr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Upcoming Observations</a:t>
            </a:r>
            <a:endParaRPr lang="en-US" sz="39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8CD8C-2739-4467-9AD5-F12AF7B8C18A}"/>
              </a:ext>
            </a:extLst>
          </p:cNvPr>
          <p:cNvSpPr txBox="1">
            <a:spLocks/>
          </p:cNvSpPr>
          <p:nvPr/>
        </p:nvSpPr>
        <p:spPr>
          <a:xfrm>
            <a:off x="787400" y="29677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7284CDA-31D7-FD4F-BF49-214B7529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51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D3062-F316-1A4D-B80D-4B6D0658F25F}"/>
              </a:ext>
            </a:extLst>
          </p:cNvPr>
          <p:cNvSpPr txBox="1"/>
          <p:nvPr/>
        </p:nvSpPr>
        <p:spPr>
          <a:xfrm>
            <a:off x="1604682" y="5977553"/>
            <a:ext cx="61378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  <a:t>Yu-Dai Tsai, UC Irvine, ’22 </a:t>
            </a:r>
            <a:b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hlinkClick r:id="rId2"/>
              </a:rPr>
              <a:t>yudait1@uci.edu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5282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1397989" y="501650"/>
            <a:ext cx="6297170" cy="82501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Space Mission: Visiting Asteroids!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E98ACF-0266-EA4A-9B09-92A1CC51F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574" y="1455683"/>
            <a:ext cx="4622849" cy="39466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2DF232-749D-BF4F-B9EB-858D6952B447}"/>
              </a:ext>
            </a:extLst>
          </p:cNvPr>
          <p:cNvSpPr/>
          <p:nvPr/>
        </p:nvSpPr>
        <p:spPr>
          <a:xfrm>
            <a:off x="2260574" y="56155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Lucy</a:t>
            </a:r>
            <a:r>
              <a:rPr lang="en-US" dirty="0">
                <a:latin typeface="Arial" panose="020B0604020202020204" pitchFamily="34" charset="0"/>
              </a:rPr>
              <a:t> is a planned NASA space probe that will complete a 12-year journey to seven different </a:t>
            </a:r>
            <a:r>
              <a:rPr lang="en-US" b="1" dirty="0">
                <a:latin typeface="Arial" panose="020B0604020202020204" pitchFamily="34" charset="0"/>
              </a:rPr>
              <a:t>asteroids. Human landing?</a:t>
            </a: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2EFCFB-F3C6-684E-9143-6AAC321F49B0}"/>
              </a:ext>
            </a:extLst>
          </p:cNvPr>
          <p:cNvSpPr/>
          <p:nvPr/>
        </p:nvSpPr>
        <p:spPr>
          <a:xfrm>
            <a:off x="2970170" y="4500956"/>
            <a:ext cx="3409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NASA/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SwRI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and SSL/Peter Rubin - 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https://www.nasa.gov/press-release/nasa-selects-two-missions-to-explore-the-early-solar-system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191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53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2489478" y="501649"/>
            <a:ext cx="4165043" cy="82501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Observations - Optical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CF91C9-72A8-AC48-8C42-76790E208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07694"/>
            <a:ext cx="9144000" cy="40426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F14ACB8-2E73-3C48-9073-E9449313B541}"/>
              </a:ext>
            </a:extLst>
          </p:cNvPr>
          <p:cNvSpPr/>
          <p:nvPr/>
        </p:nvSpPr>
        <p:spPr>
          <a:xfrm>
            <a:off x="0" y="5334029"/>
            <a:ext cx="88286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www.aura-astronomy.org</a:t>
            </a:r>
            <a:r>
              <a:rPr lang="en-US" sz="1400" dirty="0"/>
              <a:t>/centers/</a:t>
            </a:r>
            <a:r>
              <a:rPr lang="en-US" sz="1400" dirty="0" err="1"/>
              <a:t>nsfs</a:t>
            </a:r>
            <a:r>
              <a:rPr lang="en-US" sz="1400" dirty="0"/>
              <a:t>-</a:t>
            </a:r>
            <a:r>
              <a:rPr lang="en-US" sz="1400" dirty="0" err="1"/>
              <a:t>oir</a:t>
            </a:r>
            <a:r>
              <a:rPr lang="en-US" sz="1400" dirty="0"/>
              <a:t>-lab/</a:t>
            </a:r>
            <a:r>
              <a:rPr lang="en-US" sz="1400" dirty="0" err="1"/>
              <a:t>rubinobservatory</a:t>
            </a:r>
            <a:r>
              <a:rPr lang="en-US" sz="1400" dirty="0"/>
              <a:t>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968142-17B6-3F44-992C-4AB1C7665348}"/>
              </a:ext>
            </a:extLst>
          </p:cNvPr>
          <p:cNvSpPr/>
          <p:nvPr/>
        </p:nvSpPr>
        <p:spPr>
          <a:xfrm>
            <a:off x="314258" y="5531332"/>
            <a:ext cx="78522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Optical – </a:t>
            </a:r>
            <a:r>
              <a:rPr lang="en-US" sz="2000" b="1" dirty="0"/>
              <a:t>Vera Rubin Observatory</a:t>
            </a:r>
            <a:r>
              <a:rPr lang="en-US" sz="2000" dirty="0"/>
              <a:t>: increase the </a:t>
            </a:r>
            <a:r>
              <a:rPr lang="en-US" sz="2000" b="1" dirty="0"/>
              <a:t>number of solar-system objects by 5 times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11862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50D96-258F-6F4F-AEC6-DC4DFCFE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54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84E8FB-A712-5D4F-94D9-64303AE9AE27}"/>
              </a:ext>
            </a:extLst>
          </p:cNvPr>
          <p:cNvSpPr txBox="1">
            <a:spLocks/>
          </p:cNvSpPr>
          <p:nvPr/>
        </p:nvSpPr>
        <p:spPr>
          <a:xfrm>
            <a:off x="2489478" y="501649"/>
            <a:ext cx="4165043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GAIA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718099-97E0-874F-A546-B07611530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49" y="1314450"/>
            <a:ext cx="5346700" cy="4229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3F1C6CB-B648-574A-A94B-87F0D6B6ADDB}"/>
              </a:ext>
            </a:extLst>
          </p:cNvPr>
          <p:cNvSpPr/>
          <p:nvPr/>
        </p:nvSpPr>
        <p:spPr>
          <a:xfrm>
            <a:off x="808245" y="5331636"/>
            <a:ext cx="7337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Optical – </a:t>
            </a:r>
            <a:r>
              <a:rPr lang="en-US" sz="2000" b="1" dirty="0"/>
              <a:t>GAIA</a:t>
            </a:r>
            <a:r>
              <a:rPr lang="en-US" sz="2000" dirty="0"/>
              <a:t> provides stellar reference for asteroid localization</a:t>
            </a:r>
          </a:p>
        </p:txBody>
      </p:sp>
    </p:spTree>
    <p:extLst>
      <p:ext uri="{BB962C8B-B14F-4D97-AF65-F5344CB8AC3E}">
        <p14:creationId xmlns:p14="http://schemas.microsoft.com/office/powerpoint/2010/main" val="40747914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0947" y="72521"/>
            <a:ext cx="8802104" cy="1471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Finding Dark Matter While Protecting the Earth</a:t>
            </a:r>
            <a:endParaRPr lang="en-US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34774" y="1396824"/>
            <a:ext cx="5422663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300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Yu-Dai Tsai</a:t>
            </a: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University of California, Irvine</a:t>
            </a:r>
          </a:p>
          <a:p>
            <a:pPr algn="r"/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with 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Josh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Eby</a:t>
            </a: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, </a:t>
            </a:r>
            <a: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  <a:t>Marianna </a:t>
            </a:r>
            <a:r>
              <a:rPr lang="en-US" sz="17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Safronova</a:t>
            </a:r>
            <a:br>
              <a:rPr lang="en-US" sz="1700" b="1" dirty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with </a:t>
            </a:r>
            <a:r>
              <a:rPr lang="en-US" sz="1700" dirty="0" err="1">
                <a:solidFill>
                  <a:schemeClr val="bg1"/>
                </a:solidFill>
                <a:latin typeface="Cambria" panose="02040503050406030204" pitchFamily="18" charset="0"/>
              </a:rPr>
              <a:t>Youjia</a:t>
            </a: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 Wu, Sunny </a:t>
            </a:r>
            <a:r>
              <a:rPr lang="en-US" sz="1700" dirty="0" err="1">
                <a:solidFill>
                  <a:schemeClr val="bg1"/>
                </a:solidFill>
                <a:latin typeface="Cambria" panose="02040503050406030204" pitchFamily="18" charset="0"/>
              </a:rPr>
              <a:t>Vagnozzi</a:t>
            </a:r>
            <a:r>
              <a:rPr lang="en-US" sz="1700" dirty="0">
                <a:solidFill>
                  <a:schemeClr val="bg1"/>
                </a:solidFill>
                <a:latin typeface="Cambria" panose="02040503050406030204" pitchFamily="18" charset="0"/>
              </a:rPr>
              <a:t>, Luca </a:t>
            </a:r>
            <a:r>
              <a:rPr lang="en-US" sz="1700" dirty="0" err="1">
                <a:solidFill>
                  <a:schemeClr val="bg1"/>
                </a:solidFill>
                <a:latin typeface="Cambria" panose="02040503050406030204" pitchFamily="18" charset="0"/>
              </a:rPr>
              <a:t>Visinelli</a:t>
            </a:r>
            <a:br>
              <a:rPr lang="en-US" sz="1700" b="1" i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Contact: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yudait1@uci.edu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endParaRPr lang="en-US" altLang="zh-TW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yt444@cornell.edu</a:t>
            </a:r>
            <a:b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altLang="zh-TW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13805A-4F62-D848-8308-B4AE4DD2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55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352A0D-3ED0-7F4C-A078-30D037248A1E}"/>
              </a:ext>
            </a:extLst>
          </p:cNvPr>
          <p:cNvSpPr/>
          <p:nvPr/>
        </p:nvSpPr>
        <p:spPr>
          <a:xfrm>
            <a:off x="0" y="6455871"/>
            <a:ext cx="522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NASA’s OSIRIS-</a:t>
            </a:r>
            <a:r>
              <a:rPr lang="en-US" sz="1000" dirty="0" err="1">
                <a:solidFill>
                  <a:schemeClr val="bg1"/>
                </a:solidFill>
              </a:rPr>
              <a:t>REx</a:t>
            </a:r>
            <a:r>
              <a:rPr lang="en-US" sz="1000" dirty="0">
                <a:solidFill>
                  <a:schemeClr val="bg1"/>
                </a:solidFill>
              </a:rPr>
              <a:t> mission readies itself to touch the surface of asteroid Bennu.</a:t>
            </a:r>
          </a:p>
          <a:p>
            <a:r>
              <a:rPr lang="en-US" sz="1000" dirty="0">
                <a:solidFill>
                  <a:schemeClr val="bg1"/>
                </a:solidFill>
              </a:rPr>
              <a:t>Credits: NASA/Goddard/University of Arizona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9A6B45-CC08-C344-839F-16B621999120}"/>
              </a:ext>
            </a:extLst>
          </p:cNvPr>
          <p:cNvSpPr/>
          <p:nvPr/>
        </p:nvSpPr>
        <p:spPr>
          <a:xfrm>
            <a:off x="2894027" y="4172569"/>
            <a:ext cx="61590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https://arxiv.org/abs/2112.07674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zh-TW" sz="2000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To appear on Nature Astronomy!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https://arxiv.org/abs/2107.04038</a:t>
            </a:r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/>
            <a:r>
              <a:rPr lang="en-US" altLang="zh-TW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Under review by Nature Astronomy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INSPIRE: </a:t>
            </a: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https://inspirehep.net/authors/1274923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/>
            <a:endParaRPr lang="en-US" altLang="zh-TW" b="1" dirty="0">
              <a:solidFill>
                <a:schemeClr val="bg1"/>
              </a:solidFill>
              <a:latin typeface="Cambria" panose="02040503050406030204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00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1146"/>
            <a:ext cx="8229600" cy="1143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EBA36-7CC0-904B-B043-4CEDA91C9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972" y="1575374"/>
            <a:ext cx="6672055" cy="39524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New Technologies &amp; Ultralight Dark Matter</a:t>
            </a:r>
          </a:p>
          <a:p>
            <a:endParaRPr lang="en-US" sz="2600" dirty="0"/>
          </a:p>
          <a:p>
            <a:r>
              <a:rPr lang="en-US" sz="2600" dirty="0"/>
              <a:t>Space Quantum Clocks &amp; Sensitivity</a:t>
            </a:r>
          </a:p>
          <a:p>
            <a:endParaRPr lang="en-US" sz="2600" dirty="0"/>
          </a:p>
          <a:p>
            <a:r>
              <a:rPr lang="en-US" sz="2600" dirty="0"/>
              <a:t>Planetary Defense &amp; Dark Matter</a:t>
            </a:r>
          </a:p>
          <a:p>
            <a:endParaRPr lang="en-US" sz="2600" dirty="0"/>
          </a:p>
          <a:p>
            <a:r>
              <a:rPr lang="en-US" sz="2600" dirty="0"/>
              <a:t>Model-Independent Probes of </a:t>
            </a:r>
            <a:r>
              <a:rPr lang="en-US" sz="2600" b="1" dirty="0"/>
              <a:t>ANY</a:t>
            </a:r>
            <a:r>
              <a:rPr lang="en-US" sz="2600" dirty="0"/>
              <a:t> Dark Matter Candidates </a:t>
            </a:r>
            <a:br>
              <a:rPr lang="en-US" sz="2600" dirty="0"/>
            </a:br>
            <a:r>
              <a:rPr lang="en-US" sz="2600" dirty="0"/>
              <a:t>(especially purely gravitational dark matter!)</a:t>
            </a:r>
          </a:p>
          <a:p>
            <a:endParaRPr lang="en-US" sz="2600" dirty="0"/>
          </a:p>
          <a:p>
            <a:r>
              <a:rPr lang="en-US" sz="2600" dirty="0"/>
              <a:t>Constraints on Fifth Forces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06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0277"/>
            <a:ext cx="7772400" cy="4183111"/>
          </a:xfrm>
        </p:spPr>
        <p:txBody>
          <a:bodyPr>
            <a:normAutofit/>
          </a:bodyPr>
          <a:lstStyle/>
          <a:p>
            <a:b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Bridging Planetary Science, Space/Quantum Technologies, and Fundamental Physics</a:t>
            </a:r>
            <a:br>
              <a:rPr lang="en-US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real-life applications &amp; consequences!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C1F1F7-D9C8-4130-AA56-BF3A0D2B0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629CF6-2630-6E48-B791-4B0D0CF01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824" y="4386167"/>
            <a:ext cx="2678352" cy="1927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335C6B-75E3-4A44-8633-DD05968B3464}"/>
              </a:ext>
            </a:extLst>
          </p:cNvPr>
          <p:cNvSpPr txBox="1"/>
          <p:nvPr/>
        </p:nvSpPr>
        <p:spPr>
          <a:xfrm>
            <a:off x="2975371" y="6356350"/>
            <a:ext cx="3416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Devils / Anteaters - Starship</a:t>
            </a:r>
            <a:endParaRPr lang="en-US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71770E-546B-EA44-B3FE-1F9116A9BB66}"/>
              </a:ext>
            </a:extLst>
          </p:cNvPr>
          <p:cNvSpPr txBox="1"/>
          <p:nvPr/>
        </p:nvSpPr>
        <p:spPr>
          <a:xfrm>
            <a:off x="3233001" y="6021190"/>
            <a:ext cx="26781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0" i="1" dirty="0">
                <a:solidFill>
                  <a:schemeClr val="bg1"/>
                </a:solidFill>
                <a:effectLst/>
                <a:latin typeface="Merriweather" panose="020F0502020204030204" pitchFamily="34" charset="0"/>
              </a:rPr>
              <a:t>Photo by Oriana Gonzalez/Staff.</a:t>
            </a:r>
            <a:endParaRPr lang="en-US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972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 dirty="0"/>
              <a:t>Why Space Quantum Clocks?</a:t>
            </a:r>
            <a:br>
              <a:rPr lang="en-US" sz="3500" dirty="0"/>
            </a:br>
            <a:r>
              <a:rPr lang="en-US" sz="3600" b="1" dirty="0"/>
              <a:t>Auto-Navigating Spacecraft &amp; </a:t>
            </a:r>
            <a:r>
              <a:rPr lang="en-US" sz="3500" b="1" dirty="0"/>
              <a:t>Space Travel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8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8CA977-953D-0040-8BA1-CE5E77C0CBF4}"/>
              </a:ext>
            </a:extLst>
          </p:cNvPr>
          <p:cNvSpPr txBox="1"/>
          <p:nvPr/>
        </p:nvSpPr>
        <p:spPr>
          <a:xfrm>
            <a:off x="1380998" y="4248588"/>
            <a:ext cx="65584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Exploring the deep space: </a:t>
            </a:r>
            <a:r>
              <a:rPr lang="en-US" sz="2000" b="1" dirty="0"/>
              <a:t>auto-driving Spacecraft; </a:t>
            </a:r>
            <a:br>
              <a:rPr lang="en-US" sz="2000" b="1" dirty="0"/>
            </a:br>
            <a:r>
              <a:rPr lang="en-US" sz="2000" b="1" dirty="0"/>
              <a:t>needs precision timing!!!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b="1" dirty="0"/>
              <a:t>NASA Deep Space Atomic Clocks (current technology!) &amp; Deep space and global navigation satellite system (GNSS) </a:t>
            </a:r>
            <a:br>
              <a:rPr lang="en-US" sz="2000" b="1" dirty="0"/>
            </a:br>
            <a:endParaRPr lang="en-US" sz="2000" b="1" dirty="0"/>
          </a:p>
          <a:p>
            <a:r>
              <a:rPr lang="en-US" sz="2000" b="1" dirty="0"/>
              <a:t>Can we use the technology to study fundamental physics?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245FE7-1D72-AC42-8370-D570524AE675}"/>
              </a:ext>
            </a:extLst>
          </p:cNvPr>
          <p:cNvSpPr txBox="1"/>
          <p:nvPr/>
        </p:nvSpPr>
        <p:spPr>
          <a:xfrm>
            <a:off x="4812581" y="1809534"/>
            <a:ext cx="29938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chemeClr val="bg1"/>
                </a:solidFill>
                <a:effectLst/>
                <a:latin typeface="PublicoText"/>
              </a:rPr>
              <a:t>Torpor/NASA future concept.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FoundersGroteskMono"/>
              </a:rPr>
              <a:t>SpaceWorks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7" name="Picture 16" descr="A picture containing text, indoor, floor, ceiling&#10;&#10;Description automatically generated">
            <a:extLst>
              <a:ext uri="{FF2B5EF4-FFF2-40B4-BE49-F238E27FC236}">
                <a16:creationId xmlns:a16="http://schemas.microsoft.com/office/drawing/2014/main" id="{68E4FE0B-D541-E44A-BEFA-C3C1E406D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14" y="1846461"/>
            <a:ext cx="3447598" cy="20819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BC022D5-49AB-A546-9F57-F128561676B1}"/>
              </a:ext>
            </a:extLst>
          </p:cNvPr>
          <p:cNvSpPr txBox="1"/>
          <p:nvPr/>
        </p:nvSpPr>
        <p:spPr>
          <a:xfrm>
            <a:off x="965014" y="3673511"/>
            <a:ext cx="34475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NASA Kennedy Space Center's Visitor Complex (Public Domain)</a:t>
            </a:r>
          </a:p>
        </p:txBody>
      </p:sp>
      <p:pic>
        <p:nvPicPr>
          <p:cNvPr id="21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A649603D-B76A-9E4C-BEAE-1A848518D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146" y="1855467"/>
            <a:ext cx="3658823" cy="22467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476C983-A7CB-AD43-97AA-9E3755FA1FB7}"/>
              </a:ext>
            </a:extLst>
          </p:cNvPr>
          <p:cNvSpPr txBox="1"/>
          <p:nvPr/>
        </p:nvSpPr>
        <p:spPr>
          <a:xfrm>
            <a:off x="7218485" y="3869045"/>
            <a:ext cx="1573823" cy="233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Torpor/NASA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172039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NASA DSAC</a:t>
            </a:r>
            <a:r>
              <a:rPr lang="en-US" sz="4000" dirty="0"/>
              <a:t> &amp; </a:t>
            </a:r>
            <a:r>
              <a:rPr lang="en-US" sz="4000" b="1" dirty="0"/>
              <a:t>Parker Solar Probe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43DA9-6DAA-6F4A-9C6D-AE21B01F0252}"/>
                  </a:ext>
                </a:extLst>
              </p:cNvPr>
              <p:cNvSpPr txBox="1"/>
              <p:nvPr/>
            </p:nvSpPr>
            <p:spPr>
              <a:xfrm>
                <a:off x="4331243" y="1327700"/>
                <a:ext cx="4584333" cy="2872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Deep Space Atomic Clock loses one second every 10 million years</a:t>
                </a:r>
                <a:r>
                  <a:rPr lang="en-US" dirty="0"/>
                  <a:t>, as proven in controlled tests on Earth.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clock has operated for more than </a:t>
                </a:r>
                <a:r>
                  <a:rPr lang="en-US" b="1" dirty="0"/>
                  <a:t>12 months in space; demonstrated </a:t>
                </a:r>
                <a:br>
                  <a:rPr lang="en-US" b="1" dirty="0"/>
                </a:br>
                <a:r>
                  <a:rPr lang="en-US" b="1" dirty="0"/>
                  <a:t>long-term fractional frequency stability of 3 ×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/>
                          <m:t>10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br>
                  <a:rPr lang="en-US" b="1" dirty="0">
                    <a:solidFill>
                      <a:srgbClr val="7030A0"/>
                    </a:solidFill>
                  </a:rPr>
                </a:br>
                <a:r>
                  <a:rPr lang="en-US" b="1" dirty="0">
                    <a:solidFill>
                      <a:srgbClr val="7030A0"/>
                    </a:solidFill>
                  </a:rPr>
                  <a:t>Burt, </a:t>
                </a:r>
                <a:r>
                  <a:rPr lang="en-US" b="1" dirty="0" err="1">
                    <a:solidFill>
                      <a:srgbClr val="7030A0"/>
                    </a:solidFill>
                  </a:rPr>
                  <a:t>Prestage</a:t>
                </a:r>
                <a:r>
                  <a:rPr lang="en-US" b="1" dirty="0">
                    <a:solidFill>
                      <a:srgbClr val="7030A0"/>
                    </a:solidFill>
                  </a:rPr>
                  <a:t>, </a:t>
                </a:r>
                <a:r>
                  <a:rPr lang="en-US" b="1" dirty="0" err="1">
                    <a:solidFill>
                      <a:srgbClr val="7030A0"/>
                    </a:solidFill>
                  </a:rPr>
                  <a:t>Tjoelker</a:t>
                </a:r>
                <a:r>
                  <a:rPr lang="en-US" b="1" dirty="0">
                    <a:solidFill>
                      <a:srgbClr val="7030A0"/>
                    </a:solidFill>
                  </a:rPr>
                  <a:t>, </a:t>
                </a:r>
                <a:r>
                  <a:rPr lang="en-US" b="1" dirty="0" err="1">
                    <a:solidFill>
                      <a:srgbClr val="7030A0"/>
                    </a:solidFill>
                  </a:rPr>
                  <a:t>Enzer</a:t>
                </a:r>
                <a:r>
                  <a:rPr lang="en-US" b="1" dirty="0">
                    <a:solidFill>
                      <a:srgbClr val="7030A0"/>
                    </a:solidFill>
                  </a:rPr>
                  <a:t>, </a:t>
                </a:r>
                <a:r>
                  <a:rPr lang="en-US" b="1" dirty="0" err="1">
                    <a:solidFill>
                      <a:srgbClr val="7030A0"/>
                    </a:solidFill>
                  </a:rPr>
                  <a:t>Kuang</a:t>
                </a:r>
                <a:r>
                  <a:rPr lang="en-US" b="1" dirty="0">
                    <a:solidFill>
                      <a:srgbClr val="7030A0"/>
                    </a:solidFill>
                  </a:rPr>
                  <a:t>, Murphy et al., Nature 595 (2021) 43.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43DA9-6DAA-6F4A-9C6D-AE21B01F0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243" y="1327700"/>
                <a:ext cx="4584333" cy="2872646"/>
              </a:xfrm>
              <a:prstGeom prst="rect">
                <a:avLst/>
              </a:prstGeom>
              <a:blipFill>
                <a:blip r:embed="rId3"/>
                <a:stretch>
                  <a:fillRect l="-1105" t="-881" r="-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CD4C6B1-D1D1-A641-AAFF-7A8359258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016" y="1223405"/>
            <a:ext cx="3176411" cy="2065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DD17A7-458D-8744-B887-0CF1835616D7}"/>
              </a:ext>
            </a:extLst>
          </p:cNvPr>
          <p:cNvSpPr txBox="1"/>
          <p:nvPr/>
        </p:nvSpPr>
        <p:spPr>
          <a:xfrm>
            <a:off x="985264" y="3726596"/>
            <a:ext cx="79303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Exceeds previous space clock performance by up to an order of magnitude</a:t>
            </a:r>
          </a:p>
          <a:p>
            <a:endParaRPr lang="en-US" dirty="0"/>
          </a:p>
        </p:txBody>
      </p:sp>
      <p:pic>
        <p:nvPicPr>
          <p:cNvPr id="7" name="Picture 6" descr="A picture containing dark, bright&#10;&#10;Description automatically generated">
            <a:extLst>
              <a:ext uri="{FF2B5EF4-FFF2-40B4-BE49-F238E27FC236}">
                <a16:creationId xmlns:a16="http://schemas.microsoft.com/office/drawing/2014/main" id="{49E86FD8-FA3F-CC44-AD21-B4C5B150D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2165" y="4497906"/>
            <a:ext cx="1591949" cy="1149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589A7D-69B8-984D-B035-427825799022}"/>
              </a:ext>
            </a:extLst>
          </p:cNvPr>
          <p:cNvSpPr txBox="1"/>
          <p:nvPr/>
        </p:nvSpPr>
        <p:spPr>
          <a:xfrm>
            <a:off x="3387847" y="4541625"/>
            <a:ext cx="4869475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Parker Solar Probe</a:t>
            </a:r>
            <a:br>
              <a:rPr lang="en-US" b="1" dirty="0"/>
            </a:br>
            <a:r>
              <a:rPr lang="en-US" sz="1600" b="1" dirty="0">
                <a:solidFill>
                  <a:srgbClr val="7030A0"/>
                </a:solidFill>
              </a:rPr>
              <a:t>Kasper, Klein, </a:t>
            </a:r>
            <a:r>
              <a:rPr lang="en-US" sz="1600" b="1" dirty="0" err="1">
                <a:solidFill>
                  <a:srgbClr val="7030A0"/>
                </a:solidFill>
              </a:rPr>
              <a:t>Lichko</a:t>
            </a:r>
            <a:r>
              <a:rPr lang="en-US" sz="1600" b="1" dirty="0">
                <a:solidFill>
                  <a:srgbClr val="7030A0"/>
                </a:solidFill>
              </a:rPr>
              <a:t>, Huang, Chen, Badman et al., </a:t>
            </a:r>
            <a:r>
              <a:rPr lang="en-US" sz="1600" dirty="0"/>
              <a:t>Parker solar probe enters the magnetically dominated solar corona, Phys. Rev. Lett. (2021)</a:t>
            </a:r>
            <a:br>
              <a:rPr lang="en-US" sz="1600" b="1" dirty="0"/>
            </a:br>
            <a:endParaRPr lang="en-US" sz="13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9088CC-6819-6C41-B178-ABBC966B9551}"/>
              </a:ext>
            </a:extLst>
          </p:cNvPr>
          <p:cNvSpPr txBox="1"/>
          <p:nvPr/>
        </p:nvSpPr>
        <p:spPr>
          <a:xfrm>
            <a:off x="1063652" y="5906770"/>
            <a:ext cx="701669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Why don’t we put a quantum clock on a solar probe?</a:t>
            </a:r>
            <a:br>
              <a:rPr lang="en-US" sz="2200" b="1" dirty="0"/>
            </a:br>
            <a:r>
              <a:rPr lang="en-US" sz="2200" b="1" dirty="0"/>
              <a:t>What can we do with that?</a:t>
            </a:r>
            <a:endParaRPr lang="en-US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A1C8F5-7D7A-2A4D-BA93-DE7FE6082B48}"/>
              </a:ext>
            </a:extLst>
          </p:cNvPr>
          <p:cNvSpPr txBox="1"/>
          <p:nvPr/>
        </p:nvSpPr>
        <p:spPr>
          <a:xfrm>
            <a:off x="1153368" y="5623084"/>
            <a:ext cx="18695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(1.0 m × 3.0 m × 2.3 m)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8597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109833</TotalTime>
  <Words>3444</Words>
  <Application>Microsoft Macintosh PowerPoint</Application>
  <PresentationFormat>On-screen Show (4:3)</PresentationFormat>
  <Paragraphs>454</Paragraphs>
  <Slides>55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7" baseType="lpstr">
      <vt:lpstr>Arial</vt:lpstr>
      <vt:lpstr>Calibri</vt:lpstr>
      <vt:lpstr>Cambria</vt:lpstr>
      <vt:lpstr>Cambria Math</vt:lpstr>
      <vt:lpstr>FoundersGroteskMono</vt:lpstr>
      <vt:lpstr>Helvetica Neue</vt:lpstr>
      <vt:lpstr>Merriweather</vt:lpstr>
      <vt:lpstr>OpenSans-Regular</vt:lpstr>
      <vt:lpstr>PublicoText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Big Questions</vt:lpstr>
      <vt:lpstr>Answers</vt:lpstr>
      <vt:lpstr>Outline</vt:lpstr>
      <vt:lpstr> Bridging Planetary Science, Space/Quantum Technologies, and Fundamental Physics  Many real-life applications &amp; consequences!</vt:lpstr>
      <vt:lpstr>Why Space Quantum Clocks? Auto-Navigating Spacecraft &amp; Space Travel</vt:lpstr>
      <vt:lpstr>NASA DSAC &amp; Parker Solar Probe</vt:lpstr>
      <vt:lpstr>Atomic Clock &amp; Caesium Standard</vt:lpstr>
      <vt:lpstr>Wave-Like (Fuzzy) Particles as Dark Matter</vt:lpstr>
      <vt:lpstr>Oscillation of Wave-like Scalars</vt:lpstr>
      <vt:lpstr>Dark Matter Coupling</vt:lpstr>
      <vt:lpstr>Atomic Physics Probe</vt:lpstr>
      <vt:lpstr>Atomic Probe Basics</vt:lpstr>
      <vt:lpstr>Solar Bound-State Halo An example of DM overdensity </vt:lpstr>
      <vt:lpstr>PowerPoint Presentation</vt:lpstr>
      <vt:lpstr>Dark matter in solar system? Planetary constraint!</vt:lpstr>
      <vt:lpstr>PowerPoint Presentation</vt:lpstr>
      <vt:lpstr>PowerPoint Presentation</vt:lpstr>
      <vt:lpstr>PowerPoint Presentation</vt:lpstr>
      <vt:lpstr>Model-Independent Constraints on Dark Matter</vt:lpstr>
      <vt:lpstr>PowerPoint Presentation</vt:lpstr>
      <vt:lpstr>PowerPoint Presentation</vt:lpstr>
      <vt:lpstr>Perihelion Precession: Einstein’s Success</vt:lpstr>
      <vt:lpstr>Adding Dark Matter to the Force Model</vt:lpstr>
      <vt:lpstr>Dark Matter Profile &amp; Planetary Precession</vt:lpstr>
      <vt:lpstr>Robust Analysis (NEW):  High-fidelity force model</vt:lpstr>
      <vt:lpstr>Other Sources of Perturbations</vt:lpstr>
      <vt:lpstr>New Project: New Model Independent Constraints!</vt:lpstr>
      <vt:lpstr>PowerPoint Presentation</vt:lpstr>
      <vt:lpstr>PowerPoint Presentation</vt:lpstr>
      <vt:lpstr>PowerPoint Presentation</vt:lpstr>
      <vt:lpstr>Let’s protect the Earth &amp; find dark matter;  happy to discuss more  Thank you!  Thank Josh, Marianna, Luca, Sunny, Youjia for comments Outreach / interview: https://www.youtube.com/watch?v=xDX9XwLHBuM Yu-Dai Tsai, UC Irvine, yt444@cornell.edu / yudait1@uci.edu  </vt:lpstr>
      <vt:lpstr>Backup Slides</vt:lpstr>
      <vt:lpstr>PowerPoint Presentation</vt:lpstr>
      <vt:lpstr>PowerPoint Presentation</vt:lpstr>
      <vt:lpstr>Asteroid g-2 Experiments on Fifth Forces &amp; Ultralight Dark Matter</vt:lpstr>
      <vt:lpstr>Extended SM Symmetries &amp; Fifth Forces</vt:lpstr>
      <vt:lpstr>PowerPoint Presentation</vt:lpstr>
      <vt:lpstr>5th force and Yukawa Potential</vt:lpstr>
      <vt:lpstr>Ultralight Bosons</vt:lpstr>
      <vt:lpstr>Precession (Analytical) at Low-Mass Limit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Adding Fifth Forces or Dark Matter to the Force Model</vt:lpstr>
      <vt:lpstr>Some Upcoming Observations</vt:lpstr>
      <vt:lpstr>PowerPoint Presentation</vt:lpstr>
      <vt:lpstr>PowerPoint Presentation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presentations for the Advanced Laboratory</dc:title>
  <dc:creator>Michael Niemack</dc:creator>
  <cp:lastModifiedBy>YD Cai</cp:lastModifiedBy>
  <cp:revision>8348</cp:revision>
  <cp:lastPrinted>2019-10-07T14:24:34Z</cp:lastPrinted>
  <dcterms:created xsi:type="dcterms:W3CDTF">2013-03-31T19:28:56Z</dcterms:created>
  <dcterms:modified xsi:type="dcterms:W3CDTF">2022-08-11T19:04:08Z</dcterms:modified>
</cp:coreProperties>
</file>