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  <p:sldMasterId id="2147483700" r:id="rId2"/>
  </p:sldMasterIdLst>
  <p:notesMasterIdLst>
    <p:notesMasterId r:id="rId22"/>
  </p:notesMasterIdLst>
  <p:sldIdLst>
    <p:sldId id="288" r:id="rId3"/>
    <p:sldId id="297" r:id="rId4"/>
    <p:sldId id="287" r:id="rId5"/>
    <p:sldId id="291" r:id="rId6"/>
    <p:sldId id="308" r:id="rId7"/>
    <p:sldId id="298" r:id="rId8"/>
    <p:sldId id="289" r:id="rId9"/>
    <p:sldId id="292" r:id="rId10"/>
    <p:sldId id="303" r:id="rId11"/>
    <p:sldId id="316" r:id="rId12"/>
    <p:sldId id="301" r:id="rId13"/>
    <p:sldId id="317" r:id="rId14"/>
    <p:sldId id="300" r:id="rId15"/>
    <p:sldId id="313" r:id="rId16"/>
    <p:sldId id="314" r:id="rId17"/>
    <p:sldId id="299" r:id="rId18"/>
    <p:sldId id="293" r:id="rId19"/>
    <p:sldId id="294" r:id="rId20"/>
    <p:sldId id="29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D36"/>
    <a:srgbClr val="003088"/>
    <a:srgbClr val="F08900"/>
    <a:srgbClr val="FF6900"/>
    <a:srgbClr val="1E5DF8"/>
    <a:srgbClr val="626262"/>
    <a:srgbClr val="FFFFFF"/>
    <a:srgbClr val="00BED5"/>
    <a:srgbClr val="C13D33"/>
    <a:srgbClr val="BE2B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20" autoAdjust="0"/>
    <p:restoredTop sz="94409"/>
  </p:normalViewPr>
  <p:slideViewPr>
    <p:cSldViewPr snapToGrid="0" snapToObjects="1">
      <p:cViewPr varScale="1">
        <p:scale>
          <a:sx n="66" d="100"/>
          <a:sy n="66" d="100"/>
        </p:scale>
        <p:origin x="292" y="40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7/28/2020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EEC0C-B727-46AE-95D5-D798DDB7EA1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723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EEC0C-B727-46AE-95D5-D798DDB7EA1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627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EEC0C-B727-46AE-95D5-D798DDB7EA1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957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EEC0C-B727-46AE-95D5-D798DDB7EA1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856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EEC0C-B727-46AE-95D5-D798DDB7EA1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205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038C99-882D-4900-84B4-1F9379A0A0AF}" type="slidenum">
              <a:rPr lang="en-US" altLang="en-US"/>
              <a:pPr/>
              <a:t>9</a:t>
            </a:fld>
            <a:endParaRPr lang="en-US" altLang="en-US" dirty="0"/>
          </a:p>
        </p:txBody>
      </p:sp>
      <p:sp>
        <p:nvSpPr>
          <p:cNvPr id="373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816268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EEC0C-B727-46AE-95D5-D798DDB7EA1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495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EEC0C-B727-46AE-95D5-D798DDB7EA1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874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EEC0C-B727-46AE-95D5-D798DDB7EA1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327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hyperlink" Target="https://link.aps.org/doi/10.1103/PhysRevLett.125.044803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www.clf.stfc.ac.uk/Pages/UK-XFEL-science-case.aspx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lf.stfc.ac.uk/Pages/UK-XFEL-science-case.asp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88568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Peter Williams, Daresbury Laboratory &amp; Cockcroft Institute</a:t>
            </a:r>
          </a:p>
          <a:p>
            <a:endParaRPr lang="en-GB" dirty="0" smtClean="0"/>
          </a:p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UK Electron-Ion Collider Workshop</a:t>
            </a:r>
          </a:p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July 2020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87583" y="908983"/>
            <a:ext cx="1161683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u="sng" dirty="0"/>
              <a:t>Session: Potential UK EIC Accelerator </a:t>
            </a:r>
            <a:r>
              <a:rPr lang="en-GB" sz="2400" b="1" u="sng" dirty="0" smtClean="0"/>
              <a:t>Contributions</a:t>
            </a:r>
          </a:p>
          <a:p>
            <a:endParaRPr lang="en-GB" sz="2400" b="1" dirty="0"/>
          </a:p>
          <a:p>
            <a:endParaRPr lang="en-GB" sz="2400" b="1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2400" b="1" dirty="0" smtClean="0"/>
              <a:t>Overview</a:t>
            </a:r>
            <a:r>
              <a:rPr lang="en-GB" sz="2400" b="1" dirty="0"/>
              <a:t>, ERLs, Polarized Source, 2</a:t>
            </a:r>
            <a:r>
              <a:rPr lang="en-GB" sz="2400" b="1" baseline="30000" dirty="0"/>
              <a:t>nd</a:t>
            </a:r>
            <a:r>
              <a:rPr lang="en-GB" sz="2400" b="1" dirty="0"/>
              <a:t> IP (Peter </a:t>
            </a:r>
            <a:r>
              <a:rPr lang="en-GB" sz="2400" b="1" dirty="0" smtClean="0"/>
              <a:t>Williams – STFC Daresbury)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1" dirty="0" smtClean="0"/>
              <a:t>Crab </a:t>
            </a:r>
            <a:r>
              <a:rPr lang="en-GB" sz="2400" b="1" dirty="0"/>
              <a:t>Cavities and Low-Level RF Control (Graeme </a:t>
            </a:r>
            <a:r>
              <a:rPr lang="en-GB" sz="2400" b="1" dirty="0" smtClean="0"/>
              <a:t>Burt – Lancaster U)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1" dirty="0" smtClean="0"/>
              <a:t>Superconducting </a:t>
            </a:r>
            <a:r>
              <a:rPr lang="en-GB" sz="2400" b="1" dirty="0" err="1"/>
              <a:t>Linac</a:t>
            </a:r>
            <a:r>
              <a:rPr lang="en-GB" sz="2400" b="1" dirty="0"/>
              <a:t> RF Technology (Peter </a:t>
            </a:r>
            <a:r>
              <a:rPr lang="en-GB" sz="2400" b="1" dirty="0" smtClean="0"/>
              <a:t>McIntosh – STFC Daresbury)</a:t>
            </a:r>
            <a:endParaRPr lang="en-GB" sz="2400" b="1" dirty="0"/>
          </a:p>
        </p:txBody>
      </p:sp>
      <p:pic>
        <p:nvPicPr>
          <p:cNvPr id="6" name="Picture 2" descr="http://www.cockcroft.ac.uk/style/images/CI_logo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81261" y="5615443"/>
            <a:ext cx="1933042" cy="10933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6130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\\Engserve\CONFORM\EMMA\drawing-layouts-and-images\ALICE_EMMA 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2771" y="1526406"/>
            <a:ext cx="6710265" cy="183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2013" y="134200"/>
            <a:ext cx="9723824" cy="796950"/>
          </a:xfrm>
        </p:spPr>
        <p:txBody>
          <a:bodyPr>
            <a:noAutofit/>
          </a:bodyPr>
          <a:lstStyle/>
          <a:p>
            <a:r>
              <a:rPr lang="en-GB" sz="2800" u="sng" dirty="0" smtClean="0"/>
              <a:t>Why are we well placed to engage in ERLs?</a:t>
            </a:r>
            <a:endParaRPr lang="en-GB" sz="28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62EE2-49AD-4530-BAD5-1947DB935FC6}" type="slidenum">
              <a:rPr lang="en-GB" smtClean="0"/>
              <a:t>10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86541" y="1015008"/>
            <a:ext cx="83148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From 2004 – 2016 Daresbury conceived, designed, built, commissioned, operated for users and then decommissioned ALICE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ALICE</a:t>
            </a:r>
            <a:r>
              <a:rPr lang="en-GB" dirty="0" smtClean="0"/>
              <a:t> (initially called ERLP) was Europe’s first ERL, and the second of only four worldwide – so unlike </a:t>
            </a:r>
            <a:r>
              <a:rPr lang="en-GB" dirty="0" err="1" smtClean="0"/>
              <a:t>linacs</a:t>
            </a:r>
            <a:r>
              <a:rPr lang="en-GB" dirty="0" smtClean="0"/>
              <a:t> &amp; storage rings ERL operational experience is very rare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Situated under the old NSF tower at Daresbury, ALICE successes include:</a:t>
            </a:r>
            <a:endParaRPr lang="en-GB" dirty="0"/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en-GB" dirty="0"/>
              <a:t>First SCRF </a:t>
            </a:r>
            <a:r>
              <a:rPr lang="en-GB" dirty="0" err="1"/>
              <a:t>linac</a:t>
            </a:r>
            <a:r>
              <a:rPr lang="en-GB" dirty="0"/>
              <a:t> operating in the UK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en-GB" dirty="0"/>
              <a:t>First DC </a:t>
            </a:r>
            <a:r>
              <a:rPr lang="en-GB" dirty="0" err="1"/>
              <a:t>photoinjector</a:t>
            </a:r>
            <a:r>
              <a:rPr lang="en-GB" dirty="0"/>
              <a:t> gun in the UK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en-GB" dirty="0"/>
              <a:t>First ERL in Europe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en-GB" dirty="0"/>
              <a:t>First FEL driven by </a:t>
            </a:r>
            <a:r>
              <a:rPr lang="en-GB" dirty="0" smtClean="0"/>
              <a:t>ERL in </a:t>
            </a:r>
            <a:r>
              <a:rPr lang="en-GB" dirty="0"/>
              <a:t>Europe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en-GB" dirty="0"/>
              <a:t>First transmission IR-SNOM </a:t>
            </a:r>
            <a:r>
              <a:rPr lang="en-GB" dirty="0" smtClean="0"/>
              <a:t>imaging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4" r="3165"/>
          <a:stretch/>
        </p:blipFill>
        <p:spPr bwMode="auto">
          <a:xfrm>
            <a:off x="8701417" y="4208213"/>
            <a:ext cx="3362772" cy="2522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327" y="51933"/>
            <a:ext cx="3720289" cy="2088809"/>
          </a:xfrm>
          <a:prstGeom prst="rect">
            <a:avLst/>
          </a:prstGeom>
        </p:spPr>
      </p:pic>
      <p:pic>
        <p:nvPicPr>
          <p:cNvPr id="13" name="Picture 6" descr="IMG_386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021576" y="2223009"/>
            <a:ext cx="2769881" cy="1848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405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t="14860" b="-2043"/>
          <a:stretch/>
        </p:blipFill>
        <p:spPr>
          <a:xfrm>
            <a:off x="4466122" y="2273827"/>
            <a:ext cx="5687743" cy="1598928"/>
          </a:xfrm>
          <a:prstGeom prst="snip1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6541" y="1015008"/>
            <a:ext cx="95852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Since ALICE decommissioning in 2016 we remain at the forefront of ERL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UK-XFEL </a:t>
            </a:r>
            <a:r>
              <a:rPr lang="en-GB" dirty="0"/>
              <a:t>Science Case </a:t>
            </a:r>
            <a:r>
              <a:rPr lang="en-GB" dirty="0">
                <a:hlinkClick r:id="rId4"/>
              </a:rPr>
              <a:t>https://</a:t>
            </a:r>
            <a:r>
              <a:rPr lang="en-GB" dirty="0" smtClean="0">
                <a:hlinkClick r:id="rId4"/>
              </a:rPr>
              <a:t>www.clf.stfc.ac.uk/Pages/UK-XFEL-science-case.aspx</a:t>
            </a:r>
            <a:r>
              <a:rPr lang="en-GB" dirty="0" smtClean="0"/>
              <a:t> – </a:t>
            </a:r>
            <a:r>
              <a:rPr lang="en-GB" dirty="0"/>
              <a:t>potential of a UK based XFEL facility of ~£1Bn </a:t>
            </a:r>
            <a:r>
              <a:rPr lang="en-GB" dirty="0" smtClean="0"/>
              <a:t>scale. </a:t>
            </a:r>
            <a:r>
              <a:rPr lang="en-GB" b="1" dirty="0"/>
              <a:t>Case includes science that could be addressed by incorporating a ~1 GeV ERL into the </a:t>
            </a:r>
            <a:r>
              <a:rPr lang="en-GB" b="1" dirty="0" smtClean="0"/>
              <a:t>larger facility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2013" y="134200"/>
            <a:ext cx="9723824" cy="796950"/>
          </a:xfrm>
        </p:spPr>
        <p:txBody>
          <a:bodyPr>
            <a:noAutofit/>
          </a:bodyPr>
          <a:lstStyle/>
          <a:p>
            <a:r>
              <a:rPr lang="en-GB" sz="2800" u="sng" dirty="0" smtClean="0"/>
              <a:t>Why are we well placed to engage in ERLs?</a:t>
            </a:r>
            <a:endParaRPr lang="en-GB" sz="28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62EE2-49AD-4530-BAD5-1947DB935FC6}" type="slidenum">
              <a:rPr lang="en-GB" smtClean="0"/>
              <a:t>11</a:t>
            </a:fld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5957" y="163544"/>
            <a:ext cx="1542944" cy="2194237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9250" y="3838410"/>
            <a:ext cx="4931008" cy="273066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62013" y="3971565"/>
            <a:ext cx="664998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Existing EIC involvement - CBETA: contributed to 2019 Cornell / BNL </a:t>
            </a:r>
            <a:r>
              <a:rPr lang="en-GB" dirty="0" err="1" smtClean="0"/>
              <a:t>multipass</a:t>
            </a:r>
            <a:r>
              <a:rPr lang="en-GB" dirty="0" smtClean="0"/>
              <a:t> ERL demonstration: </a:t>
            </a:r>
            <a:r>
              <a:rPr lang="en-GB" dirty="0" smtClean="0">
                <a:hlinkClick r:id="rId7"/>
              </a:rPr>
              <a:t>https://link.aps.org/doi/10.1103/PhysRevLett.125.044803</a:t>
            </a:r>
            <a:r>
              <a:rPr lang="en-GB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lvl="1"/>
            <a:r>
              <a:rPr lang="en-GB" sz="1600" dirty="0" smtClean="0"/>
              <a:t>“</a:t>
            </a:r>
            <a:r>
              <a:rPr lang="en-GB" sz="1600" i="1" dirty="0" smtClean="0"/>
              <a:t>In particular, only ERL technology currently seems capable of producing the beam power required to efficiently cool ions at the Electron-Ion Collider (EIC)”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88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r="12358"/>
          <a:stretch/>
        </p:blipFill>
        <p:spPr>
          <a:xfrm>
            <a:off x="7546938" y="3494521"/>
            <a:ext cx="4331508" cy="33634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6541" y="962676"/>
            <a:ext cx="784453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Part of PERLE collaboration to construct facility at IJC, </a:t>
            </a:r>
            <a:r>
              <a:rPr lang="en-GB" dirty="0" err="1"/>
              <a:t>Orsay</a:t>
            </a:r>
            <a:r>
              <a:rPr lang="en-GB" dirty="0"/>
              <a:t> in support of </a:t>
            </a:r>
            <a:r>
              <a:rPr lang="en-GB" dirty="0" err="1"/>
              <a:t>LHeC</a:t>
            </a:r>
            <a:r>
              <a:rPr lang="en-GB" dirty="0"/>
              <a:t> – a proposed ERL to enable e-p at HL-LHC.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lvl="1"/>
            <a:r>
              <a:rPr lang="en-GB" sz="1600" dirty="0" smtClean="0"/>
              <a:t>For </a:t>
            </a:r>
            <a:r>
              <a:rPr lang="en-GB" sz="1600" dirty="0"/>
              <a:t>example: </a:t>
            </a:r>
            <a:r>
              <a:rPr lang="en-GB" sz="1600" i="1" dirty="0"/>
              <a:t>“Implications of beam filling patterns on the design of recirculating energy recovery </a:t>
            </a:r>
            <a:r>
              <a:rPr lang="en-GB" sz="1600" i="1" dirty="0" err="1"/>
              <a:t>linacs</a:t>
            </a:r>
            <a:r>
              <a:rPr lang="en-GB" sz="1600" i="1" dirty="0"/>
              <a:t>” </a:t>
            </a:r>
            <a:r>
              <a:rPr lang="en-GB" sz="1600" i="1" dirty="0" smtClean="0"/>
              <a:t> </a:t>
            </a:r>
            <a:r>
              <a:rPr lang="en-GB" sz="1600" dirty="0" smtClean="0"/>
              <a:t>S</a:t>
            </a:r>
            <a:r>
              <a:rPr lang="en-GB" sz="1600" dirty="0"/>
              <a:t>. Setiniyaz, R. Apsimon, and P. H. </a:t>
            </a:r>
            <a:r>
              <a:rPr lang="en-GB" sz="1600" dirty="0" smtClean="0"/>
              <a:t>Williams, Phys</a:t>
            </a:r>
            <a:r>
              <a:rPr lang="en-GB" sz="1600" dirty="0"/>
              <a:t>. Rev. </a:t>
            </a:r>
            <a:r>
              <a:rPr lang="en-GB" sz="1600" dirty="0" err="1"/>
              <a:t>Accel</a:t>
            </a:r>
            <a:r>
              <a:rPr lang="en-GB" sz="1600" dirty="0"/>
              <a:t>. Beams </a:t>
            </a:r>
            <a:r>
              <a:rPr lang="en-GB" sz="1600" b="1" dirty="0"/>
              <a:t>23</a:t>
            </a:r>
            <a:r>
              <a:rPr lang="en-GB" sz="1600" dirty="0"/>
              <a:t>, 072002 – Published 17 July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ER@CEBAF: part of experimental effort to demonstrate GeV-scale </a:t>
            </a:r>
            <a:r>
              <a:rPr lang="en-GB" dirty="0" err="1" smtClean="0"/>
              <a:t>multipass</a:t>
            </a:r>
            <a:r>
              <a:rPr lang="en-GB" dirty="0" smtClean="0"/>
              <a:t> ERL through adaptation of CEBAF, </a:t>
            </a:r>
            <a:r>
              <a:rPr lang="en-GB" dirty="0" err="1" smtClean="0"/>
              <a:t>JLab</a:t>
            </a:r>
            <a:r>
              <a:rPr lang="en-GB" dirty="0" smtClean="0"/>
              <a:t> – scheduled for 2021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2013" y="134200"/>
            <a:ext cx="9723824" cy="796950"/>
          </a:xfrm>
        </p:spPr>
        <p:txBody>
          <a:bodyPr>
            <a:noAutofit/>
          </a:bodyPr>
          <a:lstStyle/>
          <a:p>
            <a:r>
              <a:rPr lang="en-GB" sz="2800" u="sng" dirty="0" smtClean="0"/>
              <a:t>Why are we well placed to engage in ERLs?</a:t>
            </a:r>
            <a:endParaRPr lang="en-GB" sz="28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62EE2-49AD-4530-BAD5-1947DB935FC6}" type="slidenum">
              <a:rPr lang="en-GB" smtClean="0"/>
              <a:t>12</a:t>
            </a:fld>
            <a:endParaRPr lang="en-GB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7" t="7791" r="46623" b="4167"/>
          <a:stretch/>
        </p:blipFill>
        <p:spPr bwMode="auto">
          <a:xfrm>
            <a:off x="8422105" y="550420"/>
            <a:ext cx="3543118" cy="2925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70720" y="550420"/>
            <a:ext cx="2394503" cy="149081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255" y="2829898"/>
            <a:ext cx="3331812" cy="188842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4F52773-4A8F-4512-AF68-86289380B8C8}"/>
              </a:ext>
            </a:extLst>
          </p:cNvPr>
          <p:cNvSpPr/>
          <p:nvPr/>
        </p:nvSpPr>
        <p:spPr>
          <a:xfrm>
            <a:off x="914453" y="2601741"/>
            <a:ext cx="2271776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Filling pattern </a:t>
            </a:r>
            <a:r>
              <a:rPr lang="en-GB" sz="1400" b="1" dirty="0"/>
              <a:t>[1 4 3 6 5 2]</a:t>
            </a:r>
          </a:p>
        </p:txBody>
      </p:sp>
      <p:pic>
        <p:nvPicPr>
          <p:cNvPr id="14" name="Picture 13" descr="A screenshot of a cell phone&#10;&#10;Description automatically generated">
            <a:extLst>
              <a:ext uri="{FF2B5EF4-FFF2-40B4-BE49-F238E27FC236}">
                <a16:creationId xmlns:a16="http://schemas.microsoft.com/office/drawing/2014/main" id="{3782746D-A608-44D4-B950-D096DB89EC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448" y="2946620"/>
            <a:ext cx="1971292" cy="1771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90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7583" y="908983"/>
            <a:ext cx="2680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u="sng" dirty="0" smtClean="0"/>
              <a:t>Polarized Source</a:t>
            </a:r>
            <a:endParaRPr lang="en-GB" sz="2400" b="1" dirty="0"/>
          </a:p>
        </p:txBody>
      </p:sp>
      <p:pic>
        <p:nvPicPr>
          <p:cNvPr id="6" name="Picture 2" descr="http://www.cockcroft.ac.uk/style/images/CI_logo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81261" y="5615443"/>
            <a:ext cx="1933042" cy="10933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2261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1950" y="114869"/>
            <a:ext cx="10866120" cy="1325563"/>
          </a:xfrm>
        </p:spPr>
        <p:txBody>
          <a:bodyPr>
            <a:normAutofit/>
          </a:bodyPr>
          <a:lstStyle/>
          <a:p>
            <a:r>
              <a:rPr lang="en-GB" sz="2800" u="sng" dirty="0" smtClean="0"/>
              <a:t>Polarised Electron Source for EIC (Militsyn – STFC Daresbury):</a:t>
            </a:r>
            <a:endParaRPr lang="en-GB" sz="2800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82066" y="1142229"/>
            <a:ext cx="5716605" cy="456555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b="1" dirty="0">
                <a:solidFill>
                  <a:schemeClr val="tx1"/>
                </a:solidFill>
              </a:rPr>
              <a:t>S</a:t>
            </a:r>
            <a:r>
              <a:rPr lang="en-GB" sz="1800" b="1" dirty="0" smtClean="0">
                <a:solidFill>
                  <a:schemeClr val="tx1"/>
                </a:solidFill>
              </a:rPr>
              <a:t>cientific and technological challenges of </a:t>
            </a:r>
            <a:r>
              <a:rPr lang="en-GB" sz="1800" b="1" dirty="0" err="1" smtClean="0">
                <a:solidFill>
                  <a:schemeClr val="tx1"/>
                </a:solidFill>
              </a:rPr>
              <a:t>PES’es</a:t>
            </a:r>
            <a:r>
              <a:rPr lang="en-GB" sz="1800" b="1" dirty="0" smtClean="0">
                <a:solidFill>
                  <a:schemeClr val="tx1"/>
                </a:solidFill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 smtClean="0"/>
              <a:t>Photocathode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Maximum polarisation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 smtClean="0"/>
              <a:t>Potential Quantum Efficiency (QE)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 smtClean="0"/>
              <a:t>Response time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 smtClean="0"/>
              <a:t>Life time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 smtClean="0"/>
              <a:t> Photocathode activation infrastructure: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Extra High Vacuum (EHV) conditions </a:t>
            </a:r>
            <a:br>
              <a:rPr lang="en-GB" sz="1400" dirty="0" smtClean="0">
                <a:solidFill>
                  <a:srgbClr val="FF0000"/>
                </a:solidFill>
              </a:rPr>
            </a:br>
            <a:r>
              <a:rPr lang="en-GB" sz="1400" dirty="0" smtClean="0">
                <a:solidFill>
                  <a:srgbClr val="FF0000"/>
                </a:solidFill>
              </a:rPr>
              <a:t>(p&lt;1.0·10</a:t>
            </a:r>
            <a:r>
              <a:rPr lang="en-GB" sz="1400" baseline="30000" dirty="0" smtClean="0">
                <a:solidFill>
                  <a:srgbClr val="FF0000"/>
                </a:solidFill>
              </a:rPr>
              <a:t>-11</a:t>
            </a:r>
            <a:r>
              <a:rPr lang="en-GB" sz="1400" dirty="0" smtClean="0">
                <a:solidFill>
                  <a:srgbClr val="FF0000"/>
                </a:solidFill>
              </a:rPr>
              <a:t> mbar with O</a:t>
            </a:r>
            <a:r>
              <a:rPr lang="en-GB" sz="1400" baseline="-25000" dirty="0" smtClean="0">
                <a:solidFill>
                  <a:srgbClr val="FF0000"/>
                </a:solidFill>
              </a:rPr>
              <a:t>2</a:t>
            </a:r>
            <a:r>
              <a:rPr lang="en-GB" sz="1400" dirty="0" smtClean="0">
                <a:solidFill>
                  <a:srgbClr val="FF0000"/>
                </a:solidFill>
              </a:rPr>
              <a:t> pressure &lt;1.0·10</a:t>
            </a:r>
            <a:r>
              <a:rPr lang="en-GB" sz="1400" baseline="30000" dirty="0" smtClean="0">
                <a:solidFill>
                  <a:srgbClr val="FF0000"/>
                </a:solidFill>
              </a:rPr>
              <a:t>-16</a:t>
            </a:r>
            <a:r>
              <a:rPr lang="en-GB" sz="1400" dirty="0" smtClean="0">
                <a:solidFill>
                  <a:srgbClr val="FF0000"/>
                </a:solidFill>
              </a:rPr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 smtClean="0"/>
              <a:t>Activation procedure (</a:t>
            </a:r>
            <a:r>
              <a:rPr lang="en-GB" sz="1400" dirty="0" smtClean="0">
                <a:solidFill>
                  <a:srgbClr val="00B050"/>
                </a:solidFill>
              </a:rPr>
              <a:t>traditional Cs-O </a:t>
            </a:r>
            <a:r>
              <a:rPr lang="en-GB" sz="1400" dirty="0" smtClean="0"/>
              <a:t>or new Cs-Sb)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 smtClean="0"/>
              <a:t>Resulting QE (</a:t>
            </a:r>
            <a:r>
              <a:rPr lang="en-GB" sz="1400" dirty="0" smtClean="0">
                <a:solidFill>
                  <a:srgbClr val="00B050"/>
                </a:solidFill>
              </a:rPr>
              <a:t>&gt;0.1%</a:t>
            </a:r>
            <a:r>
              <a:rPr lang="en-GB" sz="1400" dirty="0" smtClean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B050"/>
                </a:solidFill>
              </a:rPr>
              <a:t>Photocathode transport system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 smtClean="0"/>
              <a:t>Photocathode gun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EHV vacuum conditions at any regime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B050"/>
                </a:solidFill>
              </a:rPr>
              <a:t>Accurate HV design (E&lt;10 MV/m)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B050"/>
                </a:solidFill>
              </a:rPr>
              <a:t>Accurate beam optics design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400804" y="1649192"/>
            <a:ext cx="5621150" cy="4857485"/>
          </a:xfrm>
          <a:ln>
            <a:solidFill>
              <a:schemeClr val="tx1"/>
            </a:solidFill>
          </a:ln>
        </p:spPr>
        <p:txBody>
          <a:bodyPr>
            <a:normAutofit fontScale="6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Specification of PES for EIC according to </a:t>
            </a:r>
            <a:br>
              <a:rPr lang="en-GB" dirty="0" smtClean="0"/>
            </a:br>
            <a:r>
              <a:rPr lang="en-GB" dirty="0" smtClean="0"/>
              <a:t>2019 EIC Design Study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Electron polarisation &gt; 85%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Bunch charge – 10-20 </a:t>
            </a:r>
            <a:r>
              <a:rPr lang="en-GB" dirty="0" err="1" smtClean="0"/>
              <a:t>nC</a:t>
            </a:r>
            <a:endParaRPr lang="en-GB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Bunch repetition rate - 2 Hz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Bunch length – 2 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Beam emittance – 10-50 </a:t>
            </a:r>
            <a:r>
              <a:rPr lang="en-GB" dirty="0" err="1" smtClean="0"/>
              <a:t>mm·mrad</a:t>
            </a:r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Derived specification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Bunch current – 5-10 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Average beam current – 4 </a:t>
            </a:r>
            <a:r>
              <a:rPr lang="en-GB" dirty="0" err="1" smtClean="0"/>
              <a:t>nA</a:t>
            </a:r>
            <a:endParaRPr lang="en-GB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Duty factor – 4.0·10</a:t>
            </a:r>
            <a:r>
              <a:rPr lang="en-GB" baseline="30000" dirty="0" smtClean="0"/>
              <a:t>-9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Conclusion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Photocathode life time is defined by vacuum at switched HV 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B050"/>
                </a:solidFill>
              </a:rPr>
              <a:t>Significantly improve photocathode lifetime may be reached by using </a:t>
            </a:r>
            <a:r>
              <a:rPr lang="en-GB" b="1" dirty="0">
                <a:solidFill>
                  <a:srgbClr val="00B050"/>
                </a:solidFill>
              </a:rPr>
              <a:t>pulsed HV, </a:t>
            </a:r>
            <a:r>
              <a:rPr lang="en-GB" b="1" dirty="0" smtClean="0">
                <a:solidFill>
                  <a:srgbClr val="00B050"/>
                </a:solidFill>
              </a:rPr>
              <a:t>see</a:t>
            </a:r>
            <a:r>
              <a:rPr lang="en-GB" dirty="0" smtClean="0">
                <a:solidFill>
                  <a:srgbClr val="00B050"/>
                </a:solidFill>
              </a:rPr>
              <a:t/>
            </a:r>
            <a:br>
              <a:rPr lang="en-GB" dirty="0" smtClean="0">
                <a:solidFill>
                  <a:srgbClr val="00B050"/>
                </a:solidFill>
              </a:rPr>
            </a:br>
            <a:r>
              <a:rPr lang="en-GB" dirty="0" smtClean="0">
                <a:solidFill>
                  <a:srgbClr val="00B050"/>
                </a:solidFill>
              </a:rPr>
              <a:t>M.J.J</a:t>
            </a:r>
            <a:r>
              <a:rPr lang="en-GB" dirty="0">
                <a:solidFill>
                  <a:srgbClr val="00B050"/>
                </a:solidFill>
              </a:rPr>
              <a:t>. van den </a:t>
            </a:r>
            <a:r>
              <a:rPr lang="en-GB" dirty="0" err="1" smtClean="0">
                <a:solidFill>
                  <a:srgbClr val="00B050"/>
                </a:solidFill>
              </a:rPr>
              <a:t>Putte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i="1" dirty="0" smtClean="0">
                <a:solidFill>
                  <a:srgbClr val="00B050"/>
                </a:solidFill>
              </a:rPr>
              <a:t>et al.</a:t>
            </a:r>
            <a:r>
              <a:rPr lang="en-GB" dirty="0" smtClean="0">
                <a:solidFill>
                  <a:srgbClr val="00B050"/>
                </a:solidFill>
              </a:rPr>
              <a:t>, “Photocathode </a:t>
            </a:r>
            <a:r>
              <a:rPr lang="en-GB" dirty="0">
                <a:solidFill>
                  <a:srgbClr val="00B050"/>
                </a:solidFill>
              </a:rPr>
              <a:t>lifetime improvement by using a </a:t>
            </a:r>
            <a:r>
              <a:rPr lang="en-GB" dirty="0" smtClean="0">
                <a:solidFill>
                  <a:srgbClr val="00B050"/>
                </a:solidFill>
              </a:rPr>
              <a:t>pulsed high </a:t>
            </a:r>
            <a:r>
              <a:rPr lang="en-GB" dirty="0">
                <a:solidFill>
                  <a:srgbClr val="00B050"/>
                </a:solidFill>
              </a:rPr>
              <a:t>voltage on the photocathode gun of the </a:t>
            </a:r>
            <a:r>
              <a:rPr lang="en-GB" dirty="0" smtClean="0">
                <a:solidFill>
                  <a:srgbClr val="00B050"/>
                </a:solidFill>
              </a:rPr>
              <a:t>polarized electron </a:t>
            </a:r>
            <a:r>
              <a:rPr lang="en-GB" dirty="0">
                <a:solidFill>
                  <a:srgbClr val="00B050"/>
                </a:solidFill>
              </a:rPr>
              <a:t>source at </a:t>
            </a:r>
            <a:r>
              <a:rPr lang="en-GB" dirty="0" smtClean="0">
                <a:solidFill>
                  <a:srgbClr val="00B050"/>
                </a:solidFill>
              </a:rPr>
              <a:t>NIKHEF”, NIM A406 (1998) 50-52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69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962373" cy="1325563"/>
          </a:xfrm>
        </p:spPr>
        <p:txBody>
          <a:bodyPr>
            <a:normAutofit/>
          </a:bodyPr>
          <a:lstStyle/>
          <a:p>
            <a:r>
              <a:rPr lang="en-GB" sz="2800" u="sng" dirty="0"/>
              <a:t>Possible UK </a:t>
            </a:r>
            <a:r>
              <a:rPr lang="en-GB" sz="2800" u="sng" dirty="0" smtClean="0"/>
              <a:t>contributions </a:t>
            </a:r>
            <a:r>
              <a:rPr lang="en-GB" sz="2800" u="sng" dirty="0"/>
              <a:t>to PES </a:t>
            </a:r>
            <a:r>
              <a:rPr lang="en-GB" sz="2800" u="sng" dirty="0" smtClean="0"/>
              <a:t>(</a:t>
            </a:r>
            <a:r>
              <a:rPr lang="en-GB" sz="2800" u="sng" dirty="0"/>
              <a:t>Militsyn – STFC Daresbury):</a:t>
            </a:r>
            <a:r>
              <a:rPr lang="en-GB" sz="2800" u="sng" dirty="0" smtClean="0"/>
              <a:t/>
            </a:r>
            <a:br>
              <a:rPr lang="en-GB" sz="2800" u="sng" dirty="0" smtClean="0"/>
            </a:br>
            <a:endParaRPr lang="en-GB" sz="2800" u="sng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893" y="1620762"/>
            <a:ext cx="6476006" cy="1618806"/>
          </a:xfrm>
        </p:spPr>
      </p:pic>
      <p:sp>
        <p:nvSpPr>
          <p:cNvPr id="3" name="TextBox 2"/>
          <p:cNvSpPr txBox="1"/>
          <p:nvPr/>
        </p:nvSpPr>
        <p:spPr>
          <a:xfrm>
            <a:off x="538216" y="1229346"/>
            <a:ext cx="587212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Polarised Electron Source for </a:t>
            </a:r>
            <a:r>
              <a:rPr lang="en-GB" sz="2000" dirty="0" smtClean="0"/>
              <a:t>PERLE: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Photocathode </a:t>
            </a:r>
            <a:r>
              <a:rPr lang="en-GB" sz="2000" dirty="0"/>
              <a:t>preparation and </a:t>
            </a:r>
            <a:r>
              <a:rPr lang="en-GB" sz="2000" dirty="0" smtClean="0"/>
              <a:t>characterisation:</a:t>
            </a:r>
            <a:endParaRPr lang="en-GB" sz="2000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384211" y="4648112"/>
            <a:ext cx="2451507" cy="8239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 smtClean="0">
                <a:solidFill>
                  <a:schemeClr val="tx1"/>
                </a:solidFill>
              </a:rPr>
              <a:t>Extra High Vacuum GaAs photocathode preparation system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6" name="Text Placeholder 7"/>
          <p:cNvSpPr txBox="1">
            <a:spLocks/>
          </p:cNvSpPr>
          <p:nvPr/>
        </p:nvSpPr>
        <p:spPr>
          <a:xfrm>
            <a:off x="6711062" y="4589777"/>
            <a:ext cx="1855423" cy="8239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 smtClean="0">
                <a:solidFill>
                  <a:schemeClr val="tx1"/>
                </a:solidFill>
              </a:rPr>
              <a:t>Transverse Energy Spread Spectrometer (TESS)</a:t>
            </a:r>
            <a:endParaRPr lang="en-GB" sz="1800" dirty="0">
              <a:solidFill>
                <a:schemeClr val="tx1"/>
              </a:solidFill>
            </a:endParaRPr>
          </a:p>
        </p:txBody>
      </p:sp>
      <p:pic>
        <p:nvPicPr>
          <p:cNvPr id="7" name="Content Placeholder 15" descr="DSC022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36254" y="4091767"/>
            <a:ext cx="3558078" cy="2672131"/>
          </a:xfrm>
          <a:prstGeom prst="rect">
            <a:avLst/>
          </a:prstGeom>
        </p:spPr>
      </p:pic>
      <p:pic>
        <p:nvPicPr>
          <p:cNvPr id="8" name="Picture 7" descr="IMG_079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9990" y="4088407"/>
            <a:ext cx="3535217" cy="26505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730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7583" y="908983"/>
            <a:ext cx="40799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u="sng" dirty="0" smtClean="0"/>
              <a:t>Second Interaction Region</a:t>
            </a:r>
            <a:endParaRPr lang="en-GB" sz="2400" b="1" dirty="0"/>
          </a:p>
        </p:txBody>
      </p:sp>
      <p:pic>
        <p:nvPicPr>
          <p:cNvPr id="6" name="Picture 2" descr="http://www.cockcroft.ac.uk/style/images/CI_logo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81261" y="5615443"/>
            <a:ext cx="1933042" cy="10933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5647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821" y="365125"/>
            <a:ext cx="8815939" cy="1116203"/>
          </a:xfrm>
        </p:spPr>
        <p:txBody>
          <a:bodyPr>
            <a:normAutofit/>
          </a:bodyPr>
          <a:lstStyle/>
          <a:p>
            <a:r>
              <a:rPr lang="en-GB" sz="2800" u="sng" dirty="0" smtClean="0"/>
              <a:t>Interaction Region Design Example 1: HL-LHC (Wolski – Liverpool)</a:t>
            </a:r>
            <a:endParaRPr lang="en-GB" sz="28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010" y="1437574"/>
            <a:ext cx="7182328" cy="5074920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+mj-lt"/>
              </a:rPr>
              <a:t>Developed optics for the “squeeze”: the transition from injection (relaxed </a:t>
            </a:r>
            <a:r>
              <a:rPr lang="el-GR" sz="1800" i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β</a:t>
            </a:r>
            <a:r>
              <a:rPr lang="en-GB" sz="1800" dirty="0" smtClean="0">
                <a:solidFill>
                  <a:schemeClr val="tx1"/>
                </a:solidFill>
                <a:latin typeface="+mj-lt"/>
              </a:rPr>
              <a:t>*) to collision (minimized </a:t>
            </a:r>
            <a:r>
              <a:rPr lang="el-GR" sz="1800" i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β</a:t>
            </a:r>
            <a:r>
              <a:rPr lang="en-GB" sz="1800" dirty="0" smtClean="0">
                <a:solidFill>
                  <a:schemeClr val="tx1"/>
                </a:solidFill>
                <a:latin typeface="+mj-lt"/>
              </a:rPr>
              <a:t>*) optics.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+mj-lt"/>
              </a:rPr>
              <a:t>A range of demanding constraints had to be met: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/>
                </a:solidFill>
                <a:latin typeface="+mj-lt"/>
              </a:rPr>
              <a:t>Maintain matching into the arcs (Achromatic Telescopic Squeeze)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/>
                </a:solidFill>
                <a:latin typeface="+mj-lt"/>
              </a:rPr>
              <a:t>Respect aperture limitations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/>
                </a:solidFill>
                <a:latin typeface="+mj-lt"/>
              </a:rPr>
              <a:t>Respect limitations on SC quad strengths, </a:t>
            </a:r>
            <a:r>
              <a:rPr lang="en-GB" sz="1600" dirty="0" err="1" smtClean="0">
                <a:solidFill>
                  <a:schemeClr val="tx1"/>
                </a:solidFill>
                <a:latin typeface="+mj-lt"/>
              </a:rPr>
              <a:t>dI</a:t>
            </a:r>
            <a:r>
              <a:rPr lang="en-GB" sz="1600" dirty="0" smtClean="0">
                <a:solidFill>
                  <a:schemeClr val="tx1"/>
                </a:solidFill>
                <a:latin typeface="+mj-lt"/>
              </a:rPr>
              <a:t>/</a:t>
            </a:r>
            <a:r>
              <a:rPr lang="en-GB" sz="1600" dirty="0" err="1" smtClean="0">
                <a:solidFill>
                  <a:schemeClr val="tx1"/>
                </a:solidFill>
                <a:latin typeface="+mj-lt"/>
              </a:rPr>
              <a:t>dt</a:t>
            </a:r>
            <a:r>
              <a:rPr lang="en-GB" sz="1600" dirty="0" smtClean="0">
                <a:solidFill>
                  <a:schemeClr val="tx1"/>
                </a:solidFill>
                <a:latin typeface="+mj-lt"/>
              </a:rPr>
              <a:t>…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/>
                </a:solidFill>
                <a:latin typeface="+mj-lt"/>
              </a:rPr>
              <a:t>Maintain appropriate phase advance for dynamic aperture requirements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+mj-lt"/>
              </a:rPr>
              <a:t>Studied effects of fringe fields in IR quads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+mj-lt"/>
              </a:rPr>
              <a:t>Studies made an important contribution to HL-LHC TDR.</a:t>
            </a:r>
          </a:p>
          <a:p>
            <a:pPr marL="0" indent="0">
              <a:buNone/>
            </a:pPr>
            <a:r>
              <a:rPr lang="en-GB" sz="1400" i="1" dirty="0">
                <a:solidFill>
                  <a:schemeClr val="tx1"/>
                </a:solidFill>
                <a:latin typeface="+mj-lt"/>
              </a:rPr>
              <a:t>“Optics transition between injection and collision optics for the HL-LHC upgrade project”, </a:t>
            </a:r>
            <a:r>
              <a:rPr lang="en-GB" sz="1400" i="1" dirty="0" err="1">
                <a:solidFill>
                  <a:schemeClr val="tx1"/>
                </a:solidFill>
                <a:latin typeface="+mj-lt"/>
              </a:rPr>
              <a:t>M.Korostelev</a:t>
            </a:r>
            <a:r>
              <a:rPr lang="en-GB" sz="1400" i="1" dirty="0">
                <a:solidFill>
                  <a:schemeClr val="tx1"/>
                </a:solidFill>
                <a:latin typeface="+mj-lt"/>
              </a:rPr>
              <a:t>, </a:t>
            </a:r>
            <a:r>
              <a:rPr lang="en-GB" sz="1400" i="1" dirty="0" err="1">
                <a:solidFill>
                  <a:schemeClr val="tx1"/>
                </a:solidFill>
                <a:latin typeface="+mj-lt"/>
              </a:rPr>
              <a:t>A.Wolski</a:t>
            </a:r>
            <a:r>
              <a:rPr lang="en-GB" sz="1400" i="1" dirty="0">
                <a:solidFill>
                  <a:schemeClr val="tx1"/>
                </a:solidFill>
                <a:latin typeface="+mj-lt"/>
              </a:rPr>
              <a:t>, R. De Maria, S. </a:t>
            </a:r>
            <a:r>
              <a:rPr lang="en-GB" sz="1400" i="1" dirty="0" err="1">
                <a:solidFill>
                  <a:schemeClr val="tx1"/>
                </a:solidFill>
                <a:latin typeface="+mj-lt"/>
              </a:rPr>
              <a:t>Fartoukh</a:t>
            </a:r>
            <a:r>
              <a:rPr lang="en-GB" sz="1400" i="1" dirty="0">
                <a:solidFill>
                  <a:schemeClr val="tx1"/>
                </a:solidFill>
                <a:latin typeface="+mj-lt"/>
              </a:rPr>
              <a:t>, proceedings of IPAC’13.</a:t>
            </a:r>
          </a:p>
          <a:p>
            <a:pPr marL="0" indent="0">
              <a:buNone/>
            </a:pPr>
            <a:r>
              <a:rPr lang="en-GB" sz="1400" i="1" dirty="0">
                <a:solidFill>
                  <a:schemeClr val="tx1"/>
                </a:solidFill>
                <a:latin typeface="+mj-lt"/>
              </a:rPr>
              <a:t>“Inner Triplet Quadrupole Fringe Fields in the High Luminosity Large Hadron Collider”, S. Jones, PhD Thesis (University of Liverpool), 2020.</a:t>
            </a:r>
          </a:p>
          <a:p>
            <a:pPr marL="0" indent="0">
              <a:buNone/>
            </a:pPr>
            <a:endParaRPr lang="en-GB" sz="1600" i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6866" y="1389447"/>
            <a:ext cx="4217894" cy="39569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05321" y="5587204"/>
            <a:ext cx="44578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Snapshots of HL-LHC IR optics during the “squeeze”</a:t>
            </a:r>
          </a:p>
          <a:p>
            <a:r>
              <a:rPr lang="en-GB" sz="1600" i="1" dirty="0" smtClean="0"/>
              <a:t>M. </a:t>
            </a:r>
            <a:r>
              <a:rPr lang="en-GB" sz="1600" i="1" dirty="0" err="1" smtClean="0"/>
              <a:t>Korostelev</a:t>
            </a:r>
            <a:r>
              <a:rPr lang="en-GB" sz="1600" i="1" dirty="0" smtClean="0"/>
              <a:t> et al, proceedings of IPAC’13.</a:t>
            </a:r>
            <a:r>
              <a:rPr lang="en-GB" sz="1600" dirty="0" smtClean="0"/>
              <a:t>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82759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218" y="4951822"/>
            <a:ext cx="4427621" cy="17810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8616" y="374750"/>
            <a:ext cx="3869635" cy="3090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943" y="365125"/>
            <a:ext cx="10515600" cy="1134491"/>
          </a:xfrm>
        </p:spPr>
        <p:txBody>
          <a:bodyPr>
            <a:normAutofit/>
          </a:bodyPr>
          <a:lstStyle/>
          <a:p>
            <a:r>
              <a:rPr lang="en-GB" sz="2800" u="sng" dirty="0" smtClean="0"/>
              <a:t>Interaction Region Design Example 2: </a:t>
            </a:r>
            <a:r>
              <a:rPr lang="en-GB" sz="2800" u="sng" dirty="0" err="1" smtClean="0"/>
              <a:t>LHeC</a:t>
            </a:r>
            <a:r>
              <a:rPr lang="en-GB" sz="2800" u="sng" dirty="0" smtClean="0"/>
              <a:t/>
            </a:r>
            <a:br>
              <a:rPr lang="en-GB" sz="2800" u="sng" dirty="0" smtClean="0"/>
            </a:br>
            <a:r>
              <a:rPr lang="en-GB" sz="2800" u="sng" dirty="0" smtClean="0"/>
              <a:t>(Wolski – Liverpool, Appleby – Manchester)</a:t>
            </a:r>
            <a:endParaRPr lang="en-GB" sz="28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987" y="1463183"/>
            <a:ext cx="7762610" cy="5076962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ERL-Ring </a:t>
            </a:r>
            <a:r>
              <a:rPr lang="en-GB" sz="2000" dirty="0" err="1" smtClean="0">
                <a:solidFill>
                  <a:schemeClr val="tx1"/>
                </a:solidFill>
              </a:rPr>
              <a:t>LHeC</a:t>
            </a:r>
            <a:r>
              <a:rPr lang="en-GB" sz="2000" dirty="0" smtClean="0">
                <a:solidFill>
                  <a:schemeClr val="tx1"/>
                </a:solidFill>
              </a:rPr>
              <a:t> optics, to be integrated into HL-LHC (Wolski)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/>
                </a:solidFill>
              </a:rPr>
              <a:t>Design needed to meet constraints on: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magnet parameters (strength and aperture)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IR geometry (including beam separation)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beam dynamics (chromaticity…)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synchrotron radiation loads</a:t>
            </a:r>
            <a:endParaRPr lang="en-GB" sz="1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1400" i="1" dirty="0">
                <a:solidFill>
                  <a:schemeClr val="tx1"/>
                </a:solidFill>
              </a:rPr>
              <a:t>“</a:t>
            </a:r>
            <a:r>
              <a:rPr lang="en-GB" sz="1400" i="1" dirty="0" err="1">
                <a:solidFill>
                  <a:schemeClr val="tx1"/>
                </a:solidFill>
              </a:rPr>
              <a:t>LHeC</a:t>
            </a:r>
            <a:r>
              <a:rPr lang="en-GB" sz="1400" i="1" dirty="0">
                <a:solidFill>
                  <a:schemeClr val="tx1"/>
                </a:solidFill>
              </a:rPr>
              <a:t> IR optics design integrated into the HL-LHC lattice”, </a:t>
            </a:r>
            <a:r>
              <a:rPr lang="en-GB" sz="1400" i="1" dirty="0" err="1">
                <a:solidFill>
                  <a:schemeClr val="tx1"/>
                </a:solidFill>
              </a:rPr>
              <a:t>M.Korostelev</a:t>
            </a:r>
            <a:r>
              <a:rPr lang="en-GB" sz="1400" i="1" dirty="0">
                <a:solidFill>
                  <a:schemeClr val="tx1"/>
                </a:solidFill>
              </a:rPr>
              <a:t>, E. Cruz-Alaniz, D. Newton, </a:t>
            </a:r>
            <a:r>
              <a:rPr lang="en-GB" sz="1400" i="1" dirty="0" err="1">
                <a:solidFill>
                  <a:schemeClr val="tx1"/>
                </a:solidFill>
              </a:rPr>
              <a:t>A.Wolski</a:t>
            </a:r>
            <a:r>
              <a:rPr lang="en-GB" sz="1400" i="1" dirty="0">
                <a:solidFill>
                  <a:schemeClr val="tx1"/>
                </a:solidFill>
              </a:rPr>
              <a:t>, O. </a:t>
            </a:r>
            <a:r>
              <a:rPr lang="en-GB" sz="1400" i="1" dirty="0" err="1">
                <a:solidFill>
                  <a:schemeClr val="tx1"/>
                </a:solidFill>
              </a:rPr>
              <a:t>Bruning</a:t>
            </a:r>
            <a:r>
              <a:rPr lang="en-GB" sz="1400" i="1" dirty="0">
                <a:solidFill>
                  <a:schemeClr val="tx1"/>
                </a:solidFill>
              </a:rPr>
              <a:t>, R. Tomas, proceedings of IPAC’13.</a:t>
            </a:r>
          </a:p>
          <a:p>
            <a:pPr marL="0" indent="0">
              <a:buNone/>
            </a:pPr>
            <a:r>
              <a:rPr lang="en-GB" sz="1400" i="1" dirty="0">
                <a:solidFill>
                  <a:schemeClr val="tx1"/>
                </a:solidFill>
              </a:rPr>
              <a:t>“</a:t>
            </a:r>
            <a:r>
              <a:rPr lang="en-GB" sz="1400" i="1" dirty="0" err="1">
                <a:solidFill>
                  <a:schemeClr val="tx1"/>
                </a:solidFill>
              </a:rPr>
              <a:t>LHeC</a:t>
            </a:r>
            <a:r>
              <a:rPr lang="en-GB" sz="1400" i="1" dirty="0">
                <a:solidFill>
                  <a:schemeClr val="tx1"/>
                </a:solidFill>
              </a:rPr>
              <a:t> IR optics design integrated into the HL-LHC lattice”, E. Cruz-Alaniz, M. </a:t>
            </a:r>
            <a:r>
              <a:rPr lang="en-GB" sz="1400" i="1" dirty="0" err="1">
                <a:solidFill>
                  <a:schemeClr val="tx1"/>
                </a:solidFill>
              </a:rPr>
              <a:t>Korostelev</a:t>
            </a:r>
            <a:r>
              <a:rPr lang="en-GB" sz="1400" i="1" dirty="0">
                <a:solidFill>
                  <a:schemeClr val="tx1"/>
                </a:solidFill>
              </a:rPr>
              <a:t>, D. Newton, R. Tomas, proceedings of IPAC’14.</a:t>
            </a:r>
          </a:p>
          <a:p>
            <a:pPr marL="0" indent="0">
              <a:buNone/>
            </a:pPr>
            <a:r>
              <a:rPr lang="en-GB" sz="1400" i="1" dirty="0">
                <a:solidFill>
                  <a:schemeClr val="tx1"/>
                </a:solidFill>
              </a:rPr>
              <a:t>“Modelling the effects of high-luminosity optics in the upgrades of the Large Hadron Collider”, E. Cruz-Alaniz, PhD Thesis (University of Liverpool), 2016.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 err="1" smtClean="0">
                <a:solidFill>
                  <a:schemeClr val="tx1"/>
                </a:solidFill>
              </a:rPr>
              <a:t>LHeC</a:t>
            </a:r>
            <a:r>
              <a:rPr lang="en-GB" sz="2000" dirty="0" smtClean="0">
                <a:solidFill>
                  <a:schemeClr val="tx1"/>
                </a:solidFill>
              </a:rPr>
              <a:t> Ring-ring IR design (Appleby)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4763" y="3474720"/>
            <a:ext cx="4013487" cy="2415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72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88568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Peter Williams, Daresbury Laboratory &amp; Cockcroft Institute</a:t>
            </a:r>
          </a:p>
          <a:p>
            <a:endParaRPr lang="en-GB" dirty="0" smtClean="0"/>
          </a:p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UK Electron-Ion Collider Workshop</a:t>
            </a:r>
          </a:p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July 2020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87583" y="908983"/>
            <a:ext cx="1161683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u="sng" dirty="0"/>
              <a:t>Session: Potential UK EIC Accelerator </a:t>
            </a:r>
            <a:r>
              <a:rPr lang="en-GB" sz="2400" b="1" u="sng" dirty="0" smtClean="0"/>
              <a:t>Contributions</a:t>
            </a:r>
          </a:p>
          <a:p>
            <a:endParaRPr lang="en-GB" sz="2400" b="1" dirty="0"/>
          </a:p>
          <a:p>
            <a:endParaRPr lang="en-GB" sz="2400" b="1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2400" b="1" dirty="0" smtClean="0">
                <a:solidFill>
                  <a:schemeClr val="bg1">
                    <a:lumMod val="65000"/>
                  </a:schemeClr>
                </a:solidFill>
              </a:rPr>
              <a:t>Overview</a:t>
            </a:r>
            <a:r>
              <a:rPr lang="en-GB" sz="2400" b="1" dirty="0">
                <a:solidFill>
                  <a:schemeClr val="bg1">
                    <a:lumMod val="65000"/>
                  </a:schemeClr>
                </a:solidFill>
              </a:rPr>
              <a:t>, ERLs, Polarized Source, 2</a:t>
            </a:r>
            <a:r>
              <a:rPr lang="en-GB" sz="2400" b="1" baseline="30000" dirty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en-GB" sz="2400" b="1" dirty="0">
                <a:solidFill>
                  <a:schemeClr val="bg1">
                    <a:lumMod val="65000"/>
                  </a:schemeClr>
                </a:solidFill>
              </a:rPr>
              <a:t> IP (Peter </a:t>
            </a:r>
            <a:r>
              <a:rPr lang="en-GB" sz="2400" b="1" dirty="0" smtClean="0">
                <a:solidFill>
                  <a:schemeClr val="bg1">
                    <a:lumMod val="65000"/>
                  </a:schemeClr>
                </a:solidFill>
              </a:rPr>
              <a:t>Williams – STFC Daresbury)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1" dirty="0" smtClean="0"/>
              <a:t>Crab </a:t>
            </a:r>
            <a:r>
              <a:rPr lang="en-GB" sz="2400" b="1" dirty="0"/>
              <a:t>Cavities and Low-Level RF Control (Graeme </a:t>
            </a:r>
            <a:r>
              <a:rPr lang="en-GB" sz="2400" b="1" dirty="0" smtClean="0"/>
              <a:t>Burt – Lancaster U)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1" dirty="0" smtClean="0"/>
              <a:t>Superconducting </a:t>
            </a:r>
            <a:r>
              <a:rPr lang="en-GB" sz="2400" b="1" dirty="0" err="1"/>
              <a:t>Linac</a:t>
            </a:r>
            <a:r>
              <a:rPr lang="en-GB" sz="2400" b="1" dirty="0"/>
              <a:t> RF Technology (Peter </a:t>
            </a:r>
            <a:r>
              <a:rPr lang="en-GB" sz="2400" b="1" dirty="0" smtClean="0"/>
              <a:t>McIntosh – STFC Daresbury)</a:t>
            </a:r>
            <a:endParaRPr lang="en-GB" sz="2400" b="1" dirty="0"/>
          </a:p>
        </p:txBody>
      </p:sp>
      <p:pic>
        <p:nvPicPr>
          <p:cNvPr id="6" name="Picture 2" descr="http://www.cockcroft.ac.uk/style/images/CI_logo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81261" y="5615443"/>
            <a:ext cx="1933042" cy="10933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120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88568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Peter Williams, Daresbury Laboratory &amp; Cockcroft Institute</a:t>
            </a:r>
          </a:p>
          <a:p>
            <a:endParaRPr lang="en-GB" dirty="0" smtClean="0"/>
          </a:p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UK Electron-Ion Collider Workshop</a:t>
            </a:r>
          </a:p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July 2020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87583" y="908983"/>
            <a:ext cx="1161683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u="sng" dirty="0"/>
              <a:t>Session: Potential UK EIC Accelerator </a:t>
            </a:r>
            <a:r>
              <a:rPr lang="en-GB" sz="2400" b="1" u="sng" dirty="0" smtClean="0"/>
              <a:t>Contributions</a:t>
            </a:r>
          </a:p>
          <a:p>
            <a:endParaRPr lang="en-GB" sz="2400" b="1" dirty="0"/>
          </a:p>
          <a:p>
            <a:endParaRPr lang="en-GB" sz="2400" b="1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2400" b="1" dirty="0" smtClean="0"/>
              <a:t>Overview</a:t>
            </a:r>
            <a:r>
              <a:rPr lang="en-GB" sz="2400" b="1" dirty="0"/>
              <a:t>, ERLs, Polarized Source, 2</a:t>
            </a:r>
            <a:r>
              <a:rPr lang="en-GB" sz="2400" b="1" baseline="30000" dirty="0"/>
              <a:t>nd</a:t>
            </a:r>
            <a:r>
              <a:rPr lang="en-GB" sz="2400" b="1" dirty="0"/>
              <a:t> IP (Peter </a:t>
            </a:r>
            <a:r>
              <a:rPr lang="en-GB" sz="2400" b="1" dirty="0" smtClean="0"/>
              <a:t>Williams – STFC Daresbury)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1" dirty="0" smtClean="0">
                <a:solidFill>
                  <a:schemeClr val="bg1">
                    <a:lumMod val="65000"/>
                  </a:schemeClr>
                </a:solidFill>
              </a:rPr>
              <a:t>Crab </a:t>
            </a:r>
            <a:r>
              <a:rPr lang="en-GB" sz="2400" b="1" dirty="0">
                <a:solidFill>
                  <a:schemeClr val="bg1">
                    <a:lumMod val="65000"/>
                  </a:schemeClr>
                </a:solidFill>
              </a:rPr>
              <a:t>Cavities and Low-Level RF Control (Graeme </a:t>
            </a:r>
            <a:r>
              <a:rPr lang="en-GB" sz="2400" b="1" dirty="0" smtClean="0">
                <a:solidFill>
                  <a:schemeClr val="bg1">
                    <a:lumMod val="65000"/>
                  </a:schemeClr>
                </a:solidFill>
              </a:rPr>
              <a:t>Burt – Lancaster U)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b="1" dirty="0" smtClean="0">
                <a:solidFill>
                  <a:schemeClr val="bg1">
                    <a:lumMod val="65000"/>
                  </a:schemeClr>
                </a:solidFill>
              </a:rPr>
              <a:t>Superconducting </a:t>
            </a:r>
            <a:r>
              <a:rPr lang="en-GB" sz="2400" b="1" dirty="0" err="1">
                <a:solidFill>
                  <a:schemeClr val="bg1">
                    <a:lumMod val="65000"/>
                  </a:schemeClr>
                </a:solidFill>
              </a:rPr>
              <a:t>Linac</a:t>
            </a:r>
            <a:r>
              <a:rPr lang="en-GB" sz="2400" b="1" dirty="0">
                <a:solidFill>
                  <a:schemeClr val="bg1">
                    <a:lumMod val="65000"/>
                  </a:schemeClr>
                </a:solidFill>
              </a:rPr>
              <a:t> RF Technology (Peter </a:t>
            </a:r>
            <a:r>
              <a:rPr lang="en-GB" sz="2400" b="1" dirty="0" smtClean="0">
                <a:solidFill>
                  <a:schemeClr val="bg1">
                    <a:lumMod val="65000"/>
                  </a:schemeClr>
                </a:solidFill>
              </a:rPr>
              <a:t>McIntosh – STFC Daresbury)</a:t>
            </a:r>
            <a:endParaRPr lang="en-GB" sz="2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6" name="Picture 2" descr="http://www.cockcroft.ac.uk/style/images/CI_logo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81261" y="5615443"/>
            <a:ext cx="1933042" cy="10933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871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2013" y="134200"/>
            <a:ext cx="9723824" cy="796950"/>
          </a:xfrm>
        </p:spPr>
        <p:txBody>
          <a:bodyPr>
            <a:noAutofit/>
          </a:bodyPr>
          <a:lstStyle/>
          <a:p>
            <a:r>
              <a:rPr lang="en-GB" sz="2800" u="sng" dirty="0" smtClean="0"/>
              <a:t>Electron-Ion Collider: UK Accelerator Interest / Status</a:t>
            </a:r>
            <a:endParaRPr lang="en-GB" sz="28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62EE2-49AD-4530-BAD5-1947DB935FC6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2" descr="http://www.cockcroft.ac.uk/style/images/CI_logo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81261" y="5615443"/>
            <a:ext cx="1933042" cy="109336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82880" y="998868"/>
            <a:ext cx="1171394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Project status: DOE </a:t>
            </a:r>
            <a:r>
              <a:rPr lang="en-GB" sz="2000" dirty="0"/>
              <a:t>Budget is for one detector and one </a:t>
            </a:r>
            <a:r>
              <a:rPr lang="en-GB" sz="2000" dirty="0" smtClean="0"/>
              <a:t>IR - Second </a:t>
            </a:r>
            <a:r>
              <a:rPr lang="en-GB" sz="2000" dirty="0"/>
              <a:t>detector and IR from international contributions + US </a:t>
            </a:r>
            <a:r>
              <a:rPr lang="en-GB" sz="2000" dirty="0" smtClean="0"/>
              <a:t>NSF - </a:t>
            </a:r>
            <a:r>
              <a:rPr lang="en-GB" sz="2000" b="1" dirty="0" smtClean="0"/>
              <a:t>Contributions </a:t>
            </a:r>
            <a:r>
              <a:rPr lang="en-GB" sz="2000" b="1" dirty="0"/>
              <a:t>to accelerator can offset cost of second </a:t>
            </a:r>
            <a:r>
              <a:rPr lang="en-GB" sz="2000" b="1" dirty="0" smtClean="0"/>
              <a:t>detector/IR </a:t>
            </a:r>
            <a:r>
              <a:rPr lang="en-GB" sz="2000" dirty="0" smtClean="0"/>
              <a:t>- construction </a:t>
            </a:r>
            <a:r>
              <a:rPr lang="en-GB" sz="2000" dirty="0"/>
              <a:t>2023/24 – </a:t>
            </a:r>
            <a:r>
              <a:rPr lang="en-GB" sz="2000" dirty="0" smtClean="0"/>
              <a:t>2029/30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UKRI Infrastructure Process </a:t>
            </a:r>
            <a:r>
              <a:rPr lang="en-GB" sz="2000" b="1" dirty="0" smtClean="0"/>
              <a:t>April 2020</a:t>
            </a:r>
            <a:r>
              <a:rPr lang="en-GB" sz="2000" dirty="0" smtClean="0"/>
              <a:t>: UK EIC interested groups invited by STFC – 3 strands: Physics, </a:t>
            </a:r>
            <a:r>
              <a:rPr lang="en-GB" sz="2000" b="1" dirty="0" smtClean="0"/>
              <a:t>Accelerator</a:t>
            </a:r>
            <a:r>
              <a:rPr lang="en-GB" sz="2000" dirty="0" smtClean="0"/>
              <a:t> &amp; Detector:</a:t>
            </a:r>
            <a:endParaRPr lang="en-GB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Cockcroft proposed accelerator contributions (</a:t>
            </a:r>
            <a:r>
              <a:rPr lang="en-GB" sz="2000" dirty="0" err="1" smtClean="0"/>
              <a:t>ASTeC</a:t>
            </a:r>
            <a:r>
              <a:rPr lang="en-GB" sz="2000" dirty="0" smtClean="0"/>
              <a:t> - Daresbury, Lancaster, Liverpool, Manchester):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 smtClean="0"/>
              <a:t>Energy Recovery </a:t>
            </a:r>
            <a:r>
              <a:rPr lang="en-GB" sz="2000" dirty="0" err="1" smtClean="0"/>
              <a:t>Linacs</a:t>
            </a:r>
            <a:r>
              <a:rPr lang="en-GB" sz="2000" dirty="0" smtClean="0"/>
              <a:t> for Strong Hadron Cooling (Williams, Muratori)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 smtClean="0"/>
              <a:t>Crab Cavities (Burt)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 smtClean="0"/>
              <a:t>SRF Component design &amp; build (McIntosh)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 smtClean="0"/>
              <a:t>Polarised Electron Source (Militsyn)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2000" dirty="0" smtClean="0"/>
              <a:t>Second Interaction Region (Appleby, Wolski, Liverpool detector group)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Activity split into </a:t>
            </a:r>
            <a:r>
              <a:rPr lang="en-GB" sz="2000" b="1" dirty="0" smtClean="0"/>
              <a:t>preliminary</a:t>
            </a:r>
            <a:r>
              <a:rPr lang="en-GB" sz="2000" dirty="0" smtClean="0"/>
              <a:t> (2021 - 2024) – accelerator £5.4M of total £12.6M and </a:t>
            </a:r>
            <a:r>
              <a:rPr lang="en-GB" sz="2000" b="1" dirty="0" smtClean="0"/>
              <a:t>full</a:t>
            </a:r>
            <a:r>
              <a:rPr lang="en-GB" sz="2000" dirty="0" smtClean="0"/>
              <a:t> (2024 – 2030) – accelerator £43M of total £96M</a:t>
            </a:r>
          </a:p>
        </p:txBody>
      </p:sp>
    </p:spTree>
    <p:extLst>
      <p:ext uri="{BB962C8B-B14F-4D97-AF65-F5344CB8AC3E}">
        <p14:creationId xmlns:p14="http://schemas.microsoft.com/office/powerpoint/2010/main" val="294412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2013" y="134200"/>
            <a:ext cx="9723824" cy="796950"/>
          </a:xfrm>
        </p:spPr>
        <p:txBody>
          <a:bodyPr>
            <a:noAutofit/>
          </a:bodyPr>
          <a:lstStyle/>
          <a:p>
            <a:r>
              <a:rPr lang="en-GB" sz="2800" u="sng" dirty="0" smtClean="0"/>
              <a:t>Electron-Ion Collider: UK Accelerator Interest / Status</a:t>
            </a:r>
            <a:endParaRPr lang="en-GB" sz="28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62EE2-49AD-4530-BAD5-1947DB935FC6}" type="slidenum">
              <a:rPr lang="en-GB" smtClean="0"/>
              <a:t>4</a:t>
            </a:fld>
            <a:endParaRPr lang="en-GB"/>
          </a:p>
        </p:txBody>
      </p:sp>
      <p:pic>
        <p:nvPicPr>
          <p:cNvPr id="7" name="Picture 2" descr="http://www.cockcroft.ac.uk/style/images/CI_logo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81261" y="5615443"/>
            <a:ext cx="1933042" cy="109336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82880" y="961798"/>
            <a:ext cx="1171394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Decision: June 2020: STFC shortlisted EIC to be taken forward to UKRI </a:t>
            </a:r>
            <a:r>
              <a:rPr lang="en-GB" sz="2000" dirty="0" smtClean="0">
                <a:sym typeface="Wingdings" panose="05000000000000000000" pitchFamily="2" charset="2"/>
              </a:rPr>
              <a:t> </a:t>
            </a:r>
            <a:r>
              <a:rPr lang="en-GB" sz="2000" dirty="0" smtClean="0"/>
              <a:t>…  but without accelerator component </a:t>
            </a:r>
            <a:r>
              <a:rPr lang="en-GB" sz="2000" dirty="0" smtClean="0">
                <a:sym typeface="Wingdings" panose="05000000000000000000" pitchFamily="2" charset="2"/>
              </a:rPr>
              <a:t> at the preliminary stage. Crab cavities only retained as option for full phase.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ym typeface="Wingdings" panose="05000000000000000000" pitchFamily="2" charset="2"/>
              </a:rPr>
              <a:t>Nevertheless, in this session we describe how we would contribute should the situation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ym typeface="Wingdings" panose="05000000000000000000" pitchFamily="2" charset="2"/>
              </a:rPr>
              <a:t>In all the selected topics we have strong relevant historical interaction and we emphasise synergies with other projects / subjects – for example…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ym typeface="Wingdings" panose="05000000000000000000" pitchFamily="2" charset="2"/>
              </a:rPr>
              <a:t>Light sources – including Free-Electron Lasers and Compton sources, particularly the UK-XFEL proposal for a domestic ~£1 </a:t>
            </a:r>
            <a:r>
              <a:rPr lang="en-GB" sz="2000" dirty="0" err="1" smtClean="0">
                <a:sym typeface="Wingdings" panose="05000000000000000000" pitchFamily="2" charset="2"/>
              </a:rPr>
              <a:t>Bn</a:t>
            </a:r>
            <a:r>
              <a:rPr lang="en-GB" sz="2000" dirty="0" smtClean="0">
                <a:sym typeface="Wingdings" panose="05000000000000000000" pitchFamily="2" charset="2"/>
              </a:rPr>
              <a:t> facility for science </a:t>
            </a:r>
            <a:r>
              <a:rPr lang="en-GB" sz="2000" b="1" dirty="0" smtClean="0">
                <a:sym typeface="Wingdings" panose="05000000000000000000" pitchFamily="2" charset="2"/>
              </a:rPr>
              <a:t>and industry </a:t>
            </a:r>
            <a:r>
              <a:rPr lang="en-GB" sz="2000" dirty="0" smtClean="0">
                <a:sym typeface="Wingdings" panose="05000000000000000000" pitchFamily="2" charset="2"/>
                <a:hlinkClick r:id="rId4"/>
              </a:rPr>
              <a:t>https</a:t>
            </a:r>
            <a:r>
              <a:rPr lang="en-GB" sz="2000" dirty="0">
                <a:sym typeface="Wingdings" panose="05000000000000000000" pitchFamily="2" charset="2"/>
                <a:hlinkClick r:id="rId4"/>
              </a:rPr>
              <a:t>://www.clf.stfc.ac.uk/Pages/UK-XFEL-science-case.aspx</a:t>
            </a:r>
            <a:r>
              <a:rPr lang="en-GB" sz="2000" dirty="0" smtClean="0">
                <a:sym typeface="Wingdings" panose="05000000000000000000" pitchFamily="2" charset="2"/>
                <a:hlinkClick r:id="rId4"/>
              </a:rPr>
              <a:t>#</a:t>
            </a:r>
            <a:r>
              <a:rPr lang="en-GB" sz="2000" dirty="0" smtClean="0">
                <a:sym typeface="Wingdings" panose="05000000000000000000" pitchFamily="2" charset="2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High energy physics facilities – High-Luminosity LHC, </a:t>
            </a:r>
            <a:r>
              <a:rPr lang="en-GB" sz="2000" dirty="0" err="1" smtClean="0"/>
              <a:t>LHeC</a:t>
            </a:r>
            <a:r>
              <a:rPr lang="en-GB" sz="2000" dirty="0" smtClean="0"/>
              <a:t>, FCC, DUNE/PIP-II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Neutron Sources - ESS</a:t>
            </a:r>
          </a:p>
        </p:txBody>
      </p:sp>
    </p:spTree>
    <p:extLst>
      <p:ext uri="{BB962C8B-B14F-4D97-AF65-F5344CB8AC3E}">
        <p14:creationId xmlns:p14="http://schemas.microsoft.com/office/powerpoint/2010/main" val="140290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3886"/>
            <a:ext cx="7818985" cy="5380522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2013" y="134200"/>
            <a:ext cx="9723824" cy="796950"/>
          </a:xfrm>
        </p:spPr>
        <p:txBody>
          <a:bodyPr>
            <a:noAutofit/>
          </a:bodyPr>
          <a:lstStyle/>
          <a:p>
            <a:r>
              <a:rPr lang="en-GB" sz="2800" u="sng" dirty="0" smtClean="0"/>
              <a:t>Electron-Ion Collider: Priority Accelerator R&amp;D</a:t>
            </a:r>
            <a:endParaRPr lang="en-GB" sz="28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62EE2-49AD-4530-BAD5-1947DB935FC6}" type="slidenum">
              <a:rPr lang="en-GB" smtClean="0"/>
              <a:t>5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98" b="25470"/>
          <a:stretch/>
        </p:blipFill>
        <p:spPr>
          <a:xfrm>
            <a:off x="7257448" y="1210836"/>
            <a:ext cx="4634461" cy="20047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42459" y="3532472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Page 48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407343" y="4340994"/>
            <a:ext cx="3449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*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67510" y="4529529"/>
            <a:ext cx="3449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*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28365" y="4925769"/>
            <a:ext cx="3449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*</a:t>
            </a:r>
            <a:endParaRPr lang="en-GB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59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7583" y="908983"/>
            <a:ext cx="3760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u="sng" dirty="0" smtClean="0"/>
              <a:t>Energy Recovery </a:t>
            </a:r>
            <a:r>
              <a:rPr lang="en-GB" sz="2400" b="1" u="sng" dirty="0" err="1" smtClean="0"/>
              <a:t>Linacs</a:t>
            </a:r>
            <a:endParaRPr lang="en-GB" sz="2400" b="1" dirty="0"/>
          </a:p>
        </p:txBody>
      </p:sp>
      <p:pic>
        <p:nvPicPr>
          <p:cNvPr id="6" name="Picture 2" descr="http://www.cockcroft.ac.uk/style/images/CI_logo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81261" y="5615443"/>
            <a:ext cx="1933042" cy="10933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5553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2013" y="134200"/>
            <a:ext cx="9723824" cy="796950"/>
          </a:xfrm>
        </p:spPr>
        <p:txBody>
          <a:bodyPr>
            <a:noAutofit/>
          </a:bodyPr>
          <a:lstStyle/>
          <a:p>
            <a:r>
              <a:rPr lang="en-GB" sz="2800" u="sng" dirty="0" smtClean="0"/>
              <a:t>Electron-Ion Collider Needs Hadron Cooling</a:t>
            </a:r>
            <a:endParaRPr lang="en-GB" sz="28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62EE2-49AD-4530-BAD5-1947DB935FC6}" type="slidenum">
              <a:rPr lang="en-GB" smtClean="0"/>
              <a:t>7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62013" y="818682"/>
            <a:ext cx="6719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Intrabeam</a:t>
            </a:r>
            <a:r>
              <a:rPr lang="en-GB" dirty="0" smtClean="0"/>
              <a:t> scattering = Lorentz boosted multiple Coulomb scattering within bunches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IBS is dominant limit on both luminosity and luminosity lifetime because emittance increases with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IBS growth rate 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CF48549-24D6-4795-84B4-4FAAFD5870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6798" y="2306758"/>
            <a:ext cx="6273400" cy="40082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BF7A4C-FAC5-404A-98DE-4A59B140E7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1309" y="872749"/>
            <a:ext cx="4549603" cy="96007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7561F92F-E452-4DB2-9549-62F5AE348AA3}"/>
              </a:ext>
            </a:extLst>
          </p:cNvPr>
          <p:cNvSpPr/>
          <p:nvPr/>
        </p:nvSpPr>
        <p:spPr>
          <a:xfrm>
            <a:off x="7055042" y="825679"/>
            <a:ext cx="5031393" cy="121640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293ACA-0C58-48A3-9011-81BEBD021260}"/>
              </a:ext>
            </a:extLst>
          </p:cNvPr>
          <p:cNvSpPr txBox="1"/>
          <p:nvPr/>
        </p:nvSpPr>
        <p:spPr>
          <a:xfrm>
            <a:off x="10103053" y="1413158"/>
            <a:ext cx="13622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longitudinal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C662AF9-101A-4060-B1A4-EB0FD16565B6}"/>
              </a:ext>
            </a:extLst>
          </p:cNvPr>
          <p:cNvSpPr/>
          <p:nvPr/>
        </p:nvSpPr>
        <p:spPr>
          <a:xfrm>
            <a:off x="8993498" y="1672750"/>
            <a:ext cx="1154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transverse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A5C866-1D09-4EBB-A461-95BCE9AC6693}"/>
              </a:ext>
            </a:extLst>
          </p:cNvPr>
          <p:cNvSpPr txBox="1"/>
          <p:nvPr/>
        </p:nvSpPr>
        <p:spPr>
          <a:xfrm>
            <a:off x="9879640" y="983454"/>
            <a:ext cx="1510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Factor 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 in </a:t>
            </a:r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p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DB3EFD9-7556-4CB8-A138-CC1A28711DC0}"/>
                  </a:ext>
                </a:extLst>
              </p:cNvPr>
              <p:cNvSpPr txBox="1"/>
              <p:nvPr/>
            </p:nvSpPr>
            <p:spPr>
              <a:xfrm>
                <a:off x="2592443" y="2459814"/>
                <a:ext cx="2095060" cy="6371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𝝉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𝒊𝒃𝒔</m:t>
                            </m:r>
                          </m:sub>
                        </m:sSub>
                      </m:den>
                    </m:f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sz="24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𝒑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𝜺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𝜺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𝜺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="1" dirty="0"/>
                  <a:t>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DB3EFD9-7556-4CB8-A138-CC1A28711D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443" y="2459814"/>
                <a:ext cx="2095060" cy="63716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8043ED1D-31E2-4F13-9E0D-4126BD13749C}"/>
              </a:ext>
            </a:extLst>
          </p:cNvPr>
          <p:cNvSpPr txBox="1"/>
          <p:nvPr/>
        </p:nvSpPr>
        <p:spPr>
          <a:xfrm>
            <a:off x="462013" y="3617120"/>
            <a:ext cx="539478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latin typeface="+mj-lt"/>
              </a:rPr>
              <a:t>Start:</a:t>
            </a: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maximum luminosity </a:t>
            </a:r>
            <a:r>
              <a:rPr lang="en-US" dirty="0">
                <a:latin typeface="+mj-lt"/>
              </a:rPr>
              <a:t>without </a:t>
            </a:r>
            <a:r>
              <a:rPr lang="en-US" dirty="0" smtClean="0">
                <a:latin typeface="+mj-lt"/>
              </a:rPr>
              <a:t>cooling</a:t>
            </a:r>
            <a:endParaRPr lang="en-US" dirty="0">
              <a:latin typeface="+mj-lt"/>
            </a:endParaRPr>
          </a:p>
          <a:p>
            <a:r>
              <a:rPr lang="en-US" b="1" u="sng" dirty="0">
                <a:latin typeface="+mj-lt"/>
              </a:rPr>
              <a:t>Then:</a:t>
            </a:r>
            <a:r>
              <a:rPr lang="en-US" b="1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increase luminosity, for </a:t>
            </a:r>
            <a:r>
              <a:rPr lang="en-US" dirty="0">
                <a:latin typeface="+mj-lt"/>
              </a:rPr>
              <a:t>example by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sym typeface="Wingdings" panose="05000000000000000000" pitchFamily="2" charset="2"/>
              </a:rPr>
              <a:t>Increase </a:t>
            </a:r>
            <a:r>
              <a:rPr lang="en-US" dirty="0" err="1">
                <a:latin typeface="+mj-lt"/>
                <a:sym typeface="Wingdings" panose="05000000000000000000" pitchFamily="2" charset="2"/>
              </a:rPr>
              <a:t>n</a:t>
            </a:r>
            <a:r>
              <a:rPr lang="en-US" baseline="-25000" dirty="0" err="1">
                <a:latin typeface="+mj-lt"/>
                <a:sym typeface="Wingdings" panose="05000000000000000000" pitchFamily="2" charset="2"/>
              </a:rPr>
              <a:t>b</a:t>
            </a:r>
            <a:r>
              <a:rPr lang="en-US" dirty="0">
                <a:latin typeface="+mj-lt"/>
                <a:sym typeface="Wingdings" panose="05000000000000000000" pitchFamily="2" charset="2"/>
              </a:rPr>
              <a:t>  N</a:t>
            </a:r>
            <a:r>
              <a:rPr lang="en-US" baseline="-25000" dirty="0">
                <a:latin typeface="+mj-lt"/>
                <a:sym typeface="Wingdings" panose="05000000000000000000" pitchFamily="2" charset="2"/>
              </a:rPr>
              <a:t>p</a:t>
            </a:r>
            <a:r>
              <a:rPr lang="en-US" dirty="0">
                <a:latin typeface="+mj-lt"/>
                <a:sym typeface="Wingdings" panose="05000000000000000000" pitchFamily="2" charset="2"/>
              </a:rPr>
              <a:t> , </a:t>
            </a:r>
            <a:r>
              <a:rPr lang="en-US" dirty="0" smtClean="0">
                <a:latin typeface="+mj-lt"/>
                <a:sym typeface="Wingdings" panose="05000000000000000000" pitchFamily="2" charset="2"/>
              </a:rPr>
              <a:t>1/</a:t>
            </a:r>
            <a:r>
              <a:rPr lang="en-US" i="1" dirty="0" err="1" smtClean="0">
                <a:latin typeface="+mj-lt"/>
                <a:sym typeface="Wingdings" panose="05000000000000000000" pitchFamily="2" charset="2"/>
              </a:rPr>
              <a:t>t</a:t>
            </a:r>
            <a:r>
              <a:rPr lang="en-US" i="1" baseline="-25000" dirty="0" err="1" smtClean="0">
                <a:latin typeface="+mj-lt"/>
                <a:sym typeface="Wingdings" panose="05000000000000000000" pitchFamily="2" charset="2"/>
              </a:rPr>
              <a:t>ibs</a:t>
            </a:r>
            <a:r>
              <a:rPr lang="en-US" i="1" baseline="-25000" dirty="0" smtClean="0">
                <a:latin typeface="+mj-lt"/>
                <a:sym typeface="Wingdings" panose="05000000000000000000" pitchFamily="2" charset="2"/>
              </a:rPr>
              <a:t> </a:t>
            </a:r>
            <a:r>
              <a:rPr lang="en-US" dirty="0">
                <a:latin typeface="+mj-lt"/>
                <a:sym typeface="Wingdings" panose="05000000000000000000" pitchFamily="2" charset="2"/>
              </a:rPr>
              <a:t>scales with </a:t>
            </a:r>
            <a:r>
              <a:rPr lang="en-US" dirty="0" err="1">
                <a:latin typeface="+mj-lt"/>
                <a:sym typeface="Wingdings" panose="05000000000000000000" pitchFamily="2" charset="2"/>
              </a:rPr>
              <a:t>n</a:t>
            </a:r>
            <a:r>
              <a:rPr lang="en-US" baseline="-25000" dirty="0" err="1">
                <a:latin typeface="+mj-lt"/>
                <a:sym typeface="Wingdings" panose="05000000000000000000" pitchFamily="2" charset="2"/>
              </a:rPr>
              <a:t>b</a:t>
            </a:r>
            <a:r>
              <a:rPr lang="en-US" baseline="-25000" dirty="0">
                <a:latin typeface="+mj-lt"/>
                <a:sym typeface="Wingdings" panose="05000000000000000000" pitchFamily="2" charset="2"/>
              </a:rPr>
              <a:t>    </a:t>
            </a:r>
            <a:r>
              <a:rPr lang="en-US" dirty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 need cooling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sym typeface="Wingdings" panose="05000000000000000000" pitchFamily="2" charset="2"/>
              </a:rPr>
              <a:t>Decrease </a:t>
            </a:r>
            <a:r>
              <a:rPr lang="en-US" dirty="0" smtClean="0">
                <a:latin typeface="+mj-lt"/>
                <a:sym typeface="Symbol" panose="05050102010706020507" pitchFamily="18" charset="2"/>
              </a:rPr>
              <a:t></a:t>
            </a:r>
            <a:r>
              <a:rPr lang="en-US" dirty="0" smtClean="0">
                <a:latin typeface="+mj-lt"/>
                <a:sym typeface="Wingdings" panose="05000000000000000000" pitchFamily="2" charset="2"/>
              </a:rPr>
              <a:t>  need </a:t>
            </a:r>
            <a:r>
              <a:rPr lang="en-US" dirty="0">
                <a:latin typeface="+mj-lt"/>
                <a:sym typeface="Wingdings" panose="05000000000000000000" pitchFamily="2" charset="2"/>
              </a:rPr>
              <a:t>to decrease </a:t>
            </a:r>
            <a:r>
              <a:rPr lang="en-US" dirty="0" smtClean="0">
                <a:latin typeface="+mj-lt"/>
                <a:sym typeface="Symbol" panose="05050102010706020507" pitchFamily="18" charset="2"/>
              </a:rPr>
              <a:t></a:t>
            </a:r>
            <a:r>
              <a:rPr lang="en-US" baseline="-25000" dirty="0" smtClean="0">
                <a:latin typeface="+mj-lt"/>
                <a:sym typeface="Wingdings" panose="05000000000000000000" pitchFamily="2" charset="2"/>
              </a:rPr>
              <a:t>s</a:t>
            </a:r>
            <a:r>
              <a:rPr lang="en-US" dirty="0" smtClean="0">
                <a:latin typeface="+mj-lt"/>
                <a:sym typeface="Wingdings" panose="05000000000000000000" pitchFamily="2" charset="2"/>
              </a:rPr>
              <a:t> </a:t>
            </a:r>
            <a:r>
              <a:rPr lang="en-US" dirty="0">
                <a:latin typeface="+mj-lt"/>
                <a:sym typeface="Wingdings" panose="05000000000000000000" pitchFamily="2" charset="2"/>
              </a:rPr>
              <a:t>by </a:t>
            </a:r>
            <a:r>
              <a:rPr lang="en-US" dirty="0" err="1">
                <a:latin typeface="+mj-lt"/>
                <a:sym typeface="Wingdings" panose="05000000000000000000" pitchFamily="2" charset="2"/>
              </a:rPr>
              <a:t>incr</a:t>
            </a:r>
            <a:r>
              <a:rPr lang="en-US" dirty="0">
                <a:latin typeface="+mj-lt"/>
                <a:sym typeface="Wingdings" panose="05000000000000000000" pitchFamily="2" charset="2"/>
              </a:rPr>
              <a:t> </a:t>
            </a:r>
            <a:r>
              <a:rPr lang="en-US" dirty="0" err="1">
                <a:latin typeface="+mj-lt"/>
                <a:sym typeface="Wingdings" panose="05000000000000000000" pitchFamily="2" charset="2"/>
              </a:rPr>
              <a:t>U</a:t>
            </a:r>
            <a:r>
              <a:rPr lang="en-US" baseline="-25000" dirty="0" err="1">
                <a:latin typeface="+mj-lt"/>
                <a:sym typeface="Wingdings" panose="05000000000000000000" pitchFamily="2" charset="2"/>
              </a:rPr>
              <a:t>rf</a:t>
            </a:r>
            <a:r>
              <a:rPr lang="en-US" dirty="0">
                <a:latin typeface="+mj-lt"/>
                <a:sym typeface="Wingdings" panose="05000000000000000000" pitchFamily="2" charset="2"/>
              </a:rPr>
              <a:t>   </a:t>
            </a:r>
            <a:r>
              <a:rPr lang="en-US" dirty="0" smtClean="0">
                <a:latin typeface="+mj-lt"/>
                <a:sym typeface="Symbol" panose="05050102010706020507" pitchFamily="18" charset="2"/>
              </a:rPr>
              <a:t></a:t>
            </a:r>
            <a:r>
              <a:rPr lang="en-US" baseline="-25000" dirty="0" smtClean="0">
                <a:latin typeface="+mj-lt"/>
                <a:sym typeface="Wingdings" panose="05000000000000000000" pitchFamily="2" charset="2"/>
              </a:rPr>
              <a:t>e</a:t>
            </a:r>
            <a:r>
              <a:rPr lang="en-US" dirty="0" smtClean="0">
                <a:latin typeface="+mj-lt"/>
                <a:sym typeface="Wingdings" panose="05000000000000000000" pitchFamily="2" charset="2"/>
              </a:rPr>
              <a:t> </a:t>
            </a:r>
            <a:r>
              <a:rPr lang="en-US" dirty="0">
                <a:latin typeface="+mj-lt"/>
                <a:sym typeface="Wingdings" panose="05000000000000000000" pitchFamily="2" charset="2"/>
              </a:rPr>
              <a:t>larger + more </a:t>
            </a:r>
            <a:r>
              <a:rPr lang="en-US" dirty="0" err="1">
                <a:latin typeface="+mj-lt"/>
                <a:sym typeface="Wingdings" panose="05000000000000000000" pitchFamily="2" charset="2"/>
              </a:rPr>
              <a:t>nonlin</a:t>
            </a:r>
            <a:r>
              <a:rPr lang="en-US" dirty="0">
                <a:latin typeface="+mj-lt"/>
                <a:sym typeface="Wingdings" panose="05000000000000000000" pitchFamily="2" charset="2"/>
              </a:rPr>
              <a:t> </a:t>
            </a:r>
            <a:r>
              <a:rPr lang="en-US" dirty="0" smtClean="0">
                <a:latin typeface="+mj-lt"/>
                <a:sym typeface="Wingdings" panose="05000000000000000000" pitchFamily="2" charset="2"/>
              </a:rPr>
              <a:t>beam-beam </a:t>
            </a:r>
            <a:r>
              <a:rPr lang="en-US" dirty="0" smtClean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 </a:t>
            </a:r>
            <a:r>
              <a:rPr lang="en-US" dirty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need cooling </a:t>
            </a:r>
            <a:endParaRPr lang="en-US" dirty="0" smtClean="0">
              <a:solidFill>
                <a:srgbClr val="FF0000"/>
              </a:solidFill>
              <a:latin typeface="+mj-lt"/>
              <a:sym typeface="Wingdings" panose="05000000000000000000" pitchFamily="2" charset="2"/>
            </a:endParaRPr>
          </a:p>
          <a:p>
            <a:pPr marL="285750" indent="-285750">
              <a:buFont typeface="Symbol" panose="05050102010706020507" pitchFamily="18" charset="2"/>
              <a:buChar char=" "/>
            </a:pPr>
            <a:endParaRPr lang="en-US" dirty="0" smtClean="0">
              <a:solidFill>
                <a:srgbClr val="FF0000"/>
              </a:solidFill>
              <a:latin typeface="+mj-lt"/>
              <a:sym typeface="Wingdings" panose="05000000000000000000" pitchFamily="2" charset="2"/>
            </a:endParaRPr>
          </a:p>
          <a:p>
            <a:pPr marL="285750" indent="-285750">
              <a:buFont typeface="Symbol" panose="05050102010706020507" pitchFamily="18" charset="2"/>
              <a:buChar char=" "/>
            </a:pPr>
            <a:endParaRPr lang="en-US" dirty="0">
              <a:solidFill>
                <a:srgbClr val="FF0000"/>
              </a:solidFill>
              <a:latin typeface="+mj-lt"/>
              <a:sym typeface="Wingdings" panose="05000000000000000000" pitchFamily="2" charset="2"/>
            </a:endParaRPr>
          </a:p>
          <a:p>
            <a:endParaRPr lang="en-US" dirty="0">
              <a:solidFill>
                <a:srgbClr val="FF0000"/>
              </a:solidFill>
              <a:latin typeface="+mj-lt"/>
              <a:sym typeface="Wingdings" panose="05000000000000000000" pitchFamily="2" charset="2"/>
            </a:endParaRPr>
          </a:p>
          <a:p>
            <a:r>
              <a:rPr lang="en-US" i="1" dirty="0" err="1" smtClean="0">
                <a:latin typeface="+mj-lt"/>
              </a:rPr>
              <a:t>Ferdi</a:t>
            </a:r>
            <a:r>
              <a:rPr lang="en-US" i="1" dirty="0" smtClean="0">
                <a:latin typeface="+mj-lt"/>
              </a:rPr>
              <a:t> </a:t>
            </a:r>
            <a:r>
              <a:rPr lang="en-US" i="1" dirty="0" err="1" smtClean="0">
                <a:latin typeface="+mj-lt"/>
              </a:rPr>
              <a:t>Willeke</a:t>
            </a:r>
            <a:r>
              <a:rPr lang="en-US" i="1" dirty="0" smtClean="0">
                <a:latin typeface="+mj-lt"/>
              </a:rPr>
              <a:t> - 2018 EIC Accelerator Meeting, </a:t>
            </a:r>
            <a:r>
              <a:rPr lang="en-US" i="1" dirty="0" err="1" smtClean="0">
                <a:latin typeface="+mj-lt"/>
              </a:rPr>
              <a:t>JLab</a:t>
            </a:r>
            <a:endParaRPr lang="en-US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832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2013" y="134200"/>
            <a:ext cx="9723824" cy="796950"/>
          </a:xfrm>
        </p:spPr>
        <p:txBody>
          <a:bodyPr>
            <a:noAutofit/>
          </a:bodyPr>
          <a:lstStyle/>
          <a:p>
            <a:r>
              <a:rPr lang="en-GB" sz="2800" u="sng" dirty="0" smtClean="0"/>
              <a:t>Electron-Ion Collider – How to Cool?</a:t>
            </a:r>
            <a:endParaRPr lang="en-GB" sz="28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62EE2-49AD-4530-BAD5-1947DB935FC6}" type="slidenum">
              <a:rPr lang="en-GB" smtClean="0"/>
              <a:t>8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9294" y="2117888"/>
            <a:ext cx="6084683" cy="460479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94637" y="905311"/>
            <a:ext cx="111653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Proton and electron beams must have identical relativistic gamma, </a:t>
            </a:r>
            <a:r>
              <a:rPr lang="en-GB" dirty="0"/>
              <a:t>f</a:t>
            </a:r>
            <a:r>
              <a:rPr lang="en-GB" dirty="0" smtClean="0"/>
              <a:t>or example </a:t>
            </a:r>
            <a:r>
              <a:rPr lang="da-DK" dirty="0" smtClean="0"/>
              <a:t>100 </a:t>
            </a:r>
            <a:r>
              <a:rPr lang="da-DK" dirty="0"/>
              <a:t>GeV p </a:t>
            </a:r>
            <a:r>
              <a:rPr lang="da-DK" dirty="0">
                <a:sym typeface="Symbol" panose="05050102010706020507" pitchFamily="18" charset="2"/>
              </a:rPr>
              <a:t></a:t>
            </a:r>
            <a:r>
              <a:rPr lang="da-DK" dirty="0" smtClean="0"/>
              <a:t> 54 </a:t>
            </a:r>
            <a:r>
              <a:rPr lang="da-DK" dirty="0"/>
              <a:t>MeV </a:t>
            </a:r>
            <a:r>
              <a:rPr lang="da-DK" dirty="0" smtClean="0"/>
              <a:t>e- , 275 </a:t>
            </a:r>
            <a:r>
              <a:rPr lang="da-DK" dirty="0"/>
              <a:t>GeV p </a:t>
            </a:r>
            <a:r>
              <a:rPr lang="da-DK" dirty="0" smtClean="0">
                <a:sym typeface="Symbol" panose="05050102010706020507" pitchFamily="18" charset="2"/>
              </a:rPr>
              <a:t> </a:t>
            </a:r>
            <a:r>
              <a:rPr lang="da-DK" dirty="0" smtClean="0"/>
              <a:t>150 </a:t>
            </a:r>
            <a:r>
              <a:rPr lang="da-DK" dirty="0"/>
              <a:t>MeV e-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These electron energies are well beyond capabilities of standard DC coolers used since 1960s - </a:t>
            </a:r>
            <a:r>
              <a:rPr lang="en-GB" b="1" dirty="0" smtClean="0"/>
              <a:t>new technology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94636" y="2415942"/>
            <a:ext cx="575430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Of </a:t>
            </a:r>
            <a:r>
              <a:rPr lang="en-GB" dirty="0"/>
              <a:t>the cooling methods currently under study (from </a:t>
            </a:r>
            <a:r>
              <a:rPr lang="en-GB" dirty="0" err="1"/>
              <a:t>Ferdi</a:t>
            </a:r>
            <a:r>
              <a:rPr lang="en-GB" dirty="0"/>
              <a:t> </a:t>
            </a:r>
            <a:r>
              <a:rPr lang="en-GB" dirty="0" err="1"/>
              <a:t>Willeke</a:t>
            </a:r>
            <a:r>
              <a:rPr lang="en-GB" dirty="0"/>
              <a:t> – 2018 </a:t>
            </a:r>
            <a:r>
              <a:rPr lang="en-GB" dirty="0" smtClean="0"/>
              <a:t>EIC Accelerator Meeting) </a:t>
            </a:r>
            <a:r>
              <a:rPr lang="en-GB" b="1" dirty="0" smtClean="0"/>
              <a:t>4</a:t>
            </a:r>
            <a:r>
              <a:rPr lang="en-GB" dirty="0" smtClean="0"/>
              <a:t> of the </a:t>
            </a:r>
            <a:r>
              <a:rPr lang="en-GB" b="1" dirty="0" smtClean="0"/>
              <a:t>8</a:t>
            </a:r>
            <a:r>
              <a:rPr lang="en-GB" dirty="0" smtClean="0"/>
              <a:t> listed utilise an Energy Recovery </a:t>
            </a:r>
            <a:r>
              <a:rPr lang="en-GB" dirty="0" err="1" smtClean="0"/>
              <a:t>Linac</a:t>
            </a:r>
            <a:r>
              <a:rPr lang="en-GB" dirty="0" smtClean="0"/>
              <a:t> (ERL) (others: 2 storage ring, 1 laser, 1 induction </a:t>
            </a:r>
            <a:r>
              <a:rPr lang="en-GB" dirty="0" err="1" smtClean="0"/>
              <a:t>linac</a:t>
            </a:r>
            <a:r>
              <a:rPr lang="en-GB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All </a:t>
            </a:r>
            <a:r>
              <a:rPr lang="en-GB" dirty="0"/>
              <a:t>need </a:t>
            </a:r>
            <a:r>
              <a:rPr lang="en-GB" b="1" dirty="0" smtClean="0"/>
              <a:t>high power</a:t>
            </a:r>
            <a:r>
              <a:rPr lang="en-GB" dirty="0" smtClean="0"/>
              <a:t>: tens </a:t>
            </a:r>
            <a:r>
              <a:rPr lang="en-GB" dirty="0"/>
              <a:t>or hundreds of mA </a:t>
            </a:r>
            <a:r>
              <a:rPr lang="en-GB" dirty="0" smtClean="0"/>
              <a:t>= e-beam </a:t>
            </a:r>
            <a:r>
              <a:rPr lang="en-GB" dirty="0"/>
              <a:t>power 1 MW to 50 </a:t>
            </a:r>
            <a:r>
              <a:rPr lang="en-GB" dirty="0" smtClean="0"/>
              <a:t>MW and excellent quality = </a:t>
            </a:r>
            <a:r>
              <a:rPr lang="en-GB" b="1" dirty="0" smtClean="0"/>
              <a:t>small</a:t>
            </a:r>
            <a:r>
              <a:rPr lang="en-GB" dirty="0" smtClean="0"/>
              <a:t> </a:t>
            </a:r>
            <a:r>
              <a:rPr lang="en-GB" b="1" dirty="0" smtClean="0"/>
              <a:t>energy spread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It is this combination that makes </a:t>
            </a:r>
            <a:r>
              <a:rPr lang="en-GB" dirty="0" smtClean="0"/>
              <a:t>ERLs </a:t>
            </a:r>
            <a:r>
              <a:rPr lang="en-GB" dirty="0" smtClean="0"/>
              <a:t>attractive </a:t>
            </a:r>
            <a:r>
              <a:rPr lang="en-GB" dirty="0" smtClean="0"/>
              <a:t>solutions – perhaps 2 required! 1 for incoherent at low energy + 1 to drive </a:t>
            </a:r>
            <a:r>
              <a:rPr lang="en-GB" dirty="0" err="1" smtClean="0"/>
              <a:t>CeC</a:t>
            </a:r>
            <a:r>
              <a:rPr lang="en-GB" dirty="0" smtClean="0"/>
              <a:t> at high energy?</a:t>
            </a:r>
            <a:endParaRPr lang="en-GB" dirty="0"/>
          </a:p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6208295" y="3108960"/>
            <a:ext cx="5553777" cy="375385"/>
          </a:xfrm>
          <a:prstGeom prst="roundRect">
            <a:avLst/>
          </a:prstGeom>
          <a:noFill/>
          <a:ln w="38100">
            <a:solidFill>
              <a:srgbClr val="E94D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6206690" y="3501993"/>
            <a:ext cx="5553777" cy="375385"/>
          </a:xfrm>
          <a:prstGeom prst="roundRect">
            <a:avLst/>
          </a:prstGeom>
          <a:noFill/>
          <a:ln w="38100">
            <a:solidFill>
              <a:srgbClr val="E94D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6216317" y="4551151"/>
            <a:ext cx="5553777" cy="375385"/>
          </a:xfrm>
          <a:prstGeom prst="roundRect">
            <a:avLst/>
          </a:prstGeom>
          <a:noFill/>
          <a:ln w="38100">
            <a:solidFill>
              <a:srgbClr val="E94D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6216315" y="4272012"/>
            <a:ext cx="5553777" cy="279139"/>
          </a:xfrm>
          <a:prstGeom prst="roundRect">
            <a:avLst/>
          </a:prstGeom>
          <a:noFill/>
          <a:ln w="38100">
            <a:solidFill>
              <a:srgbClr val="E94D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62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65" name="Text Box 29"/>
          <p:cNvSpPr txBox="1">
            <a:spLocks noChangeArrowheads="1"/>
          </p:cNvSpPr>
          <p:nvPr/>
        </p:nvSpPr>
        <p:spPr bwMode="auto">
          <a:xfrm>
            <a:off x="7679772" y="3152305"/>
            <a:ext cx="223565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Beam quality limited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Beam disruption limited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 average beam current</a:t>
            </a:r>
            <a:endParaRPr lang="en-US" altLang="en-US" sz="6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0" name="Text Box 27"/>
          <p:cNvSpPr txBox="1">
            <a:spLocks noChangeArrowheads="1"/>
          </p:cNvSpPr>
          <p:nvPr/>
        </p:nvSpPr>
        <p:spPr bwMode="auto">
          <a:xfrm>
            <a:off x="5447929" y="2688899"/>
            <a:ext cx="242576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Average beam current limited</a:t>
            </a:r>
          </a:p>
        </p:txBody>
      </p:sp>
      <p:grpSp>
        <p:nvGrpSpPr>
          <p:cNvPr id="372739" name="Group 3"/>
          <p:cNvGrpSpPr>
            <a:grpSpLocks/>
          </p:cNvGrpSpPr>
          <p:nvPr/>
        </p:nvGrpSpPr>
        <p:grpSpPr bwMode="auto">
          <a:xfrm>
            <a:off x="3359697" y="3164805"/>
            <a:ext cx="3921549" cy="253604"/>
            <a:chOff x="1071" y="2256"/>
            <a:chExt cx="2122" cy="213"/>
          </a:xfrm>
        </p:grpSpPr>
        <p:sp>
          <p:nvSpPr>
            <p:cNvPr id="372740" name="AutoShape 4"/>
            <p:cNvSpPr>
              <a:spLocks noChangeAspect="1" noChangeArrowheads="1"/>
            </p:cNvSpPr>
            <p:nvPr/>
          </p:nvSpPr>
          <p:spPr bwMode="auto">
            <a:xfrm>
              <a:off x="1071" y="2256"/>
              <a:ext cx="345" cy="171"/>
            </a:xfrm>
            <a:prstGeom prst="rightArrow">
              <a:avLst>
                <a:gd name="adj1" fmla="val 50000"/>
                <a:gd name="adj2" fmla="val 50439"/>
              </a:avLst>
            </a:prstGeom>
            <a:solidFill>
              <a:srgbClr val="43434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2741" name="AutoShape 5"/>
            <p:cNvSpPr>
              <a:spLocks noChangeAspect="1" noChangeArrowheads="1"/>
            </p:cNvSpPr>
            <p:nvPr/>
          </p:nvSpPr>
          <p:spPr bwMode="auto">
            <a:xfrm rot="10800000">
              <a:off x="2848" y="2298"/>
              <a:ext cx="345" cy="171"/>
            </a:xfrm>
            <a:prstGeom prst="rightArrow">
              <a:avLst>
                <a:gd name="adj1" fmla="val 50000"/>
                <a:gd name="adj2" fmla="val 50439"/>
              </a:avLst>
            </a:prstGeom>
            <a:solidFill>
              <a:srgbClr val="43434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72742" name="Group 6"/>
          <p:cNvGrpSpPr>
            <a:grpSpLocks/>
          </p:cNvGrpSpPr>
          <p:nvPr/>
        </p:nvGrpSpPr>
        <p:grpSpPr bwMode="auto">
          <a:xfrm>
            <a:off x="2279576" y="1165698"/>
            <a:ext cx="1284684" cy="3605213"/>
            <a:chOff x="142" y="776"/>
            <a:chExt cx="1079" cy="3028"/>
          </a:xfrm>
        </p:grpSpPr>
        <p:grpSp>
          <p:nvGrpSpPr>
            <p:cNvPr id="372743" name="Group 7"/>
            <p:cNvGrpSpPr>
              <a:grpSpLocks noChangeAspect="1"/>
            </p:cNvGrpSpPr>
            <p:nvPr/>
          </p:nvGrpSpPr>
          <p:grpSpPr bwMode="auto">
            <a:xfrm>
              <a:off x="576" y="1344"/>
              <a:ext cx="144" cy="2460"/>
              <a:chOff x="576" y="1344"/>
              <a:chExt cx="144" cy="2460"/>
            </a:xfrm>
          </p:grpSpPr>
          <p:sp>
            <p:nvSpPr>
              <p:cNvPr id="372744" name="Line 8"/>
              <p:cNvSpPr>
                <a:spLocks noChangeAspect="1" noChangeShapeType="1"/>
              </p:cNvSpPr>
              <p:nvPr/>
            </p:nvSpPr>
            <p:spPr bwMode="auto">
              <a:xfrm>
                <a:off x="648" y="1428"/>
                <a:ext cx="0" cy="230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350" dirty="0"/>
              </a:p>
            </p:txBody>
          </p:sp>
          <p:sp>
            <p:nvSpPr>
              <p:cNvPr id="372745" name="Rectangle 9"/>
              <p:cNvSpPr>
                <a:spLocks noChangeAspect="1" noChangeArrowheads="1"/>
              </p:cNvSpPr>
              <p:nvPr/>
            </p:nvSpPr>
            <p:spPr bwMode="auto">
              <a:xfrm>
                <a:off x="576" y="1632"/>
                <a:ext cx="144" cy="1824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350" dirty="0"/>
              </a:p>
            </p:txBody>
          </p:sp>
          <p:sp>
            <p:nvSpPr>
              <p:cNvPr id="372746" name="Rectangle 10"/>
              <p:cNvSpPr>
                <a:spLocks noChangeAspect="1" noChangeArrowheads="1"/>
              </p:cNvSpPr>
              <p:nvPr/>
            </p:nvSpPr>
            <p:spPr bwMode="auto">
              <a:xfrm>
                <a:off x="594" y="3708"/>
                <a:ext cx="96" cy="9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350" dirty="0"/>
              </a:p>
            </p:txBody>
          </p:sp>
          <p:sp>
            <p:nvSpPr>
              <p:cNvPr id="372747" name="Rectangle 11"/>
              <p:cNvSpPr>
                <a:spLocks noChangeAspect="1" noChangeArrowheads="1"/>
              </p:cNvSpPr>
              <p:nvPr/>
            </p:nvSpPr>
            <p:spPr bwMode="auto">
              <a:xfrm>
                <a:off x="600" y="1344"/>
                <a:ext cx="96" cy="96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350" dirty="0"/>
              </a:p>
            </p:txBody>
          </p:sp>
        </p:grpSp>
        <p:sp>
          <p:nvSpPr>
            <p:cNvPr id="372748" name="Text Box 12"/>
            <p:cNvSpPr txBox="1">
              <a:spLocks noChangeArrowheads="1"/>
            </p:cNvSpPr>
            <p:nvPr/>
          </p:nvSpPr>
          <p:spPr bwMode="auto">
            <a:xfrm>
              <a:off x="142" y="776"/>
              <a:ext cx="1079" cy="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en-US" sz="1500" b="1" dirty="0">
                  <a:solidFill>
                    <a:srgbClr val="434343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Linear</a:t>
              </a:r>
            </a:p>
            <a:p>
              <a:pPr algn="ctr" eaLnBrk="1" hangingPunct="1"/>
              <a:r>
                <a:rPr lang="en-US" altLang="en-US" sz="1500" b="1" dirty="0">
                  <a:solidFill>
                    <a:srgbClr val="434343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Accelerator</a:t>
              </a:r>
            </a:p>
          </p:txBody>
        </p:sp>
      </p:grpSp>
      <p:grpSp>
        <p:nvGrpSpPr>
          <p:cNvPr id="372749" name="Group 13"/>
          <p:cNvGrpSpPr>
            <a:grpSpLocks/>
          </p:cNvGrpSpPr>
          <p:nvPr/>
        </p:nvGrpSpPr>
        <p:grpSpPr bwMode="auto">
          <a:xfrm>
            <a:off x="7557990" y="1237185"/>
            <a:ext cx="2497931" cy="3365896"/>
            <a:chOff x="3692" y="637"/>
            <a:chExt cx="2098" cy="2827"/>
          </a:xfrm>
        </p:grpSpPr>
        <p:sp>
          <p:nvSpPr>
            <p:cNvPr id="372750" name="Text Box 14"/>
            <p:cNvSpPr txBox="1">
              <a:spLocks noChangeArrowheads="1"/>
            </p:cNvSpPr>
            <p:nvPr/>
          </p:nvSpPr>
          <p:spPr bwMode="auto">
            <a:xfrm>
              <a:off x="3692" y="637"/>
              <a:ext cx="2098" cy="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altLang="en-US" sz="1500" b="1" dirty="0">
                  <a:solidFill>
                    <a:srgbClr val="434343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Ring</a:t>
              </a:r>
              <a:br>
                <a:rPr lang="en-US" altLang="en-US" sz="1500" b="1" dirty="0">
                  <a:solidFill>
                    <a:srgbClr val="434343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en-US" altLang="en-US" sz="1500" b="1" dirty="0">
                  <a:solidFill>
                    <a:srgbClr val="434343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(Cyclotron, Synchrotron</a:t>
              </a:r>
            </a:p>
            <a:p>
              <a:pPr algn="ctr" eaLnBrk="1" hangingPunct="1"/>
              <a:r>
                <a:rPr lang="en-US" altLang="en-US" sz="1500" b="1" dirty="0">
                  <a:solidFill>
                    <a:srgbClr val="434343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Storage Ring…)</a:t>
              </a:r>
            </a:p>
          </p:txBody>
        </p:sp>
        <p:grpSp>
          <p:nvGrpSpPr>
            <p:cNvPr id="372751" name="Group 15"/>
            <p:cNvGrpSpPr>
              <a:grpSpLocks/>
            </p:cNvGrpSpPr>
            <p:nvPr/>
          </p:nvGrpSpPr>
          <p:grpSpPr bwMode="auto">
            <a:xfrm>
              <a:off x="3699" y="1494"/>
              <a:ext cx="2088" cy="1970"/>
              <a:chOff x="3755" y="1638"/>
              <a:chExt cx="2088" cy="1970"/>
            </a:xfrm>
          </p:grpSpPr>
          <p:sp>
            <p:nvSpPr>
              <p:cNvPr id="372752" name="Oval 16"/>
              <p:cNvSpPr>
                <a:spLocks noChangeAspect="1" noChangeArrowheads="1"/>
              </p:cNvSpPr>
              <p:nvPr/>
            </p:nvSpPr>
            <p:spPr bwMode="auto">
              <a:xfrm>
                <a:off x="3816" y="1638"/>
                <a:ext cx="1970" cy="197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350" dirty="0"/>
              </a:p>
            </p:txBody>
          </p:sp>
          <p:sp>
            <p:nvSpPr>
              <p:cNvPr id="372753" name="Rectangle 17"/>
              <p:cNvSpPr>
                <a:spLocks noChangeAspect="1" noChangeArrowheads="1"/>
              </p:cNvSpPr>
              <p:nvPr/>
            </p:nvSpPr>
            <p:spPr bwMode="auto">
              <a:xfrm>
                <a:off x="5728" y="2565"/>
                <a:ext cx="115" cy="115"/>
              </a:xfrm>
              <a:prstGeom prst="rect">
                <a:avLst/>
              </a:prstGeom>
              <a:solidFill>
                <a:srgbClr val="6699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350" dirty="0"/>
              </a:p>
            </p:txBody>
          </p:sp>
          <p:sp>
            <p:nvSpPr>
              <p:cNvPr id="372754" name="Rectangle 18"/>
              <p:cNvSpPr>
                <a:spLocks noChangeAspect="1" noChangeArrowheads="1"/>
              </p:cNvSpPr>
              <p:nvPr/>
            </p:nvSpPr>
            <p:spPr bwMode="auto">
              <a:xfrm>
                <a:off x="3755" y="2564"/>
                <a:ext cx="115" cy="115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350" dirty="0"/>
              </a:p>
            </p:txBody>
          </p:sp>
        </p:grpSp>
      </p:grpSp>
      <p:grpSp>
        <p:nvGrpSpPr>
          <p:cNvPr id="372755" name="Group 19"/>
          <p:cNvGrpSpPr>
            <a:grpSpLocks noChangeAspect="1"/>
          </p:cNvGrpSpPr>
          <p:nvPr/>
        </p:nvGrpSpPr>
        <p:grpSpPr bwMode="auto">
          <a:xfrm>
            <a:off x="6110288" y="4593555"/>
            <a:ext cx="1724026" cy="742950"/>
            <a:chOff x="2796" y="3342"/>
            <a:chExt cx="1448" cy="624"/>
          </a:xfrm>
        </p:grpSpPr>
        <p:sp>
          <p:nvSpPr>
            <p:cNvPr id="372756" name="Rectangle 20"/>
            <p:cNvSpPr>
              <a:spLocks noChangeAspect="1" noChangeArrowheads="1"/>
            </p:cNvSpPr>
            <p:nvPr/>
          </p:nvSpPr>
          <p:spPr bwMode="auto">
            <a:xfrm>
              <a:off x="2796" y="3342"/>
              <a:ext cx="1428" cy="62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 dirty="0"/>
            </a:p>
          </p:txBody>
        </p:sp>
        <p:sp>
          <p:nvSpPr>
            <p:cNvPr id="372757" name="Rectangle 21"/>
            <p:cNvSpPr>
              <a:spLocks noChangeAspect="1" noChangeArrowheads="1"/>
            </p:cNvSpPr>
            <p:nvPr/>
          </p:nvSpPr>
          <p:spPr bwMode="auto">
            <a:xfrm>
              <a:off x="2864" y="3420"/>
              <a:ext cx="109" cy="109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 dirty="0"/>
            </a:p>
          </p:txBody>
        </p:sp>
        <p:sp>
          <p:nvSpPr>
            <p:cNvPr id="372758" name="Rectangle 22"/>
            <p:cNvSpPr>
              <a:spLocks noChangeAspect="1" noChangeArrowheads="1"/>
            </p:cNvSpPr>
            <p:nvPr/>
          </p:nvSpPr>
          <p:spPr bwMode="auto">
            <a:xfrm>
              <a:off x="2864" y="3602"/>
              <a:ext cx="109" cy="10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 dirty="0"/>
            </a:p>
          </p:txBody>
        </p:sp>
        <p:sp>
          <p:nvSpPr>
            <p:cNvPr id="372759" name="Text Box 23"/>
            <p:cNvSpPr txBox="1">
              <a:spLocks noChangeAspect="1" noChangeArrowheads="1"/>
            </p:cNvSpPr>
            <p:nvPr/>
          </p:nvSpPr>
          <p:spPr bwMode="auto">
            <a:xfrm>
              <a:off x="3038" y="3365"/>
              <a:ext cx="77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sz="12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Beam start</a:t>
              </a:r>
            </a:p>
          </p:txBody>
        </p:sp>
        <p:sp>
          <p:nvSpPr>
            <p:cNvPr id="372760" name="Text Box 24"/>
            <p:cNvSpPr txBox="1">
              <a:spLocks noChangeAspect="1" noChangeArrowheads="1"/>
            </p:cNvSpPr>
            <p:nvPr/>
          </p:nvSpPr>
          <p:spPr bwMode="auto">
            <a:xfrm>
              <a:off x="3036" y="3539"/>
              <a:ext cx="731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sz="12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Beam end</a:t>
              </a:r>
            </a:p>
          </p:txBody>
        </p:sp>
        <p:sp>
          <p:nvSpPr>
            <p:cNvPr id="372761" name="Rectangle 25"/>
            <p:cNvSpPr>
              <a:spLocks noChangeAspect="1" noChangeArrowheads="1"/>
            </p:cNvSpPr>
            <p:nvPr/>
          </p:nvSpPr>
          <p:spPr bwMode="auto">
            <a:xfrm>
              <a:off x="2868" y="3792"/>
              <a:ext cx="109" cy="109"/>
            </a:xfrm>
            <a:prstGeom prst="rect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 dirty="0"/>
            </a:p>
          </p:txBody>
        </p:sp>
        <p:sp>
          <p:nvSpPr>
            <p:cNvPr id="372762" name="Text Box 26"/>
            <p:cNvSpPr txBox="1">
              <a:spLocks noChangeAspect="1" noChangeArrowheads="1"/>
            </p:cNvSpPr>
            <p:nvPr/>
          </p:nvSpPr>
          <p:spPr bwMode="auto">
            <a:xfrm>
              <a:off x="3030" y="3733"/>
              <a:ext cx="121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sz="12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Accelerating cavity</a:t>
              </a:r>
            </a:p>
          </p:txBody>
        </p:sp>
      </p:grpSp>
      <p:sp>
        <p:nvSpPr>
          <p:cNvPr id="372763" name="Text Box 27"/>
          <p:cNvSpPr txBox="1">
            <a:spLocks noChangeArrowheads="1"/>
          </p:cNvSpPr>
          <p:nvPr/>
        </p:nvSpPr>
        <p:spPr bwMode="auto">
          <a:xfrm>
            <a:off x="5447928" y="2317826"/>
            <a:ext cx="211478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Excellent beam quality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Beam disruption tolerant</a:t>
            </a:r>
          </a:p>
        </p:txBody>
      </p:sp>
      <p:sp>
        <p:nvSpPr>
          <p:cNvPr id="372764" name="Text Box 28"/>
          <p:cNvSpPr txBox="1">
            <a:spLocks noChangeArrowheads="1"/>
          </p:cNvSpPr>
          <p:nvPr/>
        </p:nvSpPr>
        <p:spPr bwMode="auto">
          <a:xfrm>
            <a:off x="1703513" y="4802889"/>
            <a:ext cx="240455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009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Excellent beam quality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0099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Beam disruption not limited</a:t>
            </a:r>
            <a:endParaRPr lang="en-US" altLang="en-US" sz="600" dirty="0">
              <a:solidFill>
                <a:srgbClr val="0099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Average beam current limited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Expensive</a:t>
            </a:r>
          </a:p>
        </p:txBody>
      </p:sp>
      <p:sp>
        <p:nvSpPr>
          <p:cNvPr id="372780" name="Text Box 44"/>
          <p:cNvSpPr txBox="1">
            <a:spLocks noChangeArrowheads="1"/>
          </p:cNvSpPr>
          <p:nvPr/>
        </p:nvSpPr>
        <p:spPr bwMode="auto">
          <a:xfrm>
            <a:off x="4198614" y="1207899"/>
            <a:ext cx="1393331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en-US" sz="1500" b="1" dirty="0">
                <a:solidFill>
                  <a:srgbClr val="4343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Recirculated</a:t>
            </a:r>
          </a:p>
          <a:p>
            <a:pPr algn="ctr" eaLnBrk="1" hangingPunct="1"/>
            <a:r>
              <a:rPr lang="en-US" altLang="en-US" sz="1500" b="1" dirty="0">
                <a:solidFill>
                  <a:srgbClr val="4343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Linac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367809" y="1819047"/>
            <a:ext cx="1156943" cy="2764427"/>
            <a:chOff x="-1033003" y="1293150"/>
            <a:chExt cx="1542591" cy="3685903"/>
          </a:xfrm>
        </p:grpSpPr>
        <p:grpSp>
          <p:nvGrpSpPr>
            <p:cNvPr id="8" name="Group 7"/>
            <p:cNvGrpSpPr/>
            <p:nvPr/>
          </p:nvGrpSpPr>
          <p:grpSpPr>
            <a:xfrm>
              <a:off x="-788919" y="1293150"/>
              <a:ext cx="949108" cy="3685903"/>
              <a:chOff x="-788919" y="1293150"/>
              <a:chExt cx="949108" cy="3685903"/>
            </a:xfrm>
          </p:grpSpPr>
          <p:cxnSp>
            <p:nvCxnSpPr>
              <p:cNvPr id="6" name="Straight Connector 5"/>
              <p:cNvCxnSpPr/>
              <p:nvPr/>
            </p:nvCxnSpPr>
            <p:spPr>
              <a:xfrm flipH="1">
                <a:off x="141956" y="1717059"/>
                <a:ext cx="18233" cy="279221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Arc 3"/>
              <p:cNvSpPr/>
              <p:nvPr/>
            </p:nvSpPr>
            <p:spPr>
              <a:xfrm rot="5400000">
                <a:off x="-777420" y="4062680"/>
                <a:ext cx="904874" cy="927871"/>
              </a:xfrm>
              <a:prstGeom prst="arc">
                <a:avLst>
                  <a:gd name="adj1" fmla="val 16200000"/>
                  <a:gd name="adj2" fmla="val 3262165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72" name="Arc 71"/>
              <p:cNvSpPr/>
              <p:nvPr/>
            </p:nvSpPr>
            <p:spPr>
              <a:xfrm rot="16200000" flipV="1">
                <a:off x="-655113" y="1306866"/>
                <a:ext cx="822960" cy="795528"/>
              </a:xfrm>
              <a:prstGeom prst="arc">
                <a:avLst>
                  <a:gd name="adj1" fmla="val 16200000"/>
                  <a:gd name="adj2" fmla="val 5321765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73" name="Arc 72"/>
              <p:cNvSpPr/>
              <p:nvPr/>
            </p:nvSpPr>
            <p:spPr>
              <a:xfrm rot="5400000">
                <a:off x="-648773" y="4091048"/>
                <a:ext cx="769077" cy="797867"/>
              </a:xfrm>
              <a:prstGeom prst="arc">
                <a:avLst>
                  <a:gd name="adj1" fmla="val 16200000"/>
                  <a:gd name="adj2" fmla="val 5434022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74" name="Arc 73"/>
              <p:cNvSpPr/>
              <p:nvPr/>
            </p:nvSpPr>
            <p:spPr>
              <a:xfrm rot="5400000">
                <a:off x="-507562" y="4192840"/>
                <a:ext cx="666714" cy="630936"/>
              </a:xfrm>
              <a:prstGeom prst="arc">
                <a:avLst>
                  <a:gd name="adj1" fmla="val 16200000"/>
                  <a:gd name="adj2" fmla="val 5434022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75" name="Straight Connector 74"/>
              <p:cNvCxnSpPr/>
              <p:nvPr/>
            </p:nvCxnSpPr>
            <p:spPr>
              <a:xfrm flipH="1">
                <a:off x="-490695" y="1743185"/>
                <a:ext cx="18233" cy="279221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H="1">
                <a:off x="-662773" y="1699415"/>
                <a:ext cx="18233" cy="279221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Arc 76"/>
              <p:cNvSpPr/>
              <p:nvPr/>
            </p:nvSpPr>
            <p:spPr>
              <a:xfrm rot="16200000" flipV="1">
                <a:off x="-488900" y="1455740"/>
                <a:ext cx="666714" cy="630936"/>
              </a:xfrm>
              <a:prstGeom prst="arc">
                <a:avLst>
                  <a:gd name="adj1" fmla="val 16200000"/>
                  <a:gd name="adj2" fmla="val 5434022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-1033003" y="1387345"/>
              <a:ext cx="1542591" cy="3423583"/>
              <a:chOff x="2572207" y="2165351"/>
              <a:chExt cx="1542591" cy="3423583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2572207" y="2165351"/>
                <a:ext cx="1542591" cy="3423583"/>
                <a:chOff x="2572207" y="2165351"/>
                <a:chExt cx="1542591" cy="3423583"/>
              </a:xfrm>
            </p:grpSpPr>
            <p:grpSp>
              <p:nvGrpSpPr>
                <p:cNvPr id="372777" name="Group 41"/>
                <p:cNvGrpSpPr>
                  <a:grpSpLocks/>
                </p:cNvGrpSpPr>
                <p:nvPr/>
              </p:nvGrpSpPr>
              <p:grpSpPr bwMode="auto">
                <a:xfrm>
                  <a:off x="3759198" y="2165351"/>
                  <a:ext cx="355600" cy="425450"/>
                  <a:chOff x="2368" y="1364"/>
                  <a:chExt cx="224" cy="268"/>
                </a:xfrm>
              </p:grpSpPr>
              <p:sp>
                <p:nvSpPr>
                  <p:cNvPr id="372778" name="Rectangle 42"/>
                  <p:cNvSpPr>
                    <a:spLocks noChangeArrowheads="1"/>
                  </p:cNvSpPr>
                  <p:nvPr/>
                </p:nvSpPr>
                <p:spPr bwMode="auto">
                  <a:xfrm rot="2280000">
                    <a:off x="2496" y="1364"/>
                    <a:ext cx="96" cy="96"/>
                  </a:xfrm>
                  <a:prstGeom prst="rect">
                    <a:avLst/>
                  </a:prstGeom>
                  <a:solidFill>
                    <a:srgbClr val="0080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350" dirty="0"/>
                  </a:p>
                </p:txBody>
              </p:sp>
              <p:sp>
                <p:nvSpPr>
                  <p:cNvPr id="372779" name="Line 43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2368" y="1440"/>
                    <a:ext cx="144" cy="192"/>
                  </a:xfrm>
                  <a:prstGeom prst="line">
                    <a:avLst/>
                  </a:prstGeom>
                  <a:noFill/>
                  <a:ln w="22225">
                    <a:solidFill>
                      <a:srgbClr val="434343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 sz="1350" dirty="0"/>
                  </a:p>
                </p:txBody>
              </p:sp>
            </p:grpSp>
            <p:sp>
              <p:nvSpPr>
                <p:cNvPr id="372781" name="Rectangle 45"/>
                <p:cNvSpPr>
                  <a:spLocks noChangeArrowheads="1"/>
                </p:cNvSpPr>
                <p:nvPr/>
              </p:nvSpPr>
              <p:spPr bwMode="auto">
                <a:xfrm rot="19320000" flipV="1">
                  <a:off x="2572207" y="5145585"/>
                  <a:ext cx="152400" cy="152400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350" dirty="0"/>
                </a:p>
              </p:txBody>
            </p:sp>
            <p:sp>
              <p:nvSpPr>
                <p:cNvPr id="372782" name="Line 46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2688719" y="5284134"/>
                  <a:ext cx="228600" cy="304800"/>
                </a:xfrm>
                <a:prstGeom prst="line">
                  <a:avLst/>
                </a:prstGeom>
                <a:ln w="19050">
                  <a:headEnd/>
                  <a:tailEnd/>
                </a:ln>
                <a:extLst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en-US" sz="1350" dirty="0"/>
                </a:p>
              </p:txBody>
            </p:sp>
          </p:grpSp>
          <p:sp>
            <p:nvSpPr>
              <p:cNvPr id="372776" name="Rectangle 40"/>
              <p:cNvSpPr>
                <a:spLocks noChangeAspect="1" noChangeArrowheads="1"/>
              </p:cNvSpPr>
              <p:nvPr/>
            </p:nvSpPr>
            <p:spPr bwMode="auto">
              <a:xfrm>
                <a:off x="3635373" y="2971801"/>
                <a:ext cx="228600" cy="1828801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350" dirty="0"/>
              </a:p>
            </p:txBody>
          </p:sp>
        </p:grpSp>
      </p:grpSp>
      <p:sp>
        <p:nvSpPr>
          <p:cNvPr id="47" name="Text Box 27"/>
          <p:cNvSpPr txBox="1">
            <a:spLocks noChangeArrowheads="1"/>
          </p:cNvSpPr>
          <p:nvPr/>
        </p:nvSpPr>
        <p:spPr bwMode="auto">
          <a:xfrm>
            <a:off x="5447929" y="2688899"/>
            <a:ext cx="234124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 average beam current</a:t>
            </a:r>
            <a:endParaRPr lang="en-US" altLang="en-US" sz="6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8" name="Text Box 27"/>
          <p:cNvSpPr txBox="1">
            <a:spLocks noChangeArrowheads="1"/>
          </p:cNvSpPr>
          <p:nvPr/>
        </p:nvSpPr>
        <p:spPr bwMode="auto">
          <a:xfrm>
            <a:off x="5447928" y="2893890"/>
            <a:ext cx="218602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0066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Lower cost than </a:t>
            </a:r>
            <a:r>
              <a:rPr lang="en-US" altLang="en-US" sz="1200" dirty="0" err="1">
                <a:solidFill>
                  <a:srgbClr val="0066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linac</a:t>
            </a:r>
            <a:r>
              <a:rPr lang="en-US" altLang="en-US" sz="1200" dirty="0">
                <a:solidFill>
                  <a:srgbClr val="0066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52" name="Text Box 44"/>
          <p:cNvSpPr txBox="1">
            <a:spLocks noChangeArrowheads="1"/>
          </p:cNvSpPr>
          <p:nvPr/>
        </p:nvSpPr>
        <p:spPr bwMode="auto">
          <a:xfrm>
            <a:off x="3998278" y="1208619"/>
            <a:ext cx="180370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en-US" sz="1500" b="1" dirty="0">
                <a:solidFill>
                  <a:srgbClr val="4343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Energy </a:t>
            </a:r>
            <a:r>
              <a:rPr lang="en-US" altLang="en-US" sz="1500" b="1" dirty="0" smtClean="0">
                <a:solidFill>
                  <a:srgbClr val="4343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Recovery</a:t>
            </a:r>
            <a:endParaRPr lang="en-US" altLang="en-US" sz="1500" b="1" dirty="0">
              <a:solidFill>
                <a:srgbClr val="43434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en-US" altLang="en-US" sz="1500" b="1" dirty="0">
                <a:solidFill>
                  <a:srgbClr val="4343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Linac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493703" y="1755109"/>
            <a:ext cx="1033234" cy="2827860"/>
            <a:chOff x="-613607" y="1344445"/>
            <a:chExt cx="1377645" cy="3770480"/>
          </a:xfrm>
        </p:grpSpPr>
        <p:grpSp>
          <p:nvGrpSpPr>
            <p:cNvPr id="81" name="Group 80"/>
            <p:cNvGrpSpPr/>
            <p:nvPr/>
          </p:nvGrpSpPr>
          <p:grpSpPr>
            <a:xfrm>
              <a:off x="-527212" y="1468391"/>
              <a:ext cx="1291250" cy="3646534"/>
              <a:chOff x="-781662" y="1332519"/>
              <a:chExt cx="1291250" cy="3646534"/>
            </a:xfrm>
          </p:grpSpPr>
          <p:grpSp>
            <p:nvGrpSpPr>
              <p:cNvPr id="82" name="Group 81"/>
              <p:cNvGrpSpPr/>
              <p:nvPr/>
            </p:nvGrpSpPr>
            <p:grpSpPr>
              <a:xfrm>
                <a:off x="-781662" y="1332519"/>
                <a:ext cx="942733" cy="3646534"/>
                <a:chOff x="-781662" y="1332519"/>
                <a:chExt cx="942733" cy="3646534"/>
              </a:xfrm>
            </p:grpSpPr>
            <p:cxnSp>
              <p:nvCxnSpPr>
                <p:cNvPr id="91" name="Straight Connector 90"/>
                <p:cNvCxnSpPr/>
                <p:nvPr/>
              </p:nvCxnSpPr>
              <p:spPr>
                <a:xfrm flipH="1">
                  <a:off x="141956" y="1717059"/>
                  <a:ext cx="18233" cy="279221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2" name="Arc 91"/>
                <p:cNvSpPr/>
                <p:nvPr/>
              </p:nvSpPr>
              <p:spPr>
                <a:xfrm rot="5400000">
                  <a:off x="-770163" y="4062680"/>
                  <a:ext cx="904874" cy="927871"/>
                </a:xfrm>
                <a:prstGeom prst="arc">
                  <a:avLst>
                    <a:gd name="adj1" fmla="val 16200000"/>
                    <a:gd name="adj2" fmla="val 5467726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93" name="Arc 92"/>
                <p:cNvSpPr/>
                <p:nvPr/>
              </p:nvSpPr>
              <p:spPr>
                <a:xfrm rot="16200000" flipV="1">
                  <a:off x="-624249" y="1323866"/>
                  <a:ext cx="769077" cy="786384"/>
                </a:xfrm>
                <a:prstGeom prst="arc">
                  <a:avLst>
                    <a:gd name="adj1" fmla="val 16200000"/>
                    <a:gd name="adj2" fmla="val 5434022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94" name="Arc 93"/>
                <p:cNvSpPr/>
                <p:nvPr/>
              </p:nvSpPr>
              <p:spPr>
                <a:xfrm rot="5400000">
                  <a:off x="-635775" y="4111303"/>
                  <a:ext cx="769077" cy="786384"/>
                </a:xfrm>
                <a:prstGeom prst="arc">
                  <a:avLst>
                    <a:gd name="adj1" fmla="val 16200000"/>
                    <a:gd name="adj2" fmla="val 5434022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95" name="Arc 94"/>
                <p:cNvSpPr/>
                <p:nvPr/>
              </p:nvSpPr>
              <p:spPr>
                <a:xfrm rot="5400000">
                  <a:off x="-511038" y="4180656"/>
                  <a:ext cx="666714" cy="655304"/>
                </a:xfrm>
                <a:prstGeom prst="arc">
                  <a:avLst>
                    <a:gd name="adj1" fmla="val 16200000"/>
                    <a:gd name="adj2" fmla="val 5434022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cxnSp>
              <p:nvCxnSpPr>
                <p:cNvPr id="96" name="Straight Connector 95"/>
                <p:cNvCxnSpPr/>
                <p:nvPr/>
              </p:nvCxnSpPr>
              <p:spPr>
                <a:xfrm flipH="1">
                  <a:off x="-509734" y="1743185"/>
                  <a:ext cx="18233" cy="279221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 flipH="1">
                  <a:off x="-648259" y="1712478"/>
                  <a:ext cx="18233" cy="279221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8" name="Arc 97"/>
                <p:cNvSpPr/>
                <p:nvPr/>
              </p:nvSpPr>
              <p:spPr>
                <a:xfrm rot="16200000" flipV="1">
                  <a:off x="-499938" y="1436299"/>
                  <a:ext cx="666714" cy="655304"/>
                </a:xfrm>
                <a:prstGeom prst="arc">
                  <a:avLst>
                    <a:gd name="adj1" fmla="val 16200000"/>
                    <a:gd name="adj2" fmla="val 5434022"/>
                  </a:avLst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grpSp>
            <p:nvGrpSpPr>
              <p:cNvPr id="83" name="Group 82"/>
              <p:cNvGrpSpPr/>
              <p:nvPr/>
            </p:nvGrpSpPr>
            <p:grpSpPr>
              <a:xfrm>
                <a:off x="30163" y="1387345"/>
                <a:ext cx="479425" cy="3307494"/>
                <a:chOff x="3635373" y="2165351"/>
                <a:chExt cx="479425" cy="3307494"/>
              </a:xfrm>
            </p:grpSpPr>
            <p:grpSp>
              <p:nvGrpSpPr>
                <p:cNvPr id="84" name="Group 83"/>
                <p:cNvGrpSpPr/>
                <p:nvPr/>
              </p:nvGrpSpPr>
              <p:grpSpPr>
                <a:xfrm>
                  <a:off x="3750017" y="2165351"/>
                  <a:ext cx="364781" cy="3307494"/>
                  <a:chOff x="3750017" y="2165351"/>
                  <a:chExt cx="364781" cy="3307494"/>
                </a:xfrm>
              </p:grpSpPr>
              <p:grpSp>
                <p:nvGrpSpPr>
                  <p:cNvPr id="86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3759198" y="2165351"/>
                    <a:ext cx="355600" cy="425450"/>
                    <a:chOff x="2368" y="1364"/>
                    <a:chExt cx="224" cy="268"/>
                  </a:xfrm>
                </p:grpSpPr>
                <p:sp>
                  <p:nvSpPr>
                    <p:cNvPr id="89" name="Rectangle 42"/>
                    <p:cNvSpPr>
                      <a:spLocks noChangeArrowheads="1"/>
                    </p:cNvSpPr>
                    <p:nvPr/>
                  </p:nvSpPr>
                  <p:spPr bwMode="auto">
                    <a:xfrm rot="2280000">
                      <a:off x="2496" y="1364"/>
                      <a:ext cx="96" cy="96"/>
                    </a:xfrm>
                    <a:prstGeom prst="rect">
                      <a:avLst/>
                    </a:prstGeom>
                    <a:solidFill>
                      <a:srgbClr val="0080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1350" dirty="0"/>
                    </a:p>
                  </p:txBody>
                </p:sp>
                <p:sp>
                  <p:nvSpPr>
                    <p:cNvPr id="90" name="Line 43"/>
                    <p:cNvSpPr>
                      <a:spLocks noChangeAspect="1" noChangeShapeType="1"/>
                    </p:cNvSpPr>
                    <p:nvPr/>
                  </p:nvSpPr>
                  <p:spPr bwMode="auto">
                    <a:xfrm flipH="1">
                      <a:off x="2368" y="1440"/>
                      <a:ext cx="144" cy="192"/>
                    </a:xfrm>
                    <a:prstGeom prst="line">
                      <a:avLst/>
                    </a:prstGeom>
                    <a:noFill/>
                    <a:ln w="22225">
                      <a:solidFill>
                        <a:srgbClr val="434343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 sz="1350" dirty="0"/>
                    </a:p>
                  </p:txBody>
                </p:sp>
              </p:grpSp>
              <p:sp>
                <p:nvSpPr>
                  <p:cNvPr id="87" name="Rectangle 45"/>
                  <p:cNvSpPr>
                    <a:spLocks noChangeArrowheads="1"/>
                  </p:cNvSpPr>
                  <p:nvPr/>
                </p:nvSpPr>
                <p:spPr bwMode="auto">
                  <a:xfrm rot="19320000" flipV="1">
                    <a:off x="3935662" y="5320445"/>
                    <a:ext cx="152400" cy="152400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 sz="1350" dirty="0"/>
                  </a:p>
                </p:txBody>
              </p:sp>
              <p:sp>
                <p:nvSpPr>
                  <p:cNvPr id="88" name="Line 4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3750017" y="5053044"/>
                    <a:ext cx="228600" cy="304800"/>
                  </a:xfrm>
                  <a:prstGeom prst="line">
                    <a:avLst/>
                  </a:prstGeom>
                  <a:ln w="19050">
                    <a:headEnd/>
                    <a:tailEnd/>
                  </a:ln>
                  <a:extLst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/>
                  <a:lstStyle/>
                  <a:p>
                    <a:endParaRPr lang="en-US" sz="1350" dirty="0"/>
                  </a:p>
                </p:txBody>
              </p:sp>
            </p:grpSp>
            <p:sp>
              <p:nvSpPr>
                <p:cNvPr id="85" name="Rectangle 40"/>
                <p:cNvSpPr>
                  <a:spLocks noChangeAspect="1" noChangeArrowheads="1"/>
                </p:cNvSpPr>
                <p:nvPr/>
              </p:nvSpPr>
              <p:spPr bwMode="auto">
                <a:xfrm>
                  <a:off x="3635373" y="2971801"/>
                  <a:ext cx="228600" cy="1828801"/>
                </a:xfrm>
                <a:prstGeom prst="rect">
                  <a:avLst/>
                </a:prstGeom>
                <a:solidFill>
                  <a:srgbClr val="6699FF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sz="1350" dirty="0"/>
                </a:p>
              </p:txBody>
            </p:sp>
          </p:grpSp>
        </p:grpSp>
        <p:sp>
          <p:nvSpPr>
            <p:cNvPr id="99" name="Arc 98"/>
            <p:cNvSpPr/>
            <p:nvPr/>
          </p:nvSpPr>
          <p:spPr>
            <a:xfrm rot="16200000" flipV="1">
              <a:off x="-498409" y="1332946"/>
              <a:ext cx="904874" cy="927871"/>
            </a:xfrm>
            <a:prstGeom prst="arc">
              <a:avLst>
                <a:gd name="adj1" fmla="val 16200000"/>
                <a:gd name="adj2" fmla="val 5888227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100" name="Straight Connector 99"/>
            <p:cNvCxnSpPr/>
            <p:nvPr/>
          </p:nvCxnSpPr>
          <p:spPr>
            <a:xfrm flipH="1">
              <a:off x="-527273" y="1856536"/>
              <a:ext cx="18233" cy="279221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-613607" y="3019932"/>
              <a:ext cx="190267" cy="264695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62EE2-49AD-4530-BAD5-1947DB935FC6}" type="slidenum">
              <a:rPr lang="en-GB" smtClean="0"/>
              <a:t>9</a:t>
            </a:fld>
            <a:endParaRPr lang="en-GB"/>
          </a:p>
        </p:txBody>
      </p:sp>
      <p:sp>
        <p:nvSpPr>
          <p:cNvPr id="79" name="Title 4"/>
          <p:cNvSpPr>
            <a:spLocks noGrp="1"/>
          </p:cNvSpPr>
          <p:nvPr>
            <p:ph type="title"/>
          </p:nvPr>
        </p:nvSpPr>
        <p:spPr>
          <a:xfrm>
            <a:off x="462013" y="134200"/>
            <a:ext cx="9723824" cy="796950"/>
          </a:xfrm>
        </p:spPr>
        <p:txBody>
          <a:bodyPr>
            <a:noAutofit/>
          </a:bodyPr>
          <a:lstStyle/>
          <a:p>
            <a:r>
              <a:rPr lang="en-GB" sz="2800" u="sng" dirty="0" smtClean="0"/>
              <a:t>What is an Energy Recovery </a:t>
            </a:r>
            <a:r>
              <a:rPr lang="en-GB" sz="2800" u="sng" dirty="0" err="1" smtClean="0"/>
              <a:t>Linac</a:t>
            </a:r>
            <a:r>
              <a:rPr lang="en-GB" sz="2800" u="sng" dirty="0" smtClean="0"/>
              <a:t>?</a:t>
            </a:r>
            <a:endParaRPr lang="en-GB" sz="2800" u="sng" dirty="0"/>
          </a:p>
        </p:txBody>
      </p:sp>
      <p:pic>
        <p:nvPicPr>
          <p:cNvPr id="80" name="Picture 2" descr="http://www.cockcroft.ac.uk/style/images/CI_logo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81261" y="5615443"/>
            <a:ext cx="1933042" cy="1093365"/>
          </a:xfrm>
          <a:prstGeom prst="rect">
            <a:avLst/>
          </a:prstGeom>
          <a:noFill/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346" y="1015008"/>
            <a:ext cx="7406338" cy="523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64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72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7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3727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765" grpId="0"/>
      <p:bldP spid="50" grpId="0"/>
      <p:bldP spid="50" grpId="1"/>
      <p:bldP spid="372763" grpId="0"/>
      <p:bldP spid="372780" grpId="0"/>
      <p:bldP spid="372780" grpId="1"/>
      <p:bldP spid="47" grpId="0"/>
      <p:bldP spid="48" grpId="0"/>
      <p:bldP spid="48" grpId="1"/>
      <p:bldP spid="52" grpId="0"/>
    </p:bldLst>
  </p:timing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8195</TotalTime>
  <Words>1761</Words>
  <Application>Microsoft Office PowerPoint</Application>
  <PresentationFormat>Widescreen</PresentationFormat>
  <Paragraphs>238</Paragraphs>
  <Slides>19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Arial Regular</vt:lpstr>
      <vt:lpstr>Cambria Math</vt:lpstr>
      <vt:lpstr>Symbol</vt:lpstr>
      <vt:lpstr>Tahoma</vt:lpstr>
      <vt:lpstr>Times New Roman</vt:lpstr>
      <vt:lpstr>Wingdings</vt:lpstr>
      <vt:lpstr>Font and logo master</vt:lpstr>
      <vt:lpstr>Font WITHOUT logo master</vt:lpstr>
      <vt:lpstr>PowerPoint Presentation</vt:lpstr>
      <vt:lpstr>PowerPoint Presentation</vt:lpstr>
      <vt:lpstr>Electron-Ion Collider: UK Accelerator Interest / Status</vt:lpstr>
      <vt:lpstr>Electron-Ion Collider: UK Accelerator Interest / Status</vt:lpstr>
      <vt:lpstr>Electron-Ion Collider: Priority Accelerator R&amp;D</vt:lpstr>
      <vt:lpstr>PowerPoint Presentation</vt:lpstr>
      <vt:lpstr>Electron-Ion Collider Needs Hadron Cooling</vt:lpstr>
      <vt:lpstr>Electron-Ion Collider – How to Cool?</vt:lpstr>
      <vt:lpstr>What is an Energy Recovery Linac?</vt:lpstr>
      <vt:lpstr>Why are we well placed to engage in ERLs?</vt:lpstr>
      <vt:lpstr>Why are we well placed to engage in ERLs?</vt:lpstr>
      <vt:lpstr>Why are we well placed to engage in ERLs?</vt:lpstr>
      <vt:lpstr>PowerPoint Presentation</vt:lpstr>
      <vt:lpstr>Polarised Electron Source for EIC (Militsyn – STFC Daresbury):</vt:lpstr>
      <vt:lpstr>Possible UK contributions to PES (Militsyn – STFC Daresbury): </vt:lpstr>
      <vt:lpstr>PowerPoint Presentation</vt:lpstr>
      <vt:lpstr>Interaction Region Design Example 1: HL-LHC (Wolski – Liverpool)</vt:lpstr>
      <vt:lpstr>Interaction Region Design Example 2: LHeC (Wolski – Liverpool, Appleby – Manchester)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Williams, Peter (STFC,DL,AST)</cp:lastModifiedBy>
  <cp:revision>288</cp:revision>
  <cp:lastPrinted>2019-10-02T08:27:37Z</cp:lastPrinted>
  <dcterms:created xsi:type="dcterms:W3CDTF">2019-09-17T08:04:08Z</dcterms:created>
  <dcterms:modified xsi:type="dcterms:W3CDTF">2020-07-28T07:41:09Z</dcterms:modified>
</cp:coreProperties>
</file>