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18"/>
  </p:notesMasterIdLst>
  <p:sldIdLst>
    <p:sldId id="256" r:id="rId2"/>
    <p:sldId id="310" r:id="rId3"/>
    <p:sldId id="261" r:id="rId4"/>
    <p:sldId id="262" r:id="rId5"/>
    <p:sldId id="263" r:id="rId6"/>
    <p:sldId id="320" r:id="rId7"/>
    <p:sldId id="268" r:id="rId8"/>
    <p:sldId id="332" r:id="rId9"/>
    <p:sldId id="330" r:id="rId10"/>
    <p:sldId id="331" r:id="rId11"/>
    <p:sldId id="335" r:id="rId12"/>
    <p:sldId id="257" r:id="rId13"/>
    <p:sldId id="327" r:id="rId14"/>
    <p:sldId id="271" r:id="rId15"/>
    <p:sldId id="272" r:id="rId16"/>
    <p:sldId id="273" r:id="rId17"/>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1pPr>
    <a:lvl2pPr marL="0" marR="0" indent="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2pPr>
    <a:lvl3pPr marL="0" marR="0" indent="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3pPr>
    <a:lvl4pPr marL="0" marR="0" indent="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4pPr>
    <a:lvl5pPr marL="0" marR="0" indent="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5pPr>
    <a:lvl6pPr marL="0" marR="0" indent="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6pPr>
    <a:lvl7pPr marL="0" marR="0" indent="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7pPr>
    <a:lvl8pPr marL="0" marR="0" indent="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8pPr>
    <a:lvl9pPr marL="0" marR="0" indent="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55A10"/>
    <a:srgbClr val="FFFFFF"/>
    <a:srgbClr val="0329D6"/>
    <a:srgbClr val="BFD7F7"/>
    <a:srgbClr val="1E77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8A3BEA9-2397-4647-A705-6EABB3FD1B88}" v="89" dt="2026-03-05T06:57:48.276"/>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436"/>
    <p:restoredTop sz="79618"/>
  </p:normalViewPr>
  <p:slideViewPr>
    <p:cSldViewPr snapToGrid="0">
      <p:cViewPr varScale="1">
        <p:scale>
          <a:sx n="42" d="100"/>
          <a:sy n="42" d="100"/>
        </p:scale>
        <p:origin x="1296" y="200"/>
      </p:cViewPr>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 Viveiros, Luiz" userId="cb2515f6-0875-47ec-8c96-f4844f96e027" providerId="ADAL" clId="{9D874CEA-7625-5039-9D1A-0F079BED0E68}"/>
    <pc:docChg chg="undo custSel addSld delSld modSld sldOrd modMainMaster">
      <pc:chgData name="de Viveiros, Luiz" userId="cb2515f6-0875-47ec-8c96-f4844f96e027" providerId="ADAL" clId="{9D874CEA-7625-5039-9D1A-0F079BED0E68}" dt="2026-03-05T14:15:36.966" v="2125" actId="20578"/>
      <pc:docMkLst>
        <pc:docMk/>
      </pc:docMkLst>
      <pc:sldChg chg="addSp delSp modSp mod modNotesTx">
        <pc:chgData name="de Viveiros, Luiz" userId="cb2515f6-0875-47ec-8c96-f4844f96e027" providerId="ADAL" clId="{9D874CEA-7625-5039-9D1A-0F079BED0E68}" dt="2026-03-05T14:12:02.578" v="2077" actId="20577"/>
        <pc:sldMkLst>
          <pc:docMk/>
          <pc:sldMk cId="0" sldId="256"/>
        </pc:sldMkLst>
      </pc:sldChg>
      <pc:sldChg chg="addSp delSp modSp mod ord modNotesTx">
        <pc:chgData name="de Viveiros, Luiz" userId="cb2515f6-0875-47ec-8c96-f4844f96e027" providerId="ADAL" clId="{9D874CEA-7625-5039-9D1A-0F079BED0E68}" dt="2026-03-05T14:12:41.922" v="2088" actId="20577"/>
        <pc:sldMkLst>
          <pc:docMk/>
          <pc:sldMk cId="3607096787" sldId="257"/>
        </pc:sldMkLst>
        <pc:spChg chg="mod">
          <ac:chgData name="de Viveiros, Luiz" userId="cb2515f6-0875-47ec-8c96-f4844f96e027" providerId="ADAL" clId="{9D874CEA-7625-5039-9D1A-0F079BED0E68}" dt="2026-03-05T05:46:11.441" v="1624" actId="20577"/>
          <ac:spMkLst>
            <pc:docMk/>
            <pc:sldMk cId="3607096787" sldId="257"/>
            <ac:spMk id="2" creationId="{F2085FBD-35ED-BA42-B863-572D0088E5CF}"/>
          </ac:spMkLst>
        </pc:spChg>
        <pc:spChg chg="add mod">
          <ac:chgData name="de Viveiros, Luiz" userId="cb2515f6-0875-47ec-8c96-f4844f96e027" providerId="ADAL" clId="{9D874CEA-7625-5039-9D1A-0F079BED0E68}" dt="2026-03-05T05:13:06.560" v="1079"/>
          <ac:spMkLst>
            <pc:docMk/>
            <pc:sldMk cId="3607096787" sldId="257"/>
            <ac:spMk id="15" creationId="{9A3EFF6C-66E2-1DF4-5276-887F6E6C16FE}"/>
          </ac:spMkLst>
        </pc:spChg>
        <pc:spChg chg="add del mod">
          <ac:chgData name="de Viveiros, Luiz" userId="cb2515f6-0875-47ec-8c96-f4844f96e027" providerId="ADAL" clId="{9D874CEA-7625-5039-9D1A-0F079BED0E68}" dt="2026-03-05T05:12:47.463" v="1074" actId="478"/>
          <ac:spMkLst>
            <pc:docMk/>
            <pc:sldMk cId="3607096787" sldId="257"/>
            <ac:spMk id="18" creationId="{18013F6A-31EC-4E12-12A4-5FC3B21A0BCD}"/>
          </ac:spMkLst>
        </pc:spChg>
        <pc:spChg chg="add mod">
          <ac:chgData name="de Viveiros, Luiz" userId="cb2515f6-0875-47ec-8c96-f4844f96e027" providerId="ADAL" clId="{9D874CEA-7625-5039-9D1A-0F079BED0E68}" dt="2026-02-27T17:47:08.707" v="806"/>
          <ac:spMkLst>
            <pc:docMk/>
            <pc:sldMk cId="3607096787" sldId="257"/>
            <ac:spMk id="35" creationId="{32EB6762-DB8F-D538-4A7C-70D2D3245928}"/>
          </ac:spMkLst>
        </pc:spChg>
        <pc:grpChg chg="add">
          <ac:chgData name="de Viveiros, Luiz" userId="cb2515f6-0875-47ec-8c96-f4844f96e027" providerId="ADAL" clId="{9D874CEA-7625-5039-9D1A-0F079BED0E68}" dt="2026-02-24T21:54:33.781" v="79" actId="164"/>
          <ac:grpSpMkLst>
            <pc:docMk/>
            <pc:sldMk cId="3607096787" sldId="257"/>
            <ac:grpSpMk id="39" creationId="{815E7C34-FCBB-72E2-6300-D8B7F4EE4E4F}"/>
          </ac:grpSpMkLst>
        </pc:grpChg>
        <pc:picChg chg="mod">
          <ac:chgData name="de Viveiros, Luiz" userId="cb2515f6-0875-47ec-8c96-f4844f96e027" providerId="ADAL" clId="{9D874CEA-7625-5039-9D1A-0F079BED0E68}" dt="2026-02-24T21:53:29.640" v="68" actId="12788"/>
          <ac:picMkLst>
            <pc:docMk/>
            <pc:sldMk cId="3607096787" sldId="257"/>
            <ac:picMk id="12" creationId="{A9D1CA99-00B3-144A-A981-F420578F8D8D}"/>
          </ac:picMkLst>
        </pc:picChg>
        <pc:cxnChg chg="add mod">
          <ac:chgData name="de Viveiros, Luiz" userId="cb2515f6-0875-47ec-8c96-f4844f96e027" providerId="ADAL" clId="{9D874CEA-7625-5039-9D1A-0F079BED0E68}" dt="2026-02-24T21:53:09.430" v="64" actId="208"/>
          <ac:cxnSpMkLst>
            <pc:docMk/>
            <pc:sldMk cId="3607096787" sldId="257"/>
            <ac:cxnSpMk id="30" creationId="{A5D44504-F5AD-D8C1-BFAE-8750A1E3FEA3}"/>
          </ac:cxnSpMkLst>
        </pc:cxnChg>
        <pc:cxnChg chg="add mod">
          <ac:chgData name="de Viveiros, Luiz" userId="cb2515f6-0875-47ec-8c96-f4844f96e027" providerId="ADAL" clId="{9D874CEA-7625-5039-9D1A-0F079BED0E68}" dt="2026-02-24T21:53:42.187" v="74" actId="1038"/>
          <ac:cxnSpMkLst>
            <pc:docMk/>
            <pc:sldMk cId="3607096787" sldId="257"/>
            <ac:cxnSpMk id="37" creationId="{7A9E0C70-4B21-5F43-D820-54A0DEEBD301}"/>
          </ac:cxnSpMkLst>
        </pc:cxnChg>
      </pc:sldChg>
      <pc:sldChg chg="addSp delSp modSp mod modNotesTx">
        <pc:chgData name="de Viveiros, Luiz" userId="cb2515f6-0875-47ec-8c96-f4844f96e027" providerId="ADAL" clId="{9D874CEA-7625-5039-9D1A-0F079BED0E68}" dt="2026-03-05T14:12:09.129" v="2079" actId="20577"/>
        <pc:sldMkLst>
          <pc:docMk/>
          <pc:sldMk cId="0" sldId="261"/>
        </pc:sldMkLst>
        <pc:spChg chg="add mod">
          <ac:chgData name="de Viveiros, Luiz" userId="cb2515f6-0875-47ec-8c96-f4844f96e027" providerId="ADAL" clId="{9D874CEA-7625-5039-9D1A-0F079BED0E68}" dt="2026-03-05T05:12:17.617" v="1066"/>
          <ac:spMkLst>
            <pc:docMk/>
            <pc:sldMk cId="0" sldId="261"/>
            <ac:spMk id="3" creationId="{D3A3E4BA-8A3E-E63A-5CFE-A5D9A8633C2B}"/>
          </ac:spMkLst>
        </pc:spChg>
        <pc:spChg chg="add del mod">
          <ac:chgData name="de Viveiros, Luiz" userId="cb2515f6-0875-47ec-8c96-f4844f96e027" providerId="ADAL" clId="{9D874CEA-7625-5039-9D1A-0F079BED0E68}" dt="2026-03-05T05:12:08.051" v="1065" actId="478"/>
          <ac:spMkLst>
            <pc:docMk/>
            <pc:sldMk cId="0" sldId="261"/>
            <ac:spMk id="59" creationId="{703D88D4-8BF9-3E7E-10E7-A3786ACE893D}"/>
          </ac:spMkLst>
        </pc:spChg>
        <pc:spChg chg="add mod">
          <ac:chgData name="de Viveiros, Luiz" userId="cb2515f6-0875-47ec-8c96-f4844f96e027" providerId="ADAL" clId="{9D874CEA-7625-5039-9D1A-0F079BED0E68}" dt="2026-02-27T17:47:08.707" v="806"/>
          <ac:spMkLst>
            <pc:docMk/>
            <pc:sldMk cId="0" sldId="261"/>
            <ac:spMk id="60" creationId="{648E2E26-B58F-6C38-82E3-07182A421133}"/>
          </ac:spMkLst>
        </pc:spChg>
      </pc:sldChg>
      <pc:sldChg chg="addSp delSp modSp mod modNotesTx">
        <pc:chgData name="de Viveiros, Luiz" userId="cb2515f6-0875-47ec-8c96-f4844f96e027" providerId="ADAL" clId="{9D874CEA-7625-5039-9D1A-0F079BED0E68}" dt="2026-03-05T14:12:13.386" v="2080" actId="20577"/>
        <pc:sldMkLst>
          <pc:docMk/>
          <pc:sldMk cId="0" sldId="262"/>
        </pc:sldMkLst>
        <pc:spChg chg="add del mod">
          <ac:chgData name="de Viveiros, Luiz" userId="cb2515f6-0875-47ec-8c96-f4844f96e027" providerId="ADAL" clId="{9D874CEA-7625-5039-9D1A-0F079BED0E68}" dt="2026-03-05T05:12:27.287" v="1067" actId="478"/>
          <ac:spMkLst>
            <pc:docMk/>
            <pc:sldMk cId="0" sldId="262"/>
            <ac:spMk id="2" creationId="{5036E27C-9EB9-9050-2FC7-83645886CEA6}"/>
          </ac:spMkLst>
        </pc:spChg>
        <pc:spChg chg="add mod">
          <ac:chgData name="de Viveiros, Luiz" userId="cb2515f6-0875-47ec-8c96-f4844f96e027" providerId="ADAL" clId="{9D874CEA-7625-5039-9D1A-0F079BED0E68}" dt="2026-03-05T05:13:06.560" v="1079"/>
          <ac:spMkLst>
            <pc:docMk/>
            <pc:sldMk cId="0" sldId="262"/>
            <ac:spMk id="3" creationId="{189E09EC-1278-99BF-6A82-40B98CB403DC}"/>
          </ac:spMkLst>
        </pc:spChg>
        <pc:spChg chg="add mod">
          <ac:chgData name="de Viveiros, Luiz" userId="cb2515f6-0875-47ec-8c96-f4844f96e027" providerId="ADAL" clId="{9D874CEA-7625-5039-9D1A-0F079BED0E68}" dt="2026-02-27T17:47:08.707" v="806"/>
          <ac:spMkLst>
            <pc:docMk/>
            <pc:sldMk cId="0" sldId="262"/>
            <ac:spMk id="4" creationId="{84804925-4552-29A4-49AD-9ABA10394CC1}"/>
          </ac:spMkLst>
        </pc:spChg>
      </pc:sldChg>
      <pc:sldChg chg="addSp delSp modSp mod modNotesTx">
        <pc:chgData name="de Viveiros, Luiz" userId="cb2515f6-0875-47ec-8c96-f4844f96e027" providerId="ADAL" clId="{9D874CEA-7625-5039-9D1A-0F079BED0E68}" dt="2026-03-05T14:12:16.835" v="2081" actId="20577"/>
        <pc:sldMkLst>
          <pc:docMk/>
          <pc:sldMk cId="0" sldId="263"/>
        </pc:sldMkLst>
        <pc:spChg chg="add del mod">
          <ac:chgData name="de Viveiros, Luiz" userId="cb2515f6-0875-47ec-8c96-f4844f96e027" providerId="ADAL" clId="{9D874CEA-7625-5039-9D1A-0F079BED0E68}" dt="2026-03-05T05:12:29.449" v="1068" actId="478"/>
          <ac:spMkLst>
            <pc:docMk/>
            <pc:sldMk cId="0" sldId="263"/>
            <ac:spMk id="2" creationId="{1E09B168-DE67-24F6-4F22-B358D9B3965F}"/>
          </ac:spMkLst>
        </pc:spChg>
        <pc:spChg chg="add mod">
          <ac:chgData name="de Viveiros, Luiz" userId="cb2515f6-0875-47ec-8c96-f4844f96e027" providerId="ADAL" clId="{9D874CEA-7625-5039-9D1A-0F079BED0E68}" dt="2026-02-27T17:47:08.707" v="806"/>
          <ac:spMkLst>
            <pc:docMk/>
            <pc:sldMk cId="0" sldId="263"/>
            <ac:spMk id="3" creationId="{9A003158-87BA-81B1-F687-BFEEA8ABBB82}"/>
          </ac:spMkLst>
        </pc:spChg>
        <pc:spChg chg="add mod">
          <ac:chgData name="de Viveiros, Luiz" userId="cb2515f6-0875-47ec-8c96-f4844f96e027" providerId="ADAL" clId="{9D874CEA-7625-5039-9D1A-0F079BED0E68}" dt="2026-03-05T05:13:06.560" v="1079"/>
          <ac:spMkLst>
            <pc:docMk/>
            <pc:sldMk cId="0" sldId="263"/>
            <ac:spMk id="4" creationId="{AA38E6B3-9868-45B9-CD2E-748E685A3A90}"/>
          </ac:spMkLst>
        </pc:spChg>
      </pc:sldChg>
      <pc:sldChg chg="addSp delSp modSp">
        <pc:chgData name="de Viveiros, Luiz" userId="cb2515f6-0875-47ec-8c96-f4844f96e027" providerId="ADAL" clId="{9D874CEA-7625-5039-9D1A-0F079BED0E68}" dt="2026-02-27T17:47:08.707" v="806"/>
        <pc:sldMkLst>
          <pc:docMk/>
          <pc:sldMk cId="1337821671" sldId="267"/>
        </pc:sldMkLst>
        <pc:spChg chg="add mod">
          <ac:chgData name="de Viveiros, Luiz" userId="cb2515f6-0875-47ec-8c96-f4844f96e027" providerId="ADAL" clId="{9D874CEA-7625-5039-9D1A-0F079BED0E68}" dt="2026-02-27T17:44:58.606" v="761"/>
          <ac:spMkLst>
            <pc:docMk/>
            <pc:sldMk cId="1337821671" sldId="267"/>
            <ac:spMk id="2" creationId="{0834823D-016B-7E98-DEEC-2CEADC660CFB}"/>
          </ac:spMkLst>
        </pc:spChg>
        <pc:spChg chg="add mod">
          <ac:chgData name="de Viveiros, Luiz" userId="cb2515f6-0875-47ec-8c96-f4844f96e027" providerId="ADAL" clId="{9D874CEA-7625-5039-9D1A-0F079BED0E68}" dt="2026-02-27T17:47:08.707" v="806"/>
          <ac:spMkLst>
            <pc:docMk/>
            <pc:sldMk cId="1337821671" sldId="267"/>
            <ac:spMk id="7" creationId="{8465534F-99B2-A676-244E-56DF333AC040}"/>
          </ac:spMkLst>
        </pc:spChg>
      </pc:sldChg>
      <pc:sldChg chg="addSp delSp modSp mod modNotesTx">
        <pc:chgData name="de Viveiros, Luiz" userId="cb2515f6-0875-47ec-8c96-f4844f96e027" providerId="ADAL" clId="{9D874CEA-7625-5039-9D1A-0F079BED0E68}" dt="2026-03-05T14:12:22.674" v="2083" actId="20577"/>
        <pc:sldMkLst>
          <pc:docMk/>
          <pc:sldMk cId="0" sldId="268"/>
        </pc:sldMkLst>
        <pc:spChg chg="add mod">
          <ac:chgData name="de Viveiros, Luiz" userId="cb2515f6-0875-47ec-8c96-f4844f96e027" providerId="ADAL" clId="{9D874CEA-7625-5039-9D1A-0F079BED0E68}" dt="2026-03-05T05:13:06.560" v="1079"/>
          <ac:spMkLst>
            <pc:docMk/>
            <pc:sldMk cId="0" sldId="268"/>
            <ac:spMk id="3" creationId="{99570914-4828-B5F7-8C33-1EEB96D3F423}"/>
          </ac:spMkLst>
        </pc:spChg>
        <pc:spChg chg="add del mod">
          <ac:chgData name="de Viveiros, Luiz" userId="cb2515f6-0875-47ec-8c96-f4844f96e027" providerId="ADAL" clId="{9D874CEA-7625-5039-9D1A-0F079BED0E68}" dt="2026-03-05T05:12:35.598" v="1070" actId="478"/>
          <ac:spMkLst>
            <pc:docMk/>
            <pc:sldMk cId="0" sldId="268"/>
            <ac:spMk id="4" creationId="{C491CD00-6EC3-8215-6356-7702213181BB}"/>
          </ac:spMkLst>
        </pc:spChg>
        <pc:spChg chg="add mod">
          <ac:chgData name="de Viveiros, Luiz" userId="cb2515f6-0875-47ec-8c96-f4844f96e027" providerId="ADAL" clId="{9D874CEA-7625-5039-9D1A-0F079BED0E68}" dt="2026-02-27T17:47:08.707" v="806"/>
          <ac:spMkLst>
            <pc:docMk/>
            <pc:sldMk cId="0" sldId="268"/>
            <ac:spMk id="5" creationId="{24394A09-3D84-F4E8-E448-0B1A8E177067}"/>
          </ac:spMkLst>
        </pc:spChg>
        <pc:spChg chg="mod">
          <ac:chgData name="de Viveiros, Luiz" userId="cb2515f6-0875-47ec-8c96-f4844f96e027" providerId="ADAL" clId="{9D874CEA-7625-5039-9D1A-0F079BED0E68}" dt="2026-02-25T04:48:13.956" v="502" actId="20577"/>
          <ac:spMkLst>
            <pc:docMk/>
            <pc:sldMk cId="0" sldId="268"/>
            <ac:spMk id="918" creationId="{00000000-0000-0000-0000-000000000000}"/>
          </ac:spMkLst>
        </pc:spChg>
      </pc:sldChg>
      <pc:sldChg chg="addSp delSp modSp mod modNotesTx">
        <pc:chgData name="de Viveiros, Luiz" userId="cb2515f6-0875-47ec-8c96-f4844f96e027" providerId="ADAL" clId="{9D874CEA-7625-5039-9D1A-0F079BED0E68}" dt="2026-03-05T14:12:48.427" v="2090" actId="20577"/>
        <pc:sldMkLst>
          <pc:docMk/>
          <pc:sldMk cId="0" sldId="271"/>
        </pc:sldMkLst>
        <pc:spChg chg="add mod">
          <ac:chgData name="de Viveiros, Luiz" userId="cb2515f6-0875-47ec-8c96-f4844f96e027" providerId="ADAL" clId="{9D874CEA-7625-5039-9D1A-0F079BED0E68}" dt="2026-03-05T05:13:06.560" v="1079"/>
          <ac:spMkLst>
            <pc:docMk/>
            <pc:sldMk cId="0" sldId="271"/>
            <ac:spMk id="3" creationId="{AB13A299-7118-8736-C10B-3DC68843478E}"/>
          </ac:spMkLst>
        </pc:spChg>
        <pc:spChg chg="add del mod">
          <ac:chgData name="de Viveiros, Luiz" userId="cb2515f6-0875-47ec-8c96-f4844f96e027" providerId="ADAL" clId="{9D874CEA-7625-5039-9D1A-0F079BED0E68}" dt="2026-03-05T05:12:55.805" v="1077" actId="478"/>
          <ac:spMkLst>
            <pc:docMk/>
            <pc:sldMk cId="0" sldId="271"/>
            <ac:spMk id="5" creationId="{2EEE6E8D-1FDE-56B9-FA91-159958D7919C}"/>
          </ac:spMkLst>
        </pc:spChg>
        <pc:spChg chg="add mod">
          <ac:chgData name="de Viveiros, Luiz" userId="cb2515f6-0875-47ec-8c96-f4844f96e027" providerId="ADAL" clId="{9D874CEA-7625-5039-9D1A-0F079BED0E68}" dt="2026-02-27T17:47:08.707" v="806"/>
          <ac:spMkLst>
            <pc:docMk/>
            <pc:sldMk cId="0" sldId="271"/>
            <ac:spMk id="7" creationId="{3D1702A5-656E-27D4-65C6-BF519CB77203}"/>
          </ac:spMkLst>
        </pc:spChg>
        <pc:spChg chg="mod">
          <ac:chgData name="de Viveiros, Luiz" userId="cb2515f6-0875-47ec-8c96-f4844f96e027" providerId="ADAL" clId="{9D874CEA-7625-5039-9D1A-0F079BED0E68}" dt="2026-02-25T03:45:52.190" v="200" actId="20577"/>
          <ac:spMkLst>
            <pc:docMk/>
            <pc:sldMk cId="0" sldId="271"/>
            <ac:spMk id="1238" creationId="{00000000-0000-0000-0000-000000000000}"/>
          </ac:spMkLst>
        </pc:spChg>
      </pc:sldChg>
      <pc:sldChg chg="addSp delSp modSp mod modNotesTx">
        <pc:chgData name="de Viveiros, Luiz" userId="cb2515f6-0875-47ec-8c96-f4844f96e027" providerId="ADAL" clId="{9D874CEA-7625-5039-9D1A-0F079BED0E68}" dt="2026-03-05T14:12:57.905" v="2092" actId="20577"/>
        <pc:sldMkLst>
          <pc:docMk/>
          <pc:sldMk cId="0" sldId="272"/>
        </pc:sldMkLst>
        <pc:spChg chg="add del mod">
          <ac:chgData name="de Viveiros, Luiz" userId="cb2515f6-0875-47ec-8c96-f4844f96e027" providerId="ADAL" clId="{9D874CEA-7625-5039-9D1A-0F079BED0E68}" dt="2026-02-25T03:50:08.792" v="281" actId="21"/>
          <ac:spMkLst>
            <pc:docMk/>
            <pc:sldMk cId="0" sldId="272"/>
            <ac:spMk id="5" creationId="{6786440E-22E7-0641-0970-AB063A39BD36}"/>
          </ac:spMkLst>
        </pc:spChg>
        <pc:spChg chg="mod">
          <ac:chgData name="de Viveiros, Luiz" userId="cb2515f6-0875-47ec-8c96-f4844f96e027" providerId="ADAL" clId="{9D874CEA-7625-5039-9D1A-0F079BED0E68}" dt="2026-02-25T03:51:34.018" v="289" actId="478"/>
          <ac:spMkLst>
            <pc:docMk/>
            <pc:sldMk cId="0" sldId="272"/>
            <ac:spMk id="23" creationId="{53B759A0-EFFA-FFA4-DE3A-600E63255A71}"/>
          </ac:spMkLst>
        </pc:spChg>
        <pc:spChg chg="add del mod">
          <ac:chgData name="de Viveiros, Luiz" userId="cb2515f6-0875-47ec-8c96-f4844f96e027" providerId="ADAL" clId="{9D874CEA-7625-5039-9D1A-0F079BED0E68}" dt="2026-03-05T05:12:59.168" v="1078" actId="478"/>
          <ac:spMkLst>
            <pc:docMk/>
            <pc:sldMk cId="0" sldId="272"/>
            <ac:spMk id="26" creationId="{C49A1189-5F4B-530E-8630-B074F08B0934}"/>
          </ac:spMkLst>
        </pc:spChg>
        <pc:spChg chg="add del mod">
          <ac:chgData name="de Viveiros, Luiz" userId="cb2515f6-0875-47ec-8c96-f4844f96e027" providerId="ADAL" clId="{9D874CEA-7625-5039-9D1A-0F079BED0E68}" dt="2026-02-25T03:50:11.328" v="284" actId="21"/>
          <ac:spMkLst>
            <pc:docMk/>
            <pc:sldMk cId="0" sldId="272"/>
            <ac:spMk id="31" creationId="{91DA9AA1-291E-24EF-B8ED-338A58477BAC}"/>
          </ac:spMkLst>
        </pc:spChg>
        <pc:spChg chg="add del mod">
          <ac:chgData name="de Viveiros, Luiz" userId="cb2515f6-0875-47ec-8c96-f4844f96e027" providerId="ADAL" clId="{9D874CEA-7625-5039-9D1A-0F079BED0E68}" dt="2026-02-25T03:50:12.577" v="286" actId="478"/>
          <ac:spMkLst>
            <pc:docMk/>
            <pc:sldMk cId="0" sldId="272"/>
            <ac:spMk id="38" creationId="{AF07DB40-93A0-D025-A3A9-03B368602A3C}"/>
          </ac:spMkLst>
        </pc:spChg>
        <pc:spChg chg="add mod">
          <ac:chgData name="de Viveiros, Luiz" userId="cb2515f6-0875-47ec-8c96-f4844f96e027" providerId="ADAL" clId="{9D874CEA-7625-5039-9D1A-0F079BED0E68}" dt="2026-02-27T17:47:08.707" v="806"/>
          <ac:spMkLst>
            <pc:docMk/>
            <pc:sldMk cId="0" sldId="272"/>
            <ac:spMk id="49" creationId="{C8B01C4F-403F-6658-E54E-4EBE0B6F9A40}"/>
          </ac:spMkLst>
        </pc:spChg>
        <pc:spChg chg="add mod">
          <ac:chgData name="de Viveiros, Luiz" userId="cb2515f6-0875-47ec-8c96-f4844f96e027" providerId="ADAL" clId="{9D874CEA-7625-5039-9D1A-0F079BED0E68}" dt="2026-03-05T05:13:06.560" v="1079"/>
          <ac:spMkLst>
            <pc:docMk/>
            <pc:sldMk cId="0" sldId="272"/>
            <ac:spMk id="53" creationId="{AC975122-700B-7F90-4CB3-D23BCDE5F9BD}"/>
          </ac:spMkLst>
        </pc:spChg>
        <pc:spChg chg="mod">
          <ac:chgData name="de Viveiros, Luiz" userId="cb2515f6-0875-47ec-8c96-f4844f96e027" providerId="ADAL" clId="{9D874CEA-7625-5039-9D1A-0F079BED0E68}" dt="2026-02-25T04:32:31.973" v="465" actId="1076"/>
          <ac:spMkLst>
            <pc:docMk/>
            <pc:sldMk cId="0" sldId="272"/>
            <ac:spMk id="59" creationId="{6A441899-8A06-9528-2CC3-760982A52002}"/>
          </ac:spMkLst>
        </pc:spChg>
        <pc:spChg chg="add mod">
          <ac:chgData name="de Viveiros, Luiz" userId="cb2515f6-0875-47ec-8c96-f4844f96e027" providerId="ADAL" clId="{9D874CEA-7625-5039-9D1A-0F079BED0E68}" dt="2026-02-25T03:51:47.553" v="293" actId="1076"/>
          <ac:spMkLst>
            <pc:docMk/>
            <pc:sldMk cId="0" sldId="272"/>
            <ac:spMk id="1285" creationId="{105A2B97-3CC7-C710-2757-C2C9E5460394}"/>
          </ac:spMkLst>
        </pc:spChg>
        <pc:spChg chg="mod">
          <ac:chgData name="de Viveiros, Luiz" userId="cb2515f6-0875-47ec-8c96-f4844f96e027" providerId="ADAL" clId="{9D874CEA-7625-5039-9D1A-0F079BED0E68}" dt="2026-02-25T04:29:23.993" v="341" actId="6549"/>
          <ac:spMkLst>
            <pc:docMk/>
            <pc:sldMk cId="0" sldId="272"/>
            <ac:spMk id="1292" creationId="{00000000-0000-0000-0000-000000000000}"/>
          </ac:spMkLst>
        </pc:spChg>
        <pc:grpChg chg="add del">
          <ac:chgData name="de Viveiros, Luiz" userId="cb2515f6-0875-47ec-8c96-f4844f96e027" providerId="ADAL" clId="{9D874CEA-7625-5039-9D1A-0F079BED0E68}" dt="2026-02-25T03:50:08.792" v="281" actId="21"/>
          <ac:grpSpMkLst>
            <pc:docMk/>
            <pc:sldMk cId="0" sldId="272"/>
            <ac:grpSpMk id="3" creationId="{BADC6D80-984D-2681-A745-662F8915EA75}"/>
          </ac:grpSpMkLst>
        </pc:grpChg>
        <pc:grpChg chg="mod topLvl">
          <ac:chgData name="de Viveiros, Luiz" userId="cb2515f6-0875-47ec-8c96-f4844f96e027" providerId="ADAL" clId="{9D874CEA-7625-5039-9D1A-0F079BED0E68}" dt="2026-02-25T03:50:12.577" v="286" actId="478"/>
          <ac:grpSpMkLst>
            <pc:docMk/>
            <pc:sldMk cId="0" sldId="272"/>
            <ac:grpSpMk id="6" creationId="{852A639E-51AD-7689-93D4-34319B66C188}"/>
          </ac:grpSpMkLst>
        </pc:grpChg>
        <pc:grpChg chg="mod">
          <ac:chgData name="de Viveiros, Luiz" userId="cb2515f6-0875-47ec-8c96-f4844f96e027" providerId="ADAL" clId="{9D874CEA-7625-5039-9D1A-0F079BED0E68}" dt="2026-02-25T03:52:13.662" v="331" actId="1037"/>
          <ac:grpSpMkLst>
            <pc:docMk/>
            <pc:sldMk cId="0" sldId="272"/>
            <ac:grpSpMk id="21" creationId="{B1F00ED0-F045-A952-A0DB-F16FF9B9F8C2}"/>
          </ac:grpSpMkLst>
        </pc:grpChg>
        <pc:grpChg chg="add del">
          <ac:chgData name="de Viveiros, Luiz" userId="cb2515f6-0875-47ec-8c96-f4844f96e027" providerId="ADAL" clId="{9D874CEA-7625-5039-9D1A-0F079BED0E68}" dt="2026-02-25T03:50:11.328" v="284" actId="21"/>
          <ac:grpSpMkLst>
            <pc:docMk/>
            <pc:sldMk cId="0" sldId="272"/>
            <ac:grpSpMk id="30" creationId="{E3F016F0-DE51-6DDA-CDC6-F5170E9E6C64}"/>
          </ac:grpSpMkLst>
        </pc:grpChg>
        <pc:grpChg chg="add del">
          <ac:chgData name="de Viveiros, Luiz" userId="cb2515f6-0875-47ec-8c96-f4844f96e027" providerId="ADAL" clId="{9D874CEA-7625-5039-9D1A-0F079BED0E68}" dt="2026-02-25T03:50:12.577" v="286" actId="478"/>
          <ac:grpSpMkLst>
            <pc:docMk/>
            <pc:sldMk cId="0" sldId="272"/>
            <ac:grpSpMk id="36" creationId="{5CE83240-4906-10FA-4AB8-FA118017454A}"/>
          </ac:grpSpMkLst>
        </pc:grpChg>
        <pc:grpChg chg="mod topLvl">
          <ac:chgData name="de Viveiros, Luiz" userId="cb2515f6-0875-47ec-8c96-f4844f96e027" providerId="ADAL" clId="{9D874CEA-7625-5039-9D1A-0F079BED0E68}" dt="2026-02-25T03:50:08.792" v="281" actId="21"/>
          <ac:grpSpMkLst>
            <pc:docMk/>
            <pc:sldMk cId="0" sldId="272"/>
            <ac:grpSpMk id="39" creationId="{44575E83-2007-6F49-CDB6-DBDE89D0AF32}"/>
          </ac:grpSpMkLst>
        </pc:grpChg>
        <pc:grpChg chg="mod">
          <ac:chgData name="de Viveiros, Luiz" userId="cb2515f6-0875-47ec-8c96-f4844f96e027" providerId="ADAL" clId="{9D874CEA-7625-5039-9D1A-0F079BED0E68}" dt="2026-02-25T03:49:20.486" v="269" actId="1038"/>
          <ac:grpSpMkLst>
            <pc:docMk/>
            <pc:sldMk cId="0" sldId="272"/>
            <ac:grpSpMk id="48" creationId="{4615EF8C-72C6-2913-AFD4-8E9C63BF03B8}"/>
          </ac:grpSpMkLst>
        </pc:grpChg>
        <pc:grpChg chg="add del">
          <ac:chgData name="de Viveiros, Luiz" userId="cb2515f6-0875-47ec-8c96-f4844f96e027" providerId="ADAL" clId="{9D874CEA-7625-5039-9D1A-0F079BED0E68}" dt="2026-02-25T03:50:08.792" v="281" actId="21"/>
          <ac:grpSpMkLst>
            <pc:docMk/>
            <pc:sldMk cId="0" sldId="272"/>
            <ac:grpSpMk id="51" creationId="{973C4E40-6D39-D20F-6178-E96C8C43A7AB}"/>
          </ac:grpSpMkLst>
        </pc:grpChg>
        <pc:grpChg chg="add del">
          <ac:chgData name="de Viveiros, Luiz" userId="cb2515f6-0875-47ec-8c96-f4844f96e027" providerId="ADAL" clId="{9D874CEA-7625-5039-9D1A-0F079BED0E68}" dt="2026-02-25T03:50:12.577" v="286" actId="478"/>
          <ac:grpSpMkLst>
            <pc:docMk/>
            <pc:sldMk cId="0" sldId="272"/>
            <ac:grpSpMk id="52" creationId="{E86729C4-7B5C-1535-2972-F6525400A5BF}"/>
          </ac:grpSpMkLst>
        </pc:grpChg>
        <pc:grpChg chg="add mod">
          <ac:chgData name="de Viveiros, Luiz" userId="cb2515f6-0875-47ec-8c96-f4844f96e027" providerId="ADAL" clId="{9D874CEA-7625-5039-9D1A-0F079BED0E68}" dt="2026-02-25T03:52:13.662" v="331" actId="1037"/>
          <ac:grpSpMkLst>
            <pc:docMk/>
            <pc:sldMk cId="0" sldId="272"/>
            <ac:grpSpMk id="1288" creationId="{17F6B22E-14E1-F0D6-44FE-FC183BE164D6}"/>
          </ac:grpSpMkLst>
        </pc:grpChg>
        <pc:grpChg chg="mod">
          <ac:chgData name="de Viveiros, Luiz" userId="cb2515f6-0875-47ec-8c96-f4844f96e027" providerId="ADAL" clId="{9D874CEA-7625-5039-9D1A-0F079BED0E68}" dt="2026-02-25T03:52:18.071" v="340" actId="1038"/>
          <ac:grpSpMkLst>
            <pc:docMk/>
            <pc:sldMk cId="0" sldId="272"/>
            <ac:grpSpMk id="1307" creationId="{34F30544-43C1-88B8-17F8-30A409E406FD}"/>
          </ac:grpSpMkLst>
        </pc:grpChg>
        <pc:picChg chg="add del mod topLvl">
          <ac:chgData name="de Viveiros, Luiz" userId="cb2515f6-0875-47ec-8c96-f4844f96e027" providerId="ADAL" clId="{9D874CEA-7625-5039-9D1A-0F079BED0E68}" dt="2026-02-25T03:50:08.792" v="281" actId="21"/>
          <ac:picMkLst>
            <pc:docMk/>
            <pc:sldMk cId="0" sldId="272"/>
            <ac:picMk id="4" creationId="{FF4AE78A-4285-61CD-32D3-087D6141320B}"/>
          </ac:picMkLst>
        </pc:picChg>
        <pc:picChg chg="mod">
          <ac:chgData name="de Viveiros, Luiz" userId="cb2515f6-0875-47ec-8c96-f4844f96e027" providerId="ADAL" clId="{9D874CEA-7625-5039-9D1A-0F079BED0E68}" dt="2026-02-25T03:51:34.018" v="289" actId="478"/>
          <ac:picMkLst>
            <pc:docMk/>
            <pc:sldMk cId="0" sldId="272"/>
            <ac:picMk id="22" creationId="{404815F6-64A2-48F1-8CA7-2E882DADF53E}"/>
          </ac:picMkLst>
        </pc:picChg>
        <pc:picChg chg="add del mod">
          <ac:chgData name="de Viveiros, Luiz" userId="cb2515f6-0875-47ec-8c96-f4844f96e027" providerId="ADAL" clId="{9D874CEA-7625-5039-9D1A-0F079BED0E68}" dt="2026-02-25T03:50:11.328" v="284" actId="21"/>
          <ac:picMkLst>
            <pc:docMk/>
            <pc:sldMk cId="0" sldId="272"/>
            <ac:picMk id="32" creationId="{99B072D5-DD9A-C574-99CF-C65040BADDC9}"/>
          </ac:picMkLst>
        </pc:picChg>
        <pc:picChg chg="add del mod topLvl">
          <ac:chgData name="de Viveiros, Luiz" userId="cb2515f6-0875-47ec-8c96-f4844f96e027" providerId="ADAL" clId="{9D874CEA-7625-5039-9D1A-0F079BED0E68}" dt="2026-02-25T03:50:12.577" v="286" actId="478"/>
          <ac:picMkLst>
            <pc:docMk/>
            <pc:sldMk cId="0" sldId="272"/>
            <ac:picMk id="37" creationId="{68CA1F11-7FAC-A352-1FED-7ECA59F43DFD}"/>
          </ac:picMkLst>
        </pc:picChg>
        <pc:picChg chg="mod modCrop">
          <ac:chgData name="de Viveiros, Luiz" userId="cb2515f6-0875-47ec-8c96-f4844f96e027" providerId="ADAL" clId="{9D874CEA-7625-5039-9D1A-0F079BED0E68}" dt="2026-02-25T04:32:25.414" v="464" actId="1076"/>
          <ac:picMkLst>
            <pc:docMk/>
            <pc:sldMk cId="0" sldId="272"/>
            <ac:picMk id="56" creationId="{314C4F57-D90C-9520-D8EE-579DD089EA6C}"/>
          </ac:picMkLst>
        </pc:picChg>
        <pc:picChg chg="add mod">
          <ac:chgData name="de Viveiros, Luiz" userId="cb2515f6-0875-47ec-8c96-f4844f96e027" providerId="ADAL" clId="{9D874CEA-7625-5039-9D1A-0F079BED0E68}" dt="2026-02-25T03:51:47.553" v="293" actId="1076"/>
          <ac:picMkLst>
            <pc:docMk/>
            <pc:sldMk cId="0" sldId="272"/>
            <ac:picMk id="1284" creationId="{5899134B-E705-794D-66B5-AF1D2069EDAB}"/>
          </ac:picMkLst>
        </pc:picChg>
      </pc:sldChg>
      <pc:sldChg chg="addSp delSp modSp">
        <pc:chgData name="de Viveiros, Luiz" userId="cb2515f6-0875-47ec-8c96-f4844f96e027" providerId="ADAL" clId="{9D874CEA-7625-5039-9D1A-0F079BED0E68}" dt="2026-02-27T17:47:08.707" v="806"/>
        <pc:sldMkLst>
          <pc:docMk/>
          <pc:sldMk cId="0" sldId="273"/>
        </pc:sldMkLst>
        <pc:spChg chg="add mod">
          <ac:chgData name="de Viveiros, Luiz" userId="cb2515f6-0875-47ec-8c96-f4844f96e027" providerId="ADAL" clId="{9D874CEA-7625-5039-9D1A-0F079BED0E68}" dt="2026-02-27T17:44:58.606" v="761"/>
          <ac:spMkLst>
            <pc:docMk/>
            <pc:sldMk cId="0" sldId="273"/>
            <ac:spMk id="2" creationId="{7788B806-1313-0A77-C1D1-034CD8C4CF6F}"/>
          </ac:spMkLst>
        </pc:spChg>
        <pc:spChg chg="add mod">
          <ac:chgData name="de Viveiros, Luiz" userId="cb2515f6-0875-47ec-8c96-f4844f96e027" providerId="ADAL" clId="{9D874CEA-7625-5039-9D1A-0F079BED0E68}" dt="2026-02-27T17:47:08.707" v="806"/>
          <ac:spMkLst>
            <pc:docMk/>
            <pc:sldMk cId="0" sldId="273"/>
            <ac:spMk id="4" creationId="{DD45EDEF-7B5E-1A15-4B37-0F32E4399CEB}"/>
          </ac:spMkLst>
        </pc:spChg>
      </pc:sldChg>
      <pc:sldChg chg="addSp delSp modSp">
        <pc:chgData name="de Viveiros, Luiz" userId="cb2515f6-0875-47ec-8c96-f4844f96e027" providerId="ADAL" clId="{9D874CEA-7625-5039-9D1A-0F079BED0E68}" dt="2026-02-27T17:47:08.707" v="806"/>
        <pc:sldMkLst>
          <pc:docMk/>
          <pc:sldMk cId="0" sldId="274"/>
        </pc:sldMkLst>
        <pc:spChg chg="add mod">
          <ac:chgData name="de Viveiros, Luiz" userId="cb2515f6-0875-47ec-8c96-f4844f96e027" providerId="ADAL" clId="{9D874CEA-7625-5039-9D1A-0F079BED0E68}" dt="2026-02-27T17:44:58.606" v="761"/>
          <ac:spMkLst>
            <pc:docMk/>
            <pc:sldMk cId="0" sldId="274"/>
            <ac:spMk id="2" creationId="{77649539-9949-A6D1-F7FB-02A8471AA8E4}"/>
          </ac:spMkLst>
        </pc:spChg>
        <pc:spChg chg="add mod">
          <ac:chgData name="de Viveiros, Luiz" userId="cb2515f6-0875-47ec-8c96-f4844f96e027" providerId="ADAL" clId="{9D874CEA-7625-5039-9D1A-0F079BED0E68}" dt="2026-02-27T17:47:08.707" v="806"/>
          <ac:spMkLst>
            <pc:docMk/>
            <pc:sldMk cId="0" sldId="274"/>
            <ac:spMk id="4" creationId="{D63E0BA7-6166-2F9C-6D8F-88C2E978DB6C}"/>
          </ac:spMkLst>
        </pc:spChg>
      </pc:sldChg>
      <pc:sldChg chg="addSp delSp modSp del">
        <pc:chgData name="de Viveiros, Luiz" userId="cb2515f6-0875-47ec-8c96-f4844f96e027" providerId="ADAL" clId="{9D874CEA-7625-5039-9D1A-0F079BED0E68}" dt="2026-03-05T14:14:18.110" v="2109" actId="2696"/>
        <pc:sldMkLst>
          <pc:docMk/>
          <pc:sldMk cId="0" sldId="278"/>
        </pc:sldMkLst>
        <pc:spChg chg="add mod">
          <ac:chgData name="de Viveiros, Luiz" userId="cb2515f6-0875-47ec-8c96-f4844f96e027" providerId="ADAL" clId="{9D874CEA-7625-5039-9D1A-0F079BED0E68}" dt="2026-02-27T17:44:58.606" v="761"/>
          <ac:spMkLst>
            <pc:docMk/>
            <pc:sldMk cId="0" sldId="278"/>
            <ac:spMk id="2" creationId="{E5F34EDC-4216-D9E5-D57B-3F5EF3A36CC3}"/>
          </ac:spMkLst>
        </pc:spChg>
        <pc:spChg chg="add mod">
          <ac:chgData name="de Viveiros, Luiz" userId="cb2515f6-0875-47ec-8c96-f4844f96e027" providerId="ADAL" clId="{9D874CEA-7625-5039-9D1A-0F079BED0E68}" dt="2026-02-27T17:47:08.707" v="806"/>
          <ac:spMkLst>
            <pc:docMk/>
            <pc:sldMk cId="0" sldId="278"/>
            <ac:spMk id="4" creationId="{E1C22065-2180-6434-F4BA-6B9BA8A7D05A}"/>
          </ac:spMkLst>
        </pc:spChg>
      </pc:sldChg>
      <pc:sldChg chg="addSp delSp modSp mod ord modShow modNotesTx">
        <pc:chgData name="de Viveiros, Luiz" userId="cb2515f6-0875-47ec-8c96-f4844f96e027" providerId="ADAL" clId="{9D874CEA-7625-5039-9D1A-0F079BED0E68}" dt="2026-03-05T14:15:26.308" v="2123" actId="20578"/>
        <pc:sldMkLst>
          <pc:docMk/>
          <pc:sldMk cId="0" sldId="279"/>
        </pc:sldMkLst>
        <pc:spChg chg="add mod">
          <ac:chgData name="de Viveiros, Luiz" userId="cb2515f6-0875-47ec-8c96-f4844f96e027" providerId="ADAL" clId="{9D874CEA-7625-5039-9D1A-0F079BED0E68}" dt="2026-02-27T17:44:58.606" v="761"/>
          <ac:spMkLst>
            <pc:docMk/>
            <pc:sldMk cId="0" sldId="279"/>
            <ac:spMk id="2" creationId="{A695E9CD-291A-A50C-E881-837FABE6B50A}"/>
          </ac:spMkLst>
        </pc:spChg>
        <pc:spChg chg="add mod">
          <ac:chgData name="de Viveiros, Luiz" userId="cb2515f6-0875-47ec-8c96-f4844f96e027" providerId="ADAL" clId="{9D874CEA-7625-5039-9D1A-0F079BED0E68}" dt="2026-02-27T17:47:08.707" v="806"/>
          <ac:spMkLst>
            <pc:docMk/>
            <pc:sldMk cId="0" sldId="279"/>
            <ac:spMk id="4" creationId="{7E19D564-3BC9-D600-6935-CC31899C217D}"/>
          </ac:spMkLst>
        </pc:spChg>
      </pc:sldChg>
      <pc:sldChg chg="addSp delSp modSp ord">
        <pc:chgData name="de Viveiros, Luiz" userId="cb2515f6-0875-47ec-8c96-f4844f96e027" providerId="ADAL" clId="{9D874CEA-7625-5039-9D1A-0F079BED0E68}" dt="2026-03-05T14:15:18.329" v="2121" actId="20578"/>
        <pc:sldMkLst>
          <pc:docMk/>
          <pc:sldMk cId="0" sldId="281"/>
        </pc:sldMkLst>
        <pc:spChg chg="add mod">
          <ac:chgData name="de Viveiros, Luiz" userId="cb2515f6-0875-47ec-8c96-f4844f96e027" providerId="ADAL" clId="{9D874CEA-7625-5039-9D1A-0F079BED0E68}" dt="2026-02-27T17:44:58.606" v="761"/>
          <ac:spMkLst>
            <pc:docMk/>
            <pc:sldMk cId="0" sldId="281"/>
            <ac:spMk id="2" creationId="{42E32596-B03D-9469-C98C-790A17BA1299}"/>
          </ac:spMkLst>
        </pc:spChg>
        <pc:spChg chg="add mod">
          <ac:chgData name="de Viveiros, Luiz" userId="cb2515f6-0875-47ec-8c96-f4844f96e027" providerId="ADAL" clId="{9D874CEA-7625-5039-9D1A-0F079BED0E68}" dt="2026-02-27T17:47:08.707" v="806"/>
          <ac:spMkLst>
            <pc:docMk/>
            <pc:sldMk cId="0" sldId="281"/>
            <ac:spMk id="4" creationId="{B1BA9809-50AC-0A26-0798-11B1003F7A84}"/>
          </ac:spMkLst>
        </pc:spChg>
      </pc:sldChg>
      <pc:sldChg chg="addSp delSp modSp mod ord modShow modNotesTx">
        <pc:chgData name="de Viveiros, Luiz" userId="cb2515f6-0875-47ec-8c96-f4844f96e027" providerId="ADAL" clId="{9D874CEA-7625-5039-9D1A-0F079BED0E68}" dt="2026-03-05T14:15:31.796" v="2124" actId="20578"/>
        <pc:sldMkLst>
          <pc:docMk/>
          <pc:sldMk cId="0" sldId="283"/>
        </pc:sldMkLst>
        <pc:spChg chg="add mod">
          <ac:chgData name="de Viveiros, Luiz" userId="cb2515f6-0875-47ec-8c96-f4844f96e027" providerId="ADAL" clId="{9D874CEA-7625-5039-9D1A-0F079BED0E68}" dt="2026-02-27T17:44:58.606" v="761"/>
          <ac:spMkLst>
            <pc:docMk/>
            <pc:sldMk cId="0" sldId="283"/>
            <ac:spMk id="2" creationId="{C3476CA5-4487-8E8E-BC4D-0F3508C65A71}"/>
          </ac:spMkLst>
        </pc:spChg>
        <pc:spChg chg="add mod">
          <ac:chgData name="de Viveiros, Luiz" userId="cb2515f6-0875-47ec-8c96-f4844f96e027" providerId="ADAL" clId="{9D874CEA-7625-5039-9D1A-0F079BED0E68}" dt="2026-02-27T17:47:08.707" v="806"/>
          <ac:spMkLst>
            <pc:docMk/>
            <pc:sldMk cId="0" sldId="283"/>
            <ac:spMk id="4" creationId="{C1E28731-5320-ADE9-4977-8018F501CAE5}"/>
          </ac:spMkLst>
        </pc:spChg>
      </pc:sldChg>
      <pc:sldChg chg="addSp delSp modSp modNotesTx">
        <pc:chgData name="de Viveiros, Luiz" userId="cb2515f6-0875-47ec-8c96-f4844f96e027" providerId="ADAL" clId="{9D874CEA-7625-5039-9D1A-0F079BED0E68}" dt="2026-03-05T14:14:03.266" v="2107" actId="20577"/>
        <pc:sldMkLst>
          <pc:docMk/>
          <pc:sldMk cId="0" sldId="288"/>
        </pc:sldMkLst>
        <pc:spChg chg="add mod">
          <ac:chgData name="de Viveiros, Luiz" userId="cb2515f6-0875-47ec-8c96-f4844f96e027" providerId="ADAL" clId="{9D874CEA-7625-5039-9D1A-0F079BED0E68}" dt="2026-02-27T17:44:58.606" v="761"/>
          <ac:spMkLst>
            <pc:docMk/>
            <pc:sldMk cId="0" sldId="288"/>
            <ac:spMk id="2" creationId="{9F0FB739-4C43-C6D6-420B-EDB3ACAEAEC3}"/>
          </ac:spMkLst>
        </pc:spChg>
        <pc:spChg chg="add mod">
          <ac:chgData name="de Viveiros, Luiz" userId="cb2515f6-0875-47ec-8c96-f4844f96e027" providerId="ADAL" clId="{9D874CEA-7625-5039-9D1A-0F079BED0E68}" dt="2026-02-27T17:47:08.707" v="806"/>
          <ac:spMkLst>
            <pc:docMk/>
            <pc:sldMk cId="0" sldId="288"/>
            <ac:spMk id="3" creationId="{48E40A0B-CB29-0C61-3063-5BB15AC8D3DE}"/>
          </ac:spMkLst>
        </pc:spChg>
      </pc:sldChg>
      <pc:sldChg chg="addSp delSp modSp del">
        <pc:chgData name="de Viveiros, Luiz" userId="cb2515f6-0875-47ec-8c96-f4844f96e027" providerId="ADAL" clId="{9D874CEA-7625-5039-9D1A-0F079BED0E68}" dt="2026-03-05T14:14:45.736" v="2113" actId="2696"/>
        <pc:sldMkLst>
          <pc:docMk/>
          <pc:sldMk cId="0" sldId="290"/>
        </pc:sldMkLst>
        <pc:spChg chg="add mod">
          <ac:chgData name="de Viveiros, Luiz" userId="cb2515f6-0875-47ec-8c96-f4844f96e027" providerId="ADAL" clId="{9D874CEA-7625-5039-9D1A-0F079BED0E68}" dt="2026-02-27T17:44:58.606" v="761"/>
          <ac:spMkLst>
            <pc:docMk/>
            <pc:sldMk cId="0" sldId="290"/>
            <ac:spMk id="2" creationId="{B628445E-C3F6-523A-8614-7B53905EDABB}"/>
          </ac:spMkLst>
        </pc:spChg>
        <pc:spChg chg="add mod">
          <ac:chgData name="de Viveiros, Luiz" userId="cb2515f6-0875-47ec-8c96-f4844f96e027" providerId="ADAL" clId="{9D874CEA-7625-5039-9D1A-0F079BED0E68}" dt="2026-02-27T17:47:08.707" v="806"/>
          <ac:spMkLst>
            <pc:docMk/>
            <pc:sldMk cId="0" sldId="290"/>
            <ac:spMk id="4" creationId="{9B17772B-EA88-F8F6-CB6F-AE0C252F144A}"/>
          </ac:spMkLst>
        </pc:spChg>
      </pc:sldChg>
      <pc:sldChg chg="addSp delSp modSp">
        <pc:chgData name="de Viveiros, Luiz" userId="cb2515f6-0875-47ec-8c96-f4844f96e027" providerId="ADAL" clId="{9D874CEA-7625-5039-9D1A-0F079BED0E68}" dt="2026-02-27T17:47:08.707" v="806"/>
        <pc:sldMkLst>
          <pc:docMk/>
          <pc:sldMk cId="0" sldId="291"/>
        </pc:sldMkLst>
        <pc:spChg chg="add mod">
          <ac:chgData name="de Viveiros, Luiz" userId="cb2515f6-0875-47ec-8c96-f4844f96e027" providerId="ADAL" clId="{9D874CEA-7625-5039-9D1A-0F079BED0E68}" dt="2026-02-27T17:44:58.606" v="761"/>
          <ac:spMkLst>
            <pc:docMk/>
            <pc:sldMk cId="0" sldId="291"/>
            <ac:spMk id="2" creationId="{D4420055-4366-8616-FFA7-261AF8D4F7BF}"/>
          </ac:spMkLst>
        </pc:spChg>
        <pc:spChg chg="add mod">
          <ac:chgData name="de Viveiros, Luiz" userId="cb2515f6-0875-47ec-8c96-f4844f96e027" providerId="ADAL" clId="{9D874CEA-7625-5039-9D1A-0F079BED0E68}" dt="2026-02-27T17:47:08.707" v="806"/>
          <ac:spMkLst>
            <pc:docMk/>
            <pc:sldMk cId="0" sldId="291"/>
            <ac:spMk id="4" creationId="{A54A5E4D-92AB-76BA-9066-209A42380EED}"/>
          </ac:spMkLst>
        </pc:spChg>
      </pc:sldChg>
      <pc:sldChg chg="addSp delSp modSp del">
        <pc:chgData name="de Viveiros, Luiz" userId="cb2515f6-0875-47ec-8c96-f4844f96e027" providerId="ADAL" clId="{9D874CEA-7625-5039-9D1A-0F079BED0E68}" dt="2026-03-05T14:14:50.502" v="2115" actId="2696"/>
        <pc:sldMkLst>
          <pc:docMk/>
          <pc:sldMk cId="0" sldId="301"/>
        </pc:sldMkLst>
        <pc:spChg chg="add mod">
          <ac:chgData name="de Viveiros, Luiz" userId="cb2515f6-0875-47ec-8c96-f4844f96e027" providerId="ADAL" clId="{9D874CEA-7625-5039-9D1A-0F079BED0E68}" dt="2026-02-27T17:44:58.606" v="761"/>
          <ac:spMkLst>
            <pc:docMk/>
            <pc:sldMk cId="0" sldId="301"/>
            <ac:spMk id="2" creationId="{2D0ACC20-A22E-15C6-20B0-BB9D6FD4E1CC}"/>
          </ac:spMkLst>
        </pc:spChg>
        <pc:spChg chg="add mod">
          <ac:chgData name="de Viveiros, Luiz" userId="cb2515f6-0875-47ec-8c96-f4844f96e027" providerId="ADAL" clId="{9D874CEA-7625-5039-9D1A-0F079BED0E68}" dt="2026-02-27T17:47:08.707" v="806"/>
          <ac:spMkLst>
            <pc:docMk/>
            <pc:sldMk cId="0" sldId="301"/>
            <ac:spMk id="4" creationId="{F006D03A-9D3D-BE17-F3E5-83FEA0170A0F}"/>
          </ac:spMkLst>
        </pc:spChg>
      </pc:sldChg>
      <pc:sldChg chg="addSp delSp modSp del">
        <pc:chgData name="de Viveiros, Luiz" userId="cb2515f6-0875-47ec-8c96-f4844f96e027" providerId="ADAL" clId="{9D874CEA-7625-5039-9D1A-0F079BED0E68}" dt="2026-03-05T14:14:51.420" v="2116" actId="2696"/>
        <pc:sldMkLst>
          <pc:docMk/>
          <pc:sldMk cId="0" sldId="302"/>
        </pc:sldMkLst>
        <pc:spChg chg="add mod">
          <ac:chgData name="de Viveiros, Luiz" userId="cb2515f6-0875-47ec-8c96-f4844f96e027" providerId="ADAL" clId="{9D874CEA-7625-5039-9D1A-0F079BED0E68}" dt="2026-02-27T17:44:58.606" v="761"/>
          <ac:spMkLst>
            <pc:docMk/>
            <pc:sldMk cId="0" sldId="302"/>
            <ac:spMk id="2" creationId="{B554D12F-BBDD-4BCE-AC7C-E38EF562BDAE}"/>
          </ac:spMkLst>
        </pc:spChg>
        <pc:spChg chg="add mod">
          <ac:chgData name="de Viveiros, Luiz" userId="cb2515f6-0875-47ec-8c96-f4844f96e027" providerId="ADAL" clId="{9D874CEA-7625-5039-9D1A-0F079BED0E68}" dt="2026-02-27T17:47:08.707" v="806"/>
          <ac:spMkLst>
            <pc:docMk/>
            <pc:sldMk cId="0" sldId="302"/>
            <ac:spMk id="4" creationId="{FABC7E3C-161A-3A8E-BAD6-A027B4E6908D}"/>
          </ac:spMkLst>
        </pc:spChg>
      </pc:sldChg>
      <pc:sldChg chg="addSp delSp modSp del mod modShow">
        <pc:chgData name="de Viveiros, Luiz" userId="cb2515f6-0875-47ec-8c96-f4844f96e027" providerId="ADAL" clId="{9D874CEA-7625-5039-9D1A-0F079BED0E68}" dt="2026-03-05T14:14:48.857" v="2114" actId="2696"/>
        <pc:sldMkLst>
          <pc:docMk/>
          <pc:sldMk cId="2319602902" sldId="306"/>
        </pc:sldMkLst>
        <pc:spChg chg="add mod">
          <ac:chgData name="de Viveiros, Luiz" userId="cb2515f6-0875-47ec-8c96-f4844f96e027" providerId="ADAL" clId="{9D874CEA-7625-5039-9D1A-0F079BED0E68}" dt="2026-02-27T17:47:09.130" v="807" actId="27636"/>
          <ac:spMkLst>
            <pc:docMk/>
            <pc:sldMk cId="2319602902" sldId="306"/>
            <ac:spMk id="49" creationId="{E95DCD70-76B7-30C7-0A4F-F509F4F6F848}"/>
          </ac:spMkLst>
        </pc:spChg>
      </pc:sldChg>
      <pc:sldChg chg="addSp delSp modSp mod modNotesTx">
        <pc:chgData name="de Viveiros, Luiz" userId="cb2515f6-0875-47ec-8c96-f4844f96e027" providerId="ADAL" clId="{9D874CEA-7625-5039-9D1A-0F079BED0E68}" dt="2026-03-05T14:12:05.556" v="2078" actId="20577"/>
        <pc:sldMkLst>
          <pc:docMk/>
          <pc:sldMk cId="826113357" sldId="310"/>
        </pc:sldMkLst>
        <pc:spChg chg="add del mod">
          <ac:chgData name="de Viveiros, Luiz" userId="cb2515f6-0875-47ec-8c96-f4844f96e027" providerId="ADAL" clId="{9D874CEA-7625-5039-9D1A-0F079BED0E68}" dt="2026-03-05T05:11:02.089" v="1061" actId="478"/>
          <ac:spMkLst>
            <pc:docMk/>
            <pc:sldMk cId="826113357" sldId="310"/>
            <ac:spMk id="2" creationId="{8C80FF5F-3C16-082B-C598-A42D52226FF9}"/>
          </ac:spMkLst>
        </pc:spChg>
        <pc:spChg chg="add mod">
          <ac:chgData name="de Viveiros, Luiz" userId="cb2515f6-0875-47ec-8c96-f4844f96e027" providerId="ADAL" clId="{9D874CEA-7625-5039-9D1A-0F079BED0E68}" dt="2026-02-27T17:47:08.707" v="806"/>
          <ac:spMkLst>
            <pc:docMk/>
            <pc:sldMk cId="826113357" sldId="310"/>
            <ac:spMk id="28" creationId="{87950D2B-7C26-A97D-D6E2-65A3070BEB7F}"/>
          </ac:spMkLst>
        </pc:spChg>
        <pc:spChg chg="add mod">
          <ac:chgData name="de Viveiros, Luiz" userId="cb2515f6-0875-47ec-8c96-f4844f96e027" providerId="ADAL" clId="{9D874CEA-7625-5039-9D1A-0F079BED0E68}" dt="2026-03-05T05:11:13.197" v="1062"/>
          <ac:spMkLst>
            <pc:docMk/>
            <pc:sldMk cId="826113357" sldId="310"/>
            <ac:spMk id="106" creationId="{45651878-DFD9-13A0-63E9-0FC27C2AAE9E}"/>
          </ac:spMkLst>
        </pc:spChg>
      </pc:sldChg>
      <pc:sldChg chg="addSp delSp modSp modNotesTx">
        <pc:chgData name="de Viveiros, Luiz" userId="cb2515f6-0875-47ec-8c96-f4844f96e027" providerId="ADAL" clId="{9D874CEA-7625-5039-9D1A-0F079BED0E68}" dt="2026-03-05T14:14:33.287" v="2112" actId="20577"/>
        <pc:sldMkLst>
          <pc:docMk/>
          <pc:sldMk cId="891497258" sldId="312"/>
        </pc:sldMkLst>
        <pc:spChg chg="add mod">
          <ac:chgData name="de Viveiros, Luiz" userId="cb2515f6-0875-47ec-8c96-f4844f96e027" providerId="ADAL" clId="{9D874CEA-7625-5039-9D1A-0F079BED0E68}" dt="2026-02-27T17:44:58.606" v="761"/>
          <ac:spMkLst>
            <pc:docMk/>
            <pc:sldMk cId="891497258" sldId="312"/>
            <ac:spMk id="2" creationId="{B419F645-CC3F-EE78-270F-2D2F14217FEE}"/>
          </ac:spMkLst>
        </pc:spChg>
        <pc:spChg chg="add mod">
          <ac:chgData name="de Viveiros, Luiz" userId="cb2515f6-0875-47ec-8c96-f4844f96e027" providerId="ADAL" clId="{9D874CEA-7625-5039-9D1A-0F079BED0E68}" dt="2026-02-27T17:47:08.707" v="806"/>
          <ac:spMkLst>
            <pc:docMk/>
            <pc:sldMk cId="891497258" sldId="312"/>
            <ac:spMk id="5" creationId="{B128D2A2-B981-3CDD-725E-B88EA83F6DB6}"/>
          </ac:spMkLst>
        </pc:spChg>
      </pc:sldChg>
      <pc:sldChg chg="addSp delSp modSp mod modNotesTx">
        <pc:chgData name="de Viveiros, Luiz" userId="cb2515f6-0875-47ec-8c96-f4844f96e027" providerId="ADAL" clId="{9D874CEA-7625-5039-9D1A-0F079BED0E68}" dt="2026-03-05T14:12:19.200" v="2082" actId="20577"/>
        <pc:sldMkLst>
          <pc:docMk/>
          <pc:sldMk cId="4250244377" sldId="320"/>
        </pc:sldMkLst>
        <pc:spChg chg="add del mod">
          <ac:chgData name="de Viveiros, Luiz" userId="cb2515f6-0875-47ec-8c96-f4844f96e027" providerId="ADAL" clId="{9D874CEA-7625-5039-9D1A-0F079BED0E68}" dt="2026-03-05T05:12:32.141" v="1069" actId="478"/>
          <ac:spMkLst>
            <pc:docMk/>
            <pc:sldMk cId="4250244377" sldId="320"/>
            <ac:spMk id="4" creationId="{F9423F61-3B70-A0F5-0DEB-0791A3D5116D}"/>
          </ac:spMkLst>
        </pc:spChg>
        <pc:spChg chg="add mod">
          <ac:chgData name="de Viveiros, Luiz" userId="cb2515f6-0875-47ec-8c96-f4844f96e027" providerId="ADAL" clId="{9D874CEA-7625-5039-9D1A-0F079BED0E68}" dt="2026-03-05T05:13:06.560" v="1079"/>
          <ac:spMkLst>
            <pc:docMk/>
            <pc:sldMk cId="4250244377" sldId="320"/>
            <ac:spMk id="6" creationId="{3B294125-C970-0125-D518-43EA1D1E5F20}"/>
          </ac:spMkLst>
        </pc:spChg>
        <pc:spChg chg="add mod">
          <ac:chgData name="de Viveiros, Luiz" userId="cb2515f6-0875-47ec-8c96-f4844f96e027" providerId="ADAL" clId="{9D874CEA-7625-5039-9D1A-0F079BED0E68}" dt="2026-02-27T17:47:08.707" v="806"/>
          <ac:spMkLst>
            <pc:docMk/>
            <pc:sldMk cId="4250244377" sldId="320"/>
            <ac:spMk id="26" creationId="{9169E067-DDE0-8578-418A-DD94CCA58CB9}"/>
          </ac:spMkLst>
        </pc:spChg>
      </pc:sldChg>
      <pc:sldChg chg="addSp delSp modSp del mod modShow">
        <pc:chgData name="de Viveiros, Luiz" userId="cb2515f6-0875-47ec-8c96-f4844f96e027" providerId="ADAL" clId="{9D874CEA-7625-5039-9D1A-0F079BED0E68}" dt="2026-03-05T14:14:09.566" v="2108" actId="2696"/>
        <pc:sldMkLst>
          <pc:docMk/>
          <pc:sldMk cId="500833644" sldId="324"/>
        </pc:sldMkLst>
        <pc:spChg chg="add mod">
          <ac:chgData name="de Viveiros, Luiz" userId="cb2515f6-0875-47ec-8c96-f4844f96e027" providerId="ADAL" clId="{9D874CEA-7625-5039-9D1A-0F079BED0E68}" dt="2026-02-27T17:44:58.606" v="761"/>
          <ac:spMkLst>
            <pc:docMk/>
            <pc:sldMk cId="500833644" sldId="324"/>
            <ac:spMk id="4" creationId="{9120B594-8374-D6BC-2F8F-E6CCBEC36F0D}"/>
          </ac:spMkLst>
        </pc:spChg>
        <pc:spChg chg="add mod">
          <ac:chgData name="de Viveiros, Luiz" userId="cb2515f6-0875-47ec-8c96-f4844f96e027" providerId="ADAL" clId="{9D874CEA-7625-5039-9D1A-0F079BED0E68}" dt="2026-02-27T17:47:08.707" v="806"/>
          <ac:spMkLst>
            <pc:docMk/>
            <pc:sldMk cId="500833644" sldId="324"/>
            <ac:spMk id="6" creationId="{03EE1402-038A-D832-E0CD-74A4F7CC6A23}"/>
          </ac:spMkLst>
        </pc:spChg>
      </pc:sldChg>
      <pc:sldChg chg="addSp delSp modSp mod modNotesTx">
        <pc:chgData name="de Viveiros, Luiz" userId="cb2515f6-0875-47ec-8c96-f4844f96e027" providerId="ADAL" clId="{9D874CEA-7625-5039-9D1A-0F079BED0E68}" dt="2026-03-05T14:12:45.083" v="2089" actId="20577"/>
        <pc:sldMkLst>
          <pc:docMk/>
          <pc:sldMk cId="1825785720" sldId="327"/>
        </pc:sldMkLst>
        <pc:spChg chg="add mod">
          <ac:chgData name="de Viveiros, Luiz" userId="cb2515f6-0875-47ec-8c96-f4844f96e027" providerId="ADAL" clId="{9D874CEA-7625-5039-9D1A-0F079BED0E68}" dt="2026-03-05T05:13:06.560" v="1079"/>
          <ac:spMkLst>
            <pc:docMk/>
            <pc:sldMk cId="1825785720" sldId="327"/>
            <ac:spMk id="4" creationId="{AA1DBE47-0245-3D33-650B-E63D928CDDE5}"/>
          </ac:spMkLst>
        </pc:spChg>
        <pc:spChg chg="add del mod">
          <ac:chgData name="de Viveiros, Luiz" userId="cb2515f6-0875-47ec-8c96-f4844f96e027" providerId="ADAL" clId="{9D874CEA-7625-5039-9D1A-0F079BED0E68}" dt="2026-03-05T05:12:53.429" v="1076" actId="478"/>
          <ac:spMkLst>
            <pc:docMk/>
            <pc:sldMk cId="1825785720" sldId="327"/>
            <ac:spMk id="5" creationId="{21EE4C67-681D-8E5C-2A64-5460587F186E}"/>
          </ac:spMkLst>
        </pc:spChg>
        <pc:spChg chg="add mod">
          <ac:chgData name="de Viveiros, Luiz" userId="cb2515f6-0875-47ec-8c96-f4844f96e027" providerId="ADAL" clId="{9D874CEA-7625-5039-9D1A-0F079BED0E68}" dt="2026-02-27T17:47:08.707" v="806"/>
          <ac:spMkLst>
            <pc:docMk/>
            <pc:sldMk cId="1825785720" sldId="327"/>
            <ac:spMk id="6" creationId="{4715A51E-EDB0-560C-7BDB-12A6BDEEE5F7}"/>
          </ac:spMkLst>
        </pc:spChg>
        <pc:spChg chg="mod">
          <ac:chgData name="de Viveiros, Luiz" userId="cb2515f6-0875-47ec-8c96-f4844f96e027" providerId="ADAL" clId="{9D874CEA-7625-5039-9D1A-0F079BED0E68}" dt="2026-02-27T17:32:20.511" v="537" actId="20577"/>
          <ac:spMkLst>
            <pc:docMk/>
            <pc:sldMk cId="1825785720" sldId="327"/>
            <ac:spMk id="23" creationId="{16A24E69-0564-4A3E-A08E-D81E62257B67}"/>
          </ac:spMkLst>
        </pc:spChg>
      </pc:sldChg>
      <pc:sldChg chg="addSp delSp modSp add mod ord modShow modNotesTx">
        <pc:chgData name="de Viveiros, Luiz" userId="cb2515f6-0875-47ec-8c96-f4844f96e027" providerId="ADAL" clId="{9D874CEA-7625-5039-9D1A-0F079BED0E68}" dt="2026-03-05T14:15:36.966" v="2125" actId="20578"/>
        <pc:sldMkLst>
          <pc:docMk/>
          <pc:sldMk cId="87063084" sldId="329"/>
        </pc:sldMkLst>
        <pc:spChg chg="add mod">
          <ac:chgData name="de Viveiros, Luiz" userId="cb2515f6-0875-47ec-8c96-f4844f96e027" providerId="ADAL" clId="{9D874CEA-7625-5039-9D1A-0F079BED0E68}" dt="2026-02-27T17:45:33.751" v="764" actId="1076"/>
          <ac:spMkLst>
            <pc:docMk/>
            <pc:sldMk cId="87063084" sldId="329"/>
            <ac:spMk id="16" creationId="{BB253D6B-8E34-4428-B46C-79F00C6A432F}"/>
          </ac:spMkLst>
        </pc:spChg>
        <pc:spChg chg="add mod">
          <ac:chgData name="de Viveiros, Luiz" userId="cb2515f6-0875-47ec-8c96-f4844f96e027" providerId="ADAL" clId="{9D874CEA-7625-5039-9D1A-0F079BED0E68}" dt="2026-02-27T17:47:08.707" v="806"/>
          <ac:spMkLst>
            <pc:docMk/>
            <pc:sldMk cId="87063084" sldId="329"/>
            <ac:spMk id="17" creationId="{33B7B447-0410-A5FF-2A46-CA6921E29835}"/>
          </ac:spMkLst>
        </pc:spChg>
      </pc:sldChg>
      <pc:sldChg chg="addSp delSp modSp mod modNotesTx">
        <pc:chgData name="de Viveiros, Luiz" userId="cb2515f6-0875-47ec-8c96-f4844f96e027" providerId="ADAL" clId="{9D874CEA-7625-5039-9D1A-0F079BED0E68}" dt="2026-03-05T14:12:31.607" v="2085" actId="20577"/>
        <pc:sldMkLst>
          <pc:docMk/>
          <pc:sldMk cId="953258928" sldId="330"/>
        </pc:sldMkLst>
        <pc:spChg chg="add mod">
          <ac:chgData name="de Viveiros, Luiz" userId="cb2515f6-0875-47ec-8c96-f4844f96e027" providerId="ADAL" clId="{9D874CEA-7625-5039-9D1A-0F079BED0E68}" dt="2026-03-05T05:13:06.560" v="1079"/>
          <ac:spMkLst>
            <pc:docMk/>
            <pc:sldMk cId="953258928" sldId="330"/>
            <ac:spMk id="4" creationId="{5F36082D-F2F1-CB2E-6EDF-EBBD5164F35A}"/>
          </ac:spMkLst>
        </pc:spChg>
        <pc:spChg chg="add del mod">
          <ac:chgData name="de Viveiros, Luiz" userId="cb2515f6-0875-47ec-8c96-f4844f96e027" providerId="ADAL" clId="{9D874CEA-7625-5039-9D1A-0F079BED0E68}" dt="2026-03-05T05:12:41.709" v="1072" actId="478"/>
          <ac:spMkLst>
            <pc:docMk/>
            <pc:sldMk cId="953258928" sldId="330"/>
            <ac:spMk id="27" creationId="{75520F67-25DB-0068-9BF6-7853016AC3EF}"/>
          </ac:spMkLst>
        </pc:spChg>
        <pc:spChg chg="add mod">
          <ac:chgData name="de Viveiros, Luiz" userId="cb2515f6-0875-47ec-8c96-f4844f96e027" providerId="ADAL" clId="{9D874CEA-7625-5039-9D1A-0F079BED0E68}" dt="2026-02-27T17:47:08.707" v="806"/>
          <ac:spMkLst>
            <pc:docMk/>
            <pc:sldMk cId="953258928" sldId="330"/>
            <ac:spMk id="29" creationId="{521726EE-A4A1-B3F0-87AD-195B12C8A0FD}"/>
          </ac:spMkLst>
        </pc:spChg>
      </pc:sldChg>
      <pc:sldChg chg="addSp delSp modSp mod modNotesTx">
        <pc:chgData name="de Viveiros, Luiz" userId="cb2515f6-0875-47ec-8c96-f4844f96e027" providerId="ADAL" clId="{9D874CEA-7625-5039-9D1A-0F079BED0E68}" dt="2026-03-05T14:12:34.617" v="2086" actId="20577"/>
        <pc:sldMkLst>
          <pc:docMk/>
          <pc:sldMk cId="2954158377" sldId="331"/>
        </pc:sldMkLst>
        <pc:spChg chg="add mod">
          <ac:chgData name="de Viveiros, Luiz" userId="cb2515f6-0875-47ec-8c96-f4844f96e027" providerId="ADAL" clId="{9D874CEA-7625-5039-9D1A-0F079BED0E68}" dt="2026-03-05T05:13:06.560" v="1079"/>
          <ac:spMkLst>
            <pc:docMk/>
            <pc:sldMk cId="2954158377" sldId="331"/>
            <ac:spMk id="4" creationId="{974058DB-F33B-4B75-791E-270CCF984F17}"/>
          </ac:spMkLst>
        </pc:spChg>
        <pc:spChg chg="mod">
          <ac:chgData name="de Viveiros, Luiz" userId="cb2515f6-0875-47ec-8c96-f4844f96e027" providerId="ADAL" clId="{9D874CEA-7625-5039-9D1A-0F079BED0E68}" dt="2026-02-27T17:31:10.478" v="522" actId="20577"/>
          <ac:spMkLst>
            <pc:docMk/>
            <pc:sldMk cId="2954158377" sldId="331"/>
            <ac:spMk id="48" creationId="{3781D422-8753-0E0C-CA7A-1909FC6FEE73}"/>
          </ac:spMkLst>
        </pc:spChg>
        <pc:spChg chg="add del mod">
          <ac:chgData name="de Viveiros, Luiz" userId="cb2515f6-0875-47ec-8c96-f4844f96e027" providerId="ADAL" clId="{9D874CEA-7625-5039-9D1A-0F079BED0E68}" dt="2026-03-05T05:12:44.359" v="1073" actId="478"/>
          <ac:spMkLst>
            <pc:docMk/>
            <pc:sldMk cId="2954158377" sldId="331"/>
            <ac:spMk id="49" creationId="{B243B1BB-3F72-2C70-33AC-30180163829D}"/>
          </ac:spMkLst>
        </pc:spChg>
        <pc:spChg chg="add mod">
          <ac:chgData name="de Viveiros, Luiz" userId="cb2515f6-0875-47ec-8c96-f4844f96e027" providerId="ADAL" clId="{9D874CEA-7625-5039-9D1A-0F079BED0E68}" dt="2026-02-27T17:47:08.707" v="806"/>
          <ac:spMkLst>
            <pc:docMk/>
            <pc:sldMk cId="2954158377" sldId="331"/>
            <ac:spMk id="51" creationId="{E91B0DA9-AA1B-F7AF-345A-D34CC98F0E62}"/>
          </ac:spMkLst>
        </pc:spChg>
        <pc:grpChg chg="mod">
          <ac:chgData name="de Viveiros, Luiz" userId="cb2515f6-0875-47ec-8c96-f4844f96e027" providerId="ADAL" clId="{9D874CEA-7625-5039-9D1A-0F079BED0E68}" dt="2026-02-27T17:31:34.845" v="525" actId="1076"/>
          <ac:grpSpMkLst>
            <pc:docMk/>
            <pc:sldMk cId="2954158377" sldId="331"/>
            <ac:grpSpMk id="57" creationId="{5155AE59-BAF6-2937-CB64-EA9764842D64}"/>
          </ac:grpSpMkLst>
        </pc:grpChg>
        <pc:cxnChg chg="mod">
          <ac:chgData name="de Viveiros, Luiz" userId="cb2515f6-0875-47ec-8c96-f4844f96e027" providerId="ADAL" clId="{9D874CEA-7625-5039-9D1A-0F079BED0E68}" dt="2026-02-27T17:31:18.539" v="523" actId="14100"/>
          <ac:cxnSpMkLst>
            <pc:docMk/>
            <pc:sldMk cId="2954158377" sldId="331"/>
            <ac:cxnSpMk id="45" creationId="{E3E8552D-1299-532C-1DFD-286901F369CF}"/>
          </ac:cxnSpMkLst>
        </pc:cxnChg>
      </pc:sldChg>
      <pc:sldChg chg="addSp delSp modSp mod modNotesTx">
        <pc:chgData name="de Viveiros, Luiz" userId="cb2515f6-0875-47ec-8c96-f4844f96e027" providerId="ADAL" clId="{9D874CEA-7625-5039-9D1A-0F079BED0E68}" dt="2026-03-05T14:12:26.398" v="2084" actId="20577"/>
        <pc:sldMkLst>
          <pc:docMk/>
          <pc:sldMk cId="3264333405" sldId="332"/>
        </pc:sldMkLst>
        <pc:spChg chg="add del mod">
          <ac:chgData name="de Viveiros, Luiz" userId="cb2515f6-0875-47ec-8c96-f4844f96e027" providerId="ADAL" clId="{9D874CEA-7625-5039-9D1A-0F079BED0E68}" dt="2026-03-05T05:12:37.854" v="1071" actId="478"/>
          <ac:spMkLst>
            <pc:docMk/>
            <pc:sldMk cId="3264333405" sldId="332"/>
            <ac:spMk id="2" creationId="{02B3C3D5-B962-B015-88C3-7FD99BA95541}"/>
          </ac:spMkLst>
        </pc:spChg>
        <pc:spChg chg="add mod">
          <ac:chgData name="de Viveiros, Luiz" userId="cb2515f6-0875-47ec-8c96-f4844f96e027" providerId="ADAL" clId="{9D874CEA-7625-5039-9D1A-0F079BED0E68}" dt="2026-03-05T05:13:06.560" v="1079"/>
          <ac:spMkLst>
            <pc:docMk/>
            <pc:sldMk cId="3264333405" sldId="332"/>
            <ac:spMk id="3" creationId="{30A4F599-2B51-3563-60F7-7511C8FD4FD9}"/>
          </ac:spMkLst>
        </pc:spChg>
        <pc:spChg chg="add mod">
          <ac:chgData name="de Viveiros, Luiz" userId="cb2515f6-0875-47ec-8c96-f4844f96e027" providerId="ADAL" clId="{9D874CEA-7625-5039-9D1A-0F079BED0E68}" dt="2026-02-27T17:47:08.707" v="806"/>
          <ac:spMkLst>
            <pc:docMk/>
            <pc:sldMk cId="3264333405" sldId="332"/>
            <ac:spMk id="52" creationId="{FF41BA30-08A1-E047-DE32-04B333C9C6CE}"/>
          </ac:spMkLst>
        </pc:spChg>
      </pc:sldChg>
      <pc:sldChg chg="addSp delSp modSp">
        <pc:chgData name="de Viveiros, Luiz" userId="cb2515f6-0875-47ec-8c96-f4844f96e027" providerId="ADAL" clId="{9D874CEA-7625-5039-9D1A-0F079BED0E68}" dt="2026-02-27T17:47:08.707" v="806"/>
        <pc:sldMkLst>
          <pc:docMk/>
          <pc:sldMk cId="2739208329" sldId="333"/>
        </pc:sldMkLst>
        <pc:spChg chg="add mod">
          <ac:chgData name="de Viveiros, Luiz" userId="cb2515f6-0875-47ec-8c96-f4844f96e027" providerId="ADAL" clId="{9D874CEA-7625-5039-9D1A-0F079BED0E68}" dt="2026-02-27T17:44:58.606" v="761"/>
          <ac:spMkLst>
            <pc:docMk/>
            <pc:sldMk cId="2739208329" sldId="333"/>
            <ac:spMk id="2" creationId="{D20599BD-23A1-7EDB-00F0-325BC364A08A}"/>
          </ac:spMkLst>
        </pc:spChg>
        <pc:spChg chg="add mod">
          <ac:chgData name="de Viveiros, Luiz" userId="cb2515f6-0875-47ec-8c96-f4844f96e027" providerId="ADAL" clId="{9D874CEA-7625-5039-9D1A-0F079BED0E68}" dt="2026-02-27T17:47:08.707" v="806"/>
          <ac:spMkLst>
            <pc:docMk/>
            <pc:sldMk cId="2739208329" sldId="333"/>
            <ac:spMk id="4" creationId="{4D9734E1-96A9-7BBA-EC70-8D570F48C240}"/>
          </ac:spMkLst>
        </pc:spChg>
      </pc:sldChg>
      <pc:sldChg chg="addSp delSp modSp mod ord modNotesTx">
        <pc:chgData name="de Viveiros, Luiz" userId="cb2515f6-0875-47ec-8c96-f4844f96e027" providerId="ADAL" clId="{9D874CEA-7625-5039-9D1A-0F079BED0E68}" dt="2026-03-05T14:12:38.134" v="2087" actId="20577"/>
        <pc:sldMkLst>
          <pc:docMk/>
          <pc:sldMk cId="983082864" sldId="335"/>
        </pc:sldMkLst>
        <pc:spChg chg="add del mod">
          <ac:chgData name="de Viveiros, Luiz" userId="cb2515f6-0875-47ec-8c96-f4844f96e027" providerId="ADAL" clId="{9D874CEA-7625-5039-9D1A-0F079BED0E68}" dt="2026-03-05T05:12:50.955" v="1075" actId="478"/>
          <ac:spMkLst>
            <pc:docMk/>
            <pc:sldMk cId="983082864" sldId="335"/>
            <ac:spMk id="2" creationId="{81D5BF22-E23E-9045-A153-8E1E2380984A}"/>
          </ac:spMkLst>
        </pc:spChg>
        <pc:spChg chg="add mod">
          <ac:chgData name="de Viveiros, Luiz" userId="cb2515f6-0875-47ec-8c96-f4844f96e027" providerId="ADAL" clId="{9D874CEA-7625-5039-9D1A-0F079BED0E68}" dt="2026-02-27T17:47:08.707" v="806"/>
          <ac:spMkLst>
            <pc:docMk/>
            <pc:sldMk cId="983082864" sldId="335"/>
            <ac:spMk id="3" creationId="{8915501D-F470-C0A6-C8D6-0DB97E160946}"/>
          </ac:spMkLst>
        </pc:spChg>
        <pc:spChg chg="add mod">
          <ac:chgData name="de Viveiros, Luiz" userId="cb2515f6-0875-47ec-8c96-f4844f96e027" providerId="ADAL" clId="{9D874CEA-7625-5039-9D1A-0F079BED0E68}" dt="2026-03-05T05:13:06.560" v="1079"/>
          <ac:spMkLst>
            <pc:docMk/>
            <pc:sldMk cId="983082864" sldId="335"/>
            <ac:spMk id="5" creationId="{D50BBEFF-9ADD-8611-D3DF-8402E8AD6CB2}"/>
          </ac:spMkLst>
        </pc:spChg>
        <pc:spChg chg="mod">
          <ac:chgData name="de Viveiros, Luiz" userId="cb2515f6-0875-47ec-8c96-f4844f96e027" providerId="ADAL" clId="{9D874CEA-7625-5039-9D1A-0F079BED0E68}" dt="2026-03-05T06:57:59.268" v="2076" actId="1036"/>
          <ac:spMkLst>
            <pc:docMk/>
            <pc:sldMk cId="983082864" sldId="335"/>
            <ac:spMk id="1232" creationId="{F2081CA1-DE5A-258F-6D6C-1848494904BA}"/>
          </ac:spMkLst>
        </pc:spChg>
        <pc:grpChg chg="mod">
          <ac:chgData name="de Viveiros, Luiz" userId="cb2515f6-0875-47ec-8c96-f4844f96e027" providerId="ADAL" clId="{9D874CEA-7625-5039-9D1A-0F079BED0E68}" dt="2026-02-25T04:41:20.060" v="474" actId="14100"/>
          <ac:grpSpMkLst>
            <pc:docMk/>
            <pc:sldMk cId="983082864" sldId="335"/>
            <ac:grpSpMk id="41" creationId="{F9F60136-D01E-825B-47C8-2BF330CE5FAA}"/>
          </ac:grpSpMkLst>
        </pc:grpChg>
      </pc:sldChg>
      <pc:sldChg chg="addSp delSp modSp add del ord">
        <pc:chgData name="de Viveiros, Luiz" userId="cb2515f6-0875-47ec-8c96-f4844f96e027" providerId="ADAL" clId="{9D874CEA-7625-5039-9D1A-0F079BED0E68}" dt="2026-03-05T05:10:25.782" v="1056" actId="2696"/>
        <pc:sldMkLst>
          <pc:docMk/>
          <pc:sldMk cId="1819911962" sldId="336"/>
        </pc:sldMkLst>
      </pc:sldChg>
      <pc:sldChg chg="addSp delSp modSp add mod modNotesTx">
        <pc:chgData name="de Viveiros, Luiz" userId="cb2515f6-0875-47ec-8c96-f4844f96e027" providerId="ADAL" clId="{9D874CEA-7625-5039-9D1A-0F079BED0E68}" dt="2026-03-05T14:13:24.869" v="2098" actId="20577"/>
        <pc:sldMkLst>
          <pc:docMk/>
          <pc:sldMk cId="3332964283" sldId="337"/>
        </pc:sldMkLst>
        <pc:spChg chg="del mod">
          <ac:chgData name="de Viveiros, Luiz" userId="cb2515f6-0875-47ec-8c96-f4844f96e027" providerId="ADAL" clId="{9D874CEA-7625-5039-9D1A-0F079BED0E68}" dt="2026-03-04T18:43:39.089" v="820" actId="478"/>
          <ac:spMkLst>
            <pc:docMk/>
            <pc:sldMk cId="3332964283" sldId="337"/>
            <ac:spMk id="4" creationId="{D8937C74-89DF-0DC9-60C1-DC259D50BD5B}"/>
          </ac:spMkLst>
        </pc:spChg>
        <pc:spChg chg="add mod">
          <ac:chgData name="de Viveiros, Luiz" userId="cb2515f6-0875-47ec-8c96-f4844f96e027" providerId="ADAL" clId="{9D874CEA-7625-5039-9D1A-0F079BED0E68}" dt="2026-03-04T18:44:17.603" v="830" actId="14100"/>
          <ac:spMkLst>
            <pc:docMk/>
            <pc:sldMk cId="3332964283" sldId="337"/>
            <ac:spMk id="8" creationId="{6E2D8272-FA1F-1966-3536-A24252844D44}"/>
          </ac:spMkLst>
        </pc:spChg>
        <pc:spChg chg="mod">
          <ac:chgData name="de Viveiros, Luiz" userId="cb2515f6-0875-47ec-8c96-f4844f96e027" providerId="ADAL" clId="{9D874CEA-7625-5039-9D1A-0F079BED0E68}" dt="2026-03-04T18:43:33.729" v="817" actId="20577"/>
          <ac:spMkLst>
            <pc:docMk/>
            <pc:sldMk cId="3332964283" sldId="337"/>
            <ac:spMk id="1236" creationId="{A65E8C7B-4B29-0EAA-5EE4-A5DA00281473}"/>
          </ac:spMkLst>
        </pc:spChg>
        <pc:spChg chg="del">
          <ac:chgData name="de Viveiros, Luiz" userId="cb2515f6-0875-47ec-8c96-f4844f96e027" providerId="ADAL" clId="{9D874CEA-7625-5039-9D1A-0F079BED0E68}" dt="2026-03-04T18:43:40.582" v="821" actId="478"/>
          <ac:spMkLst>
            <pc:docMk/>
            <pc:sldMk cId="3332964283" sldId="337"/>
            <ac:spMk id="1238" creationId="{1F959542-E7A5-24A9-B363-78B281176555}"/>
          </ac:spMkLst>
        </pc:spChg>
        <pc:grpChg chg="add mod">
          <ac:chgData name="de Viveiros, Luiz" userId="cb2515f6-0875-47ec-8c96-f4844f96e027" providerId="ADAL" clId="{9D874CEA-7625-5039-9D1A-0F079BED0E68}" dt="2026-03-04T18:44:27.757" v="832" actId="1076"/>
          <ac:grpSpMkLst>
            <pc:docMk/>
            <pc:sldMk cId="3332964283" sldId="337"/>
            <ac:grpSpMk id="14" creationId="{8037C71A-F84D-EF5D-2637-AB3750C2DBBF}"/>
          </ac:grpSpMkLst>
        </pc:grpChg>
        <pc:grpChg chg="del">
          <ac:chgData name="de Viveiros, Luiz" userId="cb2515f6-0875-47ec-8c96-f4844f96e027" providerId="ADAL" clId="{9D874CEA-7625-5039-9D1A-0F079BED0E68}" dt="2026-03-04T18:43:36.220" v="818" actId="478"/>
          <ac:grpSpMkLst>
            <pc:docMk/>
            <pc:sldMk cId="3332964283" sldId="337"/>
            <ac:grpSpMk id="1261" creationId="{216ABC5E-BCFC-2BB0-F176-F0DE938B0388}"/>
          </ac:grpSpMkLst>
        </pc:grpChg>
        <pc:picChg chg="mod">
          <ac:chgData name="de Viveiros, Luiz" userId="cb2515f6-0875-47ec-8c96-f4844f96e027" providerId="ADAL" clId="{9D874CEA-7625-5039-9D1A-0F079BED0E68}" dt="2026-03-04T18:44:12.058" v="829" actId="1076"/>
          <ac:picMkLst>
            <pc:docMk/>
            <pc:sldMk cId="3332964283" sldId="337"/>
            <ac:picMk id="10" creationId="{0F7AA634-70E7-D24C-37B6-068718557E03}"/>
          </ac:picMkLst>
        </pc:picChg>
        <pc:picChg chg="add mod">
          <ac:chgData name="de Viveiros, Luiz" userId="cb2515f6-0875-47ec-8c96-f4844f96e027" providerId="ADAL" clId="{9D874CEA-7625-5039-9D1A-0F079BED0E68}" dt="2026-03-04T18:44:34.641" v="834" actId="14100"/>
          <ac:picMkLst>
            <pc:docMk/>
            <pc:sldMk cId="3332964283" sldId="337"/>
            <ac:picMk id="13" creationId="{64B76A7A-91C7-49B1-910A-434244B03452}"/>
          </ac:picMkLst>
        </pc:picChg>
      </pc:sldChg>
      <pc:sldChg chg="addSp modSp add modNotesTx">
        <pc:chgData name="de Viveiros, Luiz" userId="cb2515f6-0875-47ec-8c96-f4844f96e027" providerId="ADAL" clId="{9D874CEA-7625-5039-9D1A-0F079BED0E68}" dt="2026-03-05T14:13:33.970" v="2099" actId="20577"/>
        <pc:sldMkLst>
          <pc:docMk/>
          <pc:sldMk cId="2820081092" sldId="865"/>
        </pc:sldMkLst>
        <pc:spChg chg="add mod">
          <ac:chgData name="de Viveiros, Luiz" userId="cb2515f6-0875-47ec-8c96-f4844f96e027" providerId="ADAL" clId="{9D874CEA-7625-5039-9D1A-0F079BED0E68}" dt="2026-03-05T05:11:13.197" v="1062"/>
          <ac:spMkLst>
            <pc:docMk/>
            <pc:sldMk cId="2820081092" sldId="865"/>
            <ac:spMk id="2" creationId="{5CD850F9-8C4C-598D-B0B3-74F6CEE2042C}"/>
          </ac:spMkLst>
        </pc:spChg>
        <pc:spChg chg="mod">
          <ac:chgData name="de Viveiros, Luiz" userId="cb2515f6-0875-47ec-8c96-f4844f96e027" providerId="ADAL" clId="{9D874CEA-7625-5039-9D1A-0F079BED0E68}" dt="2026-03-05T04:57:57.191" v="1055" actId="20577"/>
          <ac:spMkLst>
            <pc:docMk/>
            <pc:sldMk cId="2820081092" sldId="865"/>
            <ac:spMk id="3" creationId="{18972C21-25FD-65E0-5A44-CBB63524F44E}"/>
          </ac:spMkLst>
        </pc:spChg>
      </pc:sldChg>
      <pc:sldChg chg="addSp modSp add del mod modShow">
        <pc:chgData name="de Viveiros, Luiz" userId="cb2515f6-0875-47ec-8c96-f4844f96e027" providerId="ADAL" clId="{9D874CEA-7625-5039-9D1A-0F079BED0E68}" dt="2026-03-05T14:14:52.646" v="2117" actId="2696"/>
        <pc:sldMkLst>
          <pc:docMk/>
          <pc:sldMk cId="4224718719" sldId="869"/>
        </pc:sldMkLst>
        <pc:spChg chg="add mod">
          <ac:chgData name="de Viveiros, Luiz" userId="cb2515f6-0875-47ec-8c96-f4844f96e027" providerId="ADAL" clId="{9D874CEA-7625-5039-9D1A-0F079BED0E68}" dt="2026-03-05T05:11:13.197" v="1062"/>
          <ac:spMkLst>
            <pc:docMk/>
            <pc:sldMk cId="4224718719" sldId="869"/>
            <ac:spMk id="22" creationId="{A0B8BBFD-A30F-03FF-98B8-D59B043C8DF0}"/>
          </ac:spMkLst>
        </pc:spChg>
      </pc:sldChg>
      <pc:sldChg chg="addSp delSp modSp add del mod">
        <pc:chgData name="de Viveiros, Luiz" userId="cb2515f6-0875-47ec-8c96-f4844f96e027" providerId="ADAL" clId="{9D874CEA-7625-5039-9D1A-0F079BED0E68}" dt="2026-03-05T05:23:49.295" v="1424" actId="2696"/>
        <pc:sldMkLst>
          <pc:docMk/>
          <pc:sldMk cId="952932144" sldId="870"/>
        </pc:sldMkLst>
        <pc:spChg chg="add mod">
          <ac:chgData name="de Viveiros, Luiz" userId="cb2515f6-0875-47ec-8c96-f4844f96e027" providerId="ADAL" clId="{9D874CEA-7625-5039-9D1A-0F079BED0E68}" dt="2026-03-05T05:22:17.306" v="1411" actId="208"/>
          <ac:spMkLst>
            <pc:docMk/>
            <pc:sldMk cId="952932144" sldId="870"/>
            <ac:spMk id="18" creationId="{2643FF6A-5A31-BD4E-5FCF-EC79B7FE995C}"/>
          </ac:spMkLst>
        </pc:spChg>
        <pc:spChg chg="add del mod">
          <ac:chgData name="de Viveiros, Luiz" userId="cb2515f6-0875-47ec-8c96-f4844f96e027" providerId="ADAL" clId="{9D874CEA-7625-5039-9D1A-0F079BED0E68}" dt="2026-03-05T05:21:42.104" v="1398" actId="478"/>
          <ac:spMkLst>
            <pc:docMk/>
            <pc:sldMk cId="952932144" sldId="870"/>
            <ac:spMk id="36" creationId="{56D02AE7-9774-CEB3-CA69-3ED0594AF9D3}"/>
          </ac:spMkLst>
        </pc:spChg>
        <pc:spChg chg="add mod">
          <ac:chgData name="de Viveiros, Luiz" userId="cb2515f6-0875-47ec-8c96-f4844f96e027" providerId="ADAL" clId="{9D874CEA-7625-5039-9D1A-0F079BED0E68}" dt="2026-03-05T05:23:03.084" v="1423" actId="14100"/>
          <ac:spMkLst>
            <pc:docMk/>
            <pc:sldMk cId="952932144" sldId="870"/>
            <ac:spMk id="38" creationId="{09248C4A-B7CF-3963-B8B3-0EA67EDD85B7}"/>
          </ac:spMkLst>
        </pc:spChg>
        <pc:spChg chg="add mod">
          <ac:chgData name="de Viveiros, Luiz" userId="cb2515f6-0875-47ec-8c96-f4844f96e027" providerId="ADAL" clId="{9D874CEA-7625-5039-9D1A-0F079BED0E68}" dt="2026-03-05T05:22:45.389" v="1420" actId="14100"/>
          <ac:spMkLst>
            <pc:docMk/>
            <pc:sldMk cId="952932144" sldId="870"/>
            <ac:spMk id="40" creationId="{700C740E-B983-E3C8-8DA1-97095422D79B}"/>
          </ac:spMkLst>
        </pc:spChg>
        <pc:grpChg chg="mod">
          <ac:chgData name="de Viveiros, Luiz" userId="cb2515f6-0875-47ec-8c96-f4844f96e027" providerId="ADAL" clId="{9D874CEA-7625-5039-9D1A-0F079BED0E68}" dt="2026-03-05T05:20:41.650" v="1387" actId="1076"/>
          <ac:grpSpMkLst>
            <pc:docMk/>
            <pc:sldMk cId="952932144" sldId="870"/>
            <ac:grpSpMk id="39" creationId="{58256641-76E0-9796-FDFB-30378A20639D}"/>
          </ac:grpSpMkLst>
        </pc:grpChg>
      </pc:sldChg>
      <pc:sldMasterChg chg="addSp delSp modSp mod modSldLayout">
        <pc:chgData name="de Viveiros, Luiz" userId="cb2515f6-0875-47ec-8c96-f4844f96e027" providerId="ADAL" clId="{9D874CEA-7625-5039-9D1A-0F079BED0E68}" dt="2026-03-05T00:08:03.756" v="1038" actId="20577"/>
        <pc:sldMasterMkLst>
          <pc:docMk/>
          <pc:sldMasterMk cId="0" sldId="2147483648"/>
        </pc:sldMasterMkLst>
        <pc:spChg chg="mod">
          <ac:chgData name="de Viveiros, Luiz" userId="cb2515f6-0875-47ec-8c96-f4844f96e027" providerId="ADAL" clId="{9D874CEA-7625-5039-9D1A-0F079BED0E68}" dt="2026-02-27T17:46:34.918" v="798" actId="1035"/>
          <ac:spMkLst>
            <pc:docMk/>
            <pc:sldMasterMk cId="0" sldId="2147483648"/>
            <ac:spMk id="5" creationId="{00000000-0000-0000-0000-000000000000}"/>
          </ac:spMkLst>
        </pc:spChg>
        <pc:spChg chg="mod">
          <ac:chgData name="de Viveiros, Luiz" userId="cb2515f6-0875-47ec-8c96-f4844f96e027" providerId="ADAL" clId="{9D874CEA-7625-5039-9D1A-0F079BED0E68}" dt="2026-02-27T17:41:03.774" v="641" actId="21"/>
          <ac:spMkLst>
            <pc:docMk/>
            <pc:sldMasterMk cId="0" sldId="2147483648"/>
            <ac:spMk id="8" creationId="{00000000-0000-0000-0000-000000000000}"/>
          </ac:spMkLst>
        </pc:spChg>
        <pc:spChg chg="add mod">
          <ac:chgData name="de Viveiros, Luiz" userId="cb2515f6-0875-47ec-8c96-f4844f96e027" providerId="ADAL" clId="{9D874CEA-7625-5039-9D1A-0F079BED0E68}" dt="2026-02-27T17:38:40.698" v="600" actId="21"/>
          <ac:spMkLst>
            <pc:docMk/>
            <pc:sldMasterMk cId="0" sldId="2147483648"/>
            <ac:spMk id="12" creationId="{B38D2E3B-107C-24C1-B242-3093FB2C20FE}"/>
          </ac:spMkLst>
        </pc:spChg>
        <pc:spChg chg="add mod">
          <ac:chgData name="de Viveiros, Luiz" userId="cb2515f6-0875-47ec-8c96-f4844f96e027" providerId="ADAL" clId="{9D874CEA-7625-5039-9D1A-0F079BED0E68}" dt="2026-03-05T00:07:56.362" v="1036" actId="20577"/>
          <ac:spMkLst>
            <pc:docMk/>
            <pc:sldMasterMk cId="0" sldId="2147483648"/>
            <ac:spMk id="13" creationId="{18715C7A-08E4-6362-7D7B-5F28F6B4D470}"/>
          </ac:spMkLst>
        </pc:spChg>
        <pc:sldLayoutChg chg="addSp delSp modSp mod">
          <pc:chgData name="de Viveiros, Luiz" userId="cb2515f6-0875-47ec-8c96-f4844f96e027" providerId="ADAL" clId="{9D874CEA-7625-5039-9D1A-0F079BED0E68}" dt="2026-03-05T00:07:48.850" v="1035" actId="20577"/>
          <pc:sldLayoutMkLst>
            <pc:docMk/>
            <pc:sldMasterMk cId="0" sldId="2147483648"/>
            <pc:sldLayoutMk cId="0" sldId="2147483649"/>
          </pc:sldLayoutMkLst>
          <pc:spChg chg="add mod">
            <ac:chgData name="de Viveiros, Luiz" userId="cb2515f6-0875-47ec-8c96-f4844f96e027" providerId="ADAL" clId="{9D874CEA-7625-5039-9D1A-0F079BED0E68}" dt="2026-03-05T00:07:48.850" v="1035" actId="20577"/>
            <ac:spMkLst>
              <pc:docMk/>
              <pc:sldMasterMk cId="0" sldId="2147483648"/>
              <pc:sldLayoutMk cId="0" sldId="2147483649"/>
              <ac:spMk id="10" creationId="{EF6421B2-B6EA-C616-79BE-ECEF3D34607A}"/>
            </ac:spMkLst>
          </pc:spChg>
          <pc:spChg chg="add del">
            <ac:chgData name="de Viveiros, Luiz" userId="cb2515f6-0875-47ec-8c96-f4844f96e027" providerId="ADAL" clId="{9D874CEA-7625-5039-9D1A-0F079BED0E68}" dt="2026-02-27T17:40:03.894" v="621"/>
            <ac:spMkLst>
              <pc:docMk/>
              <pc:sldMasterMk cId="0" sldId="2147483648"/>
              <pc:sldLayoutMk cId="0" sldId="2147483649"/>
              <ac:spMk id="16" creationId="{00000000-0000-0000-0000-000000000000}"/>
            </ac:spMkLst>
          </pc:spChg>
          <pc:spChg chg="mod">
            <ac:chgData name="de Viveiros, Luiz" userId="cb2515f6-0875-47ec-8c96-f4844f96e027" providerId="ADAL" clId="{9D874CEA-7625-5039-9D1A-0F079BED0E68}" dt="2026-02-27T17:37:07.741" v="574" actId="1076"/>
            <ac:spMkLst>
              <pc:docMk/>
              <pc:sldMasterMk cId="0" sldId="2147483648"/>
              <pc:sldLayoutMk cId="0" sldId="2147483649"/>
              <ac:spMk id="18" creationId="{00000000-0000-0000-0000-000000000000}"/>
            </ac:spMkLst>
          </pc:spChg>
          <pc:spChg chg="mod">
            <ac:chgData name="de Viveiros, Luiz" userId="cb2515f6-0875-47ec-8c96-f4844f96e027" providerId="ADAL" clId="{9D874CEA-7625-5039-9D1A-0F079BED0E68}" dt="2026-02-27T17:46:28.019" v="788" actId="1035"/>
            <ac:spMkLst>
              <pc:docMk/>
              <pc:sldMasterMk cId="0" sldId="2147483648"/>
              <pc:sldLayoutMk cId="0" sldId="2147483649"/>
              <ac:spMk id="21" creationId="{00000000-0000-0000-0000-000000000000}"/>
            </ac:spMkLst>
          </pc:spChg>
        </pc:sldLayoutChg>
        <pc:sldLayoutChg chg="addSp delSp modSp mod">
          <pc:chgData name="de Viveiros, Luiz" userId="cb2515f6-0875-47ec-8c96-f4844f96e027" providerId="ADAL" clId="{9D874CEA-7625-5039-9D1A-0F079BED0E68}" dt="2026-03-05T00:07:59.731" v="1037" actId="20577"/>
          <pc:sldLayoutMkLst>
            <pc:docMk/>
            <pc:sldMasterMk cId="0" sldId="2147483648"/>
            <pc:sldLayoutMk cId="0" sldId="2147483650"/>
          </pc:sldLayoutMkLst>
          <pc:spChg chg="add mod">
            <ac:chgData name="de Viveiros, Luiz" userId="cb2515f6-0875-47ec-8c96-f4844f96e027" providerId="ADAL" clId="{9D874CEA-7625-5039-9D1A-0F079BED0E68}" dt="2026-03-05T00:07:59.731" v="1037" actId="20577"/>
            <ac:spMkLst>
              <pc:docMk/>
              <pc:sldMasterMk cId="0" sldId="2147483648"/>
              <pc:sldLayoutMk cId="0" sldId="2147483650"/>
              <ac:spMk id="4" creationId="{2E0F8207-243D-5AEC-EEB9-25BCB693C5A6}"/>
            </ac:spMkLst>
          </pc:spChg>
          <pc:spChg chg="mod">
            <ac:chgData name="de Viveiros, Luiz" userId="cb2515f6-0875-47ec-8c96-f4844f96e027" providerId="ADAL" clId="{9D874CEA-7625-5039-9D1A-0F079BED0E68}" dt="2026-02-27T17:46:39.043" v="801" actId="1037"/>
            <ac:spMkLst>
              <pc:docMk/>
              <pc:sldMasterMk cId="0" sldId="2147483648"/>
              <pc:sldLayoutMk cId="0" sldId="2147483650"/>
              <ac:spMk id="30" creationId="{00000000-0000-0000-0000-000000000000}"/>
            </ac:spMkLst>
          </pc:spChg>
          <pc:spChg chg="mod">
            <ac:chgData name="de Viveiros, Luiz" userId="cb2515f6-0875-47ec-8c96-f4844f96e027" providerId="ADAL" clId="{9D874CEA-7625-5039-9D1A-0F079BED0E68}" dt="2026-02-27T17:43:31.236" v="722" actId="1076"/>
            <ac:spMkLst>
              <pc:docMk/>
              <pc:sldMasterMk cId="0" sldId="2147483648"/>
              <pc:sldLayoutMk cId="0" sldId="2147483650"/>
              <ac:spMk id="32" creationId="{00000000-0000-0000-0000-000000000000}"/>
            </ac:spMkLst>
          </pc:spChg>
        </pc:sldLayoutChg>
        <pc:sldLayoutChg chg="addSp modSp mod">
          <pc:chgData name="de Viveiros, Luiz" userId="cb2515f6-0875-47ec-8c96-f4844f96e027" providerId="ADAL" clId="{9D874CEA-7625-5039-9D1A-0F079BED0E68}" dt="2026-03-05T00:08:03.756" v="1038" actId="20577"/>
          <pc:sldLayoutMkLst>
            <pc:docMk/>
            <pc:sldMasterMk cId="0" sldId="2147483648"/>
            <pc:sldLayoutMk cId="0" sldId="2147483651"/>
          </pc:sldLayoutMkLst>
          <pc:spChg chg="add mod">
            <ac:chgData name="de Viveiros, Luiz" userId="cb2515f6-0875-47ec-8c96-f4844f96e027" providerId="ADAL" clId="{9D874CEA-7625-5039-9D1A-0F079BED0E68}" dt="2026-03-05T00:08:03.756" v="1038" actId="20577"/>
            <ac:spMkLst>
              <pc:docMk/>
              <pc:sldMasterMk cId="0" sldId="2147483648"/>
              <pc:sldLayoutMk cId="0" sldId="2147483651"/>
              <ac:spMk id="3" creationId="{1D3C2463-1914-A615-C0D4-6A50F4ECF26B}"/>
            </ac:spMkLst>
          </pc:spChg>
          <pc:spChg chg="mod">
            <ac:chgData name="de Viveiros, Luiz" userId="cb2515f6-0875-47ec-8c96-f4844f96e027" providerId="ADAL" clId="{9D874CEA-7625-5039-9D1A-0F079BED0E68}" dt="2026-02-27T17:46:44.091" v="804" actId="1037"/>
            <ac:spMkLst>
              <pc:docMk/>
              <pc:sldMasterMk cId="0" sldId="2147483648"/>
              <pc:sldLayoutMk cId="0" sldId="2147483651"/>
              <ac:spMk id="44" creationId="{00000000-0000-0000-0000-000000000000}"/>
            </ac:spMkLst>
          </pc:spChg>
        </pc:sldLayoutChg>
        <pc:sldLayoutChg chg="modSp mod">
          <pc:chgData name="de Viveiros, Luiz" userId="cb2515f6-0875-47ec-8c96-f4844f96e027" providerId="ADAL" clId="{9D874CEA-7625-5039-9D1A-0F079BED0E68}" dt="2026-02-27T17:44:08.509" v="759" actId="1038"/>
          <pc:sldLayoutMkLst>
            <pc:docMk/>
            <pc:sldMasterMk cId="0" sldId="2147483648"/>
            <pc:sldLayoutMk cId="3687087307" sldId="2147483660"/>
          </pc:sldLayoutMkLst>
          <pc:spChg chg="mod">
            <ac:chgData name="de Viveiros, Luiz" userId="cb2515f6-0875-47ec-8c96-f4844f96e027" providerId="ADAL" clId="{9D874CEA-7625-5039-9D1A-0F079BED0E68}" dt="2026-02-27T17:44:08.509" v="759" actId="1038"/>
            <ac:spMkLst>
              <pc:docMk/>
              <pc:sldMasterMk cId="0" sldId="2147483648"/>
              <pc:sldLayoutMk cId="3687087307" sldId="2147483660"/>
              <ac:spMk id="56" creationId="{00000000-0000-0000-0000-000000000000}"/>
            </ac:spMkLst>
          </pc:sp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7" name="Shape 57"/>
          <p:cNvSpPr>
            <a:spLocks noGrp="1" noRot="1" noChangeAspect="1"/>
          </p:cNvSpPr>
          <p:nvPr>
            <p:ph type="sldImg"/>
          </p:nvPr>
        </p:nvSpPr>
        <p:spPr>
          <a:xfrm>
            <a:off x="1143000" y="685800"/>
            <a:ext cx="4572000" cy="3429000"/>
          </a:xfrm>
          <a:prstGeom prst="rect">
            <a:avLst/>
          </a:prstGeom>
        </p:spPr>
        <p:txBody>
          <a:bodyPr/>
          <a:lstStyle/>
          <a:p>
            <a:endParaRPr/>
          </a:p>
        </p:txBody>
      </p:sp>
      <p:sp>
        <p:nvSpPr>
          <p:cNvPr id="58" name="Shape 5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a:latin typeface="+mn-lt"/>
        <a:ea typeface="+mn-ea"/>
        <a:cs typeface="+mn-cs"/>
        <a:sym typeface="Helvetica Neue"/>
      </a:defRPr>
    </a:lvl1pPr>
    <a:lvl2pPr indent="228600" defTabSz="457200" latinLnBrk="0">
      <a:lnSpc>
        <a:spcPct val="117999"/>
      </a:lnSpc>
      <a:defRPr>
        <a:latin typeface="+mn-lt"/>
        <a:ea typeface="+mn-ea"/>
        <a:cs typeface="+mn-cs"/>
        <a:sym typeface="Helvetica Neue"/>
      </a:defRPr>
    </a:lvl2pPr>
    <a:lvl3pPr indent="457200" defTabSz="457200" latinLnBrk="0">
      <a:lnSpc>
        <a:spcPct val="117999"/>
      </a:lnSpc>
      <a:defRPr>
        <a:latin typeface="+mn-lt"/>
        <a:ea typeface="+mn-ea"/>
        <a:cs typeface="+mn-cs"/>
        <a:sym typeface="Helvetica Neue"/>
      </a:defRPr>
    </a:lvl3pPr>
    <a:lvl4pPr indent="685800" defTabSz="457200" latinLnBrk="0">
      <a:lnSpc>
        <a:spcPct val="117999"/>
      </a:lnSpc>
      <a:defRPr>
        <a:latin typeface="+mn-lt"/>
        <a:ea typeface="+mn-ea"/>
        <a:cs typeface="+mn-cs"/>
        <a:sym typeface="Helvetica Neue"/>
      </a:defRPr>
    </a:lvl4pPr>
    <a:lvl5pPr indent="914400" defTabSz="457200" latinLnBrk="0">
      <a:lnSpc>
        <a:spcPct val="117999"/>
      </a:lnSpc>
      <a:defRPr>
        <a:latin typeface="+mn-lt"/>
        <a:ea typeface="+mn-ea"/>
        <a:cs typeface="+mn-cs"/>
        <a:sym typeface="Helvetica Neue"/>
      </a:defRPr>
    </a:lvl5pPr>
    <a:lvl6pPr indent="1143000" defTabSz="457200" latinLnBrk="0">
      <a:lnSpc>
        <a:spcPct val="117999"/>
      </a:lnSpc>
      <a:defRPr>
        <a:latin typeface="+mn-lt"/>
        <a:ea typeface="+mn-ea"/>
        <a:cs typeface="+mn-cs"/>
        <a:sym typeface="Helvetica Neue"/>
      </a:defRPr>
    </a:lvl6pPr>
    <a:lvl7pPr indent="1371600" defTabSz="457200" latinLnBrk="0">
      <a:lnSpc>
        <a:spcPct val="117999"/>
      </a:lnSpc>
      <a:defRPr>
        <a:latin typeface="+mn-lt"/>
        <a:ea typeface="+mn-ea"/>
        <a:cs typeface="+mn-cs"/>
        <a:sym typeface="Helvetica Neue"/>
      </a:defRPr>
    </a:lvl7pPr>
    <a:lvl8pPr indent="1600200" defTabSz="457200" latinLnBrk="0">
      <a:lnSpc>
        <a:spcPct val="117999"/>
      </a:lnSpc>
      <a:defRPr>
        <a:latin typeface="+mn-lt"/>
        <a:ea typeface="+mn-ea"/>
        <a:cs typeface="+mn-cs"/>
        <a:sym typeface="Helvetica Neue"/>
      </a:defRPr>
    </a:lvl8pPr>
    <a:lvl9pPr indent="1828800" defTabSz="457200" latinLnBrk="0">
      <a:lnSpc>
        <a:spcPct val="117999"/>
      </a:lnSpc>
      <a:defRPr>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Shape 97"/>
          <p:cNvSpPr>
            <a:spLocks noGrp="1" noRot="1" noChangeAspect="1"/>
          </p:cNvSpPr>
          <p:nvPr>
            <p:ph type="sldImg"/>
          </p:nvPr>
        </p:nvSpPr>
        <p:spPr>
          <a:xfrm>
            <a:off x="381000" y="685800"/>
            <a:ext cx="6096000" cy="3429000"/>
          </a:xfrm>
          <a:prstGeom prst="rect">
            <a:avLst/>
          </a:prstGeom>
        </p:spPr>
        <p:txBody>
          <a:bodyPr/>
          <a:lstStyle/>
          <a:p>
            <a:endParaRPr/>
          </a:p>
        </p:txBody>
      </p:sp>
      <p:sp>
        <p:nvSpPr>
          <p:cNvPr id="98" name="Shape 98"/>
          <p:cNvSpPr>
            <a:spLocks noGrp="1"/>
          </p:cNvSpPr>
          <p:nvPr>
            <p:ph type="body" sz="quarter" idx="1"/>
          </p:nvPr>
        </p:nvSpPr>
        <p:spPr>
          <a:prstGeom prst="rect">
            <a:avLst/>
          </a:prstGeom>
        </p:spPr>
        <p:txBody>
          <a:bodyPr/>
          <a:lstStyle/>
          <a:p>
            <a:pPr>
              <a:defRPr>
                <a:solidFill>
                  <a:srgbClr val="FFFFFF"/>
                </a:solidFill>
              </a:defRPr>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03D1F8-A330-F5BD-32EC-488160EA3E5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C675F71-5A8C-8D34-DFAC-655F02A1BB10}"/>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D22FD4C0-1883-D274-6105-CE886495586F}"/>
              </a:ext>
            </a:extLst>
          </p:cNvPr>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p:txBody>
      </p:sp>
    </p:spTree>
    <p:extLst>
      <p:ext uri="{BB962C8B-B14F-4D97-AF65-F5344CB8AC3E}">
        <p14:creationId xmlns:p14="http://schemas.microsoft.com/office/powerpoint/2010/main" val="16396120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39EDB8-AD88-5145-60CA-9238665DC56F}"/>
            </a:ext>
          </a:extLst>
        </p:cNvPr>
        <p:cNvGrpSpPr/>
        <p:nvPr/>
      </p:nvGrpSpPr>
      <p:grpSpPr>
        <a:xfrm>
          <a:off x="0" y="0"/>
          <a:ext cx="0" cy="0"/>
          <a:chOff x="0" y="0"/>
          <a:chExt cx="0" cy="0"/>
        </a:xfrm>
      </p:grpSpPr>
      <p:sp>
        <p:nvSpPr>
          <p:cNvPr id="1233" name="Shape 1233">
            <a:extLst>
              <a:ext uri="{FF2B5EF4-FFF2-40B4-BE49-F238E27FC236}">
                <a16:creationId xmlns:a16="http://schemas.microsoft.com/office/drawing/2014/main" id="{315BA5E2-FEDD-9180-3B8C-A49BD4A12CED}"/>
              </a:ext>
            </a:extLst>
          </p:cNvPr>
          <p:cNvSpPr>
            <a:spLocks noGrp="1" noRot="1" noChangeAspect="1"/>
          </p:cNvSpPr>
          <p:nvPr>
            <p:ph type="sldImg"/>
          </p:nvPr>
        </p:nvSpPr>
        <p:spPr>
          <a:xfrm>
            <a:off x="381000" y="685800"/>
            <a:ext cx="6096000" cy="3429000"/>
          </a:xfrm>
          <a:prstGeom prst="rect">
            <a:avLst/>
          </a:prstGeom>
        </p:spPr>
        <p:txBody>
          <a:bodyPr/>
          <a:lstStyle/>
          <a:p>
            <a:endParaRPr/>
          </a:p>
        </p:txBody>
      </p:sp>
      <p:sp>
        <p:nvSpPr>
          <p:cNvPr id="1234" name="Shape 1234">
            <a:extLst>
              <a:ext uri="{FF2B5EF4-FFF2-40B4-BE49-F238E27FC236}">
                <a16:creationId xmlns:a16="http://schemas.microsoft.com/office/drawing/2014/main" id="{ED4A9ADF-C164-B417-41B2-CCA43D56546B}"/>
              </a:ext>
            </a:extLst>
          </p:cNvPr>
          <p:cNvSpPr>
            <a:spLocks noGrp="1"/>
          </p:cNvSpPr>
          <p:nvPr>
            <p:ph type="body" sz="quarter" idx="1"/>
          </p:nvPr>
        </p:nvSpPr>
        <p:spPr>
          <a:prstGeom prst="rect">
            <a:avLst/>
          </a:prstGeom>
        </p:spPr>
        <p:txBody>
          <a:bodyPr/>
          <a:lstStyle/>
          <a:p>
            <a:pPr marL="0" marR="0" lvl="0" indent="0" defTabSz="457200" eaLnBrk="1" fontAlgn="auto" latinLnBrk="0" hangingPunct="1">
              <a:lnSpc>
                <a:spcPct val="117999"/>
              </a:lnSpc>
              <a:spcBef>
                <a:spcPts val="0"/>
              </a:spcBef>
              <a:spcAft>
                <a:spcPts val="0"/>
              </a:spcAft>
              <a:buClrTx/>
              <a:buSzTx/>
              <a:buFontTx/>
              <a:buNone/>
              <a:tabLst/>
              <a:defRPr/>
            </a:pPr>
            <a:endParaRPr dirty="0"/>
          </a:p>
        </p:txBody>
      </p:sp>
    </p:spTree>
    <p:extLst>
      <p:ext uri="{BB962C8B-B14F-4D97-AF65-F5344CB8AC3E}">
        <p14:creationId xmlns:p14="http://schemas.microsoft.com/office/powerpoint/2010/main" val="6027419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p:txBody>
      </p:sp>
      <p:sp>
        <p:nvSpPr>
          <p:cNvPr id="4" name="Slide Number Placeholder 3"/>
          <p:cNvSpPr>
            <a:spLocks noGrp="1"/>
          </p:cNvSpPr>
          <p:nvPr>
            <p:ph type="sldNum" sz="quarter" idx="5"/>
          </p:nvPr>
        </p:nvSpPr>
        <p:spPr/>
        <p:txBody>
          <a:bodyPr/>
          <a:lstStyle/>
          <a:p>
            <a:fld id="{BD32D943-D4B2-6C4E-813A-C20068764691}" type="slidenum">
              <a:rPr lang="en-US" smtClean="0"/>
              <a:t>12</a:t>
            </a:fld>
            <a:endParaRPr lang="en-US"/>
          </a:p>
        </p:txBody>
      </p:sp>
    </p:spTree>
    <p:extLst>
      <p:ext uri="{BB962C8B-B14F-4D97-AF65-F5344CB8AC3E}">
        <p14:creationId xmlns:p14="http://schemas.microsoft.com/office/powerpoint/2010/main" val="38290865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BD32D943-D4B2-6C4E-813A-C20068764691}" type="slidenum">
              <a:rPr lang="en-US" smtClean="0"/>
              <a:t>13</a:t>
            </a:fld>
            <a:endParaRPr lang="en-US"/>
          </a:p>
        </p:txBody>
      </p:sp>
    </p:spTree>
    <p:extLst>
      <p:ext uri="{BB962C8B-B14F-4D97-AF65-F5344CB8AC3E}">
        <p14:creationId xmlns:p14="http://schemas.microsoft.com/office/powerpoint/2010/main" val="18066507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3" name="Shape 1283"/>
          <p:cNvSpPr>
            <a:spLocks noGrp="1" noRot="1" noChangeAspect="1"/>
          </p:cNvSpPr>
          <p:nvPr>
            <p:ph type="sldImg"/>
          </p:nvPr>
        </p:nvSpPr>
        <p:spPr>
          <a:xfrm>
            <a:off x="381000" y="685800"/>
            <a:ext cx="6096000" cy="3429000"/>
          </a:xfrm>
          <a:prstGeom prst="rect">
            <a:avLst/>
          </a:prstGeom>
        </p:spPr>
        <p:txBody>
          <a:bodyPr/>
          <a:lstStyle/>
          <a:p>
            <a:endParaRPr/>
          </a:p>
        </p:txBody>
      </p:sp>
      <p:sp>
        <p:nvSpPr>
          <p:cNvPr id="1284" name="Shape 1284"/>
          <p:cNvSpPr>
            <a:spLocks noGrp="1"/>
          </p:cNvSpPr>
          <p:nvPr>
            <p:ph type="body" sz="quarter" idx="1"/>
          </p:nvPr>
        </p:nvSpPr>
        <p:spPr>
          <a:prstGeom prst="rect">
            <a:avLst/>
          </a:prstGeom>
        </p:spPr>
        <p:txBody>
          <a:bodyPr/>
          <a:lstStyle/>
          <a:p>
            <a:pPr>
              <a:lnSpc>
                <a:spcPct val="125000"/>
              </a:lnSpc>
              <a:defRPr>
                <a:latin typeface="Avenir"/>
                <a:ea typeface="Avenir"/>
                <a:cs typeface="Avenir"/>
                <a:sym typeface="Avenir Roman"/>
              </a:defRPr>
            </a:pP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9" name="Shape 1339"/>
          <p:cNvSpPr>
            <a:spLocks noGrp="1" noRot="1" noChangeAspect="1"/>
          </p:cNvSpPr>
          <p:nvPr>
            <p:ph type="sldImg"/>
          </p:nvPr>
        </p:nvSpPr>
        <p:spPr>
          <a:xfrm>
            <a:off x="381000" y="685800"/>
            <a:ext cx="6096000" cy="3429000"/>
          </a:xfrm>
          <a:prstGeom prst="rect">
            <a:avLst/>
          </a:prstGeom>
        </p:spPr>
        <p:txBody>
          <a:bodyPr/>
          <a:lstStyle/>
          <a:p>
            <a:endParaRPr/>
          </a:p>
        </p:txBody>
      </p:sp>
      <p:sp>
        <p:nvSpPr>
          <p:cNvPr id="1340" name="Shape 1340"/>
          <p:cNvSpPr>
            <a:spLocks noGrp="1"/>
          </p:cNvSpPr>
          <p:nvPr>
            <p:ph type="body" sz="quarter" idx="1"/>
          </p:nvPr>
        </p:nvSpPr>
        <p:spPr>
          <a:prstGeom prst="rect">
            <a:avLst/>
          </a:prstGeom>
        </p:spPr>
        <p:txBody>
          <a:bodyPr/>
          <a:lstStyle/>
          <a:p>
            <a:pPr>
              <a:defRPr sz="1600"/>
            </a:pPr>
            <a:endParaRPr dirty="0"/>
          </a:p>
          <a:p>
            <a:pPr>
              <a:defRPr sz="1600"/>
            </a:pPr>
            <a:r>
              <a:rPr dirty="0"/>
              <a:t>This material is based upon work supported by the following sources: the U.S. Department of Energy Office of Science, Office of Nuclear Physics, under Award No.~DE-SC0011091 to the Massachusetts Institute of Technology (MIT), under the Early Career Research Program to Pacific Northwest National Laboratory (PNNL), a multiprogram national laboratory operated by Battelle for the U.S. Department of Energy under Contract No.~DE-AC05-76RL01830, under Early Career Award No.~DE-SC0019088 to Pennsylvania State University, under Award No.~DE-FG02-97ER41020 to the University of Washington, and under Award No.~DE-SC0012654 to Yale University; the National Science Foundation under Award Nos.~1806251 to MIT; This work has been supported by the Cluster of Excellence “Precision Physics, Fundamental Interactions, and Structure of Matter” (PRISMA+ EXC 2118/1) funded by the German Research Foundation (DFG) within the German Excellence Strategy (Project ID 39083149); Laboratory Directed Research and Development (LDRD) 18-ERD-028 at Lawrence Livermore National Laboratory (LLNL), prepared by LLNL under Contract DE-AC52-07NA27344; the MIT Wade Fellowship; the LDRD Program at PNNL; the University of Washington Royalty Research Foundation.  A portion of the research was performed using Research Computing at PNNL.  The isotope(s) used in this research were supplied by the United States Department of Energy Office of Science by the Isotope Program in the Office of Nuclear Physics.  We further acknowledge support from Yale University, the PRISMA+ Cluster of Excellence at the University of Mainz, and the Karlsruhe Institute of Technology (KIT) Center Elementary Particle and </a:t>
            </a:r>
            <a:r>
              <a:rPr dirty="0" err="1"/>
              <a:t>Astroparticle</a:t>
            </a:r>
            <a:r>
              <a:rPr dirty="0"/>
              <a:t> Physics (KCETA).</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4023520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 name="Shape 155"/>
          <p:cNvSpPr>
            <a:spLocks noGrp="1" noRot="1" noChangeAspect="1"/>
          </p:cNvSpPr>
          <p:nvPr>
            <p:ph type="sldImg"/>
          </p:nvPr>
        </p:nvSpPr>
        <p:spPr>
          <a:xfrm>
            <a:off x="381000" y="685800"/>
            <a:ext cx="6096000" cy="3429000"/>
          </a:xfrm>
          <a:prstGeom prst="rect">
            <a:avLst/>
          </a:prstGeom>
        </p:spPr>
        <p:txBody>
          <a:bodyPr/>
          <a:lstStyle/>
          <a:p>
            <a:endParaRPr/>
          </a:p>
        </p:txBody>
      </p:sp>
      <p:sp>
        <p:nvSpPr>
          <p:cNvPr id="156" name="Shape 156"/>
          <p:cNvSpPr>
            <a:spLocks noGrp="1"/>
          </p:cNvSpPr>
          <p:nvPr>
            <p:ph type="body" sz="quarter" idx="1"/>
          </p:nvPr>
        </p:nvSpPr>
        <p:spPr>
          <a:prstGeom prst="rect">
            <a:avLst/>
          </a:prstGeom>
        </p:spPr>
        <p:txBody>
          <a:bodyPr/>
          <a:lstStyle/>
          <a:p>
            <a:pPr>
              <a:lnSpc>
                <a:spcPct val="125000"/>
              </a:lnSpc>
              <a:defRPr>
                <a:latin typeface="Avenir"/>
                <a:ea typeface="Avenir"/>
                <a:cs typeface="Avenir"/>
                <a:sym typeface="Avenir Roman"/>
              </a:defRPr>
            </a:pPr>
            <a:endParaRPr i="0" dirty="0"/>
          </a:p>
        </p:txBody>
      </p:sp>
    </p:spTree>
    <p:extLst>
      <p:ext uri="{BB962C8B-B14F-4D97-AF65-F5344CB8AC3E}">
        <p14:creationId xmlns:p14="http://schemas.microsoft.com/office/powerpoint/2010/main" val="25692584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 name="Shape 386"/>
          <p:cNvSpPr>
            <a:spLocks noGrp="1" noRot="1" noChangeAspect="1"/>
          </p:cNvSpPr>
          <p:nvPr>
            <p:ph type="sldImg"/>
          </p:nvPr>
        </p:nvSpPr>
        <p:spPr>
          <a:xfrm>
            <a:off x="381000" y="685800"/>
            <a:ext cx="6096000" cy="3429000"/>
          </a:xfrm>
          <a:prstGeom prst="rect">
            <a:avLst/>
          </a:prstGeom>
        </p:spPr>
        <p:txBody>
          <a:bodyPr/>
          <a:lstStyle/>
          <a:p>
            <a:endParaRPr/>
          </a:p>
        </p:txBody>
      </p:sp>
      <p:sp>
        <p:nvSpPr>
          <p:cNvPr id="387" name="Shape 387"/>
          <p:cNvSpPr>
            <a:spLocks noGrp="1"/>
          </p:cNvSpPr>
          <p:nvPr>
            <p:ph type="body" sz="quarter" idx="1"/>
          </p:nvPr>
        </p:nvSpPr>
        <p:spPr>
          <a:prstGeom prst="rect">
            <a:avLst/>
          </a:prstGeom>
        </p:spPr>
        <p:txBody>
          <a:bodyPr/>
          <a:lstStyle/>
          <a:p>
            <a:pPr>
              <a:lnSpc>
                <a:spcPct val="125000"/>
              </a:lnSpc>
              <a:defRPr>
                <a:latin typeface="Avenir"/>
                <a:ea typeface="Avenir"/>
                <a:cs typeface="Avenir"/>
                <a:sym typeface="Avenir Roman"/>
              </a:defRPr>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7" name="Shape 777"/>
          <p:cNvSpPr>
            <a:spLocks noGrp="1" noRot="1" noChangeAspect="1"/>
          </p:cNvSpPr>
          <p:nvPr>
            <p:ph type="sldImg"/>
          </p:nvPr>
        </p:nvSpPr>
        <p:spPr>
          <a:xfrm>
            <a:off x="381000" y="685800"/>
            <a:ext cx="6096000" cy="3429000"/>
          </a:xfrm>
          <a:prstGeom prst="rect">
            <a:avLst/>
          </a:prstGeom>
        </p:spPr>
        <p:txBody>
          <a:bodyPr/>
          <a:lstStyle/>
          <a:p>
            <a:endParaRPr/>
          </a:p>
        </p:txBody>
      </p:sp>
      <p:sp>
        <p:nvSpPr>
          <p:cNvPr id="778" name="Shape 778"/>
          <p:cNvSpPr>
            <a:spLocks noGrp="1"/>
          </p:cNvSpPr>
          <p:nvPr>
            <p:ph type="body" sz="quarter" idx="1"/>
          </p:nvPr>
        </p:nvSpPr>
        <p:spPr>
          <a:prstGeom prst="rect">
            <a:avLst/>
          </a:prstGeom>
        </p:spPr>
        <p:txBody>
          <a:bodyPr/>
          <a:lstStyle/>
          <a:p>
            <a:pPr>
              <a:lnSpc>
                <a:spcPct val="125000"/>
              </a:lnSpc>
              <a:defRPr>
                <a:latin typeface="Avenir"/>
                <a:ea typeface="Avenir"/>
                <a:cs typeface="Avenir"/>
                <a:sym typeface="Avenir Roman"/>
              </a:defRPr>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4" name="Shape 804"/>
          <p:cNvSpPr>
            <a:spLocks noGrp="1" noRot="1" noChangeAspect="1"/>
          </p:cNvSpPr>
          <p:nvPr>
            <p:ph type="sldImg"/>
          </p:nvPr>
        </p:nvSpPr>
        <p:spPr>
          <a:xfrm>
            <a:off x="381000" y="685800"/>
            <a:ext cx="6096000" cy="3429000"/>
          </a:xfrm>
          <a:prstGeom prst="rect">
            <a:avLst/>
          </a:prstGeom>
        </p:spPr>
        <p:txBody>
          <a:bodyPr/>
          <a:lstStyle/>
          <a:p>
            <a:endParaRPr/>
          </a:p>
        </p:txBody>
      </p:sp>
      <p:sp>
        <p:nvSpPr>
          <p:cNvPr id="805" name="Shape 805"/>
          <p:cNvSpPr>
            <a:spLocks noGrp="1"/>
          </p:cNvSpPr>
          <p:nvPr>
            <p:ph type="body" sz="quarter" idx="1"/>
          </p:nvPr>
        </p:nvSpPr>
        <p:spPr>
          <a:prstGeom prst="rect">
            <a:avLst/>
          </a:prstGeom>
        </p:spPr>
        <p:txBody>
          <a:bodyPr/>
          <a:lstStyle/>
          <a:p>
            <a:pPr>
              <a:lnSpc>
                <a:spcPct val="125000"/>
              </a:lnSpc>
              <a:defRPr>
                <a:latin typeface="Avenir"/>
                <a:ea typeface="Avenir"/>
                <a:cs typeface="Avenir"/>
                <a:sym typeface="Avenir Roman"/>
              </a:defRPr>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 name="Shape 386"/>
          <p:cNvSpPr>
            <a:spLocks noGrp="1" noRot="1" noChangeAspect="1"/>
          </p:cNvSpPr>
          <p:nvPr>
            <p:ph type="sldImg"/>
          </p:nvPr>
        </p:nvSpPr>
        <p:spPr>
          <a:xfrm>
            <a:off x="381000" y="685800"/>
            <a:ext cx="6096000" cy="3429000"/>
          </a:xfrm>
          <a:prstGeom prst="rect">
            <a:avLst/>
          </a:prstGeom>
        </p:spPr>
        <p:txBody>
          <a:bodyPr/>
          <a:lstStyle/>
          <a:p>
            <a:endParaRPr/>
          </a:p>
        </p:txBody>
      </p:sp>
      <p:sp>
        <p:nvSpPr>
          <p:cNvPr id="387" name="Shape 387"/>
          <p:cNvSpPr>
            <a:spLocks noGrp="1"/>
          </p:cNvSpPr>
          <p:nvPr>
            <p:ph type="body" sz="quarter" idx="1"/>
          </p:nvPr>
        </p:nvSpPr>
        <p:spPr>
          <a:prstGeom prst="rect">
            <a:avLst/>
          </a:prstGeom>
        </p:spPr>
        <p:txBody>
          <a:bodyPr/>
          <a:lstStyle/>
          <a:p>
            <a:pPr>
              <a:lnSpc>
                <a:spcPct val="125000"/>
              </a:lnSpc>
              <a:defRPr>
                <a:latin typeface="Avenir"/>
                <a:ea typeface="Avenir"/>
                <a:cs typeface="Avenir"/>
                <a:sym typeface="Avenir Roman"/>
              </a:defRPr>
            </a:pPr>
            <a:endParaRPr lang="en-US" dirty="0"/>
          </a:p>
        </p:txBody>
      </p:sp>
    </p:spTree>
    <p:extLst>
      <p:ext uri="{BB962C8B-B14F-4D97-AF65-F5344CB8AC3E}">
        <p14:creationId xmlns:p14="http://schemas.microsoft.com/office/powerpoint/2010/main" val="17859668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8" name="Shape 1148"/>
          <p:cNvSpPr>
            <a:spLocks noGrp="1" noRot="1" noChangeAspect="1"/>
          </p:cNvSpPr>
          <p:nvPr>
            <p:ph type="sldImg"/>
          </p:nvPr>
        </p:nvSpPr>
        <p:spPr>
          <a:xfrm>
            <a:off x="381000" y="685800"/>
            <a:ext cx="6096000" cy="3429000"/>
          </a:xfrm>
          <a:prstGeom prst="rect">
            <a:avLst/>
          </a:prstGeom>
        </p:spPr>
        <p:txBody>
          <a:bodyPr/>
          <a:lstStyle/>
          <a:p>
            <a:endParaRPr/>
          </a:p>
        </p:txBody>
      </p:sp>
      <p:sp>
        <p:nvSpPr>
          <p:cNvPr id="1149" name="Shape 1149"/>
          <p:cNvSpPr>
            <a:spLocks noGrp="1"/>
          </p:cNvSpPr>
          <p:nvPr>
            <p:ph type="body" sz="quarter" idx="1"/>
          </p:nvPr>
        </p:nvSpPr>
        <p:spPr>
          <a:prstGeom prst="rect">
            <a:avLst/>
          </a:prstGeom>
        </p:spPr>
        <p:txBody>
          <a:bodyPr/>
          <a:lstStyle/>
          <a:p>
            <a:pPr marL="194468" indent="-194468">
              <a:buSzPct val="75000"/>
              <a:buChar char="-"/>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F53C06-006A-4E7D-9865-F7A73201A717}"/>
            </a:ext>
          </a:extLst>
        </p:cNvPr>
        <p:cNvGrpSpPr/>
        <p:nvPr/>
      </p:nvGrpSpPr>
      <p:grpSpPr>
        <a:xfrm>
          <a:off x="0" y="0"/>
          <a:ext cx="0" cy="0"/>
          <a:chOff x="0" y="0"/>
          <a:chExt cx="0" cy="0"/>
        </a:xfrm>
      </p:grpSpPr>
      <p:sp>
        <p:nvSpPr>
          <p:cNvPr id="1148" name="Shape 1148">
            <a:extLst>
              <a:ext uri="{FF2B5EF4-FFF2-40B4-BE49-F238E27FC236}">
                <a16:creationId xmlns:a16="http://schemas.microsoft.com/office/drawing/2014/main" id="{A10DA861-2FDF-2105-427A-32C6EFE21B67}"/>
              </a:ext>
            </a:extLst>
          </p:cNvPr>
          <p:cNvSpPr>
            <a:spLocks noGrp="1" noRot="1" noChangeAspect="1"/>
          </p:cNvSpPr>
          <p:nvPr>
            <p:ph type="sldImg"/>
          </p:nvPr>
        </p:nvSpPr>
        <p:spPr>
          <a:xfrm>
            <a:off x="381000" y="685800"/>
            <a:ext cx="6096000" cy="3429000"/>
          </a:xfrm>
          <a:prstGeom prst="rect">
            <a:avLst/>
          </a:prstGeom>
        </p:spPr>
        <p:txBody>
          <a:bodyPr/>
          <a:lstStyle/>
          <a:p>
            <a:endParaRPr/>
          </a:p>
        </p:txBody>
      </p:sp>
      <p:sp>
        <p:nvSpPr>
          <p:cNvPr id="1149" name="Shape 1149">
            <a:extLst>
              <a:ext uri="{FF2B5EF4-FFF2-40B4-BE49-F238E27FC236}">
                <a16:creationId xmlns:a16="http://schemas.microsoft.com/office/drawing/2014/main" id="{1868EE05-88EB-5E22-19AA-3437713E6FC4}"/>
              </a:ext>
            </a:extLst>
          </p:cNvPr>
          <p:cNvSpPr>
            <a:spLocks noGrp="1"/>
          </p:cNvSpPr>
          <p:nvPr>
            <p:ph type="body" sz="quarter" idx="1"/>
          </p:nvPr>
        </p:nvSpPr>
        <p:spPr>
          <a:prstGeom prst="rect">
            <a:avLst/>
          </a:prstGeom>
        </p:spPr>
        <p:txBody>
          <a:bodyPr/>
          <a:lstStyle/>
          <a:p>
            <a:pPr marL="194468" indent="-194468">
              <a:buSzPct val="75000"/>
              <a:buChar char="-"/>
            </a:pPr>
            <a:endParaRPr lang="en-US" dirty="0"/>
          </a:p>
        </p:txBody>
      </p:sp>
    </p:spTree>
    <p:extLst>
      <p:ext uri="{BB962C8B-B14F-4D97-AF65-F5344CB8AC3E}">
        <p14:creationId xmlns:p14="http://schemas.microsoft.com/office/powerpoint/2010/main" val="31751362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Tree>
    <p:extLst>
      <p:ext uri="{BB962C8B-B14F-4D97-AF65-F5344CB8AC3E}">
        <p14:creationId xmlns:p14="http://schemas.microsoft.com/office/powerpoint/2010/main" val="10987616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Title &amp; Subtitle">
    <p:spTree>
      <p:nvGrpSpPr>
        <p:cNvPr id="1" name=""/>
        <p:cNvGrpSpPr/>
        <p:nvPr/>
      </p:nvGrpSpPr>
      <p:grpSpPr>
        <a:xfrm>
          <a:off x="0" y="0"/>
          <a:ext cx="0" cy="0"/>
          <a:chOff x="0" y="0"/>
          <a:chExt cx="0" cy="0"/>
        </a:xfrm>
      </p:grpSpPr>
      <p:sp>
        <p:nvSpPr>
          <p:cNvPr id="16" name="Title Text"/>
          <p:cNvSpPr txBox="1">
            <a:spLocks noGrp="1"/>
          </p:cNvSpPr>
          <p:nvPr>
            <p:ph type="title"/>
          </p:nvPr>
        </p:nvSpPr>
        <p:spPr>
          <a:xfrm>
            <a:off x="4833937" y="2917750"/>
            <a:ext cx="14716126" cy="4643438"/>
          </a:xfrm>
          <a:prstGeom prst="rect">
            <a:avLst/>
          </a:prstGeom>
        </p:spPr>
        <p:txBody>
          <a:bodyPr/>
          <a:lstStyle>
            <a:lvl1pPr>
              <a:defRPr sz="6600" b="0">
                <a:latin typeface="Arial Black"/>
                <a:ea typeface="Arial Black"/>
                <a:cs typeface="Arial Black"/>
                <a:sym typeface="Arial Black"/>
              </a:defRPr>
            </a:lvl1pPr>
          </a:lstStyle>
          <a:p>
            <a:r>
              <a:t>Title Text</a:t>
            </a:r>
          </a:p>
        </p:txBody>
      </p:sp>
      <p:sp>
        <p:nvSpPr>
          <p:cNvPr id="17" name="Luiz de Viveiros - Penn State…"/>
          <p:cNvSpPr txBox="1"/>
          <p:nvPr/>
        </p:nvSpPr>
        <p:spPr>
          <a:xfrm>
            <a:off x="3962708" y="8370360"/>
            <a:ext cx="16458584" cy="233190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71437" tIns="71437" rIns="71437" bIns="71437" anchor="ctr">
            <a:spAutoFit/>
          </a:bodyPr>
          <a:lstStyle/>
          <a:p>
            <a:pPr algn="ctr" defTabSz="821531">
              <a:lnSpc>
                <a:spcPct val="100000"/>
              </a:lnSpc>
              <a:spcBef>
                <a:spcPts val="0"/>
              </a:spcBef>
              <a:defRPr sz="5000" b="1">
                <a:latin typeface="Arial"/>
                <a:ea typeface="Arial"/>
                <a:cs typeface="Arial"/>
                <a:sym typeface="Arial"/>
              </a:defRPr>
            </a:pPr>
            <a:r>
              <a:t>Luiz de Viveiros - Penn State</a:t>
            </a:r>
          </a:p>
          <a:p>
            <a:pPr algn="ctr" defTabSz="821531">
              <a:lnSpc>
                <a:spcPct val="100000"/>
              </a:lnSpc>
              <a:spcBef>
                <a:spcPts val="0"/>
              </a:spcBef>
              <a:defRPr sz="5000" b="1">
                <a:latin typeface="Arial"/>
                <a:ea typeface="Arial"/>
                <a:cs typeface="Arial"/>
                <a:sym typeface="Arial"/>
              </a:defRPr>
            </a:pPr>
            <a:endParaRPr/>
          </a:p>
          <a:p>
            <a:pPr algn="ctr" defTabSz="821531">
              <a:lnSpc>
                <a:spcPct val="100000"/>
              </a:lnSpc>
              <a:spcBef>
                <a:spcPts val="0"/>
              </a:spcBef>
              <a:defRPr sz="5000" b="1">
                <a:latin typeface="Arial"/>
                <a:ea typeface="Arial"/>
                <a:cs typeface="Arial"/>
                <a:sym typeface="Arial"/>
              </a:defRPr>
            </a:pPr>
            <a:r>
              <a:t>Project 8 Collaboration</a:t>
            </a:r>
          </a:p>
        </p:txBody>
      </p:sp>
      <p:sp>
        <p:nvSpPr>
          <p:cNvPr id="18" name="Line"/>
          <p:cNvSpPr/>
          <p:nvPr/>
        </p:nvSpPr>
        <p:spPr>
          <a:xfrm>
            <a:off x="763508" y="12996909"/>
            <a:ext cx="22856984" cy="1"/>
          </a:xfrm>
          <a:prstGeom prst="line">
            <a:avLst/>
          </a:prstGeom>
          <a:ln w="25400">
            <a:solidFill>
              <a:srgbClr val="0365C0"/>
            </a:solidFill>
            <a:miter lim="400000"/>
          </a:ln>
          <a:effectLst>
            <a:outerShdw blurRad="88900" dist="25400" dir="5400000" rotWithShape="0">
              <a:srgbClr val="000000">
                <a:alpha val="50000"/>
              </a:srgbClr>
            </a:outerShdw>
          </a:effectLst>
        </p:spPr>
        <p:txBody>
          <a:bodyPr lIns="71437" tIns="71437" rIns="71437" bIns="71437" anchor="ct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21" name="Slide Number"/>
          <p:cNvSpPr txBox="1">
            <a:spLocks noGrp="1"/>
          </p:cNvSpPr>
          <p:nvPr>
            <p:ph type="sldNum" sz="quarter" idx="2"/>
          </p:nvPr>
        </p:nvSpPr>
        <p:spPr>
          <a:xfrm>
            <a:off x="23567851" y="13137630"/>
            <a:ext cx="618357" cy="574676"/>
          </a:xfrm>
          <a:prstGeom prst="rect">
            <a:avLst/>
          </a:prstGeom>
        </p:spPr>
        <p:txBody>
          <a:bodyPr wrap="square"/>
          <a:lstStyle/>
          <a:p>
            <a:fld id="{86CB4B4D-7CA3-9044-876B-883B54F8677D}" type="slidenum">
              <a:t>‹#›</a:t>
            </a:fld>
            <a:endParaRPr/>
          </a:p>
        </p:txBody>
      </p:sp>
      <p:sp>
        <p:nvSpPr>
          <p:cNvPr id="10" name="Footer Placeholder 9">
            <a:extLst>
              <a:ext uri="{FF2B5EF4-FFF2-40B4-BE49-F238E27FC236}">
                <a16:creationId xmlns:a16="http://schemas.microsoft.com/office/drawing/2014/main" id="{EF6421B2-B6EA-C616-79BE-ECEF3D34607A}"/>
              </a:ext>
            </a:extLst>
          </p:cNvPr>
          <p:cNvSpPr>
            <a:spLocks noGrp="1"/>
          </p:cNvSpPr>
          <p:nvPr>
            <p:ph type="ftr" sz="quarter" idx="10"/>
          </p:nvPr>
        </p:nvSpPr>
        <p:spPr/>
        <p:txBody>
          <a:bodyPr/>
          <a:lstStyle/>
          <a:p>
            <a:pPr algn="l">
              <a:defRPr/>
            </a:pPr>
            <a:r>
              <a:rPr lang="en-US" dirty="0">
                <a:solidFill>
                  <a:schemeClr val="tx1"/>
                </a:solidFill>
              </a:rPr>
              <a:t>de Viveiros - Penn State</a:t>
            </a:r>
            <a:r>
              <a:rPr lang="en-US" dirty="0">
                <a:solidFill>
                  <a:srgbClr val="000000"/>
                </a:solidFill>
              </a:rPr>
              <a:t> </a:t>
            </a:r>
          </a:p>
          <a:p>
            <a:pPr>
              <a:defRPr/>
            </a:pPr>
            <a:r>
              <a:rPr lang="en-US" dirty="0">
                <a:solidFill>
                  <a:srgbClr val="000000"/>
                </a:solidFill>
              </a:rPr>
              <a:t>Lake Louise Winter Institute 2026</a:t>
            </a:r>
          </a:p>
          <a:p>
            <a:pPr algn="r">
              <a:defRPr/>
            </a:pPr>
            <a:r>
              <a:rPr lang="en-US" dirty="0">
                <a:solidFill>
                  <a:schemeClr val="tx1"/>
                </a:solidFill>
              </a:rPr>
              <a:t>March 2026 v3 #</a:t>
            </a: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hapter Title">
    <p:spTree>
      <p:nvGrpSpPr>
        <p:cNvPr id="1" name=""/>
        <p:cNvGrpSpPr/>
        <p:nvPr/>
      </p:nvGrpSpPr>
      <p:grpSpPr>
        <a:xfrm>
          <a:off x="0" y="0"/>
          <a:ext cx="0" cy="0"/>
          <a:chOff x="0" y="0"/>
          <a:chExt cx="0" cy="0"/>
        </a:xfrm>
      </p:grpSpPr>
      <p:sp>
        <p:nvSpPr>
          <p:cNvPr id="29" name="Title Text"/>
          <p:cNvSpPr txBox="1">
            <a:spLocks noGrp="1"/>
          </p:cNvSpPr>
          <p:nvPr>
            <p:ph type="title"/>
          </p:nvPr>
        </p:nvSpPr>
        <p:spPr>
          <a:xfrm>
            <a:off x="4833937" y="3556800"/>
            <a:ext cx="14716126" cy="3161974"/>
          </a:xfrm>
          <a:prstGeom prst="rect">
            <a:avLst/>
          </a:prstGeom>
        </p:spPr>
        <p:txBody>
          <a:bodyPr anchor="b"/>
          <a:lstStyle>
            <a:lvl1pPr algn="l"/>
          </a:lstStyle>
          <a:p>
            <a:r>
              <a:t>Title Text</a:t>
            </a:r>
          </a:p>
        </p:txBody>
      </p:sp>
      <p:sp>
        <p:nvSpPr>
          <p:cNvPr id="30" name="Slide Number"/>
          <p:cNvSpPr txBox="1">
            <a:spLocks noGrp="1"/>
          </p:cNvSpPr>
          <p:nvPr>
            <p:ph type="sldNum" sz="quarter" idx="2"/>
          </p:nvPr>
        </p:nvSpPr>
        <p:spPr>
          <a:xfrm>
            <a:off x="23544292" y="13141324"/>
            <a:ext cx="551111" cy="574676"/>
          </a:xfrm>
          <a:prstGeom prst="rect">
            <a:avLst/>
          </a:prstGeom>
        </p:spPr>
        <p:txBody>
          <a:bodyPr/>
          <a:lstStyle/>
          <a:p>
            <a:fld id="{86CB4B4D-7CA3-9044-876B-883B54F8677D}" type="slidenum">
              <a:t>‹#›</a:t>
            </a:fld>
            <a:endParaRPr dirty="0"/>
          </a:p>
        </p:txBody>
      </p:sp>
      <p:sp>
        <p:nvSpPr>
          <p:cNvPr id="31" name="Body Level One…"/>
          <p:cNvSpPr txBox="1">
            <a:spLocks noGrp="1"/>
          </p:cNvSpPr>
          <p:nvPr>
            <p:ph type="body" sz="quarter" idx="1"/>
          </p:nvPr>
        </p:nvSpPr>
        <p:spPr>
          <a:xfrm>
            <a:off x="5155520" y="6999055"/>
            <a:ext cx="14072959" cy="1589486"/>
          </a:xfrm>
          <a:prstGeom prst="rect">
            <a:avLst/>
          </a:prstGeom>
        </p:spPr>
        <p:txBody>
          <a:bodyPr/>
          <a:lstStyle>
            <a:lvl1pPr marL="0" indent="0">
              <a:spcBef>
                <a:spcPts val="0"/>
              </a:spcBef>
              <a:buSzTx/>
              <a:buNone/>
              <a:defRPr sz="5600">
                <a:latin typeface="Arial"/>
                <a:ea typeface="Arial"/>
                <a:cs typeface="Arial"/>
                <a:sym typeface="Arial"/>
              </a:defRPr>
            </a:lvl1pPr>
            <a:lvl2pPr marL="0" indent="228600">
              <a:spcBef>
                <a:spcPts val="0"/>
              </a:spcBef>
              <a:buClrTx/>
              <a:buSzTx/>
              <a:buNone/>
              <a:defRPr sz="5600">
                <a:solidFill>
                  <a:srgbClr val="000000"/>
                </a:solidFill>
                <a:latin typeface="Arial"/>
                <a:ea typeface="Arial"/>
                <a:cs typeface="Arial"/>
                <a:sym typeface="Arial"/>
              </a:defRPr>
            </a:lvl2pPr>
            <a:lvl3pPr marL="0" indent="457200">
              <a:spcBef>
                <a:spcPts val="0"/>
              </a:spcBef>
              <a:buSzTx/>
              <a:buNone/>
              <a:defRPr sz="5600">
                <a:latin typeface="Arial"/>
                <a:ea typeface="Arial"/>
                <a:cs typeface="Arial"/>
                <a:sym typeface="Arial"/>
              </a:defRPr>
            </a:lvl3pPr>
            <a:lvl4pPr marL="0" indent="685800">
              <a:spcBef>
                <a:spcPts val="0"/>
              </a:spcBef>
              <a:buClrTx/>
              <a:buSzTx/>
              <a:buNone/>
              <a:defRPr sz="5600">
                <a:solidFill>
                  <a:srgbClr val="000000"/>
                </a:solidFill>
                <a:latin typeface="Arial"/>
                <a:ea typeface="Arial"/>
                <a:cs typeface="Arial"/>
                <a:sym typeface="Arial"/>
              </a:defRPr>
            </a:lvl4pPr>
            <a:lvl5pPr marL="0" indent="914400">
              <a:spcBef>
                <a:spcPts val="0"/>
              </a:spcBef>
              <a:buSzTx/>
              <a:buNone/>
              <a:defRPr sz="5600">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2" name="Line"/>
          <p:cNvSpPr/>
          <p:nvPr/>
        </p:nvSpPr>
        <p:spPr>
          <a:xfrm>
            <a:off x="763508" y="12996909"/>
            <a:ext cx="22856984" cy="1"/>
          </a:xfrm>
          <a:prstGeom prst="line">
            <a:avLst/>
          </a:prstGeom>
          <a:ln w="25400">
            <a:solidFill>
              <a:srgbClr val="0365C0"/>
            </a:solidFill>
            <a:miter lim="400000"/>
          </a:ln>
          <a:effectLst>
            <a:outerShdw blurRad="88900" dist="25400" dir="5400000" rotWithShape="0">
              <a:srgbClr val="000000">
                <a:alpha val="50000"/>
              </a:srgbClr>
            </a:outerShdw>
          </a:effectLst>
        </p:spPr>
        <p:txBody>
          <a:bodyPr lIns="71437" tIns="71437" rIns="71437" bIns="71437" anchor="ct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 name="Footer Placeholder 3">
            <a:extLst>
              <a:ext uri="{FF2B5EF4-FFF2-40B4-BE49-F238E27FC236}">
                <a16:creationId xmlns:a16="http://schemas.microsoft.com/office/drawing/2014/main" id="{2E0F8207-243D-5AEC-EEB9-25BCB693C5A6}"/>
              </a:ext>
            </a:extLst>
          </p:cNvPr>
          <p:cNvSpPr>
            <a:spLocks noGrp="1"/>
          </p:cNvSpPr>
          <p:nvPr>
            <p:ph type="ftr" sz="quarter" idx="10"/>
          </p:nvPr>
        </p:nvSpPr>
        <p:spPr/>
        <p:txBody>
          <a:bodyPr/>
          <a:lstStyle/>
          <a:p>
            <a:pPr algn="l">
              <a:defRPr/>
            </a:pPr>
            <a:r>
              <a:rPr lang="en-US" dirty="0">
                <a:solidFill>
                  <a:schemeClr val="tx1"/>
                </a:solidFill>
              </a:rPr>
              <a:t>de Viveiros - Penn State</a:t>
            </a:r>
            <a:r>
              <a:rPr lang="en-US" dirty="0">
                <a:solidFill>
                  <a:srgbClr val="000000"/>
                </a:solidFill>
              </a:rPr>
              <a:t> </a:t>
            </a:r>
          </a:p>
          <a:p>
            <a:pPr>
              <a:defRPr/>
            </a:pPr>
            <a:r>
              <a:rPr lang="en-US" dirty="0">
                <a:solidFill>
                  <a:srgbClr val="000000"/>
                </a:solidFill>
              </a:rPr>
              <a:t>Lake Louise Winter Institute 2026</a:t>
            </a:r>
          </a:p>
          <a:p>
            <a:pPr algn="r">
              <a:defRPr/>
            </a:pPr>
            <a:r>
              <a:rPr lang="en-US" dirty="0">
                <a:solidFill>
                  <a:schemeClr val="tx1"/>
                </a:solidFill>
              </a:rPr>
              <a:t>March 2026 v3 #</a:t>
            </a: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42" name="Title Text"/>
          <p:cNvSpPr txBox="1">
            <a:spLocks noGrp="1"/>
          </p:cNvSpPr>
          <p:nvPr>
            <p:ph type="title"/>
          </p:nvPr>
        </p:nvSpPr>
        <p:spPr>
          <a:prstGeom prst="rect">
            <a:avLst/>
          </a:prstGeom>
        </p:spPr>
        <p:txBody>
          <a:bodyPr/>
          <a:lstStyle/>
          <a:p>
            <a:r>
              <a:t>Title Text</a:t>
            </a:r>
          </a:p>
        </p:txBody>
      </p:sp>
      <p:sp>
        <p:nvSpPr>
          <p:cNvPr id="43"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4" name="Slide Number"/>
          <p:cNvSpPr txBox="1">
            <a:spLocks noGrp="1"/>
          </p:cNvSpPr>
          <p:nvPr>
            <p:ph type="sldNum" sz="quarter" idx="2"/>
          </p:nvPr>
        </p:nvSpPr>
        <p:spPr>
          <a:xfrm>
            <a:off x="23571200" y="13169380"/>
            <a:ext cx="551111" cy="574676"/>
          </a:xfrm>
          <a:prstGeom prst="rect">
            <a:avLst/>
          </a:prstGeom>
        </p:spPr>
        <p:txBody>
          <a:bodyPr/>
          <a:lstStyle/>
          <a:p>
            <a:fld id="{86CB4B4D-7CA3-9044-876B-883B54F8677D}" type="slidenum">
              <a:t>‹#›</a:t>
            </a:fld>
            <a:endParaRPr/>
          </a:p>
        </p:txBody>
      </p:sp>
      <p:sp>
        <p:nvSpPr>
          <p:cNvPr id="3" name="Footer Placeholder 2">
            <a:extLst>
              <a:ext uri="{FF2B5EF4-FFF2-40B4-BE49-F238E27FC236}">
                <a16:creationId xmlns:a16="http://schemas.microsoft.com/office/drawing/2014/main" id="{1D3C2463-1914-A615-C0D4-6A50F4ECF26B}"/>
              </a:ext>
            </a:extLst>
          </p:cNvPr>
          <p:cNvSpPr>
            <a:spLocks noGrp="1"/>
          </p:cNvSpPr>
          <p:nvPr>
            <p:ph type="ftr" sz="quarter" idx="10"/>
          </p:nvPr>
        </p:nvSpPr>
        <p:spPr/>
        <p:txBody>
          <a:bodyPr/>
          <a:lstStyle/>
          <a:p>
            <a:pPr algn="l">
              <a:defRPr/>
            </a:pPr>
            <a:r>
              <a:rPr lang="en-US" dirty="0">
                <a:solidFill>
                  <a:schemeClr val="tx1"/>
                </a:solidFill>
              </a:rPr>
              <a:t>de Viveiros - Penn State</a:t>
            </a:r>
            <a:r>
              <a:rPr lang="en-US" dirty="0">
                <a:solidFill>
                  <a:srgbClr val="000000"/>
                </a:solidFill>
              </a:rPr>
              <a:t> </a:t>
            </a:r>
          </a:p>
          <a:p>
            <a:pPr>
              <a:defRPr/>
            </a:pPr>
            <a:r>
              <a:rPr lang="en-US" dirty="0">
                <a:solidFill>
                  <a:srgbClr val="000000"/>
                </a:solidFill>
              </a:rPr>
              <a:t>Lake Louise Winter Institute 2026</a:t>
            </a:r>
          </a:p>
          <a:p>
            <a:pPr algn="r">
              <a:defRPr/>
            </a:pPr>
            <a:r>
              <a:rPr lang="en-US" dirty="0">
                <a:solidFill>
                  <a:schemeClr val="tx1"/>
                </a:solidFill>
              </a:rPr>
              <a:t>March 2026 v3 #</a:t>
            </a: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761400" y="37389"/>
            <a:ext cx="22861200" cy="118608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71437" tIns="71437" rIns="71437" bIns="71437" anchor="ctr">
            <a:normAutofit/>
          </a:bodyPr>
          <a:lstStyle/>
          <a:p>
            <a:r>
              <a:t>Title Text</a:t>
            </a:r>
          </a:p>
        </p:txBody>
      </p:sp>
      <p:sp>
        <p:nvSpPr>
          <p:cNvPr id="3" name="Body Level One…"/>
          <p:cNvSpPr txBox="1">
            <a:spLocks noGrp="1"/>
          </p:cNvSpPr>
          <p:nvPr>
            <p:ph type="body" idx="1"/>
          </p:nvPr>
        </p:nvSpPr>
        <p:spPr>
          <a:xfrm>
            <a:off x="440514" y="1339017"/>
            <a:ext cx="23502972" cy="1161797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71437" tIns="71437" rIns="71437" bIns="71437">
            <a:normAutofit/>
          </a:bodyPr>
          <a:lstStyle>
            <a:lvl2pPr marL="428625" indent="-174625">
              <a:spcBef>
                <a:spcPts val="1400"/>
              </a:spcBef>
              <a:buClr>
                <a:srgbClr val="C82506"/>
              </a:buClr>
              <a:defRPr sz="4400">
                <a:solidFill>
                  <a:srgbClr val="0329D6"/>
                </a:solidFill>
              </a:defRPr>
            </a:lvl2pPr>
            <a:lvl3pPr marL="680357" indent="-172357">
              <a:spcBef>
                <a:spcPts val="1400"/>
              </a:spcBef>
              <a:buChar char="-"/>
              <a:defRPr sz="3800"/>
            </a:lvl3pPr>
            <a:lvl4pPr marL="937846" indent="-175846">
              <a:spcBef>
                <a:spcPts val="1400"/>
              </a:spcBef>
              <a:buClr>
                <a:srgbClr val="C82506"/>
              </a:buClr>
              <a:buChar char="-"/>
              <a:defRPr sz="3600">
                <a:solidFill>
                  <a:srgbClr val="0329D6"/>
                </a:solidFill>
              </a:defRPr>
            </a:lvl4pPr>
            <a:lvl5pPr marL="1185333" indent="-169333">
              <a:spcBef>
                <a:spcPts val="1400"/>
              </a:spcBef>
              <a:buChar char="‣"/>
              <a:defRPr sz="3200"/>
            </a:lvl5pPr>
          </a:lstStyle>
          <a:p>
            <a:r>
              <a:t>Body Level One</a:t>
            </a:r>
          </a:p>
          <a:p>
            <a:pPr lvl="1"/>
            <a:r>
              <a:t>Body Level Two</a:t>
            </a:r>
          </a:p>
          <a:p>
            <a:pPr lvl="2"/>
            <a:r>
              <a:t>Body Level Three</a:t>
            </a:r>
          </a:p>
          <a:p>
            <a:pPr lvl="3"/>
            <a:r>
              <a:t>Body Level Four</a:t>
            </a:r>
          </a:p>
          <a:p>
            <a:pPr lvl="4"/>
            <a:r>
              <a:t>Body Level Five</a:t>
            </a:r>
          </a:p>
        </p:txBody>
      </p:sp>
      <p:sp>
        <p:nvSpPr>
          <p:cNvPr id="4" name="Line"/>
          <p:cNvSpPr/>
          <p:nvPr/>
        </p:nvSpPr>
        <p:spPr>
          <a:xfrm>
            <a:off x="761400" y="13111209"/>
            <a:ext cx="22861200" cy="1"/>
          </a:xfrm>
          <a:prstGeom prst="line">
            <a:avLst/>
          </a:prstGeom>
          <a:ln w="25400">
            <a:solidFill>
              <a:srgbClr val="0365C0"/>
            </a:solidFill>
            <a:miter lim="400000"/>
          </a:ln>
          <a:effectLst>
            <a:outerShdw blurRad="88900" dist="25400" dir="5400000" rotWithShape="0">
              <a:srgbClr val="000000">
                <a:alpha val="50000"/>
              </a:srgbClr>
            </a:outerShdw>
          </a:effectLst>
        </p:spPr>
        <p:txBody>
          <a:bodyPr lIns="71437" tIns="71437" rIns="71437" bIns="71437" anchor="ct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 name="Slide Number"/>
          <p:cNvSpPr txBox="1">
            <a:spLocks noGrp="1"/>
          </p:cNvSpPr>
          <p:nvPr>
            <p:ph type="sldNum" sz="quarter" idx="2"/>
          </p:nvPr>
        </p:nvSpPr>
        <p:spPr>
          <a:xfrm>
            <a:off x="23520400" y="13169380"/>
            <a:ext cx="551111" cy="574676"/>
          </a:xfrm>
          <a:prstGeom prst="rect">
            <a:avLst/>
          </a:prstGeom>
          <a:ln w="12700">
            <a:miter lim="400000"/>
          </a:ln>
        </p:spPr>
        <p:txBody>
          <a:bodyPr wrap="none" lIns="71437" tIns="71437" rIns="71437" bIns="71437">
            <a:spAutoFit/>
          </a:bodyPr>
          <a:lstStyle>
            <a:lvl1pPr defTabSz="821531">
              <a:lnSpc>
                <a:spcPct val="100000"/>
              </a:lnSpc>
              <a:spcBef>
                <a:spcPts val="0"/>
              </a:spcBef>
              <a:defRPr sz="2800">
                <a:latin typeface="Helvetica"/>
                <a:ea typeface="Helvetica"/>
                <a:cs typeface="Helvetica"/>
                <a:sym typeface="Helvetica"/>
              </a:defRPr>
            </a:lvl1pPr>
          </a:lstStyle>
          <a:p>
            <a:fld id="{86CB4B4D-7CA3-9044-876B-883B54F8677D}" type="slidenum">
              <a:t>‹#›</a:t>
            </a:fld>
            <a:endParaRPr/>
          </a:p>
        </p:txBody>
      </p:sp>
      <p:sp>
        <p:nvSpPr>
          <p:cNvPr id="6" name="Line"/>
          <p:cNvSpPr/>
          <p:nvPr/>
        </p:nvSpPr>
        <p:spPr>
          <a:xfrm>
            <a:off x="760636" y="1223469"/>
            <a:ext cx="22862728" cy="1"/>
          </a:xfrm>
          <a:prstGeom prst="line">
            <a:avLst/>
          </a:prstGeom>
          <a:ln w="63500">
            <a:solidFill>
              <a:srgbClr val="0365C0"/>
            </a:solidFill>
            <a:miter lim="400000"/>
          </a:ln>
          <a:effectLst>
            <a:outerShdw blurRad="88900" dist="25400" dir="5400000" rotWithShape="0">
              <a:srgbClr val="000000">
                <a:alpha val="50000"/>
              </a:srgbClr>
            </a:outerShdw>
          </a:effectLst>
        </p:spPr>
        <p:txBody>
          <a:bodyPr lIns="71437" tIns="71437" rIns="71437" bIns="71437" anchor="ct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8" name="April 2023 v1 #"/>
          <p:cNvSpPr txBox="1"/>
          <p:nvPr/>
        </p:nvSpPr>
        <p:spPr>
          <a:xfrm>
            <a:off x="22950255" y="13205653"/>
            <a:ext cx="144333" cy="57515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71437" tIns="71437" rIns="71437" bIns="71437" anchor="ctr">
            <a:spAutoFit/>
          </a:bodyPr>
          <a:lstStyle>
            <a:lvl1pPr algn="r" defTabSz="821531">
              <a:lnSpc>
                <a:spcPct val="100000"/>
              </a:lnSpc>
              <a:spcBef>
                <a:spcPts val="0"/>
              </a:spcBef>
              <a:defRPr sz="2800">
                <a:latin typeface="Helvetica"/>
                <a:ea typeface="Helvetica"/>
                <a:cs typeface="Helvetica"/>
                <a:sym typeface="Helvetica"/>
              </a:defRPr>
            </a:lvl1pPr>
          </a:lstStyle>
          <a:p>
            <a:endParaRPr dirty="0"/>
          </a:p>
        </p:txBody>
      </p:sp>
      <p:sp>
        <p:nvSpPr>
          <p:cNvPr id="12" name="APS April Meeting 2023">
            <a:extLst>
              <a:ext uri="{FF2B5EF4-FFF2-40B4-BE49-F238E27FC236}">
                <a16:creationId xmlns:a16="http://schemas.microsoft.com/office/drawing/2014/main" id="{B38D2E3B-107C-24C1-B242-3093FB2C20FE}"/>
              </a:ext>
            </a:extLst>
          </p:cNvPr>
          <p:cNvSpPr txBox="1"/>
          <p:nvPr userDrawn="1"/>
        </p:nvSpPr>
        <p:spPr>
          <a:xfrm>
            <a:off x="12119839" y="13155311"/>
            <a:ext cx="144334" cy="57515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71437" tIns="71437" rIns="71437" bIns="71437" anchor="ctr">
            <a:spAutoFit/>
          </a:bodyPr>
          <a:lstStyle>
            <a:lvl1pPr algn="ctr" defTabSz="821531">
              <a:lnSpc>
                <a:spcPct val="100000"/>
              </a:lnSpc>
              <a:spcBef>
                <a:spcPts val="0"/>
              </a:spcBef>
              <a:defRPr sz="2800">
                <a:latin typeface="Helvetica"/>
                <a:ea typeface="Helvetica"/>
                <a:cs typeface="Helvetica"/>
                <a:sym typeface="Helvetica"/>
              </a:defRPr>
            </a:lvl1pPr>
          </a:lstStyle>
          <a:p>
            <a:endParaRPr lang="en-US" dirty="0"/>
          </a:p>
        </p:txBody>
      </p:sp>
      <p:sp>
        <p:nvSpPr>
          <p:cNvPr id="13" name="Footer Placeholder 12">
            <a:extLst>
              <a:ext uri="{FF2B5EF4-FFF2-40B4-BE49-F238E27FC236}">
                <a16:creationId xmlns:a16="http://schemas.microsoft.com/office/drawing/2014/main" id="{18715C7A-08E4-6362-7D7B-5F28F6B4D470}"/>
              </a:ext>
            </a:extLst>
          </p:cNvPr>
          <p:cNvSpPr>
            <a:spLocks noGrp="1"/>
          </p:cNvSpPr>
          <p:nvPr>
            <p:ph type="ftr" sz="quarter" idx="3"/>
          </p:nvPr>
        </p:nvSpPr>
        <p:spPr>
          <a:xfrm>
            <a:off x="440514" y="13128106"/>
            <a:ext cx="23182086" cy="652703"/>
          </a:xfrm>
          <a:prstGeom prst="rect">
            <a:avLst/>
          </a:prstGeom>
        </p:spPr>
        <p:txBody>
          <a:bodyPr vert="horz" lIns="91440" tIns="45720" rIns="91440" bIns="45720" numCol="3" rtlCol="0" anchor="ctr"/>
          <a:lstStyle>
            <a:lvl1pPr marL="0" marR="0" indent="0" algn="ctr" defTabSz="2438338" rtl="0" eaLnBrk="1" fontAlgn="auto" latinLnBrk="0" hangingPunct="0">
              <a:lnSpc>
                <a:spcPct val="90000"/>
              </a:lnSpc>
              <a:spcBef>
                <a:spcPts val="4500"/>
              </a:spcBef>
              <a:spcAft>
                <a:spcPts val="0"/>
              </a:spcAft>
              <a:buClrTx/>
              <a:buSzTx/>
              <a:buFontTx/>
              <a:buNone/>
              <a:tabLst/>
              <a:defRPr sz="2800">
                <a:solidFill>
                  <a:schemeClr val="tx1">
                    <a:tint val="82000"/>
                  </a:schemeClr>
                </a:solidFill>
              </a:defRPr>
            </a:lvl1pPr>
          </a:lstStyle>
          <a:p>
            <a:pPr algn="l">
              <a:defRPr/>
            </a:pPr>
            <a:r>
              <a:rPr lang="en-US" dirty="0">
                <a:solidFill>
                  <a:schemeClr val="tx1"/>
                </a:solidFill>
              </a:rPr>
              <a:t>de Viveiros - Penn State</a:t>
            </a:r>
            <a:r>
              <a:rPr lang="en-US" dirty="0">
                <a:solidFill>
                  <a:srgbClr val="000000"/>
                </a:solidFill>
              </a:rPr>
              <a:t> </a:t>
            </a:r>
          </a:p>
          <a:p>
            <a:pPr>
              <a:defRPr/>
            </a:pPr>
            <a:r>
              <a:rPr lang="en-US" dirty="0">
                <a:solidFill>
                  <a:srgbClr val="000000"/>
                </a:solidFill>
              </a:rPr>
              <a:t>Lake Louise Winter Institute 2026</a:t>
            </a:r>
          </a:p>
          <a:p>
            <a:pPr algn="r">
              <a:defRPr/>
            </a:pPr>
            <a:r>
              <a:rPr lang="en-US" dirty="0">
                <a:solidFill>
                  <a:schemeClr val="tx1"/>
                </a:solidFill>
              </a:rPr>
              <a:t>March 2026 v3 #</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ransition spd="med"/>
  <p:hf hdr="0" dt="0"/>
  <p:txStyles>
    <p:titleStyle>
      <a:lvl1pPr marL="0" marR="0" indent="0" algn="ctr" defTabSz="821531" latinLnBrk="0">
        <a:lnSpc>
          <a:spcPct val="100000"/>
        </a:lnSpc>
        <a:spcBef>
          <a:spcPts val="0"/>
        </a:spcBef>
        <a:spcAft>
          <a:spcPts val="0"/>
        </a:spcAft>
        <a:buClrTx/>
        <a:buSzTx/>
        <a:buFontTx/>
        <a:buNone/>
        <a:tabLst/>
        <a:defRPr sz="6000" b="1" i="0" u="none" strike="noStrike" cap="small" spc="0" baseline="0">
          <a:solidFill>
            <a:srgbClr val="FF2600"/>
          </a:solidFill>
          <a:uFillTx/>
          <a:latin typeface="Arial Narrow"/>
          <a:ea typeface="Arial Narrow"/>
          <a:cs typeface="Arial Narrow"/>
          <a:sym typeface="Arial Narrow"/>
        </a:defRPr>
      </a:lvl1pPr>
      <a:lvl2pPr marL="0" marR="0" indent="228600" algn="ctr" defTabSz="821531" latinLnBrk="0">
        <a:lnSpc>
          <a:spcPct val="100000"/>
        </a:lnSpc>
        <a:spcBef>
          <a:spcPts val="0"/>
        </a:spcBef>
        <a:spcAft>
          <a:spcPts val="0"/>
        </a:spcAft>
        <a:buClrTx/>
        <a:buSzTx/>
        <a:buFontTx/>
        <a:buNone/>
        <a:tabLst/>
        <a:defRPr sz="6000" b="1" i="0" u="none" strike="noStrike" cap="small" spc="0" baseline="0">
          <a:solidFill>
            <a:srgbClr val="FF2600"/>
          </a:solidFill>
          <a:uFillTx/>
          <a:latin typeface="Arial Narrow"/>
          <a:ea typeface="Arial Narrow"/>
          <a:cs typeface="Arial Narrow"/>
          <a:sym typeface="Arial Narrow"/>
        </a:defRPr>
      </a:lvl2pPr>
      <a:lvl3pPr marL="0" marR="0" indent="457200" algn="ctr" defTabSz="821531" latinLnBrk="0">
        <a:lnSpc>
          <a:spcPct val="100000"/>
        </a:lnSpc>
        <a:spcBef>
          <a:spcPts val="0"/>
        </a:spcBef>
        <a:spcAft>
          <a:spcPts val="0"/>
        </a:spcAft>
        <a:buClrTx/>
        <a:buSzTx/>
        <a:buFontTx/>
        <a:buNone/>
        <a:tabLst/>
        <a:defRPr sz="6000" b="1" i="0" u="none" strike="noStrike" cap="small" spc="0" baseline="0">
          <a:solidFill>
            <a:srgbClr val="FF2600"/>
          </a:solidFill>
          <a:uFillTx/>
          <a:latin typeface="Arial Narrow"/>
          <a:ea typeface="Arial Narrow"/>
          <a:cs typeface="Arial Narrow"/>
          <a:sym typeface="Arial Narrow"/>
        </a:defRPr>
      </a:lvl3pPr>
      <a:lvl4pPr marL="0" marR="0" indent="685800" algn="ctr" defTabSz="821531" latinLnBrk="0">
        <a:lnSpc>
          <a:spcPct val="100000"/>
        </a:lnSpc>
        <a:spcBef>
          <a:spcPts val="0"/>
        </a:spcBef>
        <a:spcAft>
          <a:spcPts val="0"/>
        </a:spcAft>
        <a:buClrTx/>
        <a:buSzTx/>
        <a:buFontTx/>
        <a:buNone/>
        <a:tabLst/>
        <a:defRPr sz="6000" b="1" i="0" u="none" strike="noStrike" cap="small" spc="0" baseline="0">
          <a:solidFill>
            <a:srgbClr val="FF2600"/>
          </a:solidFill>
          <a:uFillTx/>
          <a:latin typeface="Arial Narrow"/>
          <a:ea typeface="Arial Narrow"/>
          <a:cs typeface="Arial Narrow"/>
          <a:sym typeface="Arial Narrow"/>
        </a:defRPr>
      </a:lvl4pPr>
      <a:lvl5pPr marL="0" marR="0" indent="914400" algn="ctr" defTabSz="821531" latinLnBrk="0">
        <a:lnSpc>
          <a:spcPct val="100000"/>
        </a:lnSpc>
        <a:spcBef>
          <a:spcPts val="0"/>
        </a:spcBef>
        <a:spcAft>
          <a:spcPts val="0"/>
        </a:spcAft>
        <a:buClrTx/>
        <a:buSzTx/>
        <a:buFontTx/>
        <a:buNone/>
        <a:tabLst/>
        <a:defRPr sz="6000" b="1" i="0" u="none" strike="noStrike" cap="small" spc="0" baseline="0">
          <a:solidFill>
            <a:srgbClr val="FF2600"/>
          </a:solidFill>
          <a:uFillTx/>
          <a:latin typeface="Arial Narrow"/>
          <a:ea typeface="Arial Narrow"/>
          <a:cs typeface="Arial Narrow"/>
          <a:sym typeface="Arial Narrow"/>
        </a:defRPr>
      </a:lvl5pPr>
      <a:lvl6pPr marL="0" marR="0" indent="1143000" algn="ctr" defTabSz="821531" latinLnBrk="0">
        <a:lnSpc>
          <a:spcPct val="100000"/>
        </a:lnSpc>
        <a:spcBef>
          <a:spcPts val="0"/>
        </a:spcBef>
        <a:spcAft>
          <a:spcPts val="0"/>
        </a:spcAft>
        <a:buClrTx/>
        <a:buSzTx/>
        <a:buFontTx/>
        <a:buNone/>
        <a:tabLst/>
        <a:defRPr sz="6000" b="1" i="0" u="none" strike="noStrike" cap="small" spc="0" baseline="0">
          <a:solidFill>
            <a:srgbClr val="FF2600"/>
          </a:solidFill>
          <a:uFillTx/>
          <a:latin typeface="Arial Narrow"/>
          <a:ea typeface="Arial Narrow"/>
          <a:cs typeface="Arial Narrow"/>
          <a:sym typeface="Arial Narrow"/>
        </a:defRPr>
      </a:lvl6pPr>
      <a:lvl7pPr marL="0" marR="0" indent="1371600" algn="ctr" defTabSz="821531" latinLnBrk="0">
        <a:lnSpc>
          <a:spcPct val="100000"/>
        </a:lnSpc>
        <a:spcBef>
          <a:spcPts val="0"/>
        </a:spcBef>
        <a:spcAft>
          <a:spcPts val="0"/>
        </a:spcAft>
        <a:buClrTx/>
        <a:buSzTx/>
        <a:buFontTx/>
        <a:buNone/>
        <a:tabLst/>
        <a:defRPr sz="6000" b="1" i="0" u="none" strike="noStrike" cap="small" spc="0" baseline="0">
          <a:solidFill>
            <a:srgbClr val="FF2600"/>
          </a:solidFill>
          <a:uFillTx/>
          <a:latin typeface="Arial Narrow"/>
          <a:ea typeface="Arial Narrow"/>
          <a:cs typeface="Arial Narrow"/>
          <a:sym typeface="Arial Narrow"/>
        </a:defRPr>
      </a:lvl7pPr>
      <a:lvl8pPr marL="0" marR="0" indent="1600200" algn="ctr" defTabSz="821531" latinLnBrk="0">
        <a:lnSpc>
          <a:spcPct val="100000"/>
        </a:lnSpc>
        <a:spcBef>
          <a:spcPts val="0"/>
        </a:spcBef>
        <a:spcAft>
          <a:spcPts val="0"/>
        </a:spcAft>
        <a:buClrTx/>
        <a:buSzTx/>
        <a:buFontTx/>
        <a:buNone/>
        <a:tabLst/>
        <a:defRPr sz="6000" b="1" i="0" u="none" strike="noStrike" cap="small" spc="0" baseline="0">
          <a:solidFill>
            <a:srgbClr val="FF2600"/>
          </a:solidFill>
          <a:uFillTx/>
          <a:latin typeface="Arial Narrow"/>
          <a:ea typeface="Arial Narrow"/>
          <a:cs typeface="Arial Narrow"/>
          <a:sym typeface="Arial Narrow"/>
        </a:defRPr>
      </a:lvl8pPr>
      <a:lvl9pPr marL="0" marR="0" indent="1828800" algn="ctr" defTabSz="821531" latinLnBrk="0">
        <a:lnSpc>
          <a:spcPct val="100000"/>
        </a:lnSpc>
        <a:spcBef>
          <a:spcPts val="0"/>
        </a:spcBef>
        <a:spcAft>
          <a:spcPts val="0"/>
        </a:spcAft>
        <a:buClrTx/>
        <a:buSzTx/>
        <a:buFontTx/>
        <a:buNone/>
        <a:tabLst/>
        <a:defRPr sz="6000" b="1" i="0" u="none" strike="noStrike" cap="small" spc="0" baseline="0">
          <a:solidFill>
            <a:srgbClr val="FF2600"/>
          </a:solidFill>
          <a:uFillTx/>
          <a:latin typeface="Arial Narrow"/>
          <a:ea typeface="Arial Narrow"/>
          <a:cs typeface="Arial Narrow"/>
          <a:sym typeface="Arial Narrow"/>
        </a:defRPr>
      </a:lvl9pPr>
    </p:titleStyle>
    <p:bodyStyle>
      <a:lvl1pPr marL="176388" marR="0" indent="-176388" algn="l" defTabSz="821531" latinLnBrk="0">
        <a:lnSpc>
          <a:spcPct val="100000"/>
        </a:lnSpc>
        <a:spcBef>
          <a:spcPts val="1600"/>
        </a:spcBef>
        <a:spcAft>
          <a:spcPts val="0"/>
        </a:spcAft>
        <a:buClrTx/>
        <a:buSzPct val="75000"/>
        <a:buFontTx/>
        <a:buChar char="•"/>
        <a:tabLst/>
        <a:defRPr sz="5000" b="1" i="0" u="none" strike="noStrike" cap="none" spc="0" baseline="0">
          <a:solidFill>
            <a:srgbClr val="000000"/>
          </a:solidFill>
          <a:uFillTx/>
          <a:latin typeface="Arial Narrow"/>
          <a:ea typeface="Arial Narrow"/>
          <a:cs typeface="Arial Narrow"/>
          <a:sym typeface="Arial Narrow"/>
        </a:defRPr>
      </a:lvl1pPr>
      <a:lvl2pPr marL="1061861" marR="0" indent="-617361" algn="l" defTabSz="821531" latinLnBrk="0">
        <a:lnSpc>
          <a:spcPct val="100000"/>
        </a:lnSpc>
        <a:spcBef>
          <a:spcPts val="1600"/>
        </a:spcBef>
        <a:spcAft>
          <a:spcPts val="0"/>
        </a:spcAft>
        <a:buClrTx/>
        <a:buSzPct val="75000"/>
        <a:buFontTx/>
        <a:buChar char="•"/>
        <a:tabLst/>
        <a:defRPr sz="5000" b="1" i="0" u="none" strike="noStrike" cap="none" spc="0" baseline="0">
          <a:solidFill>
            <a:srgbClr val="000000"/>
          </a:solidFill>
          <a:uFillTx/>
          <a:latin typeface="Arial Narrow"/>
          <a:ea typeface="Arial Narrow"/>
          <a:cs typeface="Arial Narrow"/>
          <a:sym typeface="Arial Narrow"/>
        </a:defRPr>
      </a:lvl2pPr>
      <a:lvl3pPr marL="1506361" marR="0" indent="-617361" algn="l" defTabSz="821531" latinLnBrk="0">
        <a:lnSpc>
          <a:spcPct val="100000"/>
        </a:lnSpc>
        <a:spcBef>
          <a:spcPts val="1600"/>
        </a:spcBef>
        <a:spcAft>
          <a:spcPts val="0"/>
        </a:spcAft>
        <a:buClrTx/>
        <a:buSzPct val="75000"/>
        <a:buFontTx/>
        <a:buChar char="•"/>
        <a:tabLst/>
        <a:defRPr sz="5000" b="1" i="0" u="none" strike="noStrike" cap="none" spc="0" baseline="0">
          <a:solidFill>
            <a:srgbClr val="000000"/>
          </a:solidFill>
          <a:uFillTx/>
          <a:latin typeface="Arial Narrow"/>
          <a:ea typeface="Arial Narrow"/>
          <a:cs typeface="Arial Narrow"/>
          <a:sym typeface="Arial Narrow"/>
        </a:defRPr>
      </a:lvl3pPr>
      <a:lvl4pPr marL="1950861" marR="0" indent="-617361" algn="l" defTabSz="821531" latinLnBrk="0">
        <a:lnSpc>
          <a:spcPct val="100000"/>
        </a:lnSpc>
        <a:spcBef>
          <a:spcPts val="1600"/>
        </a:spcBef>
        <a:spcAft>
          <a:spcPts val="0"/>
        </a:spcAft>
        <a:buClrTx/>
        <a:buSzPct val="75000"/>
        <a:buFontTx/>
        <a:buChar char="•"/>
        <a:tabLst/>
        <a:defRPr sz="5000" b="1" i="0" u="none" strike="noStrike" cap="none" spc="0" baseline="0">
          <a:solidFill>
            <a:srgbClr val="000000"/>
          </a:solidFill>
          <a:uFillTx/>
          <a:latin typeface="Arial Narrow"/>
          <a:ea typeface="Arial Narrow"/>
          <a:cs typeface="Arial Narrow"/>
          <a:sym typeface="Arial Narrow"/>
        </a:defRPr>
      </a:lvl4pPr>
      <a:lvl5pPr marL="2395361" marR="0" indent="-617361" algn="l" defTabSz="821531" latinLnBrk="0">
        <a:lnSpc>
          <a:spcPct val="100000"/>
        </a:lnSpc>
        <a:spcBef>
          <a:spcPts val="1600"/>
        </a:spcBef>
        <a:spcAft>
          <a:spcPts val="0"/>
        </a:spcAft>
        <a:buClrTx/>
        <a:buSzPct val="75000"/>
        <a:buFontTx/>
        <a:buChar char="•"/>
        <a:tabLst/>
        <a:defRPr sz="5000" b="1" i="0" u="none" strike="noStrike" cap="none" spc="0" baseline="0">
          <a:solidFill>
            <a:srgbClr val="000000"/>
          </a:solidFill>
          <a:uFillTx/>
          <a:latin typeface="Arial Narrow"/>
          <a:ea typeface="Arial Narrow"/>
          <a:cs typeface="Arial Narrow"/>
          <a:sym typeface="Arial Narrow"/>
        </a:defRPr>
      </a:lvl5pPr>
      <a:lvl6pPr marL="2839861" marR="0" indent="-617361" algn="l" defTabSz="821531" latinLnBrk="0">
        <a:lnSpc>
          <a:spcPct val="100000"/>
        </a:lnSpc>
        <a:spcBef>
          <a:spcPts val="1600"/>
        </a:spcBef>
        <a:spcAft>
          <a:spcPts val="0"/>
        </a:spcAft>
        <a:buClrTx/>
        <a:buSzPct val="75000"/>
        <a:buFontTx/>
        <a:buChar char="•"/>
        <a:tabLst/>
        <a:defRPr sz="5000" b="1" i="0" u="none" strike="noStrike" cap="none" spc="0" baseline="0">
          <a:solidFill>
            <a:srgbClr val="000000"/>
          </a:solidFill>
          <a:uFillTx/>
          <a:latin typeface="Arial Narrow"/>
          <a:ea typeface="Arial Narrow"/>
          <a:cs typeface="Arial Narrow"/>
          <a:sym typeface="Arial Narrow"/>
        </a:defRPr>
      </a:lvl6pPr>
      <a:lvl7pPr marL="3284361" marR="0" indent="-617361" algn="l" defTabSz="821531" latinLnBrk="0">
        <a:lnSpc>
          <a:spcPct val="100000"/>
        </a:lnSpc>
        <a:spcBef>
          <a:spcPts val="1600"/>
        </a:spcBef>
        <a:spcAft>
          <a:spcPts val="0"/>
        </a:spcAft>
        <a:buClrTx/>
        <a:buSzPct val="75000"/>
        <a:buFontTx/>
        <a:buChar char="•"/>
        <a:tabLst/>
        <a:defRPr sz="5000" b="1" i="0" u="none" strike="noStrike" cap="none" spc="0" baseline="0">
          <a:solidFill>
            <a:srgbClr val="000000"/>
          </a:solidFill>
          <a:uFillTx/>
          <a:latin typeface="Arial Narrow"/>
          <a:ea typeface="Arial Narrow"/>
          <a:cs typeface="Arial Narrow"/>
          <a:sym typeface="Arial Narrow"/>
        </a:defRPr>
      </a:lvl7pPr>
      <a:lvl8pPr marL="3728861" marR="0" indent="-617361" algn="l" defTabSz="821531" latinLnBrk="0">
        <a:lnSpc>
          <a:spcPct val="100000"/>
        </a:lnSpc>
        <a:spcBef>
          <a:spcPts val="1600"/>
        </a:spcBef>
        <a:spcAft>
          <a:spcPts val="0"/>
        </a:spcAft>
        <a:buClrTx/>
        <a:buSzPct val="75000"/>
        <a:buFontTx/>
        <a:buChar char="•"/>
        <a:tabLst/>
        <a:defRPr sz="5000" b="1" i="0" u="none" strike="noStrike" cap="none" spc="0" baseline="0">
          <a:solidFill>
            <a:srgbClr val="000000"/>
          </a:solidFill>
          <a:uFillTx/>
          <a:latin typeface="Arial Narrow"/>
          <a:ea typeface="Arial Narrow"/>
          <a:cs typeface="Arial Narrow"/>
          <a:sym typeface="Arial Narrow"/>
        </a:defRPr>
      </a:lvl8pPr>
      <a:lvl9pPr marL="4173361" marR="0" indent="-617361" algn="l" defTabSz="821531" latinLnBrk="0">
        <a:lnSpc>
          <a:spcPct val="100000"/>
        </a:lnSpc>
        <a:spcBef>
          <a:spcPts val="1600"/>
        </a:spcBef>
        <a:spcAft>
          <a:spcPts val="0"/>
        </a:spcAft>
        <a:buClrTx/>
        <a:buSzPct val="75000"/>
        <a:buFontTx/>
        <a:buChar char="•"/>
        <a:tabLst/>
        <a:defRPr sz="5000" b="1" i="0" u="none" strike="noStrike" cap="none" spc="0" baseline="0">
          <a:solidFill>
            <a:srgbClr val="000000"/>
          </a:solidFill>
          <a:uFillTx/>
          <a:latin typeface="Arial Narrow"/>
          <a:ea typeface="Arial Narrow"/>
          <a:cs typeface="Arial Narrow"/>
          <a:sym typeface="Arial Narrow"/>
        </a:defRPr>
      </a:lvl9pPr>
    </p:bodyStyle>
    <p:otherStyle>
      <a:lvl1pPr marL="0" marR="0" indent="0" algn="l" defTabSz="821531" latinLnBrk="0">
        <a:lnSpc>
          <a:spcPct val="100000"/>
        </a:lnSpc>
        <a:spcBef>
          <a:spcPts val="0"/>
        </a:spcBef>
        <a:spcAft>
          <a:spcPts val="0"/>
        </a:spcAft>
        <a:buClrTx/>
        <a:buSzTx/>
        <a:buFontTx/>
        <a:buNone/>
        <a:tabLst/>
        <a:defRPr sz="2800" b="0" i="0" u="none" strike="noStrike" cap="none" spc="0" baseline="0">
          <a:solidFill>
            <a:schemeClr val="tx1"/>
          </a:solidFill>
          <a:uFillTx/>
          <a:latin typeface="+mn-lt"/>
          <a:ea typeface="+mn-ea"/>
          <a:cs typeface="+mn-cs"/>
          <a:sym typeface="Helvetica"/>
        </a:defRPr>
      </a:lvl1pPr>
      <a:lvl2pPr marL="0" marR="0" indent="228600" algn="l" defTabSz="821531" latinLnBrk="0">
        <a:lnSpc>
          <a:spcPct val="100000"/>
        </a:lnSpc>
        <a:spcBef>
          <a:spcPts val="0"/>
        </a:spcBef>
        <a:spcAft>
          <a:spcPts val="0"/>
        </a:spcAft>
        <a:buClrTx/>
        <a:buSzTx/>
        <a:buFontTx/>
        <a:buNone/>
        <a:tabLst/>
        <a:defRPr sz="2800" b="0" i="0" u="none" strike="noStrike" cap="none" spc="0" baseline="0">
          <a:solidFill>
            <a:schemeClr val="tx1"/>
          </a:solidFill>
          <a:uFillTx/>
          <a:latin typeface="+mn-lt"/>
          <a:ea typeface="+mn-ea"/>
          <a:cs typeface="+mn-cs"/>
          <a:sym typeface="Helvetica"/>
        </a:defRPr>
      </a:lvl2pPr>
      <a:lvl3pPr marL="0" marR="0" indent="457200" algn="l" defTabSz="821531" latinLnBrk="0">
        <a:lnSpc>
          <a:spcPct val="100000"/>
        </a:lnSpc>
        <a:spcBef>
          <a:spcPts val="0"/>
        </a:spcBef>
        <a:spcAft>
          <a:spcPts val="0"/>
        </a:spcAft>
        <a:buClrTx/>
        <a:buSzTx/>
        <a:buFontTx/>
        <a:buNone/>
        <a:tabLst/>
        <a:defRPr sz="2800" b="0" i="0" u="none" strike="noStrike" cap="none" spc="0" baseline="0">
          <a:solidFill>
            <a:schemeClr val="tx1"/>
          </a:solidFill>
          <a:uFillTx/>
          <a:latin typeface="+mn-lt"/>
          <a:ea typeface="+mn-ea"/>
          <a:cs typeface="+mn-cs"/>
          <a:sym typeface="Helvetica"/>
        </a:defRPr>
      </a:lvl3pPr>
      <a:lvl4pPr marL="0" marR="0" indent="685800" algn="l" defTabSz="821531" latinLnBrk="0">
        <a:lnSpc>
          <a:spcPct val="100000"/>
        </a:lnSpc>
        <a:spcBef>
          <a:spcPts val="0"/>
        </a:spcBef>
        <a:spcAft>
          <a:spcPts val="0"/>
        </a:spcAft>
        <a:buClrTx/>
        <a:buSzTx/>
        <a:buFontTx/>
        <a:buNone/>
        <a:tabLst/>
        <a:defRPr sz="2800" b="0" i="0" u="none" strike="noStrike" cap="none" spc="0" baseline="0">
          <a:solidFill>
            <a:schemeClr val="tx1"/>
          </a:solidFill>
          <a:uFillTx/>
          <a:latin typeface="+mn-lt"/>
          <a:ea typeface="+mn-ea"/>
          <a:cs typeface="+mn-cs"/>
          <a:sym typeface="Helvetica"/>
        </a:defRPr>
      </a:lvl4pPr>
      <a:lvl5pPr marL="0" marR="0" indent="914400" algn="l" defTabSz="821531" latinLnBrk="0">
        <a:lnSpc>
          <a:spcPct val="100000"/>
        </a:lnSpc>
        <a:spcBef>
          <a:spcPts val="0"/>
        </a:spcBef>
        <a:spcAft>
          <a:spcPts val="0"/>
        </a:spcAft>
        <a:buClrTx/>
        <a:buSzTx/>
        <a:buFontTx/>
        <a:buNone/>
        <a:tabLst/>
        <a:defRPr sz="2800" b="0" i="0" u="none" strike="noStrike" cap="none" spc="0" baseline="0">
          <a:solidFill>
            <a:schemeClr val="tx1"/>
          </a:solidFill>
          <a:uFillTx/>
          <a:latin typeface="+mn-lt"/>
          <a:ea typeface="+mn-ea"/>
          <a:cs typeface="+mn-cs"/>
          <a:sym typeface="Helvetica"/>
        </a:defRPr>
      </a:lvl5pPr>
      <a:lvl6pPr marL="0" marR="0" indent="1143000" algn="l" defTabSz="821531" latinLnBrk="0">
        <a:lnSpc>
          <a:spcPct val="100000"/>
        </a:lnSpc>
        <a:spcBef>
          <a:spcPts val="0"/>
        </a:spcBef>
        <a:spcAft>
          <a:spcPts val="0"/>
        </a:spcAft>
        <a:buClrTx/>
        <a:buSzTx/>
        <a:buFontTx/>
        <a:buNone/>
        <a:tabLst/>
        <a:defRPr sz="2800" b="0" i="0" u="none" strike="noStrike" cap="none" spc="0" baseline="0">
          <a:solidFill>
            <a:schemeClr val="tx1"/>
          </a:solidFill>
          <a:uFillTx/>
          <a:latin typeface="+mn-lt"/>
          <a:ea typeface="+mn-ea"/>
          <a:cs typeface="+mn-cs"/>
          <a:sym typeface="Helvetica"/>
        </a:defRPr>
      </a:lvl6pPr>
      <a:lvl7pPr marL="0" marR="0" indent="1371600" algn="l" defTabSz="821531" latinLnBrk="0">
        <a:lnSpc>
          <a:spcPct val="100000"/>
        </a:lnSpc>
        <a:spcBef>
          <a:spcPts val="0"/>
        </a:spcBef>
        <a:spcAft>
          <a:spcPts val="0"/>
        </a:spcAft>
        <a:buClrTx/>
        <a:buSzTx/>
        <a:buFontTx/>
        <a:buNone/>
        <a:tabLst/>
        <a:defRPr sz="2800" b="0" i="0" u="none" strike="noStrike" cap="none" spc="0" baseline="0">
          <a:solidFill>
            <a:schemeClr val="tx1"/>
          </a:solidFill>
          <a:uFillTx/>
          <a:latin typeface="+mn-lt"/>
          <a:ea typeface="+mn-ea"/>
          <a:cs typeface="+mn-cs"/>
          <a:sym typeface="Helvetica"/>
        </a:defRPr>
      </a:lvl7pPr>
      <a:lvl8pPr marL="0" marR="0" indent="1600200" algn="l" defTabSz="821531" latinLnBrk="0">
        <a:lnSpc>
          <a:spcPct val="100000"/>
        </a:lnSpc>
        <a:spcBef>
          <a:spcPts val="0"/>
        </a:spcBef>
        <a:spcAft>
          <a:spcPts val="0"/>
        </a:spcAft>
        <a:buClrTx/>
        <a:buSzTx/>
        <a:buFontTx/>
        <a:buNone/>
        <a:tabLst/>
        <a:defRPr sz="2800" b="0" i="0" u="none" strike="noStrike" cap="none" spc="0" baseline="0">
          <a:solidFill>
            <a:schemeClr val="tx1"/>
          </a:solidFill>
          <a:uFillTx/>
          <a:latin typeface="+mn-lt"/>
          <a:ea typeface="+mn-ea"/>
          <a:cs typeface="+mn-cs"/>
          <a:sym typeface="Helvetica"/>
        </a:defRPr>
      </a:lvl8pPr>
      <a:lvl9pPr marL="0" marR="0" indent="1828800" algn="l" defTabSz="821531" latinLnBrk="0">
        <a:lnSpc>
          <a:spcPct val="100000"/>
        </a:lnSpc>
        <a:spcBef>
          <a:spcPts val="0"/>
        </a:spcBef>
        <a:spcAft>
          <a:spcPts val="0"/>
        </a:spcAft>
        <a:buClrTx/>
        <a:buSzTx/>
        <a:buFontTx/>
        <a:buNone/>
        <a:tabLst/>
        <a:defRPr sz="2800" b="0" i="0" u="none" strike="noStrike" cap="none" spc="0" baseline="0">
          <a:solidFill>
            <a:schemeClr val="tx1"/>
          </a:solidFill>
          <a:uFillTx/>
          <a:latin typeface="+mn-lt"/>
          <a:ea typeface="+mn-ea"/>
          <a:cs typeface="+mn-cs"/>
          <a:sym typeface="Helvetica"/>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gif"/><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34.jpeg"/><Relationship Id="rId5" Type="http://schemas.openxmlformats.org/officeDocument/2006/relationships/image" Target="../media/image33.png"/><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36.tiff"/></Relationships>
</file>

<file path=ppt/slides/_rels/slide12.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7.png"/><Relationship Id="rId7" Type="http://schemas.microsoft.com/office/2007/relationships/hdphoto" Target="../media/hdphoto1.wdp"/><Relationship Id="rId17" Type="http://schemas.microsoft.com/office/2007/relationships/hdphoto" Target="../media/hdphoto3.wdp"/><Relationship Id="rId2" Type="http://schemas.openxmlformats.org/officeDocument/2006/relationships/notesSlide" Target="../notesSlides/notesSlide12.xml"/><Relationship Id="rId16" Type="http://schemas.openxmlformats.org/officeDocument/2006/relationships/image" Target="../media/image44.png"/><Relationship Id="rId1" Type="http://schemas.openxmlformats.org/officeDocument/2006/relationships/slideLayout" Target="../slideLayouts/slideLayout3.xml"/><Relationship Id="rId6" Type="http://schemas.openxmlformats.org/officeDocument/2006/relationships/image" Target="../media/image40.png"/><Relationship Id="rId11" Type="http://schemas.openxmlformats.org/officeDocument/2006/relationships/image" Target="../media/image43.png"/><Relationship Id="rId5" Type="http://schemas.openxmlformats.org/officeDocument/2006/relationships/image" Target="../media/image39.jpg"/><Relationship Id="rId15" Type="http://schemas.openxmlformats.org/officeDocument/2006/relationships/image" Target="../media/image46.png"/><Relationship Id="rId10" Type="http://schemas.openxmlformats.org/officeDocument/2006/relationships/image" Target="../media/image42.jpeg"/><Relationship Id="rId4" Type="http://schemas.openxmlformats.org/officeDocument/2006/relationships/image" Target="../media/image38.jpg"/><Relationship Id="rId9" Type="http://schemas.microsoft.com/office/2007/relationships/hdphoto" Target="../media/hdphoto2.wdp"/><Relationship Id="rId14" Type="http://schemas.openxmlformats.org/officeDocument/2006/relationships/image" Target="../media/image45.png"/></Relationships>
</file>

<file path=ppt/slides/_rels/slide13.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46.emf"/><Relationship Id="rId5" Type="http://schemas.openxmlformats.org/officeDocument/2006/relationships/image" Target="../media/image24.jpg"/><Relationship Id="rId4" Type="http://schemas.openxmlformats.org/officeDocument/2006/relationships/image" Target="../media/image47.png"/></Relationships>
</file>

<file path=ppt/slides/_rels/slide14.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55.png"/><Relationship Id="rId4" Type="http://schemas.openxmlformats.org/officeDocument/2006/relationships/image" Target="../media/image48.tiff"/></Relationships>
</file>

<file path=ppt/slides/_rels/slide15.xml.rels><?xml version="1.0" encoding="UTF-8" standalone="yes"?>
<Relationships xmlns="http://schemas.openxmlformats.org/package/2006/relationships"><Relationship Id="rId8" Type="http://schemas.openxmlformats.org/officeDocument/2006/relationships/image" Target="../media/image56.png"/><Relationship Id="rId13" Type="http://schemas.openxmlformats.org/officeDocument/2006/relationships/image" Target="../media/image61.png"/><Relationship Id="rId18" Type="http://schemas.openxmlformats.org/officeDocument/2006/relationships/image" Target="../media/image65.png"/><Relationship Id="rId26" Type="http://schemas.openxmlformats.org/officeDocument/2006/relationships/image" Target="../media/image73.png"/><Relationship Id="rId3" Type="http://schemas.openxmlformats.org/officeDocument/2006/relationships/image" Target="../media/image49.png"/><Relationship Id="rId21" Type="http://schemas.openxmlformats.org/officeDocument/2006/relationships/image" Target="../media/image68.jpg"/><Relationship Id="rId7" Type="http://schemas.openxmlformats.org/officeDocument/2006/relationships/image" Target="../media/image54.png"/><Relationship Id="rId12" Type="http://schemas.openxmlformats.org/officeDocument/2006/relationships/image" Target="../media/image60.svg"/><Relationship Id="rId17" Type="http://schemas.openxmlformats.org/officeDocument/2006/relationships/image" Target="../media/image64.jpeg"/><Relationship Id="rId25" Type="http://schemas.openxmlformats.org/officeDocument/2006/relationships/image" Target="../media/image72.jpeg"/><Relationship Id="rId2" Type="http://schemas.openxmlformats.org/officeDocument/2006/relationships/notesSlide" Target="../notesSlides/notesSlide15.xml"/><Relationship Id="rId16" Type="http://schemas.openxmlformats.org/officeDocument/2006/relationships/hyperlink" Target="mailto:ldeviveiros@psu.edu" TargetMode="External"/><Relationship Id="rId20" Type="http://schemas.openxmlformats.org/officeDocument/2006/relationships/image" Target="../media/image67.png"/><Relationship Id="rId1" Type="http://schemas.openxmlformats.org/officeDocument/2006/relationships/slideLayout" Target="../slideLayouts/slideLayout3.xml"/><Relationship Id="rId6" Type="http://schemas.openxmlformats.org/officeDocument/2006/relationships/image" Target="../media/image52.jpeg"/><Relationship Id="rId11" Type="http://schemas.openxmlformats.org/officeDocument/2006/relationships/image" Target="../media/image59.png"/><Relationship Id="rId24" Type="http://schemas.openxmlformats.org/officeDocument/2006/relationships/image" Target="../media/image71.jpeg"/><Relationship Id="rId5" Type="http://schemas.openxmlformats.org/officeDocument/2006/relationships/image" Target="../media/image51.jpeg"/><Relationship Id="rId15" Type="http://schemas.openxmlformats.org/officeDocument/2006/relationships/image" Target="../media/image63.png"/><Relationship Id="rId23" Type="http://schemas.openxmlformats.org/officeDocument/2006/relationships/image" Target="../media/image70.png"/><Relationship Id="rId10" Type="http://schemas.openxmlformats.org/officeDocument/2006/relationships/image" Target="../media/image58.png"/><Relationship Id="rId19" Type="http://schemas.openxmlformats.org/officeDocument/2006/relationships/image" Target="../media/image66.jpeg"/><Relationship Id="rId4" Type="http://schemas.openxmlformats.org/officeDocument/2006/relationships/image" Target="../media/image50.png"/><Relationship Id="rId9" Type="http://schemas.openxmlformats.org/officeDocument/2006/relationships/image" Target="../media/image57.png"/><Relationship Id="rId14" Type="http://schemas.openxmlformats.org/officeDocument/2006/relationships/image" Target="../media/image62.png"/><Relationship Id="rId22" Type="http://schemas.openxmlformats.org/officeDocument/2006/relationships/image" Target="../media/image69.png"/><Relationship Id="rId27" Type="http://schemas.openxmlformats.org/officeDocument/2006/relationships/image" Target="../media/image74.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9.png"/><Relationship Id="rId7"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114.png"/><Relationship Id="rId5" Type="http://schemas.openxmlformats.org/officeDocument/2006/relationships/image" Target="../media/image6.png"/><Relationship Id="rId10" Type="http://schemas.openxmlformats.org/officeDocument/2006/relationships/image" Target="../media/image15.png"/><Relationship Id="rId4" Type="http://schemas.openxmlformats.org/officeDocument/2006/relationships/image" Target="../media/image5.png"/><Relationship Id="rId9"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10.png"/><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1.png"/><Relationship Id="rId7" Type="http://schemas.openxmlformats.org/officeDocument/2006/relationships/image" Target="../media/image19.png"/><Relationship Id="rId12" Type="http://schemas.openxmlformats.org/officeDocument/2006/relationships/image" Target="../media/image3.gif"/><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17.png"/><Relationship Id="rId11" Type="http://schemas.openxmlformats.org/officeDocument/2006/relationships/image" Target="../media/image23.png"/><Relationship Id="rId5" Type="http://schemas.openxmlformats.org/officeDocument/2006/relationships/image" Target="../media/image16.png"/><Relationship Id="rId10" Type="http://schemas.openxmlformats.org/officeDocument/2006/relationships/image" Target="../media/image22.png"/><Relationship Id="rId4" Type="http://schemas.openxmlformats.org/officeDocument/2006/relationships/image" Target="../media/image14.png"/><Relationship Id="rId9" Type="http://schemas.openxmlformats.org/officeDocument/2006/relationships/image" Target="../media/image21.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29.png"/><Relationship Id="rId5" Type="http://schemas.openxmlformats.org/officeDocument/2006/relationships/image" Target="../media/image27.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18.pn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hyperlink" Target="https://arxiv.org/abs/2504.15387"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30.png"/><Relationship Id="rId4" Type="http://schemas.openxmlformats.org/officeDocument/2006/relationships/image" Target="../media/image53.png"/></Relationships>
</file>

<file path=ppt/slides/_rels/slide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32.png"/><Relationship Id="rId5" Type="http://schemas.openxmlformats.org/officeDocument/2006/relationships/image" Target="../media/image25.png"/><Relationship Id="rId4" Type="http://schemas.openxmlformats.org/officeDocument/2006/relationships/image" Target="../media/image24.jp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33.png"/><Relationship Id="rId4"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ectangle"/>
          <p:cNvSpPr/>
          <p:nvPr/>
        </p:nvSpPr>
        <p:spPr>
          <a:xfrm>
            <a:off x="-47253" y="3492"/>
            <a:ext cx="24478506" cy="12567887"/>
          </a:xfrm>
          <a:prstGeom prst="rect">
            <a:avLst/>
          </a:prstGeom>
          <a:solidFill>
            <a:srgbClr val="FFFFFF"/>
          </a:solidFill>
          <a:ln w="12700">
            <a:miter lim="400000"/>
          </a:ln>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61" name="Project 8: Using Cyclotron Radiation Emission Spectroscopy to Measure the Neutrino Mass"/>
          <p:cNvSpPr txBox="1">
            <a:spLocks noGrp="1"/>
          </p:cNvSpPr>
          <p:nvPr>
            <p:ph type="ctrTitle"/>
          </p:nvPr>
        </p:nvSpPr>
        <p:spPr>
          <a:xfrm>
            <a:off x="1439077" y="3120318"/>
            <a:ext cx="21505845" cy="2303055"/>
          </a:xfrm>
          <a:prstGeom prst="rect">
            <a:avLst/>
          </a:prstGeom>
        </p:spPr>
        <p:txBody>
          <a:bodyPr>
            <a:normAutofit/>
          </a:bodyPr>
          <a:lstStyle>
            <a:lvl1pPr>
              <a:lnSpc>
                <a:spcPct val="80000"/>
              </a:lnSpc>
            </a:lvl1pPr>
          </a:lstStyle>
          <a:p>
            <a:r>
              <a:rPr lang="en-US" sz="7200" dirty="0"/>
              <a:t>Measuring the Neutrino Mass with the Project 8 Experiment</a:t>
            </a:r>
            <a:endParaRPr sz="7200" dirty="0"/>
          </a:p>
        </p:txBody>
      </p:sp>
      <p:sp>
        <p:nvSpPr>
          <p:cNvPr id="62" name="Line"/>
          <p:cNvSpPr/>
          <p:nvPr/>
        </p:nvSpPr>
        <p:spPr>
          <a:xfrm>
            <a:off x="763508" y="12996909"/>
            <a:ext cx="22856984" cy="1"/>
          </a:xfrm>
          <a:prstGeom prst="line">
            <a:avLst/>
          </a:prstGeom>
          <a:ln w="25400">
            <a:solidFill>
              <a:srgbClr val="0365C0"/>
            </a:solidFill>
            <a:miter lim="400000"/>
          </a:ln>
          <a:effectLst>
            <a:outerShdw blurRad="88900" dist="25400" dir="5400000" rotWithShape="0">
              <a:srgbClr val="000000">
                <a:alpha val="50000"/>
              </a:srgbClr>
            </a:outerShdw>
          </a:effectLst>
        </p:spPr>
        <p:txBody>
          <a:bodyPr lIns="71437" tIns="71437" rIns="71437" bIns="71437" anchor="ctr"/>
          <a:lstStyle/>
          <a:p>
            <a:pPr algn="ctr" defTabSz="821531">
              <a:lnSpc>
                <a:spcPct val="100000"/>
              </a:lnSpc>
              <a:spcBef>
                <a:spcPts val="0"/>
              </a:spcBef>
              <a:defRPr sz="3200">
                <a:latin typeface="Helvetica Light"/>
                <a:ea typeface="Helvetica Light"/>
                <a:cs typeface="Helvetica Light"/>
                <a:sym typeface="Helvetica Light"/>
              </a:defRPr>
            </a:pPr>
            <a:endParaRPr/>
          </a:p>
        </p:txBody>
      </p:sp>
      <p:pic>
        <p:nvPicPr>
          <p:cNvPr id="64" name="Logo_v1-tche6g.png" descr="Logo_v1-tche6g.png"/>
          <p:cNvPicPr>
            <a:picLocks noChangeAspect="1"/>
          </p:cNvPicPr>
          <p:nvPr/>
        </p:nvPicPr>
        <p:blipFill>
          <a:blip r:embed="rId3"/>
          <a:stretch>
            <a:fillRect/>
          </a:stretch>
        </p:blipFill>
        <p:spPr>
          <a:xfrm>
            <a:off x="18354042" y="736439"/>
            <a:ext cx="5938021" cy="1970344"/>
          </a:xfrm>
          <a:prstGeom prst="rect">
            <a:avLst/>
          </a:prstGeom>
          <a:ln w="12700">
            <a:miter lim="400000"/>
          </a:ln>
        </p:spPr>
      </p:pic>
      <p:pic>
        <p:nvPicPr>
          <p:cNvPr id="65" name="P8_Logo_2017_text_only.pdf" descr="P8_Logo_2017_text_only.pdf"/>
          <p:cNvPicPr>
            <a:picLocks noChangeAspect="1"/>
          </p:cNvPicPr>
          <p:nvPr/>
        </p:nvPicPr>
        <p:blipFill>
          <a:blip r:embed="rId4"/>
          <a:stretch>
            <a:fillRect/>
          </a:stretch>
        </p:blipFill>
        <p:spPr>
          <a:xfrm>
            <a:off x="505728" y="-365039"/>
            <a:ext cx="4531512" cy="4531512"/>
          </a:xfrm>
          <a:prstGeom prst="rect">
            <a:avLst/>
          </a:prstGeom>
          <a:ln w="12700">
            <a:miter lim="400000"/>
          </a:ln>
        </p:spPr>
      </p:pic>
      <p:sp>
        <p:nvSpPr>
          <p:cNvPr id="66" name="Luiz de Viveiros - Penn State…"/>
          <p:cNvSpPr txBox="1"/>
          <p:nvPr/>
        </p:nvSpPr>
        <p:spPr>
          <a:xfrm>
            <a:off x="3962708" y="11466522"/>
            <a:ext cx="16458584" cy="131964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71437" tIns="71437" rIns="71437" bIns="71437" anchor="ctr">
            <a:spAutoFit/>
          </a:bodyPr>
          <a:lstStyle/>
          <a:p>
            <a:pPr algn="ctr" defTabSz="821531">
              <a:lnSpc>
                <a:spcPct val="100000"/>
              </a:lnSpc>
              <a:spcBef>
                <a:spcPts val="0"/>
              </a:spcBef>
              <a:defRPr sz="4100" b="1">
                <a:latin typeface="Arial"/>
                <a:ea typeface="Arial"/>
                <a:cs typeface="Arial"/>
                <a:sym typeface="Arial"/>
              </a:defRPr>
            </a:pPr>
            <a:r>
              <a:t>Luiz de Viveiros - Penn State</a:t>
            </a:r>
          </a:p>
          <a:p>
            <a:pPr algn="ctr" defTabSz="821531">
              <a:lnSpc>
                <a:spcPct val="100000"/>
              </a:lnSpc>
              <a:spcBef>
                <a:spcPts val="0"/>
              </a:spcBef>
              <a:defRPr sz="4100" b="1">
                <a:latin typeface="Arial"/>
                <a:ea typeface="Arial"/>
                <a:cs typeface="Arial"/>
                <a:sym typeface="Arial"/>
              </a:defRPr>
            </a:pPr>
            <a:r>
              <a:t>Project 8 Collaboration</a:t>
            </a:r>
          </a:p>
        </p:txBody>
      </p:sp>
      <p:grpSp>
        <p:nvGrpSpPr>
          <p:cNvPr id="76" name="Group"/>
          <p:cNvGrpSpPr/>
          <p:nvPr/>
        </p:nvGrpSpPr>
        <p:grpSpPr>
          <a:xfrm>
            <a:off x="3760378" y="6127910"/>
            <a:ext cx="7189149" cy="4859636"/>
            <a:chOff x="0" y="0"/>
            <a:chExt cx="7189148" cy="4859635"/>
          </a:xfrm>
        </p:grpSpPr>
        <p:pic>
          <p:nvPicPr>
            <p:cNvPr id="67" name="penbew.gif" descr="penbew.gif"/>
            <p:cNvPicPr>
              <a:picLocks noChangeAspect="1"/>
            </p:cNvPicPr>
            <p:nvPr/>
          </p:nvPicPr>
          <p:blipFill>
            <a:blip r:embed="rId5"/>
            <a:stretch>
              <a:fillRect/>
            </a:stretch>
          </p:blipFill>
          <p:spPr>
            <a:xfrm>
              <a:off x="0" y="752873"/>
              <a:ext cx="6723723" cy="3351787"/>
            </a:xfrm>
            <a:prstGeom prst="rect">
              <a:avLst/>
            </a:prstGeom>
            <a:ln w="12700" cap="flat">
              <a:noFill/>
              <a:miter lim="400000"/>
            </a:ln>
            <a:effectLst/>
          </p:spPr>
        </p:pic>
        <p:sp>
          <p:nvSpPr>
            <p:cNvPr id="68" name="Line"/>
            <p:cNvSpPr/>
            <p:nvPr/>
          </p:nvSpPr>
          <p:spPr>
            <a:xfrm flipV="1">
              <a:off x="4747139" y="2438110"/>
              <a:ext cx="1" cy="1321470"/>
            </a:xfrm>
            <a:prstGeom prst="line">
              <a:avLst/>
            </a:prstGeom>
            <a:noFill/>
            <a:ln w="50800" cap="flat">
              <a:solidFill>
                <a:srgbClr val="0433FF"/>
              </a:solidFill>
              <a:prstDash val="solid"/>
              <a:miter lim="400000"/>
              <a:headEnd type="triangle" w="med" len="med"/>
              <a:tailEnd type="triangle" w="med" len="med"/>
            </a:ln>
            <a:effectLst/>
          </p:spPr>
          <p:txBody>
            <a:bodyPr wrap="square" lIns="50800" tIns="50800" rIns="50800" bIns="50800" numCol="1" anchor="ctr">
              <a:noAutofit/>
            </a:bodyPr>
            <a:lstStyle/>
            <a:p>
              <a:pPr algn="ctr" defTabSz="584200">
                <a:lnSpc>
                  <a:spcPct val="100000"/>
                </a:lnSpc>
                <a:spcBef>
                  <a:spcPts val="0"/>
                </a:spcBef>
                <a:defRPr sz="2400">
                  <a:latin typeface="Helvetica Light"/>
                  <a:ea typeface="Helvetica Light"/>
                  <a:cs typeface="Helvetica Light"/>
                  <a:sym typeface="Helvetica Light"/>
                </a:defRPr>
              </a:pPr>
              <a:endParaRPr/>
            </a:p>
          </p:txBody>
        </p:sp>
        <p:sp>
          <p:nvSpPr>
            <p:cNvPr id="69" name="Axial (ωa)"/>
            <p:cNvSpPr txBox="1"/>
            <p:nvPr/>
          </p:nvSpPr>
          <p:spPr>
            <a:xfrm>
              <a:off x="3870168" y="2002025"/>
              <a:ext cx="876972" cy="87217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p>
              <a:pPr algn="ctr" defTabSz="584200">
                <a:lnSpc>
                  <a:spcPct val="100000"/>
                </a:lnSpc>
                <a:spcBef>
                  <a:spcPts val="0"/>
                </a:spcBef>
                <a:defRPr sz="2400" b="1">
                  <a:solidFill>
                    <a:srgbClr val="0433FF"/>
                  </a:solidFill>
                  <a:latin typeface="Helvetica"/>
                  <a:ea typeface="Helvetica"/>
                  <a:cs typeface="Helvetica"/>
                  <a:sym typeface="Helvetica"/>
                </a:defRPr>
              </a:pPr>
              <a:r>
                <a:t>Axial</a:t>
              </a:r>
              <a:br/>
              <a:r>
                <a:t>(ω</a:t>
              </a:r>
              <a:r>
                <a:rPr baseline="-5999"/>
                <a:t>a</a:t>
              </a:r>
              <a:r>
                <a:t>)</a:t>
              </a:r>
            </a:p>
          </p:txBody>
        </p:sp>
        <p:sp>
          <p:nvSpPr>
            <p:cNvPr id="70" name="Line"/>
            <p:cNvSpPr/>
            <p:nvPr/>
          </p:nvSpPr>
          <p:spPr>
            <a:xfrm>
              <a:off x="2894360" y="3039979"/>
              <a:ext cx="617161" cy="215899"/>
            </a:xfrm>
            <a:custGeom>
              <a:avLst/>
              <a:gdLst/>
              <a:ahLst/>
              <a:cxnLst>
                <a:cxn ang="0">
                  <a:pos x="wd2" y="hd2"/>
                </a:cxn>
                <a:cxn ang="5400000">
                  <a:pos x="wd2" y="hd2"/>
                </a:cxn>
                <a:cxn ang="10800000">
                  <a:pos x="wd2" y="hd2"/>
                </a:cxn>
                <a:cxn ang="16200000">
                  <a:pos x="wd2" y="hd2"/>
                </a:cxn>
              </a:cxnLst>
              <a:rect l="0" t="0" r="r" b="b"/>
              <a:pathLst>
                <a:path w="21569" h="21024" extrusionOk="0">
                  <a:moveTo>
                    <a:pt x="21569" y="13847"/>
                  </a:moveTo>
                  <a:cubicBezTo>
                    <a:pt x="20755" y="9962"/>
                    <a:pt x="19574" y="6776"/>
                    <a:pt x="18154" y="4636"/>
                  </a:cubicBezTo>
                  <a:cubicBezTo>
                    <a:pt x="16371" y="1949"/>
                    <a:pt x="14339" y="1077"/>
                    <a:pt x="12325" y="500"/>
                  </a:cubicBezTo>
                  <a:cubicBezTo>
                    <a:pt x="9886" y="-199"/>
                    <a:pt x="7403" y="-274"/>
                    <a:pt x="5034" y="983"/>
                  </a:cubicBezTo>
                  <a:cubicBezTo>
                    <a:pt x="3781" y="1649"/>
                    <a:pt x="2582" y="3145"/>
                    <a:pt x="1603" y="4568"/>
                  </a:cubicBezTo>
                  <a:cubicBezTo>
                    <a:pt x="721" y="5850"/>
                    <a:pt x="-31" y="7550"/>
                    <a:pt x="1" y="10291"/>
                  </a:cubicBezTo>
                  <a:cubicBezTo>
                    <a:pt x="29" y="12775"/>
                    <a:pt x="812" y="14456"/>
                    <a:pt x="1618" y="15647"/>
                  </a:cubicBezTo>
                  <a:cubicBezTo>
                    <a:pt x="3204" y="17993"/>
                    <a:pt x="4945" y="19367"/>
                    <a:pt x="6717" y="20169"/>
                  </a:cubicBezTo>
                  <a:cubicBezTo>
                    <a:pt x="9270" y="21326"/>
                    <a:pt x="11885" y="21322"/>
                    <a:pt x="14470" y="20072"/>
                  </a:cubicBezTo>
                </a:path>
              </a:pathLst>
            </a:custGeom>
            <a:noFill/>
            <a:ln w="50800" cap="flat">
              <a:solidFill>
                <a:srgbClr val="FF2600"/>
              </a:solidFill>
              <a:prstDash val="solid"/>
              <a:miter lim="400000"/>
              <a:tailEnd type="triangle" w="med" len="med"/>
            </a:ln>
            <a:effectLst/>
          </p:spPr>
          <p:txBody>
            <a:bodyPr wrap="square" lIns="50800" tIns="50800" rIns="50800" bIns="50800" numCol="1" anchor="ctr">
              <a:noAutofit/>
            </a:bodyPr>
            <a:lstStyle/>
            <a:p>
              <a:pPr algn="ctr" defTabSz="584200">
                <a:lnSpc>
                  <a:spcPct val="100000"/>
                </a:lnSpc>
                <a:spcBef>
                  <a:spcPts val="0"/>
                </a:spcBef>
                <a:defRPr sz="2400">
                  <a:latin typeface="Helvetica Light"/>
                  <a:ea typeface="Helvetica Light"/>
                  <a:cs typeface="Helvetica Light"/>
                  <a:sym typeface="Helvetica Light"/>
                </a:defRPr>
              </a:pPr>
              <a:endParaRPr/>
            </a:p>
          </p:txBody>
        </p:sp>
        <p:sp>
          <p:nvSpPr>
            <p:cNvPr id="71" name="Cyclotron (ωc)"/>
            <p:cNvSpPr txBox="1"/>
            <p:nvPr/>
          </p:nvSpPr>
          <p:spPr>
            <a:xfrm>
              <a:off x="1872756" y="1992681"/>
              <a:ext cx="1599082" cy="87217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p>
              <a:pPr algn="ctr" defTabSz="584200">
                <a:lnSpc>
                  <a:spcPct val="100000"/>
                </a:lnSpc>
                <a:spcBef>
                  <a:spcPts val="0"/>
                </a:spcBef>
                <a:defRPr sz="2400" b="1">
                  <a:solidFill>
                    <a:srgbClr val="FF2600"/>
                  </a:solidFill>
                  <a:latin typeface="Helvetica"/>
                  <a:ea typeface="Helvetica"/>
                  <a:cs typeface="Helvetica"/>
                  <a:sym typeface="Helvetica"/>
                </a:defRPr>
              </a:pPr>
              <a:r>
                <a:t>Cyclotron</a:t>
              </a:r>
              <a:br/>
              <a:r>
                <a:t>(ω</a:t>
              </a:r>
              <a:r>
                <a:rPr baseline="-5999"/>
                <a:t>c</a:t>
              </a:r>
              <a:r>
                <a:t>)</a:t>
              </a:r>
            </a:p>
          </p:txBody>
        </p:sp>
        <p:sp>
          <p:nvSpPr>
            <p:cNvPr id="72" name="Line"/>
            <p:cNvSpPr/>
            <p:nvPr/>
          </p:nvSpPr>
          <p:spPr>
            <a:xfrm>
              <a:off x="5207763" y="702448"/>
              <a:ext cx="1806173" cy="138372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0048" y="15276"/>
                    <a:pt x="16989" y="9764"/>
                    <a:pt x="12868" y="5870"/>
                  </a:cubicBezTo>
                  <a:cubicBezTo>
                    <a:pt x="9109" y="2317"/>
                    <a:pt x="4636" y="277"/>
                    <a:pt x="0" y="0"/>
                  </a:cubicBezTo>
                </a:path>
              </a:pathLst>
            </a:custGeom>
            <a:noFill/>
            <a:ln w="50800" cap="flat">
              <a:solidFill>
                <a:srgbClr val="00882B"/>
              </a:solidFill>
              <a:prstDash val="solid"/>
              <a:miter lim="400000"/>
              <a:tailEnd type="triangle" w="med" len="med"/>
            </a:ln>
            <a:effectLst/>
          </p:spPr>
          <p:txBody>
            <a:bodyPr wrap="square" lIns="50800" tIns="50800" rIns="50800" bIns="50800" numCol="1" anchor="ctr">
              <a:noAutofit/>
            </a:bodyPr>
            <a:lstStyle/>
            <a:p>
              <a:pPr algn="ctr" defTabSz="584200">
                <a:lnSpc>
                  <a:spcPct val="100000"/>
                </a:lnSpc>
                <a:spcBef>
                  <a:spcPts val="0"/>
                </a:spcBef>
                <a:defRPr sz="2400">
                  <a:latin typeface="Helvetica Light"/>
                  <a:ea typeface="Helvetica Light"/>
                  <a:cs typeface="Helvetica Light"/>
                  <a:sym typeface="Helvetica Light"/>
                </a:defRPr>
              </a:pPr>
              <a:endParaRPr/>
            </a:p>
          </p:txBody>
        </p:sp>
        <p:sp>
          <p:nvSpPr>
            <p:cNvPr id="73" name="Grad-B (ωg)"/>
            <p:cNvSpPr txBox="1"/>
            <p:nvPr/>
          </p:nvSpPr>
          <p:spPr>
            <a:xfrm>
              <a:off x="5449298" y="0"/>
              <a:ext cx="1739850" cy="872170"/>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p>
              <a:pPr algn="ctr" defTabSz="584200">
                <a:lnSpc>
                  <a:spcPct val="100000"/>
                </a:lnSpc>
                <a:spcBef>
                  <a:spcPts val="0"/>
                </a:spcBef>
                <a:defRPr sz="2400" b="1">
                  <a:solidFill>
                    <a:srgbClr val="00882B"/>
                  </a:solidFill>
                  <a:latin typeface="Helvetica"/>
                  <a:ea typeface="Helvetica"/>
                  <a:cs typeface="Helvetica"/>
                  <a:sym typeface="Helvetica"/>
                </a:defRPr>
              </a:pPr>
              <a:r>
                <a:t>Grad-B (ω</a:t>
              </a:r>
              <a:r>
                <a:rPr baseline="-5999"/>
                <a:t>g</a:t>
              </a:r>
              <a:r>
                <a:t>)</a:t>
              </a:r>
            </a:p>
          </p:txBody>
        </p:sp>
        <p:sp>
          <p:nvSpPr>
            <p:cNvPr id="74" name="Line"/>
            <p:cNvSpPr/>
            <p:nvPr/>
          </p:nvSpPr>
          <p:spPr>
            <a:xfrm flipV="1">
              <a:off x="3722915" y="316309"/>
              <a:ext cx="1" cy="3877008"/>
            </a:xfrm>
            <a:prstGeom prst="line">
              <a:avLst/>
            </a:prstGeom>
            <a:noFill/>
            <a:ln w="63500" cap="flat">
              <a:solidFill>
                <a:srgbClr val="000000"/>
              </a:solidFill>
              <a:prstDash val="solid"/>
              <a:miter lim="400000"/>
              <a:tailEnd type="triangle" w="med" len="med"/>
            </a:ln>
            <a:effectLst/>
          </p:spPr>
          <p:txBody>
            <a:bodyPr wrap="square" lIns="50800" tIns="50800" rIns="50800" bIns="50800" numCol="1" anchor="ctr">
              <a:noAutofit/>
            </a:bodyPr>
            <a:lstStyle/>
            <a:p>
              <a:pPr algn="ctr" defTabSz="584200">
                <a:lnSpc>
                  <a:spcPct val="100000"/>
                </a:lnSpc>
                <a:spcBef>
                  <a:spcPts val="0"/>
                </a:spcBef>
                <a:defRPr sz="2400">
                  <a:latin typeface="Helvetica Light"/>
                  <a:ea typeface="Helvetica Light"/>
                  <a:cs typeface="Helvetica Light"/>
                  <a:sym typeface="Helvetica Light"/>
                </a:defRPr>
              </a:pPr>
              <a:endParaRPr/>
            </a:p>
          </p:txBody>
        </p:sp>
        <p:sp>
          <p:nvSpPr>
            <p:cNvPr id="75" name="B-field"/>
            <p:cNvSpPr txBox="1"/>
            <p:nvPr/>
          </p:nvSpPr>
          <p:spPr>
            <a:xfrm>
              <a:off x="3170145" y="4370690"/>
              <a:ext cx="1105544" cy="488945"/>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lvl1pPr algn="ctr" defTabSz="584200">
                <a:lnSpc>
                  <a:spcPct val="100000"/>
                </a:lnSpc>
                <a:spcBef>
                  <a:spcPts val="0"/>
                </a:spcBef>
                <a:defRPr sz="2400" b="1">
                  <a:latin typeface="Helvetica"/>
                  <a:ea typeface="Helvetica"/>
                  <a:cs typeface="Helvetica"/>
                  <a:sym typeface="Helvetica"/>
                </a:defRPr>
              </a:lvl1pPr>
            </a:lstStyle>
            <a:p>
              <a:r>
                <a:t>B-field</a:t>
              </a:r>
            </a:p>
          </p:txBody>
        </p:sp>
      </p:grpSp>
      <p:grpSp>
        <p:nvGrpSpPr>
          <p:cNvPr id="95" name="Group"/>
          <p:cNvGrpSpPr/>
          <p:nvPr/>
        </p:nvGrpSpPr>
        <p:grpSpPr>
          <a:xfrm>
            <a:off x="11357130" y="5237243"/>
            <a:ext cx="10351568" cy="6193541"/>
            <a:chOff x="0" y="0"/>
            <a:chExt cx="10351567" cy="6193540"/>
          </a:xfrm>
        </p:grpSpPr>
        <p:grpSp>
          <p:nvGrpSpPr>
            <p:cNvPr id="92" name="Group"/>
            <p:cNvGrpSpPr/>
            <p:nvPr/>
          </p:nvGrpSpPr>
          <p:grpSpPr>
            <a:xfrm>
              <a:off x="0" y="0"/>
              <a:ext cx="10351567" cy="5967725"/>
              <a:chOff x="0" y="0"/>
              <a:chExt cx="10351566" cy="5967724"/>
            </a:xfrm>
          </p:grpSpPr>
          <p:grpSp>
            <p:nvGrpSpPr>
              <p:cNvPr id="90" name="Group"/>
              <p:cNvGrpSpPr/>
              <p:nvPr/>
            </p:nvGrpSpPr>
            <p:grpSpPr>
              <a:xfrm>
                <a:off x="0" y="0"/>
                <a:ext cx="10351566" cy="5967724"/>
                <a:chOff x="0" y="0"/>
                <a:chExt cx="10351565" cy="5967723"/>
              </a:xfrm>
            </p:grpSpPr>
            <p:pic>
              <p:nvPicPr>
                <p:cNvPr id="77" name="KatydidWF_v4_20140606_520MHz_2A_v2_Event0_view03_1200.png" descr="KatydidWF_v4_20140606_520MHz_2A_v2_Event0_view03_1200.png"/>
                <p:cNvPicPr>
                  <a:picLocks/>
                </p:cNvPicPr>
                <p:nvPr/>
              </p:nvPicPr>
              <p:blipFill>
                <a:blip r:embed="rId6"/>
                <a:srcRect t="4505" r="7383" b="11881"/>
                <a:stretch>
                  <a:fillRect/>
                </a:stretch>
              </p:blipFill>
              <p:spPr>
                <a:xfrm>
                  <a:off x="0" y="0"/>
                  <a:ext cx="10351565" cy="5967723"/>
                </a:xfrm>
                <a:prstGeom prst="rect">
                  <a:avLst/>
                </a:prstGeom>
                <a:ln w="12700" cap="flat">
                  <a:noFill/>
                  <a:miter lim="400000"/>
                </a:ln>
                <a:effectLst/>
              </p:spPr>
            </p:pic>
            <p:grpSp>
              <p:nvGrpSpPr>
                <p:cNvPr id="89" name="Group"/>
                <p:cNvGrpSpPr/>
                <p:nvPr/>
              </p:nvGrpSpPr>
              <p:grpSpPr>
                <a:xfrm>
                  <a:off x="2820694" y="763296"/>
                  <a:ext cx="5838669" cy="4020326"/>
                  <a:chOff x="37907" y="5209"/>
                  <a:chExt cx="5838669" cy="4020326"/>
                </a:xfrm>
              </p:grpSpPr>
              <p:sp>
                <p:nvSpPr>
                  <p:cNvPr id="78" name="Line"/>
                  <p:cNvSpPr/>
                  <p:nvPr/>
                </p:nvSpPr>
                <p:spPr>
                  <a:xfrm flipV="1">
                    <a:off x="37907" y="3890066"/>
                    <a:ext cx="1340816" cy="135469"/>
                  </a:xfrm>
                  <a:prstGeom prst="line">
                    <a:avLst/>
                  </a:prstGeom>
                  <a:noFill/>
                  <a:ln w="25400" cap="flat">
                    <a:solidFill>
                      <a:srgbClr val="FFFFFF"/>
                    </a:solidFill>
                    <a:prstDash val="solid"/>
                    <a:miter lim="400000"/>
                    <a:headEnd type="oval" w="med" len="med"/>
                    <a:tailEnd type="triangle" w="med" len="med"/>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9" name="Line"/>
                  <p:cNvSpPr/>
                  <p:nvPr/>
                </p:nvSpPr>
                <p:spPr>
                  <a:xfrm flipV="1">
                    <a:off x="1462640" y="3006384"/>
                    <a:ext cx="930373" cy="90179"/>
                  </a:xfrm>
                  <a:prstGeom prst="line">
                    <a:avLst/>
                  </a:prstGeom>
                  <a:noFill/>
                  <a:ln w="25400" cap="flat">
                    <a:solidFill>
                      <a:srgbClr val="FFFFFF"/>
                    </a:solidFill>
                    <a:prstDash val="solid"/>
                    <a:miter lim="400000"/>
                    <a:tailEnd type="triangle" w="med" len="med"/>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80" name="Line"/>
                  <p:cNvSpPr/>
                  <p:nvPr/>
                </p:nvSpPr>
                <p:spPr>
                  <a:xfrm flipV="1">
                    <a:off x="2342929" y="2256147"/>
                    <a:ext cx="1728807" cy="171199"/>
                  </a:xfrm>
                  <a:prstGeom prst="line">
                    <a:avLst/>
                  </a:prstGeom>
                  <a:noFill/>
                  <a:ln w="25400" cap="flat">
                    <a:solidFill>
                      <a:srgbClr val="FFFFFF"/>
                    </a:solidFill>
                    <a:prstDash val="solid"/>
                    <a:miter lim="400000"/>
                    <a:tailEnd type="triangle" w="med" len="med"/>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81" name="Line"/>
                  <p:cNvSpPr/>
                  <p:nvPr/>
                </p:nvSpPr>
                <p:spPr>
                  <a:xfrm flipV="1">
                    <a:off x="4073293" y="1549554"/>
                    <a:ext cx="1344649" cy="127833"/>
                  </a:xfrm>
                  <a:prstGeom prst="line">
                    <a:avLst/>
                  </a:prstGeom>
                  <a:noFill/>
                  <a:ln w="25400" cap="flat">
                    <a:solidFill>
                      <a:srgbClr val="FFFFFF"/>
                    </a:solidFill>
                    <a:prstDash val="solid"/>
                    <a:miter lim="400000"/>
                    <a:tailEnd type="triangle" w="med" len="med"/>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82" name="Line"/>
                  <p:cNvSpPr/>
                  <p:nvPr/>
                </p:nvSpPr>
                <p:spPr>
                  <a:xfrm flipV="1">
                    <a:off x="5279749" y="189057"/>
                    <a:ext cx="325511" cy="32987"/>
                  </a:xfrm>
                  <a:prstGeom prst="line">
                    <a:avLst/>
                  </a:prstGeom>
                  <a:noFill/>
                  <a:ln w="25400" cap="flat">
                    <a:solidFill>
                      <a:srgbClr val="FFFFFF"/>
                    </a:solidFill>
                    <a:prstDash val="solid"/>
                    <a:miter lim="400000"/>
                    <a:tailEnd type="triangle" w="med" len="med"/>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83" name="Line"/>
                  <p:cNvSpPr/>
                  <p:nvPr/>
                </p:nvSpPr>
                <p:spPr>
                  <a:xfrm flipV="1">
                    <a:off x="5630009" y="5209"/>
                    <a:ext cx="246567" cy="24987"/>
                  </a:xfrm>
                  <a:prstGeom prst="line">
                    <a:avLst/>
                  </a:prstGeom>
                  <a:noFill/>
                  <a:ln w="25400" cap="flat">
                    <a:solidFill>
                      <a:srgbClr val="FFFFFF"/>
                    </a:solidFill>
                    <a:prstDash val="solid"/>
                    <a:miter lim="400000"/>
                    <a:tailEnd type="triangle" w="med" len="med"/>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84" name="Line"/>
                  <p:cNvSpPr/>
                  <p:nvPr/>
                </p:nvSpPr>
                <p:spPr>
                  <a:xfrm flipV="1">
                    <a:off x="1461053" y="3279859"/>
                    <a:ext cx="1" cy="369507"/>
                  </a:xfrm>
                  <a:prstGeom prst="line">
                    <a:avLst/>
                  </a:prstGeom>
                  <a:noFill/>
                  <a:ln w="25400" cap="flat">
                    <a:solidFill>
                      <a:srgbClr val="FFFFFF"/>
                    </a:solidFill>
                    <a:prstDash val="sysDot"/>
                    <a:miter lim="400000"/>
                    <a:tailEnd type="triangle" w="med" len="med"/>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85" name="Line"/>
                  <p:cNvSpPr/>
                  <p:nvPr/>
                </p:nvSpPr>
                <p:spPr>
                  <a:xfrm flipV="1">
                    <a:off x="2341308" y="2520908"/>
                    <a:ext cx="1" cy="272268"/>
                  </a:xfrm>
                  <a:prstGeom prst="line">
                    <a:avLst/>
                  </a:prstGeom>
                  <a:noFill/>
                  <a:ln w="25400" cap="flat">
                    <a:solidFill>
                      <a:srgbClr val="FFFFFF"/>
                    </a:solidFill>
                    <a:prstDash val="sysDot"/>
                    <a:miter lim="400000"/>
                    <a:tailEnd type="triangle" w="med" len="med"/>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86" name="Line"/>
                  <p:cNvSpPr/>
                  <p:nvPr/>
                </p:nvSpPr>
                <p:spPr>
                  <a:xfrm flipV="1">
                    <a:off x="4137047" y="1805041"/>
                    <a:ext cx="1" cy="298269"/>
                  </a:xfrm>
                  <a:prstGeom prst="line">
                    <a:avLst/>
                  </a:prstGeom>
                  <a:noFill/>
                  <a:ln w="25400" cap="flat">
                    <a:solidFill>
                      <a:srgbClr val="FFFFFF"/>
                    </a:solidFill>
                    <a:prstDash val="sysDot"/>
                    <a:miter lim="400000"/>
                    <a:tailEnd type="triangle" w="med" len="med"/>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87" name="Line"/>
                  <p:cNvSpPr/>
                  <p:nvPr/>
                </p:nvSpPr>
                <p:spPr>
                  <a:xfrm flipV="1">
                    <a:off x="5352628" y="426278"/>
                    <a:ext cx="1" cy="911483"/>
                  </a:xfrm>
                  <a:prstGeom prst="line">
                    <a:avLst/>
                  </a:prstGeom>
                  <a:noFill/>
                  <a:ln w="25400" cap="flat">
                    <a:solidFill>
                      <a:srgbClr val="FFFFFF"/>
                    </a:solidFill>
                    <a:prstDash val="sysDot"/>
                    <a:miter lim="400000"/>
                    <a:tailEnd type="triangle" w="med" len="med"/>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88" name="Line"/>
                  <p:cNvSpPr/>
                  <p:nvPr/>
                </p:nvSpPr>
                <p:spPr>
                  <a:xfrm flipV="1">
                    <a:off x="5628351" y="87582"/>
                    <a:ext cx="1" cy="103385"/>
                  </a:xfrm>
                  <a:prstGeom prst="line">
                    <a:avLst/>
                  </a:prstGeom>
                  <a:noFill/>
                  <a:ln w="12700" cap="flat">
                    <a:solidFill>
                      <a:srgbClr val="FFFFFF"/>
                    </a:solidFill>
                    <a:prstDash val="sysDot"/>
                    <a:miter lim="400000"/>
                    <a:tailEnd type="triangle" w="med" len="med"/>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grpSp>
          </p:grpSp>
          <p:sp>
            <p:nvSpPr>
              <p:cNvPr id="91" name="Rectangle"/>
              <p:cNvSpPr/>
              <p:nvPr/>
            </p:nvSpPr>
            <p:spPr>
              <a:xfrm>
                <a:off x="148942" y="677333"/>
                <a:ext cx="436678" cy="4914213"/>
              </a:xfrm>
              <a:prstGeom prst="rect">
                <a:avLst/>
              </a:prstGeom>
              <a:solidFill>
                <a:srgbClr val="FFFFFF"/>
              </a:solid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grpSp>
        <p:sp>
          <p:nvSpPr>
            <p:cNvPr id="93" name="Frequency -24GHz (MHz)"/>
            <p:cNvSpPr txBox="1"/>
            <p:nvPr/>
          </p:nvSpPr>
          <p:spPr>
            <a:xfrm rot="16200000">
              <a:off x="-470350" y="3295170"/>
              <a:ext cx="2098738" cy="26670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25400" tIns="25400" rIns="25400" bIns="25400" numCol="1" anchor="ctr">
              <a:spAutoFit/>
            </a:bodyPr>
            <a:lstStyle>
              <a:lvl1pPr>
                <a:defRPr sz="1400">
                  <a:latin typeface="Helvetica"/>
                  <a:ea typeface="Helvetica"/>
                  <a:cs typeface="Helvetica"/>
                  <a:sym typeface="Helvetica"/>
                </a:defRPr>
              </a:lvl1pPr>
            </a:lstStyle>
            <a:p>
              <a:r>
                <a:t>Frequency -24GHz (MHz)</a:t>
              </a:r>
            </a:p>
          </p:txBody>
        </p:sp>
        <p:sp>
          <p:nvSpPr>
            <p:cNvPr id="94" name="Time (ms)"/>
            <p:cNvSpPr txBox="1"/>
            <p:nvPr/>
          </p:nvSpPr>
          <p:spPr>
            <a:xfrm>
              <a:off x="5586936" y="5926839"/>
              <a:ext cx="856916" cy="26670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25400" tIns="25400" rIns="25400" bIns="25400" numCol="1" anchor="ctr">
              <a:spAutoFit/>
            </a:bodyPr>
            <a:lstStyle>
              <a:lvl1pPr>
                <a:defRPr sz="1400">
                  <a:latin typeface="Helvetica"/>
                  <a:ea typeface="Helvetica"/>
                  <a:cs typeface="Helvetica"/>
                  <a:sym typeface="Helvetica"/>
                </a:defRPr>
              </a:lvl1pPr>
            </a:lstStyle>
            <a:p>
              <a:r>
                <a:t>Time (ms)</a:t>
              </a:r>
            </a:p>
          </p:txBody>
        </p:sp>
      </p:grpSp>
      <p:sp>
        <p:nvSpPr>
          <p:cNvPr id="96" name="Arrow"/>
          <p:cNvSpPr/>
          <p:nvPr/>
        </p:nvSpPr>
        <p:spPr>
          <a:xfrm>
            <a:off x="10804370" y="8314225"/>
            <a:ext cx="692090" cy="471543"/>
          </a:xfrm>
          <a:prstGeom prst="rightArrow">
            <a:avLst>
              <a:gd name="adj1" fmla="val 34687"/>
              <a:gd name="adj2" fmla="val 82838"/>
            </a:avLst>
          </a:prstGeom>
          <a:solidFill>
            <a:srgbClr val="0C04B5"/>
          </a:solidFill>
          <a:ln w="12700">
            <a:miter lim="400000"/>
          </a:ln>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2C1588-A434-8E70-942C-2291B71E7F8B}"/>
            </a:ext>
          </a:extLst>
        </p:cNvPr>
        <p:cNvGrpSpPr/>
        <p:nvPr/>
      </p:nvGrpSpPr>
      <p:grpSpPr>
        <a:xfrm>
          <a:off x="0" y="0"/>
          <a:ext cx="0" cy="0"/>
          <a:chOff x="0" y="0"/>
          <a:chExt cx="0" cy="0"/>
        </a:xfrm>
      </p:grpSpPr>
      <p:grpSp>
        <p:nvGrpSpPr>
          <p:cNvPr id="57" name="Group 56">
            <a:extLst>
              <a:ext uri="{FF2B5EF4-FFF2-40B4-BE49-F238E27FC236}">
                <a16:creationId xmlns:a16="http://schemas.microsoft.com/office/drawing/2014/main" id="{5155AE59-BAF6-2937-CB64-EA9764842D64}"/>
              </a:ext>
            </a:extLst>
          </p:cNvPr>
          <p:cNvGrpSpPr/>
          <p:nvPr/>
        </p:nvGrpSpPr>
        <p:grpSpPr>
          <a:xfrm>
            <a:off x="6524240" y="5711844"/>
            <a:ext cx="7263680" cy="5184638"/>
            <a:chOff x="6524240" y="5711844"/>
            <a:chExt cx="7263680" cy="5184638"/>
          </a:xfrm>
        </p:grpSpPr>
        <p:pic>
          <p:nvPicPr>
            <p:cNvPr id="12" name="Content Placeholder 7" descr="Diagram of a machine with text and words&#10;&#10;Description automatically generated">
              <a:extLst>
                <a:ext uri="{FF2B5EF4-FFF2-40B4-BE49-F238E27FC236}">
                  <a16:creationId xmlns:a16="http://schemas.microsoft.com/office/drawing/2014/main" id="{F393C064-4846-445E-99E6-E1E7298037E0}"/>
                </a:ext>
              </a:extLst>
            </p:cNvPr>
            <p:cNvPicPr>
              <a:picLocks noChangeAspect="1"/>
            </p:cNvPicPr>
            <p:nvPr/>
          </p:nvPicPr>
          <p:blipFill>
            <a:blip r:embed="rId3"/>
            <a:stretch>
              <a:fillRect/>
            </a:stretch>
          </p:blipFill>
          <p:spPr>
            <a:xfrm>
              <a:off x="6524240" y="5810578"/>
              <a:ext cx="7263680" cy="5085904"/>
            </a:xfrm>
            <a:prstGeom prst="rect">
              <a:avLst/>
            </a:prstGeom>
          </p:spPr>
        </p:pic>
        <p:sp>
          <p:nvSpPr>
            <p:cNvPr id="43" name="Rectangle 42">
              <a:extLst>
                <a:ext uri="{FF2B5EF4-FFF2-40B4-BE49-F238E27FC236}">
                  <a16:creationId xmlns:a16="http://schemas.microsoft.com/office/drawing/2014/main" id="{EAFA3A2D-6444-1008-CE8A-C07F49388E2B}"/>
                </a:ext>
              </a:extLst>
            </p:cNvPr>
            <p:cNvSpPr/>
            <p:nvPr/>
          </p:nvSpPr>
          <p:spPr>
            <a:xfrm>
              <a:off x="6934672" y="5711844"/>
              <a:ext cx="3159236" cy="4478188"/>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
          <p:nvSpPr>
            <p:cNvPr id="53" name="Rectangle 52">
              <a:extLst>
                <a:ext uri="{FF2B5EF4-FFF2-40B4-BE49-F238E27FC236}">
                  <a16:creationId xmlns:a16="http://schemas.microsoft.com/office/drawing/2014/main" id="{6D8BE2B0-A19E-5983-537E-F388F48CFAEB}"/>
                </a:ext>
              </a:extLst>
            </p:cNvPr>
            <p:cNvSpPr/>
            <p:nvPr/>
          </p:nvSpPr>
          <p:spPr>
            <a:xfrm>
              <a:off x="6721918" y="9180205"/>
              <a:ext cx="4152071" cy="714886"/>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grpSp>
      <p:sp>
        <p:nvSpPr>
          <p:cNvPr id="5" name="Title 4">
            <a:extLst>
              <a:ext uri="{FF2B5EF4-FFF2-40B4-BE49-F238E27FC236}">
                <a16:creationId xmlns:a16="http://schemas.microsoft.com/office/drawing/2014/main" id="{405C3705-F95E-1184-1D4F-474428D6AE21}"/>
              </a:ext>
            </a:extLst>
          </p:cNvPr>
          <p:cNvSpPr>
            <a:spLocks noGrp="1"/>
          </p:cNvSpPr>
          <p:nvPr>
            <p:ph type="title"/>
          </p:nvPr>
        </p:nvSpPr>
        <p:spPr/>
        <p:txBody>
          <a:bodyPr/>
          <a:lstStyle/>
          <a:p>
            <a:r>
              <a:rPr lang="en-US" dirty="0"/>
              <a:t>Cavity Development Program</a:t>
            </a:r>
          </a:p>
        </p:txBody>
      </p:sp>
      <p:sp>
        <p:nvSpPr>
          <p:cNvPr id="6" name="Text Placeholder 5">
            <a:extLst>
              <a:ext uri="{FF2B5EF4-FFF2-40B4-BE49-F238E27FC236}">
                <a16:creationId xmlns:a16="http://schemas.microsoft.com/office/drawing/2014/main" id="{FCCA3CE2-B174-5A66-1D96-3DC78BAE8BB8}"/>
              </a:ext>
            </a:extLst>
          </p:cNvPr>
          <p:cNvSpPr>
            <a:spLocks noGrp="1"/>
          </p:cNvSpPr>
          <p:nvPr>
            <p:ph type="body" idx="1"/>
          </p:nvPr>
        </p:nvSpPr>
        <p:spPr>
          <a:xfrm>
            <a:off x="440514" y="1339018"/>
            <a:ext cx="14881262" cy="3448233"/>
          </a:xfrm>
        </p:spPr>
        <p:txBody>
          <a:bodyPr>
            <a:noAutofit/>
          </a:bodyPr>
          <a:lstStyle/>
          <a:p>
            <a:pPr>
              <a:lnSpc>
                <a:spcPct val="90000"/>
              </a:lnSpc>
            </a:pPr>
            <a:r>
              <a:rPr lang="en-US" sz="4000" dirty="0"/>
              <a:t>Scaling up cavity design to 10-100 m</a:t>
            </a:r>
            <a:r>
              <a:rPr lang="en-US" sz="4000" baseline="30000" dirty="0"/>
              <a:t>3</a:t>
            </a:r>
          </a:p>
          <a:p>
            <a:pPr>
              <a:lnSpc>
                <a:spcPct val="90000"/>
              </a:lnSpc>
            </a:pPr>
            <a:r>
              <a:rPr lang="en-US" sz="4000" dirty="0"/>
              <a:t>Multiple detectors planned to demonstrate key technologies</a:t>
            </a:r>
          </a:p>
          <a:p>
            <a:pPr lvl="1">
              <a:lnSpc>
                <a:spcPct val="90000"/>
              </a:lnSpc>
            </a:pPr>
            <a:r>
              <a:rPr lang="en-US" sz="3200" dirty="0"/>
              <a:t>CCA: Cavity CRES Apparatus (L ~ 14 cm, 26 GHz)</a:t>
            </a:r>
          </a:p>
          <a:p>
            <a:pPr lvl="1">
              <a:lnSpc>
                <a:spcPct val="90000"/>
              </a:lnSpc>
            </a:pPr>
            <a:r>
              <a:rPr lang="en-US" sz="3200" dirty="0"/>
              <a:t>LFA: Low Frequency Apparatus (L ~ 5 m, 560 MHz)</a:t>
            </a:r>
          </a:p>
          <a:p>
            <a:pPr>
              <a:lnSpc>
                <a:spcPct val="90000"/>
              </a:lnSpc>
            </a:pPr>
            <a:r>
              <a:rPr lang="en-US" sz="3800" dirty="0"/>
              <a:t>6 GHz Prototype at Penn State: Cavity design and readout test</a:t>
            </a:r>
            <a:r>
              <a:rPr lang="en-US" sz="4000" dirty="0"/>
              <a:t>s</a:t>
            </a:r>
            <a:endParaRPr lang="en-US" sz="3800" dirty="0"/>
          </a:p>
        </p:txBody>
      </p:sp>
      <p:grpSp>
        <p:nvGrpSpPr>
          <p:cNvPr id="7" name="Group 6">
            <a:extLst>
              <a:ext uri="{FF2B5EF4-FFF2-40B4-BE49-F238E27FC236}">
                <a16:creationId xmlns:a16="http://schemas.microsoft.com/office/drawing/2014/main" id="{2B6DA12D-3935-DDAC-8033-363D2322FAD4}"/>
              </a:ext>
            </a:extLst>
          </p:cNvPr>
          <p:cNvGrpSpPr>
            <a:grpSpLocks noChangeAspect="1"/>
          </p:cNvGrpSpPr>
          <p:nvPr/>
        </p:nvGrpSpPr>
        <p:grpSpPr>
          <a:xfrm>
            <a:off x="13881024" y="1339018"/>
            <a:ext cx="9131376" cy="10417321"/>
            <a:chOff x="-717302" y="2967024"/>
            <a:chExt cx="10873254" cy="10002062"/>
          </a:xfrm>
        </p:grpSpPr>
        <p:pic>
          <p:nvPicPr>
            <p:cNvPr id="8" name="PerspectiveView.png" descr="PerspectiveView.png">
              <a:extLst>
                <a:ext uri="{FF2B5EF4-FFF2-40B4-BE49-F238E27FC236}">
                  <a16:creationId xmlns:a16="http://schemas.microsoft.com/office/drawing/2014/main" id="{08172C2C-ED9C-87C2-5FE5-DD4606EFC908}"/>
                </a:ext>
              </a:extLst>
            </p:cNvPr>
            <p:cNvPicPr>
              <a:picLocks noChangeAspect="1"/>
            </p:cNvPicPr>
            <p:nvPr/>
          </p:nvPicPr>
          <p:blipFill>
            <a:blip r:embed="rId4"/>
            <a:srcRect l="2264" r="6807"/>
            <a:stretch/>
          </p:blipFill>
          <p:spPr>
            <a:xfrm>
              <a:off x="297323" y="2967024"/>
              <a:ext cx="9858629" cy="10002062"/>
            </a:xfrm>
            <a:prstGeom prst="rect">
              <a:avLst/>
            </a:prstGeom>
            <a:ln w="12700">
              <a:miter lim="400000"/>
            </a:ln>
          </p:spPr>
        </p:pic>
        <p:sp>
          <p:nvSpPr>
            <p:cNvPr id="9" name="Line">
              <a:extLst>
                <a:ext uri="{FF2B5EF4-FFF2-40B4-BE49-F238E27FC236}">
                  <a16:creationId xmlns:a16="http://schemas.microsoft.com/office/drawing/2014/main" id="{91941B00-2D94-C4C4-276E-2B5155AF6BAF}"/>
                </a:ext>
              </a:extLst>
            </p:cNvPr>
            <p:cNvSpPr/>
            <p:nvPr/>
          </p:nvSpPr>
          <p:spPr>
            <a:xfrm flipV="1">
              <a:off x="-10926" y="5300845"/>
              <a:ext cx="2" cy="4643705"/>
            </a:xfrm>
            <a:prstGeom prst="line">
              <a:avLst/>
            </a:prstGeom>
            <a:ln w="57150">
              <a:solidFill>
                <a:srgbClr val="000000"/>
              </a:solidFill>
              <a:miter lim="400000"/>
              <a:headEnd type="arrow"/>
              <a:tailEnd type="arrow"/>
            </a:ln>
          </p:spPr>
          <p:txBody>
            <a:bodyPr lIns="101600" tIns="101600" rIns="101600" bIns="101600" anchor="ctr"/>
            <a:lstStyle/>
            <a:p>
              <a:endParaRPr sz="9600"/>
            </a:p>
          </p:txBody>
        </p:sp>
        <p:sp>
          <p:nvSpPr>
            <p:cNvPr id="10" name="~20 m">
              <a:extLst>
                <a:ext uri="{FF2B5EF4-FFF2-40B4-BE49-F238E27FC236}">
                  <a16:creationId xmlns:a16="http://schemas.microsoft.com/office/drawing/2014/main" id="{A4C6AABC-946D-EEBD-1B37-6A56A2C099BD}"/>
                </a:ext>
              </a:extLst>
            </p:cNvPr>
            <p:cNvSpPr txBox="1"/>
            <p:nvPr/>
          </p:nvSpPr>
          <p:spPr>
            <a:xfrm rot="16200000">
              <a:off x="-975901" y="6931175"/>
              <a:ext cx="1251403" cy="73420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none" lIns="101600" tIns="101600" rIns="101600" bIns="101600" anchor="ctr">
              <a:spAutoFit/>
            </a:bodyPr>
            <a:lstStyle>
              <a:lvl1pPr>
                <a:defRPr sz="3500"/>
              </a:lvl1pPr>
            </a:lstStyle>
            <a:p>
              <a:r>
                <a:rPr sz="3200"/>
                <a:t>~20 m</a:t>
              </a:r>
            </a:p>
          </p:txBody>
        </p:sp>
        <p:sp>
          <p:nvSpPr>
            <p:cNvPr id="11" name="Woman">
              <a:extLst>
                <a:ext uri="{FF2B5EF4-FFF2-40B4-BE49-F238E27FC236}">
                  <a16:creationId xmlns:a16="http://schemas.microsoft.com/office/drawing/2014/main" id="{4A859BC7-84D9-A8DB-DEA3-DDD3BBFC10B9}"/>
                </a:ext>
              </a:extLst>
            </p:cNvPr>
            <p:cNvSpPr/>
            <p:nvPr/>
          </p:nvSpPr>
          <p:spPr>
            <a:xfrm>
              <a:off x="9307762" y="11182031"/>
              <a:ext cx="321209" cy="635001"/>
            </a:xfrm>
            <a:custGeom>
              <a:avLst/>
              <a:gdLst/>
              <a:ahLst/>
              <a:cxnLst>
                <a:cxn ang="0">
                  <a:pos x="wd2" y="hd2"/>
                </a:cxn>
                <a:cxn ang="5400000">
                  <a:pos x="wd2" y="hd2"/>
                </a:cxn>
                <a:cxn ang="10800000">
                  <a:pos x="wd2" y="hd2"/>
                </a:cxn>
                <a:cxn ang="16200000">
                  <a:pos x="wd2" y="hd2"/>
                </a:cxn>
              </a:cxnLst>
              <a:rect l="0" t="0" r="r" b="b"/>
              <a:pathLst>
                <a:path w="21387" h="21451" extrusionOk="0">
                  <a:moveTo>
                    <a:pt x="10767" y="3"/>
                  </a:moveTo>
                  <a:cubicBezTo>
                    <a:pt x="10163" y="-15"/>
                    <a:pt x="9173" y="50"/>
                    <a:pt x="8379" y="485"/>
                  </a:cubicBezTo>
                  <a:cubicBezTo>
                    <a:pt x="7869" y="770"/>
                    <a:pt x="7992" y="989"/>
                    <a:pt x="7147" y="1709"/>
                  </a:cubicBezTo>
                  <a:cubicBezTo>
                    <a:pt x="6047" y="2649"/>
                    <a:pt x="7909" y="2821"/>
                    <a:pt x="6636" y="3320"/>
                  </a:cubicBezTo>
                  <a:cubicBezTo>
                    <a:pt x="6113" y="3525"/>
                    <a:pt x="6502" y="3869"/>
                    <a:pt x="6502" y="3869"/>
                  </a:cubicBezTo>
                  <a:cubicBezTo>
                    <a:pt x="6394" y="3885"/>
                    <a:pt x="6207" y="3880"/>
                    <a:pt x="6099" y="3896"/>
                  </a:cubicBezTo>
                  <a:cubicBezTo>
                    <a:pt x="5550" y="3950"/>
                    <a:pt x="4864" y="4024"/>
                    <a:pt x="4314" y="4395"/>
                  </a:cubicBezTo>
                  <a:cubicBezTo>
                    <a:pt x="3537" y="4916"/>
                    <a:pt x="1662" y="6006"/>
                    <a:pt x="254" y="6893"/>
                  </a:cubicBezTo>
                  <a:cubicBezTo>
                    <a:pt x="241" y="6904"/>
                    <a:pt x="226" y="6914"/>
                    <a:pt x="212" y="6920"/>
                  </a:cubicBezTo>
                  <a:cubicBezTo>
                    <a:pt x="186" y="6941"/>
                    <a:pt x="160" y="6962"/>
                    <a:pt x="133" y="6978"/>
                  </a:cubicBezTo>
                  <a:cubicBezTo>
                    <a:pt x="-28" y="7113"/>
                    <a:pt x="-54" y="7253"/>
                    <a:pt x="120" y="7398"/>
                  </a:cubicBezTo>
                  <a:cubicBezTo>
                    <a:pt x="402" y="7629"/>
                    <a:pt x="494" y="7843"/>
                    <a:pt x="883" y="8241"/>
                  </a:cubicBezTo>
                  <a:cubicBezTo>
                    <a:pt x="1258" y="8633"/>
                    <a:pt x="2132" y="9064"/>
                    <a:pt x="2789" y="9483"/>
                  </a:cubicBezTo>
                  <a:cubicBezTo>
                    <a:pt x="2950" y="9591"/>
                    <a:pt x="2935" y="9681"/>
                    <a:pt x="3351" y="9923"/>
                  </a:cubicBezTo>
                  <a:cubicBezTo>
                    <a:pt x="3579" y="10057"/>
                    <a:pt x="3967" y="10040"/>
                    <a:pt x="3820" y="10040"/>
                  </a:cubicBezTo>
                  <a:cubicBezTo>
                    <a:pt x="4182" y="10051"/>
                    <a:pt x="4546" y="10004"/>
                    <a:pt x="4532" y="10025"/>
                  </a:cubicBezTo>
                  <a:cubicBezTo>
                    <a:pt x="4331" y="10627"/>
                    <a:pt x="4437" y="11347"/>
                    <a:pt x="4692" y="12094"/>
                  </a:cubicBezTo>
                  <a:cubicBezTo>
                    <a:pt x="4839" y="12561"/>
                    <a:pt x="6473" y="15069"/>
                    <a:pt x="6527" y="15493"/>
                  </a:cubicBezTo>
                  <a:cubicBezTo>
                    <a:pt x="6688" y="17357"/>
                    <a:pt x="7279" y="18781"/>
                    <a:pt x="7641" y="19603"/>
                  </a:cubicBezTo>
                  <a:cubicBezTo>
                    <a:pt x="7668" y="19651"/>
                    <a:pt x="7723" y="19673"/>
                    <a:pt x="7763" y="19673"/>
                  </a:cubicBezTo>
                  <a:cubicBezTo>
                    <a:pt x="7790" y="19673"/>
                    <a:pt x="7857" y="19684"/>
                    <a:pt x="7951" y="19700"/>
                  </a:cubicBezTo>
                  <a:cubicBezTo>
                    <a:pt x="7965" y="20098"/>
                    <a:pt x="8258" y="20001"/>
                    <a:pt x="7775" y="20313"/>
                  </a:cubicBezTo>
                  <a:cubicBezTo>
                    <a:pt x="7494" y="20495"/>
                    <a:pt x="6838" y="20688"/>
                    <a:pt x="6891" y="21026"/>
                  </a:cubicBezTo>
                  <a:cubicBezTo>
                    <a:pt x="6905" y="21150"/>
                    <a:pt x="6973" y="21215"/>
                    <a:pt x="7214" y="21307"/>
                  </a:cubicBezTo>
                  <a:cubicBezTo>
                    <a:pt x="7536" y="21419"/>
                    <a:pt x="8649" y="21585"/>
                    <a:pt x="9694" y="21268"/>
                  </a:cubicBezTo>
                  <a:cubicBezTo>
                    <a:pt x="10231" y="21107"/>
                    <a:pt x="9893" y="20801"/>
                    <a:pt x="10000" y="20672"/>
                  </a:cubicBezTo>
                  <a:cubicBezTo>
                    <a:pt x="10148" y="20511"/>
                    <a:pt x="10348" y="20420"/>
                    <a:pt x="10214" y="20027"/>
                  </a:cubicBezTo>
                  <a:cubicBezTo>
                    <a:pt x="10187" y="19947"/>
                    <a:pt x="10096" y="19803"/>
                    <a:pt x="10042" y="19690"/>
                  </a:cubicBezTo>
                  <a:cubicBezTo>
                    <a:pt x="10176" y="19669"/>
                    <a:pt x="10281" y="19642"/>
                    <a:pt x="10281" y="19609"/>
                  </a:cubicBezTo>
                  <a:cubicBezTo>
                    <a:pt x="10294" y="19174"/>
                    <a:pt x="10309" y="18942"/>
                    <a:pt x="10268" y="18287"/>
                  </a:cubicBezTo>
                  <a:cubicBezTo>
                    <a:pt x="10228" y="17798"/>
                    <a:pt x="10243" y="17454"/>
                    <a:pt x="10176" y="16944"/>
                  </a:cubicBezTo>
                  <a:cubicBezTo>
                    <a:pt x="10109" y="16390"/>
                    <a:pt x="10015" y="16449"/>
                    <a:pt x="9908" y="15896"/>
                  </a:cubicBezTo>
                  <a:cubicBezTo>
                    <a:pt x="9868" y="15660"/>
                    <a:pt x="9825" y="15434"/>
                    <a:pt x="9879" y="15193"/>
                  </a:cubicBezTo>
                  <a:cubicBezTo>
                    <a:pt x="9892" y="15101"/>
                    <a:pt x="9987" y="14456"/>
                    <a:pt x="10000" y="14365"/>
                  </a:cubicBezTo>
                  <a:cubicBezTo>
                    <a:pt x="10027" y="13312"/>
                    <a:pt x="10097" y="12899"/>
                    <a:pt x="10231" y="11852"/>
                  </a:cubicBezTo>
                  <a:cubicBezTo>
                    <a:pt x="10257" y="11766"/>
                    <a:pt x="10376" y="11717"/>
                    <a:pt x="10469" y="11803"/>
                  </a:cubicBezTo>
                  <a:cubicBezTo>
                    <a:pt x="11207" y="12464"/>
                    <a:pt x="11555" y="12812"/>
                    <a:pt x="12145" y="13452"/>
                  </a:cubicBezTo>
                  <a:cubicBezTo>
                    <a:pt x="12615" y="13962"/>
                    <a:pt x="13770" y="15290"/>
                    <a:pt x="13851" y="15532"/>
                  </a:cubicBezTo>
                  <a:cubicBezTo>
                    <a:pt x="13985" y="15978"/>
                    <a:pt x="14184" y="16417"/>
                    <a:pt x="14345" y="16965"/>
                  </a:cubicBezTo>
                  <a:cubicBezTo>
                    <a:pt x="14640" y="17948"/>
                    <a:pt x="15661" y="19270"/>
                    <a:pt x="15795" y="19517"/>
                  </a:cubicBezTo>
                  <a:cubicBezTo>
                    <a:pt x="15822" y="19565"/>
                    <a:pt x="15834" y="19592"/>
                    <a:pt x="15874" y="19630"/>
                  </a:cubicBezTo>
                  <a:cubicBezTo>
                    <a:pt x="15888" y="19640"/>
                    <a:pt x="16007" y="19658"/>
                    <a:pt x="16168" y="19663"/>
                  </a:cubicBezTo>
                  <a:cubicBezTo>
                    <a:pt x="16221" y="19851"/>
                    <a:pt x="16234" y="20173"/>
                    <a:pt x="15912" y="20420"/>
                  </a:cubicBezTo>
                  <a:cubicBezTo>
                    <a:pt x="15631" y="20641"/>
                    <a:pt x="16113" y="20946"/>
                    <a:pt x="16113" y="20946"/>
                  </a:cubicBezTo>
                  <a:cubicBezTo>
                    <a:pt x="16408" y="21042"/>
                    <a:pt x="16743" y="21091"/>
                    <a:pt x="17186" y="21080"/>
                  </a:cubicBezTo>
                  <a:cubicBezTo>
                    <a:pt x="17615" y="21075"/>
                    <a:pt x="17884" y="21161"/>
                    <a:pt x="17978" y="21187"/>
                  </a:cubicBezTo>
                  <a:cubicBezTo>
                    <a:pt x="18031" y="21204"/>
                    <a:pt x="18057" y="21209"/>
                    <a:pt x="18057" y="21209"/>
                  </a:cubicBezTo>
                  <a:cubicBezTo>
                    <a:pt x="18057" y="21209"/>
                    <a:pt x="19373" y="21440"/>
                    <a:pt x="20848" y="21344"/>
                  </a:cubicBezTo>
                  <a:cubicBezTo>
                    <a:pt x="21478" y="21317"/>
                    <a:pt x="21546" y="21161"/>
                    <a:pt x="21104" y="20946"/>
                  </a:cubicBezTo>
                  <a:cubicBezTo>
                    <a:pt x="20447" y="20618"/>
                    <a:pt x="19682" y="20571"/>
                    <a:pt x="19361" y="20367"/>
                  </a:cubicBezTo>
                  <a:cubicBezTo>
                    <a:pt x="18771" y="19991"/>
                    <a:pt x="18409" y="19910"/>
                    <a:pt x="18288" y="19620"/>
                  </a:cubicBezTo>
                  <a:cubicBezTo>
                    <a:pt x="18449" y="19598"/>
                    <a:pt x="18543" y="19583"/>
                    <a:pt x="18543" y="19583"/>
                  </a:cubicBezTo>
                  <a:cubicBezTo>
                    <a:pt x="18543" y="19583"/>
                    <a:pt x="18461" y="19087"/>
                    <a:pt x="18368" y="18765"/>
                  </a:cubicBezTo>
                  <a:cubicBezTo>
                    <a:pt x="18126" y="17922"/>
                    <a:pt x="18046" y="17332"/>
                    <a:pt x="17965" y="16870"/>
                  </a:cubicBezTo>
                  <a:cubicBezTo>
                    <a:pt x="17831" y="16053"/>
                    <a:pt x="17360" y="15671"/>
                    <a:pt x="17253" y="15402"/>
                  </a:cubicBezTo>
                  <a:cubicBezTo>
                    <a:pt x="16851" y="14452"/>
                    <a:pt x="16690" y="14372"/>
                    <a:pt x="16449" y="13378"/>
                  </a:cubicBezTo>
                  <a:cubicBezTo>
                    <a:pt x="16408" y="13195"/>
                    <a:pt x="16221" y="11911"/>
                    <a:pt x="15912" y="11159"/>
                  </a:cubicBezTo>
                  <a:cubicBezTo>
                    <a:pt x="15738" y="10734"/>
                    <a:pt x="15405" y="10370"/>
                    <a:pt x="15137" y="9967"/>
                  </a:cubicBezTo>
                  <a:cubicBezTo>
                    <a:pt x="15218" y="10096"/>
                    <a:pt x="15269" y="9913"/>
                    <a:pt x="15564" y="9886"/>
                  </a:cubicBezTo>
                  <a:cubicBezTo>
                    <a:pt x="16208" y="9832"/>
                    <a:pt x="16476" y="9686"/>
                    <a:pt x="16838" y="9498"/>
                  </a:cubicBezTo>
                  <a:cubicBezTo>
                    <a:pt x="17723" y="9020"/>
                    <a:pt x="20312" y="7812"/>
                    <a:pt x="20714" y="7469"/>
                  </a:cubicBezTo>
                  <a:cubicBezTo>
                    <a:pt x="20888" y="7318"/>
                    <a:pt x="21195" y="7000"/>
                    <a:pt x="21208" y="6839"/>
                  </a:cubicBezTo>
                  <a:cubicBezTo>
                    <a:pt x="21222" y="6646"/>
                    <a:pt x="20727" y="6421"/>
                    <a:pt x="20580" y="6292"/>
                  </a:cubicBezTo>
                  <a:cubicBezTo>
                    <a:pt x="20379" y="6120"/>
                    <a:pt x="19881" y="5825"/>
                    <a:pt x="19599" y="5669"/>
                  </a:cubicBezTo>
                  <a:cubicBezTo>
                    <a:pt x="18889" y="5277"/>
                    <a:pt x="18528" y="5179"/>
                    <a:pt x="17496" y="4690"/>
                  </a:cubicBezTo>
                  <a:cubicBezTo>
                    <a:pt x="17335" y="4615"/>
                    <a:pt x="16586" y="4008"/>
                    <a:pt x="15862" y="3884"/>
                  </a:cubicBezTo>
                  <a:cubicBezTo>
                    <a:pt x="15192" y="3766"/>
                    <a:pt x="13968" y="3767"/>
                    <a:pt x="13968" y="3767"/>
                  </a:cubicBezTo>
                  <a:cubicBezTo>
                    <a:pt x="14116" y="3536"/>
                    <a:pt x="13620" y="3418"/>
                    <a:pt x="13620" y="3149"/>
                  </a:cubicBezTo>
                  <a:cubicBezTo>
                    <a:pt x="13620" y="2607"/>
                    <a:pt x="15057" y="2853"/>
                    <a:pt x="13729" y="1365"/>
                  </a:cubicBezTo>
                  <a:cubicBezTo>
                    <a:pt x="13595" y="1220"/>
                    <a:pt x="13324" y="554"/>
                    <a:pt x="12426" y="334"/>
                  </a:cubicBezTo>
                  <a:cubicBezTo>
                    <a:pt x="12305" y="302"/>
                    <a:pt x="12051" y="279"/>
                    <a:pt x="11957" y="236"/>
                  </a:cubicBezTo>
                  <a:cubicBezTo>
                    <a:pt x="11796" y="172"/>
                    <a:pt x="11555" y="87"/>
                    <a:pt x="11219" y="38"/>
                  </a:cubicBezTo>
                  <a:cubicBezTo>
                    <a:pt x="11126" y="25"/>
                    <a:pt x="10968" y="9"/>
                    <a:pt x="10767" y="3"/>
                  </a:cubicBezTo>
                  <a:close/>
                  <a:moveTo>
                    <a:pt x="15514" y="5645"/>
                  </a:moveTo>
                  <a:cubicBezTo>
                    <a:pt x="15647" y="5640"/>
                    <a:pt x="15796" y="5665"/>
                    <a:pt x="15967" y="5723"/>
                  </a:cubicBezTo>
                  <a:cubicBezTo>
                    <a:pt x="16731" y="5981"/>
                    <a:pt x="18812" y="6904"/>
                    <a:pt x="18812" y="7022"/>
                  </a:cubicBezTo>
                  <a:cubicBezTo>
                    <a:pt x="18812" y="7113"/>
                    <a:pt x="18490" y="7365"/>
                    <a:pt x="17806" y="7838"/>
                  </a:cubicBezTo>
                  <a:cubicBezTo>
                    <a:pt x="17350" y="8155"/>
                    <a:pt x="16894" y="8365"/>
                    <a:pt x="16264" y="8763"/>
                  </a:cubicBezTo>
                  <a:cubicBezTo>
                    <a:pt x="16224" y="8790"/>
                    <a:pt x="15967" y="8972"/>
                    <a:pt x="15686" y="8961"/>
                  </a:cubicBezTo>
                  <a:cubicBezTo>
                    <a:pt x="15686" y="8961"/>
                    <a:pt x="15299" y="8919"/>
                    <a:pt x="14923" y="8817"/>
                  </a:cubicBezTo>
                  <a:cubicBezTo>
                    <a:pt x="14575" y="8720"/>
                    <a:pt x="14186" y="8736"/>
                    <a:pt x="14186" y="8758"/>
                  </a:cubicBezTo>
                  <a:cubicBezTo>
                    <a:pt x="14186" y="8763"/>
                    <a:pt x="13824" y="8521"/>
                    <a:pt x="13851" y="8021"/>
                  </a:cubicBezTo>
                  <a:cubicBezTo>
                    <a:pt x="13891" y="7054"/>
                    <a:pt x="14277" y="6722"/>
                    <a:pt x="14559" y="6340"/>
                  </a:cubicBezTo>
                  <a:cubicBezTo>
                    <a:pt x="14861" y="5938"/>
                    <a:pt x="15116" y="5661"/>
                    <a:pt x="15514" y="5645"/>
                  </a:cubicBezTo>
                  <a:close/>
                  <a:moveTo>
                    <a:pt x="5395" y="5887"/>
                  </a:moveTo>
                  <a:cubicBezTo>
                    <a:pt x="5545" y="5876"/>
                    <a:pt x="5689" y="5902"/>
                    <a:pt x="5722" y="6028"/>
                  </a:cubicBezTo>
                  <a:cubicBezTo>
                    <a:pt x="5749" y="6120"/>
                    <a:pt x="5832" y="6280"/>
                    <a:pt x="5886" y="6414"/>
                  </a:cubicBezTo>
                  <a:cubicBezTo>
                    <a:pt x="6060" y="6844"/>
                    <a:pt x="6366" y="6931"/>
                    <a:pt x="6393" y="7210"/>
                  </a:cubicBezTo>
                  <a:cubicBezTo>
                    <a:pt x="6527" y="8430"/>
                    <a:pt x="5806" y="8382"/>
                    <a:pt x="5404" y="8919"/>
                  </a:cubicBezTo>
                  <a:cubicBezTo>
                    <a:pt x="5337" y="8903"/>
                    <a:pt x="4707" y="8988"/>
                    <a:pt x="4130" y="9095"/>
                  </a:cubicBezTo>
                  <a:cubicBezTo>
                    <a:pt x="3419" y="8778"/>
                    <a:pt x="3068" y="7651"/>
                    <a:pt x="2559" y="7281"/>
                  </a:cubicBezTo>
                  <a:cubicBezTo>
                    <a:pt x="2291" y="7082"/>
                    <a:pt x="3164" y="6834"/>
                    <a:pt x="3807" y="6544"/>
                  </a:cubicBezTo>
                  <a:cubicBezTo>
                    <a:pt x="4304" y="6323"/>
                    <a:pt x="4516" y="6228"/>
                    <a:pt x="5052" y="5964"/>
                  </a:cubicBezTo>
                  <a:cubicBezTo>
                    <a:pt x="5092" y="5946"/>
                    <a:pt x="5246" y="5898"/>
                    <a:pt x="5395" y="5887"/>
                  </a:cubicBezTo>
                  <a:close/>
                </a:path>
              </a:pathLst>
            </a:custGeom>
            <a:solidFill>
              <a:srgbClr val="000000"/>
            </a:solidFill>
            <a:ln w="12700">
              <a:miter lim="400000"/>
            </a:ln>
          </p:spPr>
          <p:txBody>
            <a:bodyPr lIns="101600" tIns="101600" rIns="101600" bIns="101600" anchor="ctr"/>
            <a:lstStyle/>
            <a:p>
              <a:pPr algn="ctr" defTabSz="1651000">
                <a:lnSpc>
                  <a:spcPct val="100000"/>
                </a:lnSpc>
                <a:spcBef>
                  <a:spcPts val="0"/>
                </a:spcBef>
                <a:defRPr sz="3400">
                  <a:solidFill>
                    <a:srgbClr val="FFFFFF"/>
                  </a:solidFill>
                  <a:latin typeface="Helvetica Neue Medium"/>
                  <a:ea typeface="Helvetica Neue Medium"/>
                  <a:cs typeface="Helvetica Neue Medium"/>
                  <a:sym typeface="Helvetica Neue Medium"/>
                </a:defRPr>
              </a:pPr>
              <a:endParaRPr sz="6800" dirty="0"/>
            </a:p>
          </p:txBody>
        </p:sp>
      </p:grpSp>
      <p:grpSp>
        <p:nvGrpSpPr>
          <p:cNvPr id="13" name="Group 12">
            <a:extLst>
              <a:ext uri="{FF2B5EF4-FFF2-40B4-BE49-F238E27FC236}">
                <a16:creationId xmlns:a16="http://schemas.microsoft.com/office/drawing/2014/main" id="{8D13962E-95CF-1795-9550-7B316F7DA3F9}"/>
              </a:ext>
            </a:extLst>
          </p:cNvPr>
          <p:cNvGrpSpPr/>
          <p:nvPr/>
        </p:nvGrpSpPr>
        <p:grpSpPr>
          <a:xfrm>
            <a:off x="1127535" y="8404601"/>
            <a:ext cx="2910198" cy="1989764"/>
            <a:chOff x="-145175" y="3916155"/>
            <a:chExt cx="3876848" cy="2650679"/>
          </a:xfrm>
        </p:grpSpPr>
        <p:grpSp>
          <p:nvGrpSpPr>
            <p:cNvPr id="14" name="Group 13">
              <a:extLst>
                <a:ext uri="{FF2B5EF4-FFF2-40B4-BE49-F238E27FC236}">
                  <a16:creationId xmlns:a16="http://schemas.microsoft.com/office/drawing/2014/main" id="{C18887BA-7A84-6312-86AA-4ED019882EDA}"/>
                </a:ext>
              </a:extLst>
            </p:cNvPr>
            <p:cNvGrpSpPr/>
            <p:nvPr/>
          </p:nvGrpSpPr>
          <p:grpSpPr>
            <a:xfrm>
              <a:off x="327246" y="4632736"/>
              <a:ext cx="2931483" cy="1934098"/>
              <a:chOff x="327246" y="4632736"/>
              <a:chExt cx="2931483" cy="1934098"/>
            </a:xfrm>
          </p:grpSpPr>
          <p:pic>
            <p:nvPicPr>
              <p:cNvPr id="16" name="Picture 15" descr="A copper tube on a green mat&#10;&#10;Description automatically generated">
                <a:extLst>
                  <a:ext uri="{FF2B5EF4-FFF2-40B4-BE49-F238E27FC236}">
                    <a16:creationId xmlns:a16="http://schemas.microsoft.com/office/drawing/2014/main" id="{505128AB-3432-6E02-171E-65D8F83C7955}"/>
                  </a:ext>
                </a:extLst>
              </p:cNvPr>
              <p:cNvPicPr>
                <a:picLocks noChangeAspect="1"/>
              </p:cNvPicPr>
              <p:nvPr/>
            </p:nvPicPr>
            <p:blipFill>
              <a:blip r:embed="rId5"/>
              <a:stretch>
                <a:fillRect/>
              </a:stretch>
            </p:blipFill>
            <p:spPr>
              <a:xfrm>
                <a:off x="327246" y="4860448"/>
                <a:ext cx="2931483" cy="1706386"/>
              </a:xfrm>
              <a:prstGeom prst="rect">
                <a:avLst/>
              </a:prstGeom>
            </p:spPr>
          </p:pic>
          <p:cxnSp>
            <p:nvCxnSpPr>
              <p:cNvPr id="17" name="Straight Connector 16">
                <a:extLst>
                  <a:ext uri="{FF2B5EF4-FFF2-40B4-BE49-F238E27FC236}">
                    <a16:creationId xmlns:a16="http://schemas.microsoft.com/office/drawing/2014/main" id="{3E351A42-173B-A26F-FFC8-4376CDAFA67C}"/>
                  </a:ext>
                </a:extLst>
              </p:cNvPr>
              <p:cNvCxnSpPr>
                <a:cxnSpLocks/>
              </p:cNvCxnSpPr>
              <p:nvPr/>
            </p:nvCxnSpPr>
            <p:spPr>
              <a:xfrm flipV="1">
                <a:off x="886553" y="4632736"/>
                <a:ext cx="1930832" cy="12341"/>
              </a:xfrm>
              <a:prstGeom prst="line">
                <a:avLst/>
              </a:prstGeom>
              <a:ln w="6350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sp>
          <p:nvSpPr>
            <p:cNvPr id="15" name="TextBox 14">
              <a:extLst>
                <a:ext uri="{FF2B5EF4-FFF2-40B4-BE49-F238E27FC236}">
                  <a16:creationId xmlns:a16="http://schemas.microsoft.com/office/drawing/2014/main" id="{8F1E90B0-EC7B-AB3C-B98C-1C05E55A3D72}"/>
                </a:ext>
              </a:extLst>
            </p:cNvPr>
            <p:cNvSpPr txBox="1"/>
            <p:nvPr/>
          </p:nvSpPr>
          <p:spPr>
            <a:xfrm>
              <a:off x="-145175" y="3916155"/>
              <a:ext cx="3876848" cy="492008"/>
            </a:xfrm>
            <a:prstGeom prst="rect">
              <a:avLst/>
            </a:prstGeom>
            <a:noFill/>
          </p:spPr>
          <p:txBody>
            <a:bodyPr wrap="square" rtlCol="0">
              <a:spAutoFit/>
            </a:bodyPr>
            <a:lstStyle/>
            <a:p>
              <a:pPr algn="ctr"/>
              <a:r>
                <a:rPr lang="en-US" sz="2000" b="1" dirty="0"/>
                <a:t>cavity length: 14 cm</a:t>
              </a:r>
            </a:p>
          </p:txBody>
        </p:sp>
      </p:grpSp>
      <p:sp>
        <p:nvSpPr>
          <p:cNvPr id="20" name="Right Arrow 19">
            <a:extLst>
              <a:ext uri="{FF2B5EF4-FFF2-40B4-BE49-F238E27FC236}">
                <a16:creationId xmlns:a16="http://schemas.microsoft.com/office/drawing/2014/main" id="{AD55C813-61E9-9B2C-0E37-FDB3DA3010E8}"/>
              </a:ext>
            </a:extLst>
          </p:cNvPr>
          <p:cNvSpPr/>
          <p:nvPr/>
        </p:nvSpPr>
        <p:spPr>
          <a:xfrm>
            <a:off x="761400" y="12365361"/>
            <a:ext cx="22861192" cy="391103"/>
          </a:xfrm>
          <a:prstGeom prst="rightArrow">
            <a:avLst>
              <a:gd name="adj1" fmla="val 50000"/>
              <a:gd name="adj2" fmla="val 109092"/>
            </a:avLst>
          </a:prstGeom>
          <a:gradFill flip="none" rotWithShape="1">
            <a:gsLst>
              <a:gs pos="10000">
                <a:schemeClr val="accent1"/>
              </a:gs>
              <a:gs pos="85000">
                <a:srgbClr val="FF0000"/>
              </a:gs>
            </a:gsLst>
            <a:lin ang="0" scaled="0"/>
            <a:tileRect/>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grpSp>
        <p:nvGrpSpPr>
          <p:cNvPr id="25" name="Group 24">
            <a:extLst>
              <a:ext uri="{FF2B5EF4-FFF2-40B4-BE49-F238E27FC236}">
                <a16:creationId xmlns:a16="http://schemas.microsoft.com/office/drawing/2014/main" id="{9991964D-4A07-4CC7-7246-2C81D8B4B70A}"/>
              </a:ext>
            </a:extLst>
          </p:cNvPr>
          <p:cNvGrpSpPr/>
          <p:nvPr/>
        </p:nvGrpSpPr>
        <p:grpSpPr>
          <a:xfrm>
            <a:off x="6356157" y="12506411"/>
            <a:ext cx="990153" cy="35180"/>
            <a:chOff x="3596024" y="12560911"/>
            <a:chExt cx="990153" cy="35180"/>
          </a:xfrm>
        </p:grpSpPr>
        <p:cxnSp>
          <p:nvCxnSpPr>
            <p:cNvPr id="22" name="Straight Connector 21">
              <a:extLst>
                <a:ext uri="{FF2B5EF4-FFF2-40B4-BE49-F238E27FC236}">
                  <a16:creationId xmlns:a16="http://schemas.microsoft.com/office/drawing/2014/main" id="{2306B6BA-FE46-3678-72EA-C558DD79A482}"/>
                </a:ext>
              </a:extLst>
            </p:cNvPr>
            <p:cNvCxnSpPr>
              <a:cxnSpLocks/>
            </p:cNvCxnSpPr>
            <p:nvPr/>
          </p:nvCxnSpPr>
          <p:spPr>
            <a:xfrm rot="2700000" flipH="1">
              <a:off x="3961784" y="12195151"/>
              <a:ext cx="0" cy="731520"/>
            </a:xfrm>
            <a:prstGeom prst="line">
              <a:avLst/>
            </a:prstGeom>
            <a:noFill/>
            <a:ln w="762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cxnSp>
          <p:nvCxnSpPr>
            <p:cNvPr id="24" name="Straight Connector 23">
              <a:extLst>
                <a:ext uri="{FF2B5EF4-FFF2-40B4-BE49-F238E27FC236}">
                  <a16:creationId xmlns:a16="http://schemas.microsoft.com/office/drawing/2014/main" id="{9DEF2E6F-BDB4-4400-3E37-019F6BCC4DDB}"/>
                </a:ext>
              </a:extLst>
            </p:cNvPr>
            <p:cNvCxnSpPr>
              <a:cxnSpLocks/>
            </p:cNvCxnSpPr>
            <p:nvPr/>
          </p:nvCxnSpPr>
          <p:spPr>
            <a:xfrm rot="2700000" flipH="1">
              <a:off x="4220417" y="12230331"/>
              <a:ext cx="0" cy="731520"/>
            </a:xfrm>
            <a:prstGeom prst="line">
              <a:avLst/>
            </a:prstGeom>
            <a:noFill/>
            <a:ln w="762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grpSp>
      <p:sp>
        <p:nvSpPr>
          <p:cNvPr id="26" name="TextBox 25">
            <a:extLst>
              <a:ext uri="{FF2B5EF4-FFF2-40B4-BE49-F238E27FC236}">
                <a16:creationId xmlns:a16="http://schemas.microsoft.com/office/drawing/2014/main" id="{BBF71247-83F7-AEA7-DA61-FC41650782FA}"/>
              </a:ext>
            </a:extLst>
          </p:cNvPr>
          <p:cNvSpPr txBox="1"/>
          <p:nvPr/>
        </p:nvSpPr>
        <p:spPr>
          <a:xfrm>
            <a:off x="2329505" y="12556808"/>
            <a:ext cx="1152560" cy="59045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noAutofit/>
          </a:bodyPr>
          <a:lstStyle/>
          <a:p>
            <a:pPr marL="0" marR="0" indent="0" algn="l" defTabSz="2438338" rtl="0" fontAlgn="auto" latinLnBrk="0" hangingPunct="0">
              <a:lnSpc>
                <a:spcPct val="100000"/>
              </a:lnSpc>
              <a:spcBef>
                <a:spcPts val="0"/>
              </a:spcBef>
              <a:spcAft>
                <a:spcPts val="0"/>
              </a:spcAft>
              <a:buClrTx/>
              <a:buSzTx/>
              <a:buFontTx/>
              <a:buNone/>
              <a:tabLst/>
            </a:pPr>
            <a:r>
              <a:rPr kumimoji="0" lang="en-US" sz="2400" b="1" i="0" u="none" strike="noStrike" cap="none" spc="0" normalizeH="0" baseline="0" dirty="0">
                <a:ln>
                  <a:noFill/>
                </a:ln>
                <a:solidFill>
                  <a:srgbClr val="000000"/>
                </a:solidFill>
                <a:effectLst/>
                <a:uFillTx/>
                <a:latin typeface="+mn-lt"/>
                <a:ea typeface="+mn-ea"/>
                <a:cs typeface="+mn-cs"/>
                <a:sym typeface="Helvetica Neue"/>
              </a:rPr>
              <a:t>26 GHz</a:t>
            </a:r>
          </a:p>
        </p:txBody>
      </p:sp>
      <p:cxnSp>
        <p:nvCxnSpPr>
          <p:cNvPr id="28" name="Elbow Connector 27">
            <a:extLst>
              <a:ext uri="{FF2B5EF4-FFF2-40B4-BE49-F238E27FC236}">
                <a16:creationId xmlns:a16="http://schemas.microsoft.com/office/drawing/2014/main" id="{953EDB76-3331-5A11-63B2-0FD3BFB7FE32}"/>
              </a:ext>
            </a:extLst>
          </p:cNvPr>
          <p:cNvCxnSpPr>
            <a:cxnSpLocks/>
            <a:stCxn id="26" idx="0"/>
            <a:endCxn id="31" idx="2"/>
          </p:cNvCxnSpPr>
          <p:nvPr/>
        </p:nvCxnSpPr>
        <p:spPr>
          <a:xfrm rot="16200000" flipV="1">
            <a:off x="2368504" y="12019526"/>
            <a:ext cx="719164" cy="355399"/>
          </a:xfrm>
          <a:prstGeom prst="bentConnector3">
            <a:avLst/>
          </a:prstGeom>
          <a:noFill/>
          <a:ln w="63500" cap="flat">
            <a:solidFill>
              <a:srgbClr val="0329D6"/>
            </a:solidFill>
            <a:prstDash val="solid"/>
            <a:miter lim="400000"/>
            <a:headEnd type="oval" w="med" len="med"/>
            <a:tailEnd type="none" w="sm" len="sm"/>
          </a:ln>
          <a:effectLst/>
          <a:sp3d/>
        </p:spPr>
        <p:style>
          <a:lnRef idx="0">
            <a:scrgbClr r="0" g="0" b="0"/>
          </a:lnRef>
          <a:fillRef idx="0">
            <a:scrgbClr r="0" g="0" b="0"/>
          </a:fillRef>
          <a:effectRef idx="0">
            <a:scrgbClr r="0" g="0" b="0"/>
          </a:effectRef>
          <a:fontRef idx="none"/>
        </p:style>
      </p:cxnSp>
      <p:sp>
        <p:nvSpPr>
          <p:cNvPr id="31" name="Rounded Rectangle 30">
            <a:extLst>
              <a:ext uri="{FF2B5EF4-FFF2-40B4-BE49-F238E27FC236}">
                <a16:creationId xmlns:a16="http://schemas.microsoft.com/office/drawing/2014/main" id="{1D0F58A0-5E83-6236-8BB5-663748373CB3}"/>
              </a:ext>
            </a:extLst>
          </p:cNvPr>
          <p:cNvSpPr/>
          <p:nvPr/>
        </p:nvSpPr>
        <p:spPr>
          <a:xfrm>
            <a:off x="653477" y="10858077"/>
            <a:ext cx="3793818" cy="979567"/>
          </a:xfrm>
          <a:prstGeom prst="roundRect">
            <a:avLst>
              <a:gd name="adj" fmla="val 25038"/>
            </a:avLst>
          </a:prstGeom>
          <a:solidFill>
            <a:srgbClr val="0329D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rPr>
              <a:t>Cavity CRES Apparatus (CCA)</a:t>
            </a:r>
          </a:p>
        </p:txBody>
      </p:sp>
      <p:sp>
        <p:nvSpPr>
          <p:cNvPr id="36" name="TextBox 35">
            <a:extLst>
              <a:ext uri="{FF2B5EF4-FFF2-40B4-BE49-F238E27FC236}">
                <a16:creationId xmlns:a16="http://schemas.microsoft.com/office/drawing/2014/main" id="{13FF0C04-DA06-77BD-F95F-A8313AFA61EA}"/>
              </a:ext>
            </a:extLst>
          </p:cNvPr>
          <p:cNvSpPr txBox="1"/>
          <p:nvPr/>
        </p:nvSpPr>
        <p:spPr>
          <a:xfrm>
            <a:off x="2915761" y="10330360"/>
            <a:ext cx="2166505" cy="59045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noAutofit/>
          </a:bodyPr>
          <a:lstStyle/>
          <a:p>
            <a:pPr marL="0" marR="0" indent="0" algn="l" defTabSz="2438338" rtl="0" fontAlgn="auto" latinLnBrk="0" hangingPunct="0">
              <a:lnSpc>
                <a:spcPct val="100000"/>
              </a:lnSpc>
              <a:spcBef>
                <a:spcPts val="0"/>
              </a:spcBef>
              <a:spcAft>
                <a:spcPts val="0"/>
              </a:spcAft>
              <a:buClrTx/>
              <a:buSzTx/>
              <a:buFontTx/>
              <a:buNone/>
              <a:tabLst/>
            </a:pPr>
            <a:r>
              <a:rPr kumimoji="0" lang="en-US" sz="1600" i="0" u="none" strike="noStrike" cap="none" spc="0" normalizeH="0" baseline="0" dirty="0">
                <a:ln>
                  <a:noFill/>
                </a:ln>
                <a:solidFill>
                  <a:srgbClr val="000000"/>
                </a:solidFill>
                <a:effectLst/>
                <a:uFillTx/>
                <a:latin typeface="+mn-lt"/>
                <a:ea typeface="+mn-ea"/>
                <a:cs typeface="+mn-cs"/>
                <a:sym typeface="Helvetica Neue"/>
              </a:rPr>
              <a:t>Credit: J. Stachurska</a:t>
            </a:r>
          </a:p>
        </p:txBody>
      </p:sp>
      <p:sp>
        <p:nvSpPr>
          <p:cNvPr id="37" name="TextBox 36">
            <a:extLst>
              <a:ext uri="{FF2B5EF4-FFF2-40B4-BE49-F238E27FC236}">
                <a16:creationId xmlns:a16="http://schemas.microsoft.com/office/drawing/2014/main" id="{F5C6AB82-CB00-4F0E-B2F2-CF470EDD3785}"/>
              </a:ext>
            </a:extLst>
          </p:cNvPr>
          <p:cNvSpPr txBox="1"/>
          <p:nvPr/>
        </p:nvSpPr>
        <p:spPr>
          <a:xfrm>
            <a:off x="11162848" y="12556808"/>
            <a:ext cx="1152560" cy="59045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noAutofit/>
          </a:bodyPr>
          <a:lstStyle/>
          <a:p>
            <a:pPr marL="0" marR="0" indent="0" algn="l" defTabSz="2438338" rtl="0" fontAlgn="auto" latinLnBrk="0" hangingPunct="0">
              <a:lnSpc>
                <a:spcPct val="100000"/>
              </a:lnSpc>
              <a:spcBef>
                <a:spcPts val="0"/>
              </a:spcBef>
              <a:spcAft>
                <a:spcPts val="0"/>
              </a:spcAft>
              <a:buClrTx/>
              <a:buSzTx/>
              <a:buFontTx/>
              <a:buNone/>
              <a:tabLst/>
            </a:pPr>
            <a:r>
              <a:rPr kumimoji="0" lang="en-US" sz="2400" b="1" i="0" u="none" strike="noStrike" cap="none" spc="0" normalizeH="0" baseline="0" dirty="0">
                <a:ln>
                  <a:noFill/>
                </a:ln>
                <a:solidFill>
                  <a:srgbClr val="000000"/>
                </a:solidFill>
                <a:effectLst/>
                <a:uFillTx/>
                <a:latin typeface="+mn-lt"/>
                <a:ea typeface="+mn-ea"/>
                <a:cs typeface="+mn-cs"/>
                <a:sym typeface="Helvetica Neue"/>
              </a:rPr>
              <a:t>560 MHz</a:t>
            </a:r>
          </a:p>
        </p:txBody>
      </p:sp>
      <p:cxnSp>
        <p:nvCxnSpPr>
          <p:cNvPr id="38" name="Elbow Connector 37">
            <a:extLst>
              <a:ext uri="{FF2B5EF4-FFF2-40B4-BE49-F238E27FC236}">
                <a16:creationId xmlns:a16="http://schemas.microsoft.com/office/drawing/2014/main" id="{63175143-E43E-2E74-6A71-F349945BB9FC}"/>
              </a:ext>
            </a:extLst>
          </p:cNvPr>
          <p:cNvCxnSpPr>
            <a:cxnSpLocks/>
            <a:stCxn id="37" idx="0"/>
            <a:endCxn id="39" idx="2"/>
          </p:cNvCxnSpPr>
          <p:nvPr/>
        </p:nvCxnSpPr>
        <p:spPr>
          <a:xfrm rot="16200000" flipV="1">
            <a:off x="10559840" y="11377519"/>
            <a:ext cx="582024" cy="1776553"/>
          </a:xfrm>
          <a:prstGeom prst="bentConnector3">
            <a:avLst>
              <a:gd name="adj1" fmla="val 50000"/>
            </a:avLst>
          </a:prstGeom>
          <a:noFill/>
          <a:ln w="63500" cap="flat">
            <a:solidFill>
              <a:srgbClr val="002060"/>
            </a:solidFill>
            <a:prstDash val="solid"/>
            <a:miter lim="400000"/>
            <a:headEnd type="oval" w="med" len="med"/>
            <a:tailEnd type="none" w="sm" len="sm"/>
          </a:ln>
          <a:effectLst/>
          <a:sp3d/>
        </p:spPr>
        <p:style>
          <a:lnRef idx="0">
            <a:scrgbClr r="0" g="0" b="0"/>
          </a:lnRef>
          <a:fillRef idx="0">
            <a:scrgbClr r="0" g="0" b="0"/>
          </a:fillRef>
          <a:effectRef idx="0">
            <a:scrgbClr r="0" g="0" b="0"/>
          </a:effectRef>
          <a:fontRef idx="none"/>
        </p:style>
      </p:cxnSp>
      <p:sp>
        <p:nvSpPr>
          <p:cNvPr id="39" name="Rounded Rectangle 38">
            <a:extLst>
              <a:ext uri="{FF2B5EF4-FFF2-40B4-BE49-F238E27FC236}">
                <a16:creationId xmlns:a16="http://schemas.microsoft.com/office/drawing/2014/main" id="{5BE03B68-F261-D32C-D40D-E90BC11BC3F4}"/>
              </a:ext>
            </a:extLst>
          </p:cNvPr>
          <p:cNvSpPr/>
          <p:nvPr/>
        </p:nvSpPr>
        <p:spPr>
          <a:xfrm>
            <a:off x="7642024" y="10995217"/>
            <a:ext cx="4641101" cy="979567"/>
          </a:xfrm>
          <a:prstGeom prst="roundRect">
            <a:avLst>
              <a:gd name="adj" fmla="val 25038"/>
            </a:avLst>
          </a:prstGeom>
          <a:solidFill>
            <a:srgbClr val="0329D6"/>
          </a:solidFill>
          <a:ln w="12700" cap="flat">
            <a:solidFill>
              <a:srgbClr val="00206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rPr>
              <a:t>Low Frequency Apparatus</a:t>
            </a:r>
            <a:br>
              <a:rPr kumimoji="0" lang="en-US" sz="24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rPr>
            </a:br>
            <a:r>
              <a:rPr kumimoji="0" lang="en-US" sz="24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rPr>
              <a:t>(LFA)</a:t>
            </a:r>
          </a:p>
        </p:txBody>
      </p:sp>
      <p:cxnSp>
        <p:nvCxnSpPr>
          <p:cNvPr id="46" name="Elbow Connector 45">
            <a:extLst>
              <a:ext uri="{FF2B5EF4-FFF2-40B4-BE49-F238E27FC236}">
                <a16:creationId xmlns:a16="http://schemas.microsoft.com/office/drawing/2014/main" id="{6A81ABD9-4BAF-0227-DBA4-0E582F24BFA8}"/>
              </a:ext>
            </a:extLst>
          </p:cNvPr>
          <p:cNvCxnSpPr>
            <a:cxnSpLocks/>
            <a:stCxn id="54" idx="0"/>
            <a:endCxn id="47" idx="2"/>
          </p:cNvCxnSpPr>
          <p:nvPr/>
        </p:nvCxnSpPr>
        <p:spPr>
          <a:xfrm rot="16200000" flipV="1">
            <a:off x="16422604" y="10320218"/>
            <a:ext cx="570279" cy="3902902"/>
          </a:xfrm>
          <a:prstGeom prst="bentConnector3">
            <a:avLst>
              <a:gd name="adj1" fmla="val 50000"/>
            </a:avLst>
          </a:prstGeom>
          <a:noFill/>
          <a:ln w="63500" cap="flat">
            <a:solidFill>
              <a:srgbClr val="002060"/>
            </a:solidFill>
            <a:prstDash val="solid"/>
            <a:miter lim="400000"/>
            <a:headEnd type="oval" w="med" len="med"/>
            <a:tailEnd type="none" w="sm" len="sm"/>
          </a:ln>
          <a:effectLst/>
          <a:sp3d/>
        </p:spPr>
        <p:style>
          <a:lnRef idx="0">
            <a:scrgbClr r="0" g="0" b="0"/>
          </a:lnRef>
          <a:fillRef idx="0">
            <a:scrgbClr r="0" g="0" b="0"/>
          </a:fillRef>
          <a:effectRef idx="0">
            <a:scrgbClr r="0" g="0" b="0"/>
          </a:effectRef>
          <a:fontRef idx="none"/>
        </p:style>
      </p:cxnSp>
      <p:sp>
        <p:nvSpPr>
          <p:cNvPr id="47" name="Rounded Rectangle 46">
            <a:extLst>
              <a:ext uri="{FF2B5EF4-FFF2-40B4-BE49-F238E27FC236}">
                <a16:creationId xmlns:a16="http://schemas.microsoft.com/office/drawing/2014/main" id="{DE3B5ACA-68C2-59F5-B268-3958457E6C75}"/>
              </a:ext>
            </a:extLst>
          </p:cNvPr>
          <p:cNvSpPr/>
          <p:nvPr/>
        </p:nvSpPr>
        <p:spPr>
          <a:xfrm>
            <a:off x="13639951" y="11006962"/>
            <a:ext cx="2232682" cy="979567"/>
          </a:xfrm>
          <a:prstGeom prst="roundRect">
            <a:avLst>
              <a:gd name="adj" fmla="val 25038"/>
            </a:avLst>
          </a:prstGeom>
          <a:solidFill>
            <a:srgbClr val="0329D6"/>
          </a:solidFill>
          <a:ln w="12700" cap="flat">
            <a:solidFill>
              <a:srgbClr val="00206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rPr>
              <a:t>150 MHz</a:t>
            </a:r>
            <a:br>
              <a:rPr kumimoji="0" lang="en-US" sz="24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rPr>
            </a:br>
            <a:r>
              <a:rPr kumimoji="0" lang="en-US" sz="24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rPr>
              <a:t>Pilot</a:t>
            </a:r>
          </a:p>
        </p:txBody>
      </p:sp>
      <p:sp>
        <p:nvSpPr>
          <p:cNvPr id="50" name="Rounded Rectangle 49">
            <a:extLst>
              <a:ext uri="{FF2B5EF4-FFF2-40B4-BE49-F238E27FC236}">
                <a16:creationId xmlns:a16="http://schemas.microsoft.com/office/drawing/2014/main" id="{E36C9823-BB61-8B6D-8097-F467902B3DDC}"/>
              </a:ext>
            </a:extLst>
          </p:cNvPr>
          <p:cNvSpPr/>
          <p:nvPr/>
        </p:nvSpPr>
        <p:spPr>
          <a:xfrm>
            <a:off x="16243639" y="6075530"/>
            <a:ext cx="1909482" cy="5826115"/>
          </a:xfrm>
          <a:prstGeom prst="roundRect">
            <a:avLst/>
          </a:prstGeom>
          <a:noFill/>
          <a:ln w="76200" cap="flat">
            <a:solidFill>
              <a:srgbClr val="FF0000"/>
            </a:solidFill>
            <a:prstDash val="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54" name="TextBox 53">
            <a:extLst>
              <a:ext uri="{FF2B5EF4-FFF2-40B4-BE49-F238E27FC236}">
                <a16:creationId xmlns:a16="http://schemas.microsoft.com/office/drawing/2014/main" id="{2676FE18-7554-B08F-FE93-D46E472FC89C}"/>
              </a:ext>
            </a:extLst>
          </p:cNvPr>
          <p:cNvSpPr txBox="1"/>
          <p:nvPr/>
        </p:nvSpPr>
        <p:spPr>
          <a:xfrm>
            <a:off x="17878348" y="12556808"/>
            <a:ext cx="1561692" cy="59045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noAutofit/>
          </a:bodyPr>
          <a:lstStyle/>
          <a:p>
            <a:pPr marL="0" marR="0" indent="0" algn="l" defTabSz="2438338" rtl="0" fontAlgn="auto" latinLnBrk="0" hangingPunct="0">
              <a:lnSpc>
                <a:spcPct val="100000"/>
              </a:lnSpc>
              <a:spcBef>
                <a:spcPts val="0"/>
              </a:spcBef>
              <a:spcAft>
                <a:spcPts val="0"/>
              </a:spcAft>
              <a:buClrTx/>
              <a:buSzTx/>
              <a:buFontTx/>
              <a:buNone/>
              <a:tabLst/>
            </a:pPr>
            <a:r>
              <a:rPr kumimoji="0" lang="en-US" sz="2400" b="1" i="0" u="none" strike="noStrike" cap="none" spc="0" normalizeH="0" baseline="0" dirty="0">
                <a:ln>
                  <a:noFill/>
                </a:ln>
                <a:solidFill>
                  <a:srgbClr val="000000"/>
                </a:solidFill>
                <a:effectLst/>
                <a:uFillTx/>
                <a:latin typeface="+mn-lt"/>
                <a:ea typeface="+mn-ea"/>
                <a:cs typeface="+mn-cs"/>
                <a:sym typeface="Helvetica Neue"/>
              </a:rPr>
              <a:t>~150 MHz</a:t>
            </a:r>
          </a:p>
        </p:txBody>
      </p:sp>
      <p:cxnSp>
        <p:nvCxnSpPr>
          <p:cNvPr id="55" name="Elbow Connector 54">
            <a:extLst>
              <a:ext uri="{FF2B5EF4-FFF2-40B4-BE49-F238E27FC236}">
                <a16:creationId xmlns:a16="http://schemas.microsoft.com/office/drawing/2014/main" id="{491AE1BF-483B-3E3F-213E-231829B0D46B}"/>
              </a:ext>
            </a:extLst>
          </p:cNvPr>
          <p:cNvCxnSpPr>
            <a:cxnSpLocks/>
            <a:stCxn id="54" idx="0"/>
            <a:endCxn id="56" idx="2"/>
          </p:cNvCxnSpPr>
          <p:nvPr/>
        </p:nvCxnSpPr>
        <p:spPr>
          <a:xfrm rot="5400000" flipH="1" flipV="1">
            <a:off x="19912920" y="10750284"/>
            <a:ext cx="552798" cy="3060251"/>
          </a:xfrm>
          <a:prstGeom prst="bentConnector3">
            <a:avLst>
              <a:gd name="adj1" fmla="val 50000"/>
            </a:avLst>
          </a:prstGeom>
          <a:noFill/>
          <a:ln w="63500" cap="flat">
            <a:solidFill>
              <a:srgbClr val="002060"/>
            </a:solidFill>
            <a:prstDash val="solid"/>
            <a:miter lim="400000"/>
            <a:headEnd type="oval" w="med" len="med"/>
            <a:tailEnd type="none" w="sm" len="sm"/>
          </a:ln>
          <a:effectLst/>
          <a:sp3d/>
        </p:spPr>
        <p:style>
          <a:lnRef idx="0">
            <a:scrgbClr r="0" g="0" b="0"/>
          </a:lnRef>
          <a:fillRef idx="0">
            <a:scrgbClr r="0" g="0" b="0"/>
          </a:fillRef>
          <a:effectRef idx="0">
            <a:scrgbClr r="0" g="0" b="0"/>
          </a:effectRef>
          <a:fontRef idx="none"/>
        </p:style>
      </p:cxnSp>
      <p:sp>
        <p:nvSpPr>
          <p:cNvPr id="56" name="Rounded Rectangle 55">
            <a:extLst>
              <a:ext uri="{FF2B5EF4-FFF2-40B4-BE49-F238E27FC236}">
                <a16:creationId xmlns:a16="http://schemas.microsoft.com/office/drawing/2014/main" id="{0A5DCDF7-233D-7E8D-CEB0-EBB88199D633}"/>
              </a:ext>
            </a:extLst>
          </p:cNvPr>
          <p:cNvSpPr/>
          <p:nvPr/>
        </p:nvSpPr>
        <p:spPr>
          <a:xfrm>
            <a:off x="20603104" y="11143902"/>
            <a:ext cx="2232682" cy="860108"/>
          </a:xfrm>
          <a:prstGeom prst="roundRect">
            <a:avLst>
              <a:gd name="adj" fmla="val 25038"/>
            </a:avLst>
          </a:prstGeom>
          <a:solidFill>
            <a:srgbClr val="0329D6"/>
          </a:solidFill>
          <a:ln w="12700" cap="flat">
            <a:solidFill>
              <a:srgbClr val="00206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182880" rIns="50800" bIns="18288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rPr>
              <a:t>Phase IV</a:t>
            </a:r>
          </a:p>
        </p:txBody>
      </p:sp>
      <p:cxnSp>
        <p:nvCxnSpPr>
          <p:cNvPr id="60" name="Straight Arrow Connector 59">
            <a:extLst>
              <a:ext uri="{FF2B5EF4-FFF2-40B4-BE49-F238E27FC236}">
                <a16:creationId xmlns:a16="http://schemas.microsoft.com/office/drawing/2014/main" id="{CE26016F-0342-B9E7-8172-82FB40D42EE0}"/>
              </a:ext>
            </a:extLst>
          </p:cNvPr>
          <p:cNvCxnSpPr/>
          <p:nvPr/>
        </p:nvCxnSpPr>
        <p:spPr>
          <a:xfrm flipV="1">
            <a:off x="15872633" y="11143902"/>
            <a:ext cx="749853" cy="318755"/>
          </a:xfrm>
          <a:prstGeom prst="straightConnector1">
            <a:avLst/>
          </a:prstGeom>
          <a:noFill/>
          <a:ln w="79375" cap="flat">
            <a:solidFill>
              <a:srgbClr val="002060"/>
            </a:solidFill>
            <a:prstDash val="solid"/>
            <a:miter lim="400000"/>
            <a:tailEnd type="triangle" w="med" len="med"/>
          </a:ln>
          <a:effectLst/>
          <a:sp3d/>
        </p:spPr>
        <p:style>
          <a:lnRef idx="0">
            <a:scrgbClr r="0" g="0" b="0"/>
          </a:lnRef>
          <a:fillRef idx="0">
            <a:scrgbClr r="0" g="0" b="0"/>
          </a:fillRef>
          <a:effectRef idx="0">
            <a:scrgbClr r="0" g="0" b="0"/>
          </a:effectRef>
          <a:fontRef idx="none"/>
        </p:style>
      </p:cxnSp>
      <p:sp>
        <p:nvSpPr>
          <p:cNvPr id="64" name="TextBox 63">
            <a:extLst>
              <a:ext uri="{FF2B5EF4-FFF2-40B4-BE49-F238E27FC236}">
                <a16:creationId xmlns:a16="http://schemas.microsoft.com/office/drawing/2014/main" id="{3B182DBE-5F6B-A8FE-67EA-EA30961412E4}"/>
              </a:ext>
            </a:extLst>
          </p:cNvPr>
          <p:cNvSpPr txBox="1"/>
          <p:nvPr/>
        </p:nvSpPr>
        <p:spPr>
          <a:xfrm>
            <a:off x="8390372" y="10531501"/>
            <a:ext cx="3531416" cy="3488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l" defTabSz="2438338" rtl="0" fontAlgn="auto" latinLnBrk="0" hangingPunct="0">
              <a:lnSpc>
                <a:spcPct val="100000"/>
              </a:lnSpc>
              <a:spcBef>
                <a:spcPts val="0"/>
              </a:spcBef>
              <a:spcAft>
                <a:spcPts val="0"/>
              </a:spcAft>
              <a:buClrTx/>
              <a:buSzTx/>
              <a:buFontTx/>
              <a:buNone/>
              <a:tabLst/>
            </a:pPr>
            <a:r>
              <a:rPr kumimoji="0" lang="en-US" sz="1600" i="0" u="none" strike="noStrike" cap="none" spc="0" normalizeH="0" baseline="0" dirty="0">
                <a:ln>
                  <a:noFill/>
                </a:ln>
                <a:solidFill>
                  <a:srgbClr val="000000"/>
                </a:solidFill>
                <a:effectLst/>
                <a:uFillTx/>
                <a:latin typeface="+mn-lt"/>
                <a:ea typeface="+mn-ea"/>
                <a:cs typeface="+mn-cs"/>
                <a:sym typeface="Helvetica Neue"/>
              </a:rPr>
              <a:t>Credit: M. Huehn, R. G. H. Robertson</a:t>
            </a:r>
          </a:p>
        </p:txBody>
      </p:sp>
      <p:grpSp>
        <p:nvGrpSpPr>
          <p:cNvPr id="30" name="Group 29">
            <a:extLst>
              <a:ext uri="{FF2B5EF4-FFF2-40B4-BE49-F238E27FC236}">
                <a16:creationId xmlns:a16="http://schemas.microsoft.com/office/drawing/2014/main" id="{0A841598-549F-64E5-BA38-8FA300393419}"/>
              </a:ext>
            </a:extLst>
          </p:cNvPr>
          <p:cNvGrpSpPr/>
          <p:nvPr/>
        </p:nvGrpSpPr>
        <p:grpSpPr>
          <a:xfrm>
            <a:off x="4487027" y="5091371"/>
            <a:ext cx="5007691" cy="3321535"/>
            <a:chOff x="4633422" y="501651"/>
            <a:chExt cx="7454246" cy="5567955"/>
          </a:xfrm>
        </p:grpSpPr>
        <p:pic>
          <p:nvPicPr>
            <p:cNvPr id="32" name="Picture 31" descr="A close-up of a machine&#10;&#10;Description automatically generated">
              <a:extLst>
                <a:ext uri="{FF2B5EF4-FFF2-40B4-BE49-F238E27FC236}">
                  <a16:creationId xmlns:a16="http://schemas.microsoft.com/office/drawing/2014/main" id="{5F84C799-BD77-3FEA-89EB-70EBCBB8C514}"/>
                </a:ext>
              </a:extLst>
            </p:cNvPr>
            <p:cNvPicPr>
              <a:picLocks noChangeAspect="1"/>
            </p:cNvPicPr>
            <p:nvPr/>
          </p:nvPicPr>
          <p:blipFill rotWithShape="1">
            <a:blip r:embed="rId6">
              <a:alphaModFix/>
            </a:blip>
            <a:srcRect l="6709" r="9376"/>
            <a:stretch/>
          </p:blipFill>
          <p:spPr>
            <a:xfrm>
              <a:off x="4679418" y="501651"/>
              <a:ext cx="6999476" cy="5567955"/>
            </a:xfrm>
            <a:prstGeom prst="rect">
              <a:avLst/>
            </a:prstGeom>
          </p:spPr>
        </p:pic>
        <p:sp>
          <p:nvSpPr>
            <p:cNvPr id="33" name="Antenna Arrays">
              <a:extLst>
                <a:ext uri="{FF2B5EF4-FFF2-40B4-BE49-F238E27FC236}">
                  <a16:creationId xmlns:a16="http://schemas.microsoft.com/office/drawing/2014/main" id="{4C0B2D37-9FF4-8898-2C37-9050931128FD}"/>
                </a:ext>
              </a:extLst>
            </p:cNvPr>
            <p:cNvSpPr txBox="1"/>
            <p:nvPr/>
          </p:nvSpPr>
          <p:spPr>
            <a:xfrm>
              <a:off x="7121757" y="4658150"/>
              <a:ext cx="4965911" cy="131906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101600" tIns="101600" rIns="101600" bIns="101600" anchor="ctr">
              <a:spAutoFit/>
            </a:bodyPr>
            <a:lstStyle>
              <a:lvl1pPr algn="ctr" defTabSz="2438400">
                <a:spcBef>
                  <a:spcPts val="0"/>
                </a:spcBef>
                <a:defRPr sz="4200">
                  <a:latin typeface="Canela Text Regular"/>
                  <a:ea typeface="Canela Text Regular"/>
                  <a:cs typeface="Canela Text Regular"/>
                  <a:sym typeface="Canela Text Regular"/>
                </a:defRPr>
              </a:lvl1pPr>
            </a:lstStyle>
            <a:p>
              <a:r>
                <a:rPr lang="en-US" sz="2100" b="1" dirty="0">
                  <a:effectLst>
                    <a:outerShdw blurRad="50800" dist="38100" dir="2700000" algn="tl" rotWithShape="0">
                      <a:schemeClr val="bg1">
                        <a:alpha val="40000"/>
                      </a:schemeClr>
                    </a:outerShdw>
                  </a:effectLst>
                  <a:latin typeface="Arial" panose="020B0604020202020204" pitchFamily="34" charset="0"/>
                  <a:cs typeface="Arial" panose="020B0604020202020204" pitchFamily="34" charset="0"/>
                </a:rPr>
                <a:t>6 GHz Open Cavity</a:t>
              </a:r>
            </a:p>
            <a:p>
              <a:r>
                <a:rPr lang="en-US" sz="2100" b="1" dirty="0">
                  <a:effectLst>
                    <a:outerShdw blurRad="50800" dist="38100" dir="2700000" algn="tl" rotWithShape="0">
                      <a:schemeClr val="bg1">
                        <a:alpha val="40000"/>
                      </a:schemeClr>
                    </a:outerShdw>
                  </a:effectLst>
                  <a:latin typeface="Arial" panose="020B0604020202020204" pitchFamily="34" charset="0"/>
                  <a:cs typeface="Arial" panose="020B0604020202020204" pitchFamily="34" charset="0"/>
                </a:rPr>
                <a:t>@ Penn State</a:t>
              </a:r>
              <a:endParaRPr sz="2100" b="1" dirty="0">
                <a:effectLst>
                  <a:outerShdw blurRad="50800" dist="38100" dir="2700000" algn="tl" rotWithShape="0">
                    <a:schemeClr val="bg1">
                      <a:alpha val="40000"/>
                    </a:schemeClr>
                  </a:outerShdw>
                </a:effectLst>
                <a:latin typeface="Arial" panose="020B0604020202020204" pitchFamily="34" charset="0"/>
                <a:cs typeface="Arial" panose="020B0604020202020204" pitchFamily="34" charset="0"/>
              </a:endParaRPr>
            </a:p>
          </p:txBody>
        </p:sp>
        <p:grpSp>
          <p:nvGrpSpPr>
            <p:cNvPr id="34" name="Group 33">
              <a:extLst>
                <a:ext uri="{FF2B5EF4-FFF2-40B4-BE49-F238E27FC236}">
                  <a16:creationId xmlns:a16="http://schemas.microsoft.com/office/drawing/2014/main" id="{353F92BE-6938-3ACF-A09E-E61A8506C090}"/>
                </a:ext>
              </a:extLst>
            </p:cNvPr>
            <p:cNvGrpSpPr/>
            <p:nvPr/>
          </p:nvGrpSpPr>
          <p:grpSpPr>
            <a:xfrm>
              <a:off x="7560398" y="2495619"/>
              <a:ext cx="3918334" cy="1894601"/>
              <a:chOff x="18443309" y="3552498"/>
              <a:chExt cx="6408990" cy="2682481"/>
            </a:xfrm>
          </p:grpSpPr>
          <p:cxnSp>
            <p:nvCxnSpPr>
              <p:cNvPr id="41" name="Straight Connector 40">
                <a:extLst>
                  <a:ext uri="{FF2B5EF4-FFF2-40B4-BE49-F238E27FC236}">
                    <a16:creationId xmlns:a16="http://schemas.microsoft.com/office/drawing/2014/main" id="{A6CBEF6E-0ED9-D68E-C016-A928ECA0BCA2}"/>
                  </a:ext>
                </a:extLst>
              </p:cNvPr>
              <p:cNvCxnSpPr>
                <a:cxnSpLocks/>
              </p:cNvCxnSpPr>
              <p:nvPr/>
            </p:nvCxnSpPr>
            <p:spPr>
              <a:xfrm flipV="1">
                <a:off x="18443309" y="3552498"/>
                <a:ext cx="4393784" cy="1396568"/>
              </a:xfrm>
              <a:prstGeom prst="line">
                <a:avLst/>
              </a:prstGeom>
              <a:ln w="1905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3D42A67A-B9C4-A357-2FDF-3F192D26A8B3}"/>
                  </a:ext>
                </a:extLst>
              </p:cNvPr>
              <p:cNvSpPr txBox="1"/>
              <p:nvPr/>
            </p:nvSpPr>
            <p:spPr>
              <a:xfrm>
                <a:off x="19303231" y="4700963"/>
                <a:ext cx="5549068" cy="1534016"/>
              </a:xfrm>
              <a:prstGeom prst="rect">
                <a:avLst/>
              </a:prstGeom>
              <a:noFill/>
            </p:spPr>
            <p:txBody>
              <a:bodyPr wrap="square" rtlCol="0">
                <a:spAutoFit/>
              </a:bodyPr>
              <a:lstStyle/>
              <a:p>
                <a:pPr algn="ctr"/>
                <a:r>
                  <a:rPr lang="en-US" sz="2000" b="1" dirty="0">
                    <a:effectLst>
                      <a:outerShdw blurRad="50800" dist="38100" dir="2700000" algn="tl" rotWithShape="0">
                        <a:schemeClr val="bg1">
                          <a:alpha val="40000"/>
                        </a:schemeClr>
                      </a:outerShdw>
                    </a:effectLst>
                  </a:rPr>
                  <a:t>cavity length:</a:t>
                </a:r>
                <a:br>
                  <a:rPr lang="en-US" sz="2000" b="1" dirty="0">
                    <a:effectLst>
                      <a:outerShdw blurRad="50800" dist="38100" dir="2700000" algn="tl" rotWithShape="0">
                        <a:schemeClr val="bg1">
                          <a:alpha val="40000"/>
                        </a:schemeClr>
                      </a:outerShdw>
                    </a:effectLst>
                  </a:rPr>
                </a:br>
                <a:r>
                  <a:rPr lang="en-US" sz="2000" b="1" dirty="0">
                    <a:effectLst>
                      <a:outerShdw blurRad="50800" dist="38100" dir="2700000" algn="tl" rotWithShape="0">
                        <a:schemeClr val="bg1">
                          <a:alpha val="40000"/>
                        </a:schemeClr>
                      </a:outerShdw>
                    </a:effectLst>
                  </a:rPr>
                  <a:t>21.5 cm</a:t>
                </a:r>
              </a:p>
            </p:txBody>
          </p:sp>
        </p:grpSp>
        <p:cxnSp>
          <p:nvCxnSpPr>
            <p:cNvPr id="35" name="Straight Connector 34">
              <a:extLst>
                <a:ext uri="{FF2B5EF4-FFF2-40B4-BE49-F238E27FC236}">
                  <a16:creationId xmlns:a16="http://schemas.microsoft.com/office/drawing/2014/main" id="{2E8A1E60-0726-A64A-AE61-8D75690B1D9A}"/>
                </a:ext>
              </a:extLst>
            </p:cNvPr>
            <p:cNvCxnSpPr>
              <a:cxnSpLocks/>
            </p:cNvCxnSpPr>
            <p:nvPr/>
          </p:nvCxnSpPr>
          <p:spPr>
            <a:xfrm flipV="1">
              <a:off x="5757451" y="2894400"/>
              <a:ext cx="182253" cy="897344"/>
            </a:xfrm>
            <a:prstGeom prst="line">
              <a:avLst/>
            </a:prstGeom>
            <a:ln w="19050">
              <a:solidFill>
                <a:srgbClr val="FF0000"/>
              </a:solidFill>
              <a:headEnd type="triangle"/>
              <a:tailEnd type="oval"/>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B03B43AA-B859-9CD5-E417-80B9D243FAE7}"/>
                </a:ext>
              </a:extLst>
            </p:cNvPr>
            <p:cNvSpPr txBox="1"/>
            <p:nvPr/>
          </p:nvSpPr>
          <p:spPr>
            <a:xfrm rot="2285922">
              <a:off x="4633422" y="4195916"/>
              <a:ext cx="2316848" cy="1687097"/>
            </a:xfrm>
            <a:prstGeom prst="rect">
              <a:avLst/>
            </a:prstGeom>
            <a:noFill/>
          </p:spPr>
          <p:txBody>
            <a:bodyPr wrap="square" rtlCol="0">
              <a:spAutoFit/>
            </a:bodyPr>
            <a:lstStyle/>
            <a:p>
              <a:pPr>
                <a:spcBef>
                  <a:spcPts val="0"/>
                </a:spcBef>
              </a:pPr>
              <a:r>
                <a:rPr lang="en-US" sz="2200" b="1" dirty="0">
                  <a:effectLst>
                    <a:outerShdw blurRad="50800" dist="38100" dir="2700000" algn="tl" rotWithShape="0">
                      <a:schemeClr val="bg1">
                        <a:alpha val="40000"/>
                      </a:schemeClr>
                    </a:outerShdw>
                  </a:effectLst>
                </a:rPr>
                <a:t>radius:</a:t>
              </a:r>
              <a:br>
                <a:rPr lang="en-US" sz="2200" b="1" dirty="0">
                  <a:effectLst>
                    <a:outerShdw blurRad="50800" dist="38100" dir="2700000" algn="tl" rotWithShape="0">
                      <a:schemeClr val="bg1">
                        <a:alpha val="40000"/>
                      </a:schemeClr>
                    </a:outerShdw>
                  </a:effectLst>
                </a:rPr>
              </a:br>
              <a:endParaRPr lang="en-US" sz="2200" b="1" dirty="0">
                <a:effectLst>
                  <a:outerShdw blurRad="50800" dist="38100" dir="2700000" algn="tl" rotWithShape="0">
                    <a:schemeClr val="bg1">
                      <a:alpha val="40000"/>
                    </a:schemeClr>
                  </a:outerShdw>
                </a:effectLst>
              </a:endParaRPr>
            </a:p>
            <a:p>
              <a:pPr>
                <a:spcBef>
                  <a:spcPts val="0"/>
                </a:spcBef>
              </a:pPr>
              <a:r>
                <a:rPr lang="en-US" sz="2200" b="1" dirty="0">
                  <a:effectLst>
                    <a:outerShdw blurRad="50800" dist="38100" dir="2700000" algn="tl" rotWithShape="0">
                      <a:schemeClr val="bg1">
                        <a:alpha val="40000"/>
                      </a:schemeClr>
                    </a:outerShdw>
                  </a:effectLst>
                </a:rPr>
                <a:t>3.2 cm</a:t>
              </a:r>
            </a:p>
          </p:txBody>
        </p:sp>
      </p:grpSp>
      <p:sp>
        <p:nvSpPr>
          <p:cNvPr id="44" name="TextBox 43">
            <a:extLst>
              <a:ext uri="{FF2B5EF4-FFF2-40B4-BE49-F238E27FC236}">
                <a16:creationId xmlns:a16="http://schemas.microsoft.com/office/drawing/2014/main" id="{4722D1D2-0434-C820-65D0-CF02A1FA2D98}"/>
              </a:ext>
            </a:extLst>
          </p:cNvPr>
          <p:cNvSpPr txBox="1"/>
          <p:nvPr/>
        </p:nvSpPr>
        <p:spPr>
          <a:xfrm>
            <a:off x="4821138" y="12556808"/>
            <a:ext cx="1152560" cy="59045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noAutofit/>
          </a:bodyPr>
          <a:lstStyle/>
          <a:p>
            <a:pPr marL="0" marR="0" indent="0" algn="l" defTabSz="2438338" rtl="0" fontAlgn="auto" latinLnBrk="0" hangingPunct="0">
              <a:lnSpc>
                <a:spcPct val="100000"/>
              </a:lnSpc>
              <a:spcBef>
                <a:spcPts val="0"/>
              </a:spcBef>
              <a:spcAft>
                <a:spcPts val="0"/>
              </a:spcAft>
              <a:buClrTx/>
              <a:buSzTx/>
              <a:buFontTx/>
              <a:buNone/>
              <a:tabLst/>
            </a:pPr>
            <a:r>
              <a:rPr kumimoji="0" lang="en-US" sz="2400" b="1" i="0" u="none" strike="noStrike" cap="none" spc="0" normalizeH="0" baseline="0" dirty="0">
                <a:ln>
                  <a:noFill/>
                </a:ln>
                <a:solidFill>
                  <a:srgbClr val="000000"/>
                </a:solidFill>
                <a:effectLst/>
                <a:uFillTx/>
                <a:latin typeface="+mn-lt"/>
                <a:ea typeface="+mn-ea"/>
                <a:cs typeface="+mn-cs"/>
                <a:sym typeface="Helvetica Neue"/>
              </a:rPr>
              <a:t>6 GHz</a:t>
            </a:r>
          </a:p>
        </p:txBody>
      </p:sp>
      <p:cxnSp>
        <p:nvCxnSpPr>
          <p:cNvPr id="45" name="Elbow Connector 44">
            <a:extLst>
              <a:ext uri="{FF2B5EF4-FFF2-40B4-BE49-F238E27FC236}">
                <a16:creationId xmlns:a16="http://schemas.microsoft.com/office/drawing/2014/main" id="{E3E8552D-1299-532C-1DFD-286901F369CF}"/>
              </a:ext>
            </a:extLst>
          </p:cNvPr>
          <p:cNvCxnSpPr>
            <a:cxnSpLocks/>
            <a:stCxn id="44" idx="0"/>
            <a:endCxn id="48" idx="2"/>
          </p:cNvCxnSpPr>
          <p:nvPr/>
        </p:nvCxnSpPr>
        <p:spPr>
          <a:xfrm rot="5400000" flipH="1" flipV="1">
            <a:off x="4426432" y="10296772"/>
            <a:ext cx="3231022" cy="1289050"/>
          </a:xfrm>
          <a:prstGeom prst="bentConnector3">
            <a:avLst>
              <a:gd name="adj1" fmla="val 85847"/>
            </a:avLst>
          </a:prstGeom>
          <a:noFill/>
          <a:ln w="63500" cap="flat">
            <a:solidFill>
              <a:srgbClr val="0329D6"/>
            </a:solidFill>
            <a:prstDash val="solid"/>
            <a:miter lim="400000"/>
            <a:headEnd type="oval" w="med" len="med"/>
            <a:tailEnd type="none" w="sm" len="sm"/>
          </a:ln>
          <a:effectLst/>
          <a:sp3d/>
        </p:spPr>
        <p:style>
          <a:lnRef idx="0">
            <a:scrgbClr r="0" g="0" b="0"/>
          </a:lnRef>
          <a:fillRef idx="0">
            <a:scrgbClr r="0" g="0" b="0"/>
          </a:fillRef>
          <a:effectRef idx="0">
            <a:scrgbClr r="0" g="0" b="0"/>
          </a:effectRef>
          <a:fontRef idx="none"/>
        </p:style>
      </p:cxnSp>
      <p:sp>
        <p:nvSpPr>
          <p:cNvPr id="48" name="Rounded Rectangle 47">
            <a:extLst>
              <a:ext uri="{FF2B5EF4-FFF2-40B4-BE49-F238E27FC236}">
                <a16:creationId xmlns:a16="http://schemas.microsoft.com/office/drawing/2014/main" id="{3781D422-8753-0E0C-CA7A-1909FC6FEE73}"/>
              </a:ext>
            </a:extLst>
          </p:cNvPr>
          <p:cNvSpPr/>
          <p:nvPr/>
        </p:nvSpPr>
        <p:spPr>
          <a:xfrm>
            <a:off x="4789559" y="8776273"/>
            <a:ext cx="3793818" cy="549513"/>
          </a:xfrm>
          <a:prstGeom prst="roundRect">
            <a:avLst>
              <a:gd name="adj" fmla="val 25038"/>
            </a:avLst>
          </a:prstGeom>
          <a:solidFill>
            <a:srgbClr val="0329D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en-US" sz="2400" dirty="0">
                <a:solidFill>
                  <a:srgbClr val="FFFFFF"/>
                </a:solidFill>
                <a:latin typeface="Helvetica Neue Medium"/>
                <a:ea typeface="Helvetica Neue Medium"/>
                <a:cs typeface="Helvetica Neue Medium"/>
                <a:sym typeface="Helvetica Neue Medium"/>
              </a:rPr>
              <a:t>6 GHz Cavity</a:t>
            </a:r>
            <a:endParaRPr kumimoji="0" lang="en-US" sz="24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grpSp>
        <p:nvGrpSpPr>
          <p:cNvPr id="2" name="Group 1">
            <a:extLst>
              <a:ext uri="{FF2B5EF4-FFF2-40B4-BE49-F238E27FC236}">
                <a16:creationId xmlns:a16="http://schemas.microsoft.com/office/drawing/2014/main" id="{B15A1318-1312-3664-37F5-ECBB2722198F}"/>
              </a:ext>
            </a:extLst>
          </p:cNvPr>
          <p:cNvGrpSpPr/>
          <p:nvPr/>
        </p:nvGrpSpPr>
        <p:grpSpPr>
          <a:xfrm flipH="1">
            <a:off x="12774522" y="7283669"/>
            <a:ext cx="621965" cy="1936318"/>
            <a:chOff x="21028328" y="1641033"/>
            <a:chExt cx="1938489" cy="10642884"/>
          </a:xfrm>
        </p:grpSpPr>
        <p:cxnSp>
          <p:nvCxnSpPr>
            <p:cNvPr id="3" name="Straight Connector 2">
              <a:extLst>
                <a:ext uri="{FF2B5EF4-FFF2-40B4-BE49-F238E27FC236}">
                  <a16:creationId xmlns:a16="http://schemas.microsoft.com/office/drawing/2014/main" id="{10A5AF8A-76EC-10EB-1D75-A612A7765698}"/>
                </a:ext>
              </a:extLst>
            </p:cNvPr>
            <p:cNvCxnSpPr>
              <a:cxnSpLocks/>
            </p:cNvCxnSpPr>
            <p:nvPr/>
          </p:nvCxnSpPr>
          <p:spPr>
            <a:xfrm>
              <a:off x="21224475" y="1641033"/>
              <a:ext cx="1546188" cy="0"/>
            </a:xfrm>
            <a:prstGeom prst="line">
              <a:avLst/>
            </a:prstGeom>
            <a:ln w="571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18" name="Straight Connector 17">
              <a:extLst>
                <a:ext uri="{FF2B5EF4-FFF2-40B4-BE49-F238E27FC236}">
                  <a16:creationId xmlns:a16="http://schemas.microsoft.com/office/drawing/2014/main" id="{00E9C1F5-198D-1940-F289-C6EABA911F95}"/>
                </a:ext>
              </a:extLst>
            </p:cNvPr>
            <p:cNvCxnSpPr>
              <a:cxnSpLocks/>
            </p:cNvCxnSpPr>
            <p:nvPr/>
          </p:nvCxnSpPr>
          <p:spPr>
            <a:xfrm>
              <a:off x="21224475" y="12283917"/>
              <a:ext cx="1546188" cy="0"/>
            </a:xfrm>
            <a:prstGeom prst="line">
              <a:avLst/>
            </a:prstGeom>
            <a:ln w="571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19" name="Straight Connector 18">
              <a:extLst>
                <a:ext uri="{FF2B5EF4-FFF2-40B4-BE49-F238E27FC236}">
                  <a16:creationId xmlns:a16="http://schemas.microsoft.com/office/drawing/2014/main" id="{BBD6B8B8-0F2A-FEB9-94E9-FD96119D148A}"/>
                </a:ext>
              </a:extLst>
            </p:cNvPr>
            <p:cNvCxnSpPr>
              <a:cxnSpLocks/>
            </p:cNvCxnSpPr>
            <p:nvPr/>
          </p:nvCxnSpPr>
          <p:spPr>
            <a:xfrm flipH="1">
              <a:off x="21997567" y="1793433"/>
              <a:ext cx="0" cy="4251233"/>
            </a:xfrm>
            <a:prstGeom prst="line">
              <a:avLst/>
            </a:prstGeom>
            <a:ln w="57150">
              <a:solidFill>
                <a:schemeClr val="tx1"/>
              </a:solidFill>
              <a:headEnd type="arrow" w="med" len="med"/>
              <a:tailEnd w="med" len="med"/>
            </a:ln>
          </p:spPr>
          <p:style>
            <a:lnRef idx="1">
              <a:schemeClr val="accent5"/>
            </a:lnRef>
            <a:fillRef idx="0">
              <a:schemeClr val="accent5"/>
            </a:fillRef>
            <a:effectRef idx="0">
              <a:schemeClr val="accent5"/>
            </a:effectRef>
            <a:fontRef idx="minor">
              <a:schemeClr val="tx1"/>
            </a:fontRef>
          </p:style>
        </p:cxnSp>
        <p:cxnSp>
          <p:nvCxnSpPr>
            <p:cNvPr id="21" name="Straight Connector 20">
              <a:extLst>
                <a:ext uri="{FF2B5EF4-FFF2-40B4-BE49-F238E27FC236}">
                  <a16:creationId xmlns:a16="http://schemas.microsoft.com/office/drawing/2014/main" id="{F2C019B8-7720-2929-56AA-9E5CEC230CAC}"/>
                </a:ext>
              </a:extLst>
            </p:cNvPr>
            <p:cNvCxnSpPr>
              <a:cxnSpLocks/>
            </p:cNvCxnSpPr>
            <p:nvPr/>
          </p:nvCxnSpPr>
          <p:spPr>
            <a:xfrm flipH="1">
              <a:off x="21997567" y="8737132"/>
              <a:ext cx="0" cy="3299175"/>
            </a:xfrm>
            <a:prstGeom prst="line">
              <a:avLst/>
            </a:prstGeom>
            <a:ln w="57150">
              <a:solidFill>
                <a:schemeClr val="tx1"/>
              </a:solidFill>
              <a:headEnd type="none" w="med" len="med"/>
              <a:tailEnd type="arrow" w="med" len="med"/>
            </a:ln>
          </p:spPr>
          <p:style>
            <a:lnRef idx="1">
              <a:schemeClr val="accent5"/>
            </a:lnRef>
            <a:fillRef idx="0">
              <a:schemeClr val="accent5"/>
            </a:fillRef>
            <a:effectRef idx="0">
              <a:schemeClr val="accent5"/>
            </a:effectRef>
            <a:fontRef idx="minor">
              <a:schemeClr val="tx1"/>
            </a:fontRef>
          </p:style>
        </p:cxnSp>
        <p:sp>
          <p:nvSpPr>
            <p:cNvPr id="23" name="TextBox 22">
              <a:extLst>
                <a:ext uri="{FF2B5EF4-FFF2-40B4-BE49-F238E27FC236}">
                  <a16:creationId xmlns:a16="http://schemas.microsoft.com/office/drawing/2014/main" id="{0C4128A7-EAF1-CB71-1D65-485036A98647}"/>
                </a:ext>
              </a:extLst>
            </p:cNvPr>
            <p:cNvSpPr txBox="1"/>
            <p:nvPr/>
          </p:nvSpPr>
          <p:spPr>
            <a:xfrm>
              <a:off x="21028328" y="6108507"/>
              <a:ext cx="1938489" cy="23909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2438338" rtl="0" fontAlgn="auto" latinLnBrk="0" hangingPunct="0">
                <a:lnSpc>
                  <a:spcPct val="90000"/>
                </a:lnSpc>
                <a:spcBef>
                  <a:spcPts val="0"/>
                </a:spcBef>
                <a:spcAft>
                  <a:spcPts val="0"/>
                </a:spcAft>
                <a:buClrTx/>
                <a:buSzTx/>
                <a:buFontTx/>
                <a:buNone/>
                <a:tabLst/>
              </a:pPr>
              <a:r>
                <a:rPr kumimoji="0" lang="en-US" sz="2400" b="0" i="0" u="none" strike="noStrike" cap="none" spc="0" normalizeH="0" baseline="0" dirty="0">
                  <a:ln>
                    <a:noFill/>
                  </a:ln>
                  <a:solidFill>
                    <a:srgbClr val="000000"/>
                  </a:solidFill>
                  <a:effectLst/>
                  <a:uFillTx/>
                  <a:latin typeface="+mn-lt"/>
                  <a:ea typeface="+mn-ea"/>
                  <a:cs typeface="+mn-cs"/>
                  <a:sym typeface="Helvetica Neue"/>
                </a:rPr>
                <a:t>5 m</a:t>
              </a:r>
            </a:p>
          </p:txBody>
        </p:sp>
      </p:grpSp>
      <p:sp>
        <p:nvSpPr>
          <p:cNvPr id="51" name="Slide Number Placeholder 50">
            <a:extLst>
              <a:ext uri="{FF2B5EF4-FFF2-40B4-BE49-F238E27FC236}">
                <a16:creationId xmlns:a16="http://schemas.microsoft.com/office/drawing/2014/main" id="{E91B0DA9-AA1B-F7AF-345A-D34CC98F0E62}"/>
              </a:ext>
            </a:extLst>
          </p:cNvPr>
          <p:cNvSpPr>
            <a:spLocks noGrp="1"/>
          </p:cNvSpPr>
          <p:nvPr>
            <p:ph type="sldNum" sz="quarter" idx="2"/>
          </p:nvPr>
        </p:nvSpPr>
        <p:spPr/>
        <p:txBody>
          <a:bodyPr/>
          <a:lstStyle/>
          <a:p>
            <a:fld id="{86CB4B4D-7CA3-9044-876B-883B54F8677D}" type="slidenum">
              <a:rPr lang="en-US" smtClean="0"/>
              <a:t>10</a:t>
            </a:fld>
            <a:endParaRPr lang="en-US"/>
          </a:p>
        </p:txBody>
      </p:sp>
      <p:sp>
        <p:nvSpPr>
          <p:cNvPr id="4" name="Footer Placeholder 3">
            <a:extLst>
              <a:ext uri="{FF2B5EF4-FFF2-40B4-BE49-F238E27FC236}">
                <a16:creationId xmlns:a16="http://schemas.microsoft.com/office/drawing/2014/main" id="{974058DB-F33B-4B75-791E-270CCF984F17}"/>
              </a:ext>
            </a:extLst>
          </p:cNvPr>
          <p:cNvSpPr>
            <a:spLocks noGrp="1"/>
          </p:cNvSpPr>
          <p:nvPr>
            <p:ph type="ftr" sz="quarter" idx="10"/>
          </p:nvPr>
        </p:nvSpPr>
        <p:spPr/>
        <p:txBody>
          <a:bodyPr/>
          <a:lstStyle/>
          <a:p>
            <a:pPr algn="l">
              <a:defRPr/>
            </a:pPr>
            <a:r>
              <a:rPr lang="en-US">
                <a:solidFill>
                  <a:schemeClr val="tx1"/>
                </a:solidFill>
              </a:rPr>
              <a:t>de Viveiros - Penn State</a:t>
            </a:r>
            <a:r>
              <a:rPr lang="en-US">
                <a:solidFill>
                  <a:srgbClr val="000000"/>
                </a:solidFill>
              </a:rPr>
              <a:t> </a:t>
            </a:r>
          </a:p>
          <a:p>
            <a:pPr>
              <a:defRPr/>
            </a:pPr>
            <a:r>
              <a:rPr lang="en-US">
                <a:solidFill>
                  <a:srgbClr val="000000"/>
                </a:solidFill>
              </a:rPr>
              <a:t>Lake Louise Winter Institute 2026</a:t>
            </a:r>
          </a:p>
          <a:p>
            <a:pPr algn="r">
              <a:defRPr/>
            </a:pPr>
            <a:r>
              <a:rPr lang="en-US">
                <a:solidFill>
                  <a:schemeClr val="tx1"/>
                </a:solidFill>
              </a:rPr>
              <a:t>March 2026 v3 #</a:t>
            </a:r>
            <a:endParaRPr lang="en-US" dirty="0">
              <a:solidFill>
                <a:schemeClr val="tx1"/>
              </a:solidFill>
            </a:endParaRPr>
          </a:p>
        </p:txBody>
      </p:sp>
    </p:spTree>
    <p:extLst>
      <p:ext uri="{BB962C8B-B14F-4D97-AF65-F5344CB8AC3E}">
        <p14:creationId xmlns:p14="http://schemas.microsoft.com/office/powerpoint/2010/main" val="2954158377"/>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344A8E-1512-1329-1926-CDC5C945D85B}"/>
            </a:ext>
          </a:extLst>
        </p:cNvPr>
        <p:cNvGrpSpPr/>
        <p:nvPr/>
      </p:nvGrpSpPr>
      <p:grpSpPr>
        <a:xfrm>
          <a:off x="0" y="0"/>
          <a:ext cx="0" cy="0"/>
          <a:chOff x="0" y="0"/>
          <a:chExt cx="0" cy="0"/>
        </a:xfrm>
      </p:grpSpPr>
      <p:sp>
        <p:nvSpPr>
          <p:cNvPr id="1194" name="Large Volume CRES (2): Resonant Cavities">
            <a:extLst>
              <a:ext uri="{FF2B5EF4-FFF2-40B4-BE49-F238E27FC236}">
                <a16:creationId xmlns:a16="http://schemas.microsoft.com/office/drawing/2014/main" id="{00777E16-074C-E1D4-4B2B-FC653334A54B}"/>
              </a:ext>
            </a:extLst>
          </p:cNvPr>
          <p:cNvSpPr txBox="1">
            <a:spLocks noGrp="1"/>
          </p:cNvSpPr>
          <p:nvPr>
            <p:ph type="title"/>
          </p:nvPr>
        </p:nvSpPr>
        <p:spPr>
          <a:xfrm>
            <a:off x="932850" y="37389"/>
            <a:ext cx="22861200" cy="1186081"/>
          </a:xfrm>
          <a:prstGeom prst="rect">
            <a:avLst/>
          </a:prstGeom>
        </p:spPr>
        <p:txBody>
          <a:bodyPr/>
          <a:lstStyle/>
          <a:p>
            <a:pPr marL="176388" indent="-176388">
              <a:lnSpc>
                <a:spcPct val="80000"/>
              </a:lnSpc>
              <a:defRPr sz="3900"/>
            </a:pPr>
            <a:r>
              <a:rPr lang="en-US" sz="6000" dirty="0"/>
              <a:t>Cavity CRES Apparatus (CCA):</a:t>
            </a:r>
          </a:p>
        </p:txBody>
      </p:sp>
      <p:sp>
        <p:nvSpPr>
          <p:cNvPr id="1196" name="Text">
            <a:extLst>
              <a:ext uri="{FF2B5EF4-FFF2-40B4-BE49-F238E27FC236}">
                <a16:creationId xmlns:a16="http://schemas.microsoft.com/office/drawing/2014/main" id="{E3001AE3-A044-3AAA-692D-BADBC5E7D14E}"/>
              </a:ext>
            </a:extLst>
          </p:cNvPr>
          <p:cNvSpPr txBox="1"/>
          <p:nvPr/>
        </p:nvSpPr>
        <p:spPr>
          <a:xfrm>
            <a:off x="17016638" y="-9884935"/>
            <a:ext cx="152401" cy="457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457200">
              <a:lnSpc>
                <a:spcPts val="2800"/>
              </a:lnSpc>
              <a:spcBef>
                <a:spcPts val="0"/>
              </a:spcBef>
              <a:defRPr sz="1200">
                <a:latin typeface="Times Roman"/>
                <a:ea typeface="Times Roman"/>
                <a:cs typeface="Times Roman"/>
                <a:sym typeface="Times Roman"/>
              </a:defRPr>
            </a:lvl1pPr>
          </a:lstStyle>
          <a:p>
            <a:r>
              <a:t> </a:t>
            </a:r>
          </a:p>
        </p:txBody>
      </p:sp>
      <p:grpSp>
        <p:nvGrpSpPr>
          <p:cNvPr id="41" name="Group 40">
            <a:extLst>
              <a:ext uri="{FF2B5EF4-FFF2-40B4-BE49-F238E27FC236}">
                <a16:creationId xmlns:a16="http://schemas.microsoft.com/office/drawing/2014/main" id="{F9F60136-D01E-825B-47C8-2BF330CE5FAA}"/>
              </a:ext>
            </a:extLst>
          </p:cNvPr>
          <p:cNvGrpSpPr/>
          <p:nvPr/>
        </p:nvGrpSpPr>
        <p:grpSpPr>
          <a:xfrm>
            <a:off x="7279417" y="1840315"/>
            <a:ext cx="16514633" cy="11072765"/>
            <a:chOff x="7917978" y="7641978"/>
            <a:chExt cx="8649270" cy="5255861"/>
          </a:xfrm>
        </p:grpSpPr>
        <p:sp>
          <p:nvSpPr>
            <p:cNvPr id="1199" name="Text">
              <a:extLst>
                <a:ext uri="{FF2B5EF4-FFF2-40B4-BE49-F238E27FC236}">
                  <a16:creationId xmlns:a16="http://schemas.microsoft.com/office/drawing/2014/main" id="{BD650525-02CD-EC2B-F49D-80C7EC7F22C0}"/>
                </a:ext>
              </a:extLst>
            </p:cNvPr>
            <p:cNvSpPr txBox="1"/>
            <p:nvPr/>
          </p:nvSpPr>
          <p:spPr>
            <a:xfrm>
              <a:off x="11862298" y="9050830"/>
              <a:ext cx="152401" cy="457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457200">
                <a:lnSpc>
                  <a:spcPct val="100000"/>
                </a:lnSpc>
                <a:spcBef>
                  <a:spcPts val="0"/>
                </a:spcBef>
                <a:defRPr sz="1200">
                  <a:latin typeface="Times Roman"/>
                  <a:ea typeface="Times Roman"/>
                  <a:cs typeface="Times Roman"/>
                  <a:sym typeface="Times Roman"/>
                </a:defRPr>
              </a:lvl1pPr>
            </a:lstStyle>
            <a:p>
              <a:r>
                <a:t> </a:t>
              </a:r>
            </a:p>
          </p:txBody>
        </p:sp>
        <p:pic>
          <p:nvPicPr>
            <p:cNvPr id="4" name="Picture 3" descr="A close-up of a machine&#10;&#10;Description automatically generated">
              <a:extLst>
                <a:ext uri="{FF2B5EF4-FFF2-40B4-BE49-F238E27FC236}">
                  <a16:creationId xmlns:a16="http://schemas.microsoft.com/office/drawing/2014/main" id="{E979B235-3AB0-62CE-26A0-BC6C22F4CCFB}"/>
                </a:ext>
              </a:extLst>
            </p:cNvPr>
            <p:cNvPicPr>
              <a:picLocks noChangeAspect="1"/>
            </p:cNvPicPr>
            <p:nvPr/>
          </p:nvPicPr>
          <p:blipFill rotWithShape="1">
            <a:blip r:embed="rId3">
              <a:extLst>
                <a:ext uri="{28A0092B-C50C-407E-A947-70E740481C1C}">
                  <a14:useLocalDpi xmlns:a14="http://schemas.microsoft.com/office/drawing/2010/main" val="0"/>
                </a:ext>
              </a:extLst>
            </a:blip>
            <a:srcRect l="5355" t="10264" r="7965" b="14008"/>
            <a:stretch/>
          </p:blipFill>
          <p:spPr>
            <a:xfrm>
              <a:off x="7917978" y="7641978"/>
              <a:ext cx="8649270" cy="4142233"/>
            </a:xfrm>
            <a:prstGeom prst="rect">
              <a:avLst/>
            </a:prstGeom>
          </p:spPr>
        </p:pic>
        <p:sp>
          <p:nvSpPr>
            <p:cNvPr id="6" name="Antenna Arrays">
              <a:extLst>
                <a:ext uri="{FF2B5EF4-FFF2-40B4-BE49-F238E27FC236}">
                  <a16:creationId xmlns:a16="http://schemas.microsoft.com/office/drawing/2014/main" id="{A30B74C4-414B-6B3F-353C-3D4E6613AF71}"/>
                </a:ext>
              </a:extLst>
            </p:cNvPr>
            <p:cNvSpPr txBox="1"/>
            <p:nvPr/>
          </p:nvSpPr>
          <p:spPr>
            <a:xfrm>
              <a:off x="14347508" y="12213549"/>
              <a:ext cx="1240724" cy="6842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ctr" defTabSz="2438400">
                <a:spcBef>
                  <a:spcPts val="0"/>
                </a:spcBef>
                <a:defRPr sz="4200">
                  <a:latin typeface="Canela Text Regular"/>
                  <a:ea typeface="Canela Text Regular"/>
                  <a:cs typeface="Canela Text Regular"/>
                  <a:sym typeface="Canela Text Regular"/>
                </a:defRPr>
              </a:lvl1pPr>
            </a:lstStyle>
            <a:p>
              <a:r>
                <a:rPr lang="en-US">
                  <a:latin typeface="Arial" panose="020B0604020202020204" pitchFamily="34" charset="0"/>
                  <a:cs typeface="Arial" panose="020B0604020202020204" pitchFamily="34" charset="0"/>
                </a:rPr>
                <a:t>CCA</a:t>
              </a:r>
              <a:endParaRPr>
                <a:latin typeface="Arial" panose="020B0604020202020204" pitchFamily="34" charset="0"/>
                <a:cs typeface="Arial" panose="020B0604020202020204" pitchFamily="34" charset="0"/>
              </a:endParaRPr>
            </a:p>
          </p:txBody>
        </p:sp>
        <p:sp>
          <p:nvSpPr>
            <p:cNvPr id="7" name="Antenna Arrays">
              <a:extLst>
                <a:ext uri="{FF2B5EF4-FFF2-40B4-BE49-F238E27FC236}">
                  <a16:creationId xmlns:a16="http://schemas.microsoft.com/office/drawing/2014/main" id="{9C7E0DD5-28AB-8ED8-7E91-A45F9035C402}"/>
                </a:ext>
              </a:extLst>
            </p:cNvPr>
            <p:cNvSpPr txBox="1"/>
            <p:nvPr/>
          </p:nvSpPr>
          <p:spPr>
            <a:xfrm>
              <a:off x="8022889" y="8875800"/>
              <a:ext cx="2083904" cy="4903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ctr" defTabSz="2438400">
                <a:spcBef>
                  <a:spcPts val="0"/>
                </a:spcBef>
                <a:defRPr sz="4200">
                  <a:latin typeface="Canela Text Regular"/>
                  <a:ea typeface="Canela Text Regular"/>
                  <a:cs typeface="Canela Text Regular"/>
                  <a:sym typeface="Canela Text Regular"/>
                </a:defRPr>
              </a:lvl1pPr>
            </a:lstStyle>
            <a:p>
              <a:r>
                <a:rPr lang="en-US" sz="2800">
                  <a:latin typeface="Arial" panose="020B0604020202020204" pitchFamily="34" charset="0"/>
                  <a:cs typeface="Arial" panose="020B0604020202020204" pitchFamily="34" charset="0"/>
                </a:rPr>
                <a:t>electron gun</a:t>
              </a:r>
            </a:p>
          </p:txBody>
        </p:sp>
        <p:sp>
          <p:nvSpPr>
            <p:cNvPr id="8" name="Antenna Arrays">
              <a:extLst>
                <a:ext uri="{FF2B5EF4-FFF2-40B4-BE49-F238E27FC236}">
                  <a16:creationId xmlns:a16="http://schemas.microsoft.com/office/drawing/2014/main" id="{AECE3C1B-2BD6-499C-BAEC-51F4F7073BA7}"/>
                </a:ext>
              </a:extLst>
            </p:cNvPr>
            <p:cNvSpPr txBox="1"/>
            <p:nvPr/>
          </p:nvSpPr>
          <p:spPr>
            <a:xfrm>
              <a:off x="9246738" y="10921176"/>
              <a:ext cx="1611254" cy="4903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ctr" defTabSz="2438400">
                <a:spcBef>
                  <a:spcPts val="0"/>
                </a:spcBef>
                <a:defRPr sz="4200">
                  <a:latin typeface="Canela Text Regular"/>
                  <a:ea typeface="Canela Text Regular"/>
                  <a:cs typeface="Canela Text Regular"/>
                  <a:sym typeface="Canela Text Regular"/>
                </a:defRPr>
              </a:lvl1pPr>
            </a:lstStyle>
            <a:p>
              <a:r>
                <a:rPr lang="en-US" sz="2800">
                  <a:latin typeface="Arial" panose="020B0604020202020204" pitchFamily="34" charset="0"/>
                  <a:cs typeface="Arial" panose="020B0604020202020204" pitchFamily="34" charset="0"/>
                </a:rPr>
                <a:t>cavity</a:t>
              </a:r>
            </a:p>
          </p:txBody>
        </p:sp>
        <p:sp>
          <p:nvSpPr>
            <p:cNvPr id="10" name="Antenna Arrays">
              <a:extLst>
                <a:ext uri="{FF2B5EF4-FFF2-40B4-BE49-F238E27FC236}">
                  <a16:creationId xmlns:a16="http://schemas.microsoft.com/office/drawing/2014/main" id="{D93FE648-0BF3-4393-1620-17BD7A044245}"/>
                </a:ext>
              </a:extLst>
            </p:cNvPr>
            <p:cNvSpPr txBox="1"/>
            <p:nvPr/>
          </p:nvSpPr>
          <p:spPr>
            <a:xfrm>
              <a:off x="15093357" y="10757121"/>
              <a:ext cx="1421864" cy="4349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ctr" defTabSz="2438400">
                <a:spcBef>
                  <a:spcPts val="0"/>
                </a:spcBef>
                <a:defRPr sz="4200">
                  <a:latin typeface="Canela Text Regular"/>
                  <a:ea typeface="Canela Text Regular"/>
                  <a:cs typeface="Canela Text Regular"/>
                  <a:sym typeface="Canela Text Regular"/>
                </a:defRPr>
              </a:lvl1pPr>
            </a:lstStyle>
            <a:p>
              <a:r>
                <a:rPr lang="en-US" sz="2400">
                  <a:latin typeface="Arial" panose="020B0604020202020204" pitchFamily="34" charset="0"/>
                  <a:cs typeface="Arial" panose="020B0604020202020204" pitchFamily="34" charset="0"/>
                </a:rPr>
                <a:t>amplifiers</a:t>
              </a:r>
              <a:endParaRPr sz="2400">
                <a:latin typeface="Arial" panose="020B0604020202020204" pitchFamily="34" charset="0"/>
                <a:cs typeface="Arial" panose="020B0604020202020204" pitchFamily="34" charset="0"/>
              </a:endParaRPr>
            </a:p>
          </p:txBody>
        </p:sp>
        <p:pic>
          <p:nvPicPr>
            <p:cNvPr id="14" name="Picture 13" descr="A close-up of a device&#10;&#10;Description automatically generated">
              <a:extLst>
                <a:ext uri="{FF2B5EF4-FFF2-40B4-BE49-F238E27FC236}">
                  <a16:creationId xmlns:a16="http://schemas.microsoft.com/office/drawing/2014/main" id="{D116FD98-76EB-7E7F-82D5-A0C630FDECCE}"/>
                </a:ext>
              </a:extLst>
            </p:cNvPr>
            <p:cNvPicPr>
              <a:picLocks noChangeAspect="1"/>
            </p:cNvPicPr>
            <p:nvPr/>
          </p:nvPicPr>
          <p:blipFill rotWithShape="1">
            <a:blip r:embed="rId4">
              <a:extLst>
                <a:ext uri="{28A0092B-C50C-407E-A947-70E740481C1C}">
                  <a14:useLocalDpi xmlns:a14="http://schemas.microsoft.com/office/drawing/2010/main" val="0"/>
                </a:ext>
              </a:extLst>
            </a:blip>
            <a:srcRect l="15118"/>
            <a:stretch/>
          </p:blipFill>
          <p:spPr>
            <a:xfrm rot="5400000">
              <a:off x="10903008" y="10083764"/>
              <a:ext cx="1213837" cy="4119819"/>
            </a:xfrm>
            <a:prstGeom prst="rect">
              <a:avLst/>
            </a:prstGeom>
          </p:spPr>
        </p:pic>
        <p:sp>
          <p:nvSpPr>
            <p:cNvPr id="15" name="Antenna Arrays">
              <a:extLst>
                <a:ext uri="{FF2B5EF4-FFF2-40B4-BE49-F238E27FC236}">
                  <a16:creationId xmlns:a16="http://schemas.microsoft.com/office/drawing/2014/main" id="{BF11CE14-CB10-F887-DC1E-2CED6B3CA9CC}"/>
                </a:ext>
              </a:extLst>
            </p:cNvPr>
            <p:cNvSpPr txBox="1"/>
            <p:nvPr/>
          </p:nvSpPr>
          <p:spPr>
            <a:xfrm>
              <a:off x="10343883" y="8392074"/>
              <a:ext cx="1611254" cy="7673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ctr" defTabSz="2438400">
                <a:spcBef>
                  <a:spcPts val="0"/>
                </a:spcBef>
                <a:defRPr sz="4200">
                  <a:latin typeface="Canela Text Regular"/>
                  <a:ea typeface="Canela Text Regular"/>
                  <a:cs typeface="Canela Text Regular"/>
                  <a:sym typeface="Canela Text Regular"/>
                </a:defRPr>
              </a:lvl1pPr>
            </a:lstStyle>
            <a:p>
              <a:r>
                <a:rPr lang="en-US" sz="2400">
                  <a:latin typeface="Arial" panose="020B0604020202020204" pitchFamily="34" charset="0"/>
                  <a:cs typeface="Arial" panose="020B0604020202020204" pitchFamily="34" charset="0"/>
                </a:rPr>
                <a:t>trapping</a:t>
              </a:r>
              <a:br>
                <a:rPr lang="en-US" sz="2400">
                  <a:latin typeface="Arial" panose="020B0604020202020204" pitchFamily="34" charset="0"/>
                  <a:cs typeface="Arial" panose="020B0604020202020204" pitchFamily="34" charset="0"/>
                </a:rPr>
              </a:br>
              <a:r>
                <a:rPr lang="en-US" sz="2400">
                  <a:latin typeface="Arial" panose="020B0604020202020204" pitchFamily="34" charset="0"/>
                  <a:cs typeface="Arial" panose="020B0604020202020204" pitchFamily="34" charset="0"/>
                </a:rPr>
                <a:t>coils</a:t>
              </a:r>
            </a:p>
          </p:txBody>
        </p:sp>
        <p:sp>
          <p:nvSpPr>
            <p:cNvPr id="9" name="Antenna Arrays">
              <a:extLst>
                <a:ext uri="{FF2B5EF4-FFF2-40B4-BE49-F238E27FC236}">
                  <a16:creationId xmlns:a16="http://schemas.microsoft.com/office/drawing/2014/main" id="{D794780D-3C5F-8FC0-2F0C-072EAB6ADE98}"/>
                </a:ext>
              </a:extLst>
            </p:cNvPr>
            <p:cNvSpPr txBox="1"/>
            <p:nvPr/>
          </p:nvSpPr>
          <p:spPr>
            <a:xfrm>
              <a:off x="11174050" y="10436967"/>
              <a:ext cx="3005687" cy="10997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ctr" defTabSz="2438400">
                <a:spcBef>
                  <a:spcPts val="0"/>
                </a:spcBef>
                <a:defRPr sz="4200">
                  <a:latin typeface="Canela Text Regular"/>
                  <a:ea typeface="Canela Text Regular"/>
                  <a:cs typeface="Canela Text Regular"/>
                  <a:sym typeface="Canela Text Regular"/>
                </a:defRPr>
              </a:lvl1pPr>
            </a:lstStyle>
            <a:p>
              <a:r>
                <a:rPr lang="en-US" sz="2400">
                  <a:latin typeface="Arial" panose="020B0604020202020204" pitchFamily="34" charset="0"/>
                  <a:cs typeface="Arial" panose="020B0604020202020204" pitchFamily="34" charset="0"/>
                </a:rPr>
                <a:t>RF waveguide carrying cyclotron radiation</a:t>
              </a:r>
              <a:endParaRPr sz="2400">
                <a:latin typeface="Arial" panose="020B0604020202020204" pitchFamily="34" charset="0"/>
                <a:cs typeface="Arial" panose="020B0604020202020204" pitchFamily="34" charset="0"/>
              </a:endParaRPr>
            </a:p>
          </p:txBody>
        </p:sp>
        <p:cxnSp>
          <p:nvCxnSpPr>
            <p:cNvPr id="18" name="Straight Arrow Connector 17">
              <a:extLst>
                <a:ext uri="{FF2B5EF4-FFF2-40B4-BE49-F238E27FC236}">
                  <a16:creationId xmlns:a16="http://schemas.microsoft.com/office/drawing/2014/main" id="{AC849333-8E95-EF4D-3780-C862054D2396}"/>
                </a:ext>
              </a:extLst>
            </p:cNvPr>
            <p:cNvCxnSpPr/>
            <p:nvPr/>
          </p:nvCxnSpPr>
          <p:spPr>
            <a:xfrm flipV="1">
              <a:off x="10553688" y="10251153"/>
              <a:ext cx="429488" cy="697723"/>
            </a:xfrm>
            <a:prstGeom prst="straightConnector1">
              <a:avLst/>
            </a:prstGeom>
            <a:noFill/>
            <a:ln w="44450" cap="flat">
              <a:solidFill>
                <a:srgbClr val="FF0000"/>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19" name="Straight Arrow Connector 18">
              <a:extLst>
                <a:ext uri="{FF2B5EF4-FFF2-40B4-BE49-F238E27FC236}">
                  <a16:creationId xmlns:a16="http://schemas.microsoft.com/office/drawing/2014/main" id="{04063C5F-5BFC-1198-2E0D-02093C99539B}"/>
                </a:ext>
              </a:extLst>
            </p:cNvPr>
            <p:cNvCxnSpPr>
              <a:cxnSpLocks/>
            </p:cNvCxnSpPr>
            <p:nvPr/>
          </p:nvCxnSpPr>
          <p:spPr>
            <a:xfrm>
              <a:off x="10567296" y="11212402"/>
              <a:ext cx="400659" cy="348174"/>
            </a:xfrm>
            <a:prstGeom prst="straightConnector1">
              <a:avLst/>
            </a:prstGeom>
            <a:noFill/>
            <a:ln w="44450" cap="flat">
              <a:solidFill>
                <a:srgbClr val="FF0000"/>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22" name="Straight Arrow Connector 21">
              <a:extLst>
                <a:ext uri="{FF2B5EF4-FFF2-40B4-BE49-F238E27FC236}">
                  <a16:creationId xmlns:a16="http://schemas.microsoft.com/office/drawing/2014/main" id="{D65C4051-1D76-5205-9DCE-9CC7C454D949}"/>
                </a:ext>
              </a:extLst>
            </p:cNvPr>
            <p:cNvCxnSpPr/>
            <p:nvPr/>
          </p:nvCxnSpPr>
          <p:spPr>
            <a:xfrm flipV="1">
              <a:off x="12462149" y="9720045"/>
              <a:ext cx="429488" cy="697723"/>
            </a:xfrm>
            <a:prstGeom prst="straightConnector1">
              <a:avLst/>
            </a:prstGeom>
            <a:noFill/>
            <a:ln w="44450" cap="flat">
              <a:solidFill>
                <a:srgbClr val="FF0000"/>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23" name="Straight Arrow Connector 22">
              <a:extLst>
                <a:ext uri="{FF2B5EF4-FFF2-40B4-BE49-F238E27FC236}">
                  <a16:creationId xmlns:a16="http://schemas.microsoft.com/office/drawing/2014/main" id="{D4DF136A-C207-A046-74E9-322ABF016D88}"/>
                </a:ext>
              </a:extLst>
            </p:cNvPr>
            <p:cNvCxnSpPr>
              <a:cxnSpLocks/>
            </p:cNvCxnSpPr>
            <p:nvPr/>
          </p:nvCxnSpPr>
          <p:spPr>
            <a:xfrm flipH="1" flipV="1">
              <a:off x="14869604" y="9508031"/>
              <a:ext cx="606365" cy="1091983"/>
            </a:xfrm>
            <a:prstGeom prst="straightConnector1">
              <a:avLst/>
            </a:prstGeom>
            <a:noFill/>
            <a:ln w="44450" cap="flat">
              <a:solidFill>
                <a:srgbClr val="FF0000"/>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25" name="Straight Arrow Connector 24">
              <a:extLst>
                <a:ext uri="{FF2B5EF4-FFF2-40B4-BE49-F238E27FC236}">
                  <a16:creationId xmlns:a16="http://schemas.microsoft.com/office/drawing/2014/main" id="{8CC6C752-9F81-589B-2D54-8AFE53C089E8}"/>
                </a:ext>
              </a:extLst>
            </p:cNvPr>
            <p:cNvCxnSpPr>
              <a:cxnSpLocks/>
            </p:cNvCxnSpPr>
            <p:nvPr/>
          </p:nvCxnSpPr>
          <p:spPr>
            <a:xfrm flipH="1">
              <a:off x="10863869" y="9135230"/>
              <a:ext cx="232950" cy="655169"/>
            </a:xfrm>
            <a:prstGeom prst="straightConnector1">
              <a:avLst/>
            </a:prstGeom>
            <a:noFill/>
            <a:ln w="44450" cap="flat">
              <a:solidFill>
                <a:srgbClr val="FF0000"/>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28" name="Straight Arrow Connector 27">
              <a:extLst>
                <a:ext uri="{FF2B5EF4-FFF2-40B4-BE49-F238E27FC236}">
                  <a16:creationId xmlns:a16="http://schemas.microsoft.com/office/drawing/2014/main" id="{BA6EDAF3-AFF6-1E59-B183-5061B2DFE9D5}"/>
                </a:ext>
              </a:extLst>
            </p:cNvPr>
            <p:cNvCxnSpPr>
              <a:cxnSpLocks/>
            </p:cNvCxnSpPr>
            <p:nvPr/>
          </p:nvCxnSpPr>
          <p:spPr>
            <a:xfrm>
              <a:off x="11109776" y="9120995"/>
              <a:ext cx="64274" cy="529732"/>
            </a:xfrm>
            <a:prstGeom prst="straightConnector1">
              <a:avLst/>
            </a:prstGeom>
            <a:noFill/>
            <a:ln w="44450" cap="flat">
              <a:solidFill>
                <a:srgbClr val="FF0000"/>
              </a:solidFill>
              <a:prstDash val="solid"/>
              <a:miter lim="400000"/>
              <a:tailEnd type="triangle" w="lg" len="lg"/>
            </a:ln>
            <a:effectLst/>
            <a:sp3d/>
          </p:spPr>
          <p:style>
            <a:lnRef idx="0">
              <a:scrgbClr r="0" g="0" b="0"/>
            </a:lnRef>
            <a:fillRef idx="0">
              <a:scrgbClr r="0" g="0" b="0"/>
            </a:fillRef>
            <a:effectRef idx="0">
              <a:scrgbClr r="0" g="0" b="0"/>
            </a:effectRef>
            <a:fontRef idx="none"/>
          </p:style>
        </p:cxnSp>
        <p:cxnSp>
          <p:nvCxnSpPr>
            <p:cNvPr id="30" name="Straight Arrow Connector 29">
              <a:extLst>
                <a:ext uri="{FF2B5EF4-FFF2-40B4-BE49-F238E27FC236}">
                  <a16:creationId xmlns:a16="http://schemas.microsoft.com/office/drawing/2014/main" id="{5D41F2F0-B191-C096-41F0-D624C4DF2F44}"/>
                </a:ext>
              </a:extLst>
            </p:cNvPr>
            <p:cNvCxnSpPr>
              <a:cxnSpLocks/>
            </p:cNvCxnSpPr>
            <p:nvPr/>
          </p:nvCxnSpPr>
          <p:spPr>
            <a:xfrm>
              <a:off x="9498539" y="9405638"/>
              <a:ext cx="445230" cy="630576"/>
            </a:xfrm>
            <a:prstGeom prst="straightConnector1">
              <a:avLst/>
            </a:prstGeom>
            <a:noFill/>
            <a:ln w="44450" cap="flat">
              <a:solidFill>
                <a:srgbClr val="FF0000"/>
              </a:solidFill>
              <a:prstDash val="solid"/>
              <a:miter lim="400000"/>
              <a:tailEnd type="triangle" w="lg" len="lg"/>
            </a:ln>
            <a:effectLst/>
            <a:sp3d/>
          </p:spPr>
          <p:style>
            <a:lnRef idx="0">
              <a:scrgbClr r="0" g="0" b="0"/>
            </a:lnRef>
            <a:fillRef idx="0">
              <a:scrgbClr r="0" g="0" b="0"/>
            </a:fillRef>
            <a:effectRef idx="0">
              <a:scrgbClr r="0" g="0" b="0"/>
            </a:effectRef>
            <a:fontRef idx="none"/>
          </p:style>
        </p:cxnSp>
      </p:grpSp>
      <p:sp>
        <p:nvSpPr>
          <p:cNvPr id="1232" name="Electron couples to filtered T0np mode in cavity…">
            <a:extLst>
              <a:ext uri="{FF2B5EF4-FFF2-40B4-BE49-F238E27FC236}">
                <a16:creationId xmlns:a16="http://schemas.microsoft.com/office/drawing/2014/main" id="{F2081CA1-DE5A-258F-6D6C-1848494904BA}"/>
              </a:ext>
            </a:extLst>
          </p:cNvPr>
          <p:cNvSpPr txBox="1">
            <a:spLocks noGrp="1"/>
          </p:cNvSpPr>
          <p:nvPr>
            <p:ph type="body" sz="half" idx="1"/>
          </p:nvPr>
        </p:nvSpPr>
        <p:spPr>
          <a:xfrm>
            <a:off x="492331" y="2035990"/>
            <a:ext cx="7628658" cy="10185736"/>
          </a:xfrm>
          <a:prstGeom prst="rect">
            <a:avLst/>
          </a:prstGeom>
        </p:spPr>
        <p:txBody>
          <a:bodyPr wrap="square">
            <a:spAutoFit/>
          </a:bodyPr>
          <a:lstStyle/>
          <a:p>
            <a:pPr>
              <a:lnSpc>
                <a:spcPct val="120000"/>
              </a:lnSpc>
              <a:defRPr sz="3900"/>
            </a:pPr>
            <a:r>
              <a:rPr lang="en-US" sz="4500" dirty="0"/>
              <a:t>Demonstrate small scale cavity at high frequency (26 GHz) with large SNR</a:t>
            </a:r>
          </a:p>
          <a:p>
            <a:pPr lvl="1">
              <a:lnSpc>
                <a:spcPct val="120000"/>
              </a:lnSpc>
              <a:defRPr sz="3900"/>
            </a:pPr>
            <a:r>
              <a:rPr lang="en-US" sz="4300" dirty="0"/>
              <a:t>L = 14 cm, R = 0.7 cm, V ~ 20 cm</a:t>
            </a:r>
            <a:r>
              <a:rPr lang="en-US" sz="4300" baseline="30000" dirty="0"/>
              <a:t>3</a:t>
            </a:r>
          </a:p>
          <a:p>
            <a:pPr lvl="1">
              <a:lnSpc>
                <a:spcPct val="120000"/>
              </a:lnSpc>
              <a:defRPr sz="3900"/>
            </a:pPr>
            <a:r>
              <a:rPr lang="en-US" sz="4300" dirty="0"/>
              <a:t>Magnetic Field of 1 T</a:t>
            </a:r>
          </a:p>
          <a:p>
            <a:pPr lvl="1">
              <a:lnSpc>
                <a:spcPct val="120000"/>
              </a:lnSpc>
              <a:defRPr sz="3900"/>
            </a:pPr>
            <a:r>
              <a:rPr lang="en-US" sz="4300" dirty="0"/>
              <a:t>Electron gun source</a:t>
            </a:r>
            <a:endParaRPr lang="en-US" sz="4300" baseline="30000" dirty="0"/>
          </a:p>
          <a:p>
            <a:pPr>
              <a:lnSpc>
                <a:spcPct val="120000"/>
              </a:lnSpc>
              <a:defRPr sz="3900"/>
            </a:pPr>
            <a:r>
              <a:rPr lang="en-US" sz="4500" dirty="0"/>
              <a:t>R&amp;D goal: improve CRES precision</a:t>
            </a:r>
          </a:p>
          <a:p>
            <a:pPr lvl="1">
              <a:lnSpc>
                <a:spcPct val="120000"/>
              </a:lnSpc>
              <a:defRPr sz="3900"/>
            </a:pPr>
            <a:r>
              <a:rPr lang="en-US" sz="4300" dirty="0"/>
              <a:t>Goal: &lt;0.3 eV FWHM resolution</a:t>
            </a:r>
          </a:p>
          <a:p>
            <a:pPr marL="176388" marR="0" lvl="0" indent="-176388" algn="l" defTabSz="821531" eaLnBrk="1" fontAlgn="auto" latinLnBrk="0" hangingPunct="1">
              <a:lnSpc>
                <a:spcPct val="120000"/>
              </a:lnSpc>
              <a:spcBef>
                <a:spcPts val="1600"/>
              </a:spcBef>
              <a:spcAft>
                <a:spcPts val="0"/>
              </a:spcAft>
              <a:buClrTx/>
              <a:buSzPct val="75000"/>
              <a:buFontTx/>
              <a:buChar char="•"/>
              <a:tabLst/>
              <a:defRPr sz="3900"/>
            </a:pPr>
            <a:r>
              <a:rPr kumimoji="0" lang="en-US" sz="4500" b="1" i="0" u="none" strike="noStrike" kern="0" cap="none" spc="0" normalizeH="0" baseline="0" noProof="0" dirty="0">
                <a:ln>
                  <a:noFill/>
                </a:ln>
                <a:solidFill>
                  <a:srgbClr val="000000"/>
                </a:solidFill>
                <a:effectLst/>
                <a:uLnTx/>
                <a:uFillTx/>
                <a:latin typeface="Arial Narrow"/>
                <a:cs typeface="Arial Narrow"/>
                <a:sym typeface="Arial Narrow"/>
              </a:rPr>
              <a:t>Built at the University of Washington in Seattle, WA</a:t>
            </a:r>
          </a:p>
        </p:txBody>
      </p:sp>
      <p:sp>
        <p:nvSpPr>
          <p:cNvPr id="3" name="Slide Number Placeholder 2">
            <a:extLst>
              <a:ext uri="{FF2B5EF4-FFF2-40B4-BE49-F238E27FC236}">
                <a16:creationId xmlns:a16="http://schemas.microsoft.com/office/drawing/2014/main" id="{8915501D-F470-C0A6-C8D6-0DB97E160946}"/>
              </a:ext>
            </a:extLst>
          </p:cNvPr>
          <p:cNvSpPr>
            <a:spLocks noGrp="1"/>
          </p:cNvSpPr>
          <p:nvPr>
            <p:ph type="sldNum" sz="quarter" idx="2"/>
          </p:nvPr>
        </p:nvSpPr>
        <p:spPr/>
        <p:txBody>
          <a:bodyPr/>
          <a:lstStyle/>
          <a:p>
            <a:fld id="{86CB4B4D-7CA3-9044-876B-883B54F8677D}" type="slidenum">
              <a:rPr lang="en-US" smtClean="0"/>
              <a:t>11</a:t>
            </a:fld>
            <a:endParaRPr lang="en-US"/>
          </a:p>
        </p:txBody>
      </p:sp>
      <p:sp>
        <p:nvSpPr>
          <p:cNvPr id="5" name="Footer Placeholder 4">
            <a:extLst>
              <a:ext uri="{FF2B5EF4-FFF2-40B4-BE49-F238E27FC236}">
                <a16:creationId xmlns:a16="http://schemas.microsoft.com/office/drawing/2014/main" id="{D50BBEFF-9ADD-8611-D3DF-8402E8AD6CB2}"/>
              </a:ext>
            </a:extLst>
          </p:cNvPr>
          <p:cNvSpPr>
            <a:spLocks noGrp="1"/>
          </p:cNvSpPr>
          <p:nvPr>
            <p:ph type="ftr" sz="quarter" idx="10"/>
          </p:nvPr>
        </p:nvSpPr>
        <p:spPr/>
        <p:txBody>
          <a:bodyPr/>
          <a:lstStyle/>
          <a:p>
            <a:pPr algn="l">
              <a:defRPr/>
            </a:pPr>
            <a:r>
              <a:rPr lang="en-US">
                <a:solidFill>
                  <a:schemeClr val="tx1"/>
                </a:solidFill>
              </a:rPr>
              <a:t>de Viveiros - Penn State</a:t>
            </a:r>
            <a:r>
              <a:rPr lang="en-US">
                <a:solidFill>
                  <a:srgbClr val="000000"/>
                </a:solidFill>
              </a:rPr>
              <a:t> </a:t>
            </a:r>
          </a:p>
          <a:p>
            <a:pPr>
              <a:defRPr/>
            </a:pPr>
            <a:r>
              <a:rPr lang="en-US">
                <a:solidFill>
                  <a:srgbClr val="000000"/>
                </a:solidFill>
              </a:rPr>
              <a:t>Lake Louise Winter Institute 2026</a:t>
            </a:r>
          </a:p>
          <a:p>
            <a:pPr algn="r">
              <a:defRPr/>
            </a:pPr>
            <a:r>
              <a:rPr lang="en-US">
                <a:solidFill>
                  <a:schemeClr val="tx1"/>
                </a:solidFill>
              </a:rPr>
              <a:t>March 2026 v3 #</a:t>
            </a:r>
            <a:endParaRPr lang="en-US" dirty="0">
              <a:solidFill>
                <a:schemeClr val="tx1"/>
              </a:solidFill>
            </a:endParaRPr>
          </a:p>
        </p:txBody>
      </p:sp>
    </p:spTree>
    <p:extLst>
      <p:ext uri="{BB962C8B-B14F-4D97-AF65-F5344CB8AC3E}">
        <p14:creationId xmlns:p14="http://schemas.microsoft.com/office/powerpoint/2010/main" val="983082864"/>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085FBD-35ED-BA42-B863-572D0088E5CF}"/>
              </a:ext>
            </a:extLst>
          </p:cNvPr>
          <p:cNvSpPr>
            <a:spLocks noGrp="1"/>
          </p:cNvSpPr>
          <p:nvPr>
            <p:ph type="title"/>
          </p:nvPr>
        </p:nvSpPr>
        <p:spPr/>
        <p:txBody>
          <a:bodyPr>
            <a:normAutofit/>
          </a:bodyPr>
          <a:lstStyle/>
          <a:p>
            <a:r>
              <a:rPr lang="en-US" dirty="0"/>
              <a:t>Scaling up Cavity Size</a:t>
            </a:r>
          </a:p>
        </p:txBody>
      </p:sp>
      <p:sp>
        <p:nvSpPr>
          <p:cNvPr id="16" name="Text Placeholder 15">
            <a:extLst>
              <a:ext uri="{FF2B5EF4-FFF2-40B4-BE49-F238E27FC236}">
                <a16:creationId xmlns:a16="http://schemas.microsoft.com/office/drawing/2014/main" id="{3D57FE90-13A6-5493-D7E8-D542BA87310B}"/>
              </a:ext>
            </a:extLst>
          </p:cNvPr>
          <p:cNvSpPr>
            <a:spLocks noGrp="1"/>
          </p:cNvSpPr>
          <p:nvPr>
            <p:ph type="body" idx="1"/>
          </p:nvPr>
        </p:nvSpPr>
        <p:spPr>
          <a:xfrm>
            <a:off x="221096" y="1511649"/>
            <a:ext cx="12691133" cy="1914104"/>
          </a:xfrm>
        </p:spPr>
        <p:txBody>
          <a:bodyPr>
            <a:noAutofit/>
          </a:bodyPr>
          <a:lstStyle/>
          <a:p>
            <a:pPr>
              <a:lnSpc>
                <a:spcPct val="90000"/>
              </a:lnSpc>
            </a:pPr>
            <a:r>
              <a:rPr lang="en-US" sz="4000" dirty="0"/>
              <a:t>Small 6 GHz Cavity Prototype tests high Q open cavity design, use of grooves for mode filtering, new readout techniques</a:t>
            </a:r>
          </a:p>
          <a:p>
            <a:pPr lvl="1">
              <a:spcBef>
                <a:spcPts val="0"/>
              </a:spcBef>
            </a:pPr>
            <a:r>
              <a:rPr lang="en-US" sz="3200" dirty="0"/>
              <a:t>Room Temperature, open to air, in small anechoic chamber</a:t>
            </a:r>
          </a:p>
        </p:txBody>
      </p:sp>
      <p:grpSp>
        <p:nvGrpSpPr>
          <p:cNvPr id="22" name="Group 21">
            <a:extLst>
              <a:ext uri="{FF2B5EF4-FFF2-40B4-BE49-F238E27FC236}">
                <a16:creationId xmlns:a16="http://schemas.microsoft.com/office/drawing/2014/main" id="{C821CAAE-3FE0-9C73-18B2-D1F7BA84744D}"/>
              </a:ext>
            </a:extLst>
          </p:cNvPr>
          <p:cNvGrpSpPr/>
          <p:nvPr/>
        </p:nvGrpSpPr>
        <p:grpSpPr>
          <a:xfrm>
            <a:off x="588466" y="4765484"/>
            <a:ext cx="6895505" cy="4853819"/>
            <a:chOff x="193091" y="3699484"/>
            <a:chExt cx="8249934" cy="5807216"/>
          </a:xfrm>
        </p:grpSpPr>
        <p:pic>
          <p:nvPicPr>
            <p:cNvPr id="4" name="Content Placeholder 4" descr="A white cylinder with black straps&#10;&#10;Description automatically generated">
              <a:extLst>
                <a:ext uri="{FF2B5EF4-FFF2-40B4-BE49-F238E27FC236}">
                  <a16:creationId xmlns:a16="http://schemas.microsoft.com/office/drawing/2014/main" id="{316BB519-F19C-7544-B815-BF32EEECA6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091" y="3699484"/>
              <a:ext cx="8249934" cy="5807216"/>
            </a:xfrm>
            <a:prstGeom prst="rect">
              <a:avLst/>
            </a:prstGeom>
          </p:spPr>
        </p:pic>
        <p:cxnSp>
          <p:nvCxnSpPr>
            <p:cNvPr id="5" name="Straight Connector 4">
              <a:extLst>
                <a:ext uri="{FF2B5EF4-FFF2-40B4-BE49-F238E27FC236}">
                  <a16:creationId xmlns:a16="http://schemas.microsoft.com/office/drawing/2014/main" id="{3CD2E96F-9EC3-574E-B9A4-D639F28A716D}"/>
                </a:ext>
              </a:extLst>
            </p:cNvPr>
            <p:cNvCxnSpPr>
              <a:cxnSpLocks/>
            </p:cNvCxnSpPr>
            <p:nvPr/>
          </p:nvCxnSpPr>
          <p:spPr>
            <a:xfrm flipV="1">
              <a:off x="3793257" y="6303441"/>
              <a:ext cx="3295338" cy="1047426"/>
            </a:xfrm>
            <a:prstGeom prst="line">
              <a:avLst/>
            </a:prstGeom>
            <a:ln w="3810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6" name="TextBox 3">
              <a:extLst>
                <a:ext uri="{FF2B5EF4-FFF2-40B4-BE49-F238E27FC236}">
                  <a16:creationId xmlns:a16="http://schemas.microsoft.com/office/drawing/2014/main" id="{CDDF762F-49B8-3040-9A15-530DD746A3A8}"/>
                </a:ext>
              </a:extLst>
            </p:cNvPr>
            <p:cNvSpPr txBox="1"/>
            <p:nvPr/>
          </p:nvSpPr>
          <p:spPr>
            <a:xfrm>
              <a:off x="4721383" y="6898902"/>
              <a:ext cx="2598073" cy="1502381"/>
            </a:xfrm>
            <a:prstGeom prst="rect">
              <a:avLst/>
            </a:prstGeom>
            <a:noFill/>
          </p:spPr>
          <p:style>
            <a:lnRef idx="0">
              <a:scrgbClr r="0" g="0" b="0"/>
            </a:lnRef>
            <a:fillRef idx="0">
              <a:scrgbClr r="0" g="0" b="0"/>
            </a:fillRef>
            <a:effectRef idx="0">
              <a:scrgbClr r="0" g="0" b="0"/>
            </a:effectRef>
            <a:fontRef idx="major"/>
          </p:style>
          <p:txBody>
            <a:bodyPr wrap="square"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ctr"/>
              <a:r>
                <a:rPr lang="en-US" sz="2800" dirty="0"/>
                <a:t>cavity length:</a:t>
              </a:r>
              <a:br>
                <a:rPr lang="en-US" sz="2800" dirty="0"/>
              </a:br>
              <a:r>
                <a:rPr lang="en-US" sz="2800" dirty="0"/>
                <a:t>21.5 cm</a:t>
              </a:r>
            </a:p>
          </p:txBody>
        </p:sp>
        <p:cxnSp>
          <p:nvCxnSpPr>
            <p:cNvPr id="7" name="Straight Connector 6">
              <a:extLst>
                <a:ext uri="{FF2B5EF4-FFF2-40B4-BE49-F238E27FC236}">
                  <a16:creationId xmlns:a16="http://schemas.microsoft.com/office/drawing/2014/main" id="{CAE529D8-2218-0E45-92D6-4B05EF182934}"/>
                </a:ext>
              </a:extLst>
            </p:cNvPr>
            <p:cNvCxnSpPr>
              <a:cxnSpLocks/>
            </p:cNvCxnSpPr>
            <p:nvPr/>
          </p:nvCxnSpPr>
          <p:spPr>
            <a:xfrm flipV="1">
              <a:off x="1943197" y="6516004"/>
              <a:ext cx="136690" cy="673008"/>
            </a:xfrm>
            <a:prstGeom prst="line">
              <a:avLst/>
            </a:prstGeom>
            <a:ln w="38100">
              <a:solidFill>
                <a:srgbClr val="FF0000"/>
              </a:solidFill>
              <a:headEnd type="triangle"/>
              <a:tailEnd type="oval"/>
            </a:ln>
          </p:spPr>
          <p:style>
            <a:lnRef idx="1">
              <a:schemeClr val="accent1"/>
            </a:lnRef>
            <a:fillRef idx="0">
              <a:schemeClr val="accent1"/>
            </a:fillRef>
            <a:effectRef idx="0">
              <a:schemeClr val="accent1"/>
            </a:effectRef>
            <a:fontRef idx="minor">
              <a:schemeClr val="tx1"/>
            </a:fontRef>
          </p:style>
        </p:cxnSp>
        <p:sp>
          <p:nvSpPr>
            <p:cNvPr id="8" name="TextBox 5">
              <a:extLst>
                <a:ext uri="{FF2B5EF4-FFF2-40B4-BE49-F238E27FC236}">
                  <a16:creationId xmlns:a16="http://schemas.microsoft.com/office/drawing/2014/main" id="{30985E9E-FA07-C940-A8C3-4D9A5E102302}"/>
                </a:ext>
              </a:extLst>
            </p:cNvPr>
            <p:cNvSpPr txBox="1"/>
            <p:nvPr/>
          </p:nvSpPr>
          <p:spPr>
            <a:xfrm rot="1823214">
              <a:off x="306384" y="7414980"/>
              <a:ext cx="2954252" cy="773285"/>
            </a:xfrm>
            <a:prstGeom prst="rect">
              <a:avLst/>
            </a:prstGeom>
            <a:noFill/>
          </p:spPr>
          <p:style>
            <a:lnRef idx="0">
              <a:scrgbClr r="0" g="0" b="0"/>
            </a:lnRef>
            <a:fillRef idx="0">
              <a:scrgbClr r="0" g="0" b="0"/>
            </a:fillRef>
            <a:effectRef idx="0">
              <a:scrgbClr r="0" g="0" b="0"/>
            </a:effectRef>
            <a:fontRef idx="major"/>
          </p:style>
          <p:txBody>
            <a:bodyPr wrap="square"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ctr"/>
              <a:r>
                <a:rPr lang="en-US" sz="2000" dirty="0"/>
                <a:t>cavity</a:t>
              </a:r>
              <a:br>
                <a:rPr lang="en-US" sz="2000" dirty="0"/>
              </a:br>
              <a:r>
                <a:rPr lang="en-US" sz="2000" dirty="0"/>
                <a:t>radius: 3.2 cm</a:t>
              </a:r>
            </a:p>
          </p:txBody>
        </p:sp>
        <p:cxnSp>
          <p:nvCxnSpPr>
            <p:cNvPr id="9" name="Straight Connector 8">
              <a:extLst>
                <a:ext uri="{FF2B5EF4-FFF2-40B4-BE49-F238E27FC236}">
                  <a16:creationId xmlns:a16="http://schemas.microsoft.com/office/drawing/2014/main" id="{0188973A-AE3B-F542-B453-404B782CB806}"/>
                </a:ext>
              </a:extLst>
            </p:cNvPr>
            <p:cNvCxnSpPr>
              <a:cxnSpLocks/>
            </p:cNvCxnSpPr>
            <p:nvPr/>
          </p:nvCxnSpPr>
          <p:spPr>
            <a:xfrm flipV="1">
              <a:off x="2670387" y="7350867"/>
              <a:ext cx="1159606" cy="352750"/>
            </a:xfrm>
            <a:prstGeom prst="line">
              <a:avLst/>
            </a:prstGeom>
            <a:ln w="3810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043520FC-D1CE-3D43-896B-4F108A3EC57B}"/>
                </a:ext>
              </a:extLst>
            </p:cNvPr>
            <p:cNvCxnSpPr>
              <a:cxnSpLocks/>
            </p:cNvCxnSpPr>
            <p:nvPr/>
          </p:nvCxnSpPr>
          <p:spPr>
            <a:xfrm flipV="1">
              <a:off x="7088595" y="5935081"/>
              <a:ext cx="1159606" cy="352750"/>
            </a:xfrm>
            <a:prstGeom prst="line">
              <a:avLst/>
            </a:prstGeom>
            <a:ln w="3810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1" name="TextBox 8">
              <a:extLst>
                <a:ext uri="{FF2B5EF4-FFF2-40B4-BE49-F238E27FC236}">
                  <a16:creationId xmlns:a16="http://schemas.microsoft.com/office/drawing/2014/main" id="{04564FD4-A6F2-A141-AD6D-2D35161CC8F8}"/>
                </a:ext>
              </a:extLst>
            </p:cNvPr>
            <p:cNvSpPr txBox="1"/>
            <p:nvPr/>
          </p:nvSpPr>
          <p:spPr>
            <a:xfrm>
              <a:off x="2640531" y="7800350"/>
              <a:ext cx="2578066" cy="1502381"/>
            </a:xfrm>
            <a:prstGeom prst="rect">
              <a:avLst/>
            </a:prstGeom>
            <a:noFill/>
          </p:spPr>
          <p:style>
            <a:lnRef idx="0">
              <a:scrgbClr r="0" g="0" b="0"/>
            </a:lnRef>
            <a:fillRef idx="0">
              <a:scrgbClr r="0" g="0" b="0"/>
            </a:fillRef>
            <a:effectRef idx="0">
              <a:scrgbClr r="0" g="0" b="0"/>
            </a:effectRef>
            <a:fontRef idx="major"/>
          </p:style>
          <p:txBody>
            <a:bodyPr wrap="square"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ctr"/>
              <a:r>
                <a:rPr lang="en-US" sz="2800" dirty="0"/>
                <a:t>terminator length:</a:t>
              </a:r>
              <a:br>
                <a:rPr lang="en-US" sz="2800" dirty="0"/>
              </a:br>
              <a:r>
                <a:rPr lang="en-US" sz="2800" dirty="0"/>
                <a:t>5.2 cm</a:t>
              </a:r>
            </a:p>
          </p:txBody>
        </p:sp>
      </p:grpSp>
      <p:sp>
        <p:nvSpPr>
          <p:cNvPr id="13" name="Down Arrow 12">
            <a:extLst>
              <a:ext uri="{FF2B5EF4-FFF2-40B4-BE49-F238E27FC236}">
                <a16:creationId xmlns:a16="http://schemas.microsoft.com/office/drawing/2014/main" id="{B054BF59-9C64-9C45-A6C9-AAE2108350FD}"/>
              </a:ext>
            </a:extLst>
          </p:cNvPr>
          <p:cNvSpPr/>
          <p:nvPr/>
        </p:nvSpPr>
        <p:spPr>
          <a:xfrm>
            <a:off x="3895891" y="4797878"/>
            <a:ext cx="477437" cy="529819"/>
          </a:xfrm>
          <a:prstGeom prst="downArrow">
            <a:avLst>
              <a:gd name="adj1" fmla="val 38056"/>
              <a:gd name="adj2" fmla="val 50000"/>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sz="9600"/>
          </a:p>
        </p:txBody>
      </p:sp>
      <p:pic>
        <p:nvPicPr>
          <p:cNvPr id="14" name="Picture 13" descr="A wire meshed cylinder with a padlock&#10;&#10;Description automatically generated with medium confidence">
            <a:extLst>
              <a:ext uri="{FF2B5EF4-FFF2-40B4-BE49-F238E27FC236}">
                <a16:creationId xmlns:a16="http://schemas.microsoft.com/office/drawing/2014/main" id="{6DF287EA-3BB2-B442-B743-A834FD6E795D}"/>
              </a:ext>
            </a:extLst>
          </p:cNvPr>
          <p:cNvPicPr>
            <a:picLocks noChangeAspect="1"/>
          </p:cNvPicPr>
          <p:nvPr/>
        </p:nvPicPr>
        <p:blipFill rotWithShape="1">
          <a:blip r:embed="rId4">
            <a:extLst>
              <a:ext uri="{28A0092B-C50C-407E-A947-70E740481C1C}">
                <a14:useLocalDpi xmlns:a14="http://schemas.microsoft.com/office/drawing/2010/main" val="0"/>
              </a:ext>
            </a:extLst>
          </a:blip>
          <a:srcRect l="32679" t="8730" r="30893" b="14286"/>
          <a:stretch/>
        </p:blipFill>
        <p:spPr>
          <a:xfrm rot="16200000">
            <a:off x="8302997" y="3586076"/>
            <a:ext cx="5293673" cy="5065342"/>
          </a:xfrm>
          <a:prstGeom prst="rect">
            <a:avLst/>
          </a:prstGeom>
        </p:spPr>
      </p:pic>
      <p:pic>
        <p:nvPicPr>
          <p:cNvPr id="19" name="Picture 18" descr="Close-up of a machine&#10;&#10;Description automatically generated">
            <a:extLst>
              <a:ext uri="{FF2B5EF4-FFF2-40B4-BE49-F238E27FC236}">
                <a16:creationId xmlns:a16="http://schemas.microsoft.com/office/drawing/2014/main" id="{23A0A0CC-FD26-FF43-BCC0-D9A0478D5914}"/>
              </a:ext>
            </a:extLst>
          </p:cNvPr>
          <p:cNvPicPr>
            <a:picLocks noChangeAspect="1"/>
          </p:cNvPicPr>
          <p:nvPr/>
        </p:nvPicPr>
        <p:blipFill rotWithShape="1">
          <a:blip r:embed="rId5"/>
          <a:srcRect l="32383" t="7567" r="16644" b="33474"/>
          <a:stretch/>
        </p:blipFill>
        <p:spPr>
          <a:xfrm>
            <a:off x="8927267" y="8825590"/>
            <a:ext cx="4587465" cy="4141464"/>
          </a:xfrm>
          <a:prstGeom prst="rect">
            <a:avLst/>
          </a:prstGeom>
        </p:spPr>
      </p:pic>
      <p:sp>
        <p:nvSpPr>
          <p:cNvPr id="42" name="Rectangle 41">
            <a:extLst>
              <a:ext uri="{FF2B5EF4-FFF2-40B4-BE49-F238E27FC236}">
                <a16:creationId xmlns:a16="http://schemas.microsoft.com/office/drawing/2014/main" id="{9F95D35B-A934-9940-93ED-DE8709933365}"/>
              </a:ext>
            </a:extLst>
          </p:cNvPr>
          <p:cNvSpPr/>
          <p:nvPr/>
        </p:nvSpPr>
        <p:spPr>
          <a:xfrm>
            <a:off x="11068107" y="6168705"/>
            <a:ext cx="2140842" cy="164869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600"/>
          </a:p>
        </p:txBody>
      </p:sp>
      <p:sp>
        <p:nvSpPr>
          <p:cNvPr id="54" name="TextBox 53">
            <a:extLst>
              <a:ext uri="{FF2B5EF4-FFF2-40B4-BE49-F238E27FC236}">
                <a16:creationId xmlns:a16="http://schemas.microsoft.com/office/drawing/2014/main" id="{24C3AE7E-AFAA-654D-B2B0-69892A644938}"/>
              </a:ext>
            </a:extLst>
          </p:cNvPr>
          <p:cNvSpPr txBox="1"/>
          <p:nvPr/>
        </p:nvSpPr>
        <p:spPr>
          <a:xfrm>
            <a:off x="5890787" y="8407622"/>
            <a:ext cx="2695059" cy="1089529"/>
          </a:xfrm>
          <a:prstGeom prst="rect">
            <a:avLst/>
          </a:prstGeom>
          <a:noFill/>
        </p:spPr>
        <p:txBody>
          <a:bodyPr wrap="square" rtlCol="0">
            <a:spAutoFit/>
          </a:bodyPr>
          <a:lstStyle/>
          <a:p>
            <a:pPr algn="ctr"/>
            <a:r>
              <a:rPr lang="en-US" sz="2400" dirty="0">
                <a:effectLst>
                  <a:outerShdw blurRad="50800" dist="38100" dir="2700000" algn="tl" rotWithShape="0">
                    <a:schemeClr val="bg1">
                      <a:alpha val="40000"/>
                    </a:schemeClr>
                  </a:outerShdw>
                </a:effectLst>
              </a:rPr>
              <a:t>Interior is </a:t>
            </a:r>
            <a:br>
              <a:rPr lang="en-US" sz="2400" dirty="0">
                <a:effectLst>
                  <a:outerShdw blurRad="50800" dist="38100" dir="2700000" algn="tl" rotWithShape="0">
                    <a:schemeClr val="bg1">
                      <a:alpha val="40000"/>
                    </a:schemeClr>
                  </a:outerShdw>
                </a:effectLst>
              </a:rPr>
            </a:br>
            <a:r>
              <a:rPr lang="en-US" sz="2400" dirty="0">
                <a:effectLst>
                  <a:outerShdw blurRad="50800" dist="38100" dir="2700000" algn="tl" rotWithShape="0">
                    <a:schemeClr val="bg1">
                      <a:alpha val="40000"/>
                    </a:schemeClr>
                  </a:outerShdw>
                </a:effectLst>
              </a:rPr>
              <a:t>grooved to limit inductive coupling</a:t>
            </a:r>
          </a:p>
        </p:txBody>
      </p:sp>
      <p:sp>
        <p:nvSpPr>
          <p:cNvPr id="45" name="TextBox 44">
            <a:extLst>
              <a:ext uri="{FF2B5EF4-FFF2-40B4-BE49-F238E27FC236}">
                <a16:creationId xmlns:a16="http://schemas.microsoft.com/office/drawing/2014/main" id="{E156B14D-76E8-E844-BED1-250A43413160}"/>
              </a:ext>
            </a:extLst>
          </p:cNvPr>
          <p:cNvSpPr txBox="1"/>
          <p:nvPr/>
        </p:nvSpPr>
        <p:spPr>
          <a:xfrm>
            <a:off x="295238" y="5384206"/>
            <a:ext cx="4023444" cy="426592"/>
          </a:xfrm>
          <a:prstGeom prst="rect">
            <a:avLst/>
          </a:prstGeom>
          <a:noFill/>
        </p:spPr>
        <p:txBody>
          <a:bodyPr wrap="square">
            <a:spAutoFit/>
          </a:bodyPr>
          <a:lstStyle/>
          <a:p>
            <a:r>
              <a:rPr lang="en-US" sz="2400" dirty="0">
                <a:solidFill>
                  <a:srgbClr val="414141"/>
                </a:solidFill>
                <a:latin typeface="Helvetica Light" panose="020B0403020202020204" pitchFamily="34" charset="0"/>
              </a:rPr>
              <a:t>Credit: B. </a:t>
            </a:r>
            <a:r>
              <a:rPr lang="en-US" sz="2400" dirty="0" err="1">
                <a:solidFill>
                  <a:srgbClr val="414141"/>
                </a:solidFill>
                <a:latin typeface="Helvetica Light" panose="020B0403020202020204" pitchFamily="34" charset="0"/>
              </a:rPr>
              <a:t>DiLella</a:t>
            </a:r>
            <a:endParaRPr lang="en-US" sz="2400" dirty="0">
              <a:solidFill>
                <a:srgbClr val="414141"/>
              </a:solidFill>
              <a:latin typeface="Helvetica Light" panose="020B0403020202020204" pitchFamily="34" charset="0"/>
            </a:endParaRPr>
          </a:p>
        </p:txBody>
      </p:sp>
      <p:pic>
        <p:nvPicPr>
          <p:cNvPr id="31" name="Picture 30">
            <a:extLst>
              <a:ext uri="{FF2B5EF4-FFF2-40B4-BE49-F238E27FC236}">
                <a16:creationId xmlns:a16="http://schemas.microsoft.com/office/drawing/2014/main" id="{D5B3BFDC-F116-CAD3-9DA0-984C62026FBD}"/>
              </a:ext>
            </a:extLst>
          </p:cNvPr>
          <p:cNvPicPr>
            <a:picLocks noChangeAspect="1"/>
          </p:cNvPicPr>
          <p:nvPr/>
        </p:nvPicPr>
        <p:blipFill>
          <a:blip r:embed="rId6">
            <a:extLst>
              <a:ext uri="{BEBA8EAE-BF5A-486C-A8C5-ECC9F3942E4B}">
                <a14:imgProps xmlns:a14="http://schemas.microsoft.com/office/drawing/2010/main">
                  <a14:imgLayer r:embed="rId7">
                    <a14:imgEffect>
                      <a14:sharpenSoften amount="50000"/>
                    </a14:imgEffect>
                    <a14:imgEffect>
                      <a14:saturation sat="200000"/>
                    </a14:imgEffect>
                    <a14:imgEffect>
                      <a14:brightnessContrast bright="5000" contrast="20000"/>
                    </a14:imgEffect>
                  </a14:imgLayer>
                </a14:imgProps>
              </a:ext>
            </a:extLst>
          </a:blip>
          <a:stretch>
            <a:fillRect/>
          </a:stretch>
        </p:blipFill>
        <p:spPr>
          <a:xfrm>
            <a:off x="15320628" y="3315523"/>
            <a:ext cx="8069825" cy="4524863"/>
          </a:xfrm>
          <a:prstGeom prst="rect">
            <a:avLst/>
          </a:prstGeom>
        </p:spPr>
      </p:pic>
      <p:pic>
        <p:nvPicPr>
          <p:cNvPr id="32" name="Picture 31">
            <a:extLst>
              <a:ext uri="{FF2B5EF4-FFF2-40B4-BE49-F238E27FC236}">
                <a16:creationId xmlns:a16="http://schemas.microsoft.com/office/drawing/2014/main" id="{F032F1D8-ECFD-7BDD-A893-A8747846AEFB}"/>
              </a:ext>
            </a:extLst>
          </p:cNvPr>
          <p:cNvPicPr>
            <a:picLocks noChangeAspect="1"/>
          </p:cNvPicPr>
          <p:nvPr/>
        </p:nvPicPr>
        <p:blipFill>
          <a:blip r:embed="rId8">
            <a:extLst>
              <a:ext uri="{BEBA8EAE-BF5A-486C-A8C5-ECC9F3942E4B}">
                <a14:imgProps xmlns:a14="http://schemas.microsoft.com/office/drawing/2010/main">
                  <a14:imgLayer r:embed="rId9">
                    <a14:imgEffect>
                      <a14:sharpenSoften amount="50000"/>
                    </a14:imgEffect>
                    <a14:imgEffect>
                      <a14:saturation sat="200000"/>
                    </a14:imgEffect>
                    <a14:imgEffect>
                      <a14:brightnessContrast bright="5000" contrast="20000"/>
                    </a14:imgEffect>
                  </a14:imgLayer>
                </a14:imgProps>
              </a:ext>
            </a:extLst>
          </a:blip>
          <a:stretch>
            <a:fillRect/>
          </a:stretch>
        </p:blipFill>
        <p:spPr>
          <a:xfrm>
            <a:off x="15496595" y="8079699"/>
            <a:ext cx="7854365" cy="4853820"/>
          </a:xfrm>
          <a:prstGeom prst="rect">
            <a:avLst/>
          </a:prstGeom>
          <a:ln w="38100">
            <a:solidFill>
              <a:srgbClr val="C00000"/>
            </a:solidFill>
          </a:ln>
        </p:spPr>
      </p:pic>
      <p:grpSp>
        <p:nvGrpSpPr>
          <p:cNvPr id="21" name="Group 20">
            <a:extLst>
              <a:ext uri="{FF2B5EF4-FFF2-40B4-BE49-F238E27FC236}">
                <a16:creationId xmlns:a16="http://schemas.microsoft.com/office/drawing/2014/main" id="{82D326A1-3220-8A75-4E80-CBC2B6FAFBE2}"/>
              </a:ext>
            </a:extLst>
          </p:cNvPr>
          <p:cNvGrpSpPr/>
          <p:nvPr/>
        </p:nvGrpSpPr>
        <p:grpSpPr>
          <a:xfrm>
            <a:off x="761400" y="9590972"/>
            <a:ext cx="7280072" cy="3441400"/>
            <a:chOff x="2218964" y="9482644"/>
            <a:chExt cx="5791260" cy="3040083"/>
          </a:xfrm>
        </p:grpSpPr>
        <p:pic>
          <p:nvPicPr>
            <p:cNvPr id="17" name="Picture 16" descr="A metal cylinder with a blue wire&#10;&#10;Description automatically generated">
              <a:extLst>
                <a:ext uri="{FF2B5EF4-FFF2-40B4-BE49-F238E27FC236}">
                  <a16:creationId xmlns:a16="http://schemas.microsoft.com/office/drawing/2014/main" id="{1503C004-A025-4846-898B-2B9D9C44A91F}"/>
                </a:ext>
              </a:extLst>
            </p:cNvPr>
            <p:cNvPicPr>
              <a:picLocks noChangeAspect="1"/>
            </p:cNvPicPr>
            <p:nvPr/>
          </p:nvPicPr>
          <p:blipFill>
            <a:blip r:embed="rId10"/>
            <a:srcRect l="293" t="20849" r="-293" b="10977"/>
            <a:stretch>
              <a:fillRect/>
            </a:stretch>
          </p:blipFill>
          <p:spPr>
            <a:xfrm rot="10800000" flipH="1">
              <a:off x="2218964" y="9482644"/>
              <a:ext cx="5791260" cy="3040083"/>
            </a:xfrm>
            <a:prstGeom prst="rect">
              <a:avLst/>
            </a:prstGeom>
          </p:spPr>
        </p:pic>
        <p:sp>
          <p:nvSpPr>
            <p:cNvPr id="49" name="TextBox 48">
              <a:extLst>
                <a:ext uri="{FF2B5EF4-FFF2-40B4-BE49-F238E27FC236}">
                  <a16:creationId xmlns:a16="http://schemas.microsoft.com/office/drawing/2014/main" id="{DCBA520C-AECD-3B47-AE65-692297A9F304}"/>
                </a:ext>
              </a:extLst>
            </p:cNvPr>
            <p:cNvSpPr txBox="1"/>
            <p:nvPr/>
          </p:nvSpPr>
          <p:spPr>
            <a:xfrm>
              <a:off x="2306336" y="12021687"/>
              <a:ext cx="4023444" cy="426592"/>
            </a:xfrm>
            <a:prstGeom prst="rect">
              <a:avLst/>
            </a:prstGeom>
            <a:noFill/>
          </p:spPr>
          <p:txBody>
            <a:bodyPr wrap="square">
              <a:spAutoFit/>
            </a:bodyPr>
            <a:lstStyle/>
            <a:p>
              <a:r>
                <a:rPr lang="en-US" sz="2400" b="1" dirty="0">
                  <a:solidFill>
                    <a:schemeClr val="bg1"/>
                  </a:solidFill>
                  <a:latin typeface="Helvetica Light" panose="020B0403020202020204" pitchFamily="34" charset="0"/>
                </a:rPr>
                <a:t>Cavity built by ARL</a:t>
              </a:r>
            </a:p>
          </p:txBody>
        </p:sp>
        <p:pic>
          <p:nvPicPr>
            <p:cNvPr id="20" name="Picture 19" descr="A blue and white logo with a shield on a black background&#10;&#10;AI-generated content may be incorrect.">
              <a:extLst>
                <a:ext uri="{FF2B5EF4-FFF2-40B4-BE49-F238E27FC236}">
                  <a16:creationId xmlns:a16="http://schemas.microsoft.com/office/drawing/2014/main" id="{417A7ECE-0F7F-753D-AB32-F07B60B30DA3}"/>
                </a:ext>
              </a:extLst>
            </p:cNvPr>
            <p:cNvPicPr>
              <a:picLocks noChangeAspect="1"/>
            </p:cNvPicPr>
            <p:nvPr/>
          </p:nvPicPr>
          <p:blipFill>
            <a:blip r:embed="rId11">
              <a:extLst>
                <a:ext uri="{28A0092B-C50C-407E-A947-70E740481C1C}">
                  <a14:useLocalDpi xmlns:a14="http://schemas.microsoft.com/office/drawing/2010/main" val="0"/>
                </a:ext>
              </a:extLst>
            </a:blip>
            <a:srcRect l="5985" t="12647" r="8516" b="15868"/>
            <a:stretch/>
          </p:blipFill>
          <p:spPr>
            <a:xfrm>
              <a:off x="6027842" y="11730146"/>
              <a:ext cx="1898145" cy="718133"/>
            </a:xfrm>
            <a:prstGeom prst="rect">
              <a:avLst/>
            </a:prstGeom>
            <a:solidFill>
              <a:schemeClr val="bg1"/>
            </a:solidFill>
          </p:spPr>
        </p:pic>
      </p:grpSp>
      <p:sp>
        <p:nvSpPr>
          <p:cNvPr id="23" name="Text Placeholder 15">
            <a:extLst>
              <a:ext uri="{FF2B5EF4-FFF2-40B4-BE49-F238E27FC236}">
                <a16:creationId xmlns:a16="http://schemas.microsoft.com/office/drawing/2014/main" id="{56318171-025D-3345-A9E0-EE73E34B17AD}"/>
              </a:ext>
            </a:extLst>
          </p:cNvPr>
          <p:cNvSpPr txBox="1">
            <a:spLocks/>
          </p:cNvSpPr>
          <p:nvPr/>
        </p:nvSpPr>
        <p:spPr>
          <a:xfrm>
            <a:off x="13931817" y="1604724"/>
            <a:ext cx="10478224" cy="191410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71437" tIns="71437" rIns="71437" bIns="71437">
            <a:noAutofit/>
          </a:bodyPr>
          <a:lstStyle>
            <a:lvl1pPr marL="176388" marR="0" indent="-176388" algn="l" defTabSz="821531" latinLnBrk="0">
              <a:lnSpc>
                <a:spcPct val="100000"/>
              </a:lnSpc>
              <a:spcBef>
                <a:spcPts val="1600"/>
              </a:spcBef>
              <a:spcAft>
                <a:spcPts val="0"/>
              </a:spcAft>
              <a:buClrTx/>
              <a:buSzPct val="75000"/>
              <a:buFontTx/>
              <a:buChar char="•"/>
              <a:tabLst/>
              <a:defRPr sz="5000" b="1" i="0" u="none" strike="noStrike" cap="none" spc="0" baseline="0">
                <a:solidFill>
                  <a:srgbClr val="000000"/>
                </a:solidFill>
                <a:uFillTx/>
                <a:latin typeface="Arial Narrow"/>
                <a:ea typeface="Arial Narrow"/>
                <a:cs typeface="Arial Narrow"/>
                <a:sym typeface="Arial Narrow"/>
              </a:defRPr>
            </a:lvl1pPr>
            <a:lvl2pPr marL="428625" marR="0" indent="-174625" algn="l" defTabSz="821531" latinLnBrk="0">
              <a:lnSpc>
                <a:spcPct val="100000"/>
              </a:lnSpc>
              <a:spcBef>
                <a:spcPts val="1400"/>
              </a:spcBef>
              <a:spcAft>
                <a:spcPts val="0"/>
              </a:spcAft>
              <a:buClr>
                <a:srgbClr val="C82506"/>
              </a:buClr>
              <a:buSzPct val="75000"/>
              <a:buFontTx/>
              <a:buChar char="•"/>
              <a:tabLst/>
              <a:defRPr sz="4400" b="1" i="0" u="none" strike="noStrike" cap="none" spc="0" baseline="0">
                <a:solidFill>
                  <a:srgbClr val="0329D6"/>
                </a:solidFill>
                <a:uFillTx/>
                <a:latin typeface="Arial Narrow"/>
                <a:ea typeface="Arial Narrow"/>
                <a:cs typeface="Arial Narrow"/>
                <a:sym typeface="Arial Narrow"/>
              </a:defRPr>
            </a:lvl2pPr>
            <a:lvl3pPr marL="680357" marR="0" indent="-172357" algn="l" defTabSz="821531" latinLnBrk="0">
              <a:lnSpc>
                <a:spcPct val="100000"/>
              </a:lnSpc>
              <a:spcBef>
                <a:spcPts val="1400"/>
              </a:spcBef>
              <a:spcAft>
                <a:spcPts val="0"/>
              </a:spcAft>
              <a:buClrTx/>
              <a:buSzPct val="75000"/>
              <a:buFontTx/>
              <a:buChar char="-"/>
              <a:tabLst/>
              <a:defRPr sz="3800" b="1" i="0" u="none" strike="noStrike" cap="none" spc="0" baseline="0">
                <a:solidFill>
                  <a:srgbClr val="000000"/>
                </a:solidFill>
                <a:uFillTx/>
                <a:latin typeface="Arial Narrow"/>
                <a:ea typeface="Arial Narrow"/>
                <a:cs typeface="Arial Narrow"/>
                <a:sym typeface="Arial Narrow"/>
              </a:defRPr>
            </a:lvl3pPr>
            <a:lvl4pPr marL="937846" marR="0" indent="-175846" algn="l" defTabSz="821531" latinLnBrk="0">
              <a:lnSpc>
                <a:spcPct val="100000"/>
              </a:lnSpc>
              <a:spcBef>
                <a:spcPts val="1400"/>
              </a:spcBef>
              <a:spcAft>
                <a:spcPts val="0"/>
              </a:spcAft>
              <a:buClr>
                <a:srgbClr val="C82506"/>
              </a:buClr>
              <a:buSzPct val="75000"/>
              <a:buFontTx/>
              <a:buChar char="-"/>
              <a:tabLst/>
              <a:defRPr sz="3600" b="1" i="0" u="none" strike="noStrike" cap="none" spc="0" baseline="0">
                <a:solidFill>
                  <a:srgbClr val="0329D6"/>
                </a:solidFill>
                <a:uFillTx/>
                <a:latin typeface="Arial Narrow"/>
                <a:ea typeface="Arial Narrow"/>
                <a:cs typeface="Arial Narrow"/>
                <a:sym typeface="Arial Narrow"/>
              </a:defRPr>
            </a:lvl4pPr>
            <a:lvl5pPr marL="1185333" marR="0" indent="-169333" algn="l" defTabSz="821531" latinLnBrk="0">
              <a:lnSpc>
                <a:spcPct val="100000"/>
              </a:lnSpc>
              <a:spcBef>
                <a:spcPts val="1400"/>
              </a:spcBef>
              <a:spcAft>
                <a:spcPts val="0"/>
              </a:spcAft>
              <a:buClrTx/>
              <a:buSzPct val="75000"/>
              <a:buFontTx/>
              <a:buChar char="‣"/>
              <a:tabLst/>
              <a:defRPr sz="3200" b="1" i="0" u="none" strike="noStrike" cap="none" spc="0" baseline="0">
                <a:solidFill>
                  <a:srgbClr val="000000"/>
                </a:solidFill>
                <a:uFillTx/>
                <a:latin typeface="Arial Narrow"/>
                <a:ea typeface="Arial Narrow"/>
                <a:cs typeface="Arial Narrow"/>
                <a:sym typeface="Arial Narrow"/>
              </a:defRPr>
            </a:lvl5pPr>
            <a:lvl6pPr marL="2839861" marR="0" indent="-617361" algn="l" defTabSz="821531" latinLnBrk="0">
              <a:lnSpc>
                <a:spcPct val="100000"/>
              </a:lnSpc>
              <a:spcBef>
                <a:spcPts val="1600"/>
              </a:spcBef>
              <a:spcAft>
                <a:spcPts val="0"/>
              </a:spcAft>
              <a:buClrTx/>
              <a:buSzPct val="75000"/>
              <a:buFontTx/>
              <a:buChar char="•"/>
              <a:tabLst/>
              <a:defRPr sz="5000" b="1" i="0" u="none" strike="noStrike" cap="none" spc="0" baseline="0">
                <a:solidFill>
                  <a:srgbClr val="000000"/>
                </a:solidFill>
                <a:uFillTx/>
                <a:latin typeface="Arial Narrow"/>
                <a:ea typeface="Arial Narrow"/>
                <a:cs typeface="Arial Narrow"/>
                <a:sym typeface="Arial Narrow"/>
              </a:defRPr>
            </a:lvl6pPr>
            <a:lvl7pPr marL="3284361" marR="0" indent="-617361" algn="l" defTabSz="821531" latinLnBrk="0">
              <a:lnSpc>
                <a:spcPct val="100000"/>
              </a:lnSpc>
              <a:spcBef>
                <a:spcPts val="1600"/>
              </a:spcBef>
              <a:spcAft>
                <a:spcPts val="0"/>
              </a:spcAft>
              <a:buClrTx/>
              <a:buSzPct val="75000"/>
              <a:buFontTx/>
              <a:buChar char="•"/>
              <a:tabLst/>
              <a:defRPr sz="5000" b="1" i="0" u="none" strike="noStrike" cap="none" spc="0" baseline="0">
                <a:solidFill>
                  <a:srgbClr val="000000"/>
                </a:solidFill>
                <a:uFillTx/>
                <a:latin typeface="Arial Narrow"/>
                <a:ea typeface="Arial Narrow"/>
                <a:cs typeface="Arial Narrow"/>
                <a:sym typeface="Arial Narrow"/>
              </a:defRPr>
            </a:lvl7pPr>
            <a:lvl8pPr marL="3728861" marR="0" indent="-617361" algn="l" defTabSz="821531" latinLnBrk="0">
              <a:lnSpc>
                <a:spcPct val="100000"/>
              </a:lnSpc>
              <a:spcBef>
                <a:spcPts val="1600"/>
              </a:spcBef>
              <a:spcAft>
                <a:spcPts val="0"/>
              </a:spcAft>
              <a:buClrTx/>
              <a:buSzPct val="75000"/>
              <a:buFontTx/>
              <a:buChar char="•"/>
              <a:tabLst/>
              <a:defRPr sz="5000" b="1" i="0" u="none" strike="noStrike" cap="none" spc="0" baseline="0">
                <a:solidFill>
                  <a:srgbClr val="000000"/>
                </a:solidFill>
                <a:uFillTx/>
                <a:latin typeface="Arial Narrow"/>
                <a:ea typeface="Arial Narrow"/>
                <a:cs typeface="Arial Narrow"/>
                <a:sym typeface="Arial Narrow"/>
              </a:defRPr>
            </a:lvl8pPr>
            <a:lvl9pPr marL="4173361" marR="0" indent="-617361" algn="l" defTabSz="821531" latinLnBrk="0">
              <a:lnSpc>
                <a:spcPct val="100000"/>
              </a:lnSpc>
              <a:spcBef>
                <a:spcPts val="1600"/>
              </a:spcBef>
              <a:spcAft>
                <a:spcPts val="0"/>
              </a:spcAft>
              <a:buClrTx/>
              <a:buSzPct val="75000"/>
              <a:buFontTx/>
              <a:buChar char="•"/>
              <a:tabLst/>
              <a:defRPr sz="5000" b="1" i="0" u="none" strike="noStrike" cap="none" spc="0" baseline="0">
                <a:solidFill>
                  <a:srgbClr val="000000"/>
                </a:solidFill>
                <a:uFillTx/>
                <a:latin typeface="Arial Narrow"/>
                <a:ea typeface="Arial Narrow"/>
                <a:cs typeface="Arial Narrow"/>
                <a:sym typeface="Arial Narrow"/>
              </a:defRPr>
            </a:lvl9pPr>
          </a:lstStyle>
          <a:p>
            <a:pPr hangingPunct="1">
              <a:lnSpc>
                <a:spcPct val="90000"/>
              </a:lnSpc>
            </a:pPr>
            <a:r>
              <a:rPr lang="en-US" sz="4000" dirty="0"/>
              <a:t>S11 sweeps identify and measure resonant modes</a:t>
            </a:r>
          </a:p>
          <a:p>
            <a:pPr lvl="1" hangingPunct="1">
              <a:spcBef>
                <a:spcPts val="0"/>
              </a:spcBef>
            </a:pPr>
            <a:r>
              <a:rPr lang="en-US" sz="3200" dirty="0"/>
              <a:t>Top: Data vs Simulation  |  Bottom: Fitted S11 gives mode Q</a:t>
            </a:r>
          </a:p>
        </p:txBody>
      </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8C200A08-9AB2-EECA-DE5D-E54343EC4C0A}"/>
                  </a:ext>
                </a:extLst>
              </p:cNvPr>
              <p:cNvSpPr txBox="1"/>
              <p:nvPr/>
            </p:nvSpPr>
            <p:spPr>
              <a:xfrm>
                <a:off x="19735789" y="10043646"/>
                <a:ext cx="3276611" cy="535531"/>
              </a:xfrm>
              <a:prstGeom prst="rect">
                <a:avLst/>
              </a:prstGeom>
              <a:noFill/>
            </p:spPr>
            <p:txBody>
              <a:bodyPr wrap="square" rtlCol="0">
                <a:spAutoFit/>
              </a:bodyPr>
              <a:lstStyle/>
              <a:p>
                <a14:m>
                  <m:oMath xmlns:m="http://schemas.openxmlformats.org/officeDocument/2006/math">
                    <m:sSub>
                      <m:sSubPr>
                        <m:ctrlPr>
                          <a:rPr lang="en-US" sz="3200" b="1" i="1" dirty="0" smtClean="0">
                            <a:latin typeface="Cambria Math" panose="02040503050406030204" pitchFamily="18" charset="0"/>
                          </a:rPr>
                        </m:ctrlPr>
                      </m:sSubPr>
                      <m:e>
                        <m:r>
                          <a:rPr lang="en-US" sz="3200" b="1" i="1" dirty="0" smtClean="0">
                            <a:latin typeface="Cambria Math" panose="02040503050406030204" pitchFamily="18" charset="0"/>
                          </a:rPr>
                          <m:t>𝑸</m:t>
                        </m:r>
                      </m:e>
                      <m:sub>
                        <m:r>
                          <a:rPr lang="en-US" sz="3200" b="1" i="1" dirty="0" smtClean="0">
                            <a:latin typeface="Cambria Math" panose="02040503050406030204" pitchFamily="18" charset="0"/>
                          </a:rPr>
                          <m:t>𝑳</m:t>
                        </m:r>
                      </m:sub>
                    </m:sSub>
                    <m:r>
                      <a:rPr lang="en-US" sz="3200" b="1" i="1" dirty="0" smtClean="0">
                        <a:latin typeface="Cambria Math" panose="02040503050406030204" pitchFamily="18" charset="0"/>
                      </a:rPr>
                      <m:t> </m:t>
                    </m:r>
                  </m:oMath>
                </a14:m>
                <a:r>
                  <a:rPr lang="en-US" sz="3200" b="1" dirty="0"/>
                  <a:t>~ 3700</a:t>
                </a:r>
              </a:p>
            </p:txBody>
          </p:sp>
        </mc:Choice>
        <mc:Fallback xmlns="">
          <p:sp>
            <p:nvSpPr>
              <p:cNvPr id="24" name="TextBox 23">
                <a:extLst>
                  <a:ext uri="{FF2B5EF4-FFF2-40B4-BE49-F238E27FC236}">
                    <a16:creationId xmlns:a16="http://schemas.microsoft.com/office/drawing/2014/main" id="{8C200A08-9AB2-EECA-DE5D-E54343EC4C0A}"/>
                  </a:ext>
                </a:extLst>
              </p:cNvPr>
              <p:cNvSpPr txBox="1">
                <a:spLocks noRot="1" noChangeAspect="1" noMove="1" noResize="1" noEditPoints="1" noAdjustHandles="1" noChangeArrowheads="1" noChangeShapeType="1" noTextEdit="1"/>
              </p:cNvSpPr>
              <p:nvPr/>
            </p:nvSpPr>
            <p:spPr>
              <a:xfrm>
                <a:off x="19735789" y="10043646"/>
                <a:ext cx="3276611" cy="535531"/>
              </a:xfrm>
              <a:prstGeom prst="rect">
                <a:avLst/>
              </a:prstGeom>
              <a:blipFill>
                <a:blip r:embed="rId14"/>
                <a:stretch>
                  <a:fillRect l="-2308" t="-26190" b="-35714"/>
                </a:stretch>
              </a:blipFill>
            </p:spPr>
            <p:txBody>
              <a:bodyPr/>
              <a:lstStyle/>
              <a:p>
                <a:r>
                  <a:rPr lang="en-US">
                    <a:noFill/>
                  </a:rPr>
                  <a:t> </a:t>
                </a:r>
              </a:p>
            </p:txBody>
          </p:sp>
        </mc:Fallback>
      </mc:AlternateContent>
      <p:sp>
        <p:nvSpPr>
          <p:cNvPr id="25" name="TextBox 24">
            <a:extLst>
              <a:ext uri="{FF2B5EF4-FFF2-40B4-BE49-F238E27FC236}">
                <a16:creationId xmlns:a16="http://schemas.microsoft.com/office/drawing/2014/main" id="{EFBE18DC-464A-D207-E9B6-8125F9BB12F6}"/>
              </a:ext>
            </a:extLst>
          </p:cNvPr>
          <p:cNvSpPr txBox="1"/>
          <p:nvPr/>
        </p:nvSpPr>
        <p:spPr>
          <a:xfrm>
            <a:off x="20024857" y="9117695"/>
            <a:ext cx="2440308" cy="535531"/>
          </a:xfrm>
          <a:prstGeom prst="rect">
            <a:avLst/>
          </a:prstGeom>
          <a:noFill/>
        </p:spPr>
        <p:txBody>
          <a:bodyPr wrap="square" rtlCol="0">
            <a:spAutoFit/>
          </a:bodyPr>
          <a:lstStyle/>
          <a:p>
            <a:r>
              <a:rPr lang="en-US" sz="3200" b="1" dirty="0"/>
              <a:t>TE011</a:t>
            </a:r>
          </a:p>
        </p:txBody>
      </p: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C6E798CD-2F29-03EC-EF6D-47710CD1EBC7}"/>
                  </a:ext>
                </a:extLst>
              </p:cNvPr>
              <p:cNvSpPr txBox="1"/>
              <p:nvPr/>
            </p:nvSpPr>
            <p:spPr>
              <a:xfrm>
                <a:off x="19735789" y="10673456"/>
                <a:ext cx="3276611" cy="535531"/>
              </a:xfrm>
              <a:prstGeom prst="rect">
                <a:avLst/>
              </a:prstGeom>
              <a:noFill/>
            </p:spPr>
            <p:txBody>
              <a:bodyPr wrap="square" rtlCol="0">
                <a:spAutoFit/>
              </a:bodyPr>
              <a:lstStyle/>
              <a:p>
                <a14:m>
                  <m:oMath xmlns:m="http://schemas.openxmlformats.org/officeDocument/2006/math">
                    <m:sSub>
                      <m:sSubPr>
                        <m:ctrlPr>
                          <a:rPr lang="en-US" sz="3200" b="1" i="1" dirty="0" smtClean="0">
                            <a:latin typeface="Cambria Math" panose="02040503050406030204" pitchFamily="18" charset="0"/>
                          </a:rPr>
                        </m:ctrlPr>
                      </m:sSubPr>
                      <m:e>
                        <m:r>
                          <a:rPr lang="en-US" sz="3200" b="1" i="1" dirty="0" smtClean="0">
                            <a:latin typeface="Cambria Math" panose="02040503050406030204" pitchFamily="18" charset="0"/>
                          </a:rPr>
                          <m:t>𝑸</m:t>
                        </m:r>
                      </m:e>
                      <m:sub>
                        <m:r>
                          <a:rPr lang="en-US" sz="3200" b="1" i="1" dirty="0" smtClean="0">
                            <a:latin typeface="Cambria Math" panose="02040503050406030204" pitchFamily="18" charset="0"/>
                          </a:rPr>
                          <m:t>𝟎</m:t>
                        </m:r>
                      </m:sub>
                    </m:sSub>
                    <m:r>
                      <a:rPr lang="en-US" sz="3200" b="1" i="1" dirty="0" smtClean="0">
                        <a:latin typeface="Cambria Math" panose="02040503050406030204" pitchFamily="18" charset="0"/>
                      </a:rPr>
                      <m:t> </m:t>
                    </m:r>
                  </m:oMath>
                </a14:m>
                <a:r>
                  <a:rPr lang="en-US" sz="3200" b="1" dirty="0"/>
                  <a:t>~ 8800</a:t>
                </a:r>
              </a:p>
            </p:txBody>
          </p:sp>
        </mc:Choice>
        <mc:Fallback xmlns="">
          <p:sp>
            <p:nvSpPr>
              <p:cNvPr id="26" name="TextBox 25">
                <a:extLst>
                  <a:ext uri="{FF2B5EF4-FFF2-40B4-BE49-F238E27FC236}">
                    <a16:creationId xmlns:a16="http://schemas.microsoft.com/office/drawing/2014/main" id="{C6E798CD-2F29-03EC-EF6D-47710CD1EBC7}"/>
                  </a:ext>
                </a:extLst>
              </p:cNvPr>
              <p:cNvSpPr txBox="1">
                <a:spLocks noRot="1" noChangeAspect="1" noMove="1" noResize="1" noEditPoints="1" noAdjustHandles="1" noChangeArrowheads="1" noChangeShapeType="1" noTextEdit="1"/>
              </p:cNvSpPr>
              <p:nvPr/>
            </p:nvSpPr>
            <p:spPr>
              <a:xfrm>
                <a:off x="19735789" y="10673456"/>
                <a:ext cx="3276611" cy="535531"/>
              </a:xfrm>
              <a:prstGeom prst="rect">
                <a:avLst/>
              </a:prstGeom>
              <a:blipFill>
                <a:blip r:embed="rId15"/>
                <a:stretch>
                  <a:fillRect l="-2308" t="-23256" b="-34884"/>
                </a:stretch>
              </a:blipFill>
            </p:spPr>
            <p:txBody>
              <a:bodyPr/>
              <a:lstStyle/>
              <a:p>
                <a:r>
                  <a:rPr lang="en-US">
                    <a:noFill/>
                  </a:rPr>
                  <a:t> </a:t>
                </a:r>
              </a:p>
            </p:txBody>
          </p:sp>
        </mc:Fallback>
      </mc:AlternateContent>
      <p:sp>
        <p:nvSpPr>
          <p:cNvPr id="27" name="Rounded Rectangle 26">
            <a:extLst>
              <a:ext uri="{FF2B5EF4-FFF2-40B4-BE49-F238E27FC236}">
                <a16:creationId xmlns:a16="http://schemas.microsoft.com/office/drawing/2014/main" id="{424E97A3-5EE8-E956-0883-E86719B85AAE}"/>
              </a:ext>
            </a:extLst>
          </p:cNvPr>
          <p:cNvSpPr/>
          <p:nvPr/>
        </p:nvSpPr>
        <p:spPr>
          <a:xfrm>
            <a:off x="21520425" y="3185657"/>
            <a:ext cx="739948" cy="4437066"/>
          </a:xfrm>
          <a:prstGeom prst="roundRect">
            <a:avLst/>
          </a:prstGeom>
          <a:noFill/>
          <a:ln w="63500" cap="flat">
            <a:solidFill>
              <a:srgbClr val="FF0000"/>
            </a:solidFill>
            <a:prstDash val="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28" name="TextBox 27">
            <a:extLst>
              <a:ext uri="{FF2B5EF4-FFF2-40B4-BE49-F238E27FC236}">
                <a16:creationId xmlns:a16="http://schemas.microsoft.com/office/drawing/2014/main" id="{A5A89FC1-F305-F0D8-BB64-732D71BB1CFF}"/>
              </a:ext>
            </a:extLst>
          </p:cNvPr>
          <p:cNvSpPr txBox="1"/>
          <p:nvPr/>
        </p:nvSpPr>
        <p:spPr>
          <a:xfrm>
            <a:off x="20011618" y="6283246"/>
            <a:ext cx="2440308" cy="535531"/>
          </a:xfrm>
          <a:prstGeom prst="rect">
            <a:avLst/>
          </a:prstGeom>
          <a:noFill/>
        </p:spPr>
        <p:txBody>
          <a:bodyPr wrap="square" rtlCol="0">
            <a:spAutoFit/>
          </a:bodyPr>
          <a:lstStyle/>
          <a:p>
            <a:r>
              <a:rPr lang="en-US" sz="3200" b="1" dirty="0"/>
              <a:t>TE011</a:t>
            </a:r>
          </a:p>
        </p:txBody>
      </p:sp>
      <p:sp>
        <p:nvSpPr>
          <p:cNvPr id="29" name="Down Arrow 28">
            <a:extLst>
              <a:ext uri="{FF2B5EF4-FFF2-40B4-BE49-F238E27FC236}">
                <a16:creationId xmlns:a16="http://schemas.microsoft.com/office/drawing/2014/main" id="{E5EE2FA8-7B07-88E4-0003-CFBB53580A21}"/>
              </a:ext>
            </a:extLst>
          </p:cNvPr>
          <p:cNvSpPr/>
          <p:nvPr/>
        </p:nvSpPr>
        <p:spPr>
          <a:xfrm>
            <a:off x="11576721" y="8437437"/>
            <a:ext cx="586170" cy="804615"/>
          </a:xfrm>
          <a:prstGeom prst="downArrow">
            <a:avLst>
              <a:gd name="adj1" fmla="val 38056"/>
              <a:gd name="adj2" fmla="val 50000"/>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sz="9600" dirty="0"/>
          </a:p>
        </p:txBody>
      </p:sp>
      <p:sp>
        <p:nvSpPr>
          <p:cNvPr id="33" name="Down Arrow 32">
            <a:extLst>
              <a:ext uri="{FF2B5EF4-FFF2-40B4-BE49-F238E27FC236}">
                <a16:creationId xmlns:a16="http://schemas.microsoft.com/office/drawing/2014/main" id="{CD8F154B-58FA-DE48-6C3D-DCC404F458CC}"/>
              </a:ext>
            </a:extLst>
          </p:cNvPr>
          <p:cNvSpPr/>
          <p:nvPr/>
        </p:nvSpPr>
        <p:spPr>
          <a:xfrm rot="2800190">
            <a:off x="20757967" y="7567944"/>
            <a:ext cx="586170" cy="804615"/>
          </a:xfrm>
          <a:prstGeom prst="downArrow">
            <a:avLst>
              <a:gd name="adj1" fmla="val 38056"/>
              <a:gd name="adj2" fmla="val 50000"/>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sz="9600" dirty="0"/>
          </a:p>
        </p:txBody>
      </p:sp>
      <p:sp>
        <p:nvSpPr>
          <p:cNvPr id="34" name="Down Arrow 33">
            <a:extLst>
              <a:ext uri="{FF2B5EF4-FFF2-40B4-BE49-F238E27FC236}">
                <a16:creationId xmlns:a16="http://schemas.microsoft.com/office/drawing/2014/main" id="{F46BB3CF-A0E0-5048-45D6-6CF84DA1882D}"/>
              </a:ext>
            </a:extLst>
          </p:cNvPr>
          <p:cNvSpPr/>
          <p:nvPr/>
        </p:nvSpPr>
        <p:spPr>
          <a:xfrm>
            <a:off x="4642527" y="8971993"/>
            <a:ext cx="477437" cy="529819"/>
          </a:xfrm>
          <a:prstGeom prst="downArrow">
            <a:avLst>
              <a:gd name="adj1" fmla="val 38056"/>
              <a:gd name="adj2" fmla="val 50000"/>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sz="9600"/>
          </a:p>
        </p:txBody>
      </p:sp>
      <p:sp>
        <p:nvSpPr>
          <p:cNvPr id="3" name="TextBox 2">
            <a:extLst>
              <a:ext uri="{FF2B5EF4-FFF2-40B4-BE49-F238E27FC236}">
                <a16:creationId xmlns:a16="http://schemas.microsoft.com/office/drawing/2014/main" id="{C9127458-EDE7-DA3A-AD50-EECCA74491A4}"/>
              </a:ext>
            </a:extLst>
          </p:cNvPr>
          <p:cNvSpPr txBox="1"/>
          <p:nvPr/>
        </p:nvSpPr>
        <p:spPr>
          <a:xfrm>
            <a:off x="13367010" y="6928890"/>
            <a:ext cx="1680062" cy="1754326"/>
          </a:xfrm>
          <a:prstGeom prst="rect">
            <a:avLst/>
          </a:prstGeom>
          <a:solidFill>
            <a:srgbClr val="FFFFFF">
              <a:alpha val="47843"/>
            </a:srgbClr>
          </a:solidFill>
        </p:spPr>
        <p:txBody>
          <a:bodyPr wrap="square" rtlCol="0">
            <a:spAutoFit/>
          </a:bodyPr>
          <a:lstStyle/>
          <a:p>
            <a:pPr algn="ctr">
              <a:spcBef>
                <a:spcPts val="0"/>
              </a:spcBef>
            </a:pPr>
            <a:r>
              <a:rPr lang="en-US" sz="2400" dirty="0">
                <a:effectLst>
                  <a:outerShdw blurRad="50800" dist="38100" dir="2700000" algn="tl" rotWithShape="0">
                    <a:schemeClr val="bg1">
                      <a:alpha val="40000"/>
                    </a:schemeClr>
                  </a:outerShdw>
                </a:effectLst>
              </a:rPr>
              <a:t>Cut-ring readout with split barrel connector</a:t>
            </a:r>
          </a:p>
        </p:txBody>
      </p:sp>
      <p:grpSp>
        <p:nvGrpSpPr>
          <p:cNvPr id="39" name="Group 38">
            <a:extLst>
              <a:ext uri="{FF2B5EF4-FFF2-40B4-BE49-F238E27FC236}">
                <a16:creationId xmlns:a16="http://schemas.microsoft.com/office/drawing/2014/main" id="{815E7C34-FCBB-72E2-6300-D8B7F4EE4E4F}"/>
              </a:ext>
            </a:extLst>
          </p:cNvPr>
          <p:cNvGrpSpPr/>
          <p:nvPr/>
        </p:nvGrpSpPr>
        <p:grpSpPr>
          <a:xfrm>
            <a:off x="1416648" y="3672200"/>
            <a:ext cx="5192000" cy="987916"/>
            <a:chOff x="1416648" y="3672200"/>
            <a:chExt cx="5192000" cy="987916"/>
          </a:xfrm>
        </p:grpSpPr>
        <p:pic>
          <p:nvPicPr>
            <p:cNvPr id="12" name="Picture 11">
              <a:extLst>
                <a:ext uri="{FF2B5EF4-FFF2-40B4-BE49-F238E27FC236}">
                  <a16:creationId xmlns:a16="http://schemas.microsoft.com/office/drawing/2014/main" id="{A9D1CA99-00B3-144A-A981-F420578F8D8D}"/>
                </a:ext>
              </a:extLst>
            </p:cNvPr>
            <p:cNvPicPr>
              <a:picLocks/>
            </p:cNvPicPr>
            <p:nvPr/>
          </p:nvPicPr>
          <p:blipFill>
            <a:blip r:embed="rId16">
              <a:duotone>
                <a:schemeClr val="bg2">
                  <a:shade val="45000"/>
                  <a:satMod val="135000"/>
                </a:schemeClr>
                <a:prstClr val="white"/>
              </a:duotone>
              <a:extLst>
                <a:ext uri="{BEBA8EAE-BF5A-486C-A8C5-ECC9F3942E4B}">
                  <a14:imgProps xmlns:a14="http://schemas.microsoft.com/office/drawing/2010/main">
                    <a14:imgLayer r:embed="rId17">
                      <a14:imgEffect>
                        <a14:brightnessContrast bright="33000"/>
                      </a14:imgEffect>
                    </a14:imgLayer>
                  </a14:imgProps>
                </a:ext>
              </a:extLst>
            </a:blip>
            <a:stretch>
              <a:fillRect/>
            </a:stretch>
          </p:blipFill>
          <p:spPr>
            <a:xfrm>
              <a:off x="1416648" y="3672200"/>
              <a:ext cx="5192000" cy="987916"/>
            </a:xfrm>
            <a:prstGeom prst="rect">
              <a:avLst/>
            </a:prstGeom>
          </p:spPr>
        </p:pic>
        <p:cxnSp>
          <p:nvCxnSpPr>
            <p:cNvPr id="30" name="Straight Connector 29">
              <a:extLst>
                <a:ext uri="{FF2B5EF4-FFF2-40B4-BE49-F238E27FC236}">
                  <a16:creationId xmlns:a16="http://schemas.microsoft.com/office/drawing/2014/main" id="{A5D44504-F5AD-D8C1-BFAE-8750A1E3FEA3}"/>
                </a:ext>
              </a:extLst>
            </p:cNvPr>
            <p:cNvCxnSpPr>
              <a:cxnSpLocks/>
            </p:cNvCxnSpPr>
            <p:nvPr/>
          </p:nvCxnSpPr>
          <p:spPr>
            <a:xfrm>
              <a:off x="4373328" y="3699575"/>
              <a:ext cx="0" cy="938128"/>
            </a:xfrm>
            <a:prstGeom prst="line">
              <a:avLst/>
            </a:prstGeom>
            <a:noFill/>
            <a:ln w="25400" cap="flat">
              <a:solidFill>
                <a:schemeClr val="bg1">
                  <a:lumMod val="5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37" name="Straight Connector 36">
              <a:extLst>
                <a:ext uri="{FF2B5EF4-FFF2-40B4-BE49-F238E27FC236}">
                  <a16:creationId xmlns:a16="http://schemas.microsoft.com/office/drawing/2014/main" id="{7A9E0C70-4B21-5F43-D820-54A0DEEBD301}"/>
                </a:ext>
              </a:extLst>
            </p:cNvPr>
            <p:cNvCxnSpPr>
              <a:cxnSpLocks/>
            </p:cNvCxnSpPr>
            <p:nvPr/>
          </p:nvCxnSpPr>
          <p:spPr>
            <a:xfrm>
              <a:off x="3650181" y="3699575"/>
              <a:ext cx="0" cy="938128"/>
            </a:xfrm>
            <a:prstGeom prst="line">
              <a:avLst/>
            </a:prstGeom>
            <a:noFill/>
            <a:ln w="25400" cap="flat">
              <a:solidFill>
                <a:schemeClr val="bg1">
                  <a:lumMod val="50000"/>
                </a:schemeClr>
              </a:solidFill>
              <a:prstDash val="solid"/>
              <a:miter lim="400000"/>
            </a:ln>
            <a:effectLst/>
            <a:sp3d/>
          </p:spPr>
          <p:style>
            <a:lnRef idx="0">
              <a:scrgbClr r="0" g="0" b="0"/>
            </a:lnRef>
            <a:fillRef idx="0">
              <a:scrgbClr r="0" g="0" b="0"/>
            </a:fillRef>
            <a:effectRef idx="0">
              <a:scrgbClr r="0" g="0" b="0"/>
            </a:effectRef>
            <a:fontRef idx="none"/>
          </p:style>
        </p:cxnSp>
      </p:grpSp>
      <p:sp>
        <p:nvSpPr>
          <p:cNvPr id="35" name="Slide Number Placeholder 34">
            <a:extLst>
              <a:ext uri="{FF2B5EF4-FFF2-40B4-BE49-F238E27FC236}">
                <a16:creationId xmlns:a16="http://schemas.microsoft.com/office/drawing/2014/main" id="{32EB6762-DB8F-D538-4A7C-70D2D3245928}"/>
              </a:ext>
            </a:extLst>
          </p:cNvPr>
          <p:cNvSpPr>
            <a:spLocks noGrp="1"/>
          </p:cNvSpPr>
          <p:nvPr>
            <p:ph type="sldNum" sz="quarter" idx="2"/>
          </p:nvPr>
        </p:nvSpPr>
        <p:spPr/>
        <p:txBody>
          <a:bodyPr/>
          <a:lstStyle/>
          <a:p>
            <a:fld id="{86CB4B4D-7CA3-9044-876B-883B54F8677D}" type="slidenum">
              <a:rPr lang="en-US" smtClean="0"/>
              <a:t>12</a:t>
            </a:fld>
            <a:endParaRPr lang="en-US"/>
          </a:p>
        </p:txBody>
      </p:sp>
      <p:sp>
        <p:nvSpPr>
          <p:cNvPr id="15" name="Footer Placeholder 14">
            <a:extLst>
              <a:ext uri="{FF2B5EF4-FFF2-40B4-BE49-F238E27FC236}">
                <a16:creationId xmlns:a16="http://schemas.microsoft.com/office/drawing/2014/main" id="{9A3EFF6C-66E2-1DF4-5276-887F6E6C16FE}"/>
              </a:ext>
            </a:extLst>
          </p:cNvPr>
          <p:cNvSpPr>
            <a:spLocks noGrp="1"/>
          </p:cNvSpPr>
          <p:nvPr>
            <p:ph type="ftr" sz="quarter" idx="10"/>
          </p:nvPr>
        </p:nvSpPr>
        <p:spPr/>
        <p:txBody>
          <a:bodyPr/>
          <a:lstStyle/>
          <a:p>
            <a:pPr algn="l">
              <a:defRPr/>
            </a:pPr>
            <a:r>
              <a:rPr lang="en-US">
                <a:solidFill>
                  <a:schemeClr val="tx1"/>
                </a:solidFill>
              </a:rPr>
              <a:t>de Viveiros - Penn State</a:t>
            </a:r>
            <a:r>
              <a:rPr lang="en-US">
                <a:solidFill>
                  <a:srgbClr val="000000"/>
                </a:solidFill>
              </a:rPr>
              <a:t> </a:t>
            </a:r>
          </a:p>
          <a:p>
            <a:pPr>
              <a:defRPr/>
            </a:pPr>
            <a:r>
              <a:rPr lang="en-US">
                <a:solidFill>
                  <a:srgbClr val="000000"/>
                </a:solidFill>
              </a:rPr>
              <a:t>Lake Louise Winter Institute 2026</a:t>
            </a:r>
          </a:p>
          <a:p>
            <a:pPr algn="r">
              <a:defRPr/>
            </a:pPr>
            <a:r>
              <a:rPr lang="en-US">
                <a:solidFill>
                  <a:schemeClr val="tx1"/>
                </a:solidFill>
              </a:rPr>
              <a:t>March 2026 v3 #</a:t>
            </a:r>
            <a:endParaRPr lang="en-US" dirty="0">
              <a:solidFill>
                <a:schemeClr val="tx1"/>
              </a:solidFill>
            </a:endParaRPr>
          </a:p>
        </p:txBody>
      </p:sp>
    </p:spTree>
    <p:extLst>
      <p:ext uri="{BB962C8B-B14F-4D97-AF65-F5344CB8AC3E}">
        <p14:creationId xmlns:p14="http://schemas.microsoft.com/office/powerpoint/2010/main" val="3607096787"/>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diagram of a machine&#10;&#10;AI-generated content may be incorrect.">
            <a:extLst>
              <a:ext uri="{FF2B5EF4-FFF2-40B4-BE49-F238E27FC236}">
                <a16:creationId xmlns:a16="http://schemas.microsoft.com/office/drawing/2014/main" id="{AC79F080-FDE5-7347-2DF0-526DA7C9A0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10383" y="2884592"/>
            <a:ext cx="8872399" cy="9828107"/>
          </a:xfrm>
          <a:prstGeom prst="rect">
            <a:avLst/>
          </a:prstGeom>
        </p:spPr>
      </p:pic>
      <p:sp>
        <p:nvSpPr>
          <p:cNvPr id="2" name="Title 1">
            <a:extLst>
              <a:ext uri="{FF2B5EF4-FFF2-40B4-BE49-F238E27FC236}">
                <a16:creationId xmlns:a16="http://schemas.microsoft.com/office/drawing/2014/main" id="{A69F2927-C484-3A48-AA49-22243E69E1B5}"/>
              </a:ext>
            </a:extLst>
          </p:cNvPr>
          <p:cNvSpPr>
            <a:spLocks noGrp="1"/>
          </p:cNvSpPr>
          <p:nvPr>
            <p:ph type="title"/>
          </p:nvPr>
        </p:nvSpPr>
        <p:spPr>
          <a:xfrm>
            <a:off x="761400" y="37389"/>
            <a:ext cx="16024186" cy="1186081"/>
          </a:xfrm>
        </p:spPr>
        <p:txBody>
          <a:bodyPr>
            <a:normAutofit/>
          </a:bodyPr>
          <a:lstStyle/>
          <a:p>
            <a:r>
              <a:rPr lang="en-US" dirty="0"/>
              <a:t>Low-Frequency Apparatus (LFA)</a:t>
            </a:r>
          </a:p>
        </p:txBody>
      </p:sp>
      <mc:AlternateContent xmlns:mc="http://schemas.openxmlformats.org/markup-compatibility/2006" xmlns:a14="http://schemas.microsoft.com/office/drawing/2010/main">
        <mc:Choice Requires="a14">
          <p:sp>
            <p:nvSpPr>
              <p:cNvPr id="23" name="Text Placeholder 22">
                <a:extLst>
                  <a:ext uri="{FF2B5EF4-FFF2-40B4-BE49-F238E27FC236}">
                    <a16:creationId xmlns:a16="http://schemas.microsoft.com/office/drawing/2014/main" id="{16A24E69-0564-4A3E-A08E-D81E62257B67}"/>
                  </a:ext>
                </a:extLst>
              </p:cNvPr>
              <p:cNvSpPr>
                <a:spLocks noGrp="1"/>
              </p:cNvSpPr>
              <p:nvPr>
                <p:ph type="body" idx="1"/>
              </p:nvPr>
            </p:nvSpPr>
            <p:spPr>
              <a:xfrm>
                <a:off x="575894" y="1457717"/>
                <a:ext cx="11315889" cy="11590938"/>
              </a:xfrm>
            </p:spPr>
            <p:txBody>
              <a:bodyPr>
                <a:noAutofit/>
              </a:bodyPr>
              <a:lstStyle/>
              <a:p>
                <a:r>
                  <a:rPr lang="en-US" sz="4000" dirty="0"/>
                  <a:t>First test of CRES in a large volume at lower frequency =&gt; Prove compatibility of CRES with large volume atomic trap (Ioffe coils)</a:t>
                </a:r>
              </a:p>
              <a:p>
                <a:pPr lvl="1"/>
                <a:r>
                  <a:rPr lang="en-US" sz="3600" dirty="0"/>
                  <a:t> highly stable, homogeneous magnetic fields at lower field</a:t>
                </a:r>
              </a:p>
              <a:p>
                <a:r>
                  <a:rPr lang="en-US" sz="4000" dirty="0"/>
                  <a:t>Frequency of ~560 MHz</a:t>
                </a:r>
              </a:p>
              <a:p>
                <a:pPr lvl="1"/>
                <a:r>
                  <a:rPr lang="en-US" sz="3400" dirty="0"/>
                  <a:t>L ~ 5 m, V ~ 1.5 m</a:t>
                </a:r>
                <a:r>
                  <a:rPr lang="en-US" sz="3400" baseline="30000" dirty="0"/>
                  <a:t>3</a:t>
                </a:r>
              </a:p>
              <a:p>
                <a:pPr lvl="1"/>
                <a:r>
                  <a:rPr lang="en-US" sz="3400" dirty="0"/>
                  <a:t>Magnetic Field of ~0.020 T</a:t>
                </a:r>
              </a:p>
              <a:p>
                <a:r>
                  <a:rPr lang="en-US" sz="4000" dirty="0"/>
                  <a:t>Collected power is O(1 </a:t>
                </a:r>
                <a:r>
                  <a:rPr lang="en-US" sz="4000" dirty="0" err="1"/>
                  <a:t>aW</a:t>
                </a:r>
                <a:r>
                  <a:rPr lang="en-US" sz="4000" dirty="0"/>
                  <a:t> = 10</a:t>
                </a:r>
                <a:r>
                  <a:rPr lang="en-US" sz="4000" baseline="30000" dirty="0"/>
                  <a:t>-18</a:t>
                </a:r>
                <a:r>
                  <a:rPr lang="en-US" sz="4000" dirty="0"/>
                  <a:t> W)</a:t>
                </a:r>
              </a:p>
              <a:p>
                <a:r>
                  <a:rPr lang="en-US" sz="4000" dirty="0"/>
                  <a:t>Sources: </a:t>
                </a:r>
                <a:r>
                  <a:rPr lang="en-US" sz="4000" baseline="30000" dirty="0"/>
                  <a:t>83m</a:t>
                </a:r>
                <a:r>
                  <a:rPr lang="en-US" sz="4000" dirty="0"/>
                  <a:t>Kr and electron gun;</a:t>
                </a:r>
                <a:br>
                  <a:rPr lang="en-US" sz="4000" dirty="0"/>
                </a:br>
                <a:r>
                  <a:rPr lang="en-US" sz="4000" dirty="0"/>
                  <a:t>upgrade to T for neutrino mass</a:t>
                </a:r>
                <a:br>
                  <a:rPr lang="en-US" sz="4000" dirty="0"/>
                </a:br>
                <a:r>
                  <a:rPr lang="en-US" sz="4000" dirty="0"/>
                  <a:t>measurement</a:t>
                </a:r>
              </a:p>
              <a:p>
                <a:r>
                  <a:rPr lang="en-US" sz="4000" dirty="0"/>
                  <a:t>Sensitivity aim:</a:t>
                </a:r>
                <a:br>
                  <a:rPr lang="en-US" sz="4000" dirty="0"/>
                </a:br>
                <a14:m>
                  <m:oMath xmlns:m="http://schemas.openxmlformats.org/officeDocument/2006/math">
                    <m:sSub>
                      <m:sSubPr>
                        <m:ctrlPr>
                          <a:rPr lang="en-US" sz="4000" i="1" dirty="0">
                            <a:latin typeface="Cambria Math" panose="02040503050406030204" pitchFamily="18" charset="0"/>
                          </a:rPr>
                        </m:ctrlPr>
                      </m:sSubPr>
                      <m:e>
                        <m:r>
                          <a:rPr lang="en-US" sz="4000" b="1" i="1" dirty="0">
                            <a:latin typeface="Cambria Math" panose="02040503050406030204" pitchFamily="18" charset="0"/>
                          </a:rPr>
                          <m:t>𝒎</m:t>
                        </m:r>
                      </m:e>
                      <m:sub>
                        <m:r>
                          <a:rPr lang="el-GR" sz="4000" b="1" i="1" dirty="0">
                            <a:latin typeface="Cambria Math" panose="02040503050406030204" pitchFamily="18" charset="0"/>
                          </a:rPr>
                          <m:t>𝜷</m:t>
                        </m:r>
                      </m:sub>
                    </m:sSub>
                    <m:r>
                      <a:rPr lang="en-US" sz="4000" b="1" i="1" dirty="0" smtClean="0">
                        <a:latin typeface="Cambria Math" panose="02040503050406030204" pitchFamily="18" charset="0"/>
                      </a:rPr>
                      <m:t> </m:t>
                    </m:r>
                    <m:r>
                      <a:rPr lang="en-US" sz="4000" b="1" i="1" dirty="0">
                        <a:latin typeface="Cambria Math" panose="02040503050406030204" pitchFamily="18" charset="0"/>
                      </a:rPr>
                      <m:t>~</m:t>
                    </m:r>
                    <m:r>
                      <a:rPr lang="en-US" sz="4000" b="1" i="1" dirty="0" smtClean="0">
                        <a:latin typeface="Cambria Math" panose="02040503050406030204" pitchFamily="18" charset="0"/>
                      </a:rPr>
                      <m:t> </m:t>
                    </m:r>
                    <m:r>
                      <a:rPr lang="en-US" sz="4000" b="1" i="1" dirty="0" smtClean="0">
                        <a:latin typeface="Cambria Math" panose="02040503050406030204" pitchFamily="18" charset="0"/>
                      </a:rPr>
                      <m:t>𝟎</m:t>
                    </m:r>
                    <m:r>
                      <a:rPr lang="en-US" sz="4000" b="1" i="1" dirty="0" smtClean="0">
                        <a:latin typeface="Cambria Math" panose="02040503050406030204" pitchFamily="18" charset="0"/>
                      </a:rPr>
                      <m:t>.</m:t>
                    </m:r>
                    <m:r>
                      <a:rPr lang="en-US" sz="4000" b="1" i="1" dirty="0" smtClean="0">
                        <a:latin typeface="Cambria Math" panose="02040503050406030204" pitchFamily="18" charset="0"/>
                      </a:rPr>
                      <m:t>𝟑</m:t>
                    </m:r>
                    <m:r>
                      <a:rPr lang="en-US" sz="4000" b="1" i="1" dirty="0" smtClean="0">
                        <a:latin typeface="Cambria Math" panose="02040503050406030204" pitchFamily="18" charset="0"/>
                      </a:rPr>
                      <m:t>−</m:t>
                    </m:r>
                    <m:r>
                      <a:rPr lang="en-US" sz="4000" b="1" i="1" dirty="0" smtClean="0">
                        <a:latin typeface="Cambria Math" panose="02040503050406030204" pitchFamily="18" charset="0"/>
                      </a:rPr>
                      <m:t>𝟎</m:t>
                    </m:r>
                    <m:r>
                      <a:rPr lang="en-US" sz="4000" b="1" i="1" dirty="0" smtClean="0">
                        <a:latin typeface="Cambria Math" panose="02040503050406030204" pitchFamily="18" charset="0"/>
                      </a:rPr>
                      <m:t>.</m:t>
                    </m:r>
                    <m:r>
                      <a:rPr lang="en-US" sz="4000" b="1" i="1" dirty="0" smtClean="0">
                        <a:latin typeface="Cambria Math" panose="02040503050406030204" pitchFamily="18" charset="0"/>
                      </a:rPr>
                      <m:t>𝟕</m:t>
                    </m:r>
                    <m:r>
                      <a:rPr lang="el-GR" sz="4000" b="1" i="1" dirty="0">
                        <a:latin typeface="Cambria Math" panose="02040503050406030204" pitchFamily="18" charset="0"/>
                      </a:rPr>
                      <m:t> </m:t>
                    </m:r>
                  </m:oMath>
                </a14:m>
                <a:r>
                  <a:rPr lang="en-US" sz="4000" dirty="0"/>
                  <a:t>eV (90 % CL)</a:t>
                </a:r>
                <a:br>
                  <a:rPr lang="en-US" sz="4000" dirty="0"/>
                </a:br>
                <a:r>
                  <a:rPr lang="en-US" sz="4000" dirty="0"/>
                  <a:t>(one-year with atomic source) </a:t>
                </a:r>
              </a:p>
              <a:p>
                <a:r>
                  <a:rPr lang="en-US" sz="4000" dirty="0"/>
                  <a:t>Blueprint for </a:t>
                </a:r>
                <a:br>
                  <a:rPr lang="en-US" sz="4000" dirty="0"/>
                </a:br>
                <a:r>
                  <a:rPr lang="en-US" sz="4000" dirty="0"/>
                  <a:t>Phase IV</a:t>
                </a:r>
              </a:p>
            </p:txBody>
          </p:sp>
        </mc:Choice>
        <mc:Fallback xmlns="">
          <p:sp>
            <p:nvSpPr>
              <p:cNvPr id="23" name="Text Placeholder 22">
                <a:extLst>
                  <a:ext uri="{FF2B5EF4-FFF2-40B4-BE49-F238E27FC236}">
                    <a16:creationId xmlns:a16="http://schemas.microsoft.com/office/drawing/2014/main" id="{16A24E69-0564-4A3E-A08E-D81E62257B67}"/>
                  </a:ext>
                </a:extLst>
              </p:cNvPr>
              <p:cNvSpPr>
                <a:spLocks noGrp="1" noRot="1" noChangeAspect="1" noMove="1" noResize="1" noEditPoints="1" noAdjustHandles="1" noChangeArrowheads="1" noChangeShapeType="1" noTextEdit="1"/>
              </p:cNvSpPr>
              <p:nvPr>
                <p:ph type="body" idx="1"/>
              </p:nvPr>
            </p:nvSpPr>
            <p:spPr>
              <a:xfrm>
                <a:off x="575894" y="1457717"/>
                <a:ext cx="11315889" cy="11590938"/>
              </a:xfrm>
              <a:blipFill>
                <a:blip r:embed="rId4"/>
                <a:stretch>
                  <a:fillRect l="-1345" t="-656" r="-1794"/>
                </a:stretch>
              </a:blipFill>
            </p:spPr>
            <p:txBody>
              <a:bodyPr/>
              <a:lstStyle/>
              <a:p>
                <a:r>
                  <a:rPr lang="en-US">
                    <a:noFill/>
                  </a:rPr>
                  <a:t> </a:t>
                </a:r>
              </a:p>
            </p:txBody>
          </p:sp>
        </mc:Fallback>
      </mc:AlternateContent>
      <p:sp>
        <p:nvSpPr>
          <p:cNvPr id="14" name="Rectangle 13">
            <a:extLst>
              <a:ext uri="{FF2B5EF4-FFF2-40B4-BE49-F238E27FC236}">
                <a16:creationId xmlns:a16="http://schemas.microsoft.com/office/drawing/2014/main" id="{7DF0085D-AD69-B28A-B429-532980096D82}"/>
              </a:ext>
            </a:extLst>
          </p:cNvPr>
          <p:cNvSpPr/>
          <p:nvPr/>
        </p:nvSpPr>
        <p:spPr>
          <a:xfrm>
            <a:off x="16785586" y="0"/>
            <a:ext cx="7598414" cy="2078182"/>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5" name="Content Placeholder 2">
            <a:extLst>
              <a:ext uri="{FF2B5EF4-FFF2-40B4-BE49-F238E27FC236}">
                <a16:creationId xmlns:a16="http://schemas.microsoft.com/office/drawing/2014/main" id="{55173ECD-59CC-6540-BDEE-AE08FB19B22B}"/>
              </a:ext>
            </a:extLst>
          </p:cNvPr>
          <p:cNvSpPr txBox="1">
            <a:spLocks/>
          </p:cNvSpPr>
          <p:nvPr/>
        </p:nvSpPr>
        <p:spPr>
          <a:xfrm>
            <a:off x="0" y="1362073"/>
            <a:ext cx="24034044" cy="11350626"/>
          </a:xfrm>
          <a:prstGeom prst="rect">
            <a:avLst/>
          </a:prstGeom>
        </p:spPr>
        <p:txBody>
          <a:bodyPr vert="horz" lIns="182880" tIns="91440" rIns="182880" bIns="9144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5600" dirty="0"/>
          </a:p>
        </p:txBody>
      </p:sp>
      <p:pic>
        <p:nvPicPr>
          <p:cNvPr id="11" name="Picture 10" descr="A long cylindrical tube with rainbow colors&#10;&#10;Description automatically generated">
            <a:extLst>
              <a:ext uri="{FF2B5EF4-FFF2-40B4-BE49-F238E27FC236}">
                <a16:creationId xmlns:a16="http://schemas.microsoft.com/office/drawing/2014/main" id="{D154651E-5541-A742-BB13-137B826A73FA}"/>
              </a:ext>
            </a:extLst>
          </p:cNvPr>
          <p:cNvPicPr>
            <a:picLocks noChangeAspect="1"/>
          </p:cNvPicPr>
          <p:nvPr/>
        </p:nvPicPr>
        <p:blipFill rotWithShape="1">
          <a:blip r:embed="rId5"/>
          <a:srcRect l="33282" t="2326" r="54905" b="4457"/>
          <a:stretch/>
        </p:blipFill>
        <p:spPr>
          <a:xfrm>
            <a:off x="18409526" y="143734"/>
            <a:ext cx="2880472" cy="12785468"/>
          </a:xfrm>
          <a:prstGeom prst="rect">
            <a:avLst/>
          </a:prstGeom>
        </p:spPr>
      </p:pic>
      <p:sp>
        <p:nvSpPr>
          <p:cNvPr id="12" name="TextBox 11">
            <a:extLst>
              <a:ext uri="{FF2B5EF4-FFF2-40B4-BE49-F238E27FC236}">
                <a16:creationId xmlns:a16="http://schemas.microsoft.com/office/drawing/2014/main" id="{0B4BA40A-2DB9-F044-BDAF-CCA2D5D7CDCC}"/>
              </a:ext>
            </a:extLst>
          </p:cNvPr>
          <p:cNvSpPr txBox="1"/>
          <p:nvPr/>
        </p:nvSpPr>
        <p:spPr>
          <a:xfrm>
            <a:off x="13218628" y="12538145"/>
            <a:ext cx="2880472" cy="647870"/>
          </a:xfrm>
          <a:prstGeom prst="rect">
            <a:avLst/>
          </a:prstGeom>
          <a:noFill/>
        </p:spPr>
        <p:txBody>
          <a:bodyPr wrap="square">
            <a:spAutoFit/>
          </a:bodyPr>
          <a:lstStyle/>
          <a:p>
            <a:pPr algn="ctr"/>
            <a:r>
              <a:rPr lang="en-US" sz="2000" dirty="0">
                <a:solidFill>
                  <a:srgbClr val="414141"/>
                </a:solidFill>
                <a:latin typeface="Helvetica Light" panose="020B0403020202020204" pitchFamily="34" charset="0"/>
              </a:rPr>
              <a:t>Credit: M. Huehn, </a:t>
            </a:r>
            <a:br>
              <a:rPr lang="en-US" sz="2000" dirty="0">
                <a:solidFill>
                  <a:srgbClr val="414141"/>
                </a:solidFill>
                <a:latin typeface="Helvetica Light" panose="020B0403020202020204" pitchFamily="34" charset="0"/>
              </a:rPr>
            </a:br>
            <a:r>
              <a:rPr lang="en-US" sz="2000" dirty="0">
                <a:solidFill>
                  <a:srgbClr val="414141"/>
                </a:solidFill>
                <a:latin typeface="Helvetica Light" panose="020B0403020202020204" pitchFamily="34" charset="0"/>
              </a:rPr>
              <a:t>R. G. H. Robertson</a:t>
            </a:r>
          </a:p>
        </p:txBody>
      </p:sp>
      <p:cxnSp>
        <p:nvCxnSpPr>
          <p:cNvPr id="17" name="Straight Connector 16">
            <a:extLst>
              <a:ext uri="{FF2B5EF4-FFF2-40B4-BE49-F238E27FC236}">
                <a16:creationId xmlns:a16="http://schemas.microsoft.com/office/drawing/2014/main" id="{67B35B29-608B-D5D2-49BF-F2709EF6A419}"/>
              </a:ext>
            </a:extLst>
          </p:cNvPr>
          <p:cNvCxnSpPr>
            <a:cxnSpLocks/>
          </p:cNvCxnSpPr>
          <p:nvPr/>
        </p:nvCxnSpPr>
        <p:spPr>
          <a:xfrm flipV="1">
            <a:off x="16175883" y="1828800"/>
            <a:ext cx="2583172" cy="3201462"/>
          </a:xfrm>
          <a:prstGeom prst="line">
            <a:avLst/>
          </a:prstGeom>
          <a:ln w="57150">
            <a:solidFill>
              <a:srgbClr val="FF0000"/>
            </a:solidFill>
          </a:ln>
        </p:spPr>
        <p:style>
          <a:lnRef idx="1">
            <a:schemeClr val="accent5"/>
          </a:lnRef>
          <a:fillRef idx="0">
            <a:schemeClr val="accent5"/>
          </a:fillRef>
          <a:effectRef idx="0">
            <a:schemeClr val="accent5"/>
          </a:effectRef>
          <a:fontRef idx="minor">
            <a:schemeClr val="tx1"/>
          </a:fontRef>
        </p:style>
      </p:cxnSp>
      <p:cxnSp>
        <p:nvCxnSpPr>
          <p:cNvPr id="19" name="Straight Connector 18">
            <a:extLst>
              <a:ext uri="{FF2B5EF4-FFF2-40B4-BE49-F238E27FC236}">
                <a16:creationId xmlns:a16="http://schemas.microsoft.com/office/drawing/2014/main" id="{962A27BC-F944-9758-D339-8ADD9496141A}"/>
              </a:ext>
            </a:extLst>
          </p:cNvPr>
          <p:cNvCxnSpPr>
            <a:cxnSpLocks/>
          </p:cNvCxnSpPr>
          <p:nvPr/>
        </p:nvCxnSpPr>
        <p:spPr>
          <a:xfrm>
            <a:off x="16175883" y="10334767"/>
            <a:ext cx="3220481" cy="2377932"/>
          </a:xfrm>
          <a:prstGeom prst="line">
            <a:avLst/>
          </a:prstGeom>
          <a:ln w="57150">
            <a:solidFill>
              <a:srgbClr val="FF0000"/>
            </a:solidFill>
          </a:ln>
        </p:spPr>
        <p:style>
          <a:lnRef idx="1">
            <a:schemeClr val="accent5"/>
          </a:lnRef>
          <a:fillRef idx="0">
            <a:schemeClr val="accent5"/>
          </a:fillRef>
          <a:effectRef idx="0">
            <a:schemeClr val="accent5"/>
          </a:effectRef>
          <a:fontRef idx="minor">
            <a:schemeClr val="tx1"/>
          </a:fontRef>
        </p:style>
      </p:cxnSp>
      <p:grpSp>
        <p:nvGrpSpPr>
          <p:cNvPr id="3" name="Group 2">
            <a:extLst>
              <a:ext uri="{FF2B5EF4-FFF2-40B4-BE49-F238E27FC236}">
                <a16:creationId xmlns:a16="http://schemas.microsoft.com/office/drawing/2014/main" id="{92ED2281-D48C-38DD-C94D-BBBBF3CD590E}"/>
              </a:ext>
            </a:extLst>
          </p:cNvPr>
          <p:cNvGrpSpPr/>
          <p:nvPr/>
        </p:nvGrpSpPr>
        <p:grpSpPr>
          <a:xfrm>
            <a:off x="21224475" y="1641033"/>
            <a:ext cx="1546188" cy="10642884"/>
            <a:chOff x="21224475" y="1641033"/>
            <a:chExt cx="1546188" cy="10642884"/>
          </a:xfrm>
        </p:grpSpPr>
        <p:cxnSp>
          <p:nvCxnSpPr>
            <p:cNvPr id="22" name="Straight Connector 21">
              <a:extLst>
                <a:ext uri="{FF2B5EF4-FFF2-40B4-BE49-F238E27FC236}">
                  <a16:creationId xmlns:a16="http://schemas.microsoft.com/office/drawing/2014/main" id="{C277372D-ED07-867C-B212-BA9C3B96ACE0}"/>
                </a:ext>
              </a:extLst>
            </p:cNvPr>
            <p:cNvCxnSpPr>
              <a:cxnSpLocks/>
            </p:cNvCxnSpPr>
            <p:nvPr/>
          </p:nvCxnSpPr>
          <p:spPr>
            <a:xfrm>
              <a:off x="21224475" y="1641033"/>
              <a:ext cx="1546188" cy="0"/>
            </a:xfrm>
            <a:prstGeom prst="line">
              <a:avLst/>
            </a:prstGeom>
            <a:ln w="571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25" name="Straight Connector 24">
              <a:extLst>
                <a:ext uri="{FF2B5EF4-FFF2-40B4-BE49-F238E27FC236}">
                  <a16:creationId xmlns:a16="http://schemas.microsoft.com/office/drawing/2014/main" id="{C00EDA3B-B7F2-700A-E58B-FF576933B257}"/>
                </a:ext>
              </a:extLst>
            </p:cNvPr>
            <p:cNvCxnSpPr>
              <a:cxnSpLocks/>
            </p:cNvCxnSpPr>
            <p:nvPr/>
          </p:nvCxnSpPr>
          <p:spPr>
            <a:xfrm>
              <a:off x="21224475" y="12283917"/>
              <a:ext cx="1546188" cy="0"/>
            </a:xfrm>
            <a:prstGeom prst="line">
              <a:avLst/>
            </a:prstGeom>
            <a:ln w="571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26" name="Straight Connector 25">
              <a:extLst>
                <a:ext uri="{FF2B5EF4-FFF2-40B4-BE49-F238E27FC236}">
                  <a16:creationId xmlns:a16="http://schemas.microsoft.com/office/drawing/2014/main" id="{71F19AB0-2EFB-D55E-29CB-B31B3BD01679}"/>
                </a:ext>
              </a:extLst>
            </p:cNvPr>
            <p:cNvCxnSpPr>
              <a:cxnSpLocks/>
            </p:cNvCxnSpPr>
            <p:nvPr/>
          </p:nvCxnSpPr>
          <p:spPr>
            <a:xfrm>
              <a:off x="21997569" y="1793433"/>
              <a:ext cx="0" cy="4743035"/>
            </a:xfrm>
            <a:prstGeom prst="line">
              <a:avLst/>
            </a:prstGeom>
            <a:ln w="57150">
              <a:solidFill>
                <a:schemeClr val="tx1"/>
              </a:solidFill>
              <a:headEnd type="arrow" w="lg" len="lg"/>
            </a:ln>
          </p:spPr>
          <p:style>
            <a:lnRef idx="1">
              <a:schemeClr val="accent5"/>
            </a:lnRef>
            <a:fillRef idx="0">
              <a:schemeClr val="accent5"/>
            </a:fillRef>
            <a:effectRef idx="0">
              <a:schemeClr val="accent5"/>
            </a:effectRef>
            <a:fontRef idx="minor">
              <a:schemeClr val="tx1"/>
            </a:fontRef>
          </p:style>
        </p:cxnSp>
        <p:cxnSp>
          <p:nvCxnSpPr>
            <p:cNvPr id="28" name="Straight Connector 27">
              <a:extLst>
                <a:ext uri="{FF2B5EF4-FFF2-40B4-BE49-F238E27FC236}">
                  <a16:creationId xmlns:a16="http://schemas.microsoft.com/office/drawing/2014/main" id="{04D0751C-9675-D616-2D9A-7A6186258166}"/>
                </a:ext>
              </a:extLst>
            </p:cNvPr>
            <p:cNvCxnSpPr>
              <a:cxnSpLocks/>
            </p:cNvCxnSpPr>
            <p:nvPr/>
          </p:nvCxnSpPr>
          <p:spPr>
            <a:xfrm>
              <a:off x="21997569" y="7632700"/>
              <a:ext cx="0" cy="4403608"/>
            </a:xfrm>
            <a:prstGeom prst="line">
              <a:avLst/>
            </a:prstGeom>
            <a:ln w="57150">
              <a:solidFill>
                <a:schemeClr val="tx1"/>
              </a:solidFill>
              <a:headEnd type="none"/>
              <a:tailEnd type="arrow" w="lg" len="lg"/>
            </a:ln>
          </p:spPr>
          <p:style>
            <a:lnRef idx="1">
              <a:schemeClr val="accent5"/>
            </a:lnRef>
            <a:fillRef idx="0">
              <a:schemeClr val="accent5"/>
            </a:fillRef>
            <a:effectRef idx="0">
              <a:schemeClr val="accent5"/>
            </a:effectRef>
            <a:fontRef idx="minor">
              <a:schemeClr val="tx1"/>
            </a:fontRef>
          </p:style>
        </p:cxnSp>
        <p:sp>
          <p:nvSpPr>
            <p:cNvPr id="29" name="TextBox 28">
              <a:extLst>
                <a:ext uri="{FF2B5EF4-FFF2-40B4-BE49-F238E27FC236}">
                  <a16:creationId xmlns:a16="http://schemas.microsoft.com/office/drawing/2014/main" id="{1B82A649-11AC-C1FF-85E8-A3A0421CF2C1}"/>
                </a:ext>
              </a:extLst>
            </p:cNvPr>
            <p:cNvSpPr txBox="1"/>
            <p:nvPr/>
          </p:nvSpPr>
          <p:spPr>
            <a:xfrm>
              <a:off x="21426098" y="6628050"/>
              <a:ext cx="1142942" cy="7673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2438338" rtl="0" fontAlgn="auto" latinLnBrk="0" hangingPunct="0">
                <a:lnSpc>
                  <a:spcPct val="90000"/>
                </a:lnSpc>
                <a:spcBef>
                  <a:spcPts val="0"/>
                </a:spcBef>
                <a:spcAft>
                  <a:spcPts val="0"/>
                </a:spcAft>
                <a:buClrTx/>
                <a:buSzTx/>
                <a:buFontTx/>
                <a:buNone/>
                <a:tabLst/>
              </a:pPr>
              <a:r>
                <a:rPr kumimoji="0" lang="en-US" sz="4800" b="0" i="0" u="none" strike="noStrike" cap="none" spc="0" normalizeH="0" baseline="0" dirty="0">
                  <a:ln>
                    <a:noFill/>
                  </a:ln>
                  <a:solidFill>
                    <a:srgbClr val="000000"/>
                  </a:solidFill>
                  <a:effectLst/>
                  <a:uFillTx/>
                  <a:latin typeface="+mn-lt"/>
                  <a:ea typeface="+mn-ea"/>
                  <a:cs typeface="+mn-cs"/>
                  <a:sym typeface="Helvetica Neue"/>
                </a:rPr>
                <a:t>5 m</a:t>
              </a:r>
            </a:p>
          </p:txBody>
        </p:sp>
      </p:grpSp>
      <p:sp>
        <p:nvSpPr>
          <p:cNvPr id="32" name="TextBox 31">
            <a:extLst>
              <a:ext uri="{FF2B5EF4-FFF2-40B4-BE49-F238E27FC236}">
                <a16:creationId xmlns:a16="http://schemas.microsoft.com/office/drawing/2014/main" id="{3079562D-3D9C-F975-0E5B-A07318854636}"/>
              </a:ext>
            </a:extLst>
          </p:cNvPr>
          <p:cNvSpPr txBox="1"/>
          <p:nvPr/>
        </p:nvSpPr>
        <p:spPr>
          <a:xfrm>
            <a:off x="17886791" y="3792742"/>
            <a:ext cx="1485984" cy="187538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2438338" rtl="0" fontAlgn="auto" latinLnBrk="0" hangingPunct="0">
              <a:lnSpc>
                <a:spcPct val="90000"/>
              </a:lnSpc>
              <a:spcBef>
                <a:spcPts val="0"/>
              </a:spcBef>
              <a:spcAft>
                <a:spcPts val="0"/>
              </a:spcAft>
              <a:buClrTx/>
              <a:buSzTx/>
              <a:buFontTx/>
              <a:buNone/>
              <a:tabLst/>
            </a:pPr>
            <a:r>
              <a:rPr kumimoji="0" lang="en-US" sz="3200" b="0" i="0" u="none" strike="noStrike" cap="none" spc="0" normalizeH="0" baseline="0" dirty="0">
                <a:ln>
                  <a:noFill/>
                </a:ln>
                <a:solidFill>
                  <a:srgbClr val="000000"/>
                </a:solidFill>
                <a:effectLst/>
                <a:uFillTx/>
                <a:latin typeface="+mn-lt"/>
                <a:ea typeface="+mn-ea"/>
                <a:cs typeface="+mn-cs"/>
                <a:sym typeface="Helvetica Neue"/>
              </a:rPr>
              <a:t>TE011</a:t>
            </a:r>
          </a:p>
          <a:p>
            <a:pPr marL="0" marR="0" indent="0" algn="ctr" defTabSz="2438338" rtl="0" fontAlgn="auto" latinLnBrk="0" hangingPunct="0">
              <a:lnSpc>
                <a:spcPct val="90000"/>
              </a:lnSpc>
              <a:spcBef>
                <a:spcPts val="0"/>
              </a:spcBef>
              <a:spcAft>
                <a:spcPts val="0"/>
              </a:spcAft>
              <a:buClrTx/>
              <a:buSzTx/>
              <a:buFontTx/>
              <a:buNone/>
              <a:tabLst/>
            </a:pPr>
            <a:r>
              <a:rPr lang="en-US" sz="3200" dirty="0"/>
              <a:t>E-fields</a:t>
            </a:r>
          </a:p>
          <a:p>
            <a:pPr marL="0" marR="0" indent="0" algn="ctr" defTabSz="2438338" rtl="0" fontAlgn="auto" latinLnBrk="0" hangingPunct="0">
              <a:lnSpc>
                <a:spcPct val="90000"/>
              </a:lnSpc>
              <a:spcBef>
                <a:spcPts val="0"/>
              </a:spcBef>
              <a:spcAft>
                <a:spcPts val="0"/>
              </a:spcAft>
              <a:buClrTx/>
              <a:buSzTx/>
              <a:buFontTx/>
              <a:buNone/>
              <a:tabLst/>
            </a:pPr>
            <a:r>
              <a:rPr kumimoji="0" lang="en-US" sz="3200" b="0" i="0" u="none" strike="noStrike" cap="none" spc="0" normalizeH="0" baseline="0" dirty="0">
                <a:ln>
                  <a:noFill/>
                </a:ln>
                <a:solidFill>
                  <a:srgbClr val="000000"/>
                </a:solidFill>
                <a:effectLst/>
                <a:uFillTx/>
                <a:latin typeface="+mn-lt"/>
                <a:ea typeface="+mn-ea"/>
                <a:cs typeface="+mn-cs"/>
                <a:sym typeface="Helvetica Neue"/>
              </a:rPr>
              <a:t>inside</a:t>
            </a:r>
          </a:p>
          <a:p>
            <a:pPr marL="0" marR="0" indent="0" algn="ctr" defTabSz="2438338" rtl="0" fontAlgn="auto" latinLnBrk="0" hangingPunct="0">
              <a:lnSpc>
                <a:spcPct val="90000"/>
              </a:lnSpc>
              <a:spcBef>
                <a:spcPts val="0"/>
              </a:spcBef>
              <a:spcAft>
                <a:spcPts val="0"/>
              </a:spcAft>
              <a:buClrTx/>
              <a:buSzTx/>
              <a:buFontTx/>
              <a:buNone/>
              <a:tabLst/>
            </a:pPr>
            <a:r>
              <a:rPr kumimoji="0" lang="en-US" sz="3200" b="0" i="0" u="none" strike="noStrike" cap="none" spc="0" normalizeH="0" baseline="0" dirty="0">
                <a:ln>
                  <a:noFill/>
                </a:ln>
                <a:solidFill>
                  <a:srgbClr val="000000"/>
                </a:solidFill>
                <a:effectLst/>
                <a:uFillTx/>
                <a:latin typeface="+mn-lt"/>
                <a:ea typeface="+mn-ea"/>
                <a:cs typeface="+mn-cs"/>
                <a:sym typeface="Helvetica Neue"/>
              </a:rPr>
              <a:t>cavity</a:t>
            </a:r>
          </a:p>
        </p:txBody>
      </p:sp>
      <p:sp>
        <p:nvSpPr>
          <p:cNvPr id="33" name="TextBox 32">
            <a:extLst>
              <a:ext uri="{FF2B5EF4-FFF2-40B4-BE49-F238E27FC236}">
                <a16:creationId xmlns:a16="http://schemas.microsoft.com/office/drawing/2014/main" id="{D6946787-7D42-980F-0CA3-B8168627FD40}"/>
              </a:ext>
            </a:extLst>
          </p:cNvPr>
          <p:cNvSpPr txBox="1"/>
          <p:nvPr/>
        </p:nvSpPr>
        <p:spPr>
          <a:xfrm>
            <a:off x="11877115" y="4331415"/>
            <a:ext cx="1250342" cy="5457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2438338" rtl="0" fontAlgn="auto" latinLnBrk="0" hangingPunct="0">
              <a:lnSpc>
                <a:spcPct val="90000"/>
              </a:lnSpc>
              <a:spcBef>
                <a:spcPts val="0"/>
              </a:spcBef>
              <a:spcAft>
                <a:spcPts val="0"/>
              </a:spcAft>
              <a:buClrTx/>
              <a:buSzTx/>
              <a:buFontTx/>
              <a:buNone/>
              <a:tabLst/>
            </a:pPr>
            <a:r>
              <a:rPr kumimoji="0" lang="en-US" sz="3200" b="0" i="0" u="none" strike="noStrike" cap="none" spc="0" normalizeH="0" baseline="0" dirty="0">
                <a:ln>
                  <a:noFill/>
                </a:ln>
                <a:solidFill>
                  <a:srgbClr val="000000"/>
                </a:solidFill>
                <a:effectLst/>
                <a:uFillTx/>
                <a:latin typeface="+mn-lt"/>
                <a:ea typeface="+mn-ea"/>
                <a:cs typeface="+mn-cs"/>
                <a:sym typeface="Helvetica Neue"/>
              </a:rPr>
              <a:t>Cavity</a:t>
            </a:r>
          </a:p>
        </p:txBody>
      </p:sp>
      <p:sp>
        <p:nvSpPr>
          <p:cNvPr id="34" name="TextBox 33">
            <a:extLst>
              <a:ext uri="{FF2B5EF4-FFF2-40B4-BE49-F238E27FC236}">
                <a16:creationId xmlns:a16="http://schemas.microsoft.com/office/drawing/2014/main" id="{CE8323EF-DBFD-8842-6806-4B46EAE1411D}"/>
              </a:ext>
            </a:extLst>
          </p:cNvPr>
          <p:cNvSpPr txBox="1"/>
          <p:nvPr/>
        </p:nvSpPr>
        <p:spPr>
          <a:xfrm>
            <a:off x="11222130" y="5206074"/>
            <a:ext cx="1886735" cy="5457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2438338" rtl="0" fontAlgn="auto" latinLnBrk="0" hangingPunct="0">
              <a:lnSpc>
                <a:spcPct val="90000"/>
              </a:lnSpc>
              <a:spcBef>
                <a:spcPts val="0"/>
              </a:spcBef>
              <a:spcAft>
                <a:spcPts val="0"/>
              </a:spcAft>
              <a:buClrTx/>
              <a:buSzTx/>
              <a:buFontTx/>
              <a:buNone/>
              <a:tabLst/>
            </a:pPr>
            <a:r>
              <a:rPr kumimoji="0" lang="en-US" sz="3200" b="0" i="0" u="none" strike="noStrike" cap="none" spc="0" normalizeH="0" baseline="0" dirty="0">
                <a:ln>
                  <a:noFill/>
                </a:ln>
                <a:solidFill>
                  <a:srgbClr val="000000"/>
                </a:solidFill>
                <a:effectLst/>
                <a:uFillTx/>
                <a:latin typeface="+mn-lt"/>
                <a:ea typeface="+mn-ea"/>
                <a:cs typeface="+mn-cs"/>
                <a:sym typeface="Helvetica Neue"/>
              </a:rPr>
              <a:t>Pinch coil</a:t>
            </a:r>
          </a:p>
        </p:txBody>
      </p:sp>
      <p:sp>
        <p:nvSpPr>
          <p:cNvPr id="35" name="TextBox 34">
            <a:extLst>
              <a:ext uri="{FF2B5EF4-FFF2-40B4-BE49-F238E27FC236}">
                <a16:creationId xmlns:a16="http://schemas.microsoft.com/office/drawing/2014/main" id="{01553F9F-BAA1-F195-8044-F44B586B6250}"/>
              </a:ext>
            </a:extLst>
          </p:cNvPr>
          <p:cNvSpPr txBox="1"/>
          <p:nvPr/>
        </p:nvSpPr>
        <p:spPr>
          <a:xfrm>
            <a:off x="16210212" y="12036308"/>
            <a:ext cx="1651093" cy="9889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2438338" rtl="0" fontAlgn="auto" latinLnBrk="0" hangingPunct="0">
              <a:lnSpc>
                <a:spcPct val="90000"/>
              </a:lnSpc>
              <a:spcBef>
                <a:spcPts val="0"/>
              </a:spcBef>
              <a:spcAft>
                <a:spcPts val="0"/>
              </a:spcAft>
              <a:buClrTx/>
              <a:buSzTx/>
              <a:buFontTx/>
              <a:buNone/>
              <a:tabLst/>
            </a:pPr>
            <a:r>
              <a:rPr kumimoji="0" lang="en-US" sz="3200" b="0" i="0" u="none" strike="noStrike" cap="none" spc="0" normalizeH="0" baseline="0" dirty="0">
                <a:ln>
                  <a:noFill/>
                </a:ln>
                <a:solidFill>
                  <a:srgbClr val="000000"/>
                </a:solidFill>
                <a:effectLst/>
                <a:uFillTx/>
                <a:latin typeface="+mn-lt"/>
                <a:ea typeface="+mn-ea"/>
                <a:cs typeface="+mn-cs"/>
                <a:sym typeface="Helvetica Neue"/>
              </a:rPr>
              <a:t>Injection</a:t>
            </a:r>
          </a:p>
          <a:p>
            <a:pPr marL="0" marR="0" indent="0" algn="ctr" defTabSz="2438338" rtl="0" fontAlgn="auto" latinLnBrk="0" hangingPunct="0">
              <a:lnSpc>
                <a:spcPct val="90000"/>
              </a:lnSpc>
              <a:spcBef>
                <a:spcPts val="0"/>
              </a:spcBef>
              <a:spcAft>
                <a:spcPts val="0"/>
              </a:spcAft>
              <a:buClrTx/>
              <a:buSzTx/>
              <a:buFontTx/>
              <a:buNone/>
              <a:tabLst/>
            </a:pPr>
            <a:r>
              <a:rPr kumimoji="0" lang="en-US" sz="3200" b="0" i="0" u="none" strike="noStrike" cap="none" spc="0" normalizeH="0" baseline="0" dirty="0">
                <a:ln>
                  <a:noFill/>
                </a:ln>
                <a:solidFill>
                  <a:srgbClr val="000000"/>
                </a:solidFill>
                <a:effectLst/>
                <a:uFillTx/>
                <a:latin typeface="+mn-lt"/>
                <a:ea typeface="+mn-ea"/>
                <a:cs typeface="+mn-cs"/>
                <a:sym typeface="Helvetica Neue"/>
              </a:rPr>
              <a:t>line</a:t>
            </a:r>
          </a:p>
        </p:txBody>
      </p:sp>
      <p:sp>
        <p:nvSpPr>
          <p:cNvPr id="36" name="TextBox 35">
            <a:extLst>
              <a:ext uri="{FF2B5EF4-FFF2-40B4-BE49-F238E27FC236}">
                <a16:creationId xmlns:a16="http://schemas.microsoft.com/office/drawing/2014/main" id="{87793FDD-56AE-12D8-3763-2E8E089C4BF2}"/>
              </a:ext>
            </a:extLst>
          </p:cNvPr>
          <p:cNvSpPr txBox="1"/>
          <p:nvPr/>
        </p:nvSpPr>
        <p:spPr>
          <a:xfrm>
            <a:off x="5617704" y="11771532"/>
            <a:ext cx="2744342" cy="9889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2438338" rtl="0" fontAlgn="auto" latinLnBrk="0" hangingPunct="0">
              <a:lnSpc>
                <a:spcPct val="90000"/>
              </a:lnSpc>
              <a:spcBef>
                <a:spcPts val="0"/>
              </a:spcBef>
              <a:spcAft>
                <a:spcPts val="0"/>
              </a:spcAft>
              <a:buClrTx/>
              <a:buSzTx/>
              <a:buFontTx/>
              <a:buNone/>
              <a:tabLst/>
            </a:pPr>
            <a:r>
              <a:rPr kumimoji="0" lang="en-US" sz="3200" b="0" i="0" u="none" strike="noStrike" cap="none" spc="0" normalizeH="0" baseline="0" dirty="0">
                <a:ln>
                  <a:noFill/>
                </a:ln>
                <a:solidFill>
                  <a:srgbClr val="000000"/>
                </a:solidFill>
                <a:effectLst/>
                <a:uFillTx/>
                <a:latin typeface="+mn-lt"/>
                <a:ea typeface="+mn-ea"/>
                <a:cs typeface="+mn-cs"/>
                <a:sym typeface="Helvetica Neue"/>
              </a:rPr>
              <a:t>T atom source</a:t>
            </a:r>
          </a:p>
          <a:p>
            <a:pPr marL="0" marR="0" indent="0" algn="ctr" defTabSz="2438338" rtl="0" fontAlgn="auto" latinLnBrk="0" hangingPunct="0">
              <a:lnSpc>
                <a:spcPct val="90000"/>
              </a:lnSpc>
              <a:spcBef>
                <a:spcPts val="0"/>
              </a:spcBef>
              <a:spcAft>
                <a:spcPts val="0"/>
              </a:spcAft>
              <a:buClrTx/>
              <a:buSzTx/>
              <a:buFontTx/>
              <a:buNone/>
              <a:tabLst/>
            </a:pPr>
            <a:r>
              <a:rPr lang="en-US" sz="3200" dirty="0"/>
              <a:t>(not shown)</a:t>
            </a:r>
            <a:endParaRPr kumimoji="0" lang="en-US" sz="3200" b="0" i="0" u="none" strike="noStrike" cap="none" spc="0" normalizeH="0" baseline="0" dirty="0">
              <a:ln>
                <a:noFill/>
              </a:ln>
              <a:solidFill>
                <a:srgbClr val="000000"/>
              </a:solidFill>
              <a:effectLst/>
              <a:uFillTx/>
              <a:latin typeface="+mn-lt"/>
              <a:ea typeface="+mn-ea"/>
              <a:cs typeface="+mn-cs"/>
              <a:sym typeface="Helvetica Neue"/>
            </a:endParaRPr>
          </a:p>
        </p:txBody>
      </p:sp>
      <p:sp>
        <p:nvSpPr>
          <p:cNvPr id="37" name="TextBox 36">
            <a:extLst>
              <a:ext uri="{FF2B5EF4-FFF2-40B4-BE49-F238E27FC236}">
                <a16:creationId xmlns:a16="http://schemas.microsoft.com/office/drawing/2014/main" id="{495CA6FE-507C-3B77-E4D0-E672B2E92A11}"/>
              </a:ext>
            </a:extLst>
          </p:cNvPr>
          <p:cNvSpPr txBox="1"/>
          <p:nvPr/>
        </p:nvSpPr>
        <p:spPr>
          <a:xfrm>
            <a:off x="9271898" y="12502865"/>
            <a:ext cx="2935099" cy="5457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2438338" rtl="0" fontAlgn="auto" latinLnBrk="0" hangingPunct="0">
              <a:lnSpc>
                <a:spcPct val="90000"/>
              </a:lnSpc>
              <a:spcBef>
                <a:spcPts val="0"/>
              </a:spcBef>
              <a:spcAft>
                <a:spcPts val="0"/>
              </a:spcAft>
              <a:buClrTx/>
              <a:buSzTx/>
              <a:buFontTx/>
              <a:buNone/>
              <a:tabLst/>
            </a:pPr>
            <a:r>
              <a:rPr kumimoji="0" lang="en-US" sz="3200" b="0" i="0" u="none" strike="noStrike" cap="none" spc="0" normalizeH="0" baseline="0" dirty="0">
                <a:ln>
                  <a:noFill/>
                </a:ln>
                <a:solidFill>
                  <a:srgbClr val="000000"/>
                </a:solidFill>
                <a:effectLst/>
                <a:uFillTx/>
                <a:latin typeface="+mn-lt"/>
                <a:ea typeface="+mn-ea"/>
                <a:cs typeface="+mn-cs"/>
                <a:sym typeface="Helvetica Neue"/>
              </a:rPr>
              <a:t>Magnetic guide</a:t>
            </a:r>
          </a:p>
        </p:txBody>
      </p:sp>
      <p:cxnSp>
        <p:nvCxnSpPr>
          <p:cNvPr id="38" name="Straight Connector 37">
            <a:extLst>
              <a:ext uri="{FF2B5EF4-FFF2-40B4-BE49-F238E27FC236}">
                <a16:creationId xmlns:a16="http://schemas.microsoft.com/office/drawing/2014/main" id="{0E874855-F77C-0DF9-A5A4-1F79E7E50FC8}"/>
              </a:ext>
            </a:extLst>
          </p:cNvPr>
          <p:cNvCxnSpPr>
            <a:cxnSpLocks/>
          </p:cNvCxnSpPr>
          <p:nvPr/>
        </p:nvCxnSpPr>
        <p:spPr>
          <a:xfrm flipH="1" flipV="1">
            <a:off x="15108569" y="11239925"/>
            <a:ext cx="975519" cy="1026101"/>
          </a:xfrm>
          <a:prstGeom prst="line">
            <a:avLst/>
          </a:prstGeom>
          <a:ln w="57150">
            <a:solidFill>
              <a:schemeClr val="tx1"/>
            </a:solidFill>
            <a:headEnd type="none"/>
            <a:tailEnd type="triangle" w="lg" len="lg"/>
          </a:ln>
        </p:spPr>
        <p:style>
          <a:lnRef idx="1">
            <a:schemeClr val="accent5"/>
          </a:lnRef>
          <a:fillRef idx="0">
            <a:schemeClr val="accent5"/>
          </a:fillRef>
          <a:effectRef idx="0">
            <a:schemeClr val="accent5"/>
          </a:effectRef>
          <a:fontRef idx="minor">
            <a:schemeClr val="tx1"/>
          </a:fontRef>
        </p:style>
      </p:cxnSp>
      <p:sp>
        <p:nvSpPr>
          <p:cNvPr id="41" name="TextBox 40">
            <a:extLst>
              <a:ext uri="{FF2B5EF4-FFF2-40B4-BE49-F238E27FC236}">
                <a16:creationId xmlns:a16="http://schemas.microsoft.com/office/drawing/2014/main" id="{F2549797-CDDC-1DC2-B08D-91FB16620EDF}"/>
              </a:ext>
            </a:extLst>
          </p:cNvPr>
          <p:cNvSpPr txBox="1"/>
          <p:nvPr/>
        </p:nvSpPr>
        <p:spPr>
          <a:xfrm>
            <a:off x="11350191" y="5920083"/>
            <a:ext cx="1713611" cy="5457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2438338" rtl="0" fontAlgn="auto" latinLnBrk="0" hangingPunct="0">
              <a:lnSpc>
                <a:spcPct val="90000"/>
              </a:lnSpc>
              <a:spcBef>
                <a:spcPts val="0"/>
              </a:spcBef>
              <a:spcAft>
                <a:spcPts val="0"/>
              </a:spcAft>
              <a:buClrTx/>
              <a:buSzTx/>
              <a:buFontTx/>
              <a:buNone/>
              <a:tabLst/>
            </a:pPr>
            <a:r>
              <a:rPr kumimoji="0" lang="en-US" sz="3200" b="0" i="0" u="none" strike="noStrike" cap="none" spc="0" normalizeH="0" baseline="0" dirty="0">
                <a:ln>
                  <a:noFill/>
                </a:ln>
                <a:solidFill>
                  <a:srgbClr val="000000"/>
                </a:solidFill>
                <a:effectLst/>
                <a:uFillTx/>
                <a:latin typeface="+mn-lt"/>
                <a:ea typeface="+mn-ea"/>
                <a:cs typeface="+mn-cs"/>
                <a:sym typeface="Helvetica Neue"/>
              </a:rPr>
              <a:t>Solenoid</a:t>
            </a:r>
          </a:p>
        </p:txBody>
      </p:sp>
      <p:cxnSp>
        <p:nvCxnSpPr>
          <p:cNvPr id="42" name="Straight Connector 41">
            <a:extLst>
              <a:ext uri="{FF2B5EF4-FFF2-40B4-BE49-F238E27FC236}">
                <a16:creationId xmlns:a16="http://schemas.microsoft.com/office/drawing/2014/main" id="{D8F4FB1E-117B-C6F6-3AF6-CAF25512E242}"/>
              </a:ext>
            </a:extLst>
          </p:cNvPr>
          <p:cNvCxnSpPr>
            <a:cxnSpLocks/>
          </p:cNvCxnSpPr>
          <p:nvPr/>
        </p:nvCxnSpPr>
        <p:spPr>
          <a:xfrm>
            <a:off x="13155165" y="4593803"/>
            <a:ext cx="1732139" cy="885166"/>
          </a:xfrm>
          <a:prstGeom prst="line">
            <a:avLst/>
          </a:prstGeom>
          <a:ln w="57150">
            <a:solidFill>
              <a:schemeClr val="tx1"/>
            </a:solidFill>
            <a:headEnd type="none"/>
            <a:tailEnd type="triangle" w="lg" len="lg"/>
          </a:ln>
        </p:spPr>
        <p:style>
          <a:lnRef idx="1">
            <a:schemeClr val="accent5"/>
          </a:lnRef>
          <a:fillRef idx="0">
            <a:schemeClr val="accent5"/>
          </a:fillRef>
          <a:effectRef idx="0">
            <a:schemeClr val="accent5"/>
          </a:effectRef>
          <a:fontRef idx="minor">
            <a:schemeClr val="tx1"/>
          </a:fontRef>
        </p:style>
      </p:cxnSp>
      <p:cxnSp>
        <p:nvCxnSpPr>
          <p:cNvPr id="45" name="Straight Connector 44">
            <a:extLst>
              <a:ext uri="{FF2B5EF4-FFF2-40B4-BE49-F238E27FC236}">
                <a16:creationId xmlns:a16="http://schemas.microsoft.com/office/drawing/2014/main" id="{2B17975F-EFD0-4C41-3D5F-9369265B3FD3}"/>
              </a:ext>
            </a:extLst>
          </p:cNvPr>
          <p:cNvCxnSpPr>
            <a:cxnSpLocks/>
            <a:stCxn id="34" idx="3"/>
          </p:cNvCxnSpPr>
          <p:nvPr/>
        </p:nvCxnSpPr>
        <p:spPr>
          <a:xfrm>
            <a:off x="13108865" y="5478969"/>
            <a:ext cx="717466" cy="0"/>
          </a:xfrm>
          <a:prstGeom prst="line">
            <a:avLst/>
          </a:prstGeom>
          <a:ln w="57150">
            <a:solidFill>
              <a:schemeClr val="tx1"/>
            </a:solidFill>
            <a:headEnd type="none"/>
            <a:tailEnd type="triangle" w="lg" len="lg"/>
          </a:ln>
        </p:spPr>
        <p:style>
          <a:lnRef idx="1">
            <a:schemeClr val="accent5"/>
          </a:lnRef>
          <a:fillRef idx="0">
            <a:schemeClr val="accent5"/>
          </a:fillRef>
          <a:effectRef idx="0">
            <a:schemeClr val="accent5"/>
          </a:effectRef>
          <a:fontRef idx="minor">
            <a:schemeClr val="tx1"/>
          </a:fontRef>
        </p:style>
      </p:cxnSp>
      <p:cxnSp>
        <p:nvCxnSpPr>
          <p:cNvPr id="49" name="Straight Connector 48">
            <a:extLst>
              <a:ext uri="{FF2B5EF4-FFF2-40B4-BE49-F238E27FC236}">
                <a16:creationId xmlns:a16="http://schemas.microsoft.com/office/drawing/2014/main" id="{15399B2C-F53D-4DC6-08E0-89997CA011AF}"/>
              </a:ext>
            </a:extLst>
          </p:cNvPr>
          <p:cNvCxnSpPr>
            <a:cxnSpLocks/>
            <a:stCxn id="41" idx="3"/>
          </p:cNvCxnSpPr>
          <p:nvPr/>
        </p:nvCxnSpPr>
        <p:spPr>
          <a:xfrm>
            <a:off x="13063802" y="6192978"/>
            <a:ext cx="762529" cy="297190"/>
          </a:xfrm>
          <a:prstGeom prst="line">
            <a:avLst/>
          </a:prstGeom>
          <a:ln w="57150">
            <a:solidFill>
              <a:schemeClr val="tx1"/>
            </a:solidFill>
            <a:headEnd type="none"/>
            <a:tailEnd type="triangle" w="lg" len="lg"/>
          </a:ln>
        </p:spPr>
        <p:style>
          <a:lnRef idx="1">
            <a:schemeClr val="accent5"/>
          </a:lnRef>
          <a:fillRef idx="0">
            <a:schemeClr val="accent5"/>
          </a:fillRef>
          <a:effectRef idx="0">
            <a:schemeClr val="accent5"/>
          </a:effectRef>
          <a:fontRef idx="minor">
            <a:schemeClr val="tx1"/>
          </a:fontRef>
        </p:style>
      </p:cxnSp>
      <p:pic>
        <p:nvPicPr>
          <p:cNvPr id="66" name="Picture 65">
            <a:extLst>
              <a:ext uri="{FF2B5EF4-FFF2-40B4-BE49-F238E27FC236}">
                <a16:creationId xmlns:a16="http://schemas.microsoft.com/office/drawing/2014/main" id="{69BC2FFE-565E-28AA-82B3-4ECEAEEA92F9}"/>
              </a:ext>
            </a:extLst>
          </p:cNvPr>
          <p:cNvPicPr>
            <a:picLocks noChangeAspect="1"/>
          </p:cNvPicPr>
          <p:nvPr/>
        </p:nvPicPr>
        <p:blipFill>
          <a:blip r:embed="rId6">
            <a:duotone>
              <a:schemeClr val="accent1">
                <a:shade val="45000"/>
                <a:satMod val="135000"/>
              </a:schemeClr>
              <a:prstClr val="white"/>
            </a:duotone>
            <a:lum bright="-10000"/>
          </a:blip>
          <a:srcRect l="75361" t="4789" r="265" b="14770"/>
          <a:stretch/>
        </p:blipFill>
        <p:spPr>
          <a:xfrm rot="5400000" flipV="1">
            <a:off x="8408101" y="6761603"/>
            <a:ext cx="4384449" cy="4476556"/>
          </a:xfrm>
          <a:custGeom>
            <a:avLst/>
            <a:gdLst>
              <a:gd name="connsiteX0" fmla="*/ 0 w 4384449"/>
              <a:gd name="connsiteY0" fmla="*/ 2229529 h 4476556"/>
              <a:gd name="connsiteX1" fmla="*/ 1147280 w 4384449"/>
              <a:gd name="connsiteY1" fmla="*/ 4442996 h 4476556"/>
              <a:gd name="connsiteX2" fmla="*/ 1207950 w 4384449"/>
              <a:gd name="connsiteY2" fmla="*/ 4476556 h 4476556"/>
              <a:gd name="connsiteX3" fmla="*/ 3176499 w 4384449"/>
              <a:gd name="connsiteY3" fmla="*/ 4476556 h 4476556"/>
              <a:gd name="connsiteX4" fmla="*/ 3237168 w 4384449"/>
              <a:gd name="connsiteY4" fmla="*/ 4442996 h 4476556"/>
              <a:gd name="connsiteX5" fmla="*/ 4384449 w 4384449"/>
              <a:gd name="connsiteY5" fmla="*/ 2229529 h 4476556"/>
              <a:gd name="connsiteX6" fmla="*/ 3237168 w 4384449"/>
              <a:gd name="connsiteY6" fmla="*/ 16061 h 4476556"/>
              <a:gd name="connsiteX7" fmla="*/ 3208133 w 4384449"/>
              <a:gd name="connsiteY7" fmla="*/ 0 h 4476556"/>
              <a:gd name="connsiteX8" fmla="*/ 1176315 w 4384449"/>
              <a:gd name="connsiteY8" fmla="*/ 0 h 4476556"/>
              <a:gd name="connsiteX9" fmla="*/ 1147280 w 4384449"/>
              <a:gd name="connsiteY9" fmla="*/ 16061 h 4476556"/>
              <a:gd name="connsiteX10" fmla="*/ 0 w 4384449"/>
              <a:gd name="connsiteY10" fmla="*/ 2229529 h 4476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384449" h="4476556">
                <a:moveTo>
                  <a:pt x="0" y="2229529"/>
                </a:moveTo>
                <a:cubicBezTo>
                  <a:pt x="0" y="3185333"/>
                  <a:pt x="463909" y="4016720"/>
                  <a:pt x="1147280" y="4442996"/>
                </a:cubicBezTo>
                <a:lnTo>
                  <a:pt x="1207950" y="4476556"/>
                </a:lnTo>
                <a:lnTo>
                  <a:pt x="3176499" y="4476556"/>
                </a:lnTo>
                <a:lnTo>
                  <a:pt x="3237168" y="4442996"/>
                </a:lnTo>
                <a:cubicBezTo>
                  <a:pt x="3920540" y="4016720"/>
                  <a:pt x="4384449" y="3185333"/>
                  <a:pt x="4384449" y="2229529"/>
                </a:cubicBezTo>
                <a:cubicBezTo>
                  <a:pt x="4384449" y="1273725"/>
                  <a:pt x="3920540" y="442338"/>
                  <a:pt x="3237168" y="16061"/>
                </a:cubicBezTo>
                <a:lnTo>
                  <a:pt x="3208133" y="0"/>
                </a:lnTo>
                <a:lnTo>
                  <a:pt x="1176315" y="0"/>
                </a:lnTo>
                <a:lnTo>
                  <a:pt x="1147280" y="16061"/>
                </a:lnTo>
                <a:cubicBezTo>
                  <a:pt x="463909" y="442338"/>
                  <a:pt x="0" y="1273725"/>
                  <a:pt x="0" y="2229529"/>
                </a:cubicBezTo>
                <a:close/>
              </a:path>
            </a:pathLst>
          </a:custGeom>
        </p:spPr>
      </p:pic>
      <p:sp>
        <p:nvSpPr>
          <p:cNvPr id="54" name="Oval 53">
            <a:extLst>
              <a:ext uri="{FF2B5EF4-FFF2-40B4-BE49-F238E27FC236}">
                <a16:creationId xmlns:a16="http://schemas.microsoft.com/office/drawing/2014/main" id="{01F9DDA5-9129-8972-7EBF-33428763EC24}"/>
              </a:ext>
            </a:extLst>
          </p:cNvPr>
          <p:cNvSpPr/>
          <p:nvPr/>
        </p:nvSpPr>
        <p:spPr>
          <a:xfrm>
            <a:off x="14154150" y="9886950"/>
            <a:ext cx="1511330" cy="944458"/>
          </a:xfrm>
          <a:prstGeom prst="ellipse">
            <a:avLst/>
          </a:prstGeom>
          <a:noFill/>
          <a:ln w="63500" cap="flat">
            <a:solidFill>
              <a:srgbClr val="FF0000"/>
            </a:solidFill>
            <a:prstDash val="sys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cxnSp>
        <p:nvCxnSpPr>
          <p:cNvPr id="55" name="Straight Connector 54">
            <a:extLst>
              <a:ext uri="{FF2B5EF4-FFF2-40B4-BE49-F238E27FC236}">
                <a16:creationId xmlns:a16="http://schemas.microsoft.com/office/drawing/2014/main" id="{3AFA8042-5525-D19D-99B3-3031850105EB}"/>
              </a:ext>
            </a:extLst>
          </p:cNvPr>
          <p:cNvCxnSpPr>
            <a:cxnSpLocks/>
          </p:cNvCxnSpPr>
          <p:nvPr/>
        </p:nvCxnSpPr>
        <p:spPr>
          <a:xfrm>
            <a:off x="12206997" y="7296578"/>
            <a:ext cx="2865247" cy="2618322"/>
          </a:xfrm>
          <a:prstGeom prst="line">
            <a:avLst/>
          </a:prstGeom>
          <a:ln w="57150">
            <a:solidFill>
              <a:srgbClr val="FF0000"/>
            </a:solidFill>
          </a:ln>
        </p:spPr>
        <p:style>
          <a:lnRef idx="1">
            <a:schemeClr val="accent5"/>
          </a:lnRef>
          <a:fillRef idx="0">
            <a:schemeClr val="accent5"/>
          </a:fillRef>
          <a:effectRef idx="0">
            <a:schemeClr val="accent5"/>
          </a:effectRef>
          <a:fontRef idx="minor">
            <a:schemeClr val="tx1"/>
          </a:fontRef>
        </p:style>
      </p:cxnSp>
      <p:cxnSp>
        <p:nvCxnSpPr>
          <p:cNvPr id="56" name="Straight Connector 55">
            <a:extLst>
              <a:ext uri="{FF2B5EF4-FFF2-40B4-BE49-F238E27FC236}">
                <a16:creationId xmlns:a16="http://schemas.microsoft.com/office/drawing/2014/main" id="{ED2D6A7B-64A2-0812-1527-1BAC5E28A5AE}"/>
              </a:ext>
            </a:extLst>
          </p:cNvPr>
          <p:cNvCxnSpPr>
            <a:cxnSpLocks/>
            <a:stCxn id="62" idx="4"/>
            <a:endCxn id="54" idx="4"/>
          </p:cNvCxnSpPr>
          <p:nvPr/>
        </p:nvCxnSpPr>
        <p:spPr>
          <a:xfrm flipV="1">
            <a:off x="10591575" y="10831408"/>
            <a:ext cx="4318240" cy="360698"/>
          </a:xfrm>
          <a:prstGeom prst="line">
            <a:avLst/>
          </a:prstGeom>
          <a:ln w="57150">
            <a:solidFill>
              <a:srgbClr val="FF0000"/>
            </a:solidFill>
          </a:ln>
        </p:spPr>
        <p:style>
          <a:lnRef idx="1">
            <a:schemeClr val="accent5"/>
          </a:lnRef>
          <a:fillRef idx="0">
            <a:schemeClr val="accent5"/>
          </a:fillRef>
          <a:effectRef idx="0">
            <a:schemeClr val="accent5"/>
          </a:effectRef>
          <a:fontRef idx="minor">
            <a:schemeClr val="tx1"/>
          </a:fontRef>
        </p:style>
      </p:cxnSp>
      <p:sp>
        <p:nvSpPr>
          <p:cNvPr id="62" name="Oval 61">
            <a:extLst>
              <a:ext uri="{FF2B5EF4-FFF2-40B4-BE49-F238E27FC236}">
                <a16:creationId xmlns:a16="http://schemas.microsoft.com/office/drawing/2014/main" id="{A0DE7212-411B-6752-8978-21D126EBF3E1}"/>
              </a:ext>
            </a:extLst>
          </p:cNvPr>
          <p:cNvSpPr/>
          <p:nvPr/>
        </p:nvSpPr>
        <p:spPr>
          <a:xfrm>
            <a:off x="8074284" y="6807656"/>
            <a:ext cx="5034582" cy="4384450"/>
          </a:xfrm>
          <a:prstGeom prst="ellipse">
            <a:avLst/>
          </a:prstGeom>
          <a:noFill/>
          <a:ln w="63500" cap="flat">
            <a:solidFill>
              <a:srgbClr val="FF0000"/>
            </a:solidFill>
            <a:prstDash val="sys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6" name="Slide Number Placeholder 5">
            <a:extLst>
              <a:ext uri="{FF2B5EF4-FFF2-40B4-BE49-F238E27FC236}">
                <a16:creationId xmlns:a16="http://schemas.microsoft.com/office/drawing/2014/main" id="{4715A51E-EDB0-560C-7BDB-12A6BDEEE5F7}"/>
              </a:ext>
            </a:extLst>
          </p:cNvPr>
          <p:cNvSpPr>
            <a:spLocks noGrp="1"/>
          </p:cNvSpPr>
          <p:nvPr>
            <p:ph type="sldNum" sz="quarter" idx="2"/>
          </p:nvPr>
        </p:nvSpPr>
        <p:spPr/>
        <p:txBody>
          <a:bodyPr/>
          <a:lstStyle/>
          <a:p>
            <a:fld id="{86CB4B4D-7CA3-9044-876B-883B54F8677D}" type="slidenum">
              <a:rPr lang="en-US" smtClean="0"/>
              <a:t>13</a:t>
            </a:fld>
            <a:endParaRPr lang="en-US"/>
          </a:p>
        </p:txBody>
      </p:sp>
      <p:sp>
        <p:nvSpPr>
          <p:cNvPr id="4" name="Footer Placeholder 3">
            <a:extLst>
              <a:ext uri="{FF2B5EF4-FFF2-40B4-BE49-F238E27FC236}">
                <a16:creationId xmlns:a16="http://schemas.microsoft.com/office/drawing/2014/main" id="{AA1DBE47-0245-3D33-650B-E63D928CDDE5}"/>
              </a:ext>
            </a:extLst>
          </p:cNvPr>
          <p:cNvSpPr>
            <a:spLocks noGrp="1"/>
          </p:cNvSpPr>
          <p:nvPr>
            <p:ph type="ftr" sz="quarter" idx="10"/>
          </p:nvPr>
        </p:nvSpPr>
        <p:spPr/>
        <p:txBody>
          <a:bodyPr/>
          <a:lstStyle/>
          <a:p>
            <a:pPr algn="l">
              <a:defRPr/>
            </a:pPr>
            <a:r>
              <a:rPr lang="en-US">
                <a:solidFill>
                  <a:schemeClr val="tx1"/>
                </a:solidFill>
              </a:rPr>
              <a:t>de Viveiros - Penn State</a:t>
            </a:r>
            <a:r>
              <a:rPr lang="en-US">
                <a:solidFill>
                  <a:srgbClr val="000000"/>
                </a:solidFill>
              </a:rPr>
              <a:t> </a:t>
            </a:r>
          </a:p>
          <a:p>
            <a:pPr>
              <a:defRPr/>
            </a:pPr>
            <a:r>
              <a:rPr lang="en-US">
                <a:solidFill>
                  <a:srgbClr val="000000"/>
                </a:solidFill>
              </a:rPr>
              <a:t>Lake Louise Winter Institute 2026</a:t>
            </a:r>
          </a:p>
          <a:p>
            <a:pPr algn="r">
              <a:defRPr/>
            </a:pPr>
            <a:r>
              <a:rPr lang="en-US">
                <a:solidFill>
                  <a:schemeClr val="tx1"/>
                </a:solidFill>
              </a:rPr>
              <a:t>March 2026 v3 #</a:t>
            </a:r>
            <a:endParaRPr lang="en-US" dirty="0">
              <a:solidFill>
                <a:schemeClr val="tx1"/>
              </a:solidFill>
            </a:endParaRPr>
          </a:p>
        </p:txBody>
      </p:sp>
    </p:spTree>
    <p:extLst>
      <p:ext uri="{BB962C8B-B14F-4D97-AF65-F5344CB8AC3E}">
        <p14:creationId xmlns:p14="http://schemas.microsoft.com/office/powerpoint/2010/main" val="1825785720"/>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6" name="Phase IV"/>
          <p:cNvSpPr txBox="1">
            <a:spLocks noGrp="1"/>
          </p:cNvSpPr>
          <p:nvPr>
            <p:ph type="title"/>
          </p:nvPr>
        </p:nvSpPr>
        <p:spPr>
          <a:prstGeom prst="rect">
            <a:avLst/>
          </a:prstGeom>
        </p:spPr>
        <p:txBody>
          <a:bodyPr/>
          <a:lstStyle/>
          <a:p>
            <a:r>
              <a:t>Phase IV</a:t>
            </a:r>
          </a:p>
        </p:txBody>
      </p:sp>
      <p:sp>
        <p:nvSpPr>
          <p:cNvPr id="1238" name="Atomic tritium experiment with large (&gt;10 m3) instrumented volume ⇒ Target Mass Sensitivity: mβ ~ 40 meV…"/>
          <p:cNvSpPr txBox="1">
            <a:spLocks noGrp="1"/>
          </p:cNvSpPr>
          <p:nvPr>
            <p:ph type="body" sz="half" idx="1"/>
          </p:nvPr>
        </p:nvSpPr>
        <p:spPr>
          <a:xfrm>
            <a:off x="761400" y="1665204"/>
            <a:ext cx="22861200" cy="3674123"/>
          </a:xfrm>
          <a:prstGeom prst="rect">
            <a:avLst/>
          </a:prstGeom>
        </p:spPr>
        <p:txBody>
          <a:bodyPr>
            <a:noAutofit/>
          </a:bodyPr>
          <a:lstStyle/>
          <a:p>
            <a:pPr marL="176388" indent="-176388">
              <a:lnSpc>
                <a:spcPct val="70000"/>
              </a:lnSpc>
              <a:defRPr sz="3800"/>
            </a:pPr>
            <a:r>
              <a:rPr dirty="0"/>
              <a:t>Atomic tritium experiment with large (1</a:t>
            </a:r>
            <a:r>
              <a:rPr lang="en-US" dirty="0"/>
              <a:t>0</a:t>
            </a:r>
            <a:r>
              <a:rPr dirty="0"/>
              <a:t>0</a:t>
            </a:r>
            <a:r>
              <a:rPr lang="en-US" dirty="0"/>
              <a:t>s</a:t>
            </a:r>
            <a:r>
              <a:rPr dirty="0"/>
              <a:t> m</a:t>
            </a:r>
            <a:r>
              <a:rPr baseline="31999" dirty="0"/>
              <a:t>3</a:t>
            </a:r>
            <a:r>
              <a:rPr dirty="0"/>
              <a:t>) instrumented volume ⇒ Target Mass Sensitivity: </a:t>
            </a:r>
            <a:r>
              <a:rPr i="1" dirty="0"/>
              <a:t>m</a:t>
            </a:r>
            <a:r>
              <a:rPr i="1" baseline="-5999" dirty="0"/>
              <a:t>β</a:t>
            </a:r>
            <a:r>
              <a:rPr dirty="0"/>
              <a:t> ~ 40 </a:t>
            </a:r>
            <a:r>
              <a:rPr dirty="0" err="1"/>
              <a:t>meV</a:t>
            </a:r>
            <a:endParaRPr dirty="0"/>
          </a:p>
          <a:p>
            <a:pPr lvl="1">
              <a:defRPr sz="3800"/>
            </a:pPr>
            <a:r>
              <a:rPr dirty="0"/>
              <a:t>Resolve the inverted ordering case (</a:t>
            </a:r>
            <a:r>
              <a:rPr i="1" dirty="0"/>
              <a:t>m</a:t>
            </a:r>
            <a:r>
              <a:rPr i="1" baseline="-5999" dirty="0"/>
              <a:t>β</a:t>
            </a:r>
            <a:r>
              <a:rPr dirty="0"/>
              <a:t> ≳ 50 </a:t>
            </a:r>
            <a:r>
              <a:rPr dirty="0" err="1"/>
              <a:t>meV</a:t>
            </a:r>
            <a:r>
              <a:rPr dirty="0"/>
              <a:t>)</a:t>
            </a:r>
          </a:p>
          <a:p>
            <a:pPr marL="176388" indent="-176388">
              <a:defRPr sz="3800"/>
            </a:pPr>
            <a:r>
              <a:rPr dirty="0"/>
              <a:t>Collaboration is </a:t>
            </a:r>
            <a:r>
              <a:rPr lang="en-US" dirty="0"/>
              <a:t>working </a:t>
            </a:r>
            <a:r>
              <a:rPr dirty="0"/>
              <a:t>to provide predictions for dependence of sensitivity against key systematics.</a:t>
            </a:r>
          </a:p>
          <a:p>
            <a:pPr lvl="1">
              <a:defRPr sz="3800"/>
            </a:pPr>
            <a:r>
              <a:rPr lang="en-US" dirty="0"/>
              <a:t>E</a:t>
            </a:r>
            <a:r>
              <a:rPr dirty="0"/>
              <a:t>nergy resolution: </a:t>
            </a:r>
            <a:r>
              <a:rPr dirty="0" err="1"/>
              <a:t>σ</a:t>
            </a:r>
            <a:r>
              <a:rPr baseline="-5999" dirty="0" err="1"/>
              <a:t>E</a:t>
            </a:r>
            <a:r>
              <a:rPr dirty="0"/>
              <a:t> </a:t>
            </a:r>
            <a:r>
              <a:rPr lang="en-US" dirty="0"/>
              <a:t>~</a:t>
            </a:r>
            <a:r>
              <a:rPr dirty="0"/>
              <a:t> </a:t>
            </a:r>
            <a:r>
              <a:rPr lang="en-US" dirty="0"/>
              <a:t>90</a:t>
            </a:r>
            <a:r>
              <a:rPr dirty="0"/>
              <a:t> ± </a:t>
            </a:r>
            <a:r>
              <a:rPr lang="en-US" dirty="0"/>
              <a:t>2</a:t>
            </a:r>
            <a:r>
              <a:rPr dirty="0"/>
              <a:t> </a:t>
            </a:r>
            <a:r>
              <a:rPr dirty="0" err="1"/>
              <a:t>meV</a:t>
            </a:r>
            <a:endParaRPr dirty="0"/>
          </a:p>
        </p:txBody>
      </p:sp>
      <p:grpSp>
        <p:nvGrpSpPr>
          <p:cNvPr id="1261" name="Group"/>
          <p:cNvGrpSpPr/>
          <p:nvPr/>
        </p:nvGrpSpPr>
        <p:grpSpPr>
          <a:xfrm>
            <a:off x="12405211" y="5203993"/>
            <a:ext cx="10921213" cy="7909828"/>
            <a:chOff x="0" y="0"/>
            <a:chExt cx="10921211" cy="7909827"/>
          </a:xfrm>
        </p:grpSpPr>
        <p:grpSp>
          <p:nvGrpSpPr>
            <p:cNvPr id="1259" name="Group"/>
            <p:cNvGrpSpPr/>
            <p:nvPr/>
          </p:nvGrpSpPr>
          <p:grpSpPr>
            <a:xfrm>
              <a:off x="0" y="0"/>
              <a:ext cx="10921211" cy="7503747"/>
              <a:chOff x="0" y="0"/>
              <a:chExt cx="10921210" cy="7503746"/>
            </a:xfrm>
          </p:grpSpPr>
          <p:pic>
            <p:nvPicPr>
              <p:cNvPr id="1239" name="m_beta_vs_m_lightest_KK2020.jpg" descr="m_beta_vs_m_lightest_KK2020.jpg"/>
              <p:cNvPicPr>
                <a:picLocks/>
              </p:cNvPicPr>
              <p:nvPr/>
            </p:nvPicPr>
            <p:blipFill>
              <a:blip r:embed="rId3"/>
              <a:srcRect l="5497" t="8087" r="7882" b="4465"/>
              <a:stretch>
                <a:fillRect/>
              </a:stretch>
            </p:blipFill>
            <p:spPr>
              <a:xfrm>
                <a:off x="499680" y="0"/>
                <a:ext cx="10086958" cy="7042118"/>
              </a:xfrm>
              <a:prstGeom prst="rect">
                <a:avLst/>
              </a:prstGeom>
              <a:ln w="12700" cap="flat">
                <a:noFill/>
                <a:miter lim="400000"/>
              </a:ln>
              <a:effectLst/>
            </p:spPr>
          </p:pic>
          <p:sp>
            <p:nvSpPr>
              <p:cNvPr id="1240" name="mass of lightest mass eigenstate (meV)"/>
              <p:cNvSpPr txBox="1"/>
              <p:nvPr/>
            </p:nvSpPr>
            <p:spPr>
              <a:xfrm>
                <a:off x="5169741" y="7002134"/>
                <a:ext cx="5751469" cy="501612"/>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lvl1pPr>
                  <a:defRPr sz="2200"/>
                </a:lvl1pPr>
              </a:lstStyle>
              <a:p>
                <a:r>
                  <a:rPr dirty="0"/>
                  <a:t>mass of lightest mass eigenstate (</a:t>
                </a:r>
                <a:r>
                  <a:rPr dirty="0" err="1"/>
                  <a:t>meV</a:t>
                </a:r>
                <a:r>
                  <a:rPr dirty="0"/>
                  <a:t>)</a:t>
                </a:r>
              </a:p>
            </p:txBody>
          </p:sp>
          <p:sp>
            <p:nvSpPr>
              <p:cNvPr id="1241" name="mβ (meV)"/>
              <p:cNvSpPr txBox="1"/>
              <p:nvPr/>
            </p:nvSpPr>
            <p:spPr>
              <a:xfrm rot="16200000">
                <a:off x="-436367" y="526950"/>
                <a:ext cx="1389879" cy="517145"/>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p>
                <a:pPr>
                  <a:defRPr sz="2200"/>
                </a:pPr>
                <a:r>
                  <a:t>m</a:t>
                </a:r>
                <a:r>
                  <a:rPr baseline="-5999"/>
                  <a:t>β</a:t>
                </a:r>
                <a:r>
                  <a:t> (meV)</a:t>
                </a:r>
              </a:p>
            </p:txBody>
          </p:sp>
          <p:sp>
            <p:nvSpPr>
              <p:cNvPr id="1242" name="Inverted Ordering"/>
              <p:cNvSpPr txBox="1"/>
              <p:nvPr/>
            </p:nvSpPr>
            <p:spPr>
              <a:xfrm>
                <a:off x="1211055" y="3811751"/>
                <a:ext cx="2660407" cy="50161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lvl1pPr>
                  <a:defRPr sz="2200" b="1">
                    <a:solidFill>
                      <a:srgbClr val="0433FF"/>
                    </a:solidFill>
                  </a:defRPr>
                </a:lvl1pPr>
              </a:lstStyle>
              <a:p>
                <a:r>
                  <a:t>Inverted Ordering</a:t>
                </a:r>
              </a:p>
            </p:txBody>
          </p:sp>
          <p:sp>
            <p:nvSpPr>
              <p:cNvPr id="1243" name="Normal Ordering"/>
              <p:cNvSpPr txBox="1"/>
              <p:nvPr/>
            </p:nvSpPr>
            <p:spPr>
              <a:xfrm>
                <a:off x="1010970" y="4981934"/>
                <a:ext cx="2531750" cy="501612"/>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lvl1pPr>
                  <a:defRPr sz="2200" b="1">
                    <a:solidFill>
                      <a:srgbClr val="FF2600"/>
                    </a:solidFill>
                  </a:defRPr>
                </a:lvl1pPr>
              </a:lstStyle>
              <a:p>
                <a:r>
                  <a:t>Normal Ordering</a:t>
                </a:r>
              </a:p>
            </p:txBody>
          </p:sp>
          <p:sp>
            <p:nvSpPr>
              <p:cNvPr id="1244" name="Mainz, Troitsk"/>
              <p:cNvSpPr txBox="1"/>
              <p:nvPr/>
            </p:nvSpPr>
            <p:spPr>
              <a:xfrm>
                <a:off x="1195155" y="723397"/>
                <a:ext cx="2676307" cy="501612"/>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lvl1pPr>
                  <a:defRPr sz="2200">
                    <a:solidFill>
                      <a:srgbClr val="945200"/>
                    </a:solidFill>
                  </a:defRPr>
                </a:lvl1pPr>
              </a:lstStyle>
              <a:p>
                <a:r>
                  <a:rPr sz="2800"/>
                  <a:t>Mainz, Troitsk</a:t>
                </a:r>
              </a:p>
            </p:txBody>
          </p:sp>
          <p:sp>
            <p:nvSpPr>
              <p:cNvPr id="1245" name="Line"/>
              <p:cNvSpPr/>
              <p:nvPr/>
            </p:nvSpPr>
            <p:spPr>
              <a:xfrm>
                <a:off x="1021710" y="1288533"/>
                <a:ext cx="9301552" cy="1"/>
              </a:xfrm>
              <a:prstGeom prst="line">
                <a:avLst/>
              </a:prstGeom>
              <a:noFill/>
              <a:ln w="50800" cap="flat">
                <a:solidFill>
                  <a:srgbClr val="945200"/>
                </a:solidFill>
                <a:prstDash val="solid"/>
                <a:miter lim="400000"/>
              </a:ln>
              <a:effectLst/>
            </p:spPr>
            <p:txBody>
              <a:bodyPr wrap="square" lIns="50800" tIns="50800" rIns="50800" bIns="50800" numCol="1" anchor="ctr">
                <a:noAutofit/>
              </a:bodyPr>
              <a:lstStyle/>
              <a:p>
                <a:endParaRPr dirty="0"/>
              </a:p>
            </p:txBody>
          </p:sp>
          <p:sp>
            <p:nvSpPr>
              <p:cNvPr id="1246" name="Line"/>
              <p:cNvSpPr/>
              <p:nvPr/>
            </p:nvSpPr>
            <p:spPr>
              <a:xfrm>
                <a:off x="1021710" y="2616331"/>
                <a:ext cx="9301552" cy="1"/>
              </a:xfrm>
              <a:prstGeom prst="line">
                <a:avLst/>
              </a:prstGeom>
              <a:noFill/>
              <a:ln w="50800" cap="flat">
                <a:solidFill>
                  <a:srgbClr val="945200"/>
                </a:solidFill>
                <a:prstDash val="solid"/>
                <a:miter lim="400000"/>
              </a:ln>
              <a:effectLst/>
            </p:spPr>
            <p:txBody>
              <a:bodyPr wrap="square" lIns="50800" tIns="50800" rIns="50800" bIns="50800" numCol="1" anchor="ctr">
                <a:noAutofit/>
              </a:bodyPr>
              <a:lstStyle/>
              <a:p>
                <a:endParaRPr/>
              </a:p>
            </p:txBody>
          </p:sp>
          <p:sp>
            <p:nvSpPr>
              <p:cNvPr id="1247" name="KATRIN (2022)"/>
              <p:cNvSpPr txBox="1"/>
              <p:nvPr/>
            </p:nvSpPr>
            <p:spPr>
              <a:xfrm>
                <a:off x="1329590" y="2100813"/>
                <a:ext cx="2732245" cy="501612"/>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lvl1pPr>
                  <a:defRPr sz="2200">
                    <a:solidFill>
                      <a:srgbClr val="945200"/>
                    </a:solidFill>
                  </a:defRPr>
                </a:lvl1pPr>
              </a:lstStyle>
              <a:p>
                <a:r>
                  <a:rPr sz="2800" dirty="0"/>
                  <a:t>KATRIN (202</a:t>
                </a:r>
                <a:r>
                  <a:rPr lang="en-US" sz="2800" dirty="0"/>
                  <a:t>4</a:t>
                </a:r>
                <a:r>
                  <a:rPr sz="2800" dirty="0"/>
                  <a:t>)</a:t>
                </a:r>
              </a:p>
            </p:txBody>
          </p:sp>
          <p:sp>
            <p:nvSpPr>
              <p:cNvPr id="1248" name="Line"/>
              <p:cNvSpPr/>
              <p:nvPr/>
            </p:nvSpPr>
            <p:spPr>
              <a:xfrm>
                <a:off x="1021710" y="2930903"/>
                <a:ext cx="9301552" cy="1"/>
              </a:xfrm>
              <a:prstGeom prst="line">
                <a:avLst/>
              </a:prstGeom>
              <a:noFill/>
              <a:ln w="50800" cap="flat">
                <a:solidFill>
                  <a:srgbClr val="945200"/>
                </a:solidFill>
                <a:custDash>
                  <a:ds d="200000" sp="200000"/>
                </a:custDash>
                <a:miter lim="400000"/>
              </a:ln>
              <a:effectLst/>
            </p:spPr>
            <p:txBody>
              <a:bodyPr wrap="square" lIns="50800" tIns="50800" rIns="50800" bIns="50800" numCol="1" anchor="ctr">
                <a:noAutofit/>
              </a:bodyPr>
              <a:lstStyle/>
              <a:p>
                <a:endParaRPr/>
              </a:p>
            </p:txBody>
          </p:sp>
          <p:sp>
            <p:nvSpPr>
              <p:cNvPr id="1249" name="KATRIN (Goal)"/>
              <p:cNvSpPr txBox="1"/>
              <p:nvPr/>
            </p:nvSpPr>
            <p:spPr>
              <a:xfrm>
                <a:off x="1147477" y="3085537"/>
                <a:ext cx="2723985" cy="501612"/>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lvl1pPr>
                  <a:defRPr sz="2200">
                    <a:solidFill>
                      <a:srgbClr val="945200"/>
                    </a:solidFill>
                  </a:defRPr>
                </a:lvl1pPr>
              </a:lstStyle>
              <a:p>
                <a:r>
                  <a:rPr sz="2800" dirty="0"/>
                  <a:t>KATRIN (Goal)</a:t>
                </a:r>
              </a:p>
            </p:txBody>
          </p:sp>
          <p:sp>
            <p:nvSpPr>
              <p:cNvPr id="1250" name="Line"/>
              <p:cNvSpPr/>
              <p:nvPr/>
            </p:nvSpPr>
            <p:spPr>
              <a:xfrm>
                <a:off x="1021710" y="3807680"/>
                <a:ext cx="9301552" cy="1"/>
              </a:xfrm>
              <a:prstGeom prst="line">
                <a:avLst/>
              </a:prstGeom>
              <a:noFill/>
              <a:ln w="50800" cap="flat">
                <a:solidFill>
                  <a:srgbClr val="945200"/>
                </a:solidFill>
                <a:custDash>
                  <a:ds d="200000" sp="200000"/>
                </a:custDash>
                <a:miter lim="400000"/>
              </a:ln>
              <a:effectLst/>
            </p:spPr>
            <p:txBody>
              <a:bodyPr wrap="square" lIns="50800" tIns="50800" rIns="50800" bIns="50800" numCol="1" anchor="ctr">
                <a:noAutofit/>
              </a:bodyPr>
              <a:lstStyle/>
              <a:p>
                <a:endParaRPr/>
              </a:p>
            </p:txBody>
          </p:sp>
          <p:sp>
            <p:nvSpPr>
              <p:cNvPr id="1251" name="Systematic Limit with T2"/>
              <p:cNvSpPr txBox="1"/>
              <p:nvPr/>
            </p:nvSpPr>
            <p:spPr>
              <a:xfrm>
                <a:off x="6948412" y="3329676"/>
                <a:ext cx="3494531" cy="501612"/>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p>
                <a:pPr>
                  <a:defRPr sz="2200">
                    <a:solidFill>
                      <a:srgbClr val="945200"/>
                    </a:solidFill>
                  </a:defRPr>
                </a:pPr>
                <a:r>
                  <a:rPr sz="2400"/>
                  <a:t>Systematic Limit with T</a:t>
                </a:r>
                <a:r>
                  <a:rPr sz="2400" baseline="-5999"/>
                  <a:t>2</a:t>
                </a:r>
              </a:p>
            </p:txBody>
          </p:sp>
          <p:sp>
            <p:nvSpPr>
              <p:cNvPr id="1278" name="Connection Line"/>
              <p:cNvSpPr/>
              <p:nvPr/>
            </p:nvSpPr>
            <p:spPr>
              <a:xfrm>
                <a:off x="6499949" y="3547775"/>
                <a:ext cx="411744" cy="199329"/>
              </a:xfrm>
              <a:custGeom>
                <a:avLst/>
                <a:gdLst/>
                <a:ahLst/>
                <a:cxnLst>
                  <a:cxn ang="0">
                    <a:pos x="wd2" y="hd2"/>
                  </a:cxn>
                  <a:cxn ang="5400000">
                    <a:pos x="wd2" y="hd2"/>
                  </a:cxn>
                  <a:cxn ang="10800000">
                    <a:pos x="wd2" y="hd2"/>
                  </a:cxn>
                  <a:cxn ang="16200000">
                    <a:pos x="wd2" y="hd2"/>
                  </a:cxn>
                </a:cxnLst>
                <a:rect l="0" t="0" r="r" b="b"/>
                <a:pathLst>
                  <a:path w="21600" h="17683" extrusionOk="0">
                    <a:moveTo>
                      <a:pt x="21600" y="3131"/>
                    </a:moveTo>
                    <a:cubicBezTo>
                      <a:pt x="10527" y="-3917"/>
                      <a:pt x="3327" y="934"/>
                      <a:pt x="0" y="17683"/>
                    </a:cubicBezTo>
                  </a:path>
                </a:pathLst>
              </a:custGeom>
              <a:noFill/>
              <a:ln w="38100" cap="flat">
                <a:solidFill>
                  <a:srgbClr val="945200"/>
                </a:solidFill>
                <a:prstDash val="solid"/>
                <a:miter lim="400000"/>
                <a:tailEnd type="triangle" w="med" len="med"/>
              </a:ln>
              <a:effectLst/>
            </p:spPr>
            <p:txBody>
              <a:bodyPr/>
              <a:lstStyle/>
              <a:p>
                <a:endParaRPr/>
              </a:p>
            </p:txBody>
          </p:sp>
          <p:sp>
            <p:nvSpPr>
              <p:cNvPr id="1279" name="Connection Line"/>
              <p:cNvSpPr/>
              <p:nvPr/>
            </p:nvSpPr>
            <p:spPr>
              <a:xfrm flipV="1">
                <a:off x="3682431" y="3189171"/>
                <a:ext cx="411744" cy="199330"/>
              </a:xfrm>
              <a:custGeom>
                <a:avLst/>
                <a:gdLst/>
                <a:ahLst/>
                <a:cxnLst>
                  <a:cxn ang="0">
                    <a:pos x="wd2" y="hd2"/>
                  </a:cxn>
                  <a:cxn ang="5400000">
                    <a:pos x="wd2" y="hd2"/>
                  </a:cxn>
                  <a:cxn ang="10800000">
                    <a:pos x="wd2" y="hd2"/>
                  </a:cxn>
                  <a:cxn ang="16200000">
                    <a:pos x="wd2" y="hd2"/>
                  </a:cxn>
                </a:cxnLst>
                <a:rect l="0" t="0" r="r" b="b"/>
                <a:pathLst>
                  <a:path w="21600" h="17683" extrusionOk="0">
                    <a:moveTo>
                      <a:pt x="0" y="3131"/>
                    </a:moveTo>
                    <a:cubicBezTo>
                      <a:pt x="11073" y="-3917"/>
                      <a:pt x="18273" y="934"/>
                      <a:pt x="21600" y="17683"/>
                    </a:cubicBezTo>
                  </a:path>
                </a:pathLst>
              </a:custGeom>
              <a:noFill/>
              <a:ln w="38100" cap="flat">
                <a:solidFill>
                  <a:srgbClr val="945200"/>
                </a:solidFill>
                <a:prstDash val="solid"/>
                <a:miter lim="400000"/>
                <a:tailEnd type="triangle" w="med" len="med"/>
              </a:ln>
              <a:effectLst/>
            </p:spPr>
            <p:txBody>
              <a:bodyPr/>
              <a:lstStyle/>
              <a:p>
                <a:endParaRPr/>
              </a:p>
            </p:txBody>
          </p:sp>
          <p:sp>
            <p:nvSpPr>
              <p:cNvPr id="1280" name="Connection Line"/>
              <p:cNvSpPr/>
              <p:nvPr/>
            </p:nvSpPr>
            <p:spPr>
              <a:xfrm>
                <a:off x="3809204" y="1837737"/>
                <a:ext cx="411744" cy="199329"/>
              </a:xfrm>
              <a:custGeom>
                <a:avLst/>
                <a:gdLst/>
                <a:ahLst/>
                <a:cxnLst>
                  <a:cxn ang="0">
                    <a:pos x="wd2" y="hd2"/>
                  </a:cxn>
                  <a:cxn ang="5400000">
                    <a:pos x="wd2" y="hd2"/>
                  </a:cxn>
                  <a:cxn ang="10800000">
                    <a:pos x="wd2" y="hd2"/>
                  </a:cxn>
                  <a:cxn ang="16200000">
                    <a:pos x="wd2" y="hd2"/>
                  </a:cxn>
                </a:cxnLst>
                <a:rect l="0" t="0" r="r" b="b"/>
                <a:pathLst>
                  <a:path w="21600" h="17683" extrusionOk="0">
                    <a:moveTo>
                      <a:pt x="0" y="3131"/>
                    </a:moveTo>
                    <a:cubicBezTo>
                      <a:pt x="11073" y="-3917"/>
                      <a:pt x="18273" y="934"/>
                      <a:pt x="21600" y="17683"/>
                    </a:cubicBezTo>
                  </a:path>
                </a:pathLst>
              </a:custGeom>
              <a:noFill/>
              <a:ln w="38100" cap="flat">
                <a:solidFill>
                  <a:srgbClr val="945200"/>
                </a:solidFill>
                <a:prstDash val="solid"/>
                <a:miter lim="400000"/>
                <a:tailEnd type="triangle" w="med" len="med"/>
              </a:ln>
              <a:effectLst/>
            </p:spPr>
            <p:txBody>
              <a:bodyPr/>
              <a:lstStyle/>
              <a:p>
                <a:endParaRPr/>
              </a:p>
            </p:txBody>
          </p:sp>
          <p:sp>
            <p:nvSpPr>
              <p:cNvPr id="1281" name="Connection Line"/>
              <p:cNvSpPr/>
              <p:nvPr/>
            </p:nvSpPr>
            <p:spPr>
              <a:xfrm>
                <a:off x="3683283" y="989869"/>
                <a:ext cx="411743" cy="199330"/>
              </a:xfrm>
              <a:custGeom>
                <a:avLst/>
                <a:gdLst/>
                <a:ahLst/>
                <a:cxnLst>
                  <a:cxn ang="0">
                    <a:pos x="wd2" y="hd2"/>
                  </a:cxn>
                  <a:cxn ang="5400000">
                    <a:pos x="wd2" y="hd2"/>
                  </a:cxn>
                  <a:cxn ang="10800000">
                    <a:pos x="wd2" y="hd2"/>
                  </a:cxn>
                  <a:cxn ang="16200000">
                    <a:pos x="wd2" y="hd2"/>
                  </a:cxn>
                </a:cxnLst>
                <a:rect l="0" t="0" r="r" b="b"/>
                <a:pathLst>
                  <a:path w="21600" h="17683" extrusionOk="0">
                    <a:moveTo>
                      <a:pt x="0" y="3131"/>
                    </a:moveTo>
                    <a:cubicBezTo>
                      <a:pt x="11073" y="-3917"/>
                      <a:pt x="18273" y="934"/>
                      <a:pt x="21600" y="17683"/>
                    </a:cubicBezTo>
                  </a:path>
                </a:pathLst>
              </a:custGeom>
              <a:noFill/>
              <a:ln w="38100" cap="flat">
                <a:solidFill>
                  <a:srgbClr val="945200"/>
                </a:solidFill>
                <a:prstDash val="solid"/>
                <a:miter lim="400000"/>
                <a:tailEnd type="triangle" w="med" len="med"/>
              </a:ln>
              <a:effectLst/>
            </p:spPr>
            <p:txBody>
              <a:bodyPr/>
              <a:lstStyle/>
              <a:p>
                <a:endParaRPr/>
              </a:p>
            </p:txBody>
          </p:sp>
          <p:sp>
            <p:nvSpPr>
              <p:cNvPr id="1256" name="Project 8 with T (Goal)"/>
              <p:cNvSpPr txBox="1"/>
              <p:nvPr/>
            </p:nvSpPr>
            <p:spPr>
              <a:xfrm>
                <a:off x="6043748" y="4634829"/>
                <a:ext cx="4280158" cy="660176"/>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lvl1pPr>
                  <a:defRPr sz="3100" b="1">
                    <a:solidFill>
                      <a:srgbClr val="945200"/>
                    </a:solidFill>
                  </a:defRPr>
                </a:lvl1pPr>
              </a:lstStyle>
              <a:p>
                <a:r>
                  <a:t>Project 8 with T (Goal)</a:t>
                </a:r>
              </a:p>
            </p:txBody>
          </p:sp>
          <p:sp>
            <p:nvSpPr>
              <p:cNvPr id="1282" name="Connection Line"/>
              <p:cNvSpPr/>
              <p:nvPr/>
            </p:nvSpPr>
            <p:spPr>
              <a:xfrm>
                <a:off x="5552423" y="4768238"/>
                <a:ext cx="417454" cy="234397"/>
              </a:xfrm>
              <a:custGeom>
                <a:avLst/>
                <a:gdLst/>
                <a:ahLst/>
                <a:cxnLst>
                  <a:cxn ang="0">
                    <a:pos x="wd2" y="hd2"/>
                  </a:cxn>
                  <a:cxn ang="5400000">
                    <a:pos x="wd2" y="hd2"/>
                  </a:cxn>
                  <a:cxn ang="10800000">
                    <a:pos x="wd2" y="hd2"/>
                  </a:cxn>
                  <a:cxn ang="16200000">
                    <a:pos x="wd2" y="hd2"/>
                  </a:cxn>
                </a:cxnLst>
                <a:rect l="0" t="0" r="r" b="b"/>
                <a:pathLst>
                  <a:path w="21600" h="18714" extrusionOk="0">
                    <a:moveTo>
                      <a:pt x="21600" y="17381"/>
                    </a:moveTo>
                    <a:cubicBezTo>
                      <a:pt x="9842" y="21600"/>
                      <a:pt x="2642" y="15806"/>
                      <a:pt x="0" y="0"/>
                    </a:cubicBezTo>
                  </a:path>
                </a:pathLst>
              </a:custGeom>
              <a:noFill/>
              <a:ln w="38100" cap="flat">
                <a:solidFill>
                  <a:srgbClr val="945200"/>
                </a:solidFill>
                <a:prstDash val="solid"/>
                <a:miter lim="400000"/>
                <a:tailEnd type="triangle" w="med" len="med"/>
              </a:ln>
              <a:effectLst/>
            </p:spPr>
            <p:txBody>
              <a:bodyPr/>
              <a:lstStyle/>
              <a:p>
                <a:endParaRPr/>
              </a:p>
            </p:txBody>
          </p:sp>
          <p:sp>
            <p:nvSpPr>
              <p:cNvPr id="1258" name="Line"/>
              <p:cNvSpPr/>
              <p:nvPr/>
            </p:nvSpPr>
            <p:spPr>
              <a:xfrm>
                <a:off x="1021710" y="4541842"/>
                <a:ext cx="9301552" cy="1"/>
              </a:xfrm>
              <a:prstGeom prst="line">
                <a:avLst/>
              </a:prstGeom>
              <a:noFill/>
              <a:ln w="50800" cap="flat">
                <a:solidFill>
                  <a:srgbClr val="945200"/>
                </a:solidFill>
                <a:custDash>
                  <a:ds d="200000" sp="200000"/>
                </a:custDash>
                <a:miter lim="400000"/>
              </a:ln>
              <a:effectLst/>
            </p:spPr>
            <p:txBody>
              <a:bodyPr wrap="square" lIns="50800" tIns="50800" rIns="50800" bIns="50800" numCol="1" anchor="ctr">
                <a:noAutofit/>
              </a:bodyPr>
              <a:lstStyle/>
              <a:p>
                <a:endParaRPr/>
              </a:p>
            </p:txBody>
          </p:sp>
        </p:grpSp>
        <p:sp>
          <p:nvSpPr>
            <p:cNvPr id="1260" name="(K. Kazkaz)"/>
            <p:cNvSpPr txBox="1"/>
            <p:nvPr/>
          </p:nvSpPr>
          <p:spPr>
            <a:xfrm>
              <a:off x="9148968" y="7468432"/>
              <a:ext cx="1714715" cy="441395"/>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lvl1pPr>
                <a:defRPr sz="1800">
                  <a:solidFill>
                    <a:srgbClr val="929292"/>
                  </a:solidFill>
                </a:defRPr>
              </a:lvl1pPr>
            </a:lstStyle>
            <a:p>
              <a:r>
                <a:t>(K. Kazkaz)</a:t>
              </a:r>
            </a:p>
          </p:txBody>
        </p:sp>
      </p:grpSp>
      <p:pic>
        <p:nvPicPr>
          <p:cNvPr id="10" name="Picture 9" descr="A graph of a number of different phases&#10;&#10;AI-generated content may be incorrect.">
            <a:extLst>
              <a:ext uri="{FF2B5EF4-FFF2-40B4-BE49-F238E27FC236}">
                <a16:creationId xmlns:a16="http://schemas.microsoft.com/office/drawing/2014/main" id="{8255C347-812A-DB86-06AB-DC53B5D25F6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7956" y="5179234"/>
            <a:ext cx="10589158" cy="7751930"/>
          </a:xfrm>
          <a:prstGeom prst="rect">
            <a:avLst/>
          </a:prstGeom>
        </p:spPr>
      </p:pic>
      <p:sp>
        <p:nvSpPr>
          <p:cNvPr id="6" name="mass of lightest mass eigenstate (meV)">
            <a:extLst>
              <a:ext uri="{FF2B5EF4-FFF2-40B4-BE49-F238E27FC236}">
                <a16:creationId xmlns:a16="http://schemas.microsoft.com/office/drawing/2014/main" id="{58290A41-B934-C8A0-D5AD-60AAD8558CFB}"/>
              </a:ext>
            </a:extLst>
          </p:cNvPr>
          <p:cNvSpPr txBox="1"/>
          <p:nvPr/>
        </p:nvSpPr>
        <p:spPr>
          <a:xfrm>
            <a:off x="2196250" y="12288832"/>
            <a:ext cx="7898006" cy="441395"/>
          </a:xfrm>
          <a:prstGeom prst="rect">
            <a:avLst/>
          </a:prstGeom>
          <a:solidFill>
            <a:schemeClr val="bg1"/>
          </a:solid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lvl1pPr>
              <a:defRPr sz="2200"/>
            </a:lvl1pPr>
          </a:lstStyle>
          <a:p>
            <a:pPr algn="ctr"/>
            <a:r>
              <a:rPr lang="en-US" dirty="0"/>
              <a:t>lifetime (years)</a:t>
            </a:r>
            <a:endParaRPr dirty="0"/>
          </a:p>
        </p:txBody>
      </p:sp>
      <p:sp>
        <p:nvSpPr>
          <p:cNvPr id="11" name="(T. Weiss)">
            <a:extLst>
              <a:ext uri="{FF2B5EF4-FFF2-40B4-BE49-F238E27FC236}">
                <a16:creationId xmlns:a16="http://schemas.microsoft.com/office/drawing/2014/main" id="{1BBDDC4F-8CE7-4143-9224-AFA646254B6F}"/>
              </a:ext>
            </a:extLst>
          </p:cNvPr>
          <p:cNvSpPr txBox="1"/>
          <p:nvPr/>
        </p:nvSpPr>
        <p:spPr>
          <a:xfrm>
            <a:off x="1748040" y="12617693"/>
            <a:ext cx="1294517" cy="46791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50800" tIns="50800" rIns="50800" bIns="50800" anchor="ctr"/>
          <a:lstStyle>
            <a:lvl1pPr>
              <a:defRPr sz="1800">
                <a:solidFill>
                  <a:srgbClr val="929292"/>
                </a:solidFill>
              </a:defRPr>
            </a:lvl1pPr>
          </a:lstStyle>
          <a:p>
            <a:r>
              <a:rPr dirty="0"/>
              <a:t>(T. Weiss)</a:t>
            </a:r>
          </a:p>
        </p:txBody>
      </p:sp>
      <p:sp>
        <p:nvSpPr>
          <p:cNvPr id="12" name="TextBox 11">
            <a:extLst>
              <a:ext uri="{FF2B5EF4-FFF2-40B4-BE49-F238E27FC236}">
                <a16:creationId xmlns:a16="http://schemas.microsoft.com/office/drawing/2014/main" id="{EB84447B-167B-AE60-D1C8-981B4EF7AB14}"/>
              </a:ext>
            </a:extLst>
          </p:cNvPr>
          <p:cNvSpPr txBox="1"/>
          <p:nvPr/>
        </p:nvSpPr>
        <p:spPr>
          <a:xfrm>
            <a:off x="2472495" y="4946990"/>
            <a:ext cx="6753573" cy="480131"/>
          </a:xfrm>
          <a:prstGeom prst="rect">
            <a:avLst/>
          </a:prstGeom>
          <a:noFill/>
        </p:spPr>
        <p:txBody>
          <a:bodyPr wrap="square" rtlCol="0">
            <a:spAutoFit/>
          </a:bodyPr>
          <a:lstStyle/>
          <a:p>
            <a:pPr algn="ctr"/>
            <a:r>
              <a:rPr lang="en-US" sz="2800" dirty="0"/>
              <a:t>Mass Limits vs Lifetime</a:t>
            </a:r>
          </a:p>
        </p:txBody>
      </p:sp>
      <p:sp>
        <p:nvSpPr>
          <p:cNvPr id="2" name="TextBox 1">
            <a:extLst>
              <a:ext uri="{FF2B5EF4-FFF2-40B4-BE49-F238E27FC236}">
                <a16:creationId xmlns:a16="http://schemas.microsoft.com/office/drawing/2014/main" id="{90DAB37D-1456-1440-7FCF-E671E63B6876}"/>
              </a:ext>
            </a:extLst>
          </p:cNvPr>
          <p:cNvSpPr txBox="1"/>
          <p:nvPr/>
        </p:nvSpPr>
        <p:spPr>
          <a:xfrm rot="833330">
            <a:off x="5066893" y="8003493"/>
            <a:ext cx="4656724" cy="10166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l" defTabSz="2438338" rtl="0" fontAlgn="auto" latinLnBrk="0" hangingPunct="0">
              <a:lnSpc>
                <a:spcPct val="90000"/>
              </a:lnSpc>
              <a:spcBef>
                <a:spcPts val="0"/>
              </a:spcBef>
              <a:spcAft>
                <a:spcPts val="0"/>
              </a:spcAft>
              <a:buClrTx/>
              <a:buSzTx/>
              <a:buFontTx/>
              <a:buNone/>
              <a:tabLst/>
            </a:pPr>
            <a:r>
              <a:rPr kumimoji="0" lang="en-US" sz="6600" b="1" i="0" u="none" strike="noStrike" cap="none" spc="0" normalizeH="0" baseline="0" dirty="0">
                <a:ln>
                  <a:noFill/>
                </a:ln>
                <a:solidFill>
                  <a:srgbClr val="FF0000"/>
                </a:solidFill>
                <a:effectLst/>
                <a:uFillTx/>
                <a:latin typeface="+mn-lt"/>
                <a:ea typeface="+mn-ea"/>
                <a:cs typeface="+mn-cs"/>
                <a:sym typeface="Helvetica Neue"/>
              </a:rPr>
              <a:t>Preliminary</a:t>
            </a:r>
          </a:p>
        </p:txBody>
      </p:sp>
      <mc:AlternateContent xmlns:mc="http://schemas.openxmlformats.org/markup-compatibility/2006" xmlns:a14="http://schemas.microsoft.com/office/drawing/2010/main">
        <mc:Choice Requires="a14">
          <p:sp>
            <p:nvSpPr>
              <p:cNvPr id="4" name="Equation">
                <a:extLst>
                  <a:ext uri="{FF2B5EF4-FFF2-40B4-BE49-F238E27FC236}">
                    <a16:creationId xmlns:a16="http://schemas.microsoft.com/office/drawing/2014/main" id="{306ADC31-A683-D06E-DC36-3010FC3A7DA2}"/>
                  </a:ext>
                </a:extLst>
              </p:cNvPr>
              <p:cNvSpPr txBox="1"/>
              <p:nvPr/>
            </p:nvSpPr>
            <p:spPr>
              <a:xfrm>
                <a:off x="13238688" y="4146036"/>
                <a:ext cx="9856096" cy="1127360"/>
              </a:xfrm>
              <a:prstGeom prst="rect">
                <a:avLst/>
              </a:prstGeom>
              <a:solidFill>
                <a:schemeClr val="bg1"/>
              </a:solidFill>
              <a:ln w="12700">
                <a:miter lim="400000"/>
              </a:ln>
            </p:spPr>
            <p:txBody>
              <a:bodyPr wrap="none" lIns="0" tIns="0" rIns="0" bIns="0">
                <a:spAutoFit/>
              </a:bodyPr>
              <a:lstStyle/>
              <a:p>
                <a:pPr defTabSz="914400" latinLnBrk="1">
                  <a:lnSpc>
                    <a:spcPct val="100000"/>
                  </a:lnSpc>
                  <a:spcBef>
                    <a:spcPts val="0"/>
                  </a:spcBef>
                  <a:defRPr sz="1800"/>
                </a:pPr>
                <a:r>
                  <a:rPr lang="en-US" sz="2800" dirty="0"/>
                  <a:t>Mass Limits for Different Experiments: </a:t>
                </a:r>
                <a14:m>
                  <m:oMath xmlns:m="http://schemas.openxmlformats.org/officeDocument/2006/math">
                    <m:sSub>
                      <m:sSubPr>
                        <m:ctrlPr>
                          <a:rPr lang="ar-AE" sz="3600" i="1" smtClean="0">
                            <a:solidFill>
                              <a:srgbClr val="000000"/>
                            </a:solidFill>
                            <a:latin typeface="Cambria Math" panose="02040503050406030204" pitchFamily="18" charset="0"/>
                          </a:rPr>
                        </m:ctrlPr>
                      </m:sSubPr>
                      <m:e>
                        <m:r>
                          <a:rPr lang="ar-AE" sz="3600" i="1">
                            <a:solidFill>
                              <a:srgbClr val="000000"/>
                            </a:solidFill>
                            <a:latin typeface="Cambria Math" panose="02040503050406030204" pitchFamily="18" charset="0"/>
                          </a:rPr>
                          <m:t>𝑚</m:t>
                        </m:r>
                      </m:e>
                      <m:sub>
                        <m:r>
                          <a:rPr lang="ar-AE" sz="3600" i="1">
                            <a:solidFill>
                              <a:srgbClr val="000000"/>
                            </a:solidFill>
                            <a:latin typeface="Cambria Math" panose="02040503050406030204" pitchFamily="18" charset="0"/>
                          </a:rPr>
                          <m:t>𝛽</m:t>
                        </m:r>
                      </m:sub>
                    </m:sSub>
                    <m:r>
                      <a:rPr lang="ar-AE" sz="3600" i="1">
                        <a:solidFill>
                          <a:srgbClr val="000000"/>
                        </a:solidFill>
                        <a:latin typeface="Cambria Math" panose="02040503050406030204" pitchFamily="18" charset="0"/>
                      </a:rPr>
                      <m:t>=</m:t>
                    </m:r>
                    <m:rad>
                      <m:radPr>
                        <m:degHide m:val="on"/>
                        <m:ctrlPr>
                          <a:rPr lang="ar-AE" sz="3600" i="1">
                            <a:solidFill>
                              <a:srgbClr val="000000"/>
                            </a:solidFill>
                            <a:latin typeface="Cambria Math" panose="02040503050406030204" pitchFamily="18" charset="0"/>
                          </a:rPr>
                        </m:ctrlPr>
                      </m:radPr>
                      <m:deg/>
                      <m:e>
                        <m:limLow>
                          <m:limLowPr>
                            <m:ctrlPr>
                              <a:rPr lang="ar-AE" sz="3600" i="1">
                                <a:solidFill>
                                  <a:srgbClr val="000000"/>
                                </a:solidFill>
                                <a:latin typeface="Cambria Math" panose="02040503050406030204" pitchFamily="18" charset="0"/>
                              </a:rPr>
                            </m:ctrlPr>
                          </m:limLowPr>
                          <m:e>
                            <m:r>
                              <a:rPr lang="ar-AE" sz="3600" i="1">
                                <a:solidFill>
                                  <a:srgbClr val="000000"/>
                                </a:solidFill>
                                <a:latin typeface="Cambria Math" panose="02040503050406030204" pitchFamily="18" charset="0"/>
                              </a:rPr>
                              <m:t>∑</m:t>
                            </m:r>
                          </m:e>
                          <m:lim>
                            <m:r>
                              <a:rPr lang="ar-AE" sz="3600" i="1">
                                <a:solidFill>
                                  <a:srgbClr val="000000"/>
                                </a:solidFill>
                                <a:latin typeface="Cambria Math" panose="02040503050406030204" pitchFamily="18" charset="0"/>
                              </a:rPr>
                              <m:t>𝑖</m:t>
                            </m:r>
                          </m:lim>
                        </m:limLow>
                        <m:r>
                          <a:rPr lang="ar-AE" sz="3600" i="1">
                            <a:solidFill>
                              <a:srgbClr val="000000"/>
                            </a:solidFill>
                            <a:latin typeface="Cambria Math" panose="02040503050406030204" pitchFamily="18" charset="0"/>
                          </a:rPr>
                          <m:t>|</m:t>
                        </m:r>
                        <m:sSub>
                          <m:sSubPr>
                            <m:ctrlPr>
                              <a:rPr lang="ar-AE" sz="3600" i="1">
                                <a:solidFill>
                                  <a:srgbClr val="000000"/>
                                </a:solidFill>
                                <a:latin typeface="Cambria Math" panose="02040503050406030204" pitchFamily="18" charset="0"/>
                              </a:rPr>
                            </m:ctrlPr>
                          </m:sSubPr>
                          <m:e>
                            <m:r>
                              <a:rPr lang="ar-AE" sz="3600" i="1">
                                <a:solidFill>
                                  <a:srgbClr val="000000"/>
                                </a:solidFill>
                                <a:latin typeface="Cambria Math" panose="02040503050406030204" pitchFamily="18" charset="0"/>
                              </a:rPr>
                              <m:t>𝑈</m:t>
                            </m:r>
                          </m:e>
                          <m:sub>
                            <m:r>
                              <a:rPr lang="ar-AE" sz="3600" i="1">
                                <a:solidFill>
                                  <a:srgbClr val="000000"/>
                                </a:solidFill>
                                <a:latin typeface="Cambria Math" panose="02040503050406030204" pitchFamily="18" charset="0"/>
                              </a:rPr>
                              <m:t>𝑒𝑖</m:t>
                            </m:r>
                          </m:sub>
                        </m:sSub>
                        <m:sSup>
                          <m:sSupPr>
                            <m:ctrlPr>
                              <a:rPr lang="ar-AE" sz="3600" i="1">
                                <a:solidFill>
                                  <a:srgbClr val="000000"/>
                                </a:solidFill>
                                <a:latin typeface="Cambria Math" panose="02040503050406030204" pitchFamily="18" charset="0"/>
                              </a:rPr>
                            </m:ctrlPr>
                          </m:sSupPr>
                          <m:e>
                            <m:r>
                              <a:rPr lang="ar-AE" sz="3600" i="1">
                                <a:solidFill>
                                  <a:srgbClr val="000000"/>
                                </a:solidFill>
                                <a:latin typeface="Cambria Math" panose="02040503050406030204" pitchFamily="18" charset="0"/>
                              </a:rPr>
                              <m:t>|</m:t>
                            </m:r>
                          </m:e>
                          <m:sup>
                            <m:r>
                              <a:rPr lang="ar-AE" sz="3600" i="1">
                                <a:solidFill>
                                  <a:srgbClr val="000000"/>
                                </a:solidFill>
                                <a:latin typeface="Cambria Math" panose="02040503050406030204" pitchFamily="18" charset="0"/>
                              </a:rPr>
                              <m:t>2</m:t>
                            </m:r>
                          </m:sup>
                        </m:sSup>
                        <m:sSubSup>
                          <m:sSubSupPr>
                            <m:ctrlPr>
                              <a:rPr lang="ar-AE" sz="3600" i="1">
                                <a:solidFill>
                                  <a:srgbClr val="000000"/>
                                </a:solidFill>
                                <a:latin typeface="Cambria Math" panose="02040503050406030204" pitchFamily="18" charset="0"/>
                              </a:rPr>
                            </m:ctrlPr>
                          </m:sSubSupPr>
                          <m:e>
                            <m:r>
                              <a:rPr lang="ar-AE" sz="3600" i="1">
                                <a:solidFill>
                                  <a:srgbClr val="000000"/>
                                </a:solidFill>
                                <a:latin typeface="Cambria Math" panose="02040503050406030204" pitchFamily="18" charset="0"/>
                              </a:rPr>
                              <m:t>𝑚</m:t>
                            </m:r>
                          </m:e>
                          <m:sub>
                            <m:r>
                              <a:rPr lang="ar-AE" sz="3600" i="1">
                                <a:solidFill>
                                  <a:srgbClr val="000000"/>
                                </a:solidFill>
                                <a:latin typeface="Cambria Math" panose="02040503050406030204" pitchFamily="18" charset="0"/>
                              </a:rPr>
                              <m:t>𝑖</m:t>
                            </m:r>
                          </m:sub>
                          <m:sup>
                            <m:r>
                              <a:rPr lang="ar-AE" sz="3600" i="1">
                                <a:solidFill>
                                  <a:srgbClr val="000000"/>
                                </a:solidFill>
                                <a:latin typeface="Cambria Math" panose="02040503050406030204" pitchFamily="18" charset="0"/>
                              </a:rPr>
                              <m:t>2</m:t>
                            </m:r>
                          </m:sup>
                        </m:sSubSup>
                      </m:e>
                    </m:rad>
                  </m:oMath>
                </a14:m>
                <a:endParaRPr sz="3600" dirty="0"/>
              </a:p>
            </p:txBody>
          </p:sp>
        </mc:Choice>
        <mc:Fallback xmlns="">
          <p:sp>
            <p:nvSpPr>
              <p:cNvPr id="4" name="Equation">
                <a:extLst>
                  <a:ext uri="{FF2B5EF4-FFF2-40B4-BE49-F238E27FC236}">
                    <a16:creationId xmlns:a16="http://schemas.microsoft.com/office/drawing/2014/main" id="{306ADC31-A683-D06E-DC36-3010FC3A7DA2}"/>
                  </a:ext>
                </a:extLst>
              </p:cNvPr>
              <p:cNvSpPr txBox="1">
                <a:spLocks noRot="1" noChangeAspect="1" noMove="1" noResize="1" noEditPoints="1" noAdjustHandles="1" noChangeArrowheads="1" noChangeShapeType="1" noTextEdit="1"/>
              </p:cNvSpPr>
              <p:nvPr/>
            </p:nvSpPr>
            <p:spPr>
              <a:xfrm>
                <a:off x="13238688" y="4146036"/>
                <a:ext cx="9856096" cy="1127360"/>
              </a:xfrm>
              <a:prstGeom prst="rect">
                <a:avLst/>
              </a:prstGeom>
              <a:blipFill>
                <a:blip r:embed="rId5"/>
                <a:stretch>
                  <a:fillRect l="-2188"/>
                </a:stretch>
              </a:blipFill>
              <a:ln w="12700">
                <a:miter lim="400000"/>
              </a:ln>
            </p:spPr>
            <p:txBody>
              <a:bodyPr/>
              <a:lstStyle/>
              <a:p>
                <a:r>
                  <a:rPr lang="en-US">
                    <a:noFill/>
                  </a:rPr>
                  <a:t> </a:t>
                </a:r>
              </a:p>
            </p:txBody>
          </p:sp>
        </mc:Fallback>
      </mc:AlternateContent>
      <p:sp>
        <p:nvSpPr>
          <p:cNvPr id="7" name="Slide Number Placeholder 6">
            <a:extLst>
              <a:ext uri="{FF2B5EF4-FFF2-40B4-BE49-F238E27FC236}">
                <a16:creationId xmlns:a16="http://schemas.microsoft.com/office/drawing/2014/main" id="{3D1702A5-656E-27D4-65C6-BF519CB77203}"/>
              </a:ext>
            </a:extLst>
          </p:cNvPr>
          <p:cNvSpPr>
            <a:spLocks noGrp="1"/>
          </p:cNvSpPr>
          <p:nvPr>
            <p:ph type="sldNum" sz="quarter" idx="2"/>
          </p:nvPr>
        </p:nvSpPr>
        <p:spPr/>
        <p:txBody>
          <a:bodyPr/>
          <a:lstStyle/>
          <a:p>
            <a:fld id="{86CB4B4D-7CA3-9044-876B-883B54F8677D}" type="slidenum">
              <a:rPr lang="en-US" smtClean="0"/>
              <a:t>14</a:t>
            </a:fld>
            <a:endParaRPr lang="en-US"/>
          </a:p>
        </p:txBody>
      </p:sp>
      <p:sp>
        <p:nvSpPr>
          <p:cNvPr id="3" name="Footer Placeholder 2">
            <a:extLst>
              <a:ext uri="{FF2B5EF4-FFF2-40B4-BE49-F238E27FC236}">
                <a16:creationId xmlns:a16="http://schemas.microsoft.com/office/drawing/2014/main" id="{AB13A299-7118-8736-C10B-3DC68843478E}"/>
              </a:ext>
            </a:extLst>
          </p:cNvPr>
          <p:cNvSpPr>
            <a:spLocks noGrp="1"/>
          </p:cNvSpPr>
          <p:nvPr>
            <p:ph type="ftr" sz="quarter" idx="10"/>
          </p:nvPr>
        </p:nvSpPr>
        <p:spPr/>
        <p:txBody>
          <a:bodyPr/>
          <a:lstStyle/>
          <a:p>
            <a:pPr algn="l">
              <a:defRPr/>
            </a:pPr>
            <a:r>
              <a:rPr lang="en-US">
                <a:solidFill>
                  <a:schemeClr val="tx1"/>
                </a:solidFill>
              </a:rPr>
              <a:t>de Viveiros - Penn State</a:t>
            </a:r>
            <a:r>
              <a:rPr lang="en-US">
                <a:solidFill>
                  <a:srgbClr val="000000"/>
                </a:solidFill>
              </a:rPr>
              <a:t> </a:t>
            </a:r>
          </a:p>
          <a:p>
            <a:pPr>
              <a:defRPr/>
            </a:pPr>
            <a:r>
              <a:rPr lang="en-US">
                <a:solidFill>
                  <a:srgbClr val="000000"/>
                </a:solidFill>
              </a:rPr>
              <a:t>Lake Louise Winter Institute 2026</a:t>
            </a:r>
          </a:p>
          <a:p>
            <a:pPr algn="r">
              <a:defRPr/>
            </a:pPr>
            <a:r>
              <a:rPr lang="en-US">
                <a:solidFill>
                  <a:schemeClr val="tx1"/>
                </a:solidFill>
              </a:rPr>
              <a:t>March 2026 v3 #</a:t>
            </a:r>
            <a:endParaRPr lang="en-US" dirty="0">
              <a:solidFill>
                <a:schemeClr val="tx1"/>
              </a:solidFill>
            </a:endParaRP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6" name="Thank You!"/>
          <p:cNvSpPr txBox="1">
            <a:spLocks noGrp="1"/>
          </p:cNvSpPr>
          <p:nvPr>
            <p:ph type="title"/>
          </p:nvPr>
        </p:nvSpPr>
        <p:spPr>
          <a:prstGeom prst="rect">
            <a:avLst/>
          </a:prstGeom>
        </p:spPr>
        <p:txBody>
          <a:bodyPr/>
          <a:lstStyle/>
          <a:p>
            <a:r>
              <a:t>Thank You!</a:t>
            </a:r>
          </a:p>
        </p:txBody>
      </p:sp>
      <p:sp>
        <p:nvSpPr>
          <p:cNvPr id="1292" name="This work is supported by the US DOE Office of Nuclear Physics, the US NSF, the PRISMA+ Cluster  of Excellence at the University of Mainz, and internal investments at all institutions."/>
          <p:cNvSpPr/>
          <p:nvPr/>
        </p:nvSpPr>
        <p:spPr>
          <a:xfrm>
            <a:off x="10196025" y="10993980"/>
            <a:ext cx="8271119" cy="194717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50800" tIns="50800" rIns="50800" bIns="50800" anchor="ctr"/>
          <a:lstStyle/>
          <a:p>
            <a:pPr algn="ctr" defTabSz="825500">
              <a:lnSpc>
                <a:spcPct val="100000"/>
              </a:lnSpc>
              <a:spcBef>
                <a:spcPts val="0"/>
              </a:spcBef>
              <a:defRPr sz="2800">
                <a:latin typeface="Helvetica Neue Medium"/>
                <a:ea typeface="Helvetica Neue Medium"/>
                <a:cs typeface="Helvetica Neue Medium"/>
                <a:sym typeface="Helvetica Neue Medium"/>
              </a:defRPr>
            </a:pPr>
            <a:r>
              <a:rPr sz="2600" dirty="0"/>
              <a:t>This work is supported by the </a:t>
            </a:r>
            <a:br>
              <a:rPr lang="en-US" sz="2600" dirty="0"/>
            </a:br>
            <a:r>
              <a:rPr sz="2600" dirty="0"/>
              <a:t>US DOE Office of Nuclear Physics, the US NSF, the PRISMA+ Cluster of Excellence at  University of Mainz, and internal investments at all institutions.</a:t>
            </a:r>
          </a:p>
        </p:txBody>
      </p:sp>
      <p:pic>
        <p:nvPicPr>
          <p:cNvPr id="1293" name="DeptOfEnergy.png" descr="DeptOfEnergy.png"/>
          <p:cNvPicPr>
            <a:picLocks noChangeAspect="1"/>
          </p:cNvPicPr>
          <p:nvPr/>
        </p:nvPicPr>
        <p:blipFill>
          <a:blip r:embed="rId3"/>
          <a:stretch>
            <a:fillRect/>
          </a:stretch>
        </p:blipFill>
        <p:spPr>
          <a:xfrm>
            <a:off x="18735882" y="11434509"/>
            <a:ext cx="1186082" cy="1186082"/>
          </a:xfrm>
          <a:prstGeom prst="rect">
            <a:avLst/>
          </a:prstGeom>
          <a:ln w="12700">
            <a:miter lim="400000"/>
          </a:ln>
        </p:spPr>
      </p:pic>
      <p:pic>
        <p:nvPicPr>
          <p:cNvPr id="1294" name="nsf.png" descr="nsf.png"/>
          <p:cNvPicPr>
            <a:picLocks noChangeAspect="1"/>
          </p:cNvPicPr>
          <p:nvPr/>
        </p:nvPicPr>
        <p:blipFill>
          <a:blip r:embed="rId4"/>
          <a:stretch>
            <a:fillRect/>
          </a:stretch>
        </p:blipFill>
        <p:spPr>
          <a:xfrm>
            <a:off x="20190699" y="11366427"/>
            <a:ext cx="1315370" cy="1322245"/>
          </a:xfrm>
          <a:prstGeom prst="rect">
            <a:avLst/>
          </a:prstGeom>
          <a:ln w="12700">
            <a:miter lim="400000"/>
          </a:ln>
        </p:spPr>
      </p:pic>
      <p:pic>
        <p:nvPicPr>
          <p:cNvPr id="1295" name="prisma.jpg" descr="prisma.jpg"/>
          <p:cNvPicPr>
            <a:picLocks noChangeAspect="1"/>
          </p:cNvPicPr>
          <p:nvPr/>
        </p:nvPicPr>
        <p:blipFill>
          <a:blip r:embed="rId5"/>
          <a:stretch>
            <a:fillRect/>
          </a:stretch>
        </p:blipFill>
        <p:spPr>
          <a:xfrm>
            <a:off x="21774805" y="11654784"/>
            <a:ext cx="2527748" cy="745532"/>
          </a:xfrm>
          <a:prstGeom prst="rect">
            <a:avLst/>
          </a:prstGeom>
          <a:ln w="12700">
            <a:miter lim="400000"/>
          </a:ln>
        </p:spPr>
      </p:pic>
      <p:sp>
        <p:nvSpPr>
          <p:cNvPr id="1296" name="Project 8 has demonstrated the potential of the CRES technique, and charts a promising path  towards a direct neutrino mass measurement!"/>
          <p:cNvSpPr txBox="1"/>
          <p:nvPr/>
        </p:nvSpPr>
        <p:spPr>
          <a:xfrm>
            <a:off x="9877552" y="1557810"/>
            <a:ext cx="14222467" cy="185691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anchor="ctr">
            <a:spAutoFit/>
          </a:bodyPr>
          <a:lstStyle/>
          <a:p>
            <a:pPr algn="ctr" defTabSz="457200">
              <a:lnSpc>
                <a:spcPct val="100000"/>
              </a:lnSpc>
              <a:spcBef>
                <a:spcPts val="0"/>
              </a:spcBef>
              <a:defRPr sz="3300" b="1"/>
            </a:pPr>
            <a:r>
              <a:rPr sz="3800" dirty="0"/>
              <a:t>Project 8 has demonstrated the potential of the </a:t>
            </a:r>
            <a:br>
              <a:rPr lang="en-US" sz="3800" dirty="0"/>
            </a:br>
            <a:r>
              <a:rPr sz="3800" dirty="0"/>
              <a:t>CRES technique,</a:t>
            </a:r>
            <a:r>
              <a:rPr lang="en-US" sz="3800" dirty="0"/>
              <a:t> </a:t>
            </a:r>
            <a:r>
              <a:rPr sz="3800" dirty="0"/>
              <a:t>and charts a promising path towards a direct neutrino mass measurement!</a:t>
            </a:r>
          </a:p>
        </p:txBody>
      </p:sp>
      <p:grpSp>
        <p:nvGrpSpPr>
          <p:cNvPr id="50" name="Group 49">
            <a:extLst>
              <a:ext uri="{FF2B5EF4-FFF2-40B4-BE49-F238E27FC236}">
                <a16:creationId xmlns:a16="http://schemas.microsoft.com/office/drawing/2014/main" id="{D1F3792B-8B79-0A27-E83D-49E4058F7197}"/>
              </a:ext>
            </a:extLst>
          </p:cNvPr>
          <p:cNvGrpSpPr/>
          <p:nvPr/>
        </p:nvGrpSpPr>
        <p:grpSpPr>
          <a:xfrm>
            <a:off x="606110" y="7129464"/>
            <a:ext cx="9216205" cy="895010"/>
            <a:chOff x="936630" y="6635659"/>
            <a:chExt cx="9216205" cy="895010"/>
          </a:xfrm>
        </p:grpSpPr>
        <p:grpSp>
          <p:nvGrpSpPr>
            <p:cNvPr id="9" name="Group">
              <a:extLst>
                <a:ext uri="{FF2B5EF4-FFF2-40B4-BE49-F238E27FC236}">
                  <a16:creationId xmlns:a16="http://schemas.microsoft.com/office/drawing/2014/main" id="{86DDC71F-4D39-3C82-34A4-237C2161727A}"/>
                </a:ext>
              </a:extLst>
            </p:cNvPr>
            <p:cNvGrpSpPr/>
            <p:nvPr/>
          </p:nvGrpSpPr>
          <p:grpSpPr>
            <a:xfrm>
              <a:off x="936630" y="6635659"/>
              <a:ext cx="4157848" cy="895010"/>
              <a:chOff x="0" y="-1"/>
              <a:chExt cx="4157847" cy="895007"/>
            </a:xfrm>
          </p:grpSpPr>
          <p:sp>
            <p:nvSpPr>
              <p:cNvPr id="10" name="Lawrence Livermore National Laboratory">
                <a:extLst>
                  <a:ext uri="{FF2B5EF4-FFF2-40B4-BE49-F238E27FC236}">
                    <a16:creationId xmlns:a16="http://schemas.microsoft.com/office/drawing/2014/main" id="{A2C42034-73F1-461D-B4E5-71DC16AABC7D}"/>
                  </a:ext>
                </a:extLst>
              </p:cNvPr>
              <p:cNvSpPr txBox="1"/>
              <p:nvPr/>
            </p:nvSpPr>
            <p:spPr>
              <a:xfrm>
                <a:off x="763376" y="-1"/>
                <a:ext cx="3394471" cy="895007"/>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lvl1pPr algn="ctr" defTabSz="584200">
                  <a:lnSpc>
                    <a:spcPct val="100000"/>
                  </a:lnSpc>
                  <a:spcBef>
                    <a:spcPts val="0"/>
                  </a:spcBef>
                  <a:defRPr sz="2200" b="1">
                    <a:latin typeface="Helvetica"/>
                    <a:ea typeface="Helvetica"/>
                    <a:cs typeface="Helvetica"/>
                    <a:sym typeface="Helvetica"/>
                  </a:defRPr>
                </a:lvl1pPr>
              </a:lstStyle>
              <a:p>
                <a:r>
                  <a:rPr dirty="0"/>
                  <a:t>Lawrence Livermore National Laboratory</a:t>
                </a:r>
              </a:p>
            </p:txBody>
          </p:sp>
          <p:pic>
            <p:nvPicPr>
              <p:cNvPr id="11" name="Image" descr="Image">
                <a:extLst>
                  <a:ext uri="{FF2B5EF4-FFF2-40B4-BE49-F238E27FC236}">
                    <a16:creationId xmlns:a16="http://schemas.microsoft.com/office/drawing/2014/main" id="{25EA0D47-A018-9031-C8DE-C5A5FC8AD9A3}"/>
                  </a:ext>
                </a:extLst>
              </p:cNvPr>
              <p:cNvPicPr>
                <a:picLocks noChangeAspect="1"/>
              </p:cNvPicPr>
              <p:nvPr/>
            </p:nvPicPr>
            <p:blipFill>
              <a:blip r:embed="rId6"/>
              <a:stretch>
                <a:fillRect/>
              </a:stretch>
            </p:blipFill>
            <p:spPr>
              <a:xfrm>
                <a:off x="0" y="31099"/>
                <a:ext cx="846351" cy="813642"/>
              </a:xfrm>
              <a:prstGeom prst="rect">
                <a:avLst/>
              </a:prstGeom>
              <a:ln w="12700" cap="flat">
                <a:noFill/>
                <a:miter lim="400000"/>
              </a:ln>
              <a:effectLst/>
            </p:spPr>
          </p:pic>
        </p:grpSp>
        <p:grpSp>
          <p:nvGrpSpPr>
            <p:cNvPr id="12" name="Group">
              <a:extLst>
                <a:ext uri="{FF2B5EF4-FFF2-40B4-BE49-F238E27FC236}">
                  <a16:creationId xmlns:a16="http://schemas.microsoft.com/office/drawing/2014/main" id="{797B54DA-A475-E8BE-F5DB-F11DCE23EF04}"/>
                </a:ext>
              </a:extLst>
            </p:cNvPr>
            <p:cNvGrpSpPr/>
            <p:nvPr/>
          </p:nvGrpSpPr>
          <p:grpSpPr>
            <a:xfrm>
              <a:off x="5393105" y="6635660"/>
              <a:ext cx="4759730" cy="895009"/>
              <a:chOff x="0" y="-1"/>
              <a:chExt cx="4759730" cy="895007"/>
            </a:xfrm>
          </p:grpSpPr>
          <p:pic>
            <p:nvPicPr>
              <p:cNvPr id="13" name="Image" descr="Image">
                <a:extLst>
                  <a:ext uri="{FF2B5EF4-FFF2-40B4-BE49-F238E27FC236}">
                    <a16:creationId xmlns:a16="http://schemas.microsoft.com/office/drawing/2014/main" id="{D877B5F0-738B-2955-22F0-4B51BA89D47B}"/>
                  </a:ext>
                </a:extLst>
              </p:cNvPr>
              <p:cNvPicPr>
                <a:picLocks noChangeAspect="1"/>
              </p:cNvPicPr>
              <p:nvPr/>
            </p:nvPicPr>
            <p:blipFill>
              <a:blip r:embed="rId7"/>
              <a:stretch>
                <a:fillRect/>
              </a:stretch>
            </p:blipFill>
            <p:spPr>
              <a:xfrm>
                <a:off x="0" y="40682"/>
                <a:ext cx="1320799" cy="813642"/>
              </a:xfrm>
              <a:prstGeom prst="rect">
                <a:avLst/>
              </a:prstGeom>
              <a:ln w="12700" cap="flat">
                <a:noFill/>
                <a:miter lim="400000"/>
              </a:ln>
              <a:effectLst/>
            </p:spPr>
          </p:pic>
          <p:sp>
            <p:nvSpPr>
              <p:cNvPr id="14" name="Massachusetts Institute of Technology">
                <a:extLst>
                  <a:ext uri="{FF2B5EF4-FFF2-40B4-BE49-F238E27FC236}">
                    <a16:creationId xmlns:a16="http://schemas.microsoft.com/office/drawing/2014/main" id="{9C23D119-3328-BF75-B405-C9FDBFB85607}"/>
                  </a:ext>
                </a:extLst>
              </p:cNvPr>
              <p:cNvSpPr txBox="1"/>
              <p:nvPr/>
            </p:nvSpPr>
            <p:spPr>
              <a:xfrm>
                <a:off x="1027883" y="-1"/>
                <a:ext cx="3731847" cy="895007"/>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p>
                <a:pPr algn="ctr" defTabSz="584200">
                  <a:lnSpc>
                    <a:spcPct val="100000"/>
                  </a:lnSpc>
                  <a:spcBef>
                    <a:spcPts val="0"/>
                  </a:spcBef>
                  <a:defRPr sz="2200" b="1">
                    <a:latin typeface="Helvetica"/>
                    <a:ea typeface="Helvetica"/>
                    <a:cs typeface="Helvetica"/>
                    <a:sym typeface="Helvetica"/>
                  </a:defRPr>
                </a:pPr>
                <a:r>
                  <a:rPr dirty="0"/>
                  <a:t>Massachusetts</a:t>
                </a:r>
                <a:br>
                  <a:rPr dirty="0"/>
                </a:br>
                <a:r>
                  <a:rPr dirty="0"/>
                  <a:t>Institute of Technology</a:t>
                </a:r>
              </a:p>
            </p:txBody>
          </p:sp>
        </p:grpSp>
      </p:grpSp>
      <p:grpSp>
        <p:nvGrpSpPr>
          <p:cNvPr id="52" name="Group 51">
            <a:extLst>
              <a:ext uri="{FF2B5EF4-FFF2-40B4-BE49-F238E27FC236}">
                <a16:creationId xmlns:a16="http://schemas.microsoft.com/office/drawing/2014/main" id="{E86729C4-7B5C-1535-2972-F6525400A5BF}"/>
              </a:ext>
            </a:extLst>
          </p:cNvPr>
          <p:cNvGrpSpPr/>
          <p:nvPr/>
        </p:nvGrpSpPr>
        <p:grpSpPr>
          <a:xfrm>
            <a:off x="1251495" y="5054296"/>
            <a:ext cx="7925435" cy="895010"/>
            <a:chOff x="1153851" y="4269283"/>
            <a:chExt cx="7925435" cy="895010"/>
          </a:xfrm>
        </p:grpSpPr>
        <p:grpSp>
          <p:nvGrpSpPr>
            <p:cNvPr id="6" name="Group">
              <a:extLst>
                <a:ext uri="{FF2B5EF4-FFF2-40B4-BE49-F238E27FC236}">
                  <a16:creationId xmlns:a16="http://schemas.microsoft.com/office/drawing/2014/main" id="{852A639E-51AD-7689-93D4-34319B66C188}"/>
                </a:ext>
              </a:extLst>
            </p:cNvPr>
            <p:cNvGrpSpPr/>
            <p:nvPr/>
          </p:nvGrpSpPr>
          <p:grpSpPr>
            <a:xfrm>
              <a:off x="1153851" y="4269283"/>
              <a:ext cx="4352290" cy="895010"/>
              <a:chOff x="0" y="-1"/>
              <a:chExt cx="4352290" cy="895007"/>
            </a:xfrm>
          </p:grpSpPr>
          <p:pic>
            <p:nvPicPr>
              <p:cNvPr id="7" name="2000px-Johannes_Gutenberg-Universität_Mainz_logo.svg.png" descr="2000px-Johannes_Gutenberg-Universität_Mainz_logo.svg.png">
                <a:extLst>
                  <a:ext uri="{FF2B5EF4-FFF2-40B4-BE49-F238E27FC236}">
                    <a16:creationId xmlns:a16="http://schemas.microsoft.com/office/drawing/2014/main" id="{B76B93C7-2023-F133-028D-D1B14A2A1195}"/>
                  </a:ext>
                </a:extLst>
              </p:cNvPr>
              <p:cNvPicPr>
                <a:picLocks noChangeAspect="1"/>
              </p:cNvPicPr>
              <p:nvPr/>
            </p:nvPicPr>
            <p:blipFill>
              <a:blip r:embed="rId8"/>
              <a:stretch>
                <a:fillRect/>
              </a:stretch>
            </p:blipFill>
            <p:spPr>
              <a:xfrm>
                <a:off x="0" y="40138"/>
                <a:ext cx="825393" cy="814729"/>
              </a:xfrm>
              <a:prstGeom prst="rect">
                <a:avLst/>
              </a:prstGeom>
              <a:ln w="12700" cap="flat">
                <a:noFill/>
                <a:miter lim="400000"/>
              </a:ln>
              <a:effectLst/>
            </p:spPr>
          </p:pic>
          <p:sp>
            <p:nvSpPr>
              <p:cNvPr id="8" name="Johannes Gutenberg Universitat, Mainz">
                <a:extLst>
                  <a:ext uri="{FF2B5EF4-FFF2-40B4-BE49-F238E27FC236}">
                    <a16:creationId xmlns:a16="http://schemas.microsoft.com/office/drawing/2014/main" id="{7097D636-843B-1D1F-AD7C-179A024FDAA2}"/>
                  </a:ext>
                </a:extLst>
              </p:cNvPr>
              <p:cNvSpPr txBox="1"/>
              <p:nvPr/>
            </p:nvSpPr>
            <p:spPr>
              <a:xfrm>
                <a:off x="520967" y="-1"/>
                <a:ext cx="3831323" cy="895007"/>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lvl1pPr algn="ctr" defTabSz="584200">
                  <a:lnSpc>
                    <a:spcPct val="100000"/>
                  </a:lnSpc>
                  <a:spcBef>
                    <a:spcPts val="0"/>
                  </a:spcBef>
                  <a:defRPr sz="2200" b="1">
                    <a:latin typeface="Helvetica"/>
                    <a:ea typeface="Helvetica"/>
                    <a:cs typeface="Helvetica"/>
                    <a:sym typeface="Helvetica"/>
                  </a:defRPr>
                </a:lvl1pPr>
              </a:lstStyle>
              <a:p>
                <a:r>
                  <a:rPr dirty="0"/>
                  <a:t>Johannes Gutenberg </a:t>
                </a:r>
                <a:r>
                  <a:rPr lang="en-US" dirty="0"/>
                  <a:t>University</a:t>
                </a:r>
                <a:r>
                  <a:rPr dirty="0"/>
                  <a:t>, Mainz </a:t>
                </a:r>
              </a:p>
            </p:txBody>
          </p:sp>
        </p:grpSp>
        <p:grpSp>
          <p:nvGrpSpPr>
            <p:cNvPr id="36" name="Group">
              <a:extLst>
                <a:ext uri="{FF2B5EF4-FFF2-40B4-BE49-F238E27FC236}">
                  <a16:creationId xmlns:a16="http://schemas.microsoft.com/office/drawing/2014/main" id="{5CE83240-4906-10FA-4AB8-FA118017454A}"/>
                </a:ext>
              </a:extLst>
            </p:cNvPr>
            <p:cNvGrpSpPr/>
            <p:nvPr/>
          </p:nvGrpSpPr>
          <p:grpSpPr>
            <a:xfrm>
              <a:off x="5914542" y="4269283"/>
              <a:ext cx="3164744" cy="895010"/>
              <a:chOff x="0" y="-1"/>
              <a:chExt cx="3164744" cy="895007"/>
            </a:xfrm>
          </p:grpSpPr>
          <p:pic>
            <p:nvPicPr>
              <p:cNvPr id="37" name="H.jpg">
                <a:extLst>
                  <a:ext uri="{FF2B5EF4-FFF2-40B4-BE49-F238E27FC236}">
                    <a16:creationId xmlns:a16="http://schemas.microsoft.com/office/drawing/2014/main" id="{68CA1F11-7FAC-A352-1FED-7ECA59F43DFD}"/>
                  </a:ext>
                </a:extLst>
              </p:cNvPr>
              <p:cNvPicPr>
                <a:picLocks noChangeAspect="1"/>
              </p:cNvPicPr>
              <p:nvPr/>
            </p:nvPicPr>
            <p:blipFill>
              <a:blip r:embed="rId9">
                <a:extLst>
                  <a:ext uri="{28A0092B-C50C-407E-A947-70E740481C1C}">
                    <a14:useLocalDpi xmlns:a14="http://schemas.microsoft.com/office/drawing/2010/main" val="0"/>
                  </a:ext>
                </a:extLst>
              </a:blip>
              <a:srcRect t="646" b="646"/>
              <a:stretch/>
            </p:blipFill>
            <p:spPr>
              <a:xfrm>
                <a:off x="0" y="40138"/>
                <a:ext cx="825393" cy="814729"/>
              </a:xfrm>
              <a:prstGeom prst="rect">
                <a:avLst/>
              </a:prstGeom>
              <a:ln w="12700" cap="flat">
                <a:noFill/>
                <a:miter lim="400000"/>
              </a:ln>
              <a:effectLst/>
            </p:spPr>
          </p:pic>
          <p:sp>
            <p:nvSpPr>
              <p:cNvPr id="38" name="Heidelberg University">
                <a:extLst>
                  <a:ext uri="{FF2B5EF4-FFF2-40B4-BE49-F238E27FC236}">
                    <a16:creationId xmlns:a16="http://schemas.microsoft.com/office/drawing/2014/main" id="{AF07DB40-93A0-D025-A3A9-03B368602A3C}"/>
                  </a:ext>
                </a:extLst>
              </p:cNvPr>
              <p:cNvSpPr txBox="1"/>
              <p:nvPr/>
            </p:nvSpPr>
            <p:spPr>
              <a:xfrm>
                <a:off x="454677" y="-1"/>
                <a:ext cx="2710067" cy="895007"/>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lvl1pPr algn="ctr" defTabSz="584200">
                  <a:lnSpc>
                    <a:spcPct val="100000"/>
                  </a:lnSpc>
                  <a:spcBef>
                    <a:spcPts val="0"/>
                  </a:spcBef>
                  <a:defRPr sz="2200" b="1">
                    <a:latin typeface="Helvetica"/>
                    <a:ea typeface="Helvetica"/>
                    <a:cs typeface="Helvetica"/>
                    <a:sym typeface="Helvetica"/>
                  </a:defRPr>
                </a:lvl1pPr>
              </a:lstStyle>
              <a:p>
                <a:r>
                  <a:rPr dirty="0"/>
                  <a:t>Heidelberg</a:t>
                </a:r>
                <a:endParaRPr lang="en-US" dirty="0"/>
              </a:p>
              <a:p>
                <a:r>
                  <a:rPr dirty="0"/>
                  <a:t>University</a:t>
                </a:r>
              </a:p>
            </p:txBody>
          </p:sp>
        </p:grpSp>
      </p:grpSp>
      <p:grpSp>
        <p:nvGrpSpPr>
          <p:cNvPr id="51" name="Group 50">
            <a:extLst>
              <a:ext uri="{FF2B5EF4-FFF2-40B4-BE49-F238E27FC236}">
                <a16:creationId xmlns:a16="http://schemas.microsoft.com/office/drawing/2014/main" id="{973C4E40-6D39-D20F-6178-E96C8C43A7AB}"/>
              </a:ext>
            </a:extLst>
          </p:cNvPr>
          <p:cNvGrpSpPr/>
          <p:nvPr/>
        </p:nvGrpSpPr>
        <p:grpSpPr>
          <a:xfrm>
            <a:off x="664384" y="6091880"/>
            <a:ext cx="9099656" cy="895010"/>
            <a:chOff x="857439" y="5503704"/>
            <a:chExt cx="9099656" cy="895010"/>
          </a:xfrm>
        </p:grpSpPr>
        <p:grpSp>
          <p:nvGrpSpPr>
            <p:cNvPr id="3" name="Group">
              <a:extLst>
                <a:ext uri="{FF2B5EF4-FFF2-40B4-BE49-F238E27FC236}">
                  <a16:creationId xmlns:a16="http://schemas.microsoft.com/office/drawing/2014/main" id="{BADC6D80-984D-2681-A745-662F8915EA75}"/>
                </a:ext>
              </a:extLst>
            </p:cNvPr>
            <p:cNvGrpSpPr/>
            <p:nvPr/>
          </p:nvGrpSpPr>
          <p:grpSpPr>
            <a:xfrm>
              <a:off x="857439" y="5503704"/>
              <a:ext cx="4499564" cy="895010"/>
              <a:chOff x="0" y="-1"/>
              <a:chExt cx="4499564" cy="895007"/>
            </a:xfrm>
          </p:grpSpPr>
          <p:pic>
            <p:nvPicPr>
              <p:cNvPr id="4" name="Image" descr="Image">
                <a:extLst>
                  <a:ext uri="{FF2B5EF4-FFF2-40B4-BE49-F238E27FC236}">
                    <a16:creationId xmlns:a16="http://schemas.microsoft.com/office/drawing/2014/main" id="{FF4AE78A-4285-61CD-32D3-087D6141320B}"/>
                  </a:ext>
                </a:extLst>
              </p:cNvPr>
              <p:cNvPicPr>
                <a:picLocks noChangeAspect="1"/>
              </p:cNvPicPr>
              <p:nvPr/>
            </p:nvPicPr>
            <p:blipFill>
              <a:blip r:embed="rId10"/>
              <a:stretch>
                <a:fillRect/>
              </a:stretch>
            </p:blipFill>
            <p:spPr>
              <a:xfrm>
                <a:off x="0" y="81364"/>
                <a:ext cx="1627283" cy="813642"/>
              </a:xfrm>
              <a:prstGeom prst="rect">
                <a:avLst/>
              </a:prstGeom>
              <a:ln w="12700" cap="flat">
                <a:noFill/>
                <a:miter lim="400000"/>
              </a:ln>
              <a:effectLst/>
            </p:spPr>
          </p:pic>
          <p:sp>
            <p:nvSpPr>
              <p:cNvPr id="5" name="Karlsruhe Institute of Technology">
                <a:extLst>
                  <a:ext uri="{FF2B5EF4-FFF2-40B4-BE49-F238E27FC236}">
                    <a16:creationId xmlns:a16="http://schemas.microsoft.com/office/drawing/2014/main" id="{6786440E-22E7-0641-0970-AB063A39BD36}"/>
                  </a:ext>
                </a:extLst>
              </p:cNvPr>
              <p:cNvSpPr txBox="1"/>
              <p:nvPr/>
            </p:nvSpPr>
            <p:spPr>
              <a:xfrm>
                <a:off x="1508059" y="-1"/>
                <a:ext cx="2991505" cy="895007"/>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lvl1pPr algn="ctr" defTabSz="584200">
                  <a:lnSpc>
                    <a:spcPct val="100000"/>
                  </a:lnSpc>
                  <a:spcBef>
                    <a:spcPts val="0"/>
                  </a:spcBef>
                  <a:defRPr sz="2200" b="1">
                    <a:latin typeface="Helvetica"/>
                    <a:ea typeface="Helvetica"/>
                    <a:cs typeface="Helvetica"/>
                    <a:sym typeface="Helvetica"/>
                  </a:defRPr>
                </a:lvl1pPr>
              </a:lstStyle>
              <a:p>
                <a:r>
                  <a:rPr dirty="0"/>
                  <a:t>Karlsruhe Institute</a:t>
                </a:r>
                <a:endParaRPr lang="en-US" dirty="0"/>
              </a:p>
              <a:p>
                <a:r>
                  <a:rPr dirty="0"/>
                  <a:t>of Technology</a:t>
                </a:r>
              </a:p>
            </p:txBody>
          </p:sp>
        </p:grpSp>
        <p:grpSp>
          <p:nvGrpSpPr>
            <p:cNvPr id="39" name="Group 38">
              <a:extLst>
                <a:ext uri="{FF2B5EF4-FFF2-40B4-BE49-F238E27FC236}">
                  <a16:creationId xmlns:a16="http://schemas.microsoft.com/office/drawing/2014/main" id="{44575E83-2007-6F49-CDB6-DBDE89D0AF32}"/>
                </a:ext>
              </a:extLst>
            </p:cNvPr>
            <p:cNvGrpSpPr/>
            <p:nvPr/>
          </p:nvGrpSpPr>
          <p:grpSpPr>
            <a:xfrm>
              <a:off x="5832772" y="5503704"/>
              <a:ext cx="4124323" cy="895010"/>
              <a:chOff x="20510806" y="11280288"/>
              <a:chExt cx="4124323" cy="895010"/>
            </a:xfrm>
          </p:grpSpPr>
          <p:pic>
            <p:nvPicPr>
              <p:cNvPr id="40" name="Graphic 39">
                <a:extLst>
                  <a:ext uri="{FF2B5EF4-FFF2-40B4-BE49-F238E27FC236}">
                    <a16:creationId xmlns:a16="http://schemas.microsoft.com/office/drawing/2014/main" id="{AF399E3B-C10F-BDDE-0826-880B6DB1C3C2}"/>
                  </a:ext>
                </a:extLst>
              </p:cNvPr>
              <p:cNvPicPr>
                <a:picLocks noChangeAspect="1"/>
              </p:cNvPicPr>
              <p:nvPr/>
            </p:nvPicPr>
            <p:blipFill rotWithShape="1">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l="7771" r="71560"/>
              <a:stretch/>
            </p:blipFill>
            <p:spPr>
              <a:xfrm>
                <a:off x="20510806" y="11305176"/>
                <a:ext cx="780913" cy="813553"/>
              </a:xfrm>
              <a:prstGeom prst="rect">
                <a:avLst/>
              </a:prstGeom>
            </p:spPr>
          </p:pic>
          <p:sp>
            <p:nvSpPr>
              <p:cNvPr id="41" name="Lawrence Livermore National Laboratory">
                <a:extLst>
                  <a:ext uri="{FF2B5EF4-FFF2-40B4-BE49-F238E27FC236}">
                    <a16:creationId xmlns:a16="http://schemas.microsoft.com/office/drawing/2014/main" id="{801E31E5-0A3A-9106-90F9-FCF8504A47A8}"/>
                  </a:ext>
                </a:extLst>
              </p:cNvPr>
              <p:cNvSpPr txBox="1"/>
              <p:nvPr/>
            </p:nvSpPr>
            <p:spPr>
              <a:xfrm>
                <a:off x="21240657" y="11280288"/>
                <a:ext cx="3394472" cy="895010"/>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lvl1pPr algn="ctr" defTabSz="584200">
                  <a:lnSpc>
                    <a:spcPct val="100000"/>
                  </a:lnSpc>
                  <a:spcBef>
                    <a:spcPts val="0"/>
                  </a:spcBef>
                  <a:defRPr sz="2200" b="1">
                    <a:latin typeface="Helvetica"/>
                    <a:ea typeface="Helvetica"/>
                    <a:cs typeface="Helvetica"/>
                    <a:sym typeface="Helvetica"/>
                  </a:defRPr>
                </a:lvl1pPr>
              </a:lstStyle>
              <a:p>
                <a:r>
                  <a:rPr dirty="0"/>
                  <a:t>Lawrence </a:t>
                </a:r>
                <a:r>
                  <a:rPr lang="en-US" dirty="0"/>
                  <a:t>Berkeley</a:t>
                </a:r>
                <a:r>
                  <a:rPr dirty="0"/>
                  <a:t> National Laboratory</a:t>
                </a:r>
              </a:p>
            </p:txBody>
          </p:sp>
        </p:grpSp>
      </p:grpSp>
      <p:grpSp>
        <p:nvGrpSpPr>
          <p:cNvPr id="54" name="Group 53">
            <a:extLst>
              <a:ext uri="{FF2B5EF4-FFF2-40B4-BE49-F238E27FC236}">
                <a16:creationId xmlns:a16="http://schemas.microsoft.com/office/drawing/2014/main" id="{055F8404-7A57-0C1D-2800-4D834A2E5E9C}"/>
              </a:ext>
            </a:extLst>
          </p:cNvPr>
          <p:cNvGrpSpPr/>
          <p:nvPr/>
        </p:nvGrpSpPr>
        <p:grpSpPr>
          <a:xfrm>
            <a:off x="421361" y="10578556"/>
            <a:ext cx="9208762" cy="926915"/>
            <a:chOff x="430213" y="10501870"/>
            <a:chExt cx="9208762" cy="926915"/>
          </a:xfrm>
        </p:grpSpPr>
        <p:grpSp>
          <p:nvGrpSpPr>
            <p:cNvPr id="15" name="Group">
              <a:extLst>
                <a:ext uri="{FF2B5EF4-FFF2-40B4-BE49-F238E27FC236}">
                  <a16:creationId xmlns:a16="http://schemas.microsoft.com/office/drawing/2014/main" id="{D32ACD83-524F-1FC2-B9F3-6F8904DE5CB8}"/>
                </a:ext>
              </a:extLst>
            </p:cNvPr>
            <p:cNvGrpSpPr/>
            <p:nvPr/>
          </p:nvGrpSpPr>
          <p:grpSpPr>
            <a:xfrm>
              <a:off x="4049213" y="10525602"/>
              <a:ext cx="3035800" cy="821501"/>
              <a:chOff x="0" y="-1"/>
              <a:chExt cx="3035800" cy="821499"/>
            </a:xfrm>
          </p:grpSpPr>
          <p:pic>
            <p:nvPicPr>
              <p:cNvPr id="16" name="Image" descr="Image">
                <a:extLst>
                  <a:ext uri="{FF2B5EF4-FFF2-40B4-BE49-F238E27FC236}">
                    <a16:creationId xmlns:a16="http://schemas.microsoft.com/office/drawing/2014/main" id="{9F7C68FA-77DD-8D92-CD03-98128FCF3547}"/>
                  </a:ext>
                </a:extLst>
              </p:cNvPr>
              <p:cNvPicPr>
                <a:picLocks noChangeAspect="1"/>
              </p:cNvPicPr>
              <p:nvPr/>
            </p:nvPicPr>
            <p:blipFill>
              <a:blip r:embed="rId13"/>
              <a:stretch>
                <a:fillRect/>
              </a:stretch>
            </p:blipFill>
            <p:spPr>
              <a:xfrm>
                <a:off x="0" y="37340"/>
                <a:ext cx="746817" cy="746818"/>
              </a:xfrm>
              <a:prstGeom prst="rect">
                <a:avLst/>
              </a:prstGeom>
              <a:ln w="12700" cap="flat">
                <a:noFill/>
                <a:miter lim="400000"/>
              </a:ln>
              <a:effectLst/>
            </p:spPr>
          </p:pic>
          <p:sp>
            <p:nvSpPr>
              <p:cNvPr id="17" name="University of Washington">
                <a:extLst>
                  <a:ext uri="{FF2B5EF4-FFF2-40B4-BE49-F238E27FC236}">
                    <a16:creationId xmlns:a16="http://schemas.microsoft.com/office/drawing/2014/main" id="{C78BBB1C-40E3-38D4-7CC4-D20506FC695A}"/>
                  </a:ext>
                </a:extLst>
              </p:cNvPr>
              <p:cNvSpPr txBox="1"/>
              <p:nvPr/>
            </p:nvSpPr>
            <p:spPr>
              <a:xfrm>
                <a:off x="612827" y="-1"/>
                <a:ext cx="2422973" cy="821499"/>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lvl1pPr algn="ctr" defTabSz="584200">
                  <a:lnSpc>
                    <a:spcPct val="100000"/>
                  </a:lnSpc>
                  <a:spcBef>
                    <a:spcPts val="0"/>
                  </a:spcBef>
                  <a:defRPr sz="2200" b="1">
                    <a:latin typeface="Helvetica"/>
                    <a:ea typeface="Helvetica"/>
                    <a:cs typeface="Helvetica"/>
                    <a:sym typeface="Helvetica"/>
                  </a:defRPr>
                </a:lvl1pPr>
              </a:lstStyle>
              <a:p>
                <a:r>
                  <a:rPr dirty="0"/>
                  <a:t>University of Washington</a:t>
                </a:r>
              </a:p>
            </p:txBody>
          </p:sp>
        </p:grpSp>
        <p:grpSp>
          <p:nvGrpSpPr>
            <p:cNvPr id="18" name="Group">
              <a:extLst>
                <a:ext uri="{FF2B5EF4-FFF2-40B4-BE49-F238E27FC236}">
                  <a16:creationId xmlns:a16="http://schemas.microsoft.com/office/drawing/2014/main" id="{F1AC30DD-2F99-C2F6-B6F9-1219B0906EC4}"/>
                </a:ext>
              </a:extLst>
            </p:cNvPr>
            <p:cNvGrpSpPr/>
            <p:nvPr/>
          </p:nvGrpSpPr>
          <p:grpSpPr>
            <a:xfrm>
              <a:off x="7094954" y="10501870"/>
              <a:ext cx="2544021" cy="914400"/>
              <a:chOff x="-121921" y="-54100"/>
              <a:chExt cx="2544019" cy="914397"/>
            </a:xfrm>
          </p:grpSpPr>
          <p:sp>
            <p:nvSpPr>
              <p:cNvPr id="19" name="Yale…">
                <a:extLst>
                  <a:ext uri="{FF2B5EF4-FFF2-40B4-BE49-F238E27FC236}">
                    <a16:creationId xmlns:a16="http://schemas.microsoft.com/office/drawing/2014/main" id="{4557B8F1-9633-2491-9D70-C4CBB808919B}"/>
                  </a:ext>
                </a:extLst>
              </p:cNvPr>
              <p:cNvSpPr txBox="1"/>
              <p:nvPr/>
            </p:nvSpPr>
            <p:spPr>
              <a:xfrm>
                <a:off x="737207" y="-1"/>
                <a:ext cx="1684891" cy="821499"/>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p>
                <a:pPr algn="ctr" defTabSz="584200">
                  <a:lnSpc>
                    <a:spcPct val="100000"/>
                  </a:lnSpc>
                  <a:spcBef>
                    <a:spcPts val="0"/>
                  </a:spcBef>
                  <a:defRPr sz="2200" b="1">
                    <a:latin typeface="Helvetica"/>
                    <a:ea typeface="Helvetica"/>
                    <a:cs typeface="Helvetica"/>
                    <a:sym typeface="Helvetica"/>
                  </a:defRPr>
                </a:pPr>
                <a:r>
                  <a:rPr dirty="0"/>
                  <a:t>Yale</a:t>
                </a:r>
              </a:p>
              <a:p>
                <a:pPr algn="ctr" defTabSz="584200">
                  <a:lnSpc>
                    <a:spcPct val="100000"/>
                  </a:lnSpc>
                  <a:spcBef>
                    <a:spcPts val="0"/>
                  </a:spcBef>
                  <a:defRPr sz="2200" b="1">
                    <a:latin typeface="Helvetica"/>
                    <a:ea typeface="Helvetica"/>
                    <a:cs typeface="Helvetica"/>
                    <a:sym typeface="Helvetica"/>
                  </a:defRPr>
                </a:pPr>
                <a:r>
                  <a:rPr dirty="0"/>
                  <a:t>University</a:t>
                </a:r>
              </a:p>
            </p:txBody>
          </p:sp>
          <p:pic>
            <p:nvPicPr>
              <p:cNvPr id="20" name="yale-blue@2x.png" descr="yale-blue@2x.png">
                <a:extLst>
                  <a:ext uri="{FF2B5EF4-FFF2-40B4-BE49-F238E27FC236}">
                    <a16:creationId xmlns:a16="http://schemas.microsoft.com/office/drawing/2014/main" id="{E5977C96-AE09-7411-8935-B93C70F70AD4}"/>
                  </a:ext>
                </a:extLst>
              </p:cNvPr>
              <p:cNvPicPr>
                <a:picLocks noChangeAspect="1"/>
              </p:cNvPicPr>
              <p:nvPr/>
            </p:nvPicPr>
            <p:blipFill>
              <a:blip r:embed="rId14"/>
              <a:srcRect/>
              <a:stretch>
                <a:fillRect/>
              </a:stretch>
            </p:blipFill>
            <p:spPr>
              <a:xfrm>
                <a:off x="-121921" y="-54100"/>
                <a:ext cx="914393" cy="914397"/>
              </a:xfrm>
              <a:prstGeom prst="rect">
                <a:avLst/>
              </a:prstGeom>
              <a:ln w="12700" cap="flat">
                <a:noFill/>
                <a:miter lim="400000"/>
              </a:ln>
              <a:effectLst/>
            </p:spPr>
          </p:pic>
        </p:grpSp>
        <p:grpSp>
          <p:nvGrpSpPr>
            <p:cNvPr id="45" name="Group 44">
              <a:extLst>
                <a:ext uri="{FF2B5EF4-FFF2-40B4-BE49-F238E27FC236}">
                  <a16:creationId xmlns:a16="http://schemas.microsoft.com/office/drawing/2014/main" id="{2E7A58B6-5233-703F-1DD4-DB505662CD14}"/>
                </a:ext>
              </a:extLst>
            </p:cNvPr>
            <p:cNvGrpSpPr/>
            <p:nvPr/>
          </p:nvGrpSpPr>
          <p:grpSpPr>
            <a:xfrm>
              <a:off x="430213" y="10576705"/>
              <a:ext cx="3720958" cy="852080"/>
              <a:chOff x="5036168" y="12049646"/>
              <a:chExt cx="3720958" cy="852080"/>
            </a:xfrm>
          </p:grpSpPr>
          <p:pic>
            <p:nvPicPr>
              <p:cNvPr id="46" name="Picture 45" descr="A blue and orange star with a black background&#10;&#10;Description automatically generated">
                <a:extLst>
                  <a:ext uri="{FF2B5EF4-FFF2-40B4-BE49-F238E27FC236}">
                    <a16:creationId xmlns:a16="http://schemas.microsoft.com/office/drawing/2014/main" id="{5E131801-3FB4-48F9-CF99-4F911BB48359}"/>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5036168" y="12050934"/>
                <a:ext cx="922500" cy="813645"/>
              </a:xfrm>
              <a:prstGeom prst="rect">
                <a:avLst/>
              </a:prstGeom>
            </p:spPr>
          </p:pic>
          <p:sp>
            <p:nvSpPr>
              <p:cNvPr id="47" name="Pennsylvania State University">
                <a:extLst>
                  <a:ext uri="{FF2B5EF4-FFF2-40B4-BE49-F238E27FC236}">
                    <a16:creationId xmlns:a16="http://schemas.microsoft.com/office/drawing/2014/main" id="{C337D4AC-A87A-55D2-D720-2DD9D6A86D30}"/>
                  </a:ext>
                </a:extLst>
              </p:cNvPr>
              <p:cNvSpPr txBox="1"/>
              <p:nvPr/>
            </p:nvSpPr>
            <p:spPr>
              <a:xfrm>
                <a:off x="5688230" y="12049646"/>
                <a:ext cx="3068896" cy="852080"/>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p>
                <a:pPr algn="ctr" defTabSz="584200">
                  <a:lnSpc>
                    <a:spcPct val="100000"/>
                  </a:lnSpc>
                  <a:spcBef>
                    <a:spcPts val="0"/>
                  </a:spcBef>
                  <a:defRPr sz="2200" b="1">
                    <a:latin typeface="Helvetica"/>
                    <a:ea typeface="Helvetica"/>
                    <a:cs typeface="Helvetica"/>
                    <a:sym typeface="Helvetica"/>
                  </a:defRPr>
                </a:pPr>
                <a:r>
                  <a:rPr lang="en-US"/>
                  <a:t>University of</a:t>
                </a:r>
                <a:br>
                  <a:rPr lang="en-US"/>
                </a:br>
                <a:r>
                  <a:rPr lang="en-US"/>
                  <a:t>Texas, Arlington</a:t>
                </a:r>
                <a:endParaRPr/>
              </a:p>
            </p:txBody>
          </p:sp>
        </p:grpSp>
      </p:grpSp>
      <p:sp>
        <p:nvSpPr>
          <p:cNvPr id="55" name="This work is supported by the US DOE Office of Nuclear Physics, the US NSF, the PRISMA+ Cluster  of Excellence at the University of Mainz, and internal investments at all institutions.">
            <a:extLst>
              <a:ext uri="{FF2B5EF4-FFF2-40B4-BE49-F238E27FC236}">
                <a16:creationId xmlns:a16="http://schemas.microsoft.com/office/drawing/2014/main" id="{2ED728C7-5C3C-246D-D015-7672D934C5E2}"/>
              </a:ext>
            </a:extLst>
          </p:cNvPr>
          <p:cNvSpPr/>
          <p:nvPr/>
        </p:nvSpPr>
        <p:spPr>
          <a:xfrm>
            <a:off x="664384" y="11413512"/>
            <a:ext cx="8762813" cy="194717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50800" tIns="50800" rIns="50800" bIns="50800" anchor="ctr"/>
          <a:lstStyle/>
          <a:p>
            <a:pPr algn="ctr" defTabSz="825500">
              <a:lnSpc>
                <a:spcPct val="100000"/>
              </a:lnSpc>
              <a:spcBef>
                <a:spcPts val="0"/>
              </a:spcBef>
              <a:defRPr sz="2800">
                <a:latin typeface="Helvetica Neue Medium"/>
                <a:ea typeface="Helvetica Neue Medium"/>
                <a:cs typeface="Helvetica Neue Medium"/>
                <a:sym typeface="Helvetica Neue Medium"/>
              </a:defRPr>
            </a:pPr>
            <a:r>
              <a:rPr lang="en-US" sz="2600" dirty="0"/>
              <a:t>Interested in joining Project 8?  </a:t>
            </a:r>
          </a:p>
          <a:p>
            <a:pPr algn="ctr" defTabSz="825500">
              <a:lnSpc>
                <a:spcPct val="100000"/>
              </a:lnSpc>
              <a:spcBef>
                <a:spcPts val="0"/>
              </a:spcBef>
              <a:defRPr sz="2800">
                <a:latin typeface="Helvetica Neue Medium"/>
                <a:ea typeface="Helvetica Neue Medium"/>
                <a:cs typeface="Helvetica Neue Medium"/>
                <a:sym typeface="Helvetica Neue Medium"/>
              </a:defRPr>
            </a:pPr>
            <a:r>
              <a:rPr lang="en-US" sz="2600" b="1" i="1" dirty="0">
                <a:solidFill>
                  <a:srgbClr val="FF0000"/>
                </a:solidFill>
              </a:rPr>
              <a:t>We are looking for a Postdoc at Penn State !</a:t>
            </a:r>
          </a:p>
          <a:p>
            <a:pPr algn="ctr" defTabSz="825500">
              <a:lnSpc>
                <a:spcPct val="100000"/>
              </a:lnSpc>
              <a:spcBef>
                <a:spcPts val="0"/>
              </a:spcBef>
              <a:defRPr sz="2800">
                <a:latin typeface="Helvetica Neue Medium"/>
                <a:ea typeface="Helvetica Neue Medium"/>
                <a:cs typeface="Helvetica Neue Medium"/>
                <a:sym typeface="Helvetica Neue Medium"/>
              </a:defRPr>
            </a:pPr>
            <a:r>
              <a:rPr lang="en-US" sz="2600" dirty="0"/>
              <a:t>Please contact </a:t>
            </a:r>
            <a:r>
              <a:rPr lang="en-US" sz="2600" dirty="0">
                <a:hlinkClick r:id="rId16"/>
              </a:rPr>
              <a:t>ldeviveiros@psu.edu</a:t>
            </a:r>
            <a:r>
              <a:rPr lang="en-US" sz="2600" dirty="0"/>
              <a:t> !</a:t>
            </a:r>
            <a:endParaRPr sz="2600" dirty="0"/>
          </a:p>
        </p:txBody>
      </p:sp>
      <p:cxnSp>
        <p:nvCxnSpPr>
          <p:cNvPr id="57" name="Straight Connector 56">
            <a:extLst>
              <a:ext uri="{FF2B5EF4-FFF2-40B4-BE49-F238E27FC236}">
                <a16:creationId xmlns:a16="http://schemas.microsoft.com/office/drawing/2014/main" id="{8BC1EDE6-A6BB-F9D7-9D1E-85C956080232}"/>
              </a:ext>
            </a:extLst>
          </p:cNvPr>
          <p:cNvCxnSpPr>
            <a:cxnSpLocks/>
          </p:cNvCxnSpPr>
          <p:nvPr/>
        </p:nvCxnSpPr>
        <p:spPr>
          <a:xfrm>
            <a:off x="10034662" y="11406019"/>
            <a:ext cx="0" cy="1280160"/>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pic>
        <p:nvPicPr>
          <p:cNvPr id="56" name="Picture 55">
            <a:extLst>
              <a:ext uri="{FF2B5EF4-FFF2-40B4-BE49-F238E27FC236}">
                <a16:creationId xmlns:a16="http://schemas.microsoft.com/office/drawing/2014/main" id="{314C4F57-D90C-9520-D8EE-579DD089EA6C}"/>
              </a:ext>
            </a:extLst>
          </p:cNvPr>
          <p:cNvPicPr>
            <a:picLocks noChangeAspect="1"/>
          </p:cNvPicPr>
          <p:nvPr/>
        </p:nvPicPr>
        <p:blipFill>
          <a:blip r:embed="rId17">
            <a:extLst>
              <a:ext uri="{28A0092B-C50C-407E-A947-70E740481C1C}">
                <a14:useLocalDpi xmlns:a14="http://schemas.microsoft.com/office/drawing/2010/main" val="0"/>
              </a:ext>
            </a:extLst>
          </a:blip>
          <a:srcRect l="-1101" t="25861" r="1101" b="7851"/>
          <a:stretch>
            <a:fillRect/>
          </a:stretch>
        </p:blipFill>
        <p:spPr>
          <a:xfrm>
            <a:off x="10109412" y="3668360"/>
            <a:ext cx="14071624" cy="6995947"/>
          </a:xfrm>
          <a:prstGeom prst="rect">
            <a:avLst/>
          </a:prstGeom>
        </p:spPr>
      </p:pic>
      <p:sp>
        <p:nvSpPr>
          <p:cNvPr id="59" name="Project 8 Collaboration Meeting Fall 2022 - Indiana University">
            <a:extLst>
              <a:ext uri="{FF2B5EF4-FFF2-40B4-BE49-F238E27FC236}">
                <a16:creationId xmlns:a16="http://schemas.microsoft.com/office/drawing/2014/main" id="{6A441899-8A06-9528-2CC3-760982A52002}"/>
              </a:ext>
            </a:extLst>
          </p:cNvPr>
          <p:cNvSpPr txBox="1"/>
          <p:nvPr/>
        </p:nvSpPr>
        <p:spPr>
          <a:xfrm>
            <a:off x="16454542" y="9265740"/>
            <a:ext cx="7472313" cy="1270850"/>
          </a:xfrm>
          <a:prstGeom prst="rect">
            <a:avLst/>
          </a:prstGeom>
          <a:noFill/>
          <a:ln w="12700" cap="flat">
            <a:noFill/>
            <a:miter lim="400000"/>
          </a:ln>
          <a:effectLst>
            <a:outerShdw blurRad="50800" dist="38100" dir="2700000" algn="tl" rotWithShape="0">
              <a:prstClr val="black"/>
            </a:outerShdw>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50800" tIns="50800" rIns="50800" bIns="50800" numCol="1" anchor="ctr">
            <a:spAutoFit/>
          </a:bodyPr>
          <a:lstStyle/>
          <a:p>
            <a:pPr algn="ctr">
              <a:defRPr sz="4100">
                <a:solidFill>
                  <a:srgbClr val="FFFFFF"/>
                </a:solidFill>
              </a:defRPr>
            </a:pPr>
            <a:r>
              <a:rPr dirty="0">
                <a:effectLst>
                  <a:outerShdw blurRad="50800" dist="38100" dir="2700000" algn="tl" rotWithShape="0">
                    <a:schemeClr val="tx1">
                      <a:alpha val="40000"/>
                    </a:schemeClr>
                  </a:outerShdw>
                </a:effectLst>
              </a:rPr>
              <a:t>Project 8 Collaboration Meeting</a:t>
            </a:r>
            <a:br>
              <a:rPr dirty="0">
                <a:effectLst>
                  <a:outerShdw blurRad="50800" dist="38100" dir="2700000" algn="tl" rotWithShape="0">
                    <a:schemeClr val="tx1">
                      <a:alpha val="40000"/>
                    </a:schemeClr>
                  </a:outerShdw>
                </a:effectLst>
              </a:rPr>
            </a:br>
            <a:r>
              <a:rPr lang="en-US" dirty="0">
                <a:effectLst>
                  <a:outerShdw blurRad="50800" dist="38100" dir="2700000" algn="tl" rotWithShape="0">
                    <a:schemeClr val="tx1">
                      <a:alpha val="40000"/>
                    </a:schemeClr>
                  </a:outerShdw>
                </a:effectLst>
              </a:rPr>
              <a:t>October</a:t>
            </a:r>
            <a:r>
              <a:rPr dirty="0">
                <a:effectLst>
                  <a:outerShdw blurRad="50800" dist="38100" dir="2700000" algn="tl" rotWithShape="0">
                    <a:schemeClr val="tx1">
                      <a:alpha val="40000"/>
                    </a:schemeClr>
                  </a:outerShdw>
                </a:effectLst>
              </a:rPr>
              <a:t> 202</a:t>
            </a:r>
            <a:r>
              <a:rPr lang="en-US" dirty="0">
                <a:effectLst>
                  <a:outerShdw blurRad="50800" dist="38100" dir="2700000" algn="tl" rotWithShape="0">
                    <a:schemeClr val="tx1">
                      <a:alpha val="40000"/>
                    </a:schemeClr>
                  </a:outerShdw>
                </a:effectLst>
              </a:rPr>
              <a:t>5</a:t>
            </a:r>
            <a:r>
              <a:rPr dirty="0">
                <a:effectLst>
                  <a:outerShdw blurRad="50800" dist="38100" dir="2700000" algn="tl" rotWithShape="0">
                    <a:schemeClr val="tx1">
                      <a:alpha val="40000"/>
                    </a:schemeClr>
                  </a:outerShdw>
                </a:effectLst>
              </a:rPr>
              <a:t> </a:t>
            </a:r>
            <a:r>
              <a:rPr lang="en-US" dirty="0">
                <a:effectLst>
                  <a:outerShdw blurRad="50800" dist="38100" dir="2700000" algn="tl" rotWithShape="0">
                    <a:schemeClr val="tx1">
                      <a:alpha val="40000"/>
                    </a:schemeClr>
                  </a:outerShdw>
                </a:effectLst>
              </a:rPr>
              <a:t>– MIT</a:t>
            </a:r>
            <a:endParaRPr dirty="0">
              <a:effectLst>
                <a:outerShdw blurRad="50800" dist="38100" dir="2700000" algn="tl" rotWithShape="0">
                  <a:schemeClr val="tx1">
                    <a:alpha val="40000"/>
                  </a:schemeClr>
                </a:outerShdw>
              </a:effectLst>
            </a:endParaRPr>
          </a:p>
        </p:txBody>
      </p:sp>
      <p:grpSp>
        <p:nvGrpSpPr>
          <p:cNvPr id="21" name="Group">
            <a:extLst>
              <a:ext uri="{FF2B5EF4-FFF2-40B4-BE49-F238E27FC236}">
                <a16:creationId xmlns:a16="http://schemas.microsoft.com/office/drawing/2014/main" id="{B1F00ED0-F045-A952-A0DB-F16FF9B9F8C2}"/>
              </a:ext>
            </a:extLst>
          </p:cNvPr>
          <p:cNvGrpSpPr/>
          <p:nvPr/>
        </p:nvGrpSpPr>
        <p:grpSpPr>
          <a:xfrm>
            <a:off x="1241110" y="8372290"/>
            <a:ext cx="4508977" cy="895009"/>
            <a:chOff x="0" y="0"/>
            <a:chExt cx="4508977" cy="895006"/>
          </a:xfrm>
        </p:grpSpPr>
        <p:pic>
          <p:nvPicPr>
            <p:cNvPr id="22" name="Image" descr="Image">
              <a:extLst>
                <a:ext uri="{FF2B5EF4-FFF2-40B4-BE49-F238E27FC236}">
                  <a16:creationId xmlns:a16="http://schemas.microsoft.com/office/drawing/2014/main" id="{404815F6-64A2-48F1-8CA7-2E882DADF53E}"/>
                </a:ext>
              </a:extLst>
            </p:cNvPr>
            <p:cNvPicPr>
              <a:picLocks noChangeAspect="1"/>
            </p:cNvPicPr>
            <p:nvPr/>
          </p:nvPicPr>
          <p:blipFill>
            <a:blip r:embed="rId18"/>
            <a:srcRect l="44642" b="37604"/>
            <a:stretch>
              <a:fillRect/>
            </a:stretch>
          </p:blipFill>
          <p:spPr>
            <a:xfrm>
              <a:off x="0" y="61305"/>
              <a:ext cx="1480188" cy="709059"/>
            </a:xfrm>
            <a:prstGeom prst="rect">
              <a:avLst/>
            </a:prstGeom>
            <a:ln w="12700" cap="flat">
              <a:noFill/>
              <a:miter lim="400000"/>
            </a:ln>
            <a:effectLst/>
          </p:spPr>
        </p:pic>
        <p:sp>
          <p:nvSpPr>
            <p:cNvPr id="23" name="Pacific Northwest National Laboratory">
              <a:extLst>
                <a:ext uri="{FF2B5EF4-FFF2-40B4-BE49-F238E27FC236}">
                  <a16:creationId xmlns:a16="http://schemas.microsoft.com/office/drawing/2014/main" id="{53B759A0-EFFA-FFA4-DE3A-600E63255A71}"/>
                </a:ext>
              </a:extLst>
            </p:cNvPr>
            <p:cNvSpPr txBox="1"/>
            <p:nvPr/>
          </p:nvSpPr>
          <p:spPr>
            <a:xfrm>
              <a:off x="860166" y="0"/>
              <a:ext cx="3648811" cy="895006"/>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p>
              <a:pPr algn="ctr" defTabSz="584200">
                <a:lnSpc>
                  <a:spcPct val="100000"/>
                </a:lnSpc>
                <a:spcBef>
                  <a:spcPts val="0"/>
                </a:spcBef>
                <a:defRPr sz="2200" b="1">
                  <a:latin typeface="Helvetica"/>
                  <a:ea typeface="Helvetica"/>
                  <a:cs typeface="Helvetica"/>
                  <a:sym typeface="Helvetica"/>
                </a:defRPr>
              </a:pPr>
              <a:r>
                <a:rPr dirty="0"/>
                <a:t>Pacific Northwest</a:t>
              </a:r>
              <a:br>
                <a:rPr dirty="0"/>
              </a:br>
              <a:r>
                <a:rPr dirty="0"/>
                <a:t>National Laboratory</a:t>
              </a:r>
            </a:p>
          </p:txBody>
        </p:sp>
      </p:grpSp>
      <p:grpSp>
        <p:nvGrpSpPr>
          <p:cNvPr id="1307" name="Group 1306">
            <a:extLst>
              <a:ext uri="{FF2B5EF4-FFF2-40B4-BE49-F238E27FC236}">
                <a16:creationId xmlns:a16="http://schemas.microsoft.com/office/drawing/2014/main" id="{34F30544-43C1-88B8-17F8-30A409E406FD}"/>
              </a:ext>
            </a:extLst>
          </p:cNvPr>
          <p:cNvGrpSpPr/>
          <p:nvPr/>
        </p:nvGrpSpPr>
        <p:grpSpPr>
          <a:xfrm>
            <a:off x="2066142" y="9359463"/>
            <a:ext cx="6551685" cy="1047839"/>
            <a:chOff x="3666583" y="9198538"/>
            <a:chExt cx="6551685" cy="1047839"/>
          </a:xfrm>
        </p:grpSpPr>
        <p:grpSp>
          <p:nvGrpSpPr>
            <p:cNvPr id="33" name="Group">
              <a:extLst>
                <a:ext uri="{FF2B5EF4-FFF2-40B4-BE49-F238E27FC236}">
                  <a16:creationId xmlns:a16="http://schemas.microsoft.com/office/drawing/2014/main" id="{A0994660-0E77-2F83-A570-CF3D7F8C2F00}"/>
                </a:ext>
              </a:extLst>
            </p:cNvPr>
            <p:cNvGrpSpPr/>
            <p:nvPr/>
          </p:nvGrpSpPr>
          <p:grpSpPr>
            <a:xfrm>
              <a:off x="3666583" y="9327772"/>
              <a:ext cx="3035800" cy="821501"/>
              <a:chOff x="509347" y="16065"/>
              <a:chExt cx="3035800" cy="821499"/>
            </a:xfrm>
          </p:grpSpPr>
          <p:pic>
            <p:nvPicPr>
              <p:cNvPr id="34" name="University of Illinois Logo.jpg" descr="University of Illinois Logo.jpg">
                <a:extLst>
                  <a:ext uri="{FF2B5EF4-FFF2-40B4-BE49-F238E27FC236}">
                    <a16:creationId xmlns:a16="http://schemas.microsoft.com/office/drawing/2014/main" id="{093CFB80-6E74-51FC-1DE6-4857E018CE8E}"/>
                  </a:ext>
                </a:extLst>
              </p:cNvPr>
              <p:cNvPicPr>
                <a:picLocks noChangeAspect="1"/>
              </p:cNvPicPr>
              <p:nvPr/>
            </p:nvPicPr>
            <p:blipFill>
              <a:blip r:embed="rId19"/>
              <a:srcRect/>
              <a:stretch>
                <a:fillRect/>
              </a:stretch>
            </p:blipFill>
            <p:spPr>
              <a:xfrm>
                <a:off x="509347" y="53406"/>
                <a:ext cx="746817" cy="746818"/>
              </a:xfrm>
              <a:prstGeom prst="rect">
                <a:avLst/>
              </a:prstGeom>
              <a:ln w="12700" cap="flat">
                <a:noFill/>
                <a:miter lim="400000"/>
              </a:ln>
              <a:effectLst/>
            </p:spPr>
          </p:pic>
          <p:sp>
            <p:nvSpPr>
              <p:cNvPr id="35" name="University of Illinois">
                <a:extLst>
                  <a:ext uri="{FF2B5EF4-FFF2-40B4-BE49-F238E27FC236}">
                    <a16:creationId xmlns:a16="http://schemas.microsoft.com/office/drawing/2014/main" id="{83159B1D-7A0E-3214-997C-16C99EE065A9}"/>
                  </a:ext>
                </a:extLst>
              </p:cNvPr>
              <p:cNvSpPr txBox="1"/>
              <p:nvPr/>
            </p:nvSpPr>
            <p:spPr>
              <a:xfrm>
                <a:off x="1122174" y="16065"/>
                <a:ext cx="2422973" cy="821499"/>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p>
                <a:pPr algn="ctr" defTabSz="584200">
                  <a:lnSpc>
                    <a:spcPct val="100000"/>
                  </a:lnSpc>
                  <a:spcBef>
                    <a:spcPts val="0"/>
                  </a:spcBef>
                  <a:defRPr sz="2200" b="1">
                    <a:latin typeface="Helvetica"/>
                    <a:ea typeface="Helvetica"/>
                    <a:cs typeface="Helvetica"/>
                    <a:sym typeface="Helvetica"/>
                  </a:defRPr>
                </a:pPr>
                <a:r>
                  <a:rPr dirty="0"/>
                  <a:t>University</a:t>
                </a:r>
                <a:br>
                  <a:rPr dirty="0"/>
                </a:br>
                <a:r>
                  <a:rPr dirty="0"/>
                  <a:t>of Illinois</a:t>
                </a:r>
              </a:p>
            </p:txBody>
          </p:sp>
        </p:grpSp>
        <p:grpSp>
          <p:nvGrpSpPr>
            <p:cNvPr id="42" name="Group 41">
              <a:extLst>
                <a:ext uri="{FF2B5EF4-FFF2-40B4-BE49-F238E27FC236}">
                  <a16:creationId xmlns:a16="http://schemas.microsoft.com/office/drawing/2014/main" id="{0537D30D-B44B-0E21-1303-B77C0E27BAFF}"/>
                </a:ext>
              </a:extLst>
            </p:cNvPr>
            <p:cNvGrpSpPr/>
            <p:nvPr/>
          </p:nvGrpSpPr>
          <p:grpSpPr>
            <a:xfrm>
              <a:off x="6782440" y="9198538"/>
              <a:ext cx="3435828" cy="1047839"/>
              <a:chOff x="10080508" y="11817648"/>
              <a:chExt cx="3435828" cy="1047839"/>
            </a:xfrm>
          </p:grpSpPr>
          <p:pic>
            <p:nvPicPr>
              <p:cNvPr id="43" name="Picture 42" descr="A logo on a black background&#10;&#10;Description automatically generated">
                <a:extLst>
                  <a:ext uri="{FF2B5EF4-FFF2-40B4-BE49-F238E27FC236}">
                    <a16:creationId xmlns:a16="http://schemas.microsoft.com/office/drawing/2014/main" id="{3C360A15-3FE3-40D5-E857-8D38891D9F3D}"/>
                  </a:ext>
                </a:extLst>
              </p:cNvPr>
              <p:cNvPicPr>
                <a:picLocks noChangeAspect="1"/>
              </p:cNvPicPr>
              <p:nvPr/>
            </p:nvPicPr>
            <p:blipFill rotWithShape="1">
              <a:blip r:embed="rId20">
                <a:extLst>
                  <a:ext uri="{28A0092B-C50C-407E-A947-70E740481C1C}">
                    <a14:useLocalDpi xmlns:a14="http://schemas.microsoft.com/office/drawing/2010/main" val="0"/>
                  </a:ext>
                </a:extLst>
              </a:blip>
              <a:srcRect l="1764" t="22310" r="72287" b="23365"/>
              <a:stretch/>
            </p:blipFill>
            <p:spPr>
              <a:xfrm>
                <a:off x="10080508" y="11817648"/>
                <a:ext cx="890578" cy="1047839"/>
              </a:xfrm>
              <a:prstGeom prst="rect">
                <a:avLst/>
              </a:prstGeom>
            </p:spPr>
          </p:pic>
          <p:sp>
            <p:nvSpPr>
              <p:cNvPr id="44" name="Pennsylvania State University">
                <a:extLst>
                  <a:ext uri="{FF2B5EF4-FFF2-40B4-BE49-F238E27FC236}">
                    <a16:creationId xmlns:a16="http://schemas.microsoft.com/office/drawing/2014/main" id="{700313E8-12AF-C1D3-6A67-1B8FD15CE262}"/>
                  </a:ext>
                </a:extLst>
              </p:cNvPr>
              <p:cNvSpPr txBox="1"/>
              <p:nvPr/>
            </p:nvSpPr>
            <p:spPr>
              <a:xfrm>
                <a:off x="10447440" y="11915528"/>
                <a:ext cx="3068896" cy="852080"/>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p>
                <a:pPr algn="ctr" defTabSz="584200">
                  <a:lnSpc>
                    <a:spcPct val="100000"/>
                  </a:lnSpc>
                  <a:spcBef>
                    <a:spcPts val="0"/>
                  </a:spcBef>
                  <a:defRPr sz="2200" b="1">
                    <a:latin typeface="Helvetica"/>
                    <a:ea typeface="Helvetica"/>
                    <a:cs typeface="Helvetica"/>
                    <a:sym typeface="Helvetica"/>
                  </a:defRPr>
                </a:pPr>
                <a:r>
                  <a:rPr lang="en-US" dirty="0"/>
                  <a:t>University of Pittsburgh</a:t>
                </a:r>
                <a:endParaRPr dirty="0"/>
              </a:p>
            </p:txBody>
          </p:sp>
        </p:grpSp>
      </p:grpSp>
      <p:pic>
        <p:nvPicPr>
          <p:cNvPr id="1312" name="Picture 1311" descr="A red and white logo&#10;&#10;AI-generated content may be incorrect.">
            <a:extLst>
              <a:ext uri="{FF2B5EF4-FFF2-40B4-BE49-F238E27FC236}">
                <a16:creationId xmlns:a16="http://schemas.microsoft.com/office/drawing/2014/main" id="{0805F352-55DC-7994-AE75-AC121B90EF82}"/>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rot="20972986">
            <a:off x="125239" y="1814184"/>
            <a:ext cx="4624848" cy="835042"/>
          </a:xfrm>
          <a:prstGeom prst="rect">
            <a:avLst/>
          </a:prstGeom>
        </p:spPr>
      </p:pic>
      <p:grpSp>
        <p:nvGrpSpPr>
          <p:cNvPr id="48" name="Group 47">
            <a:extLst>
              <a:ext uri="{FF2B5EF4-FFF2-40B4-BE49-F238E27FC236}">
                <a16:creationId xmlns:a16="http://schemas.microsoft.com/office/drawing/2014/main" id="{4615EF8C-72C6-2913-AFD4-8E9C63BF03B8}"/>
              </a:ext>
            </a:extLst>
          </p:cNvPr>
          <p:cNvGrpSpPr/>
          <p:nvPr/>
        </p:nvGrpSpPr>
        <p:grpSpPr>
          <a:xfrm>
            <a:off x="359715" y="3956172"/>
            <a:ext cx="9606399" cy="923983"/>
            <a:chOff x="359715" y="4028361"/>
            <a:chExt cx="9606399" cy="923983"/>
          </a:xfrm>
        </p:grpSpPr>
        <p:grpSp>
          <p:nvGrpSpPr>
            <p:cNvPr id="30" name="Group">
              <a:extLst>
                <a:ext uri="{FF2B5EF4-FFF2-40B4-BE49-F238E27FC236}">
                  <a16:creationId xmlns:a16="http://schemas.microsoft.com/office/drawing/2014/main" id="{E3F016F0-DE51-6DDA-CDC6-F5170E9E6C64}"/>
                </a:ext>
              </a:extLst>
            </p:cNvPr>
            <p:cNvGrpSpPr/>
            <p:nvPr/>
          </p:nvGrpSpPr>
          <p:grpSpPr>
            <a:xfrm>
              <a:off x="7418902" y="4028361"/>
              <a:ext cx="2547212" cy="858473"/>
              <a:chOff x="-125112" y="-36972"/>
              <a:chExt cx="2547210" cy="858470"/>
            </a:xfrm>
          </p:grpSpPr>
          <p:sp>
            <p:nvSpPr>
              <p:cNvPr id="31" name="Indiana…">
                <a:extLst>
                  <a:ext uri="{FF2B5EF4-FFF2-40B4-BE49-F238E27FC236}">
                    <a16:creationId xmlns:a16="http://schemas.microsoft.com/office/drawing/2014/main" id="{91DA9AA1-291E-24EF-B8ED-338A58477BAC}"/>
                  </a:ext>
                </a:extLst>
              </p:cNvPr>
              <p:cNvSpPr txBox="1"/>
              <p:nvPr/>
            </p:nvSpPr>
            <p:spPr>
              <a:xfrm>
                <a:off x="737207" y="-1"/>
                <a:ext cx="1684891" cy="821499"/>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p>
                <a:pPr algn="ctr" defTabSz="584200">
                  <a:lnSpc>
                    <a:spcPct val="100000"/>
                  </a:lnSpc>
                  <a:spcBef>
                    <a:spcPts val="0"/>
                  </a:spcBef>
                  <a:defRPr sz="2200" b="1">
                    <a:latin typeface="Helvetica"/>
                    <a:ea typeface="Helvetica"/>
                    <a:cs typeface="Helvetica"/>
                    <a:sym typeface="Helvetica"/>
                  </a:defRPr>
                </a:pPr>
                <a:r>
                  <a:rPr dirty="0"/>
                  <a:t>Indiana</a:t>
                </a:r>
              </a:p>
              <a:p>
                <a:pPr algn="ctr" defTabSz="584200">
                  <a:lnSpc>
                    <a:spcPct val="100000"/>
                  </a:lnSpc>
                  <a:spcBef>
                    <a:spcPts val="0"/>
                  </a:spcBef>
                  <a:defRPr sz="2200" b="1">
                    <a:latin typeface="Helvetica"/>
                    <a:ea typeface="Helvetica"/>
                    <a:cs typeface="Helvetica"/>
                    <a:sym typeface="Helvetica"/>
                  </a:defRPr>
                </a:pPr>
                <a:r>
                  <a:rPr dirty="0"/>
                  <a:t>University</a:t>
                </a:r>
              </a:p>
            </p:txBody>
          </p:sp>
          <p:pic>
            <p:nvPicPr>
              <p:cNvPr id="32" name="trident-large.png" descr="trident-large.png">
                <a:extLst>
                  <a:ext uri="{FF2B5EF4-FFF2-40B4-BE49-F238E27FC236}">
                    <a16:creationId xmlns:a16="http://schemas.microsoft.com/office/drawing/2014/main" id="{99B072D5-DD9A-C574-99CF-C65040BADDC9}"/>
                  </a:ext>
                </a:extLst>
              </p:cNvPr>
              <p:cNvPicPr>
                <a:picLocks noChangeAspect="1"/>
              </p:cNvPicPr>
              <p:nvPr/>
            </p:nvPicPr>
            <p:blipFill>
              <a:blip r:embed="rId22"/>
              <a:srcRect t="7000" b="6999"/>
              <a:stretch>
                <a:fillRect/>
              </a:stretch>
            </p:blipFill>
            <p:spPr>
              <a:xfrm>
                <a:off x="-125112" y="-36972"/>
                <a:ext cx="846529" cy="846530"/>
              </a:xfrm>
              <a:prstGeom prst="rect">
                <a:avLst/>
              </a:prstGeom>
              <a:ln w="12700" cap="flat">
                <a:noFill/>
                <a:miter lim="400000"/>
              </a:ln>
              <a:effectLst/>
            </p:spPr>
          </p:pic>
        </p:grpSp>
        <p:grpSp>
          <p:nvGrpSpPr>
            <p:cNvPr id="1301" name="Group">
              <a:extLst>
                <a:ext uri="{FF2B5EF4-FFF2-40B4-BE49-F238E27FC236}">
                  <a16:creationId xmlns:a16="http://schemas.microsoft.com/office/drawing/2014/main" id="{532D57F5-A652-83CA-E329-418995DCBB05}"/>
                </a:ext>
              </a:extLst>
            </p:cNvPr>
            <p:cNvGrpSpPr/>
            <p:nvPr/>
          </p:nvGrpSpPr>
          <p:grpSpPr>
            <a:xfrm>
              <a:off x="4254474" y="4042148"/>
              <a:ext cx="2627894" cy="858473"/>
              <a:chOff x="-125112" y="-36972"/>
              <a:chExt cx="2627892" cy="858470"/>
            </a:xfrm>
          </p:grpSpPr>
          <p:sp>
            <p:nvSpPr>
              <p:cNvPr id="1302" name="Indiana…">
                <a:extLst>
                  <a:ext uri="{FF2B5EF4-FFF2-40B4-BE49-F238E27FC236}">
                    <a16:creationId xmlns:a16="http://schemas.microsoft.com/office/drawing/2014/main" id="{9643886A-62D2-0F64-0B21-07C4B861A618}"/>
                  </a:ext>
                </a:extLst>
              </p:cNvPr>
              <p:cNvSpPr txBox="1"/>
              <p:nvPr/>
            </p:nvSpPr>
            <p:spPr>
              <a:xfrm>
                <a:off x="817889" y="-1"/>
                <a:ext cx="1684891" cy="821499"/>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p>
                <a:pPr algn="ctr" defTabSz="584200">
                  <a:lnSpc>
                    <a:spcPct val="100000"/>
                  </a:lnSpc>
                  <a:spcBef>
                    <a:spcPts val="0"/>
                  </a:spcBef>
                  <a:defRPr sz="2200" b="1">
                    <a:latin typeface="Helvetica"/>
                    <a:ea typeface="Helvetica"/>
                    <a:cs typeface="Helvetica"/>
                    <a:sym typeface="Helvetica"/>
                  </a:defRPr>
                </a:pPr>
                <a:r>
                  <a:rPr lang="en-US" dirty="0"/>
                  <a:t>Ghent</a:t>
                </a:r>
                <a:endParaRPr dirty="0"/>
              </a:p>
              <a:p>
                <a:pPr algn="ctr" defTabSz="584200">
                  <a:lnSpc>
                    <a:spcPct val="100000"/>
                  </a:lnSpc>
                  <a:spcBef>
                    <a:spcPts val="0"/>
                  </a:spcBef>
                  <a:defRPr sz="2200" b="1">
                    <a:latin typeface="Helvetica"/>
                    <a:ea typeface="Helvetica"/>
                    <a:cs typeface="Helvetica"/>
                    <a:sym typeface="Helvetica"/>
                  </a:defRPr>
                </a:pPr>
                <a:r>
                  <a:rPr dirty="0"/>
                  <a:t>University</a:t>
                </a:r>
              </a:p>
            </p:txBody>
          </p:sp>
          <p:pic>
            <p:nvPicPr>
              <p:cNvPr id="1303" name="trident-large.png">
                <a:extLst>
                  <a:ext uri="{FF2B5EF4-FFF2-40B4-BE49-F238E27FC236}">
                    <a16:creationId xmlns:a16="http://schemas.microsoft.com/office/drawing/2014/main" id="{A4E171E4-593D-82E7-0116-BB56EE930606}"/>
                  </a:ext>
                </a:extLst>
              </p:cNvPr>
              <p:cNvPicPr>
                <a:picLocks noChangeAspect="1"/>
              </p:cNvPicPr>
              <p:nvPr/>
            </p:nvPicPr>
            <p:blipFill>
              <a:blip r:embed="rId23">
                <a:extLst>
                  <a:ext uri="{28A0092B-C50C-407E-A947-70E740481C1C}">
                    <a14:useLocalDpi xmlns:a14="http://schemas.microsoft.com/office/drawing/2010/main" val="0"/>
                  </a:ext>
                </a:extLst>
              </a:blip>
              <a:srcRect/>
              <a:stretch/>
            </p:blipFill>
            <p:spPr>
              <a:xfrm>
                <a:off x="-125112" y="-36972"/>
                <a:ext cx="846529" cy="846530"/>
              </a:xfrm>
              <a:prstGeom prst="rect">
                <a:avLst/>
              </a:prstGeom>
              <a:ln w="12700" cap="flat">
                <a:noFill/>
                <a:miter lim="400000"/>
              </a:ln>
              <a:effectLst/>
            </p:spPr>
          </p:pic>
        </p:grpSp>
        <p:grpSp>
          <p:nvGrpSpPr>
            <p:cNvPr id="2" name="Group 1">
              <a:extLst>
                <a:ext uri="{FF2B5EF4-FFF2-40B4-BE49-F238E27FC236}">
                  <a16:creationId xmlns:a16="http://schemas.microsoft.com/office/drawing/2014/main" id="{82C14E2D-1239-E5D7-F297-C1DA8ADB6CFC}"/>
                </a:ext>
              </a:extLst>
            </p:cNvPr>
            <p:cNvGrpSpPr/>
            <p:nvPr/>
          </p:nvGrpSpPr>
          <p:grpSpPr>
            <a:xfrm>
              <a:off x="359715" y="4057803"/>
              <a:ext cx="3796309" cy="894541"/>
              <a:chOff x="5542657" y="1764175"/>
              <a:chExt cx="3796309" cy="894541"/>
            </a:xfrm>
          </p:grpSpPr>
          <p:sp>
            <p:nvSpPr>
              <p:cNvPr id="24" name="Case Western Reserve University">
                <a:extLst>
                  <a:ext uri="{FF2B5EF4-FFF2-40B4-BE49-F238E27FC236}">
                    <a16:creationId xmlns:a16="http://schemas.microsoft.com/office/drawing/2014/main" id="{29C34FF3-F3B5-BDBA-E695-173881C442CA}"/>
                  </a:ext>
                </a:extLst>
              </p:cNvPr>
              <p:cNvSpPr txBox="1"/>
              <p:nvPr/>
            </p:nvSpPr>
            <p:spPr>
              <a:xfrm>
                <a:off x="6090468" y="1764175"/>
                <a:ext cx="3248498" cy="8945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p>
                <a:pPr algn="ctr" defTabSz="584200">
                  <a:lnSpc>
                    <a:spcPct val="100000"/>
                  </a:lnSpc>
                  <a:spcBef>
                    <a:spcPts val="0"/>
                  </a:spcBef>
                  <a:defRPr sz="2200" b="1">
                    <a:latin typeface="Helvetica"/>
                    <a:ea typeface="Helvetica"/>
                    <a:cs typeface="Helvetica"/>
                    <a:sym typeface="Helvetica"/>
                  </a:defRPr>
                </a:pPr>
                <a:r>
                  <a:rPr dirty="0"/>
                  <a:t>Case Western</a:t>
                </a:r>
                <a:br>
                  <a:rPr dirty="0"/>
                </a:br>
                <a:r>
                  <a:rPr dirty="0"/>
                  <a:t>Reserve University</a:t>
                </a:r>
              </a:p>
            </p:txBody>
          </p:sp>
          <p:pic>
            <p:nvPicPr>
              <p:cNvPr id="25" name="case_formalLogo_sunburstonly.jpg" descr="case_formalLogo_sunburstonly.jpg">
                <a:extLst>
                  <a:ext uri="{FF2B5EF4-FFF2-40B4-BE49-F238E27FC236}">
                    <a16:creationId xmlns:a16="http://schemas.microsoft.com/office/drawing/2014/main" id="{013FF8C1-8599-0A50-CC3A-110FF3B3E94B}"/>
                  </a:ext>
                </a:extLst>
              </p:cNvPr>
              <p:cNvPicPr>
                <a:picLocks noChangeAspect="1"/>
              </p:cNvPicPr>
              <p:nvPr/>
            </p:nvPicPr>
            <p:blipFill>
              <a:blip r:embed="rId24"/>
              <a:stretch>
                <a:fillRect/>
              </a:stretch>
            </p:blipFill>
            <p:spPr>
              <a:xfrm>
                <a:off x="5542657" y="1764175"/>
                <a:ext cx="731895" cy="894541"/>
              </a:xfrm>
              <a:prstGeom prst="rect">
                <a:avLst/>
              </a:prstGeom>
              <a:ln w="12700" cap="flat">
                <a:noFill/>
                <a:miter lim="400000"/>
              </a:ln>
              <a:effectLst/>
            </p:spPr>
          </p:pic>
        </p:grpSp>
      </p:grpSp>
      <p:grpSp>
        <p:nvGrpSpPr>
          <p:cNvPr id="29" name="Group 28">
            <a:extLst>
              <a:ext uri="{FF2B5EF4-FFF2-40B4-BE49-F238E27FC236}">
                <a16:creationId xmlns:a16="http://schemas.microsoft.com/office/drawing/2014/main" id="{10C40938-FB26-A1B5-40AF-2705365109C2}"/>
              </a:ext>
            </a:extLst>
          </p:cNvPr>
          <p:cNvGrpSpPr/>
          <p:nvPr/>
        </p:nvGrpSpPr>
        <p:grpSpPr>
          <a:xfrm>
            <a:off x="1592034" y="2658450"/>
            <a:ext cx="7746932" cy="1265982"/>
            <a:chOff x="1592034" y="2610324"/>
            <a:chExt cx="7746932" cy="1265982"/>
          </a:xfrm>
        </p:grpSpPr>
        <p:grpSp>
          <p:nvGrpSpPr>
            <p:cNvPr id="1287" name="Group 1286">
              <a:extLst>
                <a:ext uri="{FF2B5EF4-FFF2-40B4-BE49-F238E27FC236}">
                  <a16:creationId xmlns:a16="http://schemas.microsoft.com/office/drawing/2014/main" id="{BB661705-976A-FE4F-0C5B-E285FF4FE218}"/>
                </a:ext>
              </a:extLst>
            </p:cNvPr>
            <p:cNvGrpSpPr/>
            <p:nvPr/>
          </p:nvGrpSpPr>
          <p:grpSpPr>
            <a:xfrm>
              <a:off x="1592034" y="2797787"/>
              <a:ext cx="3825135" cy="1078519"/>
              <a:chOff x="1683797" y="1774150"/>
              <a:chExt cx="3825135" cy="1078519"/>
            </a:xfrm>
          </p:grpSpPr>
          <p:pic>
            <p:nvPicPr>
              <p:cNvPr id="60" name="Picture 2" descr="University Seal - The CMU Brand - Carnegie Mellon University">
                <a:extLst>
                  <a:ext uri="{FF2B5EF4-FFF2-40B4-BE49-F238E27FC236}">
                    <a16:creationId xmlns:a16="http://schemas.microsoft.com/office/drawing/2014/main" id="{E7EE775D-F1B0-5891-2B81-BA99A1117DA7}"/>
                  </a:ext>
                </a:extLst>
              </p:cNvPr>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1683797" y="1774150"/>
                <a:ext cx="1078519" cy="1078519"/>
              </a:xfrm>
              <a:prstGeom prst="rect">
                <a:avLst/>
              </a:prstGeom>
              <a:noFill/>
              <a:extLst>
                <a:ext uri="{909E8E84-426E-40DD-AFC4-6F175D3DCCD1}">
                  <a14:hiddenFill xmlns:a14="http://schemas.microsoft.com/office/drawing/2010/main">
                    <a:solidFill>
                      <a:srgbClr val="FFFFFF"/>
                    </a:solidFill>
                  </a14:hiddenFill>
                </a:ext>
              </a:extLst>
            </p:spPr>
          </p:pic>
          <p:sp>
            <p:nvSpPr>
              <p:cNvPr id="61" name="Pennsylvania State University">
                <a:extLst>
                  <a:ext uri="{FF2B5EF4-FFF2-40B4-BE49-F238E27FC236}">
                    <a16:creationId xmlns:a16="http://schemas.microsoft.com/office/drawing/2014/main" id="{1A6B562E-CD7F-BEA2-71F1-2C6C820F4D5F}"/>
                  </a:ext>
                </a:extLst>
              </p:cNvPr>
              <p:cNvSpPr txBox="1"/>
              <p:nvPr/>
            </p:nvSpPr>
            <p:spPr>
              <a:xfrm>
                <a:off x="2496077" y="1792552"/>
                <a:ext cx="3012855" cy="95098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noAutofit/>
              </a:bodyPr>
              <a:lstStyle/>
              <a:p>
                <a:pPr algn="ctr" defTabSz="584200">
                  <a:lnSpc>
                    <a:spcPct val="100000"/>
                  </a:lnSpc>
                  <a:spcBef>
                    <a:spcPts val="0"/>
                  </a:spcBef>
                  <a:defRPr sz="2200" b="1">
                    <a:latin typeface="Helvetica"/>
                    <a:ea typeface="Helvetica"/>
                    <a:cs typeface="Helvetica"/>
                    <a:sym typeface="Helvetica"/>
                  </a:defRPr>
                </a:pPr>
                <a:r>
                  <a:rPr lang="en-US" sz="2200" dirty="0"/>
                  <a:t>Carnegie Mellon University</a:t>
                </a:r>
                <a:endParaRPr sz="2200" dirty="0"/>
              </a:p>
            </p:txBody>
          </p:sp>
        </p:grpSp>
        <p:grpSp>
          <p:nvGrpSpPr>
            <p:cNvPr id="28" name="Group 27">
              <a:extLst>
                <a:ext uri="{FF2B5EF4-FFF2-40B4-BE49-F238E27FC236}">
                  <a16:creationId xmlns:a16="http://schemas.microsoft.com/office/drawing/2014/main" id="{2124FF71-8AED-CE8B-0D1D-8B3938998DD5}"/>
                </a:ext>
              </a:extLst>
            </p:cNvPr>
            <p:cNvGrpSpPr/>
            <p:nvPr/>
          </p:nvGrpSpPr>
          <p:grpSpPr>
            <a:xfrm>
              <a:off x="5300824" y="2610324"/>
              <a:ext cx="4038142" cy="1261194"/>
              <a:chOff x="5300824" y="2610324"/>
              <a:chExt cx="4038142" cy="1261194"/>
            </a:xfrm>
          </p:grpSpPr>
          <p:sp>
            <p:nvSpPr>
              <p:cNvPr id="1283" name="Case Western Reserve University">
                <a:extLst>
                  <a:ext uri="{FF2B5EF4-FFF2-40B4-BE49-F238E27FC236}">
                    <a16:creationId xmlns:a16="http://schemas.microsoft.com/office/drawing/2014/main" id="{445A9CD8-0CC0-CF46-4310-B740922149CA}"/>
                  </a:ext>
                </a:extLst>
              </p:cNvPr>
              <p:cNvSpPr txBox="1"/>
              <p:nvPr/>
            </p:nvSpPr>
            <p:spPr>
              <a:xfrm>
                <a:off x="6090468" y="2839935"/>
                <a:ext cx="3248498" cy="8945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p>
                <a:pPr algn="ctr" defTabSz="584200">
                  <a:lnSpc>
                    <a:spcPct val="100000"/>
                  </a:lnSpc>
                  <a:spcBef>
                    <a:spcPts val="0"/>
                  </a:spcBef>
                  <a:defRPr sz="2200" b="1">
                    <a:latin typeface="Helvetica"/>
                    <a:ea typeface="Helvetica"/>
                    <a:cs typeface="Helvetica"/>
                    <a:sym typeface="Helvetica"/>
                  </a:defRPr>
                </a:pPr>
                <a:r>
                  <a:rPr lang="en-US" dirty="0"/>
                  <a:t>Colorado </a:t>
                </a:r>
                <a:br>
                  <a:rPr lang="en-US" dirty="0"/>
                </a:br>
                <a:r>
                  <a:rPr lang="en-US" dirty="0"/>
                  <a:t>School of Mines</a:t>
                </a:r>
                <a:endParaRPr dirty="0"/>
              </a:p>
            </p:txBody>
          </p:sp>
          <p:pic>
            <p:nvPicPr>
              <p:cNvPr id="27" name="Picture 26" descr="A blue triangle with text and crossed hammers and cross on it&#10;&#10;AI-generated content may be incorrect.">
                <a:extLst>
                  <a:ext uri="{FF2B5EF4-FFF2-40B4-BE49-F238E27FC236}">
                    <a16:creationId xmlns:a16="http://schemas.microsoft.com/office/drawing/2014/main" id="{12200212-6FBF-3950-9E92-3FD5FA392550}"/>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5300824" y="2610324"/>
                <a:ext cx="1330617" cy="1261194"/>
              </a:xfrm>
              <a:prstGeom prst="rect">
                <a:avLst/>
              </a:prstGeom>
            </p:spPr>
          </p:pic>
        </p:grpSp>
      </p:grpSp>
      <p:grpSp>
        <p:nvGrpSpPr>
          <p:cNvPr id="1288" name="Group 1287">
            <a:extLst>
              <a:ext uri="{FF2B5EF4-FFF2-40B4-BE49-F238E27FC236}">
                <a16:creationId xmlns:a16="http://schemas.microsoft.com/office/drawing/2014/main" id="{17F6B22E-14E1-F0D6-44FE-FC183BE164D6}"/>
              </a:ext>
            </a:extLst>
          </p:cNvPr>
          <p:cNvGrpSpPr/>
          <p:nvPr/>
        </p:nvGrpSpPr>
        <p:grpSpPr>
          <a:xfrm>
            <a:off x="5709644" y="8355582"/>
            <a:ext cx="2706538" cy="895008"/>
            <a:chOff x="5658844" y="8355582"/>
            <a:chExt cx="2706538" cy="895008"/>
          </a:xfrm>
        </p:grpSpPr>
        <p:pic>
          <p:nvPicPr>
            <p:cNvPr id="1284" name="Group" descr="Group">
              <a:extLst>
                <a:ext uri="{FF2B5EF4-FFF2-40B4-BE49-F238E27FC236}">
                  <a16:creationId xmlns:a16="http://schemas.microsoft.com/office/drawing/2014/main" id="{5899134B-E705-794D-66B5-AF1D2069EDAB}"/>
                </a:ext>
              </a:extLst>
            </p:cNvPr>
            <p:cNvPicPr>
              <a:picLocks noChangeAspect="1"/>
            </p:cNvPicPr>
            <p:nvPr/>
          </p:nvPicPr>
          <p:blipFill>
            <a:blip r:embed="rId27"/>
            <a:srcRect r="70214"/>
            <a:stretch>
              <a:fillRect/>
            </a:stretch>
          </p:blipFill>
          <p:spPr>
            <a:xfrm>
              <a:off x="5658844" y="8392867"/>
              <a:ext cx="814261" cy="857723"/>
            </a:xfrm>
            <a:prstGeom prst="rect">
              <a:avLst/>
            </a:prstGeom>
            <a:ln w="12700" cap="flat">
              <a:noFill/>
              <a:miter lim="400000"/>
            </a:ln>
            <a:effectLst/>
          </p:spPr>
        </p:pic>
        <p:sp>
          <p:nvSpPr>
            <p:cNvPr id="1285" name="Pennsylvania State University">
              <a:extLst>
                <a:ext uri="{FF2B5EF4-FFF2-40B4-BE49-F238E27FC236}">
                  <a16:creationId xmlns:a16="http://schemas.microsoft.com/office/drawing/2014/main" id="{105A2B97-3CC7-C710-2757-C2C9E5460394}"/>
                </a:ext>
              </a:extLst>
            </p:cNvPr>
            <p:cNvSpPr txBox="1"/>
            <p:nvPr/>
          </p:nvSpPr>
          <p:spPr>
            <a:xfrm>
              <a:off x="6496451" y="8355582"/>
              <a:ext cx="1868931" cy="852080"/>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p>
              <a:pPr algn="ctr" defTabSz="584200">
                <a:lnSpc>
                  <a:spcPct val="100000"/>
                </a:lnSpc>
                <a:spcBef>
                  <a:spcPts val="0"/>
                </a:spcBef>
                <a:defRPr sz="2200" b="1">
                  <a:latin typeface="Helvetica"/>
                  <a:ea typeface="Helvetica"/>
                  <a:cs typeface="Helvetica"/>
                  <a:sym typeface="Helvetica"/>
                </a:defRPr>
              </a:pPr>
              <a:r>
                <a:rPr dirty="0"/>
                <a:t>Penn</a:t>
              </a:r>
              <a:r>
                <a:rPr lang="en-US" dirty="0"/>
                <a:t> </a:t>
              </a:r>
              <a:r>
                <a:rPr dirty="0"/>
                <a:t>State</a:t>
              </a:r>
              <a:br>
                <a:rPr dirty="0"/>
              </a:br>
              <a:r>
                <a:rPr dirty="0"/>
                <a:t>University</a:t>
              </a:r>
            </a:p>
          </p:txBody>
        </p:sp>
      </p:grpSp>
      <p:sp>
        <p:nvSpPr>
          <p:cNvPr id="49" name="Slide Number Placeholder 48">
            <a:extLst>
              <a:ext uri="{FF2B5EF4-FFF2-40B4-BE49-F238E27FC236}">
                <a16:creationId xmlns:a16="http://schemas.microsoft.com/office/drawing/2014/main" id="{C8B01C4F-403F-6658-E54E-4EBE0B6F9A40}"/>
              </a:ext>
            </a:extLst>
          </p:cNvPr>
          <p:cNvSpPr>
            <a:spLocks noGrp="1"/>
          </p:cNvSpPr>
          <p:nvPr>
            <p:ph type="sldNum" sz="quarter" idx="2"/>
          </p:nvPr>
        </p:nvSpPr>
        <p:spPr/>
        <p:txBody>
          <a:bodyPr/>
          <a:lstStyle/>
          <a:p>
            <a:fld id="{86CB4B4D-7CA3-9044-876B-883B54F8677D}" type="slidenum">
              <a:rPr lang="en-US" smtClean="0"/>
              <a:t>15</a:t>
            </a:fld>
            <a:endParaRPr lang="en-US"/>
          </a:p>
        </p:txBody>
      </p:sp>
      <p:sp>
        <p:nvSpPr>
          <p:cNvPr id="53" name="Footer Placeholder 52">
            <a:extLst>
              <a:ext uri="{FF2B5EF4-FFF2-40B4-BE49-F238E27FC236}">
                <a16:creationId xmlns:a16="http://schemas.microsoft.com/office/drawing/2014/main" id="{AC975122-700B-7F90-4CB3-D23BCDE5F9BD}"/>
              </a:ext>
            </a:extLst>
          </p:cNvPr>
          <p:cNvSpPr>
            <a:spLocks noGrp="1"/>
          </p:cNvSpPr>
          <p:nvPr>
            <p:ph type="ftr" sz="quarter" idx="10"/>
          </p:nvPr>
        </p:nvSpPr>
        <p:spPr/>
        <p:txBody>
          <a:bodyPr/>
          <a:lstStyle/>
          <a:p>
            <a:pPr algn="l">
              <a:defRPr/>
            </a:pPr>
            <a:r>
              <a:rPr lang="en-US">
                <a:solidFill>
                  <a:schemeClr val="tx1"/>
                </a:solidFill>
              </a:rPr>
              <a:t>de Viveiros - Penn State</a:t>
            </a:r>
            <a:r>
              <a:rPr lang="en-US">
                <a:solidFill>
                  <a:srgbClr val="000000"/>
                </a:solidFill>
              </a:rPr>
              <a:t> </a:t>
            </a:r>
          </a:p>
          <a:p>
            <a:pPr>
              <a:defRPr/>
            </a:pPr>
            <a:r>
              <a:rPr lang="en-US">
                <a:solidFill>
                  <a:srgbClr val="000000"/>
                </a:solidFill>
              </a:rPr>
              <a:t>Lake Louise Winter Institute 2026</a:t>
            </a:r>
          </a:p>
          <a:p>
            <a:pPr algn="r">
              <a:defRPr/>
            </a:pPr>
            <a:r>
              <a:rPr lang="en-US">
                <a:solidFill>
                  <a:schemeClr val="tx1"/>
                </a:solidFill>
              </a:rPr>
              <a:t>March 2026 v3 #</a:t>
            </a:r>
            <a:endParaRPr lang="en-US" dirty="0">
              <a:solidFill>
                <a:schemeClr val="tx1"/>
              </a:solidFill>
            </a:endParaRP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2" name="End"/>
          <p:cNvSpPr txBox="1">
            <a:spLocks noGrp="1"/>
          </p:cNvSpPr>
          <p:nvPr>
            <p:ph type="title"/>
          </p:nvPr>
        </p:nvSpPr>
        <p:spPr>
          <a:prstGeom prst="rect">
            <a:avLst/>
          </a:prstGeom>
        </p:spPr>
        <p:txBody>
          <a:bodyPr/>
          <a:lstStyle>
            <a:lvl1pPr algn="ctr"/>
          </a:lstStyle>
          <a:p>
            <a:r>
              <a:rPr lang="en-US" dirty="0"/>
              <a:t>Questions?</a:t>
            </a:r>
            <a:endParaRPr dirty="0"/>
          </a:p>
        </p:txBody>
      </p:sp>
      <p:sp>
        <p:nvSpPr>
          <p:cNvPr id="1344" name="Double-click to edit"/>
          <p:cNvSpPr txBox="1">
            <a:spLocks noGrp="1"/>
          </p:cNvSpPr>
          <p:nvPr>
            <p:ph type="body" sz="quarter" idx="1"/>
          </p:nvPr>
        </p:nvSpPr>
        <p:spPr>
          <a:prstGeom prst="rect">
            <a:avLst/>
          </a:prstGeom>
        </p:spPr>
        <p:txBody>
          <a:bodyPr/>
          <a:lstStyle/>
          <a:p>
            <a:endParaRPr/>
          </a:p>
        </p:txBody>
      </p:sp>
      <p:sp>
        <p:nvSpPr>
          <p:cNvPr id="2" name="Footer Placeholder 1">
            <a:extLst>
              <a:ext uri="{FF2B5EF4-FFF2-40B4-BE49-F238E27FC236}">
                <a16:creationId xmlns:a16="http://schemas.microsoft.com/office/drawing/2014/main" id="{7788B806-1313-0A77-C1D1-034CD8C4CF6F}"/>
              </a:ext>
            </a:extLst>
          </p:cNvPr>
          <p:cNvSpPr>
            <a:spLocks noGrp="1"/>
          </p:cNvSpPr>
          <p:nvPr>
            <p:ph type="ftr" sz="quarter" idx="10"/>
          </p:nvPr>
        </p:nvSpPr>
        <p:spPr/>
        <p:txBody>
          <a:bodyPr/>
          <a:lstStyle/>
          <a:p>
            <a:pPr algn="l">
              <a:defRPr/>
            </a:pPr>
            <a:r>
              <a:rPr lang="en-US">
                <a:solidFill>
                  <a:schemeClr val="tx1"/>
                </a:solidFill>
              </a:rPr>
              <a:t>de Viveiros - Penn State  Lake Louise Winter Institute 2026 March 2026 v3 #</a:t>
            </a:r>
            <a:endParaRPr lang="en-US" dirty="0">
              <a:solidFill>
                <a:schemeClr val="tx1"/>
              </a:solidFill>
            </a:endParaRPr>
          </a:p>
        </p:txBody>
      </p:sp>
      <p:sp>
        <p:nvSpPr>
          <p:cNvPr id="4" name="Slide Number Placeholder 3">
            <a:extLst>
              <a:ext uri="{FF2B5EF4-FFF2-40B4-BE49-F238E27FC236}">
                <a16:creationId xmlns:a16="http://schemas.microsoft.com/office/drawing/2014/main" id="{DD45EDEF-7B5E-1A15-4B37-0F32E4399CEB}"/>
              </a:ext>
            </a:extLst>
          </p:cNvPr>
          <p:cNvSpPr>
            <a:spLocks noGrp="1"/>
          </p:cNvSpPr>
          <p:nvPr>
            <p:ph type="sldNum" sz="quarter" idx="2"/>
          </p:nvPr>
        </p:nvSpPr>
        <p:spPr/>
        <p:txBody>
          <a:bodyPr/>
          <a:lstStyle/>
          <a:p>
            <a:fld id="{86CB4B4D-7CA3-9044-876B-883B54F8677D}" type="slidenum">
              <a:rPr lang="en-US" smtClean="0"/>
              <a:t>16</a:t>
            </a:fld>
            <a:endParaRPr lang="en-US" dirty="0"/>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Beta Decays and the Neutrino Mass"/>
          <p:cNvSpPr txBox="1">
            <a:spLocks noGrp="1"/>
          </p:cNvSpPr>
          <p:nvPr>
            <p:ph type="title"/>
          </p:nvPr>
        </p:nvSpPr>
        <p:spPr>
          <a:xfrm>
            <a:off x="761400" y="37389"/>
            <a:ext cx="22861200" cy="1186081"/>
          </a:xfrm>
        </p:spPr>
        <p:txBody>
          <a:bodyPr>
            <a:noAutofit/>
          </a:bodyPr>
          <a:lstStyle/>
          <a:p>
            <a:r>
              <a:rPr lang="en-US" dirty="0"/>
              <a:t>Project 8: Measuring the Neutrino Mass with CRES</a:t>
            </a:r>
          </a:p>
        </p:txBody>
      </p:sp>
      <mc:AlternateContent xmlns:mc="http://schemas.openxmlformats.org/markup-compatibility/2006" xmlns:a14="http://schemas.microsoft.com/office/drawing/2010/main">
        <mc:Choice Requires="a14">
          <p:sp>
            <p:nvSpPr>
              <p:cNvPr id="105" name="Neutrino flavor oscillations ⇒ neutrino masses &gt; 0 eV/c2…"/>
              <p:cNvSpPr txBox="1">
                <a:spLocks noGrp="1"/>
              </p:cNvSpPr>
              <p:nvPr>
                <p:ph type="body" idx="1"/>
              </p:nvPr>
            </p:nvSpPr>
            <p:spPr>
              <a:xfrm>
                <a:off x="439739" y="1338263"/>
                <a:ext cx="10512620" cy="11882437"/>
              </a:xfrm>
            </p:spPr>
            <p:txBody>
              <a:bodyPr>
                <a:normAutofit fontScale="70000" lnSpcReduction="20000"/>
              </a:bodyPr>
              <a:lstStyle/>
              <a:p>
                <a:r>
                  <a:rPr lang="en-US" dirty="0"/>
                  <a:t>Neutrino flavor oscillations ⇒ neutrino masses &gt; 0 eV/c</a:t>
                </a:r>
                <a:r>
                  <a:rPr lang="en-US" baseline="30000" dirty="0"/>
                  <a:t>2</a:t>
                </a:r>
              </a:p>
              <a:p>
                <a:r>
                  <a:rPr lang="en-US" dirty="0"/>
                  <a:t>Absolute mass scale and ordering are still unknown</a:t>
                </a:r>
              </a:p>
              <a:p>
                <a:r>
                  <a:rPr lang="en-US" dirty="0"/>
                  <a:t>Tritium </a:t>
                </a:r>
                <a:r>
                  <a:rPr lang="el-GR" dirty="0"/>
                  <a:t>β- </a:t>
                </a:r>
                <a:r>
                  <a:rPr lang="en-US" dirty="0"/>
                  <a:t>spectroscopy is the leading technique for direct neutrino mass measurements</a:t>
                </a:r>
              </a:p>
              <a:p>
                <a:pPr lvl="1"/>
                <a:r>
                  <a:rPr lang="en-US" dirty="0"/>
                  <a:t>Best limits from KATRIN: </a:t>
                </a:r>
                <a14:m>
                  <m:oMath xmlns:m="http://schemas.openxmlformats.org/officeDocument/2006/math">
                    <m:sSub>
                      <m:sSubPr>
                        <m:ctrlPr>
                          <a:rPr lang="en-US" b="0" i="1" dirty="0">
                            <a:latin typeface="Cambria Math" panose="02040503050406030204" pitchFamily="18" charset="0"/>
                          </a:rPr>
                        </m:ctrlPr>
                      </m:sSubPr>
                      <m:e>
                        <m:r>
                          <a:rPr lang="en-US" b="0" i="1" dirty="0">
                            <a:latin typeface="Cambria Math" panose="02040503050406030204" pitchFamily="18" charset="0"/>
                          </a:rPr>
                          <m:t>𝑚</m:t>
                        </m:r>
                      </m:e>
                      <m:sub>
                        <m:sSub>
                          <m:sSubPr>
                            <m:ctrlPr>
                              <a:rPr lang="en-US" b="0" i="1" dirty="0">
                                <a:latin typeface="Cambria Math" panose="02040503050406030204" pitchFamily="18" charset="0"/>
                              </a:rPr>
                            </m:ctrlPr>
                          </m:sSubPr>
                          <m:e>
                            <m:r>
                              <a:rPr lang="en-US" b="0" i="1" dirty="0">
                                <a:latin typeface="Cambria Math" panose="02040503050406030204" pitchFamily="18" charset="0"/>
                              </a:rPr>
                              <m:t>𝜈</m:t>
                            </m:r>
                          </m:e>
                          <m:sub>
                            <m:r>
                              <a:rPr lang="en-US" b="0" i="1" dirty="0">
                                <a:latin typeface="Cambria Math" panose="02040503050406030204" pitchFamily="18" charset="0"/>
                              </a:rPr>
                              <m:t>𝑒</m:t>
                            </m:r>
                          </m:sub>
                        </m:sSub>
                      </m:sub>
                    </m:sSub>
                    <m:r>
                      <a:rPr lang="en-US" b="0" i="1" dirty="0">
                        <a:latin typeface="Cambria Math" panose="02040503050406030204" pitchFamily="18" charset="0"/>
                      </a:rPr>
                      <m:t>≤0.45 </m:t>
                    </m:r>
                    <m:r>
                      <m:rPr>
                        <m:sty m:val="p"/>
                      </m:rPr>
                      <a:rPr lang="en-US" b="0" dirty="0">
                        <a:latin typeface="Cambria Math" panose="02040503050406030204" pitchFamily="18" charset="0"/>
                      </a:rPr>
                      <m:t>eV</m:t>
                    </m:r>
                    <m:r>
                      <a:rPr lang="en-US" b="0" dirty="0">
                        <a:latin typeface="Cambria Math" panose="02040503050406030204" pitchFamily="18" charset="0"/>
                      </a:rPr>
                      <m:t>/</m:t>
                    </m:r>
                    <m:sSup>
                      <m:sSupPr>
                        <m:ctrlPr>
                          <a:rPr lang="en-US" b="0" i="1" dirty="0">
                            <a:latin typeface="Cambria Math" panose="02040503050406030204" pitchFamily="18" charset="0"/>
                          </a:rPr>
                        </m:ctrlPr>
                      </m:sSupPr>
                      <m:e>
                        <m:r>
                          <m:rPr>
                            <m:sty m:val="p"/>
                          </m:rPr>
                          <a:rPr lang="en-US" b="0" dirty="0">
                            <a:latin typeface="Cambria Math" panose="02040503050406030204" pitchFamily="18" charset="0"/>
                          </a:rPr>
                          <m:t>c</m:t>
                        </m:r>
                      </m:e>
                      <m:sup>
                        <m:r>
                          <a:rPr lang="en-US" b="0" dirty="0">
                            <a:latin typeface="Cambria Math" panose="02040503050406030204" pitchFamily="18" charset="0"/>
                          </a:rPr>
                          <m:t>2</m:t>
                        </m:r>
                      </m:sup>
                    </m:sSup>
                  </m:oMath>
                </a14:m>
                <a:endParaRPr lang="en-US" dirty="0"/>
              </a:p>
              <a:p>
                <a:pPr lvl="1"/>
                <a:r>
                  <a:rPr lang="en-US" dirty="0"/>
                  <a:t>Beta decay endpoint should match the mass difference (~18.6 keV) for </a:t>
                </a:r>
                <a14:m>
                  <m:oMath xmlns:m="http://schemas.openxmlformats.org/officeDocument/2006/math">
                    <m:sSub>
                      <m:sSubPr>
                        <m:ctrlPr>
                          <a:rPr lang="ar-AE" sz="4600" i="1">
                            <a:latin typeface="Cambria Math" panose="02040503050406030204" pitchFamily="18" charset="0"/>
                          </a:rPr>
                        </m:ctrlPr>
                      </m:sSubPr>
                      <m:e>
                        <m:r>
                          <a:rPr lang="ar-AE" sz="4600">
                            <a:latin typeface="Cambria Math" panose="02040503050406030204" pitchFamily="18" charset="0"/>
                          </a:rPr>
                          <m:t>𝑚</m:t>
                        </m:r>
                      </m:e>
                      <m:sub>
                        <m:sSub>
                          <m:sSubPr>
                            <m:ctrlPr>
                              <a:rPr lang="ar-AE" sz="4600" i="1">
                                <a:latin typeface="Cambria Math" panose="02040503050406030204" pitchFamily="18" charset="0"/>
                              </a:rPr>
                            </m:ctrlPr>
                          </m:sSubPr>
                          <m:e>
                            <m:r>
                              <a:rPr lang="ar-AE" sz="4600">
                                <a:latin typeface="Cambria Math" panose="02040503050406030204" pitchFamily="18" charset="0"/>
                              </a:rPr>
                              <m:t>𝜈</m:t>
                            </m:r>
                          </m:e>
                          <m:sub>
                            <m:r>
                              <a:rPr lang="ar-AE" sz="4600">
                                <a:latin typeface="Cambria Math" panose="02040503050406030204" pitchFamily="18" charset="0"/>
                              </a:rPr>
                              <m:t>𝑒</m:t>
                            </m:r>
                          </m:sub>
                        </m:sSub>
                      </m:sub>
                    </m:sSub>
                    <m:r>
                      <a:rPr lang="ar-AE" sz="4600">
                        <a:latin typeface="Cambria Math" panose="02040503050406030204" pitchFamily="18" charset="0"/>
                      </a:rPr>
                      <m:t>=0</m:t>
                    </m:r>
                  </m:oMath>
                </a14:m>
                <a:endParaRPr lang="ar-AE" dirty="0"/>
              </a:p>
              <a:p>
                <a:pPr lvl="1"/>
                <a:r>
                  <a:rPr lang="en-US" dirty="0"/>
                  <a:t>Determine the neutrino mass from the shape of the tritium </a:t>
                </a:r>
                <a:br>
                  <a:rPr lang="en-US" dirty="0"/>
                </a:br>
                <a:r>
                  <a:rPr lang="el-GR" dirty="0"/>
                  <a:t>β-</a:t>
                </a:r>
                <a:r>
                  <a:rPr lang="en-US" dirty="0"/>
                  <a:t>decay spectrum endpoint</a:t>
                </a:r>
              </a:p>
              <a:p>
                <a:endParaRPr lang="en-US" sz="1700" dirty="0"/>
              </a:p>
              <a:p>
                <a:r>
                  <a:rPr lang="en-US" dirty="0"/>
                  <a:t>New spectroscopy technique:  Cyclotron Radiation Emission Spectroscopy (CRES)</a:t>
                </a:r>
              </a:p>
              <a:p>
                <a:r>
                  <a:rPr lang="en-US" dirty="0"/>
                  <a:t>Electron on a magnetic field: cyclotron motion; emitted cyclotron radiation depends on electron kinetic energy</a:t>
                </a:r>
              </a:p>
              <a:p>
                <a:r>
                  <a:rPr lang="en-US" dirty="0"/>
                  <a:t>Frequency falls in the microwave K-band for ~1T fields</a:t>
                </a:r>
              </a:p>
              <a:p>
                <a:pPr lvl="1"/>
                <a:r>
                  <a:rPr lang="en-US" dirty="0"/>
                  <a:t>Tritium endpoint at 18.6 keV  ⟹ For B ~ 0.95 T,  </a:t>
                </a:r>
                <a:r>
                  <a:rPr lang="en-US" dirty="0">
                    <a:solidFill>
                      <a:srgbClr val="FF0000"/>
                    </a:solidFill>
                  </a:rPr>
                  <a:t>f ~ 25.6 GHz </a:t>
                </a:r>
              </a:p>
              <a:p>
                <a:pPr lvl="1"/>
                <a:r>
                  <a:rPr lang="en-US" baseline="30000" dirty="0"/>
                  <a:t>83m</a:t>
                </a:r>
                <a:r>
                  <a:rPr lang="en-US" dirty="0"/>
                  <a:t>Kr conversion electrons (e.g. 17.8 keV) can be used for calibration ➞ f ~ 25.0 - 26.5 GHz</a:t>
                </a:r>
              </a:p>
              <a:p>
                <a:r>
                  <a:rPr lang="en-US" dirty="0"/>
                  <a:t>Radiated Power </a:t>
                </a:r>
                <a:r>
                  <a:rPr lang="en-US" dirty="0">
                    <a:solidFill>
                      <a:srgbClr val="FF0000"/>
                    </a:solidFill>
                  </a:rPr>
                  <a:t>P = ~ 1 </a:t>
                </a:r>
                <a:r>
                  <a:rPr lang="en-US" dirty="0" err="1">
                    <a:solidFill>
                      <a:srgbClr val="FF0000"/>
                    </a:solidFill>
                  </a:rPr>
                  <a:t>fW</a:t>
                </a:r>
                <a:r>
                  <a:rPr lang="en-US" dirty="0"/>
                  <a:t> for 18.6 keV electrons</a:t>
                </a:r>
              </a:p>
              <a:p>
                <a:pPr lvl="1"/>
                <a:r>
                  <a:rPr lang="en-US" dirty="0">
                    <a:solidFill>
                      <a:srgbClr val="FF0000"/>
                    </a:solidFill>
                  </a:rPr>
                  <a:t>Surprisingly, this had never been observed for a single electron!</a:t>
                </a:r>
              </a:p>
              <a:p>
                <a:r>
                  <a:rPr lang="en-US" dirty="0">
                    <a:solidFill>
                      <a:srgbClr val="FF0000"/>
                    </a:solidFill>
                  </a:rPr>
                  <a:t>Project 8</a:t>
                </a:r>
                <a:r>
                  <a:rPr lang="en-US" dirty="0"/>
                  <a:t> proposes to use this technique to build a detector with </a:t>
                </a:r>
                <a:r>
                  <a:rPr lang="en-US" dirty="0">
                    <a:solidFill>
                      <a:srgbClr val="FF0000"/>
                    </a:solidFill>
                  </a:rPr>
                  <a:t>sensitivity to 40 </a:t>
                </a:r>
                <a:r>
                  <a:rPr lang="en-US" dirty="0" err="1">
                    <a:solidFill>
                      <a:srgbClr val="FF0000"/>
                    </a:solidFill>
                  </a:rPr>
                  <a:t>meV</a:t>
                </a:r>
                <a:r>
                  <a:rPr lang="en-US" dirty="0">
                    <a:solidFill>
                      <a:srgbClr val="FF0000"/>
                    </a:solidFill>
                  </a:rPr>
                  <a:t> /c</a:t>
                </a:r>
                <a:r>
                  <a:rPr lang="en-US" baseline="30000" dirty="0">
                    <a:solidFill>
                      <a:srgbClr val="FF0000"/>
                    </a:solidFill>
                  </a:rPr>
                  <a:t>2</a:t>
                </a:r>
                <a:r>
                  <a:rPr lang="en-US" dirty="0">
                    <a:solidFill>
                      <a:srgbClr val="FF0000"/>
                    </a:solidFill>
                  </a:rPr>
                  <a:t> neutrino mass</a:t>
                </a:r>
                <a:r>
                  <a:rPr lang="en-US" dirty="0"/>
                  <a:t>!</a:t>
                </a:r>
              </a:p>
            </p:txBody>
          </p:sp>
        </mc:Choice>
        <mc:Fallback xmlns="">
          <p:sp>
            <p:nvSpPr>
              <p:cNvPr id="105" name="Neutrino flavor oscillations ⇒ neutrino masses &gt; 0 eV/c2…"/>
              <p:cNvSpPr txBox="1">
                <a:spLocks noGrp="1" noRot="1" noChangeAspect="1" noMove="1" noResize="1" noEditPoints="1" noAdjustHandles="1" noChangeArrowheads="1" noChangeShapeType="1" noTextEdit="1"/>
              </p:cNvSpPr>
              <p:nvPr>
                <p:ph type="body" idx="1"/>
              </p:nvPr>
            </p:nvSpPr>
            <p:spPr>
              <a:xfrm>
                <a:off x="439739" y="1338263"/>
                <a:ext cx="10512620" cy="11882437"/>
              </a:xfrm>
              <a:blipFill>
                <a:blip r:embed="rId3"/>
                <a:stretch>
                  <a:fillRect l="-1206" t="-1494" r="-1809"/>
                </a:stretch>
              </a:blipFill>
            </p:spPr>
            <p:txBody>
              <a:bodyPr/>
              <a:lstStyle/>
              <a:p>
                <a:r>
                  <a:rPr lang="en-US">
                    <a:noFill/>
                  </a:rPr>
                  <a:t> </a:t>
                </a:r>
              </a:p>
            </p:txBody>
          </p:sp>
        </mc:Fallback>
      </mc:AlternateContent>
      <p:grpSp>
        <p:nvGrpSpPr>
          <p:cNvPr id="103" name="Group"/>
          <p:cNvGrpSpPr/>
          <p:nvPr/>
        </p:nvGrpSpPr>
        <p:grpSpPr>
          <a:xfrm>
            <a:off x="11109118" y="1516731"/>
            <a:ext cx="6184967" cy="4995679"/>
            <a:chOff x="1401758" y="0"/>
            <a:chExt cx="9670763" cy="6319838"/>
          </a:xfrm>
        </p:grpSpPr>
        <p:pic>
          <p:nvPicPr>
            <p:cNvPr id="100" name="KATRIN_Spectrum.png" descr="KATRIN_Spectrum.png"/>
            <p:cNvPicPr>
              <a:picLocks/>
            </p:cNvPicPr>
            <p:nvPr/>
          </p:nvPicPr>
          <p:blipFill>
            <a:blip r:embed="rId4"/>
            <a:stretch>
              <a:fillRect/>
            </a:stretch>
          </p:blipFill>
          <p:spPr>
            <a:xfrm>
              <a:off x="1417289" y="0"/>
              <a:ext cx="9655232" cy="6165921"/>
            </a:xfrm>
            <a:prstGeom prst="rect">
              <a:avLst/>
            </a:prstGeom>
            <a:ln w="12700" cap="flat">
              <a:noFill/>
              <a:miter lim="400000"/>
            </a:ln>
            <a:effectLst/>
          </p:spPr>
        </p:pic>
        <p:sp>
          <p:nvSpPr>
            <p:cNvPr id="101" name="electron energy [keV]"/>
            <p:cNvSpPr txBox="1"/>
            <p:nvPr/>
          </p:nvSpPr>
          <p:spPr>
            <a:xfrm>
              <a:off x="3800803" y="5928690"/>
              <a:ext cx="5157147" cy="391148"/>
            </a:xfrm>
            <a:prstGeom prst="rect">
              <a:avLst/>
            </a:prstGeom>
            <a:solidFill>
              <a:srgbClr val="FFFFFF"/>
            </a:solid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Autofit/>
            </a:bodyPr>
            <a:lstStyle>
              <a:lvl1pPr algn="ctr" defTabSz="821531">
                <a:lnSpc>
                  <a:spcPct val="100000"/>
                </a:lnSpc>
                <a:spcBef>
                  <a:spcPts val="0"/>
                </a:spcBef>
                <a:defRPr sz="2800">
                  <a:latin typeface="Helvetica"/>
                  <a:ea typeface="Helvetica"/>
                  <a:cs typeface="Helvetica"/>
                  <a:sym typeface="Helvetica"/>
                </a:defRPr>
              </a:lvl1pPr>
            </a:lstStyle>
            <a:p>
              <a:r>
                <a:rPr sz="2400" dirty="0"/>
                <a:t>electron energy [keV]</a:t>
              </a:r>
            </a:p>
          </p:txBody>
        </p:sp>
        <p:sp>
          <p:nvSpPr>
            <p:cNvPr id="102" name="decay rate [arb. units]"/>
            <p:cNvSpPr txBox="1"/>
            <p:nvPr/>
          </p:nvSpPr>
          <p:spPr>
            <a:xfrm rot="16200000">
              <a:off x="-469609" y="2094143"/>
              <a:ext cx="4204052" cy="461317"/>
            </a:xfrm>
            <a:prstGeom prst="rect">
              <a:avLst/>
            </a:prstGeom>
            <a:solidFill>
              <a:srgbClr val="FFFFFF"/>
            </a:solid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Autofit/>
            </a:bodyPr>
            <a:lstStyle>
              <a:lvl1pPr algn="ctr" defTabSz="821531">
                <a:lnSpc>
                  <a:spcPct val="100000"/>
                </a:lnSpc>
                <a:spcBef>
                  <a:spcPts val="0"/>
                </a:spcBef>
                <a:defRPr sz="2800">
                  <a:latin typeface="Helvetica"/>
                  <a:ea typeface="Helvetica"/>
                  <a:cs typeface="Helvetica"/>
                  <a:sym typeface="Helvetica"/>
                </a:defRPr>
              </a:lvl1pPr>
            </a:lstStyle>
            <a:p>
              <a:r>
                <a:rPr sz="2400" dirty="0"/>
                <a:t>decay rate [arb. units]</a:t>
              </a:r>
            </a:p>
          </p:txBody>
        </p:sp>
      </p:grpSp>
      <p:sp>
        <p:nvSpPr>
          <p:cNvPr id="132" name="Circle"/>
          <p:cNvSpPr/>
          <p:nvPr/>
        </p:nvSpPr>
        <p:spPr>
          <a:xfrm>
            <a:off x="16773957" y="5652552"/>
            <a:ext cx="593512" cy="586805"/>
          </a:xfrm>
          <a:prstGeom prst="ellipse">
            <a:avLst/>
          </a:prstGeom>
          <a:ln w="50800">
            <a:solidFill>
              <a:srgbClr val="FF2600"/>
            </a:solidFill>
            <a:miter lim="400000"/>
          </a:ln>
        </p:spPr>
        <p:txBody>
          <a:bodyPr lIns="71437" tIns="71437" rIns="71437" bIns="71437" anchor="ctr"/>
          <a:lstStyle/>
          <a:p>
            <a:pPr algn="ctr" defTabSz="821531">
              <a:lnSpc>
                <a:spcPct val="100000"/>
              </a:lnSpc>
              <a:spcBef>
                <a:spcPts val="0"/>
              </a:spcBef>
              <a:defRPr sz="3200">
                <a:latin typeface="Helvetica Light"/>
                <a:ea typeface="Helvetica Light"/>
                <a:cs typeface="Helvetica Light"/>
                <a:sym typeface="Helvetica Light"/>
              </a:defRPr>
            </a:pPr>
            <a:endParaRPr sz="2800"/>
          </a:p>
        </p:txBody>
      </p:sp>
      <p:sp>
        <p:nvSpPr>
          <p:cNvPr id="133" name="Line"/>
          <p:cNvSpPr/>
          <p:nvPr/>
        </p:nvSpPr>
        <p:spPr>
          <a:xfrm flipV="1">
            <a:off x="16790733" y="1756799"/>
            <a:ext cx="596465" cy="4083646"/>
          </a:xfrm>
          <a:prstGeom prst="line">
            <a:avLst/>
          </a:prstGeom>
          <a:ln w="50800">
            <a:solidFill>
              <a:srgbClr val="FF2600"/>
            </a:solidFill>
            <a:miter lim="400000"/>
          </a:ln>
        </p:spPr>
        <p:txBody>
          <a:bodyPr lIns="71437" tIns="71437" rIns="71437" bIns="71437" anchor="ctr"/>
          <a:lstStyle/>
          <a:p>
            <a:pPr algn="ctr" defTabSz="821531">
              <a:lnSpc>
                <a:spcPct val="100000"/>
              </a:lnSpc>
              <a:spcBef>
                <a:spcPts val="0"/>
              </a:spcBef>
              <a:defRPr sz="3200">
                <a:latin typeface="Helvetica Light"/>
                <a:ea typeface="Helvetica Light"/>
                <a:cs typeface="Helvetica Light"/>
                <a:sym typeface="Helvetica Light"/>
              </a:defRPr>
            </a:pPr>
            <a:endParaRPr sz="2800"/>
          </a:p>
        </p:txBody>
      </p:sp>
      <p:sp>
        <p:nvSpPr>
          <p:cNvPr id="134" name="Line"/>
          <p:cNvSpPr/>
          <p:nvPr/>
        </p:nvSpPr>
        <p:spPr>
          <a:xfrm rot="278146">
            <a:off x="17122172" y="6325057"/>
            <a:ext cx="6821405" cy="293018"/>
          </a:xfrm>
          <a:custGeom>
            <a:avLst/>
            <a:gdLst/>
            <a:ahLst/>
            <a:cxnLst>
              <a:cxn ang="0">
                <a:pos x="wd2" y="hd2"/>
              </a:cxn>
              <a:cxn ang="5400000">
                <a:pos x="wd2" y="hd2"/>
              </a:cxn>
              <a:cxn ang="10800000">
                <a:pos x="wd2" y="hd2"/>
              </a:cxn>
              <a:cxn ang="16200000">
                <a:pos x="wd2" y="hd2"/>
              </a:cxn>
            </a:cxnLst>
            <a:rect l="0" t="0" r="r" b="b"/>
            <a:pathLst>
              <a:path w="21600" h="20439" extrusionOk="0">
                <a:moveTo>
                  <a:pt x="0" y="15415"/>
                </a:moveTo>
                <a:cubicBezTo>
                  <a:pt x="330" y="15916"/>
                  <a:pt x="662" y="16384"/>
                  <a:pt x="995" y="16817"/>
                </a:cubicBezTo>
                <a:cubicBezTo>
                  <a:pt x="4224" y="21015"/>
                  <a:pt x="7503" y="21600"/>
                  <a:pt x="10764" y="18383"/>
                </a:cubicBezTo>
                <a:lnTo>
                  <a:pt x="21600" y="0"/>
                </a:lnTo>
              </a:path>
            </a:pathLst>
          </a:custGeom>
          <a:ln w="50800">
            <a:solidFill>
              <a:srgbClr val="FF2600"/>
            </a:solidFill>
            <a:miter lim="400000"/>
          </a:ln>
        </p:spPr>
        <p:txBody>
          <a:bodyPr lIns="71437" tIns="71437" rIns="71437" bIns="71437" anchor="ctr"/>
          <a:lstStyle/>
          <a:p>
            <a:pPr algn="ctr" defTabSz="821531">
              <a:lnSpc>
                <a:spcPct val="100000"/>
              </a:lnSpc>
              <a:spcBef>
                <a:spcPts val="0"/>
              </a:spcBef>
              <a:defRPr sz="3200">
                <a:latin typeface="Helvetica Light"/>
                <a:ea typeface="Helvetica Light"/>
                <a:cs typeface="Helvetica Light"/>
                <a:sym typeface="Helvetica Light"/>
              </a:defRPr>
            </a:pPr>
            <a:endParaRPr sz="2800"/>
          </a:p>
        </p:txBody>
      </p:sp>
      <p:grpSp>
        <p:nvGrpSpPr>
          <p:cNvPr id="145" name="Group"/>
          <p:cNvGrpSpPr/>
          <p:nvPr/>
        </p:nvGrpSpPr>
        <p:grpSpPr>
          <a:xfrm>
            <a:off x="17561899" y="992481"/>
            <a:ext cx="6836955" cy="5811400"/>
            <a:chOff x="547689" y="0"/>
            <a:chExt cx="8551424" cy="7351774"/>
          </a:xfrm>
        </p:grpSpPr>
        <p:grpSp>
          <p:nvGrpSpPr>
            <p:cNvPr id="143" name="Group"/>
            <p:cNvGrpSpPr/>
            <p:nvPr/>
          </p:nvGrpSpPr>
          <p:grpSpPr>
            <a:xfrm>
              <a:off x="547689" y="0"/>
              <a:ext cx="8551424" cy="7351774"/>
              <a:chOff x="547689" y="0"/>
              <a:chExt cx="8551423" cy="7351773"/>
            </a:xfrm>
          </p:grpSpPr>
          <p:grpSp>
            <p:nvGrpSpPr>
              <p:cNvPr id="138" name="Group"/>
              <p:cNvGrpSpPr/>
              <p:nvPr/>
            </p:nvGrpSpPr>
            <p:grpSpPr>
              <a:xfrm>
                <a:off x="547689" y="0"/>
                <a:ext cx="8551423" cy="7351773"/>
                <a:chOff x="547689" y="0"/>
                <a:chExt cx="8551422" cy="7351772"/>
              </a:xfrm>
            </p:grpSpPr>
            <p:pic>
              <p:nvPicPr>
                <p:cNvPr id="135" name="Image" descr="Image"/>
                <p:cNvPicPr>
                  <a:picLocks noChangeAspect="1"/>
                </p:cNvPicPr>
                <p:nvPr/>
              </p:nvPicPr>
              <p:blipFill>
                <a:blip r:embed="rId5"/>
                <a:srcRect l="45053"/>
                <a:stretch>
                  <a:fillRect/>
                </a:stretch>
              </p:blipFill>
              <p:spPr>
                <a:xfrm>
                  <a:off x="547689" y="0"/>
                  <a:ext cx="8551422" cy="7351772"/>
                </a:xfrm>
                <a:prstGeom prst="rect">
                  <a:avLst/>
                </a:prstGeom>
                <a:ln w="12700" cap="flat">
                  <a:noFill/>
                  <a:miter lim="400000"/>
                </a:ln>
                <a:effectLst/>
              </p:spPr>
            </p:pic>
            <p:sp>
              <p:nvSpPr>
                <p:cNvPr id="136" name="Rectangle"/>
                <p:cNvSpPr/>
                <p:nvPr/>
              </p:nvSpPr>
              <p:spPr>
                <a:xfrm>
                  <a:off x="6488851" y="4312815"/>
                  <a:ext cx="2005103" cy="991738"/>
                </a:xfrm>
                <a:prstGeom prst="rect">
                  <a:avLst/>
                </a:prstGeom>
                <a:solidFill>
                  <a:srgbClr val="FFFFFF"/>
                </a:solidFill>
                <a:ln w="25400" cap="flat">
                  <a:solidFill>
                    <a:srgbClr val="FFFFFF"/>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sz="2800"/>
                </a:p>
              </p:txBody>
            </p:sp>
            <p:sp>
              <p:nvSpPr>
                <p:cNvPr id="137" name="Rectangle"/>
                <p:cNvSpPr/>
                <p:nvPr/>
              </p:nvSpPr>
              <p:spPr>
                <a:xfrm>
                  <a:off x="6559078" y="885984"/>
                  <a:ext cx="2005103" cy="489252"/>
                </a:xfrm>
                <a:prstGeom prst="rect">
                  <a:avLst/>
                </a:prstGeom>
                <a:solidFill>
                  <a:srgbClr val="FFFFFF"/>
                </a:solidFill>
                <a:ln w="25400" cap="flat">
                  <a:solidFill>
                    <a:srgbClr val="FFFFFF"/>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sz="2800"/>
                </a:p>
              </p:txBody>
            </p:sp>
          </p:grpSp>
          <p:sp>
            <p:nvSpPr>
              <p:cNvPr id="139" name="only 2×10-13 of decays in the last 1eV interval"/>
              <p:cNvSpPr txBox="1"/>
              <p:nvPr/>
            </p:nvSpPr>
            <p:spPr>
              <a:xfrm>
                <a:off x="5752032" y="3884112"/>
                <a:ext cx="2950574" cy="120682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71437" tIns="71437" rIns="71437" bIns="71437" numCol="1" anchor="ctr">
                <a:noAutofit/>
              </a:bodyPr>
              <a:lstStyle/>
              <a:p>
                <a:pPr algn="ctr" defTabSz="642937">
                  <a:lnSpc>
                    <a:spcPct val="100000"/>
                  </a:lnSpc>
                  <a:spcBef>
                    <a:spcPts val="1600"/>
                  </a:spcBef>
                  <a:defRPr sz="2200" b="1">
                    <a:latin typeface="Helvetica"/>
                    <a:ea typeface="Helvetica"/>
                    <a:cs typeface="Helvetica"/>
                    <a:sym typeface="Helvetica"/>
                  </a:defRPr>
                </a:pPr>
                <a:r>
                  <a:rPr sz="2000" dirty="0"/>
                  <a:t>only 2×10</a:t>
                </a:r>
                <a:r>
                  <a:rPr sz="2000" baseline="31999" dirty="0"/>
                  <a:t>-13</a:t>
                </a:r>
                <a:r>
                  <a:rPr sz="2000" dirty="0"/>
                  <a:t> of decays in the last 1eV interval</a:t>
                </a:r>
              </a:p>
            </p:txBody>
          </p:sp>
          <p:sp>
            <p:nvSpPr>
              <p:cNvPr id="140" name="Line"/>
              <p:cNvSpPr/>
              <p:nvPr/>
            </p:nvSpPr>
            <p:spPr>
              <a:xfrm>
                <a:off x="1526097" y="1513963"/>
                <a:ext cx="3962180" cy="408921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928" y="2863"/>
                      <a:pt x="4038" y="5592"/>
                      <a:pt x="6318" y="8170"/>
                    </a:cubicBezTo>
                    <a:cubicBezTo>
                      <a:pt x="8590" y="10740"/>
                      <a:pt x="11027" y="13154"/>
                      <a:pt x="13647" y="15350"/>
                    </a:cubicBezTo>
                    <a:cubicBezTo>
                      <a:pt x="14988" y="16474"/>
                      <a:pt x="16376" y="17539"/>
                      <a:pt x="17821" y="18517"/>
                    </a:cubicBezTo>
                    <a:cubicBezTo>
                      <a:pt x="18739" y="19139"/>
                      <a:pt x="19680" y="19726"/>
                      <a:pt x="20574" y="20383"/>
                    </a:cubicBezTo>
                    <a:cubicBezTo>
                      <a:pt x="20801" y="20551"/>
                      <a:pt x="21027" y="20724"/>
                      <a:pt x="21213" y="20940"/>
                    </a:cubicBezTo>
                    <a:cubicBezTo>
                      <a:pt x="21380" y="21134"/>
                      <a:pt x="21511" y="21357"/>
                      <a:pt x="21600" y="21600"/>
                    </a:cubicBezTo>
                  </a:path>
                </a:pathLst>
              </a:custGeom>
              <a:noFill/>
              <a:ln w="50800" cap="flat">
                <a:solidFill>
                  <a:srgbClr val="0433FF"/>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sz="2800" dirty="0"/>
              </a:p>
            </p:txBody>
          </p:sp>
          <p:sp>
            <p:nvSpPr>
              <p:cNvPr id="141" name="Line"/>
              <p:cNvSpPr/>
              <p:nvPr/>
            </p:nvSpPr>
            <p:spPr>
              <a:xfrm>
                <a:off x="1455870" y="1169613"/>
                <a:ext cx="6009440" cy="4443150"/>
              </a:xfrm>
              <a:custGeom>
                <a:avLst/>
                <a:gdLst>
                  <a:gd name="connsiteX0" fmla="*/ 0 w 21600"/>
                  <a:gd name="connsiteY0" fmla="*/ 0 h 21575"/>
                  <a:gd name="connsiteX1" fmla="*/ 2523 w 21600"/>
                  <a:gd name="connsiteY1" fmla="*/ 4736 h 21575"/>
                  <a:gd name="connsiteX2" fmla="*/ 5215 w 21600"/>
                  <a:gd name="connsiteY2" fmla="*/ 9227 h 21575"/>
                  <a:gd name="connsiteX3" fmla="*/ 8118 w 21600"/>
                  <a:gd name="connsiteY3" fmla="*/ 13289 h 21575"/>
                  <a:gd name="connsiteX4" fmla="*/ 11260 w 21600"/>
                  <a:gd name="connsiteY4" fmla="*/ 16638 h 21575"/>
                  <a:gd name="connsiteX5" fmla="*/ 15986 w 21600"/>
                  <a:gd name="connsiteY5" fmla="*/ 20233 h 21575"/>
                  <a:gd name="connsiteX6" fmla="*/ 19660 w 21600"/>
                  <a:gd name="connsiteY6" fmla="*/ 21495 h 21575"/>
                  <a:gd name="connsiteX7" fmla="*/ 21600 w 21600"/>
                  <a:gd name="connsiteY7" fmla="*/ 21536 h 21575"/>
                  <a:gd name="connsiteX0" fmla="*/ 0 w 21600"/>
                  <a:gd name="connsiteY0" fmla="*/ 0 h 21575"/>
                  <a:gd name="connsiteX1" fmla="*/ 2523 w 21600"/>
                  <a:gd name="connsiteY1" fmla="*/ 4736 h 21575"/>
                  <a:gd name="connsiteX2" fmla="*/ 5215 w 21600"/>
                  <a:gd name="connsiteY2" fmla="*/ 9227 h 21575"/>
                  <a:gd name="connsiteX3" fmla="*/ 8045 w 21600"/>
                  <a:gd name="connsiteY3" fmla="*/ 13138 h 21575"/>
                  <a:gd name="connsiteX4" fmla="*/ 11260 w 21600"/>
                  <a:gd name="connsiteY4" fmla="*/ 16638 h 21575"/>
                  <a:gd name="connsiteX5" fmla="*/ 15986 w 21600"/>
                  <a:gd name="connsiteY5" fmla="*/ 20233 h 21575"/>
                  <a:gd name="connsiteX6" fmla="*/ 19660 w 21600"/>
                  <a:gd name="connsiteY6" fmla="*/ 21495 h 21575"/>
                  <a:gd name="connsiteX7" fmla="*/ 21600 w 21600"/>
                  <a:gd name="connsiteY7" fmla="*/ 21536 h 21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600" h="21575" extrusionOk="0">
                    <a:moveTo>
                      <a:pt x="0" y="0"/>
                    </a:moveTo>
                    <a:cubicBezTo>
                      <a:pt x="814" y="1609"/>
                      <a:pt x="1655" y="3188"/>
                      <a:pt x="2523" y="4736"/>
                    </a:cubicBezTo>
                    <a:cubicBezTo>
                      <a:pt x="3387" y="6276"/>
                      <a:pt x="4295" y="7827"/>
                      <a:pt x="5215" y="9227"/>
                    </a:cubicBezTo>
                    <a:cubicBezTo>
                      <a:pt x="6135" y="10627"/>
                      <a:pt x="7038" y="11903"/>
                      <a:pt x="8045" y="13138"/>
                    </a:cubicBezTo>
                    <a:cubicBezTo>
                      <a:pt x="9052" y="14373"/>
                      <a:pt x="9937" y="15456"/>
                      <a:pt x="11260" y="16638"/>
                    </a:cubicBezTo>
                    <a:cubicBezTo>
                      <a:pt x="12583" y="17820"/>
                      <a:pt x="14586" y="19424"/>
                      <a:pt x="15986" y="20233"/>
                    </a:cubicBezTo>
                    <a:cubicBezTo>
                      <a:pt x="17386" y="21042"/>
                      <a:pt x="18404" y="21316"/>
                      <a:pt x="19660" y="21495"/>
                    </a:cubicBezTo>
                    <a:cubicBezTo>
                      <a:pt x="20305" y="21586"/>
                      <a:pt x="20954" y="21600"/>
                      <a:pt x="21600" y="21536"/>
                    </a:cubicBezTo>
                  </a:path>
                </a:pathLst>
              </a:custGeom>
              <a:noFill/>
              <a:ln w="50800" cap="flat">
                <a:solidFill>
                  <a:srgbClr val="FF26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sz="2800"/>
              </a:p>
            </p:txBody>
          </p:sp>
          <p:sp>
            <p:nvSpPr>
              <p:cNvPr id="142" name="Line"/>
              <p:cNvSpPr/>
              <p:nvPr/>
            </p:nvSpPr>
            <p:spPr>
              <a:xfrm flipH="1">
                <a:off x="5723883" y="5104364"/>
                <a:ext cx="1453448" cy="382023"/>
              </a:xfrm>
              <a:prstGeom prst="line">
                <a:avLst/>
              </a:prstGeom>
              <a:noFill/>
              <a:ln w="50800" cap="flat">
                <a:solidFill>
                  <a:srgbClr val="000000"/>
                </a:solidFill>
                <a:prstDash val="solid"/>
                <a:miter lim="400000"/>
                <a:tailEnd type="triangle" w="med" len="med"/>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sz="2800"/>
              </a:p>
            </p:txBody>
          </p:sp>
        </p:grpSp>
        <p:sp>
          <p:nvSpPr>
            <p:cNvPr id="144" name="Line"/>
            <p:cNvSpPr/>
            <p:nvPr/>
          </p:nvSpPr>
          <p:spPr>
            <a:xfrm>
              <a:off x="1051384" y="5612056"/>
              <a:ext cx="7649244" cy="1"/>
            </a:xfrm>
            <a:prstGeom prst="line">
              <a:avLst/>
            </a:prstGeom>
            <a:noFill/>
            <a:ln w="25400" cap="flat">
              <a:solidFill>
                <a:srgbClr val="53585F"/>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sz="2800"/>
            </a:p>
          </p:txBody>
        </p:sp>
      </p:grpSp>
      <mc:AlternateContent xmlns:mc="http://schemas.openxmlformats.org/markup-compatibility/2006" xmlns:a14="http://schemas.microsoft.com/office/drawing/2010/main">
        <mc:Choice Requires="a14">
          <p:sp>
            <p:nvSpPr>
              <p:cNvPr id="150" name="Equation"/>
              <p:cNvSpPr txBox="1"/>
              <p:nvPr/>
            </p:nvSpPr>
            <p:spPr>
              <a:xfrm>
                <a:off x="20183311" y="1720660"/>
                <a:ext cx="3763081" cy="1127360"/>
              </a:xfrm>
              <a:prstGeom prst="rect">
                <a:avLst/>
              </a:prstGeom>
              <a:ln w="12700">
                <a:miter lim="400000"/>
              </a:ln>
            </p:spPr>
            <p:txBody>
              <a:bodyPr wrap="none" lIns="0" tIns="0" rIns="0" bIns="0">
                <a:spAutoFit/>
              </a:bodyPr>
              <a:lstStyle/>
              <a:p>
                <a:pPr defTabSz="914400" latinLnBrk="1">
                  <a:lnSpc>
                    <a:spcPct val="100000"/>
                  </a:lnSpc>
                  <a:spcBef>
                    <a:spcPts val="0"/>
                  </a:spcBef>
                  <a:defRPr sz="1800"/>
                </a:pPr>
                <a14:m>
                  <m:oMathPara xmlns:m="http://schemas.openxmlformats.org/officeDocument/2006/math">
                    <m:oMathParaPr>
                      <m:jc m:val="centerGroup"/>
                    </m:oMathParaPr>
                    <m:oMath xmlns:m="http://schemas.openxmlformats.org/officeDocument/2006/math">
                      <m:sSub>
                        <m:sSubPr>
                          <m:ctrlPr>
                            <a:rPr sz="3600" i="1">
                              <a:solidFill>
                                <a:srgbClr val="000000"/>
                              </a:solidFill>
                              <a:latin typeface="Cambria Math" panose="02040503050406030204" pitchFamily="18" charset="0"/>
                            </a:rPr>
                          </m:ctrlPr>
                        </m:sSubPr>
                        <m:e>
                          <m:r>
                            <a:rPr sz="3600" i="1">
                              <a:solidFill>
                                <a:srgbClr val="000000"/>
                              </a:solidFill>
                              <a:latin typeface="Cambria Math" panose="02040503050406030204" pitchFamily="18" charset="0"/>
                            </a:rPr>
                            <m:t>𝑚</m:t>
                          </m:r>
                        </m:e>
                        <m:sub>
                          <m:r>
                            <a:rPr sz="3600" i="1">
                              <a:solidFill>
                                <a:srgbClr val="000000"/>
                              </a:solidFill>
                              <a:latin typeface="Cambria Math" panose="02040503050406030204" pitchFamily="18" charset="0"/>
                            </a:rPr>
                            <m:t>𝛽</m:t>
                          </m:r>
                        </m:sub>
                      </m:sSub>
                      <m:r>
                        <a:rPr sz="3600" i="1">
                          <a:solidFill>
                            <a:srgbClr val="000000"/>
                          </a:solidFill>
                          <a:latin typeface="Cambria Math" panose="02040503050406030204" pitchFamily="18" charset="0"/>
                        </a:rPr>
                        <m:t>=</m:t>
                      </m:r>
                      <m:rad>
                        <m:radPr>
                          <m:degHide m:val="on"/>
                          <m:ctrlPr>
                            <a:rPr sz="3600" i="1">
                              <a:solidFill>
                                <a:srgbClr val="000000"/>
                              </a:solidFill>
                              <a:latin typeface="Cambria Math" panose="02040503050406030204" pitchFamily="18" charset="0"/>
                            </a:rPr>
                          </m:ctrlPr>
                        </m:radPr>
                        <m:deg/>
                        <m:e>
                          <m:limLow>
                            <m:limLowPr>
                              <m:ctrlPr>
                                <a:rPr sz="3600" i="1">
                                  <a:solidFill>
                                    <a:srgbClr val="000000"/>
                                  </a:solidFill>
                                  <a:latin typeface="Cambria Math" panose="02040503050406030204" pitchFamily="18" charset="0"/>
                                </a:rPr>
                              </m:ctrlPr>
                            </m:limLowPr>
                            <m:e>
                              <m:r>
                                <a:rPr sz="3600" i="1">
                                  <a:solidFill>
                                    <a:srgbClr val="000000"/>
                                  </a:solidFill>
                                  <a:latin typeface="Cambria Math" panose="02040503050406030204" pitchFamily="18" charset="0"/>
                                </a:rPr>
                                <m:t>∑</m:t>
                              </m:r>
                            </m:e>
                            <m:lim>
                              <m:r>
                                <a:rPr sz="3600" i="1">
                                  <a:solidFill>
                                    <a:srgbClr val="000000"/>
                                  </a:solidFill>
                                  <a:latin typeface="Cambria Math" panose="02040503050406030204" pitchFamily="18" charset="0"/>
                                </a:rPr>
                                <m:t>𝑖</m:t>
                              </m:r>
                            </m:lim>
                          </m:limLow>
                          <m:r>
                            <a:rPr sz="3600" i="1">
                              <a:solidFill>
                                <a:srgbClr val="000000"/>
                              </a:solidFill>
                              <a:latin typeface="Cambria Math" panose="02040503050406030204" pitchFamily="18" charset="0"/>
                            </a:rPr>
                            <m:t>|</m:t>
                          </m:r>
                          <m:sSub>
                            <m:sSubPr>
                              <m:ctrlPr>
                                <a:rPr sz="3600" i="1">
                                  <a:solidFill>
                                    <a:srgbClr val="000000"/>
                                  </a:solidFill>
                                  <a:latin typeface="Cambria Math" panose="02040503050406030204" pitchFamily="18" charset="0"/>
                                </a:rPr>
                              </m:ctrlPr>
                            </m:sSubPr>
                            <m:e>
                              <m:r>
                                <a:rPr sz="3600" i="1">
                                  <a:solidFill>
                                    <a:srgbClr val="000000"/>
                                  </a:solidFill>
                                  <a:latin typeface="Cambria Math" panose="02040503050406030204" pitchFamily="18" charset="0"/>
                                </a:rPr>
                                <m:t>𝑈</m:t>
                              </m:r>
                            </m:e>
                            <m:sub>
                              <m:r>
                                <a:rPr sz="3600" i="1">
                                  <a:solidFill>
                                    <a:srgbClr val="000000"/>
                                  </a:solidFill>
                                  <a:latin typeface="Cambria Math" panose="02040503050406030204" pitchFamily="18" charset="0"/>
                                </a:rPr>
                                <m:t>𝑒𝑖</m:t>
                              </m:r>
                            </m:sub>
                          </m:sSub>
                          <m:sSup>
                            <m:sSupPr>
                              <m:ctrlPr>
                                <a:rPr sz="3600" i="1">
                                  <a:solidFill>
                                    <a:srgbClr val="000000"/>
                                  </a:solidFill>
                                  <a:latin typeface="Cambria Math" panose="02040503050406030204" pitchFamily="18" charset="0"/>
                                </a:rPr>
                              </m:ctrlPr>
                            </m:sSupPr>
                            <m:e>
                              <m:r>
                                <a:rPr sz="3600" i="1">
                                  <a:solidFill>
                                    <a:srgbClr val="000000"/>
                                  </a:solidFill>
                                  <a:latin typeface="Cambria Math" panose="02040503050406030204" pitchFamily="18" charset="0"/>
                                </a:rPr>
                                <m:t>|</m:t>
                              </m:r>
                            </m:e>
                            <m:sup>
                              <m:r>
                                <a:rPr sz="3600" i="1">
                                  <a:solidFill>
                                    <a:srgbClr val="000000"/>
                                  </a:solidFill>
                                  <a:latin typeface="Cambria Math" panose="02040503050406030204" pitchFamily="18" charset="0"/>
                                </a:rPr>
                                <m:t>2</m:t>
                              </m:r>
                            </m:sup>
                          </m:sSup>
                          <m:sSubSup>
                            <m:sSubSupPr>
                              <m:ctrlPr>
                                <a:rPr sz="3600" i="1">
                                  <a:solidFill>
                                    <a:srgbClr val="000000"/>
                                  </a:solidFill>
                                  <a:latin typeface="Cambria Math" panose="02040503050406030204" pitchFamily="18" charset="0"/>
                                </a:rPr>
                              </m:ctrlPr>
                            </m:sSubSupPr>
                            <m:e>
                              <m:r>
                                <a:rPr sz="3600" i="1">
                                  <a:solidFill>
                                    <a:srgbClr val="000000"/>
                                  </a:solidFill>
                                  <a:latin typeface="Cambria Math" panose="02040503050406030204" pitchFamily="18" charset="0"/>
                                </a:rPr>
                                <m:t>𝑚</m:t>
                              </m:r>
                            </m:e>
                            <m:sub>
                              <m:r>
                                <a:rPr sz="3600" i="1">
                                  <a:solidFill>
                                    <a:srgbClr val="000000"/>
                                  </a:solidFill>
                                  <a:latin typeface="Cambria Math" panose="02040503050406030204" pitchFamily="18" charset="0"/>
                                </a:rPr>
                                <m:t>𝑖</m:t>
                              </m:r>
                            </m:sub>
                            <m:sup>
                              <m:r>
                                <a:rPr sz="3600" i="1">
                                  <a:solidFill>
                                    <a:srgbClr val="000000"/>
                                  </a:solidFill>
                                  <a:latin typeface="Cambria Math" panose="02040503050406030204" pitchFamily="18" charset="0"/>
                                </a:rPr>
                                <m:t>2</m:t>
                              </m:r>
                            </m:sup>
                          </m:sSubSup>
                        </m:e>
                      </m:rad>
                    </m:oMath>
                  </m:oMathPara>
                </a14:m>
                <a:endParaRPr sz="3600" dirty="0"/>
              </a:p>
            </p:txBody>
          </p:sp>
        </mc:Choice>
        <mc:Fallback xmlns="">
          <p:sp>
            <p:nvSpPr>
              <p:cNvPr id="150" name="Equation"/>
              <p:cNvSpPr txBox="1">
                <a:spLocks noRot="1" noChangeAspect="1" noMove="1" noResize="1" noEditPoints="1" noAdjustHandles="1" noChangeArrowheads="1" noChangeShapeType="1" noTextEdit="1"/>
              </p:cNvSpPr>
              <p:nvPr/>
            </p:nvSpPr>
            <p:spPr>
              <a:xfrm>
                <a:off x="20183311" y="1720660"/>
                <a:ext cx="3763081" cy="1127360"/>
              </a:xfrm>
              <a:prstGeom prst="rect">
                <a:avLst/>
              </a:prstGeom>
              <a:blipFill>
                <a:blip r:embed="rId6"/>
                <a:stretch>
                  <a:fillRect l="-1010"/>
                </a:stretch>
              </a:blipFill>
              <a:ln w="12700">
                <a:miter lim="400000"/>
              </a:ln>
            </p:spPr>
            <p:txBody>
              <a:bodyPr/>
              <a:lstStyle/>
              <a:p>
                <a:r>
                  <a:rPr lang="en-US">
                    <a:noFill/>
                  </a:rPr>
                  <a:t> </a:t>
                </a:r>
              </a:p>
            </p:txBody>
          </p:sp>
        </mc:Fallback>
      </mc:AlternateContent>
      <p:sp>
        <p:nvSpPr>
          <p:cNvPr id="151" name="Rectangle"/>
          <p:cNvSpPr/>
          <p:nvPr/>
        </p:nvSpPr>
        <p:spPr>
          <a:xfrm>
            <a:off x="20869101" y="3401000"/>
            <a:ext cx="1898460" cy="462624"/>
          </a:xfrm>
          <a:prstGeom prst="rect">
            <a:avLst/>
          </a:prstGeom>
          <a:solidFill>
            <a:srgbClr val="FFFFFF"/>
          </a:solidFill>
          <a:ln w="12700">
            <a:miter lim="400000"/>
          </a:ln>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sz="2800"/>
          </a:p>
        </p:txBody>
      </p:sp>
      <p:sp>
        <p:nvSpPr>
          <p:cNvPr id="152" name="Rectangle"/>
          <p:cNvSpPr/>
          <p:nvPr/>
        </p:nvSpPr>
        <p:spPr>
          <a:xfrm>
            <a:off x="18415103" y="4882681"/>
            <a:ext cx="2161216" cy="529477"/>
          </a:xfrm>
          <a:prstGeom prst="rect">
            <a:avLst/>
          </a:prstGeom>
          <a:solidFill>
            <a:srgbClr val="FFFFFF"/>
          </a:solidFill>
          <a:ln w="12700">
            <a:miter lim="400000"/>
          </a:ln>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sz="2800"/>
          </a:p>
        </p:txBody>
      </p:sp>
      <mc:AlternateContent xmlns:mc="http://schemas.openxmlformats.org/markup-compatibility/2006" xmlns:a14="http://schemas.microsoft.com/office/drawing/2010/main">
        <mc:Choice Requires="a14">
          <p:sp>
            <p:nvSpPr>
              <p:cNvPr id="153" name="Equation"/>
              <p:cNvSpPr txBox="1"/>
              <p:nvPr/>
            </p:nvSpPr>
            <p:spPr>
              <a:xfrm>
                <a:off x="21463827" y="3250001"/>
                <a:ext cx="1607748" cy="603307"/>
              </a:xfrm>
              <a:prstGeom prst="rect">
                <a:avLst/>
              </a:prstGeom>
              <a:solidFill>
                <a:schemeClr val="bg1"/>
              </a:solidFill>
              <a:ln w="12700">
                <a:miter lim="400000"/>
              </a:ln>
            </p:spPr>
            <p:txBody>
              <a:bodyPr wrap="none" lIns="0" tIns="0" rIns="0" bIns="0">
                <a:spAutoFit/>
              </a:bodyPr>
              <a:lstStyle/>
              <a:p>
                <a:pPr defTabSz="914400" latinLnBrk="1">
                  <a:lnSpc>
                    <a:spcPct val="100000"/>
                  </a:lnSpc>
                  <a:spcBef>
                    <a:spcPts val="0"/>
                  </a:spcBef>
                  <a:defRPr sz="1800"/>
                </a:pPr>
                <a14:m>
                  <m:oMathPara xmlns:m="http://schemas.openxmlformats.org/officeDocument/2006/math">
                    <m:oMathParaPr>
                      <m:jc m:val="centerGroup"/>
                    </m:oMathParaPr>
                    <m:oMath xmlns:m="http://schemas.openxmlformats.org/officeDocument/2006/math">
                      <m:sSub>
                        <m:sSubPr>
                          <m:ctrlPr>
                            <a:rPr sz="3600" i="1">
                              <a:solidFill>
                                <a:srgbClr val="EA4024"/>
                              </a:solidFill>
                              <a:latin typeface="Cambria Math" panose="02040503050406030204" pitchFamily="18" charset="0"/>
                            </a:rPr>
                          </m:ctrlPr>
                        </m:sSubPr>
                        <m:e>
                          <m:r>
                            <a:rPr sz="3600" i="1">
                              <a:solidFill>
                                <a:srgbClr val="EA4024"/>
                              </a:solidFill>
                              <a:latin typeface="Cambria Math" panose="02040503050406030204" pitchFamily="18" charset="0"/>
                            </a:rPr>
                            <m:t>𝑚</m:t>
                          </m:r>
                        </m:e>
                        <m:sub>
                          <m:r>
                            <a:rPr sz="3600" i="1">
                              <a:solidFill>
                                <a:srgbClr val="EA4024"/>
                              </a:solidFill>
                              <a:latin typeface="Cambria Math" panose="02040503050406030204" pitchFamily="18" charset="0"/>
                            </a:rPr>
                            <m:t>𝛽</m:t>
                          </m:r>
                        </m:sub>
                      </m:sSub>
                      <m:r>
                        <a:rPr sz="3600" i="1">
                          <a:solidFill>
                            <a:srgbClr val="EA4024"/>
                          </a:solidFill>
                          <a:latin typeface="Cambria Math" panose="02040503050406030204" pitchFamily="18" charset="0"/>
                        </a:rPr>
                        <m:t>=0</m:t>
                      </m:r>
                    </m:oMath>
                  </m:oMathPara>
                </a14:m>
                <a:endParaRPr sz="3600" dirty="0">
                  <a:solidFill>
                    <a:srgbClr val="EB4125"/>
                  </a:solidFill>
                </a:endParaRPr>
              </a:p>
            </p:txBody>
          </p:sp>
        </mc:Choice>
        <mc:Fallback xmlns="">
          <p:sp>
            <p:nvSpPr>
              <p:cNvPr id="153" name="Equation"/>
              <p:cNvSpPr txBox="1">
                <a:spLocks noRot="1" noChangeAspect="1" noMove="1" noResize="1" noEditPoints="1" noAdjustHandles="1" noChangeArrowheads="1" noChangeShapeType="1" noTextEdit="1"/>
              </p:cNvSpPr>
              <p:nvPr/>
            </p:nvSpPr>
            <p:spPr>
              <a:xfrm>
                <a:off x="21463827" y="3250001"/>
                <a:ext cx="1607748" cy="603307"/>
              </a:xfrm>
              <a:prstGeom prst="rect">
                <a:avLst/>
              </a:prstGeom>
              <a:blipFill>
                <a:blip r:embed="rId7"/>
                <a:stretch>
                  <a:fillRect l="-3150" r="-5512" b="-24490"/>
                </a:stretch>
              </a:blipFill>
              <a:ln w="12700">
                <a:miter lim="400000"/>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4" name="Equation"/>
              <p:cNvSpPr txBox="1"/>
              <p:nvPr/>
            </p:nvSpPr>
            <p:spPr>
              <a:xfrm>
                <a:off x="18519880" y="4785460"/>
                <a:ext cx="2111091" cy="603307"/>
              </a:xfrm>
              <a:prstGeom prst="rect">
                <a:avLst/>
              </a:prstGeom>
              <a:ln w="12700">
                <a:miter lim="400000"/>
              </a:ln>
            </p:spPr>
            <p:txBody>
              <a:bodyPr wrap="none" lIns="0" tIns="0" rIns="0" bIns="0">
                <a:spAutoFit/>
              </a:bodyPr>
              <a:lstStyle/>
              <a:p>
                <a:pPr defTabSz="914400" latinLnBrk="1">
                  <a:lnSpc>
                    <a:spcPct val="100000"/>
                  </a:lnSpc>
                  <a:spcBef>
                    <a:spcPts val="0"/>
                  </a:spcBef>
                  <a:defRPr sz="1800"/>
                </a:pPr>
                <a14:m>
                  <m:oMathPara xmlns:m="http://schemas.openxmlformats.org/officeDocument/2006/math">
                    <m:oMathParaPr>
                      <m:jc m:val="centerGroup"/>
                    </m:oMathParaPr>
                    <m:oMath xmlns:m="http://schemas.openxmlformats.org/officeDocument/2006/math">
                      <m:sSub>
                        <m:sSubPr>
                          <m:ctrlPr>
                            <a:rPr sz="3600" i="1">
                              <a:solidFill>
                                <a:srgbClr val="1932F5"/>
                              </a:solidFill>
                              <a:latin typeface="Cambria Math" panose="02040503050406030204" pitchFamily="18" charset="0"/>
                            </a:rPr>
                          </m:ctrlPr>
                        </m:sSubPr>
                        <m:e>
                          <m:r>
                            <a:rPr sz="3600" i="1">
                              <a:solidFill>
                                <a:srgbClr val="1932F5"/>
                              </a:solidFill>
                              <a:latin typeface="Cambria Math" panose="02040503050406030204" pitchFamily="18" charset="0"/>
                            </a:rPr>
                            <m:t>𝑚</m:t>
                          </m:r>
                        </m:e>
                        <m:sub>
                          <m:r>
                            <a:rPr sz="3600" i="1">
                              <a:solidFill>
                                <a:srgbClr val="1932F5"/>
                              </a:solidFill>
                              <a:latin typeface="Cambria Math" panose="02040503050406030204" pitchFamily="18" charset="0"/>
                            </a:rPr>
                            <m:t>𝛽</m:t>
                          </m:r>
                        </m:sub>
                      </m:sSub>
                      <m:r>
                        <a:rPr sz="3600" i="1">
                          <a:solidFill>
                            <a:srgbClr val="1932F5"/>
                          </a:solidFill>
                          <a:latin typeface="Cambria Math" panose="02040503050406030204" pitchFamily="18" charset="0"/>
                        </a:rPr>
                        <m:t>=1</m:t>
                      </m:r>
                      <m:r>
                        <m:rPr>
                          <m:sty m:val="p"/>
                        </m:rPr>
                        <a:rPr sz="3600" i="1">
                          <a:solidFill>
                            <a:srgbClr val="1932F5"/>
                          </a:solidFill>
                          <a:latin typeface="Cambria Math" panose="02040503050406030204" pitchFamily="18" charset="0"/>
                        </a:rPr>
                        <m:t>eV</m:t>
                      </m:r>
                    </m:oMath>
                  </m:oMathPara>
                </a14:m>
                <a:endParaRPr sz="3600" dirty="0">
                  <a:solidFill>
                    <a:srgbClr val="1932F5"/>
                  </a:solidFill>
                </a:endParaRPr>
              </a:p>
            </p:txBody>
          </p:sp>
        </mc:Choice>
        <mc:Fallback xmlns="">
          <p:sp>
            <p:nvSpPr>
              <p:cNvPr id="154" name="Equation"/>
              <p:cNvSpPr txBox="1">
                <a:spLocks noRot="1" noChangeAspect="1" noMove="1" noResize="1" noEditPoints="1" noAdjustHandles="1" noChangeArrowheads="1" noChangeShapeType="1" noTextEdit="1"/>
              </p:cNvSpPr>
              <p:nvPr/>
            </p:nvSpPr>
            <p:spPr>
              <a:xfrm>
                <a:off x="18519880" y="4785460"/>
                <a:ext cx="2111091" cy="603307"/>
              </a:xfrm>
              <a:prstGeom prst="rect">
                <a:avLst/>
              </a:prstGeom>
              <a:blipFill>
                <a:blip r:embed="rId8"/>
                <a:stretch>
                  <a:fillRect l="-1796" r="-4192" b="-24490"/>
                </a:stretch>
              </a:blipFill>
              <a:ln w="12700">
                <a:miter lim="400000"/>
              </a:ln>
            </p:spPr>
            <p:txBody>
              <a:bodyPr/>
              <a:lstStyle/>
              <a:p>
                <a:r>
                  <a:rPr lang="en-US">
                    <a:noFill/>
                  </a:rPr>
                  <a:t> </a:t>
                </a:r>
              </a:p>
            </p:txBody>
          </p:sp>
        </mc:Fallback>
      </mc:AlternateContent>
      <p:sp>
        <p:nvSpPr>
          <p:cNvPr id="29" name="Rectangle 128">
            <a:extLst>
              <a:ext uri="{FF2B5EF4-FFF2-40B4-BE49-F238E27FC236}">
                <a16:creationId xmlns:a16="http://schemas.microsoft.com/office/drawing/2014/main" id="{EE02B16C-43A7-FB29-F138-9C2E6741B510}"/>
              </a:ext>
            </a:extLst>
          </p:cNvPr>
          <p:cNvSpPr/>
          <p:nvPr/>
        </p:nvSpPr>
        <p:spPr>
          <a:xfrm>
            <a:off x="11843742" y="7703628"/>
            <a:ext cx="11809517" cy="4274183"/>
          </a:xfrm>
          <a:prstGeom prst="rect">
            <a:avLst/>
          </a:prstGeom>
          <a:solidFill>
            <a:srgbClr val="DCE6F2"/>
          </a:solidFill>
          <a:ln w="25400" cap="flat">
            <a:solidFill>
              <a:srgbClr val="000000"/>
            </a:solidFill>
            <a:prstDash val="solid"/>
            <a:round/>
          </a:ln>
          <a:effectLst/>
        </p:spPr>
        <p:txBody>
          <a:bodyPr wrap="square" lIns="45719" tIns="45719" rIns="45719" bIns="45719" numCol="1" anchor="ctr">
            <a:noAutofit/>
          </a:bodyPr>
          <a:lstStyle/>
          <a:p>
            <a:pPr algn="ctr" defTabSz="848770">
              <a:lnSpc>
                <a:spcPct val="100000"/>
              </a:lnSpc>
              <a:spcBef>
                <a:spcPts val="0"/>
              </a:spcBef>
              <a:defRPr sz="1600">
                <a:solidFill>
                  <a:srgbClr val="FFFFFF"/>
                </a:solidFill>
                <a:latin typeface="Arial"/>
                <a:ea typeface="Arial"/>
                <a:cs typeface="Arial"/>
                <a:sym typeface="Arial"/>
              </a:defRPr>
            </a:pPr>
            <a:endParaRPr/>
          </a:p>
        </p:txBody>
      </p:sp>
      <p:grpSp>
        <p:nvGrpSpPr>
          <p:cNvPr id="30" name="Group 99">
            <a:extLst>
              <a:ext uri="{FF2B5EF4-FFF2-40B4-BE49-F238E27FC236}">
                <a16:creationId xmlns:a16="http://schemas.microsoft.com/office/drawing/2014/main" id="{C0761162-74C2-186E-1651-CC1AE4122613}"/>
              </a:ext>
            </a:extLst>
          </p:cNvPr>
          <p:cNvGrpSpPr/>
          <p:nvPr/>
        </p:nvGrpSpPr>
        <p:grpSpPr>
          <a:xfrm>
            <a:off x="14677034" y="9371570"/>
            <a:ext cx="5040922" cy="915182"/>
            <a:chOff x="-1" y="-2"/>
            <a:chExt cx="5022639" cy="1033400"/>
          </a:xfrm>
        </p:grpSpPr>
        <p:grpSp>
          <p:nvGrpSpPr>
            <p:cNvPr id="167" name="Group 82">
              <a:extLst>
                <a:ext uri="{FF2B5EF4-FFF2-40B4-BE49-F238E27FC236}">
                  <a16:creationId xmlns:a16="http://schemas.microsoft.com/office/drawing/2014/main" id="{9EC2B118-066E-4342-D2A3-42558276E5CA}"/>
                </a:ext>
              </a:extLst>
            </p:cNvPr>
            <p:cNvGrpSpPr/>
            <p:nvPr/>
          </p:nvGrpSpPr>
          <p:grpSpPr>
            <a:xfrm>
              <a:off x="-1" y="-2"/>
              <a:ext cx="5022639" cy="1033400"/>
              <a:chOff x="0" y="-1"/>
              <a:chExt cx="5022639" cy="1033398"/>
            </a:xfrm>
          </p:grpSpPr>
          <p:grpSp>
            <p:nvGrpSpPr>
              <p:cNvPr id="170" name="Group 62">
                <a:extLst>
                  <a:ext uri="{FF2B5EF4-FFF2-40B4-BE49-F238E27FC236}">
                    <a16:creationId xmlns:a16="http://schemas.microsoft.com/office/drawing/2014/main" id="{C22E7E11-E832-5A48-CE41-F246CE46FFFA}"/>
                  </a:ext>
                </a:extLst>
              </p:cNvPr>
              <p:cNvGrpSpPr/>
              <p:nvPr/>
            </p:nvGrpSpPr>
            <p:grpSpPr>
              <a:xfrm>
                <a:off x="2538550" y="-1"/>
                <a:ext cx="1176679" cy="1033398"/>
                <a:chOff x="-1" y="0"/>
                <a:chExt cx="1176677" cy="1033397"/>
              </a:xfrm>
            </p:grpSpPr>
            <p:sp>
              <p:nvSpPr>
                <p:cNvPr id="187" name="Arc 58">
                  <a:extLst>
                    <a:ext uri="{FF2B5EF4-FFF2-40B4-BE49-F238E27FC236}">
                      <a16:creationId xmlns:a16="http://schemas.microsoft.com/office/drawing/2014/main" id="{A1865C11-E421-29D9-CC11-522C49118EA3}"/>
                    </a:ext>
                  </a:extLst>
                </p:cNvPr>
                <p:cNvSpPr/>
                <p:nvPr/>
              </p:nvSpPr>
              <p:spPr>
                <a:xfrm>
                  <a:off x="6" y="0"/>
                  <a:ext cx="1176670" cy="695206"/>
                </a:xfrm>
                <a:custGeom>
                  <a:avLst/>
                  <a:gdLst/>
                  <a:ahLst/>
                  <a:cxnLst>
                    <a:cxn ang="0">
                      <a:pos x="wd2" y="hd2"/>
                    </a:cxn>
                    <a:cxn ang="5400000">
                      <a:pos x="wd2" y="hd2"/>
                    </a:cxn>
                    <a:cxn ang="10800000">
                      <a:pos x="wd2" y="hd2"/>
                    </a:cxn>
                    <a:cxn ang="16200000">
                      <a:pos x="wd2" y="hd2"/>
                    </a:cxn>
                  </a:cxnLst>
                  <a:rect l="0" t="0" r="r" b="b"/>
                  <a:pathLst>
                    <a:path w="21600" h="21600" extrusionOk="0">
                      <a:moveTo>
                        <a:pt x="0" y="21221"/>
                      </a:moveTo>
                      <a:cubicBezTo>
                        <a:pt x="0" y="9501"/>
                        <a:pt x="4835" y="0"/>
                        <a:pt x="10800" y="0"/>
                      </a:cubicBezTo>
                      <a:cubicBezTo>
                        <a:pt x="16765" y="0"/>
                        <a:pt x="21600" y="9501"/>
                        <a:pt x="21600" y="21221"/>
                      </a:cubicBezTo>
                      <a:cubicBezTo>
                        <a:pt x="21600" y="21348"/>
                        <a:pt x="21599" y="21474"/>
                        <a:pt x="21598" y="21600"/>
                      </a:cubicBezTo>
                    </a:path>
                  </a:pathLst>
                </a:custGeom>
                <a:noFill/>
                <a:ln w="25400" cap="flat">
                  <a:solidFill>
                    <a:srgbClr val="FF0000"/>
                  </a:solidFill>
                  <a:prstDash val="solid"/>
                  <a:round/>
                </a:ln>
                <a:effectLst/>
              </p:spPr>
              <p:txBody>
                <a:bodyPr wrap="square" lIns="45719" tIns="45719" rIns="45719" bIns="45719" numCol="1" anchor="ctr">
                  <a:noAutofit/>
                </a:bodyPr>
                <a:lstStyle/>
                <a:p>
                  <a:pPr algn="ctr" defTabSz="848770">
                    <a:lnSpc>
                      <a:spcPct val="100000"/>
                    </a:lnSpc>
                    <a:spcBef>
                      <a:spcPts val="0"/>
                    </a:spcBef>
                    <a:defRPr sz="1600">
                      <a:latin typeface="Arial"/>
                      <a:ea typeface="Arial"/>
                      <a:cs typeface="Arial"/>
                      <a:sym typeface="Arial"/>
                    </a:defRPr>
                  </a:pPr>
                  <a:endParaRPr/>
                </a:p>
              </p:txBody>
            </p:sp>
            <p:sp>
              <p:nvSpPr>
                <p:cNvPr id="188" name="Arc 59">
                  <a:extLst>
                    <a:ext uri="{FF2B5EF4-FFF2-40B4-BE49-F238E27FC236}">
                      <a16:creationId xmlns:a16="http://schemas.microsoft.com/office/drawing/2014/main" id="{AE9B9B86-BABB-73F1-35EC-83DC0B23287D}"/>
                    </a:ext>
                  </a:extLst>
                </p:cNvPr>
                <p:cNvSpPr/>
                <p:nvPr/>
              </p:nvSpPr>
              <p:spPr>
                <a:xfrm rot="10800000">
                  <a:off x="-1" y="638886"/>
                  <a:ext cx="522965" cy="394511"/>
                </a:xfrm>
                <a:custGeom>
                  <a:avLst/>
                  <a:gdLst/>
                  <a:ahLst/>
                  <a:cxnLst>
                    <a:cxn ang="0">
                      <a:pos x="wd2" y="hd2"/>
                    </a:cxn>
                    <a:cxn ang="5400000">
                      <a:pos x="wd2" y="hd2"/>
                    </a:cxn>
                    <a:cxn ang="10800000">
                      <a:pos x="wd2" y="hd2"/>
                    </a:cxn>
                    <a:cxn ang="16200000">
                      <a:pos x="wd2" y="hd2"/>
                    </a:cxn>
                  </a:cxnLst>
                  <a:rect l="0" t="0" r="r" b="b"/>
                  <a:pathLst>
                    <a:path w="21600" h="21600" extrusionOk="0">
                      <a:moveTo>
                        <a:pt x="0" y="21303"/>
                      </a:moveTo>
                      <a:cubicBezTo>
                        <a:pt x="0" y="9538"/>
                        <a:pt x="4835" y="0"/>
                        <a:pt x="10800" y="0"/>
                      </a:cubicBezTo>
                      <a:cubicBezTo>
                        <a:pt x="16765" y="0"/>
                        <a:pt x="21600" y="9538"/>
                        <a:pt x="21600" y="21303"/>
                      </a:cubicBezTo>
                      <a:cubicBezTo>
                        <a:pt x="21600" y="21402"/>
                        <a:pt x="21600" y="21501"/>
                        <a:pt x="21599" y="21600"/>
                      </a:cubicBezTo>
                    </a:path>
                  </a:pathLst>
                </a:custGeom>
                <a:noFill/>
                <a:ln w="25400" cap="flat">
                  <a:solidFill>
                    <a:srgbClr val="FF0000"/>
                  </a:solidFill>
                  <a:prstDash val="solid"/>
                  <a:round/>
                </a:ln>
                <a:effectLst/>
              </p:spPr>
              <p:txBody>
                <a:bodyPr wrap="square" lIns="45719" tIns="45719" rIns="45719" bIns="45719" numCol="1" anchor="ctr">
                  <a:noAutofit/>
                </a:bodyPr>
                <a:lstStyle/>
                <a:p>
                  <a:pPr algn="ctr" defTabSz="848770">
                    <a:lnSpc>
                      <a:spcPct val="100000"/>
                    </a:lnSpc>
                    <a:spcBef>
                      <a:spcPts val="0"/>
                    </a:spcBef>
                    <a:defRPr sz="1600">
                      <a:latin typeface="Arial"/>
                      <a:ea typeface="Arial"/>
                      <a:cs typeface="Arial"/>
                      <a:sym typeface="Arial"/>
                    </a:defRPr>
                  </a:pPr>
                  <a:endParaRPr/>
                </a:p>
              </p:txBody>
            </p:sp>
          </p:grpSp>
          <p:grpSp>
            <p:nvGrpSpPr>
              <p:cNvPr id="171" name="Group 63">
                <a:extLst>
                  <a:ext uri="{FF2B5EF4-FFF2-40B4-BE49-F238E27FC236}">
                    <a16:creationId xmlns:a16="http://schemas.microsoft.com/office/drawing/2014/main" id="{290304E8-5EAC-7094-1DF4-756DEDACB222}"/>
                  </a:ext>
                </a:extLst>
              </p:cNvPr>
              <p:cNvGrpSpPr/>
              <p:nvPr/>
            </p:nvGrpSpPr>
            <p:grpSpPr>
              <a:xfrm>
                <a:off x="1884846" y="-1"/>
                <a:ext cx="1176678" cy="1033398"/>
                <a:chOff x="-1" y="0"/>
                <a:chExt cx="1176677" cy="1033397"/>
              </a:xfrm>
            </p:grpSpPr>
            <p:sp>
              <p:nvSpPr>
                <p:cNvPr id="185" name="Arc 64">
                  <a:extLst>
                    <a:ext uri="{FF2B5EF4-FFF2-40B4-BE49-F238E27FC236}">
                      <a16:creationId xmlns:a16="http://schemas.microsoft.com/office/drawing/2014/main" id="{91021C28-2A5A-DD79-543E-CEBF1B769252}"/>
                    </a:ext>
                  </a:extLst>
                </p:cNvPr>
                <p:cNvSpPr/>
                <p:nvPr/>
              </p:nvSpPr>
              <p:spPr>
                <a:xfrm>
                  <a:off x="6" y="0"/>
                  <a:ext cx="1176670" cy="695206"/>
                </a:xfrm>
                <a:custGeom>
                  <a:avLst/>
                  <a:gdLst/>
                  <a:ahLst/>
                  <a:cxnLst>
                    <a:cxn ang="0">
                      <a:pos x="wd2" y="hd2"/>
                    </a:cxn>
                    <a:cxn ang="5400000">
                      <a:pos x="wd2" y="hd2"/>
                    </a:cxn>
                    <a:cxn ang="10800000">
                      <a:pos x="wd2" y="hd2"/>
                    </a:cxn>
                    <a:cxn ang="16200000">
                      <a:pos x="wd2" y="hd2"/>
                    </a:cxn>
                  </a:cxnLst>
                  <a:rect l="0" t="0" r="r" b="b"/>
                  <a:pathLst>
                    <a:path w="21600" h="21600" extrusionOk="0">
                      <a:moveTo>
                        <a:pt x="0" y="21221"/>
                      </a:moveTo>
                      <a:cubicBezTo>
                        <a:pt x="0" y="9501"/>
                        <a:pt x="4835" y="0"/>
                        <a:pt x="10800" y="0"/>
                      </a:cubicBezTo>
                      <a:cubicBezTo>
                        <a:pt x="16765" y="0"/>
                        <a:pt x="21600" y="9501"/>
                        <a:pt x="21600" y="21221"/>
                      </a:cubicBezTo>
                      <a:cubicBezTo>
                        <a:pt x="21600" y="21348"/>
                        <a:pt x="21599" y="21474"/>
                        <a:pt x="21598" y="21600"/>
                      </a:cubicBezTo>
                    </a:path>
                  </a:pathLst>
                </a:custGeom>
                <a:noFill/>
                <a:ln w="25400" cap="flat">
                  <a:solidFill>
                    <a:srgbClr val="FF0000"/>
                  </a:solidFill>
                  <a:prstDash val="solid"/>
                  <a:round/>
                </a:ln>
                <a:effectLst/>
              </p:spPr>
              <p:txBody>
                <a:bodyPr wrap="square" lIns="45719" tIns="45719" rIns="45719" bIns="45719" numCol="1" anchor="ctr">
                  <a:noAutofit/>
                </a:bodyPr>
                <a:lstStyle/>
                <a:p>
                  <a:pPr algn="ctr" defTabSz="848770">
                    <a:lnSpc>
                      <a:spcPct val="100000"/>
                    </a:lnSpc>
                    <a:spcBef>
                      <a:spcPts val="0"/>
                    </a:spcBef>
                    <a:defRPr sz="1600">
                      <a:latin typeface="Arial"/>
                      <a:ea typeface="Arial"/>
                      <a:cs typeface="Arial"/>
                      <a:sym typeface="Arial"/>
                    </a:defRPr>
                  </a:pPr>
                  <a:endParaRPr/>
                </a:p>
              </p:txBody>
            </p:sp>
            <p:sp>
              <p:nvSpPr>
                <p:cNvPr id="186" name="Arc 65">
                  <a:extLst>
                    <a:ext uri="{FF2B5EF4-FFF2-40B4-BE49-F238E27FC236}">
                      <a16:creationId xmlns:a16="http://schemas.microsoft.com/office/drawing/2014/main" id="{1EDDB357-073E-FE31-CF68-1C7F7CB23B22}"/>
                    </a:ext>
                  </a:extLst>
                </p:cNvPr>
                <p:cNvSpPr/>
                <p:nvPr/>
              </p:nvSpPr>
              <p:spPr>
                <a:xfrm rot="10800000">
                  <a:off x="-1" y="638886"/>
                  <a:ext cx="522965" cy="394511"/>
                </a:xfrm>
                <a:custGeom>
                  <a:avLst/>
                  <a:gdLst/>
                  <a:ahLst/>
                  <a:cxnLst>
                    <a:cxn ang="0">
                      <a:pos x="wd2" y="hd2"/>
                    </a:cxn>
                    <a:cxn ang="5400000">
                      <a:pos x="wd2" y="hd2"/>
                    </a:cxn>
                    <a:cxn ang="10800000">
                      <a:pos x="wd2" y="hd2"/>
                    </a:cxn>
                    <a:cxn ang="16200000">
                      <a:pos x="wd2" y="hd2"/>
                    </a:cxn>
                  </a:cxnLst>
                  <a:rect l="0" t="0" r="r" b="b"/>
                  <a:pathLst>
                    <a:path w="21600" h="21600" extrusionOk="0">
                      <a:moveTo>
                        <a:pt x="0" y="21303"/>
                      </a:moveTo>
                      <a:cubicBezTo>
                        <a:pt x="0" y="9538"/>
                        <a:pt x="4835" y="0"/>
                        <a:pt x="10800" y="0"/>
                      </a:cubicBezTo>
                      <a:cubicBezTo>
                        <a:pt x="16765" y="0"/>
                        <a:pt x="21600" y="9538"/>
                        <a:pt x="21600" y="21303"/>
                      </a:cubicBezTo>
                      <a:cubicBezTo>
                        <a:pt x="21600" y="21402"/>
                        <a:pt x="21600" y="21501"/>
                        <a:pt x="21599" y="21600"/>
                      </a:cubicBezTo>
                    </a:path>
                  </a:pathLst>
                </a:custGeom>
                <a:noFill/>
                <a:ln w="25400" cap="flat">
                  <a:solidFill>
                    <a:srgbClr val="FF0000"/>
                  </a:solidFill>
                  <a:prstDash val="solid"/>
                  <a:round/>
                </a:ln>
                <a:effectLst/>
              </p:spPr>
              <p:txBody>
                <a:bodyPr wrap="square" lIns="45719" tIns="45719" rIns="45719" bIns="45719" numCol="1" anchor="ctr">
                  <a:noAutofit/>
                </a:bodyPr>
                <a:lstStyle/>
                <a:p>
                  <a:pPr algn="ctr" defTabSz="848770">
                    <a:lnSpc>
                      <a:spcPct val="100000"/>
                    </a:lnSpc>
                    <a:spcBef>
                      <a:spcPts val="0"/>
                    </a:spcBef>
                    <a:defRPr sz="1600">
                      <a:latin typeface="Arial"/>
                      <a:ea typeface="Arial"/>
                      <a:cs typeface="Arial"/>
                      <a:sym typeface="Arial"/>
                    </a:defRPr>
                  </a:pPr>
                  <a:endParaRPr/>
                </a:p>
              </p:txBody>
            </p:sp>
          </p:grpSp>
          <p:grpSp>
            <p:nvGrpSpPr>
              <p:cNvPr id="172" name="Group 66">
                <a:extLst>
                  <a:ext uri="{FF2B5EF4-FFF2-40B4-BE49-F238E27FC236}">
                    <a16:creationId xmlns:a16="http://schemas.microsoft.com/office/drawing/2014/main" id="{3289A616-B7FA-517F-FB8B-DE18DA8170EC}"/>
                  </a:ext>
                </a:extLst>
              </p:cNvPr>
              <p:cNvGrpSpPr/>
              <p:nvPr/>
            </p:nvGrpSpPr>
            <p:grpSpPr>
              <a:xfrm>
                <a:off x="1231141" y="-1"/>
                <a:ext cx="1176678" cy="1033398"/>
                <a:chOff x="-1" y="0"/>
                <a:chExt cx="1176677" cy="1033397"/>
              </a:xfrm>
            </p:grpSpPr>
            <p:sp>
              <p:nvSpPr>
                <p:cNvPr id="183" name="Arc 67">
                  <a:extLst>
                    <a:ext uri="{FF2B5EF4-FFF2-40B4-BE49-F238E27FC236}">
                      <a16:creationId xmlns:a16="http://schemas.microsoft.com/office/drawing/2014/main" id="{4E605069-9C7C-7404-6238-D2B58C16BEBF}"/>
                    </a:ext>
                  </a:extLst>
                </p:cNvPr>
                <p:cNvSpPr/>
                <p:nvPr/>
              </p:nvSpPr>
              <p:spPr>
                <a:xfrm>
                  <a:off x="6" y="0"/>
                  <a:ext cx="1176670" cy="695206"/>
                </a:xfrm>
                <a:custGeom>
                  <a:avLst/>
                  <a:gdLst/>
                  <a:ahLst/>
                  <a:cxnLst>
                    <a:cxn ang="0">
                      <a:pos x="wd2" y="hd2"/>
                    </a:cxn>
                    <a:cxn ang="5400000">
                      <a:pos x="wd2" y="hd2"/>
                    </a:cxn>
                    <a:cxn ang="10800000">
                      <a:pos x="wd2" y="hd2"/>
                    </a:cxn>
                    <a:cxn ang="16200000">
                      <a:pos x="wd2" y="hd2"/>
                    </a:cxn>
                  </a:cxnLst>
                  <a:rect l="0" t="0" r="r" b="b"/>
                  <a:pathLst>
                    <a:path w="21600" h="21600" extrusionOk="0">
                      <a:moveTo>
                        <a:pt x="0" y="21221"/>
                      </a:moveTo>
                      <a:cubicBezTo>
                        <a:pt x="0" y="9501"/>
                        <a:pt x="4835" y="0"/>
                        <a:pt x="10800" y="0"/>
                      </a:cubicBezTo>
                      <a:cubicBezTo>
                        <a:pt x="16765" y="0"/>
                        <a:pt x="21600" y="9501"/>
                        <a:pt x="21600" y="21221"/>
                      </a:cubicBezTo>
                      <a:cubicBezTo>
                        <a:pt x="21600" y="21348"/>
                        <a:pt x="21599" y="21474"/>
                        <a:pt x="21598" y="21600"/>
                      </a:cubicBezTo>
                    </a:path>
                  </a:pathLst>
                </a:custGeom>
                <a:noFill/>
                <a:ln w="25400" cap="flat">
                  <a:solidFill>
                    <a:srgbClr val="FF0000"/>
                  </a:solidFill>
                  <a:prstDash val="solid"/>
                  <a:round/>
                </a:ln>
                <a:effectLst/>
              </p:spPr>
              <p:txBody>
                <a:bodyPr wrap="square" lIns="45719" tIns="45719" rIns="45719" bIns="45719" numCol="1" anchor="ctr">
                  <a:noAutofit/>
                </a:bodyPr>
                <a:lstStyle/>
                <a:p>
                  <a:pPr algn="ctr" defTabSz="848770">
                    <a:lnSpc>
                      <a:spcPct val="100000"/>
                    </a:lnSpc>
                    <a:spcBef>
                      <a:spcPts val="0"/>
                    </a:spcBef>
                    <a:defRPr sz="1600">
                      <a:latin typeface="Arial"/>
                      <a:ea typeface="Arial"/>
                      <a:cs typeface="Arial"/>
                      <a:sym typeface="Arial"/>
                    </a:defRPr>
                  </a:pPr>
                  <a:endParaRPr/>
                </a:p>
              </p:txBody>
            </p:sp>
            <p:sp>
              <p:nvSpPr>
                <p:cNvPr id="184" name="Arc 68">
                  <a:extLst>
                    <a:ext uri="{FF2B5EF4-FFF2-40B4-BE49-F238E27FC236}">
                      <a16:creationId xmlns:a16="http://schemas.microsoft.com/office/drawing/2014/main" id="{111F3482-21E8-A0AD-945D-403BC4BEE348}"/>
                    </a:ext>
                  </a:extLst>
                </p:cNvPr>
                <p:cNvSpPr/>
                <p:nvPr/>
              </p:nvSpPr>
              <p:spPr>
                <a:xfrm rot="10800000">
                  <a:off x="-1" y="638886"/>
                  <a:ext cx="522965" cy="394511"/>
                </a:xfrm>
                <a:custGeom>
                  <a:avLst/>
                  <a:gdLst/>
                  <a:ahLst/>
                  <a:cxnLst>
                    <a:cxn ang="0">
                      <a:pos x="wd2" y="hd2"/>
                    </a:cxn>
                    <a:cxn ang="5400000">
                      <a:pos x="wd2" y="hd2"/>
                    </a:cxn>
                    <a:cxn ang="10800000">
                      <a:pos x="wd2" y="hd2"/>
                    </a:cxn>
                    <a:cxn ang="16200000">
                      <a:pos x="wd2" y="hd2"/>
                    </a:cxn>
                  </a:cxnLst>
                  <a:rect l="0" t="0" r="r" b="b"/>
                  <a:pathLst>
                    <a:path w="21600" h="21600" extrusionOk="0">
                      <a:moveTo>
                        <a:pt x="0" y="21303"/>
                      </a:moveTo>
                      <a:cubicBezTo>
                        <a:pt x="0" y="9538"/>
                        <a:pt x="4835" y="0"/>
                        <a:pt x="10800" y="0"/>
                      </a:cubicBezTo>
                      <a:cubicBezTo>
                        <a:pt x="16765" y="0"/>
                        <a:pt x="21600" y="9538"/>
                        <a:pt x="21600" y="21303"/>
                      </a:cubicBezTo>
                      <a:cubicBezTo>
                        <a:pt x="21600" y="21402"/>
                        <a:pt x="21600" y="21501"/>
                        <a:pt x="21599" y="21600"/>
                      </a:cubicBezTo>
                    </a:path>
                  </a:pathLst>
                </a:custGeom>
                <a:noFill/>
                <a:ln w="25400" cap="flat">
                  <a:solidFill>
                    <a:srgbClr val="FF0000"/>
                  </a:solidFill>
                  <a:prstDash val="solid"/>
                  <a:round/>
                </a:ln>
                <a:effectLst/>
              </p:spPr>
              <p:txBody>
                <a:bodyPr wrap="square" lIns="45719" tIns="45719" rIns="45719" bIns="45719" numCol="1" anchor="ctr">
                  <a:noAutofit/>
                </a:bodyPr>
                <a:lstStyle/>
                <a:p>
                  <a:pPr algn="ctr" defTabSz="848770">
                    <a:lnSpc>
                      <a:spcPct val="100000"/>
                    </a:lnSpc>
                    <a:spcBef>
                      <a:spcPts val="0"/>
                    </a:spcBef>
                    <a:defRPr sz="1600">
                      <a:latin typeface="Arial"/>
                      <a:ea typeface="Arial"/>
                      <a:cs typeface="Arial"/>
                      <a:sym typeface="Arial"/>
                    </a:defRPr>
                  </a:pPr>
                  <a:endParaRPr/>
                </a:p>
              </p:txBody>
            </p:sp>
          </p:grpSp>
          <p:grpSp>
            <p:nvGrpSpPr>
              <p:cNvPr id="173" name="Group 69">
                <a:extLst>
                  <a:ext uri="{FF2B5EF4-FFF2-40B4-BE49-F238E27FC236}">
                    <a16:creationId xmlns:a16="http://schemas.microsoft.com/office/drawing/2014/main" id="{7AF9E583-704D-FE1D-35DF-6B360592B83F}"/>
                  </a:ext>
                </a:extLst>
              </p:cNvPr>
              <p:cNvGrpSpPr/>
              <p:nvPr/>
            </p:nvGrpSpPr>
            <p:grpSpPr>
              <a:xfrm>
                <a:off x="577436" y="-1"/>
                <a:ext cx="1176678" cy="1033398"/>
                <a:chOff x="-1" y="0"/>
                <a:chExt cx="1176677" cy="1033397"/>
              </a:xfrm>
            </p:grpSpPr>
            <p:sp>
              <p:nvSpPr>
                <p:cNvPr id="181" name="Arc 70">
                  <a:extLst>
                    <a:ext uri="{FF2B5EF4-FFF2-40B4-BE49-F238E27FC236}">
                      <a16:creationId xmlns:a16="http://schemas.microsoft.com/office/drawing/2014/main" id="{DAF2E9CE-338C-8155-C01F-4CA974D12F29}"/>
                    </a:ext>
                  </a:extLst>
                </p:cNvPr>
                <p:cNvSpPr/>
                <p:nvPr/>
              </p:nvSpPr>
              <p:spPr>
                <a:xfrm>
                  <a:off x="6" y="0"/>
                  <a:ext cx="1176670" cy="695206"/>
                </a:xfrm>
                <a:custGeom>
                  <a:avLst/>
                  <a:gdLst/>
                  <a:ahLst/>
                  <a:cxnLst>
                    <a:cxn ang="0">
                      <a:pos x="wd2" y="hd2"/>
                    </a:cxn>
                    <a:cxn ang="5400000">
                      <a:pos x="wd2" y="hd2"/>
                    </a:cxn>
                    <a:cxn ang="10800000">
                      <a:pos x="wd2" y="hd2"/>
                    </a:cxn>
                    <a:cxn ang="16200000">
                      <a:pos x="wd2" y="hd2"/>
                    </a:cxn>
                  </a:cxnLst>
                  <a:rect l="0" t="0" r="r" b="b"/>
                  <a:pathLst>
                    <a:path w="21600" h="21600" extrusionOk="0">
                      <a:moveTo>
                        <a:pt x="0" y="21221"/>
                      </a:moveTo>
                      <a:cubicBezTo>
                        <a:pt x="0" y="9501"/>
                        <a:pt x="4835" y="0"/>
                        <a:pt x="10800" y="0"/>
                      </a:cubicBezTo>
                      <a:cubicBezTo>
                        <a:pt x="16765" y="0"/>
                        <a:pt x="21600" y="9501"/>
                        <a:pt x="21600" y="21221"/>
                      </a:cubicBezTo>
                      <a:cubicBezTo>
                        <a:pt x="21600" y="21348"/>
                        <a:pt x="21599" y="21474"/>
                        <a:pt x="21598" y="21600"/>
                      </a:cubicBezTo>
                    </a:path>
                  </a:pathLst>
                </a:custGeom>
                <a:noFill/>
                <a:ln w="25400" cap="flat">
                  <a:solidFill>
                    <a:srgbClr val="FF0000"/>
                  </a:solidFill>
                  <a:prstDash val="solid"/>
                  <a:round/>
                </a:ln>
                <a:effectLst/>
              </p:spPr>
              <p:txBody>
                <a:bodyPr wrap="square" lIns="45719" tIns="45719" rIns="45719" bIns="45719" numCol="1" anchor="ctr">
                  <a:noAutofit/>
                </a:bodyPr>
                <a:lstStyle/>
                <a:p>
                  <a:pPr algn="ctr" defTabSz="848770">
                    <a:lnSpc>
                      <a:spcPct val="100000"/>
                    </a:lnSpc>
                    <a:spcBef>
                      <a:spcPts val="0"/>
                    </a:spcBef>
                    <a:defRPr sz="1600">
                      <a:latin typeface="Arial"/>
                      <a:ea typeface="Arial"/>
                      <a:cs typeface="Arial"/>
                      <a:sym typeface="Arial"/>
                    </a:defRPr>
                  </a:pPr>
                  <a:endParaRPr/>
                </a:p>
              </p:txBody>
            </p:sp>
            <p:sp>
              <p:nvSpPr>
                <p:cNvPr id="182" name="Arc 71">
                  <a:extLst>
                    <a:ext uri="{FF2B5EF4-FFF2-40B4-BE49-F238E27FC236}">
                      <a16:creationId xmlns:a16="http://schemas.microsoft.com/office/drawing/2014/main" id="{C2C2C005-07ED-6A5C-3F94-05B17709BA38}"/>
                    </a:ext>
                  </a:extLst>
                </p:cNvPr>
                <p:cNvSpPr/>
                <p:nvPr/>
              </p:nvSpPr>
              <p:spPr>
                <a:xfrm rot="10800000">
                  <a:off x="-1" y="638886"/>
                  <a:ext cx="522965" cy="394511"/>
                </a:xfrm>
                <a:custGeom>
                  <a:avLst/>
                  <a:gdLst/>
                  <a:ahLst/>
                  <a:cxnLst>
                    <a:cxn ang="0">
                      <a:pos x="wd2" y="hd2"/>
                    </a:cxn>
                    <a:cxn ang="5400000">
                      <a:pos x="wd2" y="hd2"/>
                    </a:cxn>
                    <a:cxn ang="10800000">
                      <a:pos x="wd2" y="hd2"/>
                    </a:cxn>
                    <a:cxn ang="16200000">
                      <a:pos x="wd2" y="hd2"/>
                    </a:cxn>
                  </a:cxnLst>
                  <a:rect l="0" t="0" r="r" b="b"/>
                  <a:pathLst>
                    <a:path w="21600" h="21600" extrusionOk="0">
                      <a:moveTo>
                        <a:pt x="0" y="21303"/>
                      </a:moveTo>
                      <a:cubicBezTo>
                        <a:pt x="0" y="9538"/>
                        <a:pt x="4835" y="0"/>
                        <a:pt x="10800" y="0"/>
                      </a:cubicBezTo>
                      <a:cubicBezTo>
                        <a:pt x="16765" y="0"/>
                        <a:pt x="21600" y="9538"/>
                        <a:pt x="21600" y="21303"/>
                      </a:cubicBezTo>
                      <a:cubicBezTo>
                        <a:pt x="21600" y="21402"/>
                        <a:pt x="21600" y="21501"/>
                        <a:pt x="21599" y="21600"/>
                      </a:cubicBezTo>
                    </a:path>
                  </a:pathLst>
                </a:custGeom>
                <a:noFill/>
                <a:ln w="25400" cap="flat">
                  <a:solidFill>
                    <a:srgbClr val="FF0000"/>
                  </a:solidFill>
                  <a:prstDash val="solid"/>
                  <a:round/>
                </a:ln>
                <a:effectLst/>
              </p:spPr>
              <p:txBody>
                <a:bodyPr wrap="square" lIns="45719" tIns="45719" rIns="45719" bIns="45719" numCol="1" anchor="ctr">
                  <a:noAutofit/>
                </a:bodyPr>
                <a:lstStyle/>
                <a:p>
                  <a:pPr algn="ctr" defTabSz="848770">
                    <a:lnSpc>
                      <a:spcPct val="100000"/>
                    </a:lnSpc>
                    <a:spcBef>
                      <a:spcPts val="0"/>
                    </a:spcBef>
                    <a:defRPr sz="1600">
                      <a:latin typeface="Arial"/>
                      <a:ea typeface="Arial"/>
                      <a:cs typeface="Arial"/>
                      <a:sym typeface="Arial"/>
                    </a:defRPr>
                  </a:pPr>
                  <a:endParaRPr/>
                </a:p>
              </p:txBody>
            </p:sp>
          </p:grpSp>
          <p:grpSp>
            <p:nvGrpSpPr>
              <p:cNvPr id="174" name="Group 74">
                <a:extLst>
                  <a:ext uri="{FF2B5EF4-FFF2-40B4-BE49-F238E27FC236}">
                    <a16:creationId xmlns:a16="http://schemas.microsoft.com/office/drawing/2014/main" id="{CA918A4B-C45E-CE90-6495-A96E8D19FED9}"/>
                  </a:ext>
                </a:extLst>
              </p:cNvPr>
              <p:cNvGrpSpPr/>
              <p:nvPr/>
            </p:nvGrpSpPr>
            <p:grpSpPr>
              <a:xfrm>
                <a:off x="3192255" y="-1"/>
                <a:ext cx="1176679" cy="1033398"/>
                <a:chOff x="-1" y="0"/>
                <a:chExt cx="1176677" cy="1033397"/>
              </a:xfrm>
            </p:grpSpPr>
            <p:sp>
              <p:nvSpPr>
                <p:cNvPr id="179" name="Arc 75">
                  <a:extLst>
                    <a:ext uri="{FF2B5EF4-FFF2-40B4-BE49-F238E27FC236}">
                      <a16:creationId xmlns:a16="http://schemas.microsoft.com/office/drawing/2014/main" id="{F593C52B-2BD3-0497-14FC-281AB6443016}"/>
                    </a:ext>
                  </a:extLst>
                </p:cNvPr>
                <p:cNvSpPr/>
                <p:nvPr/>
              </p:nvSpPr>
              <p:spPr>
                <a:xfrm>
                  <a:off x="6" y="0"/>
                  <a:ext cx="1176670" cy="695206"/>
                </a:xfrm>
                <a:custGeom>
                  <a:avLst/>
                  <a:gdLst/>
                  <a:ahLst/>
                  <a:cxnLst>
                    <a:cxn ang="0">
                      <a:pos x="wd2" y="hd2"/>
                    </a:cxn>
                    <a:cxn ang="5400000">
                      <a:pos x="wd2" y="hd2"/>
                    </a:cxn>
                    <a:cxn ang="10800000">
                      <a:pos x="wd2" y="hd2"/>
                    </a:cxn>
                    <a:cxn ang="16200000">
                      <a:pos x="wd2" y="hd2"/>
                    </a:cxn>
                  </a:cxnLst>
                  <a:rect l="0" t="0" r="r" b="b"/>
                  <a:pathLst>
                    <a:path w="21600" h="21600" extrusionOk="0">
                      <a:moveTo>
                        <a:pt x="0" y="21221"/>
                      </a:moveTo>
                      <a:cubicBezTo>
                        <a:pt x="0" y="9501"/>
                        <a:pt x="4835" y="0"/>
                        <a:pt x="10800" y="0"/>
                      </a:cubicBezTo>
                      <a:cubicBezTo>
                        <a:pt x="16765" y="0"/>
                        <a:pt x="21600" y="9501"/>
                        <a:pt x="21600" y="21221"/>
                      </a:cubicBezTo>
                      <a:cubicBezTo>
                        <a:pt x="21600" y="21348"/>
                        <a:pt x="21599" y="21474"/>
                        <a:pt x="21598" y="21600"/>
                      </a:cubicBezTo>
                    </a:path>
                  </a:pathLst>
                </a:custGeom>
                <a:noFill/>
                <a:ln w="25400" cap="flat">
                  <a:solidFill>
                    <a:srgbClr val="FF0000"/>
                  </a:solidFill>
                  <a:prstDash val="solid"/>
                  <a:round/>
                </a:ln>
                <a:effectLst/>
              </p:spPr>
              <p:txBody>
                <a:bodyPr wrap="square" lIns="45719" tIns="45719" rIns="45719" bIns="45719" numCol="1" anchor="ctr">
                  <a:noAutofit/>
                </a:bodyPr>
                <a:lstStyle/>
                <a:p>
                  <a:pPr algn="ctr" defTabSz="848770">
                    <a:lnSpc>
                      <a:spcPct val="100000"/>
                    </a:lnSpc>
                    <a:spcBef>
                      <a:spcPts val="0"/>
                    </a:spcBef>
                    <a:defRPr sz="1600">
                      <a:latin typeface="Arial"/>
                      <a:ea typeface="Arial"/>
                      <a:cs typeface="Arial"/>
                      <a:sym typeface="Arial"/>
                    </a:defRPr>
                  </a:pPr>
                  <a:endParaRPr/>
                </a:p>
              </p:txBody>
            </p:sp>
            <p:sp>
              <p:nvSpPr>
                <p:cNvPr id="180" name="Arc 76">
                  <a:extLst>
                    <a:ext uri="{FF2B5EF4-FFF2-40B4-BE49-F238E27FC236}">
                      <a16:creationId xmlns:a16="http://schemas.microsoft.com/office/drawing/2014/main" id="{94FCF877-26DF-BCEB-C597-D7FC88B44F16}"/>
                    </a:ext>
                  </a:extLst>
                </p:cNvPr>
                <p:cNvSpPr/>
                <p:nvPr/>
              </p:nvSpPr>
              <p:spPr>
                <a:xfrm rot="10800000">
                  <a:off x="-1" y="638886"/>
                  <a:ext cx="522965" cy="394511"/>
                </a:xfrm>
                <a:custGeom>
                  <a:avLst/>
                  <a:gdLst/>
                  <a:ahLst/>
                  <a:cxnLst>
                    <a:cxn ang="0">
                      <a:pos x="wd2" y="hd2"/>
                    </a:cxn>
                    <a:cxn ang="5400000">
                      <a:pos x="wd2" y="hd2"/>
                    </a:cxn>
                    <a:cxn ang="10800000">
                      <a:pos x="wd2" y="hd2"/>
                    </a:cxn>
                    <a:cxn ang="16200000">
                      <a:pos x="wd2" y="hd2"/>
                    </a:cxn>
                  </a:cxnLst>
                  <a:rect l="0" t="0" r="r" b="b"/>
                  <a:pathLst>
                    <a:path w="21600" h="21600" extrusionOk="0">
                      <a:moveTo>
                        <a:pt x="0" y="21303"/>
                      </a:moveTo>
                      <a:cubicBezTo>
                        <a:pt x="0" y="9538"/>
                        <a:pt x="4835" y="0"/>
                        <a:pt x="10800" y="0"/>
                      </a:cubicBezTo>
                      <a:cubicBezTo>
                        <a:pt x="16765" y="0"/>
                        <a:pt x="21600" y="9538"/>
                        <a:pt x="21600" y="21303"/>
                      </a:cubicBezTo>
                      <a:cubicBezTo>
                        <a:pt x="21600" y="21402"/>
                        <a:pt x="21600" y="21501"/>
                        <a:pt x="21599" y="21600"/>
                      </a:cubicBezTo>
                    </a:path>
                  </a:pathLst>
                </a:custGeom>
                <a:noFill/>
                <a:ln w="25400" cap="flat">
                  <a:solidFill>
                    <a:srgbClr val="FF0000"/>
                  </a:solidFill>
                  <a:prstDash val="solid"/>
                  <a:round/>
                </a:ln>
                <a:effectLst/>
              </p:spPr>
              <p:txBody>
                <a:bodyPr wrap="square" lIns="45719" tIns="45719" rIns="45719" bIns="45719" numCol="1" anchor="ctr">
                  <a:noAutofit/>
                </a:bodyPr>
                <a:lstStyle/>
                <a:p>
                  <a:pPr algn="ctr" defTabSz="848770">
                    <a:lnSpc>
                      <a:spcPct val="100000"/>
                    </a:lnSpc>
                    <a:spcBef>
                      <a:spcPts val="0"/>
                    </a:spcBef>
                    <a:defRPr sz="1600">
                      <a:latin typeface="Arial"/>
                      <a:ea typeface="Arial"/>
                      <a:cs typeface="Arial"/>
                      <a:sym typeface="Arial"/>
                    </a:defRPr>
                  </a:pPr>
                  <a:endParaRPr/>
                </a:p>
              </p:txBody>
            </p:sp>
          </p:grpSp>
          <p:grpSp>
            <p:nvGrpSpPr>
              <p:cNvPr id="175" name="Group 77">
                <a:extLst>
                  <a:ext uri="{FF2B5EF4-FFF2-40B4-BE49-F238E27FC236}">
                    <a16:creationId xmlns:a16="http://schemas.microsoft.com/office/drawing/2014/main" id="{CDF8EE67-F3BE-D04A-DFA4-397F0ED61B26}"/>
                  </a:ext>
                </a:extLst>
              </p:cNvPr>
              <p:cNvGrpSpPr/>
              <p:nvPr/>
            </p:nvGrpSpPr>
            <p:grpSpPr>
              <a:xfrm>
                <a:off x="3845960" y="-1"/>
                <a:ext cx="1176679" cy="1033398"/>
                <a:chOff x="-1" y="0"/>
                <a:chExt cx="1176677" cy="1033397"/>
              </a:xfrm>
            </p:grpSpPr>
            <p:sp>
              <p:nvSpPr>
                <p:cNvPr id="177" name="Arc 78">
                  <a:extLst>
                    <a:ext uri="{FF2B5EF4-FFF2-40B4-BE49-F238E27FC236}">
                      <a16:creationId xmlns:a16="http://schemas.microsoft.com/office/drawing/2014/main" id="{2C46D345-8134-7513-3CD1-E53F397C34A1}"/>
                    </a:ext>
                  </a:extLst>
                </p:cNvPr>
                <p:cNvSpPr/>
                <p:nvPr/>
              </p:nvSpPr>
              <p:spPr>
                <a:xfrm>
                  <a:off x="6" y="0"/>
                  <a:ext cx="1176670" cy="695206"/>
                </a:xfrm>
                <a:custGeom>
                  <a:avLst/>
                  <a:gdLst/>
                  <a:ahLst/>
                  <a:cxnLst>
                    <a:cxn ang="0">
                      <a:pos x="wd2" y="hd2"/>
                    </a:cxn>
                    <a:cxn ang="5400000">
                      <a:pos x="wd2" y="hd2"/>
                    </a:cxn>
                    <a:cxn ang="10800000">
                      <a:pos x="wd2" y="hd2"/>
                    </a:cxn>
                    <a:cxn ang="16200000">
                      <a:pos x="wd2" y="hd2"/>
                    </a:cxn>
                  </a:cxnLst>
                  <a:rect l="0" t="0" r="r" b="b"/>
                  <a:pathLst>
                    <a:path w="21600" h="21600" extrusionOk="0">
                      <a:moveTo>
                        <a:pt x="0" y="21221"/>
                      </a:moveTo>
                      <a:cubicBezTo>
                        <a:pt x="0" y="9501"/>
                        <a:pt x="4835" y="0"/>
                        <a:pt x="10800" y="0"/>
                      </a:cubicBezTo>
                      <a:cubicBezTo>
                        <a:pt x="16765" y="0"/>
                        <a:pt x="21600" y="9501"/>
                        <a:pt x="21600" y="21221"/>
                      </a:cubicBezTo>
                      <a:cubicBezTo>
                        <a:pt x="21600" y="21348"/>
                        <a:pt x="21599" y="21474"/>
                        <a:pt x="21598" y="21600"/>
                      </a:cubicBezTo>
                    </a:path>
                  </a:pathLst>
                </a:custGeom>
                <a:noFill/>
                <a:ln w="25400" cap="flat">
                  <a:solidFill>
                    <a:srgbClr val="FF0000"/>
                  </a:solidFill>
                  <a:prstDash val="solid"/>
                  <a:round/>
                </a:ln>
                <a:effectLst/>
              </p:spPr>
              <p:txBody>
                <a:bodyPr wrap="square" lIns="45719" tIns="45719" rIns="45719" bIns="45719" numCol="1" anchor="ctr">
                  <a:noAutofit/>
                </a:bodyPr>
                <a:lstStyle/>
                <a:p>
                  <a:pPr algn="ctr" defTabSz="848770">
                    <a:lnSpc>
                      <a:spcPct val="100000"/>
                    </a:lnSpc>
                    <a:spcBef>
                      <a:spcPts val="0"/>
                    </a:spcBef>
                    <a:defRPr sz="1600">
                      <a:latin typeface="Arial"/>
                      <a:ea typeface="Arial"/>
                      <a:cs typeface="Arial"/>
                      <a:sym typeface="Arial"/>
                    </a:defRPr>
                  </a:pPr>
                  <a:endParaRPr/>
                </a:p>
              </p:txBody>
            </p:sp>
            <p:sp>
              <p:nvSpPr>
                <p:cNvPr id="178" name="Arc 79">
                  <a:extLst>
                    <a:ext uri="{FF2B5EF4-FFF2-40B4-BE49-F238E27FC236}">
                      <a16:creationId xmlns:a16="http://schemas.microsoft.com/office/drawing/2014/main" id="{82B31A3C-471F-CEA2-470D-A8E20301EA0E}"/>
                    </a:ext>
                  </a:extLst>
                </p:cNvPr>
                <p:cNvSpPr/>
                <p:nvPr/>
              </p:nvSpPr>
              <p:spPr>
                <a:xfrm rot="10800000">
                  <a:off x="-1" y="638886"/>
                  <a:ext cx="522965" cy="394511"/>
                </a:xfrm>
                <a:custGeom>
                  <a:avLst/>
                  <a:gdLst/>
                  <a:ahLst/>
                  <a:cxnLst>
                    <a:cxn ang="0">
                      <a:pos x="wd2" y="hd2"/>
                    </a:cxn>
                    <a:cxn ang="5400000">
                      <a:pos x="wd2" y="hd2"/>
                    </a:cxn>
                    <a:cxn ang="10800000">
                      <a:pos x="wd2" y="hd2"/>
                    </a:cxn>
                    <a:cxn ang="16200000">
                      <a:pos x="wd2" y="hd2"/>
                    </a:cxn>
                  </a:cxnLst>
                  <a:rect l="0" t="0" r="r" b="b"/>
                  <a:pathLst>
                    <a:path w="21600" h="21600" extrusionOk="0">
                      <a:moveTo>
                        <a:pt x="0" y="21303"/>
                      </a:moveTo>
                      <a:cubicBezTo>
                        <a:pt x="0" y="9538"/>
                        <a:pt x="4835" y="0"/>
                        <a:pt x="10800" y="0"/>
                      </a:cubicBezTo>
                      <a:cubicBezTo>
                        <a:pt x="16765" y="0"/>
                        <a:pt x="21600" y="9538"/>
                        <a:pt x="21600" y="21303"/>
                      </a:cubicBezTo>
                      <a:cubicBezTo>
                        <a:pt x="21600" y="21402"/>
                        <a:pt x="21600" y="21501"/>
                        <a:pt x="21599" y="21600"/>
                      </a:cubicBezTo>
                    </a:path>
                  </a:pathLst>
                </a:custGeom>
                <a:noFill/>
                <a:ln w="25400" cap="flat">
                  <a:solidFill>
                    <a:srgbClr val="FF0000"/>
                  </a:solidFill>
                  <a:prstDash val="solid"/>
                  <a:round/>
                </a:ln>
                <a:effectLst/>
              </p:spPr>
              <p:txBody>
                <a:bodyPr wrap="square" lIns="45719" tIns="45719" rIns="45719" bIns="45719" numCol="1" anchor="ctr">
                  <a:noAutofit/>
                </a:bodyPr>
                <a:lstStyle/>
                <a:p>
                  <a:pPr algn="ctr" defTabSz="848770">
                    <a:lnSpc>
                      <a:spcPct val="100000"/>
                    </a:lnSpc>
                    <a:spcBef>
                      <a:spcPts val="0"/>
                    </a:spcBef>
                    <a:defRPr sz="1600">
                      <a:latin typeface="Arial"/>
                      <a:ea typeface="Arial"/>
                      <a:cs typeface="Arial"/>
                      <a:sym typeface="Arial"/>
                    </a:defRPr>
                  </a:pPr>
                  <a:endParaRPr/>
                </a:p>
              </p:txBody>
            </p:sp>
          </p:grpSp>
          <p:sp>
            <p:nvSpPr>
              <p:cNvPr id="176" name="Freeform 80">
                <a:extLst>
                  <a:ext uri="{FF2B5EF4-FFF2-40B4-BE49-F238E27FC236}">
                    <a16:creationId xmlns:a16="http://schemas.microsoft.com/office/drawing/2014/main" id="{B0CAB0BF-9BF3-E3A3-71E6-FEFAB5F293F6}"/>
                  </a:ext>
                </a:extLst>
              </p:cNvPr>
              <p:cNvSpPr/>
              <p:nvPr/>
            </p:nvSpPr>
            <p:spPr>
              <a:xfrm>
                <a:off x="0" y="2713"/>
                <a:ext cx="1100404" cy="692452"/>
              </a:xfrm>
              <a:custGeom>
                <a:avLst/>
                <a:gdLst/>
                <a:ahLst/>
                <a:cxnLst>
                  <a:cxn ang="0">
                    <a:pos x="wd2" y="hd2"/>
                  </a:cxn>
                  <a:cxn ang="5400000">
                    <a:pos x="wd2" y="hd2"/>
                  </a:cxn>
                  <a:cxn ang="10800000">
                    <a:pos x="wd2" y="hd2"/>
                  </a:cxn>
                  <a:cxn ang="16200000">
                    <a:pos x="wd2" y="hd2"/>
                  </a:cxn>
                </a:cxnLst>
                <a:rect l="0" t="0" r="r" b="b"/>
                <a:pathLst>
                  <a:path w="21600" h="21232" extrusionOk="0">
                    <a:moveTo>
                      <a:pt x="21600" y="21232"/>
                    </a:moveTo>
                    <a:cubicBezTo>
                      <a:pt x="20941" y="5946"/>
                      <a:pt x="16592" y="392"/>
                      <a:pt x="12511" y="12"/>
                    </a:cubicBezTo>
                    <a:cubicBezTo>
                      <a:pt x="8430" y="-368"/>
                      <a:pt x="4812" y="8699"/>
                      <a:pt x="4812" y="8699"/>
                    </a:cubicBezTo>
                    <a:cubicBezTo>
                      <a:pt x="3529" y="14467"/>
                      <a:pt x="2994" y="19808"/>
                      <a:pt x="0" y="20235"/>
                    </a:cubicBezTo>
                  </a:path>
                </a:pathLst>
              </a:custGeom>
              <a:noFill/>
              <a:ln w="25400" cap="flat">
                <a:solidFill>
                  <a:srgbClr val="FF0000"/>
                </a:solidFill>
                <a:prstDash val="solid"/>
                <a:round/>
              </a:ln>
              <a:effectLst/>
            </p:spPr>
            <p:txBody>
              <a:bodyPr wrap="square" lIns="45719" tIns="45719" rIns="45719" bIns="45719" numCol="1" anchor="ctr">
                <a:noAutofit/>
              </a:bodyPr>
              <a:lstStyle/>
              <a:p>
                <a:pPr algn="ctr" defTabSz="848770">
                  <a:lnSpc>
                    <a:spcPct val="100000"/>
                  </a:lnSpc>
                  <a:spcBef>
                    <a:spcPts val="0"/>
                  </a:spcBef>
                  <a:defRPr sz="1600">
                    <a:solidFill>
                      <a:srgbClr val="FFFFFF"/>
                    </a:solidFill>
                    <a:latin typeface="Arial"/>
                    <a:ea typeface="Arial"/>
                    <a:cs typeface="Arial"/>
                    <a:sym typeface="Arial"/>
                  </a:defRPr>
                </a:pPr>
                <a:endParaRPr/>
              </a:p>
            </p:txBody>
          </p:sp>
        </p:grpSp>
        <p:sp>
          <p:nvSpPr>
            <p:cNvPr id="168" name="Straight Arrow Connector 84">
              <a:extLst>
                <a:ext uri="{FF2B5EF4-FFF2-40B4-BE49-F238E27FC236}">
                  <a16:creationId xmlns:a16="http://schemas.microsoft.com/office/drawing/2014/main" id="{A10CC5D3-33C8-4F1C-E042-01301C835DE1}"/>
                </a:ext>
              </a:extLst>
            </p:cNvPr>
            <p:cNvSpPr/>
            <p:nvPr/>
          </p:nvSpPr>
          <p:spPr>
            <a:xfrm flipV="1">
              <a:off x="217901" y="153104"/>
              <a:ext cx="132777" cy="212138"/>
            </a:xfrm>
            <a:prstGeom prst="line">
              <a:avLst/>
            </a:prstGeom>
            <a:noFill/>
            <a:ln w="34925" cap="flat">
              <a:solidFill>
                <a:srgbClr val="FF0000"/>
              </a:solidFill>
              <a:prstDash val="solid"/>
              <a:round/>
              <a:tailEnd type="triangle" w="med" len="med"/>
            </a:ln>
            <a:effectLst/>
          </p:spPr>
          <p:txBody>
            <a:bodyPr wrap="square" lIns="45719" tIns="45719" rIns="45719" bIns="45719" numCol="1" anchor="t">
              <a:noAutofit/>
            </a:bodyPr>
            <a:lstStyle/>
            <a:p>
              <a:pPr defTabSz="848770">
                <a:lnSpc>
                  <a:spcPct val="100000"/>
                </a:lnSpc>
                <a:spcBef>
                  <a:spcPts val="0"/>
                </a:spcBef>
                <a:defRPr sz="1600">
                  <a:latin typeface="Arial"/>
                  <a:ea typeface="Arial"/>
                  <a:cs typeface="Arial"/>
                  <a:sym typeface="Arial"/>
                </a:defRPr>
              </a:pPr>
              <a:endParaRPr/>
            </a:p>
          </p:txBody>
        </p:sp>
        <p:sp>
          <p:nvSpPr>
            <p:cNvPr id="169" name="Straight Arrow Connector 94">
              <a:extLst>
                <a:ext uri="{FF2B5EF4-FFF2-40B4-BE49-F238E27FC236}">
                  <a16:creationId xmlns:a16="http://schemas.microsoft.com/office/drawing/2014/main" id="{F124009D-DC6B-F29D-CCE6-97BF7F2F49E5}"/>
                </a:ext>
              </a:extLst>
            </p:cNvPr>
            <p:cNvSpPr/>
            <p:nvPr/>
          </p:nvSpPr>
          <p:spPr>
            <a:xfrm>
              <a:off x="5017860" y="575778"/>
              <a:ext cx="4772" cy="342120"/>
            </a:xfrm>
            <a:prstGeom prst="line">
              <a:avLst/>
            </a:prstGeom>
            <a:noFill/>
            <a:ln w="34925" cap="flat">
              <a:solidFill>
                <a:srgbClr val="FF0000"/>
              </a:solidFill>
              <a:prstDash val="solid"/>
              <a:round/>
              <a:tailEnd type="triangle" w="med" len="med"/>
            </a:ln>
            <a:effectLst/>
          </p:spPr>
          <p:txBody>
            <a:bodyPr wrap="square" lIns="45719" tIns="45719" rIns="45719" bIns="45719" numCol="1" anchor="t">
              <a:noAutofit/>
            </a:bodyPr>
            <a:lstStyle/>
            <a:p>
              <a:pPr defTabSz="848770">
                <a:lnSpc>
                  <a:spcPct val="100000"/>
                </a:lnSpc>
                <a:spcBef>
                  <a:spcPts val="0"/>
                </a:spcBef>
                <a:defRPr sz="1600">
                  <a:latin typeface="Arial"/>
                  <a:ea typeface="Arial"/>
                  <a:cs typeface="Arial"/>
                  <a:sym typeface="Arial"/>
                </a:defRPr>
              </a:pPr>
              <a:endParaRPr/>
            </a:p>
          </p:txBody>
        </p:sp>
      </p:grpSp>
      <p:grpSp>
        <p:nvGrpSpPr>
          <p:cNvPr id="31" name="Group 113">
            <a:extLst>
              <a:ext uri="{FF2B5EF4-FFF2-40B4-BE49-F238E27FC236}">
                <a16:creationId xmlns:a16="http://schemas.microsoft.com/office/drawing/2014/main" id="{9BFAFB1C-6F6F-58D5-F69A-96A13127933F}"/>
              </a:ext>
            </a:extLst>
          </p:cNvPr>
          <p:cNvGrpSpPr/>
          <p:nvPr/>
        </p:nvGrpSpPr>
        <p:grpSpPr>
          <a:xfrm>
            <a:off x="15101422" y="10387666"/>
            <a:ext cx="4156642" cy="833651"/>
            <a:chOff x="224964" y="-36330"/>
            <a:chExt cx="4141567" cy="941337"/>
          </a:xfrm>
        </p:grpSpPr>
        <p:sp>
          <p:nvSpPr>
            <p:cNvPr id="162" name="Freeform 103">
              <a:extLst>
                <a:ext uri="{FF2B5EF4-FFF2-40B4-BE49-F238E27FC236}">
                  <a16:creationId xmlns:a16="http://schemas.microsoft.com/office/drawing/2014/main" id="{6BAB31C9-AD7D-D3B5-CD0E-92D03853CF4E}"/>
                </a:ext>
              </a:extLst>
            </p:cNvPr>
            <p:cNvSpPr/>
            <p:nvPr/>
          </p:nvSpPr>
          <p:spPr>
            <a:xfrm rot="7503844">
              <a:off x="-79506" y="305730"/>
              <a:ext cx="863641" cy="254702"/>
            </a:xfrm>
            <a:custGeom>
              <a:avLst/>
              <a:gdLst/>
              <a:ahLst/>
              <a:cxnLst>
                <a:cxn ang="0">
                  <a:pos x="wd2" y="hd2"/>
                </a:cxn>
                <a:cxn ang="5400000">
                  <a:pos x="wd2" y="hd2"/>
                </a:cxn>
                <a:cxn ang="10800000">
                  <a:pos x="wd2" y="hd2"/>
                </a:cxn>
                <a:cxn ang="16200000">
                  <a:pos x="wd2" y="hd2"/>
                </a:cxn>
              </a:cxnLst>
              <a:rect l="0" t="0" r="r" b="b"/>
              <a:pathLst>
                <a:path w="21563" h="20083" extrusionOk="0">
                  <a:moveTo>
                    <a:pt x="0" y="8749"/>
                  </a:moveTo>
                  <a:cubicBezTo>
                    <a:pt x="603" y="3657"/>
                    <a:pt x="1205" y="-1435"/>
                    <a:pt x="1985" y="372"/>
                  </a:cubicBezTo>
                  <a:cubicBezTo>
                    <a:pt x="2765" y="2179"/>
                    <a:pt x="3899" y="19590"/>
                    <a:pt x="4679" y="19590"/>
                  </a:cubicBezTo>
                  <a:cubicBezTo>
                    <a:pt x="5459" y="19590"/>
                    <a:pt x="5955" y="290"/>
                    <a:pt x="6664" y="372"/>
                  </a:cubicBezTo>
                  <a:cubicBezTo>
                    <a:pt x="7373" y="454"/>
                    <a:pt x="8200" y="20001"/>
                    <a:pt x="8933" y="20083"/>
                  </a:cubicBezTo>
                  <a:cubicBezTo>
                    <a:pt x="9666" y="20165"/>
                    <a:pt x="10327" y="865"/>
                    <a:pt x="11060" y="865"/>
                  </a:cubicBezTo>
                  <a:cubicBezTo>
                    <a:pt x="11793" y="865"/>
                    <a:pt x="12620" y="20001"/>
                    <a:pt x="13329" y="20083"/>
                  </a:cubicBezTo>
                  <a:cubicBezTo>
                    <a:pt x="14038" y="20165"/>
                    <a:pt x="14676" y="2425"/>
                    <a:pt x="15314" y="1357"/>
                  </a:cubicBezTo>
                  <a:cubicBezTo>
                    <a:pt x="15952" y="290"/>
                    <a:pt x="16590" y="12198"/>
                    <a:pt x="17157" y="13677"/>
                  </a:cubicBezTo>
                  <a:cubicBezTo>
                    <a:pt x="17724" y="15155"/>
                    <a:pt x="18055" y="10884"/>
                    <a:pt x="18717" y="10227"/>
                  </a:cubicBezTo>
                  <a:cubicBezTo>
                    <a:pt x="19379" y="9570"/>
                    <a:pt x="21127" y="9735"/>
                    <a:pt x="21127" y="9735"/>
                  </a:cubicBezTo>
                  <a:cubicBezTo>
                    <a:pt x="21600" y="9653"/>
                    <a:pt x="21576" y="9694"/>
                    <a:pt x="21553" y="9735"/>
                  </a:cubicBezTo>
                </a:path>
              </a:pathLst>
            </a:custGeom>
            <a:noFill/>
            <a:ln w="38100" cap="flat">
              <a:solidFill>
                <a:srgbClr val="FF40FF"/>
              </a:solidFill>
              <a:prstDash val="solid"/>
              <a:round/>
              <a:tailEnd type="triangle" w="med" len="med"/>
            </a:ln>
            <a:effectLst/>
          </p:spPr>
          <p:txBody>
            <a:bodyPr wrap="square" lIns="45719" tIns="45719" rIns="45719" bIns="45719" numCol="1" anchor="ctr">
              <a:noAutofit/>
            </a:bodyPr>
            <a:lstStyle/>
            <a:p>
              <a:pPr algn="ctr" defTabSz="848770">
                <a:lnSpc>
                  <a:spcPct val="100000"/>
                </a:lnSpc>
                <a:spcBef>
                  <a:spcPts val="0"/>
                </a:spcBef>
                <a:defRPr sz="1600">
                  <a:solidFill>
                    <a:srgbClr val="FFFFFF"/>
                  </a:solidFill>
                  <a:latin typeface="Arial"/>
                  <a:ea typeface="Arial"/>
                  <a:cs typeface="Arial"/>
                  <a:sym typeface="Arial"/>
                </a:defRPr>
              </a:pPr>
              <a:endParaRPr/>
            </a:p>
          </p:txBody>
        </p:sp>
        <p:sp>
          <p:nvSpPr>
            <p:cNvPr id="163" name="Freeform 104">
              <a:extLst>
                <a:ext uri="{FF2B5EF4-FFF2-40B4-BE49-F238E27FC236}">
                  <a16:creationId xmlns:a16="http://schemas.microsoft.com/office/drawing/2014/main" id="{7A3D3487-7A70-473B-6E6D-642338CCDA66}"/>
                </a:ext>
              </a:extLst>
            </p:cNvPr>
            <p:cNvSpPr/>
            <p:nvPr/>
          </p:nvSpPr>
          <p:spPr>
            <a:xfrm rot="6725804">
              <a:off x="797039" y="336827"/>
              <a:ext cx="863641" cy="254701"/>
            </a:xfrm>
            <a:custGeom>
              <a:avLst/>
              <a:gdLst/>
              <a:ahLst/>
              <a:cxnLst>
                <a:cxn ang="0">
                  <a:pos x="wd2" y="hd2"/>
                </a:cxn>
                <a:cxn ang="5400000">
                  <a:pos x="wd2" y="hd2"/>
                </a:cxn>
                <a:cxn ang="10800000">
                  <a:pos x="wd2" y="hd2"/>
                </a:cxn>
                <a:cxn ang="16200000">
                  <a:pos x="wd2" y="hd2"/>
                </a:cxn>
              </a:cxnLst>
              <a:rect l="0" t="0" r="r" b="b"/>
              <a:pathLst>
                <a:path w="21563" h="20083" extrusionOk="0">
                  <a:moveTo>
                    <a:pt x="0" y="8749"/>
                  </a:moveTo>
                  <a:cubicBezTo>
                    <a:pt x="603" y="3657"/>
                    <a:pt x="1205" y="-1435"/>
                    <a:pt x="1985" y="372"/>
                  </a:cubicBezTo>
                  <a:cubicBezTo>
                    <a:pt x="2765" y="2179"/>
                    <a:pt x="3899" y="19590"/>
                    <a:pt x="4679" y="19590"/>
                  </a:cubicBezTo>
                  <a:cubicBezTo>
                    <a:pt x="5459" y="19590"/>
                    <a:pt x="5955" y="290"/>
                    <a:pt x="6664" y="372"/>
                  </a:cubicBezTo>
                  <a:cubicBezTo>
                    <a:pt x="7373" y="454"/>
                    <a:pt x="8200" y="20001"/>
                    <a:pt x="8933" y="20083"/>
                  </a:cubicBezTo>
                  <a:cubicBezTo>
                    <a:pt x="9666" y="20165"/>
                    <a:pt x="10327" y="865"/>
                    <a:pt x="11060" y="865"/>
                  </a:cubicBezTo>
                  <a:cubicBezTo>
                    <a:pt x="11793" y="865"/>
                    <a:pt x="12620" y="20001"/>
                    <a:pt x="13329" y="20083"/>
                  </a:cubicBezTo>
                  <a:cubicBezTo>
                    <a:pt x="14038" y="20165"/>
                    <a:pt x="14676" y="2425"/>
                    <a:pt x="15314" y="1357"/>
                  </a:cubicBezTo>
                  <a:cubicBezTo>
                    <a:pt x="15952" y="290"/>
                    <a:pt x="16590" y="12198"/>
                    <a:pt x="17157" y="13677"/>
                  </a:cubicBezTo>
                  <a:cubicBezTo>
                    <a:pt x="17724" y="15155"/>
                    <a:pt x="18055" y="10884"/>
                    <a:pt x="18717" y="10227"/>
                  </a:cubicBezTo>
                  <a:cubicBezTo>
                    <a:pt x="19379" y="9570"/>
                    <a:pt x="21127" y="9735"/>
                    <a:pt x="21127" y="9735"/>
                  </a:cubicBezTo>
                  <a:cubicBezTo>
                    <a:pt x="21600" y="9653"/>
                    <a:pt x="21576" y="9694"/>
                    <a:pt x="21553" y="9735"/>
                  </a:cubicBezTo>
                </a:path>
              </a:pathLst>
            </a:custGeom>
            <a:noFill/>
            <a:ln w="38100" cap="flat">
              <a:solidFill>
                <a:srgbClr val="FF40FF"/>
              </a:solidFill>
              <a:prstDash val="solid"/>
              <a:round/>
              <a:tailEnd type="triangle" w="med" len="med"/>
            </a:ln>
            <a:effectLst/>
          </p:spPr>
          <p:txBody>
            <a:bodyPr wrap="square" lIns="45719" tIns="45719" rIns="45719" bIns="45719" numCol="1" anchor="ctr">
              <a:noAutofit/>
            </a:bodyPr>
            <a:lstStyle/>
            <a:p>
              <a:pPr algn="ctr" defTabSz="848770">
                <a:lnSpc>
                  <a:spcPct val="100000"/>
                </a:lnSpc>
                <a:spcBef>
                  <a:spcPts val="0"/>
                </a:spcBef>
                <a:defRPr sz="1600">
                  <a:solidFill>
                    <a:srgbClr val="FFFFFF"/>
                  </a:solidFill>
                  <a:latin typeface="Arial"/>
                  <a:ea typeface="Arial"/>
                  <a:cs typeface="Arial"/>
                  <a:sym typeface="Arial"/>
                </a:defRPr>
              </a:pPr>
              <a:endParaRPr/>
            </a:p>
          </p:txBody>
        </p:sp>
        <p:sp>
          <p:nvSpPr>
            <p:cNvPr id="164" name="Freeform 105">
              <a:extLst>
                <a:ext uri="{FF2B5EF4-FFF2-40B4-BE49-F238E27FC236}">
                  <a16:creationId xmlns:a16="http://schemas.microsoft.com/office/drawing/2014/main" id="{615F2F90-6F05-DF15-C6A5-BB1B152E966C}"/>
                </a:ext>
              </a:extLst>
            </p:cNvPr>
            <p:cNvSpPr/>
            <p:nvPr/>
          </p:nvSpPr>
          <p:spPr>
            <a:xfrm rot="5897827">
              <a:off x="1745715" y="345836"/>
              <a:ext cx="863641" cy="254701"/>
            </a:xfrm>
            <a:custGeom>
              <a:avLst/>
              <a:gdLst/>
              <a:ahLst/>
              <a:cxnLst>
                <a:cxn ang="0">
                  <a:pos x="wd2" y="hd2"/>
                </a:cxn>
                <a:cxn ang="5400000">
                  <a:pos x="wd2" y="hd2"/>
                </a:cxn>
                <a:cxn ang="10800000">
                  <a:pos x="wd2" y="hd2"/>
                </a:cxn>
                <a:cxn ang="16200000">
                  <a:pos x="wd2" y="hd2"/>
                </a:cxn>
              </a:cxnLst>
              <a:rect l="0" t="0" r="r" b="b"/>
              <a:pathLst>
                <a:path w="21563" h="20083" extrusionOk="0">
                  <a:moveTo>
                    <a:pt x="0" y="8749"/>
                  </a:moveTo>
                  <a:cubicBezTo>
                    <a:pt x="603" y="3657"/>
                    <a:pt x="1205" y="-1435"/>
                    <a:pt x="1985" y="372"/>
                  </a:cubicBezTo>
                  <a:cubicBezTo>
                    <a:pt x="2765" y="2179"/>
                    <a:pt x="3899" y="19590"/>
                    <a:pt x="4679" y="19590"/>
                  </a:cubicBezTo>
                  <a:cubicBezTo>
                    <a:pt x="5459" y="19590"/>
                    <a:pt x="5955" y="290"/>
                    <a:pt x="6664" y="372"/>
                  </a:cubicBezTo>
                  <a:cubicBezTo>
                    <a:pt x="7373" y="454"/>
                    <a:pt x="8200" y="20001"/>
                    <a:pt x="8933" y="20083"/>
                  </a:cubicBezTo>
                  <a:cubicBezTo>
                    <a:pt x="9666" y="20165"/>
                    <a:pt x="10327" y="865"/>
                    <a:pt x="11060" y="865"/>
                  </a:cubicBezTo>
                  <a:cubicBezTo>
                    <a:pt x="11793" y="865"/>
                    <a:pt x="12620" y="20001"/>
                    <a:pt x="13329" y="20083"/>
                  </a:cubicBezTo>
                  <a:cubicBezTo>
                    <a:pt x="14038" y="20165"/>
                    <a:pt x="14676" y="2425"/>
                    <a:pt x="15314" y="1357"/>
                  </a:cubicBezTo>
                  <a:cubicBezTo>
                    <a:pt x="15952" y="290"/>
                    <a:pt x="16590" y="12198"/>
                    <a:pt x="17157" y="13677"/>
                  </a:cubicBezTo>
                  <a:cubicBezTo>
                    <a:pt x="17724" y="15155"/>
                    <a:pt x="18055" y="10884"/>
                    <a:pt x="18717" y="10227"/>
                  </a:cubicBezTo>
                  <a:cubicBezTo>
                    <a:pt x="19379" y="9570"/>
                    <a:pt x="21127" y="9735"/>
                    <a:pt x="21127" y="9735"/>
                  </a:cubicBezTo>
                  <a:cubicBezTo>
                    <a:pt x="21600" y="9653"/>
                    <a:pt x="21576" y="9694"/>
                    <a:pt x="21553" y="9735"/>
                  </a:cubicBezTo>
                </a:path>
              </a:pathLst>
            </a:custGeom>
            <a:noFill/>
            <a:ln w="38100" cap="flat">
              <a:solidFill>
                <a:srgbClr val="FF40FF"/>
              </a:solidFill>
              <a:prstDash val="solid"/>
              <a:round/>
              <a:tailEnd type="triangle" w="med" len="med"/>
            </a:ln>
            <a:effectLst/>
          </p:spPr>
          <p:txBody>
            <a:bodyPr wrap="square" lIns="45719" tIns="45719" rIns="45719" bIns="45719" numCol="1" anchor="ctr">
              <a:noAutofit/>
            </a:bodyPr>
            <a:lstStyle/>
            <a:p>
              <a:pPr algn="ctr" defTabSz="848770">
                <a:lnSpc>
                  <a:spcPct val="100000"/>
                </a:lnSpc>
                <a:spcBef>
                  <a:spcPts val="0"/>
                </a:spcBef>
                <a:defRPr sz="1600">
                  <a:solidFill>
                    <a:srgbClr val="FFFFFF"/>
                  </a:solidFill>
                  <a:latin typeface="Arial"/>
                  <a:ea typeface="Arial"/>
                  <a:cs typeface="Arial"/>
                  <a:sym typeface="Arial"/>
                </a:defRPr>
              </a:pPr>
              <a:endParaRPr/>
            </a:p>
          </p:txBody>
        </p:sp>
        <p:sp>
          <p:nvSpPr>
            <p:cNvPr id="165" name="Freeform 106">
              <a:extLst>
                <a:ext uri="{FF2B5EF4-FFF2-40B4-BE49-F238E27FC236}">
                  <a16:creationId xmlns:a16="http://schemas.microsoft.com/office/drawing/2014/main" id="{43129BB9-5AD7-167E-5C44-486E488F3F18}"/>
                </a:ext>
              </a:extLst>
            </p:cNvPr>
            <p:cNvSpPr/>
            <p:nvPr/>
          </p:nvSpPr>
          <p:spPr>
            <a:xfrm rot="3948268">
              <a:off x="2747407" y="333251"/>
              <a:ext cx="863641" cy="254702"/>
            </a:xfrm>
            <a:custGeom>
              <a:avLst/>
              <a:gdLst/>
              <a:ahLst/>
              <a:cxnLst>
                <a:cxn ang="0">
                  <a:pos x="wd2" y="hd2"/>
                </a:cxn>
                <a:cxn ang="5400000">
                  <a:pos x="wd2" y="hd2"/>
                </a:cxn>
                <a:cxn ang="10800000">
                  <a:pos x="wd2" y="hd2"/>
                </a:cxn>
                <a:cxn ang="16200000">
                  <a:pos x="wd2" y="hd2"/>
                </a:cxn>
              </a:cxnLst>
              <a:rect l="0" t="0" r="r" b="b"/>
              <a:pathLst>
                <a:path w="21563" h="20083" extrusionOk="0">
                  <a:moveTo>
                    <a:pt x="0" y="8749"/>
                  </a:moveTo>
                  <a:cubicBezTo>
                    <a:pt x="603" y="3657"/>
                    <a:pt x="1205" y="-1435"/>
                    <a:pt x="1985" y="372"/>
                  </a:cubicBezTo>
                  <a:cubicBezTo>
                    <a:pt x="2765" y="2179"/>
                    <a:pt x="3899" y="19590"/>
                    <a:pt x="4679" y="19590"/>
                  </a:cubicBezTo>
                  <a:cubicBezTo>
                    <a:pt x="5459" y="19590"/>
                    <a:pt x="5955" y="290"/>
                    <a:pt x="6664" y="372"/>
                  </a:cubicBezTo>
                  <a:cubicBezTo>
                    <a:pt x="7373" y="454"/>
                    <a:pt x="8200" y="20001"/>
                    <a:pt x="8933" y="20083"/>
                  </a:cubicBezTo>
                  <a:cubicBezTo>
                    <a:pt x="9666" y="20165"/>
                    <a:pt x="10327" y="865"/>
                    <a:pt x="11060" y="865"/>
                  </a:cubicBezTo>
                  <a:cubicBezTo>
                    <a:pt x="11793" y="865"/>
                    <a:pt x="12620" y="20001"/>
                    <a:pt x="13329" y="20083"/>
                  </a:cubicBezTo>
                  <a:cubicBezTo>
                    <a:pt x="14038" y="20165"/>
                    <a:pt x="14676" y="2425"/>
                    <a:pt x="15314" y="1357"/>
                  </a:cubicBezTo>
                  <a:cubicBezTo>
                    <a:pt x="15952" y="290"/>
                    <a:pt x="16590" y="12198"/>
                    <a:pt x="17157" y="13677"/>
                  </a:cubicBezTo>
                  <a:cubicBezTo>
                    <a:pt x="17724" y="15155"/>
                    <a:pt x="18055" y="10884"/>
                    <a:pt x="18717" y="10227"/>
                  </a:cubicBezTo>
                  <a:cubicBezTo>
                    <a:pt x="19379" y="9570"/>
                    <a:pt x="21127" y="9735"/>
                    <a:pt x="21127" y="9735"/>
                  </a:cubicBezTo>
                  <a:cubicBezTo>
                    <a:pt x="21600" y="9653"/>
                    <a:pt x="21576" y="9694"/>
                    <a:pt x="21553" y="9735"/>
                  </a:cubicBezTo>
                </a:path>
              </a:pathLst>
            </a:custGeom>
            <a:noFill/>
            <a:ln w="38100" cap="flat">
              <a:solidFill>
                <a:srgbClr val="FF40FF"/>
              </a:solidFill>
              <a:prstDash val="solid"/>
              <a:round/>
              <a:tailEnd type="triangle" w="med" len="med"/>
            </a:ln>
            <a:effectLst/>
          </p:spPr>
          <p:txBody>
            <a:bodyPr wrap="square" lIns="45719" tIns="45719" rIns="45719" bIns="45719" numCol="1" anchor="ctr">
              <a:noAutofit/>
            </a:bodyPr>
            <a:lstStyle/>
            <a:p>
              <a:pPr algn="ctr" defTabSz="848770">
                <a:lnSpc>
                  <a:spcPct val="100000"/>
                </a:lnSpc>
                <a:spcBef>
                  <a:spcPts val="0"/>
                </a:spcBef>
                <a:defRPr sz="1600">
                  <a:solidFill>
                    <a:srgbClr val="FFFFFF"/>
                  </a:solidFill>
                  <a:latin typeface="Arial"/>
                  <a:ea typeface="Arial"/>
                  <a:cs typeface="Arial"/>
                  <a:sym typeface="Arial"/>
                </a:defRPr>
              </a:pPr>
              <a:endParaRPr/>
            </a:p>
          </p:txBody>
        </p:sp>
        <p:sp>
          <p:nvSpPr>
            <p:cNvPr id="166" name="Freeform 107">
              <a:extLst>
                <a:ext uri="{FF2B5EF4-FFF2-40B4-BE49-F238E27FC236}">
                  <a16:creationId xmlns:a16="http://schemas.microsoft.com/office/drawing/2014/main" id="{C0A83E40-B2F2-0DE8-37E6-CE1A49E2043C}"/>
                </a:ext>
              </a:extLst>
            </p:cNvPr>
            <p:cNvSpPr/>
            <p:nvPr/>
          </p:nvSpPr>
          <p:spPr>
            <a:xfrm rot="2701564">
              <a:off x="3807359" y="268140"/>
              <a:ext cx="863641" cy="254702"/>
            </a:xfrm>
            <a:custGeom>
              <a:avLst/>
              <a:gdLst/>
              <a:ahLst/>
              <a:cxnLst>
                <a:cxn ang="0">
                  <a:pos x="wd2" y="hd2"/>
                </a:cxn>
                <a:cxn ang="5400000">
                  <a:pos x="wd2" y="hd2"/>
                </a:cxn>
                <a:cxn ang="10800000">
                  <a:pos x="wd2" y="hd2"/>
                </a:cxn>
                <a:cxn ang="16200000">
                  <a:pos x="wd2" y="hd2"/>
                </a:cxn>
              </a:cxnLst>
              <a:rect l="0" t="0" r="r" b="b"/>
              <a:pathLst>
                <a:path w="21563" h="20083" extrusionOk="0">
                  <a:moveTo>
                    <a:pt x="0" y="8749"/>
                  </a:moveTo>
                  <a:cubicBezTo>
                    <a:pt x="603" y="3657"/>
                    <a:pt x="1205" y="-1435"/>
                    <a:pt x="1985" y="372"/>
                  </a:cubicBezTo>
                  <a:cubicBezTo>
                    <a:pt x="2765" y="2179"/>
                    <a:pt x="3899" y="19590"/>
                    <a:pt x="4679" y="19590"/>
                  </a:cubicBezTo>
                  <a:cubicBezTo>
                    <a:pt x="5459" y="19590"/>
                    <a:pt x="5955" y="290"/>
                    <a:pt x="6664" y="372"/>
                  </a:cubicBezTo>
                  <a:cubicBezTo>
                    <a:pt x="7373" y="454"/>
                    <a:pt x="8200" y="20001"/>
                    <a:pt x="8933" y="20083"/>
                  </a:cubicBezTo>
                  <a:cubicBezTo>
                    <a:pt x="9666" y="20165"/>
                    <a:pt x="10327" y="865"/>
                    <a:pt x="11060" y="865"/>
                  </a:cubicBezTo>
                  <a:cubicBezTo>
                    <a:pt x="11793" y="865"/>
                    <a:pt x="12620" y="20001"/>
                    <a:pt x="13329" y="20083"/>
                  </a:cubicBezTo>
                  <a:cubicBezTo>
                    <a:pt x="14038" y="20165"/>
                    <a:pt x="14676" y="2425"/>
                    <a:pt x="15314" y="1357"/>
                  </a:cubicBezTo>
                  <a:cubicBezTo>
                    <a:pt x="15952" y="290"/>
                    <a:pt x="16590" y="12198"/>
                    <a:pt x="17157" y="13677"/>
                  </a:cubicBezTo>
                  <a:cubicBezTo>
                    <a:pt x="17724" y="15155"/>
                    <a:pt x="18055" y="10884"/>
                    <a:pt x="18717" y="10227"/>
                  </a:cubicBezTo>
                  <a:cubicBezTo>
                    <a:pt x="19379" y="9570"/>
                    <a:pt x="21127" y="9735"/>
                    <a:pt x="21127" y="9735"/>
                  </a:cubicBezTo>
                  <a:cubicBezTo>
                    <a:pt x="21600" y="9653"/>
                    <a:pt x="21576" y="9694"/>
                    <a:pt x="21553" y="9735"/>
                  </a:cubicBezTo>
                </a:path>
              </a:pathLst>
            </a:custGeom>
            <a:noFill/>
            <a:ln w="38100" cap="flat">
              <a:solidFill>
                <a:srgbClr val="FF40FF"/>
              </a:solidFill>
              <a:prstDash val="solid"/>
              <a:round/>
              <a:tailEnd type="triangle" w="med" len="med"/>
            </a:ln>
            <a:effectLst/>
          </p:spPr>
          <p:txBody>
            <a:bodyPr wrap="square" lIns="45719" tIns="45719" rIns="45719" bIns="45719" numCol="1" anchor="ctr">
              <a:noAutofit/>
            </a:bodyPr>
            <a:lstStyle/>
            <a:p>
              <a:pPr algn="ctr" defTabSz="848770">
                <a:lnSpc>
                  <a:spcPct val="100000"/>
                </a:lnSpc>
                <a:spcBef>
                  <a:spcPts val="0"/>
                </a:spcBef>
                <a:defRPr sz="1600">
                  <a:solidFill>
                    <a:srgbClr val="FFFFFF"/>
                  </a:solidFill>
                  <a:latin typeface="Arial"/>
                  <a:ea typeface="Arial"/>
                  <a:cs typeface="Arial"/>
                  <a:sym typeface="Arial"/>
                </a:defRPr>
              </a:pPr>
              <a:endParaRPr/>
            </a:p>
          </p:txBody>
        </p:sp>
      </p:grpSp>
      <p:grpSp>
        <p:nvGrpSpPr>
          <p:cNvPr id="32" name="Group 114">
            <a:extLst>
              <a:ext uri="{FF2B5EF4-FFF2-40B4-BE49-F238E27FC236}">
                <a16:creationId xmlns:a16="http://schemas.microsoft.com/office/drawing/2014/main" id="{6A58633B-A95A-F1D7-F1B4-EB7C6D6AC92C}"/>
              </a:ext>
            </a:extLst>
          </p:cNvPr>
          <p:cNvGrpSpPr/>
          <p:nvPr/>
        </p:nvGrpSpPr>
        <p:grpSpPr>
          <a:xfrm>
            <a:off x="15146506" y="8388494"/>
            <a:ext cx="4156642" cy="833650"/>
            <a:chOff x="267945" y="13857"/>
            <a:chExt cx="4141567" cy="941336"/>
          </a:xfrm>
        </p:grpSpPr>
        <p:sp>
          <p:nvSpPr>
            <p:cNvPr id="157" name="Freeform 115">
              <a:extLst>
                <a:ext uri="{FF2B5EF4-FFF2-40B4-BE49-F238E27FC236}">
                  <a16:creationId xmlns:a16="http://schemas.microsoft.com/office/drawing/2014/main" id="{7938E959-C7AB-8EBE-85DA-86456B1A6A5B}"/>
                </a:ext>
              </a:extLst>
            </p:cNvPr>
            <p:cNvSpPr/>
            <p:nvPr/>
          </p:nvSpPr>
          <p:spPr>
            <a:xfrm rot="18303843">
              <a:off x="3850340" y="358432"/>
              <a:ext cx="863641" cy="254702"/>
            </a:xfrm>
            <a:custGeom>
              <a:avLst/>
              <a:gdLst/>
              <a:ahLst/>
              <a:cxnLst>
                <a:cxn ang="0">
                  <a:pos x="wd2" y="hd2"/>
                </a:cxn>
                <a:cxn ang="5400000">
                  <a:pos x="wd2" y="hd2"/>
                </a:cxn>
                <a:cxn ang="10800000">
                  <a:pos x="wd2" y="hd2"/>
                </a:cxn>
                <a:cxn ang="16200000">
                  <a:pos x="wd2" y="hd2"/>
                </a:cxn>
              </a:cxnLst>
              <a:rect l="0" t="0" r="r" b="b"/>
              <a:pathLst>
                <a:path w="21563" h="20083" extrusionOk="0">
                  <a:moveTo>
                    <a:pt x="0" y="8749"/>
                  </a:moveTo>
                  <a:cubicBezTo>
                    <a:pt x="603" y="3657"/>
                    <a:pt x="1205" y="-1435"/>
                    <a:pt x="1985" y="372"/>
                  </a:cubicBezTo>
                  <a:cubicBezTo>
                    <a:pt x="2765" y="2179"/>
                    <a:pt x="3899" y="19590"/>
                    <a:pt x="4679" y="19590"/>
                  </a:cubicBezTo>
                  <a:cubicBezTo>
                    <a:pt x="5459" y="19590"/>
                    <a:pt x="5955" y="290"/>
                    <a:pt x="6664" y="372"/>
                  </a:cubicBezTo>
                  <a:cubicBezTo>
                    <a:pt x="7373" y="454"/>
                    <a:pt x="8200" y="20001"/>
                    <a:pt x="8933" y="20083"/>
                  </a:cubicBezTo>
                  <a:cubicBezTo>
                    <a:pt x="9666" y="20165"/>
                    <a:pt x="10327" y="865"/>
                    <a:pt x="11060" y="865"/>
                  </a:cubicBezTo>
                  <a:cubicBezTo>
                    <a:pt x="11793" y="865"/>
                    <a:pt x="12620" y="20001"/>
                    <a:pt x="13329" y="20083"/>
                  </a:cubicBezTo>
                  <a:cubicBezTo>
                    <a:pt x="14038" y="20165"/>
                    <a:pt x="14676" y="2425"/>
                    <a:pt x="15314" y="1357"/>
                  </a:cubicBezTo>
                  <a:cubicBezTo>
                    <a:pt x="15952" y="290"/>
                    <a:pt x="16590" y="12198"/>
                    <a:pt x="17157" y="13677"/>
                  </a:cubicBezTo>
                  <a:cubicBezTo>
                    <a:pt x="17724" y="15155"/>
                    <a:pt x="18055" y="10884"/>
                    <a:pt x="18717" y="10227"/>
                  </a:cubicBezTo>
                  <a:cubicBezTo>
                    <a:pt x="19379" y="9570"/>
                    <a:pt x="21127" y="9735"/>
                    <a:pt x="21127" y="9735"/>
                  </a:cubicBezTo>
                  <a:cubicBezTo>
                    <a:pt x="21600" y="9653"/>
                    <a:pt x="21576" y="9694"/>
                    <a:pt x="21553" y="9735"/>
                  </a:cubicBezTo>
                </a:path>
              </a:pathLst>
            </a:custGeom>
            <a:noFill/>
            <a:ln w="38100" cap="flat">
              <a:solidFill>
                <a:srgbClr val="FF40FF"/>
              </a:solidFill>
              <a:prstDash val="solid"/>
              <a:round/>
              <a:tailEnd type="triangle" w="med" len="med"/>
            </a:ln>
            <a:effectLst/>
          </p:spPr>
          <p:txBody>
            <a:bodyPr wrap="square" lIns="45719" tIns="45719" rIns="45719" bIns="45719" numCol="1" anchor="ctr">
              <a:noAutofit/>
            </a:bodyPr>
            <a:lstStyle/>
            <a:p>
              <a:pPr algn="ctr" defTabSz="848770">
                <a:lnSpc>
                  <a:spcPct val="100000"/>
                </a:lnSpc>
                <a:spcBef>
                  <a:spcPts val="0"/>
                </a:spcBef>
                <a:defRPr sz="1600">
                  <a:solidFill>
                    <a:srgbClr val="FFFFFF"/>
                  </a:solidFill>
                  <a:latin typeface="Arial"/>
                  <a:ea typeface="Arial"/>
                  <a:cs typeface="Arial"/>
                  <a:sym typeface="Arial"/>
                </a:defRPr>
              </a:pPr>
              <a:endParaRPr/>
            </a:p>
          </p:txBody>
        </p:sp>
        <p:sp>
          <p:nvSpPr>
            <p:cNvPr id="158" name="Freeform 116">
              <a:extLst>
                <a:ext uri="{FF2B5EF4-FFF2-40B4-BE49-F238E27FC236}">
                  <a16:creationId xmlns:a16="http://schemas.microsoft.com/office/drawing/2014/main" id="{5859DABF-2422-BF34-70A4-3C2096ABC8FC}"/>
                </a:ext>
              </a:extLst>
            </p:cNvPr>
            <p:cNvSpPr/>
            <p:nvPr/>
          </p:nvSpPr>
          <p:spPr>
            <a:xfrm rot="17525803">
              <a:off x="2973796" y="327336"/>
              <a:ext cx="863641" cy="254701"/>
            </a:xfrm>
            <a:custGeom>
              <a:avLst/>
              <a:gdLst/>
              <a:ahLst/>
              <a:cxnLst>
                <a:cxn ang="0">
                  <a:pos x="wd2" y="hd2"/>
                </a:cxn>
                <a:cxn ang="5400000">
                  <a:pos x="wd2" y="hd2"/>
                </a:cxn>
                <a:cxn ang="10800000">
                  <a:pos x="wd2" y="hd2"/>
                </a:cxn>
                <a:cxn ang="16200000">
                  <a:pos x="wd2" y="hd2"/>
                </a:cxn>
              </a:cxnLst>
              <a:rect l="0" t="0" r="r" b="b"/>
              <a:pathLst>
                <a:path w="21563" h="20083" extrusionOk="0">
                  <a:moveTo>
                    <a:pt x="0" y="8749"/>
                  </a:moveTo>
                  <a:cubicBezTo>
                    <a:pt x="603" y="3657"/>
                    <a:pt x="1205" y="-1435"/>
                    <a:pt x="1985" y="372"/>
                  </a:cubicBezTo>
                  <a:cubicBezTo>
                    <a:pt x="2765" y="2179"/>
                    <a:pt x="3899" y="19590"/>
                    <a:pt x="4679" y="19590"/>
                  </a:cubicBezTo>
                  <a:cubicBezTo>
                    <a:pt x="5459" y="19590"/>
                    <a:pt x="5955" y="290"/>
                    <a:pt x="6664" y="372"/>
                  </a:cubicBezTo>
                  <a:cubicBezTo>
                    <a:pt x="7373" y="454"/>
                    <a:pt x="8200" y="20001"/>
                    <a:pt x="8933" y="20083"/>
                  </a:cubicBezTo>
                  <a:cubicBezTo>
                    <a:pt x="9666" y="20165"/>
                    <a:pt x="10327" y="865"/>
                    <a:pt x="11060" y="865"/>
                  </a:cubicBezTo>
                  <a:cubicBezTo>
                    <a:pt x="11793" y="865"/>
                    <a:pt x="12620" y="20001"/>
                    <a:pt x="13329" y="20083"/>
                  </a:cubicBezTo>
                  <a:cubicBezTo>
                    <a:pt x="14038" y="20165"/>
                    <a:pt x="14676" y="2425"/>
                    <a:pt x="15314" y="1357"/>
                  </a:cubicBezTo>
                  <a:cubicBezTo>
                    <a:pt x="15952" y="290"/>
                    <a:pt x="16590" y="12198"/>
                    <a:pt x="17157" y="13677"/>
                  </a:cubicBezTo>
                  <a:cubicBezTo>
                    <a:pt x="17724" y="15155"/>
                    <a:pt x="18055" y="10884"/>
                    <a:pt x="18717" y="10227"/>
                  </a:cubicBezTo>
                  <a:cubicBezTo>
                    <a:pt x="19379" y="9570"/>
                    <a:pt x="21127" y="9735"/>
                    <a:pt x="21127" y="9735"/>
                  </a:cubicBezTo>
                  <a:cubicBezTo>
                    <a:pt x="21600" y="9653"/>
                    <a:pt x="21576" y="9694"/>
                    <a:pt x="21553" y="9735"/>
                  </a:cubicBezTo>
                </a:path>
              </a:pathLst>
            </a:custGeom>
            <a:noFill/>
            <a:ln w="38100" cap="flat">
              <a:solidFill>
                <a:srgbClr val="FF40FF"/>
              </a:solidFill>
              <a:prstDash val="solid"/>
              <a:round/>
              <a:tailEnd type="triangle" w="med" len="med"/>
            </a:ln>
            <a:effectLst/>
          </p:spPr>
          <p:txBody>
            <a:bodyPr wrap="square" lIns="45719" tIns="45719" rIns="45719" bIns="45719" numCol="1" anchor="ctr">
              <a:noAutofit/>
            </a:bodyPr>
            <a:lstStyle/>
            <a:p>
              <a:pPr algn="ctr" defTabSz="848770">
                <a:lnSpc>
                  <a:spcPct val="100000"/>
                </a:lnSpc>
                <a:spcBef>
                  <a:spcPts val="0"/>
                </a:spcBef>
                <a:defRPr sz="1600">
                  <a:solidFill>
                    <a:srgbClr val="FFFFFF"/>
                  </a:solidFill>
                  <a:latin typeface="Arial"/>
                  <a:ea typeface="Arial"/>
                  <a:cs typeface="Arial"/>
                  <a:sym typeface="Arial"/>
                </a:defRPr>
              </a:pPr>
              <a:endParaRPr/>
            </a:p>
          </p:txBody>
        </p:sp>
        <p:sp>
          <p:nvSpPr>
            <p:cNvPr id="159" name="Freeform 117">
              <a:extLst>
                <a:ext uri="{FF2B5EF4-FFF2-40B4-BE49-F238E27FC236}">
                  <a16:creationId xmlns:a16="http://schemas.microsoft.com/office/drawing/2014/main" id="{2DF619DF-79F3-EC5A-1388-23E7C421688B}"/>
                </a:ext>
              </a:extLst>
            </p:cNvPr>
            <p:cNvSpPr/>
            <p:nvPr/>
          </p:nvSpPr>
          <p:spPr>
            <a:xfrm rot="16697827">
              <a:off x="2025119" y="318327"/>
              <a:ext cx="863641" cy="254701"/>
            </a:xfrm>
            <a:custGeom>
              <a:avLst/>
              <a:gdLst/>
              <a:ahLst/>
              <a:cxnLst>
                <a:cxn ang="0">
                  <a:pos x="wd2" y="hd2"/>
                </a:cxn>
                <a:cxn ang="5400000">
                  <a:pos x="wd2" y="hd2"/>
                </a:cxn>
                <a:cxn ang="10800000">
                  <a:pos x="wd2" y="hd2"/>
                </a:cxn>
                <a:cxn ang="16200000">
                  <a:pos x="wd2" y="hd2"/>
                </a:cxn>
              </a:cxnLst>
              <a:rect l="0" t="0" r="r" b="b"/>
              <a:pathLst>
                <a:path w="21563" h="20083" extrusionOk="0">
                  <a:moveTo>
                    <a:pt x="0" y="8749"/>
                  </a:moveTo>
                  <a:cubicBezTo>
                    <a:pt x="603" y="3657"/>
                    <a:pt x="1205" y="-1435"/>
                    <a:pt x="1985" y="372"/>
                  </a:cubicBezTo>
                  <a:cubicBezTo>
                    <a:pt x="2765" y="2179"/>
                    <a:pt x="3899" y="19590"/>
                    <a:pt x="4679" y="19590"/>
                  </a:cubicBezTo>
                  <a:cubicBezTo>
                    <a:pt x="5459" y="19590"/>
                    <a:pt x="5955" y="290"/>
                    <a:pt x="6664" y="372"/>
                  </a:cubicBezTo>
                  <a:cubicBezTo>
                    <a:pt x="7373" y="454"/>
                    <a:pt x="8200" y="20001"/>
                    <a:pt x="8933" y="20083"/>
                  </a:cubicBezTo>
                  <a:cubicBezTo>
                    <a:pt x="9666" y="20165"/>
                    <a:pt x="10327" y="865"/>
                    <a:pt x="11060" y="865"/>
                  </a:cubicBezTo>
                  <a:cubicBezTo>
                    <a:pt x="11793" y="865"/>
                    <a:pt x="12620" y="20001"/>
                    <a:pt x="13329" y="20083"/>
                  </a:cubicBezTo>
                  <a:cubicBezTo>
                    <a:pt x="14038" y="20165"/>
                    <a:pt x="14676" y="2425"/>
                    <a:pt x="15314" y="1357"/>
                  </a:cubicBezTo>
                  <a:cubicBezTo>
                    <a:pt x="15952" y="290"/>
                    <a:pt x="16590" y="12198"/>
                    <a:pt x="17157" y="13677"/>
                  </a:cubicBezTo>
                  <a:cubicBezTo>
                    <a:pt x="17724" y="15155"/>
                    <a:pt x="18055" y="10884"/>
                    <a:pt x="18717" y="10227"/>
                  </a:cubicBezTo>
                  <a:cubicBezTo>
                    <a:pt x="19379" y="9570"/>
                    <a:pt x="21127" y="9735"/>
                    <a:pt x="21127" y="9735"/>
                  </a:cubicBezTo>
                  <a:cubicBezTo>
                    <a:pt x="21600" y="9653"/>
                    <a:pt x="21576" y="9694"/>
                    <a:pt x="21553" y="9735"/>
                  </a:cubicBezTo>
                </a:path>
              </a:pathLst>
            </a:custGeom>
            <a:noFill/>
            <a:ln w="38100" cap="flat">
              <a:solidFill>
                <a:srgbClr val="FF40FF"/>
              </a:solidFill>
              <a:prstDash val="solid"/>
              <a:round/>
              <a:tailEnd type="triangle" w="med" len="med"/>
            </a:ln>
            <a:effectLst/>
          </p:spPr>
          <p:txBody>
            <a:bodyPr wrap="square" lIns="45719" tIns="45719" rIns="45719" bIns="45719" numCol="1" anchor="ctr">
              <a:noAutofit/>
            </a:bodyPr>
            <a:lstStyle/>
            <a:p>
              <a:pPr algn="ctr" defTabSz="848770">
                <a:lnSpc>
                  <a:spcPct val="100000"/>
                </a:lnSpc>
                <a:spcBef>
                  <a:spcPts val="0"/>
                </a:spcBef>
                <a:defRPr sz="1600">
                  <a:solidFill>
                    <a:srgbClr val="FFFFFF"/>
                  </a:solidFill>
                  <a:latin typeface="Arial"/>
                  <a:ea typeface="Arial"/>
                  <a:cs typeface="Arial"/>
                  <a:sym typeface="Arial"/>
                </a:defRPr>
              </a:pPr>
              <a:endParaRPr/>
            </a:p>
          </p:txBody>
        </p:sp>
        <p:sp>
          <p:nvSpPr>
            <p:cNvPr id="160" name="Freeform 118">
              <a:extLst>
                <a:ext uri="{FF2B5EF4-FFF2-40B4-BE49-F238E27FC236}">
                  <a16:creationId xmlns:a16="http://schemas.microsoft.com/office/drawing/2014/main" id="{6EF3B04C-3D84-DF60-ADFC-E2CD98323409}"/>
                </a:ext>
              </a:extLst>
            </p:cNvPr>
            <p:cNvSpPr/>
            <p:nvPr/>
          </p:nvSpPr>
          <p:spPr>
            <a:xfrm rot="14748268">
              <a:off x="1023427" y="330911"/>
              <a:ext cx="863641" cy="254702"/>
            </a:xfrm>
            <a:custGeom>
              <a:avLst/>
              <a:gdLst/>
              <a:ahLst/>
              <a:cxnLst>
                <a:cxn ang="0">
                  <a:pos x="wd2" y="hd2"/>
                </a:cxn>
                <a:cxn ang="5400000">
                  <a:pos x="wd2" y="hd2"/>
                </a:cxn>
                <a:cxn ang="10800000">
                  <a:pos x="wd2" y="hd2"/>
                </a:cxn>
                <a:cxn ang="16200000">
                  <a:pos x="wd2" y="hd2"/>
                </a:cxn>
              </a:cxnLst>
              <a:rect l="0" t="0" r="r" b="b"/>
              <a:pathLst>
                <a:path w="21563" h="20083" extrusionOk="0">
                  <a:moveTo>
                    <a:pt x="0" y="8749"/>
                  </a:moveTo>
                  <a:cubicBezTo>
                    <a:pt x="603" y="3657"/>
                    <a:pt x="1205" y="-1435"/>
                    <a:pt x="1985" y="372"/>
                  </a:cubicBezTo>
                  <a:cubicBezTo>
                    <a:pt x="2765" y="2179"/>
                    <a:pt x="3899" y="19590"/>
                    <a:pt x="4679" y="19590"/>
                  </a:cubicBezTo>
                  <a:cubicBezTo>
                    <a:pt x="5459" y="19590"/>
                    <a:pt x="5955" y="290"/>
                    <a:pt x="6664" y="372"/>
                  </a:cubicBezTo>
                  <a:cubicBezTo>
                    <a:pt x="7373" y="454"/>
                    <a:pt x="8200" y="20001"/>
                    <a:pt x="8933" y="20083"/>
                  </a:cubicBezTo>
                  <a:cubicBezTo>
                    <a:pt x="9666" y="20165"/>
                    <a:pt x="10327" y="865"/>
                    <a:pt x="11060" y="865"/>
                  </a:cubicBezTo>
                  <a:cubicBezTo>
                    <a:pt x="11793" y="865"/>
                    <a:pt x="12620" y="20001"/>
                    <a:pt x="13329" y="20083"/>
                  </a:cubicBezTo>
                  <a:cubicBezTo>
                    <a:pt x="14038" y="20165"/>
                    <a:pt x="14676" y="2425"/>
                    <a:pt x="15314" y="1357"/>
                  </a:cubicBezTo>
                  <a:cubicBezTo>
                    <a:pt x="15952" y="290"/>
                    <a:pt x="16590" y="12198"/>
                    <a:pt x="17157" y="13677"/>
                  </a:cubicBezTo>
                  <a:cubicBezTo>
                    <a:pt x="17724" y="15155"/>
                    <a:pt x="18055" y="10884"/>
                    <a:pt x="18717" y="10227"/>
                  </a:cubicBezTo>
                  <a:cubicBezTo>
                    <a:pt x="19379" y="9570"/>
                    <a:pt x="21127" y="9735"/>
                    <a:pt x="21127" y="9735"/>
                  </a:cubicBezTo>
                  <a:cubicBezTo>
                    <a:pt x="21600" y="9653"/>
                    <a:pt x="21576" y="9694"/>
                    <a:pt x="21553" y="9735"/>
                  </a:cubicBezTo>
                </a:path>
              </a:pathLst>
            </a:custGeom>
            <a:noFill/>
            <a:ln w="38100" cap="flat">
              <a:solidFill>
                <a:srgbClr val="FF40FF"/>
              </a:solidFill>
              <a:prstDash val="solid"/>
              <a:round/>
              <a:tailEnd type="triangle" w="med" len="med"/>
            </a:ln>
            <a:effectLst/>
          </p:spPr>
          <p:txBody>
            <a:bodyPr wrap="square" lIns="45719" tIns="45719" rIns="45719" bIns="45719" numCol="1" anchor="ctr">
              <a:noAutofit/>
            </a:bodyPr>
            <a:lstStyle/>
            <a:p>
              <a:pPr algn="ctr" defTabSz="848770">
                <a:lnSpc>
                  <a:spcPct val="100000"/>
                </a:lnSpc>
                <a:spcBef>
                  <a:spcPts val="0"/>
                </a:spcBef>
                <a:defRPr sz="1600">
                  <a:solidFill>
                    <a:srgbClr val="FFFFFF"/>
                  </a:solidFill>
                  <a:latin typeface="Arial"/>
                  <a:ea typeface="Arial"/>
                  <a:cs typeface="Arial"/>
                  <a:sym typeface="Arial"/>
                </a:defRPr>
              </a:pPr>
              <a:endParaRPr/>
            </a:p>
          </p:txBody>
        </p:sp>
        <p:sp>
          <p:nvSpPr>
            <p:cNvPr id="161" name="Freeform 119">
              <a:extLst>
                <a:ext uri="{FF2B5EF4-FFF2-40B4-BE49-F238E27FC236}">
                  <a16:creationId xmlns:a16="http://schemas.microsoft.com/office/drawing/2014/main" id="{BD454495-B23F-5A53-604E-0E2BDA58E30F}"/>
                </a:ext>
              </a:extLst>
            </p:cNvPr>
            <p:cNvSpPr/>
            <p:nvPr/>
          </p:nvSpPr>
          <p:spPr>
            <a:xfrm rot="13501564">
              <a:off x="-36525" y="396022"/>
              <a:ext cx="863641" cy="254702"/>
            </a:xfrm>
            <a:custGeom>
              <a:avLst/>
              <a:gdLst/>
              <a:ahLst/>
              <a:cxnLst>
                <a:cxn ang="0">
                  <a:pos x="wd2" y="hd2"/>
                </a:cxn>
                <a:cxn ang="5400000">
                  <a:pos x="wd2" y="hd2"/>
                </a:cxn>
                <a:cxn ang="10800000">
                  <a:pos x="wd2" y="hd2"/>
                </a:cxn>
                <a:cxn ang="16200000">
                  <a:pos x="wd2" y="hd2"/>
                </a:cxn>
              </a:cxnLst>
              <a:rect l="0" t="0" r="r" b="b"/>
              <a:pathLst>
                <a:path w="21563" h="20083" extrusionOk="0">
                  <a:moveTo>
                    <a:pt x="0" y="8749"/>
                  </a:moveTo>
                  <a:cubicBezTo>
                    <a:pt x="603" y="3657"/>
                    <a:pt x="1205" y="-1435"/>
                    <a:pt x="1985" y="372"/>
                  </a:cubicBezTo>
                  <a:cubicBezTo>
                    <a:pt x="2765" y="2179"/>
                    <a:pt x="3899" y="19590"/>
                    <a:pt x="4679" y="19590"/>
                  </a:cubicBezTo>
                  <a:cubicBezTo>
                    <a:pt x="5459" y="19590"/>
                    <a:pt x="5955" y="290"/>
                    <a:pt x="6664" y="372"/>
                  </a:cubicBezTo>
                  <a:cubicBezTo>
                    <a:pt x="7373" y="454"/>
                    <a:pt x="8200" y="20001"/>
                    <a:pt x="8933" y="20083"/>
                  </a:cubicBezTo>
                  <a:cubicBezTo>
                    <a:pt x="9666" y="20165"/>
                    <a:pt x="10327" y="865"/>
                    <a:pt x="11060" y="865"/>
                  </a:cubicBezTo>
                  <a:cubicBezTo>
                    <a:pt x="11793" y="865"/>
                    <a:pt x="12620" y="20001"/>
                    <a:pt x="13329" y="20083"/>
                  </a:cubicBezTo>
                  <a:cubicBezTo>
                    <a:pt x="14038" y="20165"/>
                    <a:pt x="14676" y="2425"/>
                    <a:pt x="15314" y="1357"/>
                  </a:cubicBezTo>
                  <a:cubicBezTo>
                    <a:pt x="15952" y="290"/>
                    <a:pt x="16590" y="12198"/>
                    <a:pt x="17157" y="13677"/>
                  </a:cubicBezTo>
                  <a:cubicBezTo>
                    <a:pt x="17724" y="15155"/>
                    <a:pt x="18055" y="10884"/>
                    <a:pt x="18717" y="10227"/>
                  </a:cubicBezTo>
                  <a:cubicBezTo>
                    <a:pt x="19379" y="9570"/>
                    <a:pt x="21127" y="9735"/>
                    <a:pt x="21127" y="9735"/>
                  </a:cubicBezTo>
                  <a:cubicBezTo>
                    <a:pt x="21600" y="9653"/>
                    <a:pt x="21576" y="9694"/>
                    <a:pt x="21553" y="9735"/>
                  </a:cubicBezTo>
                </a:path>
              </a:pathLst>
            </a:custGeom>
            <a:noFill/>
            <a:ln w="38100" cap="flat">
              <a:solidFill>
                <a:srgbClr val="FF40FF"/>
              </a:solidFill>
              <a:prstDash val="solid"/>
              <a:round/>
              <a:tailEnd type="triangle" w="med" len="med"/>
            </a:ln>
            <a:effectLst/>
          </p:spPr>
          <p:txBody>
            <a:bodyPr wrap="square" lIns="45719" tIns="45719" rIns="45719" bIns="45719" numCol="1" anchor="ctr">
              <a:noAutofit/>
            </a:bodyPr>
            <a:lstStyle/>
            <a:p>
              <a:pPr algn="ctr" defTabSz="848770">
                <a:lnSpc>
                  <a:spcPct val="100000"/>
                </a:lnSpc>
                <a:spcBef>
                  <a:spcPts val="0"/>
                </a:spcBef>
                <a:defRPr sz="1600">
                  <a:solidFill>
                    <a:srgbClr val="FFFFFF"/>
                  </a:solidFill>
                  <a:latin typeface="Arial"/>
                  <a:ea typeface="Arial"/>
                  <a:cs typeface="Arial"/>
                  <a:sym typeface="Arial"/>
                </a:defRPr>
              </a:pPr>
              <a:endParaRPr/>
            </a:p>
          </p:txBody>
        </p:sp>
      </p:grpSp>
      <p:sp>
        <p:nvSpPr>
          <p:cNvPr id="33" name="Straight Arrow Connector 121">
            <a:extLst>
              <a:ext uri="{FF2B5EF4-FFF2-40B4-BE49-F238E27FC236}">
                <a16:creationId xmlns:a16="http://schemas.microsoft.com/office/drawing/2014/main" id="{12B15CA8-339D-1B7B-BA48-C59B622BAEE2}"/>
              </a:ext>
            </a:extLst>
          </p:cNvPr>
          <p:cNvSpPr/>
          <p:nvPr/>
        </p:nvSpPr>
        <p:spPr>
          <a:xfrm flipV="1">
            <a:off x="15028988" y="9842048"/>
            <a:ext cx="5476262" cy="51399"/>
          </a:xfrm>
          <a:prstGeom prst="line">
            <a:avLst/>
          </a:prstGeom>
          <a:noFill/>
          <a:ln w="25400" cap="flat">
            <a:solidFill>
              <a:srgbClr val="000000"/>
            </a:solidFill>
            <a:prstDash val="solid"/>
            <a:round/>
            <a:tailEnd type="triangle" w="med" len="med"/>
          </a:ln>
          <a:effectLst/>
        </p:spPr>
        <p:txBody>
          <a:bodyPr wrap="square" lIns="45719" tIns="45719" rIns="45719" bIns="45719" numCol="1" anchor="t">
            <a:noAutofit/>
          </a:bodyPr>
          <a:lstStyle/>
          <a:p>
            <a:pPr defTabSz="848770">
              <a:lnSpc>
                <a:spcPct val="100000"/>
              </a:lnSpc>
              <a:spcBef>
                <a:spcPts val="0"/>
              </a:spcBef>
              <a:defRPr sz="1600">
                <a:latin typeface="Arial"/>
                <a:ea typeface="Arial"/>
                <a:cs typeface="Arial"/>
                <a:sym typeface="Arial"/>
              </a:defRPr>
            </a:pPr>
            <a:endParaRPr/>
          </a:p>
        </p:txBody>
      </p:sp>
      <p:sp>
        <p:nvSpPr>
          <p:cNvPr id="34" name="TextBox 127">
            <a:extLst>
              <a:ext uri="{FF2B5EF4-FFF2-40B4-BE49-F238E27FC236}">
                <a16:creationId xmlns:a16="http://schemas.microsoft.com/office/drawing/2014/main" id="{00CF8628-9CAC-F87D-2493-60EDC5C8871F}"/>
              </a:ext>
            </a:extLst>
          </p:cNvPr>
          <p:cNvSpPr txBox="1"/>
          <p:nvPr/>
        </p:nvSpPr>
        <p:spPr>
          <a:xfrm>
            <a:off x="19932385" y="10055573"/>
            <a:ext cx="1667053" cy="664117"/>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anchor="t">
            <a:noAutofit/>
          </a:bodyPr>
          <a:lstStyle>
            <a:lvl1pPr algn="ctr" defTabSz="848770">
              <a:lnSpc>
                <a:spcPct val="100000"/>
              </a:lnSpc>
              <a:spcBef>
                <a:spcPts val="0"/>
              </a:spcBef>
              <a:defRPr sz="3300">
                <a:latin typeface="Arial"/>
                <a:ea typeface="Arial"/>
                <a:cs typeface="Arial"/>
                <a:sym typeface="Arial"/>
              </a:defRPr>
            </a:lvl1pPr>
          </a:lstStyle>
          <a:p>
            <a:r>
              <a:rPr dirty="0"/>
              <a:t>B-field</a:t>
            </a:r>
          </a:p>
        </p:txBody>
      </p:sp>
      <p:grpSp>
        <p:nvGrpSpPr>
          <p:cNvPr id="35" name="Rectangle 129">
            <a:extLst>
              <a:ext uri="{FF2B5EF4-FFF2-40B4-BE49-F238E27FC236}">
                <a16:creationId xmlns:a16="http://schemas.microsoft.com/office/drawing/2014/main" id="{E3F20145-CE84-90DE-1674-D73D4AFEB345}"/>
              </a:ext>
            </a:extLst>
          </p:cNvPr>
          <p:cNvGrpSpPr/>
          <p:nvPr/>
        </p:nvGrpSpPr>
        <p:grpSpPr>
          <a:xfrm>
            <a:off x="11646917" y="6999083"/>
            <a:ext cx="12203168" cy="578923"/>
            <a:chOff x="0" y="0"/>
            <a:chExt cx="12158909" cy="653705"/>
          </a:xfrm>
        </p:grpSpPr>
        <p:sp>
          <p:nvSpPr>
            <p:cNvPr id="155" name="Rectangle">
              <a:extLst>
                <a:ext uri="{FF2B5EF4-FFF2-40B4-BE49-F238E27FC236}">
                  <a16:creationId xmlns:a16="http://schemas.microsoft.com/office/drawing/2014/main" id="{3464D458-ADF2-1D02-F86D-F9DDCA81C416}"/>
                </a:ext>
              </a:extLst>
            </p:cNvPr>
            <p:cNvSpPr/>
            <p:nvPr/>
          </p:nvSpPr>
          <p:spPr>
            <a:xfrm>
              <a:off x="0" y="0"/>
              <a:ext cx="12158909" cy="653705"/>
            </a:xfrm>
            <a:prstGeom prst="rect">
              <a:avLst/>
            </a:prstGeom>
            <a:solidFill>
              <a:srgbClr val="FAC090"/>
            </a:solidFill>
            <a:ln w="25400" cap="flat">
              <a:solidFill>
                <a:srgbClr val="000000"/>
              </a:solidFill>
              <a:prstDash val="solid"/>
              <a:round/>
            </a:ln>
            <a:effectLst/>
          </p:spPr>
          <p:txBody>
            <a:bodyPr wrap="square" lIns="45719" tIns="45719" rIns="45719" bIns="45719" numCol="1" anchor="ctr">
              <a:noAutofit/>
            </a:bodyPr>
            <a:lstStyle/>
            <a:p>
              <a:pPr algn="ctr" defTabSz="848770">
                <a:lnSpc>
                  <a:spcPct val="100000"/>
                </a:lnSpc>
                <a:spcBef>
                  <a:spcPts val="0"/>
                </a:spcBef>
                <a:defRPr sz="1600">
                  <a:solidFill>
                    <a:srgbClr val="FFFFFF"/>
                  </a:solidFill>
                  <a:latin typeface="Arial"/>
                  <a:ea typeface="Arial"/>
                  <a:cs typeface="Arial"/>
                  <a:sym typeface="Arial"/>
                </a:defRPr>
              </a:pPr>
              <a:endParaRPr/>
            </a:p>
          </p:txBody>
        </p:sp>
        <p:sp>
          <p:nvSpPr>
            <p:cNvPr id="156" name="Superconducting Magnet">
              <a:extLst>
                <a:ext uri="{FF2B5EF4-FFF2-40B4-BE49-F238E27FC236}">
                  <a16:creationId xmlns:a16="http://schemas.microsoft.com/office/drawing/2014/main" id="{AB78F834-0B8D-030B-29E9-47D6CA1162D8}"/>
                </a:ext>
              </a:extLst>
            </p:cNvPr>
            <p:cNvSpPr txBox="1"/>
            <p:nvPr/>
          </p:nvSpPr>
          <p:spPr>
            <a:xfrm>
              <a:off x="100234" y="57999"/>
              <a:ext cx="11958440" cy="537707"/>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anchor="ctr">
              <a:noAutofit/>
            </a:bodyPr>
            <a:lstStyle>
              <a:lvl1pPr algn="ctr" defTabSz="848770">
                <a:lnSpc>
                  <a:spcPct val="100000"/>
                </a:lnSpc>
                <a:spcBef>
                  <a:spcPts val="0"/>
                </a:spcBef>
                <a:defRPr sz="2600">
                  <a:solidFill>
                    <a:srgbClr val="FFFFFF"/>
                  </a:solidFill>
                  <a:latin typeface="Arial"/>
                  <a:ea typeface="Arial"/>
                  <a:cs typeface="Arial"/>
                  <a:sym typeface="Arial"/>
                </a:defRPr>
              </a:lvl1pPr>
            </a:lstStyle>
            <a:p>
              <a:r>
                <a:t>Superconducting Magnet</a:t>
              </a:r>
            </a:p>
          </p:txBody>
        </p:sp>
      </p:grpSp>
      <p:grpSp>
        <p:nvGrpSpPr>
          <p:cNvPr id="36" name="Rectangle 130">
            <a:extLst>
              <a:ext uri="{FF2B5EF4-FFF2-40B4-BE49-F238E27FC236}">
                <a16:creationId xmlns:a16="http://schemas.microsoft.com/office/drawing/2014/main" id="{1A19779F-A12F-1E14-F6CE-5E328563B577}"/>
              </a:ext>
            </a:extLst>
          </p:cNvPr>
          <p:cNvGrpSpPr/>
          <p:nvPr/>
        </p:nvGrpSpPr>
        <p:grpSpPr>
          <a:xfrm>
            <a:off x="11646917" y="12088796"/>
            <a:ext cx="12203168" cy="578924"/>
            <a:chOff x="0" y="0"/>
            <a:chExt cx="12158909" cy="653705"/>
          </a:xfrm>
        </p:grpSpPr>
        <p:sp>
          <p:nvSpPr>
            <p:cNvPr id="98" name="Rectangle">
              <a:extLst>
                <a:ext uri="{FF2B5EF4-FFF2-40B4-BE49-F238E27FC236}">
                  <a16:creationId xmlns:a16="http://schemas.microsoft.com/office/drawing/2014/main" id="{DA143681-CCF4-72E4-A579-AC9EF0D3201C}"/>
                </a:ext>
              </a:extLst>
            </p:cNvPr>
            <p:cNvSpPr/>
            <p:nvPr/>
          </p:nvSpPr>
          <p:spPr>
            <a:xfrm>
              <a:off x="0" y="0"/>
              <a:ext cx="12158909" cy="653705"/>
            </a:xfrm>
            <a:prstGeom prst="rect">
              <a:avLst/>
            </a:prstGeom>
            <a:solidFill>
              <a:srgbClr val="FAC090"/>
            </a:solidFill>
            <a:ln w="25400" cap="flat">
              <a:solidFill>
                <a:srgbClr val="000000"/>
              </a:solidFill>
              <a:prstDash val="solid"/>
              <a:round/>
            </a:ln>
            <a:effectLst/>
          </p:spPr>
          <p:txBody>
            <a:bodyPr wrap="square" lIns="45719" tIns="45719" rIns="45719" bIns="45719" numCol="1" anchor="ctr">
              <a:noAutofit/>
            </a:bodyPr>
            <a:lstStyle/>
            <a:p>
              <a:pPr algn="ctr" defTabSz="848770">
                <a:lnSpc>
                  <a:spcPct val="100000"/>
                </a:lnSpc>
                <a:spcBef>
                  <a:spcPts val="0"/>
                </a:spcBef>
                <a:defRPr sz="1600">
                  <a:solidFill>
                    <a:srgbClr val="FFFFFF"/>
                  </a:solidFill>
                  <a:latin typeface="Arial"/>
                  <a:ea typeface="Arial"/>
                  <a:cs typeface="Arial"/>
                  <a:sym typeface="Arial"/>
                </a:defRPr>
              </a:pPr>
              <a:endParaRPr/>
            </a:p>
          </p:txBody>
        </p:sp>
        <p:sp>
          <p:nvSpPr>
            <p:cNvPr id="99" name="Superconducting Magnet">
              <a:extLst>
                <a:ext uri="{FF2B5EF4-FFF2-40B4-BE49-F238E27FC236}">
                  <a16:creationId xmlns:a16="http://schemas.microsoft.com/office/drawing/2014/main" id="{28344468-EAB3-8814-E3C8-6B728A808F8E}"/>
                </a:ext>
              </a:extLst>
            </p:cNvPr>
            <p:cNvSpPr txBox="1"/>
            <p:nvPr/>
          </p:nvSpPr>
          <p:spPr>
            <a:xfrm>
              <a:off x="100234" y="57999"/>
              <a:ext cx="11958440" cy="537707"/>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anchor="ctr">
              <a:noAutofit/>
            </a:bodyPr>
            <a:lstStyle>
              <a:lvl1pPr algn="ctr" defTabSz="848770">
                <a:lnSpc>
                  <a:spcPct val="100000"/>
                </a:lnSpc>
                <a:spcBef>
                  <a:spcPts val="0"/>
                </a:spcBef>
                <a:defRPr sz="2600">
                  <a:solidFill>
                    <a:srgbClr val="FFFFFF"/>
                  </a:solidFill>
                  <a:latin typeface="Arial"/>
                  <a:ea typeface="Arial"/>
                  <a:cs typeface="Arial"/>
                  <a:sym typeface="Arial"/>
                </a:defRPr>
              </a:lvl1pPr>
            </a:lstStyle>
            <a:p>
              <a:r>
                <a:t>Superconducting Magnet</a:t>
              </a:r>
            </a:p>
          </p:txBody>
        </p:sp>
      </p:grpSp>
      <p:grpSp>
        <p:nvGrpSpPr>
          <p:cNvPr id="37" name="Group 133">
            <a:extLst>
              <a:ext uri="{FF2B5EF4-FFF2-40B4-BE49-F238E27FC236}">
                <a16:creationId xmlns:a16="http://schemas.microsoft.com/office/drawing/2014/main" id="{3699076A-2AD0-E1C7-B71D-F656E2290822}"/>
              </a:ext>
            </a:extLst>
          </p:cNvPr>
          <p:cNvGrpSpPr/>
          <p:nvPr/>
        </p:nvGrpSpPr>
        <p:grpSpPr>
          <a:xfrm>
            <a:off x="13735876" y="11456780"/>
            <a:ext cx="1049737" cy="458508"/>
            <a:chOff x="0" y="0"/>
            <a:chExt cx="1045928" cy="517734"/>
          </a:xfrm>
        </p:grpSpPr>
        <p:sp>
          <p:nvSpPr>
            <p:cNvPr id="96" name="Pie 131">
              <a:extLst>
                <a:ext uri="{FF2B5EF4-FFF2-40B4-BE49-F238E27FC236}">
                  <a16:creationId xmlns:a16="http://schemas.microsoft.com/office/drawing/2014/main" id="{B09140B7-DD21-2450-8248-0C774D774E60}"/>
                </a:ext>
              </a:extLst>
            </p:cNvPr>
            <p:cNvSpPr/>
            <p:nvPr/>
          </p:nvSpPr>
          <p:spPr>
            <a:xfrm>
              <a:off x="0" y="291234"/>
              <a:ext cx="1045928" cy="2265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11929"/>
                    <a:pt x="16765" y="21600"/>
                    <a:pt x="10800" y="21600"/>
                  </a:cubicBezTo>
                  <a:cubicBezTo>
                    <a:pt x="4835" y="21600"/>
                    <a:pt x="0" y="11929"/>
                    <a:pt x="0" y="0"/>
                  </a:cubicBezTo>
                  <a:lnTo>
                    <a:pt x="10800" y="0"/>
                  </a:lnTo>
                  <a:close/>
                </a:path>
              </a:pathLst>
            </a:custGeom>
            <a:solidFill>
              <a:srgbClr val="A6A6A6"/>
            </a:solidFill>
            <a:ln w="25400" cap="flat">
              <a:solidFill>
                <a:srgbClr val="000000"/>
              </a:solidFill>
              <a:prstDash val="solid"/>
              <a:round/>
            </a:ln>
            <a:effectLst/>
          </p:spPr>
          <p:txBody>
            <a:bodyPr wrap="square" lIns="45719" tIns="45719" rIns="45719" bIns="45719" numCol="1" anchor="ctr">
              <a:noAutofit/>
            </a:bodyPr>
            <a:lstStyle/>
            <a:p>
              <a:pPr algn="ctr" defTabSz="848770">
                <a:lnSpc>
                  <a:spcPct val="100000"/>
                </a:lnSpc>
                <a:spcBef>
                  <a:spcPts val="0"/>
                </a:spcBef>
                <a:defRPr sz="1600">
                  <a:latin typeface="Arial"/>
                  <a:ea typeface="Arial"/>
                  <a:cs typeface="Arial"/>
                  <a:sym typeface="Arial"/>
                </a:defRPr>
              </a:pPr>
              <a:endParaRPr/>
            </a:p>
          </p:txBody>
        </p:sp>
        <p:sp>
          <p:nvSpPr>
            <p:cNvPr id="97" name="Triangle 132">
              <a:extLst>
                <a:ext uri="{FF2B5EF4-FFF2-40B4-BE49-F238E27FC236}">
                  <a16:creationId xmlns:a16="http://schemas.microsoft.com/office/drawing/2014/main" id="{620A14DB-C221-0D03-801F-4ACEFB5F7B77}"/>
                </a:ext>
              </a:extLst>
            </p:cNvPr>
            <p:cNvSpPr/>
            <p:nvPr/>
          </p:nvSpPr>
          <p:spPr>
            <a:xfrm>
              <a:off x="392222" y="0"/>
              <a:ext cx="261483" cy="302353"/>
            </a:xfrm>
            <a:prstGeom prst="triangle">
              <a:avLst/>
            </a:prstGeom>
            <a:solidFill>
              <a:srgbClr val="A6A6A6"/>
            </a:solidFill>
            <a:ln w="25400" cap="flat">
              <a:solidFill>
                <a:srgbClr val="000000"/>
              </a:solidFill>
              <a:prstDash val="solid"/>
              <a:round/>
            </a:ln>
            <a:effectLst/>
          </p:spPr>
          <p:txBody>
            <a:bodyPr wrap="square" lIns="45719" tIns="45719" rIns="45719" bIns="45719" numCol="1" anchor="ctr">
              <a:noAutofit/>
            </a:bodyPr>
            <a:lstStyle/>
            <a:p>
              <a:pPr algn="ctr" defTabSz="848770">
                <a:lnSpc>
                  <a:spcPct val="100000"/>
                </a:lnSpc>
                <a:spcBef>
                  <a:spcPts val="0"/>
                </a:spcBef>
                <a:defRPr sz="1600">
                  <a:solidFill>
                    <a:srgbClr val="FFFFFF"/>
                  </a:solidFill>
                  <a:latin typeface="Arial"/>
                  <a:ea typeface="Arial"/>
                  <a:cs typeface="Arial"/>
                  <a:sym typeface="Arial"/>
                </a:defRPr>
              </a:pPr>
              <a:endParaRPr/>
            </a:p>
          </p:txBody>
        </p:sp>
      </p:grpSp>
      <p:grpSp>
        <p:nvGrpSpPr>
          <p:cNvPr id="38" name="Group 134">
            <a:extLst>
              <a:ext uri="{FF2B5EF4-FFF2-40B4-BE49-F238E27FC236}">
                <a16:creationId xmlns:a16="http://schemas.microsoft.com/office/drawing/2014/main" id="{EDBCE62B-15C2-6715-C817-D1C43FDE78D1}"/>
              </a:ext>
            </a:extLst>
          </p:cNvPr>
          <p:cNvGrpSpPr/>
          <p:nvPr/>
        </p:nvGrpSpPr>
        <p:grpSpPr>
          <a:xfrm>
            <a:off x="15033545" y="11456780"/>
            <a:ext cx="1049737" cy="458508"/>
            <a:chOff x="0" y="0"/>
            <a:chExt cx="1045928" cy="517734"/>
          </a:xfrm>
        </p:grpSpPr>
        <p:sp>
          <p:nvSpPr>
            <p:cNvPr id="94" name="Pie 135">
              <a:extLst>
                <a:ext uri="{FF2B5EF4-FFF2-40B4-BE49-F238E27FC236}">
                  <a16:creationId xmlns:a16="http://schemas.microsoft.com/office/drawing/2014/main" id="{DE948A79-5018-A9E2-E481-881D43D42D45}"/>
                </a:ext>
              </a:extLst>
            </p:cNvPr>
            <p:cNvSpPr/>
            <p:nvPr/>
          </p:nvSpPr>
          <p:spPr>
            <a:xfrm>
              <a:off x="0" y="291234"/>
              <a:ext cx="1045928" cy="2265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11929"/>
                    <a:pt x="16765" y="21600"/>
                    <a:pt x="10800" y="21600"/>
                  </a:cubicBezTo>
                  <a:cubicBezTo>
                    <a:pt x="4835" y="21600"/>
                    <a:pt x="0" y="11929"/>
                    <a:pt x="0" y="0"/>
                  </a:cubicBezTo>
                  <a:lnTo>
                    <a:pt x="10800" y="0"/>
                  </a:lnTo>
                  <a:close/>
                </a:path>
              </a:pathLst>
            </a:custGeom>
            <a:solidFill>
              <a:srgbClr val="A6A6A6"/>
            </a:solidFill>
            <a:ln w="25400" cap="flat">
              <a:solidFill>
                <a:srgbClr val="000000"/>
              </a:solidFill>
              <a:prstDash val="solid"/>
              <a:round/>
            </a:ln>
            <a:effectLst/>
          </p:spPr>
          <p:txBody>
            <a:bodyPr wrap="square" lIns="45719" tIns="45719" rIns="45719" bIns="45719" numCol="1" anchor="ctr">
              <a:noAutofit/>
            </a:bodyPr>
            <a:lstStyle/>
            <a:p>
              <a:pPr algn="ctr" defTabSz="848770">
                <a:lnSpc>
                  <a:spcPct val="100000"/>
                </a:lnSpc>
                <a:spcBef>
                  <a:spcPts val="0"/>
                </a:spcBef>
                <a:defRPr sz="1600">
                  <a:latin typeface="Arial"/>
                  <a:ea typeface="Arial"/>
                  <a:cs typeface="Arial"/>
                  <a:sym typeface="Arial"/>
                </a:defRPr>
              </a:pPr>
              <a:endParaRPr/>
            </a:p>
          </p:txBody>
        </p:sp>
        <p:sp>
          <p:nvSpPr>
            <p:cNvPr id="95" name="Triangle 136">
              <a:extLst>
                <a:ext uri="{FF2B5EF4-FFF2-40B4-BE49-F238E27FC236}">
                  <a16:creationId xmlns:a16="http://schemas.microsoft.com/office/drawing/2014/main" id="{9C0A9F42-A458-AA5E-CCDE-516732562C95}"/>
                </a:ext>
              </a:extLst>
            </p:cNvPr>
            <p:cNvSpPr/>
            <p:nvPr/>
          </p:nvSpPr>
          <p:spPr>
            <a:xfrm>
              <a:off x="392222" y="0"/>
              <a:ext cx="261483" cy="302353"/>
            </a:xfrm>
            <a:prstGeom prst="triangle">
              <a:avLst/>
            </a:prstGeom>
            <a:solidFill>
              <a:srgbClr val="A6A6A6"/>
            </a:solidFill>
            <a:ln w="25400" cap="flat">
              <a:solidFill>
                <a:srgbClr val="000000"/>
              </a:solidFill>
              <a:prstDash val="solid"/>
              <a:round/>
            </a:ln>
            <a:effectLst/>
          </p:spPr>
          <p:txBody>
            <a:bodyPr wrap="square" lIns="45719" tIns="45719" rIns="45719" bIns="45719" numCol="1" anchor="ctr">
              <a:noAutofit/>
            </a:bodyPr>
            <a:lstStyle/>
            <a:p>
              <a:pPr algn="ctr" defTabSz="848770">
                <a:lnSpc>
                  <a:spcPct val="100000"/>
                </a:lnSpc>
                <a:spcBef>
                  <a:spcPts val="0"/>
                </a:spcBef>
                <a:defRPr sz="1600">
                  <a:solidFill>
                    <a:srgbClr val="FFFFFF"/>
                  </a:solidFill>
                  <a:latin typeface="Arial"/>
                  <a:ea typeface="Arial"/>
                  <a:cs typeface="Arial"/>
                  <a:sym typeface="Arial"/>
                </a:defRPr>
              </a:pPr>
              <a:endParaRPr/>
            </a:p>
          </p:txBody>
        </p:sp>
      </p:grpSp>
      <p:grpSp>
        <p:nvGrpSpPr>
          <p:cNvPr id="39" name="Group 137">
            <a:extLst>
              <a:ext uri="{FF2B5EF4-FFF2-40B4-BE49-F238E27FC236}">
                <a16:creationId xmlns:a16="http://schemas.microsoft.com/office/drawing/2014/main" id="{FAF3CCDF-DB74-0C45-6CFD-CD57603D3ABA}"/>
              </a:ext>
            </a:extLst>
          </p:cNvPr>
          <p:cNvGrpSpPr/>
          <p:nvPr/>
        </p:nvGrpSpPr>
        <p:grpSpPr>
          <a:xfrm>
            <a:off x="16331215" y="11456780"/>
            <a:ext cx="1049737" cy="458508"/>
            <a:chOff x="0" y="0"/>
            <a:chExt cx="1045928" cy="517734"/>
          </a:xfrm>
        </p:grpSpPr>
        <p:sp>
          <p:nvSpPr>
            <p:cNvPr id="92" name="Pie 138">
              <a:extLst>
                <a:ext uri="{FF2B5EF4-FFF2-40B4-BE49-F238E27FC236}">
                  <a16:creationId xmlns:a16="http://schemas.microsoft.com/office/drawing/2014/main" id="{85CB1004-E5DD-009B-CF5A-C39DD9AA42B3}"/>
                </a:ext>
              </a:extLst>
            </p:cNvPr>
            <p:cNvSpPr/>
            <p:nvPr/>
          </p:nvSpPr>
          <p:spPr>
            <a:xfrm>
              <a:off x="0" y="291234"/>
              <a:ext cx="1045928" cy="2265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11929"/>
                    <a:pt x="16765" y="21600"/>
                    <a:pt x="10800" y="21600"/>
                  </a:cubicBezTo>
                  <a:cubicBezTo>
                    <a:pt x="4835" y="21600"/>
                    <a:pt x="0" y="11929"/>
                    <a:pt x="0" y="0"/>
                  </a:cubicBezTo>
                  <a:lnTo>
                    <a:pt x="10800" y="0"/>
                  </a:lnTo>
                  <a:close/>
                </a:path>
              </a:pathLst>
            </a:custGeom>
            <a:solidFill>
              <a:srgbClr val="A6A6A6"/>
            </a:solidFill>
            <a:ln w="25400" cap="flat">
              <a:solidFill>
                <a:srgbClr val="000000"/>
              </a:solidFill>
              <a:prstDash val="solid"/>
              <a:round/>
            </a:ln>
            <a:effectLst/>
          </p:spPr>
          <p:txBody>
            <a:bodyPr wrap="square" lIns="45719" tIns="45719" rIns="45719" bIns="45719" numCol="1" anchor="ctr">
              <a:noAutofit/>
            </a:bodyPr>
            <a:lstStyle/>
            <a:p>
              <a:pPr algn="ctr" defTabSz="848770">
                <a:lnSpc>
                  <a:spcPct val="100000"/>
                </a:lnSpc>
                <a:spcBef>
                  <a:spcPts val="0"/>
                </a:spcBef>
                <a:defRPr sz="1600">
                  <a:latin typeface="Arial"/>
                  <a:ea typeface="Arial"/>
                  <a:cs typeface="Arial"/>
                  <a:sym typeface="Arial"/>
                </a:defRPr>
              </a:pPr>
              <a:endParaRPr/>
            </a:p>
          </p:txBody>
        </p:sp>
        <p:sp>
          <p:nvSpPr>
            <p:cNvPr id="93" name="Triangle 139">
              <a:extLst>
                <a:ext uri="{FF2B5EF4-FFF2-40B4-BE49-F238E27FC236}">
                  <a16:creationId xmlns:a16="http://schemas.microsoft.com/office/drawing/2014/main" id="{DC7B08F2-703F-BEAF-DA8C-A8620500EC6A}"/>
                </a:ext>
              </a:extLst>
            </p:cNvPr>
            <p:cNvSpPr/>
            <p:nvPr/>
          </p:nvSpPr>
          <p:spPr>
            <a:xfrm>
              <a:off x="392223" y="0"/>
              <a:ext cx="261482" cy="302353"/>
            </a:xfrm>
            <a:prstGeom prst="triangle">
              <a:avLst/>
            </a:prstGeom>
            <a:solidFill>
              <a:srgbClr val="A6A6A6"/>
            </a:solidFill>
            <a:ln w="25400" cap="flat">
              <a:solidFill>
                <a:srgbClr val="000000"/>
              </a:solidFill>
              <a:prstDash val="solid"/>
              <a:round/>
            </a:ln>
            <a:effectLst/>
          </p:spPr>
          <p:txBody>
            <a:bodyPr wrap="square" lIns="45719" tIns="45719" rIns="45719" bIns="45719" numCol="1" anchor="ctr">
              <a:noAutofit/>
            </a:bodyPr>
            <a:lstStyle/>
            <a:p>
              <a:pPr algn="ctr" defTabSz="848770">
                <a:lnSpc>
                  <a:spcPct val="100000"/>
                </a:lnSpc>
                <a:spcBef>
                  <a:spcPts val="0"/>
                </a:spcBef>
                <a:defRPr sz="1600">
                  <a:solidFill>
                    <a:srgbClr val="FFFFFF"/>
                  </a:solidFill>
                  <a:latin typeface="Arial"/>
                  <a:ea typeface="Arial"/>
                  <a:cs typeface="Arial"/>
                  <a:sym typeface="Arial"/>
                </a:defRPr>
              </a:pPr>
              <a:endParaRPr/>
            </a:p>
          </p:txBody>
        </p:sp>
      </p:grpSp>
      <p:grpSp>
        <p:nvGrpSpPr>
          <p:cNvPr id="40" name="Group 140">
            <a:extLst>
              <a:ext uri="{FF2B5EF4-FFF2-40B4-BE49-F238E27FC236}">
                <a16:creationId xmlns:a16="http://schemas.microsoft.com/office/drawing/2014/main" id="{42140280-9B38-963A-ABFF-F5897ED446EC}"/>
              </a:ext>
            </a:extLst>
          </p:cNvPr>
          <p:cNvGrpSpPr/>
          <p:nvPr/>
        </p:nvGrpSpPr>
        <p:grpSpPr>
          <a:xfrm>
            <a:off x="17628884" y="11456780"/>
            <a:ext cx="1049737" cy="458508"/>
            <a:chOff x="0" y="0"/>
            <a:chExt cx="1045928" cy="517734"/>
          </a:xfrm>
        </p:grpSpPr>
        <p:sp>
          <p:nvSpPr>
            <p:cNvPr id="90" name="Pie 141">
              <a:extLst>
                <a:ext uri="{FF2B5EF4-FFF2-40B4-BE49-F238E27FC236}">
                  <a16:creationId xmlns:a16="http://schemas.microsoft.com/office/drawing/2014/main" id="{8C8104B2-3051-9D7C-3FA5-229D2229B9D8}"/>
                </a:ext>
              </a:extLst>
            </p:cNvPr>
            <p:cNvSpPr/>
            <p:nvPr/>
          </p:nvSpPr>
          <p:spPr>
            <a:xfrm>
              <a:off x="0" y="291234"/>
              <a:ext cx="1045928" cy="2265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11929"/>
                    <a:pt x="16765" y="21600"/>
                    <a:pt x="10800" y="21600"/>
                  </a:cubicBezTo>
                  <a:cubicBezTo>
                    <a:pt x="4835" y="21600"/>
                    <a:pt x="0" y="11929"/>
                    <a:pt x="0" y="0"/>
                  </a:cubicBezTo>
                  <a:lnTo>
                    <a:pt x="10800" y="0"/>
                  </a:lnTo>
                  <a:close/>
                </a:path>
              </a:pathLst>
            </a:custGeom>
            <a:solidFill>
              <a:srgbClr val="A6A6A6"/>
            </a:solidFill>
            <a:ln w="25400" cap="flat">
              <a:solidFill>
                <a:srgbClr val="000000"/>
              </a:solidFill>
              <a:prstDash val="solid"/>
              <a:round/>
            </a:ln>
            <a:effectLst/>
          </p:spPr>
          <p:txBody>
            <a:bodyPr wrap="square" lIns="45719" tIns="45719" rIns="45719" bIns="45719" numCol="1" anchor="ctr">
              <a:noAutofit/>
            </a:bodyPr>
            <a:lstStyle/>
            <a:p>
              <a:pPr algn="ctr" defTabSz="848770">
                <a:lnSpc>
                  <a:spcPct val="100000"/>
                </a:lnSpc>
                <a:spcBef>
                  <a:spcPts val="0"/>
                </a:spcBef>
                <a:defRPr sz="1600">
                  <a:latin typeface="Arial"/>
                  <a:ea typeface="Arial"/>
                  <a:cs typeface="Arial"/>
                  <a:sym typeface="Arial"/>
                </a:defRPr>
              </a:pPr>
              <a:endParaRPr/>
            </a:p>
          </p:txBody>
        </p:sp>
        <p:sp>
          <p:nvSpPr>
            <p:cNvPr id="91" name="Triangle 142">
              <a:extLst>
                <a:ext uri="{FF2B5EF4-FFF2-40B4-BE49-F238E27FC236}">
                  <a16:creationId xmlns:a16="http://schemas.microsoft.com/office/drawing/2014/main" id="{4011F5B4-7247-6DEF-368B-A223914C2779}"/>
                </a:ext>
              </a:extLst>
            </p:cNvPr>
            <p:cNvSpPr/>
            <p:nvPr/>
          </p:nvSpPr>
          <p:spPr>
            <a:xfrm>
              <a:off x="392223" y="0"/>
              <a:ext cx="261482" cy="302353"/>
            </a:xfrm>
            <a:prstGeom prst="triangle">
              <a:avLst/>
            </a:prstGeom>
            <a:solidFill>
              <a:srgbClr val="A6A6A6"/>
            </a:solidFill>
            <a:ln w="25400" cap="flat">
              <a:solidFill>
                <a:srgbClr val="000000"/>
              </a:solidFill>
              <a:prstDash val="solid"/>
              <a:round/>
            </a:ln>
            <a:effectLst/>
          </p:spPr>
          <p:txBody>
            <a:bodyPr wrap="square" lIns="45719" tIns="45719" rIns="45719" bIns="45719" numCol="1" anchor="ctr">
              <a:noAutofit/>
            </a:bodyPr>
            <a:lstStyle/>
            <a:p>
              <a:pPr algn="ctr" defTabSz="848770">
                <a:lnSpc>
                  <a:spcPct val="100000"/>
                </a:lnSpc>
                <a:spcBef>
                  <a:spcPts val="0"/>
                </a:spcBef>
                <a:defRPr sz="1600">
                  <a:solidFill>
                    <a:srgbClr val="FFFFFF"/>
                  </a:solidFill>
                  <a:latin typeface="Arial"/>
                  <a:ea typeface="Arial"/>
                  <a:cs typeface="Arial"/>
                  <a:sym typeface="Arial"/>
                </a:defRPr>
              </a:pPr>
              <a:endParaRPr/>
            </a:p>
          </p:txBody>
        </p:sp>
      </p:grpSp>
      <p:grpSp>
        <p:nvGrpSpPr>
          <p:cNvPr id="41" name="Group 143">
            <a:extLst>
              <a:ext uri="{FF2B5EF4-FFF2-40B4-BE49-F238E27FC236}">
                <a16:creationId xmlns:a16="http://schemas.microsoft.com/office/drawing/2014/main" id="{7BFA0CB0-22BE-A154-EF13-BDDC6EDCCEC5}"/>
              </a:ext>
            </a:extLst>
          </p:cNvPr>
          <p:cNvGrpSpPr/>
          <p:nvPr/>
        </p:nvGrpSpPr>
        <p:grpSpPr>
          <a:xfrm>
            <a:off x="18926553" y="11456780"/>
            <a:ext cx="1049736" cy="458508"/>
            <a:chOff x="0" y="0"/>
            <a:chExt cx="1045928" cy="517734"/>
          </a:xfrm>
        </p:grpSpPr>
        <p:sp>
          <p:nvSpPr>
            <p:cNvPr id="88" name="Pie 144">
              <a:extLst>
                <a:ext uri="{FF2B5EF4-FFF2-40B4-BE49-F238E27FC236}">
                  <a16:creationId xmlns:a16="http://schemas.microsoft.com/office/drawing/2014/main" id="{1A66DF5F-CC5F-00AB-5564-956413D4D3F2}"/>
                </a:ext>
              </a:extLst>
            </p:cNvPr>
            <p:cNvSpPr/>
            <p:nvPr/>
          </p:nvSpPr>
          <p:spPr>
            <a:xfrm>
              <a:off x="0" y="291234"/>
              <a:ext cx="1045928" cy="2265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11929"/>
                    <a:pt x="16765" y="21600"/>
                    <a:pt x="10800" y="21600"/>
                  </a:cubicBezTo>
                  <a:cubicBezTo>
                    <a:pt x="4835" y="21600"/>
                    <a:pt x="0" y="11929"/>
                    <a:pt x="0" y="0"/>
                  </a:cubicBezTo>
                  <a:lnTo>
                    <a:pt x="10800" y="0"/>
                  </a:lnTo>
                  <a:close/>
                </a:path>
              </a:pathLst>
            </a:custGeom>
            <a:solidFill>
              <a:srgbClr val="A6A6A6"/>
            </a:solidFill>
            <a:ln w="25400" cap="flat">
              <a:solidFill>
                <a:srgbClr val="000000"/>
              </a:solidFill>
              <a:prstDash val="solid"/>
              <a:round/>
            </a:ln>
            <a:effectLst/>
          </p:spPr>
          <p:txBody>
            <a:bodyPr wrap="square" lIns="45719" tIns="45719" rIns="45719" bIns="45719" numCol="1" anchor="ctr">
              <a:noAutofit/>
            </a:bodyPr>
            <a:lstStyle/>
            <a:p>
              <a:pPr algn="ctr" defTabSz="848770">
                <a:lnSpc>
                  <a:spcPct val="100000"/>
                </a:lnSpc>
                <a:spcBef>
                  <a:spcPts val="0"/>
                </a:spcBef>
                <a:defRPr sz="1600">
                  <a:latin typeface="Arial"/>
                  <a:ea typeface="Arial"/>
                  <a:cs typeface="Arial"/>
                  <a:sym typeface="Arial"/>
                </a:defRPr>
              </a:pPr>
              <a:endParaRPr/>
            </a:p>
          </p:txBody>
        </p:sp>
        <p:sp>
          <p:nvSpPr>
            <p:cNvPr id="89" name="Triangle 145">
              <a:extLst>
                <a:ext uri="{FF2B5EF4-FFF2-40B4-BE49-F238E27FC236}">
                  <a16:creationId xmlns:a16="http://schemas.microsoft.com/office/drawing/2014/main" id="{27523A6E-D424-E9BC-47D6-A340264E00D1}"/>
                </a:ext>
              </a:extLst>
            </p:cNvPr>
            <p:cNvSpPr/>
            <p:nvPr/>
          </p:nvSpPr>
          <p:spPr>
            <a:xfrm>
              <a:off x="392223" y="0"/>
              <a:ext cx="261482" cy="302353"/>
            </a:xfrm>
            <a:prstGeom prst="triangle">
              <a:avLst/>
            </a:prstGeom>
            <a:solidFill>
              <a:srgbClr val="A6A6A6"/>
            </a:solidFill>
            <a:ln w="25400" cap="flat">
              <a:solidFill>
                <a:srgbClr val="000000"/>
              </a:solidFill>
              <a:prstDash val="solid"/>
              <a:round/>
            </a:ln>
            <a:effectLst/>
          </p:spPr>
          <p:txBody>
            <a:bodyPr wrap="square" lIns="45719" tIns="45719" rIns="45719" bIns="45719" numCol="1" anchor="ctr">
              <a:noAutofit/>
            </a:bodyPr>
            <a:lstStyle/>
            <a:p>
              <a:pPr algn="ctr" defTabSz="848770">
                <a:lnSpc>
                  <a:spcPct val="100000"/>
                </a:lnSpc>
                <a:spcBef>
                  <a:spcPts val="0"/>
                </a:spcBef>
                <a:defRPr sz="1600">
                  <a:solidFill>
                    <a:srgbClr val="FFFFFF"/>
                  </a:solidFill>
                  <a:latin typeface="Arial"/>
                  <a:ea typeface="Arial"/>
                  <a:cs typeface="Arial"/>
                  <a:sym typeface="Arial"/>
                </a:defRPr>
              </a:pPr>
              <a:endParaRPr/>
            </a:p>
          </p:txBody>
        </p:sp>
      </p:grpSp>
      <p:grpSp>
        <p:nvGrpSpPr>
          <p:cNvPr id="42" name="Group 146">
            <a:extLst>
              <a:ext uri="{FF2B5EF4-FFF2-40B4-BE49-F238E27FC236}">
                <a16:creationId xmlns:a16="http://schemas.microsoft.com/office/drawing/2014/main" id="{8A1D1ADF-DC64-53E4-A0FF-E254A462C561}"/>
              </a:ext>
            </a:extLst>
          </p:cNvPr>
          <p:cNvGrpSpPr/>
          <p:nvPr/>
        </p:nvGrpSpPr>
        <p:grpSpPr>
          <a:xfrm>
            <a:off x="20224222" y="11456780"/>
            <a:ext cx="1049737" cy="458508"/>
            <a:chOff x="0" y="0"/>
            <a:chExt cx="1045928" cy="517734"/>
          </a:xfrm>
        </p:grpSpPr>
        <p:sp>
          <p:nvSpPr>
            <p:cNvPr id="86" name="Pie 147">
              <a:extLst>
                <a:ext uri="{FF2B5EF4-FFF2-40B4-BE49-F238E27FC236}">
                  <a16:creationId xmlns:a16="http://schemas.microsoft.com/office/drawing/2014/main" id="{A42B813B-7ADC-4B15-C57E-7CE09019880C}"/>
                </a:ext>
              </a:extLst>
            </p:cNvPr>
            <p:cNvSpPr/>
            <p:nvPr/>
          </p:nvSpPr>
          <p:spPr>
            <a:xfrm>
              <a:off x="0" y="291234"/>
              <a:ext cx="1045928" cy="2265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11929"/>
                    <a:pt x="16765" y="21600"/>
                    <a:pt x="10800" y="21600"/>
                  </a:cubicBezTo>
                  <a:cubicBezTo>
                    <a:pt x="4835" y="21600"/>
                    <a:pt x="0" y="11929"/>
                    <a:pt x="0" y="0"/>
                  </a:cubicBezTo>
                  <a:lnTo>
                    <a:pt x="10800" y="0"/>
                  </a:lnTo>
                  <a:close/>
                </a:path>
              </a:pathLst>
            </a:custGeom>
            <a:solidFill>
              <a:srgbClr val="A6A6A6"/>
            </a:solidFill>
            <a:ln w="25400" cap="flat">
              <a:solidFill>
                <a:srgbClr val="000000"/>
              </a:solidFill>
              <a:prstDash val="solid"/>
              <a:round/>
            </a:ln>
            <a:effectLst/>
          </p:spPr>
          <p:txBody>
            <a:bodyPr wrap="square" lIns="45719" tIns="45719" rIns="45719" bIns="45719" numCol="1" anchor="ctr">
              <a:noAutofit/>
            </a:bodyPr>
            <a:lstStyle/>
            <a:p>
              <a:pPr algn="ctr" defTabSz="848770">
                <a:lnSpc>
                  <a:spcPct val="100000"/>
                </a:lnSpc>
                <a:spcBef>
                  <a:spcPts val="0"/>
                </a:spcBef>
                <a:defRPr sz="1600">
                  <a:latin typeface="Arial"/>
                  <a:ea typeface="Arial"/>
                  <a:cs typeface="Arial"/>
                  <a:sym typeface="Arial"/>
                </a:defRPr>
              </a:pPr>
              <a:endParaRPr/>
            </a:p>
          </p:txBody>
        </p:sp>
        <p:sp>
          <p:nvSpPr>
            <p:cNvPr id="87" name="Triangle 148">
              <a:extLst>
                <a:ext uri="{FF2B5EF4-FFF2-40B4-BE49-F238E27FC236}">
                  <a16:creationId xmlns:a16="http://schemas.microsoft.com/office/drawing/2014/main" id="{CE64B54D-FD88-CFAF-202B-D7C9CF71478F}"/>
                </a:ext>
              </a:extLst>
            </p:cNvPr>
            <p:cNvSpPr/>
            <p:nvPr/>
          </p:nvSpPr>
          <p:spPr>
            <a:xfrm>
              <a:off x="392223" y="0"/>
              <a:ext cx="261483" cy="302353"/>
            </a:xfrm>
            <a:prstGeom prst="triangle">
              <a:avLst/>
            </a:prstGeom>
            <a:solidFill>
              <a:srgbClr val="A6A6A6"/>
            </a:solidFill>
            <a:ln w="25400" cap="flat">
              <a:solidFill>
                <a:srgbClr val="000000"/>
              </a:solidFill>
              <a:prstDash val="solid"/>
              <a:round/>
            </a:ln>
            <a:effectLst/>
          </p:spPr>
          <p:txBody>
            <a:bodyPr wrap="square" lIns="45719" tIns="45719" rIns="45719" bIns="45719" numCol="1" anchor="ctr">
              <a:noAutofit/>
            </a:bodyPr>
            <a:lstStyle/>
            <a:p>
              <a:pPr algn="ctr" defTabSz="848770">
                <a:lnSpc>
                  <a:spcPct val="100000"/>
                </a:lnSpc>
                <a:spcBef>
                  <a:spcPts val="0"/>
                </a:spcBef>
                <a:defRPr sz="1600">
                  <a:solidFill>
                    <a:srgbClr val="FFFFFF"/>
                  </a:solidFill>
                  <a:latin typeface="Arial"/>
                  <a:ea typeface="Arial"/>
                  <a:cs typeface="Arial"/>
                  <a:sym typeface="Arial"/>
                </a:defRPr>
              </a:pPr>
              <a:endParaRPr/>
            </a:p>
          </p:txBody>
        </p:sp>
      </p:grpSp>
      <p:grpSp>
        <p:nvGrpSpPr>
          <p:cNvPr id="43" name="Group 149">
            <a:extLst>
              <a:ext uri="{FF2B5EF4-FFF2-40B4-BE49-F238E27FC236}">
                <a16:creationId xmlns:a16="http://schemas.microsoft.com/office/drawing/2014/main" id="{1745DD32-361D-8ABF-ADE6-D28CDE546CDB}"/>
              </a:ext>
            </a:extLst>
          </p:cNvPr>
          <p:cNvGrpSpPr/>
          <p:nvPr/>
        </p:nvGrpSpPr>
        <p:grpSpPr>
          <a:xfrm>
            <a:off x="13735876" y="7774836"/>
            <a:ext cx="1049737" cy="462216"/>
            <a:chOff x="0" y="0"/>
            <a:chExt cx="1045928" cy="521923"/>
          </a:xfrm>
        </p:grpSpPr>
        <p:sp>
          <p:nvSpPr>
            <p:cNvPr id="84" name="Pie 150">
              <a:extLst>
                <a:ext uri="{FF2B5EF4-FFF2-40B4-BE49-F238E27FC236}">
                  <a16:creationId xmlns:a16="http://schemas.microsoft.com/office/drawing/2014/main" id="{409B0A9D-ADAB-E848-58BD-D3B8B2023C85}"/>
                </a:ext>
              </a:extLst>
            </p:cNvPr>
            <p:cNvSpPr/>
            <p:nvPr/>
          </p:nvSpPr>
          <p:spPr>
            <a:xfrm rot="10800000" flipH="1">
              <a:off x="0" y="0"/>
              <a:ext cx="1045928" cy="22833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11929"/>
                    <a:pt x="16765" y="21600"/>
                    <a:pt x="10800" y="21600"/>
                  </a:cubicBezTo>
                  <a:cubicBezTo>
                    <a:pt x="4835" y="21600"/>
                    <a:pt x="0" y="11929"/>
                    <a:pt x="0" y="0"/>
                  </a:cubicBezTo>
                  <a:lnTo>
                    <a:pt x="10800" y="0"/>
                  </a:lnTo>
                  <a:close/>
                </a:path>
              </a:pathLst>
            </a:custGeom>
            <a:solidFill>
              <a:srgbClr val="A6A6A6"/>
            </a:solidFill>
            <a:ln w="25400" cap="flat">
              <a:solidFill>
                <a:srgbClr val="000000"/>
              </a:solidFill>
              <a:prstDash val="solid"/>
              <a:round/>
            </a:ln>
            <a:effectLst/>
          </p:spPr>
          <p:txBody>
            <a:bodyPr wrap="square" lIns="45719" tIns="45719" rIns="45719" bIns="45719" numCol="1" anchor="ctr">
              <a:noAutofit/>
            </a:bodyPr>
            <a:lstStyle/>
            <a:p>
              <a:pPr algn="ctr" defTabSz="848770">
                <a:lnSpc>
                  <a:spcPct val="100000"/>
                </a:lnSpc>
                <a:spcBef>
                  <a:spcPts val="0"/>
                </a:spcBef>
                <a:defRPr sz="1600">
                  <a:latin typeface="Arial"/>
                  <a:ea typeface="Arial"/>
                  <a:cs typeface="Arial"/>
                  <a:sym typeface="Arial"/>
                </a:defRPr>
              </a:pPr>
              <a:endParaRPr/>
            </a:p>
          </p:txBody>
        </p:sp>
        <p:sp>
          <p:nvSpPr>
            <p:cNvPr id="85" name="Triangle 151">
              <a:extLst>
                <a:ext uri="{FF2B5EF4-FFF2-40B4-BE49-F238E27FC236}">
                  <a16:creationId xmlns:a16="http://schemas.microsoft.com/office/drawing/2014/main" id="{D62EDD80-1EEB-25BE-9F88-D1C57B36B587}"/>
                </a:ext>
              </a:extLst>
            </p:cNvPr>
            <p:cNvSpPr/>
            <p:nvPr/>
          </p:nvSpPr>
          <p:spPr>
            <a:xfrm rot="10800000" flipH="1">
              <a:off x="392222" y="217124"/>
              <a:ext cx="261483" cy="304799"/>
            </a:xfrm>
            <a:prstGeom prst="triangle">
              <a:avLst/>
            </a:prstGeom>
            <a:solidFill>
              <a:srgbClr val="A6A6A6"/>
            </a:solidFill>
            <a:ln w="25400" cap="flat">
              <a:solidFill>
                <a:srgbClr val="000000"/>
              </a:solidFill>
              <a:prstDash val="solid"/>
              <a:round/>
            </a:ln>
            <a:effectLst/>
          </p:spPr>
          <p:txBody>
            <a:bodyPr wrap="square" lIns="45719" tIns="45719" rIns="45719" bIns="45719" numCol="1" anchor="ctr">
              <a:noAutofit/>
            </a:bodyPr>
            <a:lstStyle/>
            <a:p>
              <a:pPr algn="ctr" defTabSz="848770">
                <a:lnSpc>
                  <a:spcPct val="100000"/>
                </a:lnSpc>
                <a:spcBef>
                  <a:spcPts val="0"/>
                </a:spcBef>
                <a:defRPr sz="1600">
                  <a:solidFill>
                    <a:srgbClr val="FFFFFF"/>
                  </a:solidFill>
                  <a:latin typeface="Arial"/>
                  <a:ea typeface="Arial"/>
                  <a:cs typeface="Arial"/>
                  <a:sym typeface="Arial"/>
                </a:defRPr>
              </a:pPr>
              <a:endParaRPr/>
            </a:p>
          </p:txBody>
        </p:sp>
      </p:grpSp>
      <p:grpSp>
        <p:nvGrpSpPr>
          <p:cNvPr id="44" name="Group 152">
            <a:extLst>
              <a:ext uri="{FF2B5EF4-FFF2-40B4-BE49-F238E27FC236}">
                <a16:creationId xmlns:a16="http://schemas.microsoft.com/office/drawing/2014/main" id="{CD467E19-105F-4903-8614-7B37261B8BE5}"/>
              </a:ext>
            </a:extLst>
          </p:cNvPr>
          <p:cNvGrpSpPr/>
          <p:nvPr/>
        </p:nvGrpSpPr>
        <p:grpSpPr>
          <a:xfrm>
            <a:off x="15033545" y="7774836"/>
            <a:ext cx="1049737" cy="462216"/>
            <a:chOff x="0" y="0"/>
            <a:chExt cx="1045928" cy="521923"/>
          </a:xfrm>
        </p:grpSpPr>
        <p:sp>
          <p:nvSpPr>
            <p:cNvPr id="82" name="Pie 153">
              <a:extLst>
                <a:ext uri="{FF2B5EF4-FFF2-40B4-BE49-F238E27FC236}">
                  <a16:creationId xmlns:a16="http://schemas.microsoft.com/office/drawing/2014/main" id="{B1D380B3-B997-329E-ED91-6984815D4CCD}"/>
                </a:ext>
              </a:extLst>
            </p:cNvPr>
            <p:cNvSpPr/>
            <p:nvPr/>
          </p:nvSpPr>
          <p:spPr>
            <a:xfrm rot="10800000" flipH="1">
              <a:off x="0" y="0"/>
              <a:ext cx="1045928" cy="22833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11929"/>
                    <a:pt x="16765" y="21600"/>
                    <a:pt x="10800" y="21600"/>
                  </a:cubicBezTo>
                  <a:cubicBezTo>
                    <a:pt x="4835" y="21600"/>
                    <a:pt x="0" y="11929"/>
                    <a:pt x="0" y="0"/>
                  </a:cubicBezTo>
                  <a:lnTo>
                    <a:pt x="10800" y="0"/>
                  </a:lnTo>
                  <a:close/>
                </a:path>
              </a:pathLst>
            </a:custGeom>
            <a:solidFill>
              <a:srgbClr val="A6A6A6"/>
            </a:solidFill>
            <a:ln w="25400" cap="flat">
              <a:solidFill>
                <a:srgbClr val="000000"/>
              </a:solidFill>
              <a:prstDash val="solid"/>
              <a:round/>
            </a:ln>
            <a:effectLst/>
          </p:spPr>
          <p:txBody>
            <a:bodyPr wrap="square" lIns="45719" tIns="45719" rIns="45719" bIns="45719" numCol="1" anchor="ctr">
              <a:noAutofit/>
            </a:bodyPr>
            <a:lstStyle/>
            <a:p>
              <a:pPr algn="ctr" defTabSz="848770">
                <a:lnSpc>
                  <a:spcPct val="100000"/>
                </a:lnSpc>
                <a:spcBef>
                  <a:spcPts val="0"/>
                </a:spcBef>
                <a:defRPr sz="1600">
                  <a:latin typeface="Arial"/>
                  <a:ea typeface="Arial"/>
                  <a:cs typeface="Arial"/>
                  <a:sym typeface="Arial"/>
                </a:defRPr>
              </a:pPr>
              <a:endParaRPr/>
            </a:p>
          </p:txBody>
        </p:sp>
        <p:sp>
          <p:nvSpPr>
            <p:cNvPr id="83" name="Triangle 154">
              <a:extLst>
                <a:ext uri="{FF2B5EF4-FFF2-40B4-BE49-F238E27FC236}">
                  <a16:creationId xmlns:a16="http://schemas.microsoft.com/office/drawing/2014/main" id="{CBF15ACF-E532-7EC4-27AE-283C355E7060}"/>
                </a:ext>
              </a:extLst>
            </p:cNvPr>
            <p:cNvSpPr/>
            <p:nvPr/>
          </p:nvSpPr>
          <p:spPr>
            <a:xfrm rot="10800000" flipH="1">
              <a:off x="392222" y="217124"/>
              <a:ext cx="261483" cy="304799"/>
            </a:xfrm>
            <a:prstGeom prst="triangle">
              <a:avLst/>
            </a:prstGeom>
            <a:solidFill>
              <a:srgbClr val="A6A6A6"/>
            </a:solidFill>
            <a:ln w="25400" cap="flat">
              <a:solidFill>
                <a:srgbClr val="000000"/>
              </a:solidFill>
              <a:prstDash val="solid"/>
              <a:round/>
            </a:ln>
            <a:effectLst/>
          </p:spPr>
          <p:txBody>
            <a:bodyPr wrap="square" lIns="45719" tIns="45719" rIns="45719" bIns="45719" numCol="1" anchor="ctr">
              <a:noAutofit/>
            </a:bodyPr>
            <a:lstStyle/>
            <a:p>
              <a:pPr algn="ctr" defTabSz="848770">
                <a:lnSpc>
                  <a:spcPct val="100000"/>
                </a:lnSpc>
                <a:spcBef>
                  <a:spcPts val="0"/>
                </a:spcBef>
                <a:defRPr sz="1600">
                  <a:solidFill>
                    <a:srgbClr val="FFFFFF"/>
                  </a:solidFill>
                  <a:latin typeface="Arial"/>
                  <a:ea typeface="Arial"/>
                  <a:cs typeface="Arial"/>
                  <a:sym typeface="Arial"/>
                </a:defRPr>
              </a:pPr>
              <a:endParaRPr/>
            </a:p>
          </p:txBody>
        </p:sp>
      </p:grpSp>
      <p:grpSp>
        <p:nvGrpSpPr>
          <p:cNvPr id="45" name="Group 155">
            <a:extLst>
              <a:ext uri="{FF2B5EF4-FFF2-40B4-BE49-F238E27FC236}">
                <a16:creationId xmlns:a16="http://schemas.microsoft.com/office/drawing/2014/main" id="{580170BE-9AF8-E905-7116-74DB97F3242B}"/>
              </a:ext>
            </a:extLst>
          </p:cNvPr>
          <p:cNvGrpSpPr/>
          <p:nvPr/>
        </p:nvGrpSpPr>
        <p:grpSpPr>
          <a:xfrm>
            <a:off x="16331215" y="7774836"/>
            <a:ext cx="1049737" cy="462216"/>
            <a:chOff x="0" y="0"/>
            <a:chExt cx="1045928" cy="521923"/>
          </a:xfrm>
        </p:grpSpPr>
        <p:sp>
          <p:nvSpPr>
            <p:cNvPr id="80" name="Pie 156">
              <a:extLst>
                <a:ext uri="{FF2B5EF4-FFF2-40B4-BE49-F238E27FC236}">
                  <a16:creationId xmlns:a16="http://schemas.microsoft.com/office/drawing/2014/main" id="{91B50409-2CE5-082A-BEA1-43B74A74ED9E}"/>
                </a:ext>
              </a:extLst>
            </p:cNvPr>
            <p:cNvSpPr/>
            <p:nvPr/>
          </p:nvSpPr>
          <p:spPr>
            <a:xfrm rot="10800000" flipH="1">
              <a:off x="0" y="0"/>
              <a:ext cx="1045928" cy="22833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11929"/>
                    <a:pt x="16765" y="21600"/>
                    <a:pt x="10800" y="21600"/>
                  </a:cubicBezTo>
                  <a:cubicBezTo>
                    <a:pt x="4835" y="21600"/>
                    <a:pt x="0" y="11929"/>
                    <a:pt x="0" y="0"/>
                  </a:cubicBezTo>
                  <a:lnTo>
                    <a:pt x="10800" y="0"/>
                  </a:lnTo>
                  <a:close/>
                </a:path>
              </a:pathLst>
            </a:custGeom>
            <a:solidFill>
              <a:srgbClr val="A6A6A6"/>
            </a:solidFill>
            <a:ln w="25400" cap="flat">
              <a:solidFill>
                <a:srgbClr val="000000"/>
              </a:solidFill>
              <a:prstDash val="solid"/>
              <a:round/>
            </a:ln>
            <a:effectLst/>
          </p:spPr>
          <p:txBody>
            <a:bodyPr wrap="square" lIns="45719" tIns="45719" rIns="45719" bIns="45719" numCol="1" anchor="ctr">
              <a:noAutofit/>
            </a:bodyPr>
            <a:lstStyle/>
            <a:p>
              <a:pPr algn="ctr" defTabSz="848770">
                <a:lnSpc>
                  <a:spcPct val="100000"/>
                </a:lnSpc>
                <a:spcBef>
                  <a:spcPts val="0"/>
                </a:spcBef>
                <a:defRPr sz="1600">
                  <a:latin typeface="Arial"/>
                  <a:ea typeface="Arial"/>
                  <a:cs typeface="Arial"/>
                  <a:sym typeface="Arial"/>
                </a:defRPr>
              </a:pPr>
              <a:endParaRPr/>
            </a:p>
          </p:txBody>
        </p:sp>
        <p:sp>
          <p:nvSpPr>
            <p:cNvPr id="81" name="Triangle 157">
              <a:extLst>
                <a:ext uri="{FF2B5EF4-FFF2-40B4-BE49-F238E27FC236}">
                  <a16:creationId xmlns:a16="http://schemas.microsoft.com/office/drawing/2014/main" id="{BB5F3FB3-B817-BDE6-8558-A36CBAF67A12}"/>
                </a:ext>
              </a:extLst>
            </p:cNvPr>
            <p:cNvSpPr/>
            <p:nvPr/>
          </p:nvSpPr>
          <p:spPr>
            <a:xfrm rot="10800000" flipH="1">
              <a:off x="392223" y="217124"/>
              <a:ext cx="261482" cy="304799"/>
            </a:xfrm>
            <a:prstGeom prst="triangle">
              <a:avLst/>
            </a:prstGeom>
            <a:solidFill>
              <a:srgbClr val="A6A6A6"/>
            </a:solidFill>
            <a:ln w="25400" cap="flat">
              <a:solidFill>
                <a:srgbClr val="000000"/>
              </a:solidFill>
              <a:prstDash val="solid"/>
              <a:round/>
            </a:ln>
            <a:effectLst/>
          </p:spPr>
          <p:txBody>
            <a:bodyPr wrap="square" lIns="45719" tIns="45719" rIns="45719" bIns="45719" numCol="1" anchor="ctr">
              <a:noAutofit/>
            </a:bodyPr>
            <a:lstStyle/>
            <a:p>
              <a:pPr algn="ctr" defTabSz="848770">
                <a:lnSpc>
                  <a:spcPct val="100000"/>
                </a:lnSpc>
                <a:spcBef>
                  <a:spcPts val="0"/>
                </a:spcBef>
                <a:defRPr sz="1600">
                  <a:solidFill>
                    <a:srgbClr val="FFFFFF"/>
                  </a:solidFill>
                  <a:latin typeface="Arial"/>
                  <a:ea typeface="Arial"/>
                  <a:cs typeface="Arial"/>
                  <a:sym typeface="Arial"/>
                </a:defRPr>
              </a:pPr>
              <a:endParaRPr/>
            </a:p>
          </p:txBody>
        </p:sp>
      </p:grpSp>
      <p:grpSp>
        <p:nvGrpSpPr>
          <p:cNvPr id="46" name="Group 158">
            <a:extLst>
              <a:ext uri="{FF2B5EF4-FFF2-40B4-BE49-F238E27FC236}">
                <a16:creationId xmlns:a16="http://schemas.microsoft.com/office/drawing/2014/main" id="{5EE4ABC5-71B5-7834-4D0A-D63D880AC61A}"/>
              </a:ext>
            </a:extLst>
          </p:cNvPr>
          <p:cNvGrpSpPr/>
          <p:nvPr/>
        </p:nvGrpSpPr>
        <p:grpSpPr>
          <a:xfrm>
            <a:off x="17628884" y="7774836"/>
            <a:ext cx="1049737" cy="462216"/>
            <a:chOff x="0" y="0"/>
            <a:chExt cx="1045928" cy="521923"/>
          </a:xfrm>
        </p:grpSpPr>
        <p:sp>
          <p:nvSpPr>
            <p:cNvPr id="78" name="Pie 159">
              <a:extLst>
                <a:ext uri="{FF2B5EF4-FFF2-40B4-BE49-F238E27FC236}">
                  <a16:creationId xmlns:a16="http://schemas.microsoft.com/office/drawing/2014/main" id="{173AAB93-7C21-33F1-6A94-139596466940}"/>
                </a:ext>
              </a:extLst>
            </p:cNvPr>
            <p:cNvSpPr/>
            <p:nvPr/>
          </p:nvSpPr>
          <p:spPr>
            <a:xfrm rot="10800000" flipH="1">
              <a:off x="0" y="0"/>
              <a:ext cx="1045928" cy="22833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11929"/>
                    <a:pt x="16765" y="21600"/>
                    <a:pt x="10800" y="21600"/>
                  </a:cubicBezTo>
                  <a:cubicBezTo>
                    <a:pt x="4835" y="21600"/>
                    <a:pt x="0" y="11929"/>
                    <a:pt x="0" y="0"/>
                  </a:cubicBezTo>
                  <a:lnTo>
                    <a:pt x="10800" y="0"/>
                  </a:lnTo>
                  <a:close/>
                </a:path>
              </a:pathLst>
            </a:custGeom>
            <a:solidFill>
              <a:srgbClr val="A6A6A6"/>
            </a:solidFill>
            <a:ln w="25400" cap="flat">
              <a:solidFill>
                <a:srgbClr val="000000"/>
              </a:solidFill>
              <a:prstDash val="solid"/>
              <a:round/>
            </a:ln>
            <a:effectLst/>
          </p:spPr>
          <p:txBody>
            <a:bodyPr wrap="square" lIns="45719" tIns="45719" rIns="45719" bIns="45719" numCol="1" anchor="ctr">
              <a:noAutofit/>
            </a:bodyPr>
            <a:lstStyle/>
            <a:p>
              <a:pPr algn="ctr" defTabSz="848770">
                <a:lnSpc>
                  <a:spcPct val="100000"/>
                </a:lnSpc>
                <a:spcBef>
                  <a:spcPts val="0"/>
                </a:spcBef>
                <a:defRPr sz="1600">
                  <a:latin typeface="Arial"/>
                  <a:ea typeface="Arial"/>
                  <a:cs typeface="Arial"/>
                  <a:sym typeface="Arial"/>
                </a:defRPr>
              </a:pPr>
              <a:endParaRPr/>
            </a:p>
          </p:txBody>
        </p:sp>
        <p:sp>
          <p:nvSpPr>
            <p:cNvPr id="79" name="Triangle 160">
              <a:extLst>
                <a:ext uri="{FF2B5EF4-FFF2-40B4-BE49-F238E27FC236}">
                  <a16:creationId xmlns:a16="http://schemas.microsoft.com/office/drawing/2014/main" id="{2B0B7D53-FF56-A828-055C-6A59BE9DAE14}"/>
                </a:ext>
              </a:extLst>
            </p:cNvPr>
            <p:cNvSpPr/>
            <p:nvPr/>
          </p:nvSpPr>
          <p:spPr>
            <a:xfrm rot="10800000" flipH="1">
              <a:off x="392223" y="217124"/>
              <a:ext cx="261482" cy="304799"/>
            </a:xfrm>
            <a:prstGeom prst="triangle">
              <a:avLst/>
            </a:prstGeom>
            <a:solidFill>
              <a:srgbClr val="A6A6A6"/>
            </a:solidFill>
            <a:ln w="25400" cap="flat">
              <a:solidFill>
                <a:srgbClr val="000000"/>
              </a:solidFill>
              <a:prstDash val="solid"/>
              <a:round/>
            </a:ln>
            <a:effectLst/>
          </p:spPr>
          <p:txBody>
            <a:bodyPr wrap="square" lIns="45719" tIns="45719" rIns="45719" bIns="45719" numCol="1" anchor="ctr">
              <a:noAutofit/>
            </a:bodyPr>
            <a:lstStyle/>
            <a:p>
              <a:pPr algn="ctr" defTabSz="848770">
                <a:lnSpc>
                  <a:spcPct val="100000"/>
                </a:lnSpc>
                <a:spcBef>
                  <a:spcPts val="0"/>
                </a:spcBef>
                <a:defRPr sz="1600">
                  <a:solidFill>
                    <a:srgbClr val="FFFFFF"/>
                  </a:solidFill>
                  <a:latin typeface="Arial"/>
                  <a:ea typeface="Arial"/>
                  <a:cs typeface="Arial"/>
                  <a:sym typeface="Arial"/>
                </a:defRPr>
              </a:pPr>
              <a:endParaRPr/>
            </a:p>
          </p:txBody>
        </p:sp>
      </p:grpSp>
      <p:grpSp>
        <p:nvGrpSpPr>
          <p:cNvPr id="47" name="Group 161">
            <a:extLst>
              <a:ext uri="{FF2B5EF4-FFF2-40B4-BE49-F238E27FC236}">
                <a16:creationId xmlns:a16="http://schemas.microsoft.com/office/drawing/2014/main" id="{7D16E123-D8D3-1F6F-A1B4-89484C2C6A2A}"/>
              </a:ext>
            </a:extLst>
          </p:cNvPr>
          <p:cNvGrpSpPr/>
          <p:nvPr/>
        </p:nvGrpSpPr>
        <p:grpSpPr>
          <a:xfrm>
            <a:off x="18926553" y="7774836"/>
            <a:ext cx="1049736" cy="462216"/>
            <a:chOff x="0" y="0"/>
            <a:chExt cx="1045928" cy="521923"/>
          </a:xfrm>
        </p:grpSpPr>
        <p:sp>
          <p:nvSpPr>
            <p:cNvPr id="76" name="Pie 162">
              <a:extLst>
                <a:ext uri="{FF2B5EF4-FFF2-40B4-BE49-F238E27FC236}">
                  <a16:creationId xmlns:a16="http://schemas.microsoft.com/office/drawing/2014/main" id="{316E93CD-0F66-2383-337E-550CEBF98E2C}"/>
                </a:ext>
              </a:extLst>
            </p:cNvPr>
            <p:cNvSpPr/>
            <p:nvPr/>
          </p:nvSpPr>
          <p:spPr>
            <a:xfrm rot="10800000" flipH="1">
              <a:off x="0" y="0"/>
              <a:ext cx="1045928" cy="22833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11929"/>
                    <a:pt x="16765" y="21600"/>
                    <a:pt x="10800" y="21600"/>
                  </a:cubicBezTo>
                  <a:cubicBezTo>
                    <a:pt x="4835" y="21600"/>
                    <a:pt x="0" y="11929"/>
                    <a:pt x="0" y="0"/>
                  </a:cubicBezTo>
                  <a:lnTo>
                    <a:pt x="10800" y="0"/>
                  </a:lnTo>
                  <a:close/>
                </a:path>
              </a:pathLst>
            </a:custGeom>
            <a:solidFill>
              <a:srgbClr val="A6A6A6"/>
            </a:solidFill>
            <a:ln w="25400" cap="flat">
              <a:solidFill>
                <a:srgbClr val="000000"/>
              </a:solidFill>
              <a:prstDash val="solid"/>
              <a:round/>
            </a:ln>
            <a:effectLst/>
          </p:spPr>
          <p:txBody>
            <a:bodyPr wrap="square" lIns="45719" tIns="45719" rIns="45719" bIns="45719" numCol="1" anchor="ctr">
              <a:noAutofit/>
            </a:bodyPr>
            <a:lstStyle/>
            <a:p>
              <a:pPr algn="ctr" defTabSz="848770">
                <a:lnSpc>
                  <a:spcPct val="100000"/>
                </a:lnSpc>
                <a:spcBef>
                  <a:spcPts val="0"/>
                </a:spcBef>
                <a:defRPr sz="1600">
                  <a:latin typeface="Arial"/>
                  <a:ea typeface="Arial"/>
                  <a:cs typeface="Arial"/>
                  <a:sym typeface="Arial"/>
                </a:defRPr>
              </a:pPr>
              <a:endParaRPr/>
            </a:p>
          </p:txBody>
        </p:sp>
        <p:sp>
          <p:nvSpPr>
            <p:cNvPr id="77" name="Triangle 163">
              <a:extLst>
                <a:ext uri="{FF2B5EF4-FFF2-40B4-BE49-F238E27FC236}">
                  <a16:creationId xmlns:a16="http://schemas.microsoft.com/office/drawing/2014/main" id="{23000389-345C-87A0-C310-FE5A7E8169CF}"/>
                </a:ext>
              </a:extLst>
            </p:cNvPr>
            <p:cNvSpPr/>
            <p:nvPr/>
          </p:nvSpPr>
          <p:spPr>
            <a:xfrm rot="10800000" flipH="1">
              <a:off x="392223" y="217124"/>
              <a:ext cx="261482" cy="304799"/>
            </a:xfrm>
            <a:prstGeom prst="triangle">
              <a:avLst/>
            </a:prstGeom>
            <a:solidFill>
              <a:srgbClr val="A6A6A6"/>
            </a:solidFill>
            <a:ln w="25400" cap="flat">
              <a:solidFill>
                <a:srgbClr val="000000"/>
              </a:solidFill>
              <a:prstDash val="solid"/>
              <a:round/>
            </a:ln>
            <a:effectLst/>
          </p:spPr>
          <p:txBody>
            <a:bodyPr wrap="square" lIns="45719" tIns="45719" rIns="45719" bIns="45719" numCol="1" anchor="ctr">
              <a:noAutofit/>
            </a:bodyPr>
            <a:lstStyle/>
            <a:p>
              <a:pPr algn="ctr" defTabSz="848770">
                <a:lnSpc>
                  <a:spcPct val="100000"/>
                </a:lnSpc>
                <a:spcBef>
                  <a:spcPts val="0"/>
                </a:spcBef>
                <a:defRPr sz="1600">
                  <a:solidFill>
                    <a:srgbClr val="FFFFFF"/>
                  </a:solidFill>
                  <a:latin typeface="Arial"/>
                  <a:ea typeface="Arial"/>
                  <a:cs typeface="Arial"/>
                  <a:sym typeface="Arial"/>
                </a:defRPr>
              </a:pPr>
              <a:endParaRPr/>
            </a:p>
          </p:txBody>
        </p:sp>
      </p:grpSp>
      <p:grpSp>
        <p:nvGrpSpPr>
          <p:cNvPr id="48" name="Group 164">
            <a:extLst>
              <a:ext uri="{FF2B5EF4-FFF2-40B4-BE49-F238E27FC236}">
                <a16:creationId xmlns:a16="http://schemas.microsoft.com/office/drawing/2014/main" id="{725B57A6-BCE9-4344-8E06-09C78B6D4C94}"/>
              </a:ext>
            </a:extLst>
          </p:cNvPr>
          <p:cNvGrpSpPr/>
          <p:nvPr/>
        </p:nvGrpSpPr>
        <p:grpSpPr>
          <a:xfrm>
            <a:off x="20224222" y="7774836"/>
            <a:ext cx="1049737" cy="462216"/>
            <a:chOff x="0" y="0"/>
            <a:chExt cx="1045928" cy="521923"/>
          </a:xfrm>
        </p:grpSpPr>
        <p:sp>
          <p:nvSpPr>
            <p:cNvPr id="74" name="Pie 165">
              <a:extLst>
                <a:ext uri="{FF2B5EF4-FFF2-40B4-BE49-F238E27FC236}">
                  <a16:creationId xmlns:a16="http://schemas.microsoft.com/office/drawing/2014/main" id="{DA9B53F1-3A39-796F-5C81-136DEA08DB24}"/>
                </a:ext>
              </a:extLst>
            </p:cNvPr>
            <p:cNvSpPr/>
            <p:nvPr/>
          </p:nvSpPr>
          <p:spPr>
            <a:xfrm rot="10800000" flipH="1">
              <a:off x="0" y="0"/>
              <a:ext cx="1045928" cy="22833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11929"/>
                    <a:pt x="16765" y="21600"/>
                    <a:pt x="10800" y="21600"/>
                  </a:cubicBezTo>
                  <a:cubicBezTo>
                    <a:pt x="4835" y="21600"/>
                    <a:pt x="0" y="11929"/>
                    <a:pt x="0" y="0"/>
                  </a:cubicBezTo>
                  <a:lnTo>
                    <a:pt x="10800" y="0"/>
                  </a:lnTo>
                  <a:close/>
                </a:path>
              </a:pathLst>
            </a:custGeom>
            <a:solidFill>
              <a:srgbClr val="A6A6A6"/>
            </a:solidFill>
            <a:ln w="25400" cap="flat">
              <a:solidFill>
                <a:srgbClr val="000000"/>
              </a:solidFill>
              <a:prstDash val="solid"/>
              <a:round/>
            </a:ln>
            <a:effectLst/>
          </p:spPr>
          <p:txBody>
            <a:bodyPr wrap="square" lIns="45719" tIns="45719" rIns="45719" bIns="45719" numCol="1" anchor="ctr">
              <a:noAutofit/>
            </a:bodyPr>
            <a:lstStyle/>
            <a:p>
              <a:pPr algn="ctr" defTabSz="848770">
                <a:lnSpc>
                  <a:spcPct val="100000"/>
                </a:lnSpc>
                <a:spcBef>
                  <a:spcPts val="0"/>
                </a:spcBef>
                <a:defRPr sz="1600">
                  <a:latin typeface="Arial"/>
                  <a:ea typeface="Arial"/>
                  <a:cs typeface="Arial"/>
                  <a:sym typeface="Arial"/>
                </a:defRPr>
              </a:pPr>
              <a:endParaRPr/>
            </a:p>
          </p:txBody>
        </p:sp>
        <p:sp>
          <p:nvSpPr>
            <p:cNvPr id="75" name="Triangle 166">
              <a:extLst>
                <a:ext uri="{FF2B5EF4-FFF2-40B4-BE49-F238E27FC236}">
                  <a16:creationId xmlns:a16="http://schemas.microsoft.com/office/drawing/2014/main" id="{C8AD1258-D77E-993B-A324-CDBD4B49C07D}"/>
                </a:ext>
              </a:extLst>
            </p:cNvPr>
            <p:cNvSpPr/>
            <p:nvPr/>
          </p:nvSpPr>
          <p:spPr>
            <a:xfrm rot="10800000" flipH="1">
              <a:off x="392223" y="217124"/>
              <a:ext cx="261483" cy="304799"/>
            </a:xfrm>
            <a:prstGeom prst="triangle">
              <a:avLst/>
            </a:prstGeom>
            <a:solidFill>
              <a:srgbClr val="A6A6A6"/>
            </a:solidFill>
            <a:ln w="25400" cap="flat">
              <a:solidFill>
                <a:srgbClr val="000000"/>
              </a:solidFill>
              <a:prstDash val="solid"/>
              <a:round/>
            </a:ln>
            <a:effectLst/>
          </p:spPr>
          <p:txBody>
            <a:bodyPr wrap="square" lIns="45719" tIns="45719" rIns="45719" bIns="45719" numCol="1" anchor="ctr">
              <a:noAutofit/>
            </a:bodyPr>
            <a:lstStyle/>
            <a:p>
              <a:pPr algn="ctr" defTabSz="848770">
                <a:lnSpc>
                  <a:spcPct val="100000"/>
                </a:lnSpc>
                <a:spcBef>
                  <a:spcPts val="0"/>
                </a:spcBef>
                <a:defRPr sz="1600">
                  <a:solidFill>
                    <a:srgbClr val="FFFFFF"/>
                  </a:solidFill>
                  <a:latin typeface="Arial"/>
                  <a:ea typeface="Arial"/>
                  <a:cs typeface="Arial"/>
                  <a:sym typeface="Arial"/>
                </a:defRPr>
              </a:pPr>
              <a:endParaRPr/>
            </a:p>
          </p:txBody>
        </p:sp>
      </p:grpSp>
      <p:grpSp>
        <p:nvGrpSpPr>
          <p:cNvPr id="49" name="Group">
            <a:extLst>
              <a:ext uri="{FF2B5EF4-FFF2-40B4-BE49-F238E27FC236}">
                <a16:creationId xmlns:a16="http://schemas.microsoft.com/office/drawing/2014/main" id="{9A914BEA-96CF-0058-468A-B0520DD38918}"/>
              </a:ext>
            </a:extLst>
          </p:cNvPr>
          <p:cNvGrpSpPr/>
          <p:nvPr/>
        </p:nvGrpSpPr>
        <p:grpSpPr>
          <a:xfrm>
            <a:off x="11859487" y="9037661"/>
            <a:ext cx="2890459" cy="2011073"/>
            <a:chOff x="-191686" y="-139641"/>
            <a:chExt cx="3316516" cy="2270856"/>
          </a:xfrm>
        </p:grpSpPr>
        <p:sp>
          <p:nvSpPr>
            <p:cNvPr id="50" name="Line">
              <a:extLst>
                <a:ext uri="{FF2B5EF4-FFF2-40B4-BE49-F238E27FC236}">
                  <a16:creationId xmlns:a16="http://schemas.microsoft.com/office/drawing/2014/main" id="{D87C3F8C-AA4B-4A90-7797-3938BA90826F}"/>
                </a:ext>
              </a:extLst>
            </p:cNvPr>
            <p:cNvSpPr/>
            <p:nvPr/>
          </p:nvSpPr>
          <p:spPr>
            <a:xfrm>
              <a:off x="1459993" y="721254"/>
              <a:ext cx="1388375" cy="1"/>
            </a:xfrm>
            <a:prstGeom prst="line">
              <a:avLst/>
            </a:prstGeom>
            <a:noFill/>
            <a:ln w="25400" cap="flat">
              <a:solidFill>
                <a:srgbClr val="941100"/>
              </a:solidFill>
              <a:prstDash val="solid"/>
              <a:miter lim="400000"/>
              <a:tailEnd type="triangle" w="med" len="med"/>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1" name="Line">
              <a:extLst>
                <a:ext uri="{FF2B5EF4-FFF2-40B4-BE49-F238E27FC236}">
                  <a16:creationId xmlns:a16="http://schemas.microsoft.com/office/drawing/2014/main" id="{2FFC08B7-FCAF-D9F8-0319-93113FEBF64D}"/>
                </a:ext>
              </a:extLst>
            </p:cNvPr>
            <p:cNvSpPr/>
            <p:nvPr/>
          </p:nvSpPr>
          <p:spPr>
            <a:xfrm flipV="1">
              <a:off x="1460669" y="149766"/>
              <a:ext cx="1015973" cy="574734"/>
            </a:xfrm>
            <a:prstGeom prst="line">
              <a:avLst/>
            </a:prstGeom>
            <a:noFill/>
            <a:ln w="25400" cap="flat">
              <a:solidFill>
                <a:srgbClr val="929000"/>
              </a:solidFill>
              <a:prstDash val="solid"/>
              <a:miter lim="400000"/>
              <a:tailEnd type="triangle" w="med" len="med"/>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2" name="Circle">
              <a:extLst>
                <a:ext uri="{FF2B5EF4-FFF2-40B4-BE49-F238E27FC236}">
                  <a16:creationId xmlns:a16="http://schemas.microsoft.com/office/drawing/2014/main" id="{5D16CFC8-0344-FB29-7F18-F6E172EAF287}"/>
                </a:ext>
              </a:extLst>
            </p:cNvPr>
            <p:cNvSpPr/>
            <p:nvPr/>
          </p:nvSpPr>
          <p:spPr>
            <a:xfrm>
              <a:off x="2114606" y="566776"/>
              <a:ext cx="301317" cy="301316"/>
            </a:xfrm>
            <a:prstGeom prst="ellipse">
              <a:avLst/>
            </a:prstGeom>
            <a:gradFill flip="none" rotWithShape="1">
              <a:gsLst>
                <a:gs pos="0">
                  <a:srgbClr val="FF5641"/>
                </a:gs>
                <a:gs pos="100000">
                  <a:srgbClr val="D71E00"/>
                </a:gs>
              </a:gsLst>
              <a:path path="shape">
                <a:fillToRect l="75627" t="39381" r="24372" b="60618"/>
              </a:path>
            </a:gradFill>
            <a:ln w="12700" cap="flat">
              <a:noFill/>
              <a:miter lim="400000"/>
            </a:ln>
            <a:effectLst>
              <a:outerShdw blurRad="50800" dist="25400" dir="5400000" rotWithShape="0">
                <a:srgbClr val="000000">
                  <a:alpha val="50000"/>
                </a:srgbClr>
              </a:outerShdw>
            </a:effectLst>
          </p:spPr>
          <p:txBody>
            <a:bodyPr wrap="square" lIns="71437" tIns="71437" rIns="71437" bIns="71437" numCol="1" anchor="ctr">
              <a:noAutofit/>
            </a:bodyPr>
            <a:lstStyle/>
            <a:p>
              <a:pPr algn="ctr" defTabSz="821531">
                <a:lnSpc>
                  <a:spcPct val="100000"/>
                </a:lnSpc>
                <a:spcBef>
                  <a:spcPts val="0"/>
                </a:spcBef>
                <a:defRPr sz="3200">
                  <a:solidFill>
                    <a:srgbClr val="FFFFFF"/>
                  </a:solidFill>
                  <a:latin typeface="Helvetica Light"/>
                  <a:ea typeface="Helvetica Light"/>
                  <a:cs typeface="Helvetica Light"/>
                  <a:sym typeface="Helvetica Light"/>
                </a:defRPr>
              </a:pPr>
              <a:endParaRPr/>
            </a:p>
          </p:txBody>
        </p:sp>
        <p:sp>
          <p:nvSpPr>
            <p:cNvPr id="53" name="Circle">
              <a:extLst>
                <a:ext uri="{FF2B5EF4-FFF2-40B4-BE49-F238E27FC236}">
                  <a16:creationId xmlns:a16="http://schemas.microsoft.com/office/drawing/2014/main" id="{4038E3BE-00FC-F417-4D27-4F418A2C1193}"/>
                </a:ext>
              </a:extLst>
            </p:cNvPr>
            <p:cNvSpPr/>
            <p:nvPr/>
          </p:nvSpPr>
          <p:spPr>
            <a:xfrm>
              <a:off x="1850983" y="274358"/>
              <a:ext cx="273417" cy="273417"/>
            </a:xfrm>
            <a:prstGeom prst="ellipse">
              <a:avLst/>
            </a:prstGeom>
            <a:gradFill flip="none" rotWithShape="1">
              <a:gsLst>
                <a:gs pos="0">
                  <a:srgbClr val="FFFB00"/>
                </a:gs>
                <a:gs pos="100000">
                  <a:srgbClr val="929000"/>
                </a:gs>
              </a:gsLst>
              <a:path path="shape">
                <a:fillToRect l="75627" t="39381" r="24372" b="60618"/>
              </a:path>
            </a:gradFill>
            <a:ln w="12700" cap="flat">
              <a:noFill/>
              <a:miter lim="400000"/>
            </a:ln>
            <a:effectLst>
              <a:outerShdw blurRad="50800" dist="25400" dir="5400000" rotWithShape="0">
                <a:srgbClr val="000000">
                  <a:alpha val="50000"/>
                </a:srgbClr>
              </a:outerShdw>
            </a:effectLst>
          </p:spPr>
          <p:txBody>
            <a:bodyPr wrap="square" lIns="71437" tIns="71437" rIns="71437" bIns="71437" numCol="1" anchor="ctr">
              <a:noAutofit/>
            </a:bodyPr>
            <a:lstStyle/>
            <a:p>
              <a:pPr algn="ctr" defTabSz="821531">
                <a:lnSpc>
                  <a:spcPct val="100000"/>
                </a:lnSpc>
                <a:spcBef>
                  <a:spcPts val="0"/>
                </a:spcBef>
                <a:defRPr sz="3200">
                  <a:solidFill>
                    <a:srgbClr val="FFFFFF"/>
                  </a:solidFill>
                  <a:latin typeface="Helvetica Light"/>
                  <a:ea typeface="Helvetica Light"/>
                  <a:cs typeface="Helvetica Light"/>
                  <a:sym typeface="Helvetica Light"/>
                </a:defRPr>
              </a:pPr>
              <a:endParaRPr/>
            </a:p>
          </p:txBody>
        </p:sp>
        <p:sp>
          <p:nvSpPr>
            <p:cNvPr id="54" name="Line">
              <a:extLst>
                <a:ext uri="{FF2B5EF4-FFF2-40B4-BE49-F238E27FC236}">
                  <a16:creationId xmlns:a16="http://schemas.microsoft.com/office/drawing/2014/main" id="{5B226E41-EA60-D1AC-F53B-1261EC781274}"/>
                </a:ext>
              </a:extLst>
            </p:cNvPr>
            <p:cNvSpPr/>
            <p:nvPr/>
          </p:nvSpPr>
          <p:spPr>
            <a:xfrm>
              <a:off x="1459340" y="740076"/>
              <a:ext cx="698900" cy="1391139"/>
            </a:xfrm>
            <a:prstGeom prst="line">
              <a:avLst/>
            </a:prstGeom>
            <a:noFill/>
            <a:ln w="25400" cap="flat">
              <a:solidFill>
                <a:srgbClr val="000000"/>
              </a:solidFill>
              <a:prstDash val="solid"/>
              <a:miter lim="400000"/>
              <a:tailEnd type="triangle" w="med" len="med"/>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5" name="Line">
              <a:extLst>
                <a:ext uri="{FF2B5EF4-FFF2-40B4-BE49-F238E27FC236}">
                  <a16:creationId xmlns:a16="http://schemas.microsoft.com/office/drawing/2014/main" id="{C5E91469-1409-1308-486F-BA828C949A11}"/>
                </a:ext>
              </a:extLst>
            </p:cNvPr>
            <p:cNvSpPr/>
            <p:nvPr/>
          </p:nvSpPr>
          <p:spPr>
            <a:xfrm>
              <a:off x="0" y="162349"/>
              <a:ext cx="1476959" cy="574175"/>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grpSp>
          <p:nvGrpSpPr>
            <p:cNvPr id="56" name="Group">
              <a:extLst>
                <a:ext uri="{FF2B5EF4-FFF2-40B4-BE49-F238E27FC236}">
                  <a16:creationId xmlns:a16="http://schemas.microsoft.com/office/drawing/2014/main" id="{B81E7139-59E1-3226-5D82-E70CDE1127BE}"/>
                </a:ext>
              </a:extLst>
            </p:cNvPr>
            <p:cNvGrpSpPr/>
            <p:nvPr/>
          </p:nvGrpSpPr>
          <p:grpSpPr>
            <a:xfrm>
              <a:off x="211279" y="46388"/>
              <a:ext cx="748898" cy="731573"/>
              <a:chOff x="0" y="0"/>
              <a:chExt cx="748896" cy="731571"/>
            </a:xfrm>
          </p:grpSpPr>
          <p:sp>
            <p:nvSpPr>
              <p:cNvPr id="71" name="n">
                <a:extLst>
                  <a:ext uri="{FF2B5EF4-FFF2-40B4-BE49-F238E27FC236}">
                    <a16:creationId xmlns:a16="http://schemas.microsoft.com/office/drawing/2014/main" id="{6D6FA575-9826-ACF4-D14D-D0A55C802EC8}"/>
                  </a:ext>
                </a:extLst>
              </p:cNvPr>
              <p:cNvSpPr/>
              <p:nvPr/>
            </p:nvSpPr>
            <p:spPr>
              <a:xfrm>
                <a:off x="233325" y="0"/>
                <a:ext cx="405025" cy="405024"/>
              </a:xfrm>
              <a:prstGeom prst="ellipse">
                <a:avLst/>
              </a:prstGeom>
              <a:gradFill flip="none" rotWithShape="1">
                <a:gsLst>
                  <a:gs pos="0">
                    <a:srgbClr val="8EFA00"/>
                  </a:gs>
                  <a:gs pos="100000">
                    <a:srgbClr val="4F8F00"/>
                  </a:gs>
                </a:gsLst>
                <a:path path="shape">
                  <a:fillToRect l="75627" t="39381" r="24372" b="60618"/>
                </a:path>
              </a:gradFill>
              <a:ln w="12700" cap="flat">
                <a:noFill/>
                <a:miter lim="400000"/>
              </a:ln>
              <a:effectLst>
                <a:outerShdw blurRad="50800" dist="25400" dir="5400000" rotWithShape="0">
                  <a:srgbClr val="000000">
                    <a:alpha val="50000"/>
                  </a:srgbClr>
                </a:outerShdw>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0" tIns="0" rIns="0" bIns="0" numCol="1" anchor="ctr">
                <a:noAutofit/>
              </a:bodyPr>
              <a:lstStyle>
                <a:lvl1pPr algn="ctr" defTabSz="821531">
                  <a:lnSpc>
                    <a:spcPct val="100000"/>
                  </a:lnSpc>
                  <a:spcBef>
                    <a:spcPts val="0"/>
                  </a:spcBef>
                  <a:defRPr sz="900" b="1" baseline="22222">
                    <a:latin typeface="Helvetica"/>
                    <a:ea typeface="Helvetica"/>
                    <a:cs typeface="Helvetica"/>
                    <a:sym typeface="Helvetica"/>
                  </a:defRPr>
                </a:lvl1pPr>
              </a:lstStyle>
              <a:p>
                <a:r>
                  <a:t>n</a:t>
                </a:r>
              </a:p>
            </p:txBody>
          </p:sp>
          <p:sp>
            <p:nvSpPr>
              <p:cNvPr id="72" name="n">
                <a:extLst>
                  <a:ext uri="{FF2B5EF4-FFF2-40B4-BE49-F238E27FC236}">
                    <a16:creationId xmlns:a16="http://schemas.microsoft.com/office/drawing/2014/main" id="{A16D00FE-E7C8-011C-61BD-7DA56C9186DF}"/>
                  </a:ext>
                </a:extLst>
              </p:cNvPr>
              <p:cNvSpPr/>
              <p:nvPr/>
            </p:nvSpPr>
            <p:spPr>
              <a:xfrm>
                <a:off x="0" y="245276"/>
                <a:ext cx="405024" cy="405025"/>
              </a:xfrm>
              <a:prstGeom prst="ellipse">
                <a:avLst/>
              </a:prstGeom>
              <a:gradFill flip="none" rotWithShape="1">
                <a:gsLst>
                  <a:gs pos="0">
                    <a:srgbClr val="8EFA00"/>
                  </a:gs>
                  <a:gs pos="100000">
                    <a:srgbClr val="4F8F00"/>
                  </a:gs>
                </a:gsLst>
                <a:path path="shape">
                  <a:fillToRect l="75627" t="39381" r="24372" b="60618"/>
                </a:path>
              </a:gradFill>
              <a:ln w="12700" cap="flat">
                <a:noFill/>
                <a:miter lim="400000"/>
              </a:ln>
              <a:effectLst>
                <a:outerShdw blurRad="50800" dist="25400" dir="5400000" rotWithShape="0">
                  <a:srgbClr val="000000">
                    <a:alpha val="50000"/>
                  </a:srgbClr>
                </a:outerShdw>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0" tIns="0" rIns="0" bIns="0" numCol="1" anchor="ctr">
                <a:noAutofit/>
              </a:bodyPr>
              <a:lstStyle>
                <a:lvl1pPr algn="ctr" defTabSz="821531">
                  <a:lnSpc>
                    <a:spcPct val="100000"/>
                  </a:lnSpc>
                  <a:spcBef>
                    <a:spcPts val="0"/>
                  </a:spcBef>
                  <a:defRPr sz="900" b="1" baseline="22222">
                    <a:latin typeface="Helvetica"/>
                    <a:ea typeface="Helvetica"/>
                    <a:cs typeface="Helvetica"/>
                    <a:sym typeface="Helvetica"/>
                  </a:defRPr>
                </a:lvl1pPr>
              </a:lstStyle>
              <a:p>
                <a:r>
                  <a:t>n</a:t>
                </a:r>
              </a:p>
            </p:txBody>
          </p:sp>
          <p:sp>
            <p:nvSpPr>
              <p:cNvPr id="73" name="p">
                <a:extLst>
                  <a:ext uri="{FF2B5EF4-FFF2-40B4-BE49-F238E27FC236}">
                    <a16:creationId xmlns:a16="http://schemas.microsoft.com/office/drawing/2014/main" id="{C2367304-A7FB-212B-7A81-B9E38B83F970}"/>
                  </a:ext>
                </a:extLst>
              </p:cNvPr>
              <p:cNvSpPr/>
              <p:nvPr/>
            </p:nvSpPr>
            <p:spPr>
              <a:xfrm>
                <a:off x="343871" y="326610"/>
                <a:ext cx="405025" cy="404961"/>
              </a:xfrm>
              <a:prstGeom prst="ellipse">
                <a:avLst/>
              </a:prstGeom>
              <a:gradFill flip="none" rotWithShape="1">
                <a:gsLst>
                  <a:gs pos="0">
                    <a:srgbClr val="76D6FF"/>
                  </a:gs>
                  <a:gs pos="100000">
                    <a:srgbClr val="005BA1"/>
                  </a:gs>
                </a:gsLst>
                <a:path path="shape">
                  <a:fillToRect l="75627" t="39381" r="24372" b="60618"/>
                </a:path>
              </a:gradFill>
              <a:ln w="12700" cap="flat">
                <a:noFill/>
                <a:miter lim="400000"/>
              </a:ln>
              <a:effectLst>
                <a:outerShdw blurRad="63500" dist="12700" rotWithShape="0">
                  <a:srgbClr val="000000">
                    <a:alpha val="50000"/>
                  </a:srgbClr>
                </a:outerShdw>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0" tIns="0" rIns="0" bIns="0" numCol="1" anchor="ctr">
                <a:noAutofit/>
              </a:bodyPr>
              <a:lstStyle>
                <a:lvl1pPr algn="ctr" defTabSz="821531">
                  <a:lnSpc>
                    <a:spcPct val="100000"/>
                  </a:lnSpc>
                  <a:spcBef>
                    <a:spcPts val="0"/>
                  </a:spcBef>
                  <a:defRPr sz="900" b="1" baseline="33333">
                    <a:latin typeface="Helvetica"/>
                    <a:ea typeface="Helvetica"/>
                    <a:cs typeface="Helvetica"/>
                    <a:sym typeface="Helvetica"/>
                  </a:defRPr>
                </a:lvl1pPr>
              </a:lstStyle>
              <a:p>
                <a:r>
                  <a:t>p</a:t>
                </a:r>
              </a:p>
            </p:txBody>
          </p:sp>
        </p:grpSp>
        <p:grpSp>
          <p:nvGrpSpPr>
            <p:cNvPr id="57" name="Group">
              <a:extLst>
                <a:ext uri="{FF2B5EF4-FFF2-40B4-BE49-F238E27FC236}">
                  <a16:creationId xmlns:a16="http://schemas.microsoft.com/office/drawing/2014/main" id="{1FF6994A-D018-84C3-3772-7FBB2AB30559}"/>
                </a:ext>
              </a:extLst>
            </p:cNvPr>
            <p:cNvGrpSpPr/>
            <p:nvPr/>
          </p:nvGrpSpPr>
          <p:grpSpPr>
            <a:xfrm>
              <a:off x="1409344" y="995614"/>
              <a:ext cx="748898" cy="723494"/>
              <a:chOff x="0" y="0"/>
              <a:chExt cx="748896" cy="723492"/>
            </a:xfrm>
          </p:grpSpPr>
          <p:sp>
            <p:nvSpPr>
              <p:cNvPr id="68" name="p">
                <a:extLst>
                  <a:ext uri="{FF2B5EF4-FFF2-40B4-BE49-F238E27FC236}">
                    <a16:creationId xmlns:a16="http://schemas.microsoft.com/office/drawing/2014/main" id="{4EA59BDE-B712-0A22-FB7B-B2E1C66653AE}"/>
                  </a:ext>
                </a:extLst>
              </p:cNvPr>
              <p:cNvSpPr/>
              <p:nvPr/>
            </p:nvSpPr>
            <p:spPr>
              <a:xfrm>
                <a:off x="224817" y="0"/>
                <a:ext cx="405025" cy="404960"/>
              </a:xfrm>
              <a:prstGeom prst="ellipse">
                <a:avLst/>
              </a:prstGeom>
              <a:gradFill flip="none" rotWithShape="1">
                <a:gsLst>
                  <a:gs pos="0">
                    <a:srgbClr val="76D6FF"/>
                  </a:gs>
                  <a:gs pos="100000">
                    <a:srgbClr val="005FA6"/>
                  </a:gs>
                </a:gsLst>
                <a:path path="shape">
                  <a:fillToRect l="75627" t="39381" r="24372" b="60618"/>
                </a:path>
              </a:gradFill>
              <a:ln w="12700" cap="flat">
                <a:noFill/>
                <a:miter lim="400000"/>
              </a:ln>
              <a:effectLst>
                <a:outerShdw blurRad="63500" dist="12700" rotWithShape="0">
                  <a:srgbClr val="000000">
                    <a:alpha val="50000"/>
                  </a:srgbClr>
                </a:outerShdw>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0" tIns="0" rIns="0" bIns="0" numCol="1" anchor="ctr">
                <a:noAutofit/>
              </a:bodyPr>
              <a:lstStyle>
                <a:lvl1pPr algn="ctr" defTabSz="821531">
                  <a:lnSpc>
                    <a:spcPct val="100000"/>
                  </a:lnSpc>
                  <a:spcBef>
                    <a:spcPts val="0"/>
                  </a:spcBef>
                  <a:defRPr sz="900" b="1" baseline="33333">
                    <a:latin typeface="Helvetica"/>
                    <a:ea typeface="Helvetica"/>
                    <a:cs typeface="Helvetica"/>
                    <a:sym typeface="Helvetica"/>
                  </a:defRPr>
                </a:lvl1pPr>
              </a:lstStyle>
              <a:p>
                <a:r>
                  <a:t>p</a:t>
                </a:r>
              </a:p>
            </p:txBody>
          </p:sp>
          <p:sp>
            <p:nvSpPr>
              <p:cNvPr id="69" name="n">
                <a:extLst>
                  <a:ext uri="{FF2B5EF4-FFF2-40B4-BE49-F238E27FC236}">
                    <a16:creationId xmlns:a16="http://schemas.microsoft.com/office/drawing/2014/main" id="{2F7CA6A5-F122-5DDD-60BC-89733350401B}"/>
                  </a:ext>
                </a:extLst>
              </p:cNvPr>
              <p:cNvSpPr/>
              <p:nvPr/>
            </p:nvSpPr>
            <p:spPr>
              <a:xfrm>
                <a:off x="0" y="237197"/>
                <a:ext cx="405024" cy="405025"/>
              </a:xfrm>
              <a:prstGeom prst="ellipse">
                <a:avLst/>
              </a:prstGeom>
              <a:gradFill flip="none" rotWithShape="1">
                <a:gsLst>
                  <a:gs pos="0">
                    <a:srgbClr val="8EFA00"/>
                  </a:gs>
                  <a:gs pos="100000">
                    <a:srgbClr val="4F8F00"/>
                  </a:gs>
                </a:gsLst>
                <a:path path="shape">
                  <a:fillToRect l="75627" t="39381" r="24372" b="60618"/>
                </a:path>
              </a:gradFill>
              <a:ln w="12700" cap="flat">
                <a:noFill/>
                <a:miter lim="400000"/>
              </a:ln>
              <a:effectLst>
                <a:outerShdw blurRad="50800" dist="25400" dir="5400000" rotWithShape="0">
                  <a:srgbClr val="000000">
                    <a:alpha val="50000"/>
                  </a:srgbClr>
                </a:outerShdw>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0" tIns="0" rIns="0" bIns="0" numCol="1" anchor="ctr">
                <a:noAutofit/>
              </a:bodyPr>
              <a:lstStyle>
                <a:lvl1pPr algn="ctr" defTabSz="821531">
                  <a:lnSpc>
                    <a:spcPct val="100000"/>
                  </a:lnSpc>
                  <a:spcBef>
                    <a:spcPts val="0"/>
                  </a:spcBef>
                  <a:defRPr sz="900" b="1" baseline="22222">
                    <a:latin typeface="Helvetica"/>
                    <a:ea typeface="Helvetica"/>
                    <a:cs typeface="Helvetica"/>
                    <a:sym typeface="Helvetica"/>
                  </a:defRPr>
                </a:lvl1pPr>
              </a:lstStyle>
              <a:p>
                <a:r>
                  <a:t>n</a:t>
                </a:r>
              </a:p>
            </p:txBody>
          </p:sp>
          <p:sp>
            <p:nvSpPr>
              <p:cNvPr id="70" name="p">
                <a:extLst>
                  <a:ext uri="{FF2B5EF4-FFF2-40B4-BE49-F238E27FC236}">
                    <a16:creationId xmlns:a16="http://schemas.microsoft.com/office/drawing/2014/main" id="{C2809D14-F1E2-B800-9B41-8E463F6CDEF8}"/>
                  </a:ext>
                </a:extLst>
              </p:cNvPr>
              <p:cNvSpPr/>
              <p:nvPr/>
            </p:nvSpPr>
            <p:spPr>
              <a:xfrm>
                <a:off x="343871" y="318532"/>
                <a:ext cx="405025" cy="404960"/>
              </a:xfrm>
              <a:prstGeom prst="ellipse">
                <a:avLst/>
              </a:prstGeom>
              <a:gradFill flip="none" rotWithShape="1">
                <a:gsLst>
                  <a:gs pos="0">
                    <a:srgbClr val="76D6FF"/>
                  </a:gs>
                  <a:gs pos="100000">
                    <a:srgbClr val="005EA5"/>
                  </a:gs>
                </a:gsLst>
                <a:path path="shape">
                  <a:fillToRect l="75627" t="39381" r="24372" b="60618"/>
                </a:path>
              </a:gradFill>
              <a:ln w="12700" cap="flat">
                <a:noFill/>
                <a:miter lim="400000"/>
              </a:ln>
              <a:effectLst>
                <a:outerShdw blurRad="63500" dist="12700" rotWithShape="0">
                  <a:srgbClr val="000000">
                    <a:alpha val="50000"/>
                  </a:srgbClr>
                </a:outerShdw>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0" tIns="0" rIns="0" bIns="0" numCol="1" anchor="ctr">
                <a:noAutofit/>
              </a:bodyPr>
              <a:lstStyle>
                <a:lvl1pPr algn="ctr">
                  <a:lnSpc>
                    <a:spcPct val="100000"/>
                  </a:lnSpc>
                  <a:spcBef>
                    <a:spcPts val="0"/>
                  </a:spcBef>
                  <a:defRPr sz="900" b="1" baseline="33333">
                    <a:latin typeface="Helvetica"/>
                    <a:ea typeface="Helvetica"/>
                    <a:cs typeface="Helvetica"/>
                    <a:sym typeface="Helvetica"/>
                  </a:defRPr>
                </a:lvl1pPr>
              </a:lstStyle>
              <a:p>
                <a:pPr defTabSz="914400"/>
                <a:r>
                  <a:t>p</a:t>
                </a:r>
              </a:p>
            </p:txBody>
          </p:sp>
        </p:grpSp>
        <p:grpSp>
          <p:nvGrpSpPr>
            <p:cNvPr id="58" name="Group">
              <a:extLst>
                <a:ext uri="{FF2B5EF4-FFF2-40B4-BE49-F238E27FC236}">
                  <a16:creationId xmlns:a16="http://schemas.microsoft.com/office/drawing/2014/main" id="{33473C85-9FCE-1B61-5559-E6F41A560710}"/>
                </a:ext>
              </a:extLst>
            </p:cNvPr>
            <p:cNvGrpSpPr/>
            <p:nvPr/>
          </p:nvGrpSpPr>
          <p:grpSpPr>
            <a:xfrm>
              <a:off x="1764256" y="161631"/>
              <a:ext cx="463807" cy="492218"/>
              <a:chOff x="-87161" y="-50868"/>
              <a:chExt cx="463806" cy="492216"/>
            </a:xfrm>
          </p:grpSpPr>
          <p:sp>
            <p:nvSpPr>
              <p:cNvPr id="66" name="𝜈e">
                <a:extLst>
                  <a:ext uri="{FF2B5EF4-FFF2-40B4-BE49-F238E27FC236}">
                    <a16:creationId xmlns:a16="http://schemas.microsoft.com/office/drawing/2014/main" id="{380C04B9-250C-35D6-E3B6-2F0381EEEE10}"/>
                  </a:ext>
                </a:extLst>
              </p:cNvPr>
              <p:cNvSpPr txBox="1"/>
              <p:nvPr/>
            </p:nvSpPr>
            <p:spPr>
              <a:xfrm>
                <a:off x="-87161" y="-50868"/>
                <a:ext cx="463806" cy="492216"/>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71437" tIns="71437" rIns="71437" bIns="71437" numCol="1" anchor="ctr">
                <a:noAutofit/>
              </a:bodyPr>
              <a:lstStyle/>
              <a:p>
                <a:pPr algn="ctr" defTabSz="821531">
                  <a:lnSpc>
                    <a:spcPct val="100000"/>
                  </a:lnSpc>
                  <a:spcBef>
                    <a:spcPts val="0"/>
                  </a:spcBef>
                  <a:defRPr sz="1300" b="1">
                    <a:latin typeface="Helvetica"/>
                    <a:ea typeface="Helvetica"/>
                    <a:cs typeface="Helvetica"/>
                    <a:sym typeface="Helvetica"/>
                  </a:defRPr>
                </a:pPr>
                <a:r>
                  <a:t>𝜈</a:t>
                </a:r>
                <a:r>
                  <a:rPr baseline="-5999"/>
                  <a:t>e</a:t>
                </a:r>
              </a:p>
            </p:txBody>
          </p:sp>
          <p:sp>
            <p:nvSpPr>
              <p:cNvPr id="67" name="Line">
                <a:extLst>
                  <a:ext uri="{FF2B5EF4-FFF2-40B4-BE49-F238E27FC236}">
                    <a16:creationId xmlns:a16="http://schemas.microsoft.com/office/drawing/2014/main" id="{DAC21990-34B7-47E4-2429-914509BD927B}"/>
                  </a:ext>
                </a:extLst>
              </p:cNvPr>
              <p:cNvSpPr/>
              <p:nvPr/>
            </p:nvSpPr>
            <p:spPr>
              <a:xfrm>
                <a:off x="69847" y="127067"/>
                <a:ext cx="91791" cy="1"/>
              </a:xfrm>
              <a:prstGeom prst="line">
                <a:avLst/>
              </a:prstGeom>
              <a:noFill/>
              <a:ln w="127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grpSp>
        <p:sp>
          <p:nvSpPr>
            <p:cNvPr id="59" name="e-">
              <a:extLst>
                <a:ext uri="{FF2B5EF4-FFF2-40B4-BE49-F238E27FC236}">
                  <a16:creationId xmlns:a16="http://schemas.microsoft.com/office/drawing/2014/main" id="{70130010-9AB3-34CD-6FA0-4992F8F3B816}"/>
                </a:ext>
              </a:extLst>
            </p:cNvPr>
            <p:cNvSpPr txBox="1"/>
            <p:nvPr/>
          </p:nvSpPr>
          <p:spPr>
            <a:xfrm>
              <a:off x="2090880" y="452382"/>
              <a:ext cx="392348" cy="494166"/>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71437" tIns="71437" rIns="71437" bIns="71437" numCol="1" anchor="ctr">
              <a:noAutofit/>
            </a:bodyPr>
            <a:lstStyle/>
            <a:p>
              <a:pPr algn="ctr" defTabSz="821531">
                <a:lnSpc>
                  <a:spcPct val="100000"/>
                </a:lnSpc>
                <a:spcBef>
                  <a:spcPts val="0"/>
                </a:spcBef>
                <a:defRPr sz="1200" b="1">
                  <a:latin typeface="Helvetica"/>
                  <a:ea typeface="Helvetica"/>
                  <a:cs typeface="Helvetica"/>
                  <a:sym typeface="Helvetica"/>
                </a:defRPr>
              </a:pPr>
              <a:r>
                <a:t>e</a:t>
              </a:r>
              <a:r>
                <a:rPr baseline="31999"/>
                <a:t>-</a:t>
              </a:r>
            </a:p>
          </p:txBody>
        </p:sp>
        <p:sp>
          <p:nvSpPr>
            <p:cNvPr id="60" name="3H">
              <a:extLst>
                <a:ext uri="{FF2B5EF4-FFF2-40B4-BE49-F238E27FC236}">
                  <a16:creationId xmlns:a16="http://schemas.microsoft.com/office/drawing/2014/main" id="{47A6828E-D64D-72EA-86FB-B6A4D1EF7DB8}"/>
                </a:ext>
              </a:extLst>
            </p:cNvPr>
            <p:cNvSpPr txBox="1"/>
            <p:nvPr/>
          </p:nvSpPr>
          <p:spPr>
            <a:xfrm>
              <a:off x="-191686" y="687585"/>
              <a:ext cx="670624" cy="501329"/>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71437" tIns="71437" rIns="71437" bIns="71437" numCol="1" anchor="ctr">
              <a:noAutofit/>
            </a:bodyPr>
            <a:lstStyle/>
            <a:p>
              <a:pPr algn="ctr" defTabSz="821531">
                <a:lnSpc>
                  <a:spcPct val="100000"/>
                </a:lnSpc>
                <a:spcBef>
                  <a:spcPts val="0"/>
                </a:spcBef>
                <a:defRPr sz="1400" b="1">
                  <a:solidFill>
                    <a:srgbClr val="773F9B"/>
                  </a:solidFill>
                  <a:latin typeface="Helvetica"/>
                  <a:ea typeface="Helvetica"/>
                  <a:cs typeface="Helvetica"/>
                  <a:sym typeface="Helvetica"/>
                </a:defRPr>
              </a:pPr>
              <a:r>
                <a:rPr baseline="31999"/>
                <a:t>3</a:t>
              </a:r>
              <a:r>
                <a:t>H</a:t>
              </a:r>
            </a:p>
          </p:txBody>
        </p:sp>
        <p:sp>
          <p:nvSpPr>
            <p:cNvPr id="61" name="3He">
              <a:extLst>
                <a:ext uri="{FF2B5EF4-FFF2-40B4-BE49-F238E27FC236}">
                  <a16:creationId xmlns:a16="http://schemas.microsoft.com/office/drawing/2014/main" id="{790016E0-2797-5693-33D1-813DDF7ED606}"/>
                </a:ext>
              </a:extLst>
            </p:cNvPr>
            <p:cNvSpPr txBox="1"/>
            <p:nvPr/>
          </p:nvSpPr>
          <p:spPr>
            <a:xfrm>
              <a:off x="1220105" y="1539143"/>
              <a:ext cx="645689" cy="580030"/>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71437" tIns="71437" rIns="71437" bIns="71437" numCol="1" anchor="ctr">
              <a:noAutofit/>
            </a:bodyPr>
            <a:lstStyle/>
            <a:p>
              <a:pPr algn="ctr" defTabSz="821531">
                <a:lnSpc>
                  <a:spcPct val="100000"/>
                </a:lnSpc>
                <a:spcBef>
                  <a:spcPts val="0"/>
                </a:spcBef>
                <a:defRPr sz="1400" b="1">
                  <a:solidFill>
                    <a:srgbClr val="773F9B"/>
                  </a:solidFill>
                  <a:latin typeface="Helvetica"/>
                  <a:ea typeface="Helvetica"/>
                  <a:cs typeface="Helvetica"/>
                  <a:sym typeface="Helvetica"/>
                </a:defRPr>
              </a:pPr>
              <a:r>
                <a:rPr baseline="31999"/>
                <a:t>3</a:t>
              </a:r>
              <a:r>
                <a:t>He</a:t>
              </a:r>
            </a:p>
          </p:txBody>
        </p:sp>
        <p:sp>
          <p:nvSpPr>
            <p:cNvPr id="62" name="Star">
              <a:extLst>
                <a:ext uri="{FF2B5EF4-FFF2-40B4-BE49-F238E27FC236}">
                  <a16:creationId xmlns:a16="http://schemas.microsoft.com/office/drawing/2014/main" id="{4CC4C6B9-FF79-138F-9920-4FCC33C137C5}"/>
                </a:ext>
              </a:extLst>
            </p:cNvPr>
            <p:cNvSpPr/>
            <p:nvPr/>
          </p:nvSpPr>
          <p:spPr>
            <a:xfrm>
              <a:off x="1358808" y="624263"/>
              <a:ext cx="202190" cy="19398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2233" y="7138"/>
                  </a:lnTo>
                  <a:lnTo>
                    <a:pt x="17849" y="2605"/>
                  </a:lnTo>
                  <a:lnTo>
                    <a:pt x="14428" y="9009"/>
                  </a:lnTo>
                  <a:lnTo>
                    <a:pt x="21600" y="9202"/>
                  </a:lnTo>
                  <a:lnTo>
                    <a:pt x="14926" y="11874"/>
                  </a:lnTo>
                  <a:lnTo>
                    <a:pt x="20297" y="16704"/>
                  </a:lnTo>
                  <a:lnTo>
                    <a:pt x="13493" y="14394"/>
                  </a:lnTo>
                  <a:lnTo>
                    <a:pt x="14551" y="21600"/>
                  </a:lnTo>
                  <a:lnTo>
                    <a:pt x="10800" y="15390"/>
                  </a:lnTo>
                  <a:lnTo>
                    <a:pt x="7049" y="21600"/>
                  </a:lnTo>
                  <a:lnTo>
                    <a:pt x="8107" y="14394"/>
                  </a:lnTo>
                  <a:lnTo>
                    <a:pt x="1303" y="16704"/>
                  </a:lnTo>
                  <a:lnTo>
                    <a:pt x="6674" y="11874"/>
                  </a:lnTo>
                  <a:lnTo>
                    <a:pt x="0" y="9202"/>
                  </a:lnTo>
                  <a:lnTo>
                    <a:pt x="7172" y="9009"/>
                  </a:lnTo>
                  <a:lnTo>
                    <a:pt x="3751" y="2605"/>
                  </a:lnTo>
                  <a:lnTo>
                    <a:pt x="9367" y="7138"/>
                  </a:lnTo>
                  <a:close/>
                </a:path>
              </a:pathLst>
            </a:custGeom>
            <a:blipFill rotWithShape="1">
              <a:blip r:embed="rId9"/>
              <a:srcRect/>
              <a:tile tx="0" ty="0" sx="100000" sy="100000" flip="none" algn="tl"/>
            </a:blipFill>
            <a:ln w="12700" cap="flat">
              <a:noFill/>
              <a:miter lim="400000"/>
            </a:ln>
            <a:effectLst>
              <a:outerShdw blurRad="50800" dist="25400" dir="5400000" rotWithShape="0">
                <a:srgbClr val="000000">
                  <a:alpha val="50000"/>
                </a:srgbClr>
              </a:outerShdw>
            </a:effectLst>
          </p:spPr>
          <p:txBody>
            <a:bodyPr wrap="square" lIns="71437" tIns="71437" rIns="71437" bIns="71437" numCol="1" anchor="ctr">
              <a:noAutofit/>
            </a:bodyPr>
            <a:lstStyle/>
            <a:p>
              <a:pPr algn="ctr" defTabSz="821531">
                <a:lnSpc>
                  <a:spcPct val="100000"/>
                </a:lnSpc>
                <a:spcBef>
                  <a:spcPts val="0"/>
                </a:spcBef>
                <a:defRPr sz="3200">
                  <a:solidFill>
                    <a:srgbClr val="FFFFFF"/>
                  </a:solidFill>
                  <a:latin typeface="Helvetica Light"/>
                  <a:ea typeface="Helvetica Light"/>
                  <a:cs typeface="Helvetica Light"/>
                  <a:sym typeface="Helvetica Light"/>
                </a:defRPr>
              </a:pPr>
              <a:endParaRPr/>
            </a:p>
          </p:txBody>
        </p:sp>
        <p:sp>
          <p:nvSpPr>
            <p:cNvPr id="63" name="β-decay">
              <a:extLst>
                <a:ext uri="{FF2B5EF4-FFF2-40B4-BE49-F238E27FC236}">
                  <a16:creationId xmlns:a16="http://schemas.microsoft.com/office/drawing/2014/main" id="{3B0192C6-88F5-C018-1BD8-F5866F22A50A}"/>
                </a:ext>
              </a:extLst>
            </p:cNvPr>
            <p:cNvSpPr txBox="1"/>
            <p:nvPr/>
          </p:nvSpPr>
          <p:spPr>
            <a:xfrm>
              <a:off x="567177" y="720675"/>
              <a:ext cx="1023428" cy="435149"/>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71437" tIns="71437" rIns="71437" bIns="71437" numCol="1" anchor="ctr">
              <a:noAutofit/>
            </a:bodyPr>
            <a:lstStyle>
              <a:lvl1pPr algn="ctr" defTabSz="821531">
                <a:lnSpc>
                  <a:spcPct val="100000"/>
                </a:lnSpc>
                <a:spcBef>
                  <a:spcPts val="0"/>
                </a:spcBef>
                <a:defRPr sz="1400" b="1">
                  <a:solidFill>
                    <a:srgbClr val="773F9B"/>
                  </a:solidFill>
                  <a:latin typeface="Helvetica"/>
                  <a:ea typeface="Helvetica"/>
                  <a:cs typeface="Helvetica"/>
                  <a:sym typeface="Helvetica"/>
                </a:defRPr>
              </a:lvl1pPr>
            </a:lstStyle>
            <a:p>
              <a:r>
                <a:t>β-decay</a:t>
              </a:r>
            </a:p>
          </p:txBody>
        </p:sp>
        <p:sp>
          <p:nvSpPr>
            <p:cNvPr id="64" name="electron">
              <a:extLst>
                <a:ext uri="{FF2B5EF4-FFF2-40B4-BE49-F238E27FC236}">
                  <a16:creationId xmlns:a16="http://schemas.microsoft.com/office/drawing/2014/main" id="{58DE0682-06F3-0B77-E6D3-971051B1B514}"/>
                </a:ext>
              </a:extLst>
            </p:cNvPr>
            <p:cNvSpPr txBox="1"/>
            <p:nvPr/>
          </p:nvSpPr>
          <p:spPr>
            <a:xfrm>
              <a:off x="2038846" y="767876"/>
              <a:ext cx="1085984" cy="580030"/>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71437" tIns="71437" rIns="71437" bIns="71437" numCol="1" anchor="ctr">
              <a:noAutofit/>
            </a:bodyPr>
            <a:lstStyle>
              <a:lvl1pPr algn="ctr" defTabSz="821531">
                <a:lnSpc>
                  <a:spcPct val="100000"/>
                </a:lnSpc>
                <a:spcBef>
                  <a:spcPts val="0"/>
                </a:spcBef>
                <a:defRPr sz="1200" b="1">
                  <a:solidFill>
                    <a:srgbClr val="773F9B"/>
                  </a:solidFill>
                  <a:latin typeface="Helvetica"/>
                  <a:ea typeface="Helvetica"/>
                  <a:cs typeface="Helvetica"/>
                  <a:sym typeface="Helvetica"/>
                </a:defRPr>
              </a:lvl1pPr>
            </a:lstStyle>
            <a:p>
              <a:r>
                <a:t>electron</a:t>
              </a:r>
            </a:p>
          </p:txBody>
        </p:sp>
        <p:sp>
          <p:nvSpPr>
            <p:cNvPr id="65" name="anti-neutrino">
              <a:extLst>
                <a:ext uri="{FF2B5EF4-FFF2-40B4-BE49-F238E27FC236}">
                  <a16:creationId xmlns:a16="http://schemas.microsoft.com/office/drawing/2014/main" id="{BC809FEA-80F4-2747-0A93-84B768F13A72}"/>
                </a:ext>
              </a:extLst>
            </p:cNvPr>
            <p:cNvSpPr txBox="1"/>
            <p:nvPr/>
          </p:nvSpPr>
          <p:spPr>
            <a:xfrm>
              <a:off x="1043365" y="-139641"/>
              <a:ext cx="1255003" cy="508796"/>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71437" tIns="71437" rIns="71437" bIns="71437" numCol="1" anchor="ctr">
              <a:noAutofit/>
            </a:bodyPr>
            <a:lstStyle>
              <a:lvl1pPr algn="ctr" defTabSz="821531">
                <a:lnSpc>
                  <a:spcPct val="100000"/>
                </a:lnSpc>
                <a:spcBef>
                  <a:spcPts val="0"/>
                </a:spcBef>
                <a:defRPr sz="1200" b="1">
                  <a:solidFill>
                    <a:srgbClr val="773F9B"/>
                  </a:solidFill>
                  <a:latin typeface="Helvetica"/>
                  <a:ea typeface="Helvetica"/>
                  <a:cs typeface="Helvetica"/>
                  <a:sym typeface="Helvetica"/>
                </a:defRPr>
              </a:lvl1pPr>
            </a:lstStyle>
            <a:p>
              <a:r>
                <a:rPr dirty="0"/>
                <a:t>anti-neutrino</a:t>
              </a:r>
            </a:p>
          </p:txBody>
        </p:sp>
      </p:grpSp>
      <mc:AlternateContent xmlns:mc="http://schemas.openxmlformats.org/markup-compatibility/2006" xmlns:a14="http://schemas.microsoft.com/office/drawing/2010/main">
        <mc:Choice Requires="a14">
          <p:sp>
            <p:nvSpPr>
              <p:cNvPr id="194" name="Equation">
                <a:extLst>
                  <a:ext uri="{FF2B5EF4-FFF2-40B4-BE49-F238E27FC236}">
                    <a16:creationId xmlns:a16="http://schemas.microsoft.com/office/drawing/2014/main" id="{98B119EA-F138-43F8-D32C-ED90A74D39D9}"/>
                  </a:ext>
                </a:extLst>
              </p:cNvPr>
              <p:cNvSpPr txBox="1"/>
              <p:nvPr/>
            </p:nvSpPr>
            <p:spPr>
              <a:xfrm>
                <a:off x="19536297" y="8393161"/>
                <a:ext cx="4297680" cy="1513363"/>
              </a:xfrm>
              <a:prstGeom prst="rect">
                <a:avLst/>
              </a:prstGeom>
              <a:noFill/>
              <a:ln w="12700" cap="flat">
                <a:noFill/>
                <a:miter lim="400000"/>
              </a:ln>
              <a:effectLst/>
            </p:spPr>
            <p:txBody>
              <a:bodyPr wrap="square" lIns="0" tIns="0" rIns="0" bIns="0">
                <a:spAutoFit/>
              </a:bodyPr>
              <a:lstStyle/>
              <a:p>
                <a:pPr defTabSz="914400" latinLnBrk="1">
                  <a:lnSpc>
                    <a:spcPct val="100000"/>
                  </a:lnSpc>
                  <a:spcBef>
                    <a:spcPts val="0"/>
                  </a:spcBef>
                  <a:defRPr sz="1800"/>
                </a:pPr>
                <a14:m>
                  <m:oMathPara xmlns:m="http://schemas.openxmlformats.org/officeDocument/2006/math">
                    <m:oMathParaPr>
                      <m:jc m:val="centerGroup"/>
                    </m:oMathParaPr>
                    <m:oMath xmlns:m="http://schemas.openxmlformats.org/officeDocument/2006/math">
                      <m:sSub>
                        <m:sSubPr>
                          <m:ctrlPr>
                            <a:rPr lang="ar-AE" sz="3600" i="1" spc="-150" smtClean="0">
                              <a:solidFill>
                                <a:srgbClr val="000000"/>
                              </a:solidFill>
                              <a:latin typeface="Cambria Math" panose="02040503050406030204" pitchFamily="18" charset="0"/>
                            </a:rPr>
                          </m:ctrlPr>
                        </m:sSubPr>
                        <m:e>
                          <m:r>
                            <a:rPr lang="ar-AE" sz="3600" b="0" i="1" spc="-150">
                              <a:solidFill>
                                <a:srgbClr val="000000"/>
                              </a:solidFill>
                              <a:latin typeface="Cambria Math" panose="02040503050406030204" pitchFamily="18" charset="0"/>
                            </a:rPr>
                            <m:t>𝑓</m:t>
                          </m:r>
                        </m:e>
                        <m:sub>
                          <m:r>
                            <a:rPr lang="ar-AE" sz="3600" b="0" i="1" spc="-150">
                              <a:solidFill>
                                <a:srgbClr val="000000"/>
                              </a:solidFill>
                              <a:latin typeface="Cambria Math" panose="02040503050406030204" pitchFamily="18" charset="0"/>
                            </a:rPr>
                            <m:t>𝛾</m:t>
                          </m:r>
                        </m:sub>
                      </m:sSub>
                      <m:r>
                        <a:rPr lang="ar-AE" sz="3600" b="0" i="1" spc="-150">
                          <a:solidFill>
                            <a:srgbClr val="000000"/>
                          </a:solidFill>
                          <a:latin typeface="Cambria Math" panose="02040503050406030204" pitchFamily="18" charset="0"/>
                        </a:rPr>
                        <m:t>=</m:t>
                      </m:r>
                      <m:f>
                        <m:fPr>
                          <m:ctrlPr>
                            <a:rPr lang="ar-AE" sz="3600" i="1" spc="-150">
                              <a:solidFill>
                                <a:srgbClr val="000000"/>
                              </a:solidFill>
                              <a:latin typeface="Cambria Math" panose="02040503050406030204" pitchFamily="18" charset="0"/>
                            </a:rPr>
                          </m:ctrlPr>
                        </m:fPr>
                        <m:num>
                          <m:r>
                            <a:rPr lang="ar-AE" sz="3600" b="0" i="1" spc="-150">
                              <a:solidFill>
                                <a:srgbClr val="000000"/>
                              </a:solidFill>
                              <a:latin typeface="Cambria Math" panose="02040503050406030204" pitchFamily="18" charset="0"/>
                            </a:rPr>
                            <m:t>𝑒𝐵</m:t>
                          </m:r>
                        </m:num>
                        <m:den>
                          <m:r>
                            <a:rPr lang="ar-AE" sz="3600" b="0" i="1" spc="-150">
                              <a:solidFill>
                                <a:srgbClr val="000000"/>
                              </a:solidFill>
                              <a:latin typeface="Cambria Math" panose="02040503050406030204" pitchFamily="18" charset="0"/>
                            </a:rPr>
                            <m:t>2</m:t>
                          </m:r>
                          <m:r>
                            <a:rPr lang="ar-AE" sz="3600" b="0" i="1" spc="-150">
                              <a:solidFill>
                                <a:srgbClr val="000000"/>
                              </a:solidFill>
                              <a:latin typeface="Cambria Math" panose="02040503050406030204" pitchFamily="18" charset="0"/>
                            </a:rPr>
                            <m:t>𝜋</m:t>
                          </m:r>
                          <m:d>
                            <m:dPr>
                              <m:ctrlPr>
                                <a:rPr lang="ar-AE" sz="3600" b="0" i="1" spc="-150">
                                  <a:solidFill>
                                    <a:srgbClr val="000000"/>
                                  </a:solidFill>
                                  <a:latin typeface="Cambria Math" panose="02040503050406030204" pitchFamily="18" charset="0"/>
                                </a:rPr>
                              </m:ctrlPr>
                            </m:dPr>
                            <m:e>
                              <m:sSub>
                                <m:sSubPr>
                                  <m:ctrlPr>
                                    <a:rPr lang="ar-AE" sz="3600" i="1" spc="-150">
                                      <a:solidFill>
                                        <a:srgbClr val="000000"/>
                                      </a:solidFill>
                                      <a:latin typeface="Cambria Math" panose="02040503050406030204" pitchFamily="18" charset="0"/>
                                    </a:rPr>
                                  </m:ctrlPr>
                                </m:sSubPr>
                                <m:e>
                                  <m:r>
                                    <a:rPr lang="ar-AE" sz="3600" b="0" i="1" spc="-150">
                                      <a:solidFill>
                                        <a:srgbClr val="000000"/>
                                      </a:solidFill>
                                      <a:latin typeface="Cambria Math" panose="02040503050406030204" pitchFamily="18" charset="0"/>
                                    </a:rPr>
                                    <m:t>𝑚</m:t>
                                  </m:r>
                                </m:e>
                                <m:sub>
                                  <m:r>
                                    <a:rPr lang="ar-AE" sz="3600" b="0" i="1" spc="-150">
                                      <a:solidFill>
                                        <a:srgbClr val="000000"/>
                                      </a:solidFill>
                                      <a:latin typeface="Cambria Math" panose="02040503050406030204" pitchFamily="18" charset="0"/>
                                    </a:rPr>
                                    <m:t>𝑒</m:t>
                                  </m:r>
                                </m:sub>
                              </m:sSub>
                              <m:r>
                                <a:rPr lang="ar-AE" sz="3600" b="0" i="1" spc="-150">
                                  <a:solidFill>
                                    <a:srgbClr val="000000"/>
                                  </a:solidFill>
                                  <a:latin typeface="Cambria Math" panose="02040503050406030204" pitchFamily="18" charset="0"/>
                                </a:rPr>
                                <m:t>+</m:t>
                              </m:r>
                              <m:f>
                                <m:fPr>
                                  <m:ctrlPr>
                                    <a:rPr lang="en-US" sz="3600" b="0" i="1" spc="-150" smtClean="0">
                                      <a:solidFill>
                                        <a:srgbClr val="000000"/>
                                      </a:solidFill>
                                      <a:latin typeface="Cambria Math" panose="02040503050406030204" pitchFamily="18" charset="0"/>
                                    </a:rPr>
                                  </m:ctrlPr>
                                </m:fPr>
                                <m:num>
                                  <m:r>
                                    <a:rPr lang="ar-AE" sz="3600" b="0" i="1" spc="-150" smtClean="0">
                                      <a:solidFill>
                                        <a:srgbClr val="000000"/>
                                      </a:solidFill>
                                      <a:latin typeface="Cambria Math" panose="02040503050406030204" pitchFamily="18" charset="0"/>
                                    </a:rPr>
                                    <m:t>𝐾</m:t>
                                  </m:r>
                                </m:num>
                                <m:den>
                                  <m:sSup>
                                    <m:sSupPr>
                                      <m:ctrlPr>
                                        <a:rPr lang="ar-AE" sz="3600" i="1" spc="-150">
                                          <a:solidFill>
                                            <a:srgbClr val="000000"/>
                                          </a:solidFill>
                                          <a:latin typeface="Cambria Math" panose="02040503050406030204" pitchFamily="18" charset="0"/>
                                        </a:rPr>
                                      </m:ctrlPr>
                                    </m:sSupPr>
                                    <m:e>
                                      <m:r>
                                        <a:rPr lang="ar-AE" sz="3600" b="0" i="1" spc="-150">
                                          <a:solidFill>
                                            <a:srgbClr val="000000"/>
                                          </a:solidFill>
                                          <a:latin typeface="Cambria Math" panose="02040503050406030204" pitchFamily="18" charset="0"/>
                                        </a:rPr>
                                        <m:t>𝑐</m:t>
                                      </m:r>
                                    </m:e>
                                    <m:sup>
                                      <m:r>
                                        <a:rPr lang="ar-AE" sz="3600" b="0" i="1" spc="-150">
                                          <a:solidFill>
                                            <a:srgbClr val="000000"/>
                                          </a:solidFill>
                                          <a:latin typeface="Cambria Math" panose="02040503050406030204" pitchFamily="18" charset="0"/>
                                        </a:rPr>
                                        <m:t>2</m:t>
                                      </m:r>
                                    </m:sup>
                                  </m:sSup>
                                </m:den>
                              </m:f>
                            </m:e>
                          </m:d>
                        </m:den>
                      </m:f>
                    </m:oMath>
                  </m:oMathPara>
                </a14:m>
                <a:endParaRPr sz="3600" spc="-150" dirty="0"/>
              </a:p>
            </p:txBody>
          </p:sp>
        </mc:Choice>
        <mc:Fallback xmlns="">
          <p:sp>
            <p:nvSpPr>
              <p:cNvPr id="194" name="Equation">
                <a:extLst>
                  <a:ext uri="{FF2B5EF4-FFF2-40B4-BE49-F238E27FC236}">
                    <a16:creationId xmlns:a16="http://schemas.microsoft.com/office/drawing/2014/main" id="{98B119EA-F138-43F8-D32C-ED90A74D39D9}"/>
                  </a:ext>
                </a:extLst>
              </p:cNvPr>
              <p:cNvSpPr txBox="1">
                <a:spLocks noRot="1" noChangeAspect="1" noMove="1" noResize="1" noEditPoints="1" noAdjustHandles="1" noChangeArrowheads="1" noChangeShapeType="1" noTextEdit="1"/>
              </p:cNvSpPr>
              <p:nvPr/>
            </p:nvSpPr>
            <p:spPr>
              <a:xfrm>
                <a:off x="19536297" y="8393161"/>
                <a:ext cx="4297680" cy="1513363"/>
              </a:xfrm>
              <a:prstGeom prst="rect">
                <a:avLst/>
              </a:prstGeom>
              <a:blipFill>
                <a:blip r:embed="rId10"/>
                <a:stretch>
                  <a:fillRect b="-6667"/>
                </a:stretch>
              </a:blipFill>
              <a:ln w="12700" cap="flat">
                <a:noFill/>
                <a:miter lim="400000"/>
              </a:ln>
              <a:effectLst/>
            </p:spPr>
            <p:txBody>
              <a:bodyPr/>
              <a:lstStyle/>
              <a:p>
                <a:r>
                  <a:rPr lang="en-US">
                    <a:noFill/>
                  </a:rPr>
                  <a:t> </a:t>
                </a:r>
              </a:p>
            </p:txBody>
          </p:sp>
        </mc:Fallback>
      </mc:AlternateContent>
      <p:grpSp>
        <p:nvGrpSpPr>
          <p:cNvPr id="3" name="Group">
            <a:extLst>
              <a:ext uri="{FF2B5EF4-FFF2-40B4-BE49-F238E27FC236}">
                <a16:creationId xmlns:a16="http://schemas.microsoft.com/office/drawing/2014/main" id="{051A863F-2FF5-292E-71E3-B446706258C6}"/>
              </a:ext>
            </a:extLst>
          </p:cNvPr>
          <p:cNvGrpSpPr/>
          <p:nvPr/>
        </p:nvGrpSpPr>
        <p:grpSpPr>
          <a:xfrm>
            <a:off x="11722069" y="3250001"/>
            <a:ext cx="3503697" cy="2481463"/>
            <a:chOff x="2135" y="-139641"/>
            <a:chExt cx="3122695" cy="2270856"/>
          </a:xfrm>
        </p:grpSpPr>
        <p:sp>
          <p:nvSpPr>
            <p:cNvPr id="4" name="Line">
              <a:extLst>
                <a:ext uri="{FF2B5EF4-FFF2-40B4-BE49-F238E27FC236}">
                  <a16:creationId xmlns:a16="http://schemas.microsoft.com/office/drawing/2014/main" id="{A8D76753-3F2E-0F9F-272E-FF20EE13E4E8}"/>
                </a:ext>
              </a:extLst>
            </p:cNvPr>
            <p:cNvSpPr/>
            <p:nvPr/>
          </p:nvSpPr>
          <p:spPr>
            <a:xfrm>
              <a:off x="1459993" y="721254"/>
              <a:ext cx="1241674" cy="3247"/>
            </a:xfrm>
            <a:prstGeom prst="line">
              <a:avLst/>
            </a:prstGeom>
            <a:noFill/>
            <a:ln w="25400" cap="flat">
              <a:solidFill>
                <a:srgbClr val="941100"/>
              </a:solidFill>
              <a:prstDash val="solid"/>
              <a:miter lim="400000"/>
              <a:tailEnd type="triangle" w="med" len="med"/>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 name="Line">
              <a:extLst>
                <a:ext uri="{FF2B5EF4-FFF2-40B4-BE49-F238E27FC236}">
                  <a16:creationId xmlns:a16="http://schemas.microsoft.com/office/drawing/2014/main" id="{153620A1-3EEC-74B8-F23B-FBF8BD8367E7}"/>
                </a:ext>
              </a:extLst>
            </p:cNvPr>
            <p:cNvSpPr/>
            <p:nvPr/>
          </p:nvSpPr>
          <p:spPr>
            <a:xfrm flipV="1">
              <a:off x="1460669" y="240068"/>
              <a:ext cx="786378" cy="484432"/>
            </a:xfrm>
            <a:prstGeom prst="line">
              <a:avLst/>
            </a:prstGeom>
            <a:noFill/>
            <a:ln w="25400" cap="flat">
              <a:solidFill>
                <a:srgbClr val="929000"/>
              </a:solidFill>
              <a:prstDash val="solid"/>
              <a:miter lim="400000"/>
              <a:tailEnd type="triangle" w="med" len="med"/>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 name="Circle">
              <a:extLst>
                <a:ext uri="{FF2B5EF4-FFF2-40B4-BE49-F238E27FC236}">
                  <a16:creationId xmlns:a16="http://schemas.microsoft.com/office/drawing/2014/main" id="{539411AE-CD68-E1A7-E8E8-76A606D934A5}"/>
                </a:ext>
              </a:extLst>
            </p:cNvPr>
            <p:cNvSpPr/>
            <p:nvPr/>
          </p:nvSpPr>
          <p:spPr>
            <a:xfrm>
              <a:off x="2114606" y="566776"/>
              <a:ext cx="301317" cy="301316"/>
            </a:xfrm>
            <a:prstGeom prst="ellipse">
              <a:avLst/>
            </a:prstGeom>
            <a:gradFill flip="none" rotWithShape="1">
              <a:gsLst>
                <a:gs pos="0">
                  <a:srgbClr val="FF5641"/>
                </a:gs>
                <a:gs pos="100000">
                  <a:srgbClr val="D71E00"/>
                </a:gs>
              </a:gsLst>
              <a:path path="shape">
                <a:fillToRect l="75627" t="39381" r="24372" b="60618"/>
              </a:path>
            </a:gradFill>
            <a:ln w="12700" cap="flat">
              <a:noFill/>
              <a:miter lim="400000"/>
            </a:ln>
            <a:effectLst>
              <a:outerShdw blurRad="50800" dist="25400" dir="5400000" rotWithShape="0">
                <a:srgbClr val="000000">
                  <a:alpha val="50000"/>
                </a:srgbClr>
              </a:outerShdw>
            </a:effectLst>
          </p:spPr>
          <p:txBody>
            <a:bodyPr wrap="square" lIns="71437" tIns="71437" rIns="71437" bIns="71437" numCol="1" anchor="ctr">
              <a:noAutofit/>
            </a:bodyPr>
            <a:lstStyle/>
            <a:p>
              <a:pPr algn="ctr" defTabSz="821531">
                <a:lnSpc>
                  <a:spcPct val="100000"/>
                </a:lnSpc>
                <a:spcBef>
                  <a:spcPts val="0"/>
                </a:spcBef>
                <a:defRPr sz="3200">
                  <a:solidFill>
                    <a:srgbClr val="FFFFFF"/>
                  </a:solidFill>
                  <a:latin typeface="Helvetica Light"/>
                  <a:ea typeface="Helvetica Light"/>
                  <a:cs typeface="Helvetica Light"/>
                  <a:sym typeface="Helvetica Light"/>
                </a:defRPr>
              </a:pPr>
              <a:endParaRPr/>
            </a:p>
          </p:txBody>
        </p:sp>
        <p:sp>
          <p:nvSpPr>
            <p:cNvPr id="7" name="Circle">
              <a:extLst>
                <a:ext uri="{FF2B5EF4-FFF2-40B4-BE49-F238E27FC236}">
                  <a16:creationId xmlns:a16="http://schemas.microsoft.com/office/drawing/2014/main" id="{08829FC7-BBE0-FE3D-2FAC-383369BA7874}"/>
                </a:ext>
              </a:extLst>
            </p:cNvPr>
            <p:cNvSpPr/>
            <p:nvPr/>
          </p:nvSpPr>
          <p:spPr>
            <a:xfrm>
              <a:off x="1729085" y="364609"/>
              <a:ext cx="273417" cy="273417"/>
            </a:xfrm>
            <a:prstGeom prst="ellipse">
              <a:avLst/>
            </a:prstGeom>
            <a:gradFill flip="none" rotWithShape="1">
              <a:gsLst>
                <a:gs pos="0">
                  <a:srgbClr val="FFFB00"/>
                </a:gs>
                <a:gs pos="100000">
                  <a:srgbClr val="929000"/>
                </a:gs>
              </a:gsLst>
              <a:path path="shape">
                <a:fillToRect l="75627" t="39381" r="24372" b="60618"/>
              </a:path>
            </a:gradFill>
            <a:ln w="12700" cap="flat">
              <a:noFill/>
              <a:miter lim="400000"/>
            </a:ln>
            <a:effectLst>
              <a:outerShdw blurRad="50800" dist="25400" dir="5400000" rotWithShape="0">
                <a:srgbClr val="000000">
                  <a:alpha val="50000"/>
                </a:srgbClr>
              </a:outerShdw>
            </a:effectLst>
          </p:spPr>
          <p:txBody>
            <a:bodyPr wrap="square" lIns="71437" tIns="71437" rIns="71437" bIns="71437" numCol="1" anchor="ctr">
              <a:noAutofit/>
            </a:bodyPr>
            <a:lstStyle/>
            <a:p>
              <a:pPr algn="ctr" defTabSz="821531">
                <a:lnSpc>
                  <a:spcPct val="100000"/>
                </a:lnSpc>
                <a:spcBef>
                  <a:spcPts val="0"/>
                </a:spcBef>
                <a:defRPr sz="3200">
                  <a:solidFill>
                    <a:srgbClr val="FFFFFF"/>
                  </a:solidFill>
                  <a:latin typeface="Helvetica Light"/>
                  <a:ea typeface="Helvetica Light"/>
                  <a:cs typeface="Helvetica Light"/>
                  <a:sym typeface="Helvetica Light"/>
                </a:defRPr>
              </a:pPr>
              <a:endParaRPr/>
            </a:p>
          </p:txBody>
        </p:sp>
        <p:sp>
          <p:nvSpPr>
            <p:cNvPr id="8" name="Line">
              <a:extLst>
                <a:ext uri="{FF2B5EF4-FFF2-40B4-BE49-F238E27FC236}">
                  <a16:creationId xmlns:a16="http://schemas.microsoft.com/office/drawing/2014/main" id="{9FD34966-8D63-F13E-B606-A35E49A1936B}"/>
                </a:ext>
              </a:extLst>
            </p:cNvPr>
            <p:cNvSpPr/>
            <p:nvPr/>
          </p:nvSpPr>
          <p:spPr>
            <a:xfrm>
              <a:off x="1459340" y="740076"/>
              <a:ext cx="698900" cy="1391139"/>
            </a:xfrm>
            <a:prstGeom prst="line">
              <a:avLst/>
            </a:prstGeom>
            <a:noFill/>
            <a:ln w="25400" cap="flat">
              <a:solidFill>
                <a:srgbClr val="000000"/>
              </a:solidFill>
              <a:prstDash val="solid"/>
              <a:miter lim="400000"/>
              <a:tailEnd type="triangle" w="med" len="med"/>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9" name="Line">
              <a:extLst>
                <a:ext uri="{FF2B5EF4-FFF2-40B4-BE49-F238E27FC236}">
                  <a16:creationId xmlns:a16="http://schemas.microsoft.com/office/drawing/2014/main" id="{BB23D554-D7E3-2422-74A9-E3ECBCAF1836}"/>
                </a:ext>
              </a:extLst>
            </p:cNvPr>
            <p:cNvSpPr/>
            <p:nvPr/>
          </p:nvSpPr>
          <p:spPr>
            <a:xfrm>
              <a:off x="134101" y="227728"/>
              <a:ext cx="1342858" cy="508796"/>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grpSp>
          <p:nvGrpSpPr>
            <p:cNvPr id="10" name="Group">
              <a:extLst>
                <a:ext uri="{FF2B5EF4-FFF2-40B4-BE49-F238E27FC236}">
                  <a16:creationId xmlns:a16="http://schemas.microsoft.com/office/drawing/2014/main" id="{70EA5C03-2C77-FC5D-B152-551AC6C770DF}"/>
                </a:ext>
              </a:extLst>
            </p:cNvPr>
            <p:cNvGrpSpPr/>
            <p:nvPr/>
          </p:nvGrpSpPr>
          <p:grpSpPr>
            <a:xfrm>
              <a:off x="211279" y="46388"/>
              <a:ext cx="748898" cy="731573"/>
              <a:chOff x="0" y="0"/>
              <a:chExt cx="748896" cy="731571"/>
            </a:xfrm>
          </p:grpSpPr>
          <p:sp>
            <p:nvSpPr>
              <p:cNvPr id="25" name="n">
                <a:extLst>
                  <a:ext uri="{FF2B5EF4-FFF2-40B4-BE49-F238E27FC236}">
                    <a16:creationId xmlns:a16="http://schemas.microsoft.com/office/drawing/2014/main" id="{58B95F84-A460-9336-F0CB-DBE83FE0A444}"/>
                  </a:ext>
                </a:extLst>
              </p:cNvPr>
              <p:cNvSpPr/>
              <p:nvPr/>
            </p:nvSpPr>
            <p:spPr>
              <a:xfrm>
                <a:off x="233325" y="0"/>
                <a:ext cx="405025" cy="405024"/>
              </a:xfrm>
              <a:prstGeom prst="ellipse">
                <a:avLst/>
              </a:prstGeom>
              <a:gradFill flip="none" rotWithShape="1">
                <a:gsLst>
                  <a:gs pos="0">
                    <a:srgbClr val="8EFA00"/>
                  </a:gs>
                  <a:gs pos="100000">
                    <a:srgbClr val="4F8F00"/>
                  </a:gs>
                </a:gsLst>
                <a:path path="shape">
                  <a:fillToRect l="75627" t="39381" r="24372" b="60618"/>
                </a:path>
              </a:gradFill>
              <a:ln w="12700" cap="flat">
                <a:noFill/>
                <a:miter lim="400000"/>
              </a:ln>
              <a:effectLst>
                <a:outerShdw blurRad="50800" dist="25400" dir="5400000" rotWithShape="0">
                  <a:srgbClr val="000000">
                    <a:alpha val="50000"/>
                  </a:srgbClr>
                </a:outerShdw>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0" tIns="0" rIns="0" bIns="0" numCol="1" anchor="ctr">
                <a:noAutofit/>
              </a:bodyPr>
              <a:lstStyle>
                <a:lvl1pPr algn="ctr" defTabSz="821531">
                  <a:lnSpc>
                    <a:spcPct val="100000"/>
                  </a:lnSpc>
                  <a:spcBef>
                    <a:spcPts val="0"/>
                  </a:spcBef>
                  <a:defRPr sz="900" b="1" baseline="22222">
                    <a:latin typeface="Helvetica"/>
                    <a:ea typeface="Helvetica"/>
                    <a:cs typeface="Helvetica"/>
                    <a:sym typeface="Helvetica"/>
                  </a:defRPr>
                </a:lvl1pPr>
              </a:lstStyle>
              <a:p>
                <a:r>
                  <a:t>n</a:t>
                </a:r>
              </a:p>
            </p:txBody>
          </p:sp>
          <p:sp>
            <p:nvSpPr>
              <p:cNvPr id="26" name="n">
                <a:extLst>
                  <a:ext uri="{FF2B5EF4-FFF2-40B4-BE49-F238E27FC236}">
                    <a16:creationId xmlns:a16="http://schemas.microsoft.com/office/drawing/2014/main" id="{4E95E734-702F-2FA8-519F-C6C6959EA095}"/>
                  </a:ext>
                </a:extLst>
              </p:cNvPr>
              <p:cNvSpPr/>
              <p:nvPr/>
            </p:nvSpPr>
            <p:spPr>
              <a:xfrm>
                <a:off x="0" y="245276"/>
                <a:ext cx="405024" cy="405025"/>
              </a:xfrm>
              <a:prstGeom prst="ellipse">
                <a:avLst/>
              </a:prstGeom>
              <a:gradFill flip="none" rotWithShape="1">
                <a:gsLst>
                  <a:gs pos="0">
                    <a:srgbClr val="8EFA00"/>
                  </a:gs>
                  <a:gs pos="100000">
                    <a:srgbClr val="4F8F00"/>
                  </a:gs>
                </a:gsLst>
                <a:path path="shape">
                  <a:fillToRect l="75627" t="39381" r="24372" b="60618"/>
                </a:path>
              </a:gradFill>
              <a:ln w="12700" cap="flat">
                <a:noFill/>
                <a:miter lim="400000"/>
              </a:ln>
              <a:effectLst>
                <a:outerShdw blurRad="50800" dist="25400" dir="5400000" rotWithShape="0">
                  <a:srgbClr val="000000">
                    <a:alpha val="50000"/>
                  </a:srgbClr>
                </a:outerShdw>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0" tIns="0" rIns="0" bIns="0" numCol="1" anchor="ctr">
                <a:noAutofit/>
              </a:bodyPr>
              <a:lstStyle>
                <a:lvl1pPr algn="ctr" defTabSz="821531">
                  <a:lnSpc>
                    <a:spcPct val="100000"/>
                  </a:lnSpc>
                  <a:spcBef>
                    <a:spcPts val="0"/>
                  </a:spcBef>
                  <a:defRPr sz="900" b="1" baseline="22222">
                    <a:latin typeface="Helvetica"/>
                    <a:ea typeface="Helvetica"/>
                    <a:cs typeface="Helvetica"/>
                    <a:sym typeface="Helvetica"/>
                  </a:defRPr>
                </a:lvl1pPr>
              </a:lstStyle>
              <a:p>
                <a:r>
                  <a:t>n</a:t>
                </a:r>
              </a:p>
            </p:txBody>
          </p:sp>
          <p:sp>
            <p:nvSpPr>
              <p:cNvPr id="27" name="p">
                <a:extLst>
                  <a:ext uri="{FF2B5EF4-FFF2-40B4-BE49-F238E27FC236}">
                    <a16:creationId xmlns:a16="http://schemas.microsoft.com/office/drawing/2014/main" id="{06B5C59B-E95D-448D-E585-1581933A7595}"/>
                  </a:ext>
                </a:extLst>
              </p:cNvPr>
              <p:cNvSpPr/>
              <p:nvPr/>
            </p:nvSpPr>
            <p:spPr>
              <a:xfrm>
                <a:off x="343871" y="326610"/>
                <a:ext cx="405025" cy="404961"/>
              </a:xfrm>
              <a:prstGeom prst="ellipse">
                <a:avLst/>
              </a:prstGeom>
              <a:gradFill flip="none" rotWithShape="1">
                <a:gsLst>
                  <a:gs pos="0">
                    <a:srgbClr val="76D6FF"/>
                  </a:gs>
                  <a:gs pos="100000">
                    <a:srgbClr val="005BA1"/>
                  </a:gs>
                </a:gsLst>
                <a:path path="shape">
                  <a:fillToRect l="75627" t="39381" r="24372" b="60618"/>
                </a:path>
              </a:gradFill>
              <a:ln w="12700" cap="flat">
                <a:noFill/>
                <a:miter lim="400000"/>
              </a:ln>
              <a:effectLst>
                <a:outerShdw blurRad="63500" dist="12700" rotWithShape="0">
                  <a:srgbClr val="000000">
                    <a:alpha val="50000"/>
                  </a:srgbClr>
                </a:outerShdw>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0" tIns="0" rIns="0" bIns="0" numCol="1" anchor="ctr">
                <a:noAutofit/>
              </a:bodyPr>
              <a:lstStyle>
                <a:lvl1pPr algn="ctr" defTabSz="821531">
                  <a:lnSpc>
                    <a:spcPct val="100000"/>
                  </a:lnSpc>
                  <a:spcBef>
                    <a:spcPts val="0"/>
                  </a:spcBef>
                  <a:defRPr sz="900" b="1" baseline="33333">
                    <a:latin typeface="Helvetica"/>
                    <a:ea typeface="Helvetica"/>
                    <a:cs typeface="Helvetica"/>
                    <a:sym typeface="Helvetica"/>
                  </a:defRPr>
                </a:lvl1pPr>
              </a:lstStyle>
              <a:p>
                <a:r>
                  <a:t>p</a:t>
                </a:r>
              </a:p>
            </p:txBody>
          </p:sp>
        </p:grpSp>
        <p:grpSp>
          <p:nvGrpSpPr>
            <p:cNvPr id="11" name="Group">
              <a:extLst>
                <a:ext uri="{FF2B5EF4-FFF2-40B4-BE49-F238E27FC236}">
                  <a16:creationId xmlns:a16="http://schemas.microsoft.com/office/drawing/2014/main" id="{8B5F9E30-FAC0-DCFC-0A1A-D38993070A45}"/>
                </a:ext>
              </a:extLst>
            </p:cNvPr>
            <p:cNvGrpSpPr/>
            <p:nvPr/>
          </p:nvGrpSpPr>
          <p:grpSpPr>
            <a:xfrm>
              <a:off x="1409344" y="995614"/>
              <a:ext cx="748898" cy="723494"/>
              <a:chOff x="0" y="0"/>
              <a:chExt cx="748896" cy="723492"/>
            </a:xfrm>
          </p:grpSpPr>
          <p:sp>
            <p:nvSpPr>
              <p:cNvPr id="22" name="p">
                <a:extLst>
                  <a:ext uri="{FF2B5EF4-FFF2-40B4-BE49-F238E27FC236}">
                    <a16:creationId xmlns:a16="http://schemas.microsoft.com/office/drawing/2014/main" id="{1F3C92DC-07A4-9B0A-25D3-CED2235DCC11}"/>
                  </a:ext>
                </a:extLst>
              </p:cNvPr>
              <p:cNvSpPr/>
              <p:nvPr/>
            </p:nvSpPr>
            <p:spPr>
              <a:xfrm>
                <a:off x="224817" y="0"/>
                <a:ext cx="405025" cy="404960"/>
              </a:xfrm>
              <a:prstGeom prst="ellipse">
                <a:avLst/>
              </a:prstGeom>
              <a:gradFill flip="none" rotWithShape="1">
                <a:gsLst>
                  <a:gs pos="0">
                    <a:srgbClr val="76D6FF"/>
                  </a:gs>
                  <a:gs pos="100000">
                    <a:srgbClr val="005FA6"/>
                  </a:gs>
                </a:gsLst>
                <a:path path="shape">
                  <a:fillToRect l="75627" t="39381" r="24372" b="60618"/>
                </a:path>
              </a:gradFill>
              <a:ln w="12700" cap="flat">
                <a:noFill/>
                <a:miter lim="400000"/>
              </a:ln>
              <a:effectLst>
                <a:outerShdw blurRad="63500" dist="12700" rotWithShape="0">
                  <a:srgbClr val="000000">
                    <a:alpha val="50000"/>
                  </a:srgbClr>
                </a:outerShdw>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0" tIns="0" rIns="0" bIns="0" numCol="1" anchor="ctr">
                <a:noAutofit/>
              </a:bodyPr>
              <a:lstStyle>
                <a:lvl1pPr algn="ctr" defTabSz="821531">
                  <a:lnSpc>
                    <a:spcPct val="100000"/>
                  </a:lnSpc>
                  <a:spcBef>
                    <a:spcPts val="0"/>
                  </a:spcBef>
                  <a:defRPr sz="900" b="1" baseline="33333">
                    <a:latin typeface="Helvetica"/>
                    <a:ea typeface="Helvetica"/>
                    <a:cs typeface="Helvetica"/>
                    <a:sym typeface="Helvetica"/>
                  </a:defRPr>
                </a:lvl1pPr>
              </a:lstStyle>
              <a:p>
                <a:r>
                  <a:t>p</a:t>
                </a:r>
              </a:p>
            </p:txBody>
          </p:sp>
          <p:sp>
            <p:nvSpPr>
              <p:cNvPr id="23" name="n">
                <a:extLst>
                  <a:ext uri="{FF2B5EF4-FFF2-40B4-BE49-F238E27FC236}">
                    <a16:creationId xmlns:a16="http://schemas.microsoft.com/office/drawing/2014/main" id="{FD0A0DFE-0E39-0DF1-12A5-BE6FDD428922}"/>
                  </a:ext>
                </a:extLst>
              </p:cNvPr>
              <p:cNvSpPr/>
              <p:nvPr/>
            </p:nvSpPr>
            <p:spPr>
              <a:xfrm>
                <a:off x="0" y="237197"/>
                <a:ext cx="405024" cy="405025"/>
              </a:xfrm>
              <a:prstGeom prst="ellipse">
                <a:avLst/>
              </a:prstGeom>
              <a:gradFill flip="none" rotWithShape="1">
                <a:gsLst>
                  <a:gs pos="0">
                    <a:srgbClr val="8EFA00"/>
                  </a:gs>
                  <a:gs pos="100000">
                    <a:srgbClr val="4F8F00"/>
                  </a:gs>
                </a:gsLst>
                <a:path path="shape">
                  <a:fillToRect l="75627" t="39381" r="24372" b="60618"/>
                </a:path>
              </a:gradFill>
              <a:ln w="12700" cap="flat">
                <a:noFill/>
                <a:miter lim="400000"/>
              </a:ln>
              <a:effectLst>
                <a:outerShdw blurRad="50800" dist="25400" dir="5400000" rotWithShape="0">
                  <a:srgbClr val="000000">
                    <a:alpha val="50000"/>
                  </a:srgbClr>
                </a:outerShdw>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0" tIns="0" rIns="0" bIns="0" numCol="1" anchor="ctr">
                <a:noAutofit/>
              </a:bodyPr>
              <a:lstStyle>
                <a:lvl1pPr algn="ctr" defTabSz="821531">
                  <a:lnSpc>
                    <a:spcPct val="100000"/>
                  </a:lnSpc>
                  <a:spcBef>
                    <a:spcPts val="0"/>
                  </a:spcBef>
                  <a:defRPr sz="900" b="1" baseline="22222">
                    <a:latin typeface="Helvetica"/>
                    <a:ea typeface="Helvetica"/>
                    <a:cs typeface="Helvetica"/>
                    <a:sym typeface="Helvetica"/>
                  </a:defRPr>
                </a:lvl1pPr>
              </a:lstStyle>
              <a:p>
                <a:r>
                  <a:t>n</a:t>
                </a:r>
              </a:p>
            </p:txBody>
          </p:sp>
          <p:sp>
            <p:nvSpPr>
              <p:cNvPr id="24" name="p">
                <a:extLst>
                  <a:ext uri="{FF2B5EF4-FFF2-40B4-BE49-F238E27FC236}">
                    <a16:creationId xmlns:a16="http://schemas.microsoft.com/office/drawing/2014/main" id="{3260447E-78AA-AB27-7D8B-2E238DAD207F}"/>
                  </a:ext>
                </a:extLst>
              </p:cNvPr>
              <p:cNvSpPr/>
              <p:nvPr/>
            </p:nvSpPr>
            <p:spPr>
              <a:xfrm>
                <a:off x="343871" y="318532"/>
                <a:ext cx="405025" cy="404960"/>
              </a:xfrm>
              <a:prstGeom prst="ellipse">
                <a:avLst/>
              </a:prstGeom>
              <a:gradFill flip="none" rotWithShape="1">
                <a:gsLst>
                  <a:gs pos="0">
                    <a:srgbClr val="76D6FF"/>
                  </a:gs>
                  <a:gs pos="100000">
                    <a:srgbClr val="005EA5"/>
                  </a:gs>
                </a:gsLst>
                <a:path path="shape">
                  <a:fillToRect l="75627" t="39381" r="24372" b="60618"/>
                </a:path>
              </a:gradFill>
              <a:ln w="12700" cap="flat">
                <a:noFill/>
                <a:miter lim="400000"/>
              </a:ln>
              <a:effectLst>
                <a:outerShdw blurRad="63500" dist="12700" rotWithShape="0">
                  <a:srgbClr val="000000">
                    <a:alpha val="50000"/>
                  </a:srgbClr>
                </a:outerShdw>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0" tIns="0" rIns="0" bIns="0" numCol="1" anchor="ctr">
                <a:noAutofit/>
              </a:bodyPr>
              <a:lstStyle>
                <a:lvl1pPr algn="ctr">
                  <a:lnSpc>
                    <a:spcPct val="100000"/>
                  </a:lnSpc>
                  <a:spcBef>
                    <a:spcPts val="0"/>
                  </a:spcBef>
                  <a:defRPr sz="900" b="1" baseline="33333">
                    <a:latin typeface="Helvetica"/>
                    <a:ea typeface="Helvetica"/>
                    <a:cs typeface="Helvetica"/>
                    <a:sym typeface="Helvetica"/>
                  </a:defRPr>
                </a:lvl1pPr>
              </a:lstStyle>
              <a:p>
                <a:pPr defTabSz="914400"/>
                <a:r>
                  <a:t>p</a:t>
                </a:r>
              </a:p>
            </p:txBody>
          </p:sp>
        </p:grpSp>
        <p:grpSp>
          <p:nvGrpSpPr>
            <p:cNvPr id="12" name="Group">
              <a:extLst>
                <a:ext uri="{FF2B5EF4-FFF2-40B4-BE49-F238E27FC236}">
                  <a16:creationId xmlns:a16="http://schemas.microsoft.com/office/drawing/2014/main" id="{F1B4099D-55A6-DFB0-7A94-259D3CA62248}"/>
                </a:ext>
              </a:extLst>
            </p:cNvPr>
            <p:cNvGrpSpPr/>
            <p:nvPr/>
          </p:nvGrpSpPr>
          <p:grpSpPr>
            <a:xfrm>
              <a:off x="1663287" y="271152"/>
              <a:ext cx="396502" cy="457930"/>
              <a:chOff x="-188130" y="58653"/>
              <a:chExt cx="396501" cy="457928"/>
            </a:xfrm>
          </p:grpSpPr>
          <p:sp>
            <p:nvSpPr>
              <p:cNvPr id="20" name="𝜈e">
                <a:extLst>
                  <a:ext uri="{FF2B5EF4-FFF2-40B4-BE49-F238E27FC236}">
                    <a16:creationId xmlns:a16="http://schemas.microsoft.com/office/drawing/2014/main" id="{6F4415C0-1E5F-D1A5-AA03-AD2105399286}"/>
                  </a:ext>
                </a:extLst>
              </p:cNvPr>
              <p:cNvSpPr txBox="1"/>
              <p:nvPr/>
            </p:nvSpPr>
            <p:spPr>
              <a:xfrm>
                <a:off x="-188130" y="58653"/>
                <a:ext cx="396501" cy="457928"/>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71437" tIns="71437" rIns="71437" bIns="71437" numCol="1" anchor="ctr">
                <a:noAutofit/>
              </a:bodyPr>
              <a:lstStyle/>
              <a:p>
                <a:pPr algn="ctr" defTabSz="821531">
                  <a:lnSpc>
                    <a:spcPct val="100000"/>
                  </a:lnSpc>
                  <a:spcBef>
                    <a:spcPts val="0"/>
                  </a:spcBef>
                  <a:defRPr sz="1300" b="1">
                    <a:latin typeface="Helvetica"/>
                    <a:ea typeface="Helvetica"/>
                    <a:cs typeface="Helvetica"/>
                    <a:sym typeface="Helvetica"/>
                  </a:defRPr>
                </a:pPr>
                <a:r>
                  <a:rPr dirty="0"/>
                  <a:t>𝜈</a:t>
                </a:r>
                <a:r>
                  <a:rPr baseline="-5999" dirty="0"/>
                  <a:t>e</a:t>
                </a:r>
              </a:p>
            </p:txBody>
          </p:sp>
          <p:sp>
            <p:nvSpPr>
              <p:cNvPr id="21" name="Line">
                <a:extLst>
                  <a:ext uri="{FF2B5EF4-FFF2-40B4-BE49-F238E27FC236}">
                    <a16:creationId xmlns:a16="http://schemas.microsoft.com/office/drawing/2014/main" id="{64D26797-DE8C-FF1A-9D7E-F31D1D77A793}"/>
                  </a:ext>
                </a:extLst>
              </p:cNvPr>
              <p:cNvSpPr/>
              <p:nvPr/>
            </p:nvSpPr>
            <p:spPr>
              <a:xfrm>
                <a:off x="-35016" y="223786"/>
                <a:ext cx="91791" cy="1"/>
              </a:xfrm>
              <a:prstGeom prst="line">
                <a:avLst/>
              </a:prstGeom>
              <a:noFill/>
              <a:ln w="28575"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grpSp>
        <p:sp>
          <p:nvSpPr>
            <p:cNvPr id="13" name="e-">
              <a:extLst>
                <a:ext uri="{FF2B5EF4-FFF2-40B4-BE49-F238E27FC236}">
                  <a16:creationId xmlns:a16="http://schemas.microsoft.com/office/drawing/2014/main" id="{038AA58D-81FB-77DC-A584-FD8EBE645211}"/>
                </a:ext>
              </a:extLst>
            </p:cNvPr>
            <p:cNvSpPr txBox="1"/>
            <p:nvPr/>
          </p:nvSpPr>
          <p:spPr>
            <a:xfrm>
              <a:off x="2090880" y="452382"/>
              <a:ext cx="392348" cy="494166"/>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71437" tIns="71437" rIns="71437" bIns="71437" numCol="1" anchor="ctr">
              <a:noAutofit/>
            </a:bodyPr>
            <a:lstStyle/>
            <a:p>
              <a:pPr algn="ctr" defTabSz="821531">
                <a:lnSpc>
                  <a:spcPct val="100000"/>
                </a:lnSpc>
                <a:spcBef>
                  <a:spcPts val="0"/>
                </a:spcBef>
                <a:defRPr sz="1200" b="1">
                  <a:latin typeface="Helvetica"/>
                  <a:ea typeface="Helvetica"/>
                  <a:cs typeface="Helvetica"/>
                  <a:sym typeface="Helvetica"/>
                </a:defRPr>
              </a:pPr>
              <a:r>
                <a:t>e</a:t>
              </a:r>
              <a:r>
                <a:rPr baseline="31999"/>
                <a:t>-</a:t>
              </a:r>
            </a:p>
          </p:txBody>
        </p:sp>
        <p:sp>
          <p:nvSpPr>
            <p:cNvPr id="14" name="3H">
              <a:extLst>
                <a:ext uri="{FF2B5EF4-FFF2-40B4-BE49-F238E27FC236}">
                  <a16:creationId xmlns:a16="http://schemas.microsoft.com/office/drawing/2014/main" id="{9B27873F-048F-3B3B-E454-AFF021CC51E4}"/>
                </a:ext>
              </a:extLst>
            </p:cNvPr>
            <p:cNvSpPr txBox="1"/>
            <p:nvPr/>
          </p:nvSpPr>
          <p:spPr>
            <a:xfrm>
              <a:off x="2135" y="654495"/>
              <a:ext cx="670624" cy="501329"/>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71437" tIns="71437" rIns="71437" bIns="71437" numCol="1" anchor="ctr">
              <a:noAutofit/>
            </a:bodyPr>
            <a:lstStyle/>
            <a:p>
              <a:pPr algn="ctr" defTabSz="821531">
                <a:lnSpc>
                  <a:spcPct val="100000"/>
                </a:lnSpc>
                <a:spcBef>
                  <a:spcPts val="0"/>
                </a:spcBef>
                <a:defRPr sz="1400" b="1">
                  <a:solidFill>
                    <a:srgbClr val="773F9B"/>
                  </a:solidFill>
                  <a:latin typeface="Helvetica"/>
                  <a:ea typeface="Helvetica"/>
                  <a:cs typeface="Helvetica"/>
                  <a:sym typeface="Helvetica"/>
                </a:defRPr>
              </a:pPr>
              <a:r>
                <a:rPr sz="1600" baseline="31999" dirty="0"/>
                <a:t>3</a:t>
              </a:r>
              <a:r>
                <a:rPr sz="1600" dirty="0"/>
                <a:t>H</a:t>
              </a:r>
            </a:p>
          </p:txBody>
        </p:sp>
        <p:sp>
          <p:nvSpPr>
            <p:cNvPr id="15" name="3He">
              <a:extLst>
                <a:ext uri="{FF2B5EF4-FFF2-40B4-BE49-F238E27FC236}">
                  <a16:creationId xmlns:a16="http://schemas.microsoft.com/office/drawing/2014/main" id="{D8C6B7E5-7957-A34E-483C-224AC5C03313}"/>
                </a:ext>
              </a:extLst>
            </p:cNvPr>
            <p:cNvSpPr txBox="1"/>
            <p:nvPr/>
          </p:nvSpPr>
          <p:spPr>
            <a:xfrm>
              <a:off x="1220105" y="1539143"/>
              <a:ext cx="645689" cy="580030"/>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71437" tIns="71437" rIns="71437" bIns="71437" numCol="1" anchor="ctr">
              <a:noAutofit/>
            </a:bodyPr>
            <a:lstStyle/>
            <a:p>
              <a:pPr algn="ctr" defTabSz="821531">
                <a:lnSpc>
                  <a:spcPct val="100000"/>
                </a:lnSpc>
                <a:spcBef>
                  <a:spcPts val="0"/>
                </a:spcBef>
                <a:defRPr sz="1400" b="1">
                  <a:solidFill>
                    <a:srgbClr val="773F9B"/>
                  </a:solidFill>
                  <a:latin typeface="Helvetica"/>
                  <a:ea typeface="Helvetica"/>
                  <a:cs typeface="Helvetica"/>
                  <a:sym typeface="Helvetica"/>
                </a:defRPr>
              </a:pPr>
              <a:r>
                <a:rPr sz="1600" baseline="31999" dirty="0"/>
                <a:t>3</a:t>
              </a:r>
              <a:r>
                <a:rPr sz="1600" dirty="0"/>
                <a:t>He</a:t>
              </a:r>
            </a:p>
          </p:txBody>
        </p:sp>
        <p:sp>
          <p:nvSpPr>
            <p:cNvPr id="16" name="Star">
              <a:extLst>
                <a:ext uri="{FF2B5EF4-FFF2-40B4-BE49-F238E27FC236}">
                  <a16:creationId xmlns:a16="http://schemas.microsoft.com/office/drawing/2014/main" id="{064143D2-85EA-8CD9-A134-159147C8BDC1}"/>
                </a:ext>
              </a:extLst>
            </p:cNvPr>
            <p:cNvSpPr/>
            <p:nvPr/>
          </p:nvSpPr>
          <p:spPr>
            <a:xfrm>
              <a:off x="1358808" y="624263"/>
              <a:ext cx="202190" cy="19398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2233" y="7138"/>
                  </a:lnTo>
                  <a:lnTo>
                    <a:pt x="17849" y="2605"/>
                  </a:lnTo>
                  <a:lnTo>
                    <a:pt x="14428" y="9009"/>
                  </a:lnTo>
                  <a:lnTo>
                    <a:pt x="21600" y="9202"/>
                  </a:lnTo>
                  <a:lnTo>
                    <a:pt x="14926" y="11874"/>
                  </a:lnTo>
                  <a:lnTo>
                    <a:pt x="20297" y="16704"/>
                  </a:lnTo>
                  <a:lnTo>
                    <a:pt x="13493" y="14394"/>
                  </a:lnTo>
                  <a:lnTo>
                    <a:pt x="14551" y="21600"/>
                  </a:lnTo>
                  <a:lnTo>
                    <a:pt x="10800" y="15390"/>
                  </a:lnTo>
                  <a:lnTo>
                    <a:pt x="7049" y="21600"/>
                  </a:lnTo>
                  <a:lnTo>
                    <a:pt x="8107" y="14394"/>
                  </a:lnTo>
                  <a:lnTo>
                    <a:pt x="1303" y="16704"/>
                  </a:lnTo>
                  <a:lnTo>
                    <a:pt x="6674" y="11874"/>
                  </a:lnTo>
                  <a:lnTo>
                    <a:pt x="0" y="9202"/>
                  </a:lnTo>
                  <a:lnTo>
                    <a:pt x="7172" y="9009"/>
                  </a:lnTo>
                  <a:lnTo>
                    <a:pt x="3751" y="2605"/>
                  </a:lnTo>
                  <a:lnTo>
                    <a:pt x="9367" y="7138"/>
                  </a:lnTo>
                  <a:close/>
                </a:path>
              </a:pathLst>
            </a:custGeom>
            <a:blipFill rotWithShape="1">
              <a:blip r:embed="rId9"/>
              <a:srcRect/>
              <a:tile tx="0" ty="0" sx="100000" sy="100000" flip="none" algn="tl"/>
            </a:blipFill>
            <a:ln w="12700" cap="flat">
              <a:noFill/>
              <a:miter lim="400000"/>
            </a:ln>
            <a:effectLst>
              <a:outerShdw blurRad="50800" dist="25400" dir="5400000" rotWithShape="0">
                <a:srgbClr val="000000">
                  <a:alpha val="50000"/>
                </a:srgbClr>
              </a:outerShdw>
            </a:effectLst>
          </p:spPr>
          <p:txBody>
            <a:bodyPr wrap="square" lIns="71437" tIns="71437" rIns="71437" bIns="71437" numCol="1" anchor="ctr">
              <a:noAutofit/>
            </a:bodyPr>
            <a:lstStyle/>
            <a:p>
              <a:pPr algn="ctr" defTabSz="821531">
                <a:lnSpc>
                  <a:spcPct val="100000"/>
                </a:lnSpc>
                <a:spcBef>
                  <a:spcPts val="0"/>
                </a:spcBef>
                <a:defRPr sz="3200">
                  <a:solidFill>
                    <a:srgbClr val="FFFFFF"/>
                  </a:solidFill>
                  <a:latin typeface="Helvetica Light"/>
                  <a:ea typeface="Helvetica Light"/>
                  <a:cs typeface="Helvetica Light"/>
                  <a:sym typeface="Helvetica Light"/>
                </a:defRPr>
              </a:pPr>
              <a:endParaRPr/>
            </a:p>
          </p:txBody>
        </p:sp>
        <p:sp>
          <p:nvSpPr>
            <p:cNvPr id="17" name="β-decay">
              <a:extLst>
                <a:ext uri="{FF2B5EF4-FFF2-40B4-BE49-F238E27FC236}">
                  <a16:creationId xmlns:a16="http://schemas.microsoft.com/office/drawing/2014/main" id="{E759CB9E-2A88-8461-A0B5-0E56EC778218}"/>
                </a:ext>
              </a:extLst>
            </p:cNvPr>
            <p:cNvSpPr txBox="1"/>
            <p:nvPr/>
          </p:nvSpPr>
          <p:spPr>
            <a:xfrm>
              <a:off x="614711" y="743546"/>
              <a:ext cx="1023428" cy="435149"/>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71437" tIns="71437" rIns="71437" bIns="71437" numCol="1" anchor="ctr">
              <a:noAutofit/>
            </a:bodyPr>
            <a:lstStyle>
              <a:lvl1pPr algn="ctr" defTabSz="821531">
                <a:lnSpc>
                  <a:spcPct val="100000"/>
                </a:lnSpc>
                <a:spcBef>
                  <a:spcPts val="0"/>
                </a:spcBef>
                <a:defRPr sz="1400" b="1">
                  <a:solidFill>
                    <a:srgbClr val="773F9B"/>
                  </a:solidFill>
                  <a:latin typeface="Helvetica"/>
                  <a:ea typeface="Helvetica"/>
                  <a:cs typeface="Helvetica"/>
                  <a:sym typeface="Helvetica"/>
                </a:defRPr>
              </a:lvl1pPr>
            </a:lstStyle>
            <a:p>
              <a:r>
                <a:rPr sz="1600" dirty="0"/>
                <a:t>β-decay</a:t>
              </a:r>
            </a:p>
          </p:txBody>
        </p:sp>
        <p:sp>
          <p:nvSpPr>
            <p:cNvPr id="18" name="electron">
              <a:extLst>
                <a:ext uri="{FF2B5EF4-FFF2-40B4-BE49-F238E27FC236}">
                  <a16:creationId xmlns:a16="http://schemas.microsoft.com/office/drawing/2014/main" id="{466CDE06-A46A-AB64-FD26-93513F6658A1}"/>
                </a:ext>
              </a:extLst>
            </p:cNvPr>
            <p:cNvSpPr txBox="1"/>
            <p:nvPr/>
          </p:nvSpPr>
          <p:spPr>
            <a:xfrm>
              <a:off x="2038846" y="767876"/>
              <a:ext cx="1085984" cy="580030"/>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71437" tIns="71437" rIns="71437" bIns="71437" numCol="1" anchor="ctr">
              <a:noAutofit/>
            </a:bodyPr>
            <a:lstStyle>
              <a:lvl1pPr algn="ctr" defTabSz="821531">
                <a:lnSpc>
                  <a:spcPct val="100000"/>
                </a:lnSpc>
                <a:spcBef>
                  <a:spcPts val="0"/>
                </a:spcBef>
                <a:defRPr sz="1200" b="1">
                  <a:solidFill>
                    <a:srgbClr val="773F9B"/>
                  </a:solidFill>
                  <a:latin typeface="Helvetica"/>
                  <a:ea typeface="Helvetica"/>
                  <a:cs typeface="Helvetica"/>
                  <a:sym typeface="Helvetica"/>
                </a:defRPr>
              </a:lvl1pPr>
            </a:lstStyle>
            <a:p>
              <a:r>
                <a:rPr sz="1400" dirty="0"/>
                <a:t>electron</a:t>
              </a:r>
            </a:p>
          </p:txBody>
        </p:sp>
        <p:sp>
          <p:nvSpPr>
            <p:cNvPr id="19" name="anti-neutrino">
              <a:extLst>
                <a:ext uri="{FF2B5EF4-FFF2-40B4-BE49-F238E27FC236}">
                  <a16:creationId xmlns:a16="http://schemas.microsoft.com/office/drawing/2014/main" id="{BC3D8127-EBF5-629A-1D48-045B7A1C50FC}"/>
                </a:ext>
              </a:extLst>
            </p:cNvPr>
            <p:cNvSpPr txBox="1"/>
            <p:nvPr/>
          </p:nvSpPr>
          <p:spPr>
            <a:xfrm>
              <a:off x="1043365" y="-139641"/>
              <a:ext cx="1255003" cy="508796"/>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71437" tIns="71437" rIns="71437" bIns="71437" numCol="1" anchor="ctr">
              <a:noAutofit/>
            </a:bodyPr>
            <a:lstStyle>
              <a:lvl1pPr algn="ctr" defTabSz="821531">
                <a:lnSpc>
                  <a:spcPct val="100000"/>
                </a:lnSpc>
                <a:spcBef>
                  <a:spcPts val="0"/>
                </a:spcBef>
                <a:defRPr sz="1200" b="1">
                  <a:solidFill>
                    <a:srgbClr val="773F9B"/>
                  </a:solidFill>
                  <a:latin typeface="Helvetica"/>
                  <a:ea typeface="Helvetica"/>
                  <a:cs typeface="Helvetica"/>
                  <a:sym typeface="Helvetica"/>
                </a:defRPr>
              </a:lvl1pPr>
            </a:lstStyle>
            <a:p>
              <a:r>
                <a:rPr sz="1400"/>
                <a:t>anti-neutrino</a:t>
              </a:r>
            </a:p>
          </p:txBody>
        </p:sp>
      </p:grpSp>
      <p:sp>
        <p:nvSpPr>
          <p:cNvPr id="28" name="Slide Number Placeholder 27">
            <a:extLst>
              <a:ext uri="{FF2B5EF4-FFF2-40B4-BE49-F238E27FC236}">
                <a16:creationId xmlns:a16="http://schemas.microsoft.com/office/drawing/2014/main" id="{87950D2B-7C26-A97D-D6E2-65A3070BEB7F}"/>
              </a:ext>
            </a:extLst>
          </p:cNvPr>
          <p:cNvSpPr>
            <a:spLocks noGrp="1"/>
          </p:cNvSpPr>
          <p:nvPr>
            <p:ph type="sldNum" sz="quarter" idx="2"/>
          </p:nvPr>
        </p:nvSpPr>
        <p:spPr/>
        <p:txBody>
          <a:bodyPr/>
          <a:lstStyle/>
          <a:p>
            <a:fld id="{86CB4B4D-7CA3-9044-876B-883B54F8677D}" type="slidenum">
              <a:rPr lang="en-US" smtClean="0"/>
              <a:t>2</a:t>
            </a:fld>
            <a:endParaRPr lang="en-US"/>
          </a:p>
        </p:txBody>
      </p:sp>
      <p:sp>
        <p:nvSpPr>
          <p:cNvPr id="106" name="Footer Placeholder 105">
            <a:extLst>
              <a:ext uri="{FF2B5EF4-FFF2-40B4-BE49-F238E27FC236}">
                <a16:creationId xmlns:a16="http://schemas.microsoft.com/office/drawing/2014/main" id="{45651878-DFD9-13A0-63E9-0FC27C2AAE9E}"/>
              </a:ext>
            </a:extLst>
          </p:cNvPr>
          <p:cNvSpPr>
            <a:spLocks noGrp="1"/>
          </p:cNvSpPr>
          <p:nvPr>
            <p:ph type="ftr" sz="quarter" idx="10"/>
          </p:nvPr>
        </p:nvSpPr>
        <p:spPr/>
        <p:txBody>
          <a:bodyPr/>
          <a:lstStyle/>
          <a:p>
            <a:pPr algn="l">
              <a:defRPr/>
            </a:pPr>
            <a:r>
              <a:rPr lang="en-US">
                <a:solidFill>
                  <a:schemeClr val="tx1"/>
                </a:solidFill>
              </a:rPr>
              <a:t>de Viveiros - Penn State</a:t>
            </a:r>
            <a:r>
              <a:rPr lang="en-US">
                <a:solidFill>
                  <a:srgbClr val="000000"/>
                </a:solidFill>
              </a:rPr>
              <a:t> </a:t>
            </a:r>
          </a:p>
          <a:p>
            <a:pPr>
              <a:defRPr/>
            </a:pPr>
            <a:r>
              <a:rPr lang="en-US">
                <a:solidFill>
                  <a:srgbClr val="000000"/>
                </a:solidFill>
              </a:rPr>
              <a:t>Lake Louise Winter Institute 2026</a:t>
            </a:r>
          </a:p>
          <a:p>
            <a:pPr algn="r">
              <a:defRPr/>
            </a:pPr>
            <a:r>
              <a:rPr lang="en-US">
                <a:solidFill>
                  <a:schemeClr val="tx1"/>
                </a:solidFill>
              </a:rPr>
              <a:t>March 2026 v3 #</a:t>
            </a:r>
            <a:endParaRPr lang="en-US" dirty="0">
              <a:solidFill>
                <a:schemeClr val="tx1"/>
              </a:solidFill>
            </a:endParaRPr>
          </a:p>
        </p:txBody>
      </p:sp>
    </p:spTree>
    <p:extLst>
      <p:ext uri="{BB962C8B-B14F-4D97-AF65-F5344CB8AC3E}">
        <p14:creationId xmlns:p14="http://schemas.microsoft.com/office/powerpoint/2010/main" val="826113357"/>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 name="Rounded Rectangle"/>
          <p:cNvSpPr/>
          <p:nvPr/>
        </p:nvSpPr>
        <p:spPr>
          <a:xfrm>
            <a:off x="1778000" y="9843215"/>
            <a:ext cx="20828000" cy="2412429"/>
          </a:xfrm>
          <a:prstGeom prst="roundRect">
            <a:avLst>
              <a:gd name="adj" fmla="val 18275"/>
            </a:avLst>
          </a:prstGeom>
          <a:solidFill>
            <a:schemeClr val="accent4">
              <a:hueOff val="-858837"/>
              <a:lumOff val="-9791"/>
              <a:alpha val="24502"/>
            </a:schemeClr>
          </a:solidFill>
          <a:ln w="63500">
            <a:solidFill>
              <a:schemeClr val="accent4">
                <a:hueOff val="-858837"/>
                <a:lumOff val="-9791"/>
              </a:schemeClr>
            </a:solidFill>
            <a:miter lim="400000"/>
          </a:ln>
        </p:spPr>
        <p:txBody>
          <a:bodyPr lIns="71437" tIns="71437" rIns="71437" bIns="71437" anchor="ctr"/>
          <a:lstStyle/>
          <a:p>
            <a:pPr algn="ctr" defTabSz="821531">
              <a:lnSpc>
                <a:spcPct val="100000"/>
              </a:lnSpc>
              <a:spcBef>
                <a:spcPts val="0"/>
              </a:spcBef>
              <a:defRPr sz="3200">
                <a:solidFill>
                  <a:srgbClr val="FFFFFF"/>
                </a:solidFill>
                <a:latin typeface="Helvetica Light"/>
                <a:ea typeface="Helvetica Light"/>
                <a:cs typeface="Helvetica Light"/>
                <a:sym typeface="Helvetica Light"/>
              </a:defRPr>
            </a:pPr>
            <a:endParaRPr/>
          </a:p>
        </p:txBody>
      </p:sp>
      <p:sp>
        <p:nvSpPr>
          <p:cNvPr id="355" name="The Project 8 Scientific Programme: A Phased Approach"/>
          <p:cNvSpPr txBox="1">
            <a:spLocks noGrp="1"/>
          </p:cNvSpPr>
          <p:nvPr>
            <p:ph type="title"/>
          </p:nvPr>
        </p:nvSpPr>
        <p:spPr>
          <a:prstGeom prst="rect">
            <a:avLst/>
          </a:prstGeom>
        </p:spPr>
        <p:txBody>
          <a:bodyPr/>
          <a:lstStyle/>
          <a:p>
            <a:r>
              <a:t>The Project 8 Scientific Programme: A Phased Approach</a:t>
            </a:r>
          </a:p>
        </p:txBody>
      </p:sp>
      <p:sp>
        <p:nvSpPr>
          <p:cNvPr id="357" name="Rounded Rectangle"/>
          <p:cNvSpPr/>
          <p:nvPr/>
        </p:nvSpPr>
        <p:spPr>
          <a:xfrm>
            <a:off x="1778000" y="1952036"/>
            <a:ext cx="20828000" cy="2412429"/>
          </a:xfrm>
          <a:prstGeom prst="roundRect">
            <a:avLst>
              <a:gd name="adj" fmla="val 18275"/>
            </a:avLst>
          </a:prstGeom>
          <a:solidFill>
            <a:srgbClr val="FF2600">
              <a:alpha val="24654"/>
            </a:srgbClr>
          </a:solidFill>
          <a:ln w="63500">
            <a:solidFill>
              <a:srgbClr val="FF2600"/>
            </a:solidFill>
            <a:miter lim="400000"/>
          </a:ln>
        </p:spPr>
        <p:txBody>
          <a:bodyPr lIns="71437" tIns="71437" rIns="71437" bIns="71437" anchor="ctr"/>
          <a:lstStyle/>
          <a:p>
            <a:pPr algn="ctr" defTabSz="821531">
              <a:lnSpc>
                <a:spcPct val="100000"/>
              </a:lnSpc>
              <a:spcBef>
                <a:spcPts val="0"/>
              </a:spcBef>
              <a:defRPr sz="3200">
                <a:solidFill>
                  <a:srgbClr val="FFFFFF"/>
                </a:solidFill>
                <a:latin typeface="Helvetica Light"/>
                <a:ea typeface="Helvetica Light"/>
                <a:cs typeface="Helvetica Light"/>
                <a:sym typeface="Helvetica Light"/>
              </a:defRPr>
            </a:pPr>
            <a:endParaRPr/>
          </a:p>
        </p:txBody>
      </p:sp>
      <p:sp>
        <p:nvSpPr>
          <p:cNvPr id="358" name="Phase I:…"/>
          <p:cNvSpPr txBox="1"/>
          <p:nvPr/>
        </p:nvSpPr>
        <p:spPr>
          <a:xfrm>
            <a:off x="2286000" y="2255575"/>
            <a:ext cx="15240000" cy="162159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71437" tIns="71437" rIns="71437" bIns="71437" anchor="ctr">
            <a:spAutoFit/>
          </a:bodyPr>
          <a:lstStyle/>
          <a:p>
            <a:pPr defTabSz="821531">
              <a:lnSpc>
                <a:spcPct val="100000"/>
              </a:lnSpc>
              <a:spcBef>
                <a:spcPts val="0"/>
              </a:spcBef>
              <a:defRPr sz="3200" b="1">
                <a:latin typeface="Helvetica"/>
                <a:ea typeface="Helvetica"/>
                <a:cs typeface="Helvetica"/>
                <a:sym typeface="Helvetica"/>
              </a:defRPr>
            </a:pPr>
            <a:r>
              <a:rPr u="sng" dirty="0"/>
              <a:t>Phase I</a:t>
            </a:r>
            <a:r>
              <a:rPr b="0" dirty="0"/>
              <a:t>:</a:t>
            </a:r>
          </a:p>
          <a:p>
            <a:pPr defTabSz="821531">
              <a:lnSpc>
                <a:spcPct val="100000"/>
              </a:lnSpc>
              <a:spcBef>
                <a:spcPts val="0"/>
              </a:spcBef>
              <a:defRPr sz="3200">
                <a:latin typeface="Helvetica"/>
                <a:ea typeface="Helvetica"/>
                <a:cs typeface="Helvetica"/>
                <a:sym typeface="Helvetica"/>
              </a:defRPr>
            </a:pPr>
            <a:r>
              <a:rPr dirty="0"/>
              <a:t>Demonstrate CRES technique on </a:t>
            </a:r>
            <a:r>
              <a:rPr baseline="30000" dirty="0"/>
              <a:t>83m</a:t>
            </a:r>
            <a:r>
              <a:rPr dirty="0"/>
              <a:t>Kr mono-energetic electrons.</a:t>
            </a:r>
          </a:p>
          <a:p>
            <a:pPr defTabSz="821531">
              <a:lnSpc>
                <a:spcPct val="100000"/>
              </a:lnSpc>
              <a:spcBef>
                <a:spcPts val="0"/>
              </a:spcBef>
              <a:defRPr sz="3200">
                <a:latin typeface="Helvetica"/>
                <a:ea typeface="Helvetica"/>
                <a:cs typeface="Helvetica"/>
                <a:sym typeface="Helvetica"/>
              </a:defRPr>
            </a:pPr>
            <a:r>
              <a:rPr lang="en-US" dirty="0"/>
              <a:t> </a:t>
            </a:r>
            <a:endParaRPr dirty="0"/>
          </a:p>
        </p:txBody>
      </p:sp>
      <p:sp>
        <p:nvSpPr>
          <p:cNvPr id="359" name="Rounded Rectangle"/>
          <p:cNvSpPr/>
          <p:nvPr/>
        </p:nvSpPr>
        <p:spPr>
          <a:xfrm>
            <a:off x="1778000" y="4581179"/>
            <a:ext cx="20828000" cy="2412429"/>
          </a:xfrm>
          <a:prstGeom prst="roundRect">
            <a:avLst>
              <a:gd name="adj" fmla="val 18275"/>
            </a:avLst>
          </a:prstGeom>
          <a:solidFill>
            <a:srgbClr val="00F900">
              <a:alpha val="24954"/>
            </a:srgbClr>
          </a:solidFill>
          <a:ln w="63500">
            <a:solidFill>
              <a:srgbClr val="00F900"/>
            </a:solidFill>
            <a:miter lim="400000"/>
          </a:ln>
        </p:spPr>
        <p:txBody>
          <a:bodyPr lIns="71437" tIns="71437" rIns="71437" bIns="71437" anchor="ctr"/>
          <a:lstStyle/>
          <a:p>
            <a:pPr algn="ctr" defTabSz="821531">
              <a:lnSpc>
                <a:spcPct val="100000"/>
              </a:lnSpc>
              <a:spcBef>
                <a:spcPts val="0"/>
              </a:spcBef>
              <a:defRPr sz="3200">
                <a:solidFill>
                  <a:srgbClr val="FFFFFF"/>
                </a:solidFill>
                <a:latin typeface="Helvetica Light"/>
                <a:ea typeface="Helvetica Light"/>
                <a:cs typeface="Helvetica Light"/>
                <a:sym typeface="Helvetica Light"/>
              </a:defRPr>
            </a:pPr>
            <a:endParaRPr/>
          </a:p>
        </p:txBody>
      </p:sp>
      <p:sp>
        <p:nvSpPr>
          <p:cNvPr id="360" name="Rounded Rectangle"/>
          <p:cNvSpPr/>
          <p:nvPr/>
        </p:nvSpPr>
        <p:spPr>
          <a:xfrm>
            <a:off x="1778000" y="7212197"/>
            <a:ext cx="20828000" cy="2412429"/>
          </a:xfrm>
          <a:prstGeom prst="roundRect">
            <a:avLst>
              <a:gd name="adj" fmla="val 18275"/>
            </a:avLst>
          </a:prstGeom>
          <a:solidFill>
            <a:srgbClr val="0433FF">
              <a:alpha val="25374"/>
            </a:srgbClr>
          </a:solidFill>
          <a:ln w="63500">
            <a:solidFill>
              <a:srgbClr val="0433FF"/>
            </a:solidFill>
            <a:miter lim="400000"/>
          </a:ln>
        </p:spPr>
        <p:txBody>
          <a:bodyPr lIns="71437" tIns="71437" rIns="71437" bIns="71437" anchor="ctr"/>
          <a:lstStyle/>
          <a:p>
            <a:pPr algn="ctr" defTabSz="821531">
              <a:lnSpc>
                <a:spcPct val="100000"/>
              </a:lnSpc>
              <a:spcBef>
                <a:spcPts val="0"/>
              </a:spcBef>
              <a:defRPr sz="3200">
                <a:solidFill>
                  <a:srgbClr val="FFFFFF"/>
                </a:solidFill>
                <a:latin typeface="Helvetica Light"/>
                <a:ea typeface="Helvetica Light"/>
                <a:cs typeface="Helvetica Light"/>
                <a:sym typeface="Helvetica Light"/>
              </a:defRPr>
            </a:pPr>
            <a:endParaRPr/>
          </a:p>
        </p:txBody>
      </p:sp>
      <p:sp>
        <p:nvSpPr>
          <p:cNvPr id="361" name="Phase II:…"/>
          <p:cNvSpPr txBox="1"/>
          <p:nvPr/>
        </p:nvSpPr>
        <p:spPr>
          <a:xfrm>
            <a:off x="2286000" y="4984819"/>
            <a:ext cx="15240000" cy="162159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71437" tIns="71437" rIns="71437" bIns="71437" anchor="ctr">
            <a:spAutoFit/>
          </a:bodyPr>
          <a:lstStyle/>
          <a:p>
            <a:pPr defTabSz="821531">
              <a:lnSpc>
                <a:spcPct val="100000"/>
              </a:lnSpc>
              <a:spcBef>
                <a:spcPts val="0"/>
              </a:spcBef>
              <a:defRPr sz="3200">
                <a:latin typeface="Helvetica"/>
                <a:ea typeface="Helvetica"/>
                <a:cs typeface="Helvetica"/>
                <a:sym typeface="Helvetica"/>
              </a:defRPr>
            </a:pPr>
            <a:r>
              <a:rPr b="1" u="sng" dirty="0"/>
              <a:t>Phase II</a:t>
            </a:r>
            <a:r>
              <a:rPr dirty="0"/>
              <a:t>: </a:t>
            </a:r>
          </a:p>
          <a:p>
            <a:pPr defTabSz="821531">
              <a:lnSpc>
                <a:spcPct val="100000"/>
              </a:lnSpc>
              <a:spcBef>
                <a:spcPts val="0"/>
              </a:spcBef>
              <a:defRPr sz="3200">
                <a:latin typeface="Helvetica"/>
                <a:ea typeface="Helvetica"/>
                <a:cs typeface="Helvetica"/>
                <a:sym typeface="Helvetica"/>
              </a:defRPr>
            </a:pPr>
            <a:r>
              <a:rPr lang="en-US" dirty="0"/>
              <a:t>Measure Tritium spectrum </a:t>
            </a:r>
            <a:r>
              <a:rPr dirty="0"/>
              <a:t>endpoint. Study systematics and backgrounds. </a:t>
            </a:r>
          </a:p>
          <a:p>
            <a:pPr defTabSz="821531">
              <a:lnSpc>
                <a:spcPct val="100000"/>
              </a:lnSpc>
              <a:spcBef>
                <a:spcPts val="0"/>
              </a:spcBef>
              <a:defRPr sz="3200">
                <a:latin typeface="Helvetica"/>
                <a:ea typeface="Helvetica"/>
                <a:cs typeface="Helvetica"/>
                <a:sym typeface="Helvetica"/>
              </a:defRPr>
            </a:pPr>
            <a:r>
              <a:rPr lang="en-US" dirty="0"/>
              <a:t> </a:t>
            </a:r>
            <a:endParaRPr dirty="0"/>
          </a:p>
        </p:txBody>
      </p:sp>
      <p:sp>
        <p:nvSpPr>
          <p:cNvPr id="362" name="Phase III:…"/>
          <p:cNvSpPr txBox="1"/>
          <p:nvPr/>
        </p:nvSpPr>
        <p:spPr>
          <a:xfrm>
            <a:off x="2286000" y="7657659"/>
            <a:ext cx="15240000" cy="162159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71437" tIns="71437" rIns="71437" bIns="71437" anchor="ctr">
            <a:spAutoFit/>
          </a:bodyPr>
          <a:lstStyle/>
          <a:p>
            <a:pPr defTabSz="821531">
              <a:lnSpc>
                <a:spcPct val="100000"/>
              </a:lnSpc>
              <a:spcBef>
                <a:spcPts val="0"/>
              </a:spcBef>
              <a:defRPr sz="3200">
                <a:latin typeface="Helvetica"/>
                <a:ea typeface="Helvetica"/>
                <a:cs typeface="Helvetica"/>
                <a:sym typeface="Helvetica"/>
              </a:defRPr>
            </a:pPr>
            <a:r>
              <a:rPr b="1" u="sng"/>
              <a:t>Phase III</a:t>
            </a:r>
            <a:r>
              <a:t>: </a:t>
            </a:r>
          </a:p>
          <a:p>
            <a:pPr defTabSz="821531">
              <a:lnSpc>
                <a:spcPct val="100000"/>
              </a:lnSpc>
              <a:spcBef>
                <a:spcPts val="0"/>
              </a:spcBef>
              <a:defRPr sz="3200">
                <a:latin typeface="Helvetica"/>
                <a:ea typeface="Helvetica"/>
                <a:cs typeface="Helvetica"/>
                <a:sym typeface="Helvetica"/>
              </a:defRPr>
            </a:pPr>
            <a:r>
              <a:rPr lang="en-US"/>
              <a:t>(a) “Large Volume” CRES</a:t>
            </a:r>
          </a:p>
          <a:p>
            <a:pPr defTabSz="821531">
              <a:lnSpc>
                <a:spcPct val="100000"/>
              </a:lnSpc>
              <a:spcBef>
                <a:spcPts val="0"/>
              </a:spcBef>
              <a:defRPr sz="3200">
                <a:latin typeface="Helvetica"/>
                <a:ea typeface="Helvetica"/>
                <a:cs typeface="Helvetica"/>
                <a:sym typeface="Helvetica"/>
              </a:defRPr>
            </a:pPr>
            <a:r>
              <a:t>(</a:t>
            </a:r>
            <a:r>
              <a:rPr lang="en-US"/>
              <a:t>b</a:t>
            </a:r>
            <a:r>
              <a:t>) Atomic tritium production and trapping at high densities</a:t>
            </a:r>
          </a:p>
        </p:txBody>
      </p:sp>
      <p:sp>
        <p:nvSpPr>
          <p:cNvPr id="363" name="Phase IV:…"/>
          <p:cNvSpPr txBox="1"/>
          <p:nvPr/>
        </p:nvSpPr>
        <p:spPr>
          <a:xfrm>
            <a:off x="2286000" y="10503615"/>
            <a:ext cx="15240000" cy="11080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71437" tIns="71437" rIns="71437" bIns="71437" anchor="ctr">
            <a:spAutoFit/>
          </a:bodyPr>
          <a:lstStyle/>
          <a:p>
            <a:pPr defTabSz="821531">
              <a:lnSpc>
                <a:spcPct val="100000"/>
              </a:lnSpc>
              <a:spcBef>
                <a:spcPts val="0"/>
              </a:spcBef>
              <a:defRPr sz="3200">
                <a:latin typeface="Helvetica"/>
                <a:ea typeface="Helvetica"/>
                <a:cs typeface="Helvetica"/>
                <a:sym typeface="Helvetica"/>
              </a:defRPr>
            </a:pPr>
            <a:r>
              <a:rPr b="1" u="sng"/>
              <a:t>Phase IV</a:t>
            </a:r>
            <a:r>
              <a:t>: </a:t>
            </a:r>
          </a:p>
          <a:p>
            <a:pPr defTabSz="821531">
              <a:lnSpc>
                <a:spcPct val="100000"/>
              </a:lnSpc>
              <a:spcBef>
                <a:spcPts val="0"/>
              </a:spcBef>
              <a:defRPr sz="3200">
                <a:latin typeface="Helvetica"/>
                <a:ea typeface="Helvetica"/>
                <a:cs typeface="Helvetica"/>
                <a:sym typeface="Helvetica"/>
              </a:defRPr>
            </a:pPr>
            <a:r>
              <a:t>Large atomic tritium experiment. Inverted mass ordering reach (40 meV)</a:t>
            </a:r>
          </a:p>
        </p:txBody>
      </p:sp>
      <p:pic>
        <p:nvPicPr>
          <p:cNvPr id="364" name="KatydidWF_v4_20140606_520MHz_2A_v2_Event0_view03_1200.png" descr="KatydidWF_v4_20140606_520MHz_2A_v2_Event0_view03_1200.png"/>
          <p:cNvPicPr>
            <a:picLocks/>
          </p:cNvPicPr>
          <p:nvPr/>
        </p:nvPicPr>
        <p:blipFill>
          <a:blip r:embed="rId3"/>
          <a:srcRect t="4505" r="7383" b="11881"/>
          <a:stretch>
            <a:fillRect/>
          </a:stretch>
        </p:blipFill>
        <p:spPr>
          <a:xfrm>
            <a:off x="17792095" y="2077162"/>
            <a:ext cx="3445201" cy="2162038"/>
          </a:xfrm>
          <a:prstGeom prst="rect">
            <a:avLst/>
          </a:prstGeom>
          <a:ln w="12700">
            <a:miter lim="400000"/>
          </a:ln>
        </p:spPr>
      </p:pic>
      <p:pic>
        <p:nvPicPr>
          <p:cNvPr id="385" name="Phase_IV_Diagram.jpg" descr="Phase_IV_Diagram.jpg"/>
          <p:cNvPicPr>
            <a:picLocks/>
          </p:cNvPicPr>
          <p:nvPr/>
        </p:nvPicPr>
        <p:blipFill>
          <a:blip r:embed="rId4"/>
          <a:srcRect t="6923"/>
          <a:stretch>
            <a:fillRect/>
          </a:stretch>
        </p:blipFill>
        <p:spPr>
          <a:xfrm>
            <a:off x="18112578" y="9947660"/>
            <a:ext cx="2925156" cy="2203387"/>
          </a:xfrm>
          <a:prstGeom prst="rect">
            <a:avLst/>
          </a:prstGeom>
          <a:ln w="12700">
            <a:miter lim="400000"/>
          </a:ln>
        </p:spPr>
      </p:pic>
      <p:pic>
        <p:nvPicPr>
          <p:cNvPr id="2" name="endpoint_fit.pdf" descr="endpoint_fit.pdf">
            <a:extLst>
              <a:ext uri="{FF2B5EF4-FFF2-40B4-BE49-F238E27FC236}">
                <a16:creationId xmlns:a16="http://schemas.microsoft.com/office/drawing/2014/main" id="{B4D1FE55-0D65-6D06-E0BF-FC805D591181}"/>
              </a:ext>
            </a:extLst>
          </p:cNvPr>
          <p:cNvPicPr>
            <a:picLocks/>
          </p:cNvPicPr>
          <p:nvPr/>
        </p:nvPicPr>
        <p:blipFill>
          <a:blip r:embed="rId5"/>
          <a:srcRect l="2568" t="3523" r="2568" b="3523"/>
          <a:stretch>
            <a:fillRect/>
          </a:stretch>
        </p:blipFill>
        <p:spPr>
          <a:xfrm>
            <a:off x="17992757" y="4684238"/>
            <a:ext cx="3090672" cy="2212848"/>
          </a:xfrm>
          <a:prstGeom prst="rect">
            <a:avLst/>
          </a:prstGeom>
          <a:ln w="12700">
            <a:miter lim="400000"/>
          </a:ln>
        </p:spPr>
      </p:pic>
      <p:sp>
        <p:nvSpPr>
          <p:cNvPr id="4" name="Rectangle">
            <a:extLst>
              <a:ext uri="{FF2B5EF4-FFF2-40B4-BE49-F238E27FC236}">
                <a16:creationId xmlns:a16="http://schemas.microsoft.com/office/drawing/2014/main" id="{5F3A7960-1DEF-2E76-143F-CE16DAF2A7FA}"/>
              </a:ext>
            </a:extLst>
          </p:cNvPr>
          <p:cNvSpPr/>
          <p:nvPr/>
        </p:nvSpPr>
        <p:spPr>
          <a:xfrm>
            <a:off x="18018258" y="7310049"/>
            <a:ext cx="3022402" cy="2216725"/>
          </a:xfrm>
          <a:prstGeom prst="rect">
            <a:avLst/>
          </a:prstGeom>
          <a:solidFill>
            <a:srgbClr val="FFFFFF"/>
          </a:solidFill>
          <a:ln w="12700">
            <a:miter lim="400000"/>
          </a:ln>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5" name="Rectangle">
            <a:extLst>
              <a:ext uri="{FF2B5EF4-FFF2-40B4-BE49-F238E27FC236}">
                <a16:creationId xmlns:a16="http://schemas.microsoft.com/office/drawing/2014/main" id="{A4B91B82-74ED-4D14-FF3D-3B2478AC8703}"/>
              </a:ext>
            </a:extLst>
          </p:cNvPr>
          <p:cNvSpPr/>
          <p:nvPr/>
        </p:nvSpPr>
        <p:spPr>
          <a:xfrm>
            <a:off x="18163588" y="9014709"/>
            <a:ext cx="2753088" cy="56020"/>
          </a:xfrm>
          <a:prstGeom prst="rect">
            <a:avLst/>
          </a:prstGeom>
          <a:solidFill>
            <a:srgbClr val="CD591A"/>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a:ea typeface="Graphik"/>
                <a:cs typeface="Graphik"/>
                <a:sym typeface="Graphik"/>
              </a:defRPr>
            </a:pPr>
            <a:endParaRPr/>
          </a:p>
        </p:txBody>
      </p:sp>
      <p:sp>
        <p:nvSpPr>
          <p:cNvPr id="6" name="Rectangle">
            <a:extLst>
              <a:ext uri="{FF2B5EF4-FFF2-40B4-BE49-F238E27FC236}">
                <a16:creationId xmlns:a16="http://schemas.microsoft.com/office/drawing/2014/main" id="{00BF7C9E-2323-BC8A-FDE8-BE5C63C7737F}"/>
              </a:ext>
            </a:extLst>
          </p:cNvPr>
          <p:cNvSpPr/>
          <p:nvPr/>
        </p:nvSpPr>
        <p:spPr>
          <a:xfrm>
            <a:off x="18163588" y="7760107"/>
            <a:ext cx="2753088" cy="56020"/>
          </a:xfrm>
          <a:prstGeom prst="rect">
            <a:avLst/>
          </a:prstGeom>
          <a:solidFill>
            <a:srgbClr val="CD591A"/>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a:ea typeface="Graphik"/>
                <a:cs typeface="Graphik"/>
                <a:sym typeface="Graphik"/>
              </a:defRPr>
            </a:pPr>
            <a:endParaRPr/>
          </a:p>
        </p:txBody>
      </p:sp>
      <p:sp>
        <p:nvSpPr>
          <p:cNvPr id="7" name="Rectangle">
            <a:extLst>
              <a:ext uri="{FF2B5EF4-FFF2-40B4-BE49-F238E27FC236}">
                <a16:creationId xmlns:a16="http://schemas.microsoft.com/office/drawing/2014/main" id="{D5F7D670-B3C5-DC51-5FD9-C9013A851AAB}"/>
              </a:ext>
            </a:extLst>
          </p:cNvPr>
          <p:cNvSpPr/>
          <p:nvPr/>
        </p:nvSpPr>
        <p:spPr>
          <a:xfrm>
            <a:off x="18077554" y="7664392"/>
            <a:ext cx="2925156" cy="74692"/>
          </a:xfrm>
          <a:prstGeom prst="rect">
            <a:avLst/>
          </a:prstGeom>
          <a:solidFill>
            <a:srgbClr val="1D3D75"/>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a:ea typeface="Graphik"/>
                <a:cs typeface="Graphik"/>
                <a:sym typeface="Graphik"/>
              </a:defRPr>
            </a:pPr>
            <a:endParaRPr/>
          </a:p>
        </p:txBody>
      </p:sp>
      <p:sp>
        <p:nvSpPr>
          <p:cNvPr id="8" name="Rectangle">
            <a:extLst>
              <a:ext uri="{FF2B5EF4-FFF2-40B4-BE49-F238E27FC236}">
                <a16:creationId xmlns:a16="http://schemas.microsoft.com/office/drawing/2014/main" id="{B9E588B5-2C89-2012-3CB9-9F8388C0C9FE}"/>
              </a:ext>
            </a:extLst>
          </p:cNvPr>
          <p:cNvSpPr/>
          <p:nvPr/>
        </p:nvSpPr>
        <p:spPr>
          <a:xfrm>
            <a:off x="18077554" y="9091702"/>
            <a:ext cx="2925156" cy="74693"/>
          </a:xfrm>
          <a:prstGeom prst="rect">
            <a:avLst/>
          </a:prstGeom>
          <a:solidFill>
            <a:srgbClr val="1D3D75"/>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a:ea typeface="Graphik"/>
                <a:cs typeface="Graphik"/>
                <a:sym typeface="Graphik"/>
              </a:defRPr>
            </a:pPr>
            <a:endParaRPr/>
          </a:p>
        </p:txBody>
      </p:sp>
      <p:sp>
        <p:nvSpPr>
          <p:cNvPr id="9" name="z">
            <a:extLst>
              <a:ext uri="{FF2B5EF4-FFF2-40B4-BE49-F238E27FC236}">
                <a16:creationId xmlns:a16="http://schemas.microsoft.com/office/drawing/2014/main" id="{0BCF4CB8-7D22-F698-A0F1-4DD149D23F88}"/>
              </a:ext>
            </a:extLst>
          </p:cNvPr>
          <p:cNvSpPr/>
          <p:nvPr/>
        </p:nvSpPr>
        <p:spPr>
          <a:xfrm>
            <a:off x="18497400" y="7582230"/>
            <a:ext cx="172068" cy="74692"/>
          </a:xfrm>
          <a:prstGeom prst="rect">
            <a:avLst/>
          </a:prstGeom>
          <a:solidFill>
            <a:srgbClr val="CD591A"/>
          </a:solid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lvl1pPr algn="ctr" defTabSz="1130300">
              <a:lnSpc>
                <a:spcPct val="100000"/>
              </a:lnSpc>
              <a:spcBef>
                <a:spcPts val="0"/>
              </a:spcBef>
              <a:defRPr sz="3200">
                <a:solidFill>
                  <a:srgbClr val="FFFFFF"/>
                </a:solidFill>
                <a:latin typeface="Graphik"/>
                <a:ea typeface="Graphik"/>
                <a:cs typeface="Graphik"/>
                <a:sym typeface="Graphik"/>
              </a:defRPr>
            </a:lvl1pPr>
          </a:lstStyle>
          <a:p>
            <a:endParaRPr/>
          </a:p>
        </p:txBody>
      </p:sp>
      <p:sp>
        <p:nvSpPr>
          <p:cNvPr id="10" name="z">
            <a:extLst>
              <a:ext uri="{FF2B5EF4-FFF2-40B4-BE49-F238E27FC236}">
                <a16:creationId xmlns:a16="http://schemas.microsoft.com/office/drawing/2014/main" id="{6AD313CF-46C9-3A19-C98D-7C16FBC37CDE}"/>
              </a:ext>
            </a:extLst>
          </p:cNvPr>
          <p:cNvSpPr/>
          <p:nvPr/>
        </p:nvSpPr>
        <p:spPr>
          <a:xfrm>
            <a:off x="20362617" y="7582230"/>
            <a:ext cx="172068" cy="74692"/>
          </a:xfrm>
          <a:prstGeom prst="rect">
            <a:avLst/>
          </a:prstGeom>
          <a:solidFill>
            <a:srgbClr val="CD591A"/>
          </a:solid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lvl1pPr algn="ctr" defTabSz="1130300">
              <a:lnSpc>
                <a:spcPct val="100000"/>
              </a:lnSpc>
              <a:spcBef>
                <a:spcPts val="0"/>
              </a:spcBef>
              <a:defRPr sz="3200">
                <a:solidFill>
                  <a:srgbClr val="FFFFFF"/>
                </a:solidFill>
                <a:latin typeface="Graphik"/>
                <a:ea typeface="Graphik"/>
                <a:cs typeface="Graphik"/>
                <a:sym typeface="Graphik"/>
              </a:defRPr>
            </a:lvl1pPr>
          </a:lstStyle>
          <a:p>
            <a:endParaRPr/>
          </a:p>
        </p:txBody>
      </p:sp>
      <p:sp>
        <p:nvSpPr>
          <p:cNvPr id="11" name="z">
            <a:extLst>
              <a:ext uri="{FF2B5EF4-FFF2-40B4-BE49-F238E27FC236}">
                <a16:creationId xmlns:a16="http://schemas.microsoft.com/office/drawing/2014/main" id="{23A95B1D-5B94-D250-CC4B-3A043B0325C2}"/>
              </a:ext>
            </a:extLst>
          </p:cNvPr>
          <p:cNvSpPr/>
          <p:nvPr/>
        </p:nvSpPr>
        <p:spPr>
          <a:xfrm>
            <a:off x="18500841" y="9179898"/>
            <a:ext cx="172068" cy="74693"/>
          </a:xfrm>
          <a:prstGeom prst="rect">
            <a:avLst/>
          </a:prstGeom>
          <a:solidFill>
            <a:srgbClr val="CD591A"/>
          </a:solid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lvl1pPr algn="ctr" defTabSz="1130300">
              <a:lnSpc>
                <a:spcPct val="100000"/>
              </a:lnSpc>
              <a:spcBef>
                <a:spcPts val="0"/>
              </a:spcBef>
              <a:defRPr sz="3200">
                <a:solidFill>
                  <a:srgbClr val="FFFFFF"/>
                </a:solidFill>
                <a:latin typeface="Graphik"/>
                <a:ea typeface="Graphik"/>
                <a:cs typeface="Graphik"/>
                <a:sym typeface="Graphik"/>
              </a:defRPr>
            </a:lvl1pPr>
          </a:lstStyle>
          <a:p>
            <a:endParaRPr/>
          </a:p>
        </p:txBody>
      </p:sp>
      <p:sp>
        <p:nvSpPr>
          <p:cNvPr id="12" name="z">
            <a:extLst>
              <a:ext uri="{FF2B5EF4-FFF2-40B4-BE49-F238E27FC236}">
                <a16:creationId xmlns:a16="http://schemas.microsoft.com/office/drawing/2014/main" id="{5BD57055-B258-07CF-9067-96F5BA99EC73}"/>
              </a:ext>
            </a:extLst>
          </p:cNvPr>
          <p:cNvSpPr/>
          <p:nvPr/>
        </p:nvSpPr>
        <p:spPr>
          <a:xfrm>
            <a:off x="20366058" y="9179898"/>
            <a:ext cx="172068" cy="74693"/>
          </a:xfrm>
          <a:prstGeom prst="rect">
            <a:avLst/>
          </a:prstGeom>
          <a:solidFill>
            <a:srgbClr val="CD591A"/>
          </a:solid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lvl1pPr algn="ctr" defTabSz="1130300">
              <a:lnSpc>
                <a:spcPct val="100000"/>
              </a:lnSpc>
              <a:spcBef>
                <a:spcPts val="0"/>
              </a:spcBef>
              <a:defRPr sz="3200">
                <a:solidFill>
                  <a:srgbClr val="FFFFFF"/>
                </a:solidFill>
                <a:latin typeface="Graphik"/>
                <a:ea typeface="Graphik"/>
                <a:cs typeface="Graphik"/>
                <a:sym typeface="Graphik"/>
              </a:defRPr>
            </a:lvl1pPr>
          </a:lstStyle>
          <a:p>
            <a:endParaRPr/>
          </a:p>
        </p:txBody>
      </p:sp>
      <p:sp>
        <p:nvSpPr>
          <p:cNvPr id="13" name="Rounded Rectangle">
            <a:extLst>
              <a:ext uri="{FF2B5EF4-FFF2-40B4-BE49-F238E27FC236}">
                <a16:creationId xmlns:a16="http://schemas.microsoft.com/office/drawing/2014/main" id="{56B73988-8907-677D-2A26-7D5D48C14A5E}"/>
              </a:ext>
            </a:extLst>
          </p:cNvPr>
          <p:cNvSpPr/>
          <p:nvPr/>
        </p:nvSpPr>
        <p:spPr>
          <a:xfrm>
            <a:off x="18223780" y="7833366"/>
            <a:ext cx="2633311" cy="1162621"/>
          </a:xfrm>
          <a:prstGeom prst="roundRect">
            <a:avLst>
              <a:gd name="adj" fmla="val 15000"/>
            </a:avLst>
          </a:prstGeom>
          <a:solidFill>
            <a:srgbClr val="7CADED">
              <a:alpha val="50000"/>
            </a:srgbClr>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a:ea typeface="Graphik"/>
                <a:cs typeface="Graphik"/>
                <a:sym typeface="Graphik"/>
              </a:defRPr>
            </a:pPr>
            <a:endParaRPr/>
          </a:p>
        </p:txBody>
      </p:sp>
      <p:grpSp>
        <p:nvGrpSpPr>
          <p:cNvPr id="14" name="Group 13">
            <a:extLst>
              <a:ext uri="{FF2B5EF4-FFF2-40B4-BE49-F238E27FC236}">
                <a16:creationId xmlns:a16="http://schemas.microsoft.com/office/drawing/2014/main" id="{135654C3-820E-8B8E-ADE2-467B0B9A0ACE}"/>
              </a:ext>
            </a:extLst>
          </p:cNvPr>
          <p:cNvGrpSpPr/>
          <p:nvPr/>
        </p:nvGrpSpPr>
        <p:grpSpPr>
          <a:xfrm>
            <a:off x="19125328" y="8235938"/>
            <a:ext cx="842315" cy="432536"/>
            <a:chOff x="19388937" y="8304736"/>
            <a:chExt cx="365994" cy="213496"/>
          </a:xfrm>
          <a:solidFill>
            <a:srgbClr val="BFD7F7"/>
          </a:solidFill>
        </p:grpSpPr>
        <p:sp>
          <p:nvSpPr>
            <p:cNvPr id="15" name="Rectangle">
              <a:extLst>
                <a:ext uri="{FF2B5EF4-FFF2-40B4-BE49-F238E27FC236}">
                  <a16:creationId xmlns:a16="http://schemas.microsoft.com/office/drawing/2014/main" id="{0BF37EC4-5036-E74D-FD2D-CE423DEEE7CF}"/>
                </a:ext>
              </a:extLst>
            </p:cNvPr>
            <p:cNvSpPr/>
            <p:nvPr/>
          </p:nvSpPr>
          <p:spPr>
            <a:xfrm>
              <a:off x="19388937" y="8304736"/>
              <a:ext cx="365994" cy="192499"/>
            </a:xfrm>
            <a:prstGeom prst="rect">
              <a:avLst/>
            </a:prstGeom>
            <a:grp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6" name="Circle">
              <a:extLst>
                <a:ext uri="{FF2B5EF4-FFF2-40B4-BE49-F238E27FC236}">
                  <a16:creationId xmlns:a16="http://schemas.microsoft.com/office/drawing/2014/main" id="{211D5A1B-AF47-C327-3C95-C3E144F19E70}"/>
                </a:ext>
              </a:extLst>
            </p:cNvPr>
            <p:cNvSpPr/>
            <p:nvPr/>
          </p:nvSpPr>
          <p:spPr>
            <a:xfrm>
              <a:off x="19401431" y="8362076"/>
              <a:ext cx="119853" cy="130066"/>
            </a:xfrm>
            <a:prstGeom prst="ellipse">
              <a:avLst/>
            </a:prstGeom>
            <a:grpFill/>
            <a:ln w="254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7" name="Rectangle">
              <a:extLst>
                <a:ext uri="{FF2B5EF4-FFF2-40B4-BE49-F238E27FC236}">
                  <a16:creationId xmlns:a16="http://schemas.microsoft.com/office/drawing/2014/main" id="{18554CC3-C9AD-E4E9-957A-A36D281167E1}"/>
                </a:ext>
              </a:extLst>
            </p:cNvPr>
            <p:cNvSpPr/>
            <p:nvPr/>
          </p:nvSpPr>
          <p:spPr>
            <a:xfrm>
              <a:off x="19396637" y="8415667"/>
              <a:ext cx="124647" cy="102565"/>
            </a:xfrm>
            <a:prstGeom prst="rect">
              <a:avLst/>
            </a:prstGeom>
            <a:grp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dirty="0"/>
            </a:p>
          </p:txBody>
        </p:sp>
        <p:sp>
          <p:nvSpPr>
            <p:cNvPr id="18" name="Circle">
              <a:extLst>
                <a:ext uri="{FF2B5EF4-FFF2-40B4-BE49-F238E27FC236}">
                  <a16:creationId xmlns:a16="http://schemas.microsoft.com/office/drawing/2014/main" id="{773E34E3-5810-F09A-F76A-ECD118DDD822}"/>
                </a:ext>
              </a:extLst>
            </p:cNvPr>
            <p:cNvSpPr/>
            <p:nvPr/>
          </p:nvSpPr>
          <p:spPr>
            <a:xfrm>
              <a:off x="19474307" y="8359423"/>
              <a:ext cx="119853" cy="130065"/>
            </a:xfrm>
            <a:prstGeom prst="ellipse">
              <a:avLst/>
            </a:prstGeom>
            <a:grpFill/>
            <a:ln w="254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9" name="Rectangle">
              <a:extLst>
                <a:ext uri="{FF2B5EF4-FFF2-40B4-BE49-F238E27FC236}">
                  <a16:creationId xmlns:a16="http://schemas.microsoft.com/office/drawing/2014/main" id="{38DD6176-7780-0356-738E-AE27F06AAFB7}"/>
                </a:ext>
              </a:extLst>
            </p:cNvPr>
            <p:cNvSpPr/>
            <p:nvPr/>
          </p:nvSpPr>
          <p:spPr>
            <a:xfrm>
              <a:off x="19461409" y="8413013"/>
              <a:ext cx="135147" cy="83083"/>
            </a:xfrm>
            <a:prstGeom prst="rect">
              <a:avLst/>
            </a:prstGeom>
            <a:grp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20" name="Circle">
              <a:extLst>
                <a:ext uri="{FF2B5EF4-FFF2-40B4-BE49-F238E27FC236}">
                  <a16:creationId xmlns:a16="http://schemas.microsoft.com/office/drawing/2014/main" id="{CC7A4792-07B4-62BC-FB6B-F266B3485CDA}"/>
                </a:ext>
              </a:extLst>
            </p:cNvPr>
            <p:cNvSpPr/>
            <p:nvPr/>
          </p:nvSpPr>
          <p:spPr>
            <a:xfrm>
              <a:off x="19548254" y="8356769"/>
              <a:ext cx="119852" cy="130066"/>
            </a:xfrm>
            <a:prstGeom prst="ellipse">
              <a:avLst/>
            </a:prstGeom>
            <a:grpFill/>
            <a:ln w="254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21" name="Rectangle">
              <a:extLst>
                <a:ext uri="{FF2B5EF4-FFF2-40B4-BE49-F238E27FC236}">
                  <a16:creationId xmlns:a16="http://schemas.microsoft.com/office/drawing/2014/main" id="{F79B2116-9F1A-F127-07B9-0AE926A60F35}"/>
                </a:ext>
              </a:extLst>
            </p:cNvPr>
            <p:cNvSpPr/>
            <p:nvPr/>
          </p:nvSpPr>
          <p:spPr>
            <a:xfrm>
              <a:off x="19544658" y="8410359"/>
              <a:ext cx="122250" cy="83083"/>
            </a:xfrm>
            <a:prstGeom prst="rect">
              <a:avLst/>
            </a:prstGeom>
            <a:grp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22" name="Circle">
              <a:extLst>
                <a:ext uri="{FF2B5EF4-FFF2-40B4-BE49-F238E27FC236}">
                  <a16:creationId xmlns:a16="http://schemas.microsoft.com/office/drawing/2014/main" id="{9DC97320-ADDA-CFCA-6AE8-288F6948390E}"/>
                </a:ext>
              </a:extLst>
            </p:cNvPr>
            <p:cNvSpPr/>
            <p:nvPr/>
          </p:nvSpPr>
          <p:spPr>
            <a:xfrm>
              <a:off x="19621385" y="8354116"/>
              <a:ext cx="119852" cy="130066"/>
            </a:xfrm>
            <a:prstGeom prst="ellipse">
              <a:avLst/>
            </a:prstGeom>
            <a:grpFill/>
            <a:ln w="254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23" name="Rectangle">
              <a:extLst>
                <a:ext uri="{FF2B5EF4-FFF2-40B4-BE49-F238E27FC236}">
                  <a16:creationId xmlns:a16="http://schemas.microsoft.com/office/drawing/2014/main" id="{2B47B968-7D73-984A-6977-F9E1A5C94F16}"/>
                </a:ext>
              </a:extLst>
            </p:cNvPr>
            <p:cNvSpPr/>
            <p:nvPr/>
          </p:nvSpPr>
          <p:spPr>
            <a:xfrm>
              <a:off x="19606421" y="8407706"/>
              <a:ext cx="144824" cy="91294"/>
            </a:xfrm>
            <a:prstGeom prst="rect">
              <a:avLst/>
            </a:prstGeom>
            <a:grp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dirty="0"/>
            </a:p>
          </p:txBody>
        </p:sp>
        <p:sp>
          <p:nvSpPr>
            <p:cNvPr id="24" name="Oval">
              <a:extLst>
                <a:ext uri="{FF2B5EF4-FFF2-40B4-BE49-F238E27FC236}">
                  <a16:creationId xmlns:a16="http://schemas.microsoft.com/office/drawing/2014/main" id="{44525950-1C6C-4425-04B6-675B446EE2AD}"/>
                </a:ext>
              </a:extLst>
            </p:cNvPr>
            <p:cNvSpPr/>
            <p:nvPr/>
          </p:nvSpPr>
          <p:spPr>
            <a:xfrm>
              <a:off x="19473647" y="8377711"/>
              <a:ext cx="47941" cy="110556"/>
            </a:xfrm>
            <a:prstGeom prst="ellipse">
              <a:avLst/>
            </a:prstGeom>
            <a:grpFill/>
            <a:ln w="254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25" name="Oval">
              <a:extLst>
                <a:ext uri="{FF2B5EF4-FFF2-40B4-BE49-F238E27FC236}">
                  <a16:creationId xmlns:a16="http://schemas.microsoft.com/office/drawing/2014/main" id="{330AD355-8E3B-35F9-BBB5-DD82461A0222}"/>
                </a:ext>
              </a:extLst>
            </p:cNvPr>
            <p:cNvSpPr/>
            <p:nvPr/>
          </p:nvSpPr>
          <p:spPr>
            <a:xfrm>
              <a:off x="19546917" y="8377685"/>
              <a:ext cx="47637" cy="110556"/>
            </a:xfrm>
            <a:prstGeom prst="ellipse">
              <a:avLst/>
            </a:prstGeom>
            <a:grpFill/>
            <a:ln w="254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26" name="Oval">
              <a:extLst>
                <a:ext uri="{FF2B5EF4-FFF2-40B4-BE49-F238E27FC236}">
                  <a16:creationId xmlns:a16="http://schemas.microsoft.com/office/drawing/2014/main" id="{D2CF8B1D-D429-E995-9F96-0E5B83B0D8A9}"/>
                </a:ext>
              </a:extLst>
            </p:cNvPr>
            <p:cNvSpPr/>
            <p:nvPr/>
          </p:nvSpPr>
          <p:spPr>
            <a:xfrm>
              <a:off x="19620186" y="8373782"/>
              <a:ext cx="47941" cy="110556"/>
            </a:xfrm>
            <a:prstGeom prst="ellipse">
              <a:avLst/>
            </a:prstGeom>
            <a:grpFill/>
            <a:ln w="254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27" name="Circle">
              <a:extLst>
                <a:ext uri="{FF2B5EF4-FFF2-40B4-BE49-F238E27FC236}">
                  <a16:creationId xmlns:a16="http://schemas.microsoft.com/office/drawing/2014/main" id="{B59EFE31-E339-AABC-DB87-8CDFF2860643}"/>
                </a:ext>
              </a:extLst>
            </p:cNvPr>
            <p:cNvSpPr/>
            <p:nvPr/>
          </p:nvSpPr>
          <p:spPr>
            <a:xfrm>
              <a:off x="19515366" y="8337485"/>
              <a:ext cx="55062" cy="59754"/>
            </a:xfrm>
            <a:prstGeom prst="ellipse">
              <a:avLst/>
            </a:prstGeom>
            <a:solidFill>
              <a:srgbClr val="FF0000"/>
            </a:solid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grpSp>
      <mc:AlternateContent xmlns:mc="http://schemas.openxmlformats.org/markup-compatibility/2006" xmlns:a14="http://schemas.microsoft.com/office/drawing/2010/main">
        <mc:Choice Requires="a14">
          <p:sp>
            <p:nvSpPr>
              <p:cNvPr id="28" name="Equation">
                <a:extLst>
                  <a:ext uri="{FF2B5EF4-FFF2-40B4-BE49-F238E27FC236}">
                    <a16:creationId xmlns:a16="http://schemas.microsoft.com/office/drawing/2014/main" id="{5D65AC87-0E5F-1719-8D9D-3032A36C926A}"/>
                  </a:ext>
                </a:extLst>
              </p:cNvPr>
              <p:cNvSpPr txBox="1"/>
              <p:nvPr/>
            </p:nvSpPr>
            <p:spPr>
              <a:xfrm>
                <a:off x="19380100" y="8048682"/>
                <a:ext cx="288862" cy="246221"/>
              </a:xfrm>
              <a:prstGeom prst="rect">
                <a:avLst/>
              </a:prstGeom>
              <a:noFill/>
              <a:ln w="12700" cap="flat">
                <a:noFill/>
                <a:miter lim="400000"/>
              </a:ln>
              <a:effectLst/>
            </p:spPr>
            <p:txBody>
              <a:bodyPr wrap="none" lIns="0" tIns="0" rIns="0" bIns="0">
                <a:spAutoFit/>
              </a:bodyPr>
              <a:lstStyle/>
              <a:p>
                <a:pPr defTabSz="914400" latinLnBrk="1">
                  <a:lnSpc>
                    <a:spcPct val="100000"/>
                  </a:lnSpc>
                  <a:spcBef>
                    <a:spcPts val="0"/>
                  </a:spcBef>
                  <a:defRPr sz="1800"/>
                </a:pPr>
                <a14:m>
                  <m:oMathPara xmlns:m="http://schemas.openxmlformats.org/officeDocument/2006/math">
                    <m:oMathParaPr>
                      <m:jc m:val="centerGroup"/>
                    </m:oMathParaPr>
                    <m:oMath xmlns:m="http://schemas.openxmlformats.org/officeDocument/2006/math">
                      <m:sSup>
                        <m:sSupPr>
                          <m:ctrlPr>
                            <a:rPr sz="1600" i="1">
                              <a:solidFill>
                                <a:srgbClr val="000000"/>
                              </a:solidFill>
                              <a:latin typeface="Cambria Math" panose="02040503050406030204" pitchFamily="18" charset="0"/>
                            </a:rPr>
                          </m:ctrlPr>
                        </m:sSupPr>
                        <m:e>
                          <m:r>
                            <a:rPr sz="1600" i="1">
                              <a:solidFill>
                                <a:srgbClr val="000000"/>
                              </a:solidFill>
                              <a:latin typeface="Cambria Math" panose="02040503050406030204" pitchFamily="18" charset="0"/>
                            </a:rPr>
                            <m:t>𝑒</m:t>
                          </m:r>
                        </m:e>
                        <m:sup>
                          <m:r>
                            <a:rPr sz="1600" i="1">
                              <a:solidFill>
                                <a:srgbClr val="000000"/>
                              </a:solidFill>
                              <a:latin typeface="Cambria Math" panose="02040503050406030204" pitchFamily="18" charset="0"/>
                            </a:rPr>
                            <m:t>−</m:t>
                          </m:r>
                        </m:sup>
                      </m:sSup>
                    </m:oMath>
                  </m:oMathPara>
                </a14:m>
                <a:endParaRPr sz="1600" dirty="0"/>
              </a:p>
            </p:txBody>
          </p:sp>
        </mc:Choice>
        <mc:Fallback xmlns="">
          <p:sp>
            <p:nvSpPr>
              <p:cNvPr id="28" name="Equation">
                <a:extLst>
                  <a:ext uri="{FF2B5EF4-FFF2-40B4-BE49-F238E27FC236}">
                    <a16:creationId xmlns:a16="http://schemas.microsoft.com/office/drawing/2014/main" id="{5D65AC87-0E5F-1719-8D9D-3032A36C926A}"/>
                  </a:ext>
                </a:extLst>
              </p:cNvPr>
              <p:cNvSpPr txBox="1">
                <a:spLocks noRot="1" noChangeAspect="1" noMove="1" noResize="1" noEditPoints="1" noAdjustHandles="1" noChangeArrowheads="1" noChangeShapeType="1" noTextEdit="1"/>
              </p:cNvSpPr>
              <p:nvPr/>
            </p:nvSpPr>
            <p:spPr>
              <a:xfrm>
                <a:off x="19380100" y="8048682"/>
                <a:ext cx="288862" cy="246221"/>
              </a:xfrm>
              <a:prstGeom prst="rect">
                <a:avLst/>
              </a:prstGeom>
              <a:blipFill>
                <a:blip r:embed="rId6"/>
                <a:stretch>
                  <a:fillRect l="-4167"/>
                </a:stretch>
              </a:blipFill>
              <a:ln w="12700" cap="flat">
                <a:noFill/>
                <a:miter lim="400000"/>
              </a:ln>
              <a:effectLst/>
            </p:spPr>
            <p:txBody>
              <a:bodyPr/>
              <a:lstStyle/>
              <a:p>
                <a:r>
                  <a:rPr lang="en-US">
                    <a:noFill/>
                  </a:rPr>
                  <a:t> </a:t>
                </a:r>
              </a:p>
            </p:txBody>
          </p:sp>
        </mc:Fallback>
      </mc:AlternateContent>
      <p:sp>
        <p:nvSpPr>
          <p:cNvPr id="29" name="Connection Line">
            <a:extLst>
              <a:ext uri="{FF2B5EF4-FFF2-40B4-BE49-F238E27FC236}">
                <a16:creationId xmlns:a16="http://schemas.microsoft.com/office/drawing/2014/main" id="{067616E5-A984-3F27-3A33-355807C0B616}"/>
              </a:ext>
            </a:extLst>
          </p:cNvPr>
          <p:cNvSpPr/>
          <p:nvPr/>
        </p:nvSpPr>
        <p:spPr>
          <a:xfrm>
            <a:off x="18232941" y="7958379"/>
            <a:ext cx="2624593" cy="460284"/>
          </a:xfrm>
          <a:custGeom>
            <a:avLst/>
            <a:gdLst/>
            <a:ahLst/>
            <a:cxnLst>
              <a:cxn ang="0">
                <a:pos x="wd2" y="hd2"/>
              </a:cxn>
              <a:cxn ang="5400000">
                <a:pos x="wd2" y="hd2"/>
              </a:cxn>
              <a:cxn ang="10800000">
                <a:pos x="wd2" y="hd2"/>
              </a:cxn>
              <a:cxn ang="16200000">
                <a:pos x="wd2" y="hd2"/>
              </a:cxn>
            </a:cxnLst>
            <a:rect l="0" t="0" r="r" b="b"/>
            <a:pathLst>
              <a:path w="21600" h="16200" extrusionOk="0">
                <a:moveTo>
                  <a:pt x="0" y="16200"/>
                </a:moveTo>
                <a:cubicBezTo>
                  <a:pt x="7190" y="-5395"/>
                  <a:pt x="14390" y="-5400"/>
                  <a:pt x="21600" y="16185"/>
                </a:cubicBezTo>
              </a:path>
            </a:pathLst>
          </a:custGeom>
          <a:noFill/>
          <a:ln w="50800" cap="flat">
            <a:solidFill>
              <a:srgbClr val="E22146"/>
            </a:solidFill>
            <a:prstDash val="solid"/>
            <a:miter lim="400000"/>
          </a:ln>
          <a:effectLst/>
        </p:spPr>
        <p:txBody>
          <a:bodyPr/>
          <a:lstStyle/>
          <a:p>
            <a:endParaRPr/>
          </a:p>
        </p:txBody>
      </p:sp>
      <p:sp>
        <p:nvSpPr>
          <p:cNvPr id="30" name="Connection Line">
            <a:extLst>
              <a:ext uri="{FF2B5EF4-FFF2-40B4-BE49-F238E27FC236}">
                <a16:creationId xmlns:a16="http://schemas.microsoft.com/office/drawing/2014/main" id="{23948ACC-DE41-B3F0-0358-CE34D9A41C96}"/>
              </a:ext>
            </a:extLst>
          </p:cNvPr>
          <p:cNvSpPr/>
          <p:nvPr/>
        </p:nvSpPr>
        <p:spPr>
          <a:xfrm>
            <a:off x="18234705" y="8418380"/>
            <a:ext cx="2617710" cy="460284"/>
          </a:xfrm>
          <a:custGeom>
            <a:avLst/>
            <a:gdLst/>
            <a:ahLst/>
            <a:cxnLst>
              <a:cxn ang="0">
                <a:pos x="wd2" y="hd2"/>
              </a:cxn>
              <a:cxn ang="5400000">
                <a:pos x="wd2" y="hd2"/>
              </a:cxn>
              <a:cxn ang="10800000">
                <a:pos x="wd2" y="hd2"/>
              </a:cxn>
              <a:cxn ang="16200000">
                <a:pos x="wd2" y="hd2"/>
              </a:cxn>
            </a:cxnLst>
            <a:rect l="0" t="0" r="r" b="b"/>
            <a:pathLst>
              <a:path w="21600" h="16200" extrusionOk="0">
                <a:moveTo>
                  <a:pt x="0" y="0"/>
                </a:moveTo>
                <a:cubicBezTo>
                  <a:pt x="7190" y="21595"/>
                  <a:pt x="14390" y="21600"/>
                  <a:pt x="21600" y="15"/>
                </a:cubicBezTo>
              </a:path>
            </a:pathLst>
          </a:custGeom>
          <a:noFill/>
          <a:ln w="50800" cap="flat">
            <a:solidFill>
              <a:srgbClr val="E22146"/>
            </a:solidFill>
            <a:prstDash val="solid"/>
            <a:miter lim="400000"/>
          </a:ln>
          <a:effectLst/>
        </p:spPr>
        <p:txBody>
          <a:bodyPr/>
          <a:lstStyle/>
          <a:p>
            <a:endParaRPr/>
          </a:p>
        </p:txBody>
      </p:sp>
      <p:sp>
        <p:nvSpPr>
          <p:cNvPr id="31" name="Line">
            <a:extLst>
              <a:ext uri="{FF2B5EF4-FFF2-40B4-BE49-F238E27FC236}">
                <a16:creationId xmlns:a16="http://schemas.microsoft.com/office/drawing/2014/main" id="{E557A2A2-81E2-6497-5D83-0311F459255E}"/>
              </a:ext>
            </a:extLst>
          </p:cNvPr>
          <p:cNvSpPr/>
          <p:nvPr/>
        </p:nvSpPr>
        <p:spPr>
          <a:xfrm>
            <a:off x="19528983" y="8922764"/>
            <a:ext cx="0" cy="97322"/>
          </a:xfrm>
          <a:prstGeom prst="line">
            <a:avLst/>
          </a:prstGeom>
          <a:noFill/>
          <a:ln w="76200" cap="flat">
            <a:solidFill>
              <a:srgbClr val="CD591A"/>
            </a:solidFill>
            <a:prstDash val="solid"/>
            <a:miter lim="400000"/>
          </a:ln>
          <a:effectLst/>
        </p:spPr>
        <p:txBody>
          <a:bodyPr wrap="square" lIns="50800" tIns="50800" rIns="50800" bIns="50800" numCol="1" anchor="ctr">
            <a:noAutofit/>
          </a:bodyPr>
          <a:lstStyle/>
          <a:p>
            <a:pPr algn="ctr" defTabSz="2438400">
              <a:spcBef>
                <a:spcPts val="0"/>
              </a:spcBef>
              <a:defRPr sz="2400">
                <a:latin typeface="Canela Text Regular"/>
                <a:ea typeface="Canela Text Regular"/>
                <a:cs typeface="Canela Text Regular"/>
                <a:sym typeface="Canela Text Regular"/>
              </a:defRPr>
            </a:pPr>
            <a:endParaRPr/>
          </a:p>
        </p:txBody>
      </p:sp>
      <p:sp>
        <p:nvSpPr>
          <p:cNvPr id="32" name="Rectangle">
            <a:extLst>
              <a:ext uri="{FF2B5EF4-FFF2-40B4-BE49-F238E27FC236}">
                <a16:creationId xmlns:a16="http://schemas.microsoft.com/office/drawing/2014/main" id="{7E8501B8-098F-46CA-FE55-07108692B315}"/>
              </a:ext>
            </a:extLst>
          </p:cNvPr>
          <p:cNvSpPr/>
          <p:nvPr/>
        </p:nvSpPr>
        <p:spPr>
          <a:xfrm rot="16200000">
            <a:off x="17533682" y="8387688"/>
            <a:ext cx="1307116" cy="51621"/>
          </a:xfrm>
          <a:prstGeom prst="rect">
            <a:avLst/>
          </a:prstGeom>
          <a:solidFill>
            <a:srgbClr val="CD591A"/>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a:ea typeface="Graphik"/>
                <a:cs typeface="Graphik"/>
                <a:sym typeface="Graphik"/>
              </a:defRPr>
            </a:pPr>
            <a:endParaRPr/>
          </a:p>
        </p:txBody>
      </p:sp>
      <p:sp>
        <p:nvSpPr>
          <p:cNvPr id="33" name="Rectangle">
            <a:extLst>
              <a:ext uri="{FF2B5EF4-FFF2-40B4-BE49-F238E27FC236}">
                <a16:creationId xmlns:a16="http://schemas.microsoft.com/office/drawing/2014/main" id="{12BE5805-863B-EC44-6949-31F5936A36E5}"/>
              </a:ext>
            </a:extLst>
          </p:cNvPr>
          <p:cNvSpPr/>
          <p:nvPr/>
        </p:nvSpPr>
        <p:spPr>
          <a:xfrm rot="16200000">
            <a:off x="20234672" y="8391176"/>
            <a:ext cx="1307116" cy="51621"/>
          </a:xfrm>
          <a:prstGeom prst="rect">
            <a:avLst/>
          </a:prstGeom>
          <a:solidFill>
            <a:srgbClr val="CD591A"/>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a:ea typeface="Graphik"/>
                <a:cs typeface="Graphik"/>
                <a:sym typeface="Graphik"/>
              </a:defRPr>
            </a:pPr>
            <a:endParaRPr/>
          </a:p>
        </p:txBody>
      </p:sp>
      <p:grpSp>
        <p:nvGrpSpPr>
          <p:cNvPr id="34" name="Group">
            <a:extLst>
              <a:ext uri="{FF2B5EF4-FFF2-40B4-BE49-F238E27FC236}">
                <a16:creationId xmlns:a16="http://schemas.microsoft.com/office/drawing/2014/main" id="{38F7C592-5B02-62D6-AD4A-EB1720498BC5}"/>
              </a:ext>
            </a:extLst>
          </p:cNvPr>
          <p:cNvGrpSpPr/>
          <p:nvPr/>
        </p:nvGrpSpPr>
        <p:grpSpPr>
          <a:xfrm>
            <a:off x="18371823" y="8219939"/>
            <a:ext cx="855339" cy="544993"/>
            <a:chOff x="-191686" y="-139641"/>
            <a:chExt cx="3316516" cy="2270856"/>
          </a:xfrm>
        </p:grpSpPr>
        <p:sp>
          <p:nvSpPr>
            <p:cNvPr id="35" name="Line">
              <a:extLst>
                <a:ext uri="{FF2B5EF4-FFF2-40B4-BE49-F238E27FC236}">
                  <a16:creationId xmlns:a16="http://schemas.microsoft.com/office/drawing/2014/main" id="{6692904B-93DA-7914-97A7-B228E322E606}"/>
                </a:ext>
              </a:extLst>
            </p:cNvPr>
            <p:cNvSpPr/>
            <p:nvPr/>
          </p:nvSpPr>
          <p:spPr>
            <a:xfrm>
              <a:off x="1459993" y="721254"/>
              <a:ext cx="1388375" cy="1"/>
            </a:xfrm>
            <a:prstGeom prst="line">
              <a:avLst/>
            </a:prstGeom>
            <a:noFill/>
            <a:ln w="25400" cap="flat">
              <a:solidFill>
                <a:srgbClr val="941100"/>
              </a:solidFill>
              <a:prstDash val="solid"/>
              <a:miter lim="400000"/>
              <a:tailEnd type="triangle" w="med" len="med"/>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sz="900"/>
            </a:p>
          </p:txBody>
        </p:sp>
        <p:sp>
          <p:nvSpPr>
            <p:cNvPr id="36" name="Line">
              <a:extLst>
                <a:ext uri="{FF2B5EF4-FFF2-40B4-BE49-F238E27FC236}">
                  <a16:creationId xmlns:a16="http://schemas.microsoft.com/office/drawing/2014/main" id="{C2A9E0D7-54D2-8ADA-696B-CED96E924D95}"/>
                </a:ext>
              </a:extLst>
            </p:cNvPr>
            <p:cNvSpPr/>
            <p:nvPr/>
          </p:nvSpPr>
          <p:spPr>
            <a:xfrm flipV="1">
              <a:off x="1460669" y="149766"/>
              <a:ext cx="1015973" cy="574734"/>
            </a:xfrm>
            <a:prstGeom prst="line">
              <a:avLst/>
            </a:prstGeom>
            <a:noFill/>
            <a:ln w="25400" cap="flat">
              <a:solidFill>
                <a:srgbClr val="929000"/>
              </a:solidFill>
              <a:prstDash val="solid"/>
              <a:miter lim="400000"/>
              <a:tailEnd type="triangle" w="med" len="med"/>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sz="900"/>
            </a:p>
          </p:txBody>
        </p:sp>
        <p:sp>
          <p:nvSpPr>
            <p:cNvPr id="37" name="Circle">
              <a:extLst>
                <a:ext uri="{FF2B5EF4-FFF2-40B4-BE49-F238E27FC236}">
                  <a16:creationId xmlns:a16="http://schemas.microsoft.com/office/drawing/2014/main" id="{6F71C5F3-3797-7033-3C11-4AB1C2DA73D9}"/>
                </a:ext>
              </a:extLst>
            </p:cNvPr>
            <p:cNvSpPr/>
            <p:nvPr/>
          </p:nvSpPr>
          <p:spPr>
            <a:xfrm>
              <a:off x="2114606" y="566776"/>
              <a:ext cx="301317" cy="301316"/>
            </a:xfrm>
            <a:prstGeom prst="ellipse">
              <a:avLst/>
            </a:prstGeom>
            <a:gradFill flip="none" rotWithShape="1">
              <a:gsLst>
                <a:gs pos="0">
                  <a:srgbClr val="FF5641"/>
                </a:gs>
                <a:gs pos="100000">
                  <a:srgbClr val="D71E00"/>
                </a:gs>
              </a:gsLst>
              <a:path path="shape">
                <a:fillToRect l="75627" t="39381" r="24372" b="60618"/>
              </a:path>
            </a:gradFill>
            <a:ln w="12700" cap="flat">
              <a:noFill/>
              <a:miter lim="400000"/>
            </a:ln>
            <a:effectLst>
              <a:outerShdw blurRad="50800" dist="25400" dir="5400000" rotWithShape="0">
                <a:srgbClr val="000000">
                  <a:alpha val="50000"/>
                </a:srgbClr>
              </a:outerShdw>
            </a:effectLst>
          </p:spPr>
          <p:txBody>
            <a:bodyPr wrap="square" lIns="71437" tIns="71437" rIns="71437" bIns="71437" numCol="1" anchor="ctr">
              <a:noAutofit/>
            </a:bodyPr>
            <a:lstStyle/>
            <a:p>
              <a:pPr algn="ctr" defTabSz="821531">
                <a:lnSpc>
                  <a:spcPct val="100000"/>
                </a:lnSpc>
                <a:spcBef>
                  <a:spcPts val="0"/>
                </a:spcBef>
                <a:defRPr sz="3200">
                  <a:solidFill>
                    <a:srgbClr val="FFFFFF"/>
                  </a:solidFill>
                  <a:latin typeface="Helvetica Light"/>
                  <a:ea typeface="Helvetica Light"/>
                  <a:cs typeface="Helvetica Light"/>
                  <a:sym typeface="Helvetica Light"/>
                </a:defRPr>
              </a:pPr>
              <a:endParaRPr sz="900"/>
            </a:p>
          </p:txBody>
        </p:sp>
        <p:sp>
          <p:nvSpPr>
            <p:cNvPr id="38" name="Circle">
              <a:extLst>
                <a:ext uri="{FF2B5EF4-FFF2-40B4-BE49-F238E27FC236}">
                  <a16:creationId xmlns:a16="http://schemas.microsoft.com/office/drawing/2014/main" id="{A9860588-0A6F-64C4-B271-7BF19376CC49}"/>
                </a:ext>
              </a:extLst>
            </p:cNvPr>
            <p:cNvSpPr/>
            <p:nvPr/>
          </p:nvSpPr>
          <p:spPr>
            <a:xfrm>
              <a:off x="1850983" y="274358"/>
              <a:ext cx="273417" cy="273417"/>
            </a:xfrm>
            <a:prstGeom prst="ellipse">
              <a:avLst/>
            </a:prstGeom>
            <a:gradFill flip="none" rotWithShape="1">
              <a:gsLst>
                <a:gs pos="0">
                  <a:srgbClr val="FFFB00"/>
                </a:gs>
                <a:gs pos="100000">
                  <a:srgbClr val="929000"/>
                </a:gs>
              </a:gsLst>
              <a:path path="shape">
                <a:fillToRect l="75627" t="39381" r="24372" b="60618"/>
              </a:path>
            </a:gradFill>
            <a:ln w="12700" cap="flat">
              <a:noFill/>
              <a:miter lim="400000"/>
            </a:ln>
            <a:effectLst>
              <a:outerShdw blurRad="50800" dist="25400" dir="5400000" rotWithShape="0">
                <a:srgbClr val="000000">
                  <a:alpha val="50000"/>
                </a:srgbClr>
              </a:outerShdw>
            </a:effectLst>
          </p:spPr>
          <p:txBody>
            <a:bodyPr wrap="square" lIns="71437" tIns="71437" rIns="71437" bIns="71437" numCol="1" anchor="ctr">
              <a:noAutofit/>
            </a:bodyPr>
            <a:lstStyle/>
            <a:p>
              <a:pPr algn="ctr" defTabSz="821531">
                <a:lnSpc>
                  <a:spcPct val="100000"/>
                </a:lnSpc>
                <a:spcBef>
                  <a:spcPts val="0"/>
                </a:spcBef>
                <a:defRPr sz="3200">
                  <a:solidFill>
                    <a:srgbClr val="FFFFFF"/>
                  </a:solidFill>
                  <a:latin typeface="Helvetica Light"/>
                  <a:ea typeface="Helvetica Light"/>
                  <a:cs typeface="Helvetica Light"/>
                  <a:sym typeface="Helvetica Light"/>
                </a:defRPr>
              </a:pPr>
              <a:endParaRPr sz="900"/>
            </a:p>
          </p:txBody>
        </p:sp>
        <p:sp>
          <p:nvSpPr>
            <p:cNvPr id="39" name="Line">
              <a:extLst>
                <a:ext uri="{FF2B5EF4-FFF2-40B4-BE49-F238E27FC236}">
                  <a16:creationId xmlns:a16="http://schemas.microsoft.com/office/drawing/2014/main" id="{DFCD3781-0A7C-1B60-1C58-DDF24F55AE1F}"/>
                </a:ext>
              </a:extLst>
            </p:cNvPr>
            <p:cNvSpPr/>
            <p:nvPr/>
          </p:nvSpPr>
          <p:spPr>
            <a:xfrm>
              <a:off x="1459340" y="740076"/>
              <a:ext cx="698900" cy="1391139"/>
            </a:xfrm>
            <a:prstGeom prst="line">
              <a:avLst/>
            </a:prstGeom>
            <a:noFill/>
            <a:ln w="25400" cap="flat">
              <a:solidFill>
                <a:srgbClr val="000000"/>
              </a:solidFill>
              <a:prstDash val="solid"/>
              <a:miter lim="400000"/>
              <a:tailEnd type="triangle" w="med" len="med"/>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sz="900"/>
            </a:p>
          </p:txBody>
        </p:sp>
        <p:sp>
          <p:nvSpPr>
            <p:cNvPr id="40" name="Line">
              <a:extLst>
                <a:ext uri="{FF2B5EF4-FFF2-40B4-BE49-F238E27FC236}">
                  <a16:creationId xmlns:a16="http://schemas.microsoft.com/office/drawing/2014/main" id="{ACC64A66-D4CB-E2CC-7806-11A8564FC1DC}"/>
                </a:ext>
              </a:extLst>
            </p:cNvPr>
            <p:cNvSpPr/>
            <p:nvPr/>
          </p:nvSpPr>
          <p:spPr>
            <a:xfrm>
              <a:off x="0" y="162349"/>
              <a:ext cx="1476959" cy="574175"/>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sz="900"/>
            </a:p>
          </p:txBody>
        </p:sp>
        <p:grpSp>
          <p:nvGrpSpPr>
            <p:cNvPr id="41" name="Group">
              <a:extLst>
                <a:ext uri="{FF2B5EF4-FFF2-40B4-BE49-F238E27FC236}">
                  <a16:creationId xmlns:a16="http://schemas.microsoft.com/office/drawing/2014/main" id="{08512304-2153-644A-A2DD-0B388AFB479D}"/>
                </a:ext>
              </a:extLst>
            </p:cNvPr>
            <p:cNvGrpSpPr/>
            <p:nvPr/>
          </p:nvGrpSpPr>
          <p:grpSpPr>
            <a:xfrm>
              <a:off x="211279" y="46388"/>
              <a:ext cx="748898" cy="731573"/>
              <a:chOff x="0" y="0"/>
              <a:chExt cx="748896" cy="731571"/>
            </a:xfrm>
          </p:grpSpPr>
          <p:sp>
            <p:nvSpPr>
              <p:cNvPr id="56" name="n">
                <a:extLst>
                  <a:ext uri="{FF2B5EF4-FFF2-40B4-BE49-F238E27FC236}">
                    <a16:creationId xmlns:a16="http://schemas.microsoft.com/office/drawing/2014/main" id="{E02F7D12-A658-5011-4993-7B9C5FDA5D77}"/>
                  </a:ext>
                </a:extLst>
              </p:cNvPr>
              <p:cNvSpPr/>
              <p:nvPr/>
            </p:nvSpPr>
            <p:spPr>
              <a:xfrm>
                <a:off x="233325" y="0"/>
                <a:ext cx="405025" cy="405024"/>
              </a:xfrm>
              <a:prstGeom prst="ellipse">
                <a:avLst/>
              </a:prstGeom>
              <a:gradFill flip="none" rotWithShape="1">
                <a:gsLst>
                  <a:gs pos="0">
                    <a:srgbClr val="8EFA00"/>
                  </a:gs>
                  <a:gs pos="100000">
                    <a:srgbClr val="4F8F00"/>
                  </a:gs>
                </a:gsLst>
                <a:path path="shape">
                  <a:fillToRect l="75627" t="39381" r="24372" b="60618"/>
                </a:path>
              </a:gradFill>
              <a:ln w="12700" cap="flat">
                <a:noFill/>
                <a:miter lim="400000"/>
              </a:ln>
              <a:effectLst>
                <a:outerShdw blurRad="50800" dist="25400" dir="5400000" rotWithShape="0">
                  <a:srgbClr val="000000">
                    <a:alpha val="50000"/>
                  </a:srgbClr>
                </a:outerShdw>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0" tIns="0" rIns="0" bIns="0" numCol="1" anchor="ctr">
                <a:noAutofit/>
              </a:bodyPr>
              <a:lstStyle>
                <a:lvl1pPr algn="ctr" defTabSz="821531">
                  <a:lnSpc>
                    <a:spcPct val="100000"/>
                  </a:lnSpc>
                  <a:spcBef>
                    <a:spcPts val="0"/>
                  </a:spcBef>
                  <a:defRPr sz="900" b="1" baseline="22222">
                    <a:latin typeface="Helvetica"/>
                    <a:ea typeface="Helvetica"/>
                    <a:cs typeface="Helvetica"/>
                    <a:sym typeface="Helvetica"/>
                  </a:defRPr>
                </a:lvl1pPr>
              </a:lstStyle>
              <a:p>
                <a:r>
                  <a:rPr sz="100"/>
                  <a:t>n</a:t>
                </a:r>
              </a:p>
            </p:txBody>
          </p:sp>
          <p:sp>
            <p:nvSpPr>
              <p:cNvPr id="57" name="n">
                <a:extLst>
                  <a:ext uri="{FF2B5EF4-FFF2-40B4-BE49-F238E27FC236}">
                    <a16:creationId xmlns:a16="http://schemas.microsoft.com/office/drawing/2014/main" id="{1C9381B1-860F-7C00-B6C7-98919541E5D6}"/>
                  </a:ext>
                </a:extLst>
              </p:cNvPr>
              <p:cNvSpPr/>
              <p:nvPr/>
            </p:nvSpPr>
            <p:spPr>
              <a:xfrm>
                <a:off x="0" y="245276"/>
                <a:ext cx="405024" cy="405025"/>
              </a:xfrm>
              <a:prstGeom prst="ellipse">
                <a:avLst/>
              </a:prstGeom>
              <a:gradFill flip="none" rotWithShape="1">
                <a:gsLst>
                  <a:gs pos="0">
                    <a:srgbClr val="8EFA00"/>
                  </a:gs>
                  <a:gs pos="100000">
                    <a:srgbClr val="4F8F00"/>
                  </a:gs>
                </a:gsLst>
                <a:path path="shape">
                  <a:fillToRect l="75627" t="39381" r="24372" b="60618"/>
                </a:path>
              </a:gradFill>
              <a:ln w="12700" cap="flat">
                <a:noFill/>
                <a:miter lim="400000"/>
              </a:ln>
              <a:effectLst>
                <a:outerShdw blurRad="50800" dist="25400" dir="5400000" rotWithShape="0">
                  <a:srgbClr val="000000">
                    <a:alpha val="50000"/>
                  </a:srgbClr>
                </a:outerShdw>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0" tIns="0" rIns="0" bIns="0" numCol="1" anchor="ctr">
                <a:noAutofit/>
              </a:bodyPr>
              <a:lstStyle>
                <a:lvl1pPr algn="ctr" defTabSz="821531">
                  <a:lnSpc>
                    <a:spcPct val="100000"/>
                  </a:lnSpc>
                  <a:spcBef>
                    <a:spcPts val="0"/>
                  </a:spcBef>
                  <a:defRPr sz="900" b="1" baseline="22222">
                    <a:latin typeface="Helvetica"/>
                    <a:ea typeface="Helvetica"/>
                    <a:cs typeface="Helvetica"/>
                    <a:sym typeface="Helvetica"/>
                  </a:defRPr>
                </a:lvl1pPr>
              </a:lstStyle>
              <a:p>
                <a:r>
                  <a:rPr sz="100"/>
                  <a:t>n</a:t>
                </a:r>
              </a:p>
            </p:txBody>
          </p:sp>
          <p:sp>
            <p:nvSpPr>
              <p:cNvPr id="58" name="p">
                <a:extLst>
                  <a:ext uri="{FF2B5EF4-FFF2-40B4-BE49-F238E27FC236}">
                    <a16:creationId xmlns:a16="http://schemas.microsoft.com/office/drawing/2014/main" id="{BFC308E7-A3EA-976E-D0A9-D1C8A9DB7098}"/>
                  </a:ext>
                </a:extLst>
              </p:cNvPr>
              <p:cNvSpPr/>
              <p:nvPr/>
            </p:nvSpPr>
            <p:spPr>
              <a:xfrm>
                <a:off x="343871" y="326610"/>
                <a:ext cx="405025" cy="404961"/>
              </a:xfrm>
              <a:prstGeom prst="ellipse">
                <a:avLst/>
              </a:prstGeom>
              <a:gradFill flip="none" rotWithShape="1">
                <a:gsLst>
                  <a:gs pos="0">
                    <a:srgbClr val="76D6FF"/>
                  </a:gs>
                  <a:gs pos="100000">
                    <a:srgbClr val="005BA1"/>
                  </a:gs>
                </a:gsLst>
                <a:path path="shape">
                  <a:fillToRect l="75627" t="39381" r="24372" b="60618"/>
                </a:path>
              </a:gradFill>
              <a:ln w="12700" cap="flat">
                <a:noFill/>
                <a:miter lim="400000"/>
              </a:ln>
              <a:effectLst>
                <a:outerShdw blurRad="63500" dist="12700" rotWithShape="0">
                  <a:srgbClr val="000000">
                    <a:alpha val="50000"/>
                  </a:srgbClr>
                </a:outerShdw>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0" tIns="0" rIns="0" bIns="0" numCol="1" anchor="ctr">
                <a:noAutofit/>
              </a:bodyPr>
              <a:lstStyle>
                <a:lvl1pPr algn="ctr" defTabSz="821531">
                  <a:lnSpc>
                    <a:spcPct val="100000"/>
                  </a:lnSpc>
                  <a:spcBef>
                    <a:spcPts val="0"/>
                  </a:spcBef>
                  <a:defRPr sz="900" b="1" baseline="33333">
                    <a:latin typeface="Helvetica"/>
                    <a:ea typeface="Helvetica"/>
                    <a:cs typeface="Helvetica"/>
                    <a:sym typeface="Helvetica"/>
                  </a:defRPr>
                </a:lvl1pPr>
              </a:lstStyle>
              <a:p>
                <a:r>
                  <a:rPr sz="100"/>
                  <a:t>p</a:t>
                </a:r>
              </a:p>
            </p:txBody>
          </p:sp>
        </p:grpSp>
        <p:grpSp>
          <p:nvGrpSpPr>
            <p:cNvPr id="42" name="Group">
              <a:extLst>
                <a:ext uri="{FF2B5EF4-FFF2-40B4-BE49-F238E27FC236}">
                  <a16:creationId xmlns:a16="http://schemas.microsoft.com/office/drawing/2014/main" id="{A7FD612D-6F05-40B2-4767-5AE016B1E5EA}"/>
                </a:ext>
              </a:extLst>
            </p:cNvPr>
            <p:cNvGrpSpPr/>
            <p:nvPr/>
          </p:nvGrpSpPr>
          <p:grpSpPr>
            <a:xfrm>
              <a:off x="1409344" y="995614"/>
              <a:ext cx="748898" cy="723494"/>
              <a:chOff x="0" y="0"/>
              <a:chExt cx="748896" cy="723492"/>
            </a:xfrm>
          </p:grpSpPr>
          <p:sp>
            <p:nvSpPr>
              <p:cNvPr id="53" name="p">
                <a:extLst>
                  <a:ext uri="{FF2B5EF4-FFF2-40B4-BE49-F238E27FC236}">
                    <a16:creationId xmlns:a16="http://schemas.microsoft.com/office/drawing/2014/main" id="{D5438B46-DFAE-0AF7-8772-0F4C10A7D84E}"/>
                  </a:ext>
                </a:extLst>
              </p:cNvPr>
              <p:cNvSpPr/>
              <p:nvPr/>
            </p:nvSpPr>
            <p:spPr>
              <a:xfrm>
                <a:off x="224817" y="0"/>
                <a:ext cx="405025" cy="404960"/>
              </a:xfrm>
              <a:prstGeom prst="ellipse">
                <a:avLst/>
              </a:prstGeom>
              <a:gradFill flip="none" rotWithShape="1">
                <a:gsLst>
                  <a:gs pos="0">
                    <a:srgbClr val="76D6FF"/>
                  </a:gs>
                  <a:gs pos="100000">
                    <a:srgbClr val="005FA6"/>
                  </a:gs>
                </a:gsLst>
                <a:path path="shape">
                  <a:fillToRect l="75627" t="39381" r="24372" b="60618"/>
                </a:path>
              </a:gradFill>
              <a:ln w="12700" cap="flat">
                <a:noFill/>
                <a:miter lim="400000"/>
              </a:ln>
              <a:effectLst>
                <a:outerShdw blurRad="63500" dist="12700" rotWithShape="0">
                  <a:srgbClr val="000000">
                    <a:alpha val="50000"/>
                  </a:srgbClr>
                </a:outerShdw>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0" tIns="0" rIns="0" bIns="0" numCol="1" anchor="ctr">
                <a:noAutofit/>
              </a:bodyPr>
              <a:lstStyle>
                <a:lvl1pPr algn="ctr" defTabSz="821531">
                  <a:lnSpc>
                    <a:spcPct val="100000"/>
                  </a:lnSpc>
                  <a:spcBef>
                    <a:spcPts val="0"/>
                  </a:spcBef>
                  <a:defRPr sz="900" b="1" baseline="33333">
                    <a:latin typeface="Helvetica"/>
                    <a:ea typeface="Helvetica"/>
                    <a:cs typeface="Helvetica"/>
                    <a:sym typeface="Helvetica"/>
                  </a:defRPr>
                </a:lvl1pPr>
              </a:lstStyle>
              <a:p>
                <a:r>
                  <a:rPr sz="100"/>
                  <a:t>p</a:t>
                </a:r>
              </a:p>
            </p:txBody>
          </p:sp>
          <p:sp>
            <p:nvSpPr>
              <p:cNvPr id="54" name="n">
                <a:extLst>
                  <a:ext uri="{FF2B5EF4-FFF2-40B4-BE49-F238E27FC236}">
                    <a16:creationId xmlns:a16="http://schemas.microsoft.com/office/drawing/2014/main" id="{A0E4B35D-377F-4327-5305-A6F3C844F6F9}"/>
                  </a:ext>
                </a:extLst>
              </p:cNvPr>
              <p:cNvSpPr/>
              <p:nvPr/>
            </p:nvSpPr>
            <p:spPr>
              <a:xfrm>
                <a:off x="0" y="237197"/>
                <a:ext cx="405024" cy="405025"/>
              </a:xfrm>
              <a:prstGeom prst="ellipse">
                <a:avLst/>
              </a:prstGeom>
              <a:gradFill flip="none" rotWithShape="1">
                <a:gsLst>
                  <a:gs pos="0">
                    <a:srgbClr val="8EFA00"/>
                  </a:gs>
                  <a:gs pos="100000">
                    <a:srgbClr val="4F8F00"/>
                  </a:gs>
                </a:gsLst>
                <a:path path="shape">
                  <a:fillToRect l="75627" t="39381" r="24372" b="60618"/>
                </a:path>
              </a:gradFill>
              <a:ln w="12700" cap="flat">
                <a:noFill/>
                <a:miter lim="400000"/>
              </a:ln>
              <a:effectLst>
                <a:outerShdw blurRad="50800" dist="25400" dir="5400000" rotWithShape="0">
                  <a:srgbClr val="000000">
                    <a:alpha val="50000"/>
                  </a:srgbClr>
                </a:outerShdw>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0" tIns="0" rIns="0" bIns="0" numCol="1" anchor="ctr">
                <a:noAutofit/>
              </a:bodyPr>
              <a:lstStyle>
                <a:lvl1pPr algn="ctr" defTabSz="821531">
                  <a:lnSpc>
                    <a:spcPct val="100000"/>
                  </a:lnSpc>
                  <a:spcBef>
                    <a:spcPts val="0"/>
                  </a:spcBef>
                  <a:defRPr sz="900" b="1" baseline="22222">
                    <a:latin typeface="Helvetica"/>
                    <a:ea typeface="Helvetica"/>
                    <a:cs typeface="Helvetica"/>
                    <a:sym typeface="Helvetica"/>
                  </a:defRPr>
                </a:lvl1pPr>
              </a:lstStyle>
              <a:p>
                <a:r>
                  <a:rPr sz="100"/>
                  <a:t>n</a:t>
                </a:r>
              </a:p>
            </p:txBody>
          </p:sp>
          <p:sp>
            <p:nvSpPr>
              <p:cNvPr id="55" name="p">
                <a:extLst>
                  <a:ext uri="{FF2B5EF4-FFF2-40B4-BE49-F238E27FC236}">
                    <a16:creationId xmlns:a16="http://schemas.microsoft.com/office/drawing/2014/main" id="{E1022A89-3BD9-2933-D71A-E77FCC558F42}"/>
                  </a:ext>
                </a:extLst>
              </p:cNvPr>
              <p:cNvSpPr/>
              <p:nvPr/>
            </p:nvSpPr>
            <p:spPr>
              <a:xfrm>
                <a:off x="343871" y="318532"/>
                <a:ext cx="405025" cy="404960"/>
              </a:xfrm>
              <a:prstGeom prst="ellipse">
                <a:avLst/>
              </a:prstGeom>
              <a:gradFill flip="none" rotWithShape="1">
                <a:gsLst>
                  <a:gs pos="0">
                    <a:srgbClr val="76D6FF"/>
                  </a:gs>
                  <a:gs pos="100000">
                    <a:srgbClr val="005EA5"/>
                  </a:gs>
                </a:gsLst>
                <a:path path="shape">
                  <a:fillToRect l="75627" t="39381" r="24372" b="60618"/>
                </a:path>
              </a:gradFill>
              <a:ln w="12700" cap="flat">
                <a:noFill/>
                <a:miter lim="400000"/>
              </a:ln>
              <a:effectLst>
                <a:outerShdw blurRad="63500" dist="12700" rotWithShape="0">
                  <a:srgbClr val="000000">
                    <a:alpha val="50000"/>
                  </a:srgbClr>
                </a:outerShdw>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0" tIns="0" rIns="0" bIns="0" numCol="1" anchor="ctr">
                <a:noAutofit/>
              </a:bodyPr>
              <a:lstStyle>
                <a:lvl1pPr algn="ctr">
                  <a:lnSpc>
                    <a:spcPct val="100000"/>
                  </a:lnSpc>
                  <a:spcBef>
                    <a:spcPts val="0"/>
                  </a:spcBef>
                  <a:defRPr sz="900" b="1" baseline="33333">
                    <a:latin typeface="Helvetica"/>
                    <a:ea typeface="Helvetica"/>
                    <a:cs typeface="Helvetica"/>
                    <a:sym typeface="Helvetica"/>
                  </a:defRPr>
                </a:lvl1pPr>
              </a:lstStyle>
              <a:p>
                <a:pPr defTabSz="914400"/>
                <a:r>
                  <a:rPr sz="100"/>
                  <a:t>p</a:t>
                </a:r>
              </a:p>
            </p:txBody>
          </p:sp>
        </p:grpSp>
        <p:grpSp>
          <p:nvGrpSpPr>
            <p:cNvPr id="43" name="Group">
              <a:extLst>
                <a:ext uri="{FF2B5EF4-FFF2-40B4-BE49-F238E27FC236}">
                  <a16:creationId xmlns:a16="http://schemas.microsoft.com/office/drawing/2014/main" id="{0B78CBCD-DCD6-4180-CB0A-953BFB3324D2}"/>
                </a:ext>
              </a:extLst>
            </p:cNvPr>
            <p:cNvGrpSpPr/>
            <p:nvPr/>
          </p:nvGrpSpPr>
          <p:grpSpPr>
            <a:xfrm>
              <a:off x="1764256" y="161631"/>
              <a:ext cx="463807" cy="492218"/>
              <a:chOff x="-87161" y="-50868"/>
              <a:chExt cx="463806" cy="492216"/>
            </a:xfrm>
          </p:grpSpPr>
          <p:sp>
            <p:nvSpPr>
              <p:cNvPr id="51" name="𝜈e">
                <a:extLst>
                  <a:ext uri="{FF2B5EF4-FFF2-40B4-BE49-F238E27FC236}">
                    <a16:creationId xmlns:a16="http://schemas.microsoft.com/office/drawing/2014/main" id="{1F94EC61-B910-AFE1-DFD1-89CC46262566}"/>
                  </a:ext>
                </a:extLst>
              </p:cNvPr>
              <p:cNvSpPr txBox="1"/>
              <p:nvPr/>
            </p:nvSpPr>
            <p:spPr>
              <a:xfrm>
                <a:off x="-87161" y="-50868"/>
                <a:ext cx="463806" cy="492216"/>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71437" tIns="71437" rIns="71437" bIns="71437" numCol="1" anchor="ctr">
                <a:noAutofit/>
              </a:bodyPr>
              <a:lstStyle/>
              <a:p>
                <a:pPr algn="ctr" defTabSz="821531">
                  <a:lnSpc>
                    <a:spcPct val="100000"/>
                  </a:lnSpc>
                  <a:spcBef>
                    <a:spcPts val="0"/>
                  </a:spcBef>
                  <a:defRPr sz="1300" b="1">
                    <a:latin typeface="Helvetica"/>
                    <a:ea typeface="Helvetica"/>
                    <a:cs typeface="Helvetica"/>
                    <a:sym typeface="Helvetica"/>
                  </a:defRPr>
                </a:pPr>
                <a:r>
                  <a:rPr sz="300"/>
                  <a:t>𝜈</a:t>
                </a:r>
                <a:r>
                  <a:rPr sz="300" baseline="-5999"/>
                  <a:t>e</a:t>
                </a:r>
              </a:p>
            </p:txBody>
          </p:sp>
          <p:sp>
            <p:nvSpPr>
              <p:cNvPr id="52" name="Line">
                <a:extLst>
                  <a:ext uri="{FF2B5EF4-FFF2-40B4-BE49-F238E27FC236}">
                    <a16:creationId xmlns:a16="http://schemas.microsoft.com/office/drawing/2014/main" id="{25CB8263-3EB9-6B9A-2BC9-24C316AAAB2F}"/>
                  </a:ext>
                </a:extLst>
              </p:cNvPr>
              <p:cNvSpPr/>
              <p:nvPr/>
            </p:nvSpPr>
            <p:spPr>
              <a:xfrm>
                <a:off x="69847" y="127067"/>
                <a:ext cx="91791" cy="1"/>
              </a:xfrm>
              <a:prstGeom prst="line">
                <a:avLst/>
              </a:prstGeom>
              <a:noFill/>
              <a:ln w="127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sz="900"/>
              </a:p>
            </p:txBody>
          </p:sp>
        </p:grpSp>
        <p:sp>
          <p:nvSpPr>
            <p:cNvPr id="44" name="e-">
              <a:extLst>
                <a:ext uri="{FF2B5EF4-FFF2-40B4-BE49-F238E27FC236}">
                  <a16:creationId xmlns:a16="http://schemas.microsoft.com/office/drawing/2014/main" id="{EC4D3B20-4584-BC46-62AB-6A87496ABF1C}"/>
                </a:ext>
              </a:extLst>
            </p:cNvPr>
            <p:cNvSpPr txBox="1"/>
            <p:nvPr/>
          </p:nvSpPr>
          <p:spPr>
            <a:xfrm>
              <a:off x="2090880" y="452382"/>
              <a:ext cx="392348" cy="494166"/>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71437" tIns="71437" rIns="71437" bIns="71437" numCol="1" anchor="ctr">
              <a:noAutofit/>
            </a:bodyPr>
            <a:lstStyle/>
            <a:p>
              <a:pPr algn="ctr" defTabSz="821531">
                <a:lnSpc>
                  <a:spcPct val="100000"/>
                </a:lnSpc>
                <a:spcBef>
                  <a:spcPts val="0"/>
                </a:spcBef>
                <a:defRPr sz="1200" b="1">
                  <a:latin typeface="Helvetica"/>
                  <a:ea typeface="Helvetica"/>
                  <a:cs typeface="Helvetica"/>
                  <a:sym typeface="Helvetica"/>
                </a:defRPr>
              </a:pPr>
              <a:r>
                <a:rPr sz="200"/>
                <a:t>e</a:t>
              </a:r>
              <a:r>
                <a:rPr sz="200" baseline="31999"/>
                <a:t>-</a:t>
              </a:r>
            </a:p>
          </p:txBody>
        </p:sp>
        <p:sp>
          <p:nvSpPr>
            <p:cNvPr id="45" name="3H">
              <a:extLst>
                <a:ext uri="{FF2B5EF4-FFF2-40B4-BE49-F238E27FC236}">
                  <a16:creationId xmlns:a16="http://schemas.microsoft.com/office/drawing/2014/main" id="{3AEA78E3-53E2-892E-B4C0-E5B44C479F52}"/>
                </a:ext>
              </a:extLst>
            </p:cNvPr>
            <p:cNvSpPr txBox="1"/>
            <p:nvPr/>
          </p:nvSpPr>
          <p:spPr>
            <a:xfrm>
              <a:off x="-191686" y="687585"/>
              <a:ext cx="670624" cy="501329"/>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71437" tIns="71437" rIns="71437" bIns="71437" numCol="1" anchor="ctr">
              <a:noAutofit/>
            </a:bodyPr>
            <a:lstStyle/>
            <a:p>
              <a:pPr algn="ctr" defTabSz="821531">
                <a:lnSpc>
                  <a:spcPct val="100000"/>
                </a:lnSpc>
                <a:spcBef>
                  <a:spcPts val="0"/>
                </a:spcBef>
                <a:defRPr sz="1400" b="1">
                  <a:solidFill>
                    <a:srgbClr val="773F9B"/>
                  </a:solidFill>
                  <a:latin typeface="Helvetica"/>
                  <a:ea typeface="Helvetica"/>
                  <a:cs typeface="Helvetica"/>
                  <a:sym typeface="Helvetica"/>
                </a:defRPr>
              </a:pPr>
              <a:r>
                <a:rPr sz="300" baseline="31999"/>
                <a:t>3</a:t>
              </a:r>
              <a:r>
                <a:rPr sz="300"/>
                <a:t>H</a:t>
              </a:r>
            </a:p>
          </p:txBody>
        </p:sp>
        <p:sp>
          <p:nvSpPr>
            <p:cNvPr id="46" name="3He">
              <a:extLst>
                <a:ext uri="{FF2B5EF4-FFF2-40B4-BE49-F238E27FC236}">
                  <a16:creationId xmlns:a16="http://schemas.microsoft.com/office/drawing/2014/main" id="{7695FB6E-B77F-1C82-E9F6-4988217AEBB8}"/>
                </a:ext>
              </a:extLst>
            </p:cNvPr>
            <p:cNvSpPr txBox="1"/>
            <p:nvPr/>
          </p:nvSpPr>
          <p:spPr>
            <a:xfrm>
              <a:off x="1220105" y="1539143"/>
              <a:ext cx="645689" cy="580030"/>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71437" tIns="71437" rIns="71437" bIns="71437" numCol="1" anchor="ctr">
              <a:noAutofit/>
            </a:bodyPr>
            <a:lstStyle/>
            <a:p>
              <a:pPr algn="ctr" defTabSz="821531">
                <a:lnSpc>
                  <a:spcPct val="100000"/>
                </a:lnSpc>
                <a:spcBef>
                  <a:spcPts val="0"/>
                </a:spcBef>
                <a:defRPr sz="1400" b="1">
                  <a:solidFill>
                    <a:srgbClr val="773F9B"/>
                  </a:solidFill>
                  <a:latin typeface="Helvetica"/>
                  <a:ea typeface="Helvetica"/>
                  <a:cs typeface="Helvetica"/>
                  <a:sym typeface="Helvetica"/>
                </a:defRPr>
              </a:pPr>
              <a:r>
                <a:rPr sz="300" baseline="31999" dirty="0"/>
                <a:t>3</a:t>
              </a:r>
              <a:r>
                <a:rPr sz="300" dirty="0"/>
                <a:t>He</a:t>
              </a:r>
            </a:p>
          </p:txBody>
        </p:sp>
        <p:sp>
          <p:nvSpPr>
            <p:cNvPr id="47" name="Star">
              <a:extLst>
                <a:ext uri="{FF2B5EF4-FFF2-40B4-BE49-F238E27FC236}">
                  <a16:creationId xmlns:a16="http://schemas.microsoft.com/office/drawing/2014/main" id="{DE187544-BF6D-6204-EE9F-C023036628F1}"/>
                </a:ext>
              </a:extLst>
            </p:cNvPr>
            <p:cNvSpPr/>
            <p:nvPr/>
          </p:nvSpPr>
          <p:spPr>
            <a:xfrm>
              <a:off x="1358808" y="624263"/>
              <a:ext cx="202190" cy="19398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2233" y="7138"/>
                  </a:lnTo>
                  <a:lnTo>
                    <a:pt x="17849" y="2605"/>
                  </a:lnTo>
                  <a:lnTo>
                    <a:pt x="14428" y="9009"/>
                  </a:lnTo>
                  <a:lnTo>
                    <a:pt x="21600" y="9202"/>
                  </a:lnTo>
                  <a:lnTo>
                    <a:pt x="14926" y="11874"/>
                  </a:lnTo>
                  <a:lnTo>
                    <a:pt x="20297" y="16704"/>
                  </a:lnTo>
                  <a:lnTo>
                    <a:pt x="13493" y="14394"/>
                  </a:lnTo>
                  <a:lnTo>
                    <a:pt x="14551" y="21600"/>
                  </a:lnTo>
                  <a:lnTo>
                    <a:pt x="10800" y="15390"/>
                  </a:lnTo>
                  <a:lnTo>
                    <a:pt x="7049" y="21600"/>
                  </a:lnTo>
                  <a:lnTo>
                    <a:pt x="8107" y="14394"/>
                  </a:lnTo>
                  <a:lnTo>
                    <a:pt x="1303" y="16704"/>
                  </a:lnTo>
                  <a:lnTo>
                    <a:pt x="6674" y="11874"/>
                  </a:lnTo>
                  <a:lnTo>
                    <a:pt x="0" y="9202"/>
                  </a:lnTo>
                  <a:lnTo>
                    <a:pt x="7172" y="9009"/>
                  </a:lnTo>
                  <a:lnTo>
                    <a:pt x="3751" y="2605"/>
                  </a:lnTo>
                  <a:lnTo>
                    <a:pt x="9367" y="7138"/>
                  </a:lnTo>
                  <a:close/>
                </a:path>
              </a:pathLst>
            </a:custGeom>
            <a:blipFill rotWithShape="1">
              <a:blip r:embed="rId7"/>
              <a:srcRect/>
              <a:tile tx="0" ty="0" sx="100000" sy="100000" flip="none" algn="tl"/>
            </a:blipFill>
            <a:ln w="12700" cap="flat">
              <a:noFill/>
              <a:miter lim="400000"/>
            </a:ln>
            <a:effectLst>
              <a:outerShdw blurRad="50800" dist="25400" dir="5400000" rotWithShape="0">
                <a:srgbClr val="000000">
                  <a:alpha val="50000"/>
                </a:srgbClr>
              </a:outerShdw>
            </a:effectLst>
          </p:spPr>
          <p:txBody>
            <a:bodyPr wrap="square" lIns="71437" tIns="71437" rIns="71437" bIns="71437" numCol="1" anchor="ctr">
              <a:noAutofit/>
            </a:bodyPr>
            <a:lstStyle/>
            <a:p>
              <a:pPr algn="ctr" defTabSz="821531">
                <a:lnSpc>
                  <a:spcPct val="100000"/>
                </a:lnSpc>
                <a:spcBef>
                  <a:spcPts val="0"/>
                </a:spcBef>
                <a:defRPr sz="3200">
                  <a:solidFill>
                    <a:srgbClr val="FFFFFF"/>
                  </a:solidFill>
                  <a:latin typeface="Helvetica Light"/>
                  <a:ea typeface="Helvetica Light"/>
                  <a:cs typeface="Helvetica Light"/>
                  <a:sym typeface="Helvetica Light"/>
                </a:defRPr>
              </a:pPr>
              <a:endParaRPr sz="900"/>
            </a:p>
          </p:txBody>
        </p:sp>
        <p:sp>
          <p:nvSpPr>
            <p:cNvPr id="48" name="β-decay">
              <a:extLst>
                <a:ext uri="{FF2B5EF4-FFF2-40B4-BE49-F238E27FC236}">
                  <a16:creationId xmlns:a16="http://schemas.microsoft.com/office/drawing/2014/main" id="{118DBE34-B31A-65F2-899C-D7F9740F63D6}"/>
                </a:ext>
              </a:extLst>
            </p:cNvPr>
            <p:cNvSpPr txBox="1"/>
            <p:nvPr/>
          </p:nvSpPr>
          <p:spPr>
            <a:xfrm>
              <a:off x="567177" y="720675"/>
              <a:ext cx="1023428" cy="435149"/>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71437" tIns="71437" rIns="71437" bIns="71437" numCol="1" anchor="ctr">
              <a:noAutofit/>
            </a:bodyPr>
            <a:lstStyle>
              <a:lvl1pPr algn="ctr" defTabSz="821531">
                <a:lnSpc>
                  <a:spcPct val="100000"/>
                </a:lnSpc>
                <a:spcBef>
                  <a:spcPts val="0"/>
                </a:spcBef>
                <a:defRPr sz="1400" b="1">
                  <a:solidFill>
                    <a:srgbClr val="773F9B"/>
                  </a:solidFill>
                  <a:latin typeface="Helvetica"/>
                  <a:ea typeface="Helvetica"/>
                  <a:cs typeface="Helvetica"/>
                  <a:sym typeface="Helvetica"/>
                </a:defRPr>
              </a:lvl1pPr>
            </a:lstStyle>
            <a:p>
              <a:r>
                <a:rPr sz="300"/>
                <a:t>β-decay</a:t>
              </a:r>
            </a:p>
          </p:txBody>
        </p:sp>
        <p:sp>
          <p:nvSpPr>
            <p:cNvPr id="49" name="electron">
              <a:extLst>
                <a:ext uri="{FF2B5EF4-FFF2-40B4-BE49-F238E27FC236}">
                  <a16:creationId xmlns:a16="http://schemas.microsoft.com/office/drawing/2014/main" id="{28351BD4-F837-5953-DF90-B7162FAB9005}"/>
                </a:ext>
              </a:extLst>
            </p:cNvPr>
            <p:cNvSpPr txBox="1"/>
            <p:nvPr/>
          </p:nvSpPr>
          <p:spPr>
            <a:xfrm>
              <a:off x="2038846" y="767876"/>
              <a:ext cx="1085984" cy="580030"/>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71437" tIns="71437" rIns="71437" bIns="71437" numCol="1" anchor="ctr">
              <a:noAutofit/>
            </a:bodyPr>
            <a:lstStyle>
              <a:lvl1pPr algn="ctr" defTabSz="821531">
                <a:lnSpc>
                  <a:spcPct val="100000"/>
                </a:lnSpc>
                <a:spcBef>
                  <a:spcPts val="0"/>
                </a:spcBef>
                <a:defRPr sz="1200" b="1">
                  <a:solidFill>
                    <a:srgbClr val="773F9B"/>
                  </a:solidFill>
                  <a:latin typeface="Helvetica"/>
                  <a:ea typeface="Helvetica"/>
                  <a:cs typeface="Helvetica"/>
                  <a:sym typeface="Helvetica"/>
                </a:defRPr>
              </a:lvl1pPr>
            </a:lstStyle>
            <a:p>
              <a:r>
                <a:rPr sz="200"/>
                <a:t>electron</a:t>
              </a:r>
            </a:p>
          </p:txBody>
        </p:sp>
        <p:sp>
          <p:nvSpPr>
            <p:cNvPr id="50" name="anti-neutrino">
              <a:extLst>
                <a:ext uri="{FF2B5EF4-FFF2-40B4-BE49-F238E27FC236}">
                  <a16:creationId xmlns:a16="http://schemas.microsoft.com/office/drawing/2014/main" id="{FFBF6924-07BB-E5C6-5232-A0E8EFA25F27}"/>
                </a:ext>
              </a:extLst>
            </p:cNvPr>
            <p:cNvSpPr txBox="1"/>
            <p:nvPr/>
          </p:nvSpPr>
          <p:spPr>
            <a:xfrm>
              <a:off x="1043365" y="-139641"/>
              <a:ext cx="1255003" cy="508796"/>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71437" tIns="71437" rIns="71437" bIns="71437" numCol="1" anchor="ctr">
              <a:noAutofit/>
            </a:bodyPr>
            <a:lstStyle>
              <a:lvl1pPr algn="ctr" defTabSz="821531">
                <a:lnSpc>
                  <a:spcPct val="100000"/>
                </a:lnSpc>
                <a:spcBef>
                  <a:spcPts val="0"/>
                </a:spcBef>
                <a:defRPr sz="1200" b="1">
                  <a:solidFill>
                    <a:srgbClr val="773F9B"/>
                  </a:solidFill>
                  <a:latin typeface="Helvetica"/>
                  <a:ea typeface="Helvetica"/>
                  <a:cs typeface="Helvetica"/>
                  <a:sym typeface="Helvetica"/>
                </a:defRPr>
              </a:lvl1pPr>
            </a:lstStyle>
            <a:p>
              <a:r>
                <a:rPr sz="200"/>
                <a:t>anti-neutrino</a:t>
              </a:r>
            </a:p>
          </p:txBody>
        </p:sp>
      </p:grpSp>
      <p:sp>
        <p:nvSpPr>
          <p:cNvPr id="60" name="Slide Number Placeholder 59">
            <a:extLst>
              <a:ext uri="{FF2B5EF4-FFF2-40B4-BE49-F238E27FC236}">
                <a16:creationId xmlns:a16="http://schemas.microsoft.com/office/drawing/2014/main" id="{648E2E26-B58F-6C38-82E3-07182A421133}"/>
              </a:ext>
            </a:extLst>
          </p:cNvPr>
          <p:cNvSpPr>
            <a:spLocks noGrp="1"/>
          </p:cNvSpPr>
          <p:nvPr>
            <p:ph type="sldNum" sz="quarter" idx="2"/>
          </p:nvPr>
        </p:nvSpPr>
        <p:spPr/>
        <p:txBody>
          <a:bodyPr/>
          <a:lstStyle/>
          <a:p>
            <a:fld id="{86CB4B4D-7CA3-9044-876B-883B54F8677D}" type="slidenum">
              <a:rPr lang="en-US" smtClean="0"/>
              <a:t>3</a:t>
            </a:fld>
            <a:endParaRPr lang="en-US"/>
          </a:p>
        </p:txBody>
      </p:sp>
      <p:sp>
        <p:nvSpPr>
          <p:cNvPr id="3" name="Footer Placeholder 2">
            <a:extLst>
              <a:ext uri="{FF2B5EF4-FFF2-40B4-BE49-F238E27FC236}">
                <a16:creationId xmlns:a16="http://schemas.microsoft.com/office/drawing/2014/main" id="{D3A3E4BA-8A3E-E63A-5CFE-A5D9A8633C2B}"/>
              </a:ext>
            </a:extLst>
          </p:cNvPr>
          <p:cNvSpPr>
            <a:spLocks noGrp="1"/>
          </p:cNvSpPr>
          <p:nvPr>
            <p:ph type="ftr" sz="quarter" idx="10"/>
          </p:nvPr>
        </p:nvSpPr>
        <p:spPr/>
        <p:txBody>
          <a:bodyPr/>
          <a:lstStyle/>
          <a:p>
            <a:pPr algn="l">
              <a:defRPr/>
            </a:pPr>
            <a:r>
              <a:rPr lang="en-US">
                <a:solidFill>
                  <a:schemeClr val="tx1"/>
                </a:solidFill>
              </a:rPr>
              <a:t>de Viveiros - Penn State</a:t>
            </a:r>
            <a:r>
              <a:rPr lang="en-US">
                <a:solidFill>
                  <a:srgbClr val="000000"/>
                </a:solidFill>
              </a:rPr>
              <a:t> </a:t>
            </a:r>
          </a:p>
          <a:p>
            <a:pPr>
              <a:defRPr/>
            </a:pPr>
            <a:r>
              <a:rPr lang="en-US">
                <a:solidFill>
                  <a:srgbClr val="000000"/>
                </a:solidFill>
              </a:rPr>
              <a:t>Lake Louise Winter Institute 2026</a:t>
            </a:r>
          </a:p>
          <a:p>
            <a:pPr algn="r">
              <a:defRPr/>
            </a:pPr>
            <a:r>
              <a:rPr lang="en-US">
                <a:solidFill>
                  <a:schemeClr val="tx1"/>
                </a:solidFill>
              </a:rPr>
              <a:t>March 2026 v3 #</a:t>
            </a:r>
            <a:endParaRPr lang="en-US" dirty="0">
              <a:solidFill>
                <a:schemeClr val="tx1"/>
              </a:solidFill>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Phases I and II - The Detector"/>
          <p:cNvSpPr txBox="1">
            <a:spLocks noGrp="1"/>
          </p:cNvSpPr>
          <p:nvPr>
            <p:ph type="title"/>
          </p:nvPr>
        </p:nvSpPr>
        <p:spPr>
          <a:prstGeom prst="rect">
            <a:avLst/>
          </a:prstGeom>
        </p:spPr>
        <p:txBody>
          <a:bodyPr/>
          <a:lstStyle/>
          <a:p>
            <a:r>
              <a:t>Phases I and II - The Detector</a:t>
            </a:r>
          </a:p>
        </p:txBody>
      </p:sp>
      <p:pic>
        <p:nvPicPr>
          <p:cNvPr id="391" name="Image" descr="Image"/>
          <p:cNvPicPr>
            <a:picLocks noChangeAspect="1"/>
          </p:cNvPicPr>
          <p:nvPr/>
        </p:nvPicPr>
        <p:blipFill>
          <a:blip r:embed="rId3"/>
          <a:srcRect l="4821" r="4821"/>
          <a:stretch>
            <a:fillRect/>
          </a:stretch>
        </p:blipFill>
        <p:spPr>
          <a:xfrm>
            <a:off x="401795" y="3252329"/>
            <a:ext cx="5659032" cy="9568447"/>
          </a:xfrm>
          <a:prstGeom prst="rect">
            <a:avLst/>
          </a:prstGeom>
          <a:ln w="12700">
            <a:miter lim="400000"/>
          </a:ln>
        </p:spPr>
      </p:pic>
      <p:sp>
        <p:nvSpPr>
          <p:cNvPr id="392" name="repurposed NMR…"/>
          <p:cNvSpPr txBox="1"/>
          <p:nvPr/>
        </p:nvSpPr>
        <p:spPr>
          <a:xfrm>
            <a:off x="7133101" y="8390890"/>
            <a:ext cx="3603812" cy="207429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71437" tIns="71437" rIns="71437" bIns="71437" anchor="ctr"/>
          <a:lstStyle/>
          <a:p>
            <a:pPr algn="ctr" defTabSz="821531">
              <a:lnSpc>
                <a:spcPct val="100000"/>
              </a:lnSpc>
              <a:spcBef>
                <a:spcPts val="0"/>
              </a:spcBef>
              <a:defRPr sz="2800" b="1">
                <a:latin typeface="Helvetica"/>
                <a:ea typeface="Helvetica"/>
                <a:cs typeface="Helvetica"/>
                <a:sym typeface="Helvetica"/>
              </a:defRPr>
            </a:pPr>
            <a:r>
              <a:t>repurposed NMR</a:t>
            </a:r>
          </a:p>
          <a:p>
            <a:pPr algn="ctr" defTabSz="821531">
              <a:lnSpc>
                <a:spcPct val="100000"/>
              </a:lnSpc>
              <a:spcBef>
                <a:spcPts val="0"/>
              </a:spcBef>
              <a:defRPr sz="2800" b="1">
                <a:latin typeface="Helvetica"/>
                <a:ea typeface="Helvetica"/>
                <a:cs typeface="Helvetica"/>
                <a:sym typeface="Helvetica"/>
              </a:defRPr>
            </a:pPr>
            <a:r>
              <a:t>superconducting</a:t>
            </a:r>
          </a:p>
          <a:p>
            <a:pPr algn="ctr" defTabSz="821531">
              <a:lnSpc>
                <a:spcPct val="100000"/>
              </a:lnSpc>
              <a:spcBef>
                <a:spcPts val="0"/>
              </a:spcBef>
              <a:defRPr sz="2800" b="1">
                <a:latin typeface="Helvetica"/>
                <a:ea typeface="Helvetica"/>
                <a:cs typeface="Helvetica"/>
                <a:sym typeface="Helvetica"/>
              </a:defRPr>
            </a:pPr>
            <a:r>
              <a:t> magnet ~ 1 T,</a:t>
            </a:r>
          </a:p>
          <a:p>
            <a:pPr algn="ctr" defTabSz="821531">
              <a:lnSpc>
                <a:spcPct val="100000"/>
              </a:lnSpc>
              <a:spcBef>
                <a:spcPts val="0"/>
              </a:spcBef>
              <a:defRPr sz="2800" b="1">
                <a:latin typeface="Helvetica"/>
                <a:ea typeface="Helvetica"/>
                <a:cs typeface="Helvetica"/>
                <a:sym typeface="Helvetica"/>
              </a:defRPr>
            </a:pPr>
            <a:r>
              <a:t>52 mm warm bore</a:t>
            </a:r>
          </a:p>
        </p:txBody>
      </p:sp>
      <p:sp>
        <p:nvSpPr>
          <p:cNvPr id="393" name="83mKr gas system"/>
          <p:cNvSpPr txBox="1"/>
          <p:nvPr/>
        </p:nvSpPr>
        <p:spPr>
          <a:xfrm>
            <a:off x="7200785" y="7241148"/>
            <a:ext cx="3468443" cy="6140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71437" tIns="71437" rIns="71437" bIns="71437" anchor="ctr"/>
          <a:lstStyle/>
          <a:p>
            <a:pPr algn="ctr" defTabSz="821531">
              <a:lnSpc>
                <a:spcPct val="100000"/>
              </a:lnSpc>
              <a:spcBef>
                <a:spcPts val="0"/>
              </a:spcBef>
              <a:defRPr sz="2800" b="1">
                <a:latin typeface="Helvetica"/>
                <a:ea typeface="Helvetica"/>
                <a:cs typeface="Helvetica"/>
                <a:sym typeface="Helvetica"/>
              </a:defRPr>
            </a:pPr>
            <a:r>
              <a:rPr baseline="31999"/>
              <a:t>83m</a:t>
            </a:r>
            <a:r>
              <a:t>Kr gas system</a:t>
            </a:r>
          </a:p>
        </p:txBody>
      </p:sp>
      <p:sp>
        <p:nvSpPr>
          <p:cNvPr id="394" name="2x cryogenic low-noise…"/>
          <p:cNvSpPr txBox="1"/>
          <p:nvPr/>
        </p:nvSpPr>
        <p:spPr>
          <a:xfrm>
            <a:off x="6947096" y="5163765"/>
            <a:ext cx="4622563" cy="158755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71437" tIns="71437" rIns="71437" bIns="71437" anchor="ctr"/>
          <a:lstStyle/>
          <a:p>
            <a:pPr algn="ctr" defTabSz="821531">
              <a:lnSpc>
                <a:spcPct val="100000"/>
              </a:lnSpc>
              <a:spcBef>
                <a:spcPts val="0"/>
              </a:spcBef>
              <a:defRPr sz="2800" b="1">
                <a:latin typeface="Helvetica"/>
                <a:ea typeface="Helvetica"/>
                <a:cs typeface="Helvetica"/>
                <a:sym typeface="Helvetica"/>
              </a:defRPr>
            </a:pPr>
            <a:r>
              <a:t>2x cryogenic low-noise</a:t>
            </a:r>
          </a:p>
          <a:p>
            <a:pPr algn="ctr" defTabSz="821531">
              <a:lnSpc>
                <a:spcPct val="100000"/>
              </a:lnSpc>
              <a:spcBef>
                <a:spcPts val="0"/>
              </a:spcBef>
              <a:defRPr sz="2800" b="1">
                <a:latin typeface="Helvetica"/>
                <a:ea typeface="Helvetica"/>
                <a:cs typeface="Helvetica"/>
                <a:sym typeface="Helvetica"/>
              </a:defRPr>
            </a:pPr>
            <a:r>
              <a:t>microwave amplifiers</a:t>
            </a:r>
          </a:p>
          <a:p>
            <a:pPr algn="ctr" defTabSz="821531">
              <a:lnSpc>
                <a:spcPct val="100000"/>
              </a:lnSpc>
              <a:spcBef>
                <a:spcPts val="0"/>
              </a:spcBef>
              <a:defRPr sz="2800" b="1">
                <a:latin typeface="Helvetica"/>
                <a:ea typeface="Helvetica"/>
                <a:cs typeface="Helvetica"/>
                <a:sym typeface="Helvetica"/>
              </a:defRPr>
            </a:pPr>
            <a:r>
              <a:t>(54 dB)</a:t>
            </a:r>
          </a:p>
        </p:txBody>
      </p:sp>
      <p:sp>
        <p:nvSpPr>
          <p:cNvPr id="395" name="40 K cold head"/>
          <p:cNvSpPr txBox="1"/>
          <p:nvPr/>
        </p:nvSpPr>
        <p:spPr>
          <a:xfrm>
            <a:off x="7427683" y="4137174"/>
            <a:ext cx="3014647" cy="6140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71437" tIns="71437" rIns="71437" bIns="71437" anchor="ctr"/>
          <a:lstStyle>
            <a:lvl1pPr algn="ctr" defTabSz="821531">
              <a:lnSpc>
                <a:spcPct val="100000"/>
              </a:lnSpc>
              <a:spcBef>
                <a:spcPts val="0"/>
              </a:spcBef>
              <a:defRPr sz="2800" b="1">
                <a:latin typeface="Helvetica"/>
                <a:ea typeface="Helvetica"/>
                <a:cs typeface="Helvetica"/>
                <a:sym typeface="Helvetica"/>
              </a:defRPr>
            </a:lvl1pPr>
          </a:lstStyle>
          <a:p>
            <a:r>
              <a:t>40 K cold head</a:t>
            </a:r>
          </a:p>
        </p:txBody>
      </p:sp>
      <p:sp>
        <p:nvSpPr>
          <p:cNvPr id="396" name="Receiver"/>
          <p:cNvSpPr txBox="1"/>
          <p:nvPr/>
        </p:nvSpPr>
        <p:spPr>
          <a:xfrm>
            <a:off x="8016051" y="3255689"/>
            <a:ext cx="1837910" cy="61408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71437" tIns="71437" rIns="71437" bIns="71437" anchor="ctr"/>
          <a:lstStyle>
            <a:lvl1pPr algn="ctr" defTabSz="821531">
              <a:lnSpc>
                <a:spcPct val="100000"/>
              </a:lnSpc>
              <a:spcBef>
                <a:spcPts val="0"/>
              </a:spcBef>
              <a:defRPr sz="2800" b="1">
                <a:latin typeface="Helvetica"/>
                <a:ea typeface="Helvetica"/>
                <a:cs typeface="Helvetica"/>
                <a:sym typeface="Helvetica"/>
              </a:defRPr>
            </a:lvl1pPr>
          </a:lstStyle>
          <a:p>
            <a:r>
              <a:t>Receiver</a:t>
            </a:r>
          </a:p>
        </p:txBody>
      </p:sp>
      <p:sp>
        <p:nvSpPr>
          <p:cNvPr id="397" name="Insert:…"/>
          <p:cNvSpPr txBox="1"/>
          <p:nvPr/>
        </p:nvSpPr>
        <p:spPr>
          <a:xfrm>
            <a:off x="7029440" y="10714957"/>
            <a:ext cx="3915089" cy="260630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71437" tIns="71437" rIns="71437" bIns="71437" anchor="ctr"/>
          <a:lstStyle/>
          <a:p>
            <a:pPr algn="ctr" defTabSz="821531">
              <a:lnSpc>
                <a:spcPct val="100000"/>
              </a:lnSpc>
              <a:spcBef>
                <a:spcPts val="0"/>
              </a:spcBef>
              <a:defRPr sz="2800" b="1">
                <a:latin typeface="Helvetica"/>
                <a:ea typeface="Helvetica"/>
                <a:cs typeface="Helvetica"/>
                <a:sym typeface="Helvetica"/>
              </a:defRPr>
            </a:pPr>
            <a:r>
              <a:t>Insert:</a:t>
            </a:r>
          </a:p>
          <a:p>
            <a:pPr algn="ctr" defTabSz="821531">
              <a:lnSpc>
                <a:spcPct val="100000"/>
              </a:lnSpc>
              <a:spcBef>
                <a:spcPts val="0"/>
              </a:spcBef>
              <a:defRPr sz="2800" b="1">
                <a:latin typeface="Helvetica"/>
                <a:ea typeface="Helvetica"/>
                <a:cs typeface="Helvetica"/>
                <a:sym typeface="Helvetica"/>
              </a:defRPr>
            </a:pPr>
            <a:r>
              <a:t>Gas Cell, Magnetic Trap, and Waveguide</a:t>
            </a:r>
          </a:p>
          <a:p>
            <a:pPr algn="ctr" defTabSz="821531">
              <a:lnSpc>
                <a:spcPct val="100000"/>
              </a:lnSpc>
              <a:spcBef>
                <a:spcPts val="1000"/>
              </a:spcBef>
              <a:defRPr sz="2800" b="1">
                <a:latin typeface="Helvetica"/>
                <a:ea typeface="Helvetica"/>
                <a:cs typeface="Helvetica"/>
                <a:sym typeface="Helvetica"/>
              </a:defRPr>
            </a:pPr>
            <a:r>
              <a:t>(inside)</a:t>
            </a:r>
          </a:p>
        </p:txBody>
      </p:sp>
      <p:sp>
        <p:nvSpPr>
          <p:cNvPr id="398" name="Line"/>
          <p:cNvSpPr/>
          <p:nvPr/>
        </p:nvSpPr>
        <p:spPr>
          <a:xfrm rot="9601458">
            <a:off x="447853" y="3030029"/>
            <a:ext cx="7389128" cy="1865933"/>
          </a:xfrm>
          <a:custGeom>
            <a:avLst/>
            <a:gdLst/>
            <a:ahLst/>
            <a:cxnLst>
              <a:cxn ang="0">
                <a:pos x="wd2" y="hd2"/>
              </a:cxn>
              <a:cxn ang="5400000">
                <a:pos x="wd2" y="hd2"/>
              </a:cxn>
              <a:cxn ang="10800000">
                <a:pos x="wd2" y="hd2"/>
              </a:cxn>
              <a:cxn ang="16200000">
                <a:pos x="wd2" y="hd2"/>
              </a:cxn>
            </a:cxnLst>
            <a:rect l="0" t="0" r="r" b="b"/>
            <a:pathLst>
              <a:path w="21600" h="19180" extrusionOk="0">
                <a:moveTo>
                  <a:pt x="0" y="0"/>
                </a:moveTo>
                <a:cubicBezTo>
                  <a:pt x="3368" y="5730"/>
                  <a:pt x="6825" y="10786"/>
                  <a:pt x="10355" y="15145"/>
                </a:cubicBezTo>
                <a:cubicBezTo>
                  <a:pt x="13259" y="18729"/>
                  <a:pt x="16452" y="21600"/>
                  <a:pt x="19078" y="16136"/>
                </a:cubicBezTo>
                <a:cubicBezTo>
                  <a:pt x="20357" y="13473"/>
                  <a:pt x="21269" y="9077"/>
                  <a:pt x="21600" y="3980"/>
                </a:cubicBezTo>
              </a:path>
            </a:pathLst>
          </a:custGeom>
          <a:ln w="63500">
            <a:solidFill>
              <a:srgbClr val="C82506"/>
            </a:solidFill>
            <a:miter lim="400000"/>
            <a:tailEnd type="arrow"/>
          </a:ln>
          <a:effectLst>
            <a:outerShdw blurRad="88900" dist="25400" dir="5400000" rotWithShape="0">
              <a:srgbClr val="000000">
                <a:alpha val="50000"/>
              </a:srgbClr>
            </a:outerShdw>
          </a:effectLst>
        </p:spPr>
        <p:txBody>
          <a:bodyPr lIns="71437" tIns="71437" rIns="71437" bIns="71437" anchor="ctr"/>
          <a:lstStyle/>
          <a:p>
            <a:pPr algn="ctr" defTabSz="821531">
              <a:lnSpc>
                <a:spcPct val="100000"/>
              </a:lnSpc>
              <a:spcBef>
                <a:spcPts val="0"/>
              </a:spcBef>
              <a:defRPr sz="2800">
                <a:latin typeface="Helvetica Light"/>
                <a:ea typeface="Helvetica Light"/>
                <a:cs typeface="Helvetica Light"/>
                <a:sym typeface="Helvetica Light"/>
              </a:defRPr>
            </a:pPr>
            <a:endParaRPr/>
          </a:p>
        </p:txBody>
      </p:sp>
      <p:sp>
        <p:nvSpPr>
          <p:cNvPr id="399" name="Line"/>
          <p:cNvSpPr/>
          <p:nvPr/>
        </p:nvSpPr>
        <p:spPr>
          <a:xfrm rot="11963697">
            <a:off x="3874114" y="3868995"/>
            <a:ext cx="3375498" cy="91825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474" y="19399"/>
                  <a:pt x="3049" y="18260"/>
                  <a:pt x="4641" y="18243"/>
                </a:cubicBezTo>
                <a:cubicBezTo>
                  <a:pt x="6434" y="18224"/>
                  <a:pt x="8207" y="19639"/>
                  <a:pt x="10004" y="19788"/>
                </a:cubicBezTo>
                <a:cubicBezTo>
                  <a:pt x="14495" y="20160"/>
                  <a:pt x="18779" y="12850"/>
                  <a:pt x="21600" y="0"/>
                </a:cubicBezTo>
              </a:path>
            </a:pathLst>
          </a:custGeom>
          <a:ln w="63500">
            <a:solidFill>
              <a:srgbClr val="C82506"/>
            </a:solidFill>
            <a:miter lim="400000"/>
            <a:tailEnd type="arrow"/>
          </a:ln>
          <a:effectLst>
            <a:outerShdw blurRad="88900" dist="25400" dir="5400000" rotWithShape="0">
              <a:srgbClr val="000000">
                <a:alpha val="50000"/>
              </a:srgbClr>
            </a:outerShdw>
          </a:effectLst>
        </p:spPr>
        <p:txBody>
          <a:bodyPr lIns="71437" tIns="71437" rIns="71437" bIns="71437" anchor="ctr"/>
          <a:lstStyle/>
          <a:p>
            <a:pPr algn="ctr" defTabSz="821531">
              <a:lnSpc>
                <a:spcPct val="100000"/>
              </a:lnSpc>
              <a:spcBef>
                <a:spcPts val="0"/>
              </a:spcBef>
              <a:defRPr sz="2800">
                <a:latin typeface="Helvetica Light"/>
                <a:ea typeface="Helvetica Light"/>
                <a:cs typeface="Helvetica Light"/>
                <a:sym typeface="Helvetica Light"/>
              </a:defRPr>
            </a:pPr>
            <a:endParaRPr/>
          </a:p>
        </p:txBody>
      </p:sp>
      <p:sp>
        <p:nvSpPr>
          <p:cNvPr id="400" name="Line"/>
          <p:cNvSpPr/>
          <p:nvPr/>
        </p:nvSpPr>
        <p:spPr>
          <a:xfrm rot="11963697">
            <a:off x="3838736" y="4506431"/>
            <a:ext cx="3253987" cy="901312"/>
          </a:xfrm>
          <a:custGeom>
            <a:avLst/>
            <a:gdLst/>
            <a:ahLst/>
            <a:cxnLst>
              <a:cxn ang="0">
                <a:pos x="wd2" y="hd2"/>
              </a:cxn>
              <a:cxn ang="5400000">
                <a:pos x="wd2" y="hd2"/>
              </a:cxn>
              <a:cxn ang="10800000">
                <a:pos x="wd2" y="hd2"/>
              </a:cxn>
              <a:cxn ang="16200000">
                <a:pos x="wd2" y="hd2"/>
              </a:cxn>
            </a:cxnLst>
            <a:rect l="0" t="0" r="r" b="b"/>
            <a:pathLst>
              <a:path w="21600" h="21594" extrusionOk="0">
                <a:moveTo>
                  <a:pt x="0" y="0"/>
                </a:moveTo>
                <a:cubicBezTo>
                  <a:pt x="1451" y="458"/>
                  <a:pt x="2823" y="2581"/>
                  <a:pt x="3916" y="6057"/>
                </a:cubicBezTo>
                <a:cubicBezTo>
                  <a:pt x="5177" y="10066"/>
                  <a:pt x="6008" y="15722"/>
                  <a:pt x="7468" y="18805"/>
                </a:cubicBezTo>
                <a:cubicBezTo>
                  <a:pt x="8515" y="21014"/>
                  <a:pt x="9726" y="21592"/>
                  <a:pt x="10938" y="21594"/>
                </a:cubicBezTo>
                <a:cubicBezTo>
                  <a:pt x="14998" y="21600"/>
                  <a:pt x="18871" y="15417"/>
                  <a:pt x="21600" y="4567"/>
                </a:cubicBezTo>
              </a:path>
            </a:pathLst>
          </a:custGeom>
          <a:ln w="63500">
            <a:solidFill>
              <a:srgbClr val="C82506"/>
            </a:solidFill>
            <a:miter lim="400000"/>
            <a:tailEnd type="arrow"/>
          </a:ln>
          <a:effectLst>
            <a:outerShdw blurRad="88900" dist="25400" dir="5400000" rotWithShape="0">
              <a:srgbClr val="000000">
                <a:alpha val="50000"/>
              </a:srgbClr>
            </a:outerShdw>
          </a:effectLst>
        </p:spPr>
        <p:txBody>
          <a:bodyPr lIns="71437" tIns="71437" rIns="71437" bIns="71437" anchor="ctr"/>
          <a:lstStyle/>
          <a:p>
            <a:pPr algn="ctr" defTabSz="821531">
              <a:lnSpc>
                <a:spcPct val="100000"/>
              </a:lnSpc>
              <a:spcBef>
                <a:spcPts val="0"/>
              </a:spcBef>
              <a:defRPr sz="2800">
                <a:latin typeface="Helvetica Light"/>
                <a:ea typeface="Helvetica Light"/>
                <a:cs typeface="Helvetica Light"/>
                <a:sym typeface="Helvetica Light"/>
              </a:defRPr>
            </a:pPr>
            <a:endParaRPr/>
          </a:p>
        </p:txBody>
      </p:sp>
      <p:sp>
        <p:nvSpPr>
          <p:cNvPr id="401" name="Line"/>
          <p:cNvSpPr/>
          <p:nvPr/>
        </p:nvSpPr>
        <p:spPr>
          <a:xfrm flipH="1" flipV="1">
            <a:off x="2794969" y="6427704"/>
            <a:ext cx="4341120" cy="892762"/>
          </a:xfrm>
          <a:prstGeom prst="line">
            <a:avLst/>
          </a:prstGeom>
          <a:ln w="63500">
            <a:solidFill>
              <a:srgbClr val="C82506"/>
            </a:solidFill>
            <a:miter lim="400000"/>
            <a:tailEnd type="arrow"/>
          </a:ln>
          <a:effectLst>
            <a:outerShdw blurRad="88900" dist="25400" dir="5400000" rotWithShape="0">
              <a:srgbClr val="000000">
                <a:alpha val="50000"/>
              </a:srgbClr>
            </a:outerShdw>
          </a:effectLst>
        </p:spPr>
        <p:txBody>
          <a:bodyPr lIns="71437" tIns="71437" rIns="71437" bIns="71437" anchor="ctr"/>
          <a:lstStyle/>
          <a:p>
            <a:pPr algn="ctr" defTabSz="821531">
              <a:lnSpc>
                <a:spcPct val="100000"/>
              </a:lnSpc>
              <a:spcBef>
                <a:spcPts val="0"/>
              </a:spcBef>
              <a:defRPr sz="2800">
                <a:latin typeface="Helvetica Light"/>
                <a:ea typeface="Helvetica Light"/>
                <a:cs typeface="Helvetica Light"/>
                <a:sym typeface="Helvetica Light"/>
              </a:defRPr>
            </a:pPr>
            <a:endParaRPr/>
          </a:p>
        </p:txBody>
      </p:sp>
      <p:sp>
        <p:nvSpPr>
          <p:cNvPr id="402" name="Line"/>
          <p:cNvSpPr/>
          <p:nvPr/>
        </p:nvSpPr>
        <p:spPr>
          <a:xfrm flipH="1" flipV="1">
            <a:off x="4218633" y="8911163"/>
            <a:ext cx="2886505" cy="463041"/>
          </a:xfrm>
          <a:prstGeom prst="line">
            <a:avLst/>
          </a:prstGeom>
          <a:ln w="63500">
            <a:solidFill>
              <a:srgbClr val="C82506"/>
            </a:solidFill>
            <a:miter lim="400000"/>
            <a:tailEnd type="arrow"/>
          </a:ln>
          <a:effectLst>
            <a:outerShdw blurRad="88900" dist="25400" dir="5400000" rotWithShape="0">
              <a:srgbClr val="000000">
                <a:alpha val="50000"/>
              </a:srgbClr>
            </a:outerShdw>
          </a:effectLst>
        </p:spPr>
        <p:txBody>
          <a:bodyPr lIns="71437" tIns="71437" rIns="71437" bIns="71437" anchor="ctr"/>
          <a:lstStyle/>
          <a:p>
            <a:pPr algn="ctr" defTabSz="821531">
              <a:lnSpc>
                <a:spcPct val="100000"/>
              </a:lnSpc>
              <a:spcBef>
                <a:spcPts val="0"/>
              </a:spcBef>
              <a:defRPr sz="2800">
                <a:latin typeface="Helvetica Light"/>
                <a:ea typeface="Helvetica Light"/>
                <a:cs typeface="Helvetica Light"/>
                <a:sym typeface="Helvetica Light"/>
              </a:defRPr>
            </a:pPr>
            <a:endParaRPr/>
          </a:p>
        </p:txBody>
      </p:sp>
      <p:sp>
        <p:nvSpPr>
          <p:cNvPr id="403" name="Line"/>
          <p:cNvSpPr/>
          <p:nvPr/>
        </p:nvSpPr>
        <p:spPr>
          <a:xfrm rot="11963697">
            <a:off x="3304206" y="10609018"/>
            <a:ext cx="4593569" cy="844746"/>
          </a:xfrm>
          <a:custGeom>
            <a:avLst/>
            <a:gdLst/>
            <a:ahLst/>
            <a:cxnLst>
              <a:cxn ang="0">
                <a:pos x="wd2" y="hd2"/>
              </a:cxn>
              <a:cxn ang="5400000">
                <a:pos x="wd2" y="hd2"/>
              </a:cxn>
              <a:cxn ang="10800000">
                <a:pos x="wd2" y="hd2"/>
              </a:cxn>
              <a:cxn ang="16200000">
                <a:pos x="wd2" y="hd2"/>
              </a:cxn>
            </a:cxnLst>
            <a:rect l="0" t="0" r="r" b="b"/>
            <a:pathLst>
              <a:path w="21600" h="19214" extrusionOk="0">
                <a:moveTo>
                  <a:pt x="0" y="19214"/>
                </a:moveTo>
                <a:cubicBezTo>
                  <a:pt x="2023" y="14496"/>
                  <a:pt x="4106" y="10410"/>
                  <a:pt x="6237" y="6981"/>
                </a:cubicBezTo>
                <a:cubicBezTo>
                  <a:pt x="9691" y="1422"/>
                  <a:pt x="13346" y="-2386"/>
                  <a:pt x="16890" y="1736"/>
                </a:cubicBezTo>
                <a:cubicBezTo>
                  <a:pt x="18614" y="3742"/>
                  <a:pt x="20224" y="7594"/>
                  <a:pt x="21600" y="13007"/>
                </a:cubicBezTo>
              </a:path>
            </a:pathLst>
          </a:custGeom>
          <a:ln w="63500">
            <a:solidFill>
              <a:srgbClr val="C82506"/>
            </a:solidFill>
            <a:miter lim="400000"/>
            <a:tailEnd type="arrow"/>
          </a:ln>
          <a:effectLst>
            <a:outerShdw blurRad="88900" dist="25400" dir="5400000" rotWithShape="0">
              <a:srgbClr val="000000">
                <a:alpha val="50000"/>
              </a:srgbClr>
            </a:outerShdw>
          </a:effectLst>
        </p:spPr>
        <p:txBody>
          <a:bodyPr lIns="71437" tIns="71437" rIns="71437" bIns="71437" anchor="ctr"/>
          <a:lstStyle/>
          <a:p>
            <a:pPr algn="ctr" defTabSz="821531">
              <a:lnSpc>
                <a:spcPct val="100000"/>
              </a:lnSpc>
              <a:spcBef>
                <a:spcPts val="0"/>
              </a:spcBef>
              <a:defRPr sz="2800">
                <a:latin typeface="Helvetica Light"/>
                <a:ea typeface="Helvetica Light"/>
                <a:cs typeface="Helvetica Light"/>
                <a:sym typeface="Helvetica Light"/>
              </a:defRPr>
            </a:pPr>
            <a:endParaRPr/>
          </a:p>
        </p:txBody>
      </p:sp>
      <p:sp>
        <p:nvSpPr>
          <p:cNvPr id="404" name="Line"/>
          <p:cNvSpPr/>
          <p:nvPr/>
        </p:nvSpPr>
        <p:spPr>
          <a:xfrm rot="9457191" flipH="1">
            <a:off x="10578964" y="3970596"/>
            <a:ext cx="2550085" cy="30879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157" y="20643"/>
                  <a:pt x="4383" y="19961"/>
                  <a:pt x="6623" y="19725"/>
                </a:cubicBezTo>
                <a:cubicBezTo>
                  <a:pt x="8218" y="19557"/>
                  <a:pt x="9803" y="19608"/>
                  <a:pt x="11395" y="18737"/>
                </a:cubicBezTo>
                <a:cubicBezTo>
                  <a:pt x="14932" y="16800"/>
                  <a:pt x="18411" y="10180"/>
                  <a:pt x="21600" y="0"/>
                </a:cubicBezTo>
              </a:path>
            </a:pathLst>
          </a:custGeom>
          <a:ln w="63500">
            <a:solidFill>
              <a:srgbClr val="C82506"/>
            </a:solidFill>
            <a:miter lim="400000"/>
            <a:tailEnd type="arrow"/>
          </a:ln>
          <a:effectLst>
            <a:outerShdw blurRad="88900" dist="25400" dir="5400000" rotWithShape="0">
              <a:srgbClr val="000000">
                <a:alpha val="50000"/>
              </a:srgbClr>
            </a:outerShdw>
          </a:effectLst>
        </p:spPr>
        <p:txBody>
          <a:bodyPr lIns="71437" tIns="71437" rIns="71437" bIns="71437" anchor="ctr"/>
          <a:lstStyle/>
          <a:p>
            <a:pPr algn="ctr" defTabSz="821531">
              <a:lnSpc>
                <a:spcPct val="100000"/>
              </a:lnSpc>
              <a:spcBef>
                <a:spcPts val="0"/>
              </a:spcBef>
              <a:defRPr sz="2800">
                <a:latin typeface="Helvetica Light"/>
                <a:ea typeface="Helvetica Light"/>
                <a:cs typeface="Helvetica Light"/>
                <a:sym typeface="Helvetica Light"/>
              </a:defRPr>
            </a:pPr>
            <a:endParaRPr/>
          </a:p>
        </p:txBody>
      </p:sp>
      <p:sp>
        <p:nvSpPr>
          <p:cNvPr id="405" name="Line"/>
          <p:cNvSpPr/>
          <p:nvPr/>
        </p:nvSpPr>
        <p:spPr>
          <a:xfrm rot="10020000" flipH="1">
            <a:off x="11658562" y="5790273"/>
            <a:ext cx="1310053" cy="15242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818" y="17816"/>
                  <a:pt x="5642" y="14405"/>
                  <a:pt x="8472" y="11369"/>
                </a:cubicBezTo>
                <a:cubicBezTo>
                  <a:pt x="12837" y="6685"/>
                  <a:pt x="17214" y="2895"/>
                  <a:pt x="21600" y="0"/>
                </a:cubicBezTo>
              </a:path>
            </a:pathLst>
          </a:custGeom>
          <a:ln w="63500">
            <a:solidFill>
              <a:srgbClr val="C82506"/>
            </a:solidFill>
            <a:miter lim="400000"/>
            <a:tailEnd type="arrow"/>
          </a:ln>
          <a:effectLst>
            <a:outerShdw blurRad="88900" dist="25400" dir="5400000" rotWithShape="0">
              <a:srgbClr val="000000">
                <a:alpha val="50000"/>
              </a:srgbClr>
            </a:outerShdw>
          </a:effectLst>
        </p:spPr>
        <p:txBody>
          <a:bodyPr lIns="71437" tIns="71437" rIns="71437" bIns="71437" anchor="ctr"/>
          <a:lstStyle/>
          <a:p>
            <a:pPr algn="ctr" defTabSz="821531">
              <a:lnSpc>
                <a:spcPct val="100000"/>
              </a:lnSpc>
              <a:spcBef>
                <a:spcPts val="0"/>
              </a:spcBef>
              <a:defRPr sz="2800">
                <a:latin typeface="Helvetica Light"/>
                <a:ea typeface="Helvetica Light"/>
                <a:cs typeface="Helvetica Light"/>
                <a:sym typeface="Helvetica Light"/>
              </a:defRPr>
            </a:pPr>
            <a:endParaRPr/>
          </a:p>
        </p:txBody>
      </p:sp>
      <p:sp>
        <p:nvSpPr>
          <p:cNvPr id="406" name="Line"/>
          <p:cNvSpPr/>
          <p:nvPr/>
        </p:nvSpPr>
        <p:spPr>
          <a:xfrm>
            <a:off x="10494356" y="9584566"/>
            <a:ext cx="1098673" cy="1"/>
          </a:xfrm>
          <a:prstGeom prst="line">
            <a:avLst/>
          </a:prstGeom>
          <a:ln w="63500">
            <a:solidFill>
              <a:srgbClr val="C82506"/>
            </a:solidFill>
            <a:miter lim="400000"/>
            <a:tailEnd type="arrow"/>
          </a:ln>
          <a:effectLst>
            <a:outerShdw blurRad="88900" dist="25400" dir="5400000" rotWithShape="0">
              <a:srgbClr val="000000">
                <a:alpha val="50000"/>
              </a:srgbClr>
            </a:outerShdw>
          </a:effectLst>
        </p:spPr>
        <p:txBody>
          <a:bodyPr lIns="71437" tIns="71437" rIns="71437" bIns="71437" anchor="ctr"/>
          <a:lstStyle/>
          <a:p>
            <a:pPr algn="ctr" defTabSz="821531">
              <a:lnSpc>
                <a:spcPct val="100000"/>
              </a:lnSpc>
              <a:spcBef>
                <a:spcPts val="0"/>
              </a:spcBef>
              <a:defRPr sz="2800">
                <a:latin typeface="Helvetica Light"/>
                <a:ea typeface="Helvetica Light"/>
                <a:cs typeface="Helvetica Light"/>
                <a:sym typeface="Helvetica Light"/>
              </a:defRPr>
            </a:pPr>
            <a:endParaRPr/>
          </a:p>
        </p:txBody>
      </p:sp>
      <p:sp>
        <p:nvSpPr>
          <p:cNvPr id="407" name="Line"/>
          <p:cNvSpPr/>
          <p:nvPr/>
        </p:nvSpPr>
        <p:spPr>
          <a:xfrm rot="9660000" flipH="1">
            <a:off x="10237154" y="10845882"/>
            <a:ext cx="2894513" cy="1755180"/>
          </a:xfrm>
          <a:custGeom>
            <a:avLst/>
            <a:gdLst/>
            <a:ahLst/>
            <a:cxnLst>
              <a:cxn ang="0">
                <a:pos x="wd2" y="hd2"/>
              </a:cxn>
              <a:cxn ang="5400000">
                <a:pos x="wd2" y="hd2"/>
              </a:cxn>
              <a:cxn ang="10800000">
                <a:pos x="wd2" y="hd2"/>
              </a:cxn>
              <a:cxn ang="16200000">
                <a:pos x="wd2" y="hd2"/>
              </a:cxn>
            </a:cxnLst>
            <a:rect l="0" t="0" r="r" b="b"/>
            <a:pathLst>
              <a:path w="21600" h="20275" extrusionOk="0">
                <a:moveTo>
                  <a:pt x="0" y="20275"/>
                </a:moveTo>
                <a:cubicBezTo>
                  <a:pt x="2339" y="19248"/>
                  <a:pt x="4373" y="16990"/>
                  <a:pt x="5751" y="13891"/>
                </a:cubicBezTo>
                <a:cubicBezTo>
                  <a:pt x="7611" y="9708"/>
                  <a:pt x="8258" y="4087"/>
                  <a:pt x="11100" y="1409"/>
                </a:cubicBezTo>
                <a:cubicBezTo>
                  <a:pt x="14000" y="-1325"/>
                  <a:pt x="17665" y="178"/>
                  <a:pt x="20304" y="3707"/>
                </a:cubicBezTo>
                <a:cubicBezTo>
                  <a:pt x="20770" y="4330"/>
                  <a:pt x="21203" y="5008"/>
                  <a:pt x="21600" y="5737"/>
                </a:cubicBezTo>
              </a:path>
            </a:pathLst>
          </a:custGeom>
          <a:ln w="63500">
            <a:solidFill>
              <a:srgbClr val="C82506"/>
            </a:solidFill>
            <a:miter lim="400000"/>
            <a:tailEnd type="arrow"/>
          </a:ln>
          <a:effectLst>
            <a:outerShdw blurRad="88900" dist="25400" dir="5400000" rotWithShape="0">
              <a:srgbClr val="000000">
                <a:alpha val="50000"/>
              </a:srgbClr>
            </a:outerShdw>
          </a:effectLst>
        </p:spPr>
        <p:txBody>
          <a:bodyPr lIns="71437" tIns="71437" rIns="71437" bIns="71437" anchor="ctr"/>
          <a:lstStyle/>
          <a:p>
            <a:pPr algn="ctr" defTabSz="821531">
              <a:lnSpc>
                <a:spcPct val="100000"/>
              </a:lnSpc>
              <a:spcBef>
                <a:spcPts val="0"/>
              </a:spcBef>
              <a:defRPr sz="2800">
                <a:latin typeface="Helvetica Light"/>
                <a:ea typeface="Helvetica Light"/>
                <a:cs typeface="Helvetica Light"/>
                <a:sym typeface="Helvetica Light"/>
              </a:defRPr>
            </a:pPr>
            <a:endParaRPr/>
          </a:p>
        </p:txBody>
      </p:sp>
      <p:grpSp>
        <p:nvGrpSpPr>
          <p:cNvPr id="534" name="Group"/>
          <p:cNvGrpSpPr/>
          <p:nvPr/>
        </p:nvGrpSpPr>
        <p:grpSpPr>
          <a:xfrm>
            <a:off x="11484580" y="3533931"/>
            <a:ext cx="3915089" cy="8397035"/>
            <a:chOff x="0" y="0"/>
            <a:chExt cx="3915088" cy="8397035"/>
          </a:xfrm>
        </p:grpSpPr>
        <p:sp>
          <p:nvSpPr>
            <p:cNvPr id="408" name="Rectangle"/>
            <p:cNvSpPr/>
            <p:nvPr/>
          </p:nvSpPr>
          <p:spPr>
            <a:xfrm>
              <a:off x="0" y="4905092"/>
              <a:ext cx="3915088" cy="3491943"/>
            </a:xfrm>
            <a:prstGeom prst="rect">
              <a:avLst/>
            </a:prstGeom>
            <a:noFill/>
            <a:ln w="63500" cap="flat">
              <a:solidFill>
                <a:srgbClr val="000000"/>
              </a:solidFill>
              <a:custDash>
                <a:ds d="200000" sp="200000"/>
              </a:custDash>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grpSp>
          <p:nvGrpSpPr>
            <p:cNvPr id="414" name="Group"/>
            <p:cNvGrpSpPr/>
            <p:nvPr/>
          </p:nvGrpSpPr>
          <p:grpSpPr>
            <a:xfrm>
              <a:off x="1180589" y="5386644"/>
              <a:ext cx="1553908" cy="2160691"/>
              <a:chOff x="-1" y="-1"/>
              <a:chExt cx="1553908" cy="2160690"/>
            </a:xfrm>
          </p:grpSpPr>
          <p:sp>
            <p:nvSpPr>
              <p:cNvPr id="409" name="Line"/>
              <p:cNvSpPr/>
              <p:nvPr/>
            </p:nvSpPr>
            <p:spPr>
              <a:xfrm flipV="1">
                <a:off x="1553906" y="148566"/>
                <a:ext cx="1" cy="1887450"/>
              </a:xfrm>
              <a:prstGeom prst="line">
                <a:avLst/>
              </a:prstGeom>
              <a:noFill/>
              <a:ln w="63500" cap="flat">
                <a:solidFill>
                  <a:srgbClr val="0365C0"/>
                </a:solidFill>
                <a:prstDash val="solid"/>
                <a:miter lim="400000"/>
                <a:tailEnd type="arrow" w="med" len="med"/>
              </a:ln>
              <a:effectLst>
                <a:outerShdw blurRad="88900" dist="25400" dir="5400000" rotWithShape="0">
                  <a:srgbClr val="000000">
                    <a:alpha val="50000"/>
                  </a:srgbClr>
                </a:outerShdw>
              </a:effectLst>
            </p:spPr>
            <p:txBody>
              <a:bodyPr wrap="square" lIns="71437" tIns="71437" rIns="71437" bIns="71437" numCol="1" anchor="ctr">
                <a:noAutofit/>
              </a:bodyPr>
              <a:lstStyle/>
              <a:p>
                <a:pPr algn="ctr" defTabSz="821531">
                  <a:lnSpc>
                    <a:spcPct val="100000"/>
                  </a:lnSpc>
                  <a:spcBef>
                    <a:spcPts val="0"/>
                  </a:spcBef>
                  <a:defRPr sz="2800">
                    <a:latin typeface="Helvetica Light"/>
                    <a:ea typeface="Helvetica Light"/>
                    <a:cs typeface="Helvetica Light"/>
                    <a:sym typeface="Helvetica Light"/>
                  </a:defRPr>
                </a:pPr>
                <a:endParaRPr/>
              </a:p>
            </p:txBody>
          </p:sp>
          <p:sp>
            <p:nvSpPr>
              <p:cNvPr id="410" name="Line"/>
              <p:cNvSpPr/>
              <p:nvPr/>
            </p:nvSpPr>
            <p:spPr>
              <a:xfrm flipV="1">
                <a:off x="-1" y="148566"/>
                <a:ext cx="2" cy="1887450"/>
              </a:xfrm>
              <a:prstGeom prst="line">
                <a:avLst/>
              </a:prstGeom>
              <a:noFill/>
              <a:ln w="63500" cap="flat">
                <a:solidFill>
                  <a:srgbClr val="0365C0"/>
                </a:solidFill>
                <a:prstDash val="solid"/>
                <a:miter lim="400000"/>
                <a:tailEnd type="arrow" w="med" len="med"/>
              </a:ln>
              <a:effectLst>
                <a:outerShdw blurRad="88900" dist="25400" dir="5400000" rotWithShape="0">
                  <a:srgbClr val="000000">
                    <a:alpha val="50000"/>
                  </a:srgbClr>
                </a:outerShdw>
              </a:effectLst>
            </p:spPr>
            <p:txBody>
              <a:bodyPr wrap="square" lIns="71437" tIns="71437" rIns="71437" bIns="71437" numCol="1" anchor="ctr">
                <a:noAutofit/>
              </a:bodyPr>
              <a:lstStyle/>
              <a:p>
                <a:pPr algn="ctr" defTabSz="821531">
                  <a:lnSpc>
                    <a:spcPct val="100000"/>
                  </a:lnSpc>
                  <a:spcBef>
                    <a:spcPts val="0"/>
                  </a:spcBef>
                  <a:defRPr sz="2800">
                    <a:latin typeface="Helvetica Light"/>
                    <a:ea typeface="Helvetica Light"/>
                    <a:cs typeface="Helvetica Light"/>
                    <a:sym typeface="Helvetica Light"/>
                  </a:defRPr>
                </a:pPr>
                <a:endParaRPr/>
              </a:p>
            </p:txBody>
          </p:sp>
          <p:sp>
            <p:nvSpPr>
              <p:cNvPr id="411" name="Line"/>
              <p:cNvSpPr/>
              <p:nvPr/>
            </p:nvSpPr>
            <p:spPr>
              <a:xfrm flipV="1">
                <a:off x="322020" y="57921"/>
                <a:ext cx="1" cy="2102768"/>
              </a:xfrm>
              <a:prstGeom prst="line">
                <a:avLst/>
              </a:prstGeom>
              <a:noFill/>
              <a:ln w="63500" cap="flat">
                <a:solidFill>
                  <a:srgbClr val="0365C0"/>
                </a:solidFill>
                <a:prstDash val="solid"/>
                <a:miter lim="400000"/>
                <a:tailEnd type="arrow" w="med" len="med"/>
              </a:ln>
              <a:effectLst>
                <a:outerShdw blurRad="88900" dist="25400" dir="5400000" rotWithShape="0">
                  <a:srgbClr val="000000">
                    <a:alpha val="50000"/>
                  </a:srgbClr>
                </a:outerShdw>
              </a:effectLst>
            </p:spPr>
            <p:txBody>
              <a:bodyPr wrap="square" lIns="71437" tIns="71437" rIns="71437" bIns="71437" numCol="1" anchor="ctr">
                <a:noAutofit/>
              </a:bodyPr>
              <a:lstStyle/>
              <a:p>
                <a:pPr algn="ctr" defTabSz="821531">
                  <a:lnSpc>
                    <a:spcPct val="100000"/>
                  </a:lnSpc>
                  <a:spcBef>
                    <a:spcPts val="0"/>
                  </a:spcBef>
                  <a:defRPr sz="2800">
                    <a:latin typeface="Helvetica Light"/>
                    <a:ea typeface="Helvetica Light"/>
                    <a:cs typeface="Helvetica Light"/>
                    <a:sym typeface="Helvetica Light"/>
                  </a:defRPr>
                </a:pPr>
                <a:endParaRPr/>
              </a:p>
            </p:txBody>
          </p:sp>
          <p:sp>
            <p:nvSpPr>
              <p:cNvPr id="412" name="Line"/>
              <p:cNvSpPr/>
              <p:nvPr/>
            </p:nvSpPr>
            <p:spPr>
              <a:xfrm flipV="1">
                <a:off x="1235575" y="14215"/>
                <a:ext cx="1" cy="2082411"/>
              </a:xfrm>
              <a:prstGeom prst="line">
                <a:avLst/>
              </a:prstGeom>
              <a:noFill/>
              <a:ln w="63500" cap="flat">
                <a:solidFill>
                  <a:srgbClr val="0365C0"/>
                </a:solidFill>
                <a:prstDash val="solid"/>
                <a:miter lim="400000"/>
                <a:tailEnd type="arrow" w="med" len="med"/>
              </a:ln>
              <a:effectLst>
                <a:outerShdw blurRad="88900" dist="25400" dir="5400000" rotWithShape="0">
                  <a:srgbClr val="000000">
                    <a:alpha val="50000"/>
                  </a:srgbClr>
                </a:outerShdw>
              </a:effectLst>
            </p:spPr>
            <p:txBody>
              <a:bodyPr wrap="square" lIns="71437" tIns="71437" rIns="71437" bIns="71437" numCol="1" anchor="ctr">
                <a:noAutofit/>
              </a:bodyPr>
              <a:lstStyle/>
              <a:p>
                <a:pPr algn="ctr" defTabSz="821531">
                  <a:lnSpc>
                    <a:spcPct val="100000"/>
                  </a:lnSpc>
                  <a:spcBef>
                    <a:spcPts val="0"/>
                  </a:spcBef>
                  <a:defRPr sz="2800">
                    <a:latin typeface="Helvetica Light"/>
                    <a:ea typeface="Helvetica Light"/>
                    <a:cs typeface="Helvetica Light"/>
                    <a:sym typeface="Helvetica Light"/>
                  </a:defRPr>
                </a:pPr>
                <a:endParaRPr/>
              </a:p>
            </p:txBody>
          </p:sp>
          <p:sp>
            <p:nvSpPr>
              <p:cNvPr id="413" name="Line"/>
              <p:cNvSpPr/>
              <p:nvPr/>
            </p:nvSpPr>
            <p:spPr>
              <a:xfrm flipV="1">
                <a:off x="776953" y="-1"/>
                <a:ext cx="1" cy="2160690"/>
              </a:xfrm>
              <a:prstGeom prst="line">
                <a:avLst/>
              </a:prstGeom>
              <a:noFill/>
              <a:ln w="63500" cap="flat">
                <a:solidFill>
                  <a:srgbClr val="0365C0"/>
                </a:solidFill>
                <a:prstDash val="solid"/>
                <a:miter lim="400000"/>
                <a:tailEnd type="arrow" w="med" len="med"/>
              </a:ln>
              <a:effectLst>
                <a:outerShdw blurRad="88900" dist="25400" dir="5400000" rotWithShape="0">
                  <a:srgbClr val="000000">
                    <a:alpha val="50000"/>
                  </a:srgbClr>
                </a:outerShdw>
              </a:effectLst>
            </p:spPr>
            <p:txBody>
              <a:bodyPr wrap="square" lIns="71437" tIns="71437" rIns="71437" bIns="71437" numCol="1" anchor="ctr">
                <a:noAutofit/>
              </a:bodyPr>
              <a:lstStyle/>
              <a:p>
                <a:pPr algn="ctr" defTabSz="821531">
                  <a:lnSpc>
                    <a:spcPct val="100000"/>
                  </a:lnSpc>
                  <a:spcBef>
                    <a:spcPts val="0"/>
                  </a:spcBef>
                  <a:defRPr sz="2800">
                    <a:latin typeface="Helvetica Light"/>
                    <a:ea typeface="Helvetica Light"/>
                    <a:cs typeface="Helvetica Light"/>
                    <a:sym typeface="Helvetica Light"/>
                  </a:defRPr>
                </a:pPr>
                <a:endParaRPr/>
              </a:p>
            </p:txBody>
          </p:sp>
        </p:grpSp>
        <p:sp>
          <p:nvSpPr>
            <p:cNvPr id="415" name="Rectangle"/>
            <p:cNvSpPr/>
            <p:nvPr/>
          </p:nvSpPr>
          <p:spPr>
            <a:xfrm rot="16200000">
              <a:off x="345376" y="4011095"/>
              <a:ext cx="3224335" cy="621962"/>
            </a:xfrm>
            <a:prstGeom prst="rect">
              <a:avLst/>
            </a:prstGeom>
            <a:solidFill>
              <a:srgbClr val="A6AAA9"/>
            </a:solidFill>
            <a:ln w="635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b="1">
                  <a:solidFill>
                    <a:srgbClr val="FFFFFF"/>
                  </a:solidFill>
                  <a:latin typeface="Helvetica"/>
                  <a:ea typeface="Helvetica"/>
                  <a:cs typeface="Helvetica"/>
                  <a:sym typeface="Helvetica"/>
                </a:defRPr>
              </a:pPr>
              <a:endParaRPr/>
            </a:p>
          </p:txBody>
        </p:sp>
        <p:sp>
          <p:nvSpPr>
            <p:cNvPr id="416" name="Rectangle"/>
            <p:cNvSpPr/>
            <p:nvPr/>
          </p:nvSpPr>
          <p:spPr>
            <a:xfrm>
              <a:off x="1373436" y="5913191"/>
              <a:ext cx="1168215" cy="1208934"/>
            </a:xfrm>
            <a:prstGeom prst="rect">
              <a:avLst/>
            </a:prstGeom>
            <a:solidFill>
              <a:srgbClr val="EC5D57"/>
            </a:solidFill>
            <a:ln w="635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2600" b="1">
                  <a:latin typeface="Helvetica"/>
                  <a:ea typeface="Helvetica"/>
                  <a:cs typeface="Helvetica"/>
                  <a:sym typeface="Helvetica"/>
                </a:defRPr>
              </a:pPr>
              <a:endParaRPr/>
            </a:p>
          </p:txBody>
        </p:sp>
        <p:sp>
          <p:nvSpPr>
            <p:cNvPr id="417" name="Shape"/>
            <p:cNvSpPr/>
            <p:nvPr/>
          </p:nvSpPr>
          <p:spPr>
            <a:xfrm>
              <a:off x="1448511" y="0"/>
              <a:ext cx="1017815" cy="956606"/>
            </a:xfrm>
            <a:custGeom>
              <a:avLst/>
              <a:gdLst/>
              <a:ahLst/>
              <a:cxnLst>
                <a:cxn ang="0">
                  <a:pos x="wd2" y="hd2"/>
                </a:cxn>
                <a:cxn ang="5400000">
                  <a:pos x="wd2" y="hd2"/>
                </a:cxn>
                <a:cxn ang="10800000">
                  <a:pos x="wd2" y="hd2"/>
                </a:cxn>
                <a:cxn ang="16200000">
                  <a:pos x="wd2" y="hd2"/>
                </a:cxn>
              </a:cxnLst>
              <a:rect l="0" t="0" r="r" b="b"/>
              <a:pathLst>
                <a:path w="21600" h="21600" extrusionOk="0">
                  <a:moveTo>
                    <a:pt x="21447" y="21597"/>
                  </a:moveTo>
                  <a:lnTo>
                    <a:pt x="0" y="21600"/>
                  </a:lnTo>
                  <a:lnTo>
                    <a:pt x="64" y="15589"/>
                  </a:lnTo>
                  <a:lnTo>
                    <a:pt x="6199" y="15593"/>
                  </a:lnTo>
                  <a:lnTo>
                    <a:pt x="6205" y="42"/>
                  </a:lnTo>
                  <a:lnTo>
                    <a:pt x="15429" y="0"/>
                  </a:lnTo>
                  <a:lnTo>
                    <a:pt x="15539" y="15420"/>
                  </a:lnTo>
                  <a:lnTo>
                    <a:pt x="21600" y="15597"/>
                  </a:lnTo>
                  <a:lnTo>
                    <a:pt x="21447" y="21597"/>
                  </a:lnTo>
                  <a:close/>
                </a:path>
              </a:pathLst>
            </a:custGeom>
            <a:solidFill>
              <a:srgbClr val="53585F"/>
            </a:solidFill>
            <a:ln w="635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18" name="Rectangle"/>
            <p:cNvSpPr/>
            <p:nvPr/>
          </p:nvSpPr>
          <p:spPr>
            <a:xfrm>
              <a:off x="703448" y="1004364"/>
              <a:ext cx="2508192" cy="2121975"/>
            </a:xfrm>
            <a:prstGeom prst="rect">
              <a:avLst/>
            </a:prstGeom>
            <a:noFill/>
            <a:ln w="63500" cap="flat">
              <a:solidFill>
                <a:srgbClr val="000000"/>
              </a:solidFill>
              <a:custDash>
                <a:ds d="200000" sp="200000"/>
              </a:custDash>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19" name="Line"/>
            <p:cNvSpPr/>
            <p:nvPr/>
          </p:nvSpPr>
          <p:spPr>
            <a:xfrm rot="20773661">
              <a:off x="1884170" y="1184118"/>
              <a:ext cx="1811136" cy="409934"/>
            </a:xfrm>
            <a:custGeom>
              <a:avLst/>
              <a:gdLst/>
              <a:ahLst/>
              <a:cxnLst>
                <a:cxn ang="0">
                  <a:pos x="wd2" y="hd2"/>
                </a:cxn>
                <a:cxn ang="5400000">
                  <a:pos x="wd2" y="hd2"/>
                </a:cxn>
                <a:cxn ang="10800000">
                  <a:pos x="wd2" y="hd2"/>
                </a:cxn>
                <a:cxn ang="16200000">
                  <a:pos x="wd2" y="hd2"/>
                </a:cxn>
              </a:cxnLst>
              <a:rect l="0" t="0" r="r" b="b"/>
              <a:pathLst>
                <a:path w="21600" h="21600" extrusionOk="0">
                  <a:moveTo>
                    <a:pt x="0" y="20707"/>
                  </a:moveTo>
                  <a:lnTo>
                    <a:pt x="1222" y="0"/>
                  </a:lnTo>
                  <a:lnTo>
                    <a:pt x="21600" y="21600"/>
                  </a:lnTo>
                </a:path>
              </a:pathLst>
            </a:custGeom>
            <a:noFill/>
            <a:ln w="63500" cap="flat">
              <a:solidFill>
                <a:srgbClr val="B36AE2"/>
              </a:solidFill>
              <a:prstDash val="solid"/>
              <a:miter lim="400000"/>
              <a:tailEnd type="triangle" w="med" len="med"/>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20" name="signal"/>
            <p:cNvSpPr txBox="1"/>
            <p:nvPr/>
          </p:nvSpPr>
          <p:spPr>
            <a:xfrm rot="16200000">
              <a:off x="2881208" y="1952799"/>
              <a:ext cx="1274899" cy="512207"/>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71437" tIns="71437" rIns="71437" bIns="71437" numCol="1" anchor="ctr">
              <a:noAutofit/>
            </a:bodyPr>
            <a:lstStyle>
              <a:lvl1pPr algn="ctr" defTabSz="821531">
                <a:lnSpc>
                  <a:spcPct val="100000"/>
                </a:lnSpc>
                <a:spcBef>
                  <a:spcPts val="0"/>
                </a:spcBef>
                <a:defRPr sz="2500" b="1">
                  <a:solidFill>
                    <a:srgbClr val="B36AE2"/>
                  </a:solidFill>
                  <a:latin typeface="Helvetica"/>
                  <a:ea typeface="Helvetica"/>
                  <a:cs typeface="Helvetica"/>
                  <a:sym typeface="Helvetica"/>
                </a:defRPr>
              </a:lvl1pPr>
            </a:lstStyle>
            <a:p>
              <a:r>
                <a:t>signal</a:t>
              </a:r>
            </a:p>
          </p:txBody>
        </p:sp>
        <p:sp>
          <p:nvSpPr>
            <p:cNvPr id="421" name="B-field"/>
            <p:cNvSpPr txBox="1"/>
            <p:nvPr/>
          </p:nvSpPr>
          <p:spPr>
            <a:xfrm>
              <a:off x="1219909" y="7571190"/>
              <a:ext cx="1367657" cy="610257"/>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71437" tIns="71437" rIns="71437" bIns="71437" numCol="1" anchor="ctr">
              <a:noAutofit/>
            </a:bodyPr>
            <a:lstStyle>
              <a:lvl1pPr algn="ctr" defTabSz="821531">
                <a:lnSpc>
                  <a:spcPct val="100000"/>
                </a:lnSpc>
                <a:spcBef>
                  <a:spcPts val="0"/>
                </a:spcBef>
                <a:defRPr sz="2600" b="1">
                  <a:solidFill>
                    <a:srgbClr val="0365C0"/>
                  </a:solidFill>
                  <a:latin typeface="Helvetica"/>
                  <a:ea typeface="Helvetica"/>
                  <a:cs typeface="Helvetica"/>
                  <a:sym typeface="Helvetica"/>
                </a:defRPr>
              </a:lvl1pPr>
            </a:lstStyle>
            <a:p>
              <a:r>
                <a:t>B-field</a:t>
              </a:r>
            </a:p>
          </p:txBody>
        </p:sp>
        <p:grpSp>
          <p:nvGrpSpPr>
            <p:cNvPr id="457" name="Group"/>
            <p:cNvGrpSpPr/>
            <p:nvPr/>
          </p:nvGrpSpPr>
          <p:grpSpPr>
            <a:xfrm>
              <a:off x="135644" y="5024558"/>
              <a:ext cx="805484" cy="3253012"/>
              <a:chOff x="-1" y="0"/>
              <a:chExt cx="805482" cy="3253011"/>
            </a:xfrm>
          </p:grpSpPr>
          <p:sp>
            <p:nvSpPr>
              <p:cNvPr id="422" name="Rectangle"/>
              <p:cNvSpPr/>
              <p:nvPr/>
            </p:nvSpPr>
            <p:spPr>
              <a:xfrm>
                <a:off x="6279" y="0"/>
                <a:ext cx="799202" cy="3253011"/>
              </a:xfrm>
              <a:prstGeom prst="rect">
                <a:avLst/>
              </a:prstGeom>
              <a:blipFill rotWithShape="1">
                <a:blip r:embed="rId4"/>
                <a:srcRect/>
                <a:tile tx="0" ty="0" sx="100000" sy="100000" flip="none" algn="tl"/>
              </a:blipFill>
              <a:ln w="25400" cap="flat">
                <a:solidFill>
                  <a:srgbClr val="F39019"/>
                </a:solidFill>
                <a:prstDash val="solid"/>
                <a:miter lim="400000"/>
              </a:ln>
              <a:effectLst>
                <a:outerShdw blurRad="50800" dist="25400" dir="5400000" rotWithShape="0">
                  <a:srgbClr val="000000">
                    <a:alpha val="50000"/>
                  </a:srgbClr>
                </a:outerShdw>
              </a:effectLst>
            </p:spPr>
            <p:txBody>
              <a:bodyPr wrap="square" lIns="71437" tIns="71437" rIns="71437" bIns="71437" numCol="1" anchor="ctr">
                <a:noAutofit/>
              </a:bodyPr>
              <a:lstStyle/>
              <a:p>
                <a:pPr algn="ctr" defTabSz="821531">
                  <a:lnSpc>
                    <a:spcPct val="100000"/>
                  </a:lnSpc>
                  <a:spcBef>
                    <a:spcPts val="0"/>
                  </a:spcBef>
                  <a:defRPr sz="3200">
                    <a:solidFill>
                      <a:srgbClr val="FFFFFF"/>
                    </a:solidFill>
                    <a:latin typeface="Helvetica Light"/>
                    <a:ea typeface="Helvetica Light"/>
                    <a:cs typeface="Helvetica Light"/>
                    <a:sym typeface="Helvetica Light"/>
                  </a:defRPr>
                </a:pPr>
                <a:endParaRPr/>
              </a:p>
            </p:txBody>
          </p:sp>
          <p:sp>
            <p:nvSpPr>
              <p:cNvPr id="423" name="Line"/>
              <p:cNvSpPr/>
              <p:nvPr/>
            </p:nvSpPr>
            <p:spPr>
              <a:xfrm flipV="1">
                <a:off x="7180" y="1176201"/>
                <a:ext cx="793309" cy="185962"/>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24" name="Line"/>
              <p:cNvSpPr/>
              <p:nvPr/>
            </p:nvSpPr>
            <p:spPr>
              <a:xfrm flipV="1">
                <a:off x="7180" y="1279084"/>
                <a:ext cx="793309" cy="185963"/>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25" name="Line"/>
              <p:cNvSpPr/>
              <p:nvPr/>
            </p:nvSpPr>
            <p:spPr>
              <a:xfrm flipV="1">
                <a:off x="7180" y="1380799"/>
                <a:ext cx="793309" cy="185962"/>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26" name="Line"/>
              <p:cNvSpPr/>
              <p:nvPr/>
            </p:nvSpPr>
            <p:spPr>
              <a:xfrm flipV="1">
                <a:off x="7180" y="1482513"/>
                <a:ext cx="793309" cy="185962"/>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27" name="Line"/>
              <p:cNvSpPr/>
              <p:nvPr/>
            </p:nvSpPr>
            <p:spPr>
              <a:xfrm flipV="1">
                <a:off x="7180" y="1584227"/>
                <a:ext cx="793309" cy="185962"/>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28" name="Line"/>
              <p:cNvSpPr/>
              <p:nvPr/>
            </p:nvSpPr>
            <p:spPr>
              <a:xfrm flipV="1">
                <a:off x="7180" y="1685941"/>
                <a:ext cx="793309" cy="185963"/>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29" name="Line"/>
              <p:cNvSpPr/>
              <p:nvPr/>
            </p:nvSpPr>
            <p:spPr>
              <a:xfrm flipV="1">
                <a:off x="7180" y="1787655"/>
                <a:ext cx="793309" cy="185963"/>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30" name="Line"/>
              <p:cNvSpPr/>
              <p:nvPr/>
            </p:nvSpPr>
            <p:spPr>
              <a:xfrm flipV="1">
                <a:off x="7180" y="1889369"/>
                <a:ext cx="793309" cy="185963"/>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31" name="Line"/>
              <p:cNvSpPr/>
              <p:nvPr/>
            </p:nvSpPr>
            <p:spPr>
              <a:xfrm flipV="1">
                <a:off x="7180" y="1991084"/>
                <a:ext cx="793309" cy="185962"/>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32" name="Line"/>
              <p:cNvSpPr/>
              <p:nvPr/>
            </p:nvSpPr>
            <p:spPr>
              <a:xfrm flipV="1">
                <a:off x="7180" y="2092798"/>
                <a:ext cx="793309" cy="185963"/>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33" name="Line"/>
              <p:cNvSpPr/>
              <p:nvPr/>
            </p:nvSpPr>
            <p:spPr>
              <a:xfrm flipV="1">
                <a:off x="7180" y="2194512"/>
                <a:ext cx="793309" cy="185963"/>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34" name="Line"/>
              <p:cNvSpPr/>
              <p:nvPr/>
            </p:nvSpPr>
            <p:spPr>
              <a:xfrm flipV="1">
                <a:off x="7180" y="2296226"/>
                <a:ext cx="793309" cy="185963"/>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35" name="Line"/>
              <p:cNvSpPr/>
              <p:nvPr/>
            </p:nvSpPr>
            <p:spPr>
              <a:xfrm flipV="1">
                <a:off x="7180" y="2397941"/>
                <a:ext cx="793309" cy="185963"/>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36" name="Line"/>
              <p:cNvSpPr/>
              <p:nvPr/>
            </p:nvSpPr>
            <p:spPr>
              <a:xfrm flipV="1">
                <a:off x="7180" y="2499655"/>
                <a:ext cx="793309" cy="185963"/>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37" name="Line"/>
              <p:cNvSpPr/>
              <p:nvPr/>
            </p:nvSpPr>
            <p:spPr>
              <a:xfrm flipV="1">
                <a:off x="7180" y="2601369"/>
                <a:ext cx="793309" cy="185963"/>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38" name="Line"/>
              <p:cNvSpPr/>
              <p:nvPr/>
            </p:nvSpPr>
            <p:spPr>
              <a:xfrm flipV="1">
                <a:off x="7180" y="2703084"/>
                <a:ext cx="793309" cy="185962"/>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39" name="Line"/>
              <p:cNvSpPr/>
              <p:nvPr/>
            </p:nvSpPr>
            <p:spPr>
              <a:xfrm flipV="1">
                <a:off x="7180" y="2804798"/>
                <a:ext cx="793309" cy="185962"/>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40" name="Line"/>
              <p:cNvSpPr/>
              <p:nvPr/>
            </p:nvSpPr>
            <p:spPr>
              <a:xfrm flipV="1">
                <a:off x="7180" y="2906512"/>
                <a:ext cx="793309" cy="185963"/>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41" name="Line"/>
              <p:cNvSpPr/>
              <p:nvPr/>
            </p:nvSpPr>
            <p:spPr>
              <a:xfrm flipV="1">
                <a:off x="7180" y="3008226"/>
                <a:ext cx="793309" cy="185963"/>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42" name="Line"/>
              <p:cNvSpPr/>
              <p:nvPr/>
            </p:nvSpPr>
            <p:spPr>
              <a:xfrm flipV="1">
                <a:off x="176795" y="3109941"/>
                <a:ext cx="623694" cy="142126"/>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43" name="Line"/>
              <p:cNvSpPr/>
              <p:nvPr/>
            </p:nvSpPr>
            <p:spPr>
              <a:xfrm flipV="1">
                <a:off x="589022" y="3206722"/>
                <a:ext cx="200495" cy="46289"/>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44" name="Line"/>
              <p:cNvSpPr/>
              <p:nvPr/>
            </p:nvSpPr>
            <p:spPr>
              <a:xfrm flipV="1">
                <a:off x="4126" y="13395"/>
                <a:ext cx="168582" cy="39966"/>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45" name="Line"/>
              <p:cNvSpPr/>
              <p:nvPr/>
            </p:nvSpPr>
            <p:spPr>
              <a:xfrm flipV="1">
                <a:off x="-1" y="7243"/>
                <a:ext cx="569734" cy="131534"/>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46" name="Line"/>
              <p:cNvSpPr/>
              <p:nvPr/>
            </p:nvSpPr>
            <p:spPr>
              <a:xfrm flipV="1">
                <a:off x="10812" y="52621"/>
                <a:ext cx="793309" cy="185962"/>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47" name="Line"/>
              <p:cNvSpPr/>
              <p:nvPr/>
            </p:nvSpPr>
            <p:spPr>
              <a:xfrm flipV="1">
                <a:off x="10812" y="154335"/>
                <a:ext cx="793309" cy="185962"/>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48" name="Line"/>
              <p:cNvSpPr/>
              <p:nvPr/>
            </p:nvSpPr>
            <p:spPr>
              <a:xfrm flipV="1">
                <a:off x="10812" y="256049"/>
                <a:ext cx="793309" cy="185963"/>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49" name="Line"/>
              <p:cNvSpPr/>
              <p:nvPr/>
            </p:nvSpPr>
            <p:spPr>
              <a:xfrm flipV="1">
                <a:off x="10812" y="357763"/>
                <a:ext cx="793309" cy="185963"/>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50" name="Line"/>
              <p:cNvSpPr/>
              <p:nvPr/>
            </p:nvSpPr>
            <p:spPr>
              <a:xfrm flipV="1">
                <a:off x="10812" y="459478"/>
                <a:ext cx="793309" cy="185962"/>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51" name="Line"/>
              <p:cNvSpPr/>
              <p:nvPr/>
            </p:nvSpPr>
            <p:spPr>
              <a:xfrm flipV="1">
                <a:off x="10812" y="561192"/>
                <a:ext cx="793309" cy="185963"/>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52" name="Line"/>
              <p:cNvSpPr/>
              <p:nvPr/>
            </p:nvSpPr>
            <p:spPr>
              <a:xfrm flipV="1">
                <a:off x="10812" y="662906"/>
                <a:ext cx="793309" cy="185963"/>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53" name="Line"/>
              <p:cNvSpPr/>
              <p:nvPr/>
            </p:nvSpPr>
            <p:spPr>
              <a:xfrm flipV="1">
                <a:off x="10812" y="764621"/>
                <a:ext cx="793309" cy="185962"/>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54" name="Line"/>
              <p:cNvSpPr/>
              <p:nvPr/>
            </p:nvSpPr>
            <p:spPr>
              <a:xfrm flipV="1">
                <a:off x="10812" y="866335"/>
                <a:ext cx="793309" cy="185962"/>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55" name="Line"/>
              <p:cNvSpPr/>
              <p:nvPr/>
            </p:nvSpPr>
            <p:spPr>
              <a:xfrm flipV="1">
                <a:off x="10812" y="968049"/>
                <a:ext cx="793309" cy="185962"/>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56" name="Line"/>
              <p:cNvSpPr/>
              <p:nvPr/>
            </p:nvSpPr>
            <p:spPr>
              <a:xfrm flipV="1">
                <a:off x="10812" y="1069763"/>
                <a:ext cx="793309" cy="185963"/>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grpSp>
        <p:sp>
          <p:nvSpPr>
            <p:cNvPr id="458" name="Circle"/>
            <p:cNvSpPr/>
            <p:nvPr/>
          </p:nvSpPr>
          <p:spPr>
            <a:xfrm>
              <a:off x="1523569" y="6943170"/>
              <a:ext cx="60254" cy="67503"/>
            </a:xfrm>
            <a:prstGeom prst="ellipse">
              <a:avLst/>
            </a:prstGeom>
            <a:solidFill>
              <a:srgbClr val="FFFFFF"/>
            </a:solidFill>
            <a:ln w="12700" cap="flat">
              <a:noFill/>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59" name="Circle"/>
            <p:cNvSpPr/>
            <p:nvPr/>
          </p:nvSpPr>
          <p:spPr>
            <a:xfrm>
              <a:off x="1523569" y="6517657"/>
              <a:ext cx="60254" cy="67504"/>
            </a:xfrm>
            <a:prstGeom prst="ellipse">
              <a:avLst/>
            </a:prstGeom>
            <a:solidFill>
              <a:srgbClr val="FFFFFF"/>
            </a:solidFill>
            <a:ln w="12700" cap="flat">
              <a:noFill/>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60" name="Circle"/>
            <p:cNvSpPr/>
            <p:nvPr/>
          </p:nvSpPr>
          <p:spPr>
            <a:xfrm>
              <a:off x="1554473" y="6751676"/>
              <a:ext cx="60255" cy="67503"/>
            </a:xfrm>
            <a:prstGeom prst="ellipse">
              <a:avLst/>
            </a:prstGeom>
            <a:solidFill>
              <a:srgbClr val="FFFFFF"/>
            </a:solidFill>
            <a:ln w="12700" cap="flat">
              <a:noFill/>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61" name="Circle"/>
            <p:cNvSpPr/>
            <p:nvPr/>
          </p:nvSpPr>
          <p:spPr>
            <a:xfrm>
              <a:off x="1713653" y="6910857"/>
              <a:ext cx="60254" cy="67503"/>
            </a:xfrm>
            <a:prstGeom prst="ellipse">
              <a:avLst/>
            </a:prstGeom>
            <a:solidFill>
              <a:srgbClr val="FFFFFF"/>
            </a:solidFill>
            <a:ln w="12700" cap="flat">
              <a:noFill/>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62" name="Circle"/>
            <p:cNvSpPr/>
            <p:nvPr/>
          </p:nvSpPr>
          <p:spPr>
            <a:xfrm>
              <a:off x="1897290" y="6976921"/>
              <a:ext cx="60254" cy="67503"/>
            </a:xfrm>
            <a:prstGeom prst="ellipse">
              <a:avLst/>
            </a:prstGeom>
            <a:solidFill>
              <a:srgbClr val="FFFFFF"/>
            </a:solidFill>
            <a:ln w="12700" cap="flat">
              <a:noFill/>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63" name="Circle"/>
            <p:cNvSpPr/>
            <p:nvPr/>
          </p:nvSpPr>
          <p:spPr>
            <a:xfrm>
              <a:off x="2300359" y="6585160"/>
              <a:ext cx="60254" cy="67503"/>
            </a:xfrm>
            <a:prstGeom prst="ellipse">
              <a:avLst/>
            </a:prstGeom>
            <a:solidFill>
              <a:srgbClr val="FFFFFF"/>
            </a:solidFill>
            <a:ln w="12700" cap="flat">
              <a:noFill/>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64" name="Circle"/>
            <p:cNvSpPr/>
            <p:nvPr/>
          </p:nvSpPr>
          <p:spPr>
            <a:xfrm>
              <a:off x="2330486" y="6910857"/>
              <a:ext cx="60254" cy="67503"/>
            </a:xfrm>
            <a:prstGeom prst="ellipse">
              <a:avLst/>
            </a:prstGeom>
            <a:solidFill>
              <a:srgbClr val="FFFFFF"/>
            </a:solidFill>
            <a:ln w="12700" cap="flat">
              <a:noFill/>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65" name="Circle"/>
            <p:cNvSpPr/>
            <p:nvPr/>
          </p:nvSpPr>
          <p:spPr>
            <a:xfrm>
              <a:off x="2330486" y="6216936"/>
              <a:ext cx="60254" cy="67503"/>
            </a:xfrm>
            <a:prstGeom prst="ellipse">
              <a:avLst/>
            </a:prstGeom>
            <a:solidFill>
              <a:srgbClr val="FFFFFF"/>
            </a:solidFill>
            <a:ln w="12700" cap="flat">
              <a:noFill/>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66" name="Circle"/>
            <p:cNvSpPr/>
            <p:nvPr/>
          </p:nvSpPr>
          <p:spPr>
            <a:xfrm>
              <a:off x="2390739" y="6399488"/>
              <a:ext cx="60254" cy="67503"/>
            </a:xfrm>
            <a:prstGeom prst="ellipse">
              <a:avLst/>
            </a:prstGeom>
            <a:solidFill>
              <a:srgbClr val="FFFFFF"/>
            </a:solidFill>
            <a:ln w="12700" cap="flat">
              <a:noFill/>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67" name="Circle"/>
            <p:cNvSpPr/>
            <p:nvPr/>
          </p:nvSpPr>
          <p:spPr>
            <a:xfrm>
              <a:off x="2360612" y="6717924"/>
              <a:ext cx="60254" cy="67503"/>
            </a:xfrm>
            <a:prstGeom prst="ellipse">
              <a:avLst/>
            </a:prstGeom>
            <a:solidFill>
              <a:srgbClr val="FFFFFF"/>
            </a:solidFill>
            <a:ln w="12700" cap="flat">
              <a:noFill/>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68" name="Circle"/>
            <p:cNvSpPr/>
            <p:nvPr/>
          </p:nvSpPr>
          <p:spPr>
            <a:xfrm>
              <a:off x="2121288" y="6910857"/>
              <a:ext cx="60254" cy="67503"/>
            </a:xfrm>
            <a:prstGeom prst="ellipse">
              <a:avLst/>
            </a:prstGeom>
            <a:solidFill>
              <a:srgbClr val="FFFFFF"/>
            </a:solidFill>
            <a:ln w="12700" cap="flat">
              <a:noFill/>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69" name="Circle"/>
            <p:cNvSpPr/>
            <p:nvPr/>
          </p:nvSpPr>
          <p:spPr>
            <a:xfrm>
              <a:off x="2270233" y="7010672"/>
              <a:ext cx="60254" cy="67503"/>
            </a:xfrm>
            <a:prstGeom prst="ellipse">
              <a:avLst/>
            </a:prstGeom>
            <a:solidFill>
              <a:srgbClr val="FFFFFF"/>
            </a:solidFill>
            <a:ln w="12700" cap="flat">
              <a:noFill/>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70" name="Circle"/>
            <p:cNvSpPr/>
            <p:nvPr/>
          </p:nvSpPr>
          <p:spPr>
            <a:xfrm>
              <a:off x="2209980" y="6091408"/>
              <a:ext cx="60254" cy="67503"/>
            </a:xfrm>
            <a:prstGeom prst="ellipse">
              <a:avLst/>
            </a:prstGeom>
            <a:solidFill>
              <a:srgbClr val="FFFFFF"/>
            </a:solidFill>
            <a:ln w="12700" cap="flat">
              <a:noFill/>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71" name="Circle"/>
            <p:cNvSpPr/>
            <p:nvPr/>
          </p:nvSpPr>
          <p:spPr>
            <a:xfrm>
              <a:off x="2360612" y="6024005"/>
              <a:ext cx="60254" cy="67504"/>
            </a:xfrm>
            <a:prstGeom prst="ellipse">
              <a:avLst/>
            </a:prstGeom>
            <a:solidFill>
              <a:srgbClr val="FFFFFF"/>
            </a:solidFill>
            <a:ln w="12700" cap="flat">
              <a:noFill/>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72" name="Circle"/>
            <p:cNvSpPr/>
            <p:nvPr/>
          </p:nvSpPr>
          <p:spPr>
            <a:xfrm>
              <a:off x="2270233" y="6450155"/>
              <a:ext cx="60254" cy="67503"/>
            </a:xfrm>
            <a:prstGeom prst="ellipse">
              <a:avLst/>
            </a:prstGeom>
            <a:solidFill>
              <a:srgbClr val="FFFFFF"/>
            </a:solidFill>
            <a:ln w="12700" cap="flat">
              <a:noFill/>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73" name="Circle"/>
            <p:cNvSpPr/>
            <p:nvPr/>
          </p:nvSpPr>
          <p:spPr>
            <a:xfrm>
              <a:off x="1873611" y="6517657"/>
              <a:ext cx="60254" cy="67504"/>
            </a:xfrm>
            <a:prstGeom prst="ellipse">
              <a:avLst/>
            </a:prstGeom>
            <a:solidFill>
              <a:srgbClr val="FFFFFF"/>
            </a:solidFill>
            <a:ln w="12700" cap="flat">
              <a:noFill/>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74" name="Circle"/>
            <p:cNvSpPr/>
            <p:nvPr/>
          </p:nvSpPr>
          <p:spPr>
            <a:xfrm>
              <a:off x="2053635" y="6483906"/>
              <a:ext cx="60254" cy="67503"/>
            </a:xfrm>
            <a:prstGeom prst="ellipse">
              <a:avLst/>
            </a:prstGeom>
            <a:solidFill>
              <a:srgbClr val="FFFFFF"/>
            </a:solidFill>
            <a:ln w="12700" cap="flat">
              <a:noFill/>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75" name="Circle"/>
            <p:cNvSpPr/>
            <p:nvPr/>
          </p:nvSpPr>
          <p:spPr>
            <a:xfrm>
              <a:off x="2240106" y="6819177"/>
              <a:ext cx="60254" cy="67503"/>
            </a:xfrm>
            <a:prstGeom prst="ellipse">
              <a:avLst/>
            </a:prstGeom>
            <a:solidFill>
              <a:srgbClr val="FFFFFF"/>
            </a:solidFill>
            <a:ln w="12700" cap="flat">
              <a:noFill/>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76" name="Circle"/>
            <p:cNvSpPr/>
            <p:nvPr/>
          </p:nvSpPr>
          <p:spPr>
            <a:xfrm>
              <a:off x="1957154" y="6877105"/>
              <a:ext cx="60254" cy="67503"/>
            </a:xfrm>
            <a:prstGeom prst="ellipse">
              <a:avLst/>
            </a:prstGeom>
            <a:solidFill>
              <a:srgbClr val="FFFFFF"/>
            </a:solidFill>
            <a:ln w="12700" cap="flat">
              <a:noFill/>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77" name="Circle"/>
            <p:cNvSpPr/>
            <p:nvPr/>
          </p:nvSpPr>
          <p:spPr>
            <a:xfrm>
              <a:off x="1987281" y="6157490"/>
              <a:ext cx="60254" cy="67503"/>
            </a:xfrm>
            <a:prstGeom prst="ellipse">
              <a:avLst/>
            </a:prstGeom>
            <a:solidFill>
              <a:srgbClr val="FFFFFF"/>
            </a:solidFill>
            <a:ln w="12700" cap="flat">
              <a:noFill/>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78" name="Circle"/>
            <p:cNvSpPr/>
            <p:nvPr/>
          </p:nvSpPr>
          <p:spPr>
            <a:xfrm>
              <a:off x="2083761" y="5994992"/>
              <a:ext cx="60254" cy="67503"/>
            </a:xfrm>
            <a:prstGeom prst="ellipse">
              <a:avLst/>
            </a:prstGeom>
            <a:solidFill>
              <a:srgbClr val="FFFFFF"/>
            </a:solidFill>
            <a:ln w="12700" cap="flat">
              <a:noFill/>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79" name="Circle"/>
            <p:cNvSpPr/>
            <p:nvPr/>
          </p:nvSpPr>
          <p:spPr>
            <a:xfrm>
              <a:off x="1773906" y="6086720"/>
              <a:ext cx="60255" cy="67503"/>
            </a:xfrm>
            <a:prstGeom prst="ellipse">
              <a:avLst/>
            </a:prstGeom>
            <a:solidFill>
              <a:srgbClr val="FFFFFF"/>
            </a:solidFill>
            <a:ln w="12700" cap="flat">
              <a:noFill/>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80" name="Circle"/>
            <p:cNvSpPr/>
            <p:nvPr/>
          </p:nvSpPr>
          <p:spPr>
            <a:xfrm>
              <a:off x="1866385" y="5966078"/>
              <a:ext cx="60254" cy="67503"/>
            </a:xfrm>
            <a:prstGeom prst="ellipse">
              <a:avLst/>
            </a:prstGeom>
            <a:solidFill>
              <a:srgbClr val="FFFFFF"/>
            </a:solidFill>
            <a:ln w="12700" cap="flat">
              <a:noFill/>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81" name="Circle"/>
            <p:cNvSpPr/>
            <p:nvPr/>
          </p:nvSpPr>
          <p:spPr>
            <a:xfrm>
              <a:off x="1583822" y="6057657"/>
              <a:ext cx="60254" cy="67503"/>
            </a:xfrm>
            <a:prstGeom prst="ellipse">
              <a:avLst/>
            </a:prstGeom>
            <a:solidFill>
              <a:srgbClr val="FFFFFF"/>
            </a:solidFill>
            <a:ln w="12700" cap="flat">
              <a:noFill/>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82" name="Circle"/>
            <p:cNvSpPr/>
            <p:nvPr/>
          </p:nvSpPr>
          <p:spPr>
            <a:xfrm>
              <a:off x="1583822" y="6325126"/>
              <a:ext cx="60254" cy="67503"/>
            </a:xfrm>
            <a:prstGeom prst="ellipse">
              <a:avLst/>
            </a:prstGeom>
            <a:solidFill>
              <a:srgbClr val="FFFFFF"/>
            </a:solidFill>
            <a:ln w="12700" cap="flat">
              <a:noFill/>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83" name="Circle"/>
            <p:cNvSpPr/>
            <p:nvPr/>
          </p:nvSpPr>
          <p:spPr>
            <a:xfrm>
              <a:off x="1463316" y="6157490"/>
              <a:ext cx="60254" cy="67503"/>
            </a:xfrm>
            <a:prstGeom prst="ellipse">
              <a:avLst/>
            </a:prstGeom>
            <a:solidFill>
              <a:srgbClr val="FFFFFF"/>
            </a:solidFill>
            <a:ln w="12700" cap="flat">
              <a:noFill/>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84" name="Circle"/>
            <p:cNvSpPr/>
            <p:nvPr/>
          </p:nvSpPr>
          <p:spPr>
            <a:xfrm>
              <a:off x="1463316" y="6392628"/>
              <a:ext cx="60254" cy="67503"/>
            </a:xfrm>
            <a:prstGeom prst="ellipse">
              <a:avLst/>
            </a:prstGeom>
            <a:solidFill>
              <a:srgbClr val="FFFFFF"/>
            </a:solidFill>
            <a:ln w="12700" cap="flat">
              <a:noFill/>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85" name="Circle"/>
            <p:cNvSpPr/>
            <p:nvPr/>
          </p:nvSpPr>
          <p:spPr>
            <a:xfrm>
              <a:off x="1463316" y="6650422"/>
              <a:ext cx="60254" cy="67503"/>
            </a:xfrm>
            <a:prstGeom prst="ellipse">
              <a:avLst/>
            </a:prstGeom>
            <a:solidFill>
              <a:srgbClr val="FFFFFF"/>
            </a:solidFill>
            <a:ln w="12700" cap="flat">
              <a:noFill/>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86" name="Circle"/>
            <p:cNvSpPr/>
            <p:nvPr/>
          </p:nvSpPr>
          <p:spPr>
            <a:xfrm>
              <a:off x="1648738" y="6558745"/>
              <a:ext cx="60254" cy="67503"/>
            </a:xfrm>
            <a:prstGeom prst="ellipse">
              <a:avLst/>
            </a:prstGeom>
            <a:solidFill>
              <a:srgbClr val="FFFFFF"/>
            </a:solidFill>
            <a:ln w="12700" cap="flat">
              <a:noFill/>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87" name="Line"/>
            <p:cNvSpPr/>
            <p:nvPr/>
          </p:nvSpPr>
          <p:spPr>
            <a:xfrm rot="16200000">
              <a:off x="1359310" y="4259815"/>
              <a:ext cx="1006253" cy="144766"/>
            </a:xfrm>
            <a:custGeom>
              <a:avLst/>
              <a:gdLst/>
              <a:ahLst/>
              <a:cxnLst>
                <a:cxn ang="0">
                  <a:pos x="wd2" y="hd2"/>
                </a:cxn>
                <a:cxn ang="5400000">
                  <a:pos x="wd2" y="hd2"/>
                </a:cxn>
                <a:cxn ang="10800000">
                  <a:pos x="wd2" y="hd2"/>
                </a:cxn>
                <a:cxn ang="16200000">
                  <a:pos x="wd2" y="hd2"/>
                </a:cxn>
              </a:cxnLst>
              <a:rect l="0" t="0" r="r" b="b"/>
              <a:pathLst>
                <a:path w="21600" h="17526" extrusionOk="0">
                  <a:moveTo>
                    <a:pt x="0" y="8344"/>
                  </a:moveTo>
                  <a:cubicBezTo>
                    <a:pt x="223" y="8390"/>
                    <a:pt x="447" y="8318"/>
                    <a:pt x="669" y="8126"/>
                  </a:cubicBezTo>
                  <a:cubicBezTo>
                    <a:pt x="914" y="7915"/>
                    <a:pt x="1157" y="7527"/>
                    <a:pt x="1370" y="6753"/>
                  </a:cubicBezTo>
                  <a:cubicBezTo>
                    <a:pt x="1905" y="4808"/>
                    <a:pt x="2204" y="528"/>
                    <a:pt x="2854" y="57"/>
                  </a:cubicBezTo>
                  <a:cubicBezTo>
                    <a:pt x="4500" y="-1137"/>
                    <a:pt x="4213" y="16939"/>
                    <a:pt x="5735" y="17115"/>
                  </a:cubicBezTo>
                  <a:cubicBezTo>
                    <a:pt x="7287" y="17295"/>
                    <a:pt x="7038" y="336"/>
                    <a:pt x="8559" y="292"/>
                  </a:cubicBezTo>
                  <a:cubicBezTo>
                    <a:pt x="10112" y="247"/>
                    <a:pt x="9878" y="17459"/>
                    <a:pt x="11426" y="17223"/>
                  </a:cubicBezTo>
                  <a:cubicBezTo>
                    <a:pt x="12949" y="16991"/>
                    <a:pt x="12722" y="-857"/>
                    <a:pt x="14316" y="202"/>
                  </a:cubicBezTo>
                  <a:cubicBezTo>
                    <a:pt x="15715" y="1130"/>
                    <a:pt x="15520" y="20463"/>
                    <a:pt x="17154" y="17143"/>
                  </a:cubicBezTo>
                  <a:cubicBezTo>
                    <a:pt x="17852" y="15724"/>
                    <a:pt x="18031" y="8698"/>
                    <a:pt x="18685" y="6964"/>
                  </a:cubicBezTo>
                  <a:cubicBezTo>
                    <a:pt x="19036" y="6032"/>
                    <a:pt x="19397" y="6937"/>
                    <a:pt x="19739" y="7615"/>
                  </a:cubicBezTo>
                  <a:cubicBezTo>
                    <a:pt x="20343" y="8810"/>
                    <a:pt x="20966" y="9421"/>
                    <a:pt x="21600" y="9395"/>
                  </a:cubicBezTo>
                </a:path>
              </a:pathLst>
            </a:custGeom>
            <a:noFill/>
            <a:ln w="25400" cap="flat">
              <a:solidFill>
                <a:srgbClr val="FFFFFF"/>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88" name="Line"/>
            <p:cNvSpPr/>
            <p:nvPr/>
          </p:nvSpPr>
          <p:spPr>
            <a:xfrm rot="16200000">
              <a:off x="1600622" y="4933922"/>
              <a:ext cx="1006253" cy="144765"/>
            </a:xfrm>
            <a:custGeom>
              <a:avLst/>
              <a:gdLst/>
              <a:ahLst/>
              <a:cxnLst>
                <a:cxn ang="0">
                  <a:pos x="wd2" y="hd2"/>
                </a:cxn>
                <a:cxn ang="5400000">
                  <a:pos x="wd2" y="hd2"/>
                </a:cxn>
                <a:cxn ang="10800000">
                  <a:pos x="wd2" y="hd2"/>
                </a:cxn>
                <a:cxn ang="16200000">
                  <a:pos x="wd2" y="hd2"/>
                </a:cxn>
              </a:cxnLst>
              <a:rect l="0" t="0" r="r" b="b"/>
              <a:pathLst>
                <a:path w="21600" h="17526" extrusionOk="0">
                  <a:moveTo>
                    <a:pt x="0" y="8344"/>
                  </a:moveTo>
                  <a:cubicBezTo>
                    <a:pt x="223" y="8390"/>
                    <a:pt x="447" y="8318"/>
                    <a:pt x="669" y="8126"/>
                  </a:cubicBezTo>
                  <a:cubicBezTo>
                    <a:pt x="914" y="7915"/>
                    <a:pt x="1157" y="7527"/>
                    <a:pt x="1370" y="6753"/>
                  </a:cubicBezTo>
                  <a:cubicBezTo>
                    <a:pt x="1905" y="4808"/>
                    <a:pt x="2204" y="528"/>
                    <a:pt x="2854" y="57"/>
                  </a:cubicBezTo>
                  <a:cubicBezTo>
                    <a:pt x="4500" y="-1137"/>
                    <a:pt x="4213" y="16939"/>
                    <a:pt x="5735" y="17115"/>
                  </a:cubicBezTo>
                  <a:cubicBezTo>
                    <a:pt x="7287" y="17295"/>
                    <a:pt x="7038" y="336"/>
                    <a:pt x="8559" y="292"/>
                  </a:cubicBezTo>
                  <a:cubicBezTo>
                    <a:pt x="10112" y="247"/>
                    <a:pt x="9878" y="17459"/>
                    <a:pt x="11426" y="17223"/>
                  </a:cubicBezTo>
                  <a:cubicBezTo>
                    <a:pt x="12949" y="16991"/>
                    <a:pt x="12722" y="-857"/>
                    <a:pt x="14316" y="202"/>
                  </a:cubicBezTo>
                  <a:cubicBezTo>
                    <a:pt x="15715" y="1130"/>
                    <a:pt x="15520" y="20463"/>
                    <a:pt x="17154" y="17143"/>
                  </a:cubicBezTo>
                  <a:cubicBezTo>
                    <a:pt x="17852" y="15724"/>
                    <a:pt x="18031" y="8698"/>
                    <a:pt x="18685" y="6964"/>
                  </a:cubicBezTo>
                  <a:cubicBezTo>
                    <a:pt x="19036" y="6032"/>
                    <a:pt x="19397" y="6937"/>
                    <a:pt x="19739" y="7615"/>
                  </a:cubicBezTo>
                  <a:cubicBezTo>
                    <a:pt x="20343" y="8810"/>
                    <a:pt x="20966" y="9421"/>
                    <a:pt x="21600" y="9395"/>
                  </a:cubicBezTo>
                </a:path>
              </a:pathLst>
            </a:custGeom>
            <a:noFill/>
            <a:ln w="25400" cap="flat">
              <a:solidFill>
                <a:srgbClr val="FFFFFF"/>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89" name="Line"/>
            <p:cNvSpPr/>
            <p:nvPr/>
          </p:nvSpPr>
          <p:spPr>
            <a:xfrm rot="16200000">
              <a:off x="1598847" y="3662411"/>
              <a:ext cx="1006253" cy="144765"/>
            </a:xfrm>
            <a:custGeom>
              <a:avLst/>
              <a:gdLst/>
              <a:ahLst/>
              <a:cxnLst>
                <a:cxn ang="0">
                  <a:pos x="wd2" y="hd2"/>
                </a:cxn>
                <a:cxn ang="5400000">
                  <a:pos x="wd2" y="hd2"/>
                </a:cxn>
                <a:cxn ang="10800000">
                  <a:pos x="wd2" y="hd2"/>
                </a:cxn>
                <a:cxn ang="16200000">
                  <a:pos x="wd2" y="hd2"/>
                </a:cxn>
              </a:cxnLst>
              <a:rect l="0" t="0" r="r" b="b"/>
              <a:pathLst>
                <a:path w="21600" h="17526" extrusionOk="0">
                  <a:moveTo>
                    <a:pt x="0" y="8344"/>
                  </a:moveTo>
                  <a:cubicBezTo>
                    <a:pt x="223" y="8390"/>
                    <a:pt x="447" y="8318"/>
                    <a:pt x="669" y="8126"/>
                  </a:cubicBezTo>
                  <a:cubicBezTo>
                    <a:pt x="914" y="7915"/>
                    <a:pt x="1157" y="7527"/>
                    <a:pt x="1370" y="6753"/>
                  </a:cubicBezTo>
                  <a:cubicBezTo>
                    <a:pt x="1905" y="4808"/>
                    <a:pt x="2204" y="528"/>
                    <a:pt x="2854" y="57"/>
                  </a:cubicBezTo>
                  <a:cubicBezTo>
                    <a:pt x="4500" y="-1137"/>
                    <a:pt x="4213" y="16939"/>
                    <a:pt x="5735" y="17115"/>
                  </a:cubicBezTo>
                  <a:cubicBezTo>
                    <a:pt x="7287" y="17295"/>
                    <a:pt x="7038" y="336"/>
                    <a:pt x="8559" y="292"/>
                  </a:cubicBezTo>
                  <a:cubicBezTo>
                    <a:pt x="10112" y="247"/>
                    <a:pt x="9878" y="17459"/>
                    <a:pt x="11426" y="17223"/>
                  </a:cubicBezTo>
                  <a:cubicBezTo>
                    <a:pt x="12949" y="16991"/>
                    <a:pt x="12722" y="-857"/>
                    <a:pt x="14316" y="202"/>
                  </a:cubicBezTo>
                  <a:cubicBezTo>
                    <a:pt x="15715" y="1130"/>
                    <a:pt x="15520" y="20463"/>
                    <a:pt x="17154" y="17143"/>
                  </a:cubicBezTo>
                  <a:cubicBezTo>
                    <a:pt x="17852" y="15724"/>
                    <a:pt x="18031" y="8698"/>
                    <a:pt x="18685" y="6964"/>
                  </a:cubicBezTo>
                  <a:cubicBezTo>
                    <a:pt x="19036" y="6032"/>
                    <a:pt x="19397" y="6937"/>
                    <a:pt x="19739" y="7615"/>
                  </a:cubicBezTo>
                  <a:cubicBezTo>
                    <a:pt x="20343" y="8810"/>
                    <a:pt x="20966" y="9421"/>
                    <a:pt x="21600" y="9395"/>
                  </a:cubicBezTo>
                </a:path>
              </a:pathLst>
            </a:custGeom>
            <a:noFill/>
            <a:ln w="25400" cap="flat">
              <a:solidFill>
                <a:srgbClr val="FFFFFF"/>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90" name="waveguide"/>
            <p:cNvSpPr txBox="1"/>
            <p:nvPr/>
          </p:nvSpPr>
          <p:spPr>
            <a:xfrm rot="16200000">
              <a:off x="1825156" y="3814726"/>
              <a:ext cx="1354019" cy="41033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71437" tIns="71437" rIns="71437" bIns="71437" numCol="1" anchor="ctr">
              <a:noAutofit/>
            </a:bodyPr>
            <a:lstStyle>
              <a:lvl1pPr algn="ctr" defTabSz="821531">
                <a:lnSpc>
                  <a:spcPct val="100000"/>
                </a:lnSpc>
                <a:spcBef>
                  <a:spcPts val="0"/>
                </a:spcBef>
                <a:defRPr sz="1800" b="1">
                  <a:latin typeface="Helvetica"/>
                  <a:ea typeface="Helvetica"/>
                  <a:cs typeface="Helvetica"/>
                  <a:sym typeface="Helvetica"/>
                </a:defRPr>
              </a:lvl1pPr>
            </a:lstStyle>
            <a:p>
              <a:r>
                <a:t>waveguide</a:t>
              </a:r>
            </a:p>
          </p:txBody>
        </p:sp>
        <p:sp>
          <p:nvSpPr>
            <p:cNvPr id="491" name="Line"/>
            <p:cNvSpPr/>
            <p:nvPr/>
          </p:nvSpPr>
          <p:spPr>
            <a:xfrm rot="16200000">
              <a:off x="1331142" y="5629237"/>
              <a:ext cx="1006253" cy="144765"/>
            </a:xfrm>
            <a:custGeom>
              <a:avLst/>
              <a:gdLst/>
              <a:ahLst/>
              <a:cxnLst>
                <a:cxn ang="0">
                  <a:pos x="wd2" y="hd2"/>
                </a:cxn>
                <a:cxn ang="5400000">
                  <a:pos x="wd2" y="hd2"/>
                </a:cxn>
                <a:cxn ang="10800000">
                  <a:pos x="wd2" y="hd2"/>
                </a:cxn>
                <a:cxn ang="16200000">
                  <a:pos x="wd2" y="hd2"/>
                </a:cxn>
              </a:cxnLst>
              <a:rect l="0" t="0" r="r" b="b"/>
              <a:pathLst>
                <a:path w="21600" h="17526" extrusionOk="0">
                  <a:moveTo>
                    <a:pt x="0" y="8344"/>
                  </a:moveTo>
                  <a:cubicBezTo>
                    <a:pt x="223" y="8390"/>
                    <a:pt x="447" y="8318"/>
                    <a:pt x="669" y="8126"/>
                  </a:cubicBezTo>
                  <a:cubicBezTo>
                    <a:pt x="914" y="7915"/>
                    <a:pt x="1157" y="7527"/>
                    <a:pt x="1370" y="6753"/>
                  </a:cubicBezTo>
                  <a:cubicBezTo>
                    <a:pt x="1905" y="4808"/>
                    <a:pt x="2204" y="528"/>
                    <a:pt x="2854" y="57"/>
                  </a:cubicBezTo>
                  <a:cubicBezTo>
                    <a:pt x="4500" y="-1137"/>
                    <a:pt x="4213" y="16939"/>
                    <a:pt x="5735" y="17115"/>
                  </a:cubicBezTo>
                  <a:cubicBezTo>
                    <a:pt x="7287" y="17295"/>
                    <a:pt x="7038" y="336"/>
                    <a:pt x="8559" y="292"/>
                  </a:cubicBezTo>
                  <a:cubicBezTo>
                    <a:pt x="10112" y="247"/>
                    <a:pt x="9878" y="17459"/>
                    <a:pt x="11426" y="17223"/>
                  </a:cubicBezTo>
                  <a:cubicBezTo>
                    <a:pt x="12949" y="16991"/>
                    <a:pt x="12722" y="-857"/>
                    <a:pt x="14316" y="202"/>
                  </a:cubicBezTo>
                  <a:cubicBezTo>
                    <a:pt x="15715" y="1130"/>
                    <a:pt x="15520" y="20463"/>
                    <a:pt x="17154" y="17143"/>
                  </a:cubicBezTo>
                  <a:cubicBezTo>
                    <a:pt x="17852" y="15724"/>
                    <a:pt x="18031" y="8698"/>
                    <a:pt x="18685" y="6964"/>
                  </a:cubicBezTo>
                  <a:cubicBezTo>
                    <a:pt x="19036" y="6032"/>
                    <a:pt x="19397" y="6937"/>
                    <a:pt x="19739" y="7615"/>
                  </a:cubicBezTo>
                  <a:cubicBezTo>
                    <a:pt x="20343" y="8810"/>
                    <a:pt x="20966" y="9421"/>
                    <a:pt x="21600" y="9395"/>
                  </a:cubicBezTo>
                </a:path>
              </a:pathLst>
            </a:custGeom>
            <a:noFill/>
            <a:ln w="25400" cap="flat">
              <a:solidFill>
                <a:srgbClr val="FFFFFF"/>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92" name="Line"/>
            <p:cNvSpPr/>
            <p:nvPr/>
          </p:nvSpPr>
          <p:spPr>
            <a:xfrm rot="16200000">
              <a:off x="1579153" y="6108089"/>
              <a:ext cx="1006252" cy="144765"/>
            </a:xfrm>
            <a:custGeom>
              <a:avLst/>
              <a:gdLst/>
              <a:ahLst/>
              <a:cxnLst>
                <a:cxn ang="0">
                  <a:pos x="wd2" y="hd2"/>
                </a:cxn>
                <a:cxn ang="5400000">
                  <a:pos x="wd2" y="hd2"/>
                </a:cxn>
                <a:cxn ang="10800000">
                  <a:pos x="wd2" y="hd2"/>
                </a:cxn>
                <a:cxn ang="16200000">
                  <a:pos x="wd2" y="hd2"/>
                </a:cxn>
              </a:cxnLst>
              <a:rect l="0" t="0" r="r" b="b"/>
              <a:pathLst>
                <a:path w="21600" h="17526" extrusionOk="0">
                  <a:moveTo>
                    <a:pt x="0" y="8344"/>
                  </a:moveTo>
                  <a:cubicBezTo>
                    <a:pt x="223" y="8390"/>
                    <a:pt x="447" y="8318"/>
                    <a:pt x="669" y="8126"/>
                  </a:cubicBezTo>
                  <a:cubicBezTo>
                    <a:pt x="914" y="7915"/>
                    <a:pt x="1157" y="7527"/>
                    <a:pt x="1370" y="6753"/>
                  </a:cubicBezTo>
                  <a:cubicBezTo>
                    <a:pt x="1905" y="4808"/>
                    <a:pt x="2204" y="528"/>
                    <a:pt x="2854" y="57"/>
                  </a:cubicBezTo>
                  <a:cubicBezTo>
                    <a:pt x="4500" y="-1137"/>
                    <a:pt x="4213" y="16939"/>
                    <a:pt x="5735" y="17115"/>
                  </a:cubicBezTo>
                  <a:cubicBezTo>
                    <a:pt x="7287" y="17295"/>
                    <a:pt x="7038" y="336"/>
                    <a:pt x="8559" y="292"/>
                  </a:cubicBezTo>
                  <a:cubicBezTo>
                    <a:pt x="10112" y="247"/>
                    <a:pt x="9878" y="17459"/>
                    <a:pt x="11426" y="17223"/>
                  </a:cubicBezTo>
                  <a:cubicBezTo>
                    <a:pt x="12949" y="16991"/>
                    <a:pt x="12722" y="-857"/>
                    <a:pt x="14316" y="202"/>
                  </a:cubicBezTo>
                  <a:cubicBezTo>
                    <a:pt x="15715" y="1130"/>
                    <a:pt x="15520" y="20463"/>
                    <a:pt x="17154" y="17143"/>
                  </a:cubicBezTo>
                  <a:cubicBezTo>
                    <a:pt x="17852" y="15724"/>
                    <a:pt x="18031" y="8698"/>
                    <a:pt x="18685" y="6964"/>
                  </a:cubicBezTo>
                  <a:cubicBezTo>
                    <a:pt x="19036" y="6032"/>
                    <a:pt x="19397" y="6937"/>
                    <a:pt x="19739" y="7615"/>
                  </a:cubicBezTo>
                  <a:cubicBezTo>
                    <a:pt x="20343" y="8810"/>
                    <a:pt x="20966" y="9421"/>
                    <a:pt x="21600" y="9395"/>
                  </a:cubicBezTo>
                </a:path>
              </a:pathLst>
            </a:custGeom>
            <a:noFill/>
            <a:ln w="25400" cap="flat">
              <a:solidFill>
                <a:srgbClr val="FFFFFF"/>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93" name="Circle"/>
            <p:cNvSpPr/>
            <p:nvPr/>
          </p:nvSpPr>
          <p:spPr>
            <a:xfrm>
              <a:off x="1773906" y="6354090"/>
              <a:ext cx="60255" cy="67503"/>
            </a:xfrm>
            <a:prstGeom prst="ellipse">
              <a:avLst/>
            </a:prstGeom>
            <a:solidFill>
              <a:srgbClr val="FFFFFF"/>
            </a:solidFill>
            <a:ln w="12700" cap="flat">
              <a:noFill/>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94" name="Circle"/>
            <p:cNvSpPr/>
            <p:nvPr/>
          </p:nvSpPr>
          <p:spPr>
            <a:xfrm>
              <a:off x="1805277" y="6717826"/>
              <a:ext cx="60254" cy="67503"/>
            </a:xfrm>
            <a:prstGeom prst="ellipse">
              <a:avLst/>
            </a:prstGeom>
            <a:solidFill>
              <a:srgbClr val="FFFFFF"/>
            </a:solidFill>
            <a:ln w="12700" cap="flat">
              <a:noFill/>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95" name="Circle"/>
            <p:cNvSpPr/>
            <p:nvPr/>
          </p:nvSpPr>
          <p:spPr>
            <a:xfrm>
              <a:off x="2190286" y="6650422"/>
              <a:ext cx="60254" cy="67503"/>
            </a:xfrm>
            <a:prstGeom prst="ellipse">
              <a:avLst/>
            </a:prstGeom>
            <a:solidFill>
              <a:srgbClr val="FFFFFF"/>
            </a:solidFill>
            <a:ln w="12700" cap="flat">
              <a:noFill/>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96" name="Line"/>
            <p:cNvSpPr/>
            <p:nvPr/>
          </p:nvSpPr>
          <p:spPr>
            <a:xfrm rot="16200000">
              <a:off x="1325960" y="2893824"/>
              <a:ext cx="1006253" cy="144765"/>
            </a:xfrm>
            <a:custGeom>
              <a:avLst/>
              <a:gdLst/>
              <a:ahLst/>
              <a:cxnLst>
                <a:cxn ang="0">
                  <a:pos x="wd2" y="hd2"/>
                </a:cxn>
                <a:cxn ang="5400000">
                  <a:pos x="wd2" y="hd2"/>
                </a:cxn>
                <a:cxn ang="10800000">
                  <a:pos x="wd2" y="hd2"/>
                </a:cxn>
                <a:cxn ang="16200000">
                  <a:pos x="wd2" y="hd2"/>
                </a:cxn>
              </a:cxnLst>
              <a:rect l="0" t="0" r="r" b="b"/>
              <a:pathLst>
                <a:path w="21600" h="17526" extrusionOk="0">
                  <a:moveTo>
                    <a:pt x="0" y="8344"/>
                  </a:moveTo>
                  <a:cubicBezTo>
                    <a:pt x="223" y="8390"/>
                    <a:pt x="447" y="8318"/>
                    <a:pt x="669" y="8126"/>
                  </a:cubicBezTo>
                  <a:cubicBezTo>
                    <a:pt x="914" y="7915"/>
                    <a:pt x="1157" y="7527"/>
                    <a:pt x="1370" y="6753"/>
                  </a:cubicBezTo>
                  <a:cubicBezTo>
                    <a:pt x="1905" y="4808"/>
                    <a:pt x="2204" y="528"/>
                    <a:pt x="2854" y="57"/>
                  </a:cubicBezTo>
                  <a:cubicBezTo>
                    <a:pt x="4500" y="-1137"/>
                    <a:pt x="4213" y="16939"/>
                    <a:pt x="5735" y="17115"/>
                  </a:cubicBezTo>
                  <a:cubicBezTo>
                    <a:pt x="7287" y="17295"/>
                    <a:pt x="7038" y="336"/>
                    <a:pt x="8559" y="292"/>
                  </a:cubicBezTo>
                  <a:cubicBezTo>
                    <a:pt x="10112" y="247"/>
                    <a:pt x="9878" y="17459"/>
                    <a:pt x="11426" y="17223"/>
                  </a:cubicBezTo>
                  <a:cubicBezTo>
                    <a:pt x="12949" y="16991"/>
                    <a:pt x="12722" y="-857"/>
                    <a:pt x="14316" y="202"/>
                  </a:cubicBezTo>
                  <a:cubicBezTo>
                    <a:pt x="15715" y="1130"/>
                    <a:pt x="15520" y="20463"/>
                    <a:pt x="17154" y="17143"/>
                  </a:cubicBezTo>
                  <a:cubicBezTo>
                    <a:pt x="17852" y="15724"/>
                    <a:pt x="18031" y="8698"/>
                    <a:pt x="18685" y="6964"/>
                  </a:cubicBezTo>
                  <a:cubicBezTo>
                    <a:pt x="19036" y="6032"/>
                    <a:pt x="19397" y="6937"/>
                    <a:pt x="19739" y="7615"/>
                  </a:cubicBezTo>
                  <a:cubicBezTo>
                    <a:pt x="20343" y="8810"/>
                    <a:pt x="20966" y="9421"/>
                    <a:pt x="21600" y="9395"/>
                  </a:cubicBezTo>
                </a:path>
              </a:pathLst>
            </a:custGeom>
            <a:noFill/>
            <a:ln w="25400" cap="flat">
              <a:solidFill>
                <a:srgbClr val="FFFFFF"/>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497" name="pre…"/>
            <p:cNvSpPr/>
            <p:nvPr/>
          </p:nvSpPr>
          <p:spPr>
            <a:xfrm>
              <a:off x="1448146" y="1765198"/>
              <a:ext cx="1018794" cy="960630"/>
            </a:xfrm>
            <a:prstGeom prst="rect">
              <a:avLst/>
            </a:prstGeom>
            <a:solidFill>
              <a:srgbClr val="F39019"/>
            </a:solidFill>
            <a:ln w="63500" cap="flat">
              <a:solidFill>
                <a:srgbClr val="000000"/>
              </a:solidFill>
              <a:prstDash val="solid"/>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71437" tIns="71437" rIns="71437" bIns="71437" numCol="1" anchor="ctr">
              <a:noAutofit/>
            </a:bodyPr>
            <a:lstStyle/>
            <a:p>
              <a:pPr algn="ctr" defTabSz="821531">
                <a:lnSpc>
                  <a:spcPct val="100000"/>
                </a:lnSpc>
                <a:spcBef>
                  <a:spcPts val="0"/>
                </a:spcBef>
                <a:defRPr sz="2200" b="1">
                  <a:latin typeface="Helvetica"/>
                  <a:ea typeface="Helvetica"/>
                  <a:cs typeface="Helvetica"/>
                  <a:sym typeface="Helvetica"/>
                </a:defRPr>
              </a:pPr>
              <a:r>
                <a:t>pre</a:t>
              </a:r>
            </a:p>
            <a:p>
              <a:pPr algn="ctr" defTabSz="821531">
                <a:lnSpc>
                  <a:spcPct val="100000"/>
                </a:lnSpc>
                <a:spcBef>
                  <a:spcPts val="0"/>
                </a:spcBef>
                <a:defRPr sz="2200" b="1">
                  <a:latin typeface="Helvetica"/>
                  <a:ea typeface="Helvetica"/>
                  <a:cs typeface="Helvetica"/>
                  <a:sym typeface="Helvetica"/>
                </a:defRPr>
              </a:pPr>
              <a:r>
                <a:t>amp</a:t>
              </a:r>
            </a:p>
          </p:txBody>
        </p:sp>
        <p:grpSp>
          <p:nvGrpSpPr>
            <p:cNvPr id="533" name="Group"/>
            <p:cNvGrpSpPr/>
            <p:nvPr/>
          </p:nvGrpSpPr>
          <p:grpSpPr>
            <a:xfrm>
              <a:off x="2973959" y="5024558"/>
              <a:ext cx="805484" cy="3253012"/>
              <a:chOff x="-1" y="0"/>
              <a:chExt cx="805482" cy="3253011"/>
            </a:xfrm>
          </p:grpSpPr>
          <p:sp>
            <p:nvSpPr>
              <p:cNvPr id="498" name="Rectangle"/>
              <p:cNvSpPr/>
              <p:nvPr/>
            </p:nvSpPr>
            <p:spPr>
              <a:xfrm>
                <a:off x="6279" y="0"/>
                <a:ext cx="799202" cy="3253011"/>
              </a:xfrm>
              <a:prstGeom prst="rect">
                <a:avLst/>
              </a:prstGeom>
              <a:blipFill rotWithShape="1">
                <a:blip r:embed="rId4"/>
                <a:srcRect/>
                <a:tile tx="0" ty="0" sx="100000" sy="100000" flip="none" algn="tl"/>
              </a:blipFill>
              <a:ln w="25400" cap="flat">
                <a:solidFill>
                  <a:srgbClr val="F39019"/>
                </a:solidFill>
                <a:prstDash val="solid"/>
                <a:miter lim="400000"/>
              </a:ln>
              <a:effectLst>
                <a:outerShdw blurRad="50800" dist="25400" dir="5400000" rotWithShape="0">
                  <a:srgbClr val="000000">
                    <a:alpha val="50000"/>
                  </a:srgbClr>
                </a:outerShdw>
              </a:effectLst>
            </p:spPr>
            <p:txBody>
              <a:bodyPr wrap="square" lIns="71437" tIns="71437" rIns="71437" bIns="71437" numCol="1" anchor="ctr">
                <a:noAutofit/>
              </a:bodyPr>
              <a:lstStyle/>
              <a:p>
                <a:pPr algn="ctr" defTabSz="821531">
                  <a:lnSpc>
                    <a:spcPct val="100000"/>
                  </a:lnSpc>
                  <a:spcBef>
                    <a:spcPts val="0"/>
                  </a:spcBef>
                  <a:defRPr sz="3200">
                    <a:solidFill>
                      <a:srgbClr val="FFFFFF"/>
                    </a:solidFill>
                    <a:latin typeface="Helvetica Light"/>
                    <a:ea typeface="Helvetica Light"/>
                    <a:cs typeface="Helvetica Light"/>
                    <a:sym typeface="Helvetica Light"/>
                  </a:defRPr>
                </a:pPr>
                <a:endParaRPr/>
              </a:p>
            </p:txBody>
          </p:sp>
          <p:sp>
            <p:nvSpPr>
              <p:cNvPr id="499" name="Line"/>
              <p:cNvSpPr/>
              <p:nvPr/>
            </p:nvSpPr>
            <p:spPr>
              <a:xfrm flipV="1">
                <a:off x="7180" y="1176201"/>
                <a:ext cx="793309" cy="185962"/>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00" name="Line"/>
              <p:cNvSpPr/>
              <p:nvPr/>
            </p:nvSpPr>
            <p:spPr>
              <a:xfrm flipV="1">
                <a:off x="7180" y="1279084"/>
                <a:ext cx="793309" cy="185963"/>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01" name="Line"/>
              <p:cNvSpPr/>
              <p:nvPr/>
            </p:nvSpPr>
            <p:spPr>
              <a:xfrm flipV="1">
                <a:off x="7180" y="1380799"/>
                <a:ext cx="793309" cy="185962"/>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02" name="Line"/>
              <p:cNvSpPr/>
              <p:nvPr/>
            </p:nvSpPr>
            <p:spPr>
              <a:xfrm flipV="1">
                <a:off x="7180" y="1482513"/>
                <a:ext cx="793309" cy="185962"/>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03" name="Line"/>
              <p:cNvSpPr/>
              <p:nvPr/>
            </p:nvSpPr>
            <p:spPr>
              <a:xfrm flipV="1">
                <a:off x="7180" y="1584227"/>
                <a:ext cx="793309" cy="185962"/>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04" name="Line"/>
              <p:cNvSpPr/>
              <p:nvPr/>
            </p:nvSpPr>
            <p:spPr>
              <a:xfrm flipV="1">
                <a:off x="7180" y="1685941"/>
                <a:ext cx="793309" cy="185963"/>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05" name="Line"/>
              <p:cNvSpPr/>
              <p:nvPr/>
            </p:nvSpPr>
            <p:spPr>
              <a:xfrm flipV="1">
                <a:off x="7180" y="1787655"/>
                <a:ext cx="793309" cy="185963"/>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06" name="Line"/>
              <p:cNvSpPr/>
              <p:nvPr/>
            </p:nvSpPr>
            <p:spPr>
              <a:xfrm flipV="1">
                <a:off x="7180" y="1889369"/>
                <a:ext cx="793309" cy="185963"/>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07" name="Line"/>
              <p:cNvSpPr/>
              <p:nvPr/>
            </p:nvSpPr>
            <p:spPr>
              <a:xfrm flipV="1">
                <a:off x="7180" y="1991084"/>
                <a:ext cx="793309" cy="185962"/>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08" name="Line"/>
              <p:cNvSpPr/>
              <p:nvPr/>
            </p:nvSpPr>
            <p:spPr>
              <a:xfrm flipV="1">
                <a:off x="7180" y="2092798"/>
                <a:ext cx="793309" cy="185963"/>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09" name="Line"/>
              <p:cNvSpPr/>
              <p:nvPr/>
            </p:nvSpPr>
            <p:spPr>
              <a:xfrm flipV="1">
                <a:off x="7180" y="2194512"/>
                <a:ext cx="793309" cy="185963"/>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10" name="Line"/>
              <p:cNvSpPr/>
              <p:nvPr/>
            </p:nvSpPr>
            <p:spPr>
              <a:xfrm flipV="1">
                <a:off x="7180" y="2296226"/>
                <a:ext cx="793309" cy="185963"/>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11" name="Line"/>
              <p:cNvSpPr/>
              <p:nvPr/>
            </p:nvSpPr>
            <p:spPr>
              <a:xfrm flipV="1">
                <a:off x="7180" y="2397941"/>
                <a:ext cx="793309" cy="185963"/>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12" name="Line"/>
              <p:cNvSpPr/>
              <p:nvPr/>
            </p:nvSpPr>
            <p:spPr>
              <a:xfrm flipV="1">
                <a:off x="7180" y="2499655"/>
                <a:ext cx="793309" cy="185963"/>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13" name="Line"/>
              <p:cNvSpPr/>
              <p:nvPr/>
            </p:nvSpPr>
            <p:spPr>
              <a:xfrm flipV="1">
                <a:off x="7180" y="2601369"/>
                <a:ext cx="793309" cy="185963"/>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14" name="Line"/>
              <p:cNvSpPr/>
              <p:nvPr/>
            </p:nvSpPr>
            <p:spPr>
              <a:xfrm flipV="1">
                <a:off x="7180" y="2703084"/>
                <a:ext cx="793309" cy="185962"/>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15" name="Line"/>
              <p:cNvSpPr/>
              <p:nvPr/>
            </p:nvSpPr>
            <p:spPr>
              <a:xfrm flipV="1">
                <a:off x="7180" y="2804798"/>
                <a:ext cx="793309" cy="185962"/>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16" name="Line"/>
              <p:cNvSpPr/>
              <p:nvPr/>
            </p:nvSpPr>
            <p:spPr>
              <a:xfrm flipV="1">
                <a:off x="7180" y="2906512"/>
                <a:ext cx="793309" cy="185963"/>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17" name="Line"/>
              <p:cNvSpPr/>
              <p:nvPr/>
            </p:nvSpPr>
            <p:spPr>
              <a:xfrm flipV="1">
                <a:off x="7180" y="3008226"/>
                <a:ext cx="793309" cy="185963"/>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18" name="Line"/>
              <p:cNvSpPr/>
              <p:nvPr/>
            </p:nvSpPr>
            <p:spPr>
              <a:xfrm flipV="1">
                <a:off x="176795" y="3109941"/>
                <a:ext cx="623694" cy="142126"/>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19" name="Line"/>
              <p:cNvSpPr/>
              <p:nvPr/>
            </p:nvSpPr>
            <p:spPr>
              <a:xfrm flipV="1">
                <a:off x="589022" y="3206722"/>
                <a:ext cx="200495" cy="46289"/>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20" name="Line"/>
              <p:cNvSpPr/>
              <p:nvPr/>
            </p:nvSpPr>
            <p:spPr>
              <a:xfrm flipV="1">
                <a:off x="4126" y="13395"/>
                <a:ext cx="168582" cy="39966"/>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21" name="Line"/>
              <p:cNvSpPr/>
              <p:nvPr/>
            </p:nvSpPr>
            <p:spPr>
              <a:xfrm flipV="1">
                <a:off x="-1" y="7243"/>
                <a:ext cx="569734" cy="131534"/>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22" name="Line"/>
              <p:cNvSpPr/>
              <p:nvPr/>
            </p:nvSpPr>
            <p:spPr>
              <a:xfrm flipV="1">
                <a:off x="10812" y="52621"/>
                <a:ext cx="793309" cy="185962"/>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23" name="Line"/>
              <p:cNvSpPr/>
              <p:nvPr/>
            </p:nvSpPr>
            <p:spPr>
              <a:xfrm flipV="1">
                <a:off x="10812" y="154335"/>
                <a:ext cx="793309" cy="185962"/>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24" name="Line"/>
              <p:cNvSpPr/>
              <p:nvPr/>
            </p:nvSpPr>
            <p:spPr>
              <a:xfrm flipV="1">
                <a:off x="10812" y="256049"/>
                <a:ext cx="793309" cy="185963"/>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25" name="Line"/>
              <p:cNvSpPr/>
              <p:nvPr/>
            </p:nvSpPr>
            <p:spPr>
              <a:xfrm flipV="1">
                <a:off x="10812" y="357763"/>
                <a:ext cx="793309" cy="185963"/>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26" name="Line"/>
              <p:cNvSpPr/>
              <p:nvPr/>
            </p:nvSpPr>
            <p:spPr>
              <a:xfrm flipV="1">
                <a:off x="10812" y="459478"/>
                <a:ext cx="793309" cy="185962"/>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27" name="Line"/>
              <p:cNvSpPr/>
              <p:nvPr/>
            </p:nvSpPr>
            <p:spPr>
              <a:xfrm flipV="1">
                <a:off x="10812" y="561192"/>
                <a:ext cx="793309" cy="185963"/>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28" name="Line"/>
              <p:cNvSpPr/>
              <p:nvPr/>
            </p:nvSpPr>
            <p:spPr>
              <a:xfrm flipV="1">
                <a:off x="10812" y="662906"/>
                <a:ext cx="793309" cy="185963"/>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29" name="Line"/>
              <p:cNvSpPr/>
              <p:nvPr/>
            </p:nvSpPr>
            <p:spPr>
              <a:xfrm flipV="1">
                <a:off x="10812" y="764621"/>
                <a:ext cx="793309" cy="185962"/>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30" name="Line"/>
              <p:cNvSpPr/>
              <p:nvPr/>
            </p:nvSpPr>
            <p:spPr>
              <a:xfrm flipV="1">
                <a:off x="10812" y="866335"/>
                <a:ext cx="793309" cy="185962"/>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31" name="Line"/>
              <p:cNvSpPr/>
              <p:nvPr/>
            </p:nvSpPr>
            <p:spPr>
              <a:xfrm flipV="1">
                <a:off x="10812" y="968049"/>
                <a:ext cx="793309" cy="185962"/>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32" name="Line"/>
              <p:cNvSpPr/>
              <p:nvPr/>
            </p:nvSpPr>
            <p:spPr>
              <a:xfrm flipV="1">
                <a:off x="10812" y="1069763"/>
                <a:ext cx="793309" cy="185963"/>
              </a:xfrm>
              <a:prstGeom prst="line">
                <a:avLst/>
              </a:prstGeom>
              <a:noFill/>
              <a:ln w="25400" cap="flat">
                <a:solidFill>
                  <a:srgbClr val="F39019"/>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grpSp>
      </p:grpSp>
      <p:sp>
        <p:nvSpPr>
          <p:cNvPr id="535" name="Phase I setup"/>
          <p:cNvSpPr txBox="1"/>
          <p:nvPr/>
        </p:nvSpPr>
        <p:spPr>
          <a:xfrm>
            <a:off x="2742599" y="11931670"/>
            <a:ext cx="3468443" cy="122243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71437" tIns="71437" rIns="71437" bIns="71437" anchor="ctr"/>
          <a:lstStyle>
            <a:lvl1pPr algn="ctr" defTabSz="821531">
              <a:lnSpc>
                <a:spcPct val="100000"/>
              </a:lnSpc>
              <a:spcBef>
                <a:spcPts val="0"/>
              </a:spcBef>
              <a:defRPr sz="3400" b="1">
                <a:effectLst>
                  <a:outerShdw blurRad="12700" dist="25400" dir="2700000" rotWithShape="0">
                    <a:srgbClr val="A6AAA9"/>
                  </a:outerShdw>
                </a:effectLst>
                <a:latin typeface="Helvetica"/>
                <a:ea typeface="Helvetica"/>
                <a:cs typeface="Helvetica"/>
                <a:sym typeface="Helvetica"/>
              </a:defRPr>
            </a:lvl1pPr>
          </a:lstStyle>
          <a:p>
            <a:r>
              <a:t>Phase I setup</a:t>
            </a:r>
          </a:p>
        </p:txBody>
      </p:sp>
      <p:sp>
        <p:nvSpPr>
          <p:cNvPr id="536" name="Assembled at the University of Washington in Seattle, WA…"/>
          <p:cNvSpPr txBox="1">
            <a:spLocks noGrp="1"/>
          </p:cNvSpPr>
          <p:nvPr>
            <p:ph type="body" sz="quarter" idx="1"/>
          </p:nvPr>
        </p:nvSpPr>
        <p:spPr>
          <a:xfrm>
            <a:off x="536718" y="1399601"/>
            <a:ext cx="23113810" cy="1397196"/>
          </a:xfrm>
          <a:prstGeom prst="rect">
            <a:avLst/>
          </a:prstGeom>
        </p:spPr>
        <p:txBody>
          <a:bodyPr>
            <a:normAutofit lnSpcReduction="10000"/>
          </a:bodyPr>
          <a:lstStyle/>
          <a:p>
            <a:pPr marL="125236" indent="-125236" defTabSz="583287">
              <a:lnSpc>
                <a:spcPct val="110000"/>
              </a:lnSpc>
              <a:spcBef>
                <a:spcPts val="1100"/>
              </a:spcBef>
              <a:defRPr sz="3550"/>
            </a:pPr>
            <a:r>
              <a:rPr dirty="0"/>
              <a:t>Assembled at the University of Washington in Seattle, WA</a:t>
            </a:r>
          </a:p>
          <a:p>
            <a:pPr marL="125236" indent="-125236" defTabSz="583287">
              <a:lnSpc>
                <a:spcPct val="110000"/>
              </a:lnSpc>
              <a:spcBef>
                <a:spcPts val="1100"/>
              </a:spcBef>
              <a:defRPr sz="3550"/>
            </a:pPr>
            <a:r>
              <a:rPr dirty="0"/>
              <a:t>Phase I: </a:t>
            </a:r>
            <a:r>
              <a:rPr baseline="31999" dirty="0"/>
              <a:t>83m</a:t>
            </a:r>
            <a:r>
              <a:rPr dirty="0"/>
              <a:t>Kr only (2016);    Phase II: </a:t>
            </a:r>
            <a:r>
              <a:rPr baseline="31999" dirty="0"/>
              <a:t>83m</a:t>
            </a:r>
            <a:r>
              <a:rPr dirty="0"/>
              <a:t>Kr and </a:t>
            </a:r>
            <a:r>
              <a:t>T</a:t>
            </a:r>
            <a:r>
              <a:rPr baseline="-5999"/>
              <a:t>2</a:t>
            </a:r>
            <a:r>
              <a:t> (</a:t>
            </a:r>
            <a:r>
              <a:rPr lang="en-US"/>
              <a:t>2024</a:t>
            </a:r>
            <a:r>
              <a:rPr dirty="0"/>
              <a:t>)</a:t>
            </a:r>
          </a:p>
        </p:txBody>
      </p:sp>
      <p:pic>
        <p:nvPicPr>
          <p:cNvPr id="537" name="2016_Mar_15_InsertAssembly_40_v5.5_white.png" descr="2016_Mar_15_InsertAssembly_40_v5.5_white.png"/>
          <p:cNvPicPr>
            <a:picLocks noChangeAspect="1"/>
          </p:cNvPicPr>
          <p:nvPr/>
        </p:nvPicPr>
        <p:blipFill>
          <a:blip r:embed="rId5"/>
          <a:stretch>
            <a:fillRect/>
          </a:stretch>
        </p:blipFill>
        <p:spPr>
          <a:xfrm rot="5400000">
            <a:off x="14294857" y="6156833"/>
            <a:ext cx="8939621" cy="2871682"/>
          </a:xfrm>
          <a:prstGeom prst="rect">
            <a:avLst/>
          </a:prstGeom>
          <a:ln w="12700">
            <a:miter lim="400000"/>
          </a:ln>
        </p:spPr>
      </p:pic>
      <p:sp>
        <p:nvSpPr>
          <p:cNvPr id="538" name="trap…"/>
          <p:cNvSpPr txBox="1"/>
          <p:nvPr/>
        </p:nvSpPr>
        <p:spPr>
          <a:xfrm>
            <a:off x="16737685" y="8106460"/>
            <a:ext cx="926306" cy="95047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71437" tIns="71437" rIns="71437" bIns="71437" anchor="ctr"/>
          <a:lstStyle/>
          <a:p>
            <a:pPr algn="ctr" defTabSz="821531">
              <a:lnSpc>
                <a:spcPct val="100000"/>
              </a:lnSpc>
              <a:spcBef>
                <a:spcPts val="0"/>
              </a:spcBef>
              <a:defRPr sz="2600" b="1">
                <a:solidFill>
                  <a:srgbClr val="FF2600"/>
                </a:solidFill>
                <a:latin typeface="Helvetica"/>
                <a:ea typeface="Helvetica"/>
                <a:cs typeface="Helvetica"/>
                <a:sym typeface="Helvetica"/>
              </a:defRPr>
            </a:pPr>
            <a:r>
              <a:t>trap</a:t>
            </a:r>
          </a:p>
          <a:p>
            <a:pPr algn="ctr" defTabSz="821531">
              <a:lnSpc>
                <a:spcPct val="100000"/>
              </a:lnSpc>
              <a:spcBef>
                <a:spcPts val="0"/>
              </a:spcBef>
              <a:defRPr sz="2600" b="1">
                <a:solidFill>
                  <a:srgbClr val="FF2600"/>
                </a:solidFill>
                <a:latin typeface="Helvetica"/>
                <a:ea typeface="Helvetica"/>
                <a:cs typeface="Helvetica"/>
                <a:sym typeface="Helvetica"/>
              </a:defRPr>
            </a:pPr>
            <a:r>
              <a:t>coils</a:t>
            </a:r>
          </a:p>
        </p:txBody>
      </p:sp>
      <p:sp>
        <p:nvSpPr>
          <p:cNvPr id="539" name="Line"/>
          <p:cNvSpPr/>
          <p:nvPr/>
        </p:nvSpPr>
        <p:spPr>
          <a:xfrm flipV="1">
            <a:off x="17631524" y="4462420"/>
            <a:ext cx="1110096" cy="4148835"/>
          </a:xfrm>
          <a:prstGeom prst="line">
            <a:avLst/>
          </a:prstGeom>
          <a:ln w="50800">
            <a:solidFill>
              <a:srgbClr val="FF2600"/>
            </a:solidFill>
            <a:miter lim="400000"/>
            <a:tailEnd type="triangle"/>
          </a:ln>
        </p:spPr>
        <p:txBody>
          <a:bodyPr lIns="71437" tIns="71437" rIns="71437" bIns="71437" anchor="ct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40" name="Line"/>
          <p:cNvSpPr/>
          <p:nvPr/>
        </p:nvSpPr>
        <p:spPr>
          <a:xfrm flipV="1">
            <a:off x="17649111" y="5657606"/>
            <a:ext cx="1092509" cy="2949568"/>
          </a:xfrm>
          <a:prstGeom prst="line">
            <a:avLst/>
          </a:prstGeom>
          <a:ln w="50800">
            <a:solidFill>
              <a:srgbClr val="FF2600"/>
            </a:solidFill>
            <a:miter lim="400000"/>
            <a:tailEnd type="triangle"/>
          </a:ln>
        </p:spPr>
        <p:txBody>
          <a:bodyPr lIns="71437" tIns="71437" rIns="71437" bIns="71437" anchor="ct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41" name="Line"/>
          <p:cNvSpPr/>
          <p:nvPr/>
        </p:nvSpPr>
        <p:spPr>
          <a:xfrm flipV="1">
            <a:off x="17628943" y="6974709"/>
            <a:ext cx="1133327" cy="1631019"/>
          </a:xfrm>
          <a:prstGeom prst="line">
            <a:avLst/>
          </a:prstGeom>
          <a:ln w="50800">
            <a:solidFill>
              <a:srgbClr val="FF2600"/>
            </a:solidFill>
            <a:miter lim="400000"/>
            <a:tailEnd type="triangle"/>
          </a:ln>
        </p:spPr>
        <p:txBody>
          <a:bodyPr lIns="71437" tIns="71437" rIns="71437" bIns="71437" anchor="ct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42" name="Line"/>
          <p:cNvSpPr/>
          <p:nvPr/>
        </p:nvSpPr>
        <p:spPr>
          <a:xfrm flipV="1">
            <a:off x="17603777" y="8246908"/>
            <a:ext cx="1174428" cy="352427"/>
          </a:xfrm>
          <a:prstGeom prst="line">
            <a:avLst/>
          </a:prstGeom>
          <a:ln w="50800">
            <a:solidFill>
              <a:srgbClr val="FF2600"/>
            </a:solidFill>
            <a:miter lim="400000"/>
            <a:tailEnd type="triangle"/>
          </a:ln>
        </p:spPr>
        <p:txBody>
          <a:bodyPr lIns="71437" tIns="71437" rIns="71437" bIns="71437" anchor="ct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43" name="Line"/>
          <p:cNvSpPr/>
          <p:nvPr/>
        </p:nvSpPr>
        <p:spPr>
          <a:xfrm>
            <a:off x="17620046" y="8599334"/>
            <a:ext cx="1147439" cy="936949"/>
          </a:xfrm>
          <a:prstGeom prst="line">
            <a:avLst/>
          </a:prstGeom>
          <a:ln w="50800">
            <a:solidFill>
              <a:srgbClr val="FF2600"/>
            </a:solidFill>
            <a:miter lim="400000"/>
            <a:tailEnd type="triangle"/>
          </a:ln>
        </p:spPr>
        <p:txBody>
          <a:bodyPr lIns="71437" tIns="71437" rIns="71437" bIns="71437" anchor="ct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44" name="windows"/>
          <p:cNvSpPr txBox="1"/>
          <p:nvPr/>
        </p:nvSpPr>
        <p:spPr>
          <a:xfrm rot="16200000">
            <a:off x="16206756" y="5571829"/>
            <a:ext cx="1988162" cy="5091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71437" tIns="71437" rIns="71437" bIns="71437" anchor="ctr"/>
          <a:lstStyle>
            <a:lvl1pPr algn="ctr" defTabSz="821531">
              <a:lnSpc>
                <a:spcPct val="100000"/>
              </a:lnSpc>
              <a:spcBef>
                <a:spcPts val="0"/>
              </a:spcBef>
              <a:defRPr sz="2600" b="1">
                <a:solidFill>
                  <a:srgbClr val="9437FF"/>
                </a:solidFill>
                <a:latin typeface="Helvetica"/>
                <a:ea typeface="Helvetica"/>
                <a:cs typeface="Helvetica"/>
                <a:sym typeface="Helvetica"/>
              </a:defRPr>
            </a:lvl1pPr>
          </a:lstStyle>
          <a:p>
            <a:r>
              <a:t>windows</a:t>
            </a:r>
          </a:p>
        </p:txBody>
      </p:sp>
      <p:sp>
        <p:nvSpPr>
          <p:cNvPr id="545" name="Line"/>
          <p:cNvSpPr/>
          <p:nvPr/>
        </p:nvSpPr>
        <p:spPr>
          <a:xfrm flipV="1">
            <a:off x="17558216" y="3439453"/>
            <a:ext cx="1592903" cy="2260840"/>
          </a:xfrm>
          <a:prstGeom prst="line">
            <a:avLst/>
          </a:prstGeom>
          <a:ln w="50800">
            <a:solidFill>
              <a:srgbClr val="9437FF"/>
            </a:solidFill>
            <a:miter lim="400000"/>
            <a:tailEnd type="triangle"/>
          </a:ln>
        </p:spPr>
        <p:txBody>
          <a:bodyPr lIns="71437" tIns="71437" rIns="71437" bIns="71437" anchor="ct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46" name="Line"/>
          <p:cNvSpPr/>
          <p:nvPr/>
        </p:nvSpPr>
        <p:spPr>
          <a:xfrm>
            <a:off x="17558264" y="6308927"/>
            <a:ext cx="1064508" cy="3818225"/>
          </a:xfrm>
          <a:prstGeom prst="line">
            <a:avLst/>
          </a:prstGeom>
          <a:ln w="50800">
            <a:solidFill>
              <a:srgbClr val="9437FF"/>
            </a:solidFill>
            <a:miter lim="400000"/>
            <a:tailEnd type="triangle"/>
          </a:ln>
        </p:spPr>
        <p:txBody>
          <a:bodyPr lIns="71437" tIns="71437" rIns="71437" bIns="71437" anchor="ct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47" name="Waveguide to amplifiers"/>
          <p:cNvSpPr txBox="1"/>
          <p:nvPr/>
        </p:nvSpPr>
        <p:spPr>
          <a:xfrm>
            <a:off x="16068667" y="2092275"/>
            <a:ext cx="5250028" cy="51604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50800" tIns="50800" rIns="50800" bIns="50800" anchor="ctr"/>
          <a:lstStyle>
            <a:lvl1pPr algn="ctr" defTabSz="584200">
              <a:lnSpc>
                <a:spcPct val="100000"/>
              </a:lnSpc>
              <a:spcBef>
                <a:spcPts val="0"/>
              </a:spcBef>
              <a:defRPr sz="2600" b="1">
                <a:solidFill>
                  <a:srgbClr val="0433FF"/>
                </a:solidFill>
                <a:latin typeface="Helvetica"/>
                <a:ea typeface="Helvetica"/>
                <a:cs typeface="Helvetica"/>
                <a:sym typeface="Helvetica"/>
              </a:defRPr>
            </a:lvl1pPr>
          </a:lstStyle>
          <a:p>
            <a:r>
              <a:t>Waveguide to amplifiers</a:t>
            </a:r>
          </a:p>
        </p:txBody>
      </p:sp>
      <p:sp>
        <p:nvSpPr>
          <p:cNvPr id="548" name="Line"/>
          <p:cNvSpPr/>
          <p:nvPr/>
        </p:nvSpPr>
        <p:spPr>
          <a:xfrm>
            <a:off x="18598669" y="2720426"/>
            <a:ext cx="349957" cy="349956"/>
          </a:xfrm>
          <a:prstGeom prst="line">
            <a:avLst/>
          </a:prstGeom>
          <a:ln w="50800">
            <a:solidFill>
              <a:srgbClr val="0433FF"/>
            </a:solidFill>
            <a:miter lim="400000"/>
            <a:tailEnd type="triangle"/>
          </a:ln>
        </p:spPr>
        <p:txBody>
          <a:bodyPr lIns="71437" tIns="71437" rIns="71437" bIns="71437" anchor="ctr"/>
          <a:lstStyle/>
          <a:p>
            <a:pPr algn="ctr" defTabSz="821531">
              <a:lnSpc>
                <a:spcPct val="100000"/>
              </a:lnSpc>
              <a:spcBef>
                <a:spcPts val="0"/>
              </a:spcBef>
              <a:defRPr sz="3200">
                <a:latin typeface="Helvetica Light"/>
                <a:ea typeface="Helvetica Light"/>
                <a:cs typeface="Helvetica Light"/>
                <a:sym typeface="Helvetica Light"/>
              </a:defRPr>
            </a:pPr>
            <a:endParaRPr/>
          </a:p>
        </p:txBody>
      </p:sp>
      <p:grpSp>
        <p:nvGrpSpPr>
          <p:cNvPr id="762" name="Group"/>
          <p:cNvGrpSpPr/>
          <p:nvPr/>
        </p:nvGrpSpPr>
        <p:grpSpPr>
          <a:xfrm>
            <a:off x="20010172" y="2721613"/>
            <a:ext cx="4221072" cy="6184212"/>
            <a:chOff x="0" y="-1"/>
            <a:chExt cx="4221072" cy="6184211"/>
          </a:xfrm>
        </p:grpSpPr>
        <p:sp>
          <p:nvSpPr>
            <p:cNvPr id="549" name="Line"/>
            <p:cNvSpPr/>
            <p:nvPr/>
          </p:nvSpPr>
          <p:spPr>
            <a:xfrm flipV="1">
              <a:off x="464765" y="1038232"/>
              <a:ext cx="1" cy="4635290"/>
            </a:xfrm>
            <a:prstGeom prst="line">
              <a:avLst/>
            </a:prstGeom>
            <a:noFill/>
            <a:ln w="25400" cap="flat">
              <a:solidFill>
                <a:srgbClr val="000000"/>
              </a:solidFill>
              <a:prstDash val="solid"/>
              <a:miter lim="400000"/>
              <a:headEnd type="triangle" w="med" len="med"/>
              <a:tailEnd type="triangle" w="med" len="med"/>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50" name="130 mm"/>
            <p:cNvSpPr txBox="1"/>
            <p:nvPr/>
          </p:nvSpPr>
          <p:spPr>
            <a:xfrm rot="16200000">
              <a:off x="-488437" y="3124915"/>
              <a:ext cx="1438799" cy="461925"/>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71437" tIns="71437" rIns="71437" bIns="71437" numCol="1" anchor="ctr">
              <a:noAutofit/>
            </a:bodyPr>
            <a:lstStyle>
              <a:lvl1pPr algn="ctr" defTabSz="821531">
                <a:lnSpc>
                  <a:spcPct val="100000"/>
                </a:lnSpc>
                <a:spcBef>
                  <a:spcPts val="0"/>
                </a:spcBef>
                <a:defRPr sz="2400" b="1">
                  <a:latin typeface="Helvetica"/>
                  <a:ea typeface="Helvetica"/>
                  <a:cs typeface="Helvetica"/>
                  <a:sym typeface="Helvetica"/>
                </a:defRPr>
              </a:lvl1pPr>
            </a:lstStyle>
            <a:p>
              <a:r>
                <a:t>130 mm</a:t>
              </a:r>
            </a:p>
          </p:txBody>
        </p:sp>
        <p:grpSp>
          <p:nvGrpSpPr>
            <p:cNvPr id="761" name="Group"/>
            <p:cNvGrpSpPr/>
            <p:nvPr/>
          </p:nvGrpSpPr>
          <p:grpSpPr>
            <a:xfrm>
              <a:off x="629886" y="-1"/>
              <a:ext cx="3591186" cy="6184211"/>
              <a:chOff x="2721" y="0"/>
              <a:chExt cx="3591186" cy="6184211"/>
            </a:xfrm>
          </p:grpSpPr>
          <p:sp>
            <p:nvSpPr>
              <p:cNvPr id="551" name="Bmin"/>
              <p:cNvSpPr txBox="1"/>
              <p:nvPr/>
            </p:nvSpPr>
            <p:spPr>
              <a:xfrm rot="5400000">
                <a:off x="1731544" y="4028616"/>
                <a:ext cx="1076083" cy="727076"/>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71437" tIns="71437" rIns="71437" bIns="71437" numCol="1" anchor="ctr">
                <a:spAutoFit/>
              </a:bodyPr>
              <a:lstStyle/>
              <a:p>
                <a:pPr algn="ctr" defTabSz="821531">
                  <a:lnSpc>
                    <a:spcPct val="100000"/>
                  </a:lnSpc>
                  <a:spcBef>
                    <a:spcPts val="0"/>
                  </a:spcBef>
                  <a:defRPr sz="3800" b="1">
                    <a:solidFill>
                      <a:srgbClr val="861001"/>
                    </a:solidFill>
                    <a:latin typeface="Helvetica"/>
                    <a:ea typeface="Helvetica"/>
                    <a:cs typeface="Helvetica"/>
                    <a:sym typeface="Helvetica"/>
                  </a:defRPr>
                </a:pPr>
                <a:r>
                  <a:t>B</a:t>
                </a:r>
                <a:r>
                  <a:rPr baseline="-5999"/>
                  <a:t>min</a:t>
                </a:r>
              </a:p>
            </p:txBody>
          </p:sp>
          <p:grpSp>
            <p:nvGrpSpPr>
              <p:cNvPr id="564" name="Group"/>
              <p:cNvGrpSpPr/>
              <p:nvPr/>
            </p:nvGrpSpPr>
            <p:grpSpPr>
              <a:xfrm>
                <a:off x="2526661" y="3153474"/>
                <a:ext cx="1067246" cy="875580"/>
                <a:chOff x="0" y="-1"/>
                <a:chExt cx="1067245" cy="875579"/>
              </a:xfrm>
            </p:grpSpPr>
            <p:grpSp>
              <p:nvGrpSpPr>
                <p:cNvPr id="560" name="Group"/>
                <p:cNvGrpSpPr/>
                <p:nvPr/>
              </p:nvGrpSpPr>
              <p:grpSpPr>
                <a:xfrm>
                  <a:off x="0" y="49045"/>
                  <a:ext cx="1067245" cy="826533"/>
                  <a:chOff x="0" y="-3"/>
                  <a:chExt cx="1067244" cy="826531"/>
                </a:xfrm>
              </p:grpSpPr>
              <p:grpSp>
                <p:nvGrpSpPr>
                  <p:cNvPr id="557" name="Group"/>
                  <p:cNvGrpSpPr/>
                  <p:nvPr/>
                </p:nvGrpSpPr>
                <p:grpSpPr>
                  <a:xfrm>
                    <a:off x="0" y="-3"/>
                    <a:ext cx="1067244" cy="826531"/>
                    <a:chOff x="0" y="-2"/>
                    <a:chExt cx="1067243" cy="826529"/>
                  </a:xfrm>
                </p:grpSpPr>
                <p:grpSp>
                  <p:nvGrpSpPr>
                    <p:cNvPr id="554" name="Group"/>
                    <p:cNvGrpSpPr/>
                    <p:nvPr/>
                  </p:nvGrpSpPr>
                  <p:grpSpPr>
                    <a:xfrm>
                      <a:off x="0" y="-2"/>
                      <a:ext cx="1067243" cy="826529"/>
                      <a:chOff x="0" y="-1"/>
                      <a:chExt cx="1067242" cy="826527"/>
                    </a:xfrm>
                  </p:grpSpPr>
                  <p:pic>
                    <p:nvPicPr>
                      <p:cNvPr id="552" name="Helix_from_Martin.png" descr="Helix_from_Martin.png"/>
                      <p:cNvPicPr>
                        <a:picLocks noChangeAspect="1"/>
                      </p:cNvPicPr>
                      <p:nvPr/>
                    </p:nvPicPr>
                    <p:blipFill>
                      <a:blip r:embed="rId6"/>
                      <a:srcRect/>
                      <a:stretch>
                        <a:fillRect/>
                      </a:stretch>
                    </p:blipFill>
                    <p:spPr>
                      <a:xfrm rot="5400000" flipH="1">
                        <a:off x="120357" y="-120358"/>
                        <a:ext cx="826527" cy="1067242"/>
                      </a:xfrm>
                      <a:prstGeom prst="rect">
                        <a:avLst/>
                      </a:prstGeom>
                      <a:ln w="12700" cap="flat">
                        <a:noFill/>
                        <a:miter lim="400000"/>
                      </a:ln>
                      <a:effectLst/>
                    </p:spPr>
                  </p:pic>
                  <p:sp>
                    <p:nvSpPr>
                      <p:cNvPr id="553" name="Oval"/>
                      <p:cNvSpPr/>
                      <p:nvPr/>
                    </p:nvSpPr>
                    <p:spPr>
                      <a:xfrm>
                        <a:off x="660795" y="145000"/>
                        <a:ext cx="232466" cy="166185"/>
                      </a:xfrm>
                      <a:prstGeom prst="ellipse">
                        <a:avLst/>
                      </a:prstGeom>
                      <a:solidFill>
                        <a:srgbClr val="FFFFFF"/>
                      </a:solidFill>
                      <a:ln w="25400" cap="flat">
                        <a:solidFill>
                          <a:srgbClr val="FFFFFF"/>
                        </a:solidFill>
                        <a:prstDash val="solid"/>
                        <a:miter lim="400000"/>
                      </a:ln>
                      <a:effectLst/>
                    </p:spPr>
                    <p:txBody>
                      <a:bodyPr wrap="square" lIns="50800" tIns="50800" rIns="50800" bIns="50800" numCol="1" anchor="ctr">
                        <a:noAutofit/>
                      </a:bodyPr>
                      <a:lstStyle/>
                      <a:p>
                        <a:pPr algn="ctr" defTabSz="584200">
                          <a:lnSpc>
                            <a:spcPct val="100000"/>
                          </a:lnSpc>
                          <a:spcBef>
                            <a:spcPts val="0"/>
                          </a:spcBef>
                          <a:defRPr sz="2400">
                            <a:latin typeface="Helvetica Light"/>
                            <a:ea typeface="Helvetica Light"/>
                            <a:cs typeface="Helvetica Light"/>
                            <a:sym typeface="Helvetica Light"/>
                          </a:defRPr>
                        </a:pPr>
                        <a:endParaRPr/>
                      </a:p>
                    </p:txBody>
                  </p:sp>
                </p:grpSp>
                <p:sp>
                  <p:nvSpPr>
                    <p:cNvPr id="555" name="Oval"/>
                    <p:cNvSpPr/>
                    <p:nvPr/>
                  </p:nvSpPr>
                  <p:spPr>
                    <a:xfrm>
                      <a:off x="644082" y="418802"/>
                      <a:ext cx="79035" cy="82968"/>
                    </a:xfrm>
                    <a:prstGeom prst="ellipse">
                      <a:avLst/>
                    </a:prstGeom>
                    <a:solidFill>
                      <a:srgbClr val="FFFFFF"/>
                    </a:solidFill>
                    <a:ln w="25400" cap="flat">
                      <a:solidFill>
                        <a:srgbClr val="FFFFFF"/>
                      </a:solidFill>
                      <a:prstDash val="solid"/>
                      <a:miter lim="400000"/>
                    </a:ln>
                    <a:effectLst/>
                  </p:spPr>
                  <p:txBody>
                    <a:bodyPr wrap="square" lIns="50800" tIns="50800" rIns="50800" bIns="50800" numCol="1" anchor="ctr">
                      <a:noAutofit/>
                    </a:bodyPr>
                    <a:lstStyle/>
                    <a:p>
                      <a:pPr algn="ctr" defTabSz="584200">
                        <a:lnSpc>
                          <a:spcPct val="100000"/>
                        </a:lnSpc>
                        <a:spcBef>
                          <a:spcPts val="0"/>
                        </a:spcBef>
                        <a:defRPr sz="2400">
                          <a:latin typeface="Helvetica Light"/>
                          <a:ea typeface="Helvetica Light"/>
                          <a:cs typeface="Helvetica Light"/>
                          <a:sym typeface="Helvetica Light"/>
                        </a:defRPr>
                      </a:pPr>
                      <a:endParaRPr/>
                    </a:p>
                  </p:txBody>
                </p:sp>
                <p:sp>
                  <p:nvSpPr>
                    <p:cNvPr id="556" name="Line"/>
                    <p:cNvSpPr/>
                    <p:nvPr/>
                  </p:nvSpPr>
                  <p:spPr>
                    <a:xfrm flipV="1">
                      <a:off x="640210" y="444806"/>
                      <a:ext cx="98072" cy="30960"/>
                    </a:xfrm>
                    <a:prstGeom prst="line">
                      <a:avLst/>
                    </a:prstGeom>
                    <a:noFill/>
                    <a:ln w="12700" cap="flat">
                      <a:solidFill>
                        <a:srgbClr val="000000"/>
                      </a:solidFill>
                      <a:prstDash val="solid"/>
                      <a:miter lim="400000"/>
                    </a:ln>
                    <a:effectLst/>
                  </p:spPr>
                  <p:txBody>
                    <a:bodyPr wrap="square" lIns="50800" tIns="50800" rIns="50800" bIns="50800" numCol="1" anchor="ctr">
                      <a:noAutofit/>
                    </a:bodyPr>
                    <a:lstStyle/>
                    <a:p>
                      <a:pPr algn="ctr" defTabSz="584200">
                        <a:lnSpc>
                          <a:spcPct val="100000"/>
                        </a:lnSpc>
                        <a:spcBef>
                          <a:spcPts val="0"/>
                        </a:spcBef>
                        <a:defRPr sz="2400">
                          <a:latin typeface="Helvetica Light"/>
                          <a:ea typeface="Helvetica Light"/>
                          <a:cs typeface="Helvetica Light"/>
                          <a:sym typeface="Helvetica Light"/>
                        </a:defRPr>
                      </a:pPr>
                      <a:endParaRPr/>
                    </a:p>
                  </p:txBody>
                </p:sp>
              </p:grpSp>
              <p:sp>
                <p:nvSpPr>
                  <p:cNvPr id="558" name="Rectangle"/>
                  <p:cNvSpPr/>
                  <p:nvPr/>
                </p:nvSpPr>
                <p:spPr>
                  <a:xfrm>
                    <a:off x="48772" y="538474"/>
                    <a:ext cx="586988" cy="166185"/>
                  </a:xfrm>
                  <a:prstGeom prst="rect">
                    <a:avLst/>
                  </a:prstGeom>
                  <a:solidFill>
                    <a:srgbClr val="FFFFFF"/>
                  </a:solidFill>
                  <a:ln w="25400" cap="flat">
                    <a:solidFill>
                      <a:srgbClr val="FFFFFF"/>
                    </a:solidFill>
                    <a:prstDash val="solid"/>
                    <a:miter lim="400000"/>
                  </a:ln>
                  <a:effectLst/>
                </p:spPr>
                <p:txBody>
                  <a:bodyPr wrap="square" lIns="50800" tIns="50800" rIns="50800" bIns="50800" numCol="1" anchor="ctr">
                    <a:noAutofit/>
                  </a:bodyPr>
                  <a:lstStyle/>
                  <a:p>
                    <a:pPr algn="ctr" defTabSz="584200">
                      <a:lnSpc>
                        <a:spcPct val="100000"/>
                      </a:lnSpc>
                      <a:spcBef>
                        <a:spcPts val="0"/>
                      </a:spcBef>
                      <a:defRPr sz="2400">
                        <a:latin typeface="Helvetica Light"/>
                        <a:ea typeface="Helvetica Light"/>
                        <a:cs typeface="Helvetica Light"/>
                        <a:sym typeface="Helvetica Light"/>
                      </a:defRPr>
                    </a:pPr>
                    <a:endParaRPr/>
                  </a:p>
                </p:txBody>
              </p:sp>
              <p:sp>
                <p:nvSpPr>
                  <p:cNvPr id="559" name="Rectangle"/>
                  <p:cNvSpPr/>
                  <p:nvPr/>
                </p:nvSpPr>
                <p:spPr>
                  <a:xfrm>
                    <a:off x="5539" y="654803"/>
                    <a:ext cx="452377" cy="166184"/>
                  </a:xfrm>
                  <a:prstGeom prst="rect">
                    <a:avLst/>
                  </a:prstGeom>
                  <a:solidFill>
                    <a:srgbClr val="FFFFFF"/>
                  </a:solidFill>
                  <a:ln w="25400" cap="flat">
                    <a:solidFill>
                      <a:srgbClr val="FFFFFF"/>
                    </a:solidFill>
                    <a:prstDash val="solid"/>
                    <a:miter lim="400000"/>
                  </a:ln>
                  <a:effectLst/>
                </p:spPr>
                <p:txBody>
                  <a:bodyPr wrap="square" lIns="50800" tIns="50800" rIns="50800" bIns="50800" numCol="1" anchor="ctr">
                    <a:noAutofit/>
                  </a:bodyPr>
                  <a:lstStyle/>
                  <a:p>
                    <a:pPr algn="ctr" defTabSz="584200">
                      <a:lnSpc>
                        <a:spcPct val="100000"/>
                      </a:lnSpc>
                      <a:spcBef>
                        <a:spcPts val="0"/>
                      </a:spcBef>
                      <a:defRPr sz="2400">
                        <a:latin typeface="Helvetica Light"/>
                        <a:ea typeface="Helvetica Light"/>
                        <a:cs typeface="Helvetica Light"/>
                        <a:sym typeface="Helvetica Light"/>
                      </a:defRPr>
                    </a:pPr>
                    <a:endParaRPr/>
                  </a:p>
                </p:txBody>
              </p:sp>
            </p:grpSp>
            <p:grpSp>
              <p:nvGrpSpPr>
                <p:cNvPr id="563" name="Group"/>
                <p:cNvGrpSpPr/>
                <p:nvPr/>
              </p:nvGrpSpPr>
              <p:grpSpPr>
                <a:xfrm rot="5400000" flipH="1">
                  <a:off x="344561" y="130611"/>
                  <a:ext cx="769638" cy="508413"/>
                  <a:chOff x="0" y="0"/>
                  <a:chExt cx="769637" cy="508413"/>
                </a:xfrm>
              </p:grpSpPr>
              <p:sp>
                <p:nvSpPr>
                  <p:cNvPr id="561" name="Line"/>
                  <p:cNvSpPr/>
                  <p:nvPr/>
                </p:nvSpPr>
                <p:spPr>
                  <a:xfrm>
                    <a:off x="0" y="508412"/>
                    <a:ext cx="769637" cy="1"/>
                  </a:xfrm>
                  <a:prstGeom prst="line">
                    <a:avLst/>
                  </a:prstGeom>
                  <a:noFill/>
                  <a:ln w="38100" cap="flat">
                    <a:solidFill>
                      <a:srgbClr val="0096FF"/>
                    </a:solidFill>
                    <a:prstDash val="solid"/>
                    <a:miter lim="400000"/>
                    <a:headEnd type="triangle" w="med" len="med"/>
                    <a:tailEnd type="triangle" w="med" len="med"/>
                  </a:ln>
                  <a:effectLst/>
                </p:spPr>
                <p:txBody>
                  <a:bodyPr wrap="square" lIns="50800" tIns="50800" rIns="50800" bIns="50800" numCol="1" anchor="ctr">
                    <a:noAutofit/>
                  </a:bodyPr>
                  <a:lstStyle/>
                  <a:p>
                    <a:pPr algn="ctr" defTabSz="584200">
                      <a:lnSpc>
                        <a:spcPct val="100000"/>
                      </a:lnSpc>
                      <a:spcBef>
                        <a:spcPts val="0"/>
                      </a:spcBef>
                      <a:defRPr sz="2400">
                        <a:latin typeface="Helvetica Light"/>
                        <a:ea typeface="Helvetica Light"/>
                        <a:cs typeface="Helvetica Light"/>
                        <a:sym typeface="Helvetica Light"/>
                      </a:defRPr>
                    </a:pPr>
                    <a:endParaRPr/>
                  </a:p>
                </p:txBody>
              </p:sp>
              <p:sp>
                <p:nvSpPr>
                  <p:cNvPr id="562" name="Circle"/>
                  <p:cNvSpPr/>
                  <p:nvPr/>
                </p:nvSpPr>
                <p:spPr>
                  <a:xfrm>
                    <a:off x="126041" y="0"/>
                    <a:ext cx="100200" cy="100199"/>
                  </a:xfrm>
                  <a:prstGeom prst="ellipse">
                    <a:avLst/>
                  </a:prstGeom>
                  <a:solidFill>
                    <a:srgbClr val="C82506"/>
                  </a:solidFill>
                  <a:ln w="12700" cap="flat">
                    <a:noFill/>
                    <a:miter lim="400000"/>
                  </a:ln>
                  <a:effectLst/>
                </p:spPr>
                <p:txBody>
                  <a:bodyPr wrap="square" lIns="50800" tIns="50800" rIns="50800" bIns="50800" numCol="1" anchor="ctr">
                    <a:noAutofit/>
                  </a:bodyPr>
                  <a:lstStyle/>
                  <a:p>
                    <a:pPr algn="ctr" defTabSz="584200">
                      <a:lnSpc>
                        <a:spcPct val="100000"/>
                      </a:lnSpc>
                      <a:spcBef>
                        <a:spcPts val="0"/>
                      </a:spcBef>
                      <a:defRPr sz="2400">
                        <a:latin typeface="Helvetica Light"/>
                        <a:ea typeface="Helvetica Light"/>
                        <a:cs typeface="Helvetica Light"/>
                        <a:sym typeface="Helvetica Light"/>
                      </a:defRPr>
                    </a:pPr>
                    <a:endParaRPr/>
                  </a:p>
                </p:txBody>
              </p:sp>
            </p:grpSp>
          </p:grpSp>
          <p:grpSp>
            <p:nvGrpSpPr>
              <p:cNvPr id="572" name="Group"/>
              <p:cNvGrpSpPr/>
              <p:nvPr/>
            </p:nvGrpSpPr>
            <p:grpSpPr>
              <a:xfrm>
                <a:off x="192965" y="825865"/>
                <a:ext cx="1422204" cy="5060026"/>
                <a:chOff x="-1" y="0"/>
                <a:chExt cx="1422203" cy="5060025"/>
              </a:xfrm>
            </p:grpSpPr>
            <p:grpSp>
              <p:nvGrpSpPr>
                <p:cNvPr id="567" name="Group"/>
                <p:cNvGrpSpPr/>
                <p:nvPr/>
              </p:nvGrpSpPr>
              <p:grpSpPr>
                <a:xfrm>
                  <a:off x="-1" y="211219"/>
                  <a:ext cx="1422203" cy="4634360"/>
                  <a:chOff x="-1" y="0"/>
                  <a:chExt cx="1422202" cy="4634358"/>
                </a:xfrm>
              </p:grpSpPr>
              <p:sp>
                <p:nvSpPr>
                  <p:cNvPr id="565" name="Rectangle"/>
                  <p:cNvSpPr/>
                  <p:nvPr/>
                </p:nvSpPr>
                <p:spPr>
                  <a:xfrm>
                    <a:off x="-1" y="0"/>
                    <a:ext cx="1422202" cy="4634358"/>
                  </a:xfrm>
                  <a:prstGeom prst="rect">
                    <a:avLst/>
                  </a:prstGeom>
                  <a:blipFill rotWithShape="1">
                    <a:blip r:embed="rId7"/>
                    <a:srcRect/>
                    <a:tile tx="0" ty="0" sx="100000" sy="100000" flip="none" algn="tl"/>
                  </a:blipFill>
                  <a:ln w="12700" cap="flat">
                    <a:noFill/>
                    <a:miter lim="400000"/>
                  </a:ln>
                  <a:effectLst/>
                </p:spPr>
                <p:txBody>
                  <a:bodyPr wrap="square" lIns="71437" tIns="71437" rIns="71437" bIns="71437" numCol="1" anchor="ctr">
                    <a:noAutofit/>
                  </a:bodyPr>
                  <a:lstStyle/>
                  <a:p>
                    <a:pPr algn="ctr" defTabSz="821531">
                      <a:lnSpc>
                        <a:spcPct val="100000"/>
                      </a:lnSpc>
                      <a:spcBef>
                        <a:spcPts val="0"/>
                      </a:spcBef>
                      <a:defRPr sz="3200">
                        <a:solidFill>
                          <a:srgbClr val="FFFFFF"/>
                        </a:solidFill>
                        <a:latin typeface="Helvetica Light"/>
                        <a:ea typeface="Helvetica Light"/>
                        <a:cs typeface="Helvetica Light"/>
                        <a:sym typeface="Helvetica Light"/>
                      </a:defRPr>
                    </a:pPr>
                    <a:endParaRPr/>
                  </a:p>
                </p:txBody>
              </p:sp>
              <p:sp>
                <p:nvSpPr>
                  <p:cNvPr id="566" name="Rectangle"/>
                  <p:cNvSpPr/>
                  <p:nvPr/>
                </p:nvSpPr>
                <p:spPr>
                  <a:xfrm>
                    <a:off x="-1" y="0"/>
                    <a:ext cx="711102" cy="4634358"/>
                  </a:xfrm>
                  <a:prstGeom prst="rect">
                    <a:avLst/>
                  </a:prstGeom>
                  <a:blipFill rotWithShape="1">
                    <a:blip r:embed="rId8"/>
                    <a:srcRect/>
                    <a:tile tx="0" ty="0" sx="100000" sy="100000" flip="none" algn="tl"/>
                  </a:blipFill>
                  <a:ln w="12700" cap="flat">
                    <a:noFill/>
                    <a:miter lim="400000"/>
                  </a:ln>
                  <a:effectLst/>
                </p:spPr>
                <p:txBody>
                  <a:bodyPr wrap="square" lIns="71437" tIns="71437" rIns="71437" bIns="71437" numCol="1" anchor="ctr">
                    <a:noAutofit/>
                  </a:bodyPr>
                  <a:lstStyle/>
                  <a:p>
                    <a:pPr algn="ctr" defTabSz="821531">
                      <a:lnSpc>
                        <a:spcPct val="100000"/>
                      </a:lnSpc>
                      <a:spcBef>
                        <a:spcPts val="0"/>
                      </a:spcBef>
                      <a:defRPr sz="3200">
                        <a:solidFill>
                          <a:srgbClr val="FFFFFF"/>
                        </a:solidFill>
                        <a:latin typeface="Helvetica Light"/>
                        <a:ea typeface="Helvetica Light"/>
                        <a:cs typeface="Helvetica Light"/>
                        <a:sym typeface="Helvetica Light"/>
                      </a:defRPr>
                    </a:pPr>
                    <a:endParaRPr/>
                  </a:p>
                </p:txBody>
              </p:sp>
            </p:grpSp>
            <p:sp>
              <p:nvSpPr>
                <p:cNvPr id="568" name="Oval"/>
                <p:cNvSpPr/>
                <p:nvPr/>
              </p:nvSpPr>
              <p:spPr>
                <a:xfrm>
                  <a:off x="0" y="0"/>
                  <a:ext cx="1422201" cy="422441"/>
                </a:xfrm>
                <a:prstGeom prst="ellipse">
                  <a:avLst/>
                </a:prstGeom>
                <a:blipFill rotWithShape="1">
                  <a:blip r:embed="rId9"/>
                  <a:srcRect/>
                  <a:tile tx="0" ty="0" sx="100000" sy="100000" flip="none" algn="tl"/>
                </a:blipFill>
                <a:ln w="12700" cap="flat">
                  <a:noFill/>
                  <a:miter lim="400000"/>
                </a:ln>
                <a:effectLst/>
              </p:spPr>
              <p:txBody>
                <a:bodyPr wrap="square" lIns="71437" tIns="71437" rIns="71437" bIns="71437" numCol="1" anchor="ctr">
                  <a:noAutofit/>
                </a:bodyPr>
                <a:lstStyle/>
                <a:p>
                  <a:pPr algn="ctr" defTabSz="821531">
                    <a:lnSpc>
                      <a:spcPct val="100000"/>
                    </a:lnSpc>
                    <a:spcBef>
                      <a:spcPts val="0"/>
                    </a:spcBef>
                    <a:defRPr sz="3200">
                      <a:solidFill>
                        <a:srgbClr val="FFFFFF"/>
                      </a:solidFill>
                      <a:latin typeface="Helvetica Light"/>
                      <a:ea typeface="Helvetica Light"/>
                      <a:cs typeface="Helvetica Light"/>
                      <a:sym typeface="Helvetica Light"/>
                    </a:defRPr>
                  </a:pPr>
                  <a:endParaRPr/>
                </a:p>
              </p:txBody>
            </p:sp>
            <p:sp>
              <p:nvSpPr>
                <p:cNvPr id="569" name="Oval"/>
                <p:cNvSpPr/>
                <p:nvPr/>
              </p:nvSpPr>
              <p:spPr>
                <a:xfrm>
                  <a:off x="51874" y="35752"/>
                  <a:ext cx="1318453" cy="350936"/>
                </a:xfrm>
                <a:prstGeom prst="ellipse">
                  <a:avLst/>
                </a:prstGeom>
                <a:blipFill rotWithShape="1">
                  <a:blip r:embed="rId10"/>
                  <a:srcRect/>
                  <a:tile tx="0" ty="0" sx="100000" sy="100000" flip="none" algn="tl"/>
                </a:blipFill>
                <a:ln w="12700" cap="flat">
                  <a:noFill/>
                  <a:miter lim="400000"/>
                </a:ln>
                <a:effectLst/>
              </p:spPr>
              <p:txBody>
                <a:bodyPr wrap="square" lIns="71437" tIns="71437" rIns="71437" bIns="71437" numCol="1" anchor="ctr">
                  <a:noAutofit/>
                </a:bodyPr>
                <a:lstStyle/>
                <a:p>
                  <a:pPr algn="ctr" defTabSz="821531">
                    <a:lnSpc>
                      <a:spcPct val="100000"/>
                    </a:lnSpc>
                    <a:spcBef>
                      <a:spcPts val="0"/>
                    </a:spcBef>
                    <a:defRPr sz="3200">
                      <a:solidFill>
                        <a:srgbClr val="FFFFFF"/>
                      </a:solidFill>
                      <a:latin typeface="Helvetica Light"/>
                      <a:ea typeface="Helvetica Light"/>
                      <a:cs typeface="Helvetica Light"/>
                      <a:sym typeface="Helvetica Light"/>
                    </a:defRPr>
                  </a:pPr>
                  <a:endParaRPr/>
                </a:p>
              </p:txBody>
            </p:sp>
            <p:sp>
              <p:nvSpPr>
                <p:cNvPr id="570" name="Oval"/>
                <p:cNvSpPr/>
                <p:nvPr/>
              </p:nvSpPr>
              <p:spPr>
                <a:xfrm>
                  <a:off x="0" y="4634821"/>
                  <a:ext cx="1422201" cy="421514"/>
                </a:xfrm>
                <a:prstGeom prst="ellipse">
                  <a:avLst/>
                </a:prstGeom>
                <a:blipFill rotWithShape="1">
                  <a:blip r:embed="rId11"/>
                  <a:srcRect/>
                  <a:tile tx="0" ty="0" sx="100000" sy="100000" flip="none" algn="tl"/>
                </a:blipFill>
                <a:ln w="12700" cap="flat">
                  <a:noFill/>
                  <a:miter lim="400000"/>
                </a:ln>
                <a:effectLst/>
              </p:spPr>
              <p:txBody>
                <a:bodyPr wrap="square" lIns="71437" tIns="71437" rIns="71437" bIns="71437" numCol="1" anchor="ctr">
                  <a:noAutofit/>
                </a:bodyPr>
                <a:lstStyle/>
                <a:p>
                  <a:pPr algn="ctr" defTabSz="821531">
                    <a:lnSpc>
                      <a:spcPct val="100000"/>
                    </a:lnSpc>
                    <a:spcBef>
                      <a:spcPts val="0"/>
                    </a:spcBef>
                    <a:defRPr sz="3200">
                      <a:solidFill>
                        <a:srgbClr val="FFFFFF"/>
                      </a:solidFill>
                      <a:latin typeface="Helvetica Light"/>
                      <a:ea typeface="Helvetica Light"/>
                      <a:cs typeface="Helvetica Light"/>
                      <a:sym typeface="Helvetica Light"/>
                    </a:defRPr>
                  </a:pPr>
                  <a:endParaRPr/>
                </a:p>
              </p:txBody>
            </p:sp>
            <p:sp>
              <p:nvSpPr>
                <p:cNvPr id="571" name="Shape"/>
                <p:cNvSpPr/>
                <p:nvPr/>
              </p:nvSpPr>
              <p:spPr>
                <a:xfrm>
                  <a:off x="710968" y="4631130"/>
                  <a:ext cx="711234" cy="428895"/>
                </a:xfrm>
                <a:custGeom>
                  <a:avLst/>
                  <a:gdLst/>
                  <a:ahLst/>
                  <a:cxnLst>
                    <a:cxn ang="0">
                      <a:pos x="wd2" y="hd2"/>
                    </a:cxn>
                    <a:cxn ang="5400000">
                      <a:pos x="wd2" y="hd2"/>
                    </a:cxn>
                    <a:cxn ang="10800000">
                      <a:pos x="wd2" y="hd2"/>
                    </a:cxn>
                    <a:cxn ang="16200000">
                      <a:pos x="wd2" y="hd2"/>
                    </a:cxn>
                  </a:cxnLst>
                  <a:rect l="0" t="0" r="r" b="b"/>
                  <a:pathLst>
                    <a:path w="19679" h="21600" extrusionOk="0">
                      <a:moveTo>
                        <a:pt x="0" y="0"/>
                      </a:moveTo>
                      <a:lnTo>
                        <a:pt x="0" y="21600"/>
                      </a:lnTo>
                      <a:cubicBezTo>
                        <a:pt x="5035" y="21600"/>
                        <a:pt x="10074" y="20545"/>
                        <a:pt x="13916" y="18436"/>
                      </a:cubicBezTo>
                      <a:cubicBezTo>
                        <a:pt x="21600" y="14218"/>
                        <a:pt x="21600" y="7382"/>
                        <a:pt x="13916" y="3164"/>
                      </a:cubicBezTo>
                      <a:cubicBezTo>
                        <a:pt x="10074" y="1055"/>
                        <a:pt x="5035" y="0"/>
                        <a:pt x="0" y="0"/>
                      </a:cubicBezTo>
                      <a:close/>
                    </a:path>
                  </a:pathLst>
                </a:custGeom>
                <a:blipFill rotWithShape="1">
                  <a:blip r:embed="rId7"/>
                  <a:srcRect/>
                  <a:tile tx="0" ty="0" sx="100000" sy="100000" flip="none" algn="tl"/>
                </a:blipFill>
                <a:ln w="12700" cap="flat">
                  <a:noFill/>
                  <a:miter lim="400000"/>
                </a:ln>
                <a:effectLst/>
              </p:spPr>
              <p:txBody>
                <a:bodyPr wrap="square" lIns="71437" tIns="71437" rIns="71437" bIns="71437" numCol="1" anchor="ctr">
                  <a:noAutofit/>
                </a:bodyPr>
                <a:lstStyle/>
                <a:p>
                  <a:pPr algn="ctr" defTabSz="821531">
                    <a:lnSpc>
                      <a:spcPct val="100000"/>
                    </a:lnSpc>
                    <a:spcBef>
                      <a:spcPts val="0"/>
                    </a:spcBef>
                    <a:defRPr sz="3200">
                      <a:solidFill>
                        <a:srgbClr val="FFFFFF"/>
                      </a:solidFill>
                      <a:latin typeface="Helvetica Light"/>
                      <a:ea typeface="Helvetica Light"/>
                      <a:cs typeface="Helvetica Light"/>
                      <a:sym typeface="Helvetica Light"/>
                    </a:defRPr>
                  </a:pPr>
                  <a:endParaRPr/>
                </a:p>
              </p:txBody>
            </p:sp>
          </p:grpSp>
          <p:grpSp>
            <p:nvGrpSpPr>
              <p:cNvPr id="609" name="Group"/>
              <p:cNvGrpSpPr/>
              <p:nvPr/>
            </p:nvGrpSpPr>
            <p:grpSpPr>
              <a:xfrm>
                <a:off x="2721" y="1615366"/>
                <a:ext cx="1831074" cy="527600"/>
                <a:chOff x="2721" y="20245"/>
                <a:chExt cx="1831073" cy="527599"/>
              </a:xfrm>
            </p:grpSpPr>
            <p:grpSp>
              <p:nvGrpSpPr>
                <p:cNvPr id="578" name="Group"/>
                <p:cNvGrpSpPr/>
                <p:nvPr/>
              </p:nvGrpSpPr>
              <p:grpSpPr>
                <a:xfrm rot="10723846" flipH="1">
                  <a:off x="2721" y="20245"/>
                  <a:ext cx="1831073" cy="265822"/>
                  <a:chOff x="-1" y="-1"/>
                  <a:chExt cx="1831072" cy="265820"/>
                </a:xfrm>
              </p:grpSpPr>
              <p:sp>
                <p:nvSpPr>
                  <p:cNvPr id="573" name="Line"/>
                  <p:cNvSpPr/>
                  <p:nvPr/>
                </p:nvSpPr>
                <p:spPr>
                  <a:xfrm rot="21600000">
                    <a:off x="20474" y="-1"/>
                    <a:ext cx="1771975" cy="109592"/>
                  </a:xfrm>
                  <a:custGeom>
                    <a:avLst/>
                    <a:gdLst/>
                    <a:ahLst/>
                    <a:cxnLst>
                      <a:cxn ang="0">
                        <a:pos x="wd2" y="hd2"/>
                      </a:cxn>
                      <a:cxn ang="5400000">
                        <a:pos x="wd2" y="hd2"/>
                      </a:cxn>
                      <a:cxn ang="10800000">
                        <a:pos x="wd2" y="hd2"/>
                      </a:cxn>
                      <a:cxn ang="16200000">
                        <a:pos x="wd2" y="hd2"/>
                      </a:cxn>
                    </a:cxnLst>
                    <a:rect l="0" t="0" r="r" b="b"/>
                    <a:pathLst>
                      <a:path w="21600" h="21307" extrusionOk="0">
                        <a:moveTo>
                          <a:pt x="0" y="21307"/>
                        </a:moveTo>
                        <a:cubicBezTo>
                          <a:pt x="3535" y="7461"/>
                          <a:pt x="7160" y="313"/>
                          <a:pt x="10800" y="10"/>
                        </a:cubicBezTo>
                        <a:cubicBezTo>
                          <a:pt x="14435" y="-293"/>
                          <a:pt x="18060" y="6235"/>
                          <a:pt x="21600" y="19458"/>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74" name="Line"/>
                  <p:cNvSpPr/>
                  <p:nvPr/>
                </p:nvSpPr>
                <p:spPr>
                  <a:xfrm rot="21600000">
                    <a:off x="1788420"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75" name="Line"/>
                  <p:cNvSpPr/>
                  <p:nvPr/>
                </p:nvSpPr>
                <p:spPr>
                  <a:xfrm rot="21600000" flipH="1">
                    <a:off x="-1"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76" name="Line"/>
                  <p:cNvSpPr/>
                  <p:nvPr/>
                </p:nvSpPr>
                <p:spPr>
                  <a:xfrm>
                    <a:off x="34504" y="230108"/>
                    <a:ext cx="160061" cy="31228"/>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77" name="Line"/>
                  <p:cNvSpPr/>
                  <p:nvPr/>
                </p:nvSpPr>
                <p:spPr>
                  <a:xfrm flipH="1">
                    <a:off x="1605134" y="230124"/>
                    <a:ext cx="188103" cy="35695"/>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grpSp>
            <p:grpSp>
              <p:nvGrpSpPr>
                <p:cNvPr id="584" name="Group"/>
                <p:cNvGrpSpPr/>
                <p:nvPr/>
              </p:nvGrpSpPr>
              <p:grpSpPr>
                <a:xfrm rot="10723846" flipH="1">
                  <a:off x="2721" y="72601"/>
                  <a:ext cx="1831073" cy="265822"/>
                  <a:chOff x="-1" y="-1"/>
                  <a:chExt cx="1831072" cy="265820"/>
                </a:xfrm>
              </p:grpSpPr>
              <p:sp>
                <p:nvSpPr>
                  <p:cNvPr id="579" name="Line"/>
                  <p:cNvSpPr/>
                  <p:nvPr/>
                </p:nvSpPr>
                <p:spPr>
                  <a:xfrm rot="21600000">
                    <a:off x="20474" y="-1"/>
                    <a:ext cx="1771975" cy="109592"/>
                  </a:xfrm>
                  <a:custGeom>
                    <a:avLst/>
                    <a:gdLst/>
                    <a:ahLst/>
                    <a:cxnLst>
                      <a:cxn ang="0">
                        <a:pos x="wd2" y="hd2"/>
                      </a:cxn>
                      <a:cxn ang="5400000">
                        <a:pos x="wd2" y="hd2"/>
                      </a:cxn>
                      <a:cxn ang="10800000">
                        <a:pos x="wd2" y="hd2"/>
                      </a:cxn>
                      <a:cxn ang="16200000">
                        <a:pos x="wd2" y="hd2"/>
                      </a:cxn>
                    </a:cxnLst>
                    <a:rect l="0" t="0" r="r" b="b"/>
                    <a:pathLst>
                      <a:path w="21600" h="21307" extrusionOk="0">
                        <a:moveTo>
                          <a:pt x="0" y="21307"/>
                        </a:moveTo>
                        <a:cubicBezTo>
                          <a:pt x="3535" y="7461"/>
                          <a:pt x="7160" y="313"/>
                          <a:pt x="10800" y="10"/>
                        </a:cubicBezTo>
                        <a:cubicBezTo>
                          <a:pt x="14435" y="-293"/>
                          <a:pt x="18060" y="6235"/>
                          <a:pt x="21600" y="19458"/>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80" name="Line"/>
                  <p:cNvSpPr/>
                  <p:nvPr/>
                </p:nvSpPr>
                <p:spPr>
                  <a:xfrm rot="21600000">
                    <a:off x="1788420"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81" name="Line"/>
                  <p:cNvSpPr/>
                  <p:nvPr/>
                </p:nvSpPr>
                <p:spPr>
                  <a:xfrm rot="21600000" flipH="1">
                    <a:off x="-1"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82" name="Line"/>
                  <p:cNvSpPr/>
                  <p:nvPr/>
                </p:nvSpPr>
                <p:spPr>
                  <a:xfrm>
                    <a:off x="34504" y="230108"/>
                    <a:ext cx="160061" cy="31228"/>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83" name="Line"/>
                  <p:cNvSpPr/>
                  <p:nvPr/>
                </p:nvSpPr>
                <p:spPr>
                  <a:xfrm flipH="1">
                    <a:off x="1605134" y="230124"/>
                    <a:ext cx="188103" cy="35695"/>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grpSp>
            <p:grpSp>
              <p:nvGrpSpPr>
                <p:cNvPr id="590" name="Group"/>
                <p:cNvGrpSpPr/>
                <p:nvPr/>
              </p:nvGrpSpPr>
              <p:grpSpPr>
                <a:xfrm rot="10723846" flipH="1">
                  <a:off x="2721" y="229667"/>
                  <a:ext cx="1831073" cy="265822"/>
                  <a:chOff x="-1" y="-1"/>
                  <a:chExt cx="1831072" cy="265820"/>
                </a:xfrm>
              </p:grpSpPr>
              <p:sp>
                <p:nvSpPr>
                  <p:cNvPr id="585" name="Line"/>
                  <p:cNvSpPr/>
                  <p:nvPr/>
                </p:nvSpPr>
                <p:spPr>
                  <a:xfrm rot="21600000">
                    <a:off x="20474" y="-1"/>
                    <a:ext cx="1771975" cy="109592"/>
                  </a:xfrm>
                  <a:custGeom>
                    <a:avLst/>
                    <a:gdLst/>
                    <a:ahLst/>
                    <a:cxnLst>
                      <a:cxn ang="0">
                        <a:pos x="wd2" y="hd2"/>
                      </a:cxn>
                      <a:cxn ang="5400000">
                        <a:pos x="wd2" y="hd2"/>
                      </a:cxn>
                      <a:cxn ang="10800000">
                        <a:pos x="wd2" y="hd2"/>
                      </a:cxn>
                      <a:cxn ang="16200000">
                        <a:pos x="wd2" y="hd2"/>
                      </a:cxn>
                    </a:cxnLst>
                    <a:rect l="0" t="0" r="r" b="b"/>
                    <a:pathLst>
                      <a:path w="21600" h="21307" extrusionOk="0">
                        <a:moveTo>
                          <a:pt x="0" y="21307"/>
                        </a:moveTo>
                        <a:cubicBezTo>
                          <a:pt x="3535" y="7461"/>
                          <a:pt x="7160" y="313"/>
                          <a:pt x="10800" y="10"/>
                        </a:cubicBezTo>
                        <a:cubicBezTo>
                          <a:pt x="14435" y="-293"/>
                          <a:pt x="18060" y="6235"/>
                          <a:pt x="21600" y="19458"/>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86" name="Line"/>
                  <p:cNvSpPr/>
                  <p:nvPr/>
                </p:nvSpPr>
                <p:spPr>
                  <a:xfrm rot="21600000">
                    <a:off x="1788420"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87" name="Line"/>
                  <p:cNvSpPr/>
                  <p:nvPr/>
                </p:nvSpPr>
                <p:spPr>
                  <a:xfrm rot="21600000" flipH="1">
                    <a:off x="-1"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88" name="Line"/>
                  <p:cNvSpPr/>
                  <p:nvPr/>
                </p:nvSpPr>
                <p:spPr>
                  <a:xfrm>
                    <a:off x="34504" y="230108"/>
                    <a:ext cx="160061" cy="31228"/>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89" name="Line"/>
                  <p:cNvSpPr/>
                  <p:nvPr/>
                </p:nvSpPr>
                <p:spPr>
                  <a:xfrm flipH="1">
                    <a:off x="1605134" y="230124"/>
                    <a:ext cx="188103" cy="35695"/>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grpSp>
            <p:grpSp>
              <p:nvGrpSpPr>
                <p:cNvPr id="596" name="Group"/>
                <p:cNvGrpSpPr/>
                <p:nvPr/>
              </p:nvGrpSpPr>
              <p:grpSpPr>
                <a:xfrm rot="10723846" flipH="1">
                  <a:off x="2721" y="282024"/>
                  <a:ext cx="1831073" cy="265820"/>
                  <a:chOff x="-1" y="-1"/>
                  <a:chExt cx="1831072" cy="265820"/>
                </a:xfrm>
              </p:grpSpPr>
              <p:sp>
                <p:nvSpPr>
                  <p:cNvPr id="591" name="Line"/>
                  <p:cNvSpPr/>
                  <p:nvPr/>
                </p:nvSpPr>
                <p:spPr>
                  <a:xfrm rot="21600000">
                    <a:off x="20474" y="-1"/>
                    <a:ext cx="1771975" cy="109592"/>
                  </a:xfrm>
                  <a:custGeom>
                    <a:avLst/>
                    <a:gdLst/>
                    <a:ahLst/>
                    <a:cxnLst>
                      <a:cxn ang="0">
                        <a:pos x="wd2" y="hd2"/>
                      </a:cxn>
                      <a:cxn ang="5400000">
                        <a:pos x="wd2" y="hd2"/>
                      </a:cxn>
                      <a:cxn ang="10800000">
                        <a:pos x="wd2" y="hd2"/>
                      </a:cxn>
                      <a:cxn ang="16200000">
                        <a:pos x="wd2" y="hd2"/>
                      </a:cxn>
                    </a:cxnLst>
                    <a:rect l="0" t="0" r="r" b="b"/>
                    <a:pathLst>
                      <a:path w="21600" h="21307" extrusionOk="0">
                        <a:moveTo>
                          <a:pt x="0" y="21307"/>
                        </a:moveTo>
                        <a:cubicBezTo>
                          <a:pt x="3535" y="7461"/>
                          <a:pt x="7160" y="313"/>
                          <a:pt x="10800" y="10"/>
                        </a:cubicBezTo>
                        <a:cubicBezTo>
                          <a:pt x="14435" y="-293"/>
                          <a:pt x="18060" y="6235"/>
                          <a:pt x="21600" y="19458"/>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92" name="Line"/>
                  <p:cNvSpPr/>
                  <p:nvPr/>
                </p:nvSpPr>
                <p:spPr>
                  <a:xfrm rot="21600000">
                    <a:off x="1788420"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93" name="Line"/>
                  <p:cNvSpPr/>
                  <p:nvPr/>
                </p:nvSpPr>
                <p:spPr>
                  <a:xfrm rot="21600000" flipH="1">
                    <a:off x="-1"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94" name="Line"/>
                  <p:cNvSpPr/>
                  <p:nvPr/>
                </p:nvSpPr>
                <p:spPr>
                  <a:xfrm>
                    <a:off x="34504" y="230108"/>
                    <a:ext cx="160061" cy="31228"/>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95" name="Line"/>
                  <p:cNvSpPr/>
                  <p:nvPr/>
                </p:nvSpPr>
                <p:spPr>
                  <a:xfrm flipH="1">
                    <a:off x="1605134" y="230124"/>
                    <a:ext cx="188103" cy="35695"/>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grpSp>
            <p:grpSp>
              <p:nvGrpSpPr>
                <p:cNvPr id="602" name="Group"/>
                <p:cNvGrpSpPr/>
                <p:nvPr/>
              </p:nvGrpSpPr>
              <p:grpSpPr>
                <a:xfrm rot="10723846" flipH="1">
                  <a:off x="2721" y="124958"/>
                  <a:ext cx="1831073" cy="265820"/>
                  <a:chOff x="-1" y="-1"/>
                  <a:chExt cx="1831072" cy="265820"/>
                </a:xfrm>
              </p:grpSpPr>
              <p:sp>
                <p:nvSpPr>
                  <p:cNvPr id="597" name="Line"/>
                  <p:cNvSpPr/>
                  <p:nvPr/>
                </p:nvSpPr>
                <p:spPr>
                  <a:xfrm rot="21600000">
                    <a:off x="20474" y="-1"/>
                    <a:ext cx="1771975" cy="109592"/>
                  </a:xfrm>
                  <a:custGeom>
                    <a:avLst/>
                    <a:gdLst/>
                    <a:ahLst/>
                    <a:cxnLst>
                      <a:cxn ang="0">
                        <a:pos x="wd2" y="hd2"/>
                      </a:cxn>
                      <a:cxn ang="5400000">
                        <a:pos x="wd2" y="hd2"/>
                      </a:cxn>
                      <a:cxn ang="10800000">
                        <a:pos x="wd2" y="hd2"/>
                      </a:cxn>
                      <a:cxn ang="16200000">
                        <a:pos x="wd2" y="hd2"/>
                      </a:cxn>
                    </a:cxnLst>
                    <a:rect l="0" t="0" r="r" b="b"/>
                    <a:pathLst>
                      <a:path w="21600" h="21307" extrusionOk="0">
                        <a:moveTo>
                          <a:pt x="0" y="21307"/>
                        </a:moveTo>
                        <a:cubicBezTo>
                          <a:pt x="3535" y="7461"/>
                          <a:pt x="7160" y="313"/>
                          <a:pt x="10800" y="10"/>
                        </a:cubicBezTo>
                        <a:cubicBezTo>
                          <a:pt x="14435" y="-293"/>
                          <a:pt x="18060" y="6235"/>
                          <a:pt x="21600" y="19458"/>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98" name="Line"/>
                  <p:cNvSpPr/>
                  <p:nvPr/>
                </p:nvSpPr>
                <p:spPr>
                  <a:xfrm rot="21600000">
                    <a:off x="1788420"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599" name="Line"/>
                  <p:cNvSpPr/>
                  <p:nvPr/>
                </p:nvSpPr>
                <p:spPr>
                  <a:xfrm rot="21600000" flipH="1">
                    <a:off x="-1"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00" name="Line"/>
                  <p:cNvSpPr/>
                  <p:nvPr/>
                </p:nvSpPr>
                <p:spPr>
                  <a:xfrm>
                    <a:off x="34504" y="230108"/>
                    <a:ext cx="160061" cy="31228"/>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01" name="Line"/>
                  <p:cNvSpPr/>
                  <p:nvPr/>
                </p:nvSpPr>
                <p:spPr>
                  <a:xfrm flipH="1">
                    <a:off x="1605134" y="230124"/>
                    <a:ext cx="188103" cy="35695"/>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grpSp>
            <p:grpSp>
              <p:nvGrpSpPr>
                <p:cNvPr id="608" name="Group"/>
                <p:cNvGrpSpPr/>
                <p:nvPr/>
              </p:nvGrpSpPr>
              <p:grpSpPr>
                <a:xfrm rot="10723846" flipH="1">
                  <a:off x="2721" y="177312"/>
                  <a:ext cx="1831073" cy="265822"/>
                  <a:chOff x="-1" y="-1"/>
                  <a:chExt cx="1831072" cy="265820"/>
                </a:xfrm>
              </p:grpSpPr>
              <p:sp>
                <p:nvSpPr>
                  <p:cNvPr id="603" name="Line"/>
                  <p:cNvSpPr/>
                  <p:nvPr/>
                </p:nvSpPr>
                <p:spPr>
                  <a:xfrm rot="21600000">
                    <a:off x="20474" y="-1"/>
                    <a:ext cx="1771975" cy="109592"/>
                  </a:xfrm>
                  <a:custGeom>
                    <a:avLst/>
                    <a:gdLst/>
                    <a:ahLst/>
                    <a:cxnLst>
                      <a:cxn ang="0">
                        <a:pos x="wd2" y="hd2"/>
                      </a:cxn>
                      <a:cxn ang="5400000">
                        <a:pos x="wd2" y="hd2"/>
                      </a:cxn>
                      <a:cxn ang="10800000">
                        <a:pos x="wd2" y="hd2"/>
                      </a:cxn>
                      <a:cxn ang="16200000">
                        <a:pos x="wd2" y="hd2"/>
                      </a:cxn>
                    </a:cxnLst>
                    <a:rect l="0" t="0" r="r" b="b"/>
                    <a:pathLst>
                      <a:path w="21600" h="21307" extrusionOk="0">
                        <a:moveTo>
                          <a:pt x="0" y="21307"/>
                        </a:moveTo>
                        <a:cubicBezTo>
                          <a:pt x="3535" y="7461"/>
                          <a:pt x="7160" y="313"/>
                          <a:pt x="10800" y="10"/>
                        </a:cubicBezTo>
                        <a:cubicBezTo>
                          <a:pt x="14435" y="-293"/>
                          <a:pt x="18060" y="6235"/>
                          <a:pt x="21600" y="19458"/>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04" name="Line"/>
                  <p:cNvSpPr/>
                  <p:nvPr/>
                </p:nvSpPr>
                <p:spPr>
                  <a:xfrm rot="21600000">
                    <a:off x="1788420"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05" name="Line"/>
                  <p:cNvSpPr/>
                  <p:nvPr/>
                </p:nvSpPr>
                <p:spPr>
                  <a:xfrm rot="21600000" flipH="1">
                    <a:off x="-1"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06" name="Line"/>
                  <p:cNvSpPr/>
                  <p:nvPr/>
                </p:nvSpPr>
                <p:spPr>
                  <a:xfrm>
                    <a:off x="34504" y="230108"/>
                    <a:ext cx="160061" cy="31228"/>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07" name="Line"/>
                  <p:cNvSpPr/>
                  <p:nvPr/>
                </p:nvSpPr>
                <p:spPr>
                  <a:xfrm flipH="1">
                    <a:off x="1605134" y="230124"/>
                    <a:ext cx="188103" cy="35695"/>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grpSp>
          </p:grpSp>
          <p:sp>
            <p:nvSpPr>
              <p:cNvPr id="610" name="10 mm"/>
              <p:cNvSpPr txBox="1"/>
              <p:nvPr/>
            </p:nvSpPr>
            <p:spPr>
              <a:xfrm>
                <a:off x="395701" y="0"/>
                <a:ext cx="1016731" cy="461925"/>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71437" tIns="71437" rIns="71437" bIns="71437" numCol="1" anchor="ctr">
                <a:noAutofit/>
              </a:bodyPr>
              <a:lstStyle>
                <a:lvl1pPr algn="ctr" defTabSz="821531">
                  <a:lnSpc>
                    <a:spcPct val="100000"/>
                  </a:lnSpc>
                  <a:spcBef>
                    <a:spcPts val="0"/>
                  </a:spcBef>
                  <a:defRPr sz="2000" b="1">
                    <a:latin typeface="Helvetica"/>
                    <a:ea typeface="Helvetica"/>
                    <a:cs typeface="Helvetica"/>
                    <a:sym typeface="Helvetica"/>
                  </a:defRPr>
                </a:lvl1pPr>
              </a:lstStyle>
              <a:p>
                <a:r>
                  <a:t>10 mm</a:t>
                </a:r>
              </a:p>
            </p:txBody>
          </p:sp>
          <p:sp>
            <p:nvSpPr>
              <p:cNvPr id="611" name="Line"/>
              <p:cNvSpPr/>
              <p:nvPr/>
            </p:nvSpPr>
            <p:spPr>
              <a:xfrm>
                <a:off x="192966" y="655008"/>
                <a:ext cx="1422202" cy="1"/>
              </a:xfrm>
              <a:prstGeom prst="line">
                <a:avLst/>
              </a:prstGeom>
              <a:noFill/>
              <a:ln w="25400" cap="flat">
                <a:solidFill>
                  <a:srgbClr val="000000"/>
                </a:solidFill>
                <a:prstDash val="solid"/>
                <a:miter lim="400000"/>
                <a:headEnd type="triangle" w="med" len="med"/>
                <a:tailEnd type="triangle" w="med" len="med"/>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grpSp>
            <p:nvGrpSpPr>
              <p:cNvPr id="648" name="Group"/>
              <p:cNvGrpSpPr/>
              <p:nvPr/>
            </p:nvGrpSpPr>
            <p:grpSpPr>
              <a:xfrm>
                <a:off x="2721" y="2414673"/>
                <a:ext cx="1831074" cy="527600"/>
                <a:chOff x="2721" y="20245"/>
                <a:chExt cx="1831073" cy="527599"/>
              </a:xfrm>
            </p:grpSpPr>
            <p:grpSp>
              <p:nvGrpSpPr>
                <p:cNvPr id="617" name="Group"/>
                <p:cNvGrpSpPr/>
                <p:nvPr/>
              </p:nvGrpSpPr>
              <p:grpSpPr>
                <a:xfrm rot="10723846" flipH="1">
                  <a:off x="2721" y="20245"/>
                  <a:ext cx="1831073" cy="265822"/>
                  <a:chOff x="-1" y="-1"/>
                  <a:chExt cx="1831072" cy="265820"/>
                </a:xfrm>
              </p:grpSpPr>
              <p:sp>
                <p:nvSpPr>
                  <p:cNvPr id="612" name="Line"/>
                  <p:cNvSpPr/>
                  <p:nvPr/>
                </p:nvSpPr>
                <p:spPr>
                  <a:xfrm rot="21600000">
                    <a:off x="20474" y="-1"/>
                    <a:ext cx="1771975" cy="109592"/>
                  </a:xfrm>
                  <a:custGeom>
                    <a:avLst/>
                    <a:gdLst/>
                    <a:ahLst/>
                    <a:cxnLst>
                      <a:cxn ang="0">
                        <a:pos x="wd2" y="hd2"/>
                      </a:cxn>
                      <a:cxn ang="5400000">
                        <a:pos x="wd2" y="hd2"/>
                      </a:cxn>
                      <a:cxn ang="10800000">
                        <a:pos x="wd2" y="hd2"/>
                      </a:cxn>
                      <a:cxn ang="16200000">
                        <a:pos x="wd2" y="hd2"/>
                      </a:cxn>
                    </a:cxnLst>
                    <a:rect l="0" t="0" r="r" b="b"/>
                    <a:pathLst>
                      <a:path w="21600" h="21307" extrusionOk="0">
                        <a:moveTo>
                          <a:pt x="0" y="21307"/>
                        </a:moveTo>
                        <a:cubicBezTo>
                          <a:pt x="3535" y="7461"/>
                          <a:pt x="7160" y="313"/>
                          <a:pt x="10800" y="10"/>
                        </a:cubicBezTo>
                        <a:cubicBezTo>
                          <a:pt x="14435" y="-293"/>
                          <a:pt x="18060" y="6235"/>
                          <a:pt x="21600" y="19458"/>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13" name="Line"/>
                  <p:cNvSpPr/>
                  <p:nvPr/>
                </p:nvSpPr>
                <p:spPr>
                  <a:xfrm rot="21600000">
                    <a:off x="1788420"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14" name="Line"/>
                  <p:cNvSpPr/>
                  <p:nvPr/>
                </p:nvSpPr>
                <p:spPr>
                  <a:xfrm rot="21600000" flipH="1">
                    <a:off x="-1"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15" name="Line"/>
                  <p:cNvSpPr/>
                  <p:nvPr/>
                </p:nvSpPr>
                <p:spPr>
                  <a:xfrm>
                    <a:off x="34504" y="230108"/>
                    <a:ext cx="160061" cy="31228"/>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16" name="Line"/>
                  <p:cNvSpPr/>
                  <p:nvPr/>
                </p:nvSpPr>
                <p:spPr>
                  <a:xfrm flipH="1">
                    <a:off x="1605134" y="230124"/>
                    <a:ext cx="188103" cy="35695"/>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grpSp>
            <p:grpSp>
              <p:nvGrpSpPr>
                <p:cNvPr id="623" name="Group"/>
                <p:cNvGrpSpPr/>
                <p:nvPr/>
              </p:nvGrpSpPr>
              <p:grpSpPr>
                <a:xfrm rot="10723846" flipH="1">
                  <a:off x="2721" y="72601"/>
                  <a:ext cx="1831073" cy="265822"/>
                  <a:chOff x="-1" y="-1"/>
                  <a:chExt cx="1831072" cy="265820"/>
                </a:xfrm>
              </p:grpSpPr>
              <p:sp>
                <p:nvSpPr>
                  <p:cNvPr id="618" name="Line"/>
                  <p:cNvSpPr/>
                  <p:nvPr/>
                </p:nvSpPr>
                <p:spPr>
                  <a:xfrm rot="21600000">
                    <a:off x="20474" y="-1"/>
                    <a:ext cx="1771975" cy="109592"/>
                  </a:xfrm>
                  <a:custGeom>
                    <a:avLst/>
                    <a:gdLst/>
                    <a:ahLst/>
                    <a:cxnLst>
                      <a:cxn ang="0">
                        <a:pos x="wd2" y="hd2"/>
                      </a:cxn>
                      <a:cxn ang="5400000">
                        <a:pos x="wd2" y="hd2"/>
                      </a:cxn>
                      <a:cxn ang="10800000">
                        <a:pos x="wd2" y="hd2"/>
                      </a:cxn>
                      <a:cxn ang="16200000">
                        <a:pos x="wd2" y="hd2"/>
                      </a:cxn>
                    </a:cxnLst>
                    <a:rect l="0" t="0" r="r" b="b"/>
                    <a:pathLst>
                      <a:path w="21600" h="21307" extrusionOk="0">
                        <a:moveTo>
                          <a:pt x="0" y="21307"/>
                        </a:moveTo>
                        <a:cubicBezTo>
                          <a:pt x="3535" y="7461"/>
                          <a:pt x="7160" y="313"/>
                          <a:pt x="10800" y="10"/>
                        </a:cubicBezTo>
                        <a:cubicBezTo>
                          <a:pt x="14435" y="-293"/>
                          <a:pt x="18060" y="6235"/>
                          <a:pt x="21600" y="19458"/>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19" name="Line"/>
                  <p:cNvSpPr/>
                  <p:nvPr/>
                </p:nvSpPr>
                <p:spPr>
                  <a:xfrm rot="21600000">
                    <a:off x="1788420"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20" name="Line"/>
                  <p:cNvSpPr/>
                  <p:nvPr/>
                </p:nvSpPr>
                <p:spPr>
                  <a:xfrm rot="21600000" flipH="1">
                    <a:off x="-1"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21" name="Line"/>
                  <p:cNvSpPr/>
                  <p:nvPr/>
                </p:nvSpPr>
                <p:spPr>
                  <a:xfrm>
                    <a:off x="34504" y="230108"/>
                    <a:ext cx="160061" cy="31228"/>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22" name="Line"/>
                  <p:cNvSpPr/>
                  <p:nvPr/>
                </p:nvSpPr>
                <p:spPr>
                  <a:xfrm flipH="1">
                    <a:off x="1605134" y="230124"/>
                    <a:ext cx="188103" cy="35695"/>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grpSp>
            <p:grpSp>
              <p:nvGrpSpPr>
                <p:cNvPr id="629" name="Group"/>
                <p:cNvGrpSpPr/>
                <p:nvPr/>
              </p:nvGrpSpPr>
              <p:grpSpPr>
                <a:xfrm rot="10723846" flipH="1">
                  <a:off x="2721" y="229667"/>
                  <a:ext cx="1831073" cy="265822"/>
                  <a:chOff x="-1" y="-1"/>
                  <a:chExt cx="1831072" cy="265820"/>
                </a:xfrm>
              </p:grpSpPr>
              <p:sp>
                <p:nvSpPr>
                  <p:cNvPr id="624" name="Line"/>
                  <p:cNvSpPr/>
                  <p:nvPr/>
                </p:nvSpPr>
                <p:spPr>
                  <a:xfrm rot="21600000">
                    <a:off x="20474" y="-1"/>
                    <a:ext cx="1771975" cy="109592"/>
                  </a:xfrm>
                  <a:custGeom>
                    <a:avLst/>
                    <a:gdLst/>
                    <a:ahLst/>
                    <a:cxnLst>
                      <a:cxn ang="0">
                        <a:pos x="wd2" y="hd2"/>
                      </a:cxn>
                      <a:cxn ang="5400000">
                        <a:pos x="wd2" y="hd2"/>
                      </a:cxn>
                      <a:cxn ang="10800000">
                        <a:pos x="wd2" y="hd2"/>
                      </a:cxn>
                      <a:cxn ang="16200000">
                        <a:pos x="wd2" y="hd2"/>
                      </a:cxn>
                    </a:cxnLst>
                    <a:rect l="0" t="0" r="r" b="b"/>
                    <a:pathLst>
                      <a:path w="21600" h="21307" extrusionOk="0">
                        <a:moveTo>
                          <a:pt x="0" y="21307"/>
                        </a:moveTo>
                        <a:cubicBezTo>
                          <a:pt x="3535" y="7461"/>
                          <a:pt x="7160" y="313"/>
                          <a:pt x="10800" y="10"/>
                        </a:cubicBezTo>
                        <a:cubicBezTo>
                          <a:pt x="14435" y="-293"/>
                          <a:pt x="18060" y="6235"/>
                          <a:pt x="21600" y="19458"/>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25" name="Line"/>
                  <p:cNvSpPr/>
                  <p:nvPr/>
                </p:nvSpPr>
                <p:spPr>
                  <a:xfrm rot="21600000">
                    <a:off x="1788420"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26" name="Line"/>
                  <p:cNvSpPr/>
                  <p:nvPr/>
                </p:nvSpPr>
                <p:spPr>
                  <a:xfrm rot="21600000" flipH="1">
                    <a:off x="-1"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27" name="Line"/>
                  <p:cNvSpPr/>
                  <p:nvPr/>
                </p:nvSpPr>
                <p:spPr>
                  <a:xfrm>
                    <a:off x="34504" y="230108"/>
                    <a:ext cx="160061" cy="31228"/>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28" name="Line"/>
                  <p:cNvSpPr/>
                  <p:nvPr/>
                </p:nvSpPr>
                <p:spPr>
                  <a:xfrm flipH="1">
                    <a:off x="1605134" y="230124"/>
                    <a:ext cx="188103" cy="35695"/>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grpSp>
            <p:grpSp>
              <p:nvGrpSpPr>
                <p:cNvPr id="635" name="Group"/>
                <p:cNvGrpSpPr/>
                <p:nvPr/>
              </p:nvGrpSpPr>
              <p:grpSpPr>
                <a:xfrm rot="10723846" flipH="1">
                  <a:off x="2721" y="282024"/>
                  <a:ext cx="1831073" cy="265820"/>
                  <a:chOff x="-1" y="-1"/>
                  <a:chExt cx="1831072" cy="265820"/>
                </a:xfrm>
              </p:grpSpPr>
              <p:sp>
                <p:nvSpPr>
                  <p:cNvPr id="630" name="Line"/>
                  <p:cNvSpPr/>
                  <p:nvPr/>
                </p:nvSpPr>
                <p:spPr>
                  <a:xfrm rot="21600000">
                    <a:off x="20474" y="-1"/>
                    <a:ext cx="1771975" cy="109592"/>
                  </a:xfrm>
                  <a:custGeom>
                    <a:avLst/>
                    <a:gdLst/>
                    <a:ahLst/>
                    <a:cxnLst>
                      <a:cxn ang="0">
                        <a:pos x="wd2" y="hd2"/>
                      </a:cxn>
                      <a:cxn ang="5400000">
                        <a:pos x="wd2" y="hd2"/>
                      </a:cxn>
                      <a:cxn ang="10800000">
                        <a:pos x="wd2" y="hd2"/>
                      </a:cxn>
                      <a:cxn ang="16200000">
                        <a:pos x="wd2" y="hd2"/>
                      </a:cxn>
                    </a:cxnLst>
                    <a:rect l="0" t="0" r="r" b="b"/>
                    <a:pathLst>
                      <a:path w="21600" h="21307" extrusionOk="0">
                        <a:moveTo>
                          <a:pt x="0" y="21307"/>
                        </a:moveTo>
                        <a:cubicBezTo>
                          <a:pt x="3535" y="7461"/>
                          <a:pt x="7160" y="313"/>
                          <a:pt x="10800" y="10"/>
                        </a:cubicBezTo>
                        <a:cubicBezTo>
                          <a:pt x="14435" y="-293"/>
                          <a:pt x="18060" y="6235"/>
                          <a:pt x="21600" y="19458"/>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31" name="Line"/>
                  <p:cNvSpPr/>
                  <p:nvPr/>
                </p:nvSpPr>
                <p:spPr>
                  <a:xfrm rot="21600000">
                    <a:off x="1788420"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32" name="Line"/>
                  <p:cNvSpPr/>
                  <p:nvPr/>
                </p:nvSpPr>
                <p:spPr>
                  <a:xfrm rot="21600000" flipH="1">
                    <a:off x="-1"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33" name="Line"/>
                  <p:cNvSpPr/>
                  <p:nvPr/>
                </p:nvSpPr>
                <p:spPr>
                  <a:xfrm>
                    <a:off x="34504" y="230108"/>
                    <a:ext cx="160061" cy="31228"/>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34" name="Line"/>
                  <p:cNvSpPr/>
                  <p:nvPr/>
                </p:nvSpPr>
                <p:spPr>
                  <a:xfrm flipH="1">
                    <a:off x="1605134" y="230124"/>
                    <a:ext cx="188103" cy="35695"/>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grpSp>
            <p:grpSp>
              <p:nvGrpSpPr>
                <p:cNvPr id="641" name="Group"/>
                <p:cNvGrpSpPr/>
                <p:nvPr/>
              </p:nvGrpSpPr>
              <p:grpSpPr>
                <a:xfrm rot="10723846" flipH="1">
                  <a:off x="2721" y="124958"/>
                  <a:ext cx="1831073" cy="265820"/>
                  <a:chOff x="-1" y="-1"/>
                  <a:chExt cx="1831072" cy="265820"/>
                </a:xfrm>
              </p:grpSpPr>
              <p:sp>
                <p:nvSpPr>
                  <p:cNvPr id="636" name="Line"/>
                  <p:cNvSpPr/>
                  <p:nvPr/>
                </p:nvSpPr>
                <p:spPr>
                  <a:xfrm rot="21600000">
                    <a:off x="20474" y="-1"/>
                    <a:ext cx="1771975" cy="109592"/>
                  </a:xfrm>
                  <a:custGeom>
                    <a:avLst/>
                    <a:gdLst/>
                    <a:ahLst/>
                    <a:cxnLst>
                      <a:cxn ang="0">
                        <a:pos x="wd2" y="hd2"/>
                      </a:cxn>
                      <a:cxn ang="5400000">
                        <a:pos x="wd2" y="hd2"/>
                      </a:cxn>
                      <a:cxn ang="10800000">
                        <a:pos x="wd2" y="hd2"/>
                      </a:cxn>
                      <a:cxn ang="16200000">
                        <a:pos x="wd2" y="hd2"/>
                      </a:cxn>
                    </a:cxnLst>
                    <a:rect l="0" t="0" r="r" b="b"/>
                    <a:pathLst>
                      <a:path w="21600" h="21307" extrusionOk="0">
                        <a:moveTo>
                          <a:pt x="0" y="21307"/>
                        </a:moveTo>
                        <a:cubicBezTo>
                          <a:pt x="3535" y="7461"/>
                          <a:pt x="7160" y="313"/>
                          <a:pt x="10800" y="10"/>
                        </a:cubicBezTo>
                        <a:cubicBezTo>
                          <a:pt x="14435" y="-293"/>
                          <a:pt x="18060" y="6235"/>
                          <a:pt x="21600" y="19458"/>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37" name="Line"/>
                  <p:cNvSpPr/>
                  <p:nvPr/>
                </p:nvSpPr>
                <p:spPr>
                  <a:xfrm rot="21600000">
                    <a:off x="1788420"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38" name="Line"/>
                  <p:cNvSpPr/>
                  <p:nvPr/>
                </p:nvSpPr>
                <p:spPr>
                  <a:xfrm rot="21600000" flipH="1">
                    <a:off x="-1"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39" name="Line"/>
                  <p:cNvSpPr/>
                  <p:nvPr/>
                </p:nvSpPr>
                <p:spPr>
                  <a:xfrm>
                    <a:off x="34504" y="230108"/>
                    <a:ext cx="160061" cy="31228"/>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40" name="Line"/>
                  <p:cNvSpPr/>
                  <p:nvPr/>
                </p:nvSpPr>
                <p:spPr>
                  <a:xfrm flipH="1">
                    <a:off x="1605134" y="230124"/>
                    <a:ext cx="188103" cy="35695"/>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grpSp>
            <p:grpSp>
              <p:nvGrpSpPr>
                <p:cNvPr id="647" name="Group"/>
                <p:cNvGrpSpPr/>
                <p:nvPr/>
              </p:nvGrpSpPr>
              <p:grpSpPr>
                <a:xfrm rot="10723846" flipH="1">
                  <a:off x="2721" y="177312"/>
                  <a:ext cx="1831073" cy="265822"/>
                  <a:chOff x="-1" y="-1"/>
                  <a:chExt cx="1831072" cy="265820"/>
                </a:xfrm>
              </p:grpSpPr>
              <p:sp>
                <p:nvSpPr>
                  <p:cNvPr id="642" name="Line"/>
                  <p:cNvSpPr/>
                  <p:nvPr/>
                </p:nvSpPr>
                <p:spPr>
                  <a:xfrm rot="21600000">
                    <a:off x="20474" y="-1"/>
                    <a:ext cx="1771975" cy="109592"/>
                  </a:xfrm>
                  <a:custGeom>
                    <a:avLst/>
                    <a:gdLst/>
                    <a:ahLst/>
                    <a:cxnLst>
                      <a:cxn ang="0">
                        <a:pos x="wd2" y="hd2"/>
                      </a:cxn>
                      <a:cxn ang="5400000">
                        <a:pos x="wd2" y="hd2"/>
                      </a:cxn>
                      <a:cxn ang="10800000">
                        <a:pos x="wd2" y="hd2"/>
                      </a:cxn>
                      <a:cxn ang="16200000">
                        <a:pos x="wd2" y="hd2"/>
                      </a:cxn>
                    </a:cxnLst>
                    <a:rect l="0" t="0" r="r" b="b"/>
                    <a:pathLst>
                      <a:path w="21600" h="21307" extrusionOk="0">
                        <a:moveTo>
                          <a:pt x="0" y="21307"/>
                        </a:moveTo>
                        <a:cubicBezTo>
                          <a:pt x="3535" y="7461"/>
                          <a:pt x="7160" y="313"/>
                          <a:pt x="10800" y="10"/>
                        </a:cubicBezTo>
                        <a:cubicBezTo>
                          <a:pt x="14435" y="-293"/>
                          <a:pt x="18060" y="6235"/>
                          <a:pt x="21600" y="19458"/>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43" name="Line"/>
                  <p:cNvSpPr/>
                  <p:nvPr/>
                </p:nvSpPr>
                <p:spPr>
                  <a:xfrm rot="21600000">
                    <a:off x="1788420"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44" name="Line"/>
                  <p:cNvSpPr/>
                  <p:nvPr/>
                </p:nvSpPr>
                <p:spPr>
                  <a:xfrm rot="21600000" flipH="1">
                    <a:off x="-1"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45" name="Line"/>
                  <p:cNvSpPr/>
                  <p:nvPr/>
                </p:nvSpPr>
                <p:spPr>
                  <a:xfrm>
                    <a:off x="34504" y="230108"/>
                    <a:ext cx="160061" cy="31228"/>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46" name="Line"/>
                  <p:cNvSpPr/>
                  <p:nvPr/>
                </p:nvSpPr>
                <p:spPr>
                  <a:xfrm flipH="1">
                    <a:off x="1605134" y="230124"/>
                    <a:ext cx="188103" cy="35695"/>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grpSp>
          </p:grpSp>
          <p:grpSp>
            <p:nvGrpSpPr>
              <p:cNvPr id="685" name="Group"/>
              <p:cNvGrpSpPr/>
              <p:nvPr/>
            </p:nvGrpSpPr>
            <p:grpSpPr>
              <a:xfrm>
                <a:off x="2721" y="3213981"/>
                <a:ext cx="1831074" cy="527600"/>
                <a:chOff x="2721" y="20245"/>
                <a:chExt cx="1831073" cy="527599"/>
              </a:xfrm>
            </p:grpSpPr>
            <p:grpSp>
              <p:nvGrpSpPr>
                <p:cNvPr id="654" name="Group"/>
                <p:cNvGrpSpPr/>
                <p:nvPr/>
              </p:nvGrpSpPr>
              <p:grpSpPr>
                <a:xfrm rot="10723846" flipH="1">
                  <a:off x="2721" y="20245"/>
                  <a:ext cx="1831073" cy="265822"/>
                  <a:chOff x="-1" y="-1"/>
                  <a:chExt cx="1831072" cy="265820"/>
                </a:xfrm>
              </p:grpSpPr>
              <p:sp>
                <p:nvSpPr>
                  <p:cNvPr id="649" name="Line"/>
                  <p:cNvSpPr/>
                  <p:nvPr/>
                </p:nvSpPr>
                <p:spPr>
                  <a:xfrm rot="21600000">
                    <a:off x="20474" y="-1"/>
                    <a:ext cx="1771975" cy="109592"/>
                  </a:xfrm>
                  <a:custGeom>
                    <a:avLst/>
                    <a:gdLst/>
                    <a:ahLst/>
                    <a:cxnLst>
                      <a:cxn ang="0">
                        <a:pos x="wd2" y="hd2"/>
                      </a:cxn>
                      <a:cxn ang="5400000">
                        <a:pos x="wd2" y="hd2"/>
                      </a:cxn>
                      <a:cxn ang="10800000">
                        <a:pos x="wd2" y="hd2"/>
                      </a:cxn>
                      <a:cxn ang="16200000">
                        <a:pos x="wd2" y="hd2"/>
                      </a:cxn>
                    </a:cxnLst>
                    <a:rect l="0" t="0" r="r" b="b"/>
                    <a:pathLst>
                      <a:path w="21600" h="21307" extrusionOk="0">
                        <a:moveTo>
                          <a:pt x="0" y="21307"/>
                        </a:moveTo>
                        <a:cubicBezTo>
                          <a:pt x="3535" y="7461"/>
                          <a:pt x="7160" y="313"/>
                          <a:pt x="10800" y="10"/>
                        </a:cubicBezTo>
                        <a:cubicBezTo>
                          <a:pt x="14435" y="-293"/>
                          <a:pt x="18060" y="6235"/>
                          <a:pt x="21600" y="19458"/>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50" name="Line"/>
                  <p:cNvSpPr/>
                  <p:nvPr/>
                </p:nvSpPr>
                <p:spPr>
                  <a:xfrm rot="21600000">
                    <a:off x="1788420"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51" name="Line"/>
                  <p:cNvSpPr/>
                  <p:nvPr/>
                </p:nvSpPr>
                <p:spPr>
                  <a:xfrm rot="21600000" flipH="1">
                    <a:off x="-1"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52" name="Line"/>
                  <p:cNvSpPr/>
                  <p:nvPr/>
                </p:nvSpPr>
                <p:spPr>
                  <a:xfrm>
                    <a:off x="34504" y="230108"/>
                    <a:ext cx="160061" cy="31228"/>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53" name="Line"/>
                  <p:cNvSpPr/>
                  <p:nvPr/>
                </p:nvSpPr>
                <p:spPr>
                  <a:xfrm flipH="1">
                    <a:off x="1605134" y="230124"/>
                    <a:ext cx="188103" cy="35695"/>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grpSp>
            <p:grpSp>
              <p:nvGrpSpPr>
                <p:cNvPr id="660" name="Group"/>
                <p:cNvGrpSpPr/>
                <p:nvPr/>
              </p:nvGrpSpPr>
              <p:grpSpPr>
                <a:xfrm rot="10723846" flipH="1">
                  <a:off x="2721" y="72601"/>
                  <a:ext cx="1831073" cy="265822"/>
                  <a:chOff x="-1" y="-1"/>
                  <a:chExt cx="1831072" cy="265820"/>
                </a:xfrm>
              </p:grpSpPr>
              <p:sp>
                <p:nvSpPr>
                  <p:cNvPr id="655" name="Line"/>
                  <p:cNvSpPr/>
                  <p:nvPr/>
                </p:nvSpPr>
                <p:spPr>
                  <a:xfrm rot="21600000">
                    <a:off x="20474" y="-1"/>
                    <a:ext cx="1771975" cy="109592"/>
                  </a:xfrm>
                  <a:custGeom>
                    <a:avLst/>
                    <a:gdLst/>
                    <a:ahLst/>
                    <a:cxnLst>
                      <a:cxn ang="0">
                        <a:pos x="wd2" y="hd2"/>
                      </a:cxn>
                      <a:cxn ang="5400000">
                        <a:pos x="wd2" y="hd2"/>
                      </a:cxn>
                      <a:cxn ang="10800000">
                        <a:pos x="wd2" y="hd2"/>
                      </a:cxn>
                      <a:cxn ang="16200000">
                        <a:pos x="wd2" y="hd2"/>
                      </a:cxn>
                    </a:cxnLst>
                    <a:rect l="0" t="0" r="r" b="b"/>
                    <a:pathLst>
                      <a:path w="21600" h="21307" extrusionOk="0">
                        <a:moveTo>
                          <a:pt x="0" y="21307"/>
                        </a:moveTo>
                        <a:cubicBezTo>
                          <a:pt x="3535" y="7461"/>
                          <a:pt x="7160" y="313"/>
                          <a:pt x="10800" y="10"/>
                        </a:cubicBezTo>
                        <a:cubicBezTo>
                          <a:pt x="14435" y="-293"/>
                          <a:pt x="18060" y="6235"/>
                          <a:pt x="21600" y="19458"/>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56" name="Line"/>
                  <p:cNvSpPr/>
                  <p:nvPr/>
                </p:nvSpPr>
                <p:spPr>
                  <a:xfrm rot="21600000">
                    <a:off x="1788420"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57" name="Line"/>
                  <p:cNvSpPr/>
                  <p:nvPr/>
                </p:nvSpPr>
                <p:spPr>
                  <a:xfrm rot="21600000" flipH="1">
                    <a:off x="-1"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58" name="Line"/>
                  <p:cNvSpPr/>
                  <p:nvPr/>
                </p:nvSpPr>
                <p:spPr>
                  <a:xfrm>
                    <a:off x="34504" y="230108"/>
                    <a:ext cx="160061" cy="31228"/>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59" name="Line"/>
                  <p:cNvSpPr/>
                  <p:nvPr/>
                </p:nvSpPr>
                <p:spPr>
                  <a:xfrm flipH="1">
                    <a:off x="1605134" y="230124"/>
                    <a:ext cx="188103" cy="35695"/>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grpSp>
            <p:grpSp>
              <p:nvGrpSpPr>
                <p:cNvPr id="666" name="Group"/>
                <p:cNvGrpSpPr/>
                <p:nvPr/>
              </p:nvGrpSpPr>
              <p:grpSpPr>
                <a:xfrm rot="10723846" flipH="1">
                  <a:off x="2721" y="229667"/>
                  <a:ext cx="1831073" cy="265822"/>
                  <a:chOff x="-1" y="-1"/>
                  <a:chExt cx="1831072" cy="265820"/>
                </a:xfrm>
              </p:grpSpPr>
              <p:sp>
                <p:nvSpPr>
                  <p:cNvPr id="661" name="Line"/>
                  <p:cNvSpPr/>
                  <p:nvPr/>
                </p:nvSpPr>
                <p:spPr>
                  <a:xfrm rot="21600000">
                    <a:off x="20474" y="-1"/>
                    <a:ext cx="1771975" cy="109592"/>
                  </a:xfrm>
                  <a:custGeom>
                    <a:avLst/>
                    <a:gdLst/>
                    <a:ahLst/>
                    <a:cxnLst>
                      <a:cxn ang="0">
                        <a:pos x="wd2" y="hd2"/>
                      </a:cxn>
                      <a:cxn ang="5400000">
                        <a:pos x="wd2" y="hd2"/>
                      </a:cxn>
                      <a:cxn ang="10800000">
                        <a:pos x="wd2" y="hd2"/>
                      </a:cxn>
                      <a:cxn ang="16200000">
                        <a:pos x="wd2" y="hd2"/>
                      </a:cxn>
                    </a:cxnLst>
                    <a:rect l="0" t="0" r="r" b="b"/>
                    <a:pathLst>
                      <a:path w="21600" h="21307" extrusionOk="0">
                        <a:moveTo>
                          <a:pt x="0" y="21307"/>
                        </a:moveTo>
                        <a:cubicBezTo>
                          <a:pt x="3535" y="7461"/>
                          <a:pt x="7160" y="313"/>
                          <a:pt x="10800" y="10"/>
                        </a:cubicBezTo>
                        <a:cubicBezTo>
                          <a:pt x="14435" y="-293"/>
                          <a:pt x="18060" y="6235"/>
                          <a:pt x="21600" y="19458"/>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62" name="Line"/>
                  <p:cNvSpPr/>
                  <p:nvPr/>
                </p:nvSpPr>
                <p:spPr>
                  <a:xfrm rot="21600000">
                    <a:off x="1788420"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63" name="Line"/>
                  <p:cNvSpPr/>
                  <p:nvPr/>
                </p:nvSpPr>
                <p:spPr>
                  <a:xfrm rot="21600000" flipH="1">
                    <a:off x="-1"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64" name="Line"/>
                  <p:cNvSpPr/>
                  <p:nvPr/>
                </p:nvSpPr>
                <p:spPr>
                  <a:xfrm>
                    <a:off x="34504" y="230108"/>
                    <a:ext cx="160061" cy="31228"/>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65" name="Line"/>
                  <p:cNvSpPr/>
                  <p:nvPr/>
                </p:nvSpPr>
                <p:spPr>
                  <a:xfrm flipH="1">
                    <a:off x="1605134" y="230124"/>
                    <a:ext cx="188103" cy="35695"/>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grpSp>
            <p:grpSp>
              <p:nvGrpSpPr>
                <p:cNvPr id="672" name="Group"/>
                <p:cNvGrpSpPr/>
                <p:nvPr/>
              </p:nvGrpSpPr>
              <p:grpSpPr>
                <a:xfrm rot="10723846" flipH="1">
                  <a:off x="2721" y="282024"/>
                  <a:ext cx="1831073" cy="265820"/>
                  <a:chOff x="-1" y="-1"/>
                  <a:chExt cx="1831072" cy="265820"/>
                </a:xfrm>
              </p:grpSpPr>
              <p:sp>
                <p:nvSpPr>
                  <p:cNvPr id="667" name="Line"/>
                  <p:cNvSpPr/>
                  <p:nvPr/>
                </p:nvSpPr>
                <p:spPr>
                  <a:xfrm rot="21600000">
                    <a:off x="20474" y="-1"/>
                    <a:ext cx="1771975" cy="109592"/>
                  </a:xfrm>
                  <a:custGeom>
                    <a:avLst/>
                    <a:gdLst/>
                    <a:ahLst/>
                    <a:cxnLst>
                      <a:cxn ang="0">
                        <a:pos x="wd2" y="hd2"/>
                      </a:cxn>
                      <a:cxn ang="5400000">
                        <a:pos x="wd2" y="hd2"/>
                      </a:cxn>
                      <a:cxn ang="10800000">
                        <a:pos x="wd2" y="hd2"/>
                      </a:cxn>
                      <a:cxn ang="16200000">
                        <a:pos x="wd2" y="hd2"/>
                      </a:cxn>
                    </a:cxnLst>
                    <a:rect l="0" t="0" r="r" b="b"/>
                    <a:pathLst>
                      <a:path w="21600" h="21307" extrusionOk="0">
                        <a:moveTo>
                          <a:pt x="0" y="21307"/>
                        </a:moveTo>
                        <a:cubicBezTo>
                          <a:pt x="3535" y="7461"/>
                          <a:pt x="7160" y="313"/>
                          <a:pt x="10800" y="10"/>
                        </a:cubicBezTo>
                        <a:cubicBezTo>
                          <a:pt x="14435" y="-293"/>
                          <a:pt x="18060" y="6235"/>
                          <a:pt x="21600" y="19458"/>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68" name="Line"/>
                  <p:cNvSpPr/>
                  <p:nvPr/>
                </p:nvSpPr>
                <p:spPr>
                  <a:xfrm rot="21600000">
                    <a:off x="1788420"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69" name="Line"/>
                  <p:cNvSpPr/>
                  <p:nvPr/>
                </p:nvSpPr>
                <p:spPr>
                  <a:xfrm rot="21600000" flipH="1">
                    <a:off x="-1"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70" name="Line"/>
                  <p:cNvSpPr/>
                  <p:nvPr/>
                </p:nvSpPr>
                <p:spPr>
                  <a:xfrm>
                    <a:off x="34504" y="230108"/>
                    <a:ext cx="160061" cy="31228"/>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71" name="Line"/>
                  <p:cNvSpPr/>
                  <p:nvPr/>
                </p:nvSpPr>
                <p:spPr>
                  <a:xfrm flipH="1">
                    <a:off x="1605134" y="230124"/>
                    <a:ext cx="188103" cy="35695"/>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grpSp>
            <p:grpSp>
              <p:nvGrpSpPr>
                <p:cNvPr id="678" name="Group"/>
                <p:cNvGrpSpPr/>
                <p:nvPr/>
              </p:nvGrpSpPr>
              <p:grpSpPr>
                <a:xfrm rot="10723846" flipH="1">
                  <a:off x="2721" y="124958"/>
                  <a:ext cx="1831073" cy="265820"/>
                  <a:chOff x="-1" y="-1"/>
                  <a:chExt cx="1831072" cy="265820"/>
                </a:xfrm>
              </p:grpSpPr>
              <p:sp>
                <p:nvSpPr>
                  <p:cNvPr id="673" name="Line"/>
                  <p:cNvSpPr/>
                  <p:nvPr/>
                </p:nvSpPr>
                <p:spPr>
                  <a:xfrm rot="21600000">
                    <a:off x="20474" y="-1"/>
                    <a:ext cx="1771975" cy="109592"/>
                  </a:xfrm>
                  <a:custGeom>
                    <a:avLst/>
                    <a:gdLst/>
                    <a:ahLst/>
                    <a:cxnLst>
                      <a:cxn ang="0">
                        <a:pos x="wd2" y="hd2"/>
                      </a:cxn>
                      <a:cxn ang="5400000">
                        <a:pos x="wd2" y="hd2"/>
                      </a:cxn>
                      <a:cxn ang="10800000">
                        <a:pos x="wd2" y="hd2"/>
                      </a:cxn>
                      <a:cxn ang="16200000">
                        <a:pos x="wd2" y="hd2"/>
                      </a:cxn>
                    </a:cxnLst>
                    <a:rect l="0" t="0" r="r" b="b"/>
                    <a:pathLst>
                      <a:path w="21600" h="21307" extrusionOk="0">
                        <a:moveTo>
                          <a:pt x="0" y="21307"/>
                        </a:moveTo>
                        <a:cubicBezTo>
                          <a:pt x="3535" y="7461"/>
                          <a:pt x="7160" y="313"/>
                          <a:pt x="10800" y="10"/>
                        </a:cubicBezTo>
                        <a:cubicBezTo>
                          <a:pt x="14435" y="-293"/>
                          <a:pt x="18060" y="6235"/>
                          <a:pt x="21600" y="19458"/>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74" name="Line"/>
                  <p:cNvSpPr/>
                  <p:nvPr/>
                </p:nvSpPr>
                <p:spPr>
                  <a:xfrm rot="21600000">
                    <a:off x="1788420"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75" name="Line"/>
                  <p:cNvSpPr/>
                  <p:nvPr/>
                </p:nvSpPr>
                <p:spPr>
                  <a:xfrm rot="21600000" flipH="1">
                    <a:off x="-1"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76" name="Line"/>
                  <p:cNvSpPr/>
                  <p:nvPr/>
                </p:nvSpPr>
                <p:spPr>
                  <a:xfrm>
                    <a:off x="34504" y="230108"/>
                    <a:ext cx="160061" cy="31228"/>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77" name="Line"/>
                  <p:cNvSpPr/>
                  <p:nvPr/>
                </p:nvSpPr>
                <p:spPr>
                  <a:xfrm flipH="1">
                    <a:off x="1605134" y="230124"/>
                    <a:ext cx="188103" cy="35695"/>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grpSp>
            <p:grpSp>
              <p:nvGrpSpPr>
                <p:cNvPr id="684" name="Group"/>
                <p:cNvGrpSpPr/>
                <p:nvPr/>
              </p:nvGrpSpPr>
              <p:grpSpPr>
                <a:xfrm rot="10723846" flipH="1">
                  <a:off x="2721" y="177312"/>
                  <a:ext cx="1831073" cy="265822"/>
                  <a:chOff x="-1" y="-1"/>
                  <a:chExt cx="1831072" cy="265820"/>
                </a:xfrm>
              </p:grpSpPr>
              <p:sp>
                <p:nvSpPr>
                  <p:cNvPr id="679" name="Line"/>
                  <p:cNvSpPr/>
                  <p:nvPr/>
                </p:nvSpPr>
                <p:spPr>
                  <a:xfrm rot="21600000">
                    <a:off x="20474" y="-1"/>
                    <a:ext cx="1771975" cy="109592"/>
                  </a:xfrm>
                  <a:custGeom>
                    <a:avLst/>
                    <a:gdLst/>
                    <a:ahLst/>
                    <a:cxnLst>
                      <a:cxn ang="0">
                        <a:pos x="wd2" y="hd2"/>
                      </a:cxn>
                      <a:cxn ang="5400000">
                        <a:pos x="wd2" y="hd2"/>
                      </a:cxn>
                      <a:cxn ang="10800000">
                        <a:pos x="wd2" y="hd2"/>
                      </a:cxn>
                      <a:cxn ang="16200000">
                        <a:pos x="wd2" y="hd2"/>
                      </a:cxn>
                    </a:cxnLst>
                    <a:rect l="0" t="0" r="r" b="b"/>
                    <a:pathLst>
                      <a:path w="21600" h="21307" extrusionOk="0">
                        <a:moveTo>
                          <a:pt x="0" y="21307"/>
                        </a:moveTo>
                        <a:cubicBezTo>
                          <a:pt x="3535" y="7461"/>
                          <a:pt x="7160" y="313"/>
                          <a:pt x="10800" y="10"/>
                        </a:cubicBezTo>
                        <a:cubicBezTo>
                          <a:pt x="14435" y="-293"/>
                          <a:pt x="18060" y="6235"/>
                          <a:pt x="21600" y="19458"/>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80" name="Line"/>
                  <p:cNvSpPr/>
                  <p:nvPr/>
                </p:nvSpPr>
                <p:spPr>
                  <a:xfrm rot="21600000">
                    <a:off x="1788420"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81" name="Line"/>
                  <p:cNvSpPr/>
                  <p:nvPr/>
                </p:nvSpPr>
                <p:spPr>
                  <a:xfrm rot="21600000" flipH="1">
                    <a:off x="-1"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82" name="Line"/>
                  <p:cNvSpPr/>
                  <p:nvPr/>
                </p:nvSpPr>
                <p:spPr>
                  <a:xfrm>
                    <a:off x="34504" y="230108"/>
                    <a:ext cx="160061" cy="31228"/>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83" name="Line"/>
                  <p:cNvSpPr/>
                  <p:nvPr/>
                </p:nvSpPr>
                <p:spPr>
                  <a:xfrm flipH="1">
                    <a:off x="1605134" y="230124"/>
                    <a:ext cx="188103" cy="35695"/>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grpSp>
          </p:grpSp>
          <p:grpSp>
            <p:nvGrpSpPr>
              <p:cNvPr id="722" name="Group"/>
              <p:cNvGrpSpPr/>
              <p:nvPr/>
            </p:nvGrpSpPr>
            <p:grpSpPr>
              <a:xfrm>
                <a:off x="2721" y="4013289"/>
                <a:ext cx="1831074" cy="527600"/>
                <a:chOff x="2721" y="20245"/>
                <a:chExt cx="1831073" cy="527599"/>
              </a:xfrm>
            </p:grpSpPr>
            <p:grpSp>
              <p:nvGrpSpPr>
                <p:cNvPr id="691" name="Group"/>
                <p:cNvGrpSpPr/>
                <p:nvPr/>
              </p:nvGrpSpPr>
              <p:grpSpPr>
                <a:xfrm rot="10723846" flipH="1">
                  <a:off x="2721" y="20245"/>
                  <a:ext cx="1831073" cy="265822"/>
                  <a:chOff x="-1" y="-1"/>
                  <a:chExt cx="1831072" cy="265820"/>
                </a:xfrm>
              </p:grpSpPr>
              <p:sp>
                <p:nvSpPr>
                  <p:cNvPr id="686" name="Line"/>
                  <p:cNvSpPr/>
                  <p:nvPr/>
                </p:nvSpPr>
                <p:spPr>
                  <a:xfrm rot="21600000">
                    <a:off x="20474" y="-1"/>
                    <a:ext cx="1771975" cy="109592"/>
                  </a:xfrm>
                  <a:custGeom>
                    <a:avLst/>
                    <a:gdLst/>
                    <a:ahLst/>
                    <a:cxnLst>
                      <a:cxn ang="0">
                        <a:pos x="wd2" y="hd2"/>
                      </a:cxn>
                      <a:cxn ang="5400000">
                        <a:pos x="wd2" y="hd2"/>
                      </a:cxn>
                      <a:cxn ang="10800000">
                        <a:pos x="wd2" y="hd2"/>
                      </a:cxn>
                      <a:cxn ang="16200000">
                        <a:pos x="wd2" y="hd2"/>
                      </a:cxn>
                    </a:cxnLst>
                    <a:rect l="0" t="0" r="r" b="b"/>
                    <a:pathLst>
                      <a:path w="21600" h="21307" extrusionOk="0">
                        <a:moveTo>
                          <a:pt x="0" y="21307"/>
                        </a:moveTo>
                        <a:cubicBezTo>
                          <a:pt x="3535" y="7461"/>
                          <a:pt x="7160" y="313"/>
                          <a:pt x="10800" y="10"/>
                        </a:cubicBezTo>
                        <a:cubicBezTo>
                          <a:pt x="14435" y="-293"/>
                          <a:pt x="18060" y="6235"/>
                          <a:pt x="21600" y="19458"/>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87" name="Line"/>
                  <p:cNvSpPr/>
                  <p:nvPr/>
                </p:nvSpPr>
                <p:spPr>
                  <a:xfrm rot="21600000">
                    <a:off x="1788420"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88" name="Line"/>
                  <p:cNvSpPr/>
                  <p:nvPr/>
                </p:nvSpPr>
                <p:spPr>
                  <a:xfrm rot="21600000" flipH="1">
                    <a:off x="-1"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89" name="Line"/>
                  <p:cNvSpPr/>
                  <p:nvPr/>
                </p:nvSpPr>
                <p:spPr>
                  <a:xfrm>
                    <a:off x="34504" y="230108"/>
                    <a:ext cx="160061" cy="31228"/>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90" name="Line"/>
                  <p:cNvSpPr/>
                  <p:nvPr/>
                </p:nvSpPr>
                <p:spPr>
                  <a:xfrm flipH="1">
                    <a:off x="1605134" y="230124"/>
                    <a:ext cx="188103" cy="35695"/>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grpSp>
            <p:grpSp>
              <p:nvGrpSpPr>
                <p:cNvPr id="697" name="Group"/>
                <p:cNvGrpSpPr/>
                <p:nvPr/>
              </p:nvGrpSpPr>
              <p:grpSpPr>
                <a:xfrm rot="10723846" flipH="1">
                  <a:off x="2721" y="72601"/>
                  <a:ext cx="1831073" cy="265822"/>
                  <a:chOff x="-1" y="-1"/>
                  <a:chExt cx="1831072" cy="265820"/>
                </a:xfrm>
              </p:grpSpPr>
              <p:sp>
                <p:nvSpPr>
                  <p:cNvPr id="692" name="Line"/>
                  <p:cNvSpPr/>
                  <p:nvPr/>
                </p:nvSpPr>
                <p:spPr>
                  <a:xfrm rot="21600000">
                    <a:off x="20474" y="-1"/>
                    <a:ext cx="1771975" cy="109592"/>
                  </a:xfrm>
                  <a:custGeom>
                    <a:avLst/>
                    <a:gdLst/>
                    <a:ahLst/>
                    <a:cxnLst>
                      <a:cxn ang="0">
                        <a:pos x="wd2" y="hd2"/>
                      </a:cxn>
                      <a:cxn ang="5400000">
                        <a:pos x="wd2" y="hd2"/>
                      </a:cxn>
                      <a:cxn ang="10800000">
                        <a:pos x="wd2" y="hd2"/>
                      </a:cxn>
                      <a:cxn ang="16200000">
                        <a:pos x="wd2" y="hd2"/>
                      </a:cxn>
                    </a:cxnLst>
                    <a:rect l="0" t="0" r="r" b="b"/>
                    <a:pathLst>
                      <a:path w="21600" h="21307" extrusionOk="0">
                        <a:moveTo>
                          <a:pt x="0" y="21307"/>
                        </a:moveTo>
                        <a:cubicBezTo>
                          <a:pt x="3535" y="7461"/>
                          <a:pt x="7160" y="313"/>
                          <a:pt x="10800" y="10"/>
                        </a:cubicBezTo>
                        <a:cubicBezTo>
                          <a:pt x="14435" y="-293"/>
                          <a:pt x="18060" y="6235"/>
                          <a:pt x="21600" y="19458"/>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93" name="Line"/>
                  <p:cNvSpPr/>
                  <p:nvPr/>
                </p:nvSpPr>
                <p:spPr>
                  <a:xfrm rot="21600000">
                    <a:off x="1788420"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94" name="Line"/>
                  <p:cNvSpPr/>
                  <p:nvPr/>
                </p:nvSpPr>
                <p:spPr>
                  <a:xfrm rot="21600000" flipH="1">
                    <a:off x="-1"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95" name="Line"/>
                  <p:cNvSpPr/>
                  <p:nvPr/>
                </p:nvSpPr>
                <p:spPr>
                  <a:xfrm>
                    <a:off x="34504" y="230108"/>
                    <a:ext cx="160061" cy="31228"/>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96" name="Line"/>
                  <p:cNvSpPr/>
                  <p:nvPr/>
                </p:nvSpPr>
                <p:spPr>
                  <a:xfrm flipH="1">
                    <a:off x="1605134" y="230124"/>
                    <a:ext cx="188103" cy="35695"/>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grpSp>
            <p:grpSp>
              <p:nvGrpSpPr>
                <p:cNvPr id="703" name="Group"/>
                <p:cNvGrpSpPr/>
                <p:nvPr/>
              </p:nvGrpSpPr>
              <p:grpSpPr>
                <a:xfrm rot="10723846" flipH="1">
                  <a:off x="2721" y="229667"/>
                  <a:ext cx="1831073" cy="265822"/>
                  <a:chOff x="-1" y="-1"/>
                  <a:chExt cx="1831072" cy="265820"/>
                </a:xfrm>
              </p:grpSpPr>
              <p:sp>
                <p:nvSpPr>
                  <p:cNvPr id="698" name="Line"/>
                  <p:cNvSpPr/>
                  <p:nvPr/>
                </p:nvSpPr>
                <p:spPr>
                  <a:xfrm rot="21600000">
                    <a:off x="20474" y="-1"/>
                    <a:ext cx="1771975" cy="109592"/>
                  </a:xfrm>
                  <a:custGeom>
                    <a:avLst/>
                    <a:gdLst/>
                    <a:ahLst/>
                    <a:cxnLst>
                      <a:cxn ang="0">
                        <a:pos x="wd2" y="hd2"/>
                      </a:cxn>
                      <a:cxn ang="5400000">
                        <a:pos x="wd2" y="hd2"/>
                      </a:cxn>
                      <a:cxn ang="10800000">
                        <a:pos x="wd2" y="hd2"/>
                      </a:cxn>
                      <a:cxn ang="16200000">
                        <a:pos x="wd2" y="hd2"/>
                      </a:cxn>
                    </a:cxnLst>
                    <a:rect l="0" t="0" r="r" b="b"/>
                    <a:pathLst>
                      <a:path w="21600" h="21307" extrusionOk="0">
                        <a:moveTo>
                          <a:pt x="0" y="21307"/>
                        </a:moveTo>
                        <a:cubicBezTo>
                          <a:pt x="3535" y="7461"/>
                          <a:pt x="7160" y="313"/>
                          <a:pt x="10800" y="10"/>
                        </a:cubicBezTo>
                        <a:cubicBezTo>
                          <a:pt x="14435" y="-293"/>
                          <a:pt x="18060" y="6235"/>
                          <a:pt x="21600" y="19458"/>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699" name="Line"/>
                  <p:cNvSpPr/>
                  <p:nvPr/>
                </p:nvSpPr>
                <p:spPr>
                  <a:xfrm rot="21600000">
                    <a:off x="1788420"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00" name="Line"/>
                  <p:cNvSpPr/>
                  <p:nvPr/>
                </p:nvSpPr>
                <p:spPr>
                  <a:xfrm rot="21600000" flipH="1">
                    <a:off x="-1"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01" name="Line"/>
                  <p:cNvSpPr/>
                  <p:nvPr/>
                </p:nvSpPr>
                <p:spPr>
                  <a:xfrm>
                    <a:off x="34504" y="230108"/>
                    <a:ext cx="160061" cy="31228"/>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02" name="Line"/>
                  <p:cNvSpPr/>
                  <p:nvPr/>
                </p:nvSpPr>
                <p:spPr>
                  <a:xfrm flipH="1">
                    <a:off x="1605134" y="230124"/>
                    <a:ext cx="188103" cy="35695"/>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grpSp>
            <p:grpSp>
              <p:nvGrpSpPr>
                <p:cNvPr id="709" name="Group"/>
                <p:cNvGrpSpPr/>
                <p:nvPr/>
              </p:nvGrpSpPr>
              <p:grpSpPr>
                <a:xfrm rot="10723846" flipH="1">
                  <a:off x="2721" y="282024"/>
                  <a:ext cx="1831073" cy="265820"/>
                  <a:chOff x="-1" y="-1"/>
                  <a:chExt cx="1831072" cy="265820"/>
                </a:xfrm>
              </p:grpSpPr>
              <p:sp>
                <p:nvSpPr>
                  <p:cNvPr id="704" name="Line"/>
                  <p:cNvSpPr/>
                  <p:nvPr/>
                </p:nvSpPr>
                <p:spPr>
                  <a:xfrm rot="21600000">
                    <a:off x="20474" y="-1"/>
                    <a:ext cx="1771975" cy="109592"/>
                  </a:xfrm>
                  <a:custGeom>
                    <a:avLst/>
                    <a:gdLst/>
                    <a:ahLst/>
                    <a:cxnLst>
                      <a:cxn ang="0">
                        <a:pos x="wd2" y="hd2"/>
                      </a:cxn>
                      <a:cxn ang="5400000">
                        <a:pos x="wd2" y="hd2"/>
                      </a:cxn>
                      <a:cxn ang="10800000">
                        <a:pos x="wd2" y="hd2"/>
                      </a:cxn>
                      <a:cxn ang="16200000">
                        <a:pos x="wd2" y="hd2"/>
                      </a:cxn>
                    </a:cxnLst>
                    <a:rect l="0" t="0" r="r" b="b"/>
                    <a:pathLst>
                      <a:path w="21600" h="21307" extrusionOk="0">
                        <a:moveTo>
                          <a:pt x="0" y="21307"/>
                        </a:moveTo>
                        <a:cubicBezTo>
                          <a:pt x="3535" y="7461"/>
                          <a:pt x="7160" y="313"/>
                          <a:pt x="10800" y="10"/>
                        </a:cubicBezTo>
                        <a:cubicBezTo>
                          <a:pt x="14435" y="-293"/>
                          <a:pt x="18060" y="6235"/>
                          <a:pt x="21600" y="19458"/>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05" name="Line"/>
                  <p:cNvSpPr/>
                  <p:nvPr/>
                </p:nvSpPr>
                <p:spPr>
                  <a:xfrm rot="21600000">
                    <a:off x="1788420"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06" name="Line"/>
                  <p:cNvSpPr/>
                  <p:nvPr/>
                </p:nvSpPr>
                <p:spPr>
                  <a:xfrm rot="21600000" flipH="1">
                    <a:off x="-1"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07" name="Line"/>
                  <p:cNvSpPr/>
                  <p:nvPr/>
                </p:nvSpPr>
                <p:spPr>
                  <a:xfrm>
                    <a:off x="34504" y="230108"/>
                    <a:ext cx="160061" cy="31228"/>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08" name="Line"/>
                  <p:cNvSpPr/>
                  <p:nvPr/>
                </p:nvSpPr>
                <p:spPr>
                  <a:xfrm flipH="1">
                    <a:off x="1605134" y="230124"/>
                    <a:ext cx="188103" cy="35695"/>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grpSp>
            <p:grpSp>
              <p:nvGrpSpPr>
                <p:cNvPr id="715" name="Group"/>
                <p:cNvGrpSpPr/>
                <p:nvPr/>
              </p:nvGrpSpPr>
              <p:grpSpPr>
                <a:xfrm rot="10723846" flipH="1">
                  <a:off x="2721" y="124958"/>
                  <a:ext cx="1831073" cy="265820"/>
                  <a:chOff x="-1" y="-1"/>
                  <a:chExt cx="1831072" cy="265820"/>
                </a:xfrm>
              </p:grpSpPr>
              <p:sp>
                <p:nvSpPr>
                  <p:cNvPr id="710" name="Line"/>
                  <p:cNvSpPr/>
                  <p:nvPr/>
                </p:nvSpPr>
                <p:spPr>
                  <a:xfrm rot="21600000">
                    <a:off x="20474" y="-1"/>
                    <a:ext cx="1771975" cy="109592"/>
                  </a:xfrm>
                  <a:custGeom>
                    <a:avLst/>
                    <a:gdLst/>
                    <a:ahLst/>
                    <a:cxnLst>
                      <a:cxn ang="0">
                        <a:pos x="wd2" y="hd2"/>
                      </a:cxn>
                      <a:cxn ang="5400000">
                        <a:pos x="wd2" y="hd2"/>
                      </a:cxn>
                      <a:cxn ang="10800000">
                        <a:pos x="wd2" y="hd2"/>
                      </a:cxn>
                      <a:cxn ang="16200000">
                        <a:pos x="wd2" y="hd2"/>
                      </a:cxn>
                    </a:cxnLst>
                    <a:rect l="0" t="0" r="r" b="b"/>
                    <a:pathLst>
                      <a:path w="21600" h="21307" extrusionOk="0">
                        <a:moveTo>
                          <a:pt x="0" y="21307"/>
                        </a:moveTo>
                        <a:cubicBezTo>
                          <a:pt x="3535" y="7461"/>
                          <a:pt x="7160" y="313"/>
                          <a:pt x="10800" y="10"/>
                        </a:cubicBezTo>
                        <a:cubicBezTo>
                          <a:pt x="14435" y="-293"/>
                          <a:pt x="18060" y="6235"/>
                          <a:pt x="21600" y="19458"/>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11" name="Line"/>
                  <p:cNvSpPr/>
                  <p:nvPr/>
                </p:nvSpPr>
                <p:spPr>
                  <a:xfrm rot="21600000">
                    <a:off x="1788420"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12" name="Line"/>
                  <p:cNvSpPr/>
                  <p:nvPr/>
                </p:nvSpPr>
                <p:spPr>
                  <a:xfrm rot="21600000" flipH="1">
                    <a:off x="-1"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13" name="Line"/>
                  <p:cNvSpPr/>
                  <p:nvPr/>
                </p:nvSpPr>
                <p:spPr>
                  <a:xfrm>
                    <a:off x="34504" y="230108"/>
                    <a:ext cx="160061" cy="31228"/>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14" name="Line"/>
                  <p:cNvSpPr/>
                  <p:nvPr/>
                </p:nvSpPr>
                <p:spPr>
                  <a:xfrm flipH="1">
                    <a:off x="1605134" y="230124"/>
                    <a:ext cx="188103" cy="35695"/>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grpSp>
            <p:grpSp>
              <p:nvGrpSpPr>
                <p:cNvPr id="721" name="Group"/>
                <p:cNvGrpSpPr/>
                <p:nvPr/>
              </p:nvGrpSpPr>
              <p:grpSpPr>
                <a:xfrm rot="10723846" flipH="1">
                  <a:off x="2721" y="177312"/>
                  <a:ext cx="1831073" cy="265822"/>
                  <a:chOff x="-1" y="-1"/>
                  <a:chExt cx="1831072" cy="265820"/>
                </a:xfrm>
              </p:grpSpPr>
              <p:sp>
                <p:nvSpPr>
                  <p:cNvPr id="716" name="Line"/>
                  <p:cNvSpPr/>
                  <p:nvPr/>
                </p:nvSpPr>
                <p:spPr>
                  <a:xfrm rot="21600000">
                    <a:off x="20474" y="-1"/>
                    <a:ext cx="1771975" cy="109592"/>
                  </a:xfrm>
                  <a:custGeom>
                    <a:avLst/>
                    <a:gdLst/>
                    <a:ahLst/>
                    <a:cxnLst>
                      <a:cxn ang="0">
                        <a:pos x="wd2" y="hd2"/>
                      </a:cxn>
                      <a:cxn ang="5400000">
                        <a:pos x="wd2" y="hd2"/>
                      </a:cxn>
                      <a:cxn ang="10800000">
                        <a:pos x="wd2" y="hd2"/>
                      </a:cxn>
                      <a:cxn ang="16200000">
                        <a:pos x="wd2" y="hd2"/>
                      </a:cxn>
                    </a:cxnLst>
                    <a:rect l="0" t="0" r="r" b="b"/>
                    <a:pathLst>
                      <a:path w="21600" h="21307" extrusionOk="0">
                        <a:moveTo>
                          <a:pt x="0" y="21307"/>
                        </a:moveTo>
                        <a:cubicBezTo>
                          <a:pt x="3535" y="7461"/>
                          <a:pt x="7160" y="313"/>
                          <a:pt x="10800" y="10"/>
                        </a:cubicBezTo>
                        <a:cubicBezTo>
                          <a:pt x="14435" y="-293"/>
                          <a:pt x="18060" y="6235"/>
                          <a:pt x="21600" y="19458"/>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17" name="Line"/>
                  <p:cNvSpPr/>
                  <p:nvPr/>
                </p:nvSpPr>
                <p:spPr>
                  <a:xfrm rot="21600000">
                    <a:off x="1788420"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18" name="Line"/>
                  <p:cNvSpPr/>
                  <p:nvPr/>
                </p:nvSpPr>
                <p:spPr>
                  <a:xfrm rot="21600000" flipH="1">
                    <a:off x="-1"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19" name="Line"/>
                  <p:cNvSpPr/>
                  <p:nvPr/>
                </p:nvSpPr>
                <p:spPr>
                  <a:xfrm>
                    <a:off x="34504" y="230108"/>
                    <a:ext cx="160061" cy="31228"/>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20" name="Line"/>
                  <p:cNvSpPr/>
                  <p:nvPr/>
                </p:nvSpPr>
                <p:spPr>
                  <a:xfrm flipH="1">
                    <a:off x="1605134" y="230124"/>
                    <a:ext cx="188103" cy="35695"/>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grpSp>
          </p:grpSp>
          <p:grpSp>
            <p:nvGrpSpPr>
              <p:cNvPr id="759" name="Group"/>
              <p:cNvGrpSpPr/>
              <p:nvPr/>
            </p:nvGrpSpPr>
            <p:grpSpPr>
              <a:xfrm>
                <a:off x="2721" y="4812597"/>
                <a:ext cx="1831074" cy="527600"/>
                <a:chOff x="2721" y="20245"/>
                <a:chExt cx="1831073" cy="527599"/>
              </a:xfrm>
            </p:grpSpPr>
            <p:grpSp>
              <p:nvGrpSpPr>
                <p:cNvPr id="728" name="Group"/>
                <p:cNvGrpSpPr/>
                <p:nvPr/>
              </p:nvGrpSpPr>
              <p:grpSpPr>
                <a:xfrm rot="10723846" flipH="1">
                  <a:off x="2721" y="20245"/>
                  <a:ext cx="1831073" cy="265822"/>
                  <a:chOff x="-1" y="-1"/>
                  <a:chExt cx="1831072" cy="265820"/>
                </a:xfrm>
              </p:grpSpPr>
              <p:sp>
                <p:nvSpPr>
                  <p:cNvPr id="723" name="Line"/>
                  <p:cNvSpPr/>
                  <p:nvPr/>
                </p:nvSpPr>
                <p:spPr>
                  <a:xfrm rot="21600000">
                    <a:off x="20474" y="-1"/>
                    <a:ext cx="1771975" cy="109592"/>
                  </a:xfrm>
                  <a:custGeom>
                    <a:avLst/>
                    <a:gdLst/>
                    <a:ahLst/>
                    <a:cxnLst>
                      <a:cxn ang="0">
                        <a:pos x="wd2" y="hd2"/>
                      </a:cxn>
                      <a:cxn ang="5400000">
                        <a:pos x="wd2" y="hd2"/>
                      </a:cxn>
                      <a:cxn ang="10800000">
                        <a:pos x="wd2" y="hd2"/>
                      </a:cxn>
                      <a:cxn ang="16200000">
                        <a:pos x="wd2" y="hd2"/>
                      </a:cxn>
                    </a:cxnLst>
                    <a:rect l="0" t="0" r="r" b="b"/>
                    <a:pathLst>
                      <a:path w="21600" h="21307" extrusionOk="0">
                        <a:moveTo>
                          <a:pt x="0" y="21307"/>
                        </a:moveTo>
                        <a:cubicBezTo>
                          <a:pt x="3535" y="7461"/>
                          <a:pt x="7160" y="313"/>
                          <a:pt x="10800" y="10"/>
                        </a:cubicBezTo>
                        <a:cubicBezTo>
                          <a:pt x="14435" y="-293"/>
                          <a:pt x="18060" y="6235"/>
                          <a:pt x="21600" y="19458"/>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24" name="Line"/>
                  <p:cNvSpPr/>
                  <p:nvPr/>
                </p:nvSpPr>
                <p:spPr>
                  <a:xfrm rot="21600000">
                    <a:off x="1788420"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25" name="Line"/>
                  <p:cNvSpPr/>
                  <p:nvPr/>
                </p:nvSpPr>
                <p:spPr>
                  <a:xfrm rot="21600000" flipH="1">
                    <a:off x="-1"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26" name="Line"/>
                  <p:cNvSpPr/>
                  <p:nvPr/>
                </p:nvSpPr>
                <p:spPr>
                  <a:xfrm>
                    <a:off x="34504" y="230108"/>
                    <a:ext cx="160061" cy="31228"/>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27" name="Line"/>
                  <p:cNvSpPr/>
                  <p:nvPr/>
                </p:nvSpPr>
                <p:spPr>
                  <a:xfrm flipH="1">
                    <a:off x="1605134" y="230124"/>
                    <a:ext cx="188103" cy="35695"/>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grpSp>
            <p:grpSp>
              <p:nvGrpSpPr>
                <p:cNvPr id="734" name="Group"/>
                <p:cNvGrpSpPr/>
                <p:nvPr/>
              </p:nvGrpSpPr>
              <p:grpSpPr>
                <a:xfrm rot="10723846" flipH="1">
                  <a:off x="2721" y="72601"/>
                  <a:ext cx="1831073" cy="265822"/>
                  <a:chOff x="-1" y="-1"/>
                  <a:chExt cx="1831072" cy="265820"/>
                </a:xfrm>
              </p:grpSpPr>
              <p:sp>
                <p:nvSpPr>
                  <p:cNvPr id="729" name="Line"/>
                  <p:cNvSpPr/>
                  <p:nvPr/>
                </p:nvSpPr>
                <p:spPr>
                  <a:xfrm rot="21600000">
                    <a:off x="20474" y="-1"/>
                    <a:ext cx="1771975" cy="109592"/>
                  </a:xfrm>
                  <a:custGeom>
                    <a:avLst/>
                    <a:gdLst/>
                    <a:ahLst/>
                    <a:cxnLst>
                      <a:cxn ang="0">
                        <a:pos x="wd2" y="hd2"/>
                      </a:cxn>
                      <a:cxn ang="5400000">
                        <a:pos x="wd2" y="hd2"/>
                      </a:cxn>
                      <a:cxn ang="10800000">
                        <a:pos x="wd2" y="hd2"/>
                      </a:cxn>
                      <a:cxn ang="16200000">
                        <a:pos x="wd2" y="hd2"/>
                      </a:cxn>
                    </a:cxnLst>
                    <a:rect l="0" t="0" r="r" b="b"/>
                    <a:pathLst>
                      <a:path w="21600" h="21307" extrusionOk="0">
                        <a:moveTo>
                          <a:pt x="0" y="21307"/>
                        </a:moveTo>
                        <a:cubicBezTo>
                          <a:pt x="3535" y="7461"/>
                          <a:pt x="7160" y="313"/>
                          <a:pt x="10800" y="10"/>
                        </a:cubicBezTo>
                        <a:cubicBezTo>
                          <a:pt x="14435" y="-293"/>
                          <a:pt x="18060" y="6235"/>
                          <a:pt x="21600" y="19458"/>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30" name="Line"/>
                  <p:cNvSpPr/>
                  <p:nvPr/>
                </p:nvSpPr>
                <p:spPr>
                  <a:xfrm rot="21600000">
                    <a:off x="1788420"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31" name="Line"/>
                  <p:cNvSpPr/>
                  <p:nvPr/>
                </p:nvSpPr>
                <p:spPr>
                  <a:xfrm rot="21600000" flipH="1">
                    <a:off x="-1"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32" name="Line"/>
                  <p:cNvSpPr/>
                  <p:nvPr/>
                </p:nvSpPr>
                <p:spPr>
                  <a:xfrm>
                    <a:off x="34504" y="230108"/>
                    <a:ext cx="160061" cy="31228"/>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33" name="Line"/>
                  <p:cNvSpPr/>
                  <p:nvPr/>
                </p:nvSpPr>
                <p:spPr>
                  <a:xfrm flipH="1">
                    <a:off x="1605134" y="230124"/>
                    <a:ext cx="188103" cy="35695"/>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grpSp>
            <p:grpSp>
              <p:nvGrpSpPr>
                <p:cNvPr id="740" name="Group"/>
                <p:cNvGrpSpPr/>
                <p:nvPr/>
              </p:nvGrpSpPr>
              <p:grpSpPr>
                <a:xfrm rot="10723846" flipH="1">
                  <a:off x="2721" y="229667"/>
                  <a:ext cx="1831073" cy="265822"/>
                  <a:chOff x="-1" y="-1"/>
                  <a:chExt cx="1831072" cy="265820"/>
                </a:xfrm>
              </p:grpSpPr>
              <p:sp>
                <p:nvSpPr>
                  <p:cNvPr id="735" name="Line"/>
                  <p:cNvSpPr/>
                  <p:nvPr/>
                </p:nvSpPr>
                <p:spPr>
                  <a:xfrm rot="21600000">
                    <a:off x="20474" y="-1"/>
                    <a:ext cx="1771975" cy="109592"/>
                  </a:xfrm>
                  <a:custGeom>
                    <a:avLst/>
                    <a:gdLst/>
                    <a:ahLst/>
                    <a:cxnLst>
                      <a:cxn ang="0">
                        <a:pos x="wd2" y="hd2"/>
                      </a:cxn>
                      <a:cxn ang="5400000">
                        <a:pos x="wd2" y="hd2"/>
                      </a:cxn>
                      <a:cxn ang="10800000">
                        <a:pos x="wd2" y="hd2"/>
                      </a:cxn>
                      <a:cxn ang="16200000">
                        <a:pos x="wd2" y="hd2"/>
                      </a:cxn>
                    </a:cxnLst>
                    <a:rect l="0" t="0" r="r" b="b"/>
                    <a:pathLst>
                      <a:path w="21600" h="21307" extrusionOk="0">
                        <a:moveTo>
                          <a:pt x="0" y="21307"/>
                        </a:moveTo>
                        <a:cubicBezTo>
                          <a:pt x="3535" y="7461"/>
                          <a:pt x="7160" y="313"/>
                          <a:pt x="10800" y="10"/>
                        </a:cubicBezTo>
                        <a:cubicBezTo>
                          <a:pt x="14435" y="-293"/>
                          <a:pt x="18060" y="6235"/>
                          <a:pt x="21600" y="19458"/>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36" name="Line"/>
                  <p:cNvSpPr/>
                  <p:nvPr/>
                </p:nvSpPr>
                <p:spPr>
                  <a:xfrm rot="21600000">
                    <a:off x="1788420"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37" name="Line"/>
                  <p:cNvSpPr/>
                  <p:nvPr/>
                </p:nvSpPr>
                <p:spPr>
                  <a:xfrm rot="21600000" flipH="1">
                    <a:off x="-1"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38" name="Line"/>
                  <p:cNvSpPr/>
                  <p:nvPr/>
                </p:nvSpPr>
                <p:spPr>
                  <a:xfrm>
                    <a:off x="34504" y="230108"/>
                    <a:ext cx="160061" cy="31228"/>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39" name="Line"/>
                  <p:cNvSpPr/>
                  <p:nvPr/>
                </p:nvSpPr>
                <p:spPr>
                  <a:xfrm flipH="1">
                    <a:off x="1605134" y="230124"/>
                    <a:ext cx="188103" cy="35695"/>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grpSp>
            <p:grpSp>
              <p:nvGrpSpPr>
                <p:cNvPr id="746" name="Group"/>
                <p:cNvGrpSpPr/>
                <p:nvPr/>
              </p:nvGrpSpPr>
              <p:grpSpPr>
                <a:xfrm rot="10723846" flipH="1">
                  <a:off x="2721" y="282024"/>
                  <a:ext cx="1831073" cy="265820"/>
                  <a:chOff x="-1" y="-1"/>
                  <a:chExt cx="1831072" cy="265820"/>
                </a:xfrm>
              </p:grpSpPr>
              <p:sp>
                <p:nvSpPr>
                  <p:cNvPr id="741" name="Line"/>
                  <p:cNvSpPr/>
                  <p:nvPr/>
                </p:nvSpPr>
                <p:spPr>
                  <a:xfrm rot="21600000">
                    <a:off x="20474" y="-1"/>
                    <a:ext cx="1771975" cy="109592"/>
                  </a:xfrm>
                  <a:custGeom>
                    <a:avLst/>
                    <a:gdLst/>
                    <a:ahLst/>
                    <a:cxnLst>
                      <a:cxn ang="0">
                        <a:pos x="wd2" y="hd2"/>
                      </a:cxn>
                      <a:cxn ang="5400000">
                        <a:pos x="wd2" y="hd2"/>
                      </a:cxn>
                      <a:cxn ang="10800000">
                        <a:pos x="wd2" y="hd2"/>
                      </a:cxn>
                      <a:cxn ang="16200000">
                        <a:pos x="wd2" y="hd2"/>
                      </a:cxn>
                    </a:cxnLst>
                    <a:rect l="0" t="0" r="r" b="b"/>
                    <a:pathLst>
                      <a:path w="21600" h="21307" extrusionOk="0">
                        <a:moveTo>
                          <a:pt x="0" y="21307"/>
                        </a:moveTo>
                        <a:cubicBezTo>
                          <a:pt x="3535" y="7461"/>
                          <a:pt x="7160" y="313"/>
                          <a:pt x="10800" y="10"/>
                        </a:cubicBezTo>
                        <a:cubicBezTo>
                          <a:pt x="14435" y="-293"/>
                          <a:pt x="18060" y="6235"/>
                          <a:pt x="21600" y="19458"/>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42" name="Line"/>
                  <p:cNvSpPr/>
                  <p:nvPr/>
                </p:nvSpPr>
                <p:spPr>
                  <a:xfrm rot="21600000">
                    <a:off x="1788420"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43" name="Line"/>
                  <p:cNvSpPr/>
                  <p:nvPr/>
                </p:nvSpPr>
                <p:spPr>
                  <a:xfrm rot="21600000" flipH="1">
                    <a:off x="-1"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44" name="Line"/>
                  <p:cNvSpPr/>
                  <p:nvPr/>
                </p:nvSpPr>
                <p:spPr>
                  <a:xfrm>
                    <a:off x="34504" y="230108"/>
                    <a:ext cx="160061" cy="31228"/>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45" name="Line"/>
                  <p:cNvSpPr/>
                  <p:nvPr/>
                </p:nvSpPr>
                <p:spPr>
                  <a:xfrm flipH="1">
                    <a:off x="1605134" y="230124"/>
                    <a:ext cx="188103" cy="35695"/>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grpSp>
            <p:grpSp>
              <p:nvGrpSpPr>
                <p:cNvPr id="752" name="Group"/>
                <p:cNvGrpSpPr/>
                <p:nvPr/>
              </p:nvGrpSpPr>
              <p:grpSpPr>
                <a:xfrm rot="10723846" flipH="1">
                  <a:off x="2721" y="124958"/>
                  <a:ext cx="1831073" cy="265820"/>
                  <a:chOff x="-1" y="-1"/>
                  <a:chExt cx="1831072" cy="265820"/>
                </a:xfrm>
              </p:grpSpPr>
              <p:sp>
                <p:nvSpPr>
                  <p:cNvPr id="747" name="Line"/>
                  <p:cNvSpPr/>
                  <p:nvPr/>
                </p:nvSpPr>
                <p:spPr>
                  <a:xfrm rot="21600000">
                    <a:off x="20474" y="-1"/>
                    <a:ext cx="1771975" cy="109592"/>
                  </a:xfrm>
                  <a:custGeom>
                    <a:avLst/>
                    <a:gdLst/>
                    <a:ahLst/>
                    <a:cxnLst>
                      <a:cxn ang="0">
                        <a:pos x="wd2" y="hd2"/>
                      </a:cxn>
                      <a:cxn ang="5400000">
                        <a:pos x="wd2" y="hd2"/>
                      </a:cxn>
                      <a:cxn ang="10800000">
                        <a:pos x="wd2" y="hd2"/>
                      </a:cxn>
                      <a:cxn ang="16200000">
                        <a:pos x="wd2" y="hd2"/>
                      </a:cxn>
                    </a:cxnLst>
                    <a:rect l="0" t="0" r="r" b="b"/>
                    <a:pathLst>
                      <a:path w="21600" h="21307" extrusionOk="0">
                        <a:moveTo>
                          <a:pt x="0" y="21307"/>
                        </a:moveTo>
                        <a:cubicBezTo>
                          <a:pt x="3535" y="7461"/>
                          <a:pt x="7160" y="313"/>
                          <a:pt x="10800" y="10"/>
                        </a:cubicBezTo>
                        <a:cubicBezTo>
                          <a:pt x="14435" y="-293"/>
                          <a:pt x="18060" y="6235"/>
                          <a:pt x="21600" y="19458"/>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48" name="Line"/>
                  <p:cNvSpPr/>
                  <p:nvPr/>
                </p:nvSpPr>
                <p:spPr>
                  <a:xfrm rot="21600000">
                    <a:off x="1788420"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49" name="Line"/>
                  <p:cNvSpPr/>
                  <p:nvPr/>
                </p:nvSpPr>
                <p:spPr>
                  <a:xfrm rot="21600000" flipH="1">
                    <a:off x="-1"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50" name="Line"/>
                  <p:cNvSpPr/>
                  <p:nvPr/>
                </p:nvSpPr>
                <p:spPr>
                  <a:xfrm>
                    <a:off x="34504" y="230108"/>
                    <a:ext cx="160061" cy="31228"/>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51" name="Line"/>
                  <p:cNvSpPr/>
                  <p:nvPr/>
                </p:nvSpPr>
                <p:spPr>
                  <a:xfrm flipH="1">
                    <a:off x="1605134" y="230124"/>
                    <a:ext cx="188103" cy="35695"/>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grpSp>
            <p:grpSp>
              <p:nvGrpSpPr>
                <p:cNvPr id="758" name="Group"/>
                <p:cNvGrpSpPr/>
                <p:nvPr/>
              </p:nvGrpSpPr>
              <p:grpSpPr>
                <a:xfrm rot="10723846" flipH="1">
                  <a:off x="2721" y="177312"/>
                  <a:ext cx="1831073" cy="265822"/>
                  <a:chOff x="-1" y="-1"/>
                  <a:chExt cx="1831072" cy="265820"/>
                </a:xfrm>
              </p:grpSpPr>
              <p:sp>
                <p:nvSpPr>
                  <p:cNvPr id="753" name="Line"/>
                  <p:cNvSpPr/>
                  <p:nvPr/>
                </p:nvSpPr>
                <p:spPr>
                  <a:xfrm rot="21600000">
                    <a:off x="20474" y="-1"/>
                    <a:ext cx="1771975" cy="109592"/>
                  </a:xfrm>
                  <a:custGeom>
                    <a:avLst/>
                    <a:gdLst/>
                    <a:ahLst/>
                    <a:cxnLst>
                      <a:cxn ang="0">
                        <a:pos x="wd2" y="hd2"/>
                      </a:cxn>
                      <a:cxn ang="5400000">
                        <a:pos x="wd2" y="hd2"/>
                      </a:cxn>
                      <a:cxn ang="10800000">
                        <a:pos x="wd2" y="hd2"/>
                      </a:cxn>
                      <a:cxn ang="16200000">
                        <a:pos x="wd2" y="hd2"/>
                      </a:cxn>
                    </a:cxnLst>
                    <a:rect l="0" t="0" r="r" b="b"/>
                    <a:pathLst>
                      <a:path w="21600" h="21307" extrusionOk="0">
                        <a:moveTo>
                          <a:pt x="0" y="21307"/>
                        </a:moveTo>
                        <a:cubicBezTo>
                          <a:pt x="3535" y="7461"/>
                          <a:pt x="7160" y="313"/>
                          <a:pt x="10800" y="10"/>
                        </a:cubicBezTo>
                        <a:cubicBezTo>
                          <a:pt x="14435" y="-293"/>
                          <a:pt x="18060" y="6235"/>
                          <a:pt x="21600" y="19458"/>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54" name="Line"/>
                  <p:cNvSpPr/>
                  <p:nvPr/>
                </p:nvSpPr>
                <p:spPr>
                  <a:xfrm rot="21600000">
                    <a:off x="1788420"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55" name="Line"/>
                  <p:cNvSpPr/>
                  <p:nvPr/>
                </p:nvSpPr>
                <p:spPr>
                  <a:xfrm rot="21600000" flipH="1">
                    <a:off x="-1" y="102108"/>
                    <a:ext cx="42651" cy="130965"/>
                  </a:xfrm>
                  <a:custGeom>
                    <a:avLst/>
                    <a:gdLst/>
                    <a:ahLst/>
                    <a:cxnLst>
                      <a:cxn ang="0">
                        <a:pos x="wd2" y="hd2"/>
                      </a:cxn>
                      <a:cxn ang="5400000">
                        <a:pos x="wd2" y="hd2"/>
                      </a:cxn>
                      <a:cxn ang="10800000">
                        <a:pos x="wd2" y="hd2"/>
                      </a:cxn>
                      <a:cxn ang="16200000">
                        <a:pos x="wd2" y="hd2"/>
                      </a:cxn>
                    </a:cxnLst>
                    <a:rect l="0" t="0" r="r" b="b"/>
                    <a:pathLst>
                      <a:path w="20920" h="21600" extrusionOk="0">
                        <a:moveTo>
                          <a:pt x="1814" y="0"/>
                        </a:moveTo>
                        <a:cubicBezTo>
                          <a:pt x="12999" y="1961"/>
                          <a:pt x="20254" y="5769"/>
                          <a:pt x="20875" y="10005"/>
                        </a:cubicBezTo>
                        <a:cubicBezTo>
                          <a:pt x="21600" y="14940"/>
                          <a:pt x="13339" y="19528"/>
                          <a:pt x="0" y="21600"/>
                        </a:cubicBezTo>
                      </a:path>
                    </a:pathLst>
                  </a:cu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56" name="Line"/>
                  <p:cNvSpPr/>
                  <p:nvPr/>
                </p:nvSpPr>
                <p:spPr>
                  <a:xfrm>
                    <a:off x="34504" y="230108"/>
                    <a:ext cx="160061" cy="31228"/>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57" name="Line"/>
                  <p:cNvSpPr/>
                  <p:nvPr/>
                </p:nvSpPr>
                <p:spPr>
                  <a:xfrm flipH="1">
                    <a:off x="1605134" y="230124"/>
                    <a:ext cx="188103" cy="35695"/>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grpSp>
          </p:grpSp>
          <p:sp>
            <p:nvSpPr>
              <p:cNvPr id="760" name="Line"/>
              <p:cNvSpPr/>
              <p:nvPr/>
            </p:nvSpPr>
            <p:spPr>
              <a:xfrm rot="16200000">
                <a:off x="-247185" y="3330713"/>
                <a:ext cx="5185941" cy="521056"/>
              </a:xfrm>
              <a:custGeom>
                <a:avLst/>
                <a:gdLst/>
                <a:ahLst/>
                <a:cxnLst>
                  <a:cxn ang="0">
                    <a:pos x="wd2" y="hd2"/>
                  </a:cxn>
                  <a:cxn ang="5400000">
                    <a:pos x="wd2" y="hd2"/>
                  </a:cxn>
                  <a:cxn ang="10800000">
                    <a:pos x="wd2" y="hd2"/>
                  </a:cxn>
                  <a:cxn ang="16200000">
                    <a:pos x="wd2" y="hd2"/>
                  </a:cxn>
                </a:cxnLst>
                <a:rect l="0" t="0" r="r" b="b"/>
                <a:pathLst>
                  <a:path w="21600" h="21420" extrusionOk="0">
                    <a:moveTo>
                      <a:pt x="0" y="20989"/>
                    </a:moveTo>
                    <a:lnTo>
                      <a:pt x="7833" y="21420"/>
                    </a:lnTo>
                    <a:cubicBezTo>
                      <a:pt x="8245" y="21409"/>
                      <a:pt x="8655" y="20807"/>
                      <a:pt x="9050" y="19635"/>
                    </a:cubicBezTo>
                    <a:cubicBezTo>
                      <a:pt x="9540" y="18177"/>
                      <a:pt x="10012" y="15756"/>
                      <a:pt x="10287" y="11494"/>
                    </a:cubicBezTo>
                    <a:cubicBezTo>
                      <a:pt x="10584" y="6885"/>
                      <a:pt x="10720" y="200"/>
                      <a:pt x="11279" y="4"/>
                    </a:cubicBezTo>
                    <a:cubicBezTo>
                      <a:pt x="11804" y="-180"/>
                      <a:pt x="12010" y="5757"/>
                      <a:pt x="12310" y="10043"/>
                    </a:cubicBezTo>
                    <a:cubicBezTo>
                      <a:pt x="12749" y="16322"/>
                      <a:pt x="13518" y="18866"/>
                      <a:pt x="14277" y="20022"/>
                    </a:cubicBezTo>
                    <a:cubicBezTo>
                      <a:pt x="14601" y="20514"/>
                      <a:pt x="14927" y="20794"/>
                      <a:pt x="15254" y="20859"/>
                    </a:cubicBezTo>
                    <a:lnTo>
                      <a:pt x="21600" y="20989"/>
                    </a:lnTo>
                  </a:path>
                </a:pathLst>
              </a:custGeom>
              <a:noFill/>
              <a:ln w="25400" cap="flat">
                <a:solidFill>
                  <a:srgbClr val="000000"/>
                </a:solidFill>
                <a:prstDash val="solid"/>
                <a:miter lim="400000"/>
              </a:ln>
              <a:effectLst/>
            </p:spPr>
            <p:txBody>
              <a:bodyPr wrap="square" lIns="50800" tIns="50800" rIns="50800" bIns="50800" numCol="1" anchor="ctr">
                <a:noAutofit/>
              </a:bodyPr>
              <a:lstStyle/>
              <a:p>
                <a:endParaRPr/>
              </a:p>
            </p:txBody>
          </p:sp>
        </p:grpSp>
      </p:grpSp>
      <p:grpSp>
        <p:nvGrpSpPr>
          <p:cNvPr id="772" name="Group"/>
          <p:cNvGrpSpPr/>
          <p:nvPr/>
        </p:nvGrpSpPr>
        <p:grpSpPr>
          <a:xfrm>
            <a:off x="20020390" y="9088428"/>
            <a:ext cx="4506605" cy="3671517"/>
            <a:chOff x="0" y="0"/>
            <a:chExt cx="4506604" cy="3671516"/>
          </a:xfrm>
        </p:grpSpPr>
        <p:pic>
          <p:nvPicPr>
            <p:cNvPr id="763" name="penbew.gif" descr="penbew.gif"/>
            <p:cNvPicPr>
              <a:picLocks noChangeAspect="1"/>
            </p:cNvPicPr>
            <p:nvPr/>
          </p:nvPicPr>
          <p:blipFill>
            <a:blip r:embed="rId12"/>
            <a:stretch>
              <a:fillRect/>
            </a:stretch>
          </p:blipFill>
          <p:spPr>
            <a:xfrm>
              <a:off x="0" y="524609"/>
              <a:ext cx="4049720" cy="2018793"/>
            </a:xfrm>
            <a:prstGeom prst="rect">
              <a:avLst/>
            </a:prstGeom>
            <a:ln w="12700" cap="flat">
              <a:noFill/>
              <a:miter lim="400000"/>
            </a:ln>
            <a:effectLst/>
          </p:spPr>
        </p:pic>
        <p:sp>
          <p:nvSpPr>
            <p:cNvPr id="764" name="Line"/>
            <p:cNvSpPr/>
            <p:nvPr/>
          </p:nvSpPr>
          <p:spPr>
            <a:xfrm flipV="1">
              <a:off x="2859217" y="1686891"/>
              <a:ext cx="1" cy="648668"/>
            </a:xfrm>
            <a:prstGeom prst="line">
              <a:avLst/>
            </a:prstGeom>
            <a:noFill/>
            <a:ln w="38100" cap="flat">
              <a:solidFill>
                <a:srgbClr val="0433FF"/>
              </a:solidFill>
              <a:prstDash val="solid"/>
              <a:miter lim="400000"/>
              <a:headEnd type="triangle" w="med" len="med"/>
              <a:tailEnd type="triangle" w="med" len="med"/>
            </a:ln>
            <a:effectLst/>
          </p:spPr>
          <p:txBody>
            <a:bodyPr wrap="square" lIns="50800" tIns="50800" rIns="50800" bIns="50800" numCol="1" anchor="ctr">
              <a:noAutofit/>
            </a:bodyPr>
            <a:lstStyle/>
            <a:p>
              <a:pPr algn="ctr" defTabSz="584200">
                <a:lnSpc>
                  <a:spcPct val="100000"/>
                </a:lnSpc>
                <a:spcBef>
                  <a:spcPts val="0"/>
                </a:spcBef>
                <a:defRPr sz="2400">
                  <a:latin typeface="Helvetica Light"/>
                  <a:ea typeface="Helvetica Light"/>
                  <a:cs typeface="Helvetica Light"/>
                  <a:sym typeface="Helvetica Light"/>
                </a:defRPr>
              </a:pPr>
              <a:endParaRPr/>
            </a:p>
          </p:txBody>
        </p:sp>
        <p:sp>
          <p:nvSpPr>
            <p:cNvPr id="765" name="Axial (ωa)"/>
            <p:cNvSpPr txBox="1"/>
            <p:nvPr/>
          </p:nvSpPr>
          <p:spPr>
            <a:xfrm>
              <a:off x="2011354" y="1116485"/>
              <a:ext cx="1112538" cy="8350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p>
              <a:pPr algn="ctr" defTabSz="584200">
                <a:lnSpc>
                  <a:spcPct val="100000"/>
                </a:lnSpc>
                <a:spcBef>
                  <a:spcPts val="0"/>
                </a:spcBef>
                <a:defRPr sz="1800" b="1">
                  <a:solidFill>
                    <a:srgbClr val="0433FF"/>
                  </a:solidFill>
                  <a:latin typeface="Helvetica"/>
                  <a:ea typeface="Helvetica"/>
                  <a:cs typeface="Helvetica"/>
                  <a:sym typeface="Helvetica"/>
                </a:defRPr>
              </a:pPr>
              <a:r>
                <a:t>Axial</a:t>
              </a:r>
              <a:br/>
              <a:r>
                <a:t>(ω</a:t>
              </a:r>
              <a:r>
                <a:rPr baseline="-5999"/>
                <a:t>a</a:t>
              </a:r>
              <a:r>
                <a:t>)</a:t>
              </a:r>
            </a:p>
          </p:txBody>
        </p:sp>
        <p:sp>
          <p:nvSpPr>
            <p:cNvPr id="766" name="Line"/>
            <p:cNvSpPr/>
            <p:nvPr/>
          </p:nvSpPr>
          <p:spPr>
            <a:xfrm>
              <a:off x="1743283" y="1902141"/>
              <a:ext cx="371718" cy="130037"/>
            </a:xfrm>
            <a:custGeom>
              <a:avLst/>
              <a:gdLst/>
              <a:ahLst/>
              <a:cxnLst>
                <a:cxn ang="0">
                  <a:pos x="wd2" y="hd2"/>
                </a:cxn>
                <a:cxn ang="5400000">
                  <a:pos x="wd2" y="hd2"/>
                </a:cxn>
                <a:cxn ang="10800000">
                  <a:pos x="wd2" y="hd2"/>
                </a:cxn>
                <a:cxn ang="16200000">
                  <a:pos x="wd2" y="hd2"/>
                </a:cxn>
              </a:cxnLst>
              <a:rect l="0" t="0" r="r" b="b"/>
              <a:pathLst>
                <a:path w="21569" h="21024" extrusionOk="0">
                  <a:moveTo>
                    <a:pt x="21569" y="13847"/>
                  </a:moveTo>
                  <a:cubicBezTo>
                    <a:pt x="20755" y="9962"/>
                    <a:pt x="19574" y="6776"/>
                    <a:pt x="18154" y="4636"/>
                  </a:cubicBezTo>
                  <a:cubicBezTo>
                    <a:pt x="16371" y="1949"/>
                    <a:pt x="14339" y="1077"/>
                    <a:pt x="12325" y="500"/>
                  </a:cubicBezTo>
                  <a:cubicBezTo>
                    <a:pt x="9886" y="-199"/>
                    <a:pt x="7403" y="-274"/>
                    <a:pt x="5034" y="983"/>
                  </a:cubicBezTo>
                  <a:cubicBezTo>
                    <a:pt x="3781" y="1649"/>
                    <a:pt x="2582" y="3145"/>
                    <a:pt x="1603" y="4568"/>
                  </a:cubicBezTo>
                  <a:cubicBezTo>
                    <a:pt x="721" y="5850"/>
                    <a:pt x="-31" y="7550"/>
                    <a:pt x="1" y="10291"/>
                  </a:cubicBezTo>
                  <a:cubicBezTo>
                    <a:pt x="29" y="12775"/>
                    <a:pt x="812" y="14456"/>
                    <a:pt x="1618" y="15647"/>
                  </a:cubicBezTo>
                  <a:cubicBezTo>
                    <a:pt x="3204" y="17993"/>
                    <a:pt x="4945" y="19367"/>
                    <a:pt x="6717" y="20169"/>
                  </a:cubicBezTo>
                  <a:cubicBezTo>
                    <a:pt x="9270" y="21326"/>
                    <a:pt x="11885" y="21322"/>
                    <a:pt x="14470" y="20072"/>
                  </a:cubicBezTo>
                </a:path>
              </a:pathLst>
            </a:custGeom>
            <a:noFill/>
            <a:ln w="50800" cap="flat">
              <a:solidFill>
                <a:srgbClr val="FF2600"/>
              </a:solidFill>
              <a:prstDash val="solid"/>
              <a:miter lim="400000"/>
              <a:tailEnd type="triangle" w="med" len="med"/>
            </a:ln>
            <a:effectLst/>
          </p:spPr>
          <p:txBody>
            <a:bodyPr wrap="square" lIns="50800" tIns="50800" rIns="50800" bIns="50800" numCol="1" anchor="ctr">
              <a:noAutofit/>
            </a:bodyPr>
            <a:lstStyle/>
            <a:p>
              <a:pPr algn="ctr" defTabSz="584200">
                <a:lnSpc>
                  <a:spcPct val="100000"/>
                </a:lnSpc>
                <a:spcBef>
                  <a:spcPts val="0"/>
                </a:spcBef>
                <a:defRPr sz="2400">
                  <a:latin typeface="Helvetica Light"/>
                  <a:ea typeface="Helvetica Light"/>
                  <a:cs typeface="Helvetica Light"/>
                  <a:sym typeface="Helvetica Light"/>
                </a:defRPr>
              </a:pPr>
              <a:endParaRPr/>
            </a:p>
          </p:txBody>
        </p:sp>
        <p:sp>
          <p:nvSpPr>
            <p:cNvPr id="767" name="Cyclotron (ωc)"/>
            <p:cNvSpPr txBox="1"/>
            <p:nvPr/>
          </p:nvSpPr>
          <p:spPr>
            <a:xfrm>
              <a:off x="820628" y="1190640"/>
              <a:ext cx="1669520" cy="68673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p>
              <a:pPr algn="ctr" defTabSz="584200">
                <a:lnSpc>
                  <a:spcPct val="100000"/>
                </a:lnSpc>
                <a:spcBef>
                  <a:spcPts val="0"/>
                </a:spcBef>
                <a:defRPr sz="1800" b="1">
                  <a:solidFill>
                    <a:srgbClr val="FF2600"/>
                  </a:solidFill>
                  <a:latin typeface="Helvetica"/>
                  <a:ea typeface="Helvetica"/>
                  <a:cs typeface="Helvetica"/>
                  <a:sym typeface="Helvetica"/>
                </a:defRPr>
              </a:pPr>
              <a:r>
                <a:t>Cyclotron</a:t>
              </a:r>
              <a:br/>
              <a:r>
                <a:t>(ω</a:t>
              </a:r>
              <a:r>
                <a:rPr baseline="-5999"/>
                <a:t>c</a:t>
              </a:r>
              <a:r>
                <a:t>)</a:t>
              </a:r>
            </a:p>
          </p:txBody>
        </p:sp>
        <p:sp>
          <p:nvSpPr>
            <p:cNvPr id="768" name="Line"/>
            <p:cNvSpPr/>
            <p:nvPr/>
          </p:nvSpPr>
          <p:spPr>
            <a:xfrm>
              <a:off x="3136652" y="494238"/>
              <a:ext cx="1087864" cy="83342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0048" y="15276"/>
                    <a:pt x="16989" y="9764"/>
                    <a:pt x="12868" y="5870"/>
                  </a:cubicBezTo>
                  <a:cubicBezTo>
                    <a:pt x="9109" y="2317"/>
                    <a:pt x="4636" y="277"/>
                    <a:pt x="0" y="0"/>
                  </a:cubicBezTo>
                </a:path>
              </a:pathLst>
            </a:custGeom>
            <a:noFill/>
            <a:ln w="50800" cap="flat">
              <a:solidFill>
                <a:srgbClr val="00882B"/>
              </a:solidFill>
              <a:prstDash val="solid"/>
              <a:miter lim="400000"/>
              <a:tailEnd type="triangle" w="med" len="med"/>
            </a:ln>
            <a:effectLst/>
          </p:spPr>
          <p:txBody>
            <a:bodyPr wrap="square" lIns="50800" tIns="50800" rIns="50800" bIns="50800" numCol="1" anchor="ctr">
              <a:noAutofit/>
            </a:bodyPr>
            <a:lstStyle/>
            <a:p>
              <a:pPr algn="ctr" defTabSz="584200">
                <a:lnSpc>
                  <a:spcPct val="100000"/>
                </a:lnSpc>
                <a:spcBef>
                  <a:spcPts val="0"/>
                </a:spcBef>
                <a:defRPr sz="2400">
                  <a:latin typeface="Helvetica Light"/>
                  <a:ea typeface="Helvetica Light"/>
                  <a:cs typeface="Helvetica Light"/>
                  <a:sym typeface="Helvetica Light"/>
                </a:defRPr>
              </a:pPr>
              <a:endParaRPr/>
            </a:p>
          </p:txBody>
        </p:sp>
        <p:sp>
          <p:nvSpPr>
            <p:cNvPr id="769" name="Grad-B (ωg)"/>
            <p:cNvSpPr txBox="1"/>
            <p:nvPr/>
          </p:nvSpPr>
          <p:spPr>
            <a:xfrm>
              <a:off x="3458686" y="18838"/>
              <a:ext cx="1047918" cy="768185"/>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p>
              <a:pPr algn="ctr" defTabSz="584200">
                <a:lnSpc>
                  <a:spcPct val="100000"/>
                </a:lnSpc>
                <a:spcBef>
                  <a:spcPts val="0"/>
                </a:spcBef>
                <a:defRPr sz="1800" b="1">
                  <a:solidFill>
                    <a:srgbClr val="00882B"/>
                  </a:solidFill>
                  <a:latin typeface="Helvetica"/>
                  <a:ea typeface="Helvetica"/>
                  <a:cs typeface="Helvetica"/>
                  <a:sym typeface="Helvetica"/>
                </a:defRPr>
              </a:pPr>
              <a:r>
                <a:t>Grad-B</a:t>
              </a:r>
              <a:br/>
              <a:r>
                <a:t>(ω</a:t>
              </a:r>
              <a:r>
                <a:rPr baseline="-5999"/>
                <a:t>g</a:t>
              </a:r>
              <a:r>
                <a:t>)</a:t>
              </a:r>
            </a:p>
          </p:txBody>
        </p:sp>
        <p:sp>
          <p:nvSpPr>
            <p:cNvPr id="770" name="Line"/>
            <p:cNvSpPr/>
            <p:nvPr/>
          </p:nvSpPr>
          <p:spPr>
            <a:xfrm flipV="1">
              <a:off x="2242324" y="0"/>
              <a:ext cx="1" cy="3004555"/>
            </a:xfrm>
            <a:prstGeom prst="line">
              <a:avLst/>
            </a:prstGeom>
            <a:noFill/>
            <a:ln w="63500" cap="flat">
              <a:solidFill>
                <a:srgbClr val="000000"/>
              </a:solidFill>
              <a:prstDash val="solid"/>
              <a:miter lim="400000"/>
              <a:tailEnd type="triangle" w="med" len="med"/>
            </a:ln>
            <a:effectLst/>
          </p:spPr>
          <p:txBody>
            <a:bodyPr wrap="square" lIns="50800" tIns="50800" rIns="50800" bIns="50800" numCol="1" anchor="ctr">
              <a:noAutofit/>
            </a:bodyPr>
            <a:lstStyle/>
            <a:p>
              <a:pPr algn="ctr" defTabSz="584200">
                <a:lnSpc>
                  <a:spcPct val="100000"/>
                </a:lnSpc>
                <a:spcBef>
                  <a:spcPts val="0"/>
                </a:spcBef>
                <a:defRPr sz="2400">
                  <a:latin typeface="Helvetica Light"/>
                  <a:ea typeface="Helvetica Light"/>
                  <a:cs typeface="Helvetica Light"/>
                  <a:sym typeface="Helvetica Light"/>
                </a:defRPr>
              </a:pPr>
              <a:endParaRPr/>
            </a:p>
          </p:txBody>
        </p:sp>
        <p:sp>
          <p:nvSpPr>
            <p:cNvPr id="771" name="B-field"/>
            <p:cNvSpPr txBox="1"/>
            <p:nvPr/>
          </p:nvSpPr>
          <p:spPr>
            <a:xfrm>
              <a:off x="1599137" y="3125825"/>
              <a:ext cx="1286374" cy="54569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lvl1pPr algn="ctr" defTabSz="584200">
                <a:lnSpc>
                  <a:spcPct val="100000"/>
                </a:lnSpc>
                <a:spcBef>
                  <a:spcPts val="0"/>
                </a:spcBef>
                <a:defRPr sz="1800" b="1">
                  <a:latin typeface="Helvetica"/>
                  <a:ea typeface="Helvetica"/>
                  <a:cs typeface="Helvetica"/>
                  <a:sym typeface="Helvetica"/>
                </a:defRPr>
              </a:lvl1pPr>
            </a:lstStyle>
            <a:p>
              <a:r>
                <a:t>B-field</a:t>
              </a:r>
            </a:p>
          </p:txBody>
        </p:sp>
      </p:grpSp>
      <p:sp>
        <p:nvSpPr>
          <p:cNvPr id="773" name="Phase II…"/>
          <p:cNvSpPr txBox="1"/>
          <p:nvPr/>
        </p:nvSpPr>
        <p:spPr>
          <a:xfrm>
            <a:off x="17822391" y="12080352"/>
            <a:ext cx="1884554" cy="95047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71437" tIns="71437" rIns="71437" bIns="71437" anchor="ctr"/>
          <a:lstStyle/>
          <a:p>
            <a:pPr algn="ctr" defTabSz="821531">
              <a:lnSpc>
                <a:spcPct val="100000"/>
              </a:lnSpc>
              <a:spcBef>
                <a:spcPts val="0"/>
              </a:spcBef>
              <a:defRPr sz="2600" b="1">
                <a:latin typeface="Helvetica"/>
                <a:ea typeface="Helvetica"/>
                <a:cs typeface="Helvetica"/>
                <a:sym typeface="Helvetica"/>
              </a:defRPr>
            </a:pPr>
            <a:r>
              <a:t>Phase II</a:t>
            </a:r>
          </a:p>
          <a:p>
            <a:pPr algn="ctr" defTabSz="821531">
              <a:lnSpc>
                <a:spcPct val="100000"/>
              </a:lnSpc>
              <a:spcBef>
                <a:spcPts val="0"/>
              </a:spcBef>
              <a:defRPr sz="2600" b="1">
                <a:latin typeface="Helvetica"/>
                <a:ea typeface="Helvetica"/>
                <a:cs typeface="Helvetica"/>
                <a:sym typeface="Helvetica"/>
              </a:defRPr>
            </a:pPr>
            <a:r>
              <a:t>Insert</a:t>
            </a:r>
          </a:p>
        </p:txBody>
      </p:sp>
      <p:sp>
        <p:nvSpPr>
          <p:cNvPr id="774" name="Line"/>
          <p:cNvSpPr/>
          <p:nvPr/>
        </p:nvSpPr>
        <p:spPr>
          <a:xfrm rot="5400000">
            <a:off x="23378191" y="7701523"/>
            <a:ext cx="1347118" cy="20992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3175" y="7534"/>
                  <a:pt x="6942" y="0"/>
                  <a:pt x="10800" y="0"/>
                </a:cubicBezTo>
                <a:cubicBezTo>
                  <a:pt x="14658" y="0"/>
                  <a:pt x="18425" y="7534"/>
                  <a:pt x="21600" y="21600"/>
                </a:cubicBezTo>
              </a:path>
            </a:pathLst>
          </a:custGeom>
          <a:ln w="63500">
            <a:solidFill>
              <a:srgbClr val="FF2600"/>
            </a:solidFill>
            <a:miter lim="400000"/>
            <a:tailEnd type="triangle"/>
          </a:ln>
        </p:spPr>
        <p:txBody>
          <a:bodyPr lIns="50800" tIns="50800" rIns="50800" bIns="50800" anchor="ctr"/>
          <a:lstStyle/>
          <a:p>
            <a:pPr algn="ctr" defTabSz="584200">
              <a:lnSpc>
                <a:spcPct val="100000"/>
              </a:lnSpc>
              <a:spcBef>
                <a:spcPts val="0"/>
              </a:spcBef>
              <a:defRPr sz="2400">
                <a:latin typeface="Helvetica Light"/>
                <a:ea typeface="Helvetica Light"/>
                <a:cs typeface="Helvetica Light"/>
                <a:sym typeface="Helvetica Light"/>
              </a:defRPr>
            </a:pPr>
            <a:endParaRPr/>
          </a:p>
        </p:txBody>
      </p:sp>
      <p:sp>
        <p:nvSpPr>
          <p:cNvPr id="775" name="Line"/>
          <p:cNvSpPr/>
          <p:nvPr/>
        </p:nvSpPr>
        <p:spPr>
          <a:xfrm flipV="1">
            <a:off x="14355748" y="3387268"/>
            <a:ext cx="2968635" cy="6305704"/>
          </a:xfrm>
          <a:prstGeom prst="line">
            <a:avLst/>
          </a:prstGeom>
          <a:ln w="50800">
            <a:solidFill>
              <a:srgbClr val="FF2600"/>
            </a:solidFill>
            <a:miter lim="400000"/>
          </a:ln>
        </p:spPr>
        <p:txBody>
          <a:bodyPr lIns="50800" tIns="50800" rIns="50800" bIns="50800" anchor="ctr"/>
          <a:lstStyle/>
          <a:p>
            <a:endParaRPr/>
          </a:p>
        </p:txBody>
      </p:sp>
      <p:sp>
        <p:nvSpPr>
          <p:cNvPr id="776" name="Line"/>
          <p:cNvSpPr/>
          <p:nvPr/>
        </p:nvSpPr>
        <p:spPr>
          <a:xfrm>
            <a:off x="14274407" y="10882672"/>
            <a:ext cx="2905168" cy="1138687"/>
          </a:xfrm>
          <a:prstGeom prst="line">
            <a:avLst/>
          </a:prstGeom>
          <a:ln w="50800">
            <a:solidFill>
              <a:srgbClr val="FF2600"/>
            </a:solidFill>
            <a:miter lim="400000"/>
          </a:ln>
        </p:spPr>
        <p:txBody>
          <a:bodyPr lIns="50800" tIns="50800" rIns="50800" bIns="50800" anchor="ctr"/>
          <a:lstStyle/>
          <a:p>
            <a:endParaRPr/>
          </a:p>
        </p:txBody>
      </p:sp>
      <p:sp>
        <p:nvSpPr>
          <p:cNvPr id="4" name="Slide Number Placeholder 3">
            <a:extLst>
              <a:ext uri="{FF2B5EF4-FFF2-40B4-BE49-F238E27FC236}">
                <a16:creationId xmlns:a16="http://schemas.microsoft.com/office/drawing/2014/main" id="{84804925-4552-29A4-49AD-9ABA10394CC1}"/>
              </a:ext>
            </a:extLst>
          </p:cNvPr>
          <p:cNvSpPr>
            <a:spLocks noGrp="1"/>
          </p:cNvSpPr>
          <p:nvPr>
            <p:ph type="sldNum" sz="quarter" idx="2"/>
          </p:nvPr>
        </p:nvSpPr>
        <p:spPr/>
        <p:txBody>
          <a:bodyPr/>
          <a:lstStyle/>
          <a:p>
            <a:fld id="{86CB4B4D-7CA3-9044-876B-883B54F8677D}" type="slidenum">
              <a:rPr lang="en-US" smtClean="0"/>
              <a:t>4</a:t>
            </a:fld>
            <a:endParaRPr lang="en-US"/>
          </a:p>
        </p:txBody>
      </p:sp>
      <p:sp>
        <p:nvSpPr>
          <p:cNvPr id="3" name="Footer Placeholder 2">
            <a:extLst>
              <a:ext uri="{FF2B5EF4-FFF2-40B4-BE49-F238E27FC236}">
                <a16:creationId xmlns:a16="http://schemas.microsoft.com/office/drawing/2014/main" id="{189E09EC-1278-99BF-6A82-40B98CB403DC}"/>
              </a:ext>
            </a:extLst>
          </p:cNvPr>
          <p:cNvSpPr>
            <a:spLocks noGrp="1"/>
          </p:cNvSpPr>
          <p:nvPr>
            <p:ph type="ftr" sz="quarter" idx="10"/>
          </p:nvPr>
        </p:nvSpPr>
        <p:spPr/>
        <p:txBody>
          <a:bodyPr/>
          <a:lstStyle/>
          <a:p>
            <a:pPr algn="l">
              <a:defRPr/>
            </a:pPr>
            <a:r>
              <a:rPr lang="en-US">
                <a:solidFill>
                  <a:schemeClr val="tx1"/>
                </a:solidFill>
              </a:rPr>
              <a:t>de Viveiros - Penn State</a:t>
            </a:r>
            <a:r>
              <a:rPr lang="en-US">
                <a:solidFill>
                  <a:srgbClr val="000000"/>
                </a:solidFill>
              </a:rPr>
              <a:t> </a:t>
            </a:r>
          </a:p>
          <a:p>
            <a:pPr>
              <a:defRPr/>
            </a:pPr>
            <a:r>
              <a:rPr lang="en-US">
                <a:solidFill>
                  <a:srgbClr val="000000"/>
                </a:solidFill>
              </a:rPr>
              <a:t>Lake Louise Winter Institute 2026</a:t>
            </a:r>
          </a:p>
          <a:p>
            <a:pPr algn="r">
              <a:defRPr/>
            </a:pPr>
            <a:r>
              <a:rPr lang="en-US">
                <a:solidFill>
                  <a:schemeClr val="tx1"/>
                </a:solidFill>
              </a:rPr>
              <a:t>March 2026 v3 #</a:t>
            </a:r>
            <a:endParaRPr lang="en-US" dirty="0">
              <a:solidFill>
                <a:schemeClr val="tx1"/>
              </a:solidFill>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endpoint_fit.pdf" descr="endpoint_fit.pdf">
            <a:extLst>
              <a:ext uri="{FF2B5EF4-FFF2-40B4-BE49-F238E27FC236}">
                <a16:creationId xmlns:a16="http://schemas.microsoft.com/office/drawing/2014/main" id="{7C940EC4-C4EA-62A5-4522-5C7956D89A79}"/>
              </a:ext>
            </a:extLst>
          </p:cNvPr>
          <p:cNvPicPr>
            <a:picLocks noChangeAspect="1"/>
          </p:cNvPicPr>
          <p:nvPr/>
        </p:nvPicPr>
        <p:blipFill>
          <a:blip r:embed="rId3"/>
          <a:srcRect l="2568" t="3523" r="2568" b="3523"/>
          <a:stretch>
            <a:fillRect/>
          </a:stretch>
        </p:blipFill>
        <p:spPr>
          <a:xfrm>
            <a:off x="12211639" y="5278382"/>
            <a:ext cx="10673263" cy="7553315"/>
          </a:xfrm>
          <a:prstGeom prst="rect">
            <a:avLst/>
          </a:prstGeom>
          <a:ln w="12700">
            <a:miter lim="400000"/>
          </a:ln>
        </p:spPr>
      </p:pic>
      <p:sp>
        <p:nvSpPr>
          <p:cNvPr id="780" name="First Data"/>
          <p:cNvSpPr txBox="1">
            <a:spLocks noGrp="1"/>
          </p:cNvSpPr>
          <p:nvPr>
            <p:ph type="title"/>
          </p:nvPr>
        </p:nvSpPr>
        <p:spPr>
          <a:prstGeom prst="rect">
            <a:avLst/>
          </a:prstGeom>
        </p:spPr>
        <p:txBody>
          <a:bodyPr/>
          <a:lstStyle/>
          <a:p>
            <a:r>
              <a:rPr lang="en-US" dirty="0"/>
              <a:t>Measuring the Cyclotron Radiation and the Tritium Spectrum</a:t>
            </a:r>
            <a:endParaRPr dirty="0"/>
          </a:p>
        </p:txBody>
      </p:sp>
      <p:grpSp>
        <p:nvGrpSpPr>
          <p:cNvPr id="800" name="Group"/>
          <p:cNvGrpSpPr/>
          <p:nvPr/>
        </p:nvGrpSpPr>
        <p:grpSpPr>
          <a:xfrm>
            <a:off x="558386" y="4783730"/>
            <a:ext cx="10712542" cy="8141555"/>
            <a:chOff x="-483173" y="0"/>
            <a:chExt cx="13101730" cy="9370403"/>
          </a:xfrm>
        </p:grpSpPr>
        <p:pic>
          <p:nvPicPr>
            <p:cNvPr id="782" name="KatydidWF_v4_20140606_520MHz_2A_v2_Event0_view03_1200.png" descr="KatydidWF_v4_20140606_520MHz_2A_v2_Event0_view03_1200.png"/>
            <p:cNvPicPr>
              <a:picLocks/>
            </p:cNvPicPr>
            <p:nvPr/>
          </p:nvPicPr>
          <p:blipFill>
            <a:blip r:embed="rId4"/>
            <a:srcRect t="4505" r="7383" b="11881"/>
            <a:stretch>
              <a:fillRect/>
            </a:stretch>
          </p:blipFill>
          <p:spPr>
            <a:xfrm>
              <a:off x="0" y="0"/>
              <a:ext cx="12618557" cy="8814270"/>
            </a:xfrm>
            <a:prstGeom prst="rect">
              <a:avLst/>
            </a:prstGeom>
            <a:ln w="12700" cap="flat">
              <a:noFill/>
              <a:miter lim="400000"/>
            </a:ln>
            <a:effectLst/>
          </p:spPr>
        </p:pic>
        <p:sp>
          <p:nvSpPr>
            <p:cNvPr id="783" name="time (ms)"/>
            <p:cNvSpPr txBox="1"/>
            <p:nvPr/>
          </p:nvSpPr>
          <p:spPr>
            <a:xfrm>
              <a:off x="5713136" y="8913355"/>
              <a:ext cx="1585115" cy="439356"/>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71437" tIns="71437" rIns="71437" bIns="71437" numCol="1" anchor="ctr">
              <a:noAutofit/>
            </a:bodyPr>
            <a:lstStyle>
              <a:lvl1pPr algn="ctr" defTabSz="821531">
                <a:lnSpc>
                  <a:spcPct val="100000"/>
                </a:lnSpc>
                <a:spcBef>
                  <a:spcPts val="0"/>
                </a:spcBef>
                <a:defRPr sz="2200">
                  <a:latin typeface="Helvetica"/>
                  <a:ea typeface="Helvetica"/>
                  <a:cs typeface="Helvetica"/>
                  <a:sym typeface="Helvetica"/>
                </a:defRPr>
              </a:lvl1pPr>
            </a:lstStyle>
            <a:p>
              <a:r>
                <a:t>time (ms)</a:t>
              </a:r>
            </a:p>
          </p:txBody>
        </p:sp>
        <p:sp>
          <p:nvSpPr>
            <p:cNvPr id="784" name="Frequency of first track gives initial electron kinetic energy"/>
            <p:cNvSpPr txBox="1"/>
            <p:nvPr/>
          </p:nvSpPr>
          <p:spPr>
            <a:xfrm>
              <a:off x="3288277" y="7269825"/>
              <a:ext cx="6708408" cy="934736"/>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71437" tIns="71437" rIns="71437" bIns="71437" numCol="1" anchor="ctr">
              <a:noAutofit/>
            </a:bodyPr>
            <a:lstStyle/>
            <a:p>
              <a:pPr algn="ctr" defTabSz="821531">
                <a:lnSpc>
                  <a:spcPct val="100000"/>
                </a:lnSpc>
                <a:spcBef>
                  <a:spcPts val="0"/>
                </a:spcBef>
                <a:defRPr sz="2800" b="1">
                  <a:solidFill>
                    <a:srgbClr val="FFFFFF"/>
                  </a:solidFill>
                  <a:latin typeface="Helvetica"/>
                  <a:ea typeface="Helvetica"/>
                  <a:cs typeface="Helvetica"/>
                  <a:sym typeface="Helvetica"/>
                </a:defRPr>
              </a:pPr>
              <a:r>
                <a:rPr dirty="0"/>
                <a:t>Frequency of first track gives</a:t>
              </a:r>
              <a:br>
                <a:rPr dirty="0"/>
              </a:br>
              <a:r>
                <a:rPr dirty="0"/>
                <a:t>initial electron kinetic energy</a:t>
              </a:r>
            </a:p>
          </p:txBody>
        </p:sp>
        <p:sp>
          <p:nvSpPr>
            <p:cNvPr id="785" name="linearly rising frequency: radiative energy loss, slope ~ 1fW"/>
            <p:cNvSpPr txBox="1"/>
            <p:nvPr/>
          </p:nvSpPr>
          <p:spPr>
            <a:xfrm>
              <a:off x="6124721" y="5082763"/>
              <a:ext cx="4930981" cy="1884169"/>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71437" tIns="71437" rIns="71437" bIns="71437" numCol="1" anchor="ctr">
              <a:noAutofit/>
            </a:bodyPr>
            <a:lstStyle/>
            <a:p>
              <a:pPr algn="ctr" defTabSz="821531">
                <a:lnSpc>
                  <a:spcPct val="100000"/>
                </a:lnSpc>
                <a:spcBef>
                  <a:spcPts val="0"/>
                </a:spcBef>
                <a:defRPr sz="2800" b="1">
                  <a:solidFill>
                    <a:srgbClr val="FFFFFF"/>
                  </a:solidFill>
                  <a:latin typeface="Helvetica"/>
                  <a:ea typeface="Helvetica"/>
                  <a:cs typeface="Helvetica"/>
                  <a:sym typeface="Helvetica"/>
                </a:defRPr>
              </a:pPr>
              <a:r>
                <a:rPr dirty="0"/>
                <a:t>linearly rising frequency:</a:t>
              </a:r>
              <a:br>
                <a:rPr dirty="0"/>
              </a:br>
              <a:r>
                <a:rPr dirty="0"/>
                <a:t>radiative energy loss, slope ~ 1fW</a:t>
              </a:r>
            </a:p>
          </p:txBody>
        </p:sp>
        <p:sp>
          <p:nvSpPr>
            <p:cNvPr id="786" name="jumps: electrons scatters of gas molecule, losing energy and changing pitch angle"/>
            <p:cNvSpPr txBox="1"/>
            <p:nvPr/>
          </p:nvSpPr>
          <p:spPr>
            <a:xfrm>
              <a:off x="2154499" y="1498704"/>
              <a:ext cx="5608074" cy="1656388"/>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71437" tIns="71437" rIns="71437" bIns="71437" numCol="1" anchor="ctr">
              <a:noAutofit/>
            </a:bodyPr>
            <a:lstStyle>
              <a:lvl1pPr algn="ctr" defTabSz="821531">
                <a:lnSpc>
                  <a:spcPct val="100000"/>
                </a:lnSpc>
                <a:spcBef>
                  <a:spcPts val="0"/>
                </a:spcBef>
                <a:defRPr sz="2800" b="1">
                  <a:solidFill>
                    <a:srgbClr val="FFFFFF"/>
                  </a:solidFill>
                  <a:latin typeface="Helvetica"/>
                  <a:ea typeface="Helvetica"/>
                  <a:cs typeface="Helvetica"/>
                  <a:sym typeface="Helvetica"/>
                </a:defRPr>
              </a:lvl1pPr>
            </a:lstStyle>
            <a:p>
              <a:r>
                <a:rPr dirty="0"/>
                <a:t>jumps: electrons scatters of gas molecule, losing energy and changing pitch angle</a:t>
              </a:r>
            </a:p>
          </p:txBody>
        </p:sp>
        <p:sp>
          <p:nvSpPr>
            <p:cNvPr id="787" name="scale: 1 MHz ~ 20 eV"/>
            <p:cNvSpPr txBox="1"/>
            <p:nvPr/>
          </p:nvSpPr>
          <p:spPr>
            <a:xfrm>
              <a:off x="-483173" y="9017705"/>
              <a:ext cx="3825748" cy="352698"/>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71437" tIns="71437" rIns="71437" bIns="71437" numCol="1" anchor="ctr">
              <a:noAutofit/>
            </a:bodyPr>
            <a:lstStyle>
              <a:lvl1pPr algn="ctr" defTabSz="821531">
                <a:lnSpc>
                  <a:spcPct val="100000"/>
                </a:lnSpc>
                <a:spcBef>
                  <a:spcPts val="0"/>
                </a:spcBef>
                <a:defRPr sz="2400">
                  <a:latin typeface="Helvetica"/>
                  <a:ea typeface="Helvetica"/>
                  <a:cs typeface="Helvetica"/>
                  <a:sym typeface="Helvetica"/>
                </a:defRPr>
              </a:lvl1pPr>
            </a:lstStyle>
            <a:p>
              <a:r>
                <a:t>scale: 1 MHz ~ 20 eV</a:t>
              </a:r>
            </a:p>
          </p:txBody>
        </p:sp>
        <p:grpSp>
          <p:nvGrpSpPr>
            <p:cNvPr id="799" name="Group"/>
            <p:cNvGrpSpPr/>
            <p:nvPr/>
          </p:nvGrpSpPr>
          <p:grpSpPr>
            <a:xfrm>
              <a:off x="3430035" y="1127380"/>
              <a:ext cx="7125728" cy="5939010"/>
              <a:chOff x="37817" y="-1"/>
              <a:chExt cx="7125728" cy="5939010"/>
            </a:xfrm>
          </p:grpSpPr>
          <p:sp>
            <p:nvSpPr>
              <p:cNvPr id="788" name="Line"/>
              <p:cNvSpPr/>
              <p:nvPr/>
            </p:nvSpPr>
            <p:spPr>
              <a:xfrm flipV="1">
                <a:off x="37817" y="5737896"/>
                <a:ext cx="1642846" cy="201113"/>
              </a:xfrm>
              <a:prstGeom prst="line">
                <a:avLst/>
              </a:prstGeom>
              <a:noFill/>
              <a:ln w="25400" cap="flat">
                <a:solidFill>
                  <a:srgbClr val="FFFFFF"/>
                </a:solidFill>
                <a:prstDash val="solid"/>
                <a:miter lim="400000"/>
                <a:headEnd type="oval" w="med" len="med"/>
                <a:tailEnd type="triangle" w="med" len="med"/>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89" name="Line"/>
              <p:cNvSpPr/>
              <p:nvPr/>
            </p:nvSpPr>
            <p:spPr>
              <a:xfrm flipV="1">
                <a:off x="1782959" y="4432706"/>
                <a:ext cx="1134124" cy="133193"/>
              </a:xfrm>
              <a:prstGeom prst="line">
                <a:avLst/>
              </a:prstGeom>
              <a:noFill/>
              <a:ln w="25400" cap="flat">
                <a:solidFill>
                  <a:srgbClr val="FFFFFF"/>
                </a:solidFill>
                <a:prstDash val="solid"/>
                <a:miter lim="400000"/>
                <a:tailEnd type="triangle" w="med" len="med"/>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90" name="Line"/>
              <p:cNvSpPr/>
              <p:nvPr/>
            </p:nvSpPr>
            <p:spPr>
              <a:xfrm flipV="1">
                <a:off x="2856030" y="3324614"/>
                <a:ext cx="2107416" cy="252858"/>
              </a:xfrm>
              <a:prstGeom prst="line">
                <a:avLst/>
              </a:prstGeom>
              <a:noFill/>
              <a:ln w="25400" cap="flat">
                <a:solidFill>
                  <a:srgbClr val="FFFFFF"/>
                </a:solidFill>
                <a:prstDash val="solid"/>
                <a:miter lim="400000"/>
                <a:tailEnd type="triangle" w="med" len="med"/>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91" name="Line"/>
              <p:cNvSpPr/>
              <p:nvPr/>
            </p:nvSpPr>
            <p:spPr>
              <a:xfrm flipV="1">
                <a:off x="4965344" y="2280982"/>
                <a:ext cx="1639127" cy="188808"/>
              </a:xfrm>
              <a:prstGeom prst="line">
                <a:avLst/>
              </a:prstGeom>
              <a:noFill/>
              <a:ln w="25400" cap="flat">
                <a:solidFill>
                  <a:srgbClr val="FFFFFF"/>
                </a:solidFill>
                <a:prstDash val="solid"/>
                <a:miter lim="400000"/>
                <a:tailEnd type="triangle" w="med" len="med"/>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92" name="Line"/>
              <p:cNvSpPr/>
              <p:nvPr/>
            </p:nvSpPr>
            <p:spPr>
              <a:xfrm flipV="1">
                <a:off x="6436015" y="271541"/>
                <a:ext cx="396796" cy="48722"/>
              </a:xfrm>
              <a:prstGeom prst="line">
                <a:avLst/>
              </a:prstGeom>
              <a:noFill/>
              <a:ln w="25400" cap="flat">
                <a:solidFill>
                  <a:srgbClr val="FFFFFF"/>
                </a:solidFill>
                <a:prstDash val="solid"/>
                <a:miter lim="400000"/>
                <a:tailEnd type="triangle" w="med" len="med"/>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93" name="Line"/>
              <p:cNvSpPr/>
              <p:nvPr/>
            </p:nvSpPr>
            <p:spPr>
              <a:xfrm flipV="1">
                <a:off x="6862981" y="-1"/>
                <a:ext cx="300564" cy="36906"/>
              </a:xfrm>
              <a:prstGeom prst="line">
                <a:avLst/>
              </a:prstGeom>
              <a:noFill/>
              <a:ln w="25400" cap="flat">
                <a:solidFill>
                  <a:srgbClr val="FFFFFF"/>
                </a:solidFill>
                <a:prstDash val="solid"/>
                <a:miter lim="400000"/>
                <a:tailEnd type="triangle" w="med" len="med"/>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94" name="Line"/>
              <p:cNvSpPr/>
              <p:nvPr/>
            </p:nvSpPr>
            <p:spPr>
              <a:xfrm flipV="1">
                <a:off x="1781024" y="4836626"/>
                <a:ext cx="1" cy="545757"/>
              </a:xfrm>
              <a:prstGeom prst="line">
                <a:avLst/>
              </a:prstGeom>
              <a:noFill/>
              <a:ln w="25400" cap="flat">
                <a:solidFill>
                  <a:srgbClr val="FFFFFF"/>
                </a:solidFill>
                <a:prstDash val="sysDot"/>
                <a:miter lim="400000"/>
                <a:tailEnd type="triangle" w="med" len="med"/>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95" name="Line"/>
              <p:cNvSpPr/>
              <p:nvPr/>
            </p:nvSpPr>
            <p:spPr>
              <a:xfrm flipV="1">
                <a:off x="2854054" y="3715663"/>
                <a:ext cx="1" cy="402137"/>
              </a:xfrm>
              <a:prstGeom prst="line">
                <a:avLst/>
              </a:prstGeom>
              <a:noFill/>
              <a:ln w="25400" cap="flat">
                <a:solidFill>
                  <a:srgbClr val="FFFFFF"/>
                </a:solidFill>
                <a:prstDash val="sysDot"/>
                <a:miter lim="400000"/>
                <a:tailEnd type="triangle" w="med" len="med"/>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96" name="Line"/>
              <p:cNvSpPr/>
              <p:nvPr/>
            </p:nvSpPr>
            <p:spPr>
              <a:xfrm flipV="1">
                <a:off x="5043060" y="2658334"/>
                <a:ext cx="1" cy="440540"/>
              </a:xfrm>
              <a:prstGeom prst="line">
                <a:avLst/>
              </a:prstGeom>
              <a:noFill/>
              <a:ln w="25400" cap="flat">
                <a:solidFill>
                  <a:srgbClr val="FFFFFF"/>
                </a:solidFill>
                <a:prstDash val="sysDot"/>
                <a:miter lim="400000"/>
                <a:tailEnd type="triangle" w="med" len="med"/>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97" name="Line"/>
              <p:cNvSpPr/>
              <p:nvPr/>
            </p:nvSpPr>
            <p:spPr>
              <a:xfrm flipV="1">
                <a:off x="6524854" y="621915"/>
                <a:ext cx="1" cy="1346250"/>
              </a:xfrm>
              <a:prstGeom prst="line">
                <a:avLst/>
              </a:prstGeom>
              <a:noFill/>
              <a:ln w="25400" cap="flat">
                <a:solidFill>
                  <a:srgbClr val="FFFFFF"/>
                </a:solidFill>
                <a:prstDash val="sysDot"/>
                <a:miter lim="400000"/>
                <a:tailEnd type="triangle" w="med" len="med"/>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sp>
            <p:nvSpPr>
              <p:cNvPr id="798" name="Line"/>
              <p:cNvSpPr/>
              <p:nvPr/>
            </p:nvSpPr>
            <p:spPr>
              <a:xfrm flipV="1">
                <a:off x="6860960" y="121663"/>
                <a:ext cx="1" cy="152698"/>
              </a:xfrm>
              <a:prstGeom prst="line">
                <a:avLst/>
              </a:prstGeom>
              <a:noFill/>
              <a:ln w="12700" cap="flat">
                <a:solidFill>
                  <a:srgbClr val="FFFFFF"/>
                </a:solidFill>
                <a:prstDash val="sysDot"/>
                <a:miter lim="400000"/>
                <a:tailEnd type="triangle" w="med" len="med"/>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a:p>
            </p:txBody>
          </p:sp>
        </p:grpSp>
      </p:grpSp>
      <mc:AlternateContent xmlns:mc="http://schemas.openxmlformats.org/markup-compatibility/2006" xmlns:a14="http://schemas.microsoft.com/office/drawing/2010/main">
        <mc:Choice Requires="a14">
          <p:sp>
            <p:nvSpPr>
              <p:cNvPr id="801" name="First detection of single-electron cyclotron radiation - Phys. Rev. Lett. 114, 162501 (2015)…"/>
              <p:cNvSpPr txBox="1">
                <a:spLocks noGrp="1"/>
              </p:cNvSpPr>
              <p:nvPr>
                <p:ph type="body" sz="quarter" idx="1"/>
              </p:nvPr>
            </p:nvSpPr>
            <p:spPr>
              <a:xfrm>
                <a:off x="322642" y="1341797"/>
                <a:ext cx="23502972" cy="3911847"/>
              </a:xfrm>
              <a:prstGeom prst="rect">
                <a:avLst/>
              </a:prstGeom>
              <a:noFill/>
            </p:spPr>
            <p:txBody>
              <a:bodyPr>
                <a:noAutofit/>
              </a:bodyPr>
              <a:lstStyle/>
              <a:p>
                <a:pPr marL="165805" indent="-165805" defTabSz="772239">
                  <a:lnSpc>
                    <a:spcPct val="90000"/>
                  </a:lnSpc>
                  <a:spcBef>
                    <a:spcPts val="1500"/>
                  </a:spcBef>
                  <a:defRPr sz="4700"/>
                </a:pPr>
                <a:r>
                  <a:rPr lang="en-US" sz="3800" dirty="0"/>
                  <a:t>First detection of single-electron cyclotron radiation - Phys. Rev. Lett. 114, 162501 (2015) [arXiv:1408.5362]</a:t>
                </a:r>
              </a:p>
              <a:p>
                <a:pPr marL="171097" indent="-171097" defTabSz="796885">
                  <a:lnSpc>
                    <a:spcPct val="90000"/>
                  </a:lnSpc>
                  <a:defRPr sz="4850"/>
                </a:pPr>
                <a:r>
                  <a:rPr lang="en-US" sz="3800" dirty="0"/>
                  <a:t>First T</a:t>
                </a:r>
                <a:r>
                  <a:rPr lang="en-US" sz="3800" baseline="-5999" dirty="0"/>
                  <a:t>2</a:t>
                </a:r>
                <a:r>
                  <a:rPr lang="en-US" sz="3800" dirty="0"/>
                  <a:t> endpoint neutrino mass measurement using CRES - Phys. Rev. Lett. 131, 102502 (2023) [arXiv:2212.05048]</a:t>
                </a:r>
              </a:p>
              <a:p>
                <a:pPr marL="415766" lvl="1" indent="-169386" defTabSz="796885">
                  <a:lnSpc>
                    <a:spcPct val="90000"/>
                  </a:lnSpc>
                  <a:spcBef>
                    <a:spcPts val="1300"/>
                  </a:spcBef>
                  <a:defRPr sz="4268"/>
                </a:pPr>
                <a:r>
                  <a:rPr lang="en-US" sz="3800" dirty="0"/>
                  <a:t>Frequentist: </a:t>
                </a:r>
                <a14:m>
                  <m:oMath xmlns:m="http://schemas.openxmlformats.org/officeDocument/2006/math">
                    <m:r>
                      <a:rPr lang="en-US" sz="3800" i="1">
                        <a:solidFill>
                          <a:srgbClr val="ED220B"/>
                        </a:solidFill>
                        <a:latin typeface="Cambria Math" panose="02040503050406030204" pitchFamily="18" charset="0"/>
                      </a:rPr>
                      <m:t>≤152</m:t>
                    </m:r>
                    <m:sSup>
                      <m:sSupPr>
                        <m:ctrlPr>
                          <a:rPr lang="ar-AE" sz="3800" i="1">
                            <a:solidFill>
                              <a:srgbClr val="ED220B"/>
                            </a:solidFill>
                            <a:latin typeface="Cambria Math" panose="02040503050406030204" pitchFamily="18" charset="0"/>
                          </a:rPr>
                        </m:ctrlPr>
                      </m:sSupPr>
                      <m:e>
                        <m:f>
                          <m:fPr>
                            <m:type m:val="lin"/>
                            <m:ctrlPr>
                              <a:rPr lang="ar-AE" sz="3800" i="1">
                                <a:solidFill>
                                  <a:srgbClr val="ED220B"/>
                                </a:solidFill>
                                <a:latin typeface="Cambria Math" panose="02040503050406030204" pitchFamily="18" charset="0"/>
                              </a:rPr>
                            </m:ctrlPr>
                          </m:fPr>
                          <m:num>
                            <m:r>
                              <m:rPr>
                                <m:sty m:val="p"/>
                              </m:rPr>
                              <a:rPr lang="en-US" sz="3800" i="1">
                                <a:solidFill>
                                  <a:srgbClr val="ED220B"/>
                                </a:solidFill>
                                <a:latin typeface="Cambria Math" panose="02040503050406030204" pitchFamily="18" charset="0"/>
                              </a:rPr>
                              <m:t>eV</m:t>
                            </m:r>
                          </m:num>
                          <m:den>
                            <m:r>
                              <m:rPr>
                                <m:sty m:val="p"/>
                              </m:rPr>
                              <a:rPr lang="en-US" sz="3800" i="1">
                                <a:solidFill>
                                  <a:srgbClr val="ED220B"/>
                                </a:solidFill>
                                <a:latin typeface="Cambria Math" panose="02040503050406030204" pitchFamily="18" charset="0"/>
                              </a:rPr>
                              <m:t>c</m:t>
                            </m:r>
                          </m:den>
                        </m:f>
                      </m:e>
                      <m:sup>
                        <m:r>
                          <a:rPr lang="ar-AE" sz="3800" i="1">
                            <a:solidFill>
                              <a:srgbClr val="ED220B"/>
                            </a:solidFill>
                            <a:latin typeface="Cambria Math" panose="02040503050406030204" pitchFamily="18" charset="0"/>
                          </a:rPr>
                          <m:t>2</m:t>
                        </m:r>
                      </m:sup>
                    </m:sSup>
                    <m:d>
                      <m:dPr>
                        <m:ctrlPr>
                          <a:rPr lang="ar-AE" sz="3800" i="1">
                            <a:solidFill>
                              <a:srgbClr val="ED220B"/>
                            </a:solidFill>
                            <a:latin typeface="Cambria Math" panose="02040503050406030204" pitchFamily="18" charset="0"/>
                          </a:rPr>
                        </m:ctrlPr>
                      </m:dPr>
                      <m:e>
                        <m:r>
                          <a:rPr lang="ar-AE" sz="3800" i="1">
                            <a:solidFill>
                              <a:srgbClr val="ED220B"/>
                            </a:solidFill>
                            <a:latin typeface="Cambria Math" panose="02040503050406030204" pitchFamily="18" charset="0"/>
                          </a:rPr>
                          <m:t>90%</m:t>
                        </m:r>
                        <m:r>
                          <m:rPr>
                            <m:sty m:val="p"/>
                          </m:rPr>
                          <a:rPr lang="en-US" sz="3800" i="1">
                            <a:solidFill>
                              <a:srgbClr val="ED220B"/>
                            </a:solidFill>
                            <a:latin typeface="Cambria Math" panose="02040503050406030204" pitchFamily="18" charset="0"/>
                          </a:rPr>
                          <m:t>C</m:t>
                        </m:r>
                        <m:r>
                          <a:rPr lang="en-US" sz="3800" i="1">
                            <a:solidFill>
                              <a:srgbClr val="ED220B"/>
                            </a:solidFill>
                            <a:latin typeface="Cambria Math" panose="02040503050406030204" pitchFamily="18" charset="0"/>
                          </a:rPr>
                          <m:t>.</m:t>
                        </m:r>
                        <m:r>
                          <m:rPr>
                            <m:sty m:val="p"/>
                          </m:rPr>
                          <a:rPr lang="en-US" sz="3800" i="1">
                            <a:solidFill>
                              <a:srgbClr val="ED220B"/>
                            </a:solidFill>
                            <a:latin typeface="Cambria Math" panose="02040503050406030204" pitchFamily="18" charset="0"/>
                          </a:rPr>
                          <m:t>L</m:t>
                        </m:r>
                      </m:e>
                    </m:d>
                  </m:oMath>
                </a14:m>
                <a:r>
                  <a:rPr lang="en-US" sz="3800" dirty="0"/>
                  <a:t>;   Bayesian: </a:t>
                </a:r>
                <a14:m>
                  <m:oMath xmlns:m="http://schemas.openxmlformats.org/officeDocument/2006/math">
                    <m:r>
                      <a:rPr lang="en-US" sz="3800" i="1">
                        <a:solidFill>
                          <a:srgbClr val="ED220B"/>
                        </a:solidFill>
                        <a:latin typeface="Cambria Math" panose="02040503050406030204" pitchFamily="18" charset="0"/>
                      </a:rPr>
                      <m:t>≤155</m:t>
                    </m:r>
                    <m:sSup>
                      <m:sSupPr>
                        <m:ctrlPr>
                          <a:rPr lang="ar-AE" sz="3800" i="1">
                            <a:solidFill>
                              <a:srgbClr val="ED220B"/>
                            </a:solidFill>
                            <a:latin typeface="Cambria Math" panose="02040503050406030204" pitchFamily="18" charset="0"/>
                          </a:rPr>
                        </m:ctrlPr>
                      </m:sSupPr>
                      <m:e>
                        <m:f>
                          <m:fPr>
                            <m:type m:val="lin"/>
                            <m:ctrlPr>
                              <a:rPr lang="ar-AE" sz="3800" i="1">
                                <a:solidFill>
                                  <a:srgbClr val="ED220B"/>
                                </a:solidFill>
                                <a:latin typeface="Cambria Math" panose="02040503050406030204" pitchFamily="18" charset="0"/>
                              </a:rPr>
                            </m:ctrlPr>
                          </m:fPr>
                          <m:num>
                            <m:r>
                              <m:rPr>
                                <m:sty m:val="p"/>
                              </m:rPr>
                              <a:rPr lang="en-US" sz="3800" i="1">
                                <a:solidFill>
                                  <a:srgbClr val="ED220B"/>
                                </a:solidFill>
                                <a:latin typeface="Cambria Math" panose="02040503050406030204" pitchFamily="18" charset="0"/>
                              </a:rPr>
                              <m:t>eV</m:t>
                            </m:r>
                          </m:num>
                          <m:den>
                            <m:r>
                              <m:rPr>
                                <m:sty m:val="p"/>
                              </m:rPr>
                              <a:rPr lang="en-US" sz="3800" i="1">
                                <a:solidFill>
                                  <a:srgbClr val="ED220B"/>
                                </a:solidFill>
                                <a:latin typeface="Cambria Math" panose="02040503050406030204" pitchFamily="18" charset="0"/>
                              </a:rPr>
                              <m:t>c</m:t>
                            </m:r>
                          </m:den>
                        </m:f>
                      </m:e>
                      <m:sup>
                        <m:r>
                          <a:rPr lang="ar-AE" sz="3800" i="1">
                            <a:solidFill>
                              <a:srgbClr val="ED220B"/>
                            </a:solidFill>
                            <a:latin typeface="Cambria Math" panose="02040503050406030204" pitchFamily="18" charset="0"/>
                          </a:rPr>
                          <m:t>2</m:t>
                        </m:r>
                      </m:sup>
                    </m:sSup>
                    <m:r>
                      <a:rPr lang="ar-AE" sz="3800" i="1">
                        <a:solidFill>
                          <a:srgbClr val="ED220B"/>
                        </a:solidFill>
                        <a:latin typeface="Cambria Math" panose="02040503050406030204" pitchFamily="18" charset="0"/>
                      </a:rPr>
                      <m:t>(90%</m:t>
                    </m:r>
                    <m:r>
                      <m:rPr>
                        <m:sty m:val="p"/>
                      </m:rPr>
                      <a:rPr lang="en-US" sz="3800" i="1">
                        <a:solidFill>
                          <a:srgbClr val="ED220B"/>
                        </a:solidFill>
                        <a:latin typeface="Cambria Math" panose="02040503050406030204" pitchFamily="18" charset="0"/>
                      </a:rPr>
                      <m:t>C</m:t>
                    </m:r>
                    <m:r>
                      <a:rPr lang="en-US" sz="3800" i="1">
                        <a:solidFill>
                          <a:srgbClr val="ED220B"/>
                        </a:solidFill>
                        <a:latin typeface="Cambria Math" panose="02040503050406030204" pitchFamily="18" charset="0"/>
                      </a:rPr>
                      <m:t>.</m:t>
                    </m:r>
                    <m:r>
                      <m:rPr>
                        <m:sty m:val="p"/>
                      </m:rPr>
                      <a:rPr lang="en-US" sz="3800" i="1">
                        <a:solidFill>
                          <a:srgbClr val="ED220B"/>
                        </a:solidFill>
                        <a:latin typeface="Cambria Math" panose="02040503050406030204" pitchFamily="18" charset="0"/>
                      </a:rPr>
                      <m:t>L</m:t>
                    </m:r>
                    <m:r>
                      <a:rPr lang="en-US" sz="3800" i="1">
                        <a:solidFill>
                          <a:srgbClr val="ED220B"/>
                        </a:solidFill>
                        <a:latin typeface="Cambria Math" panose="02040503050406030204" pitchFamily="18" charset="0"/>
                      </a:rPr>
                      <m:t>)</m:t>
                    </m:r>
                  </m:oMath>
                </a14:m>
                <a:endParaRPr lang="en-US" sz="3800" dirty="0"/>
              </a:p>
              <a:p>
                <a:pPr marL="171097" indent="-171097" defTabSz="796885">
                  <a:lnSpc>
                    <a:spcPct val="90000"/>
                  </a:lnSpc>
                  <a:defRPr sz="4850"/>
                </a:pPr>
                <a:r>
                  <a:rPr lang="en-US" sz="3800" dirty="0"/>
                  <a:t>Science run with 82 net days of data taking, 3770 events, 4 trap coils, 1 mm</a:t>
                </a:r>
                <a:r>
                  <a:rPr lang="en-US" sz="3800" baseline="31999" dirty="0"/>
                  <a:t>3</a:t>
                </a:r>
                <a:r>
                  <a:rPr lang="en-US" sz="3800" dirty="0"/>
                  <a:t> effective volume</a:t>
                </a:r>
              </a:p>
              <a:p>
                <a:pPr marL="171097" indent="-171097" defTabSz="796885">
                  <a:lnSpc>
                    <a:spcPct val="90000"/>
                  </a:lnSpc>
                  <a:defRPr sz="4850"/>
                </a:pPr>
                <a:r>
                  <a:rPr lang="en-US" sz="3800" dirty="0"/>
                  <a:t>No events past endpoint ⇒ sets limit on background rate: </a:t>
                </a:r>
                <a14:m>
                  <m:oMath xmlns:m="http://schemas.openxmlformats.org/officeDocument/2006/math">
                    <m:r>
                      <a:rPr lang="en-US" sz="3800" i="1">
                        <a:solidFill>
                          <a:srgbClr val="ED220B"/>
                        </a:solidFill>
                        <a:latin typeface="Cambria Math" panose="02040503050406030204" pitchFamily="18" charset="0"/>
                      </a:rPr>
                      <m:t>≤3×</m:t>
                    </m:r>
                    <m:sSup>
                      <m:sSupPr>
                        <m:ctrlPr>
                          <a:rPr lang="ar-AE" sz="3800" i="1">
                            <a:solidFill>
                              <a:srgbClr val="ED220B"/>
                            </a:solidFill>
                            <a:latin typeface="Cambria Math" panose="02040503050406030204" pitchFamily="18" charset="0"/>
                          </a:rPr>
                        </m:ctrlPr>
                      </m:sSupPr>
                      <m:e>
                        <m:r>
                          <a:rPr lang="ar-AE" sz="3800" i="1">
                            <a:solidFill>
                              <a:srgbClr val="ED220B"/>
                            </a:solidFill>
                            <a:latin typeface="Cambria Math" panose="02040503050406030204" pitchFamily="18" charset="0"/>
                          </a:rPr>
                          <m:t>10</m:t>
                        </m:r>
                      </m:e>
                      <m:sup>
                        <m:r>
                          <a:rPr lang="ar-AE" sz="3800" i="1">
                            <a:solidFill>
                              <a:srgbClr val="ED220B"/>
                            </a:solidFill>
                            <a:latin typeface="Cambria Math" panose="02040503050406030204" pitchFamily="18" charset="0"/>
                          </a:rPr>
                          <m:t>−10</m:t>
                        </m:r>
                      </m:sup>
                    </m:sSup>
                    <m:sSup>
                      <m:sSupPr>
                        <m:ctrlPr>
                          <a:rPr lang="ar-AE" sz="3800" i="1">
                            <a:solidFill>
                              <a:srgbClr val="ED220B"/>
                            </a:solidFill>
                            <a:latin typeface="Cambria Math" panose="02040503050406030204" pitchFamily="18" charset="0"/>
                          </a:rPr>
                        </m:ctrlPr>
                      </m:sSupPr>
                      <m:e>
                        <m:r>
                          <m:rPr>
                            <m:sty m:val="p"/>
                          </m:rPr>
                          <a:rPr lang="en-US" sz="3800" i="1">
                            <a:solidFill>
                              <a:srgbClr val="ED220B"/>
                            </a:solidFill>
                            <a:latin typeface="Cambria Math" panose="02040503050406030204" pitchFamily="18" charset="0"/>
                          </a:rPr>
                          <m:t>eV</m:t>
                        </m:r>
                      </m:e>
                      <m:sup>
                        <m:r>
                          <a:rPr lang="ar-AE" sz="3800" i="1">
                            <a:solidFill>
                              <a:srgbClr val="ED220B"/>
                            </a:solidFill>
                            <a:latin typeface="Cambria Math" panose="02040503050406030204" pitchFamily="18" charset="0"/>
                          </a:rPr>
                          <m:t>−1</m:t>
                        </m:r>
                      </m:sup>
                    </m:sSup>
                    <m:sSup>
                      <m:sSupPr>
                        <m:ctrlPr>
                          <a:rPr lang="ar-AE" sz="3800" i="1">
                            <a:solidFill>
                              <a:srgbClr val="ED220B"/>
                            </a:solidFill>
                            <a:latin typeface="Cambria Math" panose="02040503050406030204" pitchFamily="18" charset="0"/>
                          </a:rPr>
                        </m:ctrlPr>
                      </m:sSupPr>
                      <m:e>
                        <m:r>
                          <m:rPr>
                            <m:sty m:val="p"/>
                          </m:rPr>
                          <a:rPr lang="en-US" sz="3800" i="1">
                            <a:solidFill>
                              <a:srgbClr val="ED220B"/>
                            </a:solidFill>
                            <a:latin typeface="Cambria Math" panose="02040503050406030204" pitchFamily="18" charset="0"/>
                          </a:rPr>
                          <m:t>s</m:t>
                        </m:r>
                      </m:e>
                      <m:sup>
                        <m:r>
                          <a:rPr lang="ar-AE" sz="3800" i="1">
                            <a:solidFill>
                              <a:srgbClr val="ED220B"/>
                            </a:solidFill>
                            <a:latin typeface="Cambria Math" panose="02040503050406030204" pitchFamily="18" charset="0"/>
                          </a:rPr>
                          <m:t>−1</m:t>
                        </m:r>
                      </m:sup>
                    </m:sSup>
                    <m:r>
                      <a:rPr lang="en-US" sz="3800" b="1" i="1" smtClean="0">
                        <a:solidFill>
                          <a:srgbClr val="ED220B"/>
                        </a:solidFill>
                        <a:latin typeface="Cambria Math" panose="02040503050406030204" pitchFamily="18" charset="0"/>
                      </a:rPr>
                      <m:t> </m:t>
                    </m:r>
                    <m:r>
                      <a:rPr lang="ar-AE" sz="3800" i="1">
                        <a:solidFill>
                          <a:srgbClr val="ED220B"/>
                        </a:solidFill>
                        <a:latin typeface="Cambria Math" panose="02040503050406030204" pitchFamily="18" charset="0"/>
                      </a:rPr>
                      <m:t>(90%</m:t>
                    </m:r>
                    <m:r>
                      <m:rPr>
                        <m:sty m:val="p"/>
                      </m:rPr>
                      <a:rPr lang="en-US" sz="3800" i="1">
                        <a:solidFill>
                          <a:srgbClr val="ED220B"/>
                        </a:solidFill>
                        <a:latin typeface="Cambria Math" panose="02040503050406030204" pitchFamily="18" charset="0"/>
                      </a:rPr>
                      <m:t>C</m:t>
                    </m:r>
                    <m:r>
                      <a:rPr lang="en-US" sz="3800" i="1">
                        <a:solidFill>
                          <a:srgbClr val="ED220B"/>
                        </a:solidFill>
                        <a:latin typeface="Cambria Math" panose="02040503050406030204" pitchFamily="18" charset="0"/>
                      </a:rPr>
                      <m:t>.</m:t>
                    </m:r>
                    <m:r>
                      <m:rPr>
                        <m:sty m:val="p"/>
                      </m:rPr>
                      <a:rPr lang="en-US" sz="3800" i="1">
                        <a:solidFill>
                          <a:srgbClr val="ED220B"/>
                        </a:solidFill>
                        <a:latin typeface="Cambria Math" panose="02040503050406030204" pitchFamily="18" charset="0"/>
                      </a:rPr>
                      <m:t>L</m:t>
                    </m:r>
                    <m:r>
                      <a:rPr lang="en-US" sz="3800" i="1">
                        <a:solidFill>
                          <a:srgbClr val="ED220B"/>
                        </a:solidFill>
                        <a:latin typeface="Cambria Math" panose="02040503050406030204" pitchFamily="18" charset="0"/>
                      </a:rPr>
                      <m:t>.)</m:t>
                    </m:r>
                  </m:oMath>
                </a14:m>
                <a:endParaRPr lang="en-US" sz="3800" dirty="0">
                  <a:solidFill>
                    <a:srgbClr val="EE220C"/>
                  </a:solidFill>
                </a:endParaRPr>
              </a:p>
            </p:txBody>
          </p:sp>
        </mc:Choice>
        <mc:Fallback xmlns="">
          <p:sp>
            <p:nvSpPr>
              <p:cNvPr id="801" name="First detection of single-electron cyclotron radiation - Phys. Rev. Lett. 114, 162501 (2015)…"/>
              <p:cNvSpPr txBox="1">
                <a:spLocks noGrp="1" noRot="1" noChangeAspect="1" noMove="1" noResize="1" noEditPoints="1" noAdjustHandles="1" noChangeArrowheads="1" noChangeShapeType="1" noTextEdit="1"/>
              </p:cNvSpPr>
              <p:nvPr>
                <p:ph type="body" sz="quarter" idx="1"/>
              </p:nvPr>
            </p:nvSpPr>
            <p:spPr>
              <a:xfrm>
                <a:off x="322642" y="1341797"/>
                <a:ext cx="23502972" cy="3911847"/>
              </a:xfrm>
              <a:prstGeom prst="rect">
                <a:avLst/>
              </a:prstGeom>
              <a:blipFill>
                <a:blip r:embed="rId5"/>
                <a:stretch>
                  <a:fillRect l="-594" t="-323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03" name="Equation"/>
              <p:cNvSpPr txBox="1"/>
              <p:nvPr/>
            </p:nvSpPr>
            <p:spPr>
              <a:xfrm>
                <a:off x="10107615" y="12233080"/>
                <a:ext cx="2681750" cy="771520"/>
              </a:xfrm>
              <a:prstGeom prst="rect">
                <a:avLst/>
              </a:prstGeom>
              <a:ln w="12700">
                <a:miter lim="400000"/>
              </a:ln>
            </p:spPr>
            <p:txBody>
              <a:bodyPr wrap="none" lIns="0" tIns="0" rIns="0" bIns="0">
                <a:spAutoFit/>
              </a:bodyPr>
              <a:lstStyle/>
              <a:p>
                <a:pPr defTabSz="914400" latinLnBrk="1">
                  <a:lnSpc>
                    <a:spcPct val="100000"/>
                  </a:lnSpc>
                  <a:spcBef>
                    <a:spcPts val="0"/>
                  </a:spcBef>
                  <a:defRPr sz="1800"/>
                </a:pPr>
                <a14:m>
                  <m:oMathPara xmlns:m="http://schemas.openxmlformats.org/officeDocument/2006/math">
                    <m:oMathParaPr>
                      <m:jc m:val="centerGroup"/>
                    </m:oMathParaPr>
                    <m:oMath xmlns:m="http://schemas.openxmlformats.org/officeDocument/2006/math">
                      <m:sSub>
                        <m:sSubPr>
                          <m:ctrlPr>
                            <a:rPr sz="2600" i="1">
                              <a:solidFill>
                                <a:srgbClr val="000000"/>
                              </a:solidFill>
                              <a:latin typeface="Cambria Math" panose="02040503050406030204" pitchFamily="18" charset="0"/>
                            </a:rPr>
                          </m:ctrlPr>
                        </m:sSubPr>
                        <m:e>
                          <m:r>
                            <a:rPr sz="2600" i="1">
                              <a:solidFill>
                                <a:srgbClr val="000000"/>
                              </a:solidFill>
                              <a:latin typeface="Cambria Math" panose="02040503050406030204" pitchFamily="18" charset="0"/>
                            </a:rPr>
                            <m:t>𝑓</m:t>
                          </m:r>
                        </m:e>
                        <m:sub>
                          <m:r>
                            <a:rPr sz="2600" i="1">
                              <a:solidFill>
                                <a:srgbClr val="000000"/>
                              </a:solidFill>
                              <a:latin typeface="Cambria Math" panose="02040503050406030204" pitchFamily="18" charset="0"/>
                            </a:rPr>
                            <m:t>𝛾</m:t>
                          </m:r>
                        </m:sub>
                      </m:sSub>
                      <m:r>
                        <a:rPr sz="2600" i="1">
                          <a:solidFill>
                            <a:srgbClr val="000000"/>
                          </a:solidFill>
                          <a:latin typeface="Cambria Math" panose="02040503050406030204" pitchFamily="18" charset="0"/>
                        </a:rPr>
                        <m:t>=</m:t>
                      </m:r>
                      <m:f>
                        <m:fPr>
                          <m:ctrlPr>
                            <a:rPr sz="2600" i="1">
                              <a:solidFill>
                                <a:srgbClr val="000000"/>
                              </a:solidFill>
                              <a:latin typeface="Cambria Math" panose="02040503050406030204" pitchFamily="18" charset="0"/>
                            </a:rPr>
                          </m:ctrlPr>
                        </m:fPr>
                        <m:num>
                          <m:r>
                            <a:rPr sz="2600" i="1">
                              <a:solidFill>
                                <a:srgbClr val="000000"/>
                              </a:solidFill>
                              <a:latin typeface="Cambria Math" panose="02040503050406030204" pitchFamily="18" charset="0"/>
                            </a:rPr>
                            <m:t>𝑒𝐵</m:t>
                          </m:r>
                        </m:num>
                        <m:den>
                          <m:r>
                            <a:rPr sz="2600" i="1">
                              <a:solidFill>
                                <a:srgbClr val="000000"/>
                              </a:solidFill>
                              <a:latin typeface="Cambria Math" panose="02040503050406030204" pitchFamily="18" charset="0"/>
                            </a:rPr>
                            <m:t>2</m:t>
                          </m:r>
                          <m:r>
                            <a:rPr sz="2600" i="1">
                              <a:solidFill>
                                <a:srgbClr val="000000"/>
                              </a:solidFill>
                              <a:latin typeface="Cambria Math" panose="02040503050406030204" pitchFamily="18" charset="0"/>
                            </a:rPr>
                            <m:t>𝜋</m:t>
                          </m:r>
                          <m:r>
                            <a:rPr sz="2600" i="1">
                              <a:solidFill>
                                <a:srgbClr val="000000"/>
                              </a:solidFill>
                              <a:latin typeface="Cambria Math" panose="02040503050406030204" pitchFamily="18" charset="0"/>
                            </a:rPr>
                            <m:t>(</m:t>
                          </m:r>
                          <m:sSub>
                            <m:sSubPr>
                              <m:ctrlPr>
                                <a:rPr sz="2600" i="1">
                                  <a:solidFill>
                                    <a:srgbClr val="000000"/>
                                  </a:solidFill>
                                  <a:latin typeface="Cambria Math" panose="02040503050406030204" pitchFamily="18" charset="0"/>
                                </a:rPr>
                              </m:ctrlPr>
                            </m:sSubPr>
                            <m:e>
                              <m:r>
                                <a:rPr sz="2600" i="1">
                                  <a:solidFill>
                                    <a:srgbClr val="000000"/>
                                  </a:solidFill>
                                  <a:latin typeface="Cambria Math" panose="02040503050406030204" pitchFamily="18" charset="0"/>
                                </a:rPr>
                                <m:t>𝑚</m:t>
                              </m:r>
                            </m:e>
                            <m:sub>
                              <m:r>
                                <a:rPr sz="2600" i="1">
                                  <a:solidFill>
                                    <a:srgbClr val="000000"/>
                                  </a:solidFill>
                                  <a:latin typeface="Cambria Math" panose="02040503050406030204" pitchFamily="18" charset="0"/>
                                </a:rPr>
                                <m:t>𝑒</m:t>
                              </m:r>
                            </m:sub>
                          </m:sSub>
                          <m:r>
                            <a:rPr sz="2600" i="1">
                              <a:solidFill>
                                <a:srgbClr val="000000"/>
                              </a:solidFill>
                              <a:latin typeface="Cambria Math" panose="02040503050406030204" pitchFamily="18" charset="0"/>
                            </a:rPr>
                            <m:t>+</m:t>
                          </m:r>
                          <m:r>
                            <a:rPr sz="2600" i="1">
                              <a:solidFill>
                                <a:srgbClr val="000000"/>
                              </a:solidFill>
                              <a:latin typeface="Cambria Math" panose="02040503050406030204" pitchFamily="18" charset="0"/>
                            </a:rPr>
                            <m:t>𝐾</m:t>
                          </m:r>
                          <m:r>
                            <a:rPr sz="2600" i="1">
                              <a:solidFill>
                                <a:srgbClr val="000000"/>
                              </a:solidFill>
                              <a:latin typeface="Cambria Math" panose="02040503050406030204" pitchFamily="18" charset="0"/>
                            </a:rPr>
                            <m:t>/</m:t>
                          </m:r>
                          <m:sSup>
                            <m:sSupPr>
                              <m:ctrlPr>
                                <a:rPr sz="2600" i="1">
                                  <a:solidFill>
                                    <a:srgbClr val="000000"/>
                                  </a:solidFill>
                                  <a:latin typeface="Cambria Math" panose="02040503050406030204" pitchFamily="18" charset="0"/>
                                </a:rPr>
                              </m:ctrlPr>
                            </m:sSupPr>
                            <m:e>
                              <m:r>
                                <a:rPr sz="2600" i="1">
                                  <a:solidFill>
                                    <a:srgbClr val="000000"/>
                                  </a:solidFill>
                                  <a:latin typeface="Cambria Math" panose="02040503050406030204" pitchFamily="18" charset="0"/>
                                </a:rPr>
                                <m:t>𝑐</m:t>
                              </m:r>
                            </m:e>
                            <m:sup>
                              <m:r>
                                <a:rPr sz="2600" i="1">
                                  <a:solidFill>
                                    <a:srgbClr val="000000"/>
                                  </a:solidFill>
                                  <a:latin typeface="Cambria Math" panose="02040503050406030204" pitchFamily="18" charset="0"/>
                                </a:rPr>
                                <m:t>2</m:t>
                              </m:r>
                            </m:sup>
                          </m:sSup>
                          <m:r>
                            <a:rPr sz="2600" i="1">
                              <a:solidFill>
                                <a:srgbClr val="000000"/>
                              </a:solidFill>
                              <a:latin typeface="Cambria Math" panose="02040503050406030204" pitchFamily="18" charset="0"/>
                            </a:rPr>
                            <m:t>)</m:t>
                          </m:r>
                        </m:den>
                      </m:f>
                    </m:oMath>
                  </m:oMathPara>
                </a14:m>
                <a:endParaRPr sz="2600" dirty="0"/>
              </a:p>
            </p:txBody>
          </p:sp>
        </mc:Choice>
        <mc:Fallback xmlns="">
          <p:sp>
            <p:nvSpPr>
              <p:cNvPr id="803" name="Equation"/>
              <p:cNvSpPr txBox="1">
                <a:spLocks noRot="1" noChangeAspect="1" noMove="1" noResize="1" noEditPoints="1" noAdjustHandles="1" noChangeArrowheads="1" noChangeShapeType="1" noTextEdit="1"/>
              </p:cNvSpPr>
              <p:nvPr/>
            </p:nvSpPr>
            <p:spPr>
              <a:xfrm>
                <a:off x="10107615" y="12233080"/>
                <a:ext cx="2681750" cy="771520"/>
              </a:xfrm>
              <a:prstGeom prst="rect">
                <a:avLst/>
              </a:prstGeom>
              <a:blipFill>
                <a:blip r:embed="rId6"/>
                <a:stretch>
                  <a:fillRect l="-5634" t="-3279" r="-14085" b="-24590"/>
                </a:stretch>
              </a:blipFill>
              <a:ln w="12700">
                <a:miter lim="400000"/>
              </a:ln>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9A003158-87BA-81B1-F687-BFEEA8ABBB82}"/>
              </a:ext>
            </a:extLst>
          </p:cNvPr>
          <p:cNvSpPr>
            <a:spLocks noGrp="1"/>
          </p:cNvSpPr>
          <p:nvPr>
            <p:ph type="sldNum" sz="quarter" idx="2"/>
          </p:nvPr>
        </p:nvSpPr>
        <p:spPr/>
        <p:txBody>
          <a:bodyPr/>
          <a:lstStyle/>
          <a:p>
            <a:fld id="{86CB4B4D-7CA3-9044-876B-883B54F8677D}" type="slidenum">
              <a:rPr lang="en-US" smtClean="0"/>
              <a:t>5</a:t>
            </a:fld>
            <a:endParaRPr lang="en-US"/>
          </a:p>
        </p:txBody>
      </p:sp>
      <p:sp>
        <p:nvSpPr>
          <p:cNvPr id="4" name="Footer Placeholder 3">
            <a:extLst>
              <a:ext uri="{FF2B5EF4-FFF2-40B4-BE49-F238E27FC236}">
                <a16:creationId xmlns:a16="http://schemas.microsoft.com/office/drawing/2014/main" id="{AA38E6B3-9868-45B9-CD2E-748E685A3A90}"/>
              </a:ext>
            </a:extLst>
          </p:cNvPr>
          <p:cNvSpPr>
            <a:spLocks noGrp="1"/>
          </p:cNvSpPr>
          <p:nvPr>
            <p:ph type="ftr" sz="quarter" idx="10"/>
          </p:nvPr>
        </p:nvSpPr>
        <p:spPr/>
        <p:txBody>
          <a:bodyPr/>
          <a:lstStyle/>
          <a:p>
            <a:pPr algn="l">
              <a:defRPr/>
            </a:pPr>
            <a:r>
              <a:rPr lang="en-US">
                <a:solidFill>
                  <a:schemeClr val="tx1"/>
                </a:solidFill>
              </a:rPr>
              <a:t>de Viveiros - Penn State</a:t>
            </a:r>
            <a:r>
              <a:rPr lang="en-US">
                <a:solidFill>
                  <a:srgbClr val="000000"/>
                </a:solidFill>
              </a:rPr>
              <a:t> </a:t>
            </a:r>
          </a:p>
          <a:p>
            <a:pPr>
              <a:defRPr/>
            </a:pPr>
            <a:r>
              <a:rPr lang="en-US">
                <a:solidFill>
                  <a:srgbClr val="000000"/>
                </a:solidFill>
              </a:rPr>
              <a:t>Lake Louise Winter Institute 2026</a:t>
            </a:r>
          </a:p>
          <a:p>
            <a:pPr algn="r">
              <a:defRPr/>
            </a:pPr>
            <a:r>
              <a:rPr lang="en-US">
                <a:solidFill>
                  <a:schemeClr val="tx1"/>
                </a:solidFill>
              </a:rPr>
              <a:t>March 2026 v3 #</a:t>
            </a:r>
            <a:endParaRPr lang="en-US" dirty="0">
              <a:solidFill>
                <a:schemeClr val="tx1"/>
              </a:solidFill>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 name="Rounded Rectangle"/>
          <p:cNvSpPr/>
          <p:nvPr/>
        </p:nvSpPr>
        <p:spPr>
          <a:xfrm>
            <a:off x="1778000" y="9843215"/>
            <a:ext cx="20828000" cy="2412429"/>
          </a:xfrm>
          <a:prstGeom prst="roundRect">
            <a:avLst>
              <a:gd name="adj" fmla="val 18275"/>
            </a:avLst>
          </a:prstGeom>
          <a:solidFill>
            <a:schemeClr val="accent4">
              <a:hueOff val="-858837"/>
              <a:lumOff val="-9791"/>
              <a:alpha val="24502"/>
            </a:schemeClr>
          </a:solidFill>
          <a:ln w="63500">
            <a:solidFill>
              <a:schemeClr val="accent4">
                <a:hueOff val="-858837"/>
                <a:lumOff val="-9791"/>
              </a:schemeClr>
            </a:solidFill>
            <a:miter lim="400000"/>
          </a:ln>
        </p:spPr>
        <p:txBody>
          <a:bodyPr lIns="71437" tIns="71437" rIns="71437" bIns="71437" anchor="ctr"/>
          <a:lstStyle/>
          <a:p>
            <a:pPr algn="ctr" defTabSz="821531">
              <a:lnSpc>
                <a:spcPct val="100000"/>
              </a:lnSpc>
              <a:spcBef>
                <a:spcPts val="0"/>
              </a:spcBef>
              <a:defRPr sz="3200">
                <a:solidFill>
                  <a:srgbClr val="FFFFFF"/>
                </a:solidFill>
                <a:latin typeface="Helvetica Light"/>
                <a:ea typeface="Helvetica Light"/>
                <a:cs typeface="Helvetica Light"/>
                <a:sym typeface="Helvetica Light"/>
              </a:defRPr>
            </a:pPr>
            <a:endParaRPr/>
          </a:p>
        </p:txBody>
      </p:sp>
      <p:sp>
        <p:nvSpPr>
          <p:cNvPr id="355" name="The Project 8 Scientific Programme: A Phased Approach"/>
          <p:cNvSpPr txBox="1">
            <a:spLocks noGrp="1"/>
          </p:cNvSpPr>
          <p:nvPr>
            <p:ph type="title"/>
          </p:nvPr>
        </p:nvSpPr>
        <p:spPr>
          <a:prstGeom prst="rect">
            <a:avLst/>
          </a:prstGeom>
        </p:spPr>
        <p:txBody>
          <a:bodyPr/>
          <a:lstStyle/>
          <a:p>
            <a:r>
              <a:t>The Project 8 Scientific Programme: A Phased Approach</a:t>
            </a:r>
          </a:p>
        </p:txBody>
      </p:sp>
      <p:sp>
        <p:nvSpPr>
          <p:cNvPr id="357" name="Rounded Rectangle"/>
          <p:cNvSpPr/>
          <p:nvPr/>
        </p:nvSpPr>
        <p:spPr>
          <a:xfrm>
            <a:off x="1778000" y="1952036"/>
            <a:ext cx="20828000" cy="2412429"/>
          </a:xfrm>
          <a:prstGeom prst="roundRect">
            <a:avLst>
              <a:gd name="adj" fmla="val 18275"/>
            </a:avLst>
          </a:prstGeom>
          <a:solidFill>
            <a:srgbClr val="FF2600">
              <a:alpha val="24654"/>
            </a:srgbClr>
          </a:solidFill>
          <a:ln w="63500">
            <a:solidFill>
              <a:srgbClr val="FF2600"/>
            </a:solidFill>
            <a:miter lim="400000"/>
          </a:ln>
        </p:spPr>
        <p:txBody>
          <a:bodyPr lIns="71437" tIns="71437" rIns="71437" bIns="71437" anchor="ctr"/>
          <a:lstStyle/>
          <a:p>
            <a:pPr algn="ctr" defTabSz="821531">
              <a:lnSpc>
                <a:spcPct val="100000"/>
              </a:lnSpc>
              <a:spcBef>
                <a:spcPts val="0"/>
              </a:spcBef>
              <a:defRPr sz="3200">
                <a:solidFill>
                  <a:srgbClr val="FFFFFF"/>
                </a:solidFill>
                <a:latin typeface="Helvetica Light"/>
                <a:ea typeface="Helvetica Light"/>
                <a:cs typeface="Helvetica Light"/>
                <a:sym typeface="Helvetica Light"/>
              </a:defRPr>
            </a:pPr>
            <a:endParaRPr/>
          </a:p>
        </p:txBody>
      </p:sp>
      <p:sp>
        <p:nvSpPr>
          <p:cNvPr id="358" name="Phase I:…"/>
          <p:cNvSpPr txBox="1"/>
          <p:nvPr/>
        </p:nvSpPr>
        <p:spPr>
          <a:xfrm>
            <a:off x="2286000" y="2255575"/>
            <a:ext cx="15240000" cy="162159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71437" tIns="71437" rIns="71437" bIns="71437" anchor="ctr">
            <a:spAutoFit/>
          </a:bodyPr>
          <a:lstStyle/>
          <a:p>
            <a:pPr defTabSz="821531">
              <a:lnSpc>
                <a:spcPct val="100000"/>
              </a:lnSpc>
              <a:spcBef>
                <a:spcPts val="0"/>
              </a:spcBef>
              <a:defRPr sz="3200" b="1">
                <a:latin typeface="Helvetica"/>
                <a:ea typeface="Helvetica"/>
                <a:cs typeface="Helvetica"/>
                <a:sym typeface="Helvetica"/>
              </a:defRPr>
            </a:pPr>
            <a:r>
              <a:rPr u="sng" dirty="0"/>
              <a:t>Phase I</a:t>
            </a:r>
            <a:r>
              <a:rPr b="0" dirty="0"/>
              <a:t>:</a:t>
            </a:r>
          </a:p>
          <a:p>
            <a:pPr defTabSz="821531">
              <a:lnSpc>
                <a:spcPct val="100000"/>
              </a:lnSpc>
              <a:spcBef>
                <a:spcPts val="0"/>
              </a:spcBef>
              <a:defRPr sz="3200">
                <a:latin typeface="Helvetica"/>
                <a:ea typeface="Helvetica"/>
                <a:cs typeface="Helvetica"/>
                <a:sym typeface="Helvetica"/>
              </a:defRPr>
            </a:pPr>
            <a:r>
              <a:rPr dirty="0"/>
              <a:t>Demonstrate CRES technique on </a:t>
            </a:r>
            <a:r>
              <a:rPr baseline="30000" dirty="0"/>
              <a:t>83m</a:t>
            </a:r>
            <a:r>
              <a:rPr dirty="0"/>
              <a:t>Kr mono-energetic electrons.</a:t>
            </a:r>
          </a:p>
          <a:p>
            <a:pPr defTabSz="821531">
              <a:lnSpc>
                <a:spcPct val="100000"/>
              </a:lnSpc>
              <a:spcBef>
                <a:spcPts val="0"/>
              </a:spcBef>
              <a:defRPr sz="3200">
                <a:latin typeface="Helvetica"/>
                <a:ea typeface="Helvetica"/>
                <a:cs typeface="Helvetica"/>
                <a:sym typeface="Helvetica"/>
              </a:defRPr>
            </a:pPr>
            <a:r>
              <a:rPr dirty="0"/>
              <a:t>Status: Complete!  Technique demonstrated. </a:t>
            </a:r>
          </a:p>
        </p:txBody>
      </p:sp>
      <p:sp>
        <p:nvSpPr>
          <p:cNvPr id="359" name="Rounded Rectangle"/>
          <p:cNvSpPr/>
          <p:nvPr/>
        </p:nvSpPr>
        <p:spPr>
          <a:xfrm>
            <a:off x="1778000" y="4581179"/>
            <a:ext cx="20828000" cy="2412429"/>
          </a:xfrm>
          <a:prstGeom prst="roundRect">
            <a:avLst>
              <a:gd name="adj" fmla="val 18275"/>
            </a:avLst>
          </a:prstGeom>
          <a:solidFill>
            <a:srgbClr val="00F900">
              <a:alpha val="24954"/>
            </a:srgbClr>
          </a:solidFill>
          <a:ln w="63500">
            <a:solidFill>
              <a:srgbClr val="00F900"/>
            </a:solidFill>
            <a:miter lim="400000"/>
          </a:ln>
        </p:spPr>
        <p:txBody>
          <a:bodyPr lIns="71437" tIns="71437" rIns="71437" bIns="71437" anchor="ctr"/>
          <a:lstStyle/>
          <a:p>
            <a:pPr algn="ctr" defTabSz="821531">
              <a:lnSpc>
                <a:spcPct val="100000"/>
              </a:lnSpc>
              <a:spcBef>
                <a:spcPts val="0"/>
              </a:spcBef>
              <a:defRPr sz="3200">
                <a:solidFill>
                  <a:srgbClr val="FFFFFF"/>
                </a:solidFill>
                <a:latin typeface="Helvetica Light"/>
                <a:ea typeface="Helvetica Light"/>
                <a:cs typeface="Helvetica Light"/>
                <a:sym typeface="Helvetica Light"/>
              </a:defRPr>
            </a:pPr>
            <a:endParaRPr/>
          </a:p>
        </p:txBody>
      </p:sp>
      <p:sp>
        <p:nvSpPr>
          <p:cNvPr id="360" name="Rounded Rectangle"/>
          <p:cNvSpPr/>
          <p:nvPr/>
        </p:nvSpPr>
        <p:spPr>
          <a:xfrm>
            <a:off x="1778000" y="7212197"/>
            <a:ext cx="20828000" cy="2412429"/>
          </a:xfrm>
          <a:prstGeom prst="roundRect">
            <a:avLst>
              <a:gd name="adj" fmla="val 18275"/>
            </a:avLst>
          </a:prstGeom>
          <a:solidFill>
            <a:srgbClr val="0433FF">
              <a:alpha val="25374"/>
            </a:srgbClr>
          </a:solidFill>
          <a:ln w="63500">
            <a:solidFill>
              <a:srgbClr val="0433FF"/>
            </a:solidFill>
            <a:miter lim="400000"/>
          </a:ln>
        </p:spPr>
        <p:txBody>
          <a:bodyPr lIns="71437" tIns="71437" rIns="71437" bIns="71437" anchor="ctr"/>
          <a:lstStyle/>
          <a:p>
            <a:pPr algn="ctr" defTabSz="821531">
              <a:lnSpc>
                <a:spcPct val="100000"/>
              </a:lnSpc>
              <a:spcBef>
                <a:spcPts val="0"/>
              </a:spcBef>
              <a:defRPr sz="3200">
                <a:solidFill>
                  <a:srgbClr val="FFFFFF"/>
                </a:solidFill>
                <a:latin typeface="Helvetica Light"/>
                <a:ea typeface="Helvetica Light"/>
                <a:cs typeface="Helvetica Light"/>
                <a:sym typeface="Helvetica Light"/>
              </a:defRPr>
            </a:pPr>
            <a:endParaRPr/>
          </a:p>
        </p:txBody>
      </p:sp>
      <p:sp>
        <p:nvSpPr>
          <p:cNvPr id="361" name="Phase II:…"/>
          <p:cNvSpPr txBox="1"/>
          <p:nvPr/>
        </p:nvSpPr>
        <p:spPr>
          <a:xfrm>
            <a:off x="2286000" y="4984819"/>
            <a:ext cx="15240000" cy="162159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71437" tIns="71437" rIns="71437" bIns="71437" anchor="ctr">
            <a:spAutoFit/>
          </a:bodyPr>
          <a:lstStyle/>
          <a:p>
            <a:pPr defTabSz="821531">
              <a:lnSpc>
                <a:spcPct val="100000"/>
              </a:lnSpc>
              <a:spcBef>
                <a:spcPts val="0"/>
              </a:spcBef>
              <a:defRPr sz="3200">
                <a:latin typeface="Helvetica"/>
                <a:ea typeface="Helvetica"/>
                <a:cs typeface="Helvetica"/>
                <a:sym typeface="Helvetica"/>
              </a:defRPr>
            </a:pPr>
            <a:r>
              <a:rPr b="1" u="sng" dirty="0"/>
              <a:t>Phase II</a:t>
            </a:r>
            <a:r>
              <a:rPr dirty="0"/>
              <a:t>: </a:t>
            </a:r>
          </a:p>
          <a:p>
            <a:pPr defTabSz="821531">
              <a:lnSpc>
                <a:spcPct val="100000"/>
              </a:lnSpc>
              <a:spcBef>
                <a:spcPts val="0"/>
              </a:spcBef>
              <a:defRPr sz="3200">
                <a:latin typeface="Helvetica"/>
                <a:ea typeface="Helvetica"/>
                <a:cs typeface="Helvetica"/>
                <a:sym typeface="Helvetica"/>
              </a:defRPr>
            </a:pPr>
            <a:r>
              <a:rPr lang="en-US" dirty="0"/>
              <a:t>Measure Tritium spectrum endpoint. Study systematics and backgrounds. </a:t>
            </a:r>
          </a:p>
          <a:p>
            <a:pPr defTabSz="821531">
              <a:lnSpc>
                <a:spcPct val="100000"/>
              </a:lnSpc>
              <a:spcBef>
                <a:spcPts val="0"/>
              </a:spcBef>
              <a:defRPr sz="3200">
                <a:latin typeface="Helvetica"/>
                <a:ea typeface="Helvetica"/>
                <a:cs typeface="Helvetica"/>
                <a:sym typeface="Helvetica"/>
              </a:defRPr>
            </a:pPr>
            <a:r>
              <a:rPr dirty="0"/>
              <a:t>Status: </a:t>
            </a:r>
            <a:r>
              <a:rPr lang="en-US" dirty="0"/>
              <a:t>Complete! First Tritium spectrum!</a:t>
            </a:r>
            <a:endParaRPr dirty="0"/>
          </a:p>
        </p:txBody>
      </p:sp>
      <p:sp>
        <p:nvSpPr>
          <p:cNvPr id="362" name="Phase III:…"/>
          <p:cNvSpPr txBox="1"/>
          <p:nvPr/>
        </p:nvSpPr>
        <p:spPr>
          <a:xfrm>
            <a:off x="2286000" y="7657659"/>
            <a:ext cx="15240000" cy="162159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71437" tIns="71437" rIns="71437" bIns="71437" anchor="ctr">
            <a:spAutoFit/>
          </a:bodyPr>
          <a:lstStyle/>
          <a:p>
            <a:pPr defTabSz="821531">
              <a:lnSpc>
                <a:spcPct val="100000"/>
              </a:lnSpc>
              <a:spcBef>
                <a:spcPts val="0"/>
              </a:spcBef>
              <a:defRPr sz="3200">
                <a:latin typeface="Helvetica"/>
                <a:ea typeface="Helvetica"/>
                <a:cs typeface="Helvetica"/>
                <a:sym typeface="Helvetica"/>
              </a:defRPr>
            </a:pPr>
            <a:r>
              <a:rPr b="1" u="sng"/>
              <a:t>Phase III</a:t>
            </a:r>
            <a:r>
              <a:t>: </a:t>
            </a:r>
          </a:p>
          <a:p>
            <a:pPr defTabSz="821531">
              <a:lnSpc>
                <a:spcPct val="100000"/>
              </a:lnSpc>
              <a:spcBef>
                <a:spcPts val="0"/>
              </a:spcBef>
              <a:defRPr sz="3200">
                <a:latin typeface="Helvetica"/>
                <a:ea typeface="Helvetica"/>
                <a:cs typeface="Helvetica"/>
                <a:sym typeface="Helvetica"/>
              </a:defRPr>
            </a:pPr>
            <a:r>
              <a:rPr lang="en-US"/>
              <a:t>(a) “Large Volume” CRES</a:t>
            </a:r>
          </a:p>
          <a:p>
            <a:pPr defTabSz="821531">
              <a:lnSpc>
                <a:spcPct val="100000"/>
              </a:lnSpc>
              <a:spcBef>
                <a:spcPts val="0"/>
              </a:spcBef>
              <a:defRPr sz="3200">
                <a:latin typeface="Helvetica"/>
                <a:ea typeface="Helvetica"/>
                <a:cs typeface="Helvetica"/>
                <a:sym typeface="Helvetica"/>
              </a:defRPr>
            </a:pPr>
            <a:r>
              <a:t>(</a:t>
            </a:r>
            <a:r>
              <a:rPr lang="en-US"/>
              <a:t>b</a:t>
            </a:r>
            <a:r>
              <a:t>) Atomic tritium production and trapping at high densities</a:t>
            </a:r>
          </a:p>
        </p:txBody>
      </p:sp>
      <p:sp>
        <p:nvSpPr>
          <p:cNvPr id="363" name="Phase IV:…"/>
          <p:cNvSpPr txBox="1"/>
          <p:nvPr/>
        </p:nvSpPr>
        <p:spPr>
          <a:xfrm>
            <a:off x="2286000" y="10503615"/>
            <a:ext cx="15240000" cy="11080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71437" tIns="71437" rIns="71437" bIns="71437" anchor="ctr">
            <a:spAutoFit/>
          </a:bodyPr>
          <a:lstStyle/>
          <a:p>
            <a:pPr defTabSz="821531">
              <a:lnSpc>
                <a:spcPct val="100000"/>
              </a:lnSpc>
              <a:spcBef>
                <a:spcPts val="0"/>
              </a:spcBef>
              <a:defRPr sz="3200">
                <a:latin typeface="Helvetica"/>
                <a:ea typeface="Helvetica"/>
                <a:cs typeface="Helvetica"/>
                <a:sym typeface="Helvetica"/>
              </a:defRPr>
            </a:pPr>
            <a:r>
              <a:rPr b="1" u="sng"/>
              <a:t>Phase IV</a:t>
            </a:r>
            <a:r>
              <a:t>: </a:t>
            </a:r>
          </a:p>
          <a:p>
            <a:pPr defTabSz="821531">
              <a:lnSpc>
                <a:spcPct val="100000"/>
              </a:lnSpc>
              <a:spcBef>
                <a:spcPts val="0"/>
              </a:spcBef>
              <a:defRPr sz="3200">
                <a:latin typeface="Helvetica"/>
                <a:ea typeface="Helvetica"/>
                <a:cs typeface="Helvetica"/>
                <a:sym typeface="Helvetica"/>
              </a:defRPr>
            </a:pPr>
            <a:r>
              <a:t>Large atomic tritium experiment. Inverted mass ordering reach (40 meV)</a:t>
            </a:r>
          </a:p>
        </p:txBody>
      </p:sp>
      <p:pic>
        <p:nvPicPr>
          <p:cNvPr id="364" name="KatydidWF_v4_20140606_520MHz_2A_v2_Event0_view03_1200.png" descr="KatydidWF_v4_20140606_520MHz_2A_v2_Event0_view03_1200.png"/>
          <p:cNvPicPr>
            <a:picLocks/>
          </p:cNvPicPr>
          <p:nvPr/>
        </p:nvPicPr>
        <p:blipFill>
          <a:blip r:embed="rId3"/>
          <a:srcRect t="4505" r="7383" b="11881"/>
          <a:stretch>
            <a:fillRect/>
          </a:stretch>
        </p:blipFill>
        <p:spPr>
          <a:xfrm>
            <a:off x="17792095" y="2077162"/>
            <a:ext cx="3445201" cy="2162038"/>
          </a:xfrm>
          <a:prstGeom prst="rect">
            <a:avLst/>
          </a:prstGeom>
          <a:ln w="12700">
            <a:miter lim="400000"/>
          </a:ln>
        </p:spPr>
      </p:pic>
      <p:sp>
        <p:nvSpPr>
          <p:cNvPr id="365" name="Rectangle"/>
          <p:cNvSpPr/>
          <p:nvPr/>
        </p:nvSpPr>
        <p:spPr>
          <a:xfrm>
            <a:off x="18018258" y="7310049"/>
            <a:ext cx="3022402" cy="2216725"/>
          </a:xfrm>
          <a:prstGeom prst="rect">
            <a:avLst/>
          </a:prstGeom>
          <a:solidFill>
            <a:srgbClr val="FFFFFF"/>
          </a:solidFill>
          <a:ln w="12700">
            <a:miter lim="400000"/>
          </a:ln>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pic>
        <p:nvPicPr>
          <p:cNvPr id="385" name="Phase_IV_Diagram.jpg" descr="Phase_IV_Diagram.jpg"/>
          <p:cNvPicPr>
            <a:picLocks/>
          </p:cNvPicPr>
          <p:nvPr/>
        </p:nvPicPr>
        <p:blipFill>
          <a:blip r:embed="rId4"/>
          <a:srcRect t="6923"/>
          <a:stretch>
            <a:fillRect/>
          </a:stretch>
        </p:blipFill>
        <p:spPr>
          <a:xfrm>
            <a:off x="18112578" y="9947660"/>
            <a:ext cx="2925156" cy="2203387"/>
          </a:xfrm>
          <a:prstGeom prst="rect">
            <a:avLst/>
          </a:prstGeom>
          <a:ln w="12700">
            <a:miter lim="400000"/>
          </a:ln>
        </p:spPr>
      </p:pic>
      <p:sp>
        <p:nvSpPr>
          <p:cNvPr id="2" name="Dingbat Check">
            <a:extLst>
              <a:ext uri="{FF2B5EF4-FFF2-40B4-BE49-F238E27FC236}">
                <a16:creationId xmlns:a16="http://schemas.microsoft.com/office/drawing/2014/main" id="{D0A797C5-9775-2173-04C3-382ACDF698CE}"/>
              </a:ext>
            </a:extLst>
          </p:cNvPr>
          <p:cNvSpPr/>
          <p:nvPr/>
        </p:nvSpPr>
        <p:spPr>
          <a:xfrm>
            <a:off x="21903790" y="2447969"/>
            <a:ext cx="1301542" cy="1236809"/>
          </a:xfrm>
          <a:custGeom>
            <a:avLst/>
            <a:gdLst/>
            <a:ahLst/>
            <a:cxnLst>
              <a:cxn ang="0">
                <a:pos x="wd2" y="hd2"/>
              </a:cxn>
              <a:cxn ang="5400000">
                <a:pos x="wd2" y="hd2"/>
              </a:cxn>
              <a:cxn ang="10800000">
                <a:pos x="wd2" y="hd2"/>
              </a:cxn>
              <a:cxn ang="16200000">
                <a:pos x="wd2" y="hd2"/>
              </a:cxn>
            </a:cxnLst>
            <a:rect l="0" t="0" r="r" b="b"/>
            <a:pathLst>
              <a:path w="21452" h="20404" extrusionOk="0">
                <a:moveTo>
                  <a:pt x="19340" y="6"/>
                </a:moveTo>
                <a:cubicBezTo>
                  <a:pt x="18911" y="-308"/>
                  <a:pt x="8317" y="11620"/>
                  <a:pt x="6423" y="13985"/>
                </a:cubicBezTo>
                <a:cubicBezTo>
                  <a:pt x="6323" y="14108"/>
                  <a:pt x="6215" y="14226"/>
                  <a:pt x="6090" y="14370"/>
                </a:cubicBezTo>
                <a:cubicBezTo>
                  <a:pt x="5960" y="14216"/>
                  <a:pt x="5854" y="14096"/>
                  <a:pt x="5755" y="13971"/>
                </a:cubicBezTo>
                <a:cubicBezTo>
                  <a:pt x="4964" y="12967"/>
                  <a:pt x="4458" y="12167"/>
                  <a:pt x="3657" y="11171"/>
                </a:cubicBezTo>
                <a:cubicBezTo>
                  <a:pt x="3337" y="10773"/>
                  <a:pt x="2972" y="10410"/>
                  <a:pt x="2634" y="10026"/>
                </a:cubicBezTo>
                <a:cubicBezTo>
                  <a:pt x="2472" y="9843"/>
                  <a:pt x="2283" y="9849"/>
                  <a:pt x="2071" y="9915"/>
                </a:cubicBezTo>
                <a:cubicBezTo>
                  <a:pt x="1856" y="9981"/>
                  <a:pt x="1574" y="9982"/>
                  <a:pt x="1303" y="10152"/>
                </a:cubicBezTo>
                <a:cubicBezTo>
                  <a:pt x="1209" y="10262"/>
                  <a:pt x="1332" y="10438"/>
                  <a:pt x="1349" y="10609"/>
                </a:cubicBezTo>
                <a:cubicBezTo>
                  <a:pt x="1369" y="10821"/>
                  <a:pt x="603" y="10792"/>
                  <a:pt x="203" y="11061"/>
                </a:cubicBezTo>
                <a:cubicBezTo>
                  <a:pt x="111" y="11123"/>
                  <a:pt x="286" y="11375"/>
                  <a:pt x="227" y="11440"/>
                </a:cubicBezTo>
                <a:cubicBezTo>
                  <a:pt x="51" y="11634"/>
                  <a:pt x="-61" y="11588"/>
                  <a:pt x="36" y="11826"/>
                </a:cubicBezTo>
                <a:cubicBezTo>
                  <a:pt x="896" y="13941"/>
                  <a:pt x="2182" y="15733"/>
                  <a:pt x="3218" y="17879"/>
                </a:cubicBezTo>
                <a:cubicBezTo>
                  <a:pt x="4865" y="21292"/>
                  <a:pt x="5178" y="19166"/>
                  <a:pt x="5654" y="19575"/>
                </a:cubicBezTo>
                <a:cubicBezTo>
                  <a:pt x="7119" y="20836"/>
                  <a:pt x="6474" y="21179"/>
                  <a:pt x="9921" y="16770"/>
                </a:cubicBezTo>
                <a:cubicBezTo>
                  <a:pt x="11378" y="14721"/>
                  <a:pt x="19009" y="5203"/>
                  <a:pt x="20710" y="3334"/>
                </a:cubicBezTo>
                <a:cubicBezTo>
                  <a:pt x="20919" y="3106"/>
                  <a:pt x="21118" y="2879"/>
                  <a:pt x="21258" y="2594"/>
                </a:cubicBezTo>
                <a:cubicBezTo>
                  <a:pt x="21526" y="2050"/>
                  <a:pt x="21539" y="2066"/>
                  <a:pt x="21150" y="1624"/>
                </a:cubicBezTo>
                <a:cubicBezTo>
                  <a:pt x="21006" y="1461"/>
                  <a:pt x="20856" y="1427"/>
                  <a:pt x="20646" y="1437"/>
                </a:cubicBezTo>
                <a:cubicBezTo>
                  <a:pt x="20244" y="1456"/>
                  <a:pt x="20044" y="1227"/>
                  <a:pt x="20086" y="860"/>
                </a:cubicBezTo>
                <a:cubicBezTo>
                  <a:pt x="20096" y="778"/>
                  <a:pt x="20075" y="672"/>
                  <a:pt x="20023" y="612"/>
                </a:cubicBezTo>
                <a:cubicBezTo>
                  <a:pt x="19903" y="469"/>
                  <a:pt x="19492" y="117"/>
                  <a:pt x="19340" y="6"/>
                </a:cubicBezTo>
                <a:close/>
              </a:path>
            </a:pathLst>
          </a:custGeom>
          <a:solidFill>
            <a:schemeClr val="accent3">
              <a:hueOff val="362282"/>
              <a:satOff val="31803"/>
              <a:lumOff val="-18242"/>
            </a:schemeClr>
          </a:solidFill>
          <a:ln w="12700">
            <a:miter lim="400000"/>
          </a:ln>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3" name="Dingbat Check">
            <a:extLst>
              <a:ext uri="{FF2B5EF4-FFF2-40B4-BE49-F238E27FC236}">
                <a16:creationId xmlns:a16="http://schemas.microsoft.com/office/drawing/2014/main" id="{4558802E-04C2-E6B5-BA59-63A3DB5A7EC4}"/>
              </a:ext>
            </a:extLst>
          </p:cNvPr>
          <p:cNvSpPr/>
          <p:nvPr/>
        </p:nvSpPr>
        <p:spPr>
          <a:xfrm>
            <a:off x="21903790" y="5096400"/>
            <a:ext cx="1301542" cy="1236808"/>
          </a:xfrm>
          <a:custGeom>
            <a:avLst/>
            <a:gdLst/>
            <a:ahLst/>
            <a:cxnLst>
              <a:cxn ang="0">
                <a:pos x="wd2" y="hd2"/>
              </a:cxn>
              <a:cxn ang="5400000">
                <a:pos x="wd2" y="hd2"/>
              </a:cxn>
              <a:cxn ang="10800000">
                <a:pos x="wd2" y="hd2"/>
              </a:cxn>
              <a:cxn ang="16200000">
                <a:pos x="wd2" y="hd2"/>
              </a:cxn>
            </a:cxnLst>
            <a:rect l="0" t="0" r="r" b="b"/>
            <a:pathLst>
              <a:path w="21452" h="20404" extrusionOk="0">
                <a:moveTo>
                  <a:pt x="19340" y="6"/>
                </a:moveTo>
                <a:cubicBezTo>
                  <a:pt x="18911" y="-308"/>
                  <a:pt x="8317" y="11620"/>
                  <a:pt x="6423" y="13985"/>
                </a:cubicBezTo>
                <a:cubicBezTo>
                  <a:pt x="6323" y="14108"/>
                  <a:pt x="6215" y="14226"/>
                  <a:pt x="6090" y="14370"/>
                </a:cubicBezTo>
                <a:cubicBezTo>
                  <a:pt x="5960" y="14216"/>
                  <a:pt x="5854" y="14096"/>
                  <a:pt x="5755" y="13971"/>
                </a:cubicBezTo>
                <a:cubicBezTo>
                  <a:pt x="4964" y="12967"/>
                  <a:pt x="4458" y="12167"/>
                  <a:pt x="3657" y="11171"/>
                </a:cubicBezTo>
                <a:cubicBezTo>
                  <a:pt x="3337" y="10773"/>
                  <a:pt x="2972" y="10410"/>
                  <a:pt x="2634" y="10026"/>
                </a:cubicBezTo>
                <a:cubicBezTo>
                  <a:pt x="2472" y="9843"/>
                  <a:pt x="2283" y="9849"/>
                  <a:pt x="2071" y="9915"/>
                </a:cubicBezTo>
                <a:cubicBezTo>
                  <a:pt x="1856" y="9981"/>
                  <a:pt x="1574" y="9982"/>
                  <a:pt x="1303" y="10152"/>
                </a:cubicBezTo>
                <a:cubicBezTo>
                  <a:pt x="1209" y="10262"/>
                  <a:pt x="1332" y="10438"/>
                  <a:pt x="1349" y="10609"/>
                </a:cubicBezTo>
                <a:cubicBezTo>
                  <a:pt x="1369" y="10821"/>
                  <a:pt x="603" y="10792"/>
                  <a:pt x="203" y="11061"/>
                </a:cubicBezTo>
                <a:cubicBezTo>
                  <a:pt x="111" y="11123"/>
                  <a:pt x="286" y="11375"/>
                  <a:pt x="227" y="11440"/>
                </a:cubicBezTo>
                <a:cubicBezTo>
                  <a:pt x="51" y="11634"/>
                  <a:pt x="-61" y="11588"/>
                  <a:pt x="36" y="11826"/>
                </a:cubicBezTo>
                <a:cubicBezTo>
                  <a:pt x="896" y="13941"/>
                  <a:pt x="2182" y="15733"/>
                  <a:pt x="3218" y="17879"/>
                </a:cubicBezTo>
                <a:cubicBezTo>
                  <a:pt x="4865" y="21292"/>
                  <a:pt x="5178" y="19166"/>
                  <a:pt x="5654" y="19575"/>
                </a:cubicBezTo>
                <a:cubicBezTo>
                  <a:pt x="7119" y="20836"/>
                  <a:pt x="6474" y="21179"/>
                  <a:pt x="9921" y="16770"/>
                </a:cubicBezTo>
                <a:cubicBezTo>
                  <a:pt x="11378" y="14721"/>
                  <a:pt x="19009" y="5203"/>
                  <a:pt x="20710" y="3334"/>
                </a:cubicBezTo>
                <a:cubicBezTo>
                  <a:pt x="20919" y="3106"/>
                  <a:pt x="21118" y="2879"/>
                  <a:pt x="21258" y="2594"/>
                </a:cubicBezTo>
                <a:cubicBezTo>
                  <a:pt x="21526" y="2050"/>
                  <a:pt x="21539" y="2066"/>
                  <a:pt x="21150" y="1624"/>
                </a:cubicBezTo>
                <a:cubicBezTo>
                  <a:pt x="21006" y="1461"/>
                  <a:pt x="20856" y="1427"/>
                  <a:pt x="20646" y="1437"/>
                </a:cubicBezTo>
                <a:cubicBezTo>
                  <a:pt x="20244" y="1456"/>
                  <a:pt x="20044" y="1227"/>
                  <a:pt x="20086" y="860"/>
                </a:cubicBezTo>
                <a:cubicBezTo>
                  <a:pt x="20096" y="778"/>
                  <a:pt x="20075" y="672"/>
                  <a:pt x="20023" y="612"/>
                </a:cubicBezTo>
                <a:cubicBezTo>
                  <a:pt x="19903" y="469"/>
                  <a:pt x="19492" y="117"/>
                  <a:pt x="19340" y="6"/>
                </a:cubicBezTo>
                <a:close/>
              </a:path>
            </a:pathLst>
          </a:custGeom>
          <a:solidFill>
            <a:schemeClr val="accent3">
              <a:hueOff val="362282"/>
              <a:satOff val="31803"/>
              <a:lumOff val="-18242"/>
            </a:schemeClr>
          </a:solidFill>
          <a:ln w="12700">
            <a:miter lim="400000"/>
          </a:ln>
        </p:spPr>
        <p:txBody>
          <a:bodyPr lIns="50800" tIns="50800" rIns="50800" bIns="50800" anchor="ct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sp>
        <p:nvSpPr>
          <p:cNvPr id="5" name="Rectangle">
            <a:extLst>
              <a:ext uri="{FF2B5EF4-FFF2-40B4-BE49-F238E27FC236}">
                <a16:creationId xmlns:a16="http://schemas.microsoft.com/office/drawing/2014/main" id="{5CDE8510-6949-B3B3-5C82-648013C0837D}"/>
              </a:ext>
            </a:extLst>
          </p:cNvPr>
          <p:cNvSpPr/>
          <p:nvPr/>
        </p:nvSpPr>
        <p:spPr>
          <a:xfrm>
            <a:off x="18163588" y="9014709"/>
            <a:ext cx="2753088" cy="56020"/>
          </a:xfrm>
          <a:prstGeom prst="rect">
            <a:avLst/>
          </a:prstGeom>
          <a:solidFill>
            <a:srgbClr val="CD591A"/>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a:ea typeface="Graphik"/>
                <a:cs typeface="Graphik"/>
                <a:sym typeface="Graphik"/>
              </a:defRPr>
            </a:pPr>
            <a:endParaRPr/>
          </a:p>
        </p:txBody>
      </p:sp>
      <p:sp>
        <p:nvSpPr>
          <p:cNvPr id="7" name="Rectangle">
            <a:extLst>
              <a:ext uri="{FF2B5EF4-FFF2-40B4-BE49-F238E27FC236}">
                <a16:creationId xmlns:a16="http://schemas.microsoft.com/office/drawing/2014/main" id="{DE0E8E6A-C539-D9F1-6062-B18BAB0C15F4}"/>
              </a:ext>
            </a:extLst>
          </p:cNvPr>
          <p:cNvSpPr/>
          <p:nvPr/>
        </p:nvSpPr>
        <p:spPr>
          <a:xfrm>
            <a:off x="18163588" y="7760107"/>
            <a:ext cx="2753088" cy="56020"/>
          </a:xfrm>
          <a:prstGeom prst="rect">
            <a:avLst/>
          </a:prstGeom>
          <a:solidFill>
            <a:srgbClr val="CD591A"/>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a:ea typeface="Graphik"/>
                <a:cs typeface="Graphik"/>
                <a:sym typeface="Graphik"/>
              </a:defRPr>
            </a:pPr>
            <a:endParaRPr/>
          </a:p>
        </p:txBody>
      </p:sp>
      <p:sp>
        <p:nvSpPr>
          <p:cNvPr id="8" name="Rectangle">
            <a:extLst>
              <a:ext uri="{FF2B5EF4-FFF2-40B4-BE49-F238E27FC236}">
                <a16:creationId xmlns:a16="http://schemas.microsoft.com/office/drawing/2014/main" id="{F847F80A-85F4-4F2F-4BBB-3C11B080AD57}"/>
              </a:ext>
            </a:extLst>
          </p:cNvPr>
          <p:cNvSpPr/>
          <p:nvPr/>
        </p:nvSpPr>
        <p:spPr>
          <a:xfrm>
            <a:off x="18077554" y="7664392"/>
            <a:ext cx="2925156" cy="74692"/>
          </a:xfrm>
          <a:prstGeom prst="rect">
            <a:avLst/>
          </a:prstGeom>
          <a:solidFill>
            <a:srgbClr val="1D3D75"/>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a:ea typeface="Graphik"/>
                <a:cs typeface="Graphik"/>
                <a:sym typeface="Graphik"/>
              </a:defRPr>
            </a:pPr>
            <a:endParaRPr/>
          </a:p>
        </p:txBody>
      </p:sp>
      <p:sp>
        <p:nvSpPr>
          <p:cNvPr id="9" name="Rectangle">
            <a:extLst>
              <a:ext uri="{FF2B5EF4-FFF2-40B4-BE49-F238E27FC236}">
                <a16:creationId xmlns:a16="http://schemas.microsoft.com/office/drawing/2014/main" id="{F8D031D5-909D-D79A-582B-FB1E80420336}"/>
              </a:ext>
            </a:extLst>
          </p:cNvPr>
          <p:cNvSpPr/>
          <p:nvPr/>
        </p:nvSpPr>
        <p:spPr>
          <a:xfrm>
            <a:off x="18077554" y="9091702"/>
            <a:ext cx="2925156" cy="74693"/>
          </a:xfrm>
          <a:prstGeom prst="rect">
            <a:avLst/>
          </a:prstGeom>
          <a:solidFill>
            <a:srgbClr val="1D3D75"/>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a:ea typeface="Graphik"/>
                <a:cs typeface="Graphik"/>
                <a:sym typeface="Graphik"/>
              </a:defRPr>
            </a:pPr>
            <a:endParaRPr/>
          </a:p>
        </p:txBody>
      </p:sp>
      <p:sp>
        <p:nvSpPr>
          <p:cNvPr id="10" name="z">
            <a:extLst>
              <a:ext uri="{FF2B5EF4-FFF2-40B4-BE49-F238E27FC236}">
                <a16:creationId xmlns:a16="http://schemas.microsoft.com/office/drawing/2014/main" id="{155C4000-3313-BAE0-09DD-0C173769D966}"/>
              </a:ext>
            </a:extLst>
          </p:cNvPr>
          <p:cNvSpPr/>
          <p:nvPr/>
        </p:nvSpPr>
        <p:spPr>
          <a:xfrm>
            <a:off x="18497400" y="7582230"/>
            <a:ext cx="172068" cy="74692"/>
          </a:xfrm>
          <a:prstGeom prst="rect">
            <a:avLst/>
          </a:prstGeom>
          <a:solidFill>
            <a:srgbClr val="CD591A"/>
          </a:solid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lvl1pPr algn="ctr" defTabSz="1130300">
              <a:lnSpc>
                <a:spcPct val="100000"/>
              </a:lnSpc>
              <a:spcBef>
                <a:spcPts val="0"/>
              </a:spcBef>
              <a:defRPr sz="3200">
                <a:solidFill>
                  <a:srgbClr val="FFFFFF"/>
                </a:solidFill>
                <a:latin typeface="Graphik"/>
                <a:ea typeface="Graphik"/>
                <a:cs typeface="Graphik"/>
                <a:sym typeface="Graphik"/>
              </a:defRPr>
            </a:lvl1pPr>
          </a:lstStyle>
          <a:p>
            <a:endParaRPr/>
          </a:p>
        </p:txBody>
      </p:sp>
      <p:sp>
        <p:nvSpPr>
          <p:cNvPr id="11" name="z">
            <a:extLst>
              <a:ext uri="{FF2B5EF4-FFF2-40B4-BE49-F238E27FC236}">
                <a16:creationId xmlns:a16="http://schemas.microsoft.com/office/drawing/2014/main" id="{C4355F5E-F141-3053-3BE2-71CBFF4D4B99}"/>
              </a:ext>
            </a:extLst>
          </p:cNvPr>
          <p:cNvSpPr/>
          <p:nvPr/>
        </p:nvSpPr>
        <p:spPr>
          <a:xfrm>
            <a:off x="20362617" y="7582230"/>
            <a:ext cx="172068" cy="74692"/>
          </a:xfrm>
          <a:prstGeom prst="rect">
            <a:avLst/>
          </a:prstGeom>
          <a:solidFill>
            <a:srgbClr val="CD591A"/>
          </a:solid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lvl1pPr algn="ctr" defTabSz="1130300">
              <a:lnSpc>
                <a:spcPct val="100000"/>
              </a:lnSpc>
              <a:spcBef>
                <a:spcPts val="0"/>
              </a:spcBef>
              <a:defRPr sz="3200">
                <a:solidFill>
                  <a:srgbClr val="FFFFFF"/>
                </a:solidFill>
                <a:latin typeface="Graphik"/>
                <a:ea typeface="Graphik"/>
                <a:cs typeface="Graphik"/>
                <a:sym typeface="Graphik"/>
              </a:defRPr>
            </a:lvl1pPr>
          </a:lstStyle>
          <a:p>
            <a:endParaRPr/>
          </a:p>
        </p:txBody>
      </p:sp>
      <p:sp>
        <p:nvSpPr>
          <p:cNvPr id="12" name="z">
            <a:extLst>
              <a:ext uri="{FF2B5EF4-FFF2-40B4-BE49-F238E27FC236}">
                <a16:creationId xmlns:a16="http://schemas.microsoft.com/office/drawing/2014/main" id="{8B186631-9316-75EF-37A5-341FC78FD92C}"/>
              </a:ext>
            </a:extLst>
          </p:cNvPr>
          <p:cNvSpPr/>
          <p:nvPr/>
        </p:nvSpPr>
        <p:spPr>
          <a:xfrm>
            <a:off x="18500841" y="9179898"/>
            <a:ext cx="172068" cy="74693"/>
          </a:xfrm>
          <a:prstGeom prst="rect">
            <a:avLst/>
          </a:prstGeom>
          <a:solidFill>
            <a:srgbClr val="CD591A"/>
          </a:solid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lvl1pPr algn="ctr" defTabSz="1130300">
              <a:lnSpc>
                <a:spcPct val="100000"/>
              </a:lnSpc>
              <a:spcBef>
                <a:spcPts val="0"/>
              </a:spcBef>
              <a:defRPr sz="3200">
                <a:solidFill>
                  <a:srgbClr val="FFFFFF"/>
                </a:solidFill>
                <a:latin typeface="Graphik"/>
                <a:ea typeface="Graphik"/>
                <a:cs typeface="Graphik"/>
                <a:sym typeface="Graphik"/>
              </a:defRPr>
            </a:lvl1pPr>
          </a:lstStyle>
          <a:p>
            <a:endParaRPr/>
          </a:p>
        </p:txBody>
      </p:sp>
      <p:sp>
        <p:nvSpPr>
          <p:cNvPr id="13" name="z">
            <a:extLst>
              <a:ext uri="{FF2B5EF4-FFF2-40B4-BE49-F238E27FC236}">
                <a16:creationId xmlns:a16="http://schemas.microsoft.com/office/drawing/2014/main" id="{368C62B1-91CB-05AB-5360-9ED0B2C6DB4F}"/>
              </a:ext>
            </a:extLst>
          </p:cNvPr>
          <p:cNvSpPr/>
          <p:nvPr/>
        </p:nvSpPr>
        <p:spPr>
          <a:xfrm>
            <a:off x="20366058" y="9179898"/>
            <a:ext cx="172068" cy="74693"/>
          </a:xfrm>
          <a:prstGeom prst="rect">
            <a:avLst/>
          </a:prstGeom>
          <a:solidFill>
            <a:srgbClr val="CD591A"/>
          </a:solid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lvl1pPr algn="ctr" defTabSz="1130300">
              <a:lnSpc>
                <a:spcPct val="100000"/>
              </a:lnSpc>
              <a:spcBef>
                <a:spcPts val="0"/>
              </a:spcBef>
              <a:defRPr sz="3200">
                <a:solidFill>
                  <a:srgbClr val="FFFFFF"/>
                </a:solidFill>
                <a:latin typeface="Graphik"/>
                <a:ea typeface="Graphik"/>
                <a:cs typeface="Graphik"/>
                <a:sym typeface="Graphik"/>
              </a:defRPr>
            </a:lvl1pPr>
          </a:lstStyle>
          <a:p>
            <a:endParaRPr/>
          </a:p>
        </p:txBody>
      </p:sp>
      <p:sp>
        <p:nvSpPr>
          <p:cNvPr id="27" name="Rounded Rectangle">
            <a:extLst>
              <a:ext uri="{FF2B5EF4-FFF2-40B4-BE49-F238E27FC236}">
                <a16:creationId xmlns:a16="http://schemas.microsoft.com/office/drawing/2014/main" id="{CAF14B85-CCC1-4AEA-1576-E5886AB37B97}"/>
              </a:ext>
            </a:extLst>
          </p:cNvPr>
          <p:cNvSpPr/>
          <p:nvPr/>
        </p:nvSpPr>
        <p:spPr>
          <a:xfrm>
            <a:off x="18223780" y="7833366"/>
            <a:ext cx="2633311" cy="1162621"/>
          </a:xfrm>
          <a:prstGeom prst="roundRect">
            <a:avLst>
              <a:gd name="adj" fmla="val 15000"/>
            </a:avLst>
          </a:prstGeom>
          <a:solidFill>
            <a:srgbClr val="7CADED">
              <a:alpha val="50000"/>
            </a:srgbClr>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a:ea typeface="Graphik"/>
                <a:cs typeface="Graphik"/>
                <a:sym typeface="Graphik"/>
              </a:defRPr>
            </a:pPr>
            <a:endParaRPr/>
          </a:p>
        </p:txBody>
      </p:sp>
      <p:grpSp>
        <p:nvGrpSpPr>
          <p:cNvPr id="37" name="Group 36">
            <a:extLst>
              <a:ext uri="{FF2B5EF4-FFF2-40B4-BE49-F238E27FC236}">
                <a16:creationId xmlns:a16="http://schemas.microsoft.com/office/drawing/2014/main" id="{6CC13494-5DF0-09D0-7542-370701770C0D}"/>
              </a:ext>
            </a:extLst>
          </p:cNvPr>
          <p:cNvGrpSpPr/>
          <p:nvPr/>
        </p:nvGrpSpPr>
        <p:grpSpPr>
          <a:xfrm>
            <a:off x="19125328" y="8235938"/>
            <a:ext cx="842315" cy="432536"/>
            <a:chOff x="19388937" y="8304736"/>
            <a:chExt cx="365994" cy="213496"/>
          </a:xfrm>
          <a:solidFill>
            <a:srgbClr val="BFD7F7"/>
          </a:solidFill>
        </p:grpSpPr>
        <p:sp>
          <p:nvSpPr>
            <p:cNvPr id="14" name="Rectangle">
              <a:extLst>
                <a:ext uri="{FF2B5EF4-FFF2-40B4-BE49-F238E27FC236}">
                  <a16:creationId xmlns:a16="http://schemas.microsoft.com/office/drawing/2014/main" id="{D5AFBAB0-B4E9-4492-47B7-0D64C98A1502}"/>
                </a:ext>
              </a:extLst>
            </p:cNvPr>
            <p:cNvSpPr/>
            <p:nvPr/>
          </p:nvSpPr>
          <p:spPr>
            <a:xfrm>
              <a:off x="19388937" y="8304736"/>
              <a:ext cx="365994" cy="192499"/>
            </a:xfrm>
            <a:prstGeom prst="rect">
              <a:avLst/>
            </a:prstGeom>
            <a:grp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5" name="Circle">
              <a:extLst>
                <a:ext uri="{FF2B5EF4-FFF2-40B4-BE49-F238E27FC236}">
                  <a16:creationId xmlns:a16="http://schemas.microsoft.com/office/drawing/2014/main" id="{69C1D706-47B4-46E0-4F61-9ECCB5788B47}"/>
                </a:ext>
              </a:extLst>
            </p:cNvPr>
            <p:cNvSpPr/>
            <p:nvPr/>
          </p:nvSpPr>
          <p:spPr>
            <a:xfrm>
              <a:off x="19401431" y="8362076"/>
              <a:ext cx="119853" cy="130066"/>
            </a:xfrm>
            <a:prstGeom prst="ellipse">
              <a:avLst/>
            </a:prstGeom>
            <a:grpFill/>
            <a:ln w="254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6" name="Rectangle">
              <a:extLst>
                <a:ext uri="{FF2B5EF4-FFF2-40B4-BE49-F238E27FC236}">
                  <a16:creationId xmlns:a16="http://schemas.microsoft.com/office/drawing/2014/main" id="{914AAF80-D8C0-3955-91CD-7AEBDEE5DF21}"/>
                </a:ext>
              </a:extLst>
            </p:cNvPr>
            <p:cNvSpPr/>
            <p:nvPr/>
          </p:nvSpPr>
          <p:spPr>
            <a:xfrm>
              <a:off x="19396637" y="8415667"/>
              <a:ext cx="124647" cy="102565"/>
            </a:xfrm>
            <a:prstGeom prst="rect">
              <a:avLst/>
            </a:prstGeom>
            <a:grp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dirty="0"/>
            </a:p>
          </p:txBody>
        </p:sp>
        <p:sp>
          <p:nvSpPr>
            <p:cNvPr id="17" name="Circle">
              <a:extLst>
                <a:ext uri="{FF2B5EF4-FFF2-40B4-BE49-F238E27FC236}">
                  <a16:creationId xmlns:a16="http://schemas.microsoft.com/office/drawing/2014/main" id="{58946760-2425-0DC8-DE80-3956BD5E9FF9}"/>
                </a:ext>
              </a:extLst>
            </p:cNvPr>
            <p:cNvSpPr/>
            <p:nvPr/>
          </p:nvSpPr>
          <p:spPr>
            <a:xfrm>
              <a:off x="19474307" y="8359423"/>
              <a:ext cx="119853" cy="130065"/>
            </a:xfrm>
            <a:prstGeom prst="ellipse">
              <a:avLst/>
            </a:prstGeom>
            <a:grpFill/>
            <a:ln w="254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8" name="Rectangle">
              <a:extLst>
                <a:ext uri="{FF2B5EF4-FFF2-40B4-BE49-F238E27FC236}">
                  <a16:creationId xmlns:a16="http://schemas.microsoft.com/office/drawing/2014/main" id="{D5416BAB-AD76-8208-1CBE-BFFAE307D8E7}"/>
                </a:ext>
              </a:extLst>
            </p:cNvPr>
            <p:cNvSpPr/>
            <p:nvPr/>
          </p:nvSpPr>
          <p:spPr>
            <a:xfrm>
              <a:off x="19461409" y="8413013"/>
              <a:ext cx="135147" cy="83083"/>
            </a:xfrm>
            <a:prstGeom prst="rect">
              <a:avLst/>
            </a:prstGeom>
            <a:grp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9" name="Circle">
              <a:extLst>
                <a:ext uri="{FF2B5EF4-FFF2-40B4-BE49-F238E27FC236}">
                  <a16:creationId xmlns:a16="http://schemas.microsoft.com/office/drawing/2014/main" id="{8F7BDA0A-139D-FB57-E4DF-0671A712F9FE}"/>
                </a:ext>
              </a:extLst>
            </p:cNvPr>
            <p:cNvSpPr/>
            <p:nvPr/>
          </p:nvSpPr>
          <p:spPr>
            <a:xfrm>
              <a:off x="19548254" y="8356769"/>
              <a:ext cx="119852" cy="130066"/>
            </a:xfrm>
            <a:prstGeom prst="ellipse">
              <a:avLst/>
            </a:prstGeom>
            <a:grpFill/>
            <a:ln w="254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20" name="Rectangle">
              <a:extLst>
                <a:ext uri="{FF2B5EF4-FFF2-40B4-BE49-F238E27FC236}">
                  <a16:creationId xmlns:a16="http://schemas.microsoft.com/office/drawing/2014/main" id="{5C656294-F371-568D-3CCD-B3E6EBAC35C7}"/>
                </a:ext>
              </a:extLst>
            </p:cNvPr>
            <p:cNvSpPr/>
            <p:nvPr/>
          </p:nvSpPr>
          <p:spPr>
            <a:xfrm>
              <a:off x="19544658" y="8410359"/>
              <a:ext cx="122250" cy="83083"/>
            </a:xfrm>
            <a:prstGeom prst="rect">
              <a:avLst/>
            </a:prstGeom>
            <a:grp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21" name="Circle">
              <a:extLst>
                <a:ext uri="{FF2B5EF4-FFF2-40B4-BE49-F238E27FC236}">
                  <a16:creationId xmlns:a16="http://schemas.microsoft.com/office/drawing/2014/main" id="{10B86BBF-A89F-2A22-4D53-7679DA3201C3}"/>
                </a:ext>
              </a:extLst>
            </p:cNvPr>
            <p:cNvSpPr/>
            <p:nvPr/>
          </p:nvSpPr>
          <p:spPr>
            <a:xfrm>
              <a:off x="19621385" y="8354116"/>
              <a:ext cx="119852" cy="130066"/>
            </a:xfrm>
            <a:prstGeom prst="ellipse">
              <a:avLst/>
            </a:prstGeom>
            <a:grpFill/>
            <a:ln w="254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22" name="Rectangle">
              <a:extLst>
                <a:ext uri="{FF2B5EF4-FFF2-40B4-BE49-F238E27FC236}">
                  <a16:creationId xmlns:a16="http://schemas.microsoft.com/office/drawing/2014/main" id="{880FBB29-0F81-E0A3-B330-96ED556FAC7B}"/>
                </a:ext>
              </a:extLst>
            </p:cNvPr>
            <p:cNvSpPr/>
            <p:nvPr/>
          </p:nvSpPr>
          <p:spPr>
            <a:xfrm>
              <a:off x="19606421" y="8407706"/>
              <a:ext cx="144824" cy="91294"/>
            </a:xfrm>
            <a:prstGeom prst="rect">
              <a:avLst/>
            </a:prstGeom>
            <a:grp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dirty="0"/>
            </a:p>
          </p:txBody>
        </p:sp>
        <p:sp>
          <p:nvSpPr>
            <p:cNvPr id="23" name="Oval">
              <a:extLst>
                <a:ext uri="{FF2B5EF4-FFF2-40B4-BE49-F238E27FC236}">
                  <a16:creationId xmlns:a16="http://schemas.microsoft.com/office/drawing/2014/main" id="{42150142-783F-ED3F-2A3D-75612D8F36BB}"/>
                </a:ext>
              </a:extLst>
            </p:cNvPr>
            <p:cNvSpPr/>
            <p:nvPr/>
          </p:nvSpPr>
          <p:spPr>
            <a:xfrm>
              <a:off x="19473647" y="8377711"/>
              <a:ext cx="47941" cy="110556"/>
            </a:xfrm>
            <a:prstGeom prst="ellipse">
              <a:avLst/>
            </a:prstGeom>
            <a:grpFill/>
            <a:ln w="254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24" name="Oval">
              <a:extLst>
                <a:ext uri="{FF2B5EF4-FFF2-40B4-BE49-F238E27FC236}">
                  <a16:creationId xmlns:a16="http://schemas.microsoft.com/office/drawing/2014/main" id="{980037FC-B6C9-878D-7B5F-847F380F5891}"/>
                </a:ext>
              </a:extLst>
            </p:cNvPr>
            <p:cNvSpPr/>
            <p:nvPr/>
          </p:nvSpPr>
          <p:spPr>
            <a:xfrm>
              <a:off x="19546917" y="8377685"/>
              <a:ext cx="47637" cy="110556"/>
            </a:xfrm>
            <a:prstGeom prst="ellipse">
              <a:avLst/>
            </a:prstGeom>
            <a:grpFill/>
            <a:ln w="254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25" name="Oval">
              <a:extLst>
                <a:ext uri="{FF2B5EF4-FFF2-40B4-BE49-F238E27FC236}">
                  <a16:creationId xmlns:a16="http://schemas.microsoft.com/office/drawing/2014/main" id="{359915FF-25EC-7C26-2F8B-DAC9877E4BC2}"/>
                </a:ext>
              </a:extLst>
            </p:cNvPr>
            <p:cNvSpPr/>
            <p:nvPr/>
          </p:nvSpPr>
          <p:spPr>
            <a:xfrm>
              <a:off x="19620186" y="8373782"/>
              <a:ext cx="47941" cy="110556"/>
            </a:xfrm>
            <a:prstGeom prst="ellipse">
              <a:avLst/>
            </a:prstGeom>
            <a:grpFill/>
            <a:ln w="254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28" name="Circle">
              <a:extLst>
                <a:ext uri="{FF2B5EF4-FFF2-40B4-BE49-F238E27FC236}">
                  <a16:creationId xmlns:a16="http://schemas.microsoft.com/office/drawing/2014/main" id="{03BE444B-15B2-1340-706A-528341861A8F}"/>
                </a:ext>
              </a:extLst>
            </p:cNvPr>
            <p:cNvSpPr/>
            <p:nvPr/>
          </p:nvSpPr>
          <p:spPr>
            <a:xfrm>
              <a:off x="19515366" y="8337485"/>
              <a:ext cx="55062" cy="59754"/>
            </a:xfrm>
            <a:prstGeom prst="ellipse">
              <a:avLst/>
            </a:prstGeom>
            <a:solidFill>
              <a:srgbClr val="FF0000"/>
            </a:solid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grpSp>
      <mc:AlternateContent xmlns:mc="http://schemas.openxmlformats.org/markup-compatibility/2006" xmlns:a14="http://schemas.microsoft.com/office/drawing/2010/main">
        <mc:Choice Requires="a14">
          <p:sp>
            <p:nvSpPr>
              <p:cNvPr id="29" name="Equation">
                <a:extLst>
                  <a:ext uri="{FF2B5EF4-FFF2-40B4-BE49-F238E27FC236}">
                    <a16:creationId xmlns:a16="http://schemas.microsoft.com/office/drawing/2014/main" id="{A60BBB6F-A3E6-5FD2-F863-11C58C3A9923}"/>
                  </a:ext>
                </a:extLst>
              </p:cNvPr>
              <p:cNvSpPr txBox="1"/>
              <p:nvPr/>
            </p:nvSpPr>
            <p:spPr>
              <a:xfrm>
                <a:off x="19380100" y="8048682"/>
                <a:ext cx="288862" cy="246221"/>
              </a:xfrm>
              <a:prstGeom prst="rect">
                <a:avLst/>
              </a:prstGeom>
              <a:noFill/>
              <a:ln w="12700" cap="flat">
                <a:noFill/>
                <a:miter lim="400000"/>
              </a:ln>
              <a:effectLst/>
            </p:spPr>
            <p:txBody>
              <a:bodyPr wrap="none" lIns="0" tIns="0" rIns="0" bIns="0">
                <a:spAutoFit/>
              </a:bodyPr>
              <a:lstStyle/>
              <a:p>
                <a:pPr defTabSz="914400" latinLnBrk="1">
                  <a:lnSpc>
                    <a:spcPct val="100000"/>
                  </a:lnSpc>
                  <a:spcBef>
                    <a:spcPts val="0"/>
                  </a:spcBef>
                  <a:defRPr sz="1800"/>
                </a:pPr>
                <a14:m>
                  <m:oMathPara xmlns:m="http://schemas.openxmlformats.org/officeDocument/2006/math">
                    <m:oMathParaPr>
                      <m:jc m:val="centerGroup"/>
                    </m:oMathParaPr>
                    <m:oMath xmlns:m="http://schemas.openxmlformats.org/officeDocument/2006/math">
                      <m:sSup>
                        <m:sSupPr>
                          <m:ctrlPr>
                            <a:rPr sz="1600" i="1">
                              <a:solidFill>
                                <a:srgbClr val="000000"/>
                              </a:solidFill>
                              <a:latin typeface="Cambria Math" panose="02040503050406030204" pitchFamily="18" charset="0"/>
                            </a:rPr>
                          </m:ctrlPr>
                        </m:sSupPr>
                        <m:e>
                          <m:r>
                            <a:rPr sz="1600" i="1">
                              <a:solidFill>
                                <a:srgbClr val="000000"/>
                              </a:solidFill>
                              <a:latin typeface="Cambria Math" panose="02040503050406030204" pitchFamily="18" charset="0"/>
                            </a:rPr>
                            <m:t>𝑒</m:t>
                          </m:r>
                        </m:e>
                        <m:sup>
                          <m:r>
                            <a:rPr sz="1600" i="1">
                              <a:solidFill>
                                <a:srgbClr val="000000"/>
                              </a:solidFill>
                              <a:latin typeface="Cambria Math" panose="02040503050406030204" pitchFamily="18" charset="0"/>
                            </a:rPr>
                            <m:t>−</m:t>
                          </m:r>
                        </m:sup>
                      </m:sSup>
                    </m:oMath>
                  </m:oMathPara>
                </a14:m>
                <a:endParaRPr sz="1600" dirty="0"/>
              </a:p>
            </p:txBody>
          </p:sp>
        </mc:Choice>
        <mc:Fallback xmlns="">
          <p:sp>
            <p:nvSpPr>
              <p:cNvPr id="29" name="Equation">
                <a:extLst>
                  <a:ext uri="{FF2B5EF4-FFF2-40B4-BE49-F238E27FC236}">
                    <a16:creationId xmlns:a16="http://schemas.microsoft.com/office/drawing/2014/main" id="{A60BBB6F-A3E6-5FD2-F863-11C58C3A9923}"/>
                  </a:ext>
                </a:extLst>
              </p:cNvPr>
              <p:cNvSpPr txBox="1">
                <a:spLocks noRot="1" noChangeAspect="1" noMove="1" noResize="1" noEditPoints="1" noAdjustHandles="1" noChangeArrowheads="1" noChangeShapeType="1" noTextEdit="1"/>
              </p:cNvSpPr>
              <p:nvPr/>
            </p:nvSpPr>
            <p:spPr>
              <a:xfrm>
                <a:off x="19380100" y="8048682"/>
                <a:ext cx="288862" cy="246221"/>
              </a:xfrm>
              <a:prstGeom prst="rect">
                <a:avLst/>
              </a:prstGeom>
              <a:blipFill>
                <a:blip r:embed="rId5"/>
                <a:stretch>
                  <a:fillRect l="-4167"/>
                </a:stretch>
              </a:blipFill>
              <a:ln w="12700" cap="flat">
                <a:noFill/>
                <a:miter lim="400000"/>
              </a:ln>
              <a:effectLst/>
            </p:spPr>
            <p:txBody>
              <a:bodyPr/>
              <a:lstStyle/>
              <a:p>
                <a:r>
                  <a:rPr lang="en-US">
                    <a:noFill/>
                  </a:rPr>
                  <a:t> </a:t>
                </a:r>
              </a:p>
            </p:txBody>
          </p:sp>
        </mc:Fallback>
      </mc:AlternateContent>
      <p:sp>
        <p:nvSpPr>
          <p:cNvPr id="30" name="Connection Line">
            <a:extLst>
              <a:ext uri="{FF2B5EF4-FFF2-40B4-BE49-F238E27FC236}">
                <a16:creationId xmlns:a16="http://schemas.microsoft.com/office/drawing/2014/main" id="{59393A50-A54F-1731-8A2E-357C77C04ABC}"/>
              </a:ext>
            </a:extLst>
          </p:cNvPr>
          <p:cNvSpPr/>
          <p:nvPr/>
        </p:nvSpPr>
        <p:spPr>
          <a:xfrm>
            <a:off x="18232941" y="7958379"/>
            <a:ext cx="2624593" cy="460284"/>
          </a:xfrm>
          <a:custGeom>
            <a:avLst/>
            <a:gdLst/>
            <a:ahLst/>
            <a:cxnLst>
              <a:cxn ang="0">
                <a:pos x="wd2" y="hd2"/>
              </a:cxn>
              <a:cxn ang="5400000">
                <a:pos x="wd2" y="hd2"/>
              </a:cxn>
              <a:cxn ang="10800000">
                <a:pos x="wd2" y="hd2"/>
              </a:cxn>
              <a:cxn ang="16200000">
                <a:pos x="wd2" y="hd2"/>
              </a:cxn>
            </a:cxnLst>
            <a:rect l="0" t="0" r="r" b="b"/>
            <a:pathLst>
              <a:path w="21600" h="16200" extrusionOk="0">
                <a:moveTo>
                  <a:pt x="0" y="16200"/>
                </a:moveTo>
                <a:cubicBezTo>
                  <a:pt x="7190" y="-5395"/>
                  <a:pt x="14390" y="-5400"/>
                  <a:pt x="21600" y="16185"/>
                </a:cubicBezTo>
              </a:path>
            </a:pathLst>
          </a:custGeom>
          <a:noFill/>
          <a:ln w="50800" cap="flat">
            <a:solidFill>
              <a:srgbClr val="E22146"/>
            </a:solidFill>
            <a:prstDash val="solid"/>
            <a:miter lim="400000"/>
          </a:ln>
          <a:effectLst/>
        </p:spPr>
        <p:txBody>
          <a:bodyPr/>
          <a:lstStyle/>
          <a:p>
            <a:endParaRPr/>
          </a:p>
        </p:txBody>
      </p:sp>
      <p:sp>
        <p:nvSpPr>
          <p:cNvPr id="31" name="Connection Line">
            <a:extLst>
              <a:ext uri="{FF2B5EF4-FFF2-40B4-BE49-F238E27FC236}">
                <a16:creationId xmlns:a16="http://schemas.microsoft.com/office/drawing/2014/main" id="{5CB1DEEA-F6D6-8DA5-54F1-0CFD7FA040D8}"/>
              </a:ext>
            </a:extLst>
          </p:cNvPr>
          <p:cNvSpPr/>
          <p:nvPr/>
        </p:nvSpPr>
        <p:spPr>
          <a:xfrm>
            <a:off x="18234705" y="8418380"/>
            <a:ext cx="2617710" cy="460284"/>
          </a:xfrm>
          <a:custGeom>
            <a:avLst/>
            <a:gdLst/>
            <a:ahLst/>
            <a:cxnLst>
              <a:cxn ang="0">
                <a:pos x="wd2" y="hd2"/>
              </a:cxn>
              <a:cxn ang="5400000">
                <a:pos x="wd2" y="hd2"/>
              </a:cxn>
              <a:cxn ang="10800000">
                <a:pos x="wd2" y="hd2"/>
              </a:cxn>
              <a:cxn ang="16200000">
                <a:pos x="wd2" y="hd2"/>
              </a:cxn>
            </a:cxnLst>
            <a:rect l="0" t="0" r="r" b="b"/>
            <a:pathLst>
              <a:path w="21600" h="16200" extrusionOk="0">
                <a:moveTo>
                  <a:pt x="0" y="0"/>
                </a:moveTo>
                <a:cubicBezTo>
                  <a:pt x="7190" y="21595"/>
                  <a:pt x="14390" y="21600"/>
                  <a:pt x="21600" y="15"/>
                </a:cubicBezTo>
              </a:path>
            </a:pathLst>
          </a:custGeom>
          <a:noFill/>
          <a:ln w="50800" cap="flat">
            <a:solidFill>
              <a:srgbClr val="E22146"/>
            </a:solidFill>
            <a:prstDash val="solid"/>
            <a:miter lim="400000"/>
          </a:ln>
          <a:effectLst/>
        </p:spPr>
        <p:txBody>
          <a:bodyPr/>
          <a:lstStyle/>
          <a:p>
            <a:endParaRPr/>
          </a:p>
        </p:txBody>
      </p:sp>
      <p:sp>
        <p:nvSpPr>
          <p:cNvPr id="32" name="Line">
            <a:extLst>
              <a:ext uri="{FF2B5EF4-FFF2-40B4-BE49-F238E27FC236}">
                <a16:creationId xmlns:a16="http://schemas.microsoft.com/office/drawing/2014/main" id="{AD8759BA-D245-44B9-84AA-426F967F2068}"/>
              </a:ext>
            </a:extLst>
          </p:cNvPr>
          <p:cNvSpPr/>
          <p:nvPr/>
        </p:nvSpPr>
        <p:spPr>
          <a:xfrm>
            <a:off x="19528983" y="8922764"/>
            <a:ext cx="0" cy="97322"/>
          </a:xfrm>
          <a:prstGeom prst="line">
            <a:avLst/>
          </a:prstGeom>
          <a:noFill/>
          <a:ln w="76200" cap="flat">
            <a:solidFill>
              <a:srgbClr val="CD591A"/>
            </a:solidFill>
            <a:prstDash val="solid"/>
            <a:miter lim="400000"/>
          </a:ln>
          <a:effectLst/>
        </p:spPr>
        <p:txBody>
          <a:bodyPr wrap="square" lIns="50800" tIns="50800" rIns="50800" bIns="50800" numCol="1" anchor="ctr">
            <a:noAutofit/>
          </a:bodyPr>
          <a:lstStyle/>
          <a:p>
            <a:pPr algn="ctr" defTabSz="2438400">
              <a:spcBef>
                <a:spcPts val="0"/>
              </a:spcBef>
              <a:defRPr sz="2400">
                <a:latin typeface="Canela Text Regular"/>
                <a:ea typeface="Canela Text Regular"/>
                <a:cs typeface="Canela Text Regular"/>
                <a:sym typeface="Canela Text Regular"/>
              </a:defRPr>
            </a:pPr>
            <a:endParaRPr/>
          </a:p>
        </p:txBody>
      </p:sp>
      <p:sp>
        <p:nvSpPr>
          <p:cNvPr id="33" name="Rectangle">
            <a:extLst>
              <a:ext uri="{FF2B5EF4-FFF2-40B4-BE49-F238E27FC236}">
                <a16:creationId xmlns:a16="http://schemas.microsoft.com/office/drawing/2014/main" id="{FD6F2F66-3BB9-52B6-1796-5656A844FA24}"/>
              </a:ext>
            </a:extLst>
          </p:cNvPr>
          <p:cNvSpPr/>
          <p:nvPr/>
        </p:nvSpPr>
        <p:spPr>
          <a:xfrm rot="16200000">
            <a:off x="17533682" y="8387688"/>
            <a:ext cx="1307116" cy="51621"/>
          </a:xfrm>
          <a:prstGeom prst="rect">
            <a:avLst/>
          </a:prstGeom>
          <a:solidFill>
            <a:srgbClr val="CD591A"/>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a:ea typeface="Graphik"/>
                <a:cs typeface="Graphik"/>
                <a:sym typeface="Graphik"/>
              </a:defRPr>
            </a:pPr>
            <a:endParaRPr/>
          </a:p>
        </p:txBody>
      </p:sp>
      <p:sp>
        <p:nvSpPr>
          <p:cNvPr id="34" name="Rectangle">
            <a:extLst>
              <a:ext uri="{FF2B5EF4-FFF2-40B4-BE49-F238E27FC236}">
                <a16:creationId xmlns:a16="http://schemas.microsoft.com/office/drawing/2014/main" id="{772C9B8B-3532-7CD5-C06F-8B5EA6250E91}"/>
              </a:ext>
            </a:extLst>
          </p:cNvPr>
          <p:cNvSpPr/>
          <p:nvPr/>
        </p:nvSpPr>
        <p:spPr>
          <a:xfrm rot="16200000">
            <a:off x="20234672" y="8391176"/>
            <a:ext cx="1307116" cy="51621"/>
          </a:xfrm>
          <a:prstGeom prst="rect">
            <a:avLst/>
          </a:prstGeom>
          <a:solidFill>
            <a:srgbClr val="CD591A"/>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a:ea typeface="Graphik"/>
                <a:cs typeface="Graphik"/>
                <a:sym typeface="Graphik"/>
              </a:defRPr>
            </a:pPr>
            <a:endParaRPr/>
          </a:p>
        </p:txBody>
      </p:sp>
      <p:grpSp>
        <p:nvGrpSpPr>
          <p:cNvPr id="38" name="Group">
            <a:extLst>
              <a:ext uri="{FF2B5EF4-FFF2-40B4-BE49-F238E27FC236}">
                <a16:creationId xmlns:a16="http://schemas.microsoft.com/office/drawing/2014/main" id="{501C3A78-E8C6-42A7-7379-099063CAEAC9}"/>
              </a:ext>
            </a:extLst>
          </p:cNvPr>
          <p:cNvGrpSpPr/>
          <p:nvPr/>
        </p:nvGrpSpPr>
        <p:grpSpPr>
          <a:xfrm>
            <a:off x="18371823" y="8219939"/>
            <a:ext cx="855339" cy="544993"/>
            <a:chOff x="-191686" y="-139641"/>
            <a:chExt cx="3316516" cy="2270856"/>
          </a:xfrm>
        </p:grpSpPr>
        <p:sp>
          <p:nvSpPr>
            <p:cNvPr id="39" name="Line">
              <a:extLst>
                <a:ext uri="{FF2B5EF4-FFF2-40B4-BE49-F238E27FC236}">
                  <a16:creationId xmlns:a16="http://schemas.microsoft.com/office/drawing/2014/main" id="{A88257EF-8888-7B95-1EA5-9D79261B2957}"/>
                </a:ext>
              </a:extLst>
            </p:cNvPr>
            <p:cNvSpPr/>
            <p:nvPr/>
          </p:nvSpPr>
          <p:spPr>
            <a:xfrm>
              <a:off x="1459993" y="721254"/>
              <a:ext cx="1388375" cy="1"/>
            </a:xfrm>
            <a:prstGeom prst="line">
              <a:avLst/>
            </a:prstGeom>
            <a:noFill/>
            <a:ln w="25400" cap="flat">
              <a:solidFill>
                <a:srgbClr val="941100"/>
              </a:solidFill>
              <a:prstDash val="solid"/>
              <a:miter lim="400000"/>
              <a:tailEnd type="triangle" w="med" len="med"/>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sz="900"/>
            </a:p>
          </p:txBody>
        </p:sp>
        <p:sp>
          <p:nvSpPr>
            <p:cNvPr id="40" name="Line">
              <a:extLst>
                <a:ext uri="{FF2B5EF4-FFF2-40B4-BE49-F238E27FC236}">
                  <a16:creationId xmlns:a16="http://schemas.microsoft.com/office/drawing/2014/main" id="{7F1DA523-AC6F-DEF1-272C-2CC7C1E78FEE}"/>
                </a:ext>
              </a:extLst>
            </p:cNvPr>
            <p:cNvSpPr/>
            <p:nvPr/>
          </p:nvSpPr>
          <p:spPr>
            <a:xfrm flipV="1">
              <a:off x="1460669" y="149766"/>
              <a:ext cx="1015973" cy="574734"/>
            </a:xfrm>
            <a:prstGeom prst="line">
              <a:avLst/>
            </a:prstGeom>
            <a:noFill/>
            <a:ln w="25400" cap="flat">
              <a:solidFill>
                <a:srgbClr val="929000"/>
              </a:solidFill>
              <a:prstDash val="solid"/>
              <a:miter lim="400000"/>
              <a:tailEnd type="triangle" w="med" len="med"/>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sz="900"/>
            </a:p>
          </p:txBody>
        </p:sp>
        <p:sp>
          <p:nvSpPr>
            <p:cNvPr id="41" name="Circle">
              <a:extLst>
                <a:ext uri="{FF2B5EF4-FFF2-40B4-BE49-F238E27FC236}">
                  <a16:creationId xmlns:a16="http://schemas.microsoft.com/office/drawing/2014/main" id="{8DB7CDDB-B6C3-8F14-FD9B-3B7A5C366055}"/>
                </a:ext>
              </a:extLst>
            </p:cNvPr>
            <p:cNvSpPr/>
            <p:nvPr/>
          </p:nvSpPr>
          <p:spPr>
            <a:xfrm>
              <a:off x="2114606" y="566776"/>
              <a:ext cx="301317" cy="301316"/>
            </a:xfrm>
            <a:prstGeom prst="ellipse">
              <a:avLst/>
            </a:prstGeom>
            <a:gradFill flip="none" rotWithShape="1">
              <a:gsLst>
                <a:gs pos="0">
                  <a:srgbClr val="FF5641"/>
                </a:gs>
                <a:gs pos="100000">
                  <a:srgbClr val="D71E00"/>
                </a:gs>
              </a:gsLst>
              <a:path path="shape">
                <a:fillToRect l="75627" t="39381" r="24372" b="60618"/>
              </a:path>
            </a:gradFill>
            <a:ln w="12700" cap="flat">
              <a:noFill/>
              <a:miter lim="400000"/>
            </a:ln>
            <a:effectLst>
              <a:outerShdw blurRad="50800" dist="25400" dir="5400000" rotWithShape="0">
                <a:srgbClr val="000000">
                  <a:alpha val="50000"/>
                </a:srgbClr>
              </a:outerShdw>
            </a:effectLst>
          </p:spPr>
          <p:txBody>
            <a:bodyPr wrap="square" lIns="71437" tIns="71437" rIns="71437" bIns="71437" numCol="1" anchor="ctr">
              <a:noAutofit/>
            </a:bodyPr>
            <a:lstStyle/>
            <a:p>
              <a:pPr algn="ctr" defTabSz="821531">
                <a:lnSpc>
                  <a:spcPct val="100000"/>
                </a:lnSpc>
                <a:spcBef>
                  <a:spcPts val="0"/>
                </a:spcBef>
                <a:defRPr sz="3200">
                  <a:solidFill>
                    <a:srgbClr val="FFFFFF"/>
                  </a:solidFill>
                  <a:latin typeface="Helvetica Light"/>
                  <a:ea typeface="Helvetica Light"/>
                  <a:cs typeface="Helvetica Light"/>
                  <a:sym typeface="Helvetica Light"/>
                </a:defRPr>
              </a:pPr>
              <a:endParaRPr sz="900"/>
            </a:p>
          </p:txBody>
        </p:sp>
        <p:sp>
          <p:nvSpPr>
            <p:cNvPr id="42" name="Circle">
              <a:extLst>
                <a:ext uri="{FF2B5EF4-FFF2-40B4-BE49-F238E27FC236}">
                  <a16:creationId xmlns:a16="http://schemas.microsoft.com/office/drawing/2014/main" id="{D5E596CB-E830-A89A-BDA7-99B114A4CE6E}"/>
                </a:ext>
              </a:extLst>
            </p:cNvPr>
            <p:cNvSpPr/>
            <p:nvPr/>
          </p:nvSpPr>
          <p:spPr>
            <a:xfrm>
              <a:off x="1850983" y="274358"/>
              <a:ext cx="273417" cy="273417"/>
            </a:xfrm>
            <a:prstGeom prst="ellipse">
              <a:avLst/>
            </a:prstGeom>
            <a:gradFill flip="none" rotWithShape="1">
              <a:gsLst>
                <a:gs pos="0">
                  <a:srgbClr val="FFFB00"/>
                </a:gs>
                <a:gs pos="100000">
                  <a:srgbClr val="929000"/>
                </a:gs>
              </a:gsLst>
              <a:path path="shape">
                <a:fillToRect l="75627" t="39381" r="24372" b="60618"/>
              </a:path>
            </a:gradFill>
            <a:ln w="12700" cap="flat">
              <a:noFill/>
              <a:miter lim="400000"/>
            </a:ln>
            <a:effectLst>
              <a:outerShdw blurRad="50800" dist="25400" dir="5400000" rotWithShape="0">
                <a:srgbClr val="000000">
                  <a:alpha val="50000"/>
                </a:srgbClr>
              </a:outerShdw>
            </a:effectLst>
          </p:spPr>
          <p:txBody>
            <a:bodyPr wrap="square" lIns="71437" tIns="71437" rIns="71437" bIns="71437" numCol="1" anchor="ctr">
              <a:noAutofit/>
            </a:bodyPr>
            <a:lstStyle/>
            <a:p>
              <a:pPr algn="ctr" defTabSz="821531">
                <a:lnSpc>
                  <a:spcPct val="100000"/>
                </a:lnSpc>
                <a:spcBef>
                  <a:spcPts val="0"/>
                </a:spcBef>
                <a:defRPr sz="3200">
                  <a:solidFill>
                    <a:srgbClr val="FFFFFF"/>
                  </a:solidFill>
                  <a:latin typeface="Helvetica Light"/>
                  <a:ea typeface="Helvetica Light"/>
                  <a:cs typeface="Helvetica Light"/>
                  <a:sym typeface="Helvetica Light"/>
                </a:defRPr>
              </a:pPr>
              <a:endParaRPr sz="900"/>
            </a:p>
          </p:txBody>
        </p:sp>
        <p:sp>
          <p:nvSpPr>
            <p:cNvPr id="43" name="Line">
              <a:extLst>
                <a:ext uri="{FF2B5EF4-FFF2-40B4-BE49-F238E27FC236}">
                  <a16:creationId xmlns:a16="http://schemas.microsoft.com/office/drawing/2014/main" id="{AEDDEFB1-BC8A-A05E-65F0-8145C53E277C}"/>
                </a:ext>
              </a:extLst>
            </p:cNvPr>
            <p:cNvSpPr/>
            <p:nvPr/>
          </p:nvSpPr>
          <p:spPr>
            <a:xfrm>
              <a:off x="1459340" y="740076"/>
              <a:ext cx="698900" cy="1391139"/>
            </a:xfrm>
            <a:prstGeom prst="line">
              <a:avLst/>
            </a:prstGeom>
            <a:noFill/>
            <a:ln w="25400" cap="flat">
              <a:solidFill>
                <a:srgbClr val="000000"/>
              </a:solidFill>
              <a:prstDash val="solid"/>
              <a:miter lim="400000"/>
              <a:tailEnd type="triangle" w="med" len="med"/>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sz="900"/>
            </a:p>
          </p:txBody>
        </p:sp>
        <p:sp>
          <p:nvSpPr>
            <p:cNvPr id="44" name="Line">
              <a:extLst>
                <a:ext uri="{FF2B5EF4-FFF2-40B4-BE49-F238E27FC236}">
                  <a16:creationId xmlns:a16="http://schemas.microsoft.com/office/drawing/2014/main" id="{00F3C5C5-72B8-3ED9-0EED-ED8ACC1A4155}"/>
                </a:ext>
              </a:extLst>
            </p:cNvPr>
            <p:cNvSpPr/>
            <p:nvPr/>
          </p:nvSpPr>
          <p:spPr>
            <a:xfrm>
              <a:off x="0" y="162349"/>
              <a:ext cx="1476959" cy="574175"/>
            </a:xfrm>
            <a:prstGeom prst="line">
              <a:avLst/>
            </a:prstGeom>
            <a:noFill/>
            <a:ln w="254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sz="900"/>
            </a:p>
          </p:txBody>
        </p:sp>
        <p:grpSp>
          <p:nvGrpSpPr>
            <p:cNvPr id="45" name="Group">
              <a:extLst>
                <a:ext uri="{FF2B5EF4-FFF2-40B4-BE49-F238E27FC236}">
                  <a16:creationId xmlns:a16="http://schemas.microsoft.com/office/drawing/2014/main" id="{50E0B9A0-52C6-F34F-D775-91EC11F9CED3}"/>
                </a:ext>
              </a:extLst>
            </p:cNvPr>
            <p:cNvGrpSpPr/>
            <p:nvPr/>
          </p:nvGrpSpPr>
          <p:grpSpPr>
            <a:xfrm>
              <a:off x="211279" y="46388"/>
              <a:ext cx="748898" cy="731573"/>
              <a:chOff x="0" y="0"/>
              <a:chExt cx="748896" cy="731571"/>
            </a:xfrm>
          </p:grpSpPr>
          <p:sp>
            <p:nvSpPr>
              <p:cNvPr id="60" name="n">
                <a:extLst>
                  <a:ext uri="{FF2B5EF4-FFF2-40B4-BE49-F238E27FC236}">
                    <a16:creationId xmlns:a16="http://schemas.microsoft.com/office/drawing/2014/main" id="{BAD923C3-9DE2-A253-33D7-D0D6A46CD0A4}"/>
                  </a:ext>
                </a:extLst>
              </p:cNvPr>
              <p:cNvSpPr/>
              <p:nvPr/>
            </p:nvSpPr>
            <p:spPr>
              <a:xfrm>
                <a:off x="233325" y="0"/>
                <a:ext cx="405025" cy="405024"/>
              </a:xfrm>
              <a:prstGeom prst="ellipse">
                <a:avLst/>
              </a:prstGeom>
              <a:gradFill flip="none" rotWithShape="1">
                <a:gsLst>
                  <a:gs pos="0">
                    <a:srgbClr val="8EFA00"/>
                  </a:gs>
                  <a:gs pos="100000">
                    <a:srgbClr val="4F8F00"/>
                  </a:gs>
                </a:gsLst>
                <a:path path="shape">
                  <a:fillToRect l="75627" t="39381" r="24372" b="60618"/>
                </a:path>
              </a:gradFill>
              <a:ln w="12700" cap="flat">
                <a:noFill/>
                <a:miter lim="400000"/>
              </a:ln>
              <a:effectLst>
                <a:outerShdw blurRad="50800" dist="25400" dir="5400000" rotWithShape="0">
                  <a:srgbClr val="000000">
                    <a:alpha val="50000"/>
                  </a:srgbClr>
                </a:outerShdw>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0" tIns="0" rIns="0" bIns="0" numCol="1" anchor="ctr">
                <a:noAutofit/>
              </a:bodyPr>
              <a:lstStyle>
                <a:lvl1pPr algn="ctr" defTabSz="821531">
                  <a:lnSpc>
                    <a:spcPct val="100000"/>
                  </a:lnSpc>
                  <a:spcBef>
                    <a:spcPts val="0"/>
                  </a:spcBef>
                  <a:defRPr sz="900" b="1" baseline="22222">
                    <a:latin typeface="Helvetica"/>
                    <a:ea typeface="Helvetica"/>
                    <a:cs typeface="Helvetica"/>
                    <a:sym typeface="Helvetica"/>
                  </a:defRPr>
                </a:lvl1pPr>
              </a:lstStyle>
              <a:p>
                <a:r>
                  <a:rPr sz="100"/>
                  <a:t>n</a:t>
                </a:r>
              </a:p>
            </p:txBody>
          </p:sp>
          <p:sp>
            <p:nvSpPr>
              <p:cNvPr id="61" name="n">
                <a:extLst>
                  <a:ext uri="{FF2B5EF4-FFF2-40B4-BE49-F238E27FC236}">
                    <a16:creationId xmlns:a16="http://schemas.microsoft.com/office/drawing/2014/main" id="{A938D12F-9326-21C5-91E2-B0EF8ADAB96F}"/>
                  </a:ext>
                </a:extLst>
              </p:cNvPr>
              <p:cNvSpPr/>
              <p:nvPr/>
            </p:nvSpPr>
            <p:spPr>
              <a:xfrm>
                <a:off x="0" y="245276"/>
                <a:ext cx="405024" cy="405025"/>
              </a:xfrm>
              <a:prstGeom prst="ellipse">
                <a:avLst/>
              </a:prstGeom>
              <a:gradFill flip="none" rotWithShape="1">
                <a:gsLst>
                  <a:gs pos="0">
                    <a:srgbClr val="8EFA00"/>
                  </a:gs>
                  <a:gs pos="100000">
                    <a:srgbClr val="4F8F00"/>
                  </a:gs>
                </a:gsLst>
                <a:path path="shape">
                  <a:fillToRect l="75627" t="39381" r="24372" b="60618"/>
                </a:path>
              </a:gradFill>
              <a:ln w="12700" cap="flat">
                <a:noFill/>
                <a:miter lim="400000"/>
              </a:ln>
              <a:effectLst>
                <a:outerShdw blurRad="50800" dist="25400" dir="5400000" rotWithShape="0">
                  <a:srgbClr val="000000">
                    <a:alpha val="50000"/>
                  </a:srgbClr>
                </a:outerShdw>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0" tIns="0" rIns="0" bIns="0" numCol="1" anchor="ctr">
                <a:noAutofit/>
              </a:bodyPr>
              <a:lstStyle>
                <a:lvl1pPr algn="ctr" defTabSz="821531">
                  <a:lnSpc>
                    <a:spcPct val="100000"/>
                  </a:lnSpc>
                  <a:spcBef>
                    <a:spcPts val="0"/>
                  </a:spcBef>
                  <a:defRPr sz="900" b="1" baseline="22222">
                    <a:latin typeface="Helvetica"/>
                    <a:ea typeface="Helvetica"/>
                    <a:cs typeface="Helvetica"/>
                    <a:sym typeface="Helvetica"/>
                  </a:defRPr>
                </a:lvl1pPr>
              </a:lstStyle>
              <a:p>
                <a:r>
                  <a:rPr sz="100"/>
                  <a:t>n</a:t>
                </a:r>
              </a:p>
            </p:txBody>
          </p:sp>
          <p:sp>
            <p:nvSpPr>
              <p:cNvPr id="62" name="p">
                <a:extLst>
                  <a:ext uri="{FF2B5EF4-FFF2-40B4-BE49-F238E27FC236}">
                    <a16:creationId xmlns:a16="http://schemas.microsoft.com/office/drawing/2014/main" id="{BEFF1A7F-2B80-340F-A9F6-C93D0B7F4846}"/>
                  </a:ext>
                </a:extLst>
              </p:cNvPr>
              <p:cNvSpPr/>
              <p:nvPr/>
            </p:nvSpPr>
            <p:spPr>
              <a:xfrm>
                <a:off x="343871" y="326610"/>
                <a:ext cx="405025" cy="404961"/>
              </a:xfrm>
              <a:prstGeom prst="ellipse">
                <a:avLst/>
              </a:prstGeom>
              <a:gradFill flip="none" rotWithShape="1">
                <a:gsLst>
                  <a:gs pos="0">
                    <a:srgbClr val="76D6FF"/>
                  </a:gs>
                  <a:gs pos="100000">
                    <a:srgbClr val="005BA1"/>
                  </a:gs>
                </a:gsLst>
                <a:path path="shape">
                  <a:fillToRect l="75627" t="39381" r="24372" b="60618"/>
                </a:path>
              </a:gradFill>
              <a:ln w="12700" cap="flat">
                <a:noFill/>
                <a:miter lim="400000"/>
              </a:ln>
              <a:effectLst>
                <a:outerShdw blurRad="63500" dist="12700" rotWithShape="0">
                  <a:srgbClr val="000000">
                    <a:alpha val="50000"/>
                  </a:srgbClr>
                </a:outerShdw>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0" tIns="0" rIns="0" bIns="0" numCol="1" anchor="ctr">
                <a:noAutofit/>
              </a:bodyPr>
              <a:lstStyle>
                <a:lvl1pPr algn="ctr" defTabSz="821531">
                  <a:lnSpc>
                    <a:spcPct val="100000"/>
                  </a:lnSpc>
                  <a:spcBef>
                    <a:spcPts val="0"/>
                  </a:spcBef>
                  <a:defRPr sz="900" b="1" baseline="33333">
                    <a:latin typeface="Helvetica"/>
                    <a:ea typeface="Helvetica"/>
                    <a:cs typeface="Helvetica"/>
                    <a:sym typeface="Helvetica"/>
                  </a:defRPr>
                </a:lvl1pPr>
              </a:lstStyle>
              <a:p>
                <a:r>
                  <a:rPr sz="100"/>
                  <a:t>p</a:t>
                </a:r>
              </a:p>
            </p:txBody>
          </p:sp>
        </p:grpSp>
        <p:grpSp>
          <p:nvGrpSpPr>
            <p:cNvPr id="46" name="Group">
              <a:extLst>
                <a:ext uri="{FF2B5EF4-FFF2-40B4-BE49-F238E27FC236}">
                  <a16:creationId xmlns:a16="http://schemas.microsoft.com/office/drawing/2014/main" id="{3B09A47F-00AB-FEA3-8124-F1C653EA7A97}"/>
                </a:ext>
              </a:extLst>
            </p:cNvPr>
            <p:cNvGrpSpPr/>
            <p:nvPr/>
          </p:nvGrpSpPr>
          <p:grpSpPr>
            <a:xfrm>
              <a:off x="1409344" y="995614"/>
              <a:ext cx="748898" cy="723494"/>
              <a:chOff x="0" y="0"/>
              <a:chExt cx="748896" cy="723492"/>
            </a:xfrm>
          </p:grpSpPr>
          <p:sp>
            <p:nvSpPr>
              <p:cNvPr id="57" name="p">
                <a:extLst>
                  <a:ext uri="{FF2B5EF4-FFF2-40B4-BE49-F238E27FC236}">
                    <a16:creationId xmlns:a16="http://schemas.microsoft.com/office/drawing/2014/main" id="{731B7B49-AA95-8C94-37C0-D0D38F442AAA}"/>
                  </a:ext>
                </a:extLst>
              </p:cNvPr>
              <p:cNvSpPr/>
              <p:nvPr/>
            </p:nvSpPr>
            <p:spPr>
              <a:xfrm>
                <a:off x="224817" y="0"/>
                <a:ext cx="405025" cy="404960"/>
              </a:xfrm>
              <a:prstGeom prst="ellipse">
                <a:avLst/>
              </a:prstGeom>
              <a:gradFill flip="none" rotWithShape="1">
                <a:gsLst>
                  <a:gs pos="0">
                    <a:srgbClr val="76D6FF"/>
                  </a:gs>
                  <a:gs pos="100000">
                    <a:srgbClr val="005FA6"/>
                  </a:gs>
                </a:gsLst>
                <a:path path="shape">
                  <a:fillToRect l="75627" t="39381" r="24372" b="60618"/>
                </a:path>
              </a:gradFill>
              <a:ln w="12700" cap="flat">
                <a:noFill/>
                <a:miter lim="400000"/>
              </a:ln>
              <a:effectLst>
                <a:outerShdw blurRad="63500" dist="12700" rotWithShape="0">
                  <a:srgbClr val="000000">
                    <a:alpha val="50000"/>
                  </a:srgbClr>
                </a:outerShdw>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0" tIns="0" rIns="0" bIns="0" numCol="1" anchor="ctr">
                <a:noAutofit/>
              </a:bodyPr>
              <a:lstStyle>
                <a:lvl1pPr algn="ctr" defTabSz="821531">
                  <a:lnSpc>
                    <a:spcPct val="100000"/>
                  </a:lnSpc>
                  <a:spcBef>
                    <a:spcPts val="0"/>
                  </a:spcBef>
                  <a:defRPr sz="900" b="1" baseline="33333">
                    <a:latin typeface="Helvetica"/>
                    <a:ea typeface="Helvetica"/>
                    <a:cs typeface="Helvetica"/>
                    <a:sym typeface="Helvetica"/>
                  </a:defRPr>
                </a:lvl1pPr>
              </a:lstStyle>
              <a:p>
                <a:r>
                  <a:rPr sz="100"/>
                  <a:t>p</a:t>
                </a:r>
              </a:p>
            </p:txBody>
          </p:sp>
          <p:sp>
            <p:nvSpPr>
              <p:cNvPr id="58" name="n">
                <a:extLst>
                  <a:ext uri="{FF2B5EF4-FFF2-40B4-BE49-F238E27FC236}">
                    <a16:creationId xmlns:a16="http://schemas.microsoft.com/office/drawing/2014/main" id="{EDD11602-15E2-CA2B-7508-45B102D7B51E}"/>
                  </a:ext>
                </a:extLst>
              </p:cNvPr>
              <p:cNvSpPr/>
              <p:nvPr/>
            </p:nvSpPr>
            <p:spPr>
              <a:xfrm>
                <a:off x="0" y="237197"/>
                <a:ext cx="405024" cy="405025"/>
              </a:xfrm>
              <a:prstGeom prst="ellipse">
                <a:avLst/>
              </a:prstGeom>
              <a:gradFill flip="none" rotWithShape="1">
                <a:gsLst>
                  <a:gs pos="0">
                    <a:srgbClr val="8EFA00"/>
                  </a:gs>
                  <a:gs pos="100000">
                    <a:srgbClr val="4F8F00"/>
                  </a:gs>
                </a:gsLst>
                <a:path path="shape">
                  <a:fillToRect l="75627" t="39381" r="24372" b="60618"/>
                </a:path>
              </a:gradFill>
              <a:ln w="12700" cap="flat">
                <a:noFill/>
                <a:miter lim="400000"/>
              </a:ln>
              <a:effectLst>
                <a:outerShdw blurRad="50800" dist="25400" dir="5400000" rotWithShape="0">
                  <a:srgbClr val="000000">
                    <a:alpha val="50000"/>
                  </a:srgbClr>
                </a:outerShdw>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0" tIns="0" rIns="0" bIns="0" numCol="1" anchor="ctr">
                <a:noAutofit/>
              </a:bodyPr>
              <a:lstStyle>
                <a:lvl1pPr algn="ctr" defTabSz="821531">
                  <a:lnSpc>
                    <a:spcPct val="100000"/>
                  </a:lnSpc>
                  <a:spcBef>
                    <a:spcPts val="0"/>
                  </a:spcBef>
                  <a:defRPr sz="900" b="1" baseline="22222">
                    <a:latin typeface="Helvetica"/>
                    <a:ea typeface="Helvetica"/>
                    <a:cs typeface="Helvetica"/>
                    <a:sym typeface="Helvetica"/>
                  </a:defRPr>
                </a:lvl1pPr>
              </a:lstStyle>
              <a:p>
                <a:r>
                  <a:rPr sz="100"/>
                  <a:t>n</a:t>
                </a:r>
              </a:p>
            </p:txBody>
          </p:sp>
          <p:sp>
            <p:nvSpPr>
              <p:cNvPr id="59" name="p">
                <a:extLst>
                  <a:ext uri="{FF2B5EF4-FFF2-40B4-BE49-F238E27FC236}">
                    <a16:creationId xmlns:a16="http://schemas.microsoft.com/office/drawing/2014/main" id="{A8DFE042-5E78-7BDE-5D86-7534F3B36B54}"/>
                  </a:ext>
                </a:extLst>
              </p:cNvPr>
              <p:cNvSpPr/>
              <p:nvPr/>
            </p:nvSpPr>
            <p:spPr>
              <a:xfrm>
                <a:off x="343871" y="318532"/>
                <a:ext cx="405025" cy="404960"/>
              </a:xfrm>
              <a:prstGeom prst="ellipse">
                <a:avLst/>
              </a:prstGeom>
              <a:gradFill flip="none" rotWithShape="1">
                <a:gsLst>
                  <a:gs pos="0">
                    <a:srgbClr val="76D6FF"/>
                  </a:gs>
                  <a:gs pos="100000">
                    <a:srgbClr val="005EA5"/>
                  </a:gs>
                </a:gsLst>
                <a:path path="shape">
                  <a:fillToRect l="75627" t="39381" r="24372" b="60618"/>
                </a:path>
              </a:gradFill>
              <a:ln w="12700" cap="flat">
                <a:noFill/>
                <a:miter lim="400000"/>
              </a:ln>
              <a:effectLst>
                <a:outerShdw blurRad="63500" dist="12700" rotWithShape="0">
                  <a:srgbClr val="000000">
                    <a:alpha val="50000"/>
                  </a:srgbClr>
                </a:outerShdw>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0" tIns="0" rIns="0" bIns="0" numCol="1" anchor="ctr">
                <a:noAutofit/>
              </a:bodyPr>
              <a:lstStyle>
                <a:lvl1pPr algn="ctr">
                  <a:lnSpc>
                    <a:spcPct val="100000"/>
                  </a:lnSpc>
                  <a:spcBef>
                    <a:spcPts val="0"/>
                  </a:spcBef>
                  <a:defRPr sz="900" b="1" baseline="33333">
                    <a:latin typeface="Helvetica"/>
                    <a:ea typeface="Helvetica"/>
                    <a:cs typeface="Helvetica"/>
                    <a:sym typeface="Helvetica"/>
                  </a:defRPr>
                </a:lvl1pPr>
              </a:lstStyle>
              <a:p>
                <a:pPr defTabSz="914400"/>
                <a:r>
                  <a:rPr sz="100"/>
                  <a:t>p</a:t>
                </a:r>
              </a:p>
            </p:txBody>
          </p:sp>
        </p:grpSp>
        <p:grpSp>
          <p:nvGrpSpPr>
            <p:cNvPr id="47" name="Group">
              <a:extLst>
                <a:ext uri="{FF2B5EF4-FFF2-40B4-BE49-F238E27FC236}">
                  <a16:creationId xmlns:a16="http://schemas.microsoft.com/office/drawing/2014/main" id="{C40ADCF4-34EC-2349-E97E-B114241AEA2D}"/>
                </a:ext>
              </a:extLst>
            </p:cNvPr>
            <p:cNvGrpSpPr/>
            <p:nvPr/>
          </p:nvGrpSpPr>
          <p:grpSpPr>
            <a:xfrm>
              <a:off x="1764256" y="161631"/>
              <a:ext cx="463807" cy="492218"/>
              <a:chOff x="-87161" y="-50868"/>
              <a:chExt cx="463806" cy="492216"/>
            </a:xfrm>
          </p:grpSpPr>
          <p:sp>
            <p:nvSpPr>
              <p:cNvPr id="55" name="𝜈e">
                <a:extLst>
                  <a:ext uri="{FF2B5EF4-FFF2-40B4-BE49-F238E27FC236}">
                    <a16:creationId xmlns:a16="http://schemas.microsoft.com/office/drawing/2014/main" id="{F8918C9F-34B2-1F57-7595-2B13C3248662}"/>
                  </a:ext>
                </a:extLst>
              </p:cNvPr>
              <p:cNvSpPr txBox="1"/>
              <p:nvPr/>
            </p:nvSpPr>
            <p:spPr>
              <a:xfrm>
                <a:off x="-87161" y="-50868"/>
                <a:ext cx="463806" cy="492216"/>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71437" tIns="71437" rIns="71437" bIns="71437" numCol="1" anchor="ctr">
                <a:noAutofit/>
              </a:bodyPr>
              <a:lstStyle/>
              <a:p>
                <a:pPr algn="ctr" defTabSz="821531">
                  <a:lnSpc>
                    <a:spcPct val="100000"/>
                  </a:lnSpc>
                  <a:spcBef>
                    <a:spcPts val="0"/>
                  </a:spcBef>
                  <a:defRPr sz="1300" b="1">
                    <a:latin typeface="Helvetica"/>
                    <a:ea typeface="Helvetica"/>
                    <a:cs typeface="Helvetica"/>
                    <a:sym typeface="Helvetica"/>
                  </a:defRPr>
                </a:pPr>
                <a:r>
                  <a:rPr sz="300"/>
                  <a:t>𝜈</a:t>
                </a:r>
                <a:r>
                  <a:rPr sz="300" baseline="-5999"/>
                  <a:t>e</a:t>
                </a:r>
              </a:p>
            </p:txBody>
          </p:sp>
          <p:sp>
            <p:nvSpPr>
              <p:cNvPr id="56" name="Line">
                <a:extLst>
                  <a:ext uri="{FF2B5EF4-FFF2-40B4-BE49-F238E27FC236}">
                    <a16:creationId xmlns:a16="http://schemas.microsoft.com/office/drawing/2014/main" id="{51621B9F-5FDB-E9DF-B6E4-CA3A4CB81A26}"/>
                  </a:ext>
                </a:extLst>
              </p:cNvPr>
              <p:cNvSpPr/>
              <p:nvPr/>
            </p:nvSpPr>
            <p:spPr>
              <a:xfrm>
                <a:off x="69847" y="127067"/>
                <a:ext cx="91791" cy="1"/>
              </a:xfrm>
              <a:prstGeom prst="line">
                <a:avLst/>
              </a:prstGeom>
              <a:noFill/>
              <a:ln w="12700" cap="flat">
                <a:solidFill>
                  <a:srgbClr val="000000"/>
                </a:solidFill>
                <a:prstDash val="solid"/>
                <a:miter lim="400000"/>
              </a:ln>
              <a:effectLst/>
            </p:spPr>
            <p:txBody>
              <a:bodyPr wrap="square" lIns="71437" tIns="71437" rIns="71437" bIns="71437" numCol="1" anchor="ctr">
                <a:noAutofit/>
              </a:bodyPr>
              <a:lstStyle/>
              <a:p>
                <a:pPr algn="ctr" defTabSz="821531">
                  <a:lnSpc>
                    <a:spcPct val="100000"/>
                  </a:lnSpc>
                  <a:spcBef>
                    <a:spcPts val="0"/>
                  </a:spcBef>
                  <a:defRPr sz="3200">
                    <a:latin typeface="Helvetica Light"/>
                    <a:ea typeface="Helvetica Light"/>
                    <a:cs typeface="Helvetica Light"/>
                    <a:sym typeface="Helvetica Light"/>
                  </a:defRPr>
                </a:pPr>
                <a:endParaRPr sz="900"/>
              </a:p>
            </p:txBody>
          </p:sp>
        </p:grpSp>
        <p:sp>
          <p:nvSpPr>
            <p:cNvPr id="48" name="e-">
              <a:extLst>
                <a:ext uri="{FF2B5EF4-FFF2-40B4-BE49-F238E27FC236}">
                  <a16:creationId xmlns:a16="http://schemas.microsoft.com/office/drawing/2014/main" id="{55E07FBB-99C4-8D93-6D73-3076C51E21E7}"/>
                </a:ext>
              </a:extLst>
            </p:cNvPr>
            <p:cNvSpPr txBox="1"/>
            <p:nvPr/>
          </p:nvSpPr>
          <p:spPr>
            <a:xfrm>
              <a:off x="2090880" y="452382"/>
              <a:ext cx="392348" cy="494166"/>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71437" tIns="71437" rIns="71437" bIns="71437" numCol="1" anchor="ctr">
              <a:noAutofit/>
            </a:bodyPr>
            <a:lstStyle/>
            <a:p>
              <a:pPr algn="ctr" defTabSz="821531">
                <a:lnSpc>
                  <a:spcPct val="100000"/>
                </a:lnSpc>
                <a:spcBef>
                  <a:spcPts val="0"/>
                </a:spcBef>
                <a:defRPr sz="1200" b="1">
                  <a:latin typeface="Helvetica"/>
                  <a:ea typeface="Helvetica"/>
                  <a:cs typeface="Helvetica"/>
                  <a:sym typeface="Helvetica"/>
                </a:defRPr>
              </a:pPr>
              <a:r>
                <a:rPr sz="200"/>
                <a:t>e</a:t>
              </a:r>
              <a:r>
                <a:rPr sz="200" baseline="31999"/>
                <a:t>-</a:t>
              </a:r>
            </a:p>
          </p:txBody>
        </p:sp>
        <p:sp>
          <p:nvSpPr>
            <p:cNvPr id="49" name="3H">
              <a:extLst>
                <a:ext uri="{FF2B5EF4-FFF2-40B4-BE49-F238E27FC236}">
                  <a16:creationId xmlns:a16="http://schemas.microsoft.com/office/drawing/2014/main" id="{502744E8-F696-1A09-1953-45E0DB1D807C}"/>
                </a:ext>
              </a:extLst>
            </p:cNvPr>
            <p:cNvSpPr txBox="1"/>
            <p:nvPr/>
          </p:nvSpPr>
          <p:spPr>
            <a:xfrm>
              <a:off x="-191686" y="687585"/>
              <a:ext cx="670624" cy="501329"/>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71437" tIns="71437" rIns="71437" bIns="71437" numCol="1" anchor="ctr">
              <a:noAutofit/>
            </a:bodyPr>
            <a:lstStyle/>
            <a:p>
              <a:pPr algn="ctr" defTabSz="821531">
                <a:lnSpc>
                  <a:spcPct val="100000"/>
                </a:lnSpc>
                <a:spcBef>
                  <a:spcPts val="0"/>
                </a:spcBef>
                <a:defRPr sz="1400" b="1">
                  <a:solidFill>
                    <a:srgbClr val="773F9B"/>
                  </a:solidFill>
                  <a:latin typeface="Helvetica"/>
                  <a:ea typeface="Helvetica"/>
                  <a:cs typeface="Helvetica"/>
                  <a:sym typeface="Helvetica"/>
                </a:defRPr>
              </a:pPr>
              <a:r>
                <a:rPr sz="300" baseline="31999"/>
                <a:t>3</a:t>
              </a:r>
              <a:r>
                <a:rPr sz="300"/>
                <a:t>H</a:t>
              </a:r>
            </a:p>
          </p:txBody>
        </p:sp>
        <p:sp>
          <p:nvSpPr>
            <p:cNvPr id="50" name="3He">
              <a:extLst>
                <a:ext uri="{FF2B5EF4-FFF2-40B4-BE49-F238E27FC236}">
                  <a16:creationId xmlns:a16="http://schemas.microsoft.com/office/drawing/2014/main" id="{163B9494-8434-A118-D4DE-D147E3B1AB0A}"/>
                </a:ext>
              </a:extLst>
            </p:cNvPr>
            <p:cNvSpPr txBox="1"/>
            <p:nvPr/>
          </p:nvSpPr>
          <p:spPr>
            <a:xfrm>
              <a:off x="1220105" y="1539143"/>
              <a:ext cx="645689" cy="580030"/>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71437" tIns="71437" rIns="71437" bIns="71437" numCol="1" anchor="ctr">
              <a:noAutofit/>
            </a:bodyPr>
            <a:lstStyle/>
            <a:p>
              <a:pPr algn="ctr" defTabSz="821531">
                <a:lnSpc>
                  <a:spcPct val="100000"/>
                </a:lnSpc>
                <a:spcBef>
                  <a:spcPts val="0"/>
                </a:spcBef>
                <a:defRPr sz="1400" b="1">
                  <a:solidFill>
                    <a:srgbClr val="773F9B"/>
                  </a:solidFill>
                  <a:latin typeface="Helvetica"/>
                  <a:ea typeface="Helvetica"/>
                  <a:cs typeface="Helvetica"/>
                  <a:sym typeface="Helvetica"/>
                </a:defRPr>
              </a:pPr>
              <a:r>
                <a:rPr sz="300" baseline="31999" dirty="0"/>
                <a:t>3</a:t>
              </a:r>
              <a:r>
                <a:rPr sz="300" dirty="0"/>
                <a:t>He</a:t>
              </a:r>
            </a:p>
          </p:txBody>
        </p:sp>
        <p:sp>
          <p:nvSpPr>
            <p:cNvPr id="51" name="Star">
              <a:extLst>
                <a:ext uri="{FF2B5EF4-FFF2-40B4-BE49-F238E27FC236}">
                  <a16:creationId xmlns:a16="http://schemas.microsoft.com/office/drawing/2014/main" id="{D615200B-531B-45C9-336A-8FB0FA8CBE2B}"/>
                </a:ext>
              </a:extLst>
            </p:cNvPr>
            <p:cNvSpPr/>
            <p:nvPr/>
          </p:nvSpPr>
          <p:spPr>
            <a:xfrm>
              <a:off x="1358808" y="624263"/>
              <a:ext cx="202190" cy="19398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2233" y="7138"/>
                  </a:lnTo>
                  <a:lnTo>
                    <a:pt x="17849" y="2605"/>
                  </a:lnTo>
                  <a:lnTo>
                    <a:pt x="14428" y="9009"/>
                  </a:lnTo>
                  <a:lnTo>
                    <a:pt x="21600" y="9202"/>
                  </a:lnTo>
                  <a:lnTo>
                    <a:pt x="14926" y="11874"/>
                  </a:lnTo>
                  <a:lnTo>
                    <a:pt x="20297" y="16704"/>
                  </a:lnTo>
                  <a:lnTo>
                    <a:pt x="13493" y="14394"/>
                  </a:lnTo>
                  <a:lnTo>
                    <a:pt x="14551" y="21600"/>
                  </a:lnTo>
                  <a:lnTo>
                    <a:pt x="10800" y="15390"/>
                  </a:lnTo>
                  <a:lnTo>
                    <a:pt x="7049" y="21600"/>
                  </a:lnTo>
                  <a:lnTo>
                    <a:pt x="8107" y="14394"/>
                  </a:lnTo>
                  <a:lnTo>
                    <a:pt x="1303" y="16704"/>
                  </a:lnTo>
                  <a:lnTo>
                    <a:pt x="6674" y="11874"/>
                  </a:lnTo>
                  <a:lnTo>
                    <a:pt x="0" y="9202"/>
                  </a:lnTo>
                  <a:lnTo>
                    <a:pt x="7172" y="9009"/>
                  </a:lnTo>
                  <a:lnTo>
                    <a:pt x="3751" y="2605"/>
                  </a:lnTo>
                  <a:lnTo>
                    <a:pt x="9367" y="7138"/>
                  </a:lnTo>
                  <a:close/>
                </a:path>
              </a:pathLst>
            </a:custGeom>
            <a:blipFill rotWithShape="1">
              <a:blip r:embed="rId6"/>
              <a:srcRect/>
              <a:tile tx="0" ty="0" sx="100000" sy="100000" flip="none" algn="tl"/>
            </a:blipFill>
            <a:ln w="12700" cap="flat">
              <a:noFill/>
              <a:miter lim="400000"/>
            </a:ln>
            <a:effectLst>
              <a:outerShdw blurRad="50800" dist="25400" dir="5400000" rotWithShape="0">
                <a:srgbClr val="000000">
                  <a:alpha val="50000"/>
                </a:srgbClr>
              </a:outerShdw>
            </a:effectLst>
          </p:spPr>
          <p:txBody>
            <a:bodyPr wrap="square" lIns="71437" tIns="71437" rIns="71437" bIns="71437" numCol="1" anchor="ctr">
              <a:noAutofit/>
            </a:bodyPr>
            <a:lstStyle/>
            <a:p>
              <a:pPr algn="ctr" defTabSz="821531">
                <a:lnSpc>
                  <a:spcPct val="100000"/>
                </a:lnSpc>
                <a:spcBef>
                  <a:spcPts val="0"/>
                </a:spcBef>
                <a:defRPr sz="3200">
                  <a:solidFill>
                    <a:srgbClr val="FFFFFF"/>
                  </a:solidFill>
                  <a:latin typeface="Helvetica Light"/>
                  <a:ea typeface="Helvetica Light"/>
                  <a:cs typeface="Helvetica Light"/>
                  <a:sym typeface="Helvetica Light"/>
                </a:defRPr>
              </a:pPr>
              <a:endParaRPr sz="900"/>
            </a:p>
          </p:txBody>
        </p:sp>
        <p:sp>
          <p:nvSpPr>
            <p:cNvPr id="52" name="β-decay">
              <a:extLst>
                <a:ext uri="{FF2B5EF4-FFF2-40B4-BE49-F238E27FC236}">
                  <a16:creationId xmlns:a16="http://schemas.microsoft.com/office/drawing/2014/main" id="{9E45A216-791C-74B3-5697-3F52CFCBC37A}"/>
                </a:ext>
              </a:extLst>
            </p:cNvPr>
            <p:cNvSpPr txBox="1"/>
            <p:nvPr/>
          </p:nvSpPr>
          <p:spPr>
            <a:xfrm>
              <a:off x="567177" y="720675"/>
              <a:ext cx="1023428" cy="435149"/>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71437" tIns="71437" rIns="71437" bIns="71437" numCol="1" anchor="ctr">
              <a:noAutofit/>
            </a:bodyPr>
            <a:lstStyle>
              <a:lvl1pPr algn="ctr" defTabSz="821531">
                <a:lnSpc>
                  <a:spcPct val="100000"/>
                </a:lnSpc>
                <a:spcBef>
                  <a:spcPts val="0"/>
                </a:spcBef>
                <a:defRPr sz="1400" b="1">
                  <a:solidFill>
                    <a:srgbClr val="773F9B"/>
                  </a:solidFill>
                  <a:latin typeface="Helvetica"/>
                  <a:ea typeface="Helvetica"/>
                  <a:cs typeface="Helvetica"/>
                  <a:sym typeface="Helvetica"/>
                </a:defRPr>
              </a:lvl1pPr>
            </a:lstStyle>
            <a:p>
              <a:r>
                <a:rPr sz="300"/>
                <a:t>β-decay</a:t>
              </a:r>
            </a:p>
          </p:txBody>
        </p:sp>
        <p:sp>
          <p:nvSpPr>
            <p:cNvPr id="53" name="electron">
              <a:extLst>
                <a:ext uri="{FF2B5EF4-FFF2-40B4-BE49-F238E27FC236}">
                  <a16:creationId xmlns:a16="http://schemas.microsoft.com/office/drawing/2014/main" id="{D92D937B-B6F5-CBE2-415B-B2FC1925FCA3}"/>
                </a:ext>
              </a:extLst>
            </p:cNvPr>
            <p:cNvSpPr txBox="1"/>
            <p:nvPr/>
          </p:nvSpPr>
          <p:spPr>
            <a:xfrm>
              <a:off x="2038846" y="767876"/>
              <a:ext cx="1085984" cy="580030"/>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71437" tIns="71437" rIns="71437" bIns="71437" numCol="1" anchor="ctr">
              <a:noAutofit/>
            </a:bodyPr>
            <a:lstStyle>
              <a:lvl1pPr algn="ctr" defTabSz="821531">
                <a:lnSpc>
                  <a:spcPct val="100000"/>
                </a:lnSpc>
                <a:spcBef>
                  <a:spcPts val="0"/>
                </a:spcBef>
                <a:defRPr sz="1200" b="1">
                  <a:solidFill>
                    <a:srgbClr val="773F9B"/>
                  </a:solidFill>
                  <a:latin typeface="Helvetica"/>
                  <a:ea typeface="Helvetica"/>
                  <a:cs typeface="Helvetica"/>
                  <a:sym typeface="Helvetica"/>
                </a:defRPr>
              </a:lvl1pPr>
            </a:lstStyle>
            <a:p>
              <a:r>
                <a:rPr sz="200"/>
                <a:t>electron</a:t>
              </a:r>
            </a:p>
          </p:txBody>
        </p:sp>
        <p:sp>
          <p:nvSpPr>
            <p:cNvPr id="54" name="anti-neutrino">
              <a:extLst>
                <a:ext uri="{FF2B5EF4-FFF2-40B4-BE49-F238E27FC236}">
                  <a16:creationId xmlns:a16="http://schemas.microsoft.com/office/drawing/2014/main" id="{FC3D40F7-BD06-FF37-B6E2-5ED5C3206FA5}"/>
                </a:ext>
              </a:extLst>
            </p:cNvPr>
            <p:cNvSpPr txBox="1"/>
            <p:nvPr/>
          </p:nvSpPr>
          <p:spPr>
            <a:xfrm>
              <a:off x="1043365" y="-139641"/>
              <a:ext cx="1255003" cy="508796"/>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71437" tIns="71437" rIns="71437" bIns="71437" numCol="1" anchor="ctr">
              <a:noAutofit/>
            </a:bodyPr>
            <a:lstStyle>
              <a:lvl1pPr algn="ctr" defTabSz="821531">
                <a:lnSpc>
                  <a:spcPct val="100000"/>
                </a:lnSpc>
                <a:spcBef>
                  <a:spcPts val="0"/>
                </a:spcBef>
                <a:defRPr sz="1200" b="1">
                  <a:solidFill>
                    <a:srgbClr val="773F9B"/>
                  </a:solidFill>
                  <a:latin typeface="Helvetica"/>
                  <a:ea typeface="Helvetica"/>
                  <a:cs typeface="Helvetica"/>
                  <a:sym typeface="Helvetica"/>
                </a:defRPr>
              </a:lvl1pPr>
            </a:lstStyle>
            <a:p>
              <a:r>
                <a:rPr sz="200"/>
                <a:t>anti-neutrino</a:t>
              </a:r>
            </a:p>
          </p:txBody>
        </p:sp>
      </p:grpSp>
      <p:pic>
        <p:nvPicPr>
          <p:cNvPr id="63" name="endpoint_fit.pdf" descr="endpoint_fit.pdf">
            <a:extLst>
              <a:ext uri="{FF2B5EF4-FFF2-40B4-BE49-F238E27FC236}">
                <a16:creationId xmlns:a16="http://schemas.microsoft.com/office/drawing/2014/main" id="{363E3697-7F5A-D9BF-B32C-E52EB01258B1}"/>
              </a:ext>
            </a:extLst>
          </p:cNvPr>
          <p:cNvPicPr>
            <a:picLocks/>
          </p:cNvPicPr>
          <p:nvPr/>
        </p:nvPicPr>
        <p:blipFill>
          <a:blip r:embed="rId7"/>
          <a:srcRect l="2568" t="3523" r="2568" b="3523"/>
          <a:stretch>
            <a:fillRect/>
          </a:stretch>
        </p:blipFill>
        <p:spPr>
          <a:xfrm>
            <a:off x="17992757" y="4684238"/>
            <a:ext cx="3090672" cy="2212848"/>
          </a:xfrm>
          <a:prstGeom prst="rect">
            <a:avLst/>
          </a:prstGeom>
          <a:ln w="12700">
            <a:miter lim="400000"/>
          </a:ln>
        </p:spPr>
      </p:pic>
      <p:sp>
        <p:nvSpPr>
          <p:cNvPr id="26" name="Slide Number Placeholder 25">
            <a:extLst>
              <a:ext uri="{FF2B5EF4-FFF2-40B4-BE49-F238E27FC236}">
                <a16:creationId xmlns:a16="http://schemas.microsoft.com/office/drawing/2014/main" id="{9169E067-DDE0-8578-418A-DD94CCA58CB9}"/>
              </a:ext>
            </a:extLst>
          </p:cNvPr>
          <p:cNvSpPr>
            <a:spLocks noGrp="1"/>
          </p:cNvSpPr>
          <p:nvPr>
            <p:ph type="sldNum" sz="quarter" idx="2"/>
          </p:nvPr>
        </p:nvSpPr>
        <p:spPr/>
        <p:txBody>
          <a:bodyPr/>
          <a:lstStyle/>
          <a:p>
            <a:fld id="{86CB4B4D-7CA3-9044-876B-883B54F8677D}" type="slidenum">
              <a:rPr lang="en-US" smtClean="0"/>
              <a:t>6</a:t>
            </a:fld>
            <a:endParaRPr lang="en-US"/>
          </a:p>
        </p:txBody>
      </p:sp>
      <p:sp>
        <p:nvSpPr>
          <p:cNvPr id="6" name="Footer Placeholder 5">
            <a:extLst>
              <a:ext uri="{FF2B5EF4-FFF2-40B4-BE49-F238E27FC236}">
                <a16:creationId xmlns:a16="http://schemas.microsoft.com/office/drawing/2014/main" id="{3B294125-C970-0125-D518-43EA1D1E5F20}"/>
              </a:ext>
            </a:extLst>
          </p:cNvPr>
          <p:cNvSpPr>
            <a:spLocks noGrp="1"/>
          </p:cNvSpPr>
          <p:nvPr>
            <p:ph type="ftr" sz="quarter" idx="10"/>
          </p:nvPr>
        </p:nvSpPr>
        <p:spPr/>
        <p:txBody>
          <a:bodyPr/>
          <a:lstStyle/>
          <a:p>
            <a:pPr algn="l">
              <a:defRPr/>
            </a:pPr>
            <a:r>
              <a:rPr lang="en-US">
                <a:solidFill>
                  <a:schemeClr val="tx1"/>
                </a:solidFill>
              </a:rPr>
              <a:t>de Viveiros - Penn State</a:t>
            </a:r>
            <a:r>
              <a:rPr lang="en-US">
                <a:solidFill>
                  <a:srgbClr val="000000"/>
                </a:solidFill>
              </a:rPr>
              <a:t> </a:t>
            </a:r>
          </a:p>
          <a:p>
            <a:pPr>
              <a:defRPr/>
            </a:pPr>
            <a:r>
              <a:rPr lang="en-US">
                <a:solidFill>
                  <a:srgbClr val="000000"/>
                </a:solidFill>
              </a:rPr>
              <a:t>Lake Louise Winter Institute 2026</a:t>
            </a:r>
          </a:p>
          <a:p>
            <a:pPr algn="r">
              <a:defRPr/>
            </a:pPr>
            <a:r>
              <a:rPr lang="en-US">
                <a:solidFill>
                  <a:schemeClr val="tx1"/>
                </a:solidFill>
              </a:rPr>
              <a:t>March 2026 v3 #</a:t>
            </a:r>
            <a:endParaRPr lang="en-US" dirty="0">
              <a:solidFill>
                <a:schemeClr val="tx1"/>
              </a:solidFill>
            </a:endParaRPr>
          </a:p>
        </p:txBody>
      </p:sp>
    </p:spTree>
    <p:extLst>
      <p:ext uri="{BB962C8B-B14F-4D97-AF65-F5344CB8AC3E}">
        <p14:creationId xmlns:p14="http://schemas.microsoft.com/office/powerpoint/2010/main" val="4250244377"/>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7" name="Large Volume CRES"/>
          <p:cNvSpPr txBox="1">
            <a:spLocks noGrp="1"/>
          </p:cNvSpPr>
          <p:nvPr>
            <p:ph type="title"/>
          </p:nvPr>
        </p:nvSpPr>
        <p:spPr>
          <a:prstGeom prst="rect">
            <a:avLst/>
          </a:prstGeom>
        </p:spPr>
        <p:txBody>
          <a:bodyPr/>
          <a:lstStyle/>
          <a:p>
            <a:r>
              <a:t>Large Volume CRES</a:t>
            </a:r>
          </a:p>
        </p:txBody>
      </p:sp>
      <p:sp>
        <p:nvSpPr>
          <p:cNvPr id="918" name="We need a new CRES technology to reach cubic meter volumes.…"/>
          <p:cNvSpPr txBox="1">
            <a:spLocks noGrp="1"/>
          </p:cNvSpPr>
          <p:nvPr>
            <p:ph type="body" sz="half" idx="1"/>
          </p:nvPr>
        </p:nvSpPr>
        <p:spPr>
          <a:xfrm>
            <a:off x="440514" y="1344828"/>
            <a:ext cx="23502972" cy="5172448"/>
          </a:xfrm>
          <a:prstGeom prst="rect">
            <a:avLst/>
          </a:prstGeom>
        </p:spPr>
        <p:txBody>
          <a:bodyPr>
            <a:normAutofit lnSpcReduction="10000"/>
          </a:bodyPr>
          <a:lstStyle/>
          <a:p>
            <a:r>
              <a:rPr sz="5400" dirty="0"/>
              <a:t>We need a new CRES technology to reach cubic meter volumes</a:t>
            </a:r>
            <a:r>
              <a:rPr lang="en-US" sz="5400" dirty="0"/>
              <a:t>!</a:t>
            </a:r>
            <a:endParaRPr lang="pt-BR" sz="5400" dirty="0"/>
          </a:p>
          <a:p>
            <a:pPr lvl="1"/>
            <a:r>
              <a:rPr lang="pt-BR" dirty="0" err="1"/>
              <a:t>Waveguide-centric</a:t>
            </a:r>
            <a:r>
              <a:rPr lang="pt-BR" dirty="0"/>
              <a:t> design </a:t>
            </a:r>
            <a:r>
              <a:rPr lang="pt-BR" dirty="0" err="1"/>
              <a:t>is</a:t>
            </a:r>
            <a:r>
              <a:rPr lang="pt-BR" dirty="0"/>
              <a:t> no </a:t>
            </a:r>
            <a:r>
              <a:rPr lang="pt-BR" dirty="0" err="1"/>
              <a:t>longer</a:t>
            </a:r>
            <a:r>
              <a:rPr lang="pt-BR" dirty="0"/>
              <a:t> </a:t>
            </a:r>
            <a:r>
              <a:rPr lang="pt-BR" dirty="0" err="1"/>
              <a:t>suitable</a:t>
            </a:r>
            <a:endParaRPr dirty="0"/>
          </a:p>
          <a:p>
            <a:r>
              <a:rPr sz="5400" dirty="0"/>
              <a:t>Project 8 has considered and investigated an </a:t>
            </a:r>
            <a:r>
              <a:rPr sz="5400" i="1" dirty="0"/>
              <a:t>antenna array</a:t>
            </a:r>
            <a:r>
              <a:rPr sz="5400" dirty="0"/>
              <a:t> design significantly in the last few years</a:t>
            </a:r>
            <a:r>
              <a:rPr lang="en-US" sz="5400" dirty="0"/>
              <a:t> (</a:t>
            </a:r>
            <a:r>
              <a:rPr lang="en-US" sz="5400" dirty="0">
                <a:hlinkClick r:id="rId3"/>
              </a:rPr>
              <a:t>arXiv:2504.15387</a:t>
            </a:r>
            <a:r>
              <a:rPr lang="en-US" sz="5400" dirty="0"/>
              <a:t>)</a:t>
            </a:r>
            <a:r>
              <a:rPr sz="5400" dirty="0"/>
              <a:t>. A number of challenges identified during R&amp;D have </a:t>
            </a:r>
            <a:r>
              <a:rPr lang="en-US" sz="5400" dirty="0"/>
              <a:t>focused development on </a:t>
            </a:r>
            <a:r>
              <a:rPr lang="en-US" sz="5400" i="1" dirty="0"/>
              <a:t>r</a:t>
            </a:r>
            <a:r>
              <a:rPr sz="5400" i="1" dirty="0"/>
              <a:t>esonant cavities</a:t>
            </a:r>
            <a:endParaRPr lang="en-US" sz="5400" i="1" dirty="0"/>
          </a:p>
          <a:p>
            <a:pPr lvl="1"/>
            <a:r>
              <a:rPr lang="en-US" sz="4800" dirty="0"/>
              <a:t>Large volume efficiency, high SNR, and small channel count</a:t>
            </a:r>
          </a:p>
        </p:txBody>
      </p:sp>
      <p:grpSp>
        <p:nvGrpSpPr>
          <p:cNvPr id="1074" name="Group"/>
          <p:cNvGrpSpPr/>
          <p:nvPr/>
        </p:nvGrpSpPr>
        <p:grpSpPr>
          <a:xfrm>
            <a:off x="444500" y="7144713"/>
            <a:ext cx="10795000" cy="5687061"/>
            <a:chOff x="0" y="0"/>
            <a:chExt cx="10795000" cy="5687061"/>
          </a:xfrm>
        </p:grpSpPr>
        <p:sp>
          <p:nvSpPr>
            <p:cNvPr id="920" name="Rectangle"/>
            <p:cNvSpPr/>
            <p:nvPr/>
          </p:nvSpPr>
          <p:spPr>
            <a:xfrm>
              <a:off x="0" y="279400"/>
              <a:ext cx="10795000" cy="254000"/>
            </a:xfrm>
            <a:prstGeom prst="rect">
              <a:avLst/>
            </a:prstGeom>
            <a:solidFill>
              <a:srgbClr val="1D3D75"/>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a:ea typeface="Graphik"/>
                  <a:cs typeface="Graphik"/>
                  <a:sym typeface="Graphik"/>
                </a:defRPr>
              </a:pPr>
              <a:endParaRPr/>
            </a:p>
          </p:txBody>
        </p:sp>
        <p:sp>
          <p:nvSpPr>
            <p:cNvPr id="921" name="Rectangle"/>
            <p:cNvSpPr/>
            <p:nvPr/>
          </p:nvSpPr>
          <p:spPr>
            <a:xfrm>
              <a:off x="0" y="5133137"/>
              <a:ext cx="10795000" cy="254001"/>
            </a:xfrm>
            <a:prstGeom prst="rect">
              <a:avLst/>
            </a:prstGeom>
            <a:solidFill>
              <a:srgbClr val="1D3D75"/>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a:ea typeface="Graphik"/>
                  <a:cs typeface="Graphik"/>
                  <a:sym typeface="Graphik"/>
                </a:defRPr>
              </a:pPr>
              <a:endParaRPr/>
            </a:p>
          </p:txBody>
        </p:sp>
        <p:sp>
          <p:nvSpPr>
            <p:cNvPr id="922" name="z"/>
            <p:cNvSpPr/>
            <p:nvPr/>
          </p:nvSpPr>
          <p:spPr>
            <a:xfrm>
              <a:off x="330200" y="0"/>
              <a:ext cx="635000" cy="254000"/>
            </a:xfrm>
            <a:prstGeom prst="rect">
              <a:avLst/>
            </a:prstGeom>
            <a:solidFill>
              <a:srgbClr val="CD591A"/>
            </a:solid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lvl1pPr algn="ctr" defTabSz="1130300">
                <a:lnSpc>
                  <a:spcPct val="100000"/>
                </a:lnSpc>
                <a:spcBef>
                  <a:spcPts val="0"/>
                </a:spcBef>
                <a:defRPr sz="3200">
                  <a:solidFill>
                    <a:srgbClr val="FFFFFF"/>
                  </a:solidFill>
                  <a:latin typeface="Graphik"/>
                  <a:ea typeface="Graphik"/>
                  <a:cs typeface="Graphik"/>
                  <a:sym typeface="Graphik"/>
                </a:defRPr>
              </a:lvl1pPr>
            </a:lstStyle>
            <a:p>
              <a:endParaRPr/>
            </a:p>
          </p:txBody>
        </p:sp>
        <p:sp>
          <p:nvSpPr>
            <p:cNvPr id="923" name="z"/>
            <p:cNvSpPr/>
            <p:nvPr/>
          </p:nvSpPr>
          <p:spPr>
            <a:xfrm>
              <a:off x="9867900" y="0"/>
              <a:ext cx="635001" cy="254000"/>
            </a:xfrm>
            <a:prstGeom prst="rect">
              <a:avLst/>
            </a:prstGeom>
            <a:solidFill>
              <a:srgbClr val="CD591A"/>
            </a:solid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lvl1pPr algn="ctr" defTabSz="1130300">
                <a:lnSpc>
                  <a:spcPct val="100000"/>
                </a:lnSpc>
                <a:spcBef>
                  <a:spcPts val="0"/>
                </a:spcBef>
                <a:defRPr sz="3200">
                  <a:solidFill>
                    <a:srgbClr val="FFFFFF"/>
                  </a:solidFill>
                  <a:latin typeface="Graphik"/>
                  <a:ea typeface="Graphik"/>
                  <a:cs typeface="Graphik"/>
                  <a:sym typeface="Graphik"/>
                </a:defRPr>
              </a:lvl1pPr>
            </a:lstStyle>
            <a:p>
              <a:endParaRPr/>
            </a:p>
          </p:txBody>
        </p:sp>
        <p:sp>
          <p:nvSpPr>
            <p:cNvPr id="924" name="z"/>
            <p:cNvSpPr/>
            <p:nvPr/>
          </p:nvSpPr>
          <p:spPr>
            <a:xfrm>
              <a:off x="342900" y="5433060"/>
              <a:ext cx="635000" cy="254001"/>
            </a:xfrm>
            <a:prstGeom prst="rect">
              <a:avLst/>
            </a:prstGeom>
            <a:solidFill>
              <a:srgbClr val="CD591A"/>
            </a:solid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lvl1pPr algn="ctr" defTabSz="1130300">
                <a:lnSpc>
                  <a:spcPct val="100000"/>
                </a:lnSpc>
                <a:spcBef>
                  <a:spcPts val="0"/>
                </a:spcBef>
                <a:defRPr sz="3200">
                  <a:solidFill>
                    <a:srgbClr val="FFFFFF"/>
                  </a:solidFill>
                  <a:latin typeface="Graphik"/>
                  <a:ea typeface="Graphik"/>
                  <a:cs typeface="Graphik"/>
                  <a:sym typeface="Graphik"/>
                </a:defRPr>
              </a:lvl1pPr>
            </a:lstStyle>
            <a:p>
              <a:endParaRPr/>
            </a:p>
          </p:txBody>
        </p:sp>
        <p:sp>
          <p:nvSpPr>
            <p:cNvPr id="925" name="z"/>
            <p:cNvSpPr/>
            <p:nvPr/>
          </p:nvSpPr>
          <p:spPr>
            <a:xfrm>
              <a:off x="9880600" y="5433060"/>
              <a:ext cx="635001" cy="254001"/>
            </a:xfrm>
            <a:prstGeom prst="rect">
              <a:avLst/>
            </a:prstGeom>
            <a:solidFill>
              <a:srgbClr val="CD591A"/>
            </a:solid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lvl1pPr algn="ctr" defTabSz="1130300">
                <a:lnSpc>
                  <a:spcPct val="100000"/>
                </a:lnSpc>
                <a:spcBef>
                  <a:spcPts val="0"/>
                </a:spcBef>
                <a:defRPr sz="3200">
                  <a:solidFill>
                    <a:srgbClr val="FFFFFF"/>
                  </a:solidFill>
                  <a:latin typeface="Graphik"/>
                  <a:ea typeface="Graphik"/>
                  <a:cs typeface="Graphik"/>
                  <a:sym typeface="Graphik"/>
                </a:defRPr>
              </a:lvl1pPr>
            </a:lstStyle>
            <a:p>
              <a:endParaRPr/>
            </a:p>
          </p:txBody>
        </p:sp>
        <p:grpSp>
          <p:nvGrpSpPr>
            <p:cNvPr id="975" name="Group"/>
            <p:cNvGrpSpPr/>
            <p:nvPr/>
          </p:nvGrpSpPr>
          <p:grpSpPr>
            <a:xfrm>
              <a:off x="446130" y="4384287"/>
              <a:ext cx="10007081" cy="766797"/>
              <a:chOff x="108524" y="196974"/>
              <a:chExt cx="10007081" cy="766796"/>
            </a:xfrm>
          </p:grpSpPr>
          <p:grpSp>
            <p:nvGrpSpPr>
              <p:cNvPr id="932" name="Group"/>
              <p:cNvGrpSpPr/>
              <p:nvPr/>
            </p:nvGrpSpPr>
            <p:grpSpPr>
              <a:xfrm rot="2220000">
                <a:off x="1607124" y="196974"/>
                <a:ext cx="1015481" cy="766796"/>
                <a:chOff x="-63240" y="8352"/>
                <a:chExt cx="1015480" cy="766796"/>
              </a:xfrm>
            </p:grpSpPr>
            <p:sp>
              <p:nvSpPr>
                <p:cNvPr id="926" name="Oval"/>
                <p:cNvSpPr/>
                <p:nvPr/>
              </p:nvSpPr>
              <p:spPr>
                <a:xfrm rot="19356859" flipH="1">
                  <a:off x="-63240" y="396227"/>
                  <a:ext cx="1015480" cy="135272"/>
                </a:xfrm>
                <a:prstGeom prst="ellipse">
                  <a:avLst/>
                </a:prstGeom>
                <a:solidFill>
                  <a:srgbClr val="FFFFFF"/>
                </a:solidFill>
                <a:ln w="381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108" name="Connection Line"/>
                <p:cNvSpPr/>
                <p:nvPr/>
              </p:nvSpPr>
              <p:spPr>
                <a:xfrm>
                  <a:off x="39413" y="156056"/>
                  <a:ext cx="809375" cy="619092"/>
                </a:xfrm>
                <a:custGeom>
                  <a:avLst/>
                  <a:gdLst/>
                  <a:ahLst/>
                  <a:cxnLst>
                    <a:cxn ang="0">
                      <a:pos x="wd2" y="hd2"/>
                    </a:cxn>
                    <a:cxn ang="5400000">
                      <a:pos x="wd2" y="hd2"/>
                    </a:cxn>
                    <a:cxn ang="10800000">
                      <a:pos x="wd2" y="hd2"/>
                    </a:cxn>
                    <a:cxn ang="16200000">
                      <a:pos x="wd2" y="hd2"/>
                    </a:cxn>
                  </a:cxnLst>
                  <a:rect l="0" t="0" r="r" b="b"/>
                  <a:pathLst>
                    <a:path w="21600" h="21599" extrusionOk="0">
                      <a:moveTo>
                        <a:pt x="21600" y="0"/>
                      </a:moveTo>
                      <a:cubicBezTo>
                        <a:pt x="18385" y="14400"/>
                        <a:pt x="11185" y="21600"/>
                        <a:pt x="0" y="21599"/>
                      </a:cubicBezTo>
                    </a:path>
                  </a:pathLst>
                </a:custGeom>
                <a:noFill/>
                <a:ln w="38100" cap="flat">
                  <a:solidFill>
                    <a:srgbClr val="000000"/>
                  </a:solidFill>
                  <a:prstDash val="solid"/>
                  <a:miter lim="400000"/>
                </a:ln>
                <a:effectLst/>
              </p:spPr>
              <p:txBody>
                <a:bodyPr/>
                <a:lstStyle/>
                <a:p>
                  <a:endParaRPr/>
                </a:p>
              </p:txBody>
            </p:sp>
            <p:sp>
              <p:nvSpPr>
                <p:cNvPr id="928" name="Line"/>
                <p:cNvSpPr/>
                <p:nvPr/>
              </p:nvSpPr>
              <p:spPr>
                <a:xfrm flipH="1" flipV="1">
                  <a:off x="215389" y="168877"/>
                  <a:ext cx="247203" cy="333710"/>
                </a:xfrm>
                <a:prstGeom prst="line">
                  <a:avLst/>
                </a:prstGeom>
                <a:noFill/>
                <a:ln w="38100" cap="flat">
                  <a:solidFill>
                    <a:srgbClr val="000000"/>
                  </a:solidFill>
                  <a:prstDash val="solid"/>
                  <a:miter lim="400000"/>
                </a:ln>
                <a:effectLst/>
              </p:spPr>
              <p:txBody>
                <a:bodyPr wrap="square" lIns="50800" tIns="50800" rIns="50800" bIns="50800" numCol="1" anchor="ctr">
                  <a:noAutofit/>
                </a:bodyPr>
                <a:lstStyle/>
                <a:p>
                  <a:pPr algn="ctr">
                    <a:lnSpc>
                      <a:spcPct val="100000"/>
                    </a:lnSpc>
                    <a:spcBef>
                      <a:spcPts val="0"/>
                    </a:spcBef>
                    <a:defRPr sz="2400">
                      <a:solidFill>
                        <a:srgbClr val="FFFFFF"/>
                      </a:solidFill>
                    </a:defRPr>
                  </a:pPr>
                  <a:endParaRPr/>
                </a:p>
              </p:txBody>
            </p:sp>
            <p:sp>
              <p:nvSpPr>
                <p:cNvPr id="929" name="Line"/>
                <p:cNvSpPr/>
                <p:nvPr/>
              </p:nvSpPr>
              <p:spPr>
                <a:xfrm flipH="1" flipV="1">
                  <a:off x="209961" y="156481"/>
                  <a:ext cx="584161" cy="50184"/>
                </a:xfrm>
                <a:prstGeom prst="line">
                  <a:avLst/>
                </a:prstGeom>
                <a:noFill/>
                <a:ln w="38100" cap="flat">
                  <a:solidFill>
                    <a:srgbClr val="000000"/>
                  </a:solidFill>
                  <a:prstDash val="solid"/>
                  <a:miter lim="400000"/>
                </a:ln>
                <a:effectLst/>
              </p:spPr>
              <p:txBody>
                <a:bodyPr wrap="square" lIns="50800" tIns="50800" rIns="50800" bIns="50800" numCol="1" anchor="ctr">
                  <a:noAutofit/>
                </a:bodyPr>
                <a:lstStyle/>
                <a:p>
                  <a:pPr algn="ctr">
                    <a:lnSpc>
                      <a:spcPct val="100000"/>
                    </a:lnSpc>
                    <a:spcBef>
                      <a:spcPts val="0"/>
                    </a:spcBef>
                    <a:defRPr sz="2400">
                      <a:solidFill>
                        <a:srgbClr val="FFFFFF"/>
                      </a:solidFill>
                    </a:defRPr>
                  </a:pPr>
                  <a:endParaRPr/>
                </a:p>
              </p:txBody>
            </p:sp>
            <p:sp>
              <p:nvSpPr>
                <p:cNvPr id="930" name="Line"/>
                <p:cNvSpPr/>
                <p:nvPr/>
              </p:nvSpPr>
              <p:spPr>
                <a:xfrm flipV="1">
                  <a:off x="109636" y="154810"/>
                  <a:ext cx="102808" cy="571799"/>
                </a:xfrm>
                <a:prstGeom prst="line">
                  <a:avLst/>
                </a:prstGeom>
                <a:noFill/>
                <a:ln w="38100" cap="flat">
                  <a:solidFill>
                    <a:srgbClr val="000000"/>
                  </a:solidFill>
                  <a:prstDash val="solid"/>
                  <a:miter lim="400000"/>
                </a:ln>
                <a:effectLst/>
              </p:spPr>
              <p:txBody>
                <a:bodyPr wrap="square" lIns="50800" tIns="50800" rIns="50800" bIns="50800" numCol="1" anchor="ctr">
                  <a:noAutofit/>
                </a:bodyPr>
                <a:lstStyle/>
                <a:p>
                  <a:pPr algn="ctr">
                    <a:lnSpc>
                      <a:spcPct val="100000"/>
                    </a:lnSpc>
                    <a:spcBef>
                      <a:spcPts val="0"/>
                    </a:spcBef>
                    <a:defRPr sz="2400">
                      <a:solidFill>
                        <a:srgbClr val="FFFFFF"/>
                      </a:solidFill>
                    </a:defRPr>
                  </a:pPr>
                  <a:endParaRPr/>
                </a:p>
              </p:txBody>
            </p:sp>
            <p:sp>
              <p:nvSpPr>
                <p:cNvPr id="931" name="Rectangle"/>
                <p:cNvSpPr/>
                <p:nvPr/>
              </p:nvSpPr>
              <p:spPr>
                <a:xfrm rot="19440000" flipH="1">
                  <a:off x="120196" y="8352"/>
                  <a:ext cx="81164" cy="162327"/>
                </a:xfrm>
                <a:prstGeom prst="rect">
                  <a:avLst/>
                </a:prstGeom>
                <a:solidFill>
                  <a:srgbClr val="FFFFFF"/>
                </a:solidFill>
                <a:ln w="381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grpSp>
          <p:grpSp>
            <p:nvGrpSpPr>
              <p:cNvPr id="939" name="Group"/>
              <p:cNvGrpSpPr/>
              <p:nvPr/>
            </p:nvGrpSpPr>
            <p:grpSpPr>
              <a:xfrm rot="2220000">
                <a:off x="3105724" y="196974"/>
                <a:ext cx="1015481" cy="766796"/>
                <a:chOff x="-63240" y="8352"/>
                <a:chExt cx="1015480" cy="766796"/>
              </a:xfrm>
            </p:grpSpPr>
            <p:sp>
              <p:nvSpPr>
                <p:cNvPr id="933" name="Oval"/>
                <p:cNvSpPr/>
                <p:nvPr/>
              </p:nvSpPr>
              <p:spPr>
                <a:xfrm rot="19356859" flipH="1">
                  <a:off x="-63240" y="396227"/>
                  <a:ext cx="1015480" cy="135272"/>
                </a:xfrm>
                <a:prstGeom prst="ellipse">
                  <a:avLst/>
                </a:prstGeom>
                <a:solidFill>
                  <a:srgbClr val="FFFFFF"/>
                </a:solidFill>
                <a:ln w="381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109" name="Connection Line"/>
                <p:cNvSpPr/>
                <p:nvPr/>
              </p:nvSpPr>
              <p:spPr>
                <a:xfrm>
                  <a:off x="39413" y="156056"/>
                  <a:ext cx="809375" cy="619092"/>
                </a:xfrm>
                <a:custGeom>
                  <a:avLst/>
                  <a:gdLst/>
                  <a:ahLst/>
                  <a:cxnLst>
                    <a:cxn ang="0">
                      <a:pos x="wd2" y="hd2"/>
                    </a:cxn>
                    <a:cxn ang="5400000">
                      <a:pos x="wd2" y="hd2"/>
                    </a:cxn>
                    <a:cxn ang="10800000">
                      <a:pos x="wd2" y="hd2"/>
                    </a:cxn>
                    <a:cxn ang="16200000">
                      <a:pos x="wd2" y="hd2"/>
                    </a:cxn>
                  </a:cxnLst>
                  <a:rect l="0" t="0" r="r" b="b"/>
                  <a:pathLst>
                    <a:path w="21600" h="21599" extrusionOk="0">
                      <a:moveTo>
                        <a:pt x="21600" y="0"/>
                      </a:moveTo>
                      <a:cubicBezTo>
                        <a:pt x="18385" y="14400"/>
                        <a:pt x="11185" y="21600"/>
                        <a:pt x="0" y="21599"/>
                      </a:cubicBezTo>
                    </a:path>
                  </a:pathLst>
                </a:custGeom>
                <a:noFill/>
                <a:ln w="38100" cap="flat">
                  <a:solidFill>
                    <a:srgbClr val="000000"/>
                  </a:solidFill>
                  <a:prstDash val="solid"/>
                  <a:miter lim="400000"/>
                </a:ln>
                <a:effectLst/>
              </p:spPr>
              <p:txBody>
                <a:bodyPr/>
                <a:lstStyle/>
                <a:p>
                  <a:endParaRPr/>
                </a:p>
              </p:txBody>
            </p:sp>
            <p:sp>
              <p:nvSpPr>
                <p:cNvPr id="935" name="Line"/>
                <p:cNvSpPr/>
                <p:nvPr/>
              </p:nvSpPr>
              <p:spPr>
                <a:xfrm flipH="1" flipV="1">
                  <a:off x="215389" y="168877"/>
                  <a:ext cx="247203" cy="333710"/>
                </a:xfrm>
                <a:prstGeom prst="line">
                  <a:avLst/>
                </a:prstGeom>
                <a:noFill/>
                <a:ln w="38100" cap="flat">
                  <a:solidFill>
                    <a:srgbClr val="000000"/>
                  </a:solidFill>
                  <a:prstDash val="solid"/>
                  <a:miter lim="400000"/>
                </a:ln>
                <a:effectLst/>
              </p:spPr>
              <p:txBody>
                <a:bodyPr wrap="square" lIns="50800" tIns="50800" rIns="50800" bIns="50800" numCol="1" anchor="ctr">
                  <a:noAutofit/>
                </a:bodyPr>
                <a:lstStyle/>
                <a:p>
                  <a:pPr algn="ctr">
                    <a:lnSpc>
                      <a:spcPct val="100000"/>
                    </a:lnSpc>
                    <a:spcBef>
                      <a:spcPts val="0"/>
                    </a:spcBef>
                    <a:defRPr sz="2400">
                      <a:solidFill>
                        <a:srgbClr val="FFFFFF"/>
                      </a:solidFill>
                    </a:defRPr>
                  </a:pPr>
                  <a:endParaRPr/>
                </a:p>
              </p:txBody>
            </p:sp>
            <p:sp>
              <p:nvSpPr>
                <p:cNvPr id="936" name="Line"/>
                <p:cNvSpPr/>
                <p:nvPr/>
              </p:nvSpPr>
              <p:spPr>
                <a:xfrm flipH="1" flipV="1">
                  <a:off x="209961" y="156481"/>
                  <a:ext cx="584161" cy="50184"/>
                </a:xfrm>
                <a:prstGeom prst="line">
                  <a:avLst/>
                </a:prstGeom>
                <a:noFill/>
                <a:ln w="38100" cap="flat">
                  <a:solidFill>
                    <a:srgbClr val="000000"/>
                  </a:solidFill>
                  <a:prstDash val="solid"/>
                  <a:miter lim="400000"/>
                </a:ln>
                <a:effectLst/>
              </p:spPr>
              <p:txBody>
                <a:bodyPr wrap="square" lIns="50800" tIns="50800" rIns="50800" bIns="50800" numCol="1" anchor="ctr">
                  <a:noAutofit/>
                </a:bodyPr>
                <a:lstStyle/>
                <a:p>
                  <a:pPr algn="ctr">
                    <a:lnSpc>
                      <a:spcPct val="100000"/>
                    </a:lnSpc>
                    <a:spcBef>
                      <a:spcPts val="0"/>
                    </a:spcBef>
                    <a:defRPr sz="2400">
                      <a:solidFill>
                        <a:srgbClr val="FFFFFF"/>
                      </a:solidFill>
                    </a:defRPr>
                  </a:pPr>
                  <a:endParaRPr/>
                </a:p>
              </p:txBody>
            </p:sp>
            <p:sp>
              <p:nvSpPr>
                <p:cNvPr id="937" name="Line"/>
                <p:cNvSpPr/>
                <p:nvPr/>
              </p:nvSpPr>
              <p:spPr>
                <a:xfrm flipV="1">
                  <a:off x="109636" y="154810"/>
                  <a:ext cx="102808" cy="571799"/>
                </a:xfrm>
                <a:prstGeom prst="line">
                  <a:avLst/>
                </a:prstGeom>
                <a:noFill/>
                <a:ln w="38100" cap="flat">
                  <a:solidFill>
                    <a:srgbClr val="000000"/>
                  </a:solidFill>
                  <a:prstDash val="solid"/>
                  <a:miter lim="400000"/>
                </a:ln>
                <a:effectLst/>
              </p:spPr>
              <p:txBody>
                <a:bodyPr wrap="square" lIns="50800" tIns="50800" rIns="50800" bIns="50800" numCol="1" anchor="ctr">
                  <a:noAutofit/>
                </a:bodyPr>
                <a:lstStyle/>
                <a:p>
                  <a:pPr algn="ctr">
                    <a:lnSpc>
                      <a:spcPct val="100000"/>
                    </a:lnSpc>
                    <a:spcBef>
                      <a:spcPts val="0"/>
                    </a:spcBef>
                    <a:defRPr sz="2400">
                      <a:solidFill>
                        <a:srgbClr val="FFFFFF"/>
                      </a:solidFill>
                    </a:defRPr>
                  </a:pPr>
                  <a:endParaRPr/>
                </a:p>
              </p:txBody>
            </p:sp>
            <p:sp>
              <p:nvSpPr>
                <p:cNvPr id="938" name="Rectangle"/>
                <p:cNvSpPr/>
                <p:nvPr/>
              </p:nvSpPr>
              <p:spPr>
                <a:xfrm rot="19440000" flipH="1">
                  <a:off x="120196" y="8352"/>
                  <a:ext cx="81164" cy="162327"/>
                </a:xfrm>
                <a:prstGeom prst="rect">
                  <a:avLst/>
                </a:prstGeom>
                <a:solidFill>
                  <a:srgbClr val="FFFFFF"/>
                </a:solidFill>
                <a:ln w="381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grpSp>
          <p:grpSp>
            <p:nvGrpSpPr>
              <p:cNvPr id="946" name="Group"/>
              <p:cNvGrpSpPr/>
              <p:nvPr/>
            </p:nvGrpSpPr>
            <p:grpSpPr>
              <a:xfrm rot="2220000">
                <a:off x="4604324" y="196974"/>
                <a:ext cx="1015481" cy="766796"/>
                <a:chOff x="-63240" y="8352"/>
                <a:chExt cx="1015480" cy="766796"/>
              </a:xfrm>
            </p:grpSpPr>
            <p:sp>
              <p:nvSpPr>
                <p:cNvPr id="940" name="Oval"/>
                <p:cNvSpPr/>
                <p:nvPr/>
              </p:nvSpPr>
              <p:spPr>
                <a:xfrm rot="19356859" flipH="1">
                  <a:off x="-63240" y="396227"/>
                  <a:ext cx="1015480" cy="135272"/>
                </a:xfrm>
                <a:prstGeom prst="ellipse">
                  <a:avLst/>
                </a:prstGeom>
                <a:solidFill>
                  <a:srgbClr val="FFFFFF"/>
                </a:solidFill>
                <a:ln w="381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110" name="Connection Line"/>
                <p:cNvSpPr/>
                <p:nvPr/>
              </p:nvSpPr>
              <p:spPr>
                <a:xfrm>
                  <a:off x="39413" y="156056"/>
                  <a:ext cx="809375" cy="619092"/>
                </a:xfrm>
                <a:custGeom>
                  <a:avLst/>
                  <a:gdLst/>
                  <a:ahLst/>
                  <a:cxnLst>
                    <a:cxn ang="0">
                      <a:pos x="wd2" y="hd2"/>
                    </a:cxn>
                    <a:cxn ang="5400000">
                      <a:pos x="wd2" y="hd2"/>
                    </a:cxn>
                    <a:cxn ang="10800000">
                      <a:pos x="wd2" y="hd2"/>
                    </a:cxn>
                    <a:cxn ang="16200000">
                      <a:pos x="wd2" y="hd2"/>
                    </a:cxn>
                  </a:cxnLst>
                  <a:rect l="0" t="0" r="r" b="b"/>
                  <a:pathLst>
                    <a:path w="21600" h="21599" extrusionOk="0">
                      <a:moveTo>
                        <a:pt x="21600" y="0"/>
                      </a:moveTo>
                      <a:cubicBezTo>
                        <a:pt x="18385" y="14400"/>
                        <a:pt x="11185" y="21600"/>
                        <a:pt x="0" y="21599"/>
                      </a:cubicBezTo>
                    </a:path>
                  </a:pathLst>
                </a:custGeom>
                <a:noFill/>
                <a:ln w="38100" cap="flat">
                  <a:solidFill>
                    <a:srgbClr val="000000"/>
                  </a:solidFill>
                  <a:prstDash val="solid"/>
                  <a:miter lim="400000"/>
                </a:ln>
                <a:effectLst/>
              </p:spPr>
              <p:txBody>
                <a:bodyPr/>
                <a:lstStyle/>
                <a:p>
                  <a:endParaRPr/>
                </a:p>
              </p:txBody>
            </p:sp>
            <p:sp>
              <p:nvSpPr>
                <p:cNvPr id="942" name="Line"/>
                <p:cNvSpPr/>
                <p:nvPr/>
              </p:nvSpPr>
              <p:spPr>
                <a:xfrm flipH="1" flipV="1">
                  <a:off x="215389" y="168877"/>
                  <a:ext cx="247203" cy="333710"/>
                </a:xfrm>
                <a:prstGeom prst="line">
                  <a:avLst/>
                </a:prstGeom>
                <a:noFill/>
                <a:ln w="38100" cap="flat">
                  <a:solidFill>
                    <a:srgbClr val="000000"/>
                  </a:solidFill>
                  <a:prstDash val="solid"/>
                  <a:miter lim="400000"/>
                </a:ln>
                <a:effectLst/>
              </p:spPr>
              <p:txBody>
                <a:bodyPr wrap="square" lIns="50800" tIns="50800" rIns="50800" bIns="50800" numCol="1" anchor="ctr">
                  <a:noAutofit/>
                </a:bodyPr>
                <a:lstStyle/>
                <a:p>
                  <a:pPr algn="ctr">
                    <a:lnSpc>
                      <a:spcPct val="100000"/>
                    </a:lnSpc>
                    <a:spcBef>
                      <a:spcPts val="0"/>
                    </a:spcBef>
                    <a:defRPr sz="2400">
                      <a:solidFill>
                        <a:srgbClr val="FFFFFF"/>
                      </a:solidFill>
                    </a:defRPr>
                  </a:pPr>
                  <a:endParaRPr/>
                </a:p>
              </p:txBody>
            </p:sp>
            <p:sp>
              <p:nvSpPr>
                <p:cNvPr id="943" name="Line"/>
                <p:cNvSpPr/>
                <p:nvPr/>
              </p:nvSpPr>
              <p:spPr>
                <a:xfrm flipH="1" flipV="1">
                  <a:off x="209961" y="156481"/>
                  <a:ext cx="584161" cy="50184"/>
                </a:xfrm>
                <a:prstGeom prst="line">
                  <a:avLst/>
                </a:prstGeom>
                <a:noFill/>
                <a:ln w="38100" cap="flat">
                  <a:solidFill>
                    <a:srgbClr val="000000"/>
                  </a:solidFill>
                  <a:prstDash val="solid"/>
                  <a:miter lim="400000"/>
                </a:ln>
                <a:effectLst/>
              </p:spPr>
              <p:txBody>
                <a:bodyPr wrap="square" lIns="50800" tIns="50800" rIns="50800" bIns="50800" numCol="1" anchor="ctr">
                  <a:noAutofit/>
                </a:bodyPr>
                <a:lstStyle/>
                <a:p>
                  <a:pPr algn="ctr">
                    <a:lnSpc>
                      <a:spcPct val="100000"/>
                    </a:lnSpc>
                    <a:spcBef>
                      <a:spcPts val="0"/>
                    </a:spcBef>
                    <a:defRPr sz="2400">
                      <a:solidFill>
                        <a:srgbClr val="FFFFFF"/>
                      </a:solidFill>
                    </a:defRPr>
                  </a:pPr>
                  <a:endParaRPr/>
                </a:p>
              </p:txBody>
            </p:sp>
            <p:sp>
              <p:nvSpPr>
                <p:cNvPr id="944" name="Line"/>
                <p:cNvSpPr/>
                <p:nvPr/>
              </p:nvSpPr>
              <p:spPr>
                <a:xfrm flipV="1">
                  <a:off x="109636" y="154810"/>
                  <a:ext cx="102808" cy="571799"/>
                </a:xfrm>
                <a:prstGeom prst="line">
                  <a:avLst/>
                </a:prstGeom>
                <a:noFill/>
                <a:ln w="38100" cap="flat">
                  <a:solidFill>
                    <a:srgbClr val="000000"/>
                  </a:solidFill>
                  <a:prstDash val="solid"/>
                  <a:miter lim="400000"/>
                </a:ln>
                <a:effectLst/>
              </p:spPr>
              <p:txBody>
                <a:bodyPr wrap="square" lIns="50800" tIns="50800" rIns="50800" bIns="50800" numCol="1" anchor="ctr">
                  <a:noAutofit/>
                </a:bodyPr>
                <a:lstStyle/>
                <a:p>
                  <a:pPr algn="ctr">
                    <a:lnSpc>
                      <a:spcPct val="100000"/>
                    </a:lnSpc>
                    <a:spcBef>
                      <a:spcPts val="0"/>
                    </a:spcBef>
                    <a:defRPr sz="2400">
                      <a:solidFill>
                        <a:srgbClr val="FFFFFF"/>
                      </a:solidFill>
                    </a:defRPr>
                  </a:pPr>
                  <a:endParaRPr/>
                </a:p>
              </p:txBody>
            </p:sp>
            <p:sp>
              <p:nvSpPr>
                <p:cNvPr id="945" name="Rectangle"/>
                <p:cNvSpPr/>
                <p:nvPr/>
              </p:nvSpPr>
              <p:spPr>
                <a:xfrm rot="19440000" flipH="1">
                  <a:off x="120196" y="8352"/>
                  <a:ext cx="81164" cy="162327"/>
                </a:xfrm>
                <a:prstGeom prst="rect">
                  <a:avLst/>
                </a:prstGeom>
                <a:solidFill>
                  <a:srgbClr val="FFFFFF"/>
                </a:solidFill>
                <a:ln w="381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grpSp>
          <p:grpSp>
            <p:nvGrpSpPr>
              <p:cNvPr id="953" name="Group"/>
              <p:cNvGrpSpPr/>
              <p:nvPr/>
            </p:nvGrpSpPr>
            <p:grpSpPr>
              <a:xfrm rot="2220000">
                <a:off x="6102924" y="196974"/>
                <a:ext cx="1015481" cy="766796"/>
                <a:chOff x="-63240" y="8352"/>
                <a:chExt cx="1015480" cy="766796"/>
              </a:xfrm>
            </p:grpSpPr>
            <p:sp>
              <p:nvSpPr>
                <p:cNvPr id="947" name="Oval"/>
                <p:cNvSpPr/>
                <p:nvPr/>
              </p:nvSpPr>
              <p:spPr>
                <a:xfrm rot="19356859" flipH="1">
                  <a:off x="-63240" y="396227"/>
                  <a:ext cx="1015480" cy="135272"/>
                </a:xfrm>
                <a:prstGeom prst="ellipse">
                  <a:avLst/>
                </a:prstGeom>
                <a:solidFill>
                  <a:srgbClr val="FFFFFF"/>
                </a:solidFill>
                <a:ln w="381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111" name="Connection Line"/>
                <p:cNvSpPr/>
                <p:nvPr/>
              </p:nvSpPr>
              <p:spPr>
                <a:xfrm>
                  <a:off x="39413" y="156056"/>
                  <a:ext cx="809375" cy="619092"/>
                </a:xfrm>
                <a:custGeom>
                  <a:avLst/>
                  <a:gdLst/>
                  <a:ahLst/>
                  <a:cxnLst>
                    <a:cxn ang="0">
                      <a:pos x="wd2" y="hd2"/>
                    </a:cxn>
                    <a:cxn ang="5400000">
                      <a:pos x="wd2" y="hd2"/>
                    </a:cxn>
                    <a:cxn ang="10800000">
                      <a:pos x="wd2" y="hd2"/>
                    </a:cxn>
                    <a:cxn ang="16200000">
                      <a:pos x="wd2" y="hd2"/>
                    </a:cxn>
                  </a:cxnLst>
                  <a:rect l="0" t="0" r="r" b="b"/>
                  <a:pathLst>
                    <a:path w="21600" h="21599" extrusionOk="0">
                      <a:moveTo>
                        <a:pt x="21600" y="0"/>
                      </a:moveTo>
                      <a:cubicBezTo>
                        <a:pt x="18385" y="14400"/>
                        <a:pt x="11185" y="21600"/>
                        <a:pt x="0" y="21599"/>
                      </a:cubicBezTo>
                    </a:path>
                  </a:pathLst>
                </a:custGeom>
                <a:noFill/>
                <a:ln w="38100" cap="flat">
                  <a:solidFill>
                    <a:srgbClr val="000000"/>
                  </a:solidFill>
                  <a:prstDash val="solid"/>
                  <a:miter lim="400000"/>
                </a:ln>
                <a:effectLst/>
              </p:spPr>
              <p:txBody>
                <a:bodyPr/>
                <a:lstStyle/>
                <a:p>
                  <a:endParaRPr/>
                </a:p>
              </p:txBody>
            </p:sp>
            <p:sp>
              <p:nvSpPr>
                <p:cNvPr id="949" name="Line"/>
                <p:cNvSpPr/>
                <p:nvPr/>
              </p:nvSpPr>
              <p:spPr>
                <a:xfrm flipH="1" flipV="1">
                  <a:off x="215389" y="168877"/>
                  <a:ext cx="247203" cy="333710"/>
                </a:xfrm>
                <a:prstGeom prst="line">
                  <a:avLst/>
                </a:prstGeom>
                <a:noFill/>
                <a:ln w="38100" cap="flat">
                  <a:solidFill>
                    <a:srgbClr val="000000"/>
                  </a:solidFill>
                  <a:prstDash val="solid"/>
                  <a:miter lim="400000"/>
                </a:ln>
                <a:effectLst/>
              </p:spPr>
              <p:txBody>
                <a:bodyPr wrap="square" lIns="50800" tIns="50800" rIns="50800" bIns="50800" numCol="1" anchor="ctr">
                  <a:noAutofit/>
                </a:bodyPr>
                <a:lstStyle/>
                <a:p>
                  <a:pPr algn="ctr">
                    <a:lnSpc>
                      <a:spcPct val="100000"/>
                    </a:lnSpc>
                    <a:spcBef>
                      <a:spcPts val="0"/>
                    </a:spcBef>
                    <a:defRPr sz="2400">
                      <a:solidFill>
                        <a:srgbClr val="FFFFFF"/>
                      </a:solidFill>
                    </a:defRPr>
                  </a:pPr>
                  <a:endParaRPr/>
                </a:p>
              </p:txBody>
            </p:sp>
            <p:sp>
              <p:nvSpPr>
                <p:cNvPr id="950" name="Line"/>
                <p:cNvSpPr/>
                <p:nvPr/>
              </p:nvSpPr>
              <p:spPr>
                <a:xfrm flipH="1" flipV="1">
                  <a:off x="209961" y="156481"/>
                  <a:ext cx="584161" cy="50184"/>
                </a:xfrm>
                <a:prstGeom prst="line">
                  <a:avLst/>
                </a:prstGeom>
                <a:noFill/>
                <a:ln w="38100" cap="flat">
                  <a:solidFill>
                    <a:srgbClr val="000000"/>
                  </a:solidFill>
                  <a:prstDash val="solid"/>
                  <a:miter lim="400000"/>
                </a:ln>
                <a:effectLst/>
              </p:spPr>
              <p:txBody>
                <a:bodyPr wrap="square" lIns="50800" tIns="50800" rIns="50800" bIns="50800" numCol="1" anchor="ctr">
                  <a:noAutofit/>
                </a:bodyPr>
                <a:lstStyle/>
                <a:p>
                  <a:pPr algn="ctr">
                    <a:lnSpc>
                      <a:spcPct val="100000"/>
                    </a:lnSpc>
                    <a:spcBef>
                      <a:spcPts val="0"/>
                    </a:spcBef>
                    <a:defRPr sz="2400">
                      <a:solidFill>
                        <a:srgbClr val="FFFFFF"/>
                      </a:solidFill>
                    </a:defRPr>
                  </a:pPr>
                  <a:endParaRPr/>
                </a:p>
              </p:txBody>
            </p:sp>
            <p:sp>
              <p:nvSpPr>
                <p:cNvPr id="951" name="Line"/>
                <p:cNvSpPr/>
                <p:nvPr/>
              </p:nvSpPr>
              <p:spPr>
                <a:xfrm flipV="1">
                  <a:off x="109636" y="154810"/>
                  <a:ext cx="102808" cy="571799"/>
                </a:xfrm>
                <a:prstGeom prst="line">
                  <a:avLst/>
                </a:prstGeom>
                <a:noFill/>
                <a:ln w="38100" cap="flat">
                  <a:solidFill>
                    <a:srgbClr val="000000"/>
                  </a:solidFill>
                  <a:prstDash val="solid"/>
                  <a:miter lim="400000"/>
                </a:ln>
                <a:effectLst/>
              </p:spPr>
              <p:txBody>
                <a:bodyPr wrap="square" lIns="50800" tIns="50800" rIns="50800" bIns="50800" numCol="1" anchor="ctr">
                  <a:noAutofit/>
                </a:bodyPr>
                <a:lstStyle/>
                <a:p>
                  <a:pPr algn="ctr">
                    <a:lnSpc>
                      <a:spcPct val="100000"/>
                    </a:lnSpc>
                    <a:spcBef>
                      <a:spcPts val="0"/>
                    </a:spcBef>
                    <a:defRPr sz="2400">
                      <a:solidFill>
                        <a:srgbClr val="FFFFFF"/>
                      </a:solidFill>
                    </a:defRPr>
                  </a:pPr>
                  <a:endParaRPr/>
                </a:p>
              </p:txBody>
            </p:sp>
            <p:sp>
              <p:nvSpPr>
                <p:cNvPr id="952" name="Rectangle"/>
                <p:cNvSpPr/>
                <p:nvPr/>
              </p:nvSpPr>
              <p:spPr>
                <a:xfrm rot="19440000" flipH="1">
                  <a:off x="120196" y="8352"/>
                  <a:ext cx="81164" cy="162327"/>
                </a:xfrm>
                <a:prstGeom prst="rect">
                  <a:avLst/>
                </a:prstGeom>
                <a:solidFill>
                  <a:srgbClr val="FFFFFF"/>
                </a:solidFill>
                <a:ln w="381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grpSp>
          <p:grpSp>
            <p:nvGrpSpPr>
              <p:cNvPr id="960" name="Group"/>
              <p:cNvGrpSpPr/>
              <p:nvPr/>
            </p:nvGrpSpPr>
            <p:grpSpPr>
              <a:xfrm rot="2220000">
                <a:off x="7601524" y="196974"/>
                <a:ext cx="1015481" cy="766796"/>
                <a:chOff x="-63240" y="8352"/>
                <a:chExt cx="1015480" cy="766796"/>
              </a:xfrm>
            </p:grpSpPr>
            <p:sp>
              <p:nvSpPr>
                <p:cNvPr id="954" name="Oval"/>
                <p:cNvSpPr/>
                <p:nvPr/>
              </p:nvSpPr>
              <p:spPr>
                <a:xfrm rot="19356859" flipH="1">
                  <a:off x="-63240" y="396227"/>
                  <a:ext cx="1015480" cy="135272"/>
                </a:xfrm>
                <a:prstGeom prst="ellipse">
                  <a:avLst/>
                </a:prstGeom>
                <a:solidFill>
                  <a:srgbClr val="FFFFFF"/>
                </a:solidFill>
                <a:ln w="381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112" name="Connection Line"/>
                <p:cNvSpPr/>
                <p:nvPr/>
              </p:nvSpPr>
              <p:spPr>
                <a:xfrm>
                  <a:off x="39413" y="156056"/>
                  <a:ext cx="809375" cy="619092"/>
                </a:xfrm>
                <a:custGeom>
                  <a:avLst/>
                  <a:gdLst/>
                  <a:ahLst/>
                  <a:cxnLst>
                    <a:cxn ang="0">
                      <a:pos x="wd2" y="hd2"/>
                    </a:cxn>
                    <a:cxn ang="5400000">
                      <a:pos x="wd2" y="hd2"/>
                    </a:cxn>
                    <a:cxn ang="10800000">
                      <a:pos x="wd2" y="hd2"/>
                    </a:cxn>
                    <a:cxn ang="16200000">
                      <a:pos x="wd2" y="hd2"/>
                    </a:cxn>
                  </a:cxnLst>
                  <a:rect l="0" t="0" r="r" b="b"/>
                  <a:pathLst>
                    <a:path w="21600" h="21599" extrusionOk="0">
                      <a:moveTo>
                        <a:pt x="21600" y="0"/>
                      </a:moveTo>
                      <a:cubicBezTo>
                        <a:pt x="18385" y="14400"/>
                        <a:pt x="11185" y="21600"/>
                        <a:pt x="0" y="21599"/>
                      </a:cubicBezTo>
                    </a:path>
                  </a:pathLst>
                </a:custGeom>
                <a:noFill/>
                <a:ln w="38100" cap="flat">
                  <a:solidFill>
                    <a:srgbClr val="000000"/>
                  </a:solidFill>
                  <a:prstDash val="solid"/>
                  <a:miter lim="400000"/>
                </a:ln>
                <a:effectLst/>
              </p:spPr>
              <p:txBody>
                <a:bodyPr/>
                <a:lstStyle/>
                <a:p>
                  <a:endParaRPr/>
                </a:p>
              </p:txBody>
            </p:sp>
            <p:sp>
              <p:nvSpPr>
                <p:cNvPr id="956" name="Line"/>
                <p:cNvSpPr/>
                <p:nvPr/>
              </p:nvSpPr>
              <p:spPr>
                <a:xfrm flipH="1" flipV="1">
                  <a:off x="215389" y="168877"/>
                  <a:ext cx="247203" cy="333710"/>
                </a:xfrm>
                <a:prstGeom prst="line">
                  <a:avLst/>
                </a:prstGeom>
                <a:noFill/>
                <a:ln w="38100" cap="flat">
                  <a:solidFill>
                    <a:srgbClr val="000000"/>
                  </a:solidFill>
                  <a:prstDash val="solid"/>
                  <a:miter lim="400000"/>
                </a:ln>
                <a:effectLst/>
              </p:spPr>
              <p:txBody>
                <a:bodyPr wrap="square" lIns="50800" tIns="50800" rIns="50800" bIns="50800" numCol="1" anchor="ctr">
                  <a:noAutofit/>
                </a:bodyPr>
                <a:lstStyle/>
                <a:p>
                  <a:pPr algn="ctr">
                    <a:lnSpc>
                      <a:spcPct val="100000"/>
                    </a:lnSpc>
                    <a:spcBef>
                      <a:spcPts val="0"/>
                    </a:spcBef>
                    <a:defRPr sz="2400">
                      <a:solidFill>
                        <a:srgbClr val="FFFFFF"/>
                      </a:solidFill>
                    </a:defRPr>
                  </a:pPr>
                  <a:endParaRPr/>
                </a:p>
              </p:txBody>
            </p:sp>
            <p:sp>
              <p:nvSpPr>
                <p:cNvPr id="957" name="Line"/>
                <p:cNvSpPr/>
                <p:nvPr/>
              </p:nvSpPr>
              <p:spPr>
                <a:xfrm flipH="1" flipV="1">
                  <a:off x="209961" y="156481"/>
                  <a:ext cx="584161" cy="50184"/>
                </a:xfrm>
                <a:prstGeom prst="line">
                  <a:avLst/>
                </a:prstGeom>
                <a:noFill/>
                <a:ln w="38100" cap="flat">
                  <a:solidFill>
                    <a:srgbClr val="000000"/>
                  </a:solidFill>
                  <a:prstDash val="solid"/>
                  <a:miter lim="400000"/>
                </a:ln>
                <a:effectLst/>
              </p:spPr>
              <p:txBody>
                <a:bodyPr wrap="square" lIns="50800" tIns="50800" rIns="50800" bIns="50800" numCol="1" anchor="ctr">
                  <a:noAutofit/>
                </a:bodyPr>
                <a:lstStyle/>
                <a:p>
                  <a:pPr algn="ctr">
                    <a:lnSpc>
                      <a:spcPct val="100000"/>
                    </a:lnSpc>
                    <a:spcBef>
                      <a:spcPts val="0"/>
                    </a:spcBef>
                    <a:defRPr sz="2400">
                      <a:solidFill>
                        <a:srgbClr val="FFFFFF"/>
                      </a:solidFill>
                    </a:defRPr>
                  </a:pPr>
                  <a:endParaRPr/>
                </a:p>
              </p:txBody>
            </p:sp>
            <p:sp>
              <p:nvSpPr>
                <p:cNvPr id="958" name="Line"/>
                <p:cNvSpPr/>
                <p:nvPr/>
              </p:nvSpPr>
              <p:spPr>
                <a:xfrm flipV="1">
                  <a:off x="109636" y="154810"/>
                  <a:ext cx="102808" cy="571799"/>
                </a:xfrm>
                <a:prstGeom prst="line">
                  <a:avLst/>
                </a:prstGeom>
                <a:noFill/>
                <a:ln w="38100" cap="flat">
                  <a:solidFill>
                    <a:srgbClr val="000000"/>
                  </a:solidFill>
                  <a:prstDash val="solid"/>
                  <a:miter lim="400000"/>
                </a:ln>
                <a:effectLst/>
              </p:spPr>
              <p:txBody>
                <a:bodyPr wrap="square" lIns="50800" tIns="50800" rIns="50800" bIns="50800" numCol="1" anchor="ctr">
                  <a:noAutofit/>
                </a:bodyPr>
                <a:lstStyle/>
                <a:p>
                  <a:pPr algn="ctr">
                    <a:lnSpc>
                      <a:spcPct val="100000"/>
                    </a:lnSpc>
                    <a:spcBef>
                      <a:spcPts val="0"/>
                    </a:spcBef>
                    <a:defRPr sz="2400">
                      <a:solidFill>
                        <a:srgbClr val="FFFFFF"/>
                      </a:solidFill>
                    </a:defRPr>
                  </a:pPr>
                  <a:endParaRPr/>
                </a:p>
              </p:txBody>
            </p:sp>
            <p:sp>
              <p:nvSpPr>
                <p:cNvPr id="959" name="Rectangle"/>
                <p:cNvSpPr/>
                <p:nvPr/>
              </p:nvSpPr>
              <p:spPr>
                <a:xfrm rot="19440000" flipH="1">
                  <a:off x="120196" y="8352"/>
                  <a:ext cx="81164" cy="162327"/>
                </a:xfrm>
                <a:prstGeom prst="rect">
                  <a:avLst/>
                </a:prstGeom>
                <a:solidFill>
                  <a:srgbClr val="FFFFFF"/>
                </a:solidFill>
                <a:ln w="381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grpSp>
          <p:grpSp>
            <p:nvGrpSpPr>
              <p:cNvPr id="967" name="Group"/>
              <p:cNvGrpSpPr/>
              <p:nvPr/>
            </p:nvGrpSpPr>
            <p:grpSpPr>
              <a:xfrm rot="2220000">
                <a:off x="108524" y="196974"/>
                <a:ext cx="1015481" cy="766796"/>
                <a:chOff x="-63240" y="8352"/>
                <a:chExt cx="1015480" cy="766796"/>
              </a:xfrm>
            </p:grpSpPr>
            <p:sp>
              <p:nvSpPr>
                <p:cNvPr id="961" name="Oval"/>
                <p:cNvSpPr/>
                <p:nvPr/>
              </p:nvSpPr>
              <p:spPr>
                <a:xfrm rot="19356859" flipH="1">
                  <a:off x="-63240" y="396227"/>
                  <a:ext cx="1015480" cy="135272"/>
                </a:xfrm>
                <a:prstGeom prst="ellipse">
                  <a:avLst/>
                </a:prstGeom>
                <a:solidFill>
                  <a:srgbClr val="FFFFFF"/>
                </a:solidFill>
                <a:ln w="381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113" name="Connection Line"/>
                <p:cNvSpPr/>
                <p:nvPr/>
              </p:nvSpPr>
              <p:spPr>
                <a:xfrm>
                  <a:off x="39413" y="156056"/>
                  <a:ext cx="809375" cy="619092"/>
                </a:xfrm>
                <a:custGeom>
                  <a:avLst/>
                  <a:gdLst/>
                  <a:ahLst/>
                  <a:cxnLst>
                    <a:cxn ang="0">
                      <a:pos x="wd2" y="hd2"/>
                    </a:cxn>
                    <a:cxn ang="5400000">
                      <a:pos x="wd2" y="hd2"/>
                    </a:cxn>
                    <a:cxn ang="10800000">
                      <a:pos x="wd2" y="hd2"/>
                    </a:cxn>
                    <a:cxn ang="16200000">
                      <a:pos x="wd2" y="hd2"/>
                    </a:cxn>
                  </a:cxnLst>
                  <a:rect l="0" t="0" r="r" b="b"/>
                  <a:pathLst>
                    <a:path w="21600" h="21599" extrusionOk="0">
                      <a:moveTo>
                        <a:pt x="21600" y="0"/>
                      </a:moveTo>
                      <a:cubicBezTo>
                        <a:pt x="18385" y="14400"/>
                        <a:pt x="11185" y="21600"/>
                        <a:pt x="0" y="21599"/>
                      </a:cubicBezTo>
                    </a:path>
                  </a:pathLst>
                </a:custGeom>
                <a:noFill/>
                <a:ln w="38100" cap="flat">
                  <a:solidFill>
                    <a:srgbClr val="000000"/>
                  </a:solidFill>
                  <a:prstDash val="solid"/>
                  <a:miter lim="400000"/>
                </a:ln>
                <a:effectLst/>
              </p:spPr>
              <p:txBody>
                <a:bodyPr/>
                <a:lstStyle/>
                <a:p>
                  <a:endParaRPr/>
                </a:p>
              </p:txBody>
            </p:sp>
            <p:sp>
              <p:nvSpPr>
                <p:cNvPr id="963" name="Line"/>
                <p:cNvSpPr/>
                <p:nvPr/>
              </p:nvSpPr>
              <p:spPr>
                <a:xfrm flipH="1" flipV="1">
                  <a:off x="215389" y="168877"/>
                  <a:ext cx="247203" cy="333710"/>
                </a:xfrm>
                <a:prstGeom prst="line">
                  <a:avLst/>
                </a:prstGeom>
                <a:noFill/>
                <a:ln w="38100" cap="flat">
                  <a:solidFill>
                    <a:srgbClr val="000000"/>
                  </a:solidFill>
                  <a:prstDash val="solid"/>
                  <a:miter lim="400000"/>
                </a:ln>
                <a:effectLst/>
              </p:spPr>
              <p:txBody>
                <a:bodyPr wrap="square" lIns="50800" tIns="50800" rIns="50800" bIns="50800" numCol="1" anchor="ctr">
                  <a:noAutofit/>
                </a:bodyPr>
                <a:lstStyle/>
                <a:p>
                  <a:pPr algn="ctr">
                    <a:lnSpc>
                      <a:spcPct val="100000"/>
                    </a:lnSpc>
                    <a:spcBef>
                      <a:spcPts val="0"/>
                    </a:spcBef>
                    <a:defRPr sz="2400">
                      <a:solidFill>
                        <a:srgbClr val="FFFFFF"/>
                      </a:solidFill>
                    </a:defRPr>
                  </a:pPr>
                  <a:endParaRPr/>
                </a:p>
              </p:txBody>
            </p:sp>
            <p:sp>
              <p:nvSpPr>
                <p:cNvPr id="964" name="Line"/>
                <p:cNvSpPr/>
                <p:nvPr/>
              </p:nvSpPr>
              <p:spPr>
                <a:xfrm flipH="1" flipV="1">
                  <a:off x="209961" y="156481"/>
                  <a:ext cx="584161" cy="50184"/>
                </a:xfrm>
                <a:prstGeom prst="line">
                  <a:avLst/>
                </a:prstGeom>
                <a:noFill/>
                <a:ln w="38100" cap="flat">
                  <a:solidFill>
                    <a:srgbClr val="000000"/>
                  </a:solidFill>
                  <a:prstDash val="solid"/>
                  <a:miter lim="400000"/>
                </a:ln>
                <a:effectLst/>
              </p:spPr>
              <p:txBody>
                <a:bodyPr wrap="square" lIns="50800" tIns="50800" rIns="50800" bIns="50800" numCol="1" anchor="ctr">
                  <a:noAutofit/>
                </a:bodyPr>
                <a:lstStyle/>
                <a:p>
                  <a:pPr algn="ctr">
                    <a:lnSpc>
                      <a:spcPct val="100000"/>
                    </a:lnSpc>
                    <a:spcBef>
                      <a:spcPts val="0"/>
                    </a:spcBef>
                    <a:defRPr sz="2400">
                      <a:solidFill>
                        <a:srgbClr val="FFFFFF"/>
                      </a:solidFill>
                    </a:defRPr>
                  </a:pPr>
                  <a:endParaRPr/>
                </a:p>
              </p:txBody>
            </p:sp>
            <p:sp>
              <p:nvSpPr>
                <p:cNvPr id="965" name="Line"/>
                <p:cNvSpPr/>
                <p:nvPr/>
              </p:nvSpPr>
              <p:spPr>
                <a:xfrm flipV="1">
                  <a:off x="109636" y="154810"/>
                  <a:ext cx="102808" cy="571799"/>
                </a:xfrm>
                <a:prstGeom prst="line">
                  <a:avLst/>
                </a:prstGeom>
                <a:noFill/>
                <a:ln w="38100" cap="flat">
                  <a:solidFill>
                    <a:srgbClr val="000000"/>
                  </a:solidFill>
                  <a:prstDash val="solid"/>
                  <a:miter lim="400000"/>
                </a:ln>
                <a:effectLst/>
              </p:spPr>
              <p:txBody>
                <a:bodyPr wrap="square" lIns="50800" tIns="50800" rIns="50800" bIns="50800" numCol="1" anchor="ctr">
                  <a:noAutofit/>
                </a:bodyPr>
                <a:lstStyle/>
                <a:p>
                  <a:pPr algn="ctr">
                    <a:lnSpc>
                      <a:spcPct val="100000"/>
                    </a:lnSpc>
                    <a:spcBef>
                      <a:spcPts val="0"/>
                    </a:spcBef>
                    <a:defRPr sz="2400">
                      <a:solidFill>
                        <a:srgbClr val="FFFFFF"/>
                      </a:solidFill>
                    </a:defRPr>
                  </a:pPr>
                  <a:endParaRPr/>
                </a:p>
              </p:txBody>
            </p:sp>
            <p:sp>
              <p:nvSpPr>
                <p:cNvPr id="966" name="Rectangle"/>
                <p:cNvSpPr/>
                <p:nvPr/>
              </p:nvSpPr>
              <p:spPr>
                <a:xfrm rot="19440000" flipH="1">
                  <a:off x="120196" y="8352"/>
                  <a:ext cx="81164" cy="162327"/>
                </a:xfrm>
                <a:prstGeom prst="rect">
                  <a:avLst/>
                </a:prstGeom>
                <a:solidFill>
                  <a:srgbClr val="FFFFFF"/>
                </a:solidFill>
                <a:ln w="381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grpSp>
          <p:grpSp>
            <p:nvGrpSpPr>
              <p:cNvPr id="974" name="Group"/>
              <p:cNvGrpSpPr/>
              <p:nvPr/>
            </p:nvGrpSpPr>
            <p:grpSpPr>
              <a:xfrm rot="2220000">
                <a:off x="9100124" y="196974"/>
                <a:ext cx="1015481" cy="766796"/>
                <a:chOff x="-63240" y="8352"/>
                <a:chExt cx="1015480" cy="766796"/>
              </a:xfrm>
            </p:grpSpPr>
            <p:sp>
              <p:nvSpPr>
                <p:cNvPr id="968" name="Oval"/>
                <p:cNvSpPr/>
                <p:nvPr/>
              </p:nvSpPr>
              <p:spPr>
                <a:xfrm rot="19356859" flipH="1">
                  <a:off x="-63240" y="396227"/>
                  <a:ext cx="1015480" cy="135272"/>
                </a:xfrm>
                <a:prstGeom prst="ellipse">
                  <a:avLst/>
                </a:prstGeom>
                <a:solidFill>
                  <a:srgbClr val="FFFFFF"/>
                </a:solidFill>
                <a:ln w="381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114" name="Connection Line"/>
                <p:cNvSpPr/>
                <p:nvPr/>
              </p:nvSpPr>
              <p:spPr>
                <a:xfrm>
                  <a:off x="39413" y="156056"/>
                  <a:ext cx="809375" cy="619092"/>
                </a:xfrm>
                <a:custGeom>
                  <a:avLst/>
                  <a:gdLst/>
                  <a:ahLst/>
                  <a:cxnLst>
                    <a:cxn ang="0">
                      <a:pos x="wd2" y="hd2"/>
                    </a:cxn>
                    <a:cxn ang="5400000">
                      <a:pos x="wd2" y="hd2"/>
                    </a:cxn>
                    <a:cxn ang="10800000">
                      <a:pos x="wd2" y="hd2"/>
                    </a:cxn>
                    <a:cxn ang="16200000">
                      <a:pos x="wd2" y="hd2"/>
                    </a:cxn>
                  </a:cxnLst>
                  <a:rect l="0" t="0" r="r" b="b"/>
                  <a:pathLst>
                    <a:path w="21600" h="21599" extrusionOk="0">
                      <a:moveTo>
                        <a:pt x="21600" y="0"/>
                      </a:moveTo>
                      <a:cubicBezTo>
                        <a:pt x="18385" y="14400"/>
                        <a:pt x="11185" y="21600"/>
                        <a:pt x="0" y="21599"/>
                      </a:cubicBezTo>
                    </a:path>
                  </a:pathLst>
                </a:custGeom>
                <a:noFill/>
                <a:ln w="38100" cap="flat">
                  <a:solidFill>
                    <a:srgbClr val="000000"/>
                  </a:solidFill>
                  <a:prstDash val="solid"/>
                  <a:miter lim="400000"/>
                </a:ln>
                <a:effectLst/>
              </p:spPr>
              <p:txBody>
                <a:bodyPr/>
                <a:lstStyle/>
                <a:p>
                  <a:endParaRPr/>
                </a:p>
              </p:txBody>
            </p:sp>
            <p:sp>
              <p:nvSpPr>
                <p:cNvPr id="970" name="Line"/>
                <p:cNvSpPr/>
                <p:nvPr/>
              </p:nvSpPr>
              <p:spPr>
                <a:xfrm flipH="1" flipV="1">
                  <a:off x="215389" y="168877"/>
                  <a:ext cx="247203" cy="333710"/>
                </a:xfrm>
                <a:prstGeom prst="line">
                  <a:avLst/>
                </a:prstGeom>
                <a:noFill/>
                <a:ln w="38100" cap="flat">
                  <a:solidFill>
                    <a:srgbClr val="000000"/>
                  </a:solidFill>
                  <a:prstDash val="solid"/>
                  <a:miter lim="400000"/>
                </a:ln>
                <a:effectLst/>
              </p:spPr>
              <p:txBody>
                <a:bodyPr wrap="square" lIns="50800" tIns="50800" rIns="50800" bIns="50800" numCol="1" anchor="ctr">
                  <a:noAutofit/>
                </a:bodyPr>
                <a:lstStyle/>
                <a:p>
                  <a:pPr algn="ctr">
                    <a:lnSpc>
                      <a:spcPct val="100000"/>
                    </a:lnSpc>
                    <a:spcBef>
                      <a:spcPts val="0"/>
                    </a:spcBef>
                    <a:defRPr sz="2400">
                      <a:solidFill>
                        <a:srgbClr val="FFFFFF"/>
                      </a:solidFill>
                    </a:defRPr>
                  </a:pPr>
                  <a:endParaRPr/>
                </a:p>
              </p:txBody>
            </p:sp>
            <p:sp>
              <p:nvSpPr>
                <p:cNvPr id="971" name="Line"/>
                <p:cNvSpPr/>
                <p:nvPr/>
              </p:nvSpPr>
              <p:spPr>
                <a:xfrm flipH="1" flipV="1">
                  <a:off x="209961" y="156481"/>
                  <a:ext cx="584161" cy="50184"/>
                </a:xfrm>
                <a:prstGeom prst="line">
                  <a:avLst/>
                </a:prstGeom>
                <a:noFill/>
                <a:ln w="38100" cap="flat">
                  <a:solidFill>
                    <a:srgbClr val="000000"/>
                  </a:solidFill>
                  <a:prstDash val="solid"/>
                  <a:miter lim="400000"/>
                </a:ln>
                <a:effectLst/>
              </p:spPr>
              <p:txBody>
                <a:bodyPr wrap="square" lIns="50800" tIns="50800" rIns="50800" bIns="50800" numCol="1" anchor="ctr">
                  <a:noAutofit/>
                </a:bodyPr>
                <a:lstStyle/>
                <a:p>
                  <a:pPr algn="ctr">
                    <a:lnSpc>
                      <a:spcPct val="100000"/>
                    </a:lnSpc>
                    <a:spcBef>
                      <a:spcPts val="0"/>
                    </a:spcBef>
                    <a:defRPr sz="2400">
                      <a:solidFill>
                        <a:srgbClr val="FFFFFF"/>
                      </a:solidFill>
                    </a:defRPr>
                  </a:pPr>
                  <a:endParaRPr/>
                </a:p>
              </p:txBody>
            </p:sp>
            <p:sp>
              <p:nvSpPr>
                <p:cNvPr id="972" name="Line"/>
                <p:cNvSpPr/>
                <p:nvPr/>
              </p:nvSpPr>
              <p:spPr>
                <a:xfrm flipV="1">
                  <a:off x="109636" y="154810"/>
                  <a:ext cx="102808" cy="571799"/>
                </a:xfrm>
                <a:prstGeom prst="line">
                  <a:avLst/>
                </a:prstGeom>
                <a:noFill/>
                <a:ln w="38100" cap="flat">
                  <a:solidFill>
                    <a:srgbClr val="000000"/>
                  </a:solidFill>
                  <a:prstDash val="solid"/>
                  <a:miter lim="400000"/>
                </a:ln>
                <a:effectLst/>
              </p:spPr>
              <p:txBody>
                <a:bodyPr wrap="square" lIns="50800" tIns="50800" rIns="50800" bIns="50800" numCol="1" anchor="ctr">
                  <a:noAutofit/>
                </a:bodyPr>
                <a:lstStyle/>
                <a:p>
                  <a:pPr algn="ctr">
                    <a:lnSpc>
                      <a:spcPct val="100000"/>
                    </a:lnSpc>
                    <a:spcBef>
                      <a:spcPts val="0"/>
                    </a:spcBef>
                    <a:defRPr sz="2400">
                      <a:solidFill>
                        <a:srgbClr val="FFFFFF"/>
                      </a:solidFill>
                    </a:defRPr>
                  </a:pPr>
                  <a:endParaRPr/>
                </a:p>
              </p:txBody>
            </p:sp>
            <p:sp>
              <p:nvSpPr>
                <p:cNvPr id="973" name="Rectangle"/>
                <p:cNvSpPr/>
                <p:nvPr/>
              </p:nvSpPr>
              <p:spPr>
                <a:xfrm rot="19440000" flipH="1">
                  <a:off x="120196" y="8352"/>
                  <a:ext cx="81164" cy="162327"/>
                </a:xfrm>
                <a:prstGeom prst="rect">
                  <a:avLst/>
                </a:prstGeom>
                <a:solidFill>
                  <a:srgbClr val="FFFFFF"/>
                </a:solidFill>
                <a:ln w="381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grpSp>
        </p:grpSp>
        <p:grpSp>
          <p:nvGrpSpPr>
            <p:cNvPr id="1025" name="Group"/>
            <p:cNvGrpSpPr/>
            <p:nvPr/>
          </p:nvGrpSpPr>
          <p:grpSpPr>
            <a:xfrm rot="10800000" flipH="1">
              <a:off x="492267" y="519243"/>
              <a:ext cx="10007081" cy="766797"/>
              <a:chOff x="108524" y="196974"/>
              <a:chExt cx="10007081" cy="766796"/>
            </a:xfrm>
          </p:grpSpPr>
          <p:grpSp>
            <p:nvGrpSpPr>
              <p:cNvPr id="982" name="Group"/>
              <p:cNvGrpSpPr/>
              <p:nvPr/>
            </p:nvGrpSpPr>
            <p:grpSpPr>
              <a:xfrm rot="2220000">
                <a:off x="1607124" y="196974"/>
                <a:ext cx="1015481" cy="766796"/>
                <a:chOff x="-63240" y="8352"/>
                <a:chExt cx="1015480" cy="766796"/>
              </a:xfrm>
            </p:grpSpPr>
            <p:sp>
              <p:nvSpPr>
                <p:cNvPr id="976" name="Oval"/>
                <p:cNvSpPr/>
                <p:nvPr/>
              </p:nvSpPr>
              <p:spPr>
                <a:xfrm rot="19356859" flipH="1">
                  <a:off x="-63240" y="396227"/>
                  <a:ext cx="1015480" cy="135272"/>
                </a:xfrm>
                <a:prstGeom prst="ellipse">
                  <a:avLst/>
                </a:prstGeom>
                <a:solidFill>
                  <a:srgbClr val="FFFFFF"/>
                </a:solidFill>
                <a:ln w="381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115" name="Connection Line"/>
                <p:cNvSpPr/>
                <p:nvPr/>
              </p:nvSpPr>
              <p:spPr>
                <a:xfrm>
                  <a:off x="39413" y="156056"/>
                  <a:ext cx="809375" cy="619092"/>
                </a:xfrm>
                <a:custGeom>
                  <a:avLst/>
                  <a:gdLst/>
                  <a:ahLst/>
                  <a:cxnLst>
                    <a:cxn ang="0">
                      <a:pos x="wd2" y="hd2"/>
                    </a:cxn>
                    <a:cxn ang="5400000">
                      <a:pos x="wd2" y="hd2"/>
                    </a:cxn>
                    <a:cxn ang="10800000">
                      <a:pos x="wd2" y="hd2"/>
                    </a:cxn>
                    <a:cxn ang="16200000">
                      <a:pos x="wd2" y="hd2"/>
                    </a:cxn>
                  </a:cxnLst>
                  <a:rect l="0" t="0" r="r" b="b"/>
                  <a:pathLst>
                    <a:path w="21600" h="21599" extrusionOk="0">
                      <a:moveTo>
                        <a:pt x="21600" y="0"/>
                      </a:moveTo>
                      <a:cubicBezTo>
                        <a:pt x="18385" y="14400"/>
                        <a:pt x="11185" y="21600"/>
                        <a:pt x="0" y="21599"/>
                      </a:cubicBezTo>
                    </a:path>
                  </a:pathLst>
                </a:custGeom>
                <a:noFill/>
                <a:ln w="38100" cap="flat">
                  <a:solidFill>
                    <a:srgbClr val="000000"/>
                  </a:solidFill>
                  <a:prstDash val="solid"/>
                  <a:miter lim="400000"/>
                </a:ln>
                <a:effectLst/>
              </p:spPr>
              <p:txBody>
                <a:bodyPr/>
                <a:lstStyle/>
                <a:p>
                  <a:endParaRPr/>
                </a:p>
              </p:txBody>
            </p:sp>
            <p:sp>
              <p:nvSpPr>
                <p:cNvPr id="978" name="Line"/>
                <p:cNvSpPr/>
                <p:nvPr/>
              </p:nvSpPr>
              <p:spPr>
                <a:xfrm flipH="1" flipV="1">
                  <a:off x="215389" y="168877"/>
                  <a:ext cx="247203" cy="333710"/>
                </a:xfrm>
                <a:prstGeom prst="line">
                  <a:avLst/>
                </a:prstGeom>
                <a:noFill/>
                <a:ln w="38100" cap="flat">
                  <a:solidFill>
                    <a:srgbClr val="000000"/>
                  </a:solidFill>
                  <a:prstDash val="solid"/>
                  <a:miter lim="400000"/>
                </a:ln>
                <a:effectLst/>
              </p:spPr>
              <p:txBody>
                <a:bodyPr wrap="square" lIns="50800" tIns="50800" rIns="50800" bIns="50800" numCol="1" anchor="ctr">
                  <a:noAutofit/>
                </a:bodyPr>
                <a:lstStyle/>
                <a:p>
                  <a:pPr algn="ctr">
                    <a:lnSpc>
                      <a:spcPct val="100000"/>
                    </a:lnSpc>
                    <a:spcBef>
                      <a:spcPts val="0"/>
                    </a:spcBef>
                    <a:defRPr sz="2400">
                      <a:solidFill>
                        <a:srgbClr val="FFFFFF"/>
                      </a:solidFill>
                    </a:defRPr>
                  </a:pPr>
                  <a:endParaRPr/>
                </a:p>
              </p:txBody>
            </p:sp>
            <p:sp>
              <p:nvSpPr>
                <p:cNvPr id="979" name="Line"/>
                <p:cNvSpPr/>
                <p:nvPr/>
              </p:nvSpPr>
              <p:spPr>
                <a:xfrm flipH="1" flipV="1">
                  <a:off x="209961" y="156481"/>
                  <a:ext cx="584161" cy="50184"/>
                </a:xfrm>
                <a:prstGeom prst="line">
                  <a:avLst/>
                </a:prstGeom>
                <a:noFill/>
                <a:ln w="38100" cap="flat">
                  <a:solidFill>
                    <a:srgbClr val="000000"/>
                  </a:solidFill>
                  <a:prstDash val="solid"/>
                  <a:miter lim="400000"/>
                </a:ln>
                <a:effectLst/>
              </p:spPr>
              <p:txBody>
                <a:bodyPr wrap="square" lIns="50800" tIns="50800" rIns="50800" bIns="50800" numCol="1" anchor="ctr">
                  <a:noAutofit/>
                </a:bodyPr>
                <a:lstStyle/>
                <a:p>
                  <a:pPr algn="ctr">
                    <a:lnSpc>
                      <a:spcPct val="100000"/>
                    </a:lnSpc>
                    <a:spcBef>
                      <a:spcPts val="0"/>
                    </a:spcBef>
                    <a:defRPr sz="2400">
                      <a:solidFill>
                        <a:srgbClr val="FFFFFF"/>
                      </a:solidFill>
                    </a:defRPr>
                  </a:pPr>
                  <a:endParaRPr/>
                </a:p>
              </p:txBody>
            </p:sp>
            <p:sp>
              <p:nvSpPr>
                <p:cNvPr id="980" name="Line"/>
                <p:cNvSpPr/>
                <p:nvPr/>
              </p:nvSpPr>
              <p:spPr>
                <a:xfrm flipV="1">
                  <a:off x="109636" y="154810"/>
                  <a:ext cx="102808" cy="571799"/>
                </a:xfrm>
                <a:prstGeom prst="line">
                  <a:avLst/>
                </a:prstGeom>
                <a:noFill/>
                <a:ln w="38100" cap="flat">
                  <a:solidFill>
                    <a:srgbClr val="000000"/>
                  </a:solidFill>
                  <a:prstDash val="solid"/>
                  <a:miter lim="400000"/>
                </a:ln>
                <a:effectLst/>
              </p:spPr>
              <p:txBody>
                <a:bodyPr wrap="square" lIns="50800" tIns="50800" rIns="50800" bIns="50800" numCol="1" anchor="ctr">
                  <a:noAutofit/>
                </a:bodyPr>
                <a:lstStyle/>
                <a:p>
                  <a:pPr algn="ctr">
                    <a:lnSpc>
                      <a:spcPct val="100000"/>
                    </a:lnSpc>
                    <a:spcBef>
                      <a:spcPts val="0"/>
                    </a:spcBef>
                    <a:defRPr sz="2400">
                      <a:solidFill>
                        <a:srgbClr val="FFFFFF"/>
                      </a:solidFill>
                    </a:defRPr>
                  </a:pPr>
                  <a:endParaRPr/>
                </a:p>
              </p:txBody>
            </p:sp>
            <p:sp>
              <p:nvSpPr>
                <p:cNvPr id="981" name="Rectangle"/>
                <p:cNvSpPr/>
                <p:nvPr/>
              </p:nvSpPr>
              <p:spPr>
                <a:xfrm rot="19440000" flipH="1">
                  <a:off x="120196" y="8352"/>
                  <a:ext cx="81164" cy="162327"/>
                </a:xfrm>
                <a:prstGeom prst="rect">
                  <a:avLst/>
                </a:prstGeom>
                <a:solidFill>
                  <a:srgbClr val="FFFFFF"/>
                </a:solidFill>
                <a:ln w="381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grpSp>
          <p:grpSp>
            <p:nvGrpSpPr>
              <p:cNvPr id="989" name="Group"/>
              <p:cNvGrpSpPr/>
              <p:nvPr/>
            </p:nvGrpSpPr>
            <p:grpSpPr>
              <a:xfrm rot="2220000">
                <a:off x="3105724" y="196974"/>
                <a:ext cx="1015481" cy="766796"/>
                <a:chOff x="-63240" y="8352"/>
                <a:chExt cx="1015480" cy="766796"/>
              </a:xfrm>
            </p:grpSpPr>
            <p:sp>
              <p:nvSpPr>
                <p:cNvPr id="983" name="Oval"/>
                <p:cNvSpPr/>
                <p:nvPr/>
              </p:nvSpPr>
              <p:spPr>
                <a:xfrm rot="19356859" flipH="1">
                  <a:off x="-63240" y="396227"/>
                  <a:ext cx="1015480" cy="135272"/>
                </a:xfrm>
                <a:prstGeom prst="ellipse">
                  <a:avLst/>
                </a:prstGeom>
                <a:solidFill>
                  <a:srgbClr val="FFFFFF"/>
                </a:solidFill>
                <a:ln w="381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116" name="Connection Line"/>
                <p:cNvSpPr/>
                <p:nvPr/>
              </p:nvSpPr>
              <p:spPr>
                <a:xfrm>
                  <a:off x="39413" y="156056"/>
                  <a:ext cx="809375" cy="619092"/>
                </a:xfrm>
                <a:custGeom>
                  <a:avLst/>
                  <a:gdLst/>
                  <a:ahLst/>
                  <a:cxnLst>
                    <a:cxn ang="0">
                      <a:pos x="wd2" y="hd2"/>
                    </a:cxn>
                    <a:cxn ang="5400000">
                      <a:pos x="wd2" y="hd2"/>
                    </a:cxn>
                    <a:cxn ang="10800000">
                      <a:pos x="wd2" y="hd2"/>
                    </a:cxn>
                    <a:cxn ang="16200000">
                      <a:pos x="wd2" y="hd2"/>
                    </a:cxn>
                  </a:cxnLst>
                  <a:rect l="0" t="0" r="r" b="b"/>
                  <a:pathLst>
                    <a:path w="21600" h="21599" extrusionOk="0">
                      <a:moveTo>
                        <a:pt x="21600" y="0"/>
                      </a:moveTo>
                      <a:cubicBezTo>
                        <a:pt x="18385" y="14400"/>
                        <a:pt x="11185" y="21600"/>
                        <a:pt x="0" y="21599"/>
                      </a:cubicBezTo>
                    </a:path>
                  </a:pathLst>
                </a:custGeom>
                <a:noFill/>
                <a:ln w="38100" cap="flat">
                  <a:solidFill>
                    <a:srgbClr val="000000"/>
                  </a:solidFill>
                  <a:prstDash val="solid"/>
                  <a:miter lim="400000"/>
                </a:ln>
                <a:effectLst/>
              </p:spPr>
              <p:txBody>
                <a:bodyPr/>
                <a:lstStyle/>
                <a:p>
                  <a:endParaRPr/>
                </a:p>
              </p:txBody>
            </p:sp>
            <p:sp>
              <p:nvSpPr>
                <p:cNvPr id="985" name="Line"/>
                <p:cNvSpPr/>
                <p:nvPr/>
              </p:nvSpPr>
              <p:spPr>
                <a:xfrm flipH="1" flipV="1">
                  <a:off x="215389" y="168877"/>
                  <a:ext cx="247203" cy="333710"/>
                </a:xfrm>
                <a:prstGeom prst="line">
                  <a:avLst/>
                </a:prstGeom>
                <a:noFill/>
                <a:ln w="38100" cap="flat">
                  <a:solidFill>
                    <a:srgbClr val="000000"/>
                  </a:solidFill>
                  <a:prstDash val="solid"/>
                  <a:miter lim="400000"/>
                </a:ln>
                <a:effectLst/>
              </p:spPr>
              <p:txBody>
                <a:bodyPr wrap="square" lIns="50800" tIns="50800" rIns="50800" bIns="50800" numCol="1" anchor="ctr">
                  <a:noAutofit/>
                </a:bodyPr>
                <a:lstStyle/>
                <a:p>
                  <a:pPr algn="ctr">
                    <a:lnSpc>
                      <a:spcPct val="100000"/>
                    </a:lnSpc>
                    <a:spcBef>
                      <a:spcPts val="0"/>
                    </a:spcBef>
                    <a:defRPr sz="2400">
                      <a:solidFill>
                        <a:srgbClr val="FFFFFF"/>
                      </a:solidFill>
                    </a:defRPr>
                  </a:pPr>
                  <a:endParaRPr/>
                </a:p>
              </p:txBody>
            </p:sp>
            <p:sp>
              <p:nvSpPr>
                <p:cNvPr id="986" name="Line"/>
                <p:cNvSpPr/>
                <p:nvPr/>
              </p:nvSpPr>
              <p:spPr>
                <a:xfrm flipH="1" flipV="1">
                  <a:off x="209961" y="156481"/>
                  <a:ext cx="584161" cy="50184"/>
                </a:xfrm>
                <a:prstGeom prst="line">
                  <a:avLst/>
                </a:prstGeom>
                <a:noFill/>
                <a:ln w="38100" cap="flat">
                  <a:solidFill>
                    <a:srgbClr val="000000"/>
                  </a:solidFill>
                  <a:prstDash val="solid"/>
                  <a:miter lim="400000"/>
                </a:ln>
                <a:effectLst/>
              </p:spPr>
              <p:txBody>
                <a:bodyPr wrap="square" lIns="50800" tIns="50800" rIns="50800" bIns="50800" numCol="1" anchor="ctr">
                  <a:noAutofit/>
                </a:bodyPr>
                <a:lstStyle/>
                <a:p>
                  <a:pPr algn="ctr">
                    <a:lnSpc>
                      <a:spcPct val="100000"/>
                    </a:lnSpc>
                    <a:spcBef>
                      <a:spcPts val="0"/>
                    </a:spcBef>
                    <a:defRPr sz="2400">
                      <a:solidFill>
                        <a:srgbClr val="FFFFFF"/>
                      </a:solidFill>
                    </a:defRPr>
                  </a:pPr>
                  <a:endParaRPr/>
                </a:p>
              </p:txBody>
            </p:sp>
            <p:sp>
              <p:nvSpPr>
                <p:cNvPr id="987" name="Line"/>
                <p:cNvSpPr/>
                <p:nvPr/>
              </p:nvSpPr>
              <p:spPr>
                <a:xfrm flipV="1">
                  <a:off x="109636" y="154810"/>
                  <a:ext cx="102808" cy="571799"/>
                </a:xfrm>
                <a:prstGeom prst="line">
                  <a:avLst/>
                </a:prstGeom>
                <a:noFill/>
                <a:ln w="38100" cap="flat">
                  <a:solidFill>
                    <a:srgbClr val="000000"/>
                  </a:solidFill>
                  <a:prstDash val="solid"/>
                  <a:miter lim="400000"/>
                </a:ln>
                <a:effectLst/>
              </p:spPr>
              <p:txBody>
                <a:bodyPr wrap="square" lIns="50800" tIns="50800" rIns="50800" bIns="50800" numCol="1" anchor="ctr">
                  <a:noAutofit/>
                </a:bodyPr>
                <a:lstStyle/>
                <a:p>
                  <a:pPr algn="ctr">
                    <a:lnSpc>
                      <a:spcPct val="100000"/>
                    </a:lnSpc>
                    <a:spcBef>
                      <a:spcPts val="0"/>
                    </a:spcBef>
                    <a:defRPr sz="2400">
                      <a:solidFill>
                        <a:srgbClr val="FFFFFF"/>
                      </a:solidFill>
                    </a:defRPr>
                  </a:pPr>
                  <a:endParaRPr/>
                </a:p>
              </p:txBody>
            </p:sp>
            <p:sp>
              <p:nvSpPr>
                <p:cNvPr id="988" name="Rectangle"/>
                <p:cNvSpPr/>
                <p:nvPr/>
              </p:nvSpPr>
              <p:spPr>
                <a:xfrm rot="19440000" flipH="1">
                  <a:off x="120196" y="8352"/>
                  <a:ext cx="81164" cy="162327"/>
                </a:xfrm>
                <a:prstGeom prst="rect">
                  <a:avLst/>
                </a:prstGeom>
                <a:solidFill>
                  <a:srgbClr val="FFFFFF"/>
                </a:solidFill>
                <a:ln w="381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grpSp>
          <p:grpSp>
            <p:nvGrpSpPr>
              <p:cNvPr id="996" name="Group"/>
              <p:cNvGrpSpPr/>
              <p:nvPr/>
            </p:nvGrpSpPr>
            <p:grpSpPr>
              <a:xfrm rot="2220000">
                <a:off x="4604324" y="196974"/>
                <a:ext cx="1015481" cy="766796"/>
                <a:chOff x="-63240" y="8352"/>
                <a:chExt cx="1015480" cy="766796"/>
              </a:xfrm>
            </p:grpSpPr>
            <p:sp>
              <p:nvSpPr>
                <p:cNvPr id="990" name="Oval"/>
                <p:cNvSpPr/>
                <p:nvPr/>
              </p:nvSpPr>
              <p:spPr>
                <a:xfrm rot="19356859" flipH="1">
                  <a:off x="-63240" y="396227"/>
                  <a:ext cx="1015480" cy="135272"/>
                </a:xfrm>
                <a:prstGeom prst="ellipse">
                  <a:avLst/>
                </a:prstGeom>
                <a:solidFill>
                  <a:srgbClr val="FFFFFF"/>
                </a:solidFill>
                <a:ln w="381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117" name="Connection Line"/>
                <p:cNvSpPr/>
                <p:nvPr/>
              </p:nvSpPr>
              <p:spPr>
                <a:xfrm>
                  <a:off x="39413" y="156056"/>
                  <a:ext cx="809375" cy="619092"/>
                </a:xfrm>
                <a:custGeom>
                  <a:avLst/>
                  <a:gdLst/>
                  <a:ahLst/>
                  <a:cxnLst>
                    <a:cxn ang="0">
                      <a:pos x="wd2" y="hd2"/>
                    </a:cxn>
                    <a:cxn ang="5400000">
                      <a:pos x="wd2" y="hd2"/>
                    </a:cxn>
                    <a:cxn ang="10800000">
                      <a:pos x="wd2" y="hd2"/>
                    </a:cxn>
                    <a:cxn ang="16200000">
                      <a:pos x="wd2" y="hd2"/>
                    </a:cxn>
                  </a:cxnLst>
                  <a:rect l="0" t="0" r="r" b="b"/>
                  <a:pathLst>
                    <a:path w="21600" h="21599" extrusionOk="0">
                      <a:moveTo>
                        <a:pt x="21600" y="0"/>
                      </a:moveTo>
                      <a:cubicBezTo>
                        <a:pt x="18385" y="14400"/>
                        <a:pt x="11185" y="21600"/>
                        <a:pt x="0" y="21599"/>
                      </a:cubicBezTo>
                    </a:path>
                  </a:pathLst>
                </a:custGeom>
                <a:noFill/>
                <a:ln w="38100" cap="flat">
                  <a:solidFill>
                    <a:srgbClr val="000000"/>
                  </a:solidFill>
                  <a:prstDash val="solid"/>
                  <a:miter lim="400000"/>
                </a:ln>
                <a:effectLst/>
              </p:spPr>
              <p:txBody>
                <a:bodyPr/>
                <a:lstStyle/>
                <a:p>
                  <a:endParaRPr/>
                </a:p>
              </p:txBody>
            </p:sp>
            <p:sp>
              <p:nvSpPr>
                <p:cNvPr id="992" name="Line"/>
                <p:cNvSpPr/>
                <p:nvPr/>
              </p:nvSpPr>
              <p:spPr>
                <a:xfrm flipH="1" flipV="1">
                  <a:off x="215389" y="168877"/>
                  <a:ext cx="247203" cy="333710"/>
                </a:xfrm>
                <a:prstGeom prst="line">
                  <a:avLst/>
                </a:prstGeom>
                <a:noFill/>
                <a:ln w="38100" cap="flat">
                  <a:solidFill>
                    <a:srgbClr val="000000"/>
                  </a:solidFill>
                  <a:prstDash val="solid"/>
                  <a:miter lim="400000"/>
                </a:ln>
                <a:effectLst/>
              </p:spPr>
              <p:txBody>
                <a:bodyPr wrap="square" lIns="50800" tIns="50800" rIns="50800" bIns="50800" numCol="1" anchor="ctr">
                  <a:noAutofit/>
                </a:bodyPr>
                <a:lstStyle/>
                <a:p>
                  <a:pPr algn="ctr">
                    <a:lnSpc>
                      <a:spcPct val="100000"/>
                    </a:lnSpc>
                    <a:spcBef>
                      <a:spcPts val="0"/>
                    </a:spcBef>
                    <a:defRPr sz="2400">
                      <a:solidFill>
                        <a:srgbClr val="FFFFFF"/>
                      </a:solidFill>
                    </a:defRPr>
                  </a:pPr>
                  <a:endParaRPr/>
                </a:p>
              </p:txBody>
            </p:sp>
            <p:sp>
              <p:nvSpPr>
                <p:cNvPr id="993" name="Line"/>
                <p:cNvSpPr/>
                <p:nvPr/>
              </p:nvSpPr>
              <p:spPr>
                <a:xfrm flipH="1" flipV="1">
                  <a:off x="209961" y="156481"/>
                  <a:ext cx="584161" cy="50184"/>
                </a:xfrm>
                <a:prstGeom prst="line">
                  <a:avLst/>
                </a:prstGeom>
                <a:noFill/>
                <a:ln w="38100" cap="flat">
                  <a:solidFill>
                    <a:srgbClr val="000000"/>
                  </a:solidFill>
                  <a:prstDash val="solid"/>
                  <a:miter lim="400000"/>
                </a:ln>
                <a:effectLst/>
              </p:spPr>
              <p:txBody>
                <a:bodyPr wrap="square" lIns="50800" tIns="50800" rIns="50800" bIns="50800" numCol="1" anchor="ctr">
                  <a:noAutofit/>
                </a:bodyPr>
                <a:lstStyle/>
                <a:p>
                  <a:pPr algn="ctr">
                    <a:lnSpc>
                      <a:spcPct val="100000"/>
                    </a:lnSpc>
                    <a:spcBef>
                      <a:spcPts val="0"/>
                    </a:spcBef>
                    <a:defRPr sz="2400">
                      <a:solidFill>
                        <a:srgbClr val="FFFFFF"/>
                      </a:solidFill>
                    </a:defRPr>
                  </a:pPr>
                  <a:endParaRPr/>
                </a:p>
              </p:txBody>
            </p:sp>
            <p:sp>
              <p:nvSpPr>
                <p:cNvPr id="994" name="Line"/>
                <p:cNvSpPr/>
                <p:nvPr/>
              </p:nvSpPr>
              <p:spPr>
                <a:xfrm flipV="1">
                  <a:off x="109636" y="154810"/>
                  <a:ext cx="102808" cy="571799"/>
                </a:xfrm>
                <a:prstGeom prst="line">
                  <a:avLst/>
                </a:prstGeom>
                <a:noFill/>
                <a:ln w="38100" cap="flat">
                  <a:solidFill>
                    <a:srgbClr val="000000"/>
                  </a:solidFill>
                  <a:prstDash val="solid"/>
                  <a:miter lim="400000"/>
                </a:ln>
                <a:effectLst/>
              </p:spPr>
              <p:txBody>
                <a:bodyPr wrap="square" lIns="50800" tIns="50800" rIns="50800" bIns="50800" numCol="1" anchor="ctr">
                  <a:noAutofit/>
                </a:bodyPr>
                <a:lstStyle/>
                <a:p>
                  <a:pPr algn="ctr">
                    <a:lnSpc>
                      <a:spcPct val="100000"/>
                    </a:lnSpc>
                    <a:spcBef>
                      <a:spcPts val="0"/>
                    </a:spcBef>
                    <a:defRPr sz="2400">
                      <a:solidFill>
                        <a:srgbClr val="FFFFFF"/>
                      </a:solidFill>
                    </a:defRPr>
                  </a:pPr>
                  <a:endParaRPr/>
                </a:p>
              </p:txBody>
            </p:sp>
            <p:sp>
              <p:nvSpPr>
                <p:cNvPr id="995" name="Rectangle"/>
                <p:cNvSpPr/>
                <p:nvPr/>
              </p:nvSpPr>
              <p:spPr>
                <a:xfrm rot="19440000" flipH="1">
                  <a:off x="120196" y="8352"/>
                  <a:ext cx="81164" cy="162327"/>
                </a:xfrm>
                <a:prstGeom prst="rect">
                  <a:avLst/>
                </a:prstGeom>
                <a:solidFill>
                  <a:srgbClr val="FFFFFF"/>
                </a:solidFill>
                <a:ln w="381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grpSp>
          <p:grpSp>
            <p:nvGrpSpPr>
              <p:cNvPr id="1003" name="Group"/>
              <p:cNvGrpSpPr/>
              <p:nvPr/>
            </p:nvGrpSpPr>
            <p:grpSpPr>
              <a:xfrm rot="2220000">
                <a:off x="6102924" y="196974"/>
                <a:ext cx="1015481" cy="766796"/>
                <a:chOff x="-63240" y="8352"/>
                <a:chExt cx="1015480" cy="766796"/>
              </a:xfrm>
            </p:grpSpPr>
            <p:sp>
              <p:nvSpPr>
                <p:cNvPr id="997" name="Oval"/>
                <p:cNvSpPr/>
                <p:nvPr/>
              </p:nvSpPr>
              <p:spPr>
                <a:xfrm rot="19356859" flipH="1">
                  <a:off x="-63240" y="396227"/>
                  <a:ext cx="1015480" cy="135272"/>
                </a:xfrm>
                <a:prstGeom prst="ellipse">
                  <a:avLst/>
                </a:prstGeom>
                <a:solidFill>
                  <a:srgbClr val="FFFFFF"/>
                </a:solidFill>
                <a:ln w="381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118" name="Connection Line"/>
                <p:cNvSpPr/>
                <p:nvPr/>
              </p:nvSpPr>
              <p:spPr>
                <a:xfrm>
                  <a:off x="39413" y="156056"/>
                  <a:ext cx="809375" cy="619092"/>
                </a:xfrm>
                <a:custGeom>
                  <a:avLst/>
                  <a:gdLst/>
                  <a:ahLst/>
                  <a:cxnLst>
                    <a:cxn ang="0">
                      <a:pos x="wd2" y="hd2"/>
                    </a:cxn>
                    <a:cxn ang="5400000">
                      <a:pos x="wd2" y="hd2"/>
                    </a:cxn>
                    <a:cxn ang="10800000">
                      <a:pos x="wd2" y="hd2"/>
                    </a:cxn>
                    <a:cxn ang="16200000">
                      <a:pos x="wd2" y="hd2"/>
                    </a:cxn>
                  </a:cxnLst>
                  <a:rect l="0" t="0" r="r" b="b"/>
                  <a:pathLst>
                    <a:path w="21600" h="21599" extrusionOk="0">
                      <a:moveTo>
                        <a:pt x="21600" y="0"/>
                      </a:moveTo>
                      <a:cubicBezTo>
                        <a:pt x="18385" y="14400"/>
                        <a:pt x="11185" y="21600"/>
                        <a:pt x="0" y="21599"/>
                      </a:cubicBezTo>
                    </a:path>
                  </a:pathLst>
                </a:custGeom>
                <a:noFill/>
                <a:ln w="38100" cap="flat">
                  <a:solidFill>
                    <a:srgbClr val="000000"/>
                  </a:solidFill>
                  <a:prstDash val="solid"/>
                  <a:miter lim="400000"/>
                </a:ln>
                <a:effectLst/>
              </p:spPr>
              <p:txBody>
                <a:bodyPr/>
                <a:lstStyle/>
                <a:p>
                  <a:endParaRPr/>
                </a:p>
              </p:txBody>
            </p:sp>
            <p:sp>
              <p:nvSpPr>
                <p:cNvPr id="999" name="Line"/>
                <p:cNvSpPr/>
                <p:nvPr/>
              </p:nvSpPr>
              <p:spPr>
                <a:xfrm flipH="1" flipV="1">
                  <a:off x="215389" y="168877"/>
                  <a:ext cx="247203" cy="333710"/>
                </a:xfrm>
                <a:prstGeom prst="line">
                  <a:avLst/>
                </a:prstGeom>
                <a:noFill/>
                <a:ln w="38100" cap="flat">
                  <a:solidFill>
                    <a:srgbClr val="000000"/>
                  </a:solidFill>
                  <a:prstDash val="solid"/>
                  <a:miter lim="400000"/>
                </a:ln>
                <a:effectLst/>
              </p:spPr>
              <p:txBody>
                <a:bodyPr wrap="square" lIns="50800" tIns="50800" rIns="50800" bIns="50800" numCol="1" anchor="ctr">
                  <a:noAutofit/>
                </a:bodyPr>
                <a:lstStyle/>
                <a:p>
                  <a:pPr algn="ctr">
                    <a:lnSpc>
                      <a:spcPct val="100000"/>
                    </a:lnSpc>
                    <a:spcBef>
                      <a:spcPts val="0"/>
                    </a:spcBef>
                    <a:defRPr sz="2400">
                      <a:solidFill>
                        <a:srgbClr val="FFFFFF"/>
                      </a:solidFill>
                    </a:defRPr>
                  </a:pPr>
                  <a:endParaRPr/>
                </a:p>
              </p:txBody>
            </p:sp>
            <p:sp>
              <p:nvSpPr>
                <p:cNvPr id="1000" name="Line"/>
                <p:cNvSpPr/>
                <p:nvPr/>
              </p:nvSpPr>
              <p:spPr>
                <a:xfrm flipH="1" flipV="1">
                  <a:off x="209961" y="156481"/>
                  <a:ext cx="584161" cy="50184"/>
                </a:xfrm>
                <a:prstGeom prst="line">
                  <a:avLst/>
                </a:prstGeom>
                <a:noFill/>
                <a:ln w="38100" cap="flat">
                  <a:solidFill>
                    <a:srgbClr val="000000"/>
                  </a:solidFill>
                  <a:prstDash val="solid"/>
                  <a:miter lim="400000"/>
                </a:ln>
                <a:effectLst/>
              </p:spPr>
              <p:txBody>
                <a:bodyPr wrap="square" lIns="50800" tIns="50800" rIns="50800" bIns="50800" numCol="1" anchor="ctr">
                  <a:noAutofit/>
                </a:bodyPr>
                <a:lstStyle/>
                <a:p>
                  <a:pPr algn="ctr">
                    <a:lnSpc>
                      <a:spcPct val="100000"/>
                    </a:lnSpc>
                    <a:spcBef>
                      <a:spcPts val="0"/>
                    </a:spcBef>
                    <a:defRPr sz="2400">
                      <a:solidFill>
                        <a:srgbClr val="FFFFFF"/>
                      </a:solidFill>
                    </a:defRPr>
                  </a:pPr>
                  <a:endParaRPr/>
                </a:p>
              </p:txBody>
            </p:sp>
            <p:sp>
              <p:nvSpPr>
                <p:cNvPr id="1001" name="Line"/>
                <p:cNvSpPr/>
                <p:nvPr/>
              </p:nvSpPr>
              <p:spPr>
                <a:xfrm flipV="1">
                  <a:off x="109636" y="154810"/>
                  <a:ext cx="102808" cy="571799"/>
                </a:xfrm>
                <a:prstGeom prst="line">
                  <a:avLst/>
                </a:prstGeom>
                <a:noFill/>
                <a:ln w="38100" cap="flat">
                  <a:solidFill>
                    <a:srgbClr val="000000"/>
                  </a:solidFill>
                  <a:prstDash val="solid"/>
                  <a:miter lim="400000"/>
                </a:ln>
                <a:effectLst/>
              </p:spPr>
              <p:txBody>
                <a:bodyPr wrap="square" lIns="50800" tIns="50800" rIns="50800" bIns="50800" numCol="1" anchor="ctr">
                  <a:noAutofit/>
                </a:bodyPr>
                <a:lstStyle/>
                <a:p>
                  <a:pPr algn="ctr">
                    <a:lnSpc>
                      <a:spcPct val="100000"/>
                    </a:lnSpc>
                    <a:spcBef>
                      <a:spcPts val="0"/>
                    </a:spcBef>
                    <a:defRPr sz="2400">
                      <a:solidFill>
                        <a:srgbClr val="FFFFFF"/>
                      </a:solidFill>
                    </a:defRPr>
                  </a:pPr>
                  <a:endParaRPr/>
                </a:p>
              </p:txBody>
            </p:sp>
            <p:sp>
              <p:nvSpPr>
                <p:cNvPr id="1002" name="Rectangle"/>
                <p:cNvSpPr/>
                <p:nvPr/>
              </p:nvSpPr>
              <p:spPr>
                <a:xfrm rot="19440000" flipH="1">
                  <a:off x="120196" y="8352"/>
                  <a:ext cx="81164" cy="162327"/>
                </a:xfrm>
                <a:prstGeom prst="rect">
                  <a:avLst/>
                </a:prstGeom>
                <a:solidFill>
                  <a:srgbClr val="FFFFFF"/>
                </a:solidFill>
                <a:ln w="381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grpSp>
          <p:grpSp>
            <p:nvGrpSpPr>
              <p:cNvPr id="1010" name="Group"/>
              <p:cNvGrpSpPr/>
              <p:nvPr/>
            </p:nvGrpSpPr>
            <p:grpSpPr>
              <a:xfrm rot="2220000">
                <a:off x="7601524" y="196974"/>
                <a:ext cx="1015481" cy="766796"/>
                <a:chOff x="-63240" y="8352"/>
                <a:chExt cx="1015480" cy="766796"/>
              </a:xfrm>
            </p:grpSpPr>
            <p:sp>
              <p:nvSpPr>
                <p:cNvPr id="1004" name="Oval"/>
                <p:cNvSpPr/>
                <p:nvPr/>
              </p:nvSpPr>
              <p:spPr>
                <a:xfrm rot="19356859" flipH="1">
                  <a:off x="-63240" y="396227"/>
                  <a:ext cx="1015480" cy="135272"/>
                </a:xfrm>
                <a:prstGeom prst="ellipse">
                  <a:avLst/>
                </a:prstGeom>
                <a:solidFill>
                  <a:srgbClr val="FFFFFF"/>
                </a:solidFill>
                <a:ln w="381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119" name="Connection Line"/>
                <p:cNvSpPr/>
                <p:nvPr/>
              </p:nvSpPr>
              <p:spPr>
                <a:xfrm>
                  <a:off x="39413" y="156056"/>
                  <a:ext cx="809375" cy="619092"/>
                </a:xfrm>
                <a:custGeom>
                  <a:avLst/>
                  <a:gdLst/>
                  <a:ahLst/>
                  <a:cxnLst>
                    <a:cxn ang="0">
                      <a:pos x="wd2" y="hd2"/>
                    </a:cxn>
                    <a:cxn ang="5400000">
                      <a:pos x="wd2" y="hd2"/>
                    </a:cxn>
                    <a:cxn ang="10800000">
                      <a:pos x="wd2" y="hd2"/>
                    </a:cxn>
                    <a:cxn ang="16200000">
                      <a:pos x="wd2" y="hd2"/>
                    </a:cxn>
                  </a:cxnLst>
                  <a:rect l="0" t="0" r="r" b="b"/>
                  <a:pathLst>
                    <a:path w="21600" h="21599" extrusionOk="0">
                      <a:moveTo>
                        <a:pt x="21600" y="0"/>
                      </a:moveTo>
                      <a:cubicBezTo>
                        <a:pt x="18385" y="14400"/>
                        <a:pt x="11185" y="21600"/>
                        <a:pt x="0" y="21599"/>
                      </a:cubicBezTo>
                    </a:path>
                  </a:pathLst>
                </a:custGeom>
                <a:noFill/>
                <a:ln w="38100" cap="flat">
                  <a:solidFill>
                    <a:srgbClr val="000000"/>
                  </a:solidFill>
                  <a:prstDash val="solid"/>
                  <a:miter lim="400000"/>
                </a:ln>
                <a:effectLst/>
              </p:spPr>
              <p:txBody>
                <a:bodyPr/>
                <a:lstStyle/>
                <a:p>
                  <a:endParaRPr/>
                </a:p>
              </p:txBody>
            </p:sp>
            <p:sp>
              <p:nvSpPr>
                <p:cNvPr id="1006" name="Line"/>
                <p:cNvSpPr/>
                <p:nvPr/>
              </p:nvSpPr>
              <p:spPr>
                <a:xfrm flipH="1" flipV="1">
                  <a:off x="215389" y="168877"/>
                  <a:ext cx="247203" cy="333710"/>
                </a:xfrm>
                <a:prstGeom prst="line">
                  <a:avLst/>
                </a:prstGeom>
                <a:noFill/>
                <a:ln w="38100" cap="flat">
                  <a:solidFill>
                    <a:srgbClr val="000000"/>
                  </a:solidFill>
                  <a:prstDash val="solid"/>
                  <a:miter lim="400000"/>
                </a:ln>
                <a:effectLst/>
              </p:spPr>
              <p:txBody>
                <a:bodyPr wrap="square" lIns="50800" tIns="50800" rIns="50800" bIns="50800" numCol="1" anchor="ctr">
                  <a:noAutofit/>
                </a:bodyPr>
                <a:lstStyle/>
                <a:p>
                  <a:pPr algn="ctr">
                    <a:lnSpc>
                      <a:spcPct val="100000"/>
                    </a:lnSpc>
                    <a:spcBef>
                      <a:spcPts val="0"/>
                    </a:spcBef>
                    <a:defRPr sz="2400">
                      <a:solidFill>
                        <a:srgbClr val="FFFFFF"/>
                      </a:solidFill>
                    </a:defRPr>
                  </a:pPr>
                  <a:endParaRPr/>
                </a:p>
              </p:txBody>
            </p:sp>
            <p:sp>
              <p:nvSpPr>
                <p:cNvPr id="1007" name="Line"/>
                <p:cNvSpPr/>
                <p:nvPr/>
              </p:nvSpPr>
              <p:spPr>
                <a:xfrm flipH="1" flipV="1">
                  <a:off x="209961" y="156481"/>
                  <a:ext cx="584161" cy="50184"/>
                </a:xfrm>
                <a:prstGeom prst="line">
                  <a:avLst/>
                </a:prstGeom>
                <a:noFill/>
                <a:ln w="38100" cap="flat">
                  <a:solidFill>
                    <a:srgbClr val="000000"/>
                  </a:solidFill>
                  <a:prstDash val="solid"/>
                  <a:miter lim="400000"/>
                </a:ln>
                <a:effectLst/>
              </p:spPr>
              <p:txBody>
                <a:bodyPr wrap="square" lIns="50800" tIns="50800" rIns="50800" bIns="50800" numCol="1" anchor="ctr">
                  <a:noAutofit/>
                </a:bodyPr>
                <a:lstStyle/>
                <a:p>
                  <a:pPr algn="ctr">
                    <a:lnSpc>
                      <a:spcPct val="100000"/>
                    </a:lnSpc>
                    <a:spcBef>
                      <a:spcPts val="0"/>
                    </a:spcBef>
                    <a:defRPr sz="2400">
                      <a:solidFill>
                        <a:srgbClr val="FFFFFF"/>
                      </a:solidFill>
                    </a:defRPr>
                  </a:pPr>
                  <a:endParaRPr/>
                </a:p>
              </p:txBody>
            </p:sp>
            <p:sp>
              <p:nvSpPr>
                <p:cNvPr id="1008" name="Line"/>
                <p:cNvSpPr/>
                <p:nvPr/>
              </p:nvSpPr>
              <p:spPr>
                <a:xfrm flipV="1">
                  <a:off x="109636" y="154810"/>
                  <a:ext cx="102808" cy="571799"/>
                </a:xfrm>
                <a:prstGeom prst="line">
                  <a:avLst/>
                </a:prstGeom>
                <a:noFill/>
                <a:ln w="38100" cap="flat">
                  <a:solidFill>
                    <a:srgbClr val="000000"/>
                  </a:solidFill>
                  <a:prstDash val="solid"/>
                  <a:miter lim="400000"/>
                </a:ln>
                <a:effectLst/>
              </p:spPr>
              <p:txBody>
                <a:bodyPr wrap="square" lIns="50800" tIns="50800" rIns="50800" bIns="50800" numCol="1" anchor="ctr">
                  <a:noAutofit/>
                </a:bodyPr>
                <a:lstStyle/>
                <a:p>
                  <a:pPr algn="ctr">
                    <a:lnSpc>
                      <a:spcPct val="100000"/>
                    </a:lnSpc>
                    <a:spcBef>
                      <a:spcPts val="0"/>
                    </a:spcBef>
                    <a:defRPr sz="2400">
                      <a:solidFill>
                        <a:srgbClr val="FFFFFF"/>
                      </a:solidFill>
                    </a:defRPr>
                  </a:pPr>
                  <a:endParaRPr/>
                </a:p>
              </p:txBody>
            </p:sp>
            <p:sp>
              <p:nvSpPr>
                <p:cNvPr id="1009" name="Rectangle"/>
                <p:cNvSpPr/>
                <p:nvPr/>
              </p:nvSpPr>
              <p:spPr>
                <a:xfrm rot="19440000" flipH="1">
                  <a:off x="120196" y="8352"/>
                  <a:ext cx="81164" cy="162327"/>
                </a:xfrm>
                <a:prstGeom prst="rect">
                  <a:avLst/>
                </a:prstGeom>
                <a:solidFill>
                  <a:srgbClr val="FFFFFF"/>
                </a:solidFill>
                <a:ln w="381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grpSp>
          <p:grpSp>
            <p:nvGrpSpPr>
              <p:cNvPr id="1017" name="Group"/>
              <p:cNvGrpSpPr/>
              <p:nvPr/>
            </p:nvGrpSpPr>
            <p:grpSpPr>
              <a:xfrm rot="2220000">
                <a:off x="108524" y="196974"/>
                <a:ext cx="1015481" cy="766796"/>
                <a:chOff x="-63240" y="8352"/>
                <a:chExt cx="1015480" cy="766796"/>
              </a:xfrm>
            </p:grpSpPr>
            <p:sp>
              <p:nvSpPr>
                <p:cNvPr id="1011" name="Oval"/>
                <p:cNvSpPr/>
                <p:nvPr/>
              </p:nvSpPr>
              <p:spPr>
                <a:xfrm rot="19356859" flipH="1">
                  <a:off x="-63240" y="396227"/>
                  <a:ext cx="1015480" cy="135272"/>
                </a:xfrm>
                <a:prstGeom prst="ellipse">
                  <a:avLst/>
                </a:prstGeom>
                <a:solidFill>
                  <a:srgbClr val="FFFFFF"/>
                </a:solidFill>
                <a:ln w="381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120" name="Connection Line"/>
                <p:cNvSpPr/>
                <p:nvPr/>
              </p:nvSpPr>
              <p:spPr>
                <a:xfrm>
                  <a:off x="39413" y="156056"/>
                  <a:ext cx="809375" cy="619092"/>
                </a:xfrm>
                <a:custGeom>
                  <a:avLst/>
                  <a:gdLst/>
                  <a:ahLst/>
                  <a:cxnLst>
                    <a:cxn ang="0">
                      <a:pos x="wd2" y="hd2"/>
                    </a:cxn>
                    <a:cxn ang="5400000">
                      <a:pos x="wd2" y="hd2"/>
                    </a:cxn>
                    <a:cxn ang="10800000">
                      <a:pos x="wd2" y="hd2"/>
                    </a:cxn>
                    <a:cxn ang="16200000">
                      <a:pos x="wd2" y="hd2"/>
                    </a:cxn>
                  </a:cxnLst>
                  <a:rect l="0" t="0" r="r" b="b"/>
                  <a:pathLst>
                    <a:path w="21600" h="21599" extrusionOk="0">
                      <a:moveTo>
                        <a:pt x="21600" y="0"/>
                      </a:moveTo>
                      <a:cubicBezTo>
                        <a:pt x="18385" y="14400"/>
                        <a:pt x="11185" y="21600"/>
                        <a:pt x="0" y="21599"/>
                      </a:cubicBezTo>
                    </a:path>
                  </a:pathLst>
                </a:custGeom>
                <a:noFill/>
                <a:ln w="38100" cap="flat">
                  <a:solidFill>
                    <a:srgbClr val="000000"/>
                  </a:solidFill>
                  <a:prstDash val="solid"/>
                  <a:miter lim="400000"/>
                </a:ln>
                <a:effectLst/>
              </p:spPr>
              <p:txBody>
                <a:bodyPr/>
                <a:lstStyle/>
                <a:p>
                  <a:endParaRPr/>
                </a:p>
              </p:txBody>
            </p:sp>
            <p:sp>
              <p:nvSpPr>
                <p:cNvPr id="1013" name="Line"/>
                <p:cNvSpPr/>
                <p:nvPr/>
              </p:nvSpPr>
              <p:spPr>
                <a:xfrm flipH="1" flipV="1">
                  <a:off x="215389" y="168877"/>
                  <a:ext cx="247203" cy="333710"/>
                </a:xfrm>
                <a:prstGeom prst="line">
                  <a:avLst/>
                </a:prstGeom>
                <a:noFill/>
                <a:ln w="38100" cap="flat">
                  <a:solidFill>
                    <a:srgbClr val="000000"/>
                  </a:solidFill>
                  <a:prstDash val="solid"/>
                  <a:miter lim="400000"/>
                </a:ln>
                <a:effectLst/>
              </p:spPr>
              <p:txBody>
                <a:bodyPr wrap="square" lIns="50800" tIns="50800" rIns="50800" bIns="50800" numCol="1" anchor="ctr">
                  <a:noAutofit/>
                </a:bodyPr>
                <a:lstStyle/>
                <a:p>
                  <a:pPr algn="ctr">
                    <a:lnSpc>
                      <a:spcPct val="100000"/>
                    </a:lnSpc>
                    <a:spcBef>
                      <a:spcPts val="0"/>
                    </a:spcBef>
                    <a:defRPr sz="2400">
                      <a:solidFill>
                        <a:srgbClr val="FFFFFF"/>
                      </a:solidFill>
                    </a:defRPr>
                  </a:pPr>
                  <a:endParaRPr/>
                </a:p>
              </p:txBody>
            </p:sp>
            <p:sp>
              <p:nvSpPr>
                <p:cNvPr id="1014" name="Line"/>
                <p:cNvSpPr/>
                <p:nvPr/>
              </p:nvSpPr>
              <p:spPr>
                <a:xfrm flipH="1" flipV="1">
                  <a:off x="209961" y="156481"/>
                  <a:ext cx="584161" cy="50184"/>
                </a:xfrm>
                <a:prstGeom prst="line">
                  <a:avLst/>
                </a:prstGeom>
                <a:noFill/>
                <a:ln w="38100" cap="flat">
                  <a:solidFill>
                    <a:srgbClr val="000000"/>
                  </a:solidFill>
                  <a:prstDash val="solid"/>
                  <a:miter lim="400000"/>
                </a:ln>
                <a:effectLst/>
              </p:spPr>
              <p:txBody>
                <a:bodyPr wrap="square" lIns="50800" tIns="50800" rIns="50800" bIns="50800" numCol="1" anchor="ctr">
                  <a:noAutofit/>
                </a:bodyPr>
                <a:lstStyle/>
                <a:p>
                  <a:pPr algn="ctr">
                    <a:lnSpc>
                      <a:spcPct val="100000"/>
                    </a:lnSpc>
                    <a:spcBef>
                      <a:spcPts val="0"/>
                    </a:spcBef>
                    <a:defRPr sz="2400">
                      <a:solidFill>
                        <a:srgbClr val="FFFFFF"/>
                      </a:solidFill>
                    </a:defRPr>
                  </a:pPr>
                  <a:endParaRPr/>
                </a:p>
              </p:txBody>
            </p:sp>
            <p:sp>
              <p:nvSpPr>
                <p:cNvPr id="1015" name="Line"/>
                <p:cNvSpPr/>
                <p:nvPr/>
              </p:nvSpPr>
              <p:spPr>
                <a:xfrm flipV="1">
                  <a:off x="109636" y="154810"/>
                  <a:ext cx="102808" cy="571799"/>
                </a:xfrm>
                <a:prstGeom prst="line">
                  <a:avLst/>
                </a:prstGeom>
                <a:noFill/>
                <a:ln w="38100" cap="flat">
                  <a:solidFill>
                    <a:srgbClr val="000000"/>
                  </a:solidFill>
                  <a:prstDash val="solid"/>
                  <a:miter lim="400000"/>
                </a:ln>
                <a:effectLst/>
              </p:spPr>
              <p:txBody>
                <a:bodyPr wrap="square" lIns="50800" tIns="50800" rIns="50800" bIns="50800" numCol="1" anchor="ctr">
                  <a:noAutofit/>
                </a:bodyPr>
                <a:lstStyle/>
                <a:p>
                  <a:pPr algn="ctr">
                    <a:lnSpc>
                      <a:spcPct val="100000"/>
                    </a:lnSpc>
                    <a:spcBef>
                      <a:spcPts val="0"/>
                    </a:spcBef>
                    <a:defRPr sz="2400">
                      <a:solidFill>
                        <a:srgbClr val="FFFFFF"/>
                      </a:solidFill>
                    </a:defRPr>
                  </a:pPr>
                  <a:endParaRPr/>
                </a:p>
              </p:txBody>
            </p:sp>
            <p:sp>
              <p:nvSpPr>
                <p:cNvPr id="1016" name="Rectangle"/>
                <p:cNvSpPr/>
                <p:nvPr/>
              </p:nvSpPr>
              <p:spPr>
                <a:xfrm rot="19440000" flipH="1">
                  <a:off x="120196" y="8352"/>
                  <a:ext cx="81164" cy="162327"/>
                </a:xfrm>
                <a:prstGeom prst="rect">
                  <a:avLst/>
                </a:prstGeom>
                <a:solidFill>
                  <a:srgbClr val="FFFFFF"/>
                </a:solidFill>
                <a:ln w="381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grpSp>
          <p:grpSp>
            <p:nvGrpSpPr>
              <p:cNvPr id="1024" name="Group"/>
              <p:cNvGrpSpPr/>
              <p:nvPr/>
            </p:nvGrpSpPr>
            <p:grpSpPr>
              <a:xfrm rot="2220000">
                <a:off x="9100124" y="196974"/>
                <a:ext cx="1015481" cy="766796"/>
                <a:chOff x="-63240" y="8352"/>
                <a:chExt cx="1015480" cy="766796"/>
              </a:xfrm>
            </p:grpSpPr>
            <p:sp>
              <p:nvSpPr>
                <p:cNvPr id="1018" name="Oval"/>
                <p:cNvSpPr/>
                <p:nvPr/>
              </p:nvSpPr>
              <p:spPr>
                <a:xfrm rot="19356859" flipH="1">
                  <a:off x="-63240" y="396227"/>
                  <a:ext cx="1015480" cy="135272"/>
                </a:xfrm>
                <a:prstGeom prst="ellipse">
                  <a:avLst/>
                </a:prstGeom>
                <a:solidFill>
                  <a:srgbClr val="FFFFFF"/>
                </a:solidFill>
                <a:ln w="381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121" name="Connection Line"/>
                <p:cNvSpPr/>
                <p:nvPr/>
              </p:nvSpPr>
              <p:spPr>
                <a:xfrm>
                  <a:off x="39413" y="156056"/>
                  <a:ext cx="809375" cy="619092"/>
                </a:xfrm>
                <a:custGeom>
                  <a:avLst/>
                  <a:gdLst/>
                  <a:ahLst/>
                  <a:cxnLst>
                    <a:cxn ang="0">
                      <a:pos x="wd2" y="hd2"/>
                    </a:cxn>
                    <a:cxn ang="5400000">
                      <a:pos x="wd2" y="hd2"/>
                    </a:cxn>
                    <a:cxn ang="10800000">
                      <a:pos x="wd2" y="hd2"/>
                    </a:cxn>
                    <a:cxn ang="16200000">
                      <a:pos x="wd2" y="hd2"/>
                    </a:cxn>
                  </a:cxnLst>
                  <a:rect l="0" t="0" r="r" b="b"/>
                  <a:pathLst>
                    <a:path w="21600" h="21599" extrusionOk="0">
                      <a:moveTo>
                        <a:pt x="21600" y="0"/>
                      </a:moveTo>
                      <a:cubicBezTo>
                        <a:pt x="18385" y="14400"/>
                        <a:pt x="11185" y="21600"/>
                        <a:pt x="0" y="21599"/>
                      </a:cubicBezTo>
                    </a:path>
                  </a:pathLst>
                </a:custGeom>
                <a:noFill/>
                <a:ln w="38100" cap="flat">
                  <a:solidFill>
                    <a:srgbClr val="000000"/>
                  </a:solidFill>
                  <a:prstDash val="solid"/>
                  <a:miter lim="400000"/>
                </a:ln>
                <a:effectLst/>
              </p:spPr>
              <p:txBody>
                <a:bodyPr/>
                <a:lstStyle/>
                <a:p>
                  <a:endParaRPr/>
                </a:p>
              </p:txBody>
            </p:sp>
            <p:sp>
              <p:nvSpPr>
                <p:cNvPr id="1020" name="Line"/>
                <p:cNvSpPr/>
                <p:nvPr/>
              </p:nvSpPr>
              <p:spPr>
                <a:xfrm flipH="1" flipV="1">
                  <a:off x="215389" y="168877"/>
                  <a:ext cx="247203" cy="333710"/>
                </a:xfrm>
                <a:prstGeom prst="line">
                  <a:avLst/>
                </a:prstGeom>
                <a:noFill/>
                <a:ln w="38100" cap="flat">
                  <a:solidFill>
                    <a:srgbClr val="000000"/>
                  </a:solidFill>
                  <a:prstDash val="solid"/>
                  <a:miter lim="400000"/>
                </a:ln>
                <a:effectLst/>
              </p:spPr>
              <p:txBody>
                <a:bodyPr wrap="square" lIns="50800" tIns="50800" rIns="50800" bIns="50800" numCol="1" anchor="ctr">
                  <a:noAutofit/>
                </a:bodyPr>
                <a:lstStyle/>
                <a:p>
                  <a:pPr algn="ctr">
                    <a:lnSpc>
                      <a:spcPct val="100000"/>
                    </a:lnSpc>
                    <a:spcBef>
                      <a:spcPts val="0"/>
                    </a:spcBef>
                    <a:defRPr sz="2400">
                      <a:solidFill>
                        <a:srgbClr val="FFFFFF"/>
                      </a:solidFill>
                    </a:defRPr>
                  </a:pPr>
                  <a:endParaRPr/>
                </a:p>
              </p:txBody>
            </p:sp>
            <p:sp>
              <p:nvSpPr>
                <p:cNvPr id="1021" name="Line"/>
                <p:cNvSpPr/>
                <p:nvPr/>
              </p:nvSpPr>
              <p:spPr>
                <a:xfrm flipH="1" flipV="1">
                  <a:off x="209961" y="156481"/>
                  <a:ext cx="584161" cy="50184"/>
                </a:xfrm>
                <a:prstGeom prst="line">
                  <a:avLst/>
                </a:prstGeom>
                <a:noFill/>
                <a:ln w="38100" cap="flat">
                  <a:solidFill>
                    <a:srgbClr val="000000"/>
                  </a:solidFill>
                  <a:prstDash val="solid"/>
                  <a:miter lim="400000"/>
                </a:ln>
                <a:effectLst/>
              </p:spPr>
              <p:txBody>
                <a:bodyPr wrap="square" lIns="50800" tIns="50800" rIns="50800" bIns="50800" numCol="1" anchor="ctr">
                  <a:noAutofit/>
                </a:bodyPr>
                <a:lstStyle/>
                <a:p>
                  <a:pPr algn="ctr">
                    <a:lnSpc>
                      <a:spcPct val="100000"/>
                    </a:lnSpc>
                    <a:spcBef>
                      <a:spcPts val="0"/>
                    </a:spcBef>
                    <a:defRPr sz="2400">
                      <a:solidFill>
                        <a:srgbClr val="FFFFFF"/>
                      </a:solidFill>
                    </a:defRPr>
                  </a:pPr>
                  <a:endParaRPr/>
                </a:p>
              </p:txBody>
            </p:sp>
            <p:sp>
              <p:nvSpPr>
                <p:cNvPr id="1022" name="Line"/>
                <p:cNvSpPr/>
                <p:nvPr/>
              </p:nvSpPr>
              <p:spPr>
                <a:xfrm flipV="1">
                  <a:off x="109636" y="154810"/>
                  <a:ext cx="102808" cy="571799"/>
                </a:xfrm>
                <a:prstGeom prst="line">
                  <a:avLst/>
                </a:prstGeom>
                <a:noFill/>
                <a:ln w="38100" cap="flat">
                  <a:solidFill>
                    <a:srgbClr val="000000"/>
                  </a:solidFill>
                  <a:prstDash val="solid"/>
                  <a:miter lim="400000"/>
                </a:ln>
                <a:effectLst/>
              </p:spPr>
              <p:txBody>
                <a:bodyPr wrap="square" lIns="50800" tIns="50800" rIns="50800" bIns="50800" numCol="1" anchor="ctr">
                  <a:noAutofit/>
                </a:bodyPr>
                <a:lstStyle/>
                <a:p>
                  <a:pPr algn="ctr">
                    <a:lnSpc>
                      <a:spcPct val="100000"/>
                    </a:lnSpc>
                    <a:spcBef>
                      <a:spcPts val="0"/>
                    </a:spcBef>
                    <a:defRPr sz="2400">
                      <a:solidFill>
                        <a:srgbClr val="FFFFFF"/>
                      </a:solidFill>
                    </a:defRPr>
                  </a:pPr>
                  <a:endParaRPr/>
                </a:p>
              </p:txBody>
            </p:sp>
            <p:sp>
              <p:nvSpPr>
                <p:cNvPr id="1023" name="Rectangle"/>
                <p:cNvSpPr/>
                <p:nvPr/>
              </p:nvSpPr>
              <p:spPr>
                <a:xfrm rot="19440000" flipH="1">
                  <a:off x="120196" y="8352"/>
                  <a:ext cx="81164" cy="162327"/>
                </a:xfrm>
                <a:prstGeom prst="rect">
                  <a:avLst/>
                </a:prstGeom>
                <a:solidFill>
                  <a:srgbClr val="FFFFFF"/>
                </a:solidFill>
                <a:ln w="381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grpSp>
        </p:grpSp>
        <p:sp>
          <p:nvSpPr>
            <p:cNvPr id="1026" name="Rectangle"/>
            <p:cNvSpPr/>
            <p:nvPr/>
          </p:nvSpPr>
          <p:spPr>
            <a:xfrm>
              <a:off x="4707298" y="2405445"/>
              <a:ext cx="1350664" cy="654614"/>
            </a:xfrm>
            <a:prstGeom prst="rect">
              <a:avLst/>
            </a:prstGeom>
            <a:solidFill>
              <a:srgbClr val="FFFFFF"/>
            </a:solid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027" name="Circle"/>
            <p:cNvSpPr/>
            <p:nvPr/>
          </p:nvSpPr>
          <p:spPr>
            <a:xfrm>
              <a:off x="4753408" y="2600437"/>
              <a:ext cx="442304" cy="442303"/>
            </a:xfrm>
            <a:prstGeom prst="ellipse">
              <a:avLst/>
            </a:prstGeom>
            <a:noFill/>
            <a:ln w="254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028" name="Rectangle"/>
            <p:cNvSpPr/>
            <p:nvPr/>
          </p:nvSpPr>
          <p:spPr>
            <a:xfrm>
              <a:off x="4735716" y="2782677"/>
              <a:ext cx="459996" cy="273688"/>
            </a:xfrm>
            <a:prstGeom prst="rect">
              <a:avLst/>
            </a:prstGeom>
            <a:solidFill>
              <a:srgbClr val="FFFFFF"/>
            </a:solid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029" name="Circle"/>
            <p:cNvSpPr/>
            <p:nvPr/>
          </p:nvSpPr>
          <p:spPr>
            <a:xfrm>
              <a:off x="5022349" y="2591413"/>
              <a:ext cx="442304" cy="442304"/>
            </a:xfrm>
            <a:prstGeom prst="ellipse">
              <a:avLst/>
            </a:prstGeom>
            <a:noFill/>
            <a:ln w="254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030" name="Rectangle"/>
            <p:cNvSpPr/>
            <p:nvPr/>
          </p:nvSpPr>
          <p:spPr>
            <a:xfrm>
              <a:off x="4974751" y="2773652"/>
              <a:ext cx="498748" cy="282535"/>
            </a:xfrm>
            <a:prstGeom prst="rect">
              <a:avLst/>
            </a:prstGeom>
            <a:solidFill>
              <a:srgbClr val="FFFFFF"/>
            </a:solid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031" name="Circle"/>
            <p:cNvSpPr/>
            <p:nvPr/>
          </p:nvSpPr>
          <p:spPr>
            <a:xfrm>
              <a:off x="5295242" y="2582389"/>
              <a:ext cx="442303" cy="442304"/>
            </a:xfrm>
            <a:prstGeom prst="ellipse">
              <a:avLst/>
            </a:prstGeom>
            <a:noFill/>
            <a:ln w="254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032" name="Rectangle"/>
            <p:cNvSpPr/>
            <p:nvPr/>
          </p:nvSpPr>
          <p:spPr>
            <a:xfrm>
              <a:off x="5281973" y="2764628"/>
              <a:ext cx="451149" cy="282535"/>
            </a:xfrm>
            <a:prstGeom prst="rect">
              <a:avLst/>
            </a:prstGeom>
            <a:solidFill>
              <a:srgbClr val="FAFAFA"/>
            </a:solid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033" name="Circle"/>
            <p:cNvSpPr/>
            <p:nvPr/>
          </p:nvSpPr>
          <p:spPr>
            <a:xfrm>
              <a:off x="5565124" y="2573365"/>
              <a:ext cx="442304" cy="442303"/>
            </a:xfrm>
            <a:prstGeom prst="ellipse">
              <a:avLst/>
            </a:prstGeom>
            <a:noFill/>
            <a:ln w="254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034" name="Rectangle"/>
            <p:cNvSpPr/>
            <p:nvPr/>
          </p:nvSpPr>
          <p:spPr>
            <a:xfrm>
              <a:off x="5509901" y="2755605"/>
              <a:ext cx="534461" cy="282534"/>
            </a:xfrm>
            <a:prstGeom prst="rect">
              <a:avLst/>
            </a:prstGeom>
            <a:solidFill>
              <a:srgbClr val="FFFFFF"/>
            </a:solid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035" name="Oval"/>
            <p:cNvSpPr/>
            <p:nvPr/>
          </p:nvSpPr>
          <p:spPr>
            <a:xfrm>
              <a:off x="5019913" y="2653605"/>
              <a:ext cx="176922" cy="375958"/>
            </a:xfrm>
            <a:prstGeom prst="ellipse">
              <a:avLst/>
            </a:prstGeom>
            <a:noFill/>
            <a:ln w="254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036" name="Oval"/>
            <p:cNvSpPr/>
            <p:nvPr/>
          </p:nvSpPr>
          <p:spPr>
            <a:xfrm>
              <a:off x="5290307" y="2653514"/>
              <a:ext cx="175799" cy="375958"/>
            </a:xfrm>
            <a:prstGeom prst="ellipse">
              <a:avLst/>
            </a:prstGeom>
            <a:noFill/>
            <a:ln w="254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037" name="Oval"/>
            <p:cNvSpPr/>
            <p:nvPr/>
          </p:nvSpPr>
          <p:spPr>
            <a:xfrm>
              <a:off x="5560701" y="2640244"/>
              <a:ext cx="176922" cy="375958"/>
            </a:xfrm>
            <a:prstGeom prst="ellipse">
              <a:avLst/>
            </a:prstGeom>
            <a:noFill/>
            <a:ln w="25400" cap="flat">
              <a:solidFill>
                <a:srgbClr val="000000"/>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038" name="Triangle"/>
            <p:cNvSpPr/>
            <p:nvPr/>
          </p:nvSpPr>
          <p:spPr>
            <a:xfrm rot="15600000">
              <a:off x="5780732" y="2512276"/>
              <a:ext cx="123197" cy="1231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000000"/>
            </a:solid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039" name="Rounded Rectangle"/>
            <p:cNvSpPr/>
            <p:nvPr/>
          </p:nvSpPr>
          <p:spPr>
            <a:xfrm>
              <a:off x="290865" y="1450052"/>
              <a:ext cx="10174683" cy="2756231"/>
            </a:xfrm>
            <a:prstGeom prst="roundRect">
              <a:avLst>
                <a:gd name="adj" fmla="val 21517"/>
              </a:avLst>
            </a:prstGeom>
            <a:solidFill>
              <a:srgbClr val="7CADED">
                <a:alpha val="50000"/>
              </a:srgbClr>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a:ea typeface="Graphik"/>
                  <a:cs typeface="Graphik"/>
                  <a:sym typeface="Graphik"/>
                </a:defRPr>
              </a:pPr>
              <a:endParaRPr/>
            </a:p>
          </p:txBody>
        </p:sp>
        <p:sp>
          <p:nvSpPr>
            <p:cNvPr id="1040" name="Circle"/>
            <p:cNvSpPr/>
            <p:nvPr/>
          </p:nvSpPr>
          <p:spPr>
            <a:xfrm>
              <a:off x="5173870" y="2516811"/>
              <a:ext cx="203201" cy="203201"/>
            </a:xfrm>
            <a:prstGeom prst="ellipse">
              <a:avLst/>
            </a:prstGeom>
            <a:solidFill>
              <a:schemeClr val="accent5">
                <a:hueOff val="-82419"/>
                <a:satOff val="-9513"/>
                <a:lumOff val="-16343"/>
              </a:schemeClr>
            </a:solid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mc:AlternateContent xmlns:mc="http://schemas.openxmlformats.org/markup-compatibility/2006" xmlns:a14="http://schemas.microsoft.com/office/drawing/2010/main">
          <mc:Choice Requires="a14">
            <p:sp>
              <p:nvSpPr>
                <p:cNvPr id="1041" name="Equation"/>
                <p:cNvSpPr txBox="1"/>
                <p:nvPr/>
              </p:nvSpPr>
              <p:spPr>
                <a:xfrm>
                  <a:off x="5173870" y="1874980"/>
                  <a:ext cx="483213" cy="311539"/>
                </a:xfrm>
                <a:prstGeom prst="rect">
                  <a:avLst/>
                </a:prstGeom>
                <a:noFill/>
                <a:ln w="12700" cap="flat">
                  <a:noFill/>
                  <a:miter lim="400000"/>
                </a:ln>
                <a:effectLst/>
              </p:spPr>
              <p:txBody>
                <a:bodyPr wrap="none" lIns="0" tIns="0" rIns="0" bIns="0">
                  <a:spAutoFit/>
                </a:bodyPr>
                <a:lstStyle/>
                <a:p>
                  <a:pPr defTabSz="914400" latinLnBrk="1">
                    <a:lnSpc>
                      <a:spcPct val="100000"/>
                    </a:lnSpc>
                    <a:spcBef>
                      <a:spcPts val="0"/>
                    </a:spcBef>
                    <a:defRPr sz="1800"/>
                  </a:pPr>
                  <a14:m>
                    <m:oMathPara xmlns:m="http://schemas.openxmlformats.org/officeDocument/2006/math">
                      <m:oMathParaPr>
                        <m:jc m:val="centerGroup"/>
                      </m:oMathParaPr>
                      <m:oMath xmlns:m="http://schemas.openxmlformats.org/officeDocument/2006/math">
                        <m:sSup>
                          <m:sSupPr>
                            <m:ctrlPr>
                              <a:rPr sz="4200" i="1">
                                <a:solidFill>
                                  <a:srgbClr val="000000"/>
                                </a:solidFill>
                                <a:latin typeface="Cambria Math" panose="02040503050406030204" pitchFamily="18" charset="0"/>
                              </a:rPr>
                            </m:ctrlPr>
                          </m:sSupPr>
                          <m:e>
                            <m:r>
                              <a:rPr sz="4200" i="1">
                                <a:solidFill>
                                  <a:srgbClr val="000000"/>
                                </a:solidFill>
                                <a:latin typeface="Cambria Math" panose="02040503050406030204" pitchFamily="18" charset="0"/>
                              </a:rPr>
                              <m:t>𝑒</m:t>
                            </m:r>
                          </m:e>
                          <m:sup>
                            <m:r>
                              <a:rPr sz="4200" i="1">
                                <a:solidFill>
                                  <a:srgbClr val="000000"/>
                                </a:solidFill>
                                <a:latin typeface="Cambria Math" panose="02040503050406030204" pitchFamily="18" charset="0"/>
                              </a:rPr>
                              <m:t>−</m:t>
                            </m:r>
                          </m:sup>
                        </m:sSup>
                      </m:oMath>
                    </m:oMathPara>
                  </a14:m>
                  <a:endParaRPr sz="4200"/>
                </a:p>
              </p:txBody>
            </p:sp>
          </mc:Choice>
          <mc:Fallback xmlns="">
            <p:sp>
              <p:nvSpPr>
                <p:cNvPr id="1041" name="Equation"/>
                <p:cNvSpPr txBox="1">
                  <a:spLocks noRot="1" noChangeAspect="1" noMove="1" noResize="1" noEditPoints="1" noAdjustHandles="1" noChangeArrowheads="1" noChangeShapeType="1" noTextEdit="1"/>
                </p:cNvSpPr>
                <p:nvPr/>
              </p:nvSpPr>
              <p:spPr>
                <a:xfrm>
                  <a:off x="5173870" y="1874980"/>
                  <a:ext cx="483213" cy="311539"/>
                </a:xfrm>
                <a:prstGeom prst="rect">
                  <a:avLst/>
                </a:prstGeom>
                <a:blipFill>
                  <a:blip r:embed="rId4"/>
                  <a:stretch>
                    <a:fillRect l="-25641" r="-30769" b="-108000"/>
                  </a:stretch>
                </a:blipFill>
                <a:ln w="12700" cap="flat">
                  <a:noFill/>
                  <a:miter lim="400000"/>
                </a:ln>
                <a:effectLst/>
              </p:spPr>
              <p:txBody>
                <a:bodyPr/>
                <a:lstStyle/>
                <a:p>
                  <a:r>
                    <a:rPr lang="en-US">
                      <a:noFill/>
                    </a:rPr>
                    <a:t> </a:t>
                  </a:r>
                </a:p>
              </p:txBody>
            </p:sp>
          </mc:Fallback>
        </mc:AlternateContent>
        <p:grpSp>
          <p:nvGrpSpPr>
            <p:cNvPr id="1049" name="Group"/>
            <p:cNvGrpSpPr/>
            <p:nvPr/>
          </p:nvGrpSpPr>
          <p:grpSpPr>
            <a:xfrm rot="19500000">
              <a:off x="5655409" y="1944727"/>
              <a:ext cx="1103600" cy="300389"/>
              <a:chOff x="0" y="34010"/>
              <a:chExt cx="1103600" cy="300389"/>
            </a:xfrm>
          </p:grpSpPr>
          <p:sp>
            <p:nvSpPr>
              <p:cNvPr id="1122" name="Connection Line"/>
              <p:cNvSpPr/>
              <p:nvPr/>
            </p:nvSpPr>
            <p:spPr>
              <a:xfrm>
                <a:off x="0" y="51074"/>
                <a:ext cx="161309" cy="151998"/>
              </a:xfrm>
              <a:custGeom>
                <a:avLst/>
                <a:gdLst/>
                <a:ahLst/>
                <a:cxnLst>
                  <a:cxn ang="0">
                    <a:pos x="wd2" y="hd2"/>
                  </a:cxn>
                  <a:cxn ang="5400000">
                    <a:pos x="wd2" y="hd2"/>
                  </a:cxn>
                  <a:cxn ang="10800000">
                    <a:pos x="wd2" y="hd2"/>
                  </a:cxn>
                  <a:cxn ang="16200000">
                    <a:pos x="wd2" y="hd2"/>
                  </a:cxn>
                </a:cxnLst>
                <a:rect l="0" t="0" r="r" b="b"/>
                <a:pathLst>
                  <a:path w="21600" h="16200" extrusionOk="0">
                    <a:moveTo>
                      <a:pt x="0" y="16200"/>
                    </a:moveTo>
                    <a:cubicBezTo>
                      <a:pt x="6871" y="-5362"/>
                      <a:pt x="14071" y="-5400"/>
                      <a:pt x="21600" y="16086"/>
                    </a:cubicBezTo>
                  </a:path>
                </a:pathLst>
              </a:custGeom>
              <a:noFill/>
              <a:ln w="38100" cap="flat">
                <a:solidFill>
                  <a:schemeClr val="accent5">
                    <a:hueOff val="-82419"/>
                    <a:satOff val="-9513"/>
                    <a:lumOff val="-16343"/>
                  </a:schemeClr>
                </a:solidFill>
                <a:prstDash val="solid"/>
                <a:miter lim="400000"/>
              </a:ln>
              <a:effectLst/>
            </p:spPr>
            <p:txBody>
              <a:bodyPr/>
              <a:lstStyle/>
              <a:p>
                <a:endParaRPr/>
              </a:p>
            </p:txBody>
          </p:sp>
          <p:sp>
            <p:nvSpPr>
              <p:cNvPr id="1123" name="Connection Line"/>
              <p:cNvSpPr/>
              <p:nvPr/>
            </p:nvSpPr>
            <p:spPr>
              <a:xfrm>
                <a:off x="156429" y="182401"/>
                <a:ext cx="161309" cy="151998"/>
              </a:xfrm>
              <a:custGeom>
                <a:avLst/>
                <a:gdLst/>
                <a:ahLst/>
                <a:cxnLst>
                  <a:cxn ang="0">
                    <a:pos x="wd2" y="hd2"/>
                  </a:cxn>
                  <a:cxn ang="5400000">
                    <a:pos x="wd2" y="hd2"/>
                  </a:cxn>
                  <a:cxn ang="10800000">
                    <a:pos x="wd2" y="hd2"/>
                  </a:cxn>
                  <a:cxn ang="16200000">
                    <a:pos x="wd2" y="hd2"/>
                  </a:cxn>
                </a:cxnLst>
                <a:rect l="0" t="0" r="r" b="b"/>
                <a:pathLst>
                  <a:path w="21600" h="16200" extrusionOk="0">
                    <a:moveTo>
                      <a:pt x="0" y="0"/>
                    </a:moveTo>
                    <a:cubicBezTo>
                      <a:pt x="6871" y="21562"/>
                      <a:pt x="14071" y="21600"/>
                      <a:pt x="21600" y="114"/>
                    </a:cubicBezTo>
                  </a:path>
                </a:pathLst>
              </a:custGeom>
              <a:noFill/>
              <a:ln w="38100" cap="flat">
                <a:solidFill>
                  <a:schemeClr val="accent5">
                    <a:hueOff val="-82419"/>
                    <a:satOff val="-9513"/>
                    <a:lumOff val="-16343"/>
                  </a:schemeClr>
                </a:solidFill>
                <a:prstDash val="solid"/>
                <a:miter lim="400000"/>
              </a:ln>
              <a:effectLst/>
            </p:spPr>
            <p:txBody>
              <a:bodyPr/>
              <a:lstStyle/>
              <a:p>
                <a:endParaRPr/>
              </a:p>
            </p:txBody>
          </p:sp>
          <p:sp>
            <p:nvSpPr>
              <p:cNvPr id="1124" name="Connection Line"/>
              <p:cNvSpPr/>
              <p:nvPr/>
            </p:nvSpPr>
            <p:spPr>
              <a:xfrm>
                <a:off x="316008" y="39698"/>
                <a:ext cx="161310" cy="151997"/>
              </a:xfrm>
              <a:custGeom>
                <a:avLst/>
                <a:gdLst/>
                <a:ahLst/>
                <a:cxnLst>
                  <a:cxn ang="0">
                    <a:pos x="wd2" y="hd2"/>
                  </a:cxn>
                  <a:cxn ang="5400000">
                    <a:pos x="wd2" y="hd2"/>
                  </a:cxn>
                  <a:cxn ang="10800000">
                    <a:pos x="wd2" y="hd2"/>
                  </a:cxn>
                  <a:cxn ang="16200000">
                    <a:pos x="wd2" y="hd2"/>
                  </a:cxn>
                </a:cxnLst>
                <a:rect l="0" t="0" r="r" b="b"/>
                <a:pathLst>
                  <a:path w="21600" h="16200" extrusionOk="0">
                    <a:moveTo>
                      <a:pt x="0" y="16200"/>
                    </a:moveTo>
                    <a:cubicBezTo>
                      <a:pt x="6871" y="-5362"/>
                      <a:pt x="14071" y="-5400"/>
                      <a:pt x="21600" y="16086"/>
                    </a:cubicBezTo>
                  </a:path>
                </a:pathLst>
              </a:custGeom>
              <a:noFill/>
              <a:ln w="38100" cap="flat">
                <a:solidFill>
                  <a:schemeClr val="accent5">
                    <a:hueOff val="-82419"/>
                    <a:satOff val="-9513"/>
                    <a:lumOff val="-16343"/>
                  </a:schemeClr>
                </a:solidFill>
                <a:prstDash val="solid"/>
                <a:miter lim="400000"/>
              </a:ln>
              <a:effectLst/>
            </p:spPr>
            <p:txBody>
              <a:bodyPr/>
              <a:lstStyle/>
              <a:p>
                <a:endParaRPr/>
              </a:p>
            </p:txBody>
          </p:sp>
          <p:sp>
            <p:nvSpPr>
              <p:cNvPr id="1125" name="Connection Line"/>
              <p:cNvSpPr/>
              <p:nvPr/>
            </p:nvSpPr>
            <p:spPr>
              <a:xfrm>
                <a:off x="472437" y="171024"/>
                <a:ext cx="161310" cy="151998"/>
              </a:xfrm>
              <a:custGeom>
                <a:avLst/>
                <a:gdLst/>
                <a:ahLst/>
                <a:cxnLst>
                  <a:cxn ang="0">
                    <a:pos x="wd2" y="hd2"/>
                  </a:cxn>
                  <a:cxn ang="5400000">
                    <a:pos x="wd2" y="hd2"/>
                  </a:cxn>
                  <a:cxn ang="10800000">
                    <a:pos x="wd2" y="hd2"/>
                  </a:cxn>
                  <a:cxn ang="16200000">
                    <a:pos x="wd2" y="hd2"/>
                  </a:cxn>
                </a:cxnLst>
                <a:rect l="0" t="0" r="r" b="b"/>
                <a:pathLst>
                  <a:path w="21600" h="16200" extrusionOk="0">
                    <a:moveTo>
                      <a:pt x="0" y="0"/>
                    </a:moveTo>
                    <a:cubicBezTo>
                      <a:pt x="6871" y="21562"/>
                      <a:pt x="14071" y="21600"/>
                      <a:pt x="21600" y="114"/>
                    </a:cubicBezTo>
                  </a:path>
                </a:pathLst>
              </a:custGeom>
              <a:noFill/>
              <a:ln w="38100" cap="flat">
                <a:solidFill>
                  <a:schemeClr val="accent5">
                    <a:hueOff val="-82419"/>
                    <a:satOff val="-9513"/>
                    <a:lumOff val="-16343"/>
                  </a:schemeClr>
                </a:solidFill>
                <a:prstDash val="solid"/>
                <a:miter lim="400000"/>
              </a:ln>
              <a:effectLst/>
            </p:spPr>
            <p:txBody>
              <a:bodyPr/>
              <a:lstStyle/>
              <a:p>
                <a:endParaRPr/>
              </a:p>
            </p:txBody>
          </p:sp>
          <p:sp>
            <p:nvSpPr>
              <p:cNvPr id="1126" name="Connection Line"/>
              <p:cNvSpPr/>
              <p:nvPr/>
            </p:nvSpPr>
            <p:spPr>
              <a:xfrm>
                <a:off x="628866" y="34010"/>
                <a:ext cx="161309" cy="151997"/>
              </a:xfrm>
              <a:custGeom>
                <a:avLst/>
                <a:gdLst/>
                <a:ahLst/>
                <a:cxnLst>
                  <a:cxn ang="0">
                    <a:pos x="wd2" y="hd2"/>
                  </a:cxn>
                  <a:cxn ang="5400000">
                    <a:pos x="wd2" y="hd2"/>
                  </a:cxn>
                  <a:cxn ang="10800000">
                    <a:pos x="wd2" y="hd2"/>
                  </a:cxn>
                  <a:cxn ang="16200000">
                    <a:pos x="wd2" y="hd2"/>
                  </a:cxn>
                </a:cxnLst>
                <a:rect l="0" t="0" r="r" b="b"/>
                <a:pathLst>
                  <a:path w="21600" h="16200" extrusionOk="0">
                    <a:moveTo>
                      <a:pt x="0" y="16200"/>
                    </a:moveTo>
                    <a:cubicBezTo>
                      <a:pt x="6871" y="-5362"/>
                      <a:pt x="14071" y="-5400"/>
                      <a:pt x="21600" y="16086"/>
                    </a:cubicBezTo>
                  </a:path>
                </a:pathLst>
              </a:custGeom>
              <a:noFill/>
              <a:ln w="38100" cap="flat">
                <a:solidFill>
                  <a:schemeClr val="accent5">
                    <a:hueOff val="-82419"/>
                    <a:satOff val="-9513"/>
                    <a:lumOff val="-16343"/>
                  </a:schemeClr>
                </a:solidFill>
                <a:prstDash val="solid"/>
                <a:miter lim="400000"/>
              </a:ln>
              <a:effectLst/>
            </p:spPr>
            <p:txBody>
              <a:bodyPr/>
              <a:lstStyle/>
              <a:p>
                <a:endParaRPr/>
              </a:p>
            </p:txBody>
          </p:sp>
          <p:sp>
            <p:nvSpPr>
              <p:cNvPr id="1127" name="Connection Line"/>
              <p:cNvSpPr/>
              <p:nvPr/>
            </p:nvSpPr>
            <p:spPr>
              <a:xfrm>
                <a:off x="785295" y="165336"/>
                <a:ext cx="161310" cy="151998"/>
              </a:xfrm>
              <a:custGeom>
                <a:avLst/>
                <a:gdLst/>
                <a:ahLst/>
                <a:cxnLst>
                  <a:cxn ang="0">
                    <a:pos x="wd2" y="hd2"/>
                  </a:cxn>
                  <a:cxn ang="5400000">
                    <a:pos x="wd2" y="hd2"/>
                  </a:cxn>
                  <a:cxn ang="10800000">
                    <a:pos x="wd2" y="hd2"/>
                  </a:cxn>
                  <a:cxn ang="16200000">
                    <a:pos x="wd2" y="hd2"/>
                  </a:cxn>
                </a:cxnLst>
                <a:rect l="0" t="0" r="r" b="b"/>
                <a:pathLst>
                  <a:path w="21600" h="16200" extrusionOk="0">
                    <a:moveTo>
                      <a:pt x="0" y="0"/>
                    </a:moveTo>
                    <a:cubicBezTo>
                      <a:pt x="6871" y="21562"/>
                      <a:pt x="14071" y="21600"/>
                      <a:pt x="21600" y="114"/>
                    </a:cubicBezTo>
                  </a:path>
                </a:pathLst>
              </a:custGeom>
              <a:noFill/>
              <a:ln w="38100" cap="flat">
                <a:solidFill>
                  <a:schemeClr val="accent5">
                    <a:hueOff val="-82419"/>
                    <a:satOff val="-9513"/>
                    <a:lumOff val="-16343"/>
                  </a:schemeClr>
                </a:solidFill>
                <a:prstDash val="solid"/>
                <a:miter lim="400000"/>
              </a:ln>
              <a:effectLst/>
            </p:spPr>
            <p:txBody>
              <a:bodyPr/>
              <a:lstStyle/>
              <a:p>
                <a:endParaRPr/>
              </a:p>
            </p:txBody>
          </p:sp>
          <p:sp>
            <p:nvSpPr>
              <p:cNvPr id="1048" name="Triangle"/>
              <p:cNvSpPr/>
              <p:nvPr/>
            </p:nvSpPr>
            <p:spPr>
              <a:xfrm rot="1980000">
                <a:off x="874999" y="47500"/>
                <a:ext cx="228601" cy="18288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accent5">
                  <a:hueOff val="-82419"/>
                  <a:satOff val="-9513"/>
                  <a:lumOff val="-16343"/>
                </a:schemeClr>
              </a:solid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grpSp>
        <p:grpSp>
          <p:nvGrpSpPr>
            <p:cNvPr id="1057" name="Group"/>
            <p:cNvGrpSpPr/>
            <p:nvPr/>
          </p:nvGrpSpPr>
          <p:grpSpPr>
            <a:xfrm rot="12900000">
              <a:off x="4055499" y="1916867"/>
              <a:ext cx="1103600" cy="300389"/>
              <a:chOff x="0" y="34010"/>
              <a:chExt cx="1103600" cy="300389"/>
            </a:xfrm>
          </p:grpSpPr>
          <p:sp>
            <p:nvSpPr>
              <p:cNvPr id="1128" name="Connection Line"/>
              <p:cNvSpPr/>
              <p:nvPr/>
            </p:nvSpPr>
            <p:spPr>
              <a:xfrm>
                <a:off x="0" y="51074"/>
                <a:ext cx="161309" cy="151998"/>
              </a:xfrm>
              <a:custGeom>
                <a:avLst/>
                <a:gdLst/>
                <a:ahLst/>
                <a:cxnLst>
                  <a:cxn ang="0">
                    <a:pos x="wd2" y="hd2"/>
                  </a:cxn>
                  <a:cxn ang="5400000">
                    <a:pos x="wd2" y="hd2"/>
                  </a:cxn>
                  <a:cxn ang="10800000">
                    <a:pos x="wd2" y="hd2"/>
                  </a:cxn>
                  <a:cxn ang="16200000">
                    <a:pos x="wd2" y="hd2"/>
                  </a:cxn>
                </a:cxnLst>
                <a:rect l="0" t="0" r="r" b="b"/>
                <a:pathLst>
                  <a:path w="21600" h="16200" extrusionOk="0">
                    <a:moveTo>
                      <a:pt x="0" y="16200"/>
                    </a:moveTo>
                    <a:cubicBezTo>
                      <a:pt x="6871" y="-5362"/>
                      <a:pt x="14071" y="-5400"/>
                      <a:pt x="21600" y="16086"/>
                    </a:cubicBezTo>
                  </a:path>
                </a:pathLst>
              </a:custGeom>
              <a:noFill/>
              <a:ln w="38100" cap="flat">
                <a:solidFill>
                  <a:schemeClr val="accent5">
                    <a:hueOff val="-82419"/>
                    <a:satOff val="-9513"/>
                    <a:lumOff val="-16343"/>
                  </a:schemeClr>
                </a:solidFill>
                <a:prstDash val="solid"/>
                <a:miter lim="400000"/>
              </a:ln>
              <a:effectLst/>
            </p:spPr>
            <p:txBody>
              <a:bodyPr/>
              <a:lstStyle/>
              <a:p>
                <a:endParaRPr/>
              </a:p>
            </p:txBody>
          </p:sp>
          <p:sp>
            <p:nvSpPr>
              <p:cNvPr id="1129" name="Connection Line"/>
              <p:cNvSpPr/>
              <p:nvPr/>
            </p:nvSpPr>
            <p:spPr>
              <a:xfrm>
                <a:off x="156429" y="182401"/>
                <a:ext cx="161309" cy="151998"/>
              </a:xfrm>
              <a:custGeom>
                <a:avLst/>
                <a:gdLst/>
                <a:ahLst/>
                <a:cxnLst>
                  <a:cxn ang="0">
                    <a:pos x="wd2" y="hd2"/>
                  </a:cxn>
                  <a:cxn ang="5400000">
                    <a:pos x="wd2" y="hd2"/>
                  </a:cxn>
                  <a:cxn ang="10800000">
                    <a:pos x="wd2" y="hd2"/>
                  </a:cxn>
                  <a:cxn ang="16200000">
                    <a:pos x="wd2" y="hd2"/>
                  </a:cxn>
                </a:cxnLst>
                <a:rect l="0" t="0" r="r" b="b"/>
                <a:pathLst>
                  <a:path w="21600" h="16200" extrusionOk="0">
                    <a:moveTo>
                      <a:pt x="0" y="0"/>
                    </a:moveTo>
                    <a:cubicBezTo>
                      <a:pt x="6871" y="21562"/>
                      <a:pt x="14071" y="21600"/>
                      <a:pt x="21600" y="114"/>
                    </a:cubicBezTo>
                  </a:path>
                </a:pathLst>
              </a:custGeom>
              <a:noFill/>
              <a:ln w="38100" cap="flat">
                <a:solidFill>
                  <a:schemeClr val="accent5">
                    <a:hueOff val="-82419"/>
                    <a:satOff val="-9513"/>
                    <a:lumOff val="-16343"/>
                  </a:schemeClr>
                </a:solidFill>
                <a:prstDash val="solid"/>
                <a:miter lim="400000"/>
              </a:ln>
              <a:effectLst/>
            </p:spPr>
            <p:txBody>
              <a:bodyPr/>
              <a:lstStyle/>
              <a:p>
                <a:endParaRPr/>
              </a:p>
            </p:txBody>
          </p:sp>
          <p:sp>
            <p:nvSpPr>
              <p:cNvPr id="1130" name="Connection Line"/>
              <p:cNvSpPr/>
              <p:nvPr/>
            </p:nvSpPr>
            <p:spPr>
              <a:xfrm>
                <a:off x="316008" y="39698"/>
                <a:ext cx="161310" cy="151997"/>
              </a:xfrm>
              <a:custGeom>
                <a:avLst/>
                <a:gdLst/>
                <a:ahLst/>
                <a:cxnLst>
                  <a:cxn ang="0">
                    <a:pos x="wd2" y="hd2"/>
                  </a:cxn>
                  <a:cxn ang="5400000">
                    <a:pos x="wd2" y="hd2"/>
                  </a:cxn>
                  <a:cxn ang="10800000">
                    <a:pos x="wd2" y="hd2"/>
                  </a:cxn>
                  <a:cxn ang="16200000">
                    <a:pos x="wd2" y="hd2"/>
                  </a:cxn>
                </a:cxnLst>
                <a:rect l="0" t="0" r="r" b="b"/>
                <a:pathLst>
                  <a:path w="21600" h="16200" extrusionOk="0">
                    <a:moveTo>
                      <a:pt x="0" y="16200"/>
                    </a:moveTo>
                    <a:cubicBezTo>
                      <a:pt x="6871" y="-5362"/>
                      <a:pt x="14071" y="-5400"/>
                      <a:pt x="21600" y="16086"/>
                    </a:cubicBezTo>
                  </a:path>
                </a:pathLst>
              </a:custGeom>
              <a:noFill/>
              <a:ln w="38100" cap="flat">
                <a:solidFill>
                  <a:schemeClr val="accent5">
                    <a:hueOff val="-82419"/>
                    <a:satOff val="-9513"/>
                    <a:lumOff val="-16343"/>
                  </a:schemeClr>
                </a:solidFill>
                <a:prstDash val="solid"/>
                <a:miter lim="400000"/>
              </a:ln>
              <a:effectLst/>
            </p:spPr>
            <p:txBody>
              <a:bodyPr/>
              <a:lstStyle/>
              <a:p>
                <a:endParaRPr/>
              </a:p>
            </p:txBody>
          </p:sp>
          <p:sp>
            <p:nvSpPr>
              <p:cNvPr id="1131" name="Connection Line"/>
              <p:cNvSpPr/>
              <p:nvPr/>
            </p:nvSpPr>
            <p:spPr>
              <a:xfrm>
                <a:off x="472437" y="171024"/>
                <a:ext cx="161310" cy="151998"/>
              </a:xfrm>
              <a:custGeom>
                <a:avLst/>
                <a:gdLst/>
                <a:ahLst/>
                <a:cxnLst>
                  <a:cxn ang="0">
                    <a:pos x="wd2" y="hd2"/>
                  </a:cxn>
                  <a:cxn ang="5400000">
                    <a:pos x="wd2" y="hd2"/>
                  </a:cxn>
                  <a:cxn ang="10800000">
                    <a:pos x="wd2" y="hd2"/>
                  </a:cxn>
                  <a:cxn ang="16200000">
                    <a:pos x="wd2" y="hd2"/>
                  </a:cxn>
                </a:cxnLst>
                <a:rect l="0" t="0" r="r" b="b"/>
                <a:pathLst>
                  <a:path w="21600" h="16200" extrusionOk="0">
                    <a:moveTo>
                      <a:pt x="0" y="0"/>
                    </a:moveTo>
                    <a:cubicBezTo>
                      <a:pt x="6871" y="21562"/>
                      <a:pt x="14071" y="21600"/>
                      <a:pt x="21600" y="114"/>
                    </a:cubicBezTo>
                  </a:path>
                </a:pathLst>
              </a:custGeom>
              <a:noFill/>
              <a:ln w="38100" cap="flat">
                <a:solidFill>
                  <a:schemeClr val="accent5">
                    <a:hueOff val="-82419"/>
                    <a:satOff val="-9513"/>
                    <a:lumOff val="-16343"/>
                  </a:schemeClr>
                </a:solidFill>
                <a:prstDash val="solid"/>
                <a:miter lim="400000"/>
              </a:ln>
              <a:effectLst/>
            </p:spPr>
            <p:txBody>
              <a:bodyPr/>
              <a:lstStyle/>
              <a:p>
                <a:endParaRPr/>
              </a:p>
            </p:txBody>
          </p:sp>
          <p:sp>
            <p:nvSpPr>
              <p:cNvPr id="1132" name="Connection Line"/>
              <p:cNvSpPr/>
              <p:nvPr/>
            </p:nvSpPr>
            <p:spPr>
              <a:xfrm>
                <a:off x="628866" y="34010"/>
                <a:ext cx="161309" cy="151997"/>
              </a:xfrm>
              <a:custGeom>
                <a:avLst/>
                <a:gdLst/>
                <a:ahLst/>
                <a:cxnLst>
                  <a:cxn ang="0">
                    <a:pos x="wd2" y="hd2"/>
                  </a:cxn>
                  <a:cxn ang="5400000">
                    <a:pos x="wd2" y="hd2"/>
                  </a:cxn>
                  <a:cxn ang="10800000">
                    <a:pos x="wd2" y="hd2"/>
                  </a:cxn>
                  <a:cxn ang="16200000">
                    <a:pos x="wd2" y="hd2"/>
                  </a:cxn>
                </a:cxnLst>
                <a:rect l="0" t="0" r="r" b="b"/>
                <a:pathLst>
                  <a:path w="21600" h="16200" extrusionOk="0">
                    <a:moveTo>
                      <a:pt x="0" y="16200"/>
                    </a:moveTo>
                    <a:cubicBezTo>
                      <a:pt x="6871" y="-5362"/>
                      <a:pt x="14071" y="-5400"/>
                      <a:pt x="21600" y="16086"/>
                    </a:cubicBezTo>
                  </a:path>
                </a:pathLst>
              </a:custGeom>
              <a:noFill/>
              <a:ln w="38100" cap="flat">
                <a:solidFill>
                  <a:schemeClr val="accent5">
                    <a:hueOff val="-82419"/>
                    <a:satOff val="-9513"/>
                    <a:lumOff val="-16343"/>
                  </a:schemeClr>
                </a:solidFill>
                <a:prstDash val="solid"/>
                <a:miter lim="400000"/>
              </a:ln>
              <a:effectLst/>
            </p:spPr>
            <p:txBody>
              <a:bodyPr/>
              <a:lstStyle/>
              <a:p>
                <a:endParaRPr/>
              </a:p>
            </p:txBody>
          </p:sp>
          <p:sp>
            <p:nvSpPr>
              <p:cNvPr id="1133" name="Connection Line"/>
              <p:cNvSpPr/>
              <p:nvPr/>
            </p:nvSpPr>
            <p:spPr>
              <a:xfrm>
                <a:off x="785295" y="165336"/>
                <a:ext cx="161310" cy="151998"/>
              </a:xfrm>
              <a:custGeom>
                <a:avLst/>
                <a:gdLst/>
                <a:ahLst/>
                <a:cxnLst>
                  <a:cxn ang="0">
                    <a:pos x="wd2" y="hd2"/>
                  </a:cxn>
                  <a:cxn ang="5400000">
                    <a:pos x="wd2" y="hd2"/>
                  </a:cxn>
                  <a:cxn ang="10800000">
                    <a:pos x="wd2" y="hd2"/>
                  </a:cxn>
                  <a:cxn ang="16200000">
                    <a:pos x="wd2" y="hd2"/>
                  </a:cxn>
                </a:cxnLst>
                <a:rect l="0" t="0" r="r" b="b"/>
                <a:pathLst>
                  <a:path w="21600" h="16200" extrusionOk="0">
                    <a:moveTo>
                      <a:pt x="0" y="0"/>
                    </a:moveTo>
                    <a:cubicBezTo>
                      <a:pt x="6871" y="21562"/>
                      <a:pt x="14071" y="21600"/>
                      <a:pt x="21600" y="114"/>
                    </a:cubicBezTo>
                  </a:path>
                </a:pathLst>
              </a:custGeom>
              <a:noFill/>
              <a:ln w="38100" cap="flat">
                <a:solidFill>
                  <a:schemeClr val="accent5">
                    <a:hueOff val="-82419"/>
                    <a:satOff val="-9513"/>
                    <a:lumOff val="-16343"/>
                  </a:schemeClr>
                </a:solidFill>
                <a:prstDash val="solid"/>
                <a:miter lim="400000"/>
              </a:ln>
              <a:effectLst/>
            </p:spPr>
            <p:txBody>
              <a:bodyPr/>
              <a:lstStyle/>
              <a:p>
                <a:endParaRPr/>
              </a:p>
            </p:txBody>
          </p:sp>
          <p:sp>
            <p:nvSpPr>
              <p:cNvPr id="1056" name="Triangle"/>
              <p:cNvSpPr/>
              <p:nvPr/>
            </p:nvSpPr>
            <p:spPr>
              <a:xfrm rot="1980000">
                <a:off x="874999" y="47500"/>
                <a:ext cx="228601" cy="18288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accent5">
                  <a:hueOff val="-82419"/>
                  <a:satOff val="-9513"/>
                  <a:lumOff val="-16343"/>
                </a:schemeClr>
              </a:solid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grpSp>
        <p:grpSp>
          <p:nvGrpSpPr>
            <p:cNvPr id="1065" name="Group"/>
            <p:cNvGrpSpPr/>
            <p:nvPr/>
          </p:nvGrpSpPr>
          <p:grpSpPr>
            <a:xfrm rot="2100000">
              <a:off x="5635901" y="3323526"/>
              <a:ext cx="1103600" cy="300389"/>
              <a:chOff x="0" y="34010"/>
              <a:chExt cx="1103600" cy="300389"/>
            </a:xfrm>
          </p:grpSpPr>
          <p:sp>
            <p:nvSpPr>
              <p:cNvPr id="1134" name="Connection Line"/>
              <p:cNvSpPr/>
              <p:nvPr/>
            </p:nvSpPr>
            <p:spPr>
              <a:xfrm>
                <a:off x="0" y="51074"/>
                <a:ext cx="161309" cy="151998"/>
              </a:xfrm>
              <a:custGeom>
                <a:avLst/>
                <a:gdLst/>
                <a:ahLst/>
                <a:cxnLst>
                  <a:cxn ang="0">
                    <a:pos x="wd2" y="hd2"/>
                  </a:cxn>
                  <a:cxn ang="5400000">
                    <a:pos x="wd2" y="hd2"/>
                  </a:cxn>
                  <a:cxn ang="10800000">
                    <a:pos x="wd2" y="hd2"/>
                  </a:cxn>
                  <a:cxn ang="16200000">
                    <a:pos x="wd2" y="hd2"/>
                  </a:cxn>
                </a:cxnLst>
                <a:rect l="0" t="0" r="r" b="b"/>
                <a:pathLst>
                  <a:path w="21600" h="16200" extrusionOk="0">
                    <a:moveTo>
                      <a:pt x="0" y="16200"/>
                    </a:moveTo>
                    <a:cubicBezTo>
                      <a:pt x="6871" y="-5362"/>
                      <a:pt x="14071" y="-5400"/>
                      <a:pt x="21600" y="16086"/>
                    </a:cubicBezTo>
                  </a:path>
                </a:pathLst>
              </a:custGeom>
              <a:noFill/>
              <a:ln w="38100" cap="flat">
                <a:solidFill>
                  <a:schemeClr val="accent5">
                    <a:hueOff val="-82419"/>
                    <a:satOff val="-9513"/>
                    <a:lumOff val="-16343"/>
                  </a:schemeClr>
                </a:solidFill>
                <a:prstDash val="solid"/>
                <a:miter lim="400000"/>
              </a:ln>
              <a:effectLst/>
            </p:spPr>
            <p:txBody>
              <a:bodyPr/>
              <a:lstStyle/>
              <a:p>
                <a:endParaRPr/>
              </a:p>
            </p:txBody>
          </p:sp>
          <p:sp>
            <p:nvSpPr>
              <p:cNvPr id="1135" name="Connection Line"/>
              <p:cNvSpPr/>
              <p:nvPr/>
            </p:nvSpPr>
            <p:spPr>
              <a:xfrm>
                <a:off x="156429" y="182401"/>
                <a:ext cx="161309" cy="151998"/>
              </a:xfrm>
              <a:custGeom>
                <a:avLst/>
                <a:gdLst/>
                <a:ahLst/>
                <a:cxnLst>
                  <a:cxn ang="0">
                    <a:pos x="wd2" y="hd2"/>
                  </a:cxn>
                  <a:cxn ang="5400000">
                    <a:pos x="wd2" y="hd2"/>
                  </a:cxn>
                  <a:cxn ang="10800000">
                    <a:pos x="wd2" y="hd2"/>
                  </a:cxn>
                  <a:cxn ang="16200000">
                    <a:pos x="wd2" y="hd2"/>
                  </a:cxn>
                </a:cxnLst>
                <a:rect l="0" t="0" r="r" b="b"/>
                <a:pathLst>
                  <a:path w="21600" h="16200" extrusionOk="0">
                    <a:moveTo>
                      <a:pt x="0" y="0"/>
                    </a:moveTo>
                    <a:cubicBezTo>
                      <a:pt x="6871" y="21562"/>
                      <a:pt x="14071" y="21600"/>
                      <a:pt x="21600" y="114"/>
                    </a:cubicBezTo>
                  </a:path>
                </a:pathLst>
              </a:custGeom>
              <a:noFill/>
              <a:ln w="38100" cap="flat">
                <a:solidFill>
                  <a:schemeClr val="accent5">
                    <a:hueOff val="-82419"/>
                    <a:satOff val="-9513"/>
                    <a:lumOff val="-16343"/>
                  </a:schemeClr>
                </a:solidFill>
                <a:prstDash val="solid"/>
                <a:miter lim="400000"/>
              </a:ln>
              <a:effectLst/>
            </p:spPr>
            <p:txBody>
              <a:bodyPr/>
              <a:lstStyle/>
              <a:p>
                <a:endParaRPr/>
              </a:p>
            </p:txBody>
          </p:sp>
          <p:sp>
            <p:nvSpPr>
              <p:cNvPr id="1136" name="Connection Line"/>
              <p:cNvSpPr/>
              <p:nvPr/>
            </p:nvSpPr>
            <p:spPr>
              <a:xfrm>
                <a:off x="316008" y="39698"/>
                <a:ext cx="161310" cy="151997"/>
              </a:xfrm>
              <a:custGeom>
                <a:avLst/>
                <a:gdLst/>
                <a:ahLst/>
                <a:cxnLst>
                  <a:cxn ang="0">
                    <a:pos x="wd2" y="hd2"/>
                  </a:cxn>
                  <a:cxn ang="5400000">
                    <a:pos x="wd2" y="hd2"/>
                  </a:cxn>
                  <a:cxn ang="10800000">
                    <a:pos x="wd2" y="hd2"/>
                  </a:cxn>
                  <a:cxn ang="16200000">
                    <a:pos x="wd2" y="hd2"/>
                  </a:cxn>
                </a:cxnLst>
                <a:rect l="0" t="0" r="r" b="b"/>
                <a:pathLst>
                  <a:path w="21600" h="16200" extrusionOk="0">
                    <a:moveTo>
                      <a:pt x="0" y="16200"/>
                    </a:moveTo>
                    <a:cubicBezTo>
                      <a:pt x="6871" y="-5362"/>
                      <a:pt x="14071" y="-5400"/>
                      <a:pt x="21600" y="16086"/>
                    </a:cubicBezTo>
                  </a:path>
                </a:pathLst>
              </a:custGeom>
              <a:noFill/>
              <a:ln w="38100" cap="flat">
                <a:solidFill>
                  <a:schemeClr val="accent5">
                    <a:hueOff val="-82419"/>
                    <a:satOff val="-9513"/>
                    <a:lumOff val="-16343"/>
                  </a:schemeClr>
                </a:solidFill>
                <a:prstDash val="solid"/>
                <a:miter lim="400000"/>
              </a:ln>
              <a:effectLst/>
            </p:spPr>
            <p:txBody>
              <a:bodyPr/>
              <a:lstStyle/>
              <a:p>
                <a:endParaRPr/>
              </a:p>
            </p:txBody>
          </p:sp>
          <p:sp>
            <p:nvSpPr>
              <p:cNvPr id="1137" name="Connection Line"/>
              <p:cNvSpPr/>
              <p:nvPr/>
            </p:nvSpPr>
            <p:spPr>
              <a:xfrm>
                <a:off x="472437" y="171024"/>
                <a:ext cx="161310" cy="151998"/>
              </a:xfrm>
              <a:custGeom>
                <a:avLst/>
                <a:gdLst/>
                <a:ahLst/>
                <a:cxnLst>
                  <a:cxn ang="0">
                    <a:pos x="wd2" y="hd2"/>
                  </a:cxn>
                  <a:cxn ang="5400000">
                    <a:pos x="wd2" y="hd2"/>
                  </a:cxn>
                  <a:cxn ang="10800000">
                    <a:pos x="wd2" y="hd2"/>
                  </a:cxn>
                  <a:cxn ang="16200000">
                    <a:pos x="wd2" y="hd2"/>
                  </a:cxn>
                </a:cxnLst>
                <a:rect l="0" t="0" r="r" b="b"/>
                <a:pathLst>
                  <a:path w="21600" h="16200" extrusionOk="0">
                    <a:moveTo>
                      <a:pt x="0" y="0"/>
                    </a:moveTo>
                    <a:cubicBezTo>
                      <a:pt x="6871" y="21562"/>
                      <a:pt x="14071" y="21600"/>
                      <a:pt x="21600" y="114"/>
                    </a:cubicBezTo>
                  </a:path>
                </a:pathLst>
              </a:custGeom>
              <a:noFill/>
              <a:ln w="38100" cap="flat">
                <a:solidFill>
                  <a:schemeClr val="accent5">
                    <a:hueOff val="-82419"/>
                    <a:satOff val="-9513"/>
                    <a:lumOff val="-16343"/>
                  </a:schemeClr>
                </a:solidFill>
                <a:prstDash val="solid"/>
                <a:miter lim="400000"/>
              </a:ln>
              <a:effectLst/>
            </p:spPr>
            <p:txBody>
              <a:bodyPr/>
              <a:lstStyle/>
              <a:p>
                <a:endParaRPr/>
              </a:p>
            </p:txBody>
          </p:sp>
          <p:sp>
            <p:nvSpPr>
              <p:cNvPr id="1138" name="Connection Line"/>
              <p:cNvSpPr/>
              <p:nvPr/>
            </p:nvSpPr>
            <p:spPr>
              <a:xfrm>
                <a:off x="628866" y="34010"/>
                <a:ext cx="161309" cy="151997"/>
              </a:xfrm>
              <a:custGeom>
                <a:avLst/>
                <a:gdLst/>
                <a:ahLst/>
                <a:cxnLst>
                  <a:cxn ang="0">
                    <a:pos x="wd2" y="hd2"/>
                  </a:cxn>
                  <a:cxn ang="5400000">
                    <a:pos x="wd2" y="hd2"/>
                  </a:cxn>
                  <a:cxn ang="10800000">
                    <a:pos x="wd2" y="hd2"/>
                  </a:cxn>
                  <a:cxn ang="16200000">
                    <a:pos x="wd2" y="hd2"/>
                  </a:cxn>
                </a:cxnLst>
                <a:rect l="0" t="0" r="r" b="b"/>
                <a:pathLst>
                  <a:path w="21600" h="16200" extrusionOk="0">
                    <a:moveTo>
                      <a:pt x="0" y="16200"/>
                    </a:moveTo>
                    <a:cubicBezTo>
                      <a:pt x="6871" y="-5362"/>
                      <a:pt x="14071" y="-5400"/>
                      <a:pt x="21600" y="16086"/>
                    </a:cubicBezTo>
                  </a:path>
                </a:pathLst>
              </a:custGeom>
              <a:noFill/>
              <a:ln w="38100" cap="flat">
                <a:solidFill>
                  <a:schemeClr val="accent5">
                    <a:hueOff val="-82419"/>
                    <a:satOff val="-9513"/>
                    <a:lumOff val="-16343"/>
                  </a:schemeClr>
                </a:solidFill>
                <a:prstDash val="solid"/>
                <a:miter lim="400000"/>
              </a:ln>
              <a:effectLst/>
            </p:spPr>
            <p:txBody>
              <a:bodyPr/>
              <a:lstStyle/>
              <a:p>
                <a:endParaRPr/>
              </a:p>
            </p:txBody>
          </p:sp>
          <p:sp>
            <p:nvSpPr>
              <p:cNvPr id="1139" name="Connection Line"/>
              <p:cNvSpPr/>
              <p:nvPr/>
            </p:nvSpPr>
            <p:spPr>
              <a:xfrm>
                <a:off x="785295" y="165336"/>
                <a:ext cx="161310" cy="151998"/>
              </a:xfrm>
              <a:custGeom>
                <a:avLst/>
                <a:gdLst/>
                <a:ahLst/>
                <a:cxnLst>
                  <a:cxn ang="0">
                    <a:pos x="wd2" y="hd2"/>
                  </a:cxn>
                  <a:cxn ang="5400000">
                    <a:pos x="wd2" y="hd2"/>
                  </a:cxn>
                  <a:cxn ang="10800000">
                    <a:pos x="wd2" y="hd2"/>
                  </a:cxn>
                  <a:cxn ang="16200000">
                    <a:pos x="wd2" y="hd2"/>
                  </a:cxn>
                </a:cxnLst>
                <a:rect l="0" t="0" r="r" b="b"/>
                <a:pathLst>
                  <a:path w="21600" h="16200" extrusionOk="0">
                    <a:moveTo>
                      <a:pt x="0" y="0"/>
                    </a:moveTo>
                    <a:cubicBezTo>
                      <a:pt x="6871" y="21562"/>
                      <a:pt x="14071" y="21600"/>
                      <a:pt x="21600" y="114"/>
                    </a:cubicBezTo>
                  </a:path>
                </a:pathLst>
              </a:custGeom>
              <a:noFill/>
              <a:ln w="38100" cap="flat">
                <a:solidFill>
                  <a:schemeClr val="accent5">
                    <a:hueOff val="-82419"/>
                    <a:satOff val="-9513"/>
                    <a:lumOff val="-16343"/>
                  </a:schemeClr>
                </a:solidFill>
                <a:prstDash val="solid"/>
                <a:miter lim="400000"/>
              </a:ln>
              <a:effectLst/>
            </p:spPr>
            <p:txBody>
              <a:bodyPr/>
              <a:lstStyle/>
              <a:p>
                <a:endParaRPr/>
              </a:p>
            </p:txBody>
          </p:sp>
          <p:sp>
            <p:nvSpPr>
              <p:cNvPr id="1064" name="Triangle"/>
              <p:cNvSpPr/>
              <p:nvPr/>
            </p:nvSpPr>
            <p:spPr>
              <a:xfrm rot="1980000">
                <a:off x="874999" y="47500"/>
                <a:ext cx="228601" cy="18288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accent5">
                  <a:hueOff val="-82419"/>
                  <a:satOff val="-9513"/>
                  <a:lumOff val="-16343"/>
                </a:schemeClr>
              </a:solid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grpSp>
        <p:grpSp>
          <p:nvGrpSpPr>
            <p:cNvPr id="1073" name="Group"/>
            <p:cNvGrpSpPr/>
            <p:nvPr/>
          </p:nvGrpSpPr>
          <p:grpSpPr>
            <a:xfrm rot="8700000">
              <a:off x="4035991" y="3295666"/>
              <a:ext cx="1103600" cy="300389"/>
              <a:chOff x="0" y="34010"/>
              <a:chExt cx="1103600" cy="300389"/>
            </a:xfrm>
          </p:grpSpPr>
          <p:sp>
            <p:nvSpPr>
              <p:cNvPr id="1140" name="Connection Line"/>
              <p:cNvSpPr/>
              <p:nvPr/>
            </p:nvSpPr>
            <p:spPr>
              <a:xfrm>
                <a:off x="0" y="51074"/>
                <a:ext cx="161309" cy="151998"/>
              </a:xfrm>
              <a:custGeom>
                <a:avLst/>
                <a:gdLst/>
                <a:ahLst/>
                <a:cxnLst>
                  <a:cxn ang="0">
                    <a:pos x="wd2" y="hd2"/>
                  </a:cxn>
                  <a:cxn ang="5400000">
                    <a:pos x="wd2" y="hd2"/>
                  </a:cxn>
                  <a:cxn ang="10800000">
                    <a:pos x="wd2" y="hd2"/>
                  </a:cxn>
                  <a:cxn ang="16200000">
                    <a:pos x="wd2" y="hd2"/>
                  </a:cxn>
                </a:cxnLst>
                <a:rect l="0" t="0" r="r" b="b"/>
                <a:pathLst>
                  <a:path w="21600" h="16200" extrusionOk="0">
                    <a:moveTo>
                      <a:pt x="0" y="16200"/>
                    </a:moveTo>
                    <a:cubicBezTo>
                      <a:pt x="6871" y="-5362"/>
                      <a:pt x="14071" y="-5400"/>
                      <a:pt x="21600" y="16086"/>
                    </a:cubicBezTo>
                  </a:path>
                </a:pathLst>
              </a:custGeom>
              <a:noFill/>
              <a:ln w="38100" cap="flat">
                <a:solidFill>
                  <a:schemeClr val="accent5">
                    <a:hueOff val="-82419"/>
                    <a:satOff val="-9513"/>
                    <a:lumOff val="-16343"/>
                  </a:schemeClr>
                </a:solidFill>
                <a:prstDash val="solid"/>
                <a:miter lim="400000"/>
              </a:ln>
              <a:effectLst/>
            </p:spPr>
            <p:txBody>
              <a:bodyPr/>
              <a:lstStyle/>
              <a:p>
                <a:endParaRPr/>
              </a:p>
            </p:txBody>
          </p:sp>
          <p:sp>
            <p:nvSpPr>
              <p:cNvPr id="1141" name="Connection Line"/>
              <p:cNvSpPr/>
              <p:nvPr/>
            </p:nvSpPr>
            <p:spPr>
              <a:xfrm>
                <a:off x="156429" y="182401"/>
                <a:ext cx="161309" cy="151998"/>
              </a:xfrm>
              <a:custGeom>
                <a:avLst/>
                <a:gdLst/>
                <a:ahLst/>
                <a:cxnLst>
                  <a:cxn ang="0">
                    <a:pos x="wd2" y="hd2"/>
                  </a:cxn>
                  <a:cxn ang="5400000">
                    <a:pos x="wd2" y="hd2"/>
                  </a:cxn>
                  <a:cxn ang="10800000">
                    <a:pos x="wd2" y="hd2"/>
                  </a:cxn>
                  <a:cxn ang="16200000">
                    <a:pos x="wd2" y="hd2"/>
                  </a:cxn>
                </a:cxnLst>
                <a:rect l="0" t="0" r="r" b="b"/>
                <a:pathLst>
                  <a:path w="21600" h="16200" extrusionOk="0">
                    <a:moveTo>
                      <a:pt x="0" y="0"/>
                    </a:moveTo>
                    <a:cubicBezTo>
                      <a:pt x="6871" y="21562"/>
                      <a:pt x="14071" y="21600"/>
                      <a:pt x="21600" y="114"/>
                    </a:cubicBezTo>
                  </a:path>
                </a:pathLst>
              </a:custGeom>
              <a:noFill/>
              <a:ln w="38100" cap="flat">
                <a:solidFill>
                  <a:schemeClr val="accent5">
                    <a:hueOff val="-82419"/>
                    <a:satOff val="-9513"/>
                    <a:lumOff val="-16343"/>
                  </a:schemeClr>
                </a:solidFill>
                <a:prstDash val="solid"/>
                <a:miter lim="400000"/>
              </a:ln>
              <a:effectLst/>
            </p:spPr>
            <p:txBody>
              <a:bodyPr/>
              <a:lstStyle/>
              <a:p>
                <a:endParaRPr/>
              </a:p>
            </p:txBody>
          </p:sp>
          <p:sp>
            <p:nvSpPr>
              <p:cNvPr id="1142" name="Connection Line"/>
              <p:cNvSpPr/>
              <p:nvPr/>
            </p:nvSpPr>
            <p:spPr>
              <a:xfrm>
                <a:off x="316008" y="39698"/>
                <a:ext cx="161310" cy="151997"/>
              </a:xfrm>
              <a:custGeom>
                <a:avLst/>
                <a:gdLst/>
                <a:ahLst/>
                <a:cxnLst>
                  <a:cxn ang="0">
                    <a:pos x="wd2" y="hd2"/>
                  </a:cxn>
                  <a:cxn ang="5400000">
                    <a:pos x="wd2" y="hd2"/>
                  </a:cxn>
                  <a:cxn ang="10800000">
                    <a:pos x="wd2" y="hd2"/>
                  </a:cxn>
                  <a:cxn ang="16200000">
                    <a:pos x="wd2" y="hd2"/>
                  </a:cxn>
                </a:cxnLst>
                <a:rect l="0" t="0" r="r" b="b"/>
                <a:pathLst>
                  <a:path w="21600" h="16200" extrusionOk="0">
                    <a:moveTo>
                      <a:pt x="0" y="16200"/>
                    </a:moveTo>
                    <a:cubicBezTo>
                      <a:pt x="6871" y="-5362"/>
                      <a:pt x="14071" y="-5400"/>
                      <a:pt x="21600" y="16086"/>
                    </a:cubicBezTo>
                  </a:path>
                </a:pathLst>
              </a:custGeom>
              <a:noFill/>
              <a:ln w="38100" cap="flat">
                <a:solidFill>
                  <a:schemeClr val="accent5">
                    <a:hueOff val="-82419"/>
                    <a:satOff val="-9513"/>
                    <a:lumOff val="-16343"/>
                  </a:schemeClr>
                </a:solidFill>
                <a:prstDash val="solid"/>
                <a:miter lim="400000"/>
              </a:ln>
              <a:effectLst/>
            </p:spPr>
            <p:txBody>
              <a:bodyPr/>
              <a:lstStyle/>
              <a:p>
                <a:endParaRPr/>
              </a:p>
            </p:txBody>
          </p:sp>
          <p:sp>
            <p:nvSpPr>
              <p:cNvPr id="1143" name="Connection Line"/>
              <p:cNvSpPr/>
              <p:nvPr/>
            </p:nvSpPr>
            <p:spPr>
              <a:xfrm>
                <a:off x="472437" y="171024"/>
                <a:ext cx="161310" cy="151998"/>
              </a:xfrm>
              <a:custGeom>
                <a:avLst/>
                <a:gdLst/>
                <a:ahLst/>
                <a:cxnLst>
                  <a:cxn ang="0">
                    <a:pos x="wd2" y="hd2"/>
                  </a:cxn>
                  <a:cxn ang="5400000">
                    <a:pos x="wd2" y="hd2"/>
                  </a:cxn>
                  <a:cxn ang="10800000">
                    <a:pos x="wd2" y="hd2"/>
                  </a:cxn>
                  <a:cxn ang="16200000">
                    <a:pos x="wd2" y="hd2"/>
                  </a:cxn>
                </a:cxnLst>
                <a:rect l="0" t="0" r="r" b="b"/>
                <a:pathLst>
                  <a:path w="21600" h="16200" extrusionOk="0">
                    <a:moveTo>
                      <a:pt x="0" y="0"/>
                    </a:moveTo>
                    <a:cubicBezTo>
                      <a:pt x="6871" y="21562"/>
                      <a:pt x="14071" y="21600"/>
                      <a:pt x="21600" y="114"/>
                    </a:cubicBezTo>
                  </a:path>
                </a:pathLst>
              </a:custGeom>
              <a:noFill/>
              <a:ln w="38100" cap="flat">
                <a:solidFill>
                  <a:schemeClr val="accent5">
                    <a:hueOff val="-82419"/>
                    <a:satOff val="-9513"/>
                    <a:lumOff val="-16343"/>
                  </a:schemeClr>
                </a:solidFill>
                <a:prstDash val="solid"/>
                <a:miter lim="400000"/>
              </a:ln>
              <a:effectLst/>
            </p:spPr>
            <p:txBody>
              <a:bodyPr/>
              <a:lstStyle/>
              <a:p>
                <a:endParaRPr/>
              </a:p>
            </p:txBody>
          </p:sp>
          <p:sp>
            <p:nvSpPr>
              <p:cNvPr id="1144" name="Connection Line"/>
              <p:cNvSpPr/>
              <p:nvPr/>
            </p:nvSpPr>
            <p:spPr>
              <a:xfrm>
                <a:off x="628866" y="34010"/>
                <a:ext cx="161309" cy="151997"/>
              </a:xfrm>
              <a:custGeom>
                <a:avLst/>
                <a:gdLst/>
                <a:ahLst/>
                <a:cxnLst>
                  <a:cxn ang="0">
                    <a:pos x="wd2" y="hd2"/>
                  </a:cxn>
                  <a:cxn ang="5400000">
                    <a:pos x="wd2" y="hd2"/>
                  </a:cxn>
                  <a:cxn ang="10800000">
                    <a:pos x="wd2" y="hd2"/>
                  </a:cxn>
                  <a:cxn ang="16200000">
                    <a:pos x="wd2" y="hd2"/>
                  </a:cxn>
                </a:cxnLst>
                <a:rect l="0" t="0" r="r" b="b"/>
                <a:pathLst>
                  <a:path w="21600" h="16200" extrusionOk="0">
                    <a:moveTo>
                      <a:pt x="0" y="16200"/>
                    </a:moveTo>
                    <a:cubicBezTo>
                      <a:pt x="6871" y="-5362"/>
                      <a:pt x="14071" y="-5400"/>
                      <a:pt x="21600" y="16086"/>
                    </a:cubicBezTo>
                  </a:path>
                </a:pathLst>
              </a:custGeom>
              <a:noFill/>
              <a:ln w="38100" cap="flat">
                <a:solidFill>
                  <a:schemeClr val="accent5">
                    <a:hueOff val="-82419"/>
                    <a:satOff val="-9513"/>
                    <a:lumOff val="-16343"/>
                  </a:schemeClr>
                </a:solidFill>
                <a:prstDash val="solid"/>
                <a:miter lim="400000"/>
              </a:ln>
              <a:effectLst/>
            </p:spPr>
            <p:txBody>
              <a:bodyPr/>
              <a:lstStyle/>
              <a:p>
                <a:endParaRPr/>
              </a:p>
            </p:txBody>
          </p:sp>
          <p:sp>
            <p:nvSpPr>
              <p:cNvPr id="1145" name="Connection Line"/>
              <p:cNvSpPr/>
              <p:nvPr/>
            </p:nvSpPr>
            <p:spPr>
              <a:xfrm>
                <a:off x="785295" y="165336"/>
                <a:ext cx="161310" cy="151998"/>
              </a:xfrm>
              <a:custGeom>
                <a:avLst/>
                <a:gdLst/>
                <a:ahLst/>
                <a:cxnLst>
                  <a:cxn ang="0">
                    <a:pos x="wd2" y="hd2"/>
                  </a:cxn>
                  <a:cxn ang="5400000">
                    <a:pos x="wd2" y="hd2"/>
                  </a:cxn>
                  <a:cxn ang="10800000">
                    <a:pos x="wd2" y="hd2"/>
                  </a:cxn>
                  <a:cxn ang="16200000">
                    <a:pos x="wd2" y="hd2"/>
                  </a:cxn>
                </a:cxnLst>
                <a:rect l="0" t="0" r="r" b="b"/>
                <a:pathLst>
                  <a:path w="21600" h="16200" extrusionOk="0">
                    <a:moveTo>
                      <a:pt x="0" y="0"/>
                    </a:moveTo>
                    <a:cubicBezTo>
                      <a:pt x="6871" y="21562"/>
                      <a:pt x="14071" y="21600"/>
                      <a:pt x="21600" y="114"/>
                    </a:cubicBezTo>
                  </a:path>
                </a:pathLst>
              </a:custGeom>
              <a:noFill/>
              <a:ln w="38100" cap="flat">
                <a:solidFill>
                  <a:schemeClr val="accent5">
                    <a:hueOff val="-82419"/>
                    <a:satOff val="-9513"/>
                    <a:lumOff val="-16343"/>
                  </a:schemeClr>
                </a:solidFill>
                <a:prstDash val="solid"/>
                <a:miter lim="400000"/>
              </a:ln>
              <a:effectLst/>
            </p:spPr>
            <p:txBody>
              <a:bodyPr/>
              <a:lstStyle/>
              <a:p>
                <a:endParaRPr/>
              </a:p>
            </p:txBody>
          </p:sp>
          <p:sp>
            <p:nvSpPr>
              <p:cNvPr id="1072" name="Triangle"/>
              <p:cNvSpPr/>
              <p:nvPr/>
            </p:nvSpPr>
            <p:spPr>
              <a:xfrm rot="1980000">
                <a:off x="874999" y="47500"/>
                <a:ext cx="228601" cy="18288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accent5">
                  <a:hueOff val="-82419"/>
                  <a:satOff val="-9513"/>
                  <a:lumOff val="-16343"/>
                </a:schemeClr>
              </a:solid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a:p>
            </p:txBody>
          </p:sp>
        </p:grpSp>
      </p:grpSp>
      <p:sp>
        <p:nvSpPr>
          <p:cNvPr id="1075" name="Rectangle"/>
          <p:cNvSpPr/>
          <p:nvPr/>
        </p:nvSpPr>
        <p:spPr>
          <a:xfrm>
            <a:off x="12989655" y="11982786"/>
            <a:ext cx="10160001" cy="190501"/>
          </a:xfrm>
          <a:prstGeom prst="rect">
            <a:avLst/>
          </a:prstGeom>
          <a:solidFill>
            <a:srgbClr val="CD591A"/>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a:ea typeface="Graphik"/>
                <a:cs typeface="Graphik"/>
                <a:sym typeface="Graphik"/>
              </a:defRPr>
            </a:pPr>
            <a:endParaRPr/>
          </a:p>
        </p:txBody>
      </p:sp>
      <p:sp>
        <p:nvSpPr>
          <p:cNvPr id="1076" name="Rectangle"/>
          <p:cNvSpPr/>
          <p:nvPr/>
        </p:nvSpPr>
        <p:spPr>
          <a:xfrm>
            <a:off x="12989655" y="7716365"/>
            <a:ext cx="10160001" cy="190501"/>
          </a:xfrm>
          <a:prstGeom prst="rect">
            <a:avLst/>
          </a:prstGeom>
          <a:solidFill>
            <a:srgbClr val="CD591A"/>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a:ea typeface="Graphik"/>
                <a:cs typeface="Graphik"/>
                <a:sym typeface="Graphik"/>
              </a:defRPr>
            </a:pPr>
            <a:endParaRPr/>
          </a:p>
        </p:txBody>
      </p:sp>
      <p:sp>
        <p:nvSpPr>
          <p:cNvPr id="1077" name="Rectangle"/>
          <p:cNvSpPr/>
          <p:nvPr/>
        </p:nvSpPr>
        <p:spPr>
          <a:xfrm>
            <a:off x="12672155" y="7390872"/>
            <a:ext cx="10795001" cy="254000"/>
          </a:xfrm>
          <a:prstGeom prst="rect">
            <a:avLst/>
          </a:prstGeom>
          <a:solidFill>
            <a:srgbClr val="1D3D75"/>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a:ea typeface="Graphik"/>
                <a:cs typeface="Graphik"/>
                <a:sym typeface="Graphik"/>
              </a:defRPr>
            </a:pPr>
            <a:endParaRPr/>
          </a:p>
        </p:txBody>
      </p:sp>
      <p:sp>
        <p:nvSpPr>
          <p:cNvPr id="1078" name="Rectangle"/>
          <p:cNvSpPr/>
          <p:nvPr/>
        </p:nvSpPr>
        <p:spPr>
          <a:xfrm>
            <a:off x="12672155" y="12244609"/>
            <a:ext cx="10795001" cy="254001"/>
          </a:xfrm>
          <a:prstGeom prst="rect">
            <a:avLst/>
          </a:prstGeom>
          <a:solidFill>
            <a:srgbClr val="1D3D75"/>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a:ea typeface="Graphik"/>
                <a:cs typeface="Graphik"/>
                <a:sym typeface="Graphik"/>
              </a:defRPr>
            </a:pPr>
            <a:endParaRPr/>
          </a:p>
        </p:txBody>
      </p:sp>
      <p:sp>
        <p:nvSpPr>
          <p:cNvPr id="1079" name="z"/>
          <p:cNvSpPr/>
          <p:nvPr/>
        </p:nvSpPr>
        <p:spPr>
          <a:xfrm>
            <a:off x="14221555" y="7111472"/>
            <a:ext cx="635000" cy="254000"/>
          </a:xfrm>
          <a:prstGeom prst="rect">
            <a:avLst/>
          </a:prstGeom>
          <a:solidFill>
            <a:srgbClr val="CD591A"/>
          </a:solid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lvl1pPr algn="ctr" defTabSz="1130300">
              <a:lnSpc>
                <a:spcPct val="100000"/>
              </a:lnSpc>
              <a:spcBef>
                <a:spcPts val="0"/>
              </a:spcBef>
              <a:defRPr sz="3200">
                <a:solidFill>
                  <a:srgbClr val="FFFFFF"/>
                </a:solidFill>
                <a:latin typeface="Graphik"/>
                <a:ea typeface="Graphik"/>
                <a:cs typeface="Graphik"/>
                <a:sym typeface="Graphik"/>
              </a:defRPr>
            </a:lvl1pPr>
          </a:lstStyle>
          <a:p>
            <a:endParaRPr/>
          </a:p>
        </p:txBody>
      </p:sp>
      <p:sp>
        <p:nvSpPr>
          <p:cNvPr id="1080" name="z"/>
          <p:cNvSpPr/>
          <p:nvPr/>
        </p:nvSpPr>
        <p:spPr>
          <a:xfrm>
            <a:off x="21104956" y="7111472"/>
            <a:ext cx="635000" cy="254000"/>
          </a:xfrm>
          <a:prstGeom prst="rect">
            <a:avLst/>
          </a:prstGeom>
          <a:solidFill>
            <a:srgbClr val="CD591A"/>
          </a:solid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lvl1pPr algn="ctr" defTabSz="1130300">
              <a:lnSpc>
                <a:spcPct val="100000"/>
              </a:lnSpc>
              <a:spcBef>
                <a:spcPts val="0"/>
              </a:spcBef>
              <a:defRPr sz="3200">
                <a:solidFill>
                  <a:srgbClr val="FFFFFF"/>
                </a:solidFill>
                <a:latin typeface="Graphik"/>
                <a:ea typeface="Graphik"/>
                <a:cs typeface="Graphik"/>
                <a:sym typeface="Graphik"/>
              </a:defRPr>
            </a:lvl1pPr>
          </a:lstStyle>
          <a:p>
            <a:endParaRPr/>
          </a:p>
        </p:txBody>
      </p:sp>
      <p:sp>
        <p:nvSpPr>
          <p:cNvPr id="1081" name="z"/>
          <p:cNvSpPr/>
          <p:nvPr/>
        </p:nvSpPr>
        <p:spPr>
          <a:xfrm>
            <a:off x="14234255" y="12544532"/>
            <a:ext cx="635000" cy="254001"/>
          </a:xfrm>
          <a:prstGeom prst="rect">
            <a:avLst/>
          </a:prstGeom>
          <a:solidFill>
            <a:srgbClr val="CD591A"/>
          </a:solid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lvl1pPr algn="ctr" defTabSz="1130300">
              <a:lnSpc>
                <a:spcPct val="100000"/>
              </a:lnSpc>
              <a:spcBef>
                <a:spcPts val="0"/>
              </a:spcBef>
              <a:defRPr sz="3200">
                <a:solidFill>
                  <a:srgbClr val="FFFFFF"/>
                </a:solidFill>
                <a:latin typeface="Graphik"/>
                <a:ea typeface="Graphik"/>
                <a:cs typeface="Graphik"/>
                <a:sym typeface="Graphik"/>
              </a:defRPr>
            </a:lvl1pPr>
          </a:lstStyle>
          <a:p>
            <a:endParaRPr/>
          </a:p>
        </p:txBody>
      </p:sp>
      <p:sp>
        <p:nvSpPr>
          <p:cNvPr id="1082" name="z"/>
          <p:cNvSpPr/>
          <p:nvPr/>
        </p:nvSpPr>
        <p:spPr>
          <a:xfrm>
            <a:off x="21117656" y="12544532"/>
            <a:ext cx="635000" cy="254001"/>
          </a:xfrm>
          <a:prstGeom prst="rect">
            <a:avLst/>
          </a:prstGeom>
          <a:solidFill>
            <a:srgbClr val="CD591A"/>
          </a:solid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800" tIns="50800" rIns="50800" bIns="50800" numCol="1" anchor="ctr">
            <a:noAutofit/>
          </a:bodyPr>
          <a:lstStyle>
            <a:lvl1pPr algn="ctr" defTabSz="1130300">
              <a:lnSpc>
                <a:spcPct val="100000"/>
              </a:lnSpc>
              <a:spcBef>
                <a:spcPts val="0"/>
              </a:spcBef>
              <a:defRPr sz="3200">
                <a:solidFill>
                  <a:srgbClr val="FFFFFF"/>
                </a:solidFill>
                <a:latin typeface="Graphik"/>
                <a:ea typeface="Graphik"/>
                <a:cs typeface="Graphik"/>
                <a:sym typeface="Graphik"/>
              </a:defRPr>
            </a:lvl1pPr>
          </a:lstStyle>
          <a:p>
            <a:endParaRPr/>
          </a:p>
        </p:txBody>
      </p:sp>
      <p:sp>
        <p:nvSpPr>
          <p:cNvPr id="1083" name="Rectangle"/>
          <p:cNvSpPr/>
          <p:nvPr/>
        </p:nvSpPr>
        <p:spPr>
          <a:xfrm>
            <a:off x="17511684" y="9568440"/>
            <a:ext cx="1350664" cy="654614"/>
          </a:xfrm>
          <a:prstGeom prst="rect">
            <a:avLst/>
          </a:prstGeom>
          <a:solidFill>
            <a:srgbClr val="FFFFFF"/>
          </a:solid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096" name="Rounded Rectangle"/>
          <p:cNvSpPr/>
          <p:nvPr/>
        </p:nvSpPr>
        <p:spPr>
          <a:xfrm>
            <a:off x="13211787" y="7965488"/>
            <a:ext cx="9717974" cy="3953629"/>
          </a:xfrm>
          <a:prstGeom prst="roundRect">
            <a:avLst>
              <a:gd name="adj" fmla="val 15000"/>
            </a:avLst>
          </a:prstGeom>
          <a:solidFill>
            <a:srgbClr val="7CADED">
              <a:alpha val="50000"/>
            </a:srgbClr>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a:ea typeface="Graphik"/>
                <a:cs typeface="Graphik"/>
                <a:sym typeface="Graphik"/>
              </a:defRPr>
            </a:pPr>
            <a:endParaRPr/>
          </a:p>
        </p:txBody>
      </p:sp>
      <p:sp>
        <p:nvSpPr>
          <p:cNvPr id="1097" name="Circle"/>
          <p:cNvSpPr/>
          <p:nvPr/>
        </p:nvSpPr>
        <p:spPr>
          <a:xfrm>
            <a:off x="17978257" y="9679806"/>
            <a:ext cx="203201" cy="203201"/>
          </a:xfrm>
          <a:prstGeom prst="ellipse">
            <a:avLst/>
          </a:prstGeom>
          <a:solidFill>
            <a:schemeClr val="accent5">
              <a:hueOff val="-82419"/>
              <a:satOff val="-9513"/>
              <a:lumOff val="-16343"/>
            </a:schemeClr>
          </a:solidFill>
          <a:ln w="12700" cap="flat">
            <a:noFill/>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mc:AlternateContent xmlns:mc="http://schemas.openxmlformats.org/markup-compatibility/2006" xmlns:a14="http://schemas.microsoft.com/office/drawing/2010/main">
        <mc:Choice Requires="a14">
          <p:sp>
            <p:nvSpPr>
              <p:cNvPr id="1098" name="Equation"/>
              <p:cNvSpPr txBox="1"/>
              <p:nvPr/>
            </p:nvSpPr>
            <p:spPr>
              <a:xfrm>
                <a:off x="17955955" y="9060279"/>
                <a:ext cx="483213" cy="311538"/>
              </a:xfrm>
              <a:prstGeom prst="rect">
                <a:avLst/>
              </a:prstGeom>
              <a:noFill/>
              <a:ln w="12700" cap="flat">
                <a:noFill/>
                <a:miter lim="400000"/>
              </a:ln>
              <a:effectLst/>
            </p:spPr>
            <p:txBody>
              <a:bodyPr wrap="none" lIns="0" tIns="0" rIns="0" bIns="0">
                <a:spAutoFit/>
              </a:bodyPr>
              <a:lstStyle/>
              <a:p>
                <a:pPr defTabSz="914400" latinLnBrk="1">
                  <a:lnSpc>
                    <a:spcPct val="100000"/>
                  </a:lnSpc>
                  <a:spcBef>
                    <a:spcPts val="0"/>
                  </a:spcBef>
                  <a:defRPr sz="1800"/>
                </a:pPr>
                <a14:m>
                  <m:oMathPara xmlns:m="http://schemas.openxmlformats.org/officeDocument/2006/math">
                    <m:oMathParaPr>
                      <m:jc m:val="centerGroup"/>
                    </m:oMathParaPr>
                    <m:oMath xmlns:m="http://schemas.openxmlformats.org/officeDocument/2006/math">
                      <m:sSup>
                        <m:sSupPr>
                          <m:ctrlPr>
                            <a:rPr sz="4200" i="1">
                              <a:solidFill>
                                <a:srgbClr val="000000"/>
                              </a:solidFill>
                              <a:latin typeface="Cambria Math" panose="02040503050406030204" pitchFamily="18" charset="0"/>
                            </a:rPr>
                          </m:ctrlPr>
                        </m:sSupPr>
                        <m:e>
                          <m:r>
                            <a:rPr sz="4200" i="1">
                              <a:solidFill>
                                <a:srgbClr val="000000"/>
                              </a:solidFill>
                              <a:latin typeface="Cambria Math" panose="02040503050406030204" pitchFamily="18" charset="0"/>
                            </a:rPr>
                            <m:t>𝑒</m:t>
                          </m:r>
                        </m:e>
                        <m:sup>
                          <m:r>
                            <a:rPr sz="4200" i="1">
                              <a:solidFill>
                                <a:srgbClr val="000000"/>
                              </a:solidFill>
                              <a:latin typeface="Cambria Math" panose="02040503050406030204" pitchFamily="18" charset="0"/>
                            </a:rPr>
                            <m:t>−</m:t>
                          </m:r>
                        </m:sup>
                      </m:sSup>
                    </m:oMath>
                  </m:oMathPara>
                </a14:m>
                <a:endParaRPr sz="4200"/>
              </a:p>
            </p:txBody>
          </p:sp>
        </mc:Choice>
        <mc:Fallback xmlns="">
          <p:sp>
            <p:nvSpPr>
              <p:cNvPr id="1098" name="Equation"/>
              <p:cNvSpPr txBox="1">
                <a:spLocks noRot="1" noChangeAspect="1" noMove="1" noResize="1" noEditPoints="1" noAdjustHandles="1" noChangeArrowheads="1" noChangeShapeType="1" noTextEdit="1"/>
              </p:cNvSpPr>
              <p:nvPr/>
            </p:nvSpPr>
            <p:spPr>
              <a:xfrm>
                <a:off x="17955955" y="9060279"/>
                <a:ext cx="483213" cy="311538"/>
              </a:xfrm>
              <a:prstGeom prst="rect">
                <a:avLst/>
              </a:prstGeom>
              <a:blipFill>
                <a:blip r:embed="rId5"/>
                <a:stretch>
                  <a:fillRect l="-28947" r="-34211" b="-108000"/>
                </a:stretch>
              </a:blipFill>
              <a:ln w="12700" cap="flat">
                <a:noFill/>
                <a:miter lim="400000"/>
              </a:ln>
              <a:effectLst/>
            </p:spPr>
            <p:txBody>
              <a:bodyPr/>
              <a:lstStyle/>
              <a:p>
                <a:r>
                  <a:rPr lang="en-US">
                    <a:noFill/>
                  </a:rPr>
                  <a:t> </a:t>
                </a:r>
              </a:p>
            </p:txBody>
          </p:sp>
        </mc:Fallback>
      </mc:AlternateContent>
      <p:sp>
        <p:nvSpPr>
          <p:cNvPr id="1146" name="Connection Line"/>
          <p:cNvSpPr/>
          <p:nvPr/>
        </p:nvSpPr>
        <p:spPr>
          <a:xfrm>
            <a:off x="13245594" y="8390612"/>
            <a:ext cx="9685802" cy="1565251"/>
          </a:xfrm>
          <a:custGeom>
            <a:avLst/>
            <a:gdLst/>
            <a:ahLst/>
            <a:cxnLst>
              <a:cxn ang="0">
                <a:pos x="wd2" y="hd2"/>
              </a:cxn>
              <a:cxn ang="5400000">
                <a:pos x="wd2" y="hd2"/>
              </a:cxn>
              <a:cxn ang="10800000">
                <a:pos x="wd2" y="hd2"/>
              </a:cxn>
              <a:cxn ang="16200000">
                <a:pos x="wd2" y="hd2"/>
              </a:cxn>
            </a:cxnLst>
            <a:rect l="0" t="0" r="r" b="b"/>
            <a:pathLst>
              <a:path w="21600" h="16200" extrusionOk="0">
                <a:moveTo>
                  <a:pt x="0" y="16200"/>
                </a:moveTo>
                <a:cubicBezTo>
                  <a:pt x="7190" y="-5395"/>
                  <a:pt x="14390" y="-5400"/>
                  <a:pt x="21600" y="16185"/>
                </a:cubicBezTo>
              </a:path>
            </a:pathLst>
          </a:custGeom>
          <a:noFill/>
          <a:ln w="50800" cap="flat">
            <a:solidFill>
              <a:srgbClr val="E22146"/>
            </a:solidFill>
            <a:prstDash val="solid"/>
            <a:miter lim="400000"/>
          </a:ln>
          <a:effectLst/>
        </p:spPr>
        <p:txBody>
          <a:bodyPr/>
          <a:lstStyle/>
          <a:p>
            <a:endParaRPr/>
          </a:p>
        </p:txBody>
      </p:sp>
      <p:sp>
        <p:nvSpPr>
          <p:cNvPr id="1147" name="Connection Line"/>
          <p:cNvSpPr/>
          <p:nvPr/>
        </p:nvSpPr>
        <p:spPr>
          <a:xfrm>
            <a:off x="13252105" y="9954899"/>
            <a:ext cx="9660402" cy="1565251"/>
          </a:xfrm>
          <a:custGeom>
            <a:avLst/>
            <a:gdLst/>
            <a:ahLst/>
            <a:cxnLst>
              <a:cxn ang="0">
                <a:pos x="wd2" y="hd2"/>
              </a:cxn>
              <a:cxn ang="5400000">
                <a:pos x="wd2" y="hd2"/>
              </a:cxn>
              <a:cxn ang="10800000">
                <a:pos x="wd2" y="hd2"/>
              </a:cxn>
              <a:cxn ang="16200000">
                <a:pos x="wd2" y="hd2"/>
              </a:cxn>
            </a:cxnLst>
            <a:rect l="0" t="0" r="r" b="b"/>
            <a:pathLst>
              <a:path w="21600" h="16200" extrusionOk="0">
                <a:moveTo>
                  <a:pt x="0" y="0"/>
                </a:moveTo>
                <a:cubicBezTo>
                  <a:pt x="7190" y="21595"/>
                  <a:pt x="14390" y="21600"/>
                  <a:pt x="21600" y="15"/>
                </a:cubicBezTo>
              </a:path>
            </a:pathLst>
          </a:custGeom>
          <a:noFill/>
          <a:ln w="50800" cap="flat">
            <a:solidFill>
              <a:srgbClr val="E22146"/>
            </a:solidFill>
            <a:prstDash val="solid"/>
            <a:miter lim="400000"/>
          </a:ln>
          <a:effectLst/>
        </p:spPr>
        <p:txBody>
          <a:bodyPr/>
          <a:lstStyle/>
          <a:p>
            <a:endParaRPr/>
          </a:p>
        </p:txBody>
      </p:sp>
      <p:sp>
        <p:nvSpPr>
          <p:cNvPr id="1101" name="Line"/>
          <p:cNvSpPr/>
          <p:nvPr/>
        </p:nvSpPr>
        <p:spPr>
          <a:xfrm>
            <a:off x="18028511" y="11670117"/>
            <a:ext cx="1" cy="330954"/>
          </a:xfrm>
          <a:prstGeom prst="line">
            <a:avLst/>
          </a:prstGeom>
          <a:noFill/>
          <a:ln w="76200" cap="flat">
            <a:solidFill>
              <a:srgbClr val="CD591A"/>
            </a:solidFill>
            <a:prstDash val="solid"/>
            <a:miter lim="400000"/>
          </a:ln>
          <a:effectLst/>
        </p:spPr>
        <p:txBody>
          <a:bodyPr wrap="square" lIns="50800" tIns="50800" rIns="50800" bIns="50800" numCol="1" anchor="ctr">
            <a:noAutofit/>
          </a:bodyPr>
          <a:lstStyle/>
          <a:p>
            <a:pPr algn="ctr" defTabSz="2438400">
              <a:spcBef>
                <a:spcPts val="0"/>
              </a:spcBef>
              <a:defRPr sz="2400">
                <a:latin typeface="Canela Text Regular"/>
                <a:ea typeface="Canela Text Regular"/>
                <a:cs typeface="Canela Text Regular"/>
                <a:sym typeface="Canela Text Regular"/>
              </a:defRPr>
            </a:pPr>
            <a:endParaRPr/>
          </a:p>
        </p:txBody>
      </p:sp>
      <p:sp>
        <p:nvSpPr>
          <p:cNvPr id="1102" name="Rectangle"/>
          <p:cNvSpPr/>
          <p:nvPr/>
        </p:nvSpPr>
        <p:spPr>
          <a:xfrm rot="16200000">
            <a:off x="10854438" y="9843047"/>
            <a:ext cx="4445001" cy="190501"/>
          </a:xfrm>
          <a:prstGeom prst="rect">
            <a:avLst/>
          </a:prstGeom>
          <a:solidFill>
            <a:srgbClr val="CD591A"/>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a:ea typeface="Graphik"/>
                <a:cs typeface="Graphik"/>
                <a:sym typeface="Graphik"/>
              </a:defRPr>
            </a:pPr>
            <a:endParaRPr/>
          </a:p>
        </p:txBody>
      </p:sp>
      <p:sp>
        <p:nvSpPr>
          <p:cNvPr id="1103" name="Rectangle"/>
          <p:cNvSpPr/>
          <p:nvPr/>
        </p:nvSpPr>
        <p:spPr>
          <a:xfrm rot="16200000">
            <a:off x="20822177" y="9854910"/>
            <a:ext cx="4445001" cy="190501"/>
          </a:xfrm>
          <a:prstGeom prst="rect">
            <a:avLst/>
          </a:prstGeom>
          <a:solidFill>
            <a:srgbClr val="CD591A"/>
          </a:solidFill>
          <a:ln w="12700" cap="flat">
            <a:noFill/>
            <a:miter lim="400000"/>
          </a:ln>
          <a:effectLst/>
        </p:spPr>
        <p:txBody>
          <a:bodyPr wrap="square" lIns="50800" tIns="50800" rIns="50800" bIns="50800" numCol="1" anchor="ctr">
            <a:noAutofit/>
          </a:bodyPr>
          <a:lstStyle/>
          <a:p>
            <a:pPr algn="ctr" defTabSz="1130300">
              <a:lnSpc>
                <a:spcPct val="100000"/>
              </a:lnSpc>
              <a:spcBef>
                <a:spcPts val="0"/>
              </a:spcBef>
              <a:defRPr sz="3200">
                <a:solidFill>
                  <a:srgbClr val="FFFFFF"/>
                </a:solidFill>
                <a:latin typeface="Graphik"/>
                <a:ea typeface="Graphik"/>
                <a:cs typeface="Graphik"/>
                <a:sym typeface="Graphik"/>
              </a:defRPr>
            </a:pPr>
            <a:endParaRPr/>
          </a:p>
        </p:txBody>
      </p:sp>
      <p:sp>
        <p:nvSpPr>
          <p:cNvPr id="1105" name="Line"/>
          <p:cNvSpPr/>
          <p:nvPr/>
        </p:nvSpPr>
        <p:spPr>
          <a:xfrm flipV="1">
            <a:off x="11955827" y="6886804"/>
            <a:ext cx="1" cy="5961643"/>
          </a:xfrm>
          <a:prstGeom prst="line">
            <a:avLst/>
          </a:prstGeom>
          <a:ln w="88900">
            <a:solidFill>
              <a:srgbClr val="000000"/>
            </a:solidFill>
            <a:custDash>
              <a:ds d="600000" sp="600000"/>
            </a:custDash>
            <a:miter lim="400000"/>
          </a:ln>
        </p:spPr>
        <p:txBody>
          <a:bodyPr lIns="50800" tIns="50800" rIns="50800" bIns="50800" anchor="ctr"/>
          <a:lstStyle/>
          <a:p>
            <a:pPr algn="ctr" defTabSz="2438400">
              <a:spcBef>
                <a:spcPts val="0"/>
              </a:spcBef>
              <a:defRPr sz="2400">
                <a:latin typeface="Canela Text Regular"/>
                <a:ea typeface="Canela Text Regular"/>
                <a:cs typeface="Canela Text Regular"/>
                <a:sym typeface="Canela Text Regular"/>
              </a:defRPr>
            </a:pPr>
            <a:endParaRPr/>
          </a:p>
        </p:txBody>
      </p:sp>
      <p:sp>
        <p:nvSpPr>
          <p:cNvPr id="1106" name="Antenna Arrays"/>
          <p:cNvSpPr txBox="1"/>
          <p:nvPr/>
        </p:nvSpPr>
        <p:spPr>
          <a:xfrm>
            <a:off x="3754707" y="6515855"/>
            <a:ext cx="3783087" cy="68429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50800" tIns="50800" rIns="50800" bIns="50800" anchor="ctr">
            <a:spAutoFit/>
          </a:bodyPr>
          <a:lstStyle>
            <a:lvl1pPr algn="ctr" defTabSz="2438400">
              <a:spcBef>
                <a:spcPts val="0"/>
              </a:spcBef>
              <a:defRPr sz="4200">
                <a:latin typeface="Canela Text Regular"/>
                <a:ea typeface="Canela Text Regular"/>
                <a:cs typeface="Canela Text Regular"/>
                <a:sym typeface="Canela Text Regular"/>
              </a:defRPr>
            </a:lvl1pPr>
          </a:lstStyle>
          <a:p>
            <a:r>
              <a:rPr>
                <a:latin typeface="+mn-lt"/>
              </a:rPr>
              <a:t>Antenna Arrays</a:t>
            </a:r>
          </a:p>
        </p:txBody>
      </p:sp>
      <p:sp>
        <p:nvSpPr>
          <p:cNvPr id="1107" name="Cavities"/>
          <p:cNvSpPr txBox="1"/>
          <p:nvPr/>
        </p:nvSpPr>
        <p:spPr>
          <a:xfrm>
            <a:off x="17060566" y="6515855"/>
            <a:ext cx="2018180" cy="68429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50800" tIns="50800" rIns="50800" bIns="50800" anchor="ctr">
            <a:spAutoFit/>
          </a:bodyPr>
          <a:lstStyle>
            <a:lvl1pPr algn="ctr" defTabSz="2438400">
              <a:spcBef>
                <a:spcPts val="0"/>
              </a:spcBef>
              <a:defRPr sz="4200">
                <a:latin typeface="Canela Text Regular"/>
                <a:ea typeface="Canela Text Regular"/>
                <a:cs typeface="Canela Text Regular"/>
                <a:sym typeface="Canela Text Regular"/>
              </a:defRPr>
            </a:lvl1pPr>
          </a:lstStyle>
          <a:p>
            <a:r>
              <a:rPr>
                <a:latin typeface="+mn-lt"/>
              </a:rPr>
              <a:t>Cavities</a:t>
            </a:r>
          </a:p>
        </p:txBody>
      </p:sp>
      <p:grpSp>
        <p:nvGrpSpPr>
          <p:cNvPr id="2" name="Group 1">
            <a:extLst>
              <a:ext uri="{FF2B5EF4-FFF2-40B4-BE49-F238E27FC236}">
                <a16:creationId xmlns:a16="http://schemas.microsoft.com/office/drawing/2014/main" id="{C64BD154-C281-46FB-C07F-AFF20DF5807C}"/>
              </a:ext>
            </a:extLst>
          </p:cNvPr>
          <p:cNvGrpSpPr/>
          <p:nvPr/>
        </p:nvGrpSpPr>
        <p:grpSpPr>
          <a:xfrm>
            <a:off x="17540102" y="9736360"/>
            <a:ext cx="1308647" cy="605962"/>
            <a:chOff x="17540102" y="9736360"/>
            <a:chExt cx="1308647" cy="605962"/>
          </a:xfrm>
        </p:grpSpPr>
        <p:sp>
          <p:nvSpPr>
            <p:cNvPr id="1084" name="Circle"/>
            <p:cNvSpPr/>
            <p:nvPr/>
          </p:nvSpPr>
          <p:spPr>
            <a:xfrm>
              <a:off x="17557794" y="9763432"/>
              <a:ext cx="442304" cy="442304"/>
            </a:xfrm>
            <a:prstGeom prst="ellipse">
              <a:avLst/>
            </a:prstGeom>
            <a:noFill/>
            <a:ln w="38100" cap="flat">
              <a:solidFill>
                <a:schemeClr val="tx1"/>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085" name="Rectangle"/>
            <p:cNvSpPr/>
            <p:nvPr/>
          </p:nvSpPr>
          <p:spPr>
            <a:xfrm>
              <a:off x="17540102" y="9945672"/>
              <a:ext cx="459996" cy="396650"/>
            </a:xfrm>
            <a:prstGeom prst="rect">
              <a:avLst/>
            </a:prstGeom>
            <a:solidFill>
              <a:srgbClr val="BFD7F7"/>
            </a:solidFill>
            <a:ln w="38100" cap="flat">
              <a:noFill/>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086" name="Circle"/>
            <p:cNvSpPr/>
            <p:nvPr/>
          </p:nvSpPr>
          <p:spPr>
            <a:xfrm>
              <a:off x="17826736" y="9754409"/>
              <a:ext cx="442304" cy="442303"/>
            </a:xfrm>
            <a:prstGeom prst="ellipse">
              <a:avLst/>
            </a:prstGeom>
            <a:noFill/>
            <a:ln w="38100" cap="flat">
              <a:solidFill>
                <a:schemeClr val="tx1"/>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087" name="Rectangle"/>
            <p:cNvSpPr/>
            <p:nvPr/>
          </p:nvSpPr>
          <p:spPr>
            <a:xfrm>
              <a:off x="17779137" y="9936648"/>
              <a:ext cx="498748" cy="384982"/>
            </a:xfrm>
            <a:prstGeom prst="rect">
              <a:avLst/>
            </a:prstGeom>
            <a:solidFill>
              <a:srgbClr val="BFD7F7"/>
            </a:solidFill>
            <a:ln w="38100" cap="flat">
              <a:noFill/>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088" name="Circle"/>
            <p:cNvSpPr/>
            <p:nvPr/>
          </p:nvSpPr>
          <p:spPr>
            <a:xfrm>
              <a:off x="18099629" y="9745384"/>
              <a:ext cx="442303" cy="442304"/>
            </a:xfrm>
            <a:prstGeom prst="ellipse">
              <a:avLst/>
            </a:prstGeom>
            <a:noFill/>
            <a:ln w="38100" cap="flat">
              <a:solidFill>
                <a:schemeClr val="tx1"/>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089" name="Rectangle"/>
            <p:cNvSpPr/>
            <p:nvPr/>
          </p:nvSpPr>
          <p:spPr>
            <a:xfrm>
              <a:off x="18086360" y="9927623"/>
              <a:ext cx="451150" cy="384450"/>
            </a:xfrm>
            <a:prstGeom prst="rect">
              <a:avLst/>
            </a:prstGeom>
            <a:solidFill>
              <a:srgbClr val="BFD7F7"/>
            </a:solidFill>
            <a:ln w="38100" cap="flat">
              <a:noFill/>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090" name="Circle"/>
            <p:cNvSpPr/>
            <p:nvPr/>
          </p:nvSpPr>
          <p:spPr>
            <a:xfrm>
              <a:off x="18369512" y="9736360"/>
              <a:ext cx="442303" cy="442304"/>
            </a:xfrm>
            <a:prstGeom prst="ellipse">
              <a:avLst/>
            </a:prstGeom>
            <a:noFill/>
            <a:ln w="38100" cap="flat">
              <a:solidFill>
                <a:schemeClr val="tx1"/>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091" name="Rectangle"/>
            <p:cNvSpPr/>
            <p:nvPr/>
          </p:nvSpPr>
          <p:spPr>
            <a:xfrm>
              <a:off x="18314289" y="9918600"/>
              <a:ext cx="534460" cy="396650"/>
            </a:xfrm>
            <a:prstGeom prst="rect">
              <a:avLst/>
            </a:prstGeom>
            <a:solidFill>
              <a:srgbClr val="BFD7F7"/>
            </a:solidFill>
            <a:ln w="38100" cap="flat">
              <a:noFill/>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092" name="Oval"/>
            <p:cNvSpPr/>
            <p:nvPr/>
          </p:nvSpPr>
          <p:spPr>
            <a:xfrm>
              <a:off x="17824300" y="9816600"/>
              <a:ext cx="176923" cy="375958"/>
            </a:xfrm>
            <a:prstGeom prst="ellipse">
              <a:avLst/>
            </a:prstGeom>
            <a:noFill/>
            <a:ln w="38100" cap="flat">
              <a:solidFill>
                <a:schemeClr val="tx1"/>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093" name="Oval"/>
            <p:cNvSpPr/>
            <p:nvPr/>
          </p:nvSpPr>
          <p:spPr>
            <a:xfrm>
              <a:off x="18094694" y="9816509"/>
              <a:ext cx="175799" cy="375958"/>
            </a:xfrm>
            <a:prstGeom prst="ellipse">
              <a:avLst/>
            </a:prstGeom>
            <a:noFill/>
            <a:ln w="38100" cap="flat">
              <a:solidFill>
                <a:schemeClr val="tx1"/>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1094" name="Oval"/>
            <p:cNvSpPr/>
            <p:nvPr/>
          </p:nvSpPr>
          <p:spPr>
            <a:xfrm>
              <a:off x="18365089" y="9803239"/>
              <a:ext cx="176922" cy="375958"/>
            </a:xfrm>
            <a:prstGeom prst="ellipse">
              <a:avLst/>
            </a:prstGeom>
            <a:noFill/>
            <a:ln w="38100" cap="flat">
              <a:solidFill>
                <a:schemeClr val="tx1"/>
              </a:solidFill>
              <a:prstDash val="solid"/>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grpSp>
      <p:sp>
        <p:nvSpPr>
          <p:cNvPr id="1095" name="Triangle"/>
          <p:cNvSpPr/>
          <p:nvPr/>
        </p:nvSpPr>
        <p:spPr>
          <a:xfrm rot="15600000">
            <a:off x="18585119" y="9675271"/>
            <a:ext cx="123196" cy="1231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tx1"/>
          </a:solidFill>
          <a:ln w="12700" cap="flat">
            <a:solidFill>
              <a:schemeClr val="tx1"/>
            </a:solidFill>
            <a:miter lim="400000"/>
          </a:ln>
          <a:effectLst/>
        </p:spPr>
        <p:txBody>
          <a:bodyPr wrap="square" lIns="50800" tIns="50800" rIns="50800" bIns="50800" numCol="1" anchor="ctr">
            <a:noAutofit/>
          </a:bodyPr>
          <a:lstStyle/>
          <a:p>
            <a:pPr algn="ctr" defTabSz="825500">
              <a:lnSpc>
                <a:spcPct val="100000"/>
              </a:lnSpc>
              <a:spcBef>
                <a:spcPts val="0"/>
              </a:spcBef>
              <a:defRPr sz="3200">
                <a:latin typeface="Helvetica Neue Medium"/>
                <a:ea typeface="Helvetica Neue Medium"/>
                <a:cs typeface="Helvetica Neue Medium"/>
                <a:sym typeface="Helvetica Neue Medium"/>
              </a:defRPr>
            </a:pPr>
            <a:endParaRPr/>
          </a:p>
        </p:txBody>
      </p:sp>
      <p:sp>
        <p:nvSpPr>
          <p:cNvPr id="5" name="Slide Number Placeholder 4">
            <a:extLst>
              <a:ext uri="{FF2B5EF4-FFF2-40B4-BE49-F238E27FC236}">
                <a16:creationId xmlns:a16="http://schemas.microsoft.com/office/drawing/2014/main" id="{24394A09-3D84-F4E8-E448-0B1A8E177067}"/>
              </a:ext>
            </a:extLst>
          </p:cNvPr>
          <p:cNvSpPr>
            <a:spLocks noGrp="1"/>
          </p:cNvSpPr>
          <p:nvPr>
            <p:ph type="sldNum" sz="quarter" idx="2"/>
          </p:nvPr>
        </p:nvSpPr>
        <p:spPr/>
        <p:txBody>
          <a:bodyPr/>
          <a:lstStyle/>
          <a:p>
            <a:fld id="{86CB4B4D-7CA3-9044-876B-883B54F8677D}" type="slidenum">
              <a:rPr lang="en-US" smtClean="0"/>
              <a:t>7</a:t>
            </a:fld>
            <a:endParaRPr lang="en-US"/>
          </a:p>
        </p:txBody>
      </p:sp>
      <p:sp>
        <p:nvSpPr>
          <p:cNvPr id="3" name="Footer Placeholder 2">
            <a:extLst>
              <a:ext uri="{FF2B5EF4-FFF2-40B4-BE49-F238E27FC236}">
                <a16:creationId xmlns:a16="http://schemas.microsoft.com/office/drawing/2014/main" id="{99570914-4828-B5F7-8C33-1EEB96D3F423}"/>
              </a:ext>
            </a:extLst>
          </p:cNvPr>
          <p:cNvSpPr>
            <a:spLocks noGrp="1"/>
          </p:cNvSpPr>
          <p:nvPr>
            <p:ph type="ftr" sz="quarter" idx="10"/>
          </p:nvPr>
        </p:nvSpPr>
        <p:spPr/>
        <p:txBody>
          <a:bodyPr/>
          <a:lstStyle/>
          <a:p>
            <a:pPr algn="l">
              <a:defRPr/>
            </a:pPr>
            <a:r>
              <a:rPr lang="en-US">
                <a:solidFill>
                  <a:schemeClr val="tx1"/>
                </a:solidFill>
              </a:rPr>
              <a:t>de Viveiros - Penn State</a:t>
            </a:r>
            <a:r>
              <a:rPr lang="en-US">
                <a:solidFill>
                  <a:srgbClr val="000000"/>
                </a:solidFill>
              </a:rPr>
              <a:t> </a:t>
            </a:r>
          </a:p>
          <a:p>
            <a:pPr>
              <a:defRPr/>
            </a:pPr>
            <a:r>
              <a:rPr lang="en-US">
                <a:solidFill>
                  <a:srgbClr val="000000"/>
                </a:solidFill>
              </a:rPr>
              <a:t>Lake Louise Winter Institute 2026</a:t>
            </a:r>
          </a:p>
          <a:p>
            <a:pPr algn="r">
              <a:defRPr/>
            </a:pPr>
            <a:r>
              <a:rPr lang="en-US">
                <a:solidFill>
                  <a:schemeClr val="tx1"/>
                </a:solidFill>
              </a:rPr>
              <a:t>March 2026 v3 #</a:t>
            </a:r>
            <a:endParaRPr lang="en-US" dirty="0">
              <a:solidFill>
                <a:schemeClr val="tx1"/>
              </a:solidFill>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05833E-1480-5598-DCD6-76FBF0B40DB0}"/>
            </a:ext>
          </a:extLst>
        </p:cNvPr>
        <p:cNvGrpSpPr/>
        <p:nvPr/>
      </p:nvGrpSpPr>
      <p:grpSpPr>
        <a:xfrm>
          <a:off x="0" y="0"/>
          <a:ext cx="0" cy="0"/>
          <a:chOff x="0" y="0"/>
          <a:chExt cx="0" cy="0"/>
        </a:xfrm>
      </p:grpSpPr>
      <p:sp>
        <p:nvSpPr>
          <p:cNvPr id="917" name="Large Volume CRES">
            <a:extLst>
              <a:ext uri="{FF2B5EF4-FFF2-40B4-BE49-F238E27FC236}">
                <a16:creationId xmlns:a16="http://schemas.microsoft.com/office/drawing/2014/main" id="{DB04F0A4-E9F5-4086-F3A2-EAF31F9ED680}"/>
              </a:ext>
            </a:extLst>
          </p:cNvPr>
          <p:cNvSpPr txBox="1">
            <a:spLocks noGrp="1"/>
          </p:cNvSpPr>
          <p:nvPr>
            <p:ph type="title"/>
          </p:nvPr>
        </p:nvSpPr>
        <p:spPr>
          <a:prstGeom prst="rect">
            <a:avLst/>
          </a:prstGeom>
        </p:spPr>
        <p:txBody>
          <a:bodyPr/>
          <a:lstStyle/>
          <a:p>
            <a:r>
              <a:rPr lang="en-US" sz="6000" dirty="0"/>
              <a:t>Desirable cavity characteristics</a:t>
            </a:r>
          </a:p>
        </p:txBody>
      </p:sp>
      <mc:AlternateContent xmlns:mc="http://schemas.openxmlformats.org/markup-compatibility/2006" xmlns:a14="http://schemas.microsoft.com/office/drawing/2010/main">
        <mc:Choice Requires="a14">
          <p:sp>
            <p:nvSpPr>
              <p:cNvPr id="918" name="We need a new CRES technology to reach cubic meter volumes.…">
                <a:extLst>
                  <a:ext uri="{FF2B5EF4-FFF2-40B4-BE49-F238E27FC236}">
                    <a16:creationId xmlns:a16="http://schemas.microsoft.com/office/drawing/2014/main" id="{E4717FD4-36D2-B7CE-DD4E-FE79F9565C38}"/>
                  </a:ext>
                </a:extLst>
              </p:cNvPr>
              <p:cNvSpPr txBox="1">
                <a:spLocks noGrp="1"/>
              </p:cNvSpPr>
              <p:nvPr>
                <p:ph type="body" sz="half" idx="1"/>
              </p:nvPr>
            </p:nvSpPr>
            <p:spPr>
              <a:xfrm>
                <a:off x="440514" y="1449740"/>
                <a:ext cx="23502972" cy="4837809"/>
              </a:xfrm>
              <a:prstGeom prst="rect">
                <a:avLst/>
              </a:prstGeom>
            </p:spPr>
            <p:txBody>
              <a:bodyPr>
                <a:noAutofit/>
              </a:bodyPr>
              <a:lstStyle/>
              <a:p>
                <a:r>
                  <a:rPr lang="en-US" sz="3600" dirty="0"/>
                  <a:t>Compatibility with atomic tritium</a:t>
                </a:r>
              </a:p>
              <a:p>
                <a:pPr lvl="1"/>
                <a:r>
                  <a:rPr lang="en-US" sz="3600" dirty="0"/>
                  <a:t>Current experiments use T</a:t>
                </a:r>
                <a:r>
                  <a:rPr lang="en-US" sz="3600" baseline="-25000" dirty="0"/>
                  <a:t>2</a:t>
                </a:r>
                <a:r>
                  <a:rPr lang="en-US" sz="3600" dirty="0"/>
                  <a:t>, switching to T will allow reduction of uncertainty on decay final states ⇒ Improved mass sensitivity</a:t>
                </a:r>
              </a:p>
              <a:p>
                <a:pPr lvl="1"/>
                <a:r>
                  <a:rPr lang="en-US" sz="3600" dirty="0"/>
                  <a:t>Require minimizing exposed surfaces (metal) inside the cavity interior space, to prevent tritium recombination; </a:t>
                </a:r>
              </a:p>
              <a:p>
                <a:pPr lvl="1"/>
                <a:r>
                  <a:rPr lang="en-US" sz="3600" dirty="0"/>
                  <a:t>Require magnetic atom trap (Ioffe coils), which constraining cavity volume, feedthroughs and connections on the sides</a:t>
                </a:r>
              </a:p>
              <a:p>
                <a:r>
                  <a:rPr lang="en-US" sz="3600" dirty="0"/>
                  <a:t>Open cavity for gas flow, pumping, atomic tritium beam injection</a:t>
                </a:r>
              </a:p>
              <a:p>
                <a:r>
                  <a:rPr lang="en-US" sz="3600" dirty="0"/>
                  <a:t>Cavity external coupling: Over-couple from </a:t>
                </a:r>
                <a14:m>
                  <m:oMath xmlns:m="http://schemas.openxmlformats.org/officeDocument/2006/math">
                    <m:sSub>
                      <m:sSubPr>
                        <m:ctrlPr>
                          <a:rPr lang="en-US" sz="3600" i="1" dirty="0" smtClean="0">
                            <a:latin typeface="Cambria Math" panose="02040503050406030204" pitchFamily="18" charset="0"/>
                          </a:rPr>
                        </m:ctrlPr>
                      </m:sSubPr>
                      <m:e>
                        <m:r>
                          <a:rPr lang="en-US" sz="3600" b="1" i="1" dirty="0" smtClean="0">
                            <a:latin typeface="Cambria Math" panose="02040503050406030204" pitchFamily="18" charset="0"/>
                          </a:rPr>
                          <m:t>𝑸</m:t>
                        </m:r>
                      </m:e>
                      <m:sub>
                        <m:r>
                          <a:rPr lang="en-US" sz="3600" b="1" i="1" dirty="0" smtClean="0">
                            <a:latin typeface="Cambria Math" panose="02040503050406030204" pitchFamily="18" charset="0"/>
                          </a:rPr>
                          <m:t>𝟎</m:t>
                        </m:r>
                      </m:sub>
                    </m:sSub>
                    <m:r>
                      <a:rPr lang="en-US" sz="3600" b="1" i="1" dirty="0" smtClean="0">
                        <a:latin typeface="Cambria Math" panose="02040503050406030204" pitchFamily="18" charset="0"/>
                      </a:rPr>
                      <m:t>~ </m:t>
                    </m:r>
                    <m:r>
                      <a:rPr lang="en-US" sz="3600" b="1" i="1" dirty="0" smtClean="0">
                        <a:latin typeface="Cambria Math" panose="02040503050406030204" pitchFamily="18" charset="0"/>
                      </a:rPr>
                      <m:t>𝟔𝟎</m:t>
                    </m:r>
                    <m:r>
                      <a:rPr lang="en-US" sz="3600" b="1" i="1" dirty="0" smtClean="0">
                        <a:latin typeface="Cambria Math" panose="02040503050406030204" pitchFamily="18" charset="0"/>
                      </a:rPr>
                      <m:t>,</m:t>
                    </m:r>
                    <m:r>
                      <a:rPr lang="en-US" sz="3600" b="1" i="1" dirty="0" smtClean="0">
                        <a:latin typeface="Cambria Math" panose="02040503050406030204" pitchFamily="18" charset="0"/>
                      </a:rPr>
                      <m:t>𝟎𝟎𝟎</m:t>
                    </m:r>
                    <m:r>
                      <a:rPr lang="en-US" sz="3600" b="1" i="1" dirty="0" smtClean="0">
                        <a:latin typeface="Cambria Math" panose="02040503050406030204" pitchFamily="18" charset="0"/>
                      </a:rPr>
                      <m:t> </m:t>
                    </m:r>
                  </m:oMath>
                </a14:m>
                <a:r>
                  <a:rPr lang="en-US" sz="3600" dirty="0"/>
                  <a:t>to </a:t>
                </a:r>
                <a14:m>
                  <m:oMath xmlns:m="http://schemas.openxmlformats.org/officeDocument/2006/math">
                    <m:sSub>
                      <m:sSubPr>
                        <m:ctrlPr>
                          <a:rPr lang="en-US" sz="3600" i="1" dirty="0" smtClean="0">
                            <a:latin typeface="Cambria Math" panose="02040503050406030204" pitchFamily="18" charset="0"/>
                          </a:rPr>
                        </m:ctrlPr>
                      </m:sSubPr>
                      <m:e>
                        <m:r>
                          <a:rPr lang="en-US" sz="3600" b="1" i="1" dirty="0" smtClean="0">
                            <a:latin typeface="Cambria Math" panose="02040503050406030204" pitchFamily="18" charset="0"/>
                          </a:rPr>
                          <m:t>𝑸</m:t>
                        </m:r>
                      </m:e>
                      <m:sub>
                        <m:r>
                          <a:rPr lang="en-US" sz="3600" b="1" i="1" dirty="0" smtClean="0">
                            <a:latin typeface="Cambria Math" panose="02040503050406030204" pitchFamily="18" charset="0"/>
                          </a:rPr>
                          <m:t>𝑳</m:t>
                        </m:r>
                      </m:sub>
                    </m:sSub>
                    <m:r>
                      <a:rPr lang="en-US" sz="3600" b="1" i="1" dirty="0" smtClean="0">
                        <a:latin typeface="Cambria Math" panose="02040503050406030204" pitchFamily="18" charset="0"/>
                      </a:rPr>
                      <m:t>~ </m:t>
                    </m:r>
                    <m:r>
                      <a:rPr lang="en-US" sz="3600" b="1" i="1" dirty="0" smtClean="0">
                        <a:latin typeface="Cambria Math" panose="02040503050406030204" pitchFamily="18" charset="0"/>
                      </a:rPr>
                      <m:t>𝟏𝟎𝟎𝟎</m:t>
                    </m:r>
                  </m:oMath>
                </a14:m>
                <a:endParaRPr lang="en-US" sz="3600" dirty="0"/>
              </a:p>
            </p:txBody>
          </p:sp>
        </mc:Choice>
        <mc:Fallback xmlns="">
          <p:sp>
            <p:nvSpPr>
              <p:cNvPr id="918" name="We need a new CRES technology to reach cubic meter volumes.…">
                <a:extLst>
                  <a:ext uri="{FF2B5EF4-FFF2-40B4-BE49-F238E27FC236}">
                    <a16:creationId xmlns:a16="http://schemas.microsoft.com/office/drawing/2014/main" id="{E4717FD4-36D2-B7CE-DD4E-FE79F9565C38}"/>
                  </a:ext>
                </a:extLst>
              </p:cNvPr>
              <p:cNvSpPr txBox="1">
                <a:spLocks noGrp="1" noRot="1" noChangeAspect="1" noMove="1" noResize="1" noEditPoints="1" noAdjustHandles="1" noChangeArrowheads="1" noChangeShapeType="1" noTextEdit="1"/>
              </p:cNvSpPr>
              <p:nvPr>
                <p:ph type="body" sz="half" idx="1"/>
              </p:nvPr>
            </p:nvSpPr>
            <p:spPr>
              <a:xfrm>
                <a:off x="440514" y="1449740"/>
                <a:ext cx="23502972" cy="4837809"/>
              </a:xfrm>
              <a:prstGeom prst="rect">
                <a:avLst/>
              </a:prstGeom>
              <a:blipFill>
                <a:blip r:embed="rId3"/>
                <a:stretch>
                  <a:fillRect l="-540" t="-1575" r="-540"/>
                </a:stretch>
              </a:blipFill>
            </p:spPr>
            <p:txBody>
              <a:bodyPr/>
              <a:lstStyle/>
              <a:p>
                <a:r>
                  <a:rPr lang="en-US">
                    <a:noFill/>
                  </a:rPr>
                  <a:t> </a:t>
                </a:r>
              </a:p>
            </p:txBody>
          </p:sp>
        </mc:Fallback>
      </mc:AlternateContent>
      <p:grpSp>
        <p:nvGrpSpPr>
          <p:cNvPr id="902" name="Group 901">
            <a:extLst>
              <a:ext uri="{FF2B5EF4-FFF2-40B4-BE49-F238E27FC236}">
                <a16:creationId xmlns:a16="http://schemas.microsoft.com/office/drawing/2014/main" id="{F4F37BCF-EE4A-15D4-6DDC-50969ACD0282}"/>
              </a:ext>
            </a:extLst>
          </p:cNvPr>
          <p:cNvGrpSpPr/>
          <p:nvPr/>
        </p:nvGrpSpPr>
        <p:grpSpPr>
          <a:xfrm>
            <a:off x="3694540" y="6517276"/>
            <a:ext cx="18171267" cy="6458678"/>
            <a:chOff x="189878" y="3092728"/>
            <a:chExt cx="12816447" cy="3705193"/>
          </a:xfrm>
        </p:grpSpPr>
        <p:pic>
          <p:nvPicPr>
            <p:cNvPr id="4" name="Picture 3" descr="A long cylindrical tube with rainbow colors&#10;&#10;Description automatically generated">
              <a:extLst>
                <a:ext uri="{FF2B5EF4-FFF2-40B4-BE49-F238E27FC236}">
                  <a16:creationId xmlns:a16="http://schemas.microsoft.com/office/drawing/2014/main" id="{47E04E07-1C88-9388-996B-739F735444C3}"/>
                </a:ext>
              </a:extLst>
            </p:cNvPr>
            <p:cNvPicPr>
              <a:picLocks noChangeAspect="1"/>
            </p:cNvPicPr>
            <p:nvPr/>
          </p:nvPicPr>
          <p:blipFill rotWithShape="1">
            <a:blip r:embed="rId4"/>
            <a:srcRect l="37378" t="2270" r="56620" b="4513"/>
            <a:stretch/>
          </p:blipFill>
          <p:spPr>
            <a:xfrm rot="5400000">
              <a:off x="5237679" y="-914818"/>
              <a:ext cx="1819029" cy="11914632"/>
            </a:xfrm>
            <a:prstGeom prst="rect">
              <a:avLst/>
            </a:prstGeom>
          </p:spPr>
        </p:pic>
        <p:grpSp>
          <p:nvGrpSpPr>
            <p:cNvPr id="5" name="Group 4">
              <a:extLst>
                <a:ext uri="{FF2B5EF4-FFF2-40B4-BE49-F238E27FC236}">
                  <a16:creationId xmlns:a16="http://schemas.microsoft.com/office/drawing/2014/main" id="{1E5D118A-200C-3CAB-6139-70EC5E4395B7}"/>
                </a:ext>
              </a:extLst>
            </p:cNvPr>
            <p:cNvGrpSpPr/>
            <p:nvPr/>
          </p:nvGrpSpPr>
          <p:grpSpPr>
            <a:xfrm>
              <a:off x="199790" y="3092728"/>
              <a:ext cx="12806535" cy="3705193"/>
              <a:chOff x="2593590" y="71506"/>
              <a:chExt cx="7425524" cy="6456798"/>
            </a:xfrm>
          </p:grpSpPr>
          <p:sp>
            <p:nvSpPr>
              <p:cNvPr id="6" name="Rectangle 5">
                <a:extLst>
                  <a:ext uri="{FF2B5EF4-FFF2-40B4-BE49-F238E27FC236}">
                    <a16:creationId xmlns:a16="http://schemas.microsoft.com/office/drawing/2014/main" id="{CE249612-8AB1-F417-1BB0-A1B994CE7639}"/>
                  </a:ext>
                </a:extLst>
              </p:cNvPr>
              <p:cNvSpPr/>
              <p:nvPr/>
            </p:nvSpPr>
            <p:spPr>
              <a:xfrm>
                <a:off x="3692906" y="906592"/>
                <a:ext cx="687073" cy="700505"/>
              </a:xfrm>
              <a:prstGeom prst="rect">
                <a:avLst/>
              </a:prstGeom>
              <a:solidFill>
                <a:srgbClr val="C55A1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7" name="Rectangle 6">
                <a:extLst>
                  <a:ext uri="{FF2B5EF4-FFF2-40B4-BE49-F238E27FC236}">
                    <a16:creationId xmlns:a16="http://schemas.microsoft.com/office/drawing/2014/main" id="{3AD9453E-66D0-7DCF-C71D-5C24D5204537}"/>
                  </a:ext>
                </a:extLst>
              </p:cNvPr>
              <p:cNvSpPr/>
              <p:nvPr/>
            </p:nvSpPr>
            <p:spPr>
              <a:xfrm>
                <a:off x="7412659" y="944420"/>
                <a:ext cx="687073" cy="700505"/>
              </a:xfrm>
              <a:prstGeom prst="rect">
                <a:avLst/>
              </a:prstGeom>
              <a:solidFill>
                <a:srgbClr val="C55A1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8" name="Rectangle 7">
                <a:extLst>
                  <a:ext uri="{FF2B5EF4-FFF2-40B4-BE49-F238E27FC236}">
                    <a16:creationId xmlns:a16="http://schemas.microsoft.com/office/drawing/2014/main" id="{229D8BC2-16E3-BBEB-96B2-3BDBAFFAED50}"/>
                  </a:ext>
                </a:extLst>
              </p:cNvPr>
              <p:cNvSpPr/>
              <p:nvPr/>
            </p:nvSpPr>
            <p:spPr>
              <a:xfrm>
                <a:off x="7403102" y="5348376"/>
                <a:ext cx="687073" cy="700505"/>
              </a:xfrm>
              <a:prstGeom prst="rect">
                <a:avLst/>
              </a:prstGeom>
              <a:solidFill>
                <a:srgbClr val="C55A1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9" name="Rectangle 8">
                <a:extLst>
                  <a:ext uri="{FF2B5EF4-FFF2-40B4-BE49-F238E27FC236}">
                    <a16:creationId xmlns:a16="http://schemas.microsoft.com/office/drawing/2014/main" id="{EB19F0F9-96DD-FA37-D13D-D8C1886BBF70}"/>
                  </a:ext>
                </a:extLst>
              </p:cNvPr>
              <p:cNvSpPr/>
              <p:nvPr/>
            </p:nvSpPr>
            <p:spPr>
              <a:xfrm>
                <a:off x="3662539" y="5341256"/>
                <a:ext cx="687073" cy="700505"/>
              </a:xfrm>
              <a:prstGeom prst="rect">
                <a:avLst/>
              </a:prstGeom>
              <a:solidFill>
                <a:srgbClr val="C55A1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grpSp>
            <p:nvGrpSpPr>
              <p:cNvPr id="10" name="Group 12">
                <a:extLst>
                  <a:ext uri="{FF2B5EF4-FFF2-40B4-BE49-F238E27FC236}">
                    <a16:creationId xmlns:a16="http://schemas.microsoft.com/office/drawing/2014/main" id="{CA1A29A9-259C-3C1C-4F9A-EEBCF1B7971B}"/>
                  </a:ext>
                </a:extLst>
              </p:cNvPr>
              <p:cNvGrpSpPr/>
              <p:nvPr/>
            </p:nvGrpSpPr>
            <p:grpSpPr>
              <a:xfrm>
                <a:off x="2593590" y="71506"/>
                <a:ext cx="6733320" cy="5274949"/>
                <a:chOff x="0" y="-973355"/>
                <a:chExt cx="6733318" cy="5274949"/>
              </a:xfrm>
            </p:grpSpPr>
            <p:sp>
              <p:nvSpPr>
                <p:cNvPr id="14" name="Rectangle 14">
                  <a:extLst>
                    <a:ext uri="{FF2B5EF4-FFF2-40B4-BE49-F238E27FC236}">
                      <a16:creationId xmlns:a16="http://schemas.microsoft.com/office/drawing/2014/main" id="{EA24A426-50DD-0157-538D-C1DFBB3968F3}"/>
                    </a:ext>
                  </a:extLst>
                </p:cNvPr>
                <p:cNvSpPr/>
                <p:nvPr/>
              </p:nvSpPr>
              <p:spPr>
                <a:xfrm>
                  <a:off x="0" y="548397"/>
                  <a:ext cx="6733318" cy="312087"/>
                </a:xfrm>
                <a:prstGeom prst="rect">
                  <a:avLst/>
                </a:prstGeom>
                <a:solidFill>
                  <a:srgbClr val="2B4A76"/>
                </a:solidFill>
                <a:ln w="6350" cap="flat">
                  <a:noFill/>
                  <a:prstDash val="solid"/>
                  <a:miter lim="800000"/>
                </a:ln>
                <a:effectLst/>
              </p:spPr>
              <p:txBody>
                <a:bodyPr wrap="square" lIns="45719" tIns="45719" rIns="45719" bIns="45719" numCol="1" anchor="ctr">
                  <a:noAutofit/>
                </a:bodyPr>
                <a:lstStyle/>
                <a:p>
                  <a:pPr algn="ctr" defTabSz="914400">
                    <a:lnSpc>
                      <a:spcPct val="100000"/>
                    </a:lnSpc>
                    <a:spcBef>
                      <a:spcPts val="0"/>
                    </a:spcBef>
                    <a:defRPr sz="1300">
                      <a:solidFill>
                        <a:srgbClr val="FFFFFF"/>
                      </a:solidFill>
                      <a:latin typeface="Calibri"/>
                      <a:ea typeface="Calibri"/>
                      <a:cs typeface="Calibri"/>
                      <a:sym typeface="Calibri"/>
                    </a:defRPr>
                  </a:pPr>
                  <a:endParaRPr sz="1000"/>
                </a:p>
              </p:txBody>
            </p:sp>
            <p:sp>
              <p:nvSpPr>
                <p:cNvPr id="15" name="Rectangle 15">
                  <a:extLst>
                    <a:ext uri="{FF2B5EF4-FFF2-40B4-BE49-F238E27FC236}">
                      <a16:creationId xmlns:a16="http://schemas.microsoft.com/office/drawing/2014/main" id="{4E1FF38E-9A22-C381-79CE-4024BA9C6F89}"/>
                    </a:ext>
                  </a:extLst>
                </p:cNvPr>
                <p:cNvSpPr/>
                <p:nvPr/>
              </p:nvSpPr>
              <p:spPr>
                <a:xfrm>
                  <a:off x="0" y="3989507"/>
                  <a:ext cx="6733318" cy="312087"/>
                </a:xfrm>
                <a:prstGeom prst="rect">
                  <a:avLst/>
                </a:prstGeom>
                <a:solidFill>
                  <a:srgbClr val="2B4A76"/>
                </a:solidFill>
                <a:ln w="6350" cap="flat">
                  <a:solidFill>
                    <a:srgbClr val="4472C4"/>
                  </a:solidFill>
                  <a:prstDash val="solid"/>
                  <a:miter lim="800000"/>
                </a:ln>
                <a:effectLst/>
              </p:spPr>
              <p:txBody>
                <a:bodyPr wrap="square" lIns="45719" tIns="45719" rIns="45719" bIns="45719" numCol="1" anchor="ctr">
                  <a:noAutofit/>
                </a:bodyPr>
                <a:lstStyle/>
                <a:p>
                  <a:pPr algn="ctr" defTabSz="914400">
                    <a:lnSpc>
                      <a:spcPct val="100000"/>
                    </a:lnSpc>
                    <a:spcBef>
                      <a:spcPts val="0"/>
                    </a:spcBef>
                    <a:defRPr sz="1300">
                      <a:solidFill>
                        <a:srgbClr val="FFFFFF"/>
                      </a:solidFill>
                      <a:latin typeface="Calibri"/>
                      <a:ea typeface="Calibri"/>
                      <a:cs typeface="Calibri"/>
                      <a:sym typeface="Calibri"/>
                    </a:defRPr>
                  </a:pPr>
                  <a:endParaRPr sz="1000"/>
                </a:p>
              </p:txBody>
            </p:sp>
            <p:pic>
              <p:nvPicPr>
                <p:cNvPr id="16" name="Picture 21" descr="Picture 21">
                  <a:extLst>
                    <a:ext uri="{FF2B5EF4-FFF2-40B4-BE49-F238E27FC236}">
                      <a16:creationId xmlns:a16="http://schemas.microsoft.com/office/drawing/2014/main" id="{DFE6F6E3-CBF9-0D2C-4F78-BAC02892E754}"/>
                    </a:ext>
                  </a:extLst>
                </p:cNvPr>
                <p:cNvPicPr>
                  <a:picLocks/>
                </p:cNvPicPr>
                <p:nvPr/>
              </p:nvPicPr>
              <p:blipFill>
                <a:blip r:embed="rId5"/>
                <a:stretch>
                  <a:fillRect/>
                </a:stretch>
              </p:blipFill>
              <p:spPr>
                <a:xfrm>
                  <a:off x="528861" y="-973355"/>
                  <a:ext cx="6046244" cy="766396"/>
                </a:xfrm>
                <a:prstGeom prst="rect">
                  <a:avLst/>
                </a:prstGeom>
                <a:ln w="12700" cap="flat">
                  <a:noFill/>
                  <a:miter lim="400000"/>
                </a:ln>
                <a:effectLst/>
              </p:spPr>
            </p:pic>
          </p:grpSp>
          <p:sp>
            <p:nvSpPr>
              <p:cNvPr id="11" name="Pinches &amp; solenoid">
                <a:extLst>
                  <a:ext uri="{FF2B5EF4-FFF2-40B4-BE49-F238E27FC236}">
                    <a16:creationId xmlns:a16="http://schemas.microsoft.com/office/drawing/2014/main" id="{539E4110-7C7E-45E0-79D4-ACD23D230F0B}"/>
                  </a:ext>
                </a:extLst>
              </p:cNvPr>
              <p:cNvSpPr txBox="1"/>
              <p:nvPr/>
            </p:nvSpPr>
            <p:spPr>
              <a:xfrm>
                <a:off x="4430431" y="898337"/>
                <a:ext cx="2959259" cy="47210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ctr">
                <a:noAutofit/>
              </a:bodyPr>
              <a:lstStyle>
                <a:lvl1pPr>
                  <a:defRPr sz="2300"/>
                </a:lvl1pPr>
              </a:lstStyle>
              <a:p>
                <a:r>
                  <a:rPr sz="2400" b="1" dirty="0"/>
                  <a:t>Pinches &amp; solenoid</a:t>
                </a:r>
              </a:p>
            </p:txBody>
          </p:sp>
          <p:sp>
            <p:nvSpPr>
              <p:cNvPr id="12" name="Cavity Walls">
                <a:extLst>
                  <a:ext uri="{FF2B5EF4-FFF2-40B4-BE49-F238E27FC236}">
                    <a16:creationId xmlns:a16="http://schemas.microsoft.com/office/drawing/2014/main" id="{B9E1EFDC-41E6-860C-64CD-2A4537B27604}"/>
                  </a:ext>
                </a:extLst>
              </p:cNvPr>
              <p:cNvSpPr txBox="1"/>
              <p:nvPr/>
            </p:nvSpPr>
            <p:spPr>
              <a:xfrm>
                <a:off x="4950490" y="5762679"/>
                <a:ext cx="1268432" cy="76562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ctr">
                <a:noAutofit/>
              </a:bodyPr>
              <a:lstStyle/>
              <a:p>
                <a:pPr algn="ctr">
                  <a:defRPr sz="2300"/>
                </a:pPr>
                <a:r>
                  <a:rPr lang="en-US" sz="2400" b="1" dirty="0"/>
                  <a:t>Atomic trap coils</a:t>
                </a:r>
                <a:endParaRPr sz="2400" b="1" dirty="0"/>
              </a:p>
            </p:txBody>
          </p:sp>
          <p:sp>
            <p:nvSpPr>
              <p:cNvPr id="13" name="Cavity Terminations">
                <a:extLst>
                  <a:ext uri="{FF2B5EF4-FFF2-40B4-BE49-F238E27FC236}">
                    <a16:creationId xmlns:a16="http://schemas.microsoft.com/office/drawing/2014/main" id="{C44F613D-3FF8-4C4F-8261-F4E368B5D28C}"/>
                  </a:ext>
                </a:extLst>
              </p:cNvPr>
              <p:cNvSpPr txBox="1"/>
              <p:nvPr/>
            </p:nvSpPr>
            <p:spPr>
              <a:xfrm>
                <a:off x="8166606" y="4264054"/>
                <a:ext cx="1852508" cy="76562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ctr">
                <a:noAutofit/>
              </a:bodyPr>
              <a:lstStyle/>
              <a:p>
                <a:pPr algn="ctr">
                  <a:defRPr sz="2300"/>
                </a:pPr>
                <a:r>
                  <a:rPr sz="2400" b="1" dirty="0"/>
                  <a:t>Cavity</a:t>
                </a:r>
                <a:br>
                  <a:rPr sz="2400" b="1" dirty="0"/>
                </a:br>
                <a:r>
                  <a:rPr sz="2400" b="1" dirty="0"/>
                  <a:t>Termination</a:t>
                </a:r>
              </a:p>
            </p:txBody>
          </p:sp>
        </p:grpSp>
        <p:sp>
          <p:nvSpPr>
            <p:cNvPr id="17" name="Electron">
              <a:extLst>
                <a:ext uri="{FF2B5EF4-FFF2-40B4-BE49-F238E27FC236}">
                  <a16:creationId xmlns:a16="http://schemas.microsoft.com/office/drawing/2014/main" id="{C1389923-7620-07CE-6A99-7E383E97E6A2}"/>
                </a:ext>
              </a:extLst>
            </p:cNvPr>
            <p:cNvSpPr txBox="1"/>
            <p:nvPr/>
          </p:nvSpPr>
          <p:spPr>
            <a:xfrm>
              <a:off x="7720757" y="5453222"/>
              <a:ext cx="1820206" cy="36708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ctr">
              <a:noAutofit/>
            </a:bodyPr>
            <a:lstStyle>
              <a:lvl1pPr algn="ctr">
                <a:defRPr sz="2300"/>
              </a:lvl1pPr>
            </a:lstStyle>
            <a:p>
              <a:r>
                <a:rPr lang="en-US" sz="2400" b="1" dirty="0"/>
                <a:t>TE011 electric field</a:t>
              </a:r>
              <a:endParaRPr sz="2400" b="1" dirty="0"/>
            </a:p>
          </p:txBody>
        </p:sp>
        <p:cxnSp>
          <p:nvCxnSpPr>
            <p:cNvPr id="18" name="Straight Arrow Connector 17">
              <a:extLst>
                <a:ext uri="{FF2B5EF4-FFF2-40B4-BE49-F238E27FC236}">
                  <a16:creationId xmlns:a16="http://schemas.microsoft.com/office/drawing/2014/main" id="{ABCCED55-EA83-E7B7-BEA5-D27091D27E31}"/>
                </a:ext>
              </a:extLst>
            </p:cNvPr>
            <p:cNvCxnSpPr>
              <a:cxnSpLocks/>
            </p:cNvCxnSpPr>
            <p:nvPr/>
          </p:nvCxnSpPr>
          <p:spPr>
            <a:xfrm flipH="1" flipV="1">
              <a:off x="4261963" y="5910089"/>
              <a:ext cx="309547" cy="40198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6AE1AF23-36BA-6DF4-71D3-76A3C142517F}"/>
                </a:ext>
              </a:extLst>
            </p:cNvPr>
            <p:cNvGrpSpPr/>
            <p:nvPr/>
          </p:nvGrpSpPr>
          <p:grpSpPr>
            <a:xfrm>
              <a:off x="2960708" y="5404287"/>
              <a:ext cx="640005" cy="150563"/>
              <a:chOff x="4275761" y="2906193"/>
              <a:chExt cx="1185396" cy="729789"/>
            </a:xfrm>
          </p:grpSpPr>
          <p:grpSp>
            <p:nvGrpSpPr>
              <p:cNvPr id="20" name="Group 19">
                <a:extLst>
                  <a:ext uri="{FF2B5EF4-FFF2-40B4-BE49-F238E27FC236}">
                    <a16:creationId xmlns:a16="http://schemas.microsoft.com/office/drawing/2014/main" id="{AEB75D6C-EBD4-9E27-CB0C-A4EF30F3BFC0}"/>
                  </a:ext>
                </a:extLst>
              </p:cNvPr>
              <p:cNvGrpSpPr/>
              <p:nvPr/>
            </p:nvGrpSpPr>
            <p:grpSpPr>
              <a:xfrm>
                <a:off x="4275761" y="2907586"/>
                <a:ext cx="712626" cy="728396"/>
                <a:chOff x="4275761" y="2907586"/>
                <a:chExt cx="712626" cy="728396"/>
              </a:xfrm>
            </p:grpSpPr>
            <p:grpSp>
              <p:nvGrpSpPr>
                <p:cNvPr id="36" name="Group 35">
                  <a:extLst>
                    <a:ext uri="{FF2B5EF4-FFF2-40B4-BE49-F238E27FC236}">
                      <a16:creationId xmlns:a16="http://schemas.microsoft.com/office/drawing/2014/main" id="{D2BCCA4A-696E-F3E5-575D-1B1E28CDBE1E}"/>
                    </a:ext>
                  </a:extLst>
                </p:cNvPr>
                <p:cNvGrpSpPr/>
                <p:nvPr/>
              </p:nvGrpSpPr>
              <p:grpSpPr>
                <a:xfrm>
                  <a:off x="4275761" y="2910369"/>
                  <a:ext cx="482169" cy="725613"/>
                  <a:chOff x="4275761" y="2910369"/>
                  <a:chExt cx="482169" cy="725613"/>
                </a:xfrm>
              </p:grpSpPr>
              <p:grpSp>
                <p:nvGrpSpPr>
                  <p:cNvPr id="44" name="Group 43">
                    <a:extLst>
                      <a:ext uri="{FF2B5EF4-FFF2-40B4-BE49-F238E27FC236}">
                        <a16:creationId xmlns:a16="http://schemas.microsoft.com/office/drawing/2014/main" id="{CCD8295D-D601-62DD-E6B7-FAE71C7D639B}"/>
                      </a:ext>
                    </a:extLst>
                  </p:cNvPr>
                  <p:cNvGrpSpPr/>
                  <p:nvPr/>
                </p:nvGrpSpPr>
                <p:grpSpPr>
                  <a:xfrm>
                    <a:off x="4275761" y="2910370"/>
                    <a:ext cx="366446" cy="725612"/>
                    <a:chOff x="4275761" y="2910370"/>
                    <a:chExt cx="366446" cy="725612"/>
                  </a:xfrm>
                </p:grpSpPr>
                <p:sp>
                  <p:nvSpPr>
                    <p:cNvPr id="48" name="Arc 47">
                      <a:extLst>
                        <a:ext uri="{FF2B5EF4-FFF2-40B4-BE49-F238E27FC236}">
                          <a16:creationId xmlns:a16="http://schemas.microsoft.com/office/drawing/2014/main" id="{F6AD5C5E-BD7D-88CA-2DF6-739B1F97563C}"/>
                        </a:ext>
                      </a:extLst>
                    </p:cNvPr>
                    <p:cNvSpPr/>
                    <p:nvPr/>
                  </p:nvSpPr>
                  <p:spPr>
                    <a:xfrm rot="16200000">
                      <a:off x="4119937" y="3101510"/>
                      <a:ext cx="678094" cy="366446"/>
                    </a:xfrm>
                    <a:prstGeom prst="arc">
                      <a:avLst>
                        <a:gd name="adj1" fmla="val 16200000"/>
                        <a:gd name="adj2" fmla="val 5667393"/>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Arc 48">
                      <a:extLst>
                        <a:ext uri="{FF2B5EF4-FFF2-40B4-BE49-F238E27FC236}">
                          <a16:creationId xmlns:a16="http://schemas.microsoft.com/office/drawing/2014/main" id="{D698F240-8930-B0DE-5DFE-493A41015786}"/>
                        </a:ext>
                      </a:extLst>
                    </p:cNvPr>
                    <p:cNvSpPr/>
                    <p:nvPr/>
                  </p:nvSpPr>
                  <p:spPr>
                    <a:xfrm rot="5400000">
                      <a:off x="4154894" y="3148669"/>
                      <a:ext cx="725612" cy="249013"/>
                    </a:xfrm>
                    <a:prstGeom prst="arc">
                      <a:avLst>
                        <a:gd name="adj1" fmla="val 16200000"/>
                        <a:gd name="adj2" fmla="val 5667393"/>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45" name="Group 44">
                    <a:extLst>
                      <a:ext uri="{FF2B5EF4-FFF2-40B4-BE49-F238E27FC236}">
                        <a16:creationId xmlns:a16="http://schemas.microsoft.com/office/drawing/2014/main" id="{EAD8159C-F5ED-AE82-5E08-19C3030A65E1}"/>
                      </a:ext>
                    </a:extLst>
                  </p:cNvPr>
                  <p:cNvGrpSpPr/>
                  <p:nvPr/>
                </p:nvGrpSpPr>
                <p:grpSpPr>
                  <a:xfrm>
                    <a:off x="4391484" y="2910369"/>
                    <a:ext cx="366446" cy="725612"/>
                    <a:chOff x="4275761" y="2910370"/>
                    <a:chExt cx="366446" cy="725612"/>
                  </a:xfrm>
                </p:grpSpPr>
                <p:sp>
                  <p:nvSpPr>
                    <p:cNvPr id="46" name="Arc 45">
                      <a:extLst>
                        <a:ext uri="{FF2B5EF4-FFF2-40B4-BE49-F238E27FC236}">
                          <a16:creationId xmlns:a16="http://schemas.microsoft.com/office/drawing/2014/main" id="{BD5972CA-6F5A-B3C8-4894-7CB604DD5E6D}"/>
                        </a:ext>
                      </a:extLst>
                    </p:cNvPr>
                    <p:cNvSpPr/>
                    <p:nvPr/>
                  </p:nvSpPr>
                  <p:spPr>
                    <a:xfrm rot="16200000">
                      <a:off x="4119937" y="3101510"/>
                      <a:ext cx="678094" cy="366446"/>
                    </a:xfrm>
                    <a:prstGeom prst="arc">
                      <a:avLst>
                        <a:gd name="adj1" fmla="val 16200000"/>
                        <a:gd name="adj2" fmla="val 5667393"/>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Arc 46">
                      <a:extLst>
                        <a:ext uri="{FF2B5EF4-FFF2-40B4-BE49-F238E27FC236}">
                          <a16:creationId xmlns:a16="http://schemas.microsoft.com/office/drawing/2014/main" id="{B4CD829B-A4B4-7BF0-E18E-D1FA8E906361}"/>
                        </a:ext>
                      </a:extLst>
                    </p:cNvPr>
                    <p:cNvSpPr/>
                    <p:nvPr/>
                  </p:nvSpPr>
                  <p:spPr>
                    <a:xfrm rot="5400000">
                      <a:off x="4154894" y="3148669"/>
                      <a:ext cx="725612" cy="249013"/>
                    </a:xfrm>
                    <a:prstGeom prst="arc">
                      <a:avLst>
                        <a:gd name="adj1" fmla="val 16200000"/>
                        <a:gd name="adj2" fmla="val 5667393"/>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grpSp>
              <p:nvGrpSpPr>
                <p:cNvPr id="37" name="Group 36">
                  <a:extLst>
                    <a:ext uri="{FF2B5EF4-FFF2-40B4-BE49-F238E27FC236}">
                      <a16:creationId xmlns:a16="http://schemas.microsoft.com/office/drawing/2014/main" id="{A28FB938-163C-A77B-4088-7C7766083C46}"/>
                    </a:ext>
                  </a:extLst>
                </p:cNvPr>
                <p:cNvGrpSpPr/>
                <p:nvPr/>
              </p:nvGrpSpPr>
              <p:grpSpPr>
                <a:xfrm>
                  <a:off x="4506218" y="2907586"/>
                  <a:ext cx="482169" cy="725613"/>
                  <a:chOff x="4275761" y="2910369"/>
                  <a:chExt cx="482169" cy="725613"/>
                </a:xfrm>
              </p:grpSpPr>
              <p:grpSp>
                <p:nvGrpSpPr>
                  <p:cNvPr id="38" name="Group 37">
                    <a:extLst>
                      <a:ext uri="{FF2B5EF4-FFF2-40B4-BE49-F238E27FC236}">
                        <a16:creationId xmlns:a16="http://schemas.microsoft.com/office/drawing/2014/main" id="{EE926B60-349B-3D88-F02A-F50115764E6D}"/>
                      </a:ext>
                    </a:extLst>
                  </p:cNvPr>
                  <p:cNvGrpSpPr/>
                  <p:nvPr/>
                </p:nvGrpSpPr>
                <p:grpSpPr>
                  <a:xfrm>
                    <a:off x="4275761" y="2910370"/>
                    <a:ext cx="366446" cy="725612"/>
                    <a:chOff x="4275761" y="2910370"/>
                    <a:chExt cx="366446" cy="725612"/>
                  </a:xfrm>
                </p:grpSpPr>
                <p:sp>
                  <p:nvSpPr>
                    <p:cNvPr id="42" name="Arc 41">
                      <a:extLst>
                        <a:ext uri="{FF2B5EF4-FFF2-40B4-BE49-F238E27FC236}">
                          <a16:creationId xmlns:a16="http://schemas.microsoft.com/office/drawing/2014/main" id="{DAE5A44C-64E0-1955-0244-88E983B91CED}"/>
                        </a:ext>
                      </a:extLst>
                    </p:cNvPr>
                    <p:cNvSpPr/>
                    <p:nvPr/>
                  </p:nvSpPr>
                  <p:spPr>
                    <a:xfrm rot="16200000">
                      <a:off x="4119937" y="3101510"/>
                      <a:ext cx="678094" cy="366446"/>
                    </a:xfrm>
                    <a:prstGeom prst="arc">
                      <a:avLst>
                        <a:gd name="adj1" fmla="val 16200000"/>
                        <a:gd name="adj2" fmla="val 5667393"/>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Arc 42">
                      <a:extLst>
                        <a:ext uri="{FF2B5EF4-FFF2-40B4-BE49-F238E27FC236}">
                          <a16:creationId xmlns:a16="http://schemas.microsoft.com/office/drawing/2014/main" id="{B8C8DC52-59C3-8496-BE1D-83570C192A47}"/>
                        </a:ext>
                      </a:extLst>
                    </p:cNvPr>
                    <p:cNvSpPr/>
                    <p:nvPr/>
                  </p:nvSpPr>
                  <p:spPr>
                    <a:xfrm rot="5400000">
                      <a:off x="4154894" y="3148669"/>
                      <a:ext cx="725612" cy="249013"/>
                    </a:xfrm>
                    <a:prstGeom prst="arc">
                      <a:avLst>
                        <a:gd name="adj1" fmla="val 16200000"/>
                        <a:gd name="adj2" fmla="val 5667393"/>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39" name="Group 38">
                    <a:extLst>
                      <a:ext uri="{FF2B5EF4-FFF2-40B4-BE49-F238E27FC236}">
                        <a16:creationId xmlns:a16="http://schemas.microsoft.com/office/drawing/2014/main" id="{1A538E8C-372A-6E55-1ACA-8673E3A486C5}"/>
                      </a:ext>
                    </a:extLst>
                  </p:cNvPr>
                  <p:cNvGrpSpPr/>
                  <p:nvPr/>
                </p:nvGrpSpPr>
                <p:grpSpPr>
                  <a:xfrm>
                    <a:off x="4391484" y="2910369"/>
                    <a:ext cx="366446" cy="725612"/>
                    <a:chOff x="4275761" y="2910370"/>
                    <a:chExt cx="366446" cy="725612"/>
                  </a:xfrm>
                </p:grpSpPr>
                <p:sp>
                  <p:nvSpPr>
                    <p:cNvPr id="40" name="Arc 39">
                      <a:extLst>
                        <a:ext uri="{FF2B5EF4-FFF2-40B4-BE49-F238E27FC236}">
                          <a16:creationId xmlns:a16="http://schemas.microsoft.com/office/drawing/2014/main" id="{74FDB455-D7EE-C0C9-8D28-96DF099F2AAC}"/>
                        </a:ext>
                      </a:extLst>
                    </p:cNvPr>
                    <p:cNvSpPr/>
                    <p:nvPr/>
                  </p:nvSpPr>
                  <p:spPr>
                    <a:xfrm rot="16200000">
                      <a:off x="4119937" y="3101510"/>
                      <a:ext cx="678094" cy="366446"/>
                    </a:xfrm>
                    <a:prstGeom prst="arc">
                      <a:avLst>
                        <a:gd name="adj1" fmla="val 16200000"/>
                        <a:gd name="adj2" fmla="val 5667393"/>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Arc 40">
                      <a:extLst>
                        <a:ext uri="{FF2B5EF4-FFF2-40B4-BE49-F238E27FC236}">
                          <a16:creationId xmlns:a16="http://schemas.microsoft.com/office/drawing/2014/main" id="{AB2F4AA1-1B08-C06F-5D4A-64E343DDDBBC}"/>
                        </a:ext>
                      </a:extLst>
                    </p:cNvPr>
                    <p:cNvSpPr/>
                    <p:nvPr/>
                  </p:nvSpPr>
                  <p:spPr>
                    <a:xfrm rot="5400000">
                      <a:off x="4154894" y="3148669"/>
                      <a:ext cx="725612" cy="249013"/>
                    </a:xfrm>
                    <a:prstGeom prst="arc">
                      <a:avLst>
                        <a:gd name="adj1" fmla="val 16200000"/>
                        <a:gd name="adj2" fmla="val 5667393"/>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grpSp>
          <p:grpSp>
            <p:nvGrpSpPr>
              <p:cNvPr id="21" name="Group 20">
                <a:extLst>
                  <a:ext uri="{FF2B5EF4-FFF2-40B4-BE49-F238E27FC236}">
                    <a16:creationId xmlns:a16="http://schemas.microsoft.com/office/drawing/2014/main" id="{9D55DDE3-C562-23EB-7DF4-32883F38A215}"/>
                  </a:ext>
                </a:extLst>
              </p:cNvPr>
              <p:cNvGrpSpPr/>
              <p:nvPr/>
            </p:nvGrpSpPr>
            <p:grpSpPr>
              <a:xfrm>
                <a:off x="4748531" y="2906193"/>
                <a:ext cx="712626" cy="728396"/>
                <a:chOff x="4275761" y="2907586"/>
                <a:chExt cx="712626" cy="728396"/>
              </a:xfrm>
            </p:grpSpPr>
            <p:grpSp>
              <p:nvGrpSpPr>
                <p:cNvPr id="22" name="Group 21">
                  <a:extLst>
                    <a:ext uri="{FF2B5EF4-FFF2-40B4-BE49-F238E27FC236}">
                      <a16:creationId xmlns:a16="http://schemas.microsoft.com/office/drawing/2014/main" id="{8F0E4EA8-4B02-AF18-7E29-EFBA79018348}"/>
                    </a:ext>
                  </a:extLst>
                </p:cNvPr>
                <p:cNvGrpSpPr/>
                <p:nvPr/>
              </p:nvGrpSpPr>
              <p:grpSpPr>
                <a:xfrm>
                  <a:off x="4275761" y="2910369"/>
                  <a:ext cx="482169" cy="725613"/>
                  <a:chOff x="4275761" y="2910369"/>
                  <a:chExt cx="482169" cy="725613"/>
                </a:xfrm>
              </p:grpSpPr>
              <p:grpSp>
                <p:nvGrpSpPr>
                  <p:cNvPr id="30" name="Group 29">
                    <a:extLst>
                      <a:ext uri="{FF2B5EF4-FFF2-40B4-BE49-F238E27FC236}">
                        <a16:creationId xmlns:a16="http://schemas.microsoft.com/office/drawing/2014/main" id="{27D436D0-EFBF-6C6B-7D92-4B11C129024F}"/>
                      </a:ext>
                    </a:extLst>
                  </p:cNvPr>
                  <p:cNvGrpSpPr/>
                  <p:nvPr/>
                </p:nvGrpSpPr>
                <p:grpSpPr>
                  <a:xfrm>
                    <a:off x="4275761" y="2910370"/>
                    <a:ext cx="366446" cy="725612"/>
                    <a:chOff x="4275761" y="2910370"/>
                    <a:chExt cx="366446" cy="725612"/>
                  </a:xfrm>
                </p:grpSpPr>
                <p:sp>
                  <p:nvSpPr>
                    <p:cNvPr id="34" name="Arc 33">
                      <a:extLst>
                        <a:ext uri="{FF2B5EF4-FFF2-40B4-BE49-F238E27FC236}">
                          <a16:creationId xmlns:a16="http://schemas.microsoft.com/office/drawing/2014/main" id="{947FA316-FEA3-FD09-0ED8-D609DD8741B1}"/>
                        </a:ext>
                      </a:extLst>
                    </p:cNvPr>
                    <p:cNvSpPr/>
                    <p:nvPr/>
                  </p:nvSpPr>
                  <p:spPr>
                    <a:xfrm rot="16200000">
                      <a:off x="4119937" y="3101510"/>
                      <a:ext cx="678094" cy="366446"/>
                    </a:xfrm>
                    <a:prstGeom prst="arc">
                      <a:avLst>
                        <a:gd name="adj1" fmla="val 16200000"/>
                        <a:gd name="adj2" fmla="val 5667393"/>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5" name="Arc 34">
                      <a:extLst>
                        <a:ext uri="{FF2B5EF4-FFF2-40B4-BE49-F238E27FC236}">
                          <a16:creationId xmlns:a16="http://schemas.microsoft.com/office/drawing/2014/main" id="{B91214D8-1C87-3FFD-01EB-D6B5B2FD54CE}"/>
                        </a:ext>
                      </a:extLst>
                    </p:cNvPr>
                    <p:cNvSpPr/>
                    <p:nvPr/>
                  </p:nvSpPr>
                  <p:spPr>
                    <a:xfrm rot="5400000">
                      <a:off x="4154894" y="3148669"/>
                      <a:ext cx="725612" cy="249013"/>
                    </a:xfrm>
                    <a:prstGeom prst="arc">
                      <a:avLst>
                        <a:gd name="adj1" fmla="val 16200000"/>
                        <a:gd name="adj2" fmla="val 5667393"/>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31" name="Group 30">
                    <a:extLst>
                      <a:ext uri="{FF2B5EF4-FFF2-40B4-BE49-F238E27FC236}">
                        <a16:creationId xmlns:a16="http://schemas.microsoft.com/office/drawing/2014/main" id="{CC0A3A47-F82D-4B83-7C0D-29FBFE97BDAF}"/>
                      </a:ext>
                    </a:extLst>
                  </p:cNvPr>
                  <p:cNvGrpSpPr/>
                  <p:nvPr/>
                </p:nvGrpSpPr>
                <p:grpSpPr>
                  <a:xfrm>
                    <a:off x="4391484" y="2910369"/>
                    <a:ext cx="366446" cy="725612"/>
                    <a:chOff x="4275761" y="2910370"/>
                    <a:chExt cx="366446" cy="725612"/>
                  </a:xfrm>
                </p:grpSpPr>
                <p:sp>
                  <p:nvSpPr>
                    <p:cNvPr id="32" name="Arc 31">
                      <a:extLst>
                        <a:ext uri="{FF2B5EF4-FFF2-40B4-BE49-F238E27FC236}">
                          <a16:creationId xmlns:a16="http://schemas.microsoft.com/office/drawing/2014/main" id="{6D29904C-91E2-30B8-62D4-C04414A630B9}"/>
                        </a:ext>
                      </a:extLst>
                    </p:cNvPr>
                    <p:cNvSpPr/>
                    <p:nvPr/>
                  </p:nvSpPr>
                  <p:spPr>
                    <a:xfrm rot="16200000">
                      <a:off x="4119937" y="3101510"/>
                      <a:ext cx="678094" cy="366446"/>
                    </a:xfrm>
                    <a:prstGeom prst="arc">
                      <a:avLst>
                        <a:gd name="adj1" fmla="val 16200000"/>
                        <a:gd name="adj2" fmla="val 5667393"/>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Arc 32">
                      <a:extLst>
                        <a:ext uri="{FF2B5EF4-FFF2-40B4-BE49-F238E27FC236}">
                          <a16:creationId xmlns:a16="http://schemas.microsoft.com/office/drawing/2014/main" id="{BBC50397-C6F3-F643-BBE8-E661087F51D7}"/>
                        </a:ext>
                      </a:extLst>
                    </p:cNvPr>
                    <p:cNvSpPr/>
                    <p:nvPr/>
                  </p:nvSpPr>
                  <p:spPr>
                    <a:xfrm rot="5400000">
                      <a:off x="4154894" y="3148669"/>
                      <a:ext cx="725612" cy="249013"/>
                    </a:xfrm>
                    <a:prstGeom prst="arc">
                      <a:avLst>
                        <a:gd name="adj1" fmla="val 16200000"/>
                        <a:gd name="adj2" fmla="val 5667393"/>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grpSp>
              <p:nvGrpSpPr>
                <p:cNvPr id="23" name="Group 22">
                  <a:extLst>
                    <a:ext uri="{FF2B5EF4-FFF2-40B4-BE49-F238E27FC236}">
                      <a16:creationId xmlns:a16="http://schemas.microsoft.com/office/drawing/2014/main" id="{238205EF-CE59-B000-92DB-4720CA6A6EE7}"/>
                    </a:ext>
                  </a:extLst>
                </p:cNvPr>
                <p:cNvGrpSpPr/>
                <p:nvPr/>
              </p:nvGrpSpPr>
              <p:grpSpPr>
                <a:xfrm>
                  <a:off x="4506218" y="2907586"/>
                  <a:ext cx="482169" cy="725613"/>
                  <a:chOff x="4275761" y="2910369"/>
                  <a:chExt cx="482169" cy="725613"/>
                </a:xfrm>
              </p:grpSpPr>
              <p:grpSp>
                <p:nvGrpSpPr>
                  <p:cNvPr id="24" name="Group 23">
                    <a:extLst>
                      <a:ext uri="{FF2B5EF4-FFF2-40B4-BE49-F238E27FC236}">
                        <a16:creationId xmlns:a16="http://schemas.microsoft.com/office/drawing/2014/main" id="{7DB5229A-42E4-209E-878D-CBCEC3DF889E}"/>
                      </a:ext>
                    </a:extLst>
                  </p:cNvPr>
                  <p:cNvGrpSpPr/>
                  <p:nvPr/>
                </p:nvGrpSpPr>
                <p:grpSpPr>
                  <a:xfrm>
                    <a:off x="4275761" y="2910370"/>
                    <a:ext cx="366446" cy="725612"/>
                    <a:chOff x="4275761" y="2910370"/>
                    <a:chExt cx="366446" cy="725612"/>
                  </a:xfrm>
                </p:grpSpPr>
                <p:sp>
                  <p:nvSpPr>
                    <p:cNvPr id="28" name="Arc 27">
                      <a:extLst>
                        <a:ext uri="{FF2B5EF4-FFF2-40B4-BE49-F238E27FC236}">
                          <a16:creationId xmlns:a16="http://schemas.microsoft.com/office/drawing/2014/main" id="{BD866459-B64F-44E2-BEE9-05A8C26F11C1}"/>
                        </a:ext>
                      </a:extLst>
                    </p:cNvPr>
                    <p:cNvSpPr/>
                    <p:nvPr/>
                  </p:nvSpPr>
                  <p:spPr>
                    <a:xfrm rot="16200000">
                      <a:off x="4119937" y="3101510"/>
                      <a:ext cx="678094" cy="366446"/>
                    </a:xfrm>
                    <a:prstGeom prst="arc">
                      <a:avLst>
                        <a:gd name="adj1" fmla="val 16200000"/>
                        <a:gd name="adj2" fmla="val 5667393"/>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Arc 28">
                      <a:extLst>
                        <a:ext uri="{FF2B5EF4-FFF2-40B4-BE49-F238E27FC236}">
                          <a16:creationId xmlns:a16="http://schemas.microsoft.com/office/drawing/2014/main" id="{6828A595-F5BF-162B-C88E-B6223823ED4B}"/>
                        </a:ext>
                      </a:extLst>
                    </p:cNvPr>
                    <p:cNvSpPr/>
                    <p:nvPr/>
                  </p:nvSpPr>
                  <p:spPr>
                    <a:xfrm rot="5400000">
                      <a:off x="4154894" y="3148669"/>
                      <a:ext cx="725612" cy="249013"/>
                    </a:xfrm>
                    <a:prstGeom prst="arc">
                      <a:avLst>
                        <a:gd name="adj1" fmla="val 16200000"/>
                        <a:gd name="adj2" fmla="val 5667393"/>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25" name="Group 24">
                    <a:extLst>
                      <a:ext uri="{FF2B5EF4-FFF2-40B4-BE49-F238E27FC236}">
                        <a16:creationId xmlns:a16="http://schemas.microsoft.com/office/drawing/2014/main" id="{E83BB92F-CCBE-75CC-E0F4-7B5B9EBBE52A}"/>
                      </a:ext>
                    </a:extLst>
                  </p:cNvPr>
                  <p:cNvGrpSpPr/>
                  <p:nvPr/>
                </p:nvGrpSpPr>
                <p:grpSpPr>
                  <a:xfrm>
                    <a:off x="4391484" y="2910369"/>
                    <a:ext cx="366446" cy="725612"/>
                    <a:chOff x="4275761" y="2910370"/>
                    <a:chExt cx="366446" cy="725612"/>
                  </a:xfrm>
                </p:grpSpPr>
                <p:sp>
                  <p:nvSpPr>
                    <p:cNvPr id="26" name="Arc 25">
                      <a:extLst>
                        <a:ext uri="{FF2B5EF4-FFF2-40B4-BE49-F238E27FC236}">
                          <a16:creationId xmlns:a16="http://schemas.microsoft.com/office/drawing/2014/main" id="{6C99619A-1B53-A7CF-EFCA-AA9240983E44}"/>
                        </a:ext>
                      </a:extLst>
                    </p:cNvPr>
                    <p:cNvSpPr/>
                    <p:nvPr/>
                  </p:nvSpPr>
                  <p:spPr>
                    <a:xfrm rot="16200000">
                      <a:off x="4119937" y="3101510"/>
                      <a:ext cx="678094" cy="366446"/>
                    </a:xfrm>
                    <a:prstGeom prst="arc">
                      <a:avLst>
                        <a:gd name="adj1" fmla="val 16200000"/>
                        <a:gd name="adj2" fmla="val 5667393"/>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Arc 26">
                      <a:extLst>
                        <a:ext uri="{FF2B5EF4-FFF2-40B4-BE49-F238E27FC236}">
                          <a16:creationId xmlns:a16="http://schemas.microsoft.com/office/drawing/2014/main" id="{2D62FDA5-66F6-6191-19A7-DBA11557F3AB}"/>
                        </a:ext>
                      </a:extLst>
                    </p:cNvPr>
                    <p:cNvSpPr/>
                    <p:nvPr/>
                  </p:nvSpPr>
                  <p:spPr>
                    <a:xfrm rot="5400000">
                      <a:off x="4154894" y="3148669"/>
                      <a:ext cx="725612" cy="249013"/>
                    </a:xfrm>
                    <a:prstGeom prst="arc">
                      <a:avLst>
                        <a:gd name="adj1" fmla="val 16200000"/>
                        <a:gd name="adj2" fmla="val 5667393"/>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grpSp>
        </p:grpSp>
        <mc:AlternateContent xmlns:mc="http://schemas.openxmlformats.org/markup-compatibility/2006" xmlns:a14="http://schemas.microsoft.com/office/drawing/2010/main">
          <mc:Choice Requires="a14">
            <p:sp>
              <p:nvSpPr>
                <p:cNvPr id="50" name="TextBox 49">
                  <a:extLst>
                    <a:ext uri="{FF2B5EF4-FFF2-40B4-BE49-F238E27FC236}">
                      <a16:creationId xmlns:a16="http://schemas.microsoft.com/office/drawing/2014/main" id="{3BCBB930-B768-3E85-4838-47E8A0D00ADA}"/>
                    </a:ext>
                  </a:extLst>
                </p:cNvPr>
                <p:cNvSpPr txBox="1"/>
                <p:nvPr/>
              </p:nvSpPr>
              <p:spPr>
                <a:xfrm>
                  <a:off x="2553275" y="5205255"/>
                  <a:ext cx="436221" cy="24365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𝑒</m:t>
                            </m:r>
                          </m:e>
                          <m:sup>
                            <m:r>
                              <a:rPr lang="en-US" sz="2400" b="0" i="1" smtClean="0">
                                <a:latin typeface="Cambria Math" panose="02040503050406030204" pitchFamily="18" charset="0"/>
                              </a:rPr>
                              <m:t>−</m:t>
                            </m:r>
                          </m:sup>
                        </m:sSup>
                      </m:oMath>
                    </m:oMathPara>
                  </a14:m>
                  <a:endParaRPr lang="en-US" sz="2400" dirty="0"/>
                </a:p>
              </p:txBody>
            </p:sp>
          </mc:Choice>
          <mc:Fallback xmlns="">
            <p:sp>
              <p:nvSpPr>
                <p:cNvPr id="50" name="TextBox 49">
                  <a:extLst>
                    <a:ext uri="{FF2B5EF4-FFF2-40B4-BE49-F238E27FC236}">
                      <a16:creationId xmlns:a16="http://schemas.microsoft.com/office/drawing/2014/main" id="{3BCBB930-B768-3E85-4838-47E8A0D00ADA}"/>
                    </a:ext>
                  </a:extLst>
                </p:cNvPr>
                <p:cNvSpPr txBox="1">
                  <a:spLocks noRot="1" noChangeAspect="1" noMove="1" noResize="1" noEditPoints="1" noAdjustHandles="1" noChangeArrowheads="1" noChangeShapeType="1" noTextEdit="1"/>
                </p:cNvSpPr>
                <p:nvPr/>
              </p:nvSpPr>
              <p:spPr>
                <a:xfrm>
                  <a:off x="2553275" y="5205255"/>
                  <a:ext cx="436221" cy="243659"/>
                </a:xfrm>
                <a:prstGeom prst="rect">
                  <a:avLst/>
                </a:prstGeom>
                <a:blipFill>
                  <a:blip r:embed="rId6"/>
                  <a:stretch>
                    <a:fillRect/>
                  </a:stretch>
                </a:blipFill>
              </p:spPr>
              <p:txBody>
                <a:bodyPr/>
                <a:lstStyle/>
                <a:p>
                  <a:r>
                    <a:rPr lang="en-US">
                      <a:noFill/>
                    </a:rPr>
                    <a:t> </a:t>
                  </a:r>
                </a:p>
              </p:txBody>
            </p:sp>
          </mc:Fallback>
        </mc:AlternateContent>
        <p:sp>
          <p:nvSpPr>
            <p:cNvPr id="51" name="Oval 50">
              <a:extLst>
                <a:ext uri="{FF2B5EF4-FFF2-40B4-BE49-F238E27FC236}">
                  <a16:creationId xmlns:a16="http://schemas.microsoft.com/office/drawing/2014/main" id="{6CF0FC16-D832-1CD4-DE3B-E9CC062106ED}"/>
                </a:ext>
              </a:extLst>
            </p:cNvPr>
            <p:cNvSpPr/>
            <p:nvPr/>
          </p:nvSpPr>
          <p:spPr>
            <a:xfrm>
              <a:off x="2885940" y="5462846"/>
              <a:ext cx="126837" cy="10716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E51382A7-5B87-EA4F-CAB0-7B66EC665A2B}"/>
                </a:ext>
              </a:extLst>
            </p:cNvPr>
            <p:cNvSpPr/>
            <p:nvPr/>
          </p:nvSpPr>
          <p:spPr>
            <a:xfrm>
              <a:off x="10428515" y="4620734"/>
              <a:ext cx="446314" cy="45719"/>
            </a:xfrm>
            <a:prstGeom prst="ellipse">
              <a:avLst/>
            </a:prstGeom>
            <a:noFill/>
            <a:ln w="47625">
              <a:solidFill>
                <a:srgbClr val="C55A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54">
              <a:extLst>
                <a:ext uri="{FF2B5EF4-FFF2-40B4-BE49-F238E27FC236}">
                  <a16:creationId xmlns:a16="http://schemas.microsoft.com/office/drawing/2014/main" id="{FEE257E6-8908-CF4D-D2C2-63B7D08D099A}"/>
                </a:ext>
              </a:extLst>
            </p:cNvPr>
            <p:cNvSpPr/>
            <p:nvPr/>
          </p:nvSpPr>
          <p:spPr>
            <a:xfrm>
              <a:off x="10885715" y="4636304"/>
              <a:ext cx="952680" cy="45719"/>
            </a:xfrm>
            <a:prstGeom prst="rect">
              <a:avLst/>
            </a:prstGeom>
            <a:no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FFF41194-4B2B-F73E-5C61-869569B28861}"/>
                </a:ext>
              </a:extLst>
            </p:cNvPr>
            <p:cNvSpPr/>
            <p:nvPr/>
          </p:nvSpPr>
          <p:spPr>
            <a:xfrm rot="10800000">
              <a:off x="6234666" y="4037681"/>
              <a:ext cx="5577840" cy="45719"/>
            </a:xfrm>
            <a:prstGeom prst="rect">
              <a:avLst/>
            </a:prstGeom>
            <a:solidFill>
              <a:srgbClr val="C55A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E9293E9C-A09E-53BD-22FE-2EA63A5EAB00}"/>
                </a:ext>
              </a:extLst>
            </p:cNvPr>
            <p:cNvSpPr/>
            <p:nvPr/>
          </p:nvSpPr>
          <p:spPr>
            <a:xfrm rot="10800000">
              <a:off x="5386262" y="3981166"/>
              <a:ext cx="914400" cy="45719"/>
            </a:xfrm>
            <a:prstGeom prst="rect">
              <a:avLst/>
            </a:prstGeom>
            <a:solidFill>
              <a:srgbClr val="C55A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a:extLst>
                <a:ext uri="{FF2B5EF4-FFF2-40B4-BE49-F238E27FC236}">
                  <a16:creationId xmlns:a16="http://schemas.microsoft.com/office/drawing/2014/main" id="{D10790B1-C250-9EC9-F4EB-CDA9FB6C7C64}"/>
                </a:ext>
              </a:extLst>
            </p:cNvPr>
            <p:cNvSpPr/>
            <p:nvPr/>
          </p:nvSpPr>
          <p:spPr>
            <a:xfrm rot="10800000">
              <a:off x="5386262" y="4090562"/>
              <a:ext cx="914400" cy="45719"/>
            </a:xfrm>
            <a:prstGeom prst="rect">
              <a:avLst/>
            </a:prstGeom>
            <a:solidFill>
              <a:srgbClr val="C55A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Electron">
              <a:extLst>
                <a:ext uri="{FF2B5EF4-FFF2-40B4-BE49-F238E27FC236}">
                  <a16:creationId xmlns:a16="http://schemas.microsoft.com/office/drawing/2014/main" id="{42589705-187D-B467-B4DE-7DCBC9E0B610}"/>
                </a:ext>
              </a:extLst>
            </p:cNvPr>
            <p:cNvSpPr txBox="1"/>
            <p:nvPr/>
          </p:nvSpPr>
          <p:spPr>
            <a:xfrm>
              <a:off x="10576896" y="4217294"/>
              <a:ext cx="1527613" cy="36708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ctr">
              <a:noAutofit/>
            </a:bodyPr>
            <a:lstStyle>
              <a:lvl1pPr algn="ctr">
                <a:defRPr sz="2300"/>
              </a:lvl1pPr>
            </a:lstStyle>
            <a:p>
              <a:pPr>
                <a:spcBef>
                  <a:spcPts val="0"/>
                </a:spcBef>
              </a:pPr>
              <a:r>
                <a:rPr lang="en-US" sz="2400" b="1" dirty="0"/>
                <a:t>Loop antennas</a:t>
              </a:r>
            </a:p>
          </p:txBody>
        </p:sp>
        <p:sp>
          <p:nvSpPr>
            <p:cNvPr id="60" name="Electron">
              <a:extLst>
                <a:ext uri="{FF2B5EF4-FFF2-40B4-BE49-F238E27FC236}">
                  <a16:creationId xmlns:a16="http://schemas.microsoft.com/office/drawing/2014/main" id="{F98CF94D-D21C-44FF-FC6F-71478CB72458}"/>
                </a:ext>
              </a:extLst>
            </p:cNvPr>
            <p:cNvSpPr txBox="1"/>
            <p:nvPr/>
          </p:nvSpPr>
          <p:spPr>
            <a:xfrm>
              <a:off x="6325770" y="4354701"/>
              <a:ext cx="1566265" cy="36708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ctr">
              <a:noAutofit/>
            </a:bodyPr>
            <a:lstStyle>
              <a:lvl1pPr algn="ctr">
                <a:defRPr sz="2300"/>
              </a:lvl1pPr>
            </a:lstStyle>
            <a:p>
              <a:r>
                <a:rPr lang="en-US" sz="2400" b="1" dirty="0"/>
                <a:t>Mid-section readout</a:t>
              </a:r>
              <a:endParaRPr sz="2400" b="1" dirty="0"/>
            </a:p>
          </p:txBody>
        </p:sp>
        <p:sp>
          <p:nvSpPr>
            <p:cNvPr id="61" name="5-Point Star 60">
              <a:extLst>
                <a:ext uri="{FF2B5EF4-FFF2-40B4-BE49-F238E27FC236}">
                  <a16:creationId xmlns:a16="http://schemas.microsoft.com/office/drawing/2014/main" id="{74C36A08-A3B0-BAC5-AECB-4C013974AEFF}"/>
                </a:ext>
              </a:extLst>
            </p:cNvPr>
            <p:cNvSpPr/>
            <p:nvPr/>
          </p:nvSpPr>
          <p:spPr>
            <a:xfrm>
              <a:off x="6156824" y="4109909"/>
              <a:ext cx="295445" cy="278510"/>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a:extLst>
                <a:ext uri="{FF2B5EF4-FFF2-40B4-BE49-F238E27FC236}">
                  <a16:creationId xmlns:a16="http://schemas.microsoft.com/office/drawing/2014/main" id="{2E1DFEE5-A52C-3769-1EDD-8D58C41BD87D}"/>
                </a:ext>
              </a:extLst>
            </p:cNvPr>
            <p:cNvSpPr/>
            <p:nvPr/>
          </p:nvSpPr>
          <p:spPr>
            <a:xfrm>
              <a:off x="10428515" y="4794703"/>
              <a:ext cx="446314" cy="87895"/>
            </a:xfrm>
            <a:prstGeom prst="ellipse">
              <a:avLst/>
            </a:prstGeom>
            <a:noFill/>
            <a:ln w="47625">
              <a:solidFill>
                <a:srgbClr val="C55A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Rectangle 62">
              <a:extLst>
                <a:ext uri="{FF2B5EF4-FFF2-40B4-BE49-F238E27FC236}">
                  <a16:creationId xmlns:a16="http://schemas.microsoft.com/office/drawing/2014/main" id="{A965EBAA-6367-388D-12F6-D99451852208}"/>
                </a:ext>
              </a:extLst>
            </p:cNvPr>
            <p:cNvSpPr/>
            <p:nvPr/>
          </p:nvSpPr>
          <p:spPr>
            <a:xfrm>
              <a:off x="10885715" y="4813812"/>
              <a:ext cx="952680" cy="45719"/>
            </a:xfrm>
            <a:prstGeom prst="rect">
              <a:avLst/>
            </a:prstGeom>
            <a:no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6" name="Oval 895">
              <a:extLst>
                <a:ext uri="{FF2B5EF4-FFF2-40B4-BE49-F238E27FC236}">
                  <a16:creationId xmlns:a16="http://schemas.microsoft.com/office/drawing/2014/main" id="{762EBAE0-D545-BF70-E852-742D63CC56CD}"/>
                </a:ext>
              </a:extLst>
            </p:cNvPr>
            <p:cNvSpPr/>
            <p:nvPr/>
          </p:nvSpPr>
          <p:spPr>
            <a:xfrm>
              <a:off x="10428516" y="4964700"/>
              <a:ext cx="457200" cy="152935"/>
            </a:xfrm>
            <a:prstGeom prst="ellipse">
              <a:avLst/>
            </a:prstGeom>
            <a:noFill/>
            <a:ln w="47625">
              <a:solidFill>
                <a:srgbClr val="C55A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7" name="Rectangle 896">
              <a:extLst>
                <a:ext uri="{FF2B5EF4-FFF2-40B4-BE49-F238E27FC236}">
                  <a16:creationId xmlns:a16="http://schemas.microsoft.com/office/drawing/2014/main" id="{17BBF146-25F6-2774-5337-708184C3F9EE}"/>
                </a:ext>
              </a:extLst>
            </p:cNvPr>
            <p:cNvSpPr/>
            <p:nvPr/>
          </p:nvSpPr>
          <p:spPr>
            <a:xfrm>
              <a:off x="10885715" y="5019750"/>
              <a:ext cx="952680" cy="45719"/>
            </a:xfrm>
            <a:prstGeom prst="rect">
              <a:avLst/>
            </a:prstGeom>
            <a:no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8" name="Oval 897">
              <a:extLst>
                <a:ext uri="{FF2B5EF4-FFF2-40B4-BE49-F238E27FC236}">
                  <a16:creationId xmlns:a16="http://schemas.microsoft.com/office/drawing/2014/main" id="{A2479652-C751-79FC-4B21-CD239A458438}"/>
                </a:ext>
              </a:extLst>
            </p:cNvPr>
            <p:cNvSpPr/>
            <p:nvPr/>
          </p:nvSpPr>
          <p:spPr>
            <a:xfrm>
              <a:off x="10428515" y="5244656"/>
              <a:ext cx="446314" cy="87895"/>
            </a:xfrm>
            <a:prstGeom prst="ellipse">
              <a:avLst/>
            </a:prstGeom>
            <a:noFill/>
            <a:ln w="47625">
              <a:solidFill>
                <a:srgbClr val="C55A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9" name="Rectangle 898">
              <a:extLst>
                <a:ext uri="{FF2B5EF4-FFF2-40B4-BE49-F238E27FC236}">
                  <a16:creationId xmlns:a16="http://schemas.microsoft.com/office/drawing/2014/main" id="{6CF561CF-D836-6B5A-23A9-595D5F4AA0A1}"/>
                </a:ext>
              </a:extLst>
            </p:cNvPr>
            <p:cNvSpPr/>
            <p:nvPr/>
          </p:nvSpPr>
          <p:spPr>
            <a:xfrm>
              <a:off x="10885715" y="5263765"/>
              <a:ext cx="952680" cy="45719"/>
            </a:xfrm>
            <a:prstGeom prst="rect">
              <a:avLst/>
            </a:prstGeom>
            <a:no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00" name="Oval 899">
              <a:extLst>
                <a:ext uri="{FF2B5EF4-FFF2-40B4-BE49-F238E27FC236}">
                  <a16:creationId xmlns:a16="http://schemas.microsoft.com/office/drawing/2014/main" id="{F4077E6B-21CA-323A-6309-2108B6AD5C84}"/>
                </a:ext>
              </a:extLst>
            </p:cNvPr>
            <p:cNvSpPr/>
            <p:nvPr/>
          </p:nvSpPr>
          <p:spPr>
            <a:xfrm>
              <a:off x="10428515" y="5478267"/>
              <a:ext cx="446314" cy="45719"/>
            </a:xfrm>
            <a:prstGeom prst="ellipse">
              <a:avLst/>
            </a:prstGeom>
            <a:noFill/>
            <a:ln w="47625">
              <a:solidFill>
                <a:srgbClr val="C55A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01" name="Rectangle 900">
              <a:extLst>
                <a:ext uri="{FF2B5EF4-FFF2-40B4-BE49-F238E27FC236}">
                  <a16:creationId xmlns:a16="http://schemas.microsoft.com/office/drawing/2014/main" id="{789D975E-9A9D-ADDB-E716-BBF5FFF5CD1E}"/>
                </a:ext>
              </a:extLst>
            </p:cNvPr>
            <p:cNvSpPr/>
            <p:nvPr/>
          </p:nvSpPr>
          <p:spPr>
            <a:xfrm>
              <a:off x="10885715" y="5480958"/>
              <a:ext cx="952680" cy="45719"/>
            </a:xfrm>
            <a:prstGeom prst="rect">
              <a:avLst/>
            </a:prstGeom>
            <a:no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03" name="Footer Placeholder 7">
            <a:extLst>
              <a:ext uri="{FF2B5EF4-FFF2-40B4-BE49-F238E27FC236}">
                <a16:creationId xmlns:a16="http://schemas.microsoft.com/office/drawing/2014/main" id="{356702F7-1478-2F7F-A44A-B8A6BF0FC972}"/>
              </a:ext>
            </a:extLst>
          </p:cNvPr>
          <p:cNvSpPr txBox="1">
            <a:spLocks/>
          </p:cNvSpPr>
          <p:nvPr/>
        </p:nvSpPr>
        <p:spPr>
          <a:xfrm>
            <a:off x="3481639" y="12659413"/>
            <a:ext cx="3232800" cy="234000"/>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1pPr>
            <a:lvl2pPr marL="0" marR="0" indent="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2pPr>
            <a:lvl3pPr marL="0" marR="0" indent="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3pPr>
            <a:lvl4pPr marL="0" marR="0" indent="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4pPr>
            <a:lvl5pPr marL="0" marR="0" indent="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5pPr>
            <a:lvl6pPr marL="0" marR="0" indent="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6pPr>
            <a:lvl7pPr marL="0" marR="0" indent="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7pPr>
            <a:lvl8pPr marL="0" marR="0" indent="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8pPr>
            <a:lvl9pPr marL="0" marR="0" indent="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9pPr>
          </a:lstStyle>
          <a:p>
            <a:pPr algn="ctr"/>
            <a:r>
              <a:rPr lang="en-US" sz="1800" dirty="0"/>
              <a:t>Richard Mueller</a:t>
            </a:r>
          </a:p>
        </p:txBody>
      </p:sp>
      <p:sp>
        <p:nvSpPr>
          <p:cNvPr id="52" name="Slide Number Placeholder 51">
            <a:extLst>
              <a:ext uri="{FF2B5EF4-FFF2-40B4-BE49-F238E27FC236}">
                <a16:creationId xmlns:a16="http://schemas.microsoft.com/office/drawing/2014/main" id="{FF41BA30-08A1-E047-DE32-04B333C9C6CE}"/>
              </a:ext>
            </a:extLst>
          </p:cNvPr>
          <p:cNvSpPr>
            <a:spLocks noGrp="1"/>
          </p:cNvSpPr>
          <p:nvPr>
            <p:ph type="sldNum" sz="quarter" idx="2"/>
          </p:nvPr>
        </p:nvSpPr>
        <p:spPr/>
        <p:txBody>
          <a:bodyPr/>
          <a:lstStyle/>
          <a:p>
            <a:fld id="{86CB4B4D-7CA3-9044-876B-883B54F8677D}" type="slidenum">
              <a:rPr lang="en-US" smtClean="0"/>
              <a:t>8</a:t>
            </a:fld>
            <a:endParaRPr lang="en-US"/>
          </a:p>
        </p:txBody>
      </p:sp>
      <p:sp>
        <p:nvSpPr>
          <p:cNvPr id="3" name="Footer Placeholder 2">
            <a:extLst>
              <a:ext uri="{FF2B5EF4-FFF2-40B4-BE49-F238E27FC236}">
                <a16:creationId xmlns:a16="http://schemas.microsoft.com/office/drawing/2014/main" id="{30A4F599-2B51-3563-60F7-7511C8FD4FD9}"/>
              </a:ext>
            </a:extLst>
          </p:cNvPr>
          <p:cNvSpPr>
            <a:spLocks noGrp="1"/>
          </p:cNvSpPr>
          <p:nvPr>
            <p:ph type="ftr" sz="quarter" idx="10"/>
          </p:nvPr>
        </p:nvSpPr>
        <p:spPr/>
        <p:txBody>
          <a:bodyPr/>
          <a:lstStyle/>
          <a:p>
            <a:pPr algn="l">
              <a:defRPr/>
            </a:pPr>
            <a:r>
              <a:rPr lang="en-US">
                <a:solidFill>
                  <a:schemeClr val="tx1"/>
                </a:solidFill>
              </a:rPr>
              <a:t>de Viveiros - Penn State</a:t>
            </a:r>
            <a:r>
              <a:rPr lang="en-US">
                <a:solidFill>
                  <a:srgbClr val="000000"/>
                </a:solidFill>
              </a:rPr>
              <a:t> </a:t>
            </a:r>
          </a:p>
          <a:p>
            <a:pPr>
              <a:defRPr/>
            </a:pPr>
            <a:r>
              <a:rPr lang="en-US">
                <a:solidFill>
                  <a:srgbClr val="000000"/>
                </a:solidFill>
              </a:rPr>
              <a:t>Lake Louise Winter Institute 2026</a:t>
            </a:r>
          </a:p>
          <a:p>
            <a:pPr algn="r">
              <a:defRPr/>
            </a:pPr>
            <a:r>
              <a:rPr lang="en-US">
                <a:solidFill>
                  <a:schemeClr val="tx1"/>
                </a:solidFill>
              </a:rPr>
              <a:t>March 2026 v3 #</a:t>
            </a:r>
            <a:endParaRPr lang="en-US" dirty="0">
              <a:solidFill>
                <a:schemeClr val="tx1"/>
              </a:solidFill>
            </a:endParaRPr>
          </a:p>
        </p:txBody>
      </p:sp>
    </p:spTree>
    <p:extLst>
      <p:ext uri="{BB962C8B-B14F-4D97-AF65-F5344CB8AC3E}">
        <p14:creationId xmlns:p14="http://schemas.microsoft.com/office/powerpoint/2010/main" val="3264333405"/>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90F042D-95BF-DB1C-3F4D-BB0CFE62929F}"/>
              </a:ext>
            </a:extLst>
          </p:cNvPr>
          <p:cNvSpPr>
            <a:spLocks noGrp="1"/>
          </p:cNvSpPr>
          <p:nvPr>
            <p:ph type="title"/>
          </p:nvPr>
        </p:nvSpPr>
        <p:spPr/>
        <p:txBody>
          <a:bodyPr/>
          <a:lstStyle/>
          <a:p>
            <a:r>
              <a:rPr lang="en-US" dirty="0"/>
              <a:t>Cavity Development Program</a:t>
            </a:r>
          </a:p>
        </p:txBody>
      </p:sp>
      <p:sp>
        <p:nvSpPr>
          <p:cNvPr id="6" name="Text Placeholder 5">
            <a:extLst>
              <a:ext uri="{FF2B5EF4-FFF2-40B4-BE49-F238E27FC236}">
                <a16:creationId xmlns:a16="http://schemas.microsoft.com/office/drawing/2014/main" id="{B60269ED-5879-7ED9-D00B-4947AC2BE6D0}"/>
              </a:ext>
            </a:extLst>
          </p:cNvPr>
          <p:cNvSpPr>
            <a:spLocks noGrp="1"/>
          </p:cNvSpPr>
          <p:nvPr>
            <p:ph type="body" idx="1"/>
          </p:nvPr>
        </p:nvSpPr>
        <p:spPr>
          <a:xfrm>
            <a:off x="440514" y="1339018"/>
            <a:ext cx="14881262" cy="2697723"/>
          </a:xfrm>
        </p:spPr>
        <p:txBody>
          <a:bodyPr>
            <a:noAutofit/>
          </a:bodyPr>
          <a:lstStyle/>
          <a:p>
            <a:pPr>
              <a:lnSpc>
                <a:spcPct val="90000"/>
              </a:lnSpc>
            </a:pPr>
            <a:r>
              <a:rPr lang="en-US" sz="4000" dirty="0"/>
              <a:t>Scaling up cavity design to 10-100 m</a:t>
            </a:r>
            <a:r>
              <a:rPr lang="en-US" sz="4000" baseline="30000" dirty="0"/>
              <a:t>3</a:t>
            </a:r>
          </a:p>
          <a:p>
            <a:pPr>
              <a:lnSpc>
                <a:spcPct val="90000"/>
              </a:lnSpc>
            </a:pPr>
            <a:r>
              <a:rPr lang="en-US" sz="4000" dirty="0"/>
              <a:t>Multiple detectors planned to demonstrate key technologies</a:t>
            </a:r>
          </a:p>
          <a:p>
            <a:pPr lvl="1">
              <a:lnSpc>
                <a:spcPct val="90000"/>
              </a:lnSpc>
            </a:pPr>
            <a:r>
              <a:rPr lang="en-US" sz="3200" dirty="0"/>
              <a:t>CCA: Cavity CRES Apparatus (L ~ 14 cm, 26 GHz)</a:t>
            </a:r>
          </a:p>
          <a:p>
            <a:pPr lvl="1">
              <a:lnSpc>
                <a:spcPct val="90000"/>
              </a:lnSpc>
            </a:pPr>
            <a:r>
              <a:rPr lang="en-US" sz="3200" dirty="0"/>
              <a:t>LFA: Low Frequency Apparatus (L ~ 5 m, 560 MHz)</a:t>
            </a:r>
          </a:p>
          <a:p>
            <a:pPr>
              <a:lnSpc>
                <a:spcPct val="90000"/>
              </a:lnSpc>
            </a:pPr>
            <a:endParaRPr lang="en-US" sz="4000" dirty="0"/>
          </a:p>
        </p:txBody>
      </p:sp>
      <p:grpSp>
        <p:nvGrpSpPr>
          <p:cNvPr id="7" name="Group 6">
            <a:extLst>
              <a:ext uri="{FF2B5EF4-FFF2-40B4-BE49-F238E27FC236}">
                <a16:creationId xmlns:a16="http://schemas.microsoft.com/office/drawing/2014/main" id="{BF9A3253-9EED-EAB3-DBDC-AD1053AD50C4}"/>
              </a:ext>
            </a:extLst>
          </p:cNvPr>
          <p:cNvGrpSpPr>
            <a:grpSpLocks noChangeAspect="1"/>
          </p:cNvGrpSpPr>
          <p:nvPr/>
        </p:nvGrpSpPr>
        <p:grpSpPr>
          <a:xfrm>
            <a:off x="13881024" y="1339018"/>
            <a:ext cx="9131376" cy="10417321"/>
            <a:chOff x="-717302" y="2967024"/>
            <a:chExt cx="10873254" cy="10002062"/>
          </a:xfrm>
        </p:grpSpPr>
        <p:pic>
          <p:nvPicPr>
            <p:cNvPr id="8" name="PerspectiveView.png" descr="PerspectiveView.png">
              <a:extLst>
                <a:ext uri="{FF2B5EF4-FFF2-40B4-BE49-F238E27FC236}">
                  <a16:creationId xmlns:a16="http://schemas.microsoft.com/office/drawing/2014/main" id="{7DB81029-C3A1-B5BB-F916-D7B57480B810}"/>
                </a:ext>
              </a:extLst>
            </p:cNvPr>
            <p:cNvPicPr>
              <a:picLocks noChangeAspect="1"/>
            </p:cNvPicPr>
            <p:nvPr/>
          </p:nvPicPr>
          <p:blipFill>
            <a:blip r:embed="rId3"/>
            <a:srcRect l="2264" r="6807"/>
            <a:stretch/>
          </p:blipFill>
          <p:spPr>
            <a:xfrm>
              <a:off x="297323" y="2967024"/>
              <a:ext cx="9858629" cy="10002062"/>
            </a:xfrm>
            <a:prstGeom prst="rect">
              <a:avLst/>
            </a:prstGeom>
            <a:ln w="12700">
              <a:miter lim="400000"/>
            </a:ln>
          </p:spPr>
        </p:pic>
        <p:sp>
          <p:nvSpPr>
            <p:cNvPr id="9" name="Line">
              <a:extLst>
                <a:ext uri="{FF2B5EF4-FFF2-40B4-BE49-F238E27FC236}">
                  <a16:creationId xmlns:a16="http://schemas.microsoft.com/office/drawing/2014/main" id="{18A26DC4-060B-5E2D-C8B2-D3ECC86C2574}"/>
                </a:ext>
              </a:extLst>
            </p:cNvPr>
            <p:cNvSpPr/>
            <p:nvPr/>
          </p:nvSpPr>
          <p:spPr>
            <a:xfrm flipV="1">
              <a:off x="-10926" y="5300845"/>
              <a:ext cx="2" cy="4643705"/>
            </a:xfrm>
            <a:prstGeom prst="line">
              <a:avLst/>
            </a:prstGeom>
            <a:ln w="57150">
              <a:solidFill>
                <a:srgbClr val="000000"/>
              </a:solidFill>
              <a:miter lim="400000"/>
              <a:headEnd type="arrow"/>
              <a:tailEnd type="arrow"/>
            </a:ln>
          </p:spPr>
          <p:txBody>
            <a:bodyPr lIns="101600" tIns="101600" rIns="101600" bIns="101600" anchor="ctr"/>
            <a:lstStyle/>
            <a:p>
              <a:endParaRPr sz="9600"/>
            </a:p>
          </p:txBody>
        </p:sp>
        <p:sp>
          <p:nvSpPr>
            <p:cNvPr id="10" name="~20 m">
              <a:extLst>
                <a:ext uri="{FF2B5EF4-FFF2-40B4-BE49-F238E27FC236}">
                  <a16:creationId xmlns:a16="http://schemas.microsoft.com/office/drawing/2014/main" id="{8770B488-AC65-6F09-E684-359EFE3AD371}"/>
                </a:ext>
              </a:extLst>
            </p:cNvPr>
            <p:cNvSpPr txBox="1"/>
            <p:nvPr/>
          </p:nvSpPr>
          <p:spPr>
            <a:xfrm rot="16200000">
              <a:off x="-975901" y="6931175"/>
              <a:ext cx="1251403" cy="73420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101600" tIns="101600" rIns="101600" bIns="101600" anchor="ctr">
              <a:spAutoFit/>
            </a:bodyPr>
            <a:lstStyle>
              <a:lvl1pPr>
                <a:defRPr sz="3500"/>
              </a:lvl1pPr>
            </a:lstStyle>
            <a:p>
              <a:r>
                <a:rPr sz="3200"/>
                <a:t>~20 m</a:t>
              </a:r>
            </a:p>
          </p:txBody>
        </p:sp>
        <p:sp>
          <p:nvSpPr>
            <p:cNvPr id="11" name="Woman">
              <a:extLst>
                <a:ext uri="{FF2B5EF4-FFF2-40B4-BE49-F238E27FC236}">
                  <a16:creationId xmlns:a16="http://schemas.microsoft.com/office/drawing/2014/main" id="{0796BCAC-F55A-BE79-7240-50581EB0AD72}"/>
                </a:ext>
              </a:extLst>
            </p:cNvPr>
            <p:cNvSpPr/>
            <p:nvPr/>
          </p:nvSpPr>
          <p:spPr>
            <a:xfrm>
              <a:off x="9307762" y="11182031"/>
              <a:ext cx="321209" cy="635001"/>
            </a:xfrm>
            <a:custGeom>
              <a:avLst/>
              <a:gdLst/>
              <a:ahLst/>
              <a:cxnLst>
                <a:cxn ang="0">
                  <a:pos x="wd2" y="hd2"/>
                </a:cxn>
                <a:cxn ang="5400000">
                  <a:pos x="wd2" y="hd2"/>
                </a:cxn>
                <a:cxn ang="10800000">
                  <a:pos x="wd2" y="hd2"/>
                </a:cxn>
                <a:cxn ang="16200000">
                  <a:pos x="wd2" y="hd2"/>
                </a:cxn>
              </a:cxnLst>
              <a:rect l="0" t="0" r="r" b="b"/>
              <a:pathLst>
                <a:path w="21387" h="21451" extrusionOk="0">
                  <a:moveTo>
                    <a:pt x="10767" y="3"/>
                  </a:moveTo>
                  <a:cubicBezTo>
                    <a:pt x="10163" y="-15"/>
                    <a:pt x="9173" y="50"/>
                    <a:pt x="8379" y="485"/>
                  </a:cubicBezTo>
                  <a:cubicBezTo>
                    <a:pt x="7869" y="770"/>
                    <a:pt x="7992" y="989"/>
                    <a:pt x="7147" y="1709"/>
                  </a:cubicBezTo>
                  <a:cubicBezTo>
                    <a:pt x="6047" y="2649"/>
                    <a:pt x="7909" y="2821"/>
                    <a:pt x="6636" y="3320"/>
                  </a:cubicBezTo>
                  <a:cubicBezTo>
                    <a:pt x="6113" y="3525"/>
                    <a:pt x="6502" y="3869"/>
                    <a:pt x="6502" y="3869"/>
                  </a:cubicBezTo>
                  <a:cubicBezTo>
                    <a:pt x="6394" y="3885"/>
                    <a:pt x="6207" y="3880"/>
                    <a:pt x="6099" y="3896"/>
                  </a:cubicBezTo>
                  <a:cubicBezTo>
                    <a:pt x="5550" y="3950"/>
                    <a:pt x="4864" y="4024"/>
                    <a:pt x="4314" y="4395"/>
                  </a:cubicBezTo>
                  <a:cubicBezTo>
                    <a:pt x="3537" y="4916"/>
                    <a:pt x="1662" y="6006"/>
                    <a:pt x="254" y="6893"/>
                  </a:cubicBezTo>
                  <a:cubicBezTo>
                    <a:pt x="241" y="6904"/>
                    <a:pt x="226" y="6914"/>
                    <a:pt x="212" y="6920"/>
                  </a:cubicBezTo>
                  <a:cubicBezTo>
                    <a:pt x="186" y="6941"/>
                    <a:pt x="160" y="6962"/>
                    <a:pt x="133" y="6978"/>
                  </a:cubicBezTo>
                  <a:cubicBezTo>
                    <a:pt x="-28" y="7113"/>
                    <a:pt x="-54" y="7253"/>
                    <a:pt x="120" y="7398"/>
                  </a:cubicBezTo>
                  <a:cubicBezTo>
                    <a:pt x="402" y="7629"/>
                    <a:pt x="494" y="7843"/>
                    <a:pt x="883" y="8241"/>
                  </a:cubicBezTo>
                  <a:cubicBezTo>
                    <a:pt x="1258" y="8633"/>
                    <a:pt x="2132" y="9064"/>
                    <a:pt x="2789" y="9483"/>
                  </a:cubicBezTo>
                  <a:cubicBezTo>
                    <a:pt x="2950" y="9591"/>
                    <a:pt x="2935" y="9681"/>
                    <a:pt x="3351" y="9923"/>
                  </a:cubicBezTo>
                  <a:cubicBezTo>
                    <a:pt x="3579" y="10057"/>
                    <a:pt x="3967" y="10040"/>
                    <a:pt x="3820" y="10040"/>
                  </a:cubicBezTo>
                  <a:cubicBezTo>
                    <a:pt x="4182" y="10051"/>
                    <a:pt x="4546" y="10004"/>
                    <a:pt x="4532" y="10025"/>
                  </a:cubicBezTo>
                  <a:cubicBezTo>
                    <a:pt x="4331" y="10627"/>
                    <a:pt x="4437" y="11347"/>
                    <a:pt x="4692" y="12094"/>
                  </a:cubicBezTo>
                  <a:cubicBezTo>
                    <a:pt x="4839" y="12561"/>
                    <a:pt x="6473" y="15069"/>
                    <a:pt x="6527" y="15493"/>
                  </a:cubicBezTo>
                  <a:cubicBezTo>
                    <a:pt x="6688" y="17357"/>
                    <a:pt x="7279" y="18781"/>
                    <a:pt x="7641" y="19603"/>
                  </a:cubicBezTo>
                  <a:cubicBezTo>
                    <a:pt x="7668" y="19651"/>
                    <a:pt x="7723" y="19673"/>
                    <a:pt x="7763" y="19673"/>
                  </a:cubicBezTo>
                  <a:cubicBezTo>
                    <a:pt x="7790" y="19673"/>
                    <a:pt x="7857" y="19684"/>
                    <a:pt x="7951" y="19700"/>
                  </a:cubicBezTo>
                  <a:cubicBezTo>
                    <a:pt x="7965" y="20098"/>
                    <a:pt x="8258" y="20001"/>
                    <a:pt x="7775" y="20313"/>
                  </a:cubicBezTo>
                  <a:cubicBezTo>
                    <a:pt x="7494" y="20495"/>
                    <a:pt x="6838" y="20688"/>
                    <a:pt x="6891" y="21026"/>
                  </a:cubicBezTo>
                  <a:cubicBezTo>
                    <a:pt x="6905" y="21150"/>
                    <a:pt x="6973" y="21215"/>
                    <a:pt x="7214" y="21307"/>
                  </a:cubicBezTo>
                  <a:cubicBezTo>
                    <a:pt x="7536" y="21419"/>
                    <a:pt x="8649" y="21585"/>
                    <a:pt x="9694" y="21268"/>
                  </a:cubicBezTo>
                  <a:cubicBezTo>
                    <a:pt x="10231" y="21107"/>
                    <a:pt x="9893" y="20801"/>
                    <a:pt x="10000" y="20672"/>
                  </a:cubicBezTo>
                  <a:cubicBezTo>
                    <a:pt x="10148" y="20511"/>
                    <a:pt x="10348" y="20420"/>
                    <a:pt x="10214" y="20027"/>
                  </a:cubicBezTo>
                  <a:cubicBezTo>
                    <a:pt x="10187" y="19947"/>
                    <a:pt x="10096" y="19803"/>
                    <a:pt x="10042" y="19690"/>
                  </a:cubicBezTo>
                  <a:cubicBezTo>
                    <a:pt x="10176" y="19669"/>
                    <a:pt x="10281" y="19642"/>
                    <a:pt x="10281" y="19609"/>
                  </a:cubicBezTo>
                  <a:cubicBezTo>
                    <a:pt x="10294" y="19174"/>
                    <a:pt x="10309" y="18942"/>
                    <a:pt x="10268" y="18287"/>
                  </a:cubicBezTo>
                  <a:cubicBezTo>
                    <a:pt x="10228" y="17798"/>
                    <a:pt x="10243" y="17454"/>
                    <a:pt x="10176" y="16944"/>
                  </a:cubicBezTo>
                  <a:cubicBezTo>
                    <a:pt x="10109" y="16390"/>
                    <a:pt x="10015" y="16449"/>
                    <a:pt x="9908" y="15896"/>
                  </a:cubicBezTo>
                  <a:cubicBezTo>
                    <a:pt x="9868" y="15660"/>
                    <a:pt x="9825" y="15434"/>
                    <a:pt x="9879" y="15193"/>
                  </a:cubicBezTo>
                  <a:cubicBezTo>
                    <a:pt x="9892" y="15101"/>
                    <a:pt x="9987" y="14456"/>
                    <a:pt x="10000" y="14365"/>
                  </a:cubicBezTo>
                  <a:cubicBezTo>
                    <a:pt x="10027" y="13312"/>
                    <a:pt x="10097" y="12899"/>
                    <a:pt x="10231" y="11852"/>
                  </a:cubicBezTo>
                  <a:cubicBezTo>
                    <a:pt x="10257" y="11766"/>
                    <a:pt x="10376" y="11717"/>
                    <a:pt x="10469" y="11803"/>
                  </a:cubicBezTo>
                  <a:cubicBezTo>
                    <a:pt x="11207" y="12464"/>
                    <a:pt x="11555" y="12812"/>
                    <a:pt x="12145" y="13452"/>
                  </a:cubicBezTo>
                  <a:cubicBezTo>
                    <a:pt x="12615" y="13962"/>
                    <a:pt x="13770" y="15290"/>
                    <a:pt x="13851" y="15532"/>
                  </a:cubicBezTo>
                  <a:cubicBezTo>
                    <a:pt x="13985" y="15978"/>
                    <a:pt x="14184" y="16417"/>
                    <a:pt x="14345" y="16965"/>
                  </a:cubicBezTo>
                  <a:cubicBezTo>
                    <a:pt x="14640" y="17948"/>
                    <a:pt x="15661" y="19270"/>
                    <a:pt x="15795" y="19517"/>
                  </a:cubicBezTo>
                  <a:cubicBezTo>
                    <a:pt x="15822" y="19565"/>
                    <a:pt x="15834" y="19592"/>
                    <a:pt x="15874" y="19630"/>
                  </a:cubicBezTo>
                  <a:cubicBezTo>
                    <a:pt x="15888" y="19640"/>
                    <a:pt x="16007" y="19658"/>
                    <a:pt x="16168" y="19663"/>
                  </a:cubicBezTo>
                  <a:cubicBezTo>
                    <a:pt x="16221" y="19851"/>
                    <a:pt x="16234" y="20173"/>
                    <a:pt x="15912" y="20420"/>
                  </a:cubicBezTo>
                  <a:cubicBezTo>
                    <a:pt x="15631" y="20641"/>
                    <a:pt x="16113" y="20946"/>
                    <a:pt x="16113" y="20946"/>
                  </a:cubicBezTo>
                  <a:cubicBezTo>
                    <a:pt x="16408" y="21042"/>
                    <a:pt x="16743" y="21091"/>
                    <a:pt x="17186" y="21080"/>
                  </a:cubicBezTo>
                  <a:cubicBezTo>
                    <a:pt x="17615" y="21075"/>
                    <a:pt x="17884" y="21161"/>
                    <a:pt x="17978" y="21187"/>
                  </a:cubicBezTo>
                  <a:cubicBezTo>
                    <a:pt x="18031" y="21204"/>
                    <a:pt x="18057" y="21209"/>
                    <a:pt x="18057" y="21209"/>
                  </a:cubicBezTo>
                  <a:cubicBezTo>
                    <a:pt x="18057" y="21209"/>
                    <a:pt x="19373" y="21440"/>
                    <a:pt x="20848" y="21344"/>
                  </a:cubicBezTo>
                  <a:cubicBezTo>
                    <a:pt x="21478" y="21317"/>
                    <a:pt x="21546" y="21161"/>
                    <a:pt x="21104" y="20946"/>
                  </a:cubicBezTo>
                  <a:cubicBezTo>
                    <a:pt x="20447" y="20618"/>
                    <a:pt x="19682" y="20571"/>
                    <a:pt x="19361" y="20367"/>
                  </a:cubicBezTo>
                  <a:cubicBezTo>
                    <a:pt x="18771" y="19991"/>
                    <a:pt x="18409" y="19910"/>
                    <a:pt x="18288" y="19620"/>
                  </a:cubicBezTo>
                  <a:cubicBezTo>
                    <a:pt x="18449" y="19598"/>
                    <a:pt x="18543" y="19583"/>
                    <a:pt x="18543" y="19583"/>
                  </a:cubicBezTo>
                  <a:cubicBezTo>
                    <a:pt x="18543" y="19583"/>
                    <a:pt x="18461" y="19087"/>
                    <a:pt x="18368" y="18765"/>
                  </a:cubicBezTo>
                  <a:cubicBezTo>
                    <a:pt x="18126" y="17922"/>
                    <a:pt x="18046" y="17332"/>
                    <a:pt x="17965" y="16870"/>
                  </a:cubicBezTo>
                  <a:cubicBezTo>
                    <a:pt x="17831" y="16053"/>
                    <a:pt x="17360" y="15671"/>
                    <a:pt x="17253" y="15402"/>
                  </a:cubicBezTo>
                  <a:cubicBezTo>
                    <a:pt x="16851" y="14452"/>
                    <a:pt x="16690" y="14372"/>
                    <a:pt x="16449" y="13378"/>
                  </a:cubicBezTo>
                  <a:cubicBezTo>
                    <a:pt x="16408" y="13195"/>
                    <a:pt x="16221" y="11911"/>
                    <a:pt x="15912" y="11159"/>
                  </a:cubicBezTo>
                  <a:cubicBezTo>
                    <a:pt x="15738" y="10734"/>
                    <a:pt x="15405" y="10370"/>
                    <a:pt x="15137" y="9967"/>
                  </a:cubicBezTo>
                  <a:cubicBezTo>
                    <a:pt x="15218" y="10096"/>
                    <a:pt x="15269" y="9913"/>
                    <a:pt x="15564" y="9886"/>
                  </a:cubicBezTo>
                  <a:cubicBezTo>
                    <a:pt x="16208" y="9832"/>
                    <a:pt x="16476" y="9686"/>
                    <a:pt x="16838" y="9498"/>
                  </a:cubicBezTo>
                  <a:cubicBezTo>
                    <a:pt x="17723" y="9020"/>
                    <a:pt x="20312" y="7812"/>
                    <a:pt x="20714" y="7469"/>
                  </a:cubicBezTo>
                  <a:cubicBezTo>
                    <a:pt x="20888" y="7318"/>
                    <a:pt x="21195" y="7000"/>
                    <a:pt x="21208" y="6839"/>
                  </a:cubicBezTo>
                  <a:cubicBezTo>
                    <a:pt x="21222" y="6646"/>
                    <a:pt x="20727" y="6421"/>
                    <a:pt x="20580" y="6292"/>
                  </a:cubicBezTo>
                  <a:cubicBezTo>
                    <a:pt x="20379" y="6120"/>
                    <a:pt x="19881" y="5825"/>
                    <a:pt x="19599" y="5669"/>
                  </a:cubicBezTo>
                  <a:cubicBezTo>
                    <a:pt x="18889" y="5277"/>
                    <a:pt x="18528" y="5179"/>
                    <a:pt x="17496" y="4690"/>
                  </a:cubicBezTo>
                  <a:cubicBezTo>
                    <a:pt x="17335" y="4615"/>
                    <a:pt x="16586" y="4008"/>
                    <a:pt x="15862" y="3884"/>
                  </a:cubicBezTo>
                  <a:cubicBezTo>
                    <a:pt x="15192" y="3766"/>
                    <a:pt x="13968" y="3767"/>
                    <a:pt x="13968" y="3767"/>
                  </a:cubicBezTo>
                  <a:cubicBezTo>
                    <a:pt x="14116" y="3536"/>
                    <a:pt x="13620" y="3418"/>
                    <a:pt x="13620" y="3149"/>
                  </a:cubicBezTo>
                  <a:cubicBezTo>
                    <a:pt x="13620" y="2607"/>
                    <a:pt x="15057" y="2853"/>
                    <a:pt x="13729" y="1365"/>
                  </a:cubicBezTo>
                  <a:cubicBezTo>
                    <a:pt x="13595" y="1220"/>
                    <a:pt x="13324" y="554"/>
                    <a:pt x="12426" y="334"/>
                  </a:cubicBezTo>
                  <a:cubicBezTo>
                    <a:pt x="12305" y="302"/>
                    <a:pt x="12051" y="279"/>
                    <a:pt x="11957" y="236"/>
                  </a:cubicBezTo>
                  <a:cubicBezTo>
                    <a:pt x="11796" y="172"/>
                    <a:pt x="11555" y="87"/>
                    <a:pt x="11219" y="38"/>
                  </a:cubicBezTo>
                  <a:cubicBezTo>
                    <a:pt x="11126" y="25"/>
                    <a:pt x="10968" y="9"/>
                    <a:pt x="10767" y="3"/>
                  </a:cubicBezTo>
                  <a:close/>
                  <a:moveTo>
                    <a:pt x="15514" y="5645"/>
                  </a:moveTo>
                  <a:cubicBezTo>
                    <a:pt x="15647" y="5640"/>
                    <a:pt x="15796" y="5665"/>
                    <a:pt x="15967" y="5723"/>
                  </a:cubicBezTo>
                  <a:cubicBezTo>
                    <a:pt x="16731" y="5981"/>
                    <a:pt x="18812" y="6904"/>
                    <a:pt x="18812" y="7022"/>
                  </a:cubicBezTo>
                  <a:cubicBezTo>
                    <a:pt x="18812" y="7113"/>
                    <a:pt x="18490" y="7365"/>
                    <a:pt x="17806" y="7838"/>
                  </a:cubicBezTo>
                  <a:cubicBezTo>
                    <a:pt x="17350" y="8155"/>
                    <a:pt x="16894" y="8365"/>
                    <a:pt x="16264" y="8763"/>
                  </a:cubicBezTo>
                  <a:cubicBezTo>
                    <a:pt x="16224" y="8790"/>
                    <a:pt x="15967" y="8972"/>
                    <a:pt x="15686" y="8961"/>
                  </a:cubicBezTo>
                  <a:cubicBezTo>
                    <a:pt x="15686" y="8961"/>
                    <a:pt x="15299" y="8919"/>
                    <a:pt x="14923" y="8817"/>
                  </a:cubicBezTo>
                  <a:cubicBezTo>
                    <a:pt x="14575" y="8720"/>
                    <a:pt x="14186" y="8736"/>
                    <a:pt x="14186" y="8758"/>
                  </a:cubicBezTo>
                  <a:cubicBezTo>
                    <a:pt x="14186" y="8763"/>
                    <a:pt x="13824" y="8521"/>
                    <a:pt x="13851" y="8021"/>
                  </a:cubicBezTo>
                  <a:cubicBezTo>
                    <a:pt x="13891" y="7054"/>
                    <a:pt x="14277" y="6722"/>
                    <a:pt x="14559" y="6340"/>
                  </a:cubicBezTo>
                  <a:cubicBezTo>
                    <a:pt x="14861" y="5938"/>
                    <a:pt x="15116" y="5661"/>
                    <a:pt x="15514" y="5645"/>
                  </a:cubicBezTo>
                  <a:close/>
                  <a:moveTo>
                    <a:pt x="5395" y="5887"/>
                  </a:moveTo>
                  <a:cubicBezTo>
                    <a:pt x="5545" y="5876"/>
                    <a:pt x="5689" y="5902"/>
                    <a:pt x="5722" y="6028"/>
                  </a:cubicBezTo>
                  <a:cubicBezTo>
                    <a:pt x="5749" y="6120"/>
                    <a:pt x="5832" y="6280"/>
                    <a:pt x="5886" y="6414"/>
                  </a:cubicBezTo>
                  <a:cubicBezTo>
                    <a:pt x="6060" y="6844"/>
                    <a:pt x="6366" y="6931"/>
                    <a:pt x="6393" y="7210"/>
                  </a:cubicBezTo>
                  <a:cubicBezTo>
                    <a:pt x="6527" y="8430"/>
                    <a:pt x="5806" y="8382"/>
                    <a:pt x="5404" y="8919"/>
                  </a:cubicBezTo>
                  <a:cubicBezTo>
                    <a:pt x="5337" y="8903"/>
                    <a:pt x="4707" y="8988"/>
                    <a:pt x="4130" y="9095"/>
                  </a:cubicBezTo>
                  <a:cubicBezTo>
                    <a:pt x="3419" y="8778"/>
                    <a:pt x="3068" y="7651"/>
                    <a:pt x="2559" y="7281"/>
                  </a:cubicBezTo>
                  <a:cubicBezTo>
                    <a:pt x="2291" y="7082"/>
                    <a:pt x="3164" y="6834"/>
                    <a:pt x="3807" y="6544"/>
                  </a:cubicBezTo>
                  <a:cubicBezTo>
                    <a:pt x="4304" y="6323"/>
                    <a:pt x="4516" y="6228"/>
                    <a:pt x="5052" y="5964"/>
                  </a:cubicBezTo>
                  <a:cubicBezTo>
                    <a:pt x="5092" y="5946"/>
                    <a:pt x="5246" y="5898"/>
                    <a:pt x="5395" y="5887"/>
                  </a:cubicBezTo>
                  <a:close/>
                </a:path>
              </a:pathLst>
            </a:custGeom>
            <a:solidFill>
              <a:srgbClr val="000000"/>
            </a:solidFill>
            <a:ln w="12700">
              <a:miter lim="400000"/>
            </a:ln>
          </p:spPr>
          <p:txBody>
            <a:bodyPr lIns="101600" tIns="101600" rIns="101600" bIns="101600" anchor="ctr"/>
            <a:lstStyle/>
            <a:p>
              <a:pPr algn="ctr" defTabSz="1651000">
                <a:lnSpc>
                  <a:spcPct val="100000"/>
                </a:lnSpc>
                <a:spcBef>
                  <a:spcPts val="0"/>
                </a:spcBef>
                <a:defRPr sz="3400">
                  <a:solidFill>
                    <a:srgbClr val="FFFFFF"/>
                  </a:solidFill>
                  <a:latin typeface="Helvetica Neue Medium"/>
                  <a:ea typeface="Helvetica Neue Medium"/>
                  <a:cs typeface="Helvetica Neue Medium"/>
                  <a:sym typeface="Helvetica Neue Medium"/>
                </a:defRPr>
              </a:pPr>
              <a:endParaRPr sz="6800" dirty="0"/>
            </a:p>
          </p:txBody>
        </p:sp>
      </p:grpSp>
      <p:pic>
        <p:nvPicPr>
          <p:cNvPr id="12" name="Content Placeholder 7" descr="Diagram of a machine with text and words&#10;&#10;Description automatically generated">
            <a:extLst>
              <a:ext uri="{FF2B5EF4-FFF2-40B4-BE49-F238E27FC236}">
                <a16:creationId xmlns:a16="http://schemas.microsoft.com/office/drawing/2014/main" id="{A9884495-1636-BBB3-88A3-DB818ADD6706}"/>
              </a:ext>
            </a:extLst>
          </p:cNvPr>
          <p:cNvPicPr>
            <a:picLocks noChangeAspect="1"/>
          </p:cNvPicPr>
          <p:nvPr/>
        </p:nvPicPr>
        <p:blipFill>
          <a:blip r:embed="rId4"/>
          <a:stretch>
            <a:fillRect/>
          </a:stretch>
        </p:blipFill>
        <p:spPr>
          <a:xfrm>
            <a:off x="6524240" y="5810578"/>
            <a:ext cx="7263680" cy="5085904"/>
          </a:xfrm>
          <a:prstGeom prst="rect">
            <a:avLst/>
          </a:prstGeom>
        </p:spPr>
      </p:pic>
      <p:grpSp>
        <p:nvGrpSpPr>
          <p:cNvPr id="13" name="Group 12">
            <a:extLst>
              <a:ext uri="{FF2B5EF4-FFF2-40B4-BE49-F238E27FC236}">
                <a16:creationId xmlns:a16="http://schemas.microsoft.com/office/drawing/2014/main" id="{0892243E-72F0-7B52-F924-0E298E735717}"/>
              </a:ext>
            </a:extLst>
          </p:cNvPr>
          <p:cNvGrpSpPr/>
          <p:nvPr/>
        </p:nvGrpSpPr>
        <p:grpSpPr>
          <a:xfrm>
            <a:off x="1127535" y="8404601"/>
            <a:ext cx="2910198" cy="1989764"/>
            <a:chOff x="-145175" y="3916155"/>
            <a:chExt cx="3876848" cy="2650679"/>
          </a:xfrm>
        </p:grpSpPr>
        <p:grpSp>
          <p:nvGrpSpPr>
            <p:cNvPr id="14" name="Group 13">
              <a:extLst>
                <a:ext uri="{FF2B5EF4-FFF2-40B4-BE49-F238E27FC236}">
                  <a16:creationId xmlns:a16="http://schemas.microsoft.com/office/drawing/2014/main" id="{FF52DF36-BE82-C959-F0E1-BCC695624A69}"/>
                </a:ext>
              </a:extLst>
            </p:cNvPr>
            <p:cNvGrpSpPr/>
            <p:nvPr/>
          </p:nvGrpSpPr>
          <p:grpSpPr>
            <a:xfrm>
              <a:off x="327246" y="4632736"/>
              <a:ext cx="2931483" cy="1934098"/>
              <a:chOff x="327246" y="4632736"/>
              <a:chExt cx="2931483" cy="1934098"/>
            </a:xfrm>
          </p:grpSpPr>
          <p:pic>
            <p:nvPicPr>
              <p:cNvPr id="16" name="Picture 15" descr="A copper tube on a green mat&#10;&#10;Description automatically generated">
                <a:extLst>
                  <a:ext uri="{FF2B5EF4-FFF2-40B4-BE49-F238E27FC236}">
                    <a16:creationId xmlns:a16="http://schemas.microsoft.com/office/drawing/2014/main" id="{5EB96214-44D1-A93E-CD15-311B8E286653}"/>
                  </a:ext>
                </a:extLst>
              </p:cNvPr>
              <p:cNvPicPr>
                <a:picLocks noChangeAspect="1"/>
              </p:cNvPicPr>
              <p:nvPr/>
            </p:nvPicPr>
            <p:blipFill>
              <a:blip r:embed="rId5"/>
              <a:stretch>
                <a:fillRect/>
              </a:stretch>
            </p:blipFill>
            <p:spPr>
              <a:xfrm>
                <a:off x="327246" y="4860448"/>
                <a:ext cx="2931483" cy="1706386"/>
              </a:xfrm>
              <a:prstGeom prst="rect">
                <a:avLst/>
              </a:prstGeom>
            </p:spPr>
          </p:pic>
          <p:cxnSp>
            <p:nvCxnSpPr>
              <p:cNvPr id="17" name="Straight Connector 16">
                <a:extLst>
                  <a:ext uri="{FF2B5EF4-FFF2-40B4-BE49-F238E27FC236}">
                    <a16:creationId xmlns:a16="http://schemas.microsoft.com/office/drawing/2014/main" id="{3008B8DF-B165-000F-A8F1-7A1F923EDCDD}"/>
                  </a:ext>
                </a:extLst>
              </p:cNvPr>
              <p:cNvCxnSpPr>
                <a:cxnSpLocks/>
              </p:cNvCxnSpPr>
              <p:nvPr/>
            </p:nvCxnSpPr>
            <p:spPr>
              <a:xfrm flipV="1">
                <a:off x="886553" y="4632736"/>
                <a:ext cx="1930832" cy="12341"/>
              </a:xfrm>
              <a:prstGeom prst="line">
                <a:avLst/>
              </a:prstGeom>
              <a:ln w="6350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sp>
          <p:nvSpPr>
            <p:cNvPr id="15" name="TextBox 14">
              <a:extLst>
                <a:ext uri="{FF2B5EF4-FFF2-40B4-BE49-F238E27FC236}">
                  <a16:creationId xmlns:a16="http://schemas.microsoft.com/office/drawing/2014/main" id="{39A2B153-FCF2-3A9B-6542-B42A4B8D7A1D}"/>
                </a:ext>
              </a:extLst>
            </p:cNvPr>
            <p:cNvSpPr txBox="1"/>
            <p:nvPr/>
          </p:nvSpPr>
          <p:spPr>
            <a:xfrm>
              <a:off x="-145175" y="3916155"/>
              <a:ext cx="3876848" cy="492008"/>
            </a:xfrm>
            <a:prstGeom prst="rect">
              <a:avLst/>
            </a:prstGeom>
            <a:noFill/>
          </p:spPr>
          <p:txBody>
            <a:bodyPr wrap="square" rtlCol="0">
              <a:spAutoFit/>
            </a:bodyPr>
            <a:lstStyle/>
            <a:p>
              <a:pPr algn="ctr"/>
              <a:r>
                <a:rPr lang="en-US" sz="2000" b="1" dirty="0"/>
                <a:t>cavity length: 14 cm</a:t>
              </a:r>
            </a:p>
          </p:txBody>
        </p:sp>
      </p:grpSp>
      <p:sp>
        <p:nvSpPr>
          <p:cNvPr id="20" name="Right Arrow 19">
            <a:extLst>
              <a:ext uri="{FF2B5EF4-FFF2-40B4-BE49-F238E27FC236}">
                <a16:creationId xmlns:a16="http://schemas.microsoft.com/office/drawing/2014/main" id="{B1B841CF-FBC5-F2CC-7348-CB8B65665949}"/>
              </a:ext>
            </a:extLst>
          </p:cNvPr>
          <p:cNvSpPr/>
          <p:nvPr/>
        </p:nvSpPr>
        <p:spPr>
          <a:xfrm>
            <a:off x="761400" y="12365361"/>
            <a:ext cx="22861192" cy="391103"/>
          </a:xfrm>
          <a:prstGeom prst="rightArrow">
            <a:avLst>
              <a:gd name="adj1" fmla="val 50000"/>
              <a:gd name="adj2" fmla="val 109092"/>
            </a:avLst>
          </a:prstGeom>
          <a:gradFill flip="none" rotWithShape="1">
            <a:gsLst>
              <a:gs pos="10000">
                <a:schemeClr val="accent1"/>
              </a:gs>
              <a:gs pos="85000">
                <a:srgbClr val="FF0000"/>
              </a:gs>
            </a:gsLst>
            <a:lin ang="0" scaled="0"/>
            <a:tileRect/>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grpSp>
        <p:nvGrpSpPr>
          <p:cNvPr id="25" name="Group 24">
            <a:extLst>
              <a:ext uri="{FF2B5EF4-FFF2-40B4-BE49-F238E27FC236}">
                <a16:creationId xmlns:a16="http://schemas.microsoft.com/office/drawing/2014/main" id="{95012D82-74BD-0C46-3FCA-A5F43B9B8DD4}"/>
              </a:ext>
            </a:extLst>
          </p:cNvPr>
          <p:cNvGrpSpPr/>
          <p:nvPr/>
        </p:nvGrpSpPr>
        <p:grpSpPr>
          <a:xfrm>
            <a:off x="6356157" y="12506411"/>
            <a:ext cx="990153" cy="35180"/>
            <a:chOff x="3596024" y="12560911"/>
            <a:chExt cx="990153" cy="35180"/>
          </a:xfrm>
        </p:grpSpPr>
        <p:cxnSp>
          <p:nvCxnSpPr>
            <p:cNvPr id="22" name="Straight Connector 21">
              <a:extLst>
                <a:ext uri="{FF2B5EF4-FFF2-40B4-BE49-F238E27FC236}">
                  <a16:creationId xmlns:a16="http://schemas.microsoft.com/office/drawing/2014/main" id="{FC04223C-E1BD-DD47-120D-0F8F5EC9CE8E}"/>
                </a:ext>
              </a:extLst>
            </p:cNvPr>
            <p:cNvCxnSpPr>
              <a:cxnSpLocks/>
            </p:cNvCxnSpPr>
            <p:nvPr/>
          </p:nvCxnSpPr>
          <p:spPr>
            <a:xfrm rot="2700000" flipH="1">
              <a:off x="3961784" y="12195151"/>
              <a:ext cx="0" cy="731520"/>
            </a:xfrm>
            <a:prstGeom prst="line">
              <a:avLst/>
            </a:prstGeom>
            <a:noFill/>
            <a:ln w="762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cxnSp>
          <p:nvCxnSpPr>
            <p:cNvPr id="24" name="Straight Connector 23">
              <a:extLst>
                <a:ext uri="{FF2B5EF4-FFF2-40B4-BE49-F238E27FC236}">
                  <a16:creationId xmlns:a16="http://schemas.microsoft.com/office/drawing/2014/main" id="{D488C88C-4AA9-624A-1F15-90F427AF21C2}"/>
                </a:ext>
              </a:extLst>
            </p:cNvPr>
            <p:cNvCxnSpPr>
              <a:cxnSpLocks/>
            </p:cNvCxnSpPr>
            <p:nvPr/>
          </p:nvCxnSpPr>
          <p:spPr>
            <a:xfrm rot="2700000" flipH="1">
              <a:off x="4220417" y="12230331"/>
              <a:ext cx="0" cy="731520"/>
            </a:xfrm>
            <a:prstGeom prst="line">
              <a:avLst/>
            </a:prstGeom>
            <a:noFill/>
            <a:ln w="762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grpSp>
      <p:sp>
        <p:nvSpPr>
          <p:cNvPr id="26" name="TextBox 25">
            <a:extLst>
              <a:ext uri="{FF2B5EF4-FFF2-40B4-BE49-F238E27FC236}">
                <a16:creationId xmlns:a16="http://schemas.microsoft.com/office/drawing/2014/main" id="{FF8687DC-C87C-ED68-5A0E-F216A10DDA20}"/>
              </a:ext>
            </a:extLst>
          </p:cNvPr>
          <p:cNvSpPr txBox="1"/>
          <p:nvPr/>
        </p:nvSpPr>
        <p:spPr>
          <a:xfrm>
            <a:off x="2329505" y="12556808"/>
            <a:ext cx="1152560" cy="59045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noAutofit/>
          </a:bodyPr>
          <a:lstStyle/>
          <a:p>
            <a:pPr marL="0" marR="0" indent="0" algn="l" defTabSz="2438338" rtl="0" fontAlgn="auto" latinLnBrk="0" hangingPunct="0">
              <a:lnSpc>
                <a:spcPct val="100000"/>
              </a:lnSpc>
              <a:spcBef>
                <a:spcPts val="0"/>
              </a:spcBef>
              <a:spcAft>
                <a:spcPts val="0"/>
              </a:spcAft>
              <a:buClrTx/>
              <a:buSzTx/>
              <a:buFontTx/>
              <a:buNone/>
              <a:tabLst/>
            </a:pPr>
            <a:r>
              <a:rPr kumimoji="0" lang="en-US" sz="2400" b="1" i="0" u="none" strike="noStrike" cap="none" spc="0" normalizeH="0" baseline="0" dirty="0">
                <a:ln>
                  <a:noFill/>
                </a:ln>
                <a:solidFill>
                  <a:srgbClr val="000000"/>
                </a:solidFill>
                <a:effectLst/>
                <a:uFillTx/>
                <a:latin typeface="+mn-lt"/>
                <a:ea typeface="+mn-ea"/>
                <a:cs typeface="+mn-cs"/>
                <a:sym typeface="Helvetica Neue"/>
              </a:rPr>
              <a:t>26 GHz</a:t>
            </a:r>
          </a:p>
        </p:txBody>
      </p:sp>
      <p:cxnSp>
        <p:nvCxnSpPr>
          <p:cNvPr id="28" name="Elbow Connector 27">
            <a:extLst>
              <a:ext uri="{FF2B5EF4-FFF2-40B4-BE49-F238E27FC236}">
                <a16:creationId xmlns:a16="http://schemas.microsoft.com/office/drawing/2014/main" id="{B4CC37EE-3629-53A4-9032-1CC880A601F2}"/>
              </a:ext>
            </a:extLst>
          </p:cNvPr>
          <p:cNvCxnSpPr>
            <a:cxnSpLocks/>
            <a:stCxn id="26" idx="0"/>
            <a:endCxn id="31" idx="2"/>
          </p:cNvCxnSpPr>
          <p:nvPr/>
        </p:nvCxnSpPr>
        <p:spPr>
          <a:xfrm rot="16200000" flipV="1">
            <a:off x="2368504" y="12019526"/>
            <a:ext cx="719164" cy="355399"/>
          </a:xfrm>
          <a:prstGeom prst="bentConnector3">
            <a:avLst/>
          </a:prstGeom>
          <a:noFill/>
          <a:ln w="63500" cap="flat">
            <a:solidFill>
              <a:srgbClr val="0329D6"/>
            </a:solidFill>
            <a:prstDash val="solid"/>
            <a:miter lim="400000"/>
            <a:headEnd type="oval" w="med" len="med"/>
            <a:tailEnd type="none" w="sm" len="sm"/>
          </a:ln>
          <a:effectLst/>
          <a:sp3d/>
        </p:spPr>
        <p:style>
          <a:lnRef idx="0">
            <a:scrgbClr r="0" g="0" b="0"/>
          </a:lnRef>
          <a:fillRef idx="0">
            <a:scrgbClr r="0" g="0" b="0"/>
          </a:fillRef>
          <a:effectRef idx="0">
            <a:scrgbClr r="0" g="0" b="0"/>
          </a:effectRef>
          <a:fontRef idx="none"/>
        </p:style>
      </p:cxnSp>
      <p:sp>
        <p:nvSpPr>
          <p:cNvPr id="31" name="Rounded Rectangle 30">
            <a:extLst>
              <a:ext uri="{FF2B5EF4-FFF2-40B4-BE49-F238E27FC236}">
                <a16:creationId xmlns:a16="http://schemas.microsoft.com/office/drawing/2014/main" id="{ACD8096B-F52E-AEB4-FFD9-4F843ACF09F0}"/>
              </a:ext>
            </a:extLst>
          </p:cNvPr>
          <p:cNvSpPr/>
          <p:nvPr/>
        </p:nvSpPr>
        <p:spPr>
          <a:xfrm>
            <a:off x="653477" y="10858077"/>
            <a:ext cx="3793818" cy="979567"/>
          </a:xfrm>
          <a:prstGeom prst="roundRect">
            <a:avLst>
              <a:gd name="adj" fmla="val 25038"/>
            </a:avLst>
          </a:prstGeom>
          <a:solidFill>
            <a:srgbClr val="0329D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rPr>
              <a:t>Cavity CRES Apparatus (CCA)</a:t>
            </a:r>
          </a:p>
        </p:txBody>
      </p:sp>
      <p:sp>
        <p:nvSpPr>
          <p:cNvPr id="36" name="TextBox 35">
            <a:extLst>
              <a:ext uri="{FF2B5EF4-FFF2-40B4-BE49-F238E27FC236}">
                <a16:creationId xmlns:a16="http://schemas.microsoft.com/office/drawing/2014/main" id="{4AFEA728-21DC-D7FA-C087-A789BEA2F0F1}"/>
              </a:ext>
            </a:extLst>
          </p:cNvPr>
          <p:cNvSpPr txBox="1"/>
          <p:nvPr/>
        </p:nvSpPr>
        <p:spPr>
          <a:xfrm>
            <a:off x="2915761" y="10330360"/>
            <a:ext cx="2166505" cy="59045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noAutofit/>
          </a:bodyPr>
          <a:lstStyle/>
          <a:p>
            <a:pPr marL="0" marR="0" indent="0" algn="l" defTabSz="2438338" rtl="0" fontAlgn="auto" latinLnBrk="0" hangingPunct="0">
              <a:lnSpc>
                <a:spcPct val="100000"/>
              </a:lnSpc>
              <a:spcBef>
                <a:spcPts val="0"/>
              </a:spcBef>
              <a:spcAft>
                <a:spcPts val="0"/>
              </a:spcAft>
              <a:buClrTx/>
              <a:buSzTx/>
              <a:buFontTx/>
              <a:buNone/>
              <a:tabLst/>
            </a:pPr>
            <a:r>
              <a:rPr kumimoji="0" lang="en-US" sz="1600" i="0" u="none" strike="noStrike" cap="none" spc="0" normalizeH="0" baseline="0" dirty="0">
                <a:ln>
                  <a:noFill/>
                </a:ln>
                <a:solidFill>
                  <a:srgbClr val="000000"/>
                </a:solidFill>
                <a:effectLst/>
                <a:uFillTx/>
                <a:latin typeface="+mn-lt"/>
                <a:ea typeface="+mn-ea"/>
                <a:cs typeface="+mn-cs"/>
                <a:sym typeface="Helvetica Neue"/>
              </a:rPr>
              <a:t>Credit: J. Stachurska</a:t>
            </a:r>
          </a:p>
        </p:txBody>
      </p:sp>
      <p:sp>
        <p:nvSpPr>
          <p:cNvPr id="37" name="TextBox 36">
            <a:extLst>
              <a:ext uri="{FF2B5EF4-FFF2-40B4-BE49-F238E27FC236}">
                <a16:creationId xmlns:a16="http://schemas.microsoft.com/office/drawing/2014/main" id="{155E1B89-D889-1D62-BF89-4379896D97F1}"/>
              </a:ext>
            </a:extLst>
          </p:cNvPr>
          <p:cNvSpPr txBox="1"/>
          <p:nvPr/>
        </p:nvSpPr>
        <p:spPr>
          <a:xfrm>
            <a:off x="11162848" y="12556808"/>
            <a:ext cx="1152560" cy="59045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noAutofit/>
          </a:bodyPr>
          <a:lstStyle/>
          <a:p>
            <a:pPr marL="0" marR="0" indent="0" algn="l" defTabSz="2438338" rtl="0" fontAlgn="auto" latinLnBrk="0" hangingPunct="0">
              <a:lnSpc>
                <a:spcPct val="100000"/>
              </a:lnSpc>
              <a:spcBef>
                <a:spcPts val="0"/>
              </a:spcBef>
              <a:spcAft>
                <a:spcPts val="0"/>
              </a:spcAft>
              <a:buClrTx/>
              <a:buSzTx/>
              <a:buFontTx/>
              <a:buNone/>
              <a:tabLst/>
            </a:pPr>
            <a:r>
              <a:rPr kumimoji="0" lang="en-US" sz="2400" b="1" i="0" u="none" strike="noStrike" cap="none" spc="0" normalizeH="0" baseline="0" dirty="0">
                <a:ln>
                  <a:noFill/>
                </a:ln>
                <a:solidFill>
                  <a:srgbClr val="000000"/>
                </a:solidFill>
                <a:effectLst/>
                <a:uFillTx/>
                <a:latin typeface="+mn-lt"/>
                <a:ea typeface="+mn-ea"/>
                <a:cs typeface="+mn-cs"/>
                <a:sym typeface="Helvetica Neue"/>
              </a:rPr>
              <a:t>560 MHz</a:t>
            </a:r>
          </a:p>
        </p:txBody>
      </p:sp>
      <p:cxnSp>
        <p:nvCxnSpPr>
          <p:cNvPr id="38" name="Elbow Connector 37">
            <a:extLst>
              <a:ext uri="{FF2B5EF4-FFF2-40B4-BE49-F238E27FC236}">
                <a16:creationId xmlns:a16="http://schemas.microsoft.com/office/drawing/2014/main" id="{59163D1E-4622-1894-D172-4B645E054FBF}"/>
              </a:ext>
            </a:extLst>
          </p:cNvPr>
          <p:cNvCxnSpPr>
            <a:cxnSpLocks/>
            <a:stCxn id="37" idx="0"/>
            <a:endCxn id="39" idx="2"/>
          </p:cNvCxnSpPr>
          <p:nvPr/>
        </p:nvCxnSpPr>
        <p:spPr>
          <a:xfrm rot="16200000" flipV="1">
            <a:off x="10559840" y="11377519"/>
            <a:ext cx="582024" cy="1776553"/>
          </a:xfrm>
          <a:prstGeom prst="bentConnector3">
            <a:avLst>
              <a:gd name="adj1" fmla="val 50000"/>
            </a:avLst>
          </a:prstGeom>
          <a:noFill/>
          <a:ln w="63500" cap="flat">
            <a:solidFill>
              <a:srgbClr val="002060"/>
            </a:solidFill>
            <a:prstDash val="solid"/>
            <a:miter lim="400000"/>
            <a:headEnd type="oval" w="med" len="med"/>
            <a:tailEnd type="none" w="sm" len="sm"/>
          </a:ln>
          <a:effectLst/>
          <a:sp3d/>
        </p:spPr>
        <p:style>
          <a:lnRef idx="0">
            <a:scrgbClr r="0" g="0" b="0"/>
          </a:lnRef>
          <a:fillRef idx="0">
            <a:scrgbClr r="0" g="0" b="0"/>
          </a:fillRef>
          <a:effectRef idx="0">
            <a:scrgbClr r="0" g="0" b="0"/>
          </a:effectRef>
          <a:fontRef idx="none"/>
        </p:style>
      </p:cxnSp>
      <p:sp>
        <p:nvSpPr>
          <p:cNvPr id="39" name="Rounded Rectangle 38">
            <a:extLst>
              <a:ext uri="{FF2B5EF4-FFF2-40B4-BE49-F238E27FC236}">
                <a16:creationId xmlns:a16="http://schemas.microsoft.com/office/drawing/2014/main" id="{6FCEE179-CBE6-C5D9-4487-93D6AC79A6C3}"/>
              </a:ext>
            </a:extLst>
          </p:cNvPr>
          <p:cNvSpPr/>
          <p:nvPr/>
        </p:nvSpPr>
        <p:spPr>
          <a:xfrm>
            <a:off x="7642024" y="10995217"/>
            <a:ext cx="4641101" cy="979567"/>
          </a:xfrm>
          <a:prstGeom prst="roundRect">
            <a:avLst>
              <a:gd name="adj" fmla="val 25038"/>
            </a:avLst>
          </a:prstGeom>
          <a:solidFill>
            <a:srgbClr val="0329D6"/>
          </a:solidFill>
          <a:ln w="12700" cap="flat">
            <a:solidFill>
              <a:srgbClr val="00206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rPr>
              <a:t>Low Frequency Apparatus</a:t>
            </a:r>
            <a:br>
              <a:rPr kumimoji="0" lang="en-US" sz="24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rPr>
            </a:br>
            <a:r>
              <a:rPr kumimoji="0" lang="en-US" sz="24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rPr>
              <a:t>(LFA)</a:t>
            </a:r>
          </a:p>
        </p:txBody>
      </p:sp>
      <p:cxnSp>
        <p:nvCxnSpPr>
          <p:cNvPr id="46" name="Elbow Connector 45">
            <a:extLst>
              <a:ext uri="{FF2B5EF4-FFF2-40B4-BE49-F238E27FC236}">
                <a16:creationId xmlns:a16="http://schemas.microsoft.com/office/drawing/2014/main" id="{59A30C90-F918-0852-75D2-D7D4EDEC3237}"/>
              </a:ext>
            </a:extLst>
          </p:cNvPr>
          <p:cNvCxnSpPr>
            <a:cxnSpLocks/>
            <a:stCxn id="54" idx="0"/>
            <a:endCxn id="47" idx="2"/>
          </p:cNvCxnSpPr>
          <p:nvPr/>
        </p:nvCxnSpPr>
        <p:spPr>
          <a:xfrm rot="16200000" flipV="1">
            <a:off x="16422604" y="10320218"/>
            <a:ext cx="570279" cy="3902902"/>
          </a:xfrm>
          <a:prstGeom prst="bentConnector3">
            <a:avLst>
              <a:gd name="adj1" fmla="val 50000"/>
            </a:avLst>
          </a:prstGeom>
          <a:noFill/>
          <a:ln w="63500" cap="flat">
            <a:solidFill>
              <a:srgbClr val="002060"/>
            </a:solidFill>
            <a:prstDash val="solid"/>
            <a:miter lim="400000"/>
            <a:headEnd type="oval" w="med" len="med"/>
            <a:tailEnd type="none" w="sm" len="sm"/>
          </a:ln>
          <a:effectLst/>
          <a:sp3d/>
        </p:spPr>
        <p:style>
          <a:lnRef idx="0">
            <a:scrgbClr r="0" g="0" b="0"/>
          </a:lnRef>
          <a:fillRef idx="0">
            <a:scrgbClr r="0" g="0" b="0"/>
          </a:fillRef>
          <a:effectRef idx="0">
            <a:scrgbClr r="0" g="0" b="0"/>
          </a:effectRef>
          <a:fontRef idx="none"/>
        </p:style>
      </p:cxnSp>
      <p:sp>
        <p:nvSpPr>
          <p:cNvPr id="47" name="Rounded Rectangle 46">
            <a:extLst>
              <a:ext uri="{FF2B5EF4-FFF2-40B4-BE49-F238E27FC236}">
                <a16:creationId xmlns:a16="http://schemas.microsoft.com/office/drawing/2014/main" id="{377922C5-A5B8-96A9-FF5E-2E8F3D45511B}"/>
              </a:ext>
            </a:extLst>
          </p:cNvPr>
          <p:cNvSpPr/>
          <p:nvPr/>
        </p:nvSpPr>
        <p:spPr>
          <a:xfrm>
            <a:off x="13639951" y="11006962"/>
            <a:ext cx="2232682" cy="979567"/>
          </a:xfrm>
          <a:prstGeom prst="roundRect">
            <a:avLst>
              <a:gd name="adj" fmla="val 25038"/>
            </a:avLst>
          </a:prstGeom>
          <a:solidFill>
            <a:srgbClr val="0329D6"/>
          </a:solidFill>
          <a:ln w="12700" cap="flat">
            <a:solidFill>
              <a:srgbClr val="00206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rPr>
              <a:t>150 MHz</a:t>
            </a:r>
            <a:br>
              <a:rPr kumimoji="0" lang="en-US" sz="24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rPr>
            </a:br>
            <a:r>
              <a:rPr kumimoji="0" lang="en-US" sz="24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rPr>
              <a:t>Pilot</a:t>
            </a:r>
          </a:p>
        </p:txBody>
      </p:sp>
      <p:sp>
        <p:nvSpPr>
          <p:cNvPr id="50" name="Rounded Rectangle 49">
            <a:extLst>
              <a:ext uri="{FF2B5EF4-FFF2-40B4-BE49-F238E27FC236}">
                <a16:creationId xmlns:a16="http://schemas.microsoft.com/office/drawing/2014/main" id="{57875F04-685A-899F-D823-02A0B84B7F8B}"/>
              </a:ext>
            </a:extLst>
          </p:cNvPr>
          <p:cNvSpPr/>
          <p:nvPr/>
        </p:nvSpPr>
        <p:spPr>
          <a:xfrm>
            <a:off x="16243639" y="6075530"/>
            <a:ext cx="1909482" cy="5826115"/>
          </a:xfrm>
          <a:prstGeom prst="roundRect">
            <a:avLst/>
          </a:prstGeom>
          <a:noFill/>
          <a:ln w="76200" cap="flat">
            <a:solidFill>
              <a:srgbClr val="FF0000"/>
            </a:solidFill>
            <a:prstDash val="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54" name="TextBox 53">
            <a:extLst>
              <a:ext uri="{FF2B5EF4-FFF2-40B4-BE49-F238E27FC236}">
                <a16:creationId xmlns:a16="http://schemas.microsoft.com/office/drawing/2014/main" id="{C3882FDE-3BB1-9E60-28C8-3D92D8966225}"/>
              </a:ext>
            </a:extLst>
          </p:cNvPr>
          <p:cNvSpPr txBox="1"/>
          <p:nvPr/>
        </p:nvSpPr>
        <p:spPr>
          <a:xfrm>
            <a:off x="17878348" y="12556808"/>
            <a:ext cx="1561692" cy="59045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noAutofit/>
          </a:bodyPr>
          <a:lstStyle/>
          <a:p>
            <a:pPr marL="0" marR="0" indent="0" algn="l" defTabSz="2438338" rtl="0" fontAlgn="auto" latinLnBrk="0" hangingPunct="0">
              <a:lnSpc>
                <a:spcPct val="100000"/>
              </a:lnSpc>
              <a:spcBef>
                <a:spcPts val="0"/>
              </a:spcBef>
              <a:spcAft>
                <a:spcPts val="0"/>
              </a:spcAft>
              <a:buClrTx/>
              <a:buSzTx/>
              <a:buFontTx/>
              <a:buNone/>
              <a:tabLst/>
            </a:pPr>
            <a:r>
              <a:rPr kumimoji="0" lang="en-US" sz="2400" b="1" i="0" u="none" strike="noStrike" cap="none" spc="0" normalizeH="0" baseline="0" dirty="0">
                <a:ln>
                  <a:noFill/>
                </a:ln>
                <a:solidFill>
                  <a:srgbClr val="000000"/>
                </a:solidFill>
                <a:effectLst/>
                <a:uFillTx/>
                <a:latin typeface="+mn-lt"/>
                <a:ea typeface="+mn-ea"/>
                <a:cs typeface="+mn-cs"/>
                <a:sym typeface="Helvetica Neue"/>
              </a:rPr>
              <a:t>~150 MHz</a:t>
            </a:r>
          </a:p>
        </p:txBody>
      </p:sp>
      <p:cxnSp>
        <p:nvCxnSpPr>
          <p:cNvPr id="55" name="Elbow Connector 54">
            <a:extLst>
              <a:ext uri="{FF2B5EF4-FFF2-40B4-BE49-F238E27FC236}">
                <a16:creationId xmlns:a16="http://schemas.microsoft.com/office/drawing/2014/main" id="{B0204782-FFA2-CC66-E788-1CA47490AB4D}"/>
              </a:ext>
            </a:extLst>
          </p:cNvPr>
          <p:cNvCxnSpPr>
            <a:cxnSpLocks/>
            <a:stCxn id="54" idx="0"/>
            <a:endCxn id="56" idx="2"/>
          </p:cNvCxnSpPr>
          <p:nvPr/>
        </p:nvCxnSpPr>
        <p:spPr>
          <a:xfrm rot="5400000" flipH="1" flipV="1">
            <a:off x="19912920" y="10750284"/>
            <a:ext cx="552798" cy="3060251"/>
          </a:xfrm>
          <a:prstGeom prst="bentConnector3">
            <a:avLst>
              <a:gd name="adj1" fmla="val 50000"/>
            </a:avLst>
          </a:prstGeom>
          <a:noFill/>
          <a:ln w="63500" cap="flat">
            <a:solidFill>
              <a:srgbClr val="002060"/>
            </a:solidFill>
            <a:prstDash val="solid"/>
            <a:miter lim="400000"/>
            <a:headEnd type="oval" w="med" len="med"/>
            <a:tailEnd type="none" w="sm" len="sm"/>
          </a:ln>
          <a:effectLst/>
          <a:sp3d/>
        </p:spPr>
        <p:style>
          <a:lnRef idx="0">
            <a:scrgbClr r="0" g="0" b="0"/>
          </a:lnRef>
          <a:fillRef idx="0">
            <a:scrgbClr r="0" g="0" b="0"/>
          </a:fillRef>
          <a:effectRef idx="0">
            <a:scrgbClr r="0" g="0" b="0"/>
          </a:effectRef>
          <a:fontRef idx="none"/>
        </p:style>
      </p:cxnSp>
      <p:sp>
        <p:nvSpPr>
          <p:cNvPr id="56" name="Rounded Rectangle 55">
            <a:extLst>
              <a:ext uri="{FF2B5EF4-FFF2-40B4-BE49-F238E27FC236}">
                <a16:creationId xmlns:a16="http://schemas.microsoft.com/office/drawing/2014/main" id="{DC764A7B-774E-E84A-CC32-267935A35508}"/>
              </a:ext>
            </a:extLst>
          </p:cNvPr>
          <p:cNvSpPr/>
          <p:nvPr/>
        </p:nvSpPr>
        <p:spPr>
          <a:xfrm>
            <a:off x="20603104" y="11143902"/>
            <a:ext cx="2232682" cy="860108"/>
          </a:xfrm>
          <a:prstGeom prst="roundRect">
            <a:avLst>
              <a:gd name="adj" fmla="val 25038"/>
            </a:avLst>
          </a:prstGeom>
          <a:solidFill>
            <a:srgbClr val="0329D6"/>
          </a:solidFill>
          <a:ln w="12700" cap="flat">
            <a:solidFill>
              <a:srgbClr val="00206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182880" rIns="50800" bIns="18288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rPr>
              <a:t>Phase IV</a:t>
            </a:r>
          </a:p>
        </p:txBody>
      </p:sp>
      <p:cxnSp>
        <p:nvCxnSpPr>
          <p:cNvPr id="60" name="Straight Arrow Connector 59">
            <a:extLst>
              <a:ext uri="{FF2B5EF4-FFF2-40B4-BE49-F238E27FC236}">
                <a16:creationId xmlns:a16="http://schemas.microsoft.com/office/drawing/2014/main" id="{58077591-4BDF-815C-0DD9-6460212F959E}"/>
              </a:ext>
            </a:extLst>
          </p:cNvPr>
          <p:cNvCxnSpPr/>
          <p:nvPr/>
        </p:nvCxnSpPr>
        <p:spPr>
          <a:xfrm flipV="1">
            <a:off x="15872633" y="11143902"/>
            <a:ext cx="749853" cy="318755"/>
          </a:xfrm>
          <a:prstGeom prst="straightConnector1">
            <a:avLst/>
          </a:prstGeom>
          <a:noFill/>
          <a:ln w="79375" cap="flat">
            <a:solidFill>
              <a:srgbClr val="002060"/>
            </a:solidFill>
            <a:prstDash val="solid"/>
            <a:miter lim="400000"/>
            <a:tailEnd type="triangle" w="med" len="med"/>
          </a:ln>
          <a:effectLst/>
          <a:sp3d/>
        </p:spPr>
        <p:style>
          <a:lnRef idx="0">
            <a:scrgbClr r="0" g="0" b="0"/>
          </a:lnRef>
          <a:fillRef idx="0">
            <a:scrgbClr r="0" g="0" b="0"/>
          </a:fillRef>
          <a:effectRef idx="0">
            <a:scrgbClr r="0" g="0" b="0"/>
          </a:effectRef>
          <a:fontRef idx="none"/>
        </p:style>
      </p:cxnSp>
      <p:sp>
        <p:nvSpPr>
          <p:cNvPr id="65" name="TextBox 64">
            <a:extLst>
              <a:ext uri="{FF2B5EF4-FFF2-40B4-BE49-F238E27FC236}">
                <a16:creationId xmlns:a16="http://schemas.microsoft.com/office/drawing/2014/main" id="{F08D3444-2A5F-1E86-3D73-2A2DE5C19058}"/>
              </a:ext>
            </a:extLst>
          </p:cNvPr>
          <p:cNvSpPr txBox="1"/>
          <p:nvPr/>
        </p:nvSpPr>
        <p:spPr>
          <a:xfrm>
            <a:off x="8390372" y="10531501"/>
            <a:ext cx="3531416" cy="3488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l" defTabSz="2438338" rtl="0" fontAlgn="auto" latinLnBrk="0" hangingPunct="0">
              <a:lnSpc>
                <a:spcPct val="100000"/>
              </a:lnSpc>
              <a:spcBef>
                <a:spcPts val="0"/>
              </a:spcBef>
              <a:spcAft>
                <a:spcPts val="0"/>
              </a:spcAft>
              <a:buClrTx/>
              <a:buSzTx/>
              <a:buFontTx/>
              <a:buNone/>
              <a:tabLst/>
            </a:pPr>
            <a:r>
              <a:rPr kumimoji="0" lang="en-US" sz="1600" i="0" u="none" strike="noStrike" cap="none" spc="0" normalizeH="0" baseline="0" dirty="0">
                <a:ln>
                  <a:noFill/>
                </a:ln>
                <a:solidFill>
                  <a:srgbClr val="000000"/>
                </a:solidFill>
                <a:effectLst/>
                <a:uFillTx/>
                <a:latin typeface="+mn-lt"/>
                <a:ea typeface="+mn-ea"/>
                <a:cs typeface="+mn-cs"/>
                <a:sym typeface="Helvetica Neue"/>
              </a:rPr>
              <a:t>Credit: M. Huehn, R. G. H. Robertson</a:t>
            </a:r>
          </a:p>
        </p:txBody>
      </p:sp>
      <p:grpSp>
        <p:nvGrpSpPr>
          <p:cNvPr id="2" name="Group 1">
            <a:extLst>
              <a:ext uri="{FF2B5EF4-FFF2-40B4-BE49-F238E27FC236}">
                <a16:creationId xmlns:a16="http://schemas.microsoft.com/office/drawing/2014/main" id="{68BC2529-0EA1-FD33-6A24-A0E15E0073DE}"/>
              </a:ext>
            </a:extLst>
          </p:cNvPr>
          <p:cNvGrpSpPr/>
          <p:nvPr/>
        </p:nvGrpSpPr>
        <p:grpSpPr>
          <a:xfrm flipH="1">
            <a:off x="12774522" y="7283669"/>
            <a:ext cx="621965" cy="1936318"/>
            <a:chOff x="21028328" y="1641033"/>
            <a:chExt cx="1938489" cy="10642884"/>
          </a:xfrm>
        </p:grpSpPr>
        <p:cxnSp>
          <p:nvCxnSpPr>
            <p:cNvPr id="3" name="Straight Connector 2">
              <a:extLst>
                <a:ext uri="{FF2B5EF4-FFF2-40B4-BE49-F238E27FC236}">
                  <a16:creationId xmlns:a16="http://schemas.microsoft.com/office/drawing/2014/main" id="{2BCA2FAE-8EAF-F70E-43E8-CFF65098B750}"/>
                </a:ext>
              </a:extLst>
            </p:cNvPr>
            <p:cNvCxnSpPr>
              <a:cxnSpLocks/>
            </p:cNvCxnSpPr>
            <p:nvPr/>
          </p:nvCxnSpPr>
          <p:spPr>
            <a:xfrm>
              <a:off x="21224475" y="1641033"/>
              <a:ext cx="1546188" cy="0"/>
            </a:xfrm>
            <a:prstGeom prst="line">
              <a:avLst/>
            </a:prstGeom>
            <a:ln w="571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18" name="Straight Connector 17">
              <a:extLst>
                <a:ext uri="{FF2B5EF4-FFF2-40B4-BE49-F238E27FC236}">
                  <a16:creationId xmlns:a16="http://schemas.microsoft.com/office/drawing/2014/main" id="{F75D42A9-72FF-AC31-B298-E3E751240350}"/>
                </a:ext>
              </a:extLst>
            </p:cNvPr>
            <p:cNvCxnSpPr>
              <a:cxnSpLocks/>
            </p:cNvCxnSpPr>
            <p:nvPr/>
          </p:nvCxnSpPr>
          <p:spPr>
            <a:xfrm>
              <a:off x="21224475" y="12283917"/>
              <a:ext cx="1546188" cy="0"/>
            </a:xfrm>
            <a:prstGeom prst="line">
              <a:avLst/>
            </a:prstGeom>
            <a:ln w="571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19" name="Straight Connector 18">
              <a:extLst>
                <a:ext uri="{FF2B5EF4-FFF2-40B4-BE49-F238E27FC236}">
                  <a16:creationId xmlns:a16="http://schemas.microsoft.com/office/drawing/2014/main" id="{40907AAF-EDEC-B2B4-8516-84A8430328B9}"/>
                </a:ext>
              </a:extLst>
            </p:cNvPr>
            <p:cNvCxnSpPr>
              <a:cxnSpLocks/>
            </p:cNvCxnSpPr>
            <p:nvPr/>
          </p:nvCxnSpPr>
          <p:spPr>
            <a:xfrm flipH="1">
              <a:off x="21997567" y="1793433"/>
              <a:ext cx="0" cy="4251233"/>
            </a:xfrm>
            <a:prstGeom prst="line">
              <a:avLst/>
            </a:prstGeom>
            <a:ln w="57150">
              <a:solidFill>
                <a:schemeClr val="tx1"/>
              </a:solidFill>
              <a:headEnd type="arrow" w="med" len="med"/>
              <a:tailEnd w="med" len="med"/>
            </a:ln>
          </p:spPr>
          <p:style>
            <a:lnRef idx="1">
              <a:schemeClr val="accent5"/>
            </a:lnRef>
            <a:fillRef idx="0">
              <a:schemeClr val="accent5"/>
            </a:fillRef>
            <a:effectRef idx="0">
              <a:schemeClr val="accent5"/>
            </a:effectRef>
            <a:fontRef idx="minor">
              <a:schemeClr val="tx1"/>
            </a:fontRef>
          </p:style>
        </p:cxnSp>
        <p:cxnSp>
          <p:nvCxnSpPr>
            <p:cNvPr id="21" name="Straight Connector 20">
              <a:extLst>
                <a:ext uri="{FF2B5EF4-FFF2-40B4-BE49-F238E27FC236}">
                  <a16:creationId xmlns:a16="http://schemas.microsoft.com/office/drawing/2014/main" id="{4986652B-D53F-EF90-45DE-4C327269CD34}"/>
                </a:ext>
              </a:extLst>
            </p:cNvPr>
            <p:cNvCxnSpPr>
              <a:cxnSpLocks/>
            </p:cNvCxnSpPr>
            <p:nvPr/>
          </p:nvCxnSpPr>
          <p:spPr>
            <a:xfrm flipH="1">
              <a:off x="21997567" y="8737132"/>
              <a:ext cx="0" cy="3299175"/>
            </a:xfrm>
            <a:prstGeom prst="line">
              <a:avLst/>
            </a:prstGeom>
            <a:ln w="57150">
              <a:solidFill>
                <a:schemeClr val="tx1"/>
              </a:solidFill>
              <a:headEnd type="none" w="med" len="med"/>
              <a:tailEnd type="arrow" w="med" len="med"/>
            </a:ln>
          </p:spPr>
          <p:style>
            <a:lnRef idx="1">
              <a:schemeClr val="accent5"/>
            </a:lnRef>
            <a:fillRef idx="0">
              <a:schemeClr val="accent5"/>
            </a:fillRef>
            <a:effectRef idx="0">
              <a:schemeClr val="accent5"/>
            </a:effectRef>
            <a:fontRef idx="minor">
              <a:schemeClr val="tx1"/>
            </a:fontRef>
          </p:style>
        </p:cxnSp>
        <p:sp>
          <p:nvSpPr>
            <p:cNvPr id="23" name="TextBox 22">
              <a:extLst>
                <a:ext uri="{FF2B5EF4-FFF2-40B4-BE49-F238E27FC236}">
                  <a16:creationId xmlns:a16="http://schemas.microsoft.com/office/drawing/2014/main" id="{ED1F5B37-2D28-3A7E-3146-14AAA850F29A}"/>
                </a:ext>
              </a:extLst>
            </p:cNvPr>
            <p:cNvSpPr txBox="1"/>
            <p:nvPr/>
          </p:nvSpPr>
          <p:spPr>
            <a:xfrm>
              <a:off x="21028328" y="6108507"/>
              <a:ext cx="1938489" cy="23909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2438338" rtl="0" fontAlgn="auto" latinLnBrk="0" hangingPunct="0">
                <a:lnSpc>
                  <a:spcPct val="90000"/>
                </a:lnSpc>
                <a:spcBef>
                  <a:spcPts val="0"/>
                </a:spcBef>
                <a:spcAft>
                  <a:spcPts val="0"/>
                </a:spcAft>
                <a:buClrTx/>
                <a:buSzTx/>
                <a:buFontTx/>
                <a:buNone/>
                <a:tabLst/>
              </a:pPr>
              <a:r>
                <a:rPr kumimoji="0" lang="en-US" sz="2400" b="0" i="0" u="none" strike="noStrike" cap="none" spc="0" normalizeH="0" baseline="0" dirty="0">
                  <a:ln>
                    <a:noFill/>
                  </a:ln>
                  <a:solidFill>
                    <a:srgbClr val="000000"/>
                  </a:solidFill>
                  <a:effectLst/>
                  <a:uFillTx/>
                  <a:latin typeface="+mn-lt"/>
                  <a:ea typeface="+mn-ea"/>
                  <a:cs typeface="+mn-cs"/>
                  <a:sym typeface="Helvetica Neue"/>
                </a:rPr>
                <a:t>5 m</a:t>
              </a:r>
            </a:p>
          </p:txBody>
        </p:sp>
      </p:grpSp>
      <p:sp>
        <p:nvSpPr>
          <p:cNvPr id="29" name="Slide Number Placeholder 28">
            <a:extLst>
              <a:ext uri="{FF2B5EF4-FFF2-40B4-BE49-F238E27FC236}">
                <a16:creationId xmlns:a16="http://schemas.microsoft.com/office/drawing/2014/main" id="{521726EE-A4A1-B3F0-87AD-195B12C8A0FD}"/>
              </a:ext>
            </a:extLst>
          </p:cNvPr>
          <p:cNvSpPr>
            <a:spLocks noGrp="1"/>
          </p:cNvSpPr>
          <p:nvPr>
            <p:ph type="sldNum" sz="quarter" idx="2"/>
          </p:nvPr>
        </p:nvSpPr>
        <p:spPr/>
        <p:txBody>
          <a:bodyPr/>
          <a:lstStyle/>
          <a:p>
            <a:fld id="{86CB4B4D-7CA3-9044-876B-883B54F8677D}" type="slidenum">
              <a:rPr lang="en-US" smtClean="0"/>
              <a:t>9</a:t>
            </a:fld>
            <a:endParaRPr lang="en-US"/>
          </a:p>
        </p:txBody>
      </p:sp>
      <p:sp>
        <p:nvSpPr>
          <p:cNvPr id="4" name="Footer Placeholder 3">
            <a:extLst>
              <a:ext uri="{FF2B5EF4-FFF2-40B4-BE49-F238E27FC236}">
                <a16:creationId xmlns:a16="http://schemas.microsoft.com/office/drawing/2014/main" id="{5F36082D-F2F1-CB2E-6EDF-EBBD5164F35A}"/>
              </a:ext>
            </a:extLst>
          </p:cNvPr>
          <p:cNvSpPr>
            <a:spLocks noGrp="1"/>
          </p:cNvSpPr>
          <p:nvPr>
            <p:ph type="ftr" sz="quarter" idx="10"/>
          </p:nvPr>
        </p:nvSpPr>
        <p:spPr/>
        <p:txBody>
          <a:bodyPr/>
          <a:lstStyle/>
          <a:p>
            <a:pPr algn="l">
              <a:defRPr/>
            </a:pPr>
            <a:r>
              <a:rPr lang="en-US">
                <a:solidFill>
                  <a:schemeClr val="tx1"/>
                </a:solidFill>
              </a:rPr>
              <a:t>de Viveiros - Penn State</a:t>
            </a:r>
            <a:r>
              <a:rPr lang="en-US">
                <a:solidFill>
                  <a:srgbClr val="000000"/>
                </a:solidFill>
              </a:rPr>
              <a:t> </a:t>
            </a:r>
          </a:p>
          <a:p>
            <a:pPr>
              <a:defRPr/>
            </a:pPr>
            <a:r>
              <a:rPr lang="en-US">
                <a:solidFill>
                  <a:srgbClr val="000000"/>
                </a:solidFill>
              </a:rPr>
              <a:t>Lake Louise Winter Institute 2026</a:t>
            </a:r>
          </a:p>
          <a:p>
            <a:pPr algn="r">
              <a:defRPr/>
            </a:pPr>
            <a:r>
              <a:rPr lang="en-US">
                <a:solidFill>
                  <a:schemeClr val="tx1"/>
                </a:solidFill>
              </a:rPr>
              <a:t>March 2026 v3 #</a:t>
            </a:r>
            <a:endParaRPr lang="en-US" dirty="0">
              <a:solidFill>
                <a:schemeClr val="tx1"/>
              </a:solidFill>
            </a:endParaRPr>
          </a:p>
        </p:txBody>
      </p:sp>
    </p:spTree>
    <p:extLst>
      <p:ext uri="{BB962C8B-B14F-4D97-AF65-F5344CB8AC3E}">
        <p14:creationId xmlns:p14="http://schemas.microsoft.com/office/powerpoint/2010/main" val="953258928"/>
      </p:ext>
    </p:extLst>
  </p:cSld>
  <p:clrMapOvr>
    <a:masterClrMapping/>
  </p:clrMapOvr>
  <p:transition spd="med"/>
</p:sld>
</file>

<file path=ppt/theme/theme1.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Metadata/LabelInfo.xml><?xml version="1.0" encoding="utf-8"?>
<clbl:labelList xmlns:clbl="http://schemas.microsoft.com/office/2020/mipLabelMetadata">
  <clbl:label id="{7cf48d45-3ddb-4389-a9c1-c115526eb52e}" enabled="0" method="" siteId="{7cf48d45-3ddb-4389-a9c1-c115526eb52e}" removed="1"/>
</clbl:labelList>
</file>

<file path=docProps/app.xml><?xml version="1.0" encoding="utf-8"?>
<Properties xmlns="http://schemas.openxmlformats.org/officeDocument/2006/extended-properties" xmlns:vt="http://schemas.openxmlformats.org/officeDocument/2006/docPropsVTypes">
  <Template/>
  <TotalTime>5908</TotalTime>
  <Words>2366</Words>
  <Application>Microsoft Macintosh PowerPoint</Application>
  <PresentationFormat>Custom</PresentationFormat>
  <Paragraphs>395</Paragraphs>
  <Slides>16</Slides>
  <Notes>16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16</vt:i4>
      </vt:variant>
    </vt:vector>
  </HeadingPairs>
  <TitlesOfParts>
    <vt:vector size="25" baseType="lpstr">
      <vt:lpstr>Arial</vt:lpstr>
      <vt:lpstr>Arial Black</vt:lpstr>
      <vt:lpstr>Arial Narrow</vt:lpstr>
      <vt:lpstr>Cambria Math</vt:lpstr>
      <vt:lpstr>Helvetica</vt:lpstr>
      <vt:lpstr>Helvetica Light</vt:lpstr>
      <vt:lpstr>Helvetica Neue</vt:lpstr>
      <vt:lpstr>Helvetica Neue Medium</vt:lpstr>
      <vt:lpstr>21_BasicWhite</vt:lpstr>
      <vt:lpstr>Measuring the Neutrino Mass with the Project 8 Experiment</vt:lpstr>
      <vt:lpstr>Project 8: Measuring the Neutrino Mass with CRES</vt:lpstr>
      <vt:lpstr>The Project 8 Scientific Programme: A Phased Approach</vt:lpstr>
      <vt:lpstr>Phases I and II - The Detector</vt:lpstr>
      <vt:lpstr>Measuring the Cyclotron Radiation and the Tritium Spectrum</vt:lpstr>
      <vt:lpstr>The Project 8 Scientific Programme: A Phased Approach</vt:lpstr>
      <vt:lpstr>Large Volume CRES</vt:lpstr>
      <vt:lpstr>Desirable cavity characteristics</vt:lpstr>
      <vt:lpstr>Cavity Development Program</vt:lpstr>
      <vt:lpstr>Cavity Development Program</vt:lpstr>
      <vt:lpstr>Cavity CRES Apparatus (CCA):</vt:lpstr>
      <vt:lpstr>Scaling up Cavity Size</vt:lpstr>
      <vt:lpstr>Low-Frequency Apparatus (LFA)</vt:lpstr>
      <vt:lpstr>Phase IV</vt:lpstr>
      <vt:lpstr>Thank You!</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8: Using Cyclotron Radiation Emission Spectroscopy to Measure the Neutrino Mass</dc:title>
  <cp:lastModifiedBy>de Viveiros, Luiz</cp:lastModifiedBy>
  <cp:revision>10</cp:revision>
  <dcterms:modified xsi:type="dcterms:W3CDTF">2026-03-05T16:33:08Z</dcterms:modified>
</cp:coreProperties>
</file>