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4"/>
  </p:notesMasterIdLst>
  <p:handoutMasterIdLst>
    <p:handoutMasterId r:id="rId35"/>
  </p:handoutMasterIdLst>
  <p:sldIdLst>
    <p:sldId id="256" r:id="rId5"/>
    <p:sldId id="337" r:id="rId6"/>
    <p:sldId id="338" r:id="rId7"/>
    <p:sldId id="335" r:id="rId8"/>
    <p:sldId id="336" r:id="rId9"/>
    <p:sldId id="339" r:id="rId10"/>
    <p:sldId id="340" r:id="rId11"/>
    <p:sldId id="341" r:id="rId12"/>
    <p:sldId id="342" r:id="rId13"/>
    <p:sldId id="343" r:id="rId14"/>
    <p:sldId id="344" r:id="rId15"/>
    <p:sldId id="345" r:id="rId16"/>
    <p:sldId id="346" r:id="rId17"/>
    <p:sldId id="347" r:id="rId18"/>
    <p:sldId id="263" r:id="rId19"/>
    <p:sldId id="350" r:id="rId20"/>
    <p:sldId id="306" r:id="rId21"/>
    <p:sldId id="348" r:id="rId22"/>
    <p:sldId id="361" r:id="rId23"/>
    <p:sldId id="349" r:id="rId24"/>
    <p:sldId id="351" r:id="rId25"/>
    <p:sldId id="352" r:id="rId26"/>
    <p:sldId id="353" r:id="rId27"/>
    <p:sldId id="354" r:id="rId28"/>
    <p:sldId id="355" r:id="rId29"/>
    <p:sldId id="356" r:id="rId30"/>
    <p:sldId id="357" r:id="rId31"/>
    <p:sldId id="358" r:id="rId32"/>
    <p:sldId id="360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941100"/>
    <a:srgbClr val="8EFA00"/>
    <a:srgbClr val="FFB0E9"/>
    <a:srgbClr val="5A8D94"/>
    <a:srgbClr val="EBEB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11" autoAdjust="0"/>
    <p:restoredTop sz="94600" autoAdjust="0"/>
  </p:normalViewPr>
  <p:slideViewPr>
    <p:cSldViewPr snapToGrid="0">
      <p:cViewPr>
        <p:scale>
          <a:sx n="90" d="100"/>
          <a:sy n="90" d="100"/>
        </p:scale>
        <p:origin x="440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3154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Mass (kg)</c:v>
                </c:pt>
              </c:strCache>
            </c:strRef>
          </c:tx>
          <c:explosion val="14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27BC-7647-88EA-67343E0D83B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27BC-7647-88EA-67343E0D83B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27BC-7647-88EA-67343E0D83B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27BC-7647-88EA-67343E0D83B1}"/>
              </c:ext>
            </c:extLst>
          </c:dPt>
          <c:dLbls>
            <c:dLbl>
              <c:idx val="0"/>
              <c:layout>
                <c:manualLayout>
                  <c:x val="-0.2162728221779372"/>
                  <c:y val="-7.6556887114111807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ICPC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164957265812745"/>
                      <c:h val="8.3232458586055338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1-27BC-7647-88EA-67343E0D83B1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PPC</a:t>
                    </a:r>
                    <a:endParaRPr lang="en-US" dirty="0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27BC-7647-88EA-67343E0D83B1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BEGe</a:t>
                    </a:r>
                    <a:endParaRPr lang="en-US" dirty="0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27BC-7647-88EA-67343E0D83B1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Coax</a:t>
                    </a:r>
                    <a:endParaRPr lang="en-US" dirty="0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27BC-7647-88EA-67343E0D83B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LEGEND IC</c:v>
                </c:pt>
                <c:pt idx="1">
                  <c:v>PPC</c:v>
                </c:pt>
                <c:pt idx="2">
                  <c:v>BEGe</c:v>
                </c:pt>
                <c:pt idx="3">
                  <c:v>Coax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86.7</c:v>
                </c:pt>
                <c:pt idx="1">
                  <c:v>22.1</c:v>
                </c:pt>
                <c:pt idx="2">
                  <c:v>19</c:v>
                </c:pt>
                <c:pt idx="3">
                  <c:v>14.7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7BC-7647-88EA-67343E0D83B1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64B13DD-DD5C-4D7B-A7B2-0D291A44580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399B4A-D4B6-41DC-B4BA-A16F4A7EABF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8DD508-762E-4A56-8057-6F3E893FE061}" type="datetimeFigureOut">
              <a:rPr lang="en-US" smtClean="0"/>
              <a:t>3/2/26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A662FF-2BD0-42CC-81E0-E211BE360A8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57ECB1-26BD-4C91-A134-EC6F2CC72CE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BFE5E4-E7AD-46D7-82A6-8E6D0CE600B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4178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2-20T17:46:46.910"/>
    </inkml:context>
    <inkml:brush xml:id="br0">
      <inkml:brushProperty name="width" value="0.05" units="cm"/>
      <inkml:brushProperty name="height" value="0.05" units="cm"/>
      <inkml:brushProperty name="color" value="#FFC459"/>
    </inkml:brush>
  </inkml:definitions>
  <inkml:trace contextRef="#ctx0" brushRef="#br0">882 0 24575,'-19'0'0,"-38"30"0,17 2 0,-36 28 0,26-5 0,3-7 0,-1 11 0,-5 10 0,16-5 0,6-23 0,1 0 0,-1 30-372,6-26 0,-1 2 372,-11 35 0,18-27 0,0-2 0,-8 13 0,0 21 0,5-18 0,-6 2 0,6-1 183,2-3-183,3-17 0,3 9 0,2-18 0,1 1 0,5-13 561,0-2-561,-4-11 0,9-1 0,-3-5 0,4 0 0,0-1 0,-4-4 0,3 0 0,-3-5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2-20T17:46:46.911"/>
    </inkml:context>
    <inkml:brush xml:id="br0">
      <inkml:brushProperty name="width" value="0.05" units="cm"/>
      <inkml:brushProperty name="height" value="0.05" units="cm"/>
      <inkml:brushProperty name="color" value="#FFC459"/>
    </inkml:brush>
  </inkml:definitions>
  <inkml:trace contextRef="#ctx0" brushRef="#br0">1 9 20938,'4'-5'0,"17"1"1730,-3 4-1730,20 11 615,15 20-615,-5-3 0,15 20 315,-12-14-315,-18-7 977,18 10-977,-31-18 0,22 12 0,-24-9 0,4 0 0,-2-5 0,-8-2 0,3 0 0,-5-4 0,0 3 0,-1-4 0,1 0 0,-5-1 0,0-7 0,-1-8 0,13-16 0,33-27 0,0 7 0,28-16 0,-15 22 0,14 1 0,-6 8 0,7 4 0,-17 4 0,-2 5 0,-15 7 0,-2-4 0,-13 10 0,-7-4 0,-2 5 0,-9 0 0,4 0 0,-6 0 0,-4 0 0,-1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2-20T17:49:33.57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24575,'19'0'0,"1"0"0,11 0 0,9 0 0,6 0 0,6 1 0,-5 3 0,-2 1 0,-5 3 0,-4 2 0,-5-1 0,0 3 0,2-1 0,1 1 0,1 1 0,2 1 0,-1 2 0,0 1 0,-5-1 0,-6 1 0,-3-1 0,-4-1 0,1 3 0,-1 0 0,-1 1 0,2 2 0,2 3 0,1 2 0,-1 0 0,-2-2 0,-3-3 0,-4-3 0,0 0 0,-3-3 0,-2-4 0,-2 0 0,-2-1 0,1-1 0,-2-4 0,-1-2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2-20T17:49:33.57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177 1 24575,'-20'12'0,"5"0"0,-3 4 0,3 2 0,0-3 0,1 1 0,5-4 0,2-3 0,1 0 0,1-2 0,0-1 0,0 0 0,-1-2 0,-1 0 0,-1-1 0,-1 3 0,0-2 0,6 0 0,2-3 0,7-1 0,1 0 0,-1 0 0,1 0 0,-1 0 0,1 2 0,2 2 0,0 3 0,1 3 0,-1-1 0,1 0 0,2 2 0,0-1 0,3 3 0,-1 0 0,-1-1 0,-1 0 0,-4-4 0,-1 1 0,0-2 0,-1 2 0,-1-1 0,-2-1 0,0 0 0,0-1 0,-1-2 0,-1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69CD52-EA80-42E8-964B-0DC3907FFC08}" type="datetimeFigureOut">
              <a:rPr lang="en-US" smtClean="0"/>
              <a:t>3/2/26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F5DD2-187C-450F-BB87-F62B9ADB0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338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DF5DD2-187C-450F-BB87-F62B9ADB04D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8471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DF5DD2-187C-450F-BB87-F62B9ADB04D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5251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DF5DD2-187C-450F-BB87-F62B9ADB04D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0382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DF5DD2-187C-450F-BB87-F62B9ADB04D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892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002DED-DCF6-428F-92AB-AA8ACCA0B387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5350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251742-F350-4E0A-882E-44E34E005EFD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56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089AF31C-6D63-451B-BE35-F1CE5A8D371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35702" y="503497"/>
            <a:ext cx="4223000" cy="3845891"/>
          </a:xfrm>
        </p:spPr>
        <p:txBody>
          <a:bodyPr/>
          <a:lstStyle>
            <a:lvl1pPr>
              <a:defRPr sz="6000" b="1" spc="1500" baseline="0"/>
            </a:lvl1pPr>
          </a:lstStyle>
          <a:p>
            <a:pPr algn="l"/>
            <a:r>
              <a:rPr lang="en-US" dirty="0"/>
              <a:t>CLICK TO ADD TITLE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7D4FF1DD-E23B-4744-B517-0FC5587EC80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5702" y="4441463"/>
            <a:ext cx="4223000" cy="1781123"/>
          </a:xfrm>
        </p:spPr>
        <p:txBody>
          <a:bodyPr/>
          <a:lstStyle>
            <a:lvl1pPr marL="0">
              <a:buNone/>
              <a:defRPr sz="2400" spc="400" baseline="0"/>
            </a:lvl1pPr>
          </a:lstStyle>
          <a:p>
            <a:pPr algn="l"/>
            <a:r>
              <a:rPr lang="en-US" dirty="0"/>
              <a:t>CLICK TO ADD SUBTITLE</a:t>
            </a:r>
          </a:p>
        </p:txBody>
      </p:sp>
      <p:sp>
        <p:nvSpPr>
          <p:cNvPr id="19" name="Graphic 212">
            <a:extLst>
              <a:ext uri="{FF2B5EF4-FFF2-40B4-BE49-F238E27FC236}">
                <a16:creationId xmlns:a16="http://schemas.microsoft.com/office/drawing/2014/main" id="{0E905E14-E19A-49A4-95B0-A4334F09DD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458925" y="819560"/>
            <a:ext cx="413564" cy="413564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20" name="Graphic 212">
            <a:extLst>
              <a:ext uri="{FF2B5EF4-FFF2-40B4-BE49-F238E27FC236}">
                <a16:creationId xmlns:a16="http://schemas.microsoft.com/office/drawing/2014/main" id="{F99F5C16-D21E-4159-9011-D83D62945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458925" y="819560"/>
            <a:ext cx="413564" cy="413564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3">
              <a:alpha val="2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198" name="Picture Placeholder 197">
            <a:extLst>
              <a:ext uri="{FF2B5EF4-FFF2-40B4-BE49-F238E27FC236}">
                <a16:creationId xmlns:a16="http://schemas.microsoft.com/office/drawing/2014/main" id="{F9D3FB22-FF74-4855-A816-8D13507F1A8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67894" y="587120"/>
            <a:ext cx="5290998" cy="5290998"/>
          </a:xfrm>
          <a:custGeom>
            <a:avLst/>
            <a:gdLst>
              <a:gd name="connsiteX0" fmla="*/ 2645499 w 5290998"/>
              <a:gd name="connsiteY0" fmla="*/ 0 h 5290998"/>
              <a:gd name="connsiteX1" fmla="*/ 5290998 w 5290998"/>
              <a:gd name="connsiteY1" fmla="*/ 2645499 h 5290998"/>
              <a:gd name="connsiteX2" fmla="*/ 2645499 w 5290998"/>
              <a:gd name="connsiteY2" fmla="*/ 5290998 h 5290998"/>
              <a:gd name="connsiteX3" fmla="*/ 0 w 5290998"/>
              <a:gd name="connsiteY3" fmla="*/ 2645499 h 5290998"/>
              <a:gd name="connsiteX4" fmla="*/ 2645499 w 5290998"/>
              <a:gd name="connsiteY4" fmla="*/ 0 h 5290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90998" h="5290998">
                <a:moveTo>
                  <a:pt x="2645499" y="0"/>
                </a:moveTo>
                <a:cubicBezTo>
                  <a:pt x="4106568" y="0"/>
                  <a:pt x="5290998" y="1184430"/>
                  <a:pt x="5290998" y="2645499"/>
                </a:cubicBezTo>
                <a:cubicBezTo>
                  <a:pt x="5290998" y="4106568"/>
                  <a:pt x="4106568" y="5290998"/>
                  <a:pt x="2645499" y="5290998"/>
                </a:cubicBezTo>
                <a:cubicBezTo>
                  <a:pt x="1184430" y="5290998"/>
                  <a:pt x="0" y="4106568"/>
                  <a:pt x="0" y="2645499"/>
                </a:cubicBezTo>
                <a:cubicBezTo>
                  <a:pt x="0" y="1184430"/>
                  <a:pt x="1184430" y="0"/>
                  <a:pt x="264549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algn="ctr">
              <a:buNone/>
              <a:defRPr/>
            </a:lvl1pPr>
          </a:lstStyle>
          <a:p>
            <a:r>
              <a:rPr lang="en-US" dirty="0"/>
              <a:t>Click to add photo</a:t>
            </a:r>
          </a:p>
        </p:txBody>
      </p:sp>
      <p:grpSp>
        <p:nvGrpSpPr>
          <p:cNvPr id="7" name="Graphic 190">
            <a:extLst>
              <a:ext uri="{FF2B5EF4-FFF2-40B4-BE49-F238E27FC236}">
                <a16:creationId xmlns:a16="http://schemas.microsoft.com/office/drawing/2014/main" id="{17EAC1B1-556C-4228-8079-3D901DC59A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4958702" y="964250"/>
            <a:ext cx="1591731" cy="537747"/>
            <a:chOff x="2504802" y="1755501"/>
            <a:chExt cx="1591731" cy="537747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0A0FE21-F756-4726-9EC7-46DFECEEA9C4}"/>
                </a:ext>
              </a:extLst>
            </p:cNvPr>
            <p:cNvSpPr/>
            <p:nvPr/>
          </p:nvSpPr>
          <p:spPr>
            <a:xfrm>
              <a:off x="2504802" y="2113855"/>
              <a:ext cx="1598614" cy="172939"/>
            </a:xfrm>
            <a:custGeom>
              <a:avLst/>
              <a:gdLst>
                <a:gd name="connsiteX0" fmla="*/ 1248648 w 1598614"/>
                <a:gd name="connsiteY0" fmla="*/ 172939 h 172939"/>
                <a:gd name="connsiteX1" fmla="*/ 1123031 w 1598614"/>
                <a:gd name="connsiteY1" fmla="*/ 92708 h 172939"/>
                <a:gd name="connsiteX2" fmla="*/ 1024085 w 1598614"/>
                <a:gd name="connsiteY2" fmla="*/ 29469 h 172939"/>
                <a:gd name="connsiteX3" fmla="*/ 925140 w 1598614"/>
                <a:gd name="connsiteY3" fmla="*/ 92708 h 172939"/>
                <a:gd name="connsiteX4" fmla="*/ 799522 w 1598614"/>
                <a:gd name="connsiteY4" fmla="*/ 172939 h 172939"/>
                <a:gd name="connsiteX5" fmla="*/ 799522 w 1598614"/>
                <a:gd name="connsiteY5" fmla="*/ 172939 h 172939"/>
                <a:gd name="connsiteX6" fmla="*/ 673905 w 1598614"/>
                <a:gd name="connsiteY6" fmla="*/ 92708 h 172939"/>
                <a:gd name="connsiteX7" fmla="*/ 574959 w 1598614"/>
                <a:gd name="connsiteY7" fmla="*/ 29469 h 172939"/>
                <a:gd name="connsiteX8" fmla="*/ 476014 w 1598614"/>
                <a:gd name="connsiteY8" fmla="*/ 92708 h 172939"/>
                <a:gd name="connsiteX9" fmla="*/ 350396 w 1598614"/>
                <a:gd name="connsiteY9" fmla="*/ 172939 h 172939"/>
                <a:gd name="connsiteX10" fmla="*/ 224778 w 1598614"/>
                <a:gd name="connsiteY10" fmla="*/ 92708 h 172939"/>
                <a:gd name="connsiteX11" fmla="*/ 125833 w 1598614"/>
                <a:gd name="connsiteY11" fmla="*/ 29469 h 172939"/>
                <a:gd name="connsiteX12" fmla="*/ 26887 w 1598614"/>
                <a:gd name="connsiteY12" fmla="*/ 92708 h 172939"/>
                <a:gd name="connsiteX13" fmla="*/ 0 w 1598614"/>
                <a:gd name="connsiteY13" fmla="*/ 80232 h 172939"/>
                <a:gd name="connsiteX14" fmla="*/ 125618 w 1598614"/>
                <a:gd name="connsiteY14" fmla="*/ 0 h 172939"/>
                <a:gd name="connsiteX15" fmla="*/ 251235 w 1598614"/>
                <a:gd name="connsiteY15" fmla="*/ 80232 h 172939"/>
                <a:gd name="connsiteX16" fmla="*/ 350181 w 1598614"/>
                <a:gd name="connsiteY16" fmla="*/ 143471 h 172939"/>
                <a:gd name="connsiteX17" fmla="*/ 449126 w 1598614"/>
                <a:gd name="connsiteY17" fmla="*/ 80232 h 172939"/>
                <a:gd name="connsiteX18" fmla="*/ 574744 w 1598614"/>
                <a:gd name="connsiteY18" fmla="*/ 0 h 172939"/>
                <a:gd name="connsiteX19" fmla="*/ 700362 w 1598614"/>
                <a:gd name="connsiteY19" fmla="*/ 80232 h 172939"/>
                <a:gd name="connsiteX20" fmla="*/ 799307 w 1598614"/>
                <a:gd name="connsiteY20" fmla="*/ 143471 h 172939"/>
                <a:gd name="connsiteX21" fmla="*/ 799307 w 1598614"/>
                <a:gd name="connsiteY21" fmla="*/ 143471 h 172939"/>
                <a:gd name="connsiteX22" fmla="*/ 898253 w 1598614"/>
                <a:gd name="connsiteY22" fmla="*/ 80232 h 172939"/>
                <a:gd name="connsiteX23" fmla="*/ 1023870 w 1598614"/>
                <a:gd name="connsiteY23" fmla="*/ 0 h 172939"/>
                <a:gd name="connsiteX24" fmla="*/ 1149488 w 1598614"/>
                <a:gd name="connsiteY24" fmla="*/ 80232 h 172939"/>
                <a:gd name="connsiteX25" fmla="*/ 1248433 w 1598614"/>
                <a:gd name="connsiteY25" fmla="*/ 143471 h 172939"/>
                <a:gd name="connsiteX26" fmla="*/ 1347379 w 1598614"/>
                <a:gd name="connsiteY26" fmla="*/ 80232 h 172939"/>
                <a:gd name="connsiteX27" fmla="*/ 1472997 w 1598614"/>
                <a:gd name="connsiteY27" fmla="*/ 0 h 172939"/>
                <a:gd name="connsiteX28" fmla="*/ 1598614 w 1598614"/>
                <a:gd name="connsiteY28" fmla="*/ 80232 h 172939"/>
                <a:gd name="connsiteX29" fmla="*/ 1571942 w 1598614"/>
                <a:gd name="connsiteY29" fmla="*/ 92708 h 172939"/>
                <a:gd name="connsiteX30" fmla="*/ 1472997 w 1598614"/>
                <a:gd name="connsiteY30" fmla="*/ 29469 h 172939"/>
                <a:gd name="connsiteX31" fmla="*/ 1374051 w 1598614"/>
                <a:gd name="connsiteY31" fmla="*/ 92708 h 172939"/>
                <a:gd name="connsiteX32" fmla="*/ 1248648 w 1598614"/>
                <a:gd name="connsiteY32" fmla="*/ 172939 h 172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614" h="172939">
                  <a:moveTo>
                    <a:pt x="1248648" y="172939"/>
                  </a:moveTo>
                  <a:cubicBezTo>
                    <a:pt x="1194229" y="172939"/>
                    <a:pt x="1146046" y="142180"/>
                    <a:pt x="1123031" y="92708"/>
                  </a:cubicBezTo>
                  <a:cubicBezTo>
                    <a:pt x="1104962" y="53775"/>
                    <a:pt x="1067105" y="29469"/>
                    <a:pt x="1024085" y="29469"/>
                  </a:cubicBezTo>
                  <a:cubicBezTo>
                    <a:pt x="981066" y="29469"/>
                    <a:pt x="943208" y="53775"/>
                    <a:pt x="925140" y="92708"/>
                  </a:cubicBezTo>
                  <a:cubicBezTo>
                    <a:pt x="902124" y="142180"/>
                    <a:pt x="853942" y="172939"/>
                    <a:pt x="799522" y="172939"/>
                  </a:cubicBezTo>
                  <a:cubicBezTo>
                    <a:pt x="799522" y="172939"/>
                    <a:pt x="799522" y="172939"/>
                    <a:pt x="799522" y="172939"/>
                  </a:cubicBezTo>
                  <a:cubicBezTo>
                    <a:pt x="744887" y="172939"/>
                    <a:pt x="696920" y="142180"/>
                    <a:pt x="673905" y="92708"/>
                  </a:cubicBezTo>
                  <a:cubicBezTo>
                    <a:pt x="655836" y="53775"/>
                    <a:pt x="617979" y="29469"/>
                    <a:pt x="574959" y="29469"/>
                  </a:cubicBezTo>
                  <a:cubicBezTo>
                    <a:pt x="531939" y="29469"/>
                    <a:pt x="494082" y="53775"/>
                    <a:pt x="476014" y="92708"/>
                  </a:cubicBezTo>
                  <a:cubicBezTo>
                    <a:pt x="452998" y="142180"/>
                    <a:pt x="405031" y="172939"/>
                    <a:pt x="350396" y="172939"/>
                  </a:cubicBezTo>
                  <a:cubicBezTo>
                    <a:pt x="295976" y="172939"/>
                    <a:pt x="247794" y="142180"/>
                    <a:pt x="224778" y="92708"/>
                  </a:cubicBezTo>
                  <a:cubicBezTo>
                    <a:pt x="206710" y="53775"/>
                    <a:pt x="168853" y="29469"/>
                    <a:pt x="125833" y="29469"/>
                  </a:cubicBezTo>
                  <a:cubicBezTo>
                    <a:pt x="82813" y="29469"/>
                    <a:pt x="44956" y="53775"/>
                    <a:pt x="26887" y="92708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268" y="30759"/>
                    <a:pt x="969235" y="0"/>
                    <a:pt x="1023870" y="0"/>
                  </a:cubicBezTo>
                  <a:cubicBezTo>
                    <a:pt x="1078505" y="0"/>
                    <a:pt x="1126472" y="30759"/>
                    <a:pt x="1149488" y="80232"/>
                  </a:cubicBezTo>
                  <a:cubicBezTo>
                    <a:pt x="1167556" y="119165"/>
                    <a:pt x="1205414" y="143471"/>
                    <a:pt x="1248433" y="143471"/>
                  </a:cubicBezTo>
                  <a:cubicBezTo>
                    <a:pt x="1291453" y="143471"/>
                    <a:pt x="1329311" y="119165"/>
                    <a:pt x="1347379" y="80232"/>
                  </a:cubicBezTo>
                  <a:cubicBezTo>
                    <a:pt x="1370394" y="30759"/>
                    <a:pt x="1418361" y="0"/>
                    <a:pt x="1472997" y="0"/>
                  </a:cubicBezTo>
                  <a:cubicBezTo>
                    <a:pt x="1527632" y="0"/>
                    <a:pt x="1575814" y="30759"/>
                    <a:pt x="1598614" y="80232"/>
                  </a:cubicBezTo>
                  <a:lnTo>
                    <a:pt x="1571942" y="92708"/>
                  </a:lnTo>
                  <a:cubicBezTo>
                    <a:pt x="1553874" y="53775"/>
                    <a:pt x="1515801" y="29469"/>
                    <a:pt x="1472997" y="29469"/>
                  </a:cubicBezTo>
                  <a:cubicBezTo>
                    <a:pt x="1429977" y="29469"/>
                    <a:pt x="1392119" y="53775"/>
                    <a:pt x="1374051" y="92708"/>
                  </a:cubicBezTo>
                  <a:cubicBezTo>
                    <a:pt x="1351251" y="142180"/>
                    <a:pt x="1303069" y="172939"/>
                    <a:pt x="1248648" y="172939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058B96D-C47B-4B24-BDCB-76960C6093C2}"/>
                </a:ext>
              </a:extLst>
            </p:cNvPr>
            <p:cNvSpPr/>
            <p:nvPr/>
          </p:nvSpPr>
          <p:spPr>
            <a:xfrm>
              <a:off x="2504802" y="1755501"/>
              <a:ext cx="1598829" cy="172724"/>
            </a:xfrm>
            <a:custGeom>
              <a:avLst/>
              <a:gdLst>
                <a:gd name="connsiteX0" fmla="*/ 1248648 w 1598829"/>
                <a:gd name="connsiteY0" fmla="*/ 172724 h 172724"/>
                <a:gd name="connsiteX1" fmla="*/ 1123031 w 1598829"/>
                <a:gd name="connsiteY1" fmla="*/ 92492 h 172724"/>
                <a:gd name="connsiteX2" fmla="*/ 1024085 w 1598829"/>
                <a:gd name="connsiteY2" fmla="*/ 29253 h 172724"/>
                <a:gd name="connsiteX3" fmla="*/ 925140 w 1598829"/>
                <a:gd name="connsiteY3" fmla="*/ 92492 h 172724"/>
                <a:gd name="connsiteX4" fmla="*/ 799522 w 1598829"/>
                <a:gd name="connsiteY4" fmla="*/ 172724 h 172724"/>
                <a:gd name="connsiteX5" fmla="*/ 799522 w 1598829"/>
                <a:gd name="connsiteY5" fmla="*/ 172724 h 172724"/>
                <a:gd name="connsiteX6" fmla="*/ 673905 w 1598829"/>
                <a:gd name="connsiteY6" fmla="*/ 92492 h 172724"/>
                <a:gd name="connsiteX7" fmla="*/ 574959 w 1598829"/>
                <a:gd name="connsiteY7" fmla="*/ 29253 h 172724"/>
                <a:gd name="connsiteX8" fmla="*/ 476014 w 1598829"/>
                <a:gd name="connsiteY8" fmla="*/ 92492 h 172724"/>
                <a:gd name="connsiteX9" fmla="*/ 350396 w 1598829"/>
                <a:gd name="connsiteY9" fmla="*/ 172724 h 172724"/>
                <a:gd name="connsiteX10" fmla="*/ 224778 w 1598829"/>
                <a:gd name="connsiteY10" fmla="*/ 92492 h 172724"/>
                <a:gd name="connsiteX11" fmla="*/ 125833 w 1598829"/>
                <a:gd name="connsiteY11" fmla="*/ 29253 h 172724"/>
                <a:gd name="connsiteX12" fmla="*/ 26887 w 1598829"/>
                <a:gd name="connsiteY12" fmla="*/ 92492 h 172724"/>
                <a:gd name="connsiteX13" fmla="*/ 0 w 1598829"/>
                <a:gd name="connsiteY13" fmla="*/ 80232 h 172724"/>
                <a:gd name="connsiteX14" fmla="*/ 125618 w 1598829"/>
                <a:gd name="connsiteY14" fmla="*/ 0 h 172724"/>
                <a:gd name="connsiteX15" fmla="*/ 251235 w 1598829"/>
                <a:gd name="connsiteY15" fmla="*/ 80232 h 172724"/>
                <a:gd name="connsiteX16" fmla="*/ 350181 w 1598829"/>
                <a:gd name="connsiteY16" fmla="*/ 143471 h 172724"/>
                <a:gd name="connsiteX17" fmla="*/ 449126 w 1598829"/>
                <a:gd name="connsiteY17" fmla="*/ 80232 h 172724"/>
                <a:gd name="connsiteX18" fmla="*/ 574744 w 1598829"/>
                <a:gd name="connsiteY18" fmla="*/ 0 h 172724"/>
                <a:gd name="connsiteX19" fmla="*/ 700362 w 1598829"/>
                <a:gd name="connsiteY19" fmla="*/ 80232 h 172724"/>
                <a:gd name="connsiteX20" fmla="*/ 799307 w 1598829"/>
                <a:gd name="connsiteY20" fmla="*/ 143471 h 172724"/>
                <a:gd name="connsiteX21" fmla="*/ 799307 w 1598829"/>
                <a:gd name="connsiteY21" fmla="*/ 143471 h 172724"/>
                <a:gd name="connsiteX22" fmla="*/ 898253 w 1598829"/>
                <a:gd name="connsiteY22" fmla="*/ 80232 h 172724"/>
                <a:gd name="connsiteX23" fmla="*/ 1024085 w 1598829"/>
                <a:gd name="connsiteY23" fmla="*/ 0 h 172724"/>
                <a:gd name="connsiteX24" fmla="*/ 1149703 w 1598829"/>
                <a:gd name="connsiteY24" fmla="*/ 80232 h 172724"/>
                <a:gd name="connsiteX25" fmla="*/ 1248648 w 1598829"/>
                <a:gd name="connsiteY25" fmla="*/ 143471 h 172724"/>
                <a:gd name="connsiteX26" fmla="*/ 1347594 w 1598829"/>
                <a:gd name="connsiteY26" fmla="*/ 80232 h 172724"/>
                <a:gd name="connsiteX27" fmla="*/ 1473212 w 1598829"/>
                <a:gd name="connsiteY27" fmla="*/ 0 h 172724"/>
                <a:gd name="connsiteX28" fmla="*/ 1598829 w 1598829"/>
                <a:gd name="connsiteY28" fmla="*/ 80232 h 172724"/>
                <a:gd name="connsiteX29" fmla="*/ 1572157 w 1598829"/>
                <a:gd name="connsiteY29" fmla="*/ 92492 h 172724"/>
                <a:gd name="connsiteX30" fmla="*/ 1473212 w 1598829"/>
                <a:gd name="connsiteY30" fmla="*/ 29253 h 172724"/>
                <a:gd name="connsiteX31" fmla="*/ 1374266 w 1598829"/>
                <a:gd name="connsiteY31" fmla="*/ 92492 h 172724"/>
                <a:gd name="connsiteX32" fmla="*/ 1248648 w 1598829"/>
                <a:gd name="connsiteY32" fmla="*/ 172724 h 172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829" h="172724">
                  <a:moveTo>
                    <a:pt x="1248648" y="172724"/>
                  </a:moveTo>
                  <a:cubicBezTo>
                    <a:pt x="1194229" y="172724"/>
                    <a:pt x="1146046" y="141965"/>
                    <a:pt x="1123031" y="92492"/>
                  </a:cubicBezTo>
                  <a:cubicBezTo>
                    <a:pt x="1104962" y="53560"/>
                    <a:pt x="1067105" y="29253"/>
                    <a:pt x="1024085" y="29253"/>
                  </a:cubicBezTo>
                  <a:cubicBezTo>
                    <a:pt x="981066" y="29253"/>
                    <a:pt x="943208" y="53560"/>
                    <a:pt x="925140" y="92492"/>
                  </a:cubicBezTo>
                  <a:cubicBezTo>
                    <a:pt x="902124" y="141965"/>
                    <a:pt x="853942" y="172724"/>
                    <a:pt x="799522" y="172724"/>
                  </a:cubicBezTo>
                  <a:cubicBezTo>
                    <a:pt x="799522" y="172724"/>
                    <a:pt x="799522" y="172724"/>
                    <a:pt x="799522" y="172724"/>
                  </a:cubicBezTo>
                  <a:cubicBezTo>
                    <a:pt x="744887" y="172724"/>
                    <a:pt x="696920" y="141965"/>
                    <a:pt x="673905" y="92492"/>
                  </a:cubicBezTo>
                  <a:cubicBezTo>
                    <a:pt x="655836" y="53560"/>
                    <a:pt x="617979" y="29253"/>
                    <a:pt x="574959" y="29253"/>
                  </a:cubicBezTo>
                  <a:cubicBezTo>
                    <a:pt x="531939" y="29253"/>
                    <a:pt x="494082" y="53560"/>
                    <a:pt x="476014" y="92492"/>
                  </a:cubicBezTo>
                  <a:cubicBezTo>
                    <a:pt x="452998" y="141965"/>
                    <a:pt x="405031" y="172724"/>
                    <a:pt x="350396" y="172724"/>
                  </a:cubicBezTo>
                  <a:cubicBezTo>
                    <a:pt x="295976" y="172724"/>
                    <a:pt x="247794" y="141965"/>
                    <a:pt x="224778" y="92492"/>
                  </a:cubicBezTo>
                  <a:cubicBezTo>
                    <a:pt x="206710" y="53560"/>
                    <a:pt x="168853" y="29253"/>
                    <a:pt x="125833" y="29253"/>
                  </a:cubicBezTo>
                  <a:cubicBezTo>
                    <a:pt x="82813" y="29253"/>
                    <a:pt x="44956" y="53560"/>
                    <a:pt x="26887" y="92492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483" y="30759"/>
                    <a:pt x="969450" y="0"/>
                    <a:pt x="1024085" y="0"/>
                  </a:cubicBezTo>
                  <a:cubicBezTo>
                    <a:pt x="1078720" y="0"/>
                    <a:pt x="1126688" y="30759"/>
                    <a:pt x="1149703" y="80232"/>
                  </a:cubicBezTo>
                  <a:cubicBezTo>
                    <a:pt x="1167771" y="119165"/>
                    <a:pt x="1205629" y="143471"/>
                    <a:pt x="1248648" y="143471"/>
                  </a:cubicBezTo>
                  <a:cubicBezTo>
                    <a:pt x="1291668" y="143471"/>
                    <a:pt x="1329526" y="119165"/>
                    <a:pt x="1347594" y="80232"/>
                  </a:cubicBezTo>
                  <a:cubicBezTo>
                    <a:pt x="1370610" y="30759"/>
                    <a:pt x="1418792" y="0"/>
                    <a:pt x="1473212" y="0"/>
                  </a:cubicBezTo>
                  <a:cubicBezTo>
                    <a:pt x="1527847" y="0"/>
                    <a:pt x="1576029" y="30759"/>
                    <a:pt x="1598829" y="80232"/>
                  </a:cubicBezTo>
                  <a:lnTo>
                    <a:pt x="1572157" y="92492"/>
                  </a:lnTo>
                  <a:cubicBezTo>
                    <a:pt x="1554089" y="53560"/>
                    <a:pt x="1516016" y="29253"/>
                    <a:pt x="1473212" y="29253"/>
                  </a:cubicBezTo>
                  <a:cubicBezTo>
                    <a:pt x="1430192" y="29253"/>
                    <a:pt x="1392335" y="53560"/>
                    <a:pt x="1374266" y="92492"/>
                  </a:cubicBezTo>
                  <a:cubicBezTo>
                    <a:pt x="1351251" y="141965"/>
                    <a:pt x="1303069" y="172724"/>
                    <a:pt x="1248648" y="172724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0" name="Graphic 4">
            <a:extLst>
              <a:ext uri="{FF2B5EF4-FFF2-40B4-BE49-F238E27FC236}">
                <a16:creationId xmlns:a16="http://schemas.microsoft.com/office/drawing/2014/main" id="{7058F75D-7E47-484C-A8EE-2222806808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594816" y="4332008"/>
            <a:ext cx="1861481" cy="1861499"/>
            <a:chOff x="5734037" y="3067039"/>
            <a:chExt cx="724483" cy="724489"/>
          </a:xfrm>
          <a:solidFill>
            <a:schemeClr val="tx1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1AC0594-B604-4B5F-8735-5032813BC0BE}"/>
                </a:ext>
              </a:extLst>
            </p:cNvPr>
            <p:cNvSpPr/>
            <p:nvPr/>
          </p:nvSpPr>
          <p:spPr>
            <a:xfrm>
              <a:off x="5734038" y="3067039"/>
              <a:ext cx="14192" cy="14097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C76D1BD-7300-4354-BCA3-07E1D3ED20C7}"/>
                </a:ext>
              </a:extLst>
            </p:cNvPr>
            <p:cNvSpPr/>
            <p:nvPr/>
          </p:nvSpPr>
          <p:spPr>
            <a:xfrm>
              <a:off x="5793283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DD9F6A88-7F99-4DBB-95B6-90D13BF6D6DA}"/>
                </a:ext>
              </a:extLst>
            </p:cNvPr>
            <p:cNvSpPr/>
            <p:nvPr/>
          </p:nvSpPr>
          <p:spPr>
            <a:xfrm>
              <a:off x="5852433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E50E3B4-971A-4855-9C0F-87C90BD703A8}"/>
                </a:ext>
              </a:extLst>
            </p:cNvPr>
            <p:cNvSpPr/>
            <p:nvPr/>
          </p:nvSpPr>
          <p:spPr>
            <a:xfrm>
              <a:off x="5911678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DF73B02-8ED1-493F-BD6A-3884CA50ED50}"/>
                </a:ext>
              </a:extLst>
            </p:cNvPr>
            <p:cNvSpPr/>
            <p:nvPr/>
          </p:nvSpPr>
          <p:spPr>
            <a:xfrm>
              <a:off x="5970828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C8712CC-BAA8-4123-A8AB-B659FFA7B464}"/>
                </a:ext>
              </a:extLst>
            </p:cNvPr>
            <p:cNvSpPr/>
            <p:nvPr/>
          </p:nvSpPr>
          <p:spPr>
            <a:xfrm>
              <a:off x="6030074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DF71CDC-593D-45ED-A324-B6288F88EFCD}"/>
                </a:ext>
              </a:extLst>
            </p:cNvPr>
            <p:cNvSpPr/>
            <p:nvPr/>
          </p:nvSpPr>
          <p:spPr>
            <a:xfrm>
              <a:off x="6089224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CA641C0-F983-4E9C-89A5-4E177BC394FB}"/>
                </a:ext>
              </a:extLst>
            </p:cNvPr>
            <p:cNvSpPr/>
            <p:nvPr/>
          </p:nvSpPr>
          <p:spPr>
            <a:xfrm>
              <a:off x="5734038" y="3126284"/>
              <a:ext cx="14192" cy="14097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770500E-AF98-4D78-A6FE-9B24BFC8BCCF}"/>
                </a:ext>
              </a:extLst>
            </p:cNvPr>
            <p:cNvSpPr/>
            <p:nvPr/>
          </p:nvSpPr>
          <p:spPr>
            <a:xfrm>
              <a:off x="5793283" y="312628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2C4091D-60DA-42BB-989C-B9ADE5525C55}"/>
                </a:ext>
              </a:extLst>
            </p:cNvPr>
            <p:cNvSpPr/>
            <p:nvPr/>
          </p:nvSpPr>
          <p:spPr>
            <a:xfrm>
              <a:off x="5852433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68590E5-C6C5-44A5-9C28-E0516B919B26}"/>
                </a:ext>
              </a:extLst>
            </p:cNvPr>
            <p:cNvSpPr/>
            <p:nvPr/>
          </p:nvSpPr>
          <p:spPr>
            <a:xfrm>
              <a:off x="5911678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7AA5261-59D2-4ED0-A2DA-395652A5C70D}"/>
                </a:ext>
              </a:extLst>
            </p:cNvPr>
            <p:cNvSpPr/>
            <p:nvPr/>
          </p:nvSpPr>
          <p:spPr>
            <a:xfrm>
              <a:off x="5970828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D9FFE92-A04B-4BE2-A938-B2675AE1E4A9}"/>
                </a:ext>
              </a:extLst>
            </p:cNvPr>
            <p:cNvSpPr/>
            <p:nvPr/>
          </p:nvSpPr>
          <p:spPr>
            <a:xfrm>
              <a:off x="6030073" y="312628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8 w 14097"/>
                <a:gd name="connsiteY1" fmla="*/ 14097 h 14097"/>
                <a:gd name="connsiteX2" fmla="*/ 0 w 14097"/>
                <a:gd name="connsiteY2" fmla="*/ 7049 h 14097"/>
                <a:gd name="connsiteX3" fmla="*/ 7048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A2D6B82-69E6-428B-BF32-6ABF1DCBF39E}"/>
                </a:ext>
              </a:extLst>
            </p:cNvPr>
            <p:cNvSpPr/>
            <p:nvPr/>
          </p:nvSpPr>
          <p:spPr>
            <a:xfrm>
              <a:off x="6089224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2391CDF-0046-492E-9224-705121E92BA6}"/>
                </a:ext>
              </a:extLst>
            </p:cNvPr>
            <p:cNvSpPr/>
            <p:nvPr/>
          </p:nvSpPr>
          <p:spPr>
            <a:xfrm>
              <a:off x="5734038" y="3185434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661FF79-5959-476B-8D56-5137DD91153A}"/>
                </a:ext>
              </a:extLst>
            </p:cNvPr>
            <p:cNvSpPr/>
            <p:nvPr/>
          </p:nvSpPr>
          <p:spPr>
            <a:xfrm>
              <a:off x="5793283" y="318543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DD68B4F-AD2D-48FC-A01D-0589F0B15BC9}"/>
                </a:ext>
              </a:extLst>
            </p:cNvPr>
            <p:cNvSpPr/>
            <p:nvPr/>
          </p:nvSpPr>
          <p:spPr>
            <a:xfrm>
              <a:off x="5852433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CE2168C-1A33-414B-B7F0-9188533278AD}"/>
                </a:ext>
              </a:extLst>
            </p:cNvPr>
            <p:cNvSpPr/>
            <p:nvPr/>
          </p:nvSpPr>
          <p:spPr>
            <a:xfrm>
              <a:off x="5911678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0A0A7DC-BC4D-4658-905C-14DBA34206DD}"/>
                </a:ext>
              </a:extLst>
            </p:cNvPr>
            <p:cNvSpPr/>
            <p:nvPr/>
          </p:nvSpPr>
          <p:spPr>
            <a:xfrm>
              <a:off x="5970828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9A197B0-B38E-4006-AE4C-5E1AFEE64B64}"/>
                </a:ext>
              </a:extLst>
            </p:cNvPr>
            <p:cNvSpPr/>
            <p:nvPr/>
          </p:nvSpPr>
          <p:spPr>
            <a:xfrm>
              <a:off x="6030074" y="318543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11798F5-39E5-4F5D-A832-451D9B45AA39}"/>
                </a:ext>
              </a:extLst>
            </p:cNvPr>
            <p:cNvSpPr/>
            <p:nvPr/>
          </p:nvSpPr>
          <p:spPr>
            <a:xfrm>
              <a:off x="6089224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D9E60DA4-B7B2-4142-8B10-8414CFC3E4EE}"/>
                </a:ext>
              </a:extLst>
            </p:cNvPr>
            <p:cNvSpPr/>
            <p:nvPr/>
          </p:nvSpPr>
          <p:spPr>
            <a:xfrm>
              <a:off x="5734038" y="3244679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D4CCCD2-6559-45FB-B74C-7DD51F558905}"/>
                </a:ext>
              </a:extLst>
            </p:cNvPr>
            <p:cNvSpPr/>
            <p:nvPr/>
          </p:nvSpPr>
          <p:spPr>
            <a:xfrm>
              <a:off x="5793283" y="3244677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DDC2BEF-F322-4173-A403-106EED2F9773}"/>
                </a:ext>
              </a:extLst>
            </p:cNvPr>
            <p:cNvSpPr/>
            <p:nvPr/>
          </p:nvSpPr>
          <p:spPr>
            <a:xfrm>
              <a:off x="5852433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6611933B-49E7-46D2-88DB-CC46B84EA0BB}"/>
                </a:ext>
              </a:extLst>
            </p:cNvPr>
            <p:cNvSpPr/>
            <p:nvPr/>
          </p:nvSpPr>
          <p:spPr>
            <a:xfrm>
              <a:off x="5911678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26A659F-FEA4-4E9C-B74E-996BEF9BAF23}"/>
                </a:ext>
              </a:extLst>
            </p:cNvPr>
            <p:cNvSpPr/>
            <p:nvPr/>
          </p:nvSpPr>
          <p:spPr>
            <a:xfrm>
              <a:off x="5970828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B7E01FF-EBD3-4B8F-9D28-2BEF788A1ECA}"/>
                </a:ext>
              </a:extLst>
            </p:cNvPr>
            <p:cNvSpPr/>
            <p:nvPr/>
          </p:nvSpPr>
          <p:spPr>
            <a:xfrm>
              <a:off x="6030073" y="324467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3FCADC36-D67A-4261-A9F3-C82E3F961AB5}"/>
                </a:ext>
              </a:extLst>
            </p:cNvPr>
            <p:cNvSpPr/>
            <p:nvPr/>
          </p:nvSpPr>
          <p:spPr>
            <a:xfrm>
              <a:off x="6089224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BDB8408-0CFF-4820-9C69-EB049E017A8E}"/>
                </a:ext>
              </a:extLst>
            </p:cNvPr>
            <p:cNvSpPr/>
            <p:nvPr/>
          </p:nvSpPr>
          <p:spPr>
            <a:xfrm>
              <a:off x="5734038" y="3303829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80B22E1-999D-4EAE-8A3A-FB51E4D601FF}"/>
                </a:ext>
              </a:extLst>
            </p:cNvPr>
            <p:cNvSpPr/>
            <p:nvPr/>
          </p:nvSpPr>
          <p:spPr>
            <a:xfrm>
              <a:off x="5793283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472FB3F-9113-40FB-B184-A41C3CDC8FAD}"/>
                </a:ext>
              </a:extLst>
            </p:cNvPr>
            <p:cNvSpPr/>
            <p:nvPr/>
          </p:nvSpPr>
          <p:spPr>
            <a:xfrm>
              <a:off x="5852433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2A10ABE-BF04-45F7-8D84-7BBE9A34DC44}"/>
                </a:ext>
              </a:extLst>
            </p:cNvPr>
            <p:cNvSpPr/>
            <p:nvPr/>
          </p:nvSpPr>
          <p:spPr>
            <a:xfrm>
              <a:off x="5911678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4B6CE03A-283C-4DDA-A450-BFD1FD41963B}"/>
                </a:ext>
              </a:extLst>
            </p:cNvPr>
            <p:cNvSpPr/>
            <p:nvPr/>
          </p:nvSpPr>
          <p:spPr>
            <a:xfrm>
              <a:off x="5970828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8E8007A-8733-4C6C-B1FD-8DF1A6C1AF23}"/>
                </a:ext>
              </a:extLst>
            </p:cNvPr>
            <p:cNvSpPr/>
            <p:nvPr/>
          </p:nvSpPr>
          <p:spPr>
            <a:xfrm>
              <a:off x="6030073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BC57FD03-B434-4A33-AE85-95F31E63AE51}"/>
                </a:ext>
              </a:extLst>
            </p:cNvPr>
            <p:cNvSpPr/>
            <p:nvPr/>
          </p:nvSpPr>
          <p:spPr>
            <a:xfrm>
              <a:off x="6089224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121A789-B48C-49DD-98FB-879911D2BA08}"/>
                </a:ext>
              </a:extLst>
            </p:cNvPr>
            <p:cNvSpPr/>
            <p:nvPr/>
          </p:nvSpPr>
          <p:spPr>
            <a:xfrm>
              <a:off x="5734038" y="3363074"/>
              <a:ext cx="14192" cy="14097"/>
            </a:xfrm>
            <a:custGeom>
              <a:avLst/>
              <a:gdLst>
                <a:gd name="connsiteX0" fmla="*/ 14192 w 14192"/>
                <a:gd name="connsiteY0" fmla="*/ 7048 h 14097"/>
                <a:gd name="connsiteX1" fmla="*/ 7144 w 14192"/>
                <a:gd name="connsiteY1" fmla="*/ 14097 h 14097"/>
                <a:gd name="connsiteX2" fmla="*/ 0 w 14192"/>
                <a:gd name="connsiteY2" fmla="*/ 7048 h 14097"/>
                <a:gd name="connsiteX3" fmla="*/ 7049 w 14192"/>
                <a:gd name="connsiteY3" fmla="*/ 0 h 14097"/>
                <a:gd name="connsiteX4" fmla="*/ 14192 w 14192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3073C7CF-979E-4BEC-983D-3D8BBB37DF19}"/>
                </a:ext>
              </a:extLst>
            </p:cNvPr>
            <p:cNvSpPr/>
            <p:nvPr/>
          </p:nvSpPr>
          <p:spPr>
            <a:xfrm>
              <a:off x="5793283" y="336307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AD34EE0-D604-4366-86AC-0A827066E845}"/>
                </a:ext>
              </a:extLst>
            </p:cNvPr>
            <p:cNvSpPr/>
            <p:nvPr/>
          </p:nvSpPr>
          <p:spPr>
            <a:xfrm>
              <a:off x="5852433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485F29D7-9277-414F-9BAD-29BFF7336A51}"/>
                </a:ext>
              </a:extLst>
            </p:cNvPr>
            <p:cNvSpPr/>
            <p:nvPr/>
          </p:nvSpPr>
          <p:spPr>
            <a:xfrm>
              <a:off x="5911678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A64418C-82A1-496D-B6FE-52CD0CD6CF1F}"/>
                </a:ext>
              </a:extLst>
            </p:cNvPr>
            <p:cNvSpPr/>
            <p:nvPr/>
          </p:nvSpPr>
          <p:spPr>
            <a:xfrm>
              <a:off x="5970828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94D8AB15-4DC2-4740-946A-935B5528A6AA}"/>
                </a:ext>
              </a:extLst>
            </p:cNvPr>
            <p:cNvSpPr/>
            <p:nvPr/>
          </p:nvSpPr>
          <p:spPr>
            <a:xfrm>
              <a:off x="6030073" y="3363074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8 w 14097"/>
                <a:gd name="connsiteY1" fmla="*/ 14097 h 14097"/>
                <a:gd name="connsiteX2" fmla="*/ 0 w 14097"/>
                <a:gd name="connsiteY2" fmla="*/ 7048 h 14097"/>
                <a:gd name="connsiteX3" fmla="*/ 7048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BF000FEC-BF88-43AA-991B-6D41B9D0AC97}"/>
                </a:ext>
              </a:extLst>
            </p:cNvPr>
            <p:cNvSpPr/>
            <p:nvPr/>
          </p:nvSpPr>
          <p:spPr>
            <a:xfrm>
              <a:off x="6089224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330ACECF-61D6-4C22-AA82-C2BDD14F748B}"/>
                </a:ext>
              </a:extLst>
            </p:cNvPr>
            <p:cNvSpPr/>
            <p:nvPr/>
          </p:nvSpPr>
          <p:spPr>
            <a:xfrm>
              <a:off x="5734038" y="3422225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81713DD5-B976-4481-AFB1-4DF6E405F2F4}"/>
                </a:ext>
              </a:extLst>
            </p:cNvPr>
            <p:cNvSpPr/>
            <p:nvPr/>
          </p:nvSpPr>
          <p:spPr>
            <a:xfrm>
              <a:off x="5793283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BDED42A2-3A8B-4917-AA5F-4701CF55B06C}"/>
                </a:ext>
              </a:extLst>
            </p:cNvPr>
            <p:cNvSpPr/>
            <p:nvPr/>
          </p:nvSpPr>
          <p:spPr>
            <a:xfrm>
              <a:off x="5852433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41FA0359-2B30-4C28-B9E3-7B860F27F7AF}"/>
                </a:ext>
              </a:extLst>
            </p:cNvPr>
            <p:cNvSpPr/>
            <p:nvPr/>
          </p:nvSpPr>
          <p:spPr>
            <a:xfrm>
              <a:off x="5911678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08DB39A9-E0D4-4062-B61D-8F0291F9E262}"/>
                </a:ext>
              </a:extLst>
            </p:cNvPr>
            <p:cNvSpPr/>
            <p:nvPr/>
          </p:nvSpPr>
          <p:spPr>
            <a:xfrm>
              <a:off x="5970828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7DC486B3-544A-47B1-B863-6850F1E6CC26}"/>
                </a:ext>
              </a:extLst>
            </p:cNvPr>
            <p:cNvSpPr/>
            <p:nvPr/>
          </p:nvSpPr>
          <p:spPr>
            <a:xfrm>
              <a:off x="6030073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BBD7A989-1CD0-4707-94A2-D0DE6ABB4501}"/>
                </a:ext>
              </a:extLst>
            </p:cNvPr>
            <p:cNvSpPr/>
            <p:nvPr/>
          </p:nvSpPr>
          <p:spPr>
            <a:xfrm>
              <a:off x="6089224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4854C381-9625-44C6-B8C4-7A6E633427ED}"/>
                </a:ext>
              </a:extLst>
            </p:cNvPr>
            <p:cNvSpPr/>
            <p:nvPr/>
          </p:nvSpPr>
          <p:spPr>
            <a:xfrm>
              <a:off x="6148469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6953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A87D99B0-2F49-44C3-80EA-BE31161CBD84}"/>
                </a:ext>
              </a:extLst>
            </p:cNvPr>
            <p:cNvSpPr/>
            <p:nvPr/>
          </p:nvSpPr>
          <p:spPr>
            <a:xfrm>
              <a:off x="620762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A20E3370-A797-44AB-8EEB-028D67C302D5}"/>
                </a:ext>
              </a:extLst>
            </p:cNvPr>
            <p:cNvSpPr/>
            <p:nvPr/>
          </p:nvSpPr>
          <p:spPr>
            <a:xfrm>
              <a:off x="6266865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9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2EEE4C8D-07ED-400A-A39C-9972431904D7}"/>
                </a:ext>
              </a:extLst>
            </p:cNvPr>
            <p:cNvSpPr/>
            <p:nvPr/>
          </p:nvSpPr>
          <p:spPr>
            <a:xfrm>
              <a:off x="6326014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CFB4C9CE-63F9-4607-A87D-FCC81E6C0440}"/>
                </a:ext>
              </a:extLst>
            </p:cNvPr>
            <p:cNvSpPr/>
            <p:nvPr/>
          </p:nvSpPr>
          <p:spPr>
            <a:xfrm>
              <a:off x="638526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BBCEC67-B22C-432E-88CC-32FBBE738F5C}"/>
                </a:ext>
              </a:extLst>
            </p:cNvPr>
            <p:cNvSpPr/>
            <p:nvPr/>
          </p:nvSpPr>
          <p:spPr>
            <a:xfrm>
              <a:off x="644441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981E4161-0852-4BB4-937E-CF542BE145F4}"/>
                </a:ext>
              </a:extLst>
            </p:cNvPr>
            <p:cNvSpPr/>
            <p:nvPr/>
          </p:nvSpPr>
          <p:spPr>
            <a:xfrm>
              <a:off x="6148469" y="3126281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3F4CDB4-B460-436F-8935-7256EC8D8277}"/>
                </a:ext>
              </a:extLst>
            </p:cNvPr>
            <p:cNvSpPr/>
            <p:nvPr/>
          </p:nvSpPr>
          <p:spPr>
            <a:xfrm>
              <a:off x="6207620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73287381-4AC6-40FE-8B73-E5343B936CF6}"/>
                </a:ext>
              </a:extLst>
            </p:cNvPr>
            <p:cNvSpPr/>
            <p:nvPr/>
          </p:nvSpPr>
          <p:spPr>
            <a:xfrm>
              <a:off x="6266865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70CEB87-64E7-497A-9004-674EF56DB66B}"/>
                </a:ext>
              </a:extLst>
            </p:cNvPr>
            <p:cNvSpPr/>
            <p:nvPr/>
          </p:nvSpPr>
          <p:spPr>
            <a:xfrm>
              <a:off x="6326014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AA83EE66-3B0A-40AA-B447-948D3629948E}"/>
                </a:ext>
              </a:extLst>
            </p:cNvPr>
            <p:cNvSpPr/>
            <p:nvPr/>
          </p:nvSpPr>
          <p:spPr>
            <a:xfrm>
              <a:off x="6385260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73CE790E-1EBD-4FF2-ABA5-E9F9909B3C12}"/>
                </a:ext>
              </a:extLst>
            </p:cNvPr>
            <p:cNvSpPr/>
            <p:nvPr/>
          </p:nvSpPr>
          <p:spPr>
            <a:xfrm>
              <a:off x="6444410" y="3126283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79390BB-7393-4A0C-A3C3-2F87CA36E507}"/>
                </a:ext>
              </a:extLst>
            </p:cNvPr>
            <p:cNvSpPr/>
            <p:nvPr/>
          </p:nvSpPr>
          <p:spPr>
            <a:xfrm>
              <a:off x="6148469" y="3185433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51607083-A696-47D0-A23B-38DE4AFF7AC1}"/>
                </a:ext>
              </a:extLst>
            </p:cNvPr>
            <p:cNvSpPr/>
            <p:nvPr/>
          </p:nvSpPr>
          <p:spPr>
            <a:xfrm>
              <a:off x="6207620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F4E8C456-7AE6-48DB-AB2B-2F5699DAE2B0}"/>
                </a:ext>
              </a:extLst>
            </p:cNvPr>
            <p:cNvSpPr/>
            <p:nvPr/>
          </p:nvSpPr>
          <p:spPr>
            <a:xfrm>
              <a:off x="6266865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5C66ABC1-18DB-4060-BE7C-ABA9F5341702}"/>
                </a:ext>
              </a:extLst>
            </p:cNvPr>
            <p:cNvSpPr/>
            <p:nvPr/>
          </p:nvSpPr>
          <p:spPr>
            <a:xfrm>
              <a:off x="6326014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F602375B-D728-43C4-B0BB-6DC1BD80E85E}"/>
                </a:ext>
              </a:extLst>
            </p:cNvPr>
            <p:cNvSpPr/>
            <p:nvPr/>
          </p:nvSpPr>
          <p:spPr>
            <a:xfrm>
              <a:off x="6385260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3F9707C-4543-44EB-BD69-F109896D901B}"/>
                </a:ext>
              </a:extLst>
            </p:cNvPr>
            <p:cNvSpPr/>
            <p:nvPr/>
          </p:nvSpPr>
          <p:spPr>
            <a:xfrm>
              <a:off x="6444410" y="3185432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662906B9-FB8C-4EB7-8A48-74429E0C9A41}"/>
                </a:ext>
              </a:extLst>
            </p:cNvPr>
            <p:cNvSpPr/>
            <p:nvPr/>
          </p:nvSpPr>
          <p:spPr>
            <a:xfrm>
              <a:off x="6148469" y="3244676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CFD115B-47BE-4B12-B634-5D02E38AB3EA}"/>
                </a:ext>
              </a:extLst>
            </p:cNvPr>
            <p:cNvSpPr/>
            <p:nvPr/>
          </p:nvSpPr>
          <p:spPr>
            <a:xfrm>
              <a:off x="6207620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2E8D9F34-CDC5-4CBE-A13C-6A3756E5196A}"/>
                </a:ext>
              </a:extLst>
            </p:cNvPr>
            <p:cNvSpPr/>
            <p:nvPr/>
          </p:nvSpPr>
          <p:spPr>
            <a:xfrm>
              <a:off x="6266865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F85CC0FE-CB51-488B-BE41-682BC3109E28}"/>
                </a:ext>
              </a:extLst>
            </p:cNvPr>
            <p:cNvSpPr/>
            <p:nvPr/>
          </p:nvSpPr>
          <p:spPr>
            <a:xfrm>
              <a:off x="6326014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3169F838-03DE-4318-B3DA-EAD60079D3B0}"/>
                </a:ext>
              </a:extLst>
            </p:cNvPr>
            <p:cNvSpPr/>
            <p:nvPr/>
          </p:nvSpPr>
          <p:spPr>
            <a:xfrm>
              <a:off x="6385260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A3409050-4729-4D3D-A5F1-2B9EE1DA1A0D}"/>
                </a:ext>
              </a:extLst>
            </p:cNvPr>
            <p:cNvSpPr/>
            <p:nvPr/>
          </p:nvSpPr>
          <p:spPr>
            <a:xfrm>
              <a:off x="6444410" y="324467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235D7858-91A3-4A37-8A44-2745C5CF51A9}"/>
                </a:ext>
              </a:extLst>
            </p:cNvPr>
            <p:cNvSpPr/>
            <p:nvPr/>
          </p:nvSpPr>
          <p:spPr>
            <a:xfrm>
              <a:off x="6148469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CE45589-6512-4E12-8AF2-58097C53410B}"/>
                </a:ext>
              </a:extLst>
            </p:cNvPr>
            <p:cNvSpPr/>
            <p:nvPr/>
          </p:nvSpPr>
          <p:spPr>
            <a:xfrm>
              <a:off x="620762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7378472F-639B-4781-9C3D-9971CBE63381}"/>
                </a:ext>
              </a:extLst>
            </p:cNvPr>
            <p:cNvSpPr/>
            <p:nvPr/>
          </p:nvSpPr>
          <p:spPr>
            <a:xfrm>
              <a:off x="6266865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203117FB-3A1E-45EA-9FD9-C55376718100}"/>
                </a:ext>
              </a:extLst>
            </p:cNvPr>
            <p:cNvSpPr/>
            <p:nvPr/>
          </p:nvSpPr>
          <p:spPr>
            <a:xfrm>
              <a:off x="6326014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88FD6B76-8922-4326-B4EF-224D0F84C1F3}"/>
                </a:ext>
              </a:extLst>
            </p:cNvPr>
            <p:cNvSpPr/>
            <p:nvPr/>
          </p:nvSpPr>
          <p:spPr>
            <a:xfrm>
              <a:off x="638526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20BD5AB4-F53C-41C7-A994-8C27AAC465C4}"/>
                </a:ext>
              </a:extLst>
            </p:cNvPr>
            <p:cNvSpPr/>
            <p:nvPr/>
          </p:nvSpPr>
          <p:spPr>
            <a:xfrm>
              <a:off x="644441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5BF0B5EF-5225-434F-B111-6D27F4DEA52C}"/>
                </a:ext>
              </a:extLst>
            </p:cNvPr>
            <p:cNvSpPr/>
            <p:nvPr/>
          </p:nvSpPr>
          <p:spPr>
            <a:xfrm>
              <a:off x="6148469" y="336307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075C9704-75F3-4462-9D0A-71AA900E5BA2}"/>
                </a:ext>
              </a:extLst>
            </p:cNvPr>
            <p:cNvSpPr/>
            <p:nvPr/>
          </p:nvSpPr>
          <p:spPr>
            <a:xfrm>
              <a:off x="6207620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C95DF39F-F152-472F-8300-23665D5ECF8C}"/>
                </a:ext>
              </a:extLst>
            </p:cNvPr>
            <p:cNvSpPr/>
            <p:nvPr/>
          </p:nvSpPr>
          <p:spPr>
            <a:xfrm>
              <a:off x="6266865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B230A2E4-CF3A-40B0-82D3-071FBBB4DC87}"/>
                </a:ext>
              </a:extLst>
            </p:cNvPr>
            <p:cNvSpPr/>
            <p:nvPr/>
          </p:nvSpPr>
          <p:spPr>
            <a:xfrm>
              <a:off x="6326014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14F4EFE1-9FAE-4B22-826B-08FBDCE9CC4B}"/>
                </a:ext>
              </a:extLst>
            </p:cNvPr>
            <p:cNvSpPr/>
            <p:nvPr/>
          </p:nvSpPr>
          <p:spPr>
            <a:xfrm>
              <a:off x="6385260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CDD6C517-57BE-46B7-8E72-C8C864024886}"/>
                </a:ext>
              </a:extLst>
            </p:cNvPr>
            <p:cNvSpPr/>
            <p:nvPr/>
          </p:nvSpPr>
          <p:spPr>
            <a:xfrm>
              <a:off x="6444410" y="3363074"/>
              <a:ext cx="14096" cy="14097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A3EB106C-FE6E-47B3-9C32-045FD059A5C7}"/>
                </a:ext>
              </a:extLst>
            </p:cNvPr>
            <p:cNvSpPr/>
            <p:nvPr/>
          </p:nvSpPr>
          <p:spPr>
            <a:xfrm>
              <a:off x="6148469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CB4E8BF7-B94B-47BD-A9B5-AFF3570C76E0}"/>
                </a:ext>
              </a:extLst>
            </p:cNvPr>
            <p:cNvSpPr/>
            <p:nvPr/>
          </p:nvSpPr>
          <p:spPr>
            <a:xfrm>
              <a:off x="6207620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5A3A49C6-8C8C-42A9-AEAD-FE76067F839A}"/>
                </a:ext>
              </a:extLst>
            </p:cNvPr>
            <p:cNvSpPr/>
            <p:nvPr/>
          </p:nvSpPr>
          <p:spPr>
            <a:xfrm>
              <a:off x="6266865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18892BBF-F46F-4DEA-8D34-3C538865B994}"/>
                </a:ext>
              </a:extLst>
            </p:cNvPr>
            <p:cNvSpPr/>
            <p:nvPr/>
          </p:nvSpPr>
          <p:spPr>
            <a:xfrm>
              <a:off x="6326014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42DBE679-46C1-4D6B-9190-B66FF7563ABF}"/>
                </a:ext>
              </a:extLst>
            </p:cNvPr>
            <p:cNvSpPr/>
            <p:nvPr/>
          </p:nvSpPr>
          <p:spPr>
            <a:xfrm>
              <a:off x="6385260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6D80698F-E689-4561-9B1A-1B8D313AEF01}"/>
                </a:ext>
              </a:extLst>
            </p:cNvPr>
            <p:cNvSpPr/>
            <p:nvPr/>
          </p:nvSpPr>
          <p:spPr>
            <a:xfrm>
              <a:off x="6444410" y="342222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BED22A39-2211-4EAE-80B5-2A0800B3FBE7}"/>
                </a:ext>
              </a:extLst>
            </p:cNvPr>
            <p:cNvSpPr/>
            <p:nvPr/>
          </p:nvSpPr>
          <p:spPr>
            <a:xfrm>
              <a:off x="5734038" y="3481374"/>
              <a:ext cx="14192" cy="14096"/>
            </a:xfrm>
            <a:custGeom>
              <a:avLst/>
              <a:gdLst>
                <a:gd name="connsiteX0" fmla="*/ 14192 w 14192"/>
                <a:gd name="connsiteY0" fmla="*/ 7049 h 14096"/>
                <a:gd name="connsiteX1" fmla="*/ 7144 w 14192"/>
                <a:gd name="connsiteY1" fmla="*/ 14097 h 14096"/>
                <a:gd name="connsiteX2" fmla="*/ 0 w 14192"/>
                <a:gd name="connsiteY2" fmla="*/ 7049 h 14096"/>
                <a:gd name="connsiteX3" fmla="*/ 7049 w 14192"/>
                <a:gd name="connsiteY3" fmla="*/ 0 h 14096"/>
                <a:gd name="connsiteX4" fmla="*/ 14192 w 14192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1049"/>
                    <a:pt x="0" y="7049"/>
                  </a:cubicBezTo>
                  <a:cubicBezTo>
                    <a:pt x="0" y="3048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D52B1A57-3DF6-4349-8A94-F1CA8F79E912}"/>
                </a:ext>
              </a:extLst>
            </p:cNvPr>
            <p:cNvSpPr/>
            <p:nvPr/>
          </p:nvSpPr>
          <p:spPr>
            <a:xfrm>
              <a:off x="5793283" y="348137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A3DDACCC-9A89-4A3E-8B8B-D3C062EA0A8C}"/>
                </a:ext>
              </a:extLst>
            </p:cNvPr>
            <p:cNvSpPr/>
            <p:nvPr/>
          </p:nvSpPr>
          <p:spPr>
            <a:xfrm>
              <a:off x="5852433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CFB23EC-77E1-454E-89A8-A9505579EA61}"/>
                </a:ext>
              </a:extLst>
            </p:cNvPr>
            <p:cNvSpPr/>
            <p:nvPr/>
          </p:nvSpPr>
          <p:spPr>
            <a:xfrm>
              <a:off x="591167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D311997D-5BCF-4D6F-9DA6-0A785957477B}"/>
                </a:ext>
              </a:extLst>
            </p:cNvPr>
            <p:cNvSpPr/>
            <p:nvPr/>
          </p:nvSpPr>
          <p:spPr>
            <a:xfrm>
              <a:off x="597082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07840B74-C9E0-4A04-96FF-AA02BCFDB02B}"/>
                </a:ext>
              </a:extLst>
            </p:cNvPr>
            <p:cNvSpPr/>
            <p:nvPr/>
          </p:nvSpPr>
          <p:spPr>
            <a:xfrm>
              <a:off x="6030074" y="348137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87D3E292-5664-4793-BA90-21852910B63B}"/>
                </a:ext>
              </a:extLst>
            </p:cNvPr>
            <p:cNvSpPr/>
            <p:nvPr/>
          </p:nvSpPr>
          <p:spPr>
            <a:xfrm>
              <a:off x="6089224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8C9E486E-3CA3-415B-8234-7C6636CD49CC}"/>
                </a:ext>
              </a:extLst>
            </p:cNvPr>
            <p:cNvSpPr/>
            <p:nvPr/>
          </p:nvSpPr>
          <p:spPr>
            <a:xfrm>
              <a:off x="5734038" y="354062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C4A1881C-F2E0-4A98-9531-830ED84695BB}"/>
                </a:ext>
              </a:extLst>
            </p:cNvPr>
            <p:cNvSpPr/>
            <p:nvPr/>
          </p:nvSpPr>
          <p:spPr>
            <a:xfrm>
              <a:off x="5793283" y="3540620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9617FDA1-12E1-49C5-98B3-CF0EC51D3E8C}"/>
                </a:ext>
              </a:extLst>
            </p:cNvPr>
            <p:cNvSpPr/>
            <p:nvPr/>
          </p:nvSpPr>
          <p:spPr>
            <a:xfrm>
              <a:off x="5852433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E736797-BBA8-488E-9B8E-96141B31F87E}"/>
                </a:ext>
              </a:extLst>
            </p:cNvPr>
            <p:cNvSpPr/>
            <p:nvPr/>
          </p:nvSpPr>
          <p:spPr>
            <a:xfrm>
              <a:off x="5911678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C73D3F27-0A3D-4BF0-A29C-838DEB935C45}"/>
                </a:ext>
              </a:extLst>
            </p:cNvPr>
            <p:cNvSpPr/>
            <p:nvPr/>
          </p:nvSpPr>
          <p:spPr>
            <a:xfrm>
              <a:off x="5970828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AA1FF25D-1187-4216-AD04-F69565C8BCC7}"/>
                </a:ext>
              </a:extLst>
            </p:cNvPr>
            <p:cNvSpPr/>
            <p:nvPr/>
          </p:nvSpPr>
          <p:spPr>
            <a:xfrm>
              <a:off x="6030074" y="3540620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D3F96302-FE92-4A2E-9414-DC957DF770C9}"/>
                </a:ext>
              </a:extLst>
            </p:cNvPr>
            <p:cNvSpPr/>
            <p:nvPr/>
          </p:nvSpPr>
          <p:spPr>
            <a:xfrm>
              <a:off x="6089224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346FC647-7685-4E4E-9B52-786EA9A156F7}"/>
                </a:ext>
              </a:extLst>
            </p:cNvPr>
            <p:cNvSpPr/>
            <p:nvPr/>
          </p:nvSpPr>
          <p:spPr>
            <a:xfrm>
              <a:off x="5734038" y="359977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1BF63F78-A1EF-4B61-A6AA-C0362F554376}"/>
                </a:ext>
              </a:extLst>
            </p:cNvPr>
            <p:cNvSpPr/>
            <p:nvPr/>
          </p:nvSpPr>
          <p:spPr>
            <a:xfrm>
              <a:off x="5793283" y="359977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CED61726-4F2E-450C-AEE9-72871D6855C6}"/>
                </a:ext>
              </a:extLst>
            </p:cNvPr>
            <p:cNvSpPr/>
            <p:nvPr/>
          </p:nvSpPr>
          <p:spPr>
            <a:xfrm>
              <a:off x="5852433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57E8AD24-B31D-454E-B2C8-33B7FAAB9F61}"/>
                </a:ext>
              </a:extLst>
            </p:cNvPr>
            <p:cNvSpPr/>
            <p:nvPr/>
          </p:nvSpPr>
          <p:spPr>
            <a:xfrm>
              <a:off x="5911678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AA46020A-35C3-4894-A14C-D58A6DDFF9BE}"/>
                </a:ext>
              </a:extLst>
            </p:cNvPr>
            <p:cNvSpPr/>
            <p:nvPr/>
          </p:nvSpPr>
          <p:spPr>
            <a:xfrm>
              <a:off x="5970828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8E785BAB-0F71-4BAB-8D7C-4C2BF12728C4}"/>
                </a:ext>
              </a:extLst>
            </p:cNvPr>
            <p:cNvSpPr/>
            <p:nvPr/>
          </p:nvSpPr>
          <p:spPr>
            <a:xfrm>
              <a:off x="6030073" y="359977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D1753E06-E6F0-4D65-BC47-0E47F399F448}"/>
                </a:ext>
              </a:extLst>
            </p:cNvPr>
            <p:cNvSpPr/>
            <p:nvPr/>
          </p:nvSpPr>
          <p:spPr>
            <a:xfrm>
              <a:off x="6089224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E77E25CE-9710-4B73-AD5E-49A4DA075D23}"/>
                </a:ext>
              </a:extLst>
            </p:cNvPr>
            <p:cNvSpPr/>
            <p:nvPr/>
          </p:nvSpPr>
          <p:spPr>
            <a:xfrm>
              <a:off x="5734037" y="3659014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4281B070-7790-498A-BE64-AD6A8EED8C0C}"/>
                </a:ext>
              </a:extLst>
            </p:cNvPr>
            <p:cNvSpPr/>
            <p:nvPr/>
          </p:nvSpPr>
          <p:spPr>
            <a:xfrm>
              <a:off x="5793282" y="3659014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BDEA3D1C-E147-472E-85DA-E8AEB7644764}"/>
                </a:ext>
              </a:extLst>
            </p:cNvPr>
            <p:cNvSpPr/>
            <p:nvPr/>
          </p:nvSpPr>
          <p:spPr>
            <a:xfrm>
              <a:off x="5852432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08B4F711-6F99-4E44-88A4-8345F466B2B3}"/>
                </a:ext>
              </a:extLst>
            </p:cNvPr>
            <p:cNvSpPr/>
            <p:nvPr/>
          </p:nvSpPr>
          <p:spPr>
            <a:xfrm>
              <a:off x="5911678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0401F175-D0DF-4BCA-9BE2-B992286B1593}"/>
                </a:ext>
              </a:extLst>
            </p:cNvPr>
            <p:cNvSpPr/>
            <p:nvPr/>
          </p:nvSpPr>
          <p:spPr>
            <a:xfrm>
              <a:off x="5970828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72BED0ED-50C5-4726-B1B3-F7B58DD4C255}"/>
                </a:ext>
              </a:extLst>
            </p:cNvPr>
            <p:cNvSpPr/>
            <p:nvPr/>
          </p:nvSpPr>
          <p:spPr>
            <a:xfrm>
              <a:off x="6030073" y="3659014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8D624348-F503-4817-9CA8-09F43150C5BB}"/>
                </a:ext>
              </a:extLst>
            </p:cNvPr>
            <p:cNvSpPr/>
            <p:nvPr/>
          </p:nvSpPr>
          <p:spPr>
            <a:xfrm>
              <a:off x="6089224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E05DE4EB-7FC0-45E8-A5A4-FE0C12A4D23C}"/>
                </a:ext>
              </a:extLst>
            </p:cNvPr>
            <p:cNvSpPr/>
            <p:nvPr/>
          </p:nvSpPr>
          <p:spPr>
            <a:xfrm>
              <a:off x="5734039" y="3718165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380D6E47-DFA0-49F8-B8AC-45BECE747D45}"/>
                </a:ext>
              </a:extLst>
            </p:cNvPr>
            <p:cNvSpPr/>
            <p:nvPr/>
          </p:nvSpPr>
          <p:spPr>
            <a:xfrm>
              <a:off x="5793284" y="371816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B0355008-C2C8-4091-A461-DEDD212620A4}"/>
                </a:ext>
              </a:extLst>
            </p:cNvPr>
            <p:cNvSpPr/>
            <p:nvPr/>
          </p:nvSpPr>
          <p:spPr>
            <a:xfrm>
              <a:off x="5852434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A070C1D-423C-45EC-BABD-2AB764379E9B}"/>
                </a:ext>
              </a:extLst>
            </p:cNvPr>
            <p:cNvSpPr/>
            <p:nvPr/>
          </p:nvSpPr>
          <p:spPr>
            <a:xfrm>
              <a:off x="5911679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ED6D6F88-6E0D-43A8-A572-C2A45D7E6D76}"/>
                </a:ext>
              </a:extLst>
            </p:cNvPr>
            <p:cNvSpPr/>
            <p:nvPr/>
          </p:nvSpPr>
          <p:spPr>
            <a:xfrm>
              <a:off x="5970829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C7435BDD-8A00-43E8-B980-6745E1F84244}"/>
                </a:ext>
              </a:extLst>
            </p:cNvPr>
            <p:cNvSpPr/>
            <p:nvPr/>
          </p:nvSpPr>
          <p:spPr>
            <a:xfrm>
              <a:off x="6030074" y="371816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6B652F89-76D1-41E7-92CB-9A456A09BDA1}"/>
                </a:ext>
              </a:extLst>
            </p:cNvPr>
            <p:cNvSpPr/>
            <p:nvPr/>
          </p:nvSpPr>
          <p:spPr>
            <a:xfrm>
              <a:off x="6089225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105F5D2E-BDFE-4F13-82B3-12B50A630D02}"/>
                </a:ext>
              </a:extLst>
            </p:cNvPr>
            <p:cNvSpPr/>
            <p:nvPr/>
          </p:nvSpPr>
          <p:spPr>
            <a:xfrm>
              <a:off x="5734040" y="377741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3A273CB3-FB72-46BE-AD13-7FA701AEE95A}"/>
                </a:ext>
              </a:extLst>
            </p:cNvPr>
            <p:cNvSpPr/>
            <p:nvPr/>
          </p:nvSpPr>
          <p:spPr>
            <a:xfrm>
              <a:off x="5793285" y="377741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89CE35BE-CE0C-4893-B2C6-50678CC06FB2}"/>
                </a:ext>
              </a:extLst>
            </p:cNvPr>
            <p:cNvSpPr/>
            <p:nvPr/>
          </p:nvSpPr>
          <p:spPr>
            <a:xfrm>
              <a:off x="5852436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48971D8C-C4B7-44D5-9AB4-858D5301EC31}"/>
                </a:ext>
              </a:extLst>
            </p:cNvPr>
            <p:cNvSpPr/>
            <p:nvPr/>
          </p:nvSpPr>
          <p:spPr>
            <a:xfrm>
              <a:off x="5911683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5ACEE734-6DD7-46E2-A1A9-CEE34EDE6647}"/>
                </a:ext>
              </a:extLst>
            </p:cNvPr>
            <p:cNvSpPr/>
            <p:nvPr/>
          </p:nvSpPr>
          <p:spPr>
            <a:xfrm>
              <a:off x="5970835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0740BF61-C964-49F9-AA06-1BAA78F8A1F2}"/>
                </a:ext>
              </a:extLst>
            </p:cNvPr>
            <p:cNvSpPr/>
            <p:nvPr/>
          </p:nvSpPr>
          <p:spPr>
            <a:xfrm>
              <a:off x="6030082" y="377741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17A8C672-80A0-4CB1-9A69-285E6E2B8354}"/>
                </a:ext>
              </a:extLst>
            </p:cNvPr>
            <p:cNvSpPr/>
            <p:nvPr/>
          </p:nvSpPr>
          <p:spPr>
            <a:xfrm>
              <a:off x="6089231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8ED5360A-4B30-4716-A288-DC492291B700}"/>
                </a:ext>
              </a:extLst>
            </p:cNvPr>
            <p:cNvSpPr/>
            <p:nvPr/>
          </p:nvSpPr>
          <p:spPr>
            <a:xfrm>
              <a:off x="6148476" y="3481374"/>
              <a:ext cx="14097" cy="14096"/>
            </a:xfrm>
            <a:custGeom>
              <a:avLst/>
              <a:gdLst>
                <a:gd name="connsiteX0" fmla="*/ 14097 w 14097"/>
                <a:gd name="connsiteY0" fmla="*/ 7049 h 14096"/>
                <a:gd name="connsiteX1" fmla="*/ 7049 w 14097"/>
                <a:gd name="connsiteY1" fmla="*/ 14097 h 14096"/>
                <a:gd name="connsiteX2" fmla="*/ 0 w 14097"/>
                <a:gd name="connsiteY2" fmla="*/ 7049 h 14096"/>
                <a:gd name="connsiteX3" fmla="*/ 7049 w 14097"/>
                <a:gd name="connsiteY3" fmla="*/ 0 h 14096"/>
                <a:gd name="connsiteX4" fmla="*/ 14097 w 14097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64D4DB77-3361-44E4-85D9-73E2952D1A1C}"/>
                </a:ext>
              </a:extLst>
            </p:cNvPr>
            <p:cNvSpPr/>
            <p:nvPr/>
          </p:nvSpPr>
          <p:spPr>
            <a:xfrm>
              <a:off x="6207627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B87FFE29-EEE8-410A-B16D-A39D63B65DBD}"/>
                </a:ext>
              </a:extLst>
            </p:cNvPr>
            <p:cNvSpPr/>
            <p:nvPr/>
          </p:nvSpPr>
          <p:spPr>
            <a:xfrm>
              <a:off x="6266872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9 w 14096"/>
                <a:gd name="connsiteY1" fmla="*/ 14097 h 14096"/>
                <a:gd name="connsiteX2" fmla="*/ 0 w 14096"/>
                <a:gd name="connsiteY2" fmla="*/ 7049 h 14096"/>
                <a:gd name="connsiteX3" fmla="*/ 7049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7FFB4B78-2AC0-4AF4-8508-25122AC6DC06}"/>
                </a:ext>
              </a:extLst>
            </p:cNvPr>
            <p:cNvSpPr/>
            <p:nvPr/>
          </p:nvSpPr>
          <p:spPr>
            <a:xfrm>
              <a:off x="6326022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4BDB7689-92D1-48E9-8290-59C80C654419}"/>
                </a:ext>
              </a:extLst>
            </p:cNvPr>
            <p:cNvSpPr/>
            <p:nvPr/>
          </p:nvSpPr>
          <p:spPr>
            <a:xfrm>
              <a:off x="638526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3A45B0ED-6D49-4BC2-A8C6-DCB8C47309D6}"/>
                </a:ext>
              </a:extLst>
            </p:cNvPr>
            <p:cNvSpPr/>
            <p:nvPr/>
          </p:nvSpPr>
          <p:spPr>
            <a:xfrm>
              <a:off x="6444417" y="3481373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4F2277B0-CA2C-4C4D-886E-A8BB5C3A6F52}"/>
                </a:ext>
              </a:extLst>
            </p:cNvPr>
            <p:cNvSpPr/>
            <p:nvPr/>
          </p:nvSpPr>
          <p:spPr>
            <a:xfrm>
              <a:off x="6148476" y="3540622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58D4EC10-F99B-4BE4-89B6-834B1616867C}"/>
                </a:ext>
              </a:extLst>
            </p:cNvPr>
            <p:cNvSpPr/>
            <p:nvPr/>
          </p:nvSpPr>
          <p:spPr>
            <a:xfrm>
              <a:off x="6207627" y="354062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4D9035AB-20FC-4026-8475-CA8ECF6778B3}"/>
                </a:ext>
              </a:extLst>
            </p:cNvPr>
            <p:cNvSpPr/>
            <p:nvPr/>
          </p:nvSpPr>
          <p:spPr>
            <a:xfrm>
              <a:off x="6266872" y="35406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9020D706-6962-405A-8331-D597DC0D1A11}"/>
                </a:ext>
              </a:extLst>
            </p:cNvPr>
            <p:cNvSpPr/>
            <p:nvPr/>
          </p:nvSpPr>
          <p:spPr>
            <a:xfrm>
              <a:off x="6326022" y="354062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DF578D57-B7A5-4238-A263-2E65D253F46D}"/>
                </a:ext>
              </a:extLst>
            </p:cNvPr>
            <p:cNvSpPr/>
            <p:nvPr/>
          </p:nvSpPr>
          <p:spPr>
            <a:xfrm>
              <a:off x="6385268" y="354063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4FE956D7-DBF3-4CA6-88C5-20C156EF5F93}"/>
                </a:ext>
              </a:extLst>
            </p:cNvPr>
            <p:cNvSpPr/>
            <p:nvPr/>
          </p:nvSpPr>
          <p:spPr>
            <a:xfrm>
              <a:off x="6444417" y="3540631"/>
              <a:ext cx="14096" cy="14097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19632A64-B98F-4324-A376-137F2FBA92D4}"/>
                </a:ext>
              </a:extLst>
            </p:cNvPr>
            <p:cNvSpPr/>
            <p:nvPr/>
          </p:nvSpPr>
          <p:spPr>
            <a:xfrm>
              <a:off x="6148476" y="3599781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141AA47A-2218-41A9-8E27-AF0652183A5F}"/>
                </a:ext>
              </a:extLst>
            </p:cNvPr>
            <p:cNvSpPr/>
            <p:nvPr/>
          </p:nvSpPr>
          <p:spPr>
            <a:xfrm>
              <a:off x="6207627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475085E3-7E18-429A-82F9-A4DF606F56BD}"/>
                </a:ext>
              </a:extLst>
            </p:cNvPr>
            <p:cNvSpPr/>
            <p:nvPr/>
          </p:nvSpPr>
          <p:spPr>
            <a:xfrm>
              <a:off x="6266872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A5E41EA3-AAF0-46A3-920B-9DBD36AE2E8D}"/>
                </a:ext>
              </a:extLst>
            </p:cNvPr>
            <p:cNvSpPr/>
            <p:nvPr/>
          </p:nvSpPr>
          <p:spPr>
            <a:xfrm>
              <a:off x="6326022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683D64B3-0315-4624-8675-5B768069C714}"/>
                </a:ext>
              </a:extLst>
            </p:cNvPr>
            <p:cNvSpPr/>
            <p:nvPr/>
          </p:nvSpPr>
          <p:spPr>
            <a:xfrm>
              <a:off x="6385268" y="359978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52AB4059-8E15-4439-8B16-54ADF3358C4C}"/>
                </a:ext>
              </a:extLst>
            </p:cNvPr>
            <p:cNvSpPr/>
            <p:nvPr/>
          </p:nvSpPr>
          <p:spPr>
            <a:xfrm>
              <a:off x="6444417" y="3599782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12184488-1E03-46C9-91F7-55AABB8D478A}"/>
                </a:ext>
              </a:extLst>
            </p:cNvPr>
            <p:cNvSpPr/>
            <p:nvPr/>
          </p:nvSpPr>
          <p:spPr>
            <a:xfrm>
              <a:off x="6148476" y="3659026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A389773B-102C-4C8B-9C32-610AEEE77366}"/>
                </a:ext>
              </a:extLst>
            </p:cNvPr>
            <p:cNvSpPr/>
            <p:nvPr/>
          </p:nvSpPr>
          <p:spPr>
            <a:xfrm>
              <a:off x="6207627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166BF649-A9F2-4B11-80D0-32DF3F5A3230}"/>
                </a:ext>
              </a:extLst>
            </p:cNvPr>
            <p:cNvSpPr/>
            <p:nvPr/>
          </p:nvSpPr>
          <p:spPr>
            <a:xfrm>
              <a:off x="6266872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61EB4D7B-F497-4FBF-8130-E4ECF28F8BA5}"/>
                </a:ext>
              </a:extLst>
            </p:cNvPr>
            <p:cNvSpPr/>
            <p:nvPr/>
          </p:nvSpPr>
          <p:spPr>
            <a:xfrm>
              <a:off x="6326022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D883741A-5097-469D-A7A9-C743F80ECBD5}"/>
                </a:ext>
              </a:extLst>
            </p:cNvPr>
            <p:cNvSpPr/>
            <p:nvPr/>
          </p:nvSpPr>
          <p:spPr>
            <a:xfrm>
              <a:off x="6385268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FC3A26E3-D2A0-40FC-9A92-B6238BB11570}"/>
                </a:ext>
              </a:extLst>
            </p:cNvPr>
            <p:cNvSpPr/>
            <p:nvPr/>
          </p:nvSpPr>
          <p:spPr>
            <a:xfrm>
              <a:off x="6444417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2087A775-76DD-4F9C-B8E5-86EB3BF366DD}"/>
                </a:ext>
              </a:extLst>
            </p:cNvPr>
            <p:cNvSpPr/>
            <p:nvPr/>
          </p:nvSpPr>
          <p:spPr>
            <a:xfrm>
              <a:off x="6148476" y="3718177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6D846DE1-54E3-4C00-B45A-553B7F3FD30C}"/>
                </a:ext>
              </a:extLst>
            </p:cNvPr>
            <p:cNvSpPr/>
            <p:nvPr/>
          </p:nvSpPr>
          <p:spPr>
            <a:xfrm>
              <a:off x="6207627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ABBF9824-3B15-4F04-8C4E-09B799538C44}"/>
                </a:ext>
              </a:extLst>
            </p:cNvPr>
            <p:cNvSpPr/>
            <p:nvPr/>
          </p:nvSpPr>
          <p:spPr>
            <a:xfrm>
              <a:off x="6266872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01B5C75E-CCEF-4EEA-859D-4C251F3AE97C}"/>
                </a:ext>
              </a:extLst>
            </p:cNvPr>
            <p:cNvSpPr/>
            <p:nvPr/>
          </p:nvSpPr>
          <p:spPr>
            <a:xfrm>
              <a:off x="6326022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A254139D-5D72-478D-89BE-DBC64CD27C88}"/>
                </a:ext>
              </a:extLst>
            </p:cNvPr>
            <p:cNvSpPr/>
            <p:nvPr/>
          </p:nvSpPr>
          <p:spPr>
            <a:xfrm>
              <a:off x="6385268" y="3718172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71EFFC33-CB59-469A-AE58-5CA89469EE80}"/>
                </a:ext>
              </a:extLst>
            </p:cNvPr>
            <p:cNvSpPr/>
            <p:nvPr/>
          </p:nvSpPr>
          <p:spPr>
            <a:xfrm>
              <a:off x="6444417" y="371817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C0D017A2-9FAB-4DFD-9624-E10B7C0C1673}"/>
                </a:ext>
              </a:extLst>
            </p:cNvPr>
            <p:cNvSpPr/>
            <p:nvPr/>
          </p:nvSpPr>
          <p:spPr>
            <a:xfrm>
              <a:off x="6148472" y="3777419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DADC6512-13AB-4407-937C-A389D565FCD9}"/>
                </a:ext>
              </a:extLst>
            </p:cNvPr>
            <p:cNvSpPr/>
            <p:nvPr/>
          </p:nvSpPr>
          <p:spPr>
            <a:xfrm>
              <a:off x="6207622" y="377741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1CEFC24B-FFC2-47B3-BD7A-7CABF1AE4D9B}"/>
                </a:ext>
              </a:extLst>
            </p:cNvPr>
            <p:cNvSpPr/>
            <p:nvPr/>
          </p:nvSpPr>
          <p:spPr>
            <a:xfrm>
              <a:off x="6266868" y="377741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F0C49246-6A98-4333-949E-46BDAD9321B7}"/>
                </a:ext>
              </a:extLst>
            </p:cNvPr>
            <p:cNvSpPr/>
            <p:nvPr/>
          </p:nvSpPr>
          <p:spPr>
            <a:xfrm>
              <a:off x="6326024" y="3777383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F707CE6A-7685-4D70-813E-6D2B46FBB41B}"/>
                </a:ext>
              </a:extLst>
            </p:cNvPr>
            <p:cNvSpPr/>
            <p:nvPr/>
          </p:nvSpPr>
          <p:spPr>
            <a:xfrm>
              <a:off x="6385287" y="377742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9110FD0D-D3A6-4760-8827-B70ADFC98296}"/>
                </a:ext>
              </a:extLst>
            </p:cNvPr>
            <p:cNvSpPr/>
            <p:nvPr/>
          </p:nvSpPr>
          <p:spPr>
            <a:xfrm>
              <a:off x="6444424" y="377742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545414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F02A036E-555E-452E-A03E-C23B0204B5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847291" y="292656"/>
            <a:ext cx="1861854" cy="717514"/>
            <a:chOff x="0" y="292656"/>
            <a:chExt cx="1861854" cy="717514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022D41B-79E8-48CF-B2C1-81682892F7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0" y="292656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3C39C16-6EA8-4E23-96CD-35016A14A6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0" y="732391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8349EA7-4C35-41B7-ADAE-D5A8A2B6B9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-8878" y="-8878"/>
            <a:ext cx="1242819" cy="1314996"/>
            <a:chOff x="79900" y="122321"/>
            <a:chExt cx="2232251" cy="2361890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0BB9AE5-B3F9-4910-8739-DCBEE45327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79900" y="122321"/>
              <a:ext cx="2232251" cy="2361890"/>
            </a:xfrm>
            <a:custGeom>
              <a:avLst/>
              <a:gdLst>
                <a:gd name="connsiteX0" fmla="*/ 2292284 w 3871489"/>
                <a:gd name="connsiteY0" fmla="*/ 0 h 4096327"/>
                <a:gd name="connsiteX1" fmla="*/ 3500914 w 3871489"/>
                <a:gd name="connsiteY1" fmla="*/ 0 h 4096327"/>
                <a:gd name="connsiteX2" fmla="*/ 3542229 w 3871489"/>
                <a:gd name="connsiteY2" fmla="*/ 68006 h 4096327"/>
                <a:gd name="connsiteX3" fmla="*/ 3871489 w 3871489"/>
                <a:gd name="connsiteY3" fmla="*/ 1368323 h 4096327"/>
                <a:gd name="connsiteX4" fmla="*/ 1143485 w 3871489"/>
                <a:gd name="connsiteY4" fmla="*/ 4096327 h 4096327"/>
                <a:gd name="connsiteX5" fmla="*/ 81633 w 3871489"/>
                <a:gd name="connsiteY5" fmla="*/ 3881944 h 4096327"/>
                <a:gd name="connsiteX6" fmla="*/ 0 w 3871489"/>
                <a:gd name="connsiteY6" fmla="*/ 3842618 h 4096327"/>
                <a:gd name="connsiteX7" fmla="*/ 0 w 3871489"/>
                <a:gd name="connsiteY7" fmla="*/ 2741475 h 4096327"/>
                <a:gd name="connsiteX8" fmla="*/ 6615 w 3871489"/>
                <a:gd name="connsiteY8" fmla="*/ 2747487 h 4096327"/>
                <a:gd name="connsiteX9" fmla="*/ 1143485 w 3871489"/>
                <a:gd name="connsiteY9" fmla="*/ 3155655 h 4096327"/>
                <a:gd name="connsiteX10" fmla="*/ 2930817 w 3871489"/>
                <a:gd name="connsiteY10" fmla="*/ 1368323 h 4096327"/>
                <a:gd name="connsiteX11" fmla="*/ 2407287 w 3871489"/>
                <a:gd name="connsiteY11" fmla="*/ 104524 h 4096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71489" h="4096327">
                  <a:moveTo>
                    <a:pt x="2292284" y="0"/>
                  </a:moveTo>
                  <a:lnTo>
                    <a:pt x="3500914" y="0"/>
                  </a:lnTo>
                  <a:lnTo>
                    <a:pt x="3542229" y="68006"/>
                  </a:lnTo>
                  <a:cubicBezTo>
                    <a:pt x="3752213" y="454545"/>
                    <a:pt x="3871489" y="897507"/>
                    <a:pt x="3871489" y="1368323"/>
                  </a:cubicBezTo>
                  <a:cubicBezTo>
                    <a:pt x="3871489" y="2874936"/>
                    <a:pt x="2650098" y="4096327"/>
                    <a:pt x="1143485" y="4096327"/>
                  </a:cubicBezTo>
                  <a:cubicBezTo>
                    <a:pt x="766832" y="4096327"/>
                    <a:pt x="408006" y="4019990"/>
                    <a:pt x="81633" y="3881944"/>
                  </a:cubicBezTo>
                  <a:lnTo>
                    <a:pt x="0" y="3842618"/>
                  </a:lnTo>
                  <a:lnTo>
                    <a:pt x="0" y="2741475"/>
                  </a:lnTo>
                  <a:lnTo>
                    <a:pt x="6615" y="2747487"/>
                  </a:lnTo>
                  <a:cubicBezTo>
                    <a:pt x="315579" y="3002472"/>
                    <a:pt x="711663" y="3155655"/>
                    <a:pt x="1143485" y="3155655"/>
                  </a:cubicBezTo>
                  <a:cubicBezTo>
                    <a:pt x="2130515" y="3155655"/>
                    <a:pt x="2930817" y="2355353"/>
                    <a:pt x="2930817" y="1368323"/>
                  </a:cubicBezTo>
                  <a:cubicBezTo>
                    <a:pt x="2930817" y="874812"/>
                    <a:pt x="2730741" y="427979"/>
                    <a:pt x="2407287" y="104524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3E19069-8C91-4A11-ABFB-54DACDBFBB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79900" y="122321"/>
              <a:ext cx="2232251" cy="2361890"/>
            </a:xfrm>
            <a:custGeom>
              <a:avLst/>
              <a:gdLst>
                <a:gd name="connsiteX0" fmla="*/ 2292284 w 3871489"/>
                <a:gd name="connsiteY0" fmla="*/ 0 h 4096327"/>
                <a:gd name="connsiteX1" fmla="*/ 3500914 w 3871489"/>
                <a:gd name="connsiteY1" fmla="*/ 0 h 4096327"/>
                <a:gd name="connsiteX2" fmla="*/ 3542229 w 3871489"/>
                <a:gd name="connsiteY2" fmla="*/ 68006 h 4096327"/>
                <a:gd name="connsiteX3" fmla="*/ 3871489 w 3871489"/>
                <a:gd name="connsiteY3" fmla="*/ 1368323 h 4096327"/>
                <a:gd name="connsiteX4" fmla="*/ 1143485 w 3871489"/>
                <a:gd name="connsiteY4" fmla="*/ 4096327 h 4096327"/>
                <a:gd name="connsiteX5" fmla="*/ 81633 w 3871489"/>
                <a:gd name="connsiteY5" fmla="*/ 3881944 h 4096327"/>
                <a:gd name="connsiteX6" fmla="*/ 0 w 3871489"/>
                <a:gd name="connsiteY6" fmla="*/ 3842618 h 4096327"/>
                <a:gd name="connsiteX7" fmla="*/ 0 w 3871489"/>
                <a:gd name="connsiteY7" fmla="*/ 2741475 h 4096327"/>
                <a:gd name="connsiteX8" fmla="*/ 6615 w 3871489"/>
                <a:gd name="connsiteY8" fmla="*/ 2747487 h 4096327"/>
                <a:gd name="connsiteX9" fmla="*/ 1143485 w 3871489"/>
                <a:gd name="connsiteY9" fmla="*/ 3155655 h 4096327"/>
                <a:gd name="connsiteX10" fmla="*/ 2930817 w 3871489"/>
                <a:gd name="connsiteY10" fmla="*/ 1368323 h 4096327"/>
                <a:gd name="connsiteX11" fmla="*/ 2407287 w 3871489"/>
                <a:gd name="connsiteY11" fmla="*/ 104524 h 4096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71489" h="4096327">
                  <a:moveTo>
                    <a:pt x="2292284" y="0"/>
                  </a:moveTo>
                  <a:lnTo>
                    <a:pt x="3500914" y="0"/>
                  </a:lnTo>
                  <a:lnTo>
                    <a:pt x="3542229" y="68006"/>
                  </a:lnTo>
                  <a:cubicBezTo>
                    <a:pt x="3752213" y="454545"/>
                    <a:pt x="3871489" y="897507"/>
                    <a:pt x="3871489" y="1368323"/>
                  </a:cubicBezTo>
                  <a:cubicBezTo>
                    <a:pt x="3871489" y="2874936"/>
                    <a:pt x="2650098" y="4096327"/>
                    <a:pt x="1143485" y="4096327"/>
                  </a:cubicBezTo>
                  <a:cubicBezTo>
                    <a:pt x="766832" y="4096327"/>
                    <a:pt x="408006" y="4019990"/>
                    <a:pt x="81633" y="3881944"/>
                  </a:cubicBezTo>
                  <a:lnTo>
                    <a:pt x="0" y="3842618"/>
                  </a:lnTo>
                  <a:lnTo>
                    <a:pt x="0" y="2741475"/>
                  </a:lnTo>
                  <a:lnTo>
                    <a:pt x="6615" y="2747487"/>
                  </a:lnTo>
                  <a:cubicBezTo>
                    <a:pt x="315579" y="3002472"/>
                    <a:pt x="711663" y="3155655"/>
                    <a:pt x="1143485" y="3155655"/>
                  </a:cubicBezTo>
                  <a:cubicBezTo>
                    <a:pt x="2130515" y="3155655"/>
                    <a:pt x="2930817" y="2355353"/>
                    <a:pt x="2930817" y="1368323"/>
                  </a:cubicBezTo>
                  <a:cubicBezTo>
                    <a:pt x="2930817" y="874812"/>
                    <a:pt x="2730741" y="427979"/>
                    <a:pt x="2407287" y="104524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40" name="Title 1">
            <a:extLst>
              <a:ext uri="{FF2B5EF4-FFF2-40B4-BE49-F238E27FC236}">
                <a16:creationId xmlns:a16="http://schemas.microsoft.com/office/drawing/2014/main" id="{5DFCC9E4-D2C1-4336-ADFB-27826CD054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91324" y="358614"/>
            <a:ext cx="7710127" cy="1044058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5" name="Text Placeholder 23">
            <a:extLst>
              <a:ext uri="{FF2B5EF4-FFF2-40B4-BE49-F238E27FC236}">
                <a16:creationId xmlns:a16="http://schemas.microsoft.com/office/drawing/2014/main" id="{0F74E023-C0D5-41E7-919F-5C8B489C650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91325" y="1765954"/>
            <a:ext cx="4307160" cy="518874"/>
          </a:xfrm>
        </p:spPr>
        <p:txBody>
          <a:bodyPr/>
          <a:lstStyle>
            <a:lvl1pPr>
              <a:buNone/>
              <a:defRPr b="1"/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36" name="Text Placeholder 25">
            <a:extLst>
              <a:ext uri="{FF2B5EF4-FFF2-40B4-BE49-F238E27FC236}">
                <a16:creationId xmlns:a16="http://schemas.microsoft.com/office/drawing/2014/main" id="{DFEFE027-FE1B-489A-A696-4FD8C4E6565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91325" y="2417734"/>
            <a:ext cx="4307160" cy="3295650"/>
          </a:xfrm>
        </p:spPr>
        <p:txBody>
          <a:bodyPr>
            <a:normAutofit/>
          </a:bodyPr>
          <a:lstStyle>
            <a:lvl1pPr>
              <a:buFont typeface="Arial" panose="020B0604020202020204" pitchFamily="34" charset="0"/>
              <a:buChar char="•"/>
              <a:defRPr sz="180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" name="Text Placeholder 23">
            <a:extLst>
              <a:ext uri="{FF2B5EF4-FFF2-40B4-BE49-F238E27FC236}">
                <a16:creationId xmlns:a16="http://schemas.microsoft.com/office/drawing/2014/main" id="{3DB0FA80-1E07-4384-94AE-AC639E42FC7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17484" y="1765954"/>
            <a:ext cx="4307160" cy="518874"/>
          </a:xfrm>
        </p:spPr>
        <p:txBody>
          <a:bodyPr/>
          <a:lstStyle>
            <a:lvl1pPr>
              <a:buNone/>
              <a:defRPr b="1"/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38" name="Text Placeholder 25">
            <a:extLst>
              <a:ext uri="{FF2B5EF4-FFF2-40B4-BE49-F238E27FC236}">
                <a16:creationId xmlns:a16="http://schemas.microsoft.com/office/drawing/2014/main" id="{99C1CF62-099A-440A-BEFC-058944B9084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17484" y="2417734"/>
            <a:ext cx="4307160" cy="3295650"/>
          </a:xfrm>
        </p:spPr>
        <p:txBody>
          <a:bodyPr>
            <a:normAutofit/>
          </a:bodyPr>
          <a:lstStyle>
            <a:lvl1pPr>
              <a:buFont typeface="Arial" panose="020B0604020202020204" pitchFamily="34" charset="0"/>
              <a:buChar char="•"/>
              <a:defRPr sz="180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5" name="Date Placeholder 178">
            <a:extLst>
              <a:ext uri="{FF2B5EF4-FFF2-40B4-BE49-F238E27FC236}">
                <a16:creationId xmlns:a16="http://schemas.microsoft.com/office/drawing/2014/main" id="{D233886F-CB8B-488F-AC80-91A3C6FC68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/>
              <a:t>2/1/20XX</a:t>
            </a:r>
            <a:endParaRPr lang="en-US" dirty="0"/>
          </a:p>
        </p:txBody>
      </p:sp>
      <p:sp>
        <p:nvSpPr>
          <p:cNvPr id="26" name="Footer Placeholder 179">
            <a:extLst>
              <a:ext uri="{FF2B5EF4-FFF2-40B4-BE49-F238E27FC236}">
                <a16:creationId xmlns:a16="http://schemas.microsoft.com/office/drawing/2014/main" id="{31C750C1-1A40-46E0-B48D-F1D78058D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33" name="Slide Number Placeholder 180">
            <a:extLst>
              <a:ext uri="{FF2B5EF4-FFF2-40B4-BE49-F238E27FC236}">
                <a16:creationId xmlns:a16="http://schemas.microsoft.com/office/drawing/2014/main" id="{8FDDDBE7-8A2B-4ABD-AA8A-56DAFD0C8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EA792F7-1D9E-4C7E-A103-E8EDFDC2691E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94A3771-4C60-4CFE-8E9E-37289AB031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0056904" y="5782880"/>
            <a:ext cx="1054467" cy="469689"/>
            <a:chOff x="10056904" y="5720734"/>
            <a:chExt cx="1054467" cy="469689"/>
          </a:xfrm>
        </p:grpSpPr>
        <p:grpSp>
          <p:nvGrpSpPr>
            <p:cNvPr id="44" name="Graphic 185">
              <a:extLst>
                <a:ext uri="{FF2B5EF4-FFF2-40B4-BE49-F238E27FC236}">
                  <a16:creationId xmlns:a16="http://schemas.microsoft.com/office/drawing/2014/main" id="{82CA434A-3484-456D-AE0D-D55E9CABFA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10056904" y="5720734"/>
              <a:ext cx="1054467" cy="469689"/>
              <a:chOff x="9841624" y="4115729"/>
              <a:chExt cx="602170" cy="268223"/>
            </a:xfrm>
            <a:solidFill>
              <a:schemeClr val="tx1"/>
            </a:solidFill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1207C719-43F0-4665-8018-8838DD423DA7}"/>
                  </a:ext>
                </a:extLst>
              </p:cNvPr>
              <p:cNvSpPr/>
              <p:nvPr/>
            </p:nvSpPr>
            <p:spPr>
              <a:xfrm>
                <a:off x="9841624" y="4115729"/>
                <a:ext cx="202882" cy="268223"/>
              </a:xfrm>
              <a:custGeom>
                <a:avLst/>
                <a:gdLst>
                  <a:gd name="connsiteX0" fmla="*/ 20765 w 202882"/>
                  <a:gd name="connsiteY0" fmla="*/ 268224 h 268223"/>
                  <a:gd name="connsiteX1" fmla="*/ 0 w 202882"/>
                  <a:gd name="connsiteY1" fmla="*/ 268224 h 268223"/>
                  <a:gd name="connsiteX2" fmla="*/ 182118 w 202882"/>
                  <a:gd name="connsiteY2" fmla="*/ 0 h 268223"/>
                  <a:gd name="connsiteX3" fmla="*/ 202883 w 202882"/>
                  <a:gd name="connsiteY3" fmla="*/ 0 h 268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2882" h="268223">
                    <a:moveTo>
                      <a:pt x="20765" y="268224"/>
                    </a:moveTo>
                    <a:lnTo>
                      <a:pt x="0" y="268224"/>
                    </a:lnTo>
                    <a:lnTo>
                      <a:pt x="182118" y="0"/>
                    </a:lnTo>
                    <a:lnTo>
                      <a:pt x="20288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BC5E6BE1-0377-492E-8C35-C9751467B640}"/>
                  </a:ext>
                </a:extLst>
              </p:cNvPr>
              <p:cNvSpPr/>
              <p:nvPr/>
            </p:nvSpPr>
            <p:spPr>
              <a:xfrm>
                <a:off x="9941445" y="4115729"/>
                <a:ext cx="202882" cy="268223"/>
              </a:xfrm>
              <a:custGeom>
                <a:avLst/>
                <a:gdLst>
                  <a:gd name="connsiteX0" fmla="*/ 20765 w 202882"/>
                  <a:gd name="connsiteY0" fmla="*/ 268224 h 268223"/>
                  <a:gd name="connsiteX1" fmla="*/ 0 w 202882"/>
                  <a:gd name="connsiteY1" fmla="*/ 268224 h 268223"/>
                  <a:gd name="connsiteX2" fmla="*/ 182118 w 202882"/>
                  <a:gd name="connsiteY2" fmla="*/ 0 h 268223"/>
                  <a:gd name="connsiteX3" fmla="*/ 202883 w 202882"/>
                  <a:gd name="connsiteY3" fmla="*/ 0 h 268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2882" h="268223">
                    <a:moveTo>
                      <a:pt x="20765" y="268224"/>
                    </a:moveTo>
                    <a:lnTo>
                      <a:pt x="0" y="268224"/>
                    </a:lnTo>
                    <a:lnTo>
                      <a:pt x="182118" y="0"/>
                    </a:lnTo>
                    <a:lnTo>
                      <a:pt x="20288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7A539B71-0508-4FCA-9C39-AEC6A2EA9991}"/>
                  </a:ext>
                </a:extLst>
              </p:cNvPr>
              <p:cNvSpPr/>
              <p:nvPr/>
            </p:nvSpPr>
            <p:spPr>
              <a:xfrm>
                <a:off x="10041267" y="4115729"/>
                <a:ext cx="202882" cy="268223"/>
              </a:xfrm>
              <a:custGeom>
                <a:avLst/>
                <a:gdLst>
                  <a:gd name="connsiteX0" fmla="*/ 20669 w 202882"/>
                  <a:gd name="connsiteY0" fmla="*/ 268224 h 268223"/>
                  <a:gd name="connsiteX1" fmla="*/ 0 w 202882"/>
                  <a:gd name="connsiteY1" fmla="*/ 268224 h 268223"/>
                  <a:gd name="connsiteX2" fmla="*/ 182118 w 202882"/>
                  <a:gd name="connsiteY2" fmla="*/ 0 h 268223"/>
                  <a:gd name="connsiteX3" fmla="*/ 202883 w 202882"/>
                  <a:gd name="connsiteY3" fmla="*/ 0 h 268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2882" h="268223">
                    <a:moveTo>
                      <a:pt x="20669" y="268224"/>
                    </a:moveTo>
                    <a:lnTo>
                      <a:pt x="0" y="268224"/>
                    </a:lnTo>
                    <a:lnTo>
                      <a:pt x="182118" y="0"/>
                    </a:lnTo>
                    <a:lnTo>
                      <a:pt x="20288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8C5469B1-9998-4419-9D88-48A73CF4B76B}"/>
                  </a:ext>
                </a:extLst>
              </p:cNvPr>
              <p:cNvSpPr/>
              <p:nvPr/>
            </p:nvSpPr>
            <p:spPr>
              <a:xfrm>
                <a:off x="10141090" y="4115729"/>
                <a:ext cx="202882" cy="268223"/>
              </a:xfrm>
              <a:custGeom>
                <a:avLst/>
                <a:gdLst>
                  <a:gd name="connsiteX0" fmla="*/ 20669 w 202882"/>
                  <a:gd name="connsiteY0" fmla="*/ 268224 h 268223"/>
                  <a:gd name="connsiteX1" fmla="*/ 0 w 202882"/>
                  <a:gd name="connsiteY1" fmla="*/ 268224 h 268223"/>
                  <a:gd name="connsiteX2" fmla="*/ 182118 w 202882"/>
                  <a:gd name="connsiteY2" fmla="*/ 0 h 268223"/>
                  <a:gd name="connsiteX3" fmla="*/ 202883 w 202882"/>
                  <a:gd name="connsiteY3" fmla="*/ 0 h 268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2882" h="268223">
                    <a:moveTo>
                      <a:pt x="20669" y="268224"/>
                    </a:moveTo>
                    <a:lnTo>
                      <a:pt x="0" y="268224"/>
                    </a:lnTo>
                    <a:lnTo>
                      <a:pt x="182118" y="0"/>
                    </a:lnTo>
                    <a:lnTo>
                      <a:pt x="20288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CD09A9A1-8B7A-428A-825F-54D38DDB316B}"/>
                  </a:ext>
                </a:extLst>
              </p:cNvPr>
              <p:cNvSpPr/>
              <p:nvPr/>
            </p:nvSpPr>
            <p:spPr>
              <a:xfrm>
                <a:off x="10240911" y="4115729"/>
                <a:ext cx="202882" cy="268223"/>
              </a:xfrm>
              <a:custGeom>
                <a:avLst/>
                <a:gdLst>
                  <a:gd name="connsiteX0" fmla="*/ 20669 w 202882"/>
                  <a:gd name="connsiteY0" fmla="*/ 268224 h 268223"/>
                  <a:gd name="connsiteX1" fmla="*/ 0 w 202882"/>
                  <a:gd name="connsiteY1" fmla="*/ 268224 h 268223"/>
                  <a:gd name="connsiteX2" fmla="*/ 182118 w 202882"/>
                  <a:gd name="connsiteY2" fmla="*/ 0 h 268223"/>
                  <a:gd name="connsiteX3" fmla="*/ 202883 w 202882"/>
                  <a:gd name="connsiteY3" fmla="*/ 0 h 268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2882" h="268223">
                    <a:moveTo>
                      <a:pt x="20669" y="268224"/>
                    </a:moveTo>
                    <a:lnTo>
                      <a:pt x="0" y="268224"/>
                    </a:lnTo>
                    <a:lnTo>
                      <a:pt x="182118" y="0"/>
                    </a:lnTo>
                    <a:lnTo>
                      <a:pt x="20288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grpSp>
          <p:nvGrpSpPr>
            <p:cNvPr id="50" name="Graphic 185">
              <a:extLst>
                <a:ext uri="{FF2B5EF4-FFF2-40B4-BE49-F238E27FC236}">
                  <a16:creationId xmlns:a16="http://schemas.microsoft.com/office/drawing/2014/main" id="{D4D999BA-0F0D-4C71-9EBD-B63A0BEAD6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10056904" y="5720734"/>
              <a:ext cx="1054467" cy="469689"/>
              <a:chOff x="9841624" y="4115729"/>
              <a:chExt cx="602170" cy="268223"/>
            </a:xfrm>
            <a:solidFill>
              <a:schemeClr val="accent3">
                <a:alpha val="20000"/>
              </a:schemeClr>
            </a:solidFill>
          </p:grpSpPr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FDE4F78B-7D0A-4A9C-8A51-279A4EE29834}"/>
                  </a:ext>
                </a:extLst>
              </p:cNvPr>
              <p:cNvSpPr/>
              <p:nvPr/>
            </p:nvSpPr>
            <p:spPr>
              <a:xfrm>
                <a:off x="9841624" y="4115729"/>
                <a:ext cx="202882" cy="268223"/>
              </a:xfrm>
              <a:custGeom>
                <a:avLst/>
                <a:gdLst>
                  <a:gd name="connsiteX0" fmla="*/ 20765 w 202882"/>
                  <a:gd name="connsiteY0" fmla="*/ 268224 h 268223"/>
                  <a:gd name="connsiteX1" fmla="*/ 0 w 202882"/>
                  <a:gd name="connsiteY1" fmla="*/ 268224 h 268223"/>
                  <a:gd name="connsiteX2" fmla="*/ 182118 w 202882"/>
                  <a:gd name="connsiteY2" fmla="*/ 0 h 268223"/>
                  <a:gd name="connsiteX3" fmla="*/ 202883 w 202882"/>
                  <a:gd name="connsiteY3" fmla="*/ 0 h 268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2882" h="268223">
                    <a:moveTo>
                      <a:pt x="20765" y="268224"/>
                    </a:moveTo>
                    <a:lnTo>
                      <a:pt x="0" y="268224"/>
                    </a:lnTo>
                    <a:lnTo>
                      <a:pt x="182118" y="0"/>
                    </a:lnTo>
                    <a:lnTo>
                      <a:pt x="20288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45979898-184B-4CB1-A3A0-FD02604EAD01}"/>
                  </a:ext>
                </a:extLst>
              </p:cNvPr>
              <p:cNvSpPr/>
              <p:nvPr/>
            </p:nvSpPr>
            <p:spPr>
              <a:xfrm>
                <a:off x="9941445" y="4115729"/>
                <a:ext cx="202882" cy="268223"/>
              </a:xfrm>
              <a:custGeom>
                <a:avLst/>
                <a:gdLst>
                  <a:gd name="connsiteX0" fmla="*/ 20765 w 202882"/>
                  <a:gd name="connsiteY0" fmla="*/ 268224 h 268223"/>
                  <a:gd name="connsiteX1" fmla="*/ 0 w 202882"/>
                  <a:gd name="connsiteY1" fmla="*/ 268224 h 268223"/>
                  <a:gd name="connsiteX2" fmla="*/ 182118 w 202882"/>
                  <a:gd name="connsiteY2" fmla="*/ 0 h 268223"/>
                  <a:gd name="connsiteX3" fmla="*/ 202883 w 202882"/>
                  <a:gd name="connsiteY3" fmla="*/ 0 h 268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2882" h="268223">
                    <a:moveTo>
                      <a:pt x="20765" y="268224"/>
                    </a:moveTo>
                    <a:lnTo>
                      <a:pt x="0" y="268224"/>
                    </a:lnTo>
                    <a:lnTo>
                      <a:pt x="182118" y="0"/>
                    </a:lnTo>
                    <a:lnTo>
                      <a:pt x="20288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A65087BF-15DB-40DB-AFFA-F8401659A2F7}"/>
                  </a:ext>
                </a:extLst>
              </p:cNvPr>
              <p:cNvSpPr/>
              <p:nvPr/>
            </p:nvSpPr>
            <p:spPr>
              <a:xfrm>
                <a:off x="10041267" y="4115729"/>
                <a:ext cx="202882" cy="268223"/>
              </a:xfrm>
              <a:custGeom>
                <a:avLst/>
                <a:gdLst>
                  <a:gd name="connsiteX0" fmla="*/ 20669 w 202882"/>
                  <a:gd name="connsiteY0" fmla="*/ 268224 h 268223"/>
                  <a:gd name="connsiteX1" fmla="*/ 0 w 202882"/>
                  <a:gd name="connsiteY1" fmla="*/ 268224 h 268223"/>
                  <a:gd name="connsiteX2" fmla="*/ 182118 w 202882"/>
                  <a:gd name="connsiteY2" fmla="*/ 0 h 268223"/>
                  <a:gd name="connsiteX3" fmla="*/ 202883 w 202882"/>
                  <a:gd name="connsiteY3" fmla="*/ 0 h 268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2882" h="268223">
                    <a:moveTo>
                      <a:pt x="20669" y="268224"/>
                    </a:moveTo>
                    <a:lnTo>
                      <a:pt x="0" y="268224"/>
                    </a:lnTo>
                    <a:lnTo>
                      <a:pt x="182118" y="0"/>
                    </a:lnTo>
                    <a:lnTo>
                      <a:pt x="20288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626290F3-DCED-4500-B758-5F184B3CEF17}"/>
                  </a:ext>
                </a:extLst>
              </p:cNvPr>
              <p:cNvSpPr/>
              <p:nvPr/>
            </p:nvSpPr>
            <p:spPr>
              <a:xfrm>
                <a:off x="10141090" y="4115729"/>
                <a:ext cx="202882" cy="268223"/>
              </a:xfrm>
              <a:custGeom>
                <a:avLst/>
                <a:gdLst>
                  <a:gd name="connsiteX0" fmla="*/ 20669 w 202882"/>
                  <a:gd name="connsiteY0" fmla="*/ 268224 h 268223"/>
                  <a:gd name="connsiteX1" fmla="*/ 0 w 202882"/>
                  <a:gd name="connsiteY1" fmla="*/ 268224 h 268223"/>
                  <a:gd name="connsiteX2" fmla="*/ 182118 w 202882"/>
                  <a:gd name="connsiteY2" fmla="*/ 0 h 268223"/>
                  <a:gd name="connsiteX3" fmla="*/ 202883 w 202882"/>
                  <a:gd name="connsiteY3" fmla="*/ 0 h 268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2882" h="268223">
                    <a:moveTo>
                      <a:pt x="20669" y="268224"/>
                    </a:moveTo>
                    <a:lnTo>
                      <a:pt x="0" y="268224"/>
                    </a:lnTo>
                    <a:lnTo>
                      <a:pt x="182118" y="0"/>
                    </a:lnTo>
                    <a:lnTo>
                      <a:pt x="20288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AF7E19E5-76ED-4A38-BB6F-CBF416DA8A78}"/>
                  </a:ext>
                </a:extLst>
              </p:cNvPr>
              <p:cNvSpPr/>
              <p:nvPr/>
            </p:nvSpPr>
            <p:spPr>
              <a:xfrm>
                <a:off x="10240911" y="4115729"/>
                <a:ext cx="202882" cy="268223"/>
              </a:xfrm>
              <a:custGeom>
                <a:avLst/>
                <a:gdLst>
                  <a:gd name="connsiteX0" fmla="*/ 20669 w 202882"/>
                  <a:gd name="connsiteY0" fmla="*/ 268224 h 268223"/>
                  <a:gd name="connsiteX1" fmla="*/ 0 w 202882"/>
                  <a:gd name="connsiteY1" fmla="*/ 268224 h 268223"/>
                  <a:gd name="connsiteX2" fmla="*/ 182118 w 202882"/>
                  <a:gd name="connsiteY2" fmla="*/ 0 h 268223"/>
                  <a:gd name="connsiteX3" fmla="*/ 202883 w 202882"/>
                  <a:gd name="connsiteY3" fmla="*/ 0 h 268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2882" h="268223">
                    <a:moveTo>
                      <a:pt x="20669" y="268224"/>
                    </a:moveTo>
                    <a:lnTo>
                      <a:pt x="0" y="268224"/>
                    </a:lnTo>
                    <a:lnTo>
                      <a:pt x="182118" y="0"/>
                    </a:lnTo>
                    <a:lnTo>
                      <a:pt x="20288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613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C588BAEF-9B22-4B78-838B-7DC11C0EA2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847291" y="292656"/>
            <a:ext cx="1861854" cy="717514"/>
            <a:chOff x="0" y="292656"/>
            <a:chExt cx="1861854" cy="71751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20212D7-7787-4FFC-B8D9-35F729D185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0" y="292656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7577D49-4464-484D-8792-C20C8556A1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0" y="732391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FF06135-5FEE-41FD-9B18-A0441D2A7B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-8878" y="-8878"/>
            <a:ext cx="1242819" cy="1314996"/>
            <a:chOff x="79900" y="122321"/>
            <a:chExt cx="2232251" cy="2361890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3AEB7B2-43A7-459D-9CFA-1C75B3351C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79900" y="122321"/>
              <a:ext cx="2232251" cy="2361890"/>
            </a:xfrm>
            <a:custGeom>
              <a:avLst/>
              <a:gdLst>
                <a:gd name="connsiteX0" fmla="*/ 2292284 w 3871489"/>
                <a:gd name="connsiteY0" fmla="*/ 0 h 4096327"/>
                <a:gd name="connsiteX1" fmla="*/ 3500914 w 3871489"/>
                <a:gd name="connsiteY1" fmla="*/ 0 h 4096327"/>
                <a:gd name="connsiteX2" fmla="*/ 3542229 w 3871489"/>
                <a:gd name="connsiteY2" fmla="*/ 68006 h 4096327"/>
                <a:gd name="connsiteX3" fmla="*/ 3871489 w 3871489"/>
                <a:gd name="connsiteY3" fmla="*/ 1368323 h 4096327"/>
                <a:gd name="connsiteX4" fmla="*/ 1143485 w 3871489"/>
                <a:gd name="connsiteY4" fmla="*/ 4096327 h 4096327"/>
                <a:gd name="connsiteX5" fmla="*/ 81633 w 3871489"/>
                <a:gd name="connsiteY5" fmla="*/ 3881944 h 4096327"/>
                <a:gd name="connsiteX6" fmla="*/ 0 w 3871489"/>
                <a:gd name="connsiteY6" fmla="*/ 3842618 h 4096327"/>
                <a:gd name="connsiteX7" fmla="*/ 0 w 3871489"/>
                <a:gd name="connsiteY7" fmla="*/ 2741475 h 4096327"/>
                <a:gd name="connsiteX8" fmla="*/ 6615 w 3871489"/>
                <a:gd name="connsiteY8" fmla="*/ 2747487 h 4096327"/>
                <a:gd name="connsiteX9" fmla="*/ 1143485 w 3871489"/>
                <a:gd name="connsiteY9" fmla="*/ 3155655 h 4096327"/>
                <a:gd name="connsiteX10" fmla="*/ 2930817 w 3871489"/>
                <a:gd name="connsiteY10" fmla="*/ 1368323 h 4096327"/>
                <a:gd name="connsiteX11" fmla="*/ 2407287 w 3871489"/>
                <a:gd name="connsiteY11" fmla="*/ 104524 h 4096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71489" h="4096327">
                  <a:moveTo>
                    <a:pt x="2292284" y="0"/>
                  </a:moveTo>
                  <a:lnTo>
                    <a:pt x="3500914" y="0"/>
                  </a:lnTo>
                  <a:lnTo>
                    <a:pt x="3542229" y="68006"/>
                  </a:lnTo>
                  <a:cubicBezTo>
                    <a:pt x="3752213" y="454545"/>
                    <a:pt x="3871489" y="897507"/>
                    <a:pt x="3871489" y="1368323"/>
                  </a:cubicBezTo>
                  <a:cubicBezTo>
                    <a:pt x="3871489" y="2874936"/>
                    <a:pt x="2650098" y="4096327"/>
                    <a:pt x="1143485" y="4096327"/>
                  </a:cubicBezTo>
                  <a:cubicBezTo>
                    <a:pt x="766832" y="4096327"/>
                    <a:pt x="408006" y="4019990"/>
                    <a:pt x="81633" y="3881944"/>
                  </a:cubicBezTo>
                  <a:lnTo>
                    <a:pt x="0" y="3842618"/>
                  </a:lnTo>
                  <a:lnTo>
                    <a:pt x="0" y="2741475"/>
                  </a:lnTo>
                  <a:lnTo>
                    <a:pt x="6615" y="2747487"/>
                  </a:lnTo>
                  <a:cubicBezTo>
                    <a:pt x="315579" y="3002472"/>
                    <a:pt x="711663" y="3155655"/>
                    <a:pt x="1143485" y="3155655"/>
                  </a:cubicBezTo>
                  <a:cubicBezTo>
                    <a:pt x="2130515" y="3155655"/>
                    <a:pt x="2930817" y="2355353"/>
                    <a:pt x="2930817" y="1368323"/>
                  </a:cubicBezTo>
                  <a:cubicBezTo>
                    <a:pt x="2930817" y="874812"/>
                    <a:pt x="2730741" y="427979"/>
                    <a:pt x="2407287" y="104524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A095D62-486F-47DD-A58F-7F4BE6617E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79900" y="122321"/>
              <a:ext cx="2232251" cy="2361890"/>
            </a:xfrm>
            <a:custGeom>
              <a:avLst/>
              <a:gdLst>
                <a:gd name="connsiteX0" fmla="*/ 2292284 w 3871489"/>
                <a:gd name="connsiteY0" fmla="*/ 0 h 4096327"/>
                <a:gd name="connsiteX1" fmla="*/ 3500914 w 3871489"/>
                <a:gd name="connsiteY1" fmla="*/ 0 h 4096327"/>
                <a:gd name="connsiteX2" fmla="*/ 3542229 w 3871489"/>
                <a:gd name="connsiteY2" fmla="*/ 68006 h 4096327"/>
                <a:gd name="connsiteX3" fmla="*/ 3871489 w 3871489"/>
                <a:gd name="connsiteY3" fmla="*/ 1368323 h 4096327"/>
                <a:gd name="connsiteX4" fmla="*/ 1143485 w 3871489"/>
                <a:gd name="connsiteY4" fmla="*/ 4096327 h 4096327"/>
                <a:gd name="connsiteX5" fmla="*/ 81633 w 3871489"/>
                <a:gd name="connsiteY5" fmla="*/ 3881944 h 4096327"/>
                <a:gd name="connsiteX6" fmla="*/ 0 w 3871489"/>
                <a:gd name="connsiteY6" fmla="*/ 3842618 h 4096327"/>
                <a:gd name="connsiteX7" fmla="*/ 0 w 3871489"/>
                <a:gd name="connsiteY7" fmla="*/ 2741475 h 4096327"/>
                <a:gd name="connsiteX8" fmla="*/ 6615 w 3871489"/>
                <a:gd name="connsiteY8" fmla="*/ 2747487 h 4096327"/>
                <a:gd name="connsiteX9" fmla="*/ 1143485 w 3871489"/>
                <a:gd name="connsiteY9" fmla="*/ 3155655 h 4096327"/>
                <a:gd name="connsiteX10" fmla="*/ 2930817 w 3871489"/>
                <a:gd name="connsiteY10" fmla="*/ 1368323 h 4096327"/>
                <a:gd name="connsiteX11" fmla="*/ 2407287 w 3871489"/>
                <a:gd name="connsiteY11" fmla="*/ 104524 h 4096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71489" h="4096327">
                  <a:moveTo>
                    <a:pt x="2292284" y="0"/>
                  </a:moveTo>
                  <a:lnTo>
                    <a:pt x="3500914" y="0"/>
                  </a:lnTo>
                  <a:lnTo>
                    <a:pt x="3542229" y="68006"/>
                  </a:lnTo>
                  <a:cubicBezTo>
                    <a:pt x="3752213" y="454545"/>
                    <a:pt x="3871489" y="897507"/>
                    <a:pt x="3871489" y="1368323"/>
                  </a:cubicBezTo>
                  <a:cubicBezTo>
                    <a:pt x="3871489" y="2874936"/>
                    <a:pt x="2650098" y="4096327"/>
                    <a:pt x="1143485" y="4096327"/>
                  </a:cubicBezTo>
                  <a:cubicBezTo>
                    <a:pt x="766832" y="4096327"/>
                    <a:pt x="408006" y="4019990"/>
                    <a:pt x="81633" y="3881944"/>
                  </a:cubicBezTo>
                  <a:lnTo>
                    <a:pt x="0" y="3842618"/>
                  </a:lnTo>
                  <a:lnTo>
                    <a:pt x="0" y="2741475"/>
                  </a:lnTo>
                  <a:lnTo>
                    <a:pt x="6615" y="2747487"/>
                  </a:lnTo>
                  <a:cubicBezTo>
                    <a:pt x="315579" y="3002472"/>
                    <a:pt x="711663" y="3155655"/>
                    <a:pt x="1143485" y="3155655"/>
                  </a:cubicBezTo>
                  <a:cubicBezTo>
                    <a:pt x="2130515" y="3155655"/>
                    <a:pt x="2930817" y="2355353"/>
                    <a:pt x="2930817" y="1368323"/>
                  </a:cubicBezTo>
                  <a:cubicBezTo>
                    <a:pt x="2930817" y="874812"/>
                    <a:pt x="2730741" y="427979"/>
                    <a:pt x="2407287" y="104524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37" name="Title 1">
            <a:extLst>
              <a:ext uri="{FF2B5EF4-FFF2-40B4-BE49-F238E27FC236}">
                <a16:creationId xmlns:a16="http://schemas.microsoft.com/office/drawing/2014/main" id="{A4FD0935-8B36-453D-B28E-23C060B3E27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91324" y="358614"/>
            <a:ext cx="7710127" cy="1044058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8" name="Text Placeholder 23">
            <a:extLst>
              <a:ext uri="{FF2B5EF4-FFF2-40B4-BE49-F238E27FC236}">
                <a16:creationId xmlns:a16="http://schemas.microsoft.com/office/drawing/2014/main" id="{FD196DEF-9124-464A-BE20-4F758F4E31C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0103" y="1758956"/>
            <a:ext cx="3534208" cy="518874"/>
          </a:xfrm>
        </p:spPr>
        <p:txBody>
          <a:bodyPr/>
          <a:lstStyle>
            <a:lvl1pPr>
              <a:buNone/>
              <a:defRPr b="1"/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39" name="Text Placeholder 25">
            <a:extLst>
              <a:ext uri="{FF2B5EF4-FFF2-40B4-BE49-F238E27FC236}">
                <a16:creationId xmlns:a16="http://schemas.microsoft.com/office/drawing/2014/main" id="{A0F85BB1-4795-429F-8AC3-DACE25FEB6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0103" y="2410736"/>
            <a:ext cx="3534208" cy="3295650"/>
          </a:xfrm>
        </p:spPr>
        <p:txBody>
          <a:bodyPr>
            <a:normAutofit/>
          </a:bodyPr>
          <a:lstStyle>
            <a:lvl1pPr>
              <a:buFont typeface="Arial" panose="020B0604020202020204" pitchFamily="34" charset="0"/>
              <a:buChar char="•"/>
              <a:defRPr sz="180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" name="Text Placeholder 23">
            <a:extLst>
              <a:ext uri="{FF2B5EF4-FFF2-40B4-BE49-F238E27FC236}">
                <a16:creationId xmlns:a16="http://schemas.microsoft.com/office/drawing/2014/main" id="{68F13C61-FEA2-4F84-ADB4-B072944A1F2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22520" y="1758956"/>
            <a:ext cx="3534208" cy="518874"/>
          </a:xfrm>
        </p:spPr>
        <p:txBody>
          <a:bodyPr/>
          <a:lstStyle>
            <a:lvl1pPr>
              <a:buNone/>
              <a:defRPr b="1"/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41" name="Text Placeholder 25">
            <a:extLst>
              <a:ext uri="{FF2B5EF4-FFF2-40B4-BE49-F238E27FC236}">
                <a16:creationId xmlns:a16="http://schemas.microsoft.com/office/drawing/2014/main" id="{0931B5D4-0C97-40D5-93AF-A0CA590E8FE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22520" y="2410736"/>
            <a:ext cx="3534208" cy="3295650"/>
          </a:xfrm>
        </p:spPr>
        <p:txBody>
          <a:bodyPr>
            <a:normAutofit/>
          </a:bodyPr>
          <a:lstStyle>
            <a:lvl1pPr>
              <a:buFont typeface="Arial" panose="020B0604020202020204" pitchFamily="34" charset="0"/>
              <a:buChar char="•"/>
              <a:defRPr sz="180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" name="Text Placeholder 23">
            <a:extLst>
              <a:ext uri="{FF2B5EF4-FFF2-40B4-BE49-F238E27FC236}">
                <a16:creationId xmlns:a16="http://schemas.microsoft.com/office/drawing/2014/main" id="{57C721C7-54E7-4F91-AC64-A6CB4A58FBA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74937" y="1758956"/>
            <a:ext cx="3534208" cy="518874"/>
          </a:xfrm>
        </p:spPr>
        <p:txBody>
          <a:bodyPr/>
          <a:lstStyle>
            <a:lvl1pPr>
              <a:buNone/>
              <a:defRPr b="1"/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43" name="Text Placeholder 25">
            <a:extLst>
              <a:ext uri="{FF2B5EF4-FFF2-40B4-BE49-F238E27FC236}">
                <a16:creationId xmlns:a16="http://schemas.microsoft.com/office/drawing/2014/main" id="{6F350A6E-AE98-42CD-9742-7F116F9AF60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74937" y="2410736"/>
            <a:ext cx="3534208" cy="3295650"/>
          </a:xfrm>
        </p:spPr>
        <p:txBody>
          <a:bodyPr>
            <a:normAutofit/>
          </a:bodyPr>
          <a:lstStyle>
            <a:lvl1pPr>
              <a:buFont typeface="Arial" panose="020B0604020202020204" pitchFamily="34" charset="0"/>
              <a:buChar char="•"/>
              <a:defRPr sz="180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4" name="Date Placeholder 178">
            <a:extLst>
              <a:ext uri="{FF2B5EF4-FFF2-40B4-BE49-F238E27FC236}">
                <a16:creationId xmlns:a16="http://schemas.microsoft.com/office/drawing/2014/main" id="{C04F291D-0D54-49CD-9169-A039D453D8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/>
              <a:t>2/1/20XX</a:t>
            </a:r>
            <a:endParaRPr lang="en-US" dirty="0"/>
          </a:p>
        </p:txBody>
      </p:sp>
      <p:sp>
        <p:nvSpPr>
          <p:cNvPr id="25" name="Footer Placeholder 179">
            <a:extLst>
              <a:ext uri="{FF2B5EF4-FFF2-40B4-BE49-F238E27FC236}">
                <a16:creationId xmlns:a16="http://schemas.microsoft.com/office/drawing/2014/main" id="{0625F097-2116-4450-AC09-0BB7311D0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32" name="Slide Number Placeholder 180">
            <a:extLst>
              <a:ext uri="{FF2B5EF4-FFF2-40B4-BE49-F238E27FC236}">
                <a16:creationId xmlns:a16="http://schemas.microsoft.com/office/drawing/2014/main" id="{5936DA3D-F2F0-4997-A41B-0FE9AFEDC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EA792F7-1D9E-4C7E-A103-E8EDFDC2691E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AC563FF-7AA4-42A5-8F4E-9C62398C16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0056904" y="5782880"/>
            <a:ext cx="1054467" cy="469689"/>
            <a:chOff x="10056904" y="5720734"/>
            <a:chExt cx="1054467" cy="469689"/>
          </a:xfrm>
        </p:grpSpPr>
        <p:grpSp>
          <p:nvGrpSpPr>
            <p:cNvPr id="45" name="Graphic 185">
              <a:extLst>
                <a:ext uri="{FF2B5EF4-FFF2-40B4-BE49-F238E27FC236}">
                  <a16:creationId xmlns:a16="http://schemas.microsoft.com/office/drawing/2014/main" id="{2F57252D-B141-4A8D-A8E0-321B5580CF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10056904" y="5720734"/>
              <a:ext cx="1054467" cy="469689"/>
              <a:chOff x="9841624" y="4115729"/>
              <a:chExt cx="602170" cy="268223"/>
            </a:xfrm>
            <a:solidFill>
              <a:schemeClr val="tx1"/>
            </a:solidFill>
          </p:grpSpPr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297FCD16-1C56-4DA4-B8C9-51BFC88A889B}"/>
                  </a:ext>
                </a:extLst>
              </p:cNvPr>
              <p:cNvSpPr/>
              <p:nvPr/>
            </p:nvSpPr>
            <p:spPr>
              <a:xfrm>
                <a:off x="9841624" y="4115729"/>
                <a:ext cx="202882" cy="268223"/>
              </a:xfrm>
              <a:custGeom>
                <a:avLst/>
                <a:gdLst>
                  <a:gd name="connsiteX0" fmla="*/ 20765 w 202882"/>
                  <a:gd name="connsiteY0" fmla="*/ 268224 h 268223"/>
                  <a:gd name="connsiteX1" fmla="*/ 0 w 202882"/>
                  <a:gd name="connsiteY1" fmla="*/ 268224 h 268223"/>
                  <a:gd name="connsiteX2" fmla="*/ 182118 w 202882"/>
                  <a:gd name="connsiteY2" fmla="*/ 0 h 268223"/>
                  <a:gd name="connsiteX3" fmla="*/ 202883 w 202882"/>
                  <a:gd name="connsiteY3" fmla="*/ 0 h 268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2882" h="268223">
                    <a:moveTo>
                      <a:pt x="20765" y="268224"/>
                    </a:moveTo>
                    <a:lnTo>
                      <a:pt x="0" y="268224"/>
                    </a:lnTo>
                    <a:lnTo>
                      <a:pt x="182118" y="0"/>
                    </a:lnTo>
                    <a:lnTo>
                      <a:pt x="20288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47497B0E-345C-4CE9-99D5-BE1A7B8D1725}"/>
                  </a:ext>
                </a:extLst>
              </p:cNvPr>
              <p:cNvSpPr/>
              <p:nvPr/>
            </p:nvSpPr>
            <p:spPr>
              <a:xfrm>
                <a:off x="9941445" y="4115729"/>
                <a:ext cx="202882" cy="268223"/>
              </a:xfrm>
              <a:custGeom>
                <a:avLst/>
                <a:gdLst>
                  <a:gd name="connsiteX0" fmla="*/ 20765 w 202882"/>
                  <a:gd name="connsiteY0" fmla="*/ 268224 h 268223"/>
                  <a:gd name="connsiteX1" fmla="*/ 0 w 202882"/>
                  <a:gd name="connsiteY1" fmla="*/ 268224 h 268223"/>
                  <a:gd name="connsiteX2" fmla="*/ 182118 w 202882"/>
                  <a:gd name="connsiteY2" fmla="*/ 0 h 268223"/>
                  <a:gd name="connsiteX3" fmla="*/ 202883 w 202882"/>
                  <a:gd name="connsiteY3" fmla="*/ 0 h 268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2882" h="268223">
                    <a:moveTo>
                      <a:pt x="20765" y="268224"/>
                    </a:moveTo>
                    <a:lnTo>
                      <a:pt x="0" y="268224"/>
                    </a:lnTo>
                    <a:lnTo>
                      <a:pt x="182118" y="0"/>
                    </a:lnTo>
                    <a:lnTo>
                      <a:pt x="20288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E669A919-E94D-4EBD-9BEF-E0D88107D0EB}"/>
                  </a:ext>
                </a:extLst>
              </p:cNvPr>
              <p:cNvSpPr/>
              <p:nvPr/>
            </p:nvSpPr>
            <p:spPr>
              <a:xfrm>
                <a:off x="10041267" y="4115729"/>
                <a:ext cx="202882" cy="268223"/>
              </a:xfrm>
              <a:custGeom>
                <a:avLst/>
                <a:gdLst>
                  <a:gd name="connsiteX0" fmla="*/ 20669 w 202882"/>
                  <a:gd name="connsiteY0" fmla="*/ 268224 h 268223"/>
                  <a:gd name="connsiteX1" fmla="*/ 0 w 202882"/>
                  <a:gd name="connsiteY1" fmla="*/ 268224 h 268223"/>
                  <a:gd name="connsiteX2" fmla="*/ 182118 w 202882"/>
                  <a:gd name="connsiteY2" fmla="*/ 0 h 268223"/>
                  <a:gd name="connsiteX3" fmla="*/ 202883 w 202882"/>
                  <a:gd name="connsiteY3" fmla="*/ 0 h 268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2882" h="268223">
                    <a:moveTo>
                      <a:pt x="20669" y="268224"/>
                    </a:moveTo>
                    <a:lnTo>
                      <a:pt x="0" y="268224"/>
                    </a:lnTo>
                    <a:lnTo>
                      <a:pt x="182118" y="0"/>
                    </a:lnTo>
                    <a:lnTo>
                      <a:pt x="20288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D1BA1768-AECB-478D-8E11-2C1B926C1203}"/>
                  </a:ext>
                </a:extLst>
              </p:cNvPr>
              <p:cNvSpPr/>
              <p:nvPr/>
            </p:nvSpPr>
            <p:spPr>
              <a:xfrm>
                <a:off x="10141090" y="4115729"/>
                <a:ext cx="202882" cy="268223"/>
              </a:xfrm>
              <a:custGeom>
                <a:avLst/>
                <a:gdLst>
                  <a:gd name="connsiteX0" fmla="*/ 20669 w 202882"/>
                  <a:gd name="connsiteY0" fmla="*/ 268224 h 268223"/>
                  <a:gd name="connsiteX1" fmla="*/ 0 w 202882"/>
                  <a:gd name="connsiteY1" fmla="*/ 268224 h 268223"/>
                  <a:gd name="connsiteX2" fmla="*/ 182118 w 202882"/>
                  <a:gd name="connsiteY2" fmla="*/ 0 h 268223"/>
                  <a:gd name="connsiteX3" fmla="*/ 202883 w 202882"/>
                  <a:gd name="connsiteY3" fmla="*/ 0 h 268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2882" h="268223">
                    <a:moveTo>
                      <a:pt x="20669" y="268224"/>
                    </a:moveTo>
                    <a:lnTo>
                      <a:pt x="0" y="268224"/>
                    </a:lnTo>
                    <a:lnTo>
                      <a:pt x="182118" y="0"/>
                    </a:lnTo>
                    <a:lnTo>
                      <a:pt x="20288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3DC23997-45DE-4735-AC40-8284598C4E7B}"/>
                  </a:ext>
                </a:extLst>
              </p:cNvPr>
              <p:cNvSpPr/>
              <p:nvPr/>
            </p:nvSpPr>
            <p:spPr>
              <a:xfrm>
                <a:off x="10240911" y="4115729"/>
                <a:ext cx="202882" cy="268223"/>
              </a:xfrm>
              <a:custGeom>
                <a:avLst/>
                <a:gdLst>
                  <a:gd name="connsiteX0" fmla="*/ 20669 w 202882"/>
                  <a:gd name="connsiteY0" fmla="*/ 268224 h 268223"/>
                  <a:gd name="connsiteX1" fmla="*/ 0 w 202882"/>
                  <a:gd name="connsiteY1" fmla="*/ 268224 h 268223"/>
                  <a:gd name="connsiteX2" fmla="*/ 182118 w 202882"/>
                  <a:gd name="connsiteY2" fmla="*/ 0 h 268223"/>
                  <a:gd name="connsiteX3" fmla="*/ 202883 w 202882"/>
                  <a:gd name="connsiteY3" fmla="*/ 0 h 268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2882" h="268223">
                    <a:moveTo>
                      <a:pt x="20669" y="268224"/>
                    </a:moveTo>
                    <a:lnTo>
                      <a:pt x="0" y="268224"/>
                    </a:lnTo>
                    <a:lnTo>
                      <a:pt x="182118" y="0"/>
                    </a:lnTo>
                    <a:lnTo>
                      <a:pt x="20288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grpSp>
          <p:nvGrpSpPr>
            <p:cNvPr id="46" name="Graphic 185">
              <a:extLst>
                <a:ext uri="{FF2B5EF4-FFF2-40B4-BE49-F238E27FC236}">
                  <a16:creationId xmlns:a16="http://schemas.microsoft.com/office/drawing/2014/main" id="{C4D33E31-7264-4B2D-B2DD-12BE091940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10056904" y="5720734"/>
              <a:ext cx="1054467" cy="469689"/>
              <a:chOff x="9841624" y="4115729"/>
              <a:chExt cx="602170" cy="268223"/>
            </a:xfrm>
            <a:solidFill>
              <a:schemeClr val="accent3">
                <a:alpha val="20000"/>
              </a:schemeClr>
            </a:solidFill>
          </p:grpSpPr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06E4DFCB-D813-48EA-886A-E63C75F25516}"/>
                  </a:ext>
                </a:extLst>
              </p:cNvPr>
              <p:cNvSpPr/>
              <p:nvPr/>
            </p:nvSpPr>
            <p:spPr>
              <a:xfrm>
                <a:off x="9841624" y="4115729"/>
                <a:ext cx="202882" cy="268223"/>
              </a:xfrm>
              <a:custGeom>
                <a:avLst/>
                <a:gdLst>
                  <a:gd name="connsiteX0" fmla="*/ 20765 w 202882"/>
                  <a:gd name="connsiteY0" fmla="*/ 268224 h 268223"/>
                  <a:gd name="connsiteX1" fmla="*/ 0 w 202882"/>
                  <a:gd name="connsiteY1" fmla="*/ 268224 h 268223"/>
                  <a:gd name="connsiteX2" fmla="*/ 182118 w 202882"/>
                  <a:gd name="connsiteY2" fmla="*/ 0 h 268223"/>
                  <a:gd name="connsiteX3" fmla="*/ 202883 w 202882"/>
                  <a:gd name="connsiteY3" fmla="*/ 0 h 268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2882" h="268223">
                    <a:moveTo>
                      <a:pt x="20765" y="268224"/>
                    </a:moveTo>
                    <a:lnTo>
                      <a:pt x="0" y="268224"/>
                    </a:lnTo>
                    <a:lnTo>
                      <a:pt x="182118" y="0"/>
                    </a:lnTo>
                    <a:lnTo>
                      <a:pt x="20288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88750DAC-820B-45EB-8027-61B308D93D68}"/>
                  </a:ext>
                </a:extLst>
              </p:cNvPr>
              <p:cNvSpPr/>
              <p:nvPr/>
            </p:nvSpPr>
            <p:spPr>
              <a:xfrm>
                <a:off x="9941445" y="4115729"/>
                <a:ext cx="202882" cy="268223"/>
              </a:xfrm>
              <a:custGeom>
                <a:avLst/>
                <a:gdLst>
                  <a:gd name="connsiteX0" fmla="*/ 20765 w 202882"/>
                  <a:gd name="connsiteY0" fmla="*/ 268224 h 268223"/>
                  <a:gd name="connsiteX1" fmla="*/ 0 w 202882"/>
                  <a:gd name="connsiteY1" fmla="*/ 268224 h 268223"/>
                  <a:gd name="connsiteX2" fmla="*/ 182118 w 202882"/>
                  <a:gd name="connsiteY2" fmla="*/ 0 h 268223"/>
                  <a:gd name="connsiteX3" fmla="*/ 202883 w 202882"/>
                  <a:gd name="connsiteY3" fmla="*/ 0 h 268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2882" h="268223">
                    <a:moveTo>
                      <a:pt x="20765" y="268224"/>
                    </a:moveTo>
                    <a:lnTo>
                      <a:pt x="0" y="268224"/>
                    </a:lnTo>
                    <a:lnTo>
                      <a:pt x="182118" y="0"/>
                    </a:lnTo>
                    <a:lnTo>
                      <a:pt x="20288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77CDEC08-9D69-429D-B9FE-8CD9D1808BA8}"/>
                  </a:ext>
                </a:extLst>
              </p:cNvPr>
              <p:cNvSpPr/>
              <p:nvPr/>
            </p:nvSpPr>
            <p:spPr>
              <a:xfrm>
                <a:off x="10041267" y="4115729"/>
                <a:ext cx="202882" cy="268223"/>
              </a:xfrm>
              <a:custGeom>
                <a:avLst/>
                <a:gdLst>
                  <a:gd name="connsiteX0" fmla="*/ 20669 w 202882"/>
                  <a:gd name="connsiteY0" fmla="*/ 268224 h 268223"/>
                  <a:gd name="connsiteX1" fmla="*/ 0 w 202882"/>
                  <a:gd name="connsiteY1" fmla="*/ 268224 h 268223"/>
                  <a:gd name="connsiteX2" fmla="*/ 182118 w 202882"/>
                  <a:gd name="connsiteY2" fmla="*/ 0 h 268223"/>
                  <a:gd name="connsiteX3" fmla="*/ 202883 w 202882"/>
                  <a:gd name="connsiteY3" fmla="*/ 0 h 268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2882" h="268223">
                    <a:moveTo>
                      <a:pt x="20669" y="268224"/>
                    </a:moveTo>
                    <a:lnTo>
                      <a:pt x="0" y="268224"/>
                    </a:lnTo>
                    <a:lnTo>
                      <a:pt x="182118" y="0"/>
                    </a:lnTo>
                    <a:lnTo>
                      <a:pt x="20288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FA1D2AF9-5184-4BCB-9C38-AED1CF745378}"/>
                  </a:ext>
                </a:extLst>
              </p:cNvPr>
              <p:cNvSpPr/>
              <p:nvPr/>
            </p:nvSpPr>
            <p:spPr>
              <a:xfrm>
                <a:off x="10141090" y="4115729"/>
                <a:ext cx="202882" cy="268223"/>
              </a:xfrm>
              <a:custGeom>
                <a:avLst/>
                <a:gdLst>
                  <a:gd name="connsiteX0" fmla="*/ 20669 w 202882"/>
                  <a:gd name="connsiteY0" fmla="*/ 268224 h 268223"/>
                  <a:gd name="connsiteX1" fmla="*/ 0 w 202882"/>
                  <a:gd name="connsiteY1" fmla="*/ 268224 h 268223"/>
                  <a:gd name="connsiteX2" fmla="*/ 182118 w 202882"/>
                  <a:gd name="connsiteY2" fmla="*/ 0 h 268223"/>
                  <a:gd name="connsiteX3" fmla="*/ 202883 w 202882"/>
                  <a:gd name="connsiteY3" fmla="*/ 0 h 268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2882" h="268223">
                    <a:moveTo>
                      <a:pt x="20669" y="268224"/>
                    </a:moveTo>
                    <a:lnTo>
                      <a:pt x="0" y="268224"/>
                    </a:lnTo>
                    <a:lnTo>
                      <a:pt x="182118" y="0"/>
                    </a:lnTo>
                    <a:lnTo>
                      <a:pt x="20288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DAF345D8-C962-4DCF-9681-C4051FBDF178}"/>
                  </a:ext>
                </a:extLst>
              </p:cNvPr>
              <p:cNvSpPr/>
              <p:nvPr/>
            </p:nvSpPr>
            <p:spPr>
              <a:xfrm>
                <a:off x="10240911" y="4115729"/>
                <a:ext cx="202882" cy="268223"/>
              </a:xfrm>
              <a:custGeom>
                <a:avLst/>
                <a:gdLst>
                  <a:gd name="connsiteX0" fmla="*/ 20669 w 202882"/>
                  <a:gd name="connsiteY0" fmla="*/ 268224 h 268223"/>
                  <a:gd name="connsiteX1" fmla="*/ 0 w 202882"/>
                  <a:gd name="connsiteY1" fmla="*/ 268224 h 268223"/>
                  <a:gd name="connsiteX2" fmla="*/ 182118 w 202882"/>
                  <a:gd name="connsiteY2" fmla="*/ 0 h 268223"/>
                  <a:gd name="connsiteX3" fmla="*/ 202883 w 202882"/>
                  <a:gd name="connsiteY3" fmla="*/ 0 h 268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2882" h="268223">
                    <a:moveTo>
                      <a:pt x="20669" y="268224"/>
                    </a:moveTo>
                    <a:lnTo>
                      <a:pt x="0" y="268224"/>
                    </a:lnTo>
                    <a:lnTo>
                      <a:pt x="182118" y="0"/>
                    </a:lnTo>
                    <a:lnTo>
                      <a:pt x="20288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09511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aphic 185">
            <a:extLst>
              <a:ext uri="{FF2B5EF4-FFF2-40B4-BE49-F238E27FC236}">
                <a16:creationId xmlns:a16="http://schemas.microsoft.com/office/drawing/2014/main" id="{03C23AC4-0E0E-4B04-94AB-656B798357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5150984" y="5322067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64AAD27-15A5-42BC-BF66-178316D4A9B3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8151D8B-16F6-4DFA-84A7-74C1CA765C4C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928ED69-CA55-4819-B094-40A5461EF357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19F1DB6-063C-4ACD-8F9E-7C75D4EB3F37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871AB0B-7EF1-42FC-B508-B3FC6DF4063C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7" name="Title 1">
            <a:extLst>
              <a:ext uri="{FF2B5EF4-FFF2-40B4-BE49-F238E27FC236}">
                <a16:creationId xmlns:a16="http://schemas.microsoft.com/office/drawing/2014/main" id="{1F761865-6361-457C-9D13-6D8F084B21B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62063" y="401247"/>
            <a:ext cx="4617803" cy="11544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961125EE-E1B2-4624-A70D-CA37680B140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7542" y="269355"/>
            <a:ext cx="3296556" cy="3296556"/>
          </a:xfrm>
          <a:custGeom>
            <a:avLst/>
            <a:gdLst>
              <a:gd name="connsiteX0" fmla="*/ 1648278 w 3296556"/>
              <a:gd name="connsiteY0" fmla="*/ 0 h 3296556"/>
              <a:gd name="connsiteX1" fmla="*/ 3296556 w 3296556"/>
              <a:gd name="connsiteY1" fmla="*/ 1648278 h 3296556"/>
              <a:gd name="connsiteX2" fmla="*/ 1648278 w 3296556"/>
              <a:gd name="connsiteY2" fmla="*/ 3296556 h 3296556"/>
              <a:gd name="connsiteX3" fmla="*/ 0 w 3296556"/>
              <a:gd name="connsiteY3" fmla="*/ 1648278 h 3296556"/>
              <a:gd name="connsiteX4" fmla="*/ 1648278 w 3296556"/>
              <a:gd name="connsiteY4" fmla="*/ 0 h 329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96556" h="3296556">
                <a:moveTo>
                  <a:pt x="1648278" y="0"/>
                </a:moveTo>
                <a:cubicBezTo>
                  <a:pt x="2558596" y="0"/>
                  <a:pt x="3296556" y="737960"/>
                  <a:pt x="3296556" y="1648278"/>
                </a:cubicBezTo>
                <a:cubicBezTo>
                  <a:pt x="3296556" y="2558596"/>
                  <a:pt x="2558596" y="3296556"/>
                  <a:pt x="1648278" y="3296556"/>
                </a:cubicBezTo>
                <a:cubicBezTo>
                  <a:pt x="737960" y="3296556"/>
                  <a:pt x="0" y="2558596"/>
                  <a:pt x="0" y="1648278"/>
                </a:cubicBezTo>
                <a:cubicBezTo>
                  <a:pt x="0" y="737960"/>
                  <a:pt x="737960" y="0"/>
                  <a:pt x="1648278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BEDC59BC-2638-4FC0-B7A9-40AC4E437E1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820701" y="1675969"/>
            <a:ext cx="2167719" cy="2167719"/>
          </a:xfrm>
          <a:custGeom>
            <a:avLst/>
            <a:gdLst>
              <a:gd name="connsiteX0" fmla="*/ 1083860 w 2167719"/>
              <a:gd name="connsiteY0" fmla="*/ 0 h 2167719"/>
              <a:gd name="connsiteX1" fmla="*/ 2167719 w 2167719"/>
              <a:gd name="connsiteY1" fmla="*/ 1083860 h 2167719"/>
              <a:gd name="connsiteX2" fmla="*/ 1083860 w 2167719"/>
              <a:gd name="connsiteY2" fmla="*/ 2167719 h 2167719"/>
              <a:gd name="connsiteX3" fmla="*/ 0 w 2167719"/>
              <a:gd name="connsiteY3" fmla="*/ 1083860 h 2167719"/>
              <a:gd name="connsiteX4" fmla="*/ 1083860 w 2167719"/>
              <a:gd name="connsiteY4" fmla="*/ 0 h 2167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7719" h="2167719">
                <a:moveTo>
                  <a:pt x="1083860" y="0"/>
                </a:moveTo>
                <a:cubicBezTo>
                  <a:pt x="1682458" y="0"/>
                  <a:pt x="2167719" y="485261"/>
                  <a:pt x="2167719" y="1083860"/>
                </a:cubicBezTo>
                <a:cubicBezTo>
                  <a:pt x="2167719" y="1682458"/>
                  <a:pt x="1682458" y="2167719"/>
                  <a:pt x="1083860" y="2167719"/>
                </a:cubicBezTo>
                <a:cubicBezTo>
                  <a:pt x="485261" y="2167719"/>
                  <a:pt x="0" y="1682458"/>
                  <a:pt x="0" y="1083860"/>
                </a:cubicBezTo>
                <a:cubicBezTo>
                  <a:pt x="0" y="485261"/>
                  <a:pt x="485261" y="0"/>
                  <a:pt x="1083860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algn="ctr">
              <a:buNone/>
              <a:defRPr/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5AF1A638-9A7A-4550-A710-9678AFAA6BD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828492" y="3481328"/>
            <a:ext cx="2965878" cy="2965878"/>
          </a:xfrm>
          <a:custGeom>
            <a:avLst/>
            <a:gdLst>
              <a:gd name="connsiteX0" fmla="*/ 1482939 w 2965878"/>
              <a:gd name="connsiteY0" fmla="*/ 0 h 2965878"/>
              <a:gd name="connsiteX1" fmla="*/ 2965878 w 2965878"/>
              <a:gd name="connsiteY1" fmla="*/ 1482939 h 2965878"/>
              <a:gd name="connsiteX2" fmla="*/ 1482939 w 2965878"/>
              <a:gd name="connsiteY2" fmla="*/ 2965878 h 2965878"/>
              <a:gd name="connsiteX3" fmla="*/ 0 w 2965878"/>
              <a:gd name="connsiteY3" fmla="*/ 1482939 h 2965878"/>
              <a:gd name="connsiteX4" fmla="*/ 1482939 w 2965878"/>
              <a:gd name="connsiteY4" fmla="*/ 0 h 2965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65878" h="2965878">
                <a:moveTo>
                  <a:pt x="1482939" y="0"/>
                </a:moveTo>
                <a:cubicBezTo>
                  <a:pt x="2301943" y="0"/>
                  <a:pt x="2965878" y="663935"/>
                  <a:pt x="2965878" y="1482939"/>
                </a:cubicBezTo>
                <a:cubicBezTo>
                  <a:pt x="2965878" y="2301943"/>
                  <a:pt x="2301943" y="2965878"/>
                  <a:pt x="1482939" y="2965878"/>
                </a:cubicBezTo>
                <a:cubicBezTo>
                  <a:pt x="663935" y="2965878"/>
                  <a:pt x="0" y="2301943"/>
                  <a:pt x="0" y="1482939"/>
                </a:cubicBezTo>
                <a:cubicBezTo>
                  <a:pt x="0" y="663935"/>
                  <a:pt x="663935" y="0"/>
                  <a:pt x="1482939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 dirty="0"/>
              <a:t>Click to add photo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210EA05-DF52-42EC-BE02-1A684F299F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377893"/>
            <a:ext cx="1861854" cy="717514"/>
            <a:chOff x="0" y="377893"/>
            <a:chExt cx="1861854" cy="717514"/>
          </a:xfrm>
          <a:solidFill>
            <a:schemeClr val="tx1"/>
          </a:solidFill>
        </p:grpSpPr>
        <p:sp>
          <p:nvSpPr>
            <p:cNvPr id="9" name="Freeform: Shape 8" descr="Tag=AccentColor&#10;Flavor=Light&#10;Target=Fill">
              <a:extLst>
                <a:ext uri="{FF2B5EF4-FFF2-40B4-BE49-F238E27FC236}">
                  <a16:creationId xmlns:a16="http://schemas.microsoft.com/office/drawing/2014/main" id="{756EB315-89ED-469B-A0F9-0C9E1BB3C7C3}"/>
                </a:ext>
              </a:extLst>
            </p:cNvPr>
            <p:cNvSpPr/>
            <p:nvPr/>
          </p:nvSpPr>
          <p:spPr>
            <a:xfrm>
              <a:off x="0" y="3778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  <p:sp>
          <p:nvSpPr>
            <p:cNvPr id="10" name="Freeform: Shape 9" descr="Tag=AccentColor&#10;Flavor=Light&#10;Target=Fill">
              <a:extLst>
                <a:ext uri="{FF2B5EF4-FFF2-40B4-BE49-F238E27FC236}">
                  <a16:creationId xmlns:a16="http://schemas.microsoft.com/office/drawing/2014/main" id="{A90B356A-9828-4D6C-A05C-383FB9E1418F}"/>
                </a:ext>
              </a:extLst>
            </p:cNvPr>
            <p:cNvSpPr/>
            <p:nvPr/>
          </p:nvSpPr>
          <p:spPr>
            <a:xfrm>
              <a:off x="0" y="81762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18AAF910-D618-41EF-9B84-D33581DF79C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62065" y="1820369"/>
            <a:ext cx="4590487" cy="397138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00" baseline="0"/>
            </a:lvl1pPr>
          </a:lstStyle>
          <a:p>
            <a:pPr>
              <a:lnSpc>
                <a:spcPct val="130000"/>
              </a:lnSpc>
            </a:pPr>
            <a:r>
              <a:rPr lang="en-US" dirty="0"/>
              <a:t>Click to add text</a:t>
            </a:r>
          </a:p>
        </p:txBody>
      </p:sp>
      <p:sp>
        <p:nvSpPr>
          <p:cNvPr id="21" name="Date Placeholder 178">
            <a:extLst>
              <a:ext uri="{FF2B5EF4-FFF2-40B4-BE49-F238E27FC236}">
                <a16:creationId xmlns:a16="http://schemas.microsoft.com/office/drawing/2014/main" id="{2B539AEF-461D-40D1-BF76-AA7A3A1ED4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549400" cy="365125"/>
          </a:xfrm>
        </p:spPr>
        <p:txBody>
          <a:bodyPr/>
          <a:lstStyle/>
          <a:p>
            <a:r>
              <a:rPr lang="en-US"/>
              <a:t>2/1/20XX</a:t>
            </a:r>
            <a:endParaRPr lang="en-US" dirty="0"/>
          </a:p>
        </p:txBody>
      </p:sp>
      <p:sp>
        <p:nvSpPr>
          <p:cNvPr id="22" name="Footer Placeholder 179">
            <a:extLst>
              <a:ext uri="{FF2B5EF4-FFF2-40B4-BE49-F238E27FC236}">
                <a16:creationId xmlns:a16="http://schemas.microsoft.com/office/drawing/2014/main" id="{3F52EA80-4345-42EF-95FE-8BFE88A44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29" name="Slide Number Placeholder 180">
            <a:extLst>
              <a:ext uri="{FF2B5EF4-FFF2-40B4-BE49-F238E27FC236}">
                <a16:creationId xmlns:a16="http://schemas.microsoft.com/office/drawing/2014/main" id="{99E3E6FF-6858-443A-AC8C-AD49CC1D3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EA792F7-1D9E-4C7E-A103-E8EDFDC2691E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E5F9943-296E-47D0-AE23-CAD9E510A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750064" y="3797696"/>
            <a:ext cx="805908" cy="805908"/>
            <a:chOff x="750064" y="2828266"/>
            <a:chExt cx="805908" cy="805908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9F7B3EA0-9668-4864-8EAB-87002E634F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750064" y="2828266"/>
              <a:ext cx="805908" cy="805908"/>
              <a:chOff x="817371" y="4276255"/>
              <a:chExt cx="413564" cy="413564"/>
            </a:xfrm>
            <a:solidFill>
              <a:srgbClr val="FFFFFF"/>
            </a:solidFill>
          </p:grpSpPr>
          <p:sp>
            <p:nvSpPr>
              <p:cNvPr id="36" name="Graphic 212" descr="Tag=AccentColor&#10;Flavor=Light&#10;Target=Fill">
                <a:extLst>
                  <a:ext uri="{FF2B5EF4-FFF2-40B4-BE49-F238E27FC236}">
                    <a16:creationId xmlns:a16="http://schemas.microsoft.com/office/drawing/2014/main" id="{9422C49C-25CD-4F71-83CF-6DCCF530C086}"/>
                  </a:ext>
                </a:extLst>
              </p:cNvPr>
              <p:cNvSpPr/>
              <p:nvPr/>
            </p:nvSpPr>
            <p:spPr>
              <a:xfrm>
                <a:off x="817371" y="4276255"/>
                <a:ext cx="413564" cy="413564"/>
              </a:xfrm>
              <a:custGeom>
                <a:avLst/>
                <a:gdLst>
                  <a:gd name="connsiteX0" fmla="*/ 403574 w 807148"/>
                  <a:gd name="connsiteY0" fmla="*/ 0 h 807148"/>
                  <a:gd name="connsiteX1" fmla="*/ 0 w 807148"/>
                  <a:gd name="connsiteY1" fmla="*/ 403574 h 807148"/>
                  <a:gd name="connsiteX2" fmla="*/ 403574 w 807148"/>
                  <a:gd name="connsiteY2" fmla="*/ 807149 h 807148"/>
                  <a:gd name="connsiteX3" fmla="*/ 807149 w 807148"/>
                  <a:gd name="connsiteY3" fmla="*/ 403574 h 807148"/>
                  <a:gd name="connsiteX4" fmla="*/ 403574 w 807148"/>
                  <a:gd name="connsiteY4" fmla="*/ 0 h 807148"/>
                  <a:gd name="connsiteX5" fmla="*/ 403574 w 807148"/>
                  <a:gd name="connsiteY5" fmla="*/ 667988 h 807148"/>
                  <a:gd name="connsiteX6" fmla="*/ 139160 w 807148"/>
                  <a:gd name="connsiteY6" fmla="*/ 403574 h 807148"/>
                  <a:gd name="connsiteX7" fmla="*/ 403574 w 807148"/>
                  <a:gd name="connsiteY7" fmla="*/ 139160 h 807148"/>
                  <a:gd name="connsiteX8" fmla="*/ 667988 w 807148"/>
                  <a:gd name="connsiteY8" fmla="*/ 403574 h 807148"/>
                  <a:gd name="connsiteX9" fmla="*/ 403574 w 807148"/>
                  <a:gd name="connsiteY9" fmla="*/ 667988 h 807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7148" h="807148">
                    <a:moveTo>
                      <a:pt x="403574" y="0"/>
                    </a:moveTo>
                    <a:cubicBezTo>
                      <a:pt x="180689" y="0"/>
                      <a:pt x="0" y="180689"/>
                      <a:pt x="0" y="403574"/>
                    </a:cubicBezTo>
                    <a:cubicBezTo>
                      <a:pt x="0" y="626459"/>
                      <a:pt x="180689" y="807149"/>
                      <a:pt x="403574" y="807149"/>
                    </a:cubicBezTo>
                    <a:cubicBezTo>
                      <a:pt x="626459" y="807149"/>
                      <a:pt x="807149" y="626459"/>
                      <a:pt x="807149" y="403574"/>
                    </a:cubicBezTo>
                    <a:cubicBezTo>
                      <a:pt x="807149" y="180689"/>
                      <a:pt x="626459" y="0"/>
                      <a:pt x="403574" y="0"/>
                    </a:cubicBezTo>
                    <a:close/>
                    <a:moveTo>
                      <a:pt x="403574" y="667988"/>
                    </a:moveTo>
                    <a:cubicBezTo>
                      <a:pt x="257556" y="667988"/>
                      <a:pt x="139160" y="549593"/>
                      <a:pt x="139160" y="403574"/>
                    </a:cubicBezTo>
                    <a:cubicBezTo>
                      <a:pt x="139160" y="257556"/>
                      <a:pt x="257556" y="139160"/>
                      <a:pt x="403574" y="139160"/>
                    </a:cubicBezTo>
                    <a:cubicBezTo>
                      <a:pt x="549593" y="139160"/>
                      <a:pt x="667988" y="257556"/>
                      <a:pt x="667988" y="403574"/>
                    </a:cubicBezTo>
                    <a:cubicBezTo>
                      <a:pt x="667988" y="549593"/>
                      <a:pt x="549593" y="667988"/>
                      <a:pt x="403574" y="667988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37" name="Graphic 212" descr="Tag=AccentColor&#10;Flavor=Light&#10;Target=Fill">
                <a:extLst>
                  <a:ext uri="{FF2B5EF4-FFF2-40B4-BE49-F238E27FC236}">
                    <a16:creationId xmlns:a16="http://schemas.microsoft.com/office/drawing/2014/main" id="{CCFCB46B-E9CD-466D-A54D-E2936C236CB5}"/>
                  </a:ext>
                </a:extLst>
              </p:cNvPr>
              <p:cNvSpPr/>
              <p:nvPr/>
            </p:nvSpPr>
            <p:spPr>
              <a:xfrm>
                <a:off x="817371" y="4276255"/>
                <a:ext cx="413564" cy="413564"/>
              </a:xfrm>
              <a:custGeom>
                <a:avLst/>
                <a:gdLst>
                  <a:gd name="connsiteX0" fmla="*/ 403574 w 807148"/>
                  <a:gd name="connsiteY0" fmla="*/ 0 h 807148"/>
                  <a:gd name="connsiteX1" fmla="*/ 0 w 807148"/>
                  <a:gd name="connsiteY1" fmla="*/ 403574 h 807148"/>
                  <a:gd name="connsiteX2" fmla="*/ 403574 w 807148"/>
                  <a:gd name="connsiteY2" fmla="*/ 807149 h 807148"/>
                  <a:gd name="connsiteX3" fmla="*/ 807149 w 807148"/>
                  <a:gd name="connsiteY3" fmla="*/ 403574 h 807148"/>
                  <a:gd name="connsiteX4" fmla="*/ 403574 w 807148"/>
                  <a:gd name="connsiteY4" fmla="*/ 0 h 807148"/>
                  <a:gd name="connsiteX5" fmla="*/ 403574 w 807148"/>
                  <a:gd name="connsiteY5" fmla="*/ 667988 h 807148"/>
                  <a:gd name="connsiteX6" fmla="*/ 139160 w 807148"/>
                  <a:gd name="connsiteY6" fmla="*/ 403574 h 807148"/>
                  <a:gd name="connsiteX7" fmla="*/ 403574 w 807148"/>
                  <a:gd name="connsiteY7" fmla="*/ 139160 h 807148"/>
                  <a:gd name="connsiteX8" fmla="*/ 667988 w 807148"/>
                  <a:gd name="connsiteY8" fmla="*/ 403574 h 807148"/>
                  <a:gd name="connsiteX9" fmla="*/ 403574 w 807148"/>
                  <a:gd name="connsiteY9" fmla="*/ 667988 h 807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7148" h="807148">
                    <a:moveTo>
                      <a:pt x="403574" y="0"/>
                    </a:moveTo>
                    <a:cubicBezTo>
                      <a:pt x="180689" y="0"/>
                      <a:pt x="0" y="180689"/>
                      <a:pt x="0" y="403574"/>
                    </a:cubicBezTo>
                    <a:cubicBezTo>
                      <a:pt x="0" y="626459"/>
                      <a:pt x="180689" y="807149"/>
                      <a:pt x="403574" y="807149"/>
                    </a:cubicBezTo>
                    <a:cubicBezTo>
                      <a:pt x="626459" y="807149"/>
                      <a:pt x="807149" y="626459"/>
                      <a:pt x="807149" y="403574"/>
                    </a:cubicBezTo>
                    <a:cubicBezTo>
                      <a:pt x="807149" y="180689"/>
                      <a:pt x="626459" y="0"/>
                      <a:pt x="403574" y="0"/>
                    </a:cubicBezTo>
                    <a:close/>
                    <a:moveTo>
                      <a:pt x="403574" y="667988"/>
                    </a:moveTo>
                    <a:cubicBezTo>
                      <a:pt x="257556" y="667988"/>
                      <a:pt x="139160" y="549593"/>
                      <a:pt x="139160" y="403574"/>
                    </a:cubicBezTo>
                    <a:cubicBezTo>
                      <a:pt x="139160" y="257556"/>
                      <a:pt x="257556" y="139160"/>
                      <a:pt x="403574" y="139160"/>
                    </a:cubicBezTo>
                    <a:cubicBezTo>
                      <a:pt x="549593" y="139160"/>
                      <a:pt x="667988" y="257556"/>
                      <a:pt x="667988" y="403574"/>
                    </a:cubicBezTo>
                    <a:cubicBezTo>
                      <a:pt x="667988" y="549593"/>
                      <a:pt x="549593" y="667988"/>
                      <a:pt x="403574" y="667988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E62CF97-C608-4582-968F-CB4B12F9EF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750064" y="2828266"/>
              <a:ext cx="805908" cy="805908"/>
              <a:chOff x="817371" y="4276255"/>
              <a:chExt cx="413564" cy="413564"/>
            </a:xfrm>
            <a:solidFill>
              <a:schemeClr val="accent1">
                <a:alpha val="20000"/>
              </a:schemeClr>
            </a:solidFill>
          </p:grpSpPr>
          <p:sp>
            <p:nvSpPr>
              <p:cNvPr id="33" name="Graphic 212" descr="Tag=AccentColor&#10;Flavor=Light&#10;Target=Fill">
                <a:extLst>
                  <a:ext uri="{FF2B5EF4-FFF2-40B4-BE49-F238E27FC236}">
                    <a16:creationId xmlns:a16="http://schemas.microsoft.com/office/drawing/2014/main" id="{E53D6F2D-CDAD-40B9-92F1-57BE444CCBB8}"/>
                  </a:ext>
                </a:extLst>
              </p:cNvPr>
              <p:cNvSpPr/>
              <p:nvPr/>
            </p:nvSpPr>
            <p:spPr>
              <a:xfrm>
                <a:off x="817371" y="4276255"/>
                <a:ext cx="413564" cy="413564"/>
              </a:xfrm>
              <a:custGeom>
                <a:avLst/>
                <a:gdLst>
                  <a:gd name="connsiteX0" fmla="*/ 403574 w 807148"/>
                  <a:gd name="connsiteY0" fmla="*/ 0 h 807148"/>
                  <a:gd name="connsiteX1" fmla="*/ 0 w 807148"/>
                  <a:gd name="connsiteY1" fmla="*/ 403574 h 807148"/>
                  <a:gd name="connsiteX2" fmla="*/ 403574 w 807148"/>
                  <a:gd name="connsiteY2" fmla="*/ 807149 h 807148"/>
                  <a:gd name="connsiteX3" fmla="*/ 807149 w 807148"/>
                  <a:gd name="connsiteY3" fmla="*/ 403574 h 807148"/>
                  <a:gd name="connsiteX4" fmla="*/ 403574 w 807148"/>
                  <a:gd name="connsiteY4" fmla="*/ 0 h 807148"/>
                  <a:gd name="connsiteX5" fmla="*/ 403574 w 807148"/>
                  <a:gd name="connsiteY5" fmla="*/ 667988 h 807148"/>
                  <a:gd name="connsiteX6" fmla="*/ 139160 w 807148"/>
                  <a:gd name="connsiteY6" fmla="*/ 403574 h 807148"/>
                  <a:gd name="connsiteX7" fmla="*/ 403574 w 807148"/>
                  <a:gd name="connsiteY7" fmla="*/ 139160 h 807148"/>
                  <a:gd name="connsiteX8" fmla="*/ 667988 w 807148"/>
                  <a:gd name="connsiteY8" fmla="*/ 403574 h 807148"/>
                  <a:gd name="connsiteX9" fmla="*/ 403574 w 807148"/>
                  <a:gd name="connsiteY9" fmla="*/ 667988 h 807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7148" h="807148">
                    <a:moveTo>
                      <a:pt x="403574" y="0"/>
                    </a:moveTo>
                    <a:cubicBezTo>
                      <a:pt x="180689" y="0"/>
                      <a:pt x="0" y="180689"/>
                      <a:pt x="0" y="403574"/>
                    </a:cubicBezTo>
                    <a:cubicBezTo>
                      <a:pt x="0" y="626459"/>
                      <a:pt x="180689" y="807149"/>
                      <a:pt x="403574" y="807149"/>
                    </a:cubicBezTo>
                    <a:cubicBezTo>
                      <a:pt x="626459" y="807149"/>
                      <a:pt x="807149" y="626459"/>
                      <a:pt x="807149" y="403574"/>
                    </a:cubicBezTo>
                    <a:cubicBezTo>
                      <a:pt x="807149" y="180689"/>
                      <a:pt x="626459" y="0"/>
                      <a:pt x="403574" y="0"/>
                    </a:cubicBezTo>
                    <a:close/>
                    <a:moveTo>
                      <a:pt x="403574" y="667988"/>
                    </a:moveTo>
                    <a:cubicBezTo>
                      <a:pt x="257556" y="667988"/>
                      <a:pt x="139160" y="549593"/>
                      <a:pt x="139160" y="403574"/>
                    </a:cubicBezTo>
                    <a:cubicBezTo>
                      <a:pt x="139160" y="257556"/>
                      <a:pt x="257556" y="139160"/>
                      <a:pt x="403574" y="139160"/>
                    </a:cubicBezTo>
                    <a:cubicBezTo>
                      <a:pt x="549593" y="139160"/>
                      <a:pt x="667988" y="257556"/>
                      <a:pt x="667988" y="403574"/>
                    </a:cubicBezTo>
                    <a:cubicBezTo>
                      <a:pt x="667988" y="549593"/>
                      <a:pt x="549593" y="667988"/>
                      <a:pt x="403574" y="667988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34" name="Graphic 212" descr="Tag=AccentColor&#10;Flavor=Light&#10;Target=Fill">
                <a:extLst>
                  <a:ext uri="{FF2B5EF4-FFF2-40B4-BE49-F238E27FC236}">
                    <a16:creationId xmlns:a16="http://schemas.microsoft.com/office/drawing/2014/main" id="{8331FF8E-7BEE-4B6B-8CAF-D211BB3AB155}"/>
                  </a:ext>
                </a:extLst>
              </p:cNvPr>
              <p:cNvSpPr/>
              <p:nvPr/>
            </p:nvSpPr>
            <p:spPr>
              <a:xfrm>
                <a:off x="817371" y="4276255"/>
                <a:ext cx="413564" cy="413564"/>
              </a:xfrm>
              <a:custGeom>
                <a:avLst/>
                <a:gdLst>
                  <a:gd name="connsiteX0" fmla="*/ 403574 w 807148"/>
                  <a:gd name="connsiteY0" fmla="*/ 0 h 807148"/>
                  <a:gd name="connsiteX1" fmla="*/ 0 w 807148"/>
                  <a:gd name="connsiteY1" fmla="*/ 403574 h 807148"/>
                  <a:gd name="connsiteX2" fmla="*/ 403574 w 807148"/>
                  <a:gd name="connsiteY2" fmla="*/ 807149 h 807148"/>
                  <a:gd name="connsiteX3" fmla="*/ 807149 w 807148"/>
                  <a:gd name="connsiteY3" fmla="*/ 403574 h 807148"/>
                  <a:gd name="connsiteX4" fmla="*/ 403574 w 807148"/>
                  <a:gd name="connsiteY4" fmla="*/ 0 h 807148"/>
                  <a:gd name="connsiteX5" fmla="*/ 403574 w 807148"/>
                  <a:gd name="connsiteY5" fmla="*/ 667988 h 807148"/>
                  <a:gd name="connsiteX6" fmla="*/ 139160 w 807148"/>
                  <a:gd name="connsiteY6" fmla="*/ 403574 h 807148"/>
                  <a:gd name="connsiteX7" fmla="*/ 403574 w 807148"/>
                  <a:gd name="connsiteY7" fmla="*/ 139160 h 807148"/>
                  <a:gd name="connsiteX8" fmla="*/ 667988 w 807148"/>
                  <a:gd name="connsiteY8" fmla="*/ 403574 h 807148"/>
                  <a:gd name="connsiteX9" fmla="*/ 403574 w 807148"/>
                  <a:gd name="connsiteY9" fmla="*/ 667988 h 807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7148" h="807148">
                    <a:moveTo>
                      <a:pt x="403574" y="0"/>
                    </a:moveTo>
                    <a:cubicBezTo>
                      <a:pt x="180689" y="0"/>
                      <a:pt x="0" y="180689"/>
                      <a:pt x="0" y="403574"/>
                    </a:cubicBezTo>
                    <a:cubicBezTo>
                      <a:pt x="0" y="626459"/>
                      <a:pt x="180689" y="807149"/>
                      <a:pt x="403574" y="807149"/>
                    </a:cubicBezTo>
                    <a:cubicBezTo>
                      <a:pt x="626459" y="807149"/>
                      <a:pt x="807149" y="626459"/>
                      <a:pt x="807149" y="403574"/>
                    </a:cubicBezTo>
                    <a:cubicBezTo>
                      <a:pt x="807149" y="180689"/>
                      <a:pt x="626459" y="0"/>
                      <a:pt x="403574" y="0"/>
                    </a:cubicBezTo>
                    <a:close/>
                    <a:moveTo>
                      <a:pt x="403574" y="667988"/>
                    </a:moveTo>
                    <a:cubicBezTo>
                      <a:pt x="257556" y="667988"/>
                      <a:pt x="139160" y="549593"/>
                      <a:pt x="139160" y="403574"/>
                    </a:cubicBezTo>
                    <a:cubicBezTo>
                      <a:pt x="139160" y="257556"/>
                      <a:pt x="257556" y="139160"/>
                      <a:pt x="403574" y="139160"/>
                    </a:cubicBezTo>
                    <a:cubicBezTo>
                      <a:pt x="549593" y="139160"/>
                      <a:pt x="667988" y="257556"/>
                      <a:pt x="667988" y="403574"/>
                    </a:cubicBezTo>
                    <a:cubicBezTo>
                      <a:pt x="667988" y="549593"/>
                      <a:pt x="549593" y="667988"/>
                      <a:pt x="403574" y="667988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lt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137293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C1DC5A68-D71B-430D-A02A-5A4C7608C2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566550" y="555675"/>
            <a:ext cx="4860256" cy="5696169"/>
            <a:chOff x="1481312" y="743744"/>
            <a:chExt cx="4860256" cy="4589316"/>
          </a:xfrm>
        </p:grpSpPr>
        <p:sp>
          <p:nvSpPr>
            <p:cNvPr id="8" name="Rectangle 7" descr="Tag=AccentColor&#10;Flavor=Light&#10;Target=Fill">
              <a:extLst>
                <a:ext uri="{FF2B5EF4-FFF2-40B4-BE49-F238E27FC236}">
                  <a16:creationId xmlns:a16="http://schemas.microsoft.com/office/drawing/2014/main" id="{C6645C41-2751-4BBE-A22D-C583AD4858E4}"/>
                </a:ext>
              </a:extLst>
            </p:cNvPr>
            <p:cNvSpPr/>
            <p:nvPr/>
          </p:nvSpPr>
          <p:spPr>
            <a:xfrm>
              <a:off x="1481312" y="743744"/>
              <a:ext cx="4860256" cy="4589316"/>
            </a:xfrm>
            <a:prstGeom prst="rect">
              <a:avLst/>
            </a:prstGeom>
            <a:solidFill>
              <a:srgbClr val="FFFFFF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9" name="Rectangle 8" descr="Tag=AccentColor&#10;Flavor=Light&#10;Target=Fill">
              <a:extLst>
                <a:ext uri="{FF2B5EF4-FFF2-40B4-BE49-F238E27FC236}">
                  <a16:creationId xmlns:a16="http://schemas.microsoft.com/office/drawing/2014/main" id="{D1FA9207-2C4F-44B5-8662-99610A796453}"/>
                </a:ext>
              </a:extLst>
            </p:cNvPr>
            <p:cNvSpPr/>
            <p:nvPr/>
          </p:nvSpPr>
          <p:spPr>
            <a:xfrm>
              <a:off x="1481312" y="743744"/>
              <a:ext cx="4860256" cy="4589316"/>
            </a:xfrm>
            <a:prstGeom prst="rect">
              <a:avLst/>
            </a:prstGeom>
            <a:solidFill>
              <a:schemeClr val="accent3">
                <a:alpha val="2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B9987485-764D-493B-8597-A03C406EE5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64967" y="460296"/>
            <a:ext cx="4860256" cy="5696169"/>
          </a:xfrm>
          <a:prstGeom prst="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670EFC6-682D-4CB0-BAC5-9AAF57E77B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77119" y="810623"/>
            <a:ext cx="4429556" cy="3210961"/>
          </a:xfrm>
        </p:spPr>
        <p:txBody>
          <a:bodyPr anchor="b">
            <a:normAutofit/>
          </a:bodyPr>
          <a:lstStyle>
            <a:lvl1pPr>
              <a:defRPr sz="6000" b="1" spc="1500" baseline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9FBF58CF-163B-4119-997D-4989A40755B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77119" y="4276532"/>
            <a:ext cx="4429556" cy="1559117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2400" spc="400" baseline="0"/>
            </a:lvl1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24" name="Date Placeholder 8">
            <a:extLst>
              <a:ext uri="{FF2B5EF4-FFF2-40B4-BE49-F238E27FC236}">
                <a16:creationId xmlns:a16="http://schemas.microsoft.com/office/drawing/2014/main" id="{4D26C2E6-A562-4AE8-9971-3FA6E680B9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/>
              <a:t>2/1/20XX</a:t>
            </a:r>
            <a:endParaRPr lang="en-US" dirty="0"/>
          </a:p>
        </p:txBody>
      </p:sp>
      <p:sp>
        <p:nvSpPr>
          <p:cNvPr id="25" name="Footer Placeholder 9">
            <a:extLst>
              <a:ext uri="{FF2B5EF4-FFF2-40B4-BE49-F238E27FC236}">
                <a16:creationId xmlns:a16="http://schemas.microsoft.com/office/drawing/2014/main" id="{1E3E3462-0536-4693-81D5-FC7894149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26" name="Slide Number Placeholder 10">
            <a:extLst>
              <a:ext uri="{FF2B5EF4-FFF2-40B4-BE49-F238E27FC236}">
                <a16:creationId xmlns:a16="http://schemas.microsoft.com/office/drawing/2014/main" id="{EAFE03D5-6EE3-4408-BA56-7D68B937F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F3450C42-9A0B-4425-92C2-70FCF7C457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9" name="Picture Placeholder 27">
            <a:extLst>
              <a:ext uri="{FF2B5EF4-FFF2-40B4-BE49-F238E27FC236}">
                <a16:creationId xmlns:a16="http://schemas.microsoft.com/office/drawing/2014/main" id="{87E4E16D-DE97-4F27-86B1-CC1E0A28096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359307" y="470931"/>
            <a:ext cx="4833901" cy="569616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/>
              <a:t>Click to add photo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C2E123B-B6D5-4E11-97BB-5D6909C3AC89}"/>
              </a:ext>
            </a:extLst>
          </p:cNvPr>
          <p:cNvGrpSpPr/>
          <p:nvPr userDrawn="1"/>
        </p:nvGrpSpPr>
        <p:grpSpPr>
          <a:xfrm>
            <a:off x="10762917" y="937735"/>
            <a:ext cx="891066" cy="891066"/>
            <a:chOff x="10762917" y="937735"/>
            <a:chExt cx="891066" cy="891066"/>
          </a:xfrm>
        </p:grpSpPr>
        <p:sp>
          <p:nvSpPr>
            <p:cNvPr id="14" name="Graphic 212">
              <a:extLst>
                <a:ext uri="{FF2B5EF4-FFF2-40B4-BE49-F238E27FC236}">
                  <a16:creationId xmlns:a16="http://schemas.microsoft.com/office/drawing/2014/main" id="{5316CEBD-338C-402C-BCD3-A4F16BC89E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0762917" y="937735"/>
              <a:ext cx="891066" cy="891066"/>
            </a:xfrm>
            <a:custGeom>
              <a:avLst/>
              <a:gdLst>
                <a:gd name="connsiteX0" fmla="*/ 403574 w 807148"/>
                <a:gd name="connsiteY0" fmla="*/ 0 h 807148"/>
                <a:gd name="connsiteX1" fmla="*/ 0 w 807148"/>
                <a:gd name="connsiteY1" fmla="*/ 403574 h 807148"/>
                <a:gd name="connsiteX2" fmla="*/ 403574 w 807148"/>
                <a:gd name="connsiteY2" fmla="*/ 807149 h 807148"/>
                <a:gd name="connsiteX3" fmla="*/ 807149 w 807148"/>
                <a:gd name="connsiteY3" fmla="*/ 403574 h 807148"/>
                <a:gd name="connsiteX4" fmla="*/ 403574 w 807148"/>
                <a:gd name="connsiteY4" fmla="*/ 0 h 807148"/>
                <a:gd name="connsiteX5" fmla="*/ 403574 w 807148"/>
                <a:gd name="connsiteY5" fmla="*/ 667988 h 807148"/>
                <a:gd name="connsiteX6" fmla="*/ 139160 w 807148"/>
                <a:gd name="connsiteY6" fmla="*/ 403574 h 807148"/>
                <a:gd name="connsiteX7" fmla="*/ 403574 w 807148"/>
                <a:gd name="connsiteY7" fmla="*/ 139160 h 807148"/>
                <a:gd name="connsiteX8" fmla="*/ 667988 w 807148"/>
                <a:gd name="connsiteY8" fmla="*/ 403574 h 807148"/>
                <a:gd name="connsiteX9" fmla="*/ 403574 w 807148"/>
                <a:gd name="connsiteY9" fmla="*/ 667988 h 807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7148" h="807148">
                  <a:moveTo>
                    <a:pt x="403574" y="0"/>
                  </a:moveTo>
                  <a:cubicBezTo>
                    <a:pt x="180689" y="0"/>
                    <a:pt x="0" y="180689"/>
                    <a:pt x="0" y="403574"/>
                  </a:cubicBezTo>
                  <a:cubicBezTo>
                    <a:pt x="0" y="626459"/>
                    <a:pt x="180689" y="807149"/>
                    <a:pt x="403574" y="807149"/>
                  </a:cubicBezTo>
                  <a:cubicBezTo>
                    <a:pt x="626459" y="807149"/>
                    <a:pt x="807149" y="626459"/>
                    <a:pt x="807149" y="403574"/>
                  </a:cubicBezTo>
                  <a:cubicBezTo>
                    <a:pt x="807149" y="180689"/>
                    <a:pt x="626459" y="0"/>
                    <a:pt x="403574" y="0"/>
                  </a:cubicBezTo>
                  <a:close/>
                  <a:moveTo>
                    <a:pt x="403574" y="667988"/>
                  </a:moveTo>
                  <a:cubicBezTo>
                    <a:pt x="257556" y="667988"/>
                    <a:pt x="139160" y="549593"/>
                    <a:pt x="139160" y="403574"/>
                  </a:cubicBezTo>
                  <a:cubicBezTo>
                    <a:pt x="139160" y="257556"/>
                    <a:pt x="257556" y="139160"/>
                    <a:pt x="403574" y="139160"/>
                  </a:cubicBezTo>
                  <a:cubicBezTo>
                    <a:pt x="549593" y="139160"/>
                    <a:pt x="667988" y="257556"/>
                    <a:pt x="667988" y="403574"/>
                  </a:cubicBezTo>
                  <a:cubicBezTo>
                    <a:pt x="667988" y="549593"/>
                    <a:pt x="549593" y="667988"/>
                    <a:pt x="403574" y="667988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5" name="Graphic 212">
              <a:extLst>
                <a:ext uri="{FF2B5EF4-FFF2-40B4-BE49-F238E27FC236}">
                  <a16:creationId xmlns:a16="http://schemas.microsoft.com/office/drawing/2014/main" id="{C3EC749F-067B-4ADC-9D73-17D3DBA09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0762917" y="937735"/>
              <a:ext cx="891066" cy="891066"/>
            </a:xfrm>
            <a:custGeom>
              <a:avLst/>
              <a:gdLst>
                <a:gd name="connsiteX0" fmla="*/ 403574 w 807148"/>
                <a:gd name="connsiteY0" fmla="*/ 0 h 807148"/>
                <a:gd name="connsiteX1" fmla="*/ 0 w 807148"/>
                <a:gd name="connsiteY1" fmla="*/ 403574 h 807148"/>
                <a:gd name="connsiteX2" fmla="*/ 403574 w 807148"/>
                <a:gd name="connsiteY2" fmla="*/ 807149 h 807148"/>
                <a:gd name="connsiteX3" fmla="*/ 807149 w 807148"/>
                <a:gd name="connsiteY3" fmla="*/ 403574 h 807148"/>
                <a:gd name="connsiteX4" fmla="*/ 403574 w 807148"/>
                <a:gd name="connsiteY4" fmla="*/ 0 h 807148"/>
                <a:gd name="connsiteX5" fmla="*/ 403574 w 807148"/>
                <a:gd name="connsiteY5" fmla="*/ 667988 h 807148"/>
                <a:gd name="connsiteX6" fmla="*/ 139160 w 807148"/>
                <a:gd name="connsiteY6" fmla="*/ 403574 h 807148"/>
                <a:gd name="connsiteX7" fmla="*/ 403574 w 807148"/>
                <a:gd name="connsiteY7" fmla="*/ 139160 h 807148"/>
                <a:gd name="connsiteX8" fmla="*/ 667988 w 807148"/>
                <a:gd name="connsiteY8" fmla="*/ 403574 h 807148"/>
                <a:gd name="connsiteX9" fmla="*/ 403574 w 807148"/>
                <a:gd name="connsiteY9" fmla="*/ 667988 h 807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7148" h="807148">
                  <a:moveTo>
                    <a:pt x="403574" y="0"/>
                  </a:moveTo>
                  <a:cubicBezTo>
                    <a:pt x="180689" y="0"/>
                    <a:pt x="0" y="180689"/>
                    <a:pt x="0" y="403574"/>
                  </a:cubicBezTo>
                  <a:cubicBezTo>
                    <a:pt x="0" y="626459"/>
                    <a:pt x="180689" y="807149"/>
                    <a:pt x="403574" y="807149"/>
                  </a:cubicBezTo>
                  <a:cubicBezTo>
                    <a:pt x="626459" y="807149"/>
                    <a:pt x="807149" y="626459"/>
                    <a:pt x="807149" y="403574"/>
                  </a:cubicBezTo>
                  <a:cubicBezTo>
                    <a:pt x="807149" y="180689"/>
                    <a:pt x="626459" y="0"/>
                    <a:pt x="403574" y="0"/>
                  </a:cubicBezTo>
                  <a:close/>
                  <a:moveTo>
                    <a:pt x="403574" y="667988"/>
                  </a:moveTo>
                  <a:cubicBezTo>
                    <a:pt x="257556" y="667988"/>
                    <a:pt x="139160" y="549593"/>
                    <a:pt x="139160" y="403574"/>
                  </a:cubicBezTo>
                  <a:cubicBezTo>
                    <a:pt x="139160" y="257556"/>
                    <a:pt x="257556" y="139160"/>
                    <a:pt x="403574" y="139160"/>
                  </a:cubicBezTo>
                  <a:cubicBezTo>
                    <a:pt x="549593" y="139160"/>
                    <a:pt x="667988" y="257556"/>
                    <a:pt x="667988" y="403574"/>
                  </a:cubicBezTo>
                  <a:cubicBezTo>
                    <a:pt x="667988" y="549593"/>
                    <a:pt x="549593" y="667988"/>
                    <a:pt x="403574" y="667988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16" name="Graphic 185">
            <a:extLst>
              <a:ext uri="{FF2B5EF4-FFF2-40B4-BE49-F238E27FC236}">
                <a16:creationId xmlns:a16="http://schemas.microsoft.com/office/drawing/2014/main" id="{CC5B33D5-B61A-4BB3-BE24-ED2DC91EA9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5858293" y="2360859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73DED6B-3BBB-434A-81CA-EC0E5C4F28BD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1325D91-D828-468A-ABC7-85FEF8A4B219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B2A711B-93D3-4A4D-AA14-BD7367134B45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1AC7889-6DFF-4D32-859C-D0C55DE4CA13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8E8AC13-5239-47BE-ABE6-C1A3FEA721E3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DCB67E8-A47C-4BBF-8167-443736632FB0}"/>
              </a:ext>
            </a:extLst>
          </p:cNvPr>
          <p:cNvGrpSpPr/>
          <p:nvPr userDrawn="1"/>
        </p:nvGrpSpPr>
        <p:grpSpPr>
          <a:xfrm>
            <a:off x="6162610" y="5308473"/>
            <a:ext cx="445835" cy="445835"/>
            <a:chOff x="6162610" y="5308473"/>
            <a:chExt cx="445835" cy="445835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E2409D7-BC76-4E3D-A9C1-491922D353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162610" y="5308473"/>
              <a:ext cx="445835" cy="445835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80211AD5-F7D3-45F7-8766-86B7813C26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162610" y="5308473"/>
              <a:ext cx="445835" cy="445835"/>
            </a:xfrm>
            <a:prstGeom prst="ellipse">
              <a:avLst/>
            </a:prstGeom>
            <a:solidFill>
              <a:schemeClr val="accent3">
                <a:alpha val="2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60177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itle 1">
            <a:extLst>
              <a:ext uri="{FF2B5EF4-FFF2-40B4-BE49-F238E27FC236}">
                <a16:creationId xmlns:a16="http://schemas.microsoft.com/office/drawing/2014/main" id="{2FFD95FE-CF54-4D0D-B9CE-45AA55C01C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6521" y="396117"/>
            <a:ext cx="5217172" cy="1158857"/>
          </a:xfrm>
        </p:spPr>
        <p:txBody>
          <a:bodyPr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7" name="Content Placeholder 2">
            <a:extLst>
              <a:ext uri="{FF2B5EF4-FFF2-40B4-BE49-F238E27FC236}">
                <a16:creationId xmlns:a16="http://schemas.microsoft.com/office/drawing/2014/main" id="{A48A24A0-F838-4EF0-9789-84A25CDA371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46520" y="1747592"/>
            <a:ext cx="5217173" cy="4351338"/>
          </a:xfrm>
        </p:spPr>
        <p:txBody>
          <a:bodyPr>
            <a:normAutofit/>
          </a:bodyPr>
          <a:lstStyle>
            <a:lvl1pPr>
              <a:buNone/>
              <a:defRPr sz="2400"/>
            </a:lvl1pPr>
          </a:lstStyle>
          <a:p>
            <a:pPr>
              <a:lnSpc>
                <a:spcPct val="130000"/>
              </a:lnSpc>
            </a:pPr>
            <a:r>
              <a:rPr lang="en-US" dirty="0"/>
              <a:t>Click to add text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D375A7AC-BF9B-4E33-9275-2E93A23567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0791258" y="619275"/>
            <a:ext cx="932200" cy="932200"/>
            <a:chOff x="10791258" y="619275"/>
            <a:chExt cx="932200" cy="932200"/>
          </a:xfrm>
        </p:grpSpPr>
        <p:sp>
          <p:nvSpPr>
            <p:cNvPr id="65" name="Graphic 212">
              <a:extLst>
                <a:ext uri="{FF2B5EF4-FFF2-40B4-BE49-F238E27FC236}">
                  <a16:creationId xmlns:a16="http://schemas.microsoft.com/office/drawing/2014/main" id="{85ABF6A1-1709-478F-8EE1-8ED4BA476AAF}"/>
                </a:ext>
              </a:extLst>
            </p:cNvPr>
            <p:cNvSpPr/>
            <p:nvPr/>
          </p:nvSpPr>
          <p:spPr>
            <a:xfrm>
              <a:off x="10791258" y="619275"/>
              <a:ext cx="932200" cy="932200"/>
            </a:xfrm>
            <a:custGeom>
              <a:avLst/>
              <a:gdLst>
                <a:gd name="connsiteX0" fmla="*/ 403574 w 807148"/>
                <a:gd name="connsiteY0" fmla="*/ 0 h 807148"/>
                <a:gd name="connsiteX1" fmla="*/ 0 w 807148"/>
                <a:gd name="connsiteY1" fmla="*/ 403574 h 807148"/>
                <a:gd name="connsiteX2" fmla="*/ 403574 w 807148"/>
                <a:gd name="connsiteY2" fmla="*/ 807149 h 807148"/>
                <a:gd name="connsiteX3" fmla="*/ 807149 w 807148"/>
                <a:gd name="connsiteY3" fmla="*/ 403574 h 807148"/>
                <a:gd name="connsiteX4" fmla="*/ 403574 w 807148"/>
                <a:gd name="connsiteY4" fmla="*/ 0 h 807148"/>
                <a:gd name="connsiteX5" fmla="*/ 403574 w 807148"/>
                <a:gd name="connsiteY5" fmla="*/ 667988 h 807148"/>
                <a:gd name="connsiteX6" fmla="*/ 139160 w 807148"/>
                <a:gd name="connsiteY6" fmla="*/ 403574 h 807148"/>
                <a:gd name="connsiteX7" fmla="*/ 403574 w 807148"/>
                <a:gd name="connsiteY7" fmla="*/ 139160 h 807148"/>
                <a:gd name="connsiteX8" fmla="*/ 667988 w 807148"/>
                <a:gd name="connsiteY8" fmla="*/ 403574 h 807148"/>
                <a:gd name="connsiteX9" fmla="*/ 403574 w 807148"/>
                <a:gd name="connsiteY9" fmla="*/ 667988 h 807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7148" h="807148">
                  <a:moveTo>
                    <a:pt x="403574" y="0"/>
                  </a:moveTo>
                  <a:cubicBezTo>
                    <a:pt x="180689" y="0"/>
                    <a:pt x="0" y="180689"/>
                    <a:pt x="0" y="403574"/>
                  </a:cubicBezTo>
                  <a:cubicBezTo>
                    <a:pt x="0" y="626459"/>
                    <a:pt x="180689" y="807149"/>
                    <a:pt x="403574" y="807149"/>
                  </a:cubicBezTo>
                  <a:cubicBezTo>
                    <a:pt x="626459" y="807149"/>
                    <a:pt x="807149" y="626459"/>
                    <a:pt x="807149" y="403574"/>
                  </a:cubicBezTo>
                  <a:cubicBezTo>
                    <a:pt x="807149" y="180689"/>
                    <a:pt x="626459" y="0"/>
                    <a:pt x="403574" y="0"/>
                  </a:cubicBezTo>
                  <a:close/>
                  <a:moveTo>
                    <a:pt x="403574" y="667988"/>
                  </a:moveTo>
                  <a:cubicBezTo>
                    <a:pt x="257556" y="667988"/>
                    <a:pt x="139160" y="549593"/>
                    <a:pt x="139160" y="403574"/>
                  </a:cubicBezTo>
                  <a:cubicBezTo>
                    <a:pt x="139160" y="257556"/>
                    <a:pt x="257556" y="139160"/>
                    <a:pt x="403574" y="139160"/>
                  </a:cubicBezTo>
                  <a:cubicBezTo>
                    <a:pt x="549593" y="139160"/>
                    <a:pt x="667988" y="257556"/>
                    <a:pt x="667988" y="403574"/>
                  </a:cubicBezTo>
                  <a:cubicBezTo>
                    <a:pt x="667988" y="549593"/>
                    <a:pt x="549593" y="667988"/>
                    <a:pt x="403574" y="667988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66" name="Graphic 212">
              <a:extLst>
                <a:ext uri="{FF2B5EF4-FFF2-40B4-BE49-F238E27FC236}">
                  <a16:creationId xmlns:a16="http://schemas.microsoft.com/office/drawing/2014/main" id="{F7AC3222-4630-4039-9CC2-7DFAFF9169C0}"/>
                </a:ext>
              </a:extLst>
            </p:cNvPr>
            <p:cNvSpPr/>
            <p:nvPr/>
          </p:nvSpPr>
          <p:spPr>
            <a:xfrm>
              <a:off x="10791258" y="619275"/>
              <a:ext cx="932200" cy="932200"/>
            </a:xfrm>
            <a:custGeom>
              <a:avLst/>
              <a:gdLst>
                <a:gd name="connsiteX0" fmla="*/ 403574 w 807148"/>
                <a:gd name="connsiteY0" fmla="*/ 0 h 807148"/>
                <a:gd name="connsiteX1" fmla="*/ 0 w 807148"/>
                <a:gd name="connsiteY1" fmla="*/ 403574 h 807148"/>
                <a:gd name="connsiteX2" fmla="*/ 403574 w 807148"/>
                <a:gd name="connsiteY2" fmla="*/ 807149 h 807148"/>
                <a:gd name="connsiteX3" fmla="*/ 807149 w 807148"/>
                <a:gd name="connsiteY3" fmla="*/ 403574 h 807148"/>
                <a:gd name="connsiteX4" fmla="*/ 403574 w 807148"/>
                <a:gd name="connsiteY4" fmla="*/ 0 h 807148"/>
                <a:gd name="connsiteX5" fmla="*/ 403574 w 807148"/>
                <a:gd name="connsiteY5" fmla="*/ 667988 h 807148"/>
                <a:gd name="connsiteX6" fmla="*/ 139160 w 807148"/>
                <a:gd name="connsiteY6" fmla="*/ 403574 h 807148"/>
                <a:gd name="connsiteX7" fmla="*/ 403574 w 807148"/>
                <a:gd name="connsiteY7" fmla="*/ 139160 h 807148"/>
                <a:gd name="connsiteX8" fmla="*/ 667988 w 807148"/>
                <a:gd name="connsiteY8" fmla="*/ 403574 h 807148"/>
                <a:gd name="connsiteX9" fmla="*/ 403574 w 807148"/>
                <a:gd name="connsiteY9" fmla="*/ 667988 h 807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7148" h="807148">
                  <a:moveTo>
                    <a:pt x="403574" y="0"/>
                  </a:moveTo>
                  <a:cubicBezTo>
                    <a:pt x="180689" y="0"/>
                    <a:pt x="0" y="180689"/>
                    <a:pt x="0" y="403574"/>
                  </a:cubicBezTo>
                  <a:cubicBezTo>
                    <a:pt x="0" y="626459"/>
                    <a:pt x="180689" y="807149"/>
                    <a:pt x="403574" y="807149"/>
                  </a:cubicBezTo>
                  <a:cubicBezTo>
                    <a:pt x="626459" y="807149"/>
                    <a:pt x="807149" y="626459"/>
                    <a:pt x="807149" y="403574"/>
                  </a:cubicBezTo>
                  <a:cubicBezTo>
                    <a:pt x="807149" y="180689"/>
                    <a:pt x="626459" y="0"/>
                    <a:pt x="403574" y="0"/>
                  </a:cubicBezTo>
                  <a:close/>
                  <a:moveTo>
                    <a:pt x="403574" y="667988"/>
                  </a:moveTo>
                  <a:cubicBezTo>
                    <a:pt x="257556" y="667988"/>
                    <a:pt x="139160" y="549593"/>
                    <a:pt x="139160" y="403574"/>
                  </a:cubicBezTo>
                  <a:cubicBezTo>
                    <a:pt x="139160" y="257556"/>
                    <a:pt x="257556" y="139160"/>
                    <a:pt x="403574" y="139160"/>
                  </a:cubicBezTo>
                  <a:cubicBezTo>
                    <a:pt x="549593" y="139160"/>
                    <a:pt x="667988" y="257556"/>
                    <a:pt x="667988" y="403574"/>
                  </a:cubicBezTo>
                  <a:cubicBezTo>
                    <a:pt x="667988" y="549593"/>
                    <a:pt x="549593" y="667988"/>
                    <a:pt x="403574" y="667988"/>
                  </a:cubicBezTo>
                  <a:close/>
                </a:path>
              </a:pathLst>
            </a:custGeom>
            <a:solidFill>
              <a:schemeClr val="accent3">
                <a:alpha val="2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7DF52B12-FE86-4DDD-AF1A-6B41C03D58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8340966" y="406894"/>
            <a:ext cx="1598829" cy="531293"/>
            <a:chOff x="6491531" y="1420258"/>
            <a:chExt cx="1598829" cy="531293"/>
          </a:xfrm>
          <a:solidFill>
            <a:schemeClr val="tx1"/>
          </a:solidFill>
        </p:grpSpPr>
        <p:grpSp>
          <p:nvGrpSpPr>
            <p:cNvPr id="69" name="Graphic 190">
              <a:extLst>
                <a:ext uri="{FF2B5EF4-FFF2-40B4-BE49-F238E27FC236}">
                  <a16:creationId xmlns:a16="http://schemas.microsoft.com/office/drawing/2014/main" id="{2116FBAA-B79C-49A5-8E88-A279EFA5B7B3}"/>
                </a:ext>
              </a:extLst>
            </p:cNvPr>
            <p:cNvGrpSpPr/>
            <p:nvPr/>
          </p:nvGrpSpPr>
          <p:grpSpPr>
            <a:xfrm>
              <a:off x="6491531" y="1420258"/>
              <a:ext cx="1598829" cy="531293"/>
              <a:chOff x="2504802" y="1755501"/>
              <a:chExt cx="1598829" cy="531293"/>
            </a:xfrm>
            <a:grpFill/>
          </p:grpSpPr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AB551F93-DA92-4AC3-95C8-9307053CB16E}"/>
                  </a:ext>
                </a:extLst>
              </p:cNvPr>
              <p:cNvSpPr/>
              <p:nvPr/>
            </p:nvSpPr>
            <p:spPr>
              <a:xfrm>
                <a:off x="2504802" y="2113855"/>
                <a:ext cx="1598614" cy="172939"/>
              </a:xfrm>
              <a:custGeom>
                <a:avLst/>
                <a:gdLst>
                  <a:gd name="connsiteX0" fmla="*/ 1248648 w 1598614"/>
                  <a:gd name="connsiteY0" fmla="*/ 172939 h 172939"/>
                  <a:gd name="connsiteX1" fmla="*/ 1123031 w 1598614"/>
                  <a:gd name="connsiteY1" fmla="*/ 92708 h 172939"/>
                  <a:gd name="connsiteX2" fmla="*/ 1024085 w 1598614"/>
                  <a:gd name="connsiteY2" fmla="*/ 29469 h 172939"/>
                  <a:gd name="connsiteX3" fmla="*/ 925140 w 1598614"/>
                  <a:gd name="connsiteY3" fmla="*/ 92708 h 172939"/>
                  <a:gd name="connsiteX4" fmla="*/ 799522 w 1598614"/>
                  <a:gd name="connsiteY4" fmla="*/ 172939 h 172939"/>
                  <a:gd name="connsiteX5" fmla="*/ 799522 w 1598614"/>
                  <a:gd name="connsiteY5" fmla="*/ 172939 h 172939"/>
                  <a:gd name="connsiteX6" fmla="*/ 673905 w 1598614"/>
                  <a:gd name="connsiteY6" fmla="*/ 92708 h 172939"/>
                  <a:gd name="connsiteX7" fmla="*/ 574959 w 1598614"/>
                  <a:gd name="connsiteY7" fmla="*/ 29469 h 172939"/>
                  <a:gd name="connsiteX8" fmla="*/ 476014 w 1598614"/>
                  <a:gd name="connsiteY8" fmla="*/ 92708 h 172939"/>
                  <a:gd name="connsiteX9" fmla="*/ 350396 w 1598614"/>
                  <a:gd name="connsiteY9" fmla="*/ 172939 h 172939"/>
                  <a:gd name="connsiteX10" fmla="*/ 224778 w 1598614"/>
                  <a:gd name="connsiteY10" fmla="*/ 92708 h 172939"/>
                  <a:gd name="connsiteX11" fmla="*/ 125833 w 1598614"/>
                  <a:gd name="connsiteY11" fmla="*/ 29469 h 172939"/>
                  <a:gd name="connsiteX12" fmla="*/ 26887 w 1598614"/>
                  <a:gd name="connsiteY12" fmla="*/ 92708 h 172939"/>
                  <a:gd name="connsiteX13" fmla="*/ 0 w 1598614"/>
                  <a:gd name="connsiteY13" fmla="*/ 80232 h 172939"/>
                  <a:gd name="connsiteX14" fmla="*/ 125618 w 1598614"/>
                  <a:gd name="connsiteY14" fmla="*/ 0 h 172939"/>
                  <a:gd name="connsiteX15" fmla="*/ 251235 w 1598614"/>
                  <a:gd name="connsiteY15" fmla="*/ 80232 h 172939"/>
                  <a:gd name="connsiteX16" fmla="*/ 350181 w 1598614"/>
                  <a:gd name="connsiteY16" fmla="*/ 143471 h 172939"/>
                  <a:gd name="connsiteX17" fmla="*/ 449126 w 1598614"/>
                  <a:gd name="connsiteY17" fmla="*/ 80232 h 172939"/>
                  <a:gd name="connsiteX18" fmla="*/ 574744 w 1598614"/>
                  <a:gd name="connsiteY18" fmla="*/ 0 h 172939"/>
                  <a:gd name="connsiteX19" fmla="*/ 700362 w 1598614"/>
                  <a:gd name="connsiteY19" fmla="*/ 80232 h 172939"/>
                  <a:gd name="connsiteX20" fmla="*/ 799307 w 1598614"/>
                  <a:gd name="connsiteY20" fmla="*/ 143471 h 172939"/>
                  <a:gd name="connsiteX21" fmla="*/ 799307 w 1598614"/>
                  <a:gd name="connsiteY21" fmla="*/ 143471 h 172939"/>
                  <a:gd name="connsiteX22" fmla="*/ 898253 w 1598614"/>
                  <a:gd name="connsiteY22" fmla="*/ 80232 h 172939"/>
                  <a:gd name="connsiteX23" fmla="*/ 1023870 w 1598614"/>
                  <a:gd name="connsiteY23" fmla="*/ 0 h 172939"/>
                  <a:gd name="connsiteX24" fmla="*/ 1149488 w 1598614"/>
                  <a:gd name="connsiteY24" fmla="*/ 80232 h 172939"/>
                  <a:gd name="connsiteX25" fmla="*/ 1248433 w 1598614"/>
                  <a:gd name="connsiteY25" fmla="*/ 143471 h 172939"/>
                  <a:gd name="connsiteX26" fmla="*/ 1347379 w 1598614"/>
                  <a:gd name="connsiteY26" fmla="*/ 80232 h 172939"/>
                  <a:gd name="connsiteX27" fmla="*/ 1472997 w 1598614"/>
                  <a:gd name="connsiteY27" fmla="*/ 0 h 172939"/>
                  <a:gd name="connsiteX28" fmla="*/ 1598614 w 1598614"/>
                  <a:gd name="connsiteY28" fmla="*/ 80232 h 172939"/>
                  <a:gd name="connsiteX29" fmla="*/ 1571942 w 1598614"/>
                  <a:gd name="connsiteY29" fmla="*/ 92708 h 172939"/>
                  <a:gd name="connsiteX30" fmla="*/ 1472997 w 1598614"/>
                  <a:gd name="connsiteY30" fmla="*/ 29469 h 172939"/>
                  <a:gd name="connsiteX31" fmla="*/ 1374051 w 1598614"/>
                  <a:gd name="connsiteY31" fmla="*/ 92708 h 172939"/>
                  <a:gd name="connsiteX32" fmla="*/ 1248648 w 1598614"/>
                  <a:gd name="connsiteY32" fmla="*/ 172939 h 172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598614" h="172939">
                    <a:moveTo>
                      <a:pt x="1248648" y="172939"/>
                    </a:moveTo>
                    <a:cubicBezTo>
                      <a:pt x="1194229" y="172939"/>
                      <a:pt x="1146046" y="142180"/>
                      <a:pt x="1123031" y="92708"/>
                    </a:cubicBezTo>
                    <a:cubicBezTo>
                      <a:pt x="1104962" y="53775"/>
                      <a:pt x="1067105" y="29469"/>
                      <a:pt x="1024085" y="29469"/>
                    </a:cubicBezTo>
                    <a:cubicBezTo>
                      <a:pt x="981066" y="29469"/>
                      <a:pt x="943208" y="53775"/>
                      <a:pt x="925140" y="92708"/>
                    </a:cubicBezTo>
                    <a:cubicBezTo>
                      <a:pt x="902124" y="142180"/>
                      <a:pt x="853942" y="172939"/>
                      <a:pt x="799522" y="172939"/>
                    </a:cubicBezTo>
                    <a:cubicBezTo>
                      <a:pt x="799522" y="172939"/>
                      <a:pt x="799522" y="172939"/>
                      <a:pt x="799522" y="172939"/>
                    </a:cubicBezTo>
                    <a:cubicBezTo>
                      <a:pt x="744887" y="172939"/>
                      <a:pt x="696920" y="142180"/>
                      <a:pt x="673905" y="92708"/>
                    </a:cubicBezTo>
                    <a:cubicBezTo>
                      <a:pt x="655836" y="53775"/>
                      <a:pt x="617979" y="29469"/>
                      <a:pt x="574959" y="29469"/>
                    </a:cubicBezTo>
                    <a:cubicBezTo>
                      <a:pt x="531939" y="29469"/>
                      <a:pt x="494082" y="53775"/>
                      <a:pt x="476014" y="92708"/>
                    </a:cubicBezTo>
                    <a:cubicBezTo>
                      <a:pt x="452998" y="142180"/>
                      <a:pt x="405031" y="172939"/>
                      <a:pt x="350396" y="172939"/>
                    </a:cubicBezTo>
                    <a:cubicBezTo>
                      <a:pt x="295976" y="172939"/>
                      <a:pt x="247794" y="142180"/>
                      <a:pt x="224778" y="92708"/>
                    </a:cubicBezTo>
                    <a:cubicBezTo>
                      <a:pt x="206710" y="53775"/>
                      <a:pt x="168853" y="29469"/>
                      <a:pt x="125833" y="29469"/>
                    </a:cubicBezTo>
                    <a:cubicBezTo>
                      <a:pt x="82813" y="29469"/>
                      <a:pt x="44956" y="53775"/>
                      <a:pt x="26887" y="92708"/>
                    </a:cubicBezTo>
                    <a:lnTo>
                      <a:pt x="0" y="80232"/>
                    </a:lnTo>
                    <a:cubicBezTo>
                      <a:pt x="23016" y="30759"/>
                      <a:pt x="70983" y="0"/>
                      <a:pt x="125618" y="0"/>
                    </a:cubicBezTo>
                    <a:cubicBezTo>
                      <a:pt x="180253" y="0"/>
                      <a:pt x="228220" y="30759"/>
                      <a:pt x="251235" y="80232"/>
                    </a:cubicBezTo>
                    <a:cubicBezTo>
                      <a:pt x="269304" y="119165"/>
                      <a:pt x="307376" y="143471"/>
                      <a:pt x="350181" y="143471"/>
                    </a:cubicBezTo>
                    <a:cubicBezTo>
                      <a:pt x="393201" y="143471"/>
                      <a:pt x="431058" y="119165"/>
                      <a:pt x="449126" y="80232"/>
                    </a:cubicBezTo>
                    <a:cubicBezTo>
                      <a:pt x="472142" y="30759"/>
                      <a:pt x="520324" y="0"/>
                      <a:pt x="574744" y="0"/>
                    </a:cubicBezTo>
                    <a:cubicBezTo>
                      <a:pt x="629164" y="0"/>
                      <a:pt x="677346" y="30759"/>
                      <a:pt x="700362" y="80232"/>
                    </a:cubicBezTo>
                    <a:cubicBezTo>
                      <a:pt x="718430" y="119165"/>
                      <a:pt x="756287" y="143471"/>
                      <a:pt x="799307" y="143471"/>
                    </a:cubicBezTo>
                    <a:lnTo>
                      <a:pt x="799307" y="143471"/>
                    </a:lnTo>
                    <a:cubicBezTo>
                      <a:pt x="842327" y="143471"/>
                      <a:pt x="880184" y="119165"/>
                      <a:pt x="898253" y="80232"/>
                    </a:cubicBezTo>
                    <a:cubicBezTo>
                      <a:pt x="921268" y="30759"/>
                      <a:pt x="969235" y="0"/>
                      <a:pt x="1023870" y="0"/>
                    </a:cubicBezTo>
                    <a:cubicBezTo>
                      <a:pt x="1078505" y="0"/>
                      <a:pt x="1126472" y="30759"/>
                      <a:pt x="1149488" y="80232"/>
                    </a:cubicBezTo>
                    <a:cubicBezTo>
                      <a:pt x="1167556" y="119165"/>
                      <a:pt x="1205414" y="143471"/>
                      <a:pt x="1248433" y="143471"/>
                    </a:cubicBezTo>
                    <a:cubicBezTo>
                      <a:pt x="1291453" y="143471"/>
                      <a:pt x="1329311" y="119165"/>
                      <a:pt x="1347379" y="80232"/>
                    </a:cubicBezTo>
                    <a:cubicBezTo>
                      <a:pt x="1370394" y="30759"/>
                      <a:pt x="1418361" y="0"/>
                      <a:pt x="1472997" y="0"/>
                    </a:cubicBezTo>
                    <a:cubicBezTo>
                      <a:pt x="1527632" y="0"/>
                      <a:pt x="1575814" y="30759"/>
                      <a:pt x="1598614" y="80232"/>
                    </a:cubicBezTo>
                    <a:lnTo>
                      <a:pt x="1571942" y="92708"/>
                    </a:lnTo>
                    <a:cubicBezTo>
                      <a:pt x="1553874" y="53775"/>
                      <a:pt x="1515801" y="29469"/>
                      <a:pt x="1472997" y="29469"/>
                    </a:cubicBezTo>
                    <a:cubicBezTo>
                      <a:pt x="1429977" y="29469"/>
                      <a:pt x="1392119" y="53775"/>
                      <a:pt x="1374051" y="92708"/>
                    </a:cubicBezTo>
                    <a:cubicBezTo>
                      <a:pt x="1351251" y="142180"/>
                      <a:pt x="1303069" y="172939"/>
                      <a:pt x="1248648" y="172939"/>
                    </a:cubicBezTo>
                    <a:close/>
                  </a:path>
                </a:pathLst>
              </a:custGeom>
              <a:grpFill/>
              <a:ln w="21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8516C11B-EA76-4428-886F-8C1732C01C6E}"/>
                  </a:ext>
                </a:extLst>
              </p:cNvPr>
              <p:cNvSpPr/>
              <p:nvPr/>
            </p:nvSpPr>
            <p:spPr>
              <a:xfrm>
                <a:off x="2504802" y="1755501"/>
                <a:ext cx="1598829" cy="172724"/>
              </a:xfrm>
              <a:custGeom>
                <a:avLst/>
                <a:gdLst>
                  <a:gd name="connsiteX0" fmla="*/ 1248648 w 1598829"/>
                  <a:gd name="connsiteY0" fmla="*/ 172724 h 172724"/>
                  <a:gd name="connsiteX1" fmla="*/ 1123031 w 1598829"/>
                  <a:gd name="connsiteY1" fmla="*/ 92492 h 172724"/>
                  <a:gd name="connsiteX2" fmla="*/ 1024085 w 1598829"/>
                  <a:gd name="connsiteY2" fmla="*/ 29253 h 172724"/>
                  <a:gd name="connsiteX3" fmla="*/ 925140 w 1598829"/>
                  <a:gd name="connsiteY3" fmla="*/ 92492 h 172724"/>
                  <a:gd name="connsiteX4" fmla="*/ 799522 w 1598829"/>
                  <a:gd name="connsiteY4" fmla="*/ 172724 h 172724"/>
                  <a:gd name="connsiteX5" fmla="*/ 799522 w 1598829"/>
                  <a:gd name="connsiteY5" fmla="*/ 172724 h 172724"/>
                  <a:gd name="connsiteX6" fmla="*/ 673905 w 1598829"/>
                  <a:gd name="connsiteY6" fmla="*/ 92492 h 172724"/>
                  <a:gd name="connsiteX7" fmla="*/ 574959 w 1598829"/>
                  <a:gd name="connsiteY7" fmla="*/ 29253 h 172724"/>
                  <a:gd name="connsiteX8" fmla="*/ 476014 w 1598829"/>
                  <a:gd name="connsiteY8" fmla="*/ 92492 h 172724"/>
                  <a:gd name="connsiteX9" fmla="*/ 350396 w 1598829"/>
                  <a:gd name="connsiteY9" fmla="*/ 172724 h 172724"/>
                  <a:gd name="connsiteX10" fmla="*/ 224778 w 1598829"/>
                  <a:gd name="connsiteY10" fmla="*/ 92492 h 172724"/>
                  <a:gd name="connsiteX11" fmla="*/ 125833 w 1598829"/>
                  <a:gd name="connsiteY11" fmla="*/ 29253 h 172724"/>
                  <a:gd name="connsiteX12" fmla="*/ 26887 w 1598829"/>
                  <a:gd name="connsiteY12" fmla="*/ 92492 h 172724"/>
                  <a:gd name="connsiteX13" fmla="*/ 0 w 1598829"/>
                  <a:gd name="connsiteY13" fmla="*/ 80232 h 172724"/>
                  <a:gd name="connsiteX14" fmla="*/ 125618 w 1598829"/>
                  <a:gd name="connsiteY14" fmla="*/ 0 h 172724"/>
                  <a:gd name="connsiteX15" fmla="*/ 251235 w 1598829"/>
                  <a:gd name="connsiteY15" fmla="*/ 80232 h 172724"/>
                  <a:gd name="connsiteX16" fmla="*/ 350181 w 1598829"/>
                  <a:gd name="connsiteY16" fmla="*/ 143471 h 172724"/>
                  <a:gd name="connsiteX17" fmla="*/ 449126 w 1598829"/>
                  <a:gd name="connsiteY17" fmla="*/ 80232 h 172724"/>
                  <a:gd name="connsiteX18" fmla="*/ 574744 w 1598829"/>
                  <a:gd name="connsiteY18" fmla="*/ 0 h 172724"/>
                  <a:gd name="connsiteX19" fmla="*/ 700362 w 1598829"/>
                  <a:gd name="connsiteY19" fmla="*/ 80232 h 172724"/>
                  <a:gd name="connsiteX20" fmla="*/ 799307 w 1598829"/>
                  <a:gd name="connsiteY20" fmla="*/ 143471 h 172724"/>
                  <a:gd name="connsiteX21" fmla="*/ 799307 w 1598829"/>
                  <a:gd name="connsiteY21" fmla="*/ 143471 h 172724"/>
                  <a:gd name="connsiteX22" fmla="*/ 898253 w 1598829"/>
                  <a:gd name="connsiteY22" fmla="*/ 80232 h 172724"/>
                  <a:gd name="connsiteX23" fmla="*/ 1024085 w 1598829"/>
                  <a:gd name="connsiteY23" fmla="*/ 0 h 172724"/>
                  <a:gd name="connsiteX24" fmla="*/ 1149703 w 1598829"/>
                  <a:gd name="connsiteY24" fmla="*/ 80232 h 172724"/>
                  <a:gd name="connsiteX25" fmla="*/ 1248648 w 1598829"/>
                  <a:gd name="connsiteY25" fmla="*/ 143471 h 172724"/>
                  <a:gd name="connsiteX26" fmla="*/ 1347594 w 1598829"/>
                  <a:gd name="connsiteY26" fmla="*/ 80232 h 172724"/>
                  <a:gd name="connsiteX27" fmla="*/ 1473212 w 1598829"/>
                  <a:gd name="connsiteY27" fmla="*/ 0 h 172724"/>
                  <a:gd name="connsiteX28" fmla="*/ 1598829 w 1598829"/>
                  <a:gd name="connsiteY28" fmla="*/ 80232 h 172724"/>
                  <a:gd name="connsiteX29" fmla="*/ 1572157 w 1598829"/>
                  <a:gd name="connsiteY29" fmla="*/ 92492 h 172724"/>
                  <a:gd name="connsiteX30" fmla="*/ 1473212 w 1598829"/>
                  <a:gd name="connsiteY30" fmla="*/ 29253 h 172724"/>
                  <a:gd name="connsiteX31" fmla="*/ 1374266 w 1598829"/>
                  <a:gd name="connsiteY31" fmla="*/ 92492 h 172724"/>
                  <a:gd name="connsiteX32" fmla="*/ 1248648 w 1598829"/>
                  <a:gd name="connsiteY32" fmla="*/ 172724 h 172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598829" h="172724">
                    <a:moveTo>
                      <a:pt x="1248648" y="172724"/>
                    </a:moveTo>
                    <a:cubicBezTo>
                      <a:pt x="1194229" y="172724"/>
                      <a:pt x="1146046" y="141965"/>
                      <a:pt x="1123031" y="92492"/>
                    </a:cubicBezTo>
                    <a:cubicBezTo>
                      <a:pt x="1104962" y="53560"/>
                      <a:pt x="1067105" y="29253"/>
                      <a:pt x="1024085" y="29253"/>
                    </a:cubicBezTo>
                    <a:cubicBezTo>
                      <a:pt x="981066" y="29253"/>
                      <a:pt x="943208" y="53560"/>
                      <a:pt x="925140" y="92492"/>
                    </a:cubicBezTo>
                    <a:cubicBezTo>
                      <a:pt x="902124" y="141965"/>
                      <a:pt x="853942" y="172724"/>
                      <a:pt x="799522" y="172724"/>
                    </a:cubicBezTo>
                    <a:cubicBezTo>
                      <a:pt x="799522" y="172724"/>
                      <a:pt x="799522" y="172724"/>
                      <a:pt x="799522" y="172724"/>
                    </a:cubicBezTo>
                    <a:cubicBezTo>
                      <a:pt x="744887" y="172724"/>
                      <a:pt x="696920" y="141965"/>
                      <a:pt x="673905" y="92492"/>
                    </a:cubicBezTo>
                    <a:cubicBezTo>
                      <a:pt x="655836" y="53560"/>
                      <a:pt x="617979" y="29253"/>
                      <a:pt x="574959" y="29253"/>
                    </a:cubicBezTo>
                    <a:cubicBezTo>
                      <a:pt x="531939" y="29253"/>
                      <a:pt x="494082" y="53560"/>
                      <a:pt x="476014" y="92492"/>
                    </a:cubicBezTo>
                    <a:cubicBezTo>
                      <a:pt x="452998" y="141965"/>
                      <a:pt x="405031" y="172724"/>
                      <a:pt x="350396" y="172724"/>
                    </a:cubicBezTo>
                    <a:cubicBezTo>
                      <a:pt x="295976" y="172724"/>
                      <a:pt x="247794" y="141965"/>
                      <a:pt x="224778" y="92492"/>
                    </a:cubicBezTo>
                    <a:cubicBezTo>
                      <a:pt x="206710" y="53560"/>
                      <a:pt x="168853" y="29253"/>
                      <a:pt x="125833" y="29253"/>
                    </a:cubicBezTo>
                    <a:cubicBezTo>
                      <a:pt x="82813" y="29253"/>
                      <a:pt x="44956" y="53560"/>
                      <a:pt x="26887" y="92492"/>
                    </a:cubicBezTo>
                    <a:lnTo>
                      <a:pt x="0" y="80232"/>
                    </a:lnTo>
                    <a:cubicBezTo>
                      <a:pt x="23016" y="30759"/>
                      <a:pt x="70983" y="0"/>
                      <a:pt x="125618" y="0"/>
                    </a:cubicBezTo>
                    <a:cubicBezTo>
                      <a:pt x="180253" y="0"/>
                      <a:pt x="228220" y="30759"/>
                      <a:pt x="251235" y="80232"/>
                    </a:cubicBezTo>
                    <a:cubicBezTo>
                      <a:pt x="269304" y="119165"/>
                      <a:pt x="307376" y="143471"/>
                      <a:pt x="350181" y="143471"/>
                    </a:cubicBezTo>
                    <a:cubicBezTo>
                      <a:pt x="393201" y="143471"/>
                      <a:pt x="431058" y="119165"/>
                      <a:pt x="449126" y="80232"/>
                    </a:cubicBezTo>
                    <a:cubicBezTo>
                      <a:pt x="472142" y="30759"/>
                      <a:pt x="520324" y="0"/>
                      <a:pt x="574744" y="0"/>
                    </a:cubicBezTo>
                    <a:cubicBezTo>
                      <a:pt x="629164" y="0"/>
                      <a:pt x="677346" y="30759"/>
                      <a:pt x="700362" y="80232"/>
                    </a:cubicBezTo>
                    <a:cubicBezTo>
                      <a:pt x="718430" y="119165"/>
                      <a:pt x="756287" y="143471"/>
                      <a:pt x="799307" y="143471"/>
                    </a:cubicBezTo>
                    <a:lnTo>
                      <a:pt x="799307" y="143471"/>
                    </a:lnTo>
                    <a:cubicBezTo>
                      <a:pt x="842327" y="143471"/>
                      <a:pt x="880184" y="119165"/>
                      <a:pt x="898253" y="80232"/>
                    </a:cubicBezTo>
                    <a:cubicBezTo>
                      <a:pt x="921483" y="30759"/>
                      <a:pt x="969450" y="0"/>
                      <a:pt x="1024085" y="0"/>
                    </a:cubicBezTo>
                    <a:cubicBezTo>
                      <a:pt x="1078720" y="0"/>
                      <a:pt x="1126688" y="30759"/>
                      <a:pt x="1149703" y="80232"/>
                    </a:cubicBezTo>
                    <a:cubicBezTo>
                      <a:pt x="1167771" y="119165"/>
                      <a:pt x="1205629" y="143471"/>
                      <a:pt x="1248648" y="143471"/>
                    </a:cubicBezTo>
                    <a:cubicBezTo>
                      <a:pt x="1291668" y="143471"/>
                      <a:pt x="1329526" y="119165"/>
                      <a:pt x="1347594" y="80232"/>
                    </a:cubicBezTo>
                    <a:cubicBezTo>
                      <a:pt x="1370610" y="30759"/>
                      <a:pt x="1418792" y="0"/>
                      <a:pt x="1473212" y="0"/>
                    </a:cubicBezTo>
                    <a:cubicBezTo>
                      <a:pt x="1527847" y="0"/>
                      <a:pt x="1576029" y="30759"/>
                      <a:pt x="1598829" y="80232"/>
                    </a:cubicBezTo>
                    <a:lnTo>
                      <a:pt x="1572157" y="92492"/>
                    </a:lnTo>
                    <a:cubicBezTo>
                      <a:pt x="1554089" y="53560"/>
                      <a:pt x="1516016" y="29253"/>
                      <a:pt x="1473212" y="29253"/>
                    </a:cubicBezTo>
                    <a:cubicBezTo>
                      <a:pt x="1430192" y="29253"/>
                      <a:pt x="1392335" y="53560"/>
                      <a:pt x="1374266" y="92492"/>
                    </a:cubicBezTo>
                    <a:cubicBezTo>
                      <a:pt x="1351251" y="141965"/>
                      <a:pt x="1303069" y="172724"/>
                      <a:pt x="1248648" y="172724"/>
                    </a:cubicBezTo>
                    <a:close/>
                  </a:path>
                </a:pathLst>
              </a:custGeom>
              <a:grpFill/>
              <a:ln w="21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grpSp>
          <p:nvGrpSpPr>
            <p:cNvPr id="70" name="Graphic 190">
              <a:extLst>
                <a:ext uri="{FF2B5EF4-FFF2-40B4-BE49-F238E27FC236}">
                  <a16:creationId xmlns:a16="http://schemas.microsoft.com/office/drawing/2014/main" id="{A441CF3F-BD6E-4F41-AC14-459EC4EC285D}"/>
                </a:ext>
              </a:extLst>
            </p:cNvPr>
            <p:cNvGrpSpPr/>
            <p:nvPr/>
          </p:nvGrpSpPr>
          <p:grpSpPr>
            <a:xfrm>
              <a:off x="6491531" y="1420258"/>
              <a:ext cx="1598829" cy="531293"/>
              <a:chOff x="2504802" y="1755501"/>
              <a:chExt cx="1598829" cy="531293"/>
            </a:xfrm>
            <a:grpFill/>
          </p:grpSpPr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A16C0430-050F-43D2-A2B1-ABD897245214}"/>
                  </a:ext>
                </a:extLst>
              </p:cNvPr>
              <p:cNvSpPr/>
              <p:nvPr/>
            </p:nvSpPr>
            <p:spPr>
              <a:xfrm>
                <a:off x="2504802" y="2113855"/>
                <a:ext cx="1598614" cy="172939"/>
              </a:xfrm>
              <a:custGeom>
                <a:avLst/>
                <a:gdLst>
                  <a:gd name="connsiteX0" fmla="*/ 1248648 w 1598614"/>
                  <a:gd name="connsiteY0" fmla="*/ 172939 h 172939"/>
                  <a:gd name="connsiteX1" fmla="*/ 1123031 w 1598614"/>
                  <a:gd name="connsiteY1" fmla="*/ 92708 h 172939"/>
                  <a:gd name="connsiteX2" fmla="*/ 1024085 w 1598614"/>
                  <a:gd name="connsiteY2" fmla="*/ 29469 h 172939"/>
                  <a:gd name="connsiteX3" fmla="*/ 925140 w 1598614"/>
                  <a:gd name="connsiteY3" fmla="*/ 92708 h 172939"/>
                  <a:gd name="connsiteX4" fmla="*/ 799522 w 1598614"/>
                  <a:gd name="connsiteY4" fmla="*/ 172939 h 172939"/>
                  <a:gd name="connsiteX5" fmla="*/ 799522 w 1598614"/>
                  <a:gd name="connsiteY5" fmla="*/ 172939 h 172939"/>
                  <a:gd name="connsiteX6" fmla="*/ 673905 w 1598614"/>
                  <a:gd name="connsiteY6" fmla="*/ 92708 h 172939"/>
                  <a:gd name="connsiteX7" fmla="*/ 574959 w 1598614"/>
                  <a:gd name="connsiteY7" fmla="*/ 29469 h 172939"/>
                  <a:gd name="connsiteX8" fmla="*/ 476014 w 1598614"/>
                  <a:gd name="connsiteY8" fmla="*/ 92708 h 172939"/>
                  <a:gd name="connsiteX9" fmla="*/ 350396 w 1598614"/>
                  <a:gd name="connsiteY9" fmla="*/ 172939 h 172939"/>
                  <a:gd name="connsiteX10" fmla="*/ 224778 w 1598614"/>
                  <a:gd name="connsiteY10" fmla="*/ 92708 h 172939"/>
                  <a:gd name="connsiteX11" fmla="*/ 125833 w 1598614"/>
                  <a:gd name="connsiteY11" fmla="*/ 29469 h 172939"/>
                  <a:gd name="connsiteX12" fmla="*/ 26887 w 1598614"/>
                  <a:gd name="connsiteY12" fmla="*/ 92708 h 172939"/>
                  <a:gd name="connsiteX13" fmla="*/ 0 w 1598614"/>
                  <a:gd name="connsiteY13" fmla="*/ 80232 h 172939"/>
                  <a:gd name="connsiteX14" fmla="*/ 125618 w 1598614"/>
                  <a:gd name="connsiteY14" fmla="*/ 0 h 172939"/>
                  <a:gd name="connsiteX15" fmla="*/ 251235 w 1598614"/>
                  <a:gd name="connsiteY15" fmla="*/ 80232 h 172939"/>
                  <a:gd name="connsiteX16" fmla="*/ 350181 w 1598614"/>
                  <a:gd name="connsiteY16" fmla="*/ 143471 h 172939"/>
                  <a:gd name="connsiteX17" fmla="*/ 449126 w 1598614"/>
                  <a:gd name="connsiteY17" fmla="*/ 80232 h 172939"/>
                  <a:gd name="connsiteX18" fmla="*/ 574744 w 1598614"/>
                  <a:gd name="connsiteY18" fmla="*/ 0 h 172939"/>
                  <a:gd name="connsiteX19" fmla="*/ 700362 w 1598614"/>
                  <a:gd name="connsiteY19" fmla="*/ 80232 h 172939"/>
                  <a:gd name="connsiteX20" fmla="*/ 799307 w 1598614"/>
                  <a:gd name="connsiteY20" fmla="*/ 143471 h 172939"/>
                  <a:gd name="connsiteX21" fmla="*/ 799307 w 1598614"/>
                  <a:gd name="connsiteY21" fmla="*/ 143471 h 172939"/>
                  <a:gd name="connsiteX22" fmla="*/ 898253 w 1598614"/>
                  <a:gd name="connsiteY22" fmla="*/ 80232 h 172939"/>
                  <a:gd name="connsiteX23" fmla="*/ 1023870 w 1598614"/>
                  <a:gd name="connsiteY23" fmla="*/ 0 h 172939"/>
                  <a:gd name="connsiteX24" fmla="*/ 1149488 w 1598614"/>
                  <a:gd name="connsiteY24" fmla="*/ 80232 h 172939"/>
                  <a:gd name="connsiteX25" fmla="*/ 1248433 w 1598614"/>
                  <a:gd name="connsiteY25" fmla="*/ 143471 h 172939"/>
                  <a:gd name="connsiteX26" fmla="*/ 1347379 w 1598614"/>
                  <a:gd name="connsiteY26" fmla="*/ 80232 h 172939"/>
                  <a:gd name="connsiteX27" fmla="*/ 1472997 w 1598614"/>
                  <a:gd name="connsiteY27" fmla="*/ 0 h 172939"/>
                  <a:gd name="connsiteX28" fmla="*/ 1598614 w 1598614"/>
                  <a:gd name="connsiteY28" fmla="*/ 80232 h 172939"/>
                  <a:gd name="connsiteX29" fmla="*/ 1571942 w 1598614"/>
                  <a:gd name="connsiteY29" fmla="*/ 92708 h 172939"/>
                  <a:gd name="connsiteX30" fmla="*/ 1472997 w 1598614"/>
                  <a:gd name="connsiteY30" fmla="*/ 29469 h 172939"/>
                  <a:gd name="connsiteX31" fmla="*/ 1374051 w 1598614"/>
                  <a:gd name="connsiteY31" fmla="*/ 92708 h 172939"/>
                  <a:gd name="connsiteX32" fmla="*/ 1248648 w 1598614"/>
                  <a:gd name="connsiteY32" fmla="*/ 172939 h 172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598614" h="172939">
                    <a:moveTo>
                      <a:pt x="1248648" y="172939"/>
                    </a:moveTo>
                    <a:cubicBezTo>
                      <a:pt x="1194229" y="172939"/>
                      <a:pt x="1146046" y="142180"/>
                      <a:pt x="1123031" y="92708"/>
                    </a:cubicBezTo>
                    <a:cubicBezTo>
                      <a:pt x="1104962" y="53775"/>
                      <a:pt x="1067105" y="29469"/>
                      <a:pt x="1024085" y="29469"/>
                    </a:cubicBezTo>
                    <a:cubicBezTo>
                      <a:pt x="981066" y="29469"/>
                      <a:pt x="943208" y="53775"/>
                      <a:pt x="925140" y="92708"/>
                    </a:cubicBezTo>
                    <a:cubicBezTo>
                      <a:pt x="902124" y="142180"/>
                      <a:pt x="853942" y="172939"/>
                      <a:pt x="799522" y="172939"/>
                    </a:cubicBezTo>
                    <a:cubicBezTo>
                      <a:pt x="799522" y="172939"/>
                      <a:pt x="799522" y="172939"/>
                      <a:pt x="799522" y="172939"/>
                    </a:cubicBezTo>
                    <a:cubicBezTo>
                      <a:pt x="744887" y="172939"/>
                      <a:pt x="696920" y="142180"/>
                      <a:pt x="673905" y="92708"/>
                    </a:cubicBezTo>
                    <a:cubicBezTo>
                      <a:pt x="655836" y="53775"/>
                      <a:pt x="617979" y="29469"/>
                      <a:pt x="574959" y="29469"/>
                    </a:cubicBezTo>
                    <a:cubicBezTo>
                      <a:pt x="531939" y="29469"/>
                      <a:pt x="494082" y="53775"/>
                      <a:pt x="476014" y="92708"/>
                    </a:cubicBezTo>
                    <a:cubicBezTo>
                      <a:pt x="452998" y="142180"/>
                      <a:pt x="405031" y="172939"/>
                      <a:pt x="350396" y="172939"/>
                    </a:cubicBezTo>
                    <a:cubicBezTo>
                      <a:pt x="295976" y="172939"/>
                      <a:pt x="247794" y="142180"/>
                      <a:pt x="224778" y="92708"/>
                    </a:cubicBezTo>
                    <a:cubicBezTo>
                      <a:pt x="206710" y="53775"/>
                      <a:pt x="168853" y="29469"/>
                      <a:pt x="125833" y="29469"/>
                    </a:cubicBezTo>
                    <a:cubicBezTo>
                      <a:pt x="82813" y="29469"/>
                      <a:pt x="44956" y="53775"/>
                      <a:pt x="26887" y="92708"/>
                    </a:cubicBezTo>
                    <a:lnTo>
                      <a:pt x="0" y="80232"/>
                    </a:lnTo>
                    <a:cubicBezTo>
                      <a:pt x="23016" y="30759"/>
                      <a:pt x="70983" y="0"/>
                      <a:pt x="125618" y="0"/>
                    </a:cubicBezTo>
                    <a:cubicBezTo>
                      <a:pt x="180253" y="0"/>
                      <a:pt x="228220" y="30759"/>
                      <a:pt x="251235" y="80232"/>
                    </a:cubicBezTo>
                    <a:cubicBezTo>
                      <a:pt x="269304" y="119165"/>
                      <a:pt x="307376" y="143471"/>
                      <a:pt x="350181" y="143471"/>
                    </a:cubicBezTo>
                    <a:cubicBezTo>
                      <a:pt x="393201" y="143471"/>
                      <a:pt x="431058" y="119165"/>
                      <a:pt x="449126" y="80232"/>
                    </a:cubicBezTo>
                    <a:cubicBezTo>
                      <a:pt x="472142" y="30759"/>
                      <a:pt x="520324" y="0"/>
                      <a:pt x="574744" y="0"/>
                    </a:cubicBezTo>
                    <a:cubicBezTo>
                      <a:pt x="629164" y="0"/>
                      <a:pt x="677346" y="30759"/>
                      <a:pt x="700362" y="80232"/>
                    </a:cubicBezTo>
                    <a:cubicBezTo>
                      <a:pt x="718430" y="119165"/>
                      <a:pt x="756287" y="143471"/>
                      <a:pt x="799307" y="143471"/>
                    </a:cubicBezTo>
                    <a:lnTo>
                      <a:pt x="799307" y="143471"/>
                    </a:lnTo>
                    <a:cubicBezTo>
                      <a:pt x="842327" y="143471"/>
                      <a:pt x="880184" y="119165"/>
                      <a:pt x="898253" y="80232"/>
                    </a:cubicBezTo>
                    <a:cubicBezTo>
                      <a:pt x="921268" y="30759"/>
                      <a:pt x="969235" y="0"/>
                      <a:pt x="1023870" y="0"/>
                    </a:cubicBezTo>
                    <a:cubicBezTo>
                      <a:pt x="1078505" y="0"/>
                      <a:pt x="1126472" y="30759"/>
                      <a:pt x="1149488" y="80232"/>
                    </a:cubicBezTo>
                    <a:cubicBezTo>
                      <a:pt x="1167556" y="119165"/>
                      <a:pt x="1205414" y="143471"/>
                      <a:pt x="1248433" y="143471"/>
                    </a:cubicBezTo>
                    <a:cubicBezTo>
                      <a:pt x="1291453" y="143471"/>
                      <a:pt x="1329311" y="119165"/>
                      <a:pt x="1347379" y="80232"/>
                    </a:cubicBezTo>
                    <a:cubicBezTo>
                      <a:pt x="1370394" y="30759"/>
                      <a:pt x="1418361" y="0"/>
                      <a:pt x="1472997" y="0"/>
                    </a:cubicBezTo>
                    <a:cubicBezTo>
                      <a:pt x="1527632" y="0"/>
                      <a:pt x="1575814" y="30759"/>
                      <a:pt x="1598614" y="80232"/>
                    </a:cubicBezTo>
                    <a:lnTo>
                      <a:pt x="1571942" y="92708"/>
                    </a:lnTo>
                    <a:cubicBezTo>
                      <a:pt x="1553874" y="53775"/>
                      <a:pt x="1515801" y="29469"/>
                      <a:pt x="1472997" y="29469"/>
                    </a:cubicBezTo>
                    <a:cubicBezTo>
                      <a:pt x="1429977" y="29469"/>
                      <a:pt x="1392119" y="53775"/>
                      <a:pt x="1374051" y="92708"/>
                    </a:cubicBezTo>
                    <a:cubicBezTo>
                      <a:pt x="1351251" y="142180"/>
                      <a:pt x="1303069" y="172939"/>
                      <a:pt x="1248648" y="172939"/>
                    </a:cubicBezTo>
                    <a:close/>
                  </a:path>
                </a:pathLst>
              </a:custGeom>
              <a:grpFill/>
              <a:ln w="21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166518E2-28DD-4E85-A75C-04671AC1E4E9}"/>
                  </a:ext>
                </a:extLst>
              </p:cNvPr>
              <p:cNvSpPr/>
              <p:nvPr/>
            </p:nvSpPr>
            <p:spPr>
              <a:xfrm>
                <a:off x="2504802" y="1755501"/>
                <a:ext cx="1598829" cy="172724"/>
              </a:xfrm>
              <a:custGeom>
                <a:avLst/>
                <a:gdLst>
                  <a:gd name="connsiteX0" fmla="*/ 1248648 w 1598829"/>
                  <a:gd name="connsiteY0" fmla="*/ 172724 h 172724"/>
                  <a:gd name="connsiteX1" fmla="*/ 1123031 w 1598829"/>
                  <a:gd name="connsiteY1" fmla="*/ 92492 h 172724"/>
                  <a:gd name="connsiteX2" fmla="*/ 1024085 w 1598829"/>
                  <a:gd name="connsiteY2" fmla="*/ 29253 h 172724"/>
                  <a:gd name="connsiteX3" fmla="*/ 925140 w 1598829"/>
                  <a:gd name="connsiteY3" fmla="*/ 92492 h 172724"/>
                  <a:gd name="connsiteX4" fmla="*/ 799522 w 1598829"/>
                  <a:gd name="connsiteY4" fmla="*/ 172724 h 172724"/>
                  <a:gd name="connsiteX5" fmla="*/ 799522 w 1598829"/>
                  <a:gd name="connsiteY5" fmla="*/ 172724 h 172724"/>
                  <a:gd name="connsiteX6" fmla="*/ 673905 w 1598829"/>
                  <a:gd name="connsiteY6" fmla="*/ 92492 h 172724"/>
                  <a:gd name="connsiteX7" fmla="*/ 574959 w 1598829"/>
                  <a:gd name="connsiteY7" fmla="*/ 29253 h 172724"/>
                  <a:gd name="connsiteX8" fmla="*/ 476014 w 1598829"/>
                  <a:gd name="connsiteY8" fmla="*/ 92492 h 172724"/>
                  <a:gd name="connsiteX9" fmla="*/ 350396 w 1598829"/>
                  <a:gd name="connsiteY9" fmla="*/ 172724 h 172724"/>
                  <a:gd name="connsiteX10" fmla="*/ 224778 w 1598829"/>
                  <a:gd name="connsiteY10" fmla="*/ 92492 h 172724"/>
                  <a:gd name="connsiteX11" fmla="*/ 125833 w 1598829"/>
                  <a:gd name="connsiteY11" fmla="*/ 29253 h 172724"/>
                  <a:gd name="connsiteX12" fmla="*/ 26887 w 1598829"/>
                  <a:gd name="connsiteY12" fmla="*/ 92492 h 172724"/>
                  <a:gd name="connsiteX13" fmla="*/ 0 w 1598829"/>
                  <a:gd name="connsiteY13" fmla="*/ 80232 h 172724"/>
                  <a:gd name="connsiteX14" fmla="*/ 125618 w 1598829"/>
                  <a:gd name="connsiteY14" fmla="*/ 0 h 172724"/>
                  <a:gd name="connsiteX15" fmla="*/ 251235 w 1598829"/>
                  <a:gd name="connsiteY15" fmla="*/ 80232 h 172724"/>
                  <a:gd name="connsiteX16" fmla="*/ 350181 w 1598829"/>
                  <a:gd name="connsiteY16" fmla="*/ 143471 h 172724"/>
                  <a:gd name="connsiteX17" fmla="*/ 449126 w 1598829"/>
                  <a:gd name="connsiteY17" fmla="*/ 80232 h 172724"/>
                  <a:gd name="connsiteX18" fmla="*/ 574744 w 1598829"/>
                  <a:gd name="connsiteY18" fmla="*/ 0 h 172724"/>
                  <a:gd name="connsiteX19" fmla="*/ 700362 w 1598829"/>
                  <a:gd name="connsiteY19" fmla="*/ 80232 h 172724"/>
                  <a:gd name="connsiteX20" fmla="*/ 799307 w 1598829"/>
                  <a:gd name="connsiteY20" fmla="*/ 143471 h 172724"/>
                  <a:gd name="connsiteX21" fmla="*/ 799307 w 1598829"/>
                  <a:gd name="connsiteY21" fmla="*/ 143471 h 172724"/>
                  <a:gd name="connsiteX22" fmla="*/ 898253 w 1598829"/>
                  <a:gd name="connsiteY22" fmla="*/ 80232 h 172724"/>
                  <a:gd name="connsiteX23" fmla="*/ 1024085 w 1598829"/>
                  <a:gd name="connsiteY23" fmla="*/ 0 h 172724"/>
                  <a:gd name="connsiteX24" fmla="*/ 1149703 w 1598829"/>
                  <a:gd name="connsiteY24" fmla="*/ 80232 h 172724"/>
                  <a:gd name="connsiteX25" fmla="*/ 1248648 w 1598829"/>
                  <a:gd name="connsiteY25" fmla="*/ 143471 h 172724"/>
                  <a:gd name="connsiteX26" fmla="*/ 1347594 w 1598829"/>
                  <a:gd name="connsiteY26" fmla="*/ 80232 h 172724"/>
                  <a:gd name="connsiteX27" fmla="*/ 1473212 w 1598829"/>
                  <a:gd name="connsiteY27" fmla="*/ 0 h 172724"/>
                  <a:gd name="connsiteX28" fmla="*/ 1598829 w 1598829"/>
                  <a:gd name="connsiteY28" fmla="*/ 80232 h 172724"/>
                  <a:gd name="connsiteX29" fmla="*/ 1572157 w 1598829"/>
                  <a:gd name="connsiteY29" fmla="*/ 92492 h 172724"/>
                  <a:gd name="connsiteX30" fmla="*/ 1473212 w 1598829"/>
                  <a:gd name="connsiteY30" fmla="*/ 29253 h 172724"/>
                  <a:gd name="connsiteX31" fmla="*/ 1374266 w 1598829"/>
                  <a:gd name="connsiteY31" fmla="*/ 92492 h 172724"/>
                  <a:gd name="connsiteX32" fmla="*/ 1248648 w 1598829"/>
                  <a:gd name="connsiteY32" fmla="*/ 172724 h 172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598829" h="172724">
                    <a:moveTo>
                      <a:pt x="1248648" y="172724"/>
                    </a:moveTo>
                    <a:cubicBezTo>
                      <a:pt x="1194229" y="172724"/>
                      <a:pt x="1146046" y="141965"/>
                      <a:pt x="1123031" y="92492"/>
                    </a:cubicBezTo>
                    <a:cubicBezTo>
                      <a:pt x="1104962" y="53560"/>
                      <a:pt x="1067105" y="29253"/>
                      <a:pt x="1024085" y="29253"/>
                    </a:cubicBezTo>
                    <a:cubicBezTo>
                      <a:pt x="981066" y="29253"/>
                      <a:pt x="943208" y="53560"/>
                      <a:pt x="925140" y="92492"/>
                    </a:cubicBezTo>
                    <a:cubicBezTo>
                      <a:pt x="902124" y="141965"/>
                      <a:pt x="853942" y="172724"/>
                      <a:pt x="799522" y="172724"/>
                    </a:cubicBezTo>
                    <a:cubicBezTo>
                      <a:pt x="799522" y="172724"/>
                      <a:pt x="799522" y="172724"/>
                      <a:pt x="799522" y="172724"/>
                    </a:cubicBezTo>
                    <a:cubicBezTo>
                      <a:pt x="744887" y="172724"/>
                      <a:pt x="696920" y="141965"/>
                      <a:pt x="673905" y="92492"/>
                    </a:cubicBezTo>
                    <a:cubicBezTo>
                      <a:pt x="655836" y="53560"/>
                      <a:pt x="617979" y="29253"/>
                      <a:pt x="574959" y="29253"/>
                    </a:cubicBezTo>
                    <a:cubicBezTo>
                      <a:pt x="531939" y="29253"/>
                      <a:pt x="494082" y="53560"/>
                      <a:pt x="476014" y="92492"/>
                    </a:cubicBezTo>
                    <a:cubicBezTo>
                      <a:pt x="452998" y="141965"/>
                      <a:pt x="405031" y="172724"/>
                      <a:pt x="350396" y="172724"/>
                    </a:cubicBezTo>
                    <a:cubicBezTo>
                      <a:pt x="295976" y="172724"/>
                      <a:pt x="247794" y="141965"/>
                      <a:pt x="224778" y="92492"/>
                    </a:cubicBezTo>
                    <a:cubicBezTo>
                      <a:pt x="206710" y="53560"/>
                      <a:pt x="168853" y="29253"/>
                      <a:pt x="125833" y="29253"/>
                    </a:cubicBezTo>
                    <a:cubicBezTo>
                      <a:pt x="82813" y="29253"/>
                      <a:pt x="44956" y="53560"/>
                      <a:pt x="26887" y="92492"/>
                    </a:cubicBezTo>
                    <a:lnTo>
                      <a:pt x="0" y="80232"/>
                    </a:lnTo>
                    <a:cubicBezTo>
                      <a:pt x="23016" y="30759"/>
                      <a:pt x="70983" y="0"/>
                      <a:pt x="125618" y="0"/>
                    </a:cubicBezTo>
                    <a:cubicBezTo>
                      <a:pt x="180253" y="0"/>
                      <a:pt x="228220" y="30759"/>
                      <a:pt x="251235" y="80232"/>
                    </a:cubicBezTo>
                    <a:cubicBezTo>
                      <a:pt x="269304" y="119165"/>
                      <a:pt x="307376" y="143471"/>
                      <a:pt x="350181" y="143471"/>
                    </a:cubicBezTo>
                    <a:cubicBezTo>
                      <a:pt x="393201" y="143471"/>
                      <a:pt x="431058" y="119165"/>
                      <a:pt x="449126" y="80232"/>
                    </a:cubicBezTo>
                    <a:cubicBezTo>
                      <a:pt x="472142" y="30759"/>
                      <a:pt x="520324" y="0"/>
                      <a:pt x="574744" y="0"/>
                    </a:cubicBezTo>
                    <a:cubicBezTo>
                      <a:pt x="629164" y="0"/>
                      <a:pt x="677346" y="30759"/>
                      <a:pt x="700362" y="80232"/>
                    </a:cubicBezTo>
                    <a:cubicBezTo>
                      <a:pt x="718430" y="119165"/>
                      <a:pt x="756287" y="143471"/>
                      <a:pt x="799307" y="143471"/>
                    </a:cubicBezTo>
                    <a:lnTo>
                      <a:pt x="799307" y="143471"/>
                    </a:lnTo>
                    <a:cubicBezTo>
                      <a:pt x="842327" y="143471"/>
                      <a:pt x="880184" y="119165"/>
                      <a:pt x="898253" y="80232"/>
                    </a:cubicBezTo>
                    <a:cubicBezTo>
                      <a:pt x="921483" y="30759"/>
                      <a:pt x="969450" y="0"/>
                      <a:pt x="1024085" y="0"/>
                    </a:cubicBezTo>
                    <a:cubicBezTo>
                      <a:pt x="1078720" y="0"/>
                      <a:pt x="1126688" y="30759"/>
                      <a:pt x="1149703" y="80232"/>
                    </a:cubicBezTo>
                    <a:cubicBezTo>
                      <a:pt x="1167771" y="119165"/>
                      <a:pt x="1205629" y="143471"/>
                      <a:pt x="1248648" y="143471"/>
                    </a:cubicBezTo>
                    <a:cubicBezTo>
                      <a:pt x="1291668" y="143471"/>
                      <a:pt x="1329526" y="119165"/>
                      <a:pt x="1347594" y="80232"/>
                    </a:cubicBezTo>
                    <a:cubicBezTo>
                      <a:pt x="1370610" y="30759"/>
                      <a:pt x="1418792" y="0"/>
                      <a:pt x="1473212" y="0"/>
                    </a:cubicBezTo>
                    <a:cubicBezTo>
                      <a:pt x="1527847" y="0"/>
                      <a:pt x="1576029" y="30759"/>
                      <a:pt x="1598829" y="80232"/>
                    </a:cubicBezTo>
                    <a:lnTo>
                      <a:pt x="1572157" y="92492"/>
                    </a:lnTo>
                    <a:cubicBezTo>
                      <a:pt x="1554089" y="53560"/>
                      <a:pt x="1516016" y="29253"/>
                      <a:pt x="1473212" y="29253"/>
                    </a:cubicBezTo>
                    <a:cubicBezTo>
                      <a:pt x="1430192" y="29253"/>
                      <a:pt x="1392335" y="53560"/>
                      <a:pt x="1374266" y="92492"/>
                    </a:cubicBezTo>
                    <a:cubicBezTo>
                      <a:pt x="1351251" y="141965"/>
                      <a:pt x="1303069" y="172724"/>
                      <a:pt x="1248648" y="172724"/>
                    </a:cubicBezTo>
                    <a:close/>
                  </a:path>
                </a:pathLst>
              </a:custGeom>
              <a:grpFill/>
              <a:ln w="21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</p:grpSp>
      <p:sp>
        <p:nvSpPr>
          <p:cNvPr id="422" name="Picture Placeholder 420">
            <a:extLst>
              <a:ext uri="{FF2B5EF4-FFF2-40B4-BE49-F238E27FC236}">
                <a16:creationId xmlns:a16="http://schemas.microsoft.com/office/drawing/2014/main" id="{57A3A5EC-6447-43F5-AFC3-31A04E79B5D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253022" y="1820335"/>
            <a:ext cx="3555042" cy="321733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417" name="Date Placeholder 178">
            <a:extLst>
              <a:ext uri="{FF2B5EF4-FFF2-40B4-BE49-F238E27FC236}">
                <a16:creationId xmlns:a16="http://schemas.microsoft.com/office/drawing/2014/main" id="{9C6A9B17-D957-4CF3-A824-A890F18800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/>
              <a:t>2/1/20XX</a:t>
            </a:r>
            <a:endParaRPr lang="en-US" dirty="0"/>
          </a:p>
        </p:txBody>
      </p:sp>
      <p:sp>
        <p:nvSpPr>
          <p:cNvPr id="418" name="Footer Placeholder 179">
            <a:extLst>
              <a:ext uri="{FF2B5EF4-FFF2-40B4-BE49-F238E27FC236}">
                <a16:creationId xmlns:a16="http://schemas.microsoft.com/office/drawing/2014/main" id="{65C961B3-B0C8-48E2-9355-EDB890054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419" name="Slide Number Placeholder 180">
            <a:extLst>
              <a:ext uri="{FF2B5EF4-FFF2-40B4-BE49-F238E27FC236}">
                <a16:creationId xmlns:a16="http://schemas.microsoft.com/office/drawing/2014/main" id="{4017AA8E-8B4E-424D-82C3-A27D3D78F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EA792F7-1D9E-4C7E-A103-E8EDFDC269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286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CE07BA9F-0080-414E-8833-4B6D85E7F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732391"/>
            <a:ext cx="5257799" cy="1314996"/>
          </a:xfrm>
        </p:spPr>
        <p:txBody>
          <a:bodyPr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438D53F6-8652-4F18-82CF-5FA5A6DB05F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1" y="2167932"/>
            <a:ext cx="5257799" cy="3882959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800"/>
            </a:lvl1pPr>
          </a:lstStyle>
          <a:p>
            <a:pPr>
              <a:lnSpc>
                <a:spcPct val="130000"/>
              </a:lnSpc>
            </a:pPr>
            <a:r>
              <a:rPr lang="en-US" dirty="0"/>
              <a:t>Click to add text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7889367-AA88-4B31-A223-EF3FCC7318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flipV="1">
            <a:off x="2" y="6191250"/>
            <a:ext cx="630153" cy="666750"/>
            <a:chOff x="1" y="2"/>
            <a:chExt cx="2232251" cy="2361890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C9AB4B8-C106-4540-81BA-4388E2B812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" y="2"/>
              <a:ext cx="2232251" cy="2361890"/>
            </a:xfrm>
            <a:custGeom>
              <a:avLst/>
              <a:gdLst>
                <a:gd name="connsiteX0" fmla="*/ 2292284 w 3871489"/>
                <a:gd name="connsiteY0" fmla="*/ 0 h 4096327"/>
                <a:gd name="connsiteX1" fmla="*/ 3500914 w 3871489"/>
                <a:gd name="connsiteY1" fmla="*/ 0 h 4096327"/>
                <a:gd name="connsiteX2" fmla="*/ 3542229 w 3871489"/>
                <a:gd name="connsiteY2" fmla="*/ 68006 h 4096327"/>
                <a:gd name="connsiteX3" fmla="*/ 3871489 w 3871489"/>
                <a:gd name="connsiteY3" fmla="*/ 1368323 h 4096327"/>
                <a:gd name="connsiteX4" fmla="*/ 1143485 w 3871489"/>
                <a:gd name="connsiteY4" fmla="*/ 4096327 h 4096327"/>
                <a:gd name="connsiteX5" fmla="*/ 81633 w 3871489"/>
                <a:gd name="connsiteY5" fmla="*/ 3881944 h 4096327"/>
                <a:gd name="connsiteX6" fmla="*/ 0 w 3871489"/>
                <a:gd name="connsiteY6" fmla="*/ 3842618 h 4096327"/>
                <a:gd name="connsiteX7" fmla="*/ 0 w 3871489"/>
                <a:gd name="connsiteY7" fmla="*/ 2741475 h 4096327"/>
                <a:gd name="connsiteX8" fmla="*/ 6615 w 3871489"/>
                <a:gd name="connsiteY8" fmla="*/ 2747487 h 4096327"/>
                <a:gd name="connsiteX9" fmla="*/ 1143485 w 3871489"/>
                <a:gd name="connsiteY9" fmla="*/ 3155655 h 4096327"/>
                <a:gd name="connsiteX10" fmla="*/ 2930817 w 3871489"/>
                <a:gd name="connsiteY10" fmla="*/ 1368323 h 4096327"/>
                <a:gd name="connsiteX11" fmla="*/ 2407287 w 3871489"/>
                <a:gd name="connsiteY11" fmla="*/ 104524 h 4096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71489" h="4096327">
                  <a:moveTo>
                    <a:pt x="2292284" y="0"/>
                  </a:moveTo>
                  <a:lnTo>
                    <a:pt x="3500914" y="0"/>
                  </a:lnTo>
                  <a:lnTo>
                    <a:pt x="3542229" y="68006"/>
                  </a:lnTo>
                  <a:cubicBezTo>
                    <a:pt x="3752213" y="454545"/>
                    <a:pt x="3871489" y="897507"/>
                    <a:pt x="3871489" y="1368323"/>
                  </a:cubicBezTo>
                  <a:cubicBezTo>
                    <a:pt x="3871489" y="2874936"/>
                    <a:pt x="2650098" y="4096327"/>
                    <a:pt x="1143485" y="4096327"/>
                  </a:cubicBezTo>
                  <a:cubicBezTo>
                    <a:pt x="766832" y="4096327"/>
                    <a:pt x="408006" y="4019990"/>
                    <a:pt x="81633" y="3881944"/>
                  </a:cubicBezTo>
                  <a:lnTo>
                    <a:pt x="0" y="3842618"/>
                  </a:lnTo>
                  <a:lnTo>
                    <a:pt x="0" y="2741475"/>
                  </a:lnTo>
                  <a:lnTo>
                    <a:pt x="6615" y="2747487"/>
                  </a:lnTo>
                  <a:cubicBezTo>
                    <a:pt x="315579" y="3002472"/>
                    <a:pt x="711663" y="3155655"/>
                    <a:pt x="1143485" y="3155655"/>
                  </a:cubicBezTo>
                  <a:cubicBezTo>
                    <a:pt x="2130515" y="3155655"/>
                    <a:pt x="2930817" y="2355353"/>
                    <a:pt x="2930817" y="1368323"/>
                  </a:cubicBezTo>
                  <a:cubicBezTo>
                    <a:pt x="2930817" y="874812"/>
                    <a:pt x="2730741" y="427979"/>
                    <a:pt x="2407287" y="104524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90E7B3D-DBE9-40C9-9D00-F8038C4D44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" y="2"/>
              <a:ext cx="2232251" cy="2361890"/>
            </a:xfrm>
            <a:custGeom>
              <a:avLst/>
              <a:gdLst>
                <a:gd name="connsiteX0" fmla="*/ 2292284 w 3871489"/>
                <a:gd name="connsiteY0" fmla="*/ 0 h 4096327"/>
                <a:gd name="connsiteX1" fmla="*/ 3500914 w 3871489"/>
                <a:gd name="connsiteY1" fmla="*/ 0 h 4096327"/>
                <a:gd name="connsiteX2" fmla="*/ 3542229 w 3871489"/>
                <a:gd name="connsiteY2" fmla="*/ 68006 h 4096327"/>
                <a:gd name="connsiteX3" fmla="*/ 3871489 w 3871489"/>
                <a:gd name="connsiteY3" fmla="*/ 1368323 h 4096327"/>
                <a:gd name="connsiteX4" fmla="*/ 1143485 w 3871489"/>
                <a:gd name="connsiteY4" fmla="*/ 4096327 h 4096327"/>
                <a:gd name="connsiteX5" fmla="*/ 81633 w 3871489"/>
                <a:gd name="connsiteY5" fmla="*/ 3881944 h 4096327"/>
                <a:gd name="connsiteX6" fmla="*/ 0 w 3871489"/>
                <a:gd name="connsiteY6" fmla="*/ 3842618 h 4096327"/>
                <a:gd name="connsiteX7" fmla="*/ 0 w 3871489"/>
                <a:gd name="connsiteY7" fmla="*/ 2741475 h 4096327"/>
                <a:gd name="connsiteX8" fmla="*/ 6615 w 3871489"/>
                <a:gd name="connsiteY8" fmla="*/ 2747487 h 4096327"/>
                <a:gd name="connsiteX9" fmla="*/ 1143485 w 3871489"/>
                <a:gd name="connsiteY9" fmla="*/ 3155655 h 4096327"/>
                <a:gd name="connsiteX10" fmla="*/ 2930817 w 3871489"/>
                <a:gd name="connsiteY10" fmla="*/ 1368323 h 4096327"/>
                <a:gd name="connsiteX11" fmla="*/ 2407287 w 3871489"/>
                <a:gd name="connsiteY11" fmla="*/ 104524 h 4096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71489" h="4096327">
                  <a:moveTo>
                    <a:pt x="2292284" y="0"/>
                  </a:moveTo>
                  <a:lnTo>
                    <a:pt x="3500914" y="0"/>
                  </a:lnTo>
                  <a:lnTo>
                    <a:pt x="3542229" y="68006"/>
                  </a:lnTo>
                  <a:cubicBezTo>
                    <a:pt x="3752213" y="454545"/>
                    <a:pt x="3871489" y="897507"/>
                    <a:pt x="3871489" y="1368323"/>
                  </a:cubicBezTo>
                  <a:cubicBezTo>
                    <a:pt x="3871489" y="2874936"/>
                    <a:pt x="2650098" y="4096327"/>
                    <a:pt x="1143485" y="4096327"/>
                  </a:cubicBezTo>
                  <a:cubicBezTo>
                    <a:pt x="766832" y="4096327"/>
                    <a:pt x="408006" y="4019990"/>
                    <a:pt x="81633" y="3881944"/>
                  </a:cubicBezTo>
                  <a:lnTo>
                    <a:pt x="0" y="3842618"/>
                  </a:lnTo>
                  <a:lnTo>
                    <a:pt x="0" y="2741475"/>
                  </a:lnTo>
                  <a:lnTo>
                    <a:pt x="6615" y="2747487"/>
                  </a:lnTo>
                  <a:cubicBezTo>
                    <a:pt x="315579" y="3002472"/>
                    <a:pt x="711663" y="3155655"/>
                    <a:pt x="1143485" y="3155655"/>
                  </a:cubicBezTo>
                  <a:cubicBezTo>
                    <a:pt x="2130515" y="3155655"/>
                    <a:pt x="2930817" y="2355353"/>
                    <a:pt x="2930817" y="1368323"/>
                  </a:cubicBezTo>
                  <a:cubicBezTo>
                    <a:pt x="2930817" y="874812"/>
                    <a:pt x="2730741" y="427979"/>
                    <a:pt x="2407287" y="104524"/>
                  </a:cubicBezTo>
                  <a:close/>
                </a:path>
              </a:pathLst>
            </a:custGeom>
            <a:solidFill>
              <a:schemeClr val="accent3">
                <a:alpha val="2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639AC4BF-D84C-4F05-A8BF-A365C3B75C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16200000">
            <a:off x="8835619" y="58817"/>
            <a:ext cx="3432581" cy="3293393"/>
            <a:chOff x="8759419" y="3564607"/>
            <a:chExt cx="3432581" cy="3293393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EE44D66-158A-482A-B586-9251844C24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8759419" y="3564607"/>
              <a:ext cx="3432581" cy="3293393"/>
            </a:xfrm>
            <a:custGeom>
              <a:avLst/>
              <a:gdLst>
                <a:gd name="connsiteX0" fmla="*/ 2473947 w 3432581"/>
                <a:gd name="connsiteY0" fmla="*/ 0 h 3293393"/>
                <a:gd name="connsiteX1" fmla="*/ 3209623 w 3432581"/>
                <a:gd name="connsiteY1" fmla="*/ 111224 h 3293393"/>
                <a:gd name="connsiteX2" fmla="*/ 3432581 w 3432581"/>
                <a:gd name="connsiteY2" fmla="*/ 192828 h 3293393"/>
                <a:gd name="connsiteX3" fmla="*/ 3432581 w 3432581"/>
                <a:gd name="connsiteY3" fmla="*/ 3293393 h 3293393"/>
                <a:gd name="connsiteX4" fmla="*/ 141884 w 3432581"/>
                <a:gd name="connsiteY4" fmla="*/ 3293393 h 3293393"/>
                <a:gd name="connsiteX5" fmla="*/ 111224 w 3432581"/>
                <a:gd name="connsiteY5" fmla="*/ 3209623 h 3293393"/>
                <a:gd name="connsiteX6" fmla="*/ 0 w 3432581"/>
                <a:gd name="connsiteY6" fmla="*/ 2473947 h 3293393"/>
                <a:gd name="connsiteX7" fmla="*/ 2473947 w 3432581"/>
                <a:gd name="connsiteY7" fmla="*/ 0 h 3293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32581" h="3293393">
                  <a:moveTo>
                    <a:pt x="2473947" y="0"/>
                  </a:moveTo>
                  <a:cubicBezTo>
                    <a:pt x="2730133" y="0"/>
                    <a:pt x="2977223" y="38940"/>
                    <a:pt x="3209623" y="111224"/>
                  </a:cubicBezTo>
                  <a:lnTo>
                    <a:pt x="3432581" y="192828"/>
                  </a:lnTo>
                  <a:lnTo>
                    <a:pt x="3432581" y="3293393"/>
                  </a:lnTo>
                  <a:lnTo>
                    <a:pt x="141884" y="3293393"/>
                  </a:lnTo>
                  <a:lnTo>
                    <a:pt x="111224" y="3209623"/>
                  </a:lnTo>
                  <a:cubicBezTo>
                    <a:pt x="38940" y="2977224"/>
                    <a:pt x="0" y="2730133"/>
                    <a:pt x="0" y="2473947"/>
                  </a:cubicBezTo>
                  <a:cubicBezTo>
                    <a:pt x="0" y="1107624"/>
                    <a:pt x="1107624" y="0"/>
                    <a:pt x="2473947" y="0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538A9F0-F51C-490F-8D45-3E8D5EA194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8759419" y="3564607"/>
              <a:ext cx="3432581" cy="3293393"/>
            </a:xfrm>
            <a:custGeom>
              <a:avLst/>
              <a:gdLst>
                <a:gd name="connsiteX0" fmla="*/ 2473947 w 3432581"/>
                <a:gd name="connsiteY0" fmla="*/ 0 h 3293393"/>
                <a:gd name="connsiteX1" fmla="*/ 3209623 w 3432581"/>
                <a:gd name="connsiteY1" fmla="*/ 111224 h 3293393"/>
                <a:gd name="connsiteX2" fmla="*/ 3432581 w 3432581"/>
                <a:gd name="connsiteY2" fmla="*/ 192828 h 3293393"/>
                <a:gd name="connsiteX3" fmla="*/ 3432581 w 3432581"/>
                <a:gd name="connsiteY3" fmla="*/ 3293393 h 3293393"/>
                <a:gd name="connsiteX4" fmla="*/ 141884 w 3432581"/>
                <a:gd name="connsiteY4" fmla="*/ 3293393 h 3293393"/>
                <a:gd name="connsiteX5" fmla="*/ 111224 w 3432581"/>
                <a:gd name="connsiteY5" fmla="*/ 3209623 h 3293393"/>
                <a:gd name="connsiteX6" fmla="*/ 0 w 3432581"/>
                <a:gd name="connsiteY6" fmla="*/ 2473947 h 3293393"/>
                <a:gd name="connsiteX7" fmla="*/ 2473947 w 3432581"/>
                <a:gd name="connsiteY7" fmla="*/ 0 h 3293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32581" h="3293393">
                  <a:moveTo>
                    <a:pt x="2473947" y="0"/>
                  </a:moveTo>
                  <a:cubicBezTo>
                    <a:pt x="2730133" y="0"/>
                    <a:pt x="2977223" y="38940"/>
                    <a:pt x="3209623" y="111224"/>
                  </a:cubicBezTo>
                  <a:lnTo>
                    <a:pt x="3432581" y="192828"/>
                  </a:lnTo>
                  <a:lnTo>
                    <a:pt x="3432581" y="3293393"/>
                  </a:lnTo>
                  <a:lnTo>
                    <a:pt x="141884" y="3293393"/>
                  </a:lnTo>
                  <a:lnTo>
                    <a:pt x="111224" y="3209623"/>
                  </a:lnTo>
                  <a:cubicBezTo>
                    <a:pt x="38940" y="2977224"/>
                    <a:pt x="0" y="2730133"/>
                    <a:pt x="0" y="2473947"/>
                  </a:cubicBezTo>
                  <a:cubicBezTo>
                    <a:pt x="0" y="1107624"/>
                    <a:pt x="1107624" y="0"/>
                    <a:pt x="2473947" y="0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37" name="Picture Placeholder 34">
            <a:extLst>
              <a:ext uri="{FF2B5EF4-FFF2-40B4-BE49-F238E27FC236}">
                <a16:creationId xmlns:a16="http://schemas.microsoft.com/office/drawing/2014/main" id="{4D354E56-8681-43D1-8F37-55BD576D7DF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24145" y="732391"/>
            <a:ext cx="4463594" cy="2590987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38" name="Picture Placeholder 34">
            <a:extLst>
              <a:ext uri="{FF2B5EF4-FFF2-40B4-BE49-F238E27FC236}">
                <a16:creationId xmlns:a16="http://schemas.microsoft.com/office/drawing/2014/main" id="{E453D702-1A5A-4ADD-AC37-B4F65623358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924145" y="3459904"/>
            <a:ext cx="4463594" cy="2590987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26" name="Date Placeholder 178">
            <a:extLst>
              <a:ext uri="{FF2B5EF4-FFF2-40B4-BE49-F238E27FC236}">
                <a16:creationId xmlns:a16="http://schemas.microsoft.com/office/drawing/2014/main" id="{8B8EBB46-CBEC-457F-8872-DEB91F82B3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/>
              <a:t>2/1/20XX</a:t>
            </a:r>
            <a:endParaRPr lang="en-US" dirty="0"/>
          </a:p>
        </p:txBody>
      </p:sp>
      <p:sp>
        <p:nvSpPr>
          <p:cNvPr id="27" name="Footer Placeholder 179">
            <a:extLst>
              <a:ext uri="{FF2B5EF4-FFF2-40B4-BE49-F238E27FC236}">
                <a16:creationId xmlns:a16="http://schemas.microsoft.com/office/drawing/2014/main" id="{336A30D4-056C-484B-A7B3-4823C6BEAE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34" name="Slide Number Placeholder 180">
            <a:extLst>
              <a:ext uri="{FF2B5EF4-FFF2-40B4-BE49-F238E27FC236}">
                <a16:creationId xmlns:a16="http://schemas.microsoft.com/office/drawing/2014/main" id="{5D92CF26-B223-452F-8C8F-BA960FA26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EA792F7-1D9E-4C7E-A103-E8EDFDC2691E}" type="slidenum">
              <a:rPr lang="en-US" smtClean="0"/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0CE0237-8723-4348-94B7-63A59D8475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5887262" y="1200150"/>
            <a:ext cx="1648987" cy="635480"/>
            <a:chOff x="0" y="292656"/>
            <a:chExt cx="1861854" cy="717514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476B89C-56D1-416F-8EB1-DA7F485148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0" y="292656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C49B972-3E3D-4CC1-B834-FF30BF266D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0" y="732391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grpSp>
        <p:nvGrpSpPr>
          <p:cNvPr id="22" name="Graphic 185">
            <a:extLst>
              <a:ext uri="{FF2B5EF4-FFF2-40B4-BE49-F238E27FC236}">
                <a16:creationId xmlns:a16="http://schemas.microsoft.com/office/drawing/2014/main" id="{A3C21CC9-A512-4380-A099-AF8D792D53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906949" y="5729028"/>
            <a:ext cx="1054465" cy="469689"/>
            <a:chOff x="9841624" y="4115729"/>
            <a:chExt cx="602169" cy="268223"/>
          </a:xfrm>
          <a:solidFill>
            <a:schemeClr val="tx1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B6773D6-764F-4C00-BDB8-9761B8DCF460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1DF7779-B189-4FED-96A5-C8852D1F907C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C51E684-AEB1-4277-BF9F-10CAE54303FD}"/>
                </a:ext>
              </a:extLst>
            </p:cNvPr>
            <p:cNvSpPr/>
            <p:nvPr/>
          </p:nvSpPr>
          <p:spPr>
            <a:xfrm>
              <a:off x="1004127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583D091-9DC7-491F-B66C-9B0F1DC764FB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1AFED6B7-EDAF-4E47-8659-164C8192BE05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03977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val 17">
            <a:extLst>
              <a:ext uri="{FF2B5EF4-FFF2-40B4-BE49-F238E27FC236}">
                <a16:creationId xmlns:a16="http://schemas.microsoft.com/office/drawing/2014/main" id="{B339F109-5532-4E78-8957-EB2AAAD369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847014" y="1128803"/>
            <a:ext cx="5290997" cy="5290997"/>
          </a:xfrm>
          <a:prstGeom prst="ellipse">
            <a:avLst/>
          </a:pr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AF9A59D-418A-4B1E-B724-5ADD4336F7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840778" y="1131641"/>
            <a:ext cx="5290997" cy="5290997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20" name="Oval 19">
            <a:extLst>
              <a:ext uri="{FF2B5EF4-FFF2-40B4-BE49-F238E27FC236}">
                <a16:creationId xmlns:a16="http://schemas.microsoft.com/office/drawing/2014/main" id="{2667FDEA-E217-4374-BFBC-FB41B2C3A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712254" y="1065353"/>
            <a:ext cx="5290997" cy="5290997"/>
          </a:xfrm>
          <a:prstGeom prst="ellips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595C1B9A-716B-4783-B119-E6A639110F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545517" y="2193085"/>
            <a:ext cx="3624471" cy="2577893"/>
          </a:xfrm>
        </p:spPr>
        <p:txBody>
          <a:bodyPr/>
          <a:lstStyle>
            <a:lvl1pPr algn="ctr">
              <a:defRPr sz="6000" b="1" spc="1500" baseline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3FCFDA35-1DC9-408E-A01B-01C76090E79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545517" y="4863054"/>
            <a:ext cx="3624471" cy="811604"/>
          </a:xfrm>
        </p:spPr>
        <p:txBody>
          <a:bodyPr/>
          <a:lstStyle>
            <a:lvl1pPr marL="0" algn="ctr">
              <a:buNone/>
              <a:defRPr spc="400" baseline="0"/>
            </a:lvl1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23" name="Graphic 212">
            <a:extLst>
              <a:ext uri="{FF2B5EF4-FFF2-40B4-BE49-F238E27FC236}">
                <a16:creationId xmlns:a16="http://schemas.microsoft.com/office/drawing/2014/main" id="{B25ABCF7-C1CE-49AC-B9BB-B0CC0545E8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605044" y="541947"/>
            <a:ext cx="413564" cy="413564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24" name="Graphic 212">
            <a:extLst>
              <a:ext uri="{FF2B5EF4-FFF2-40B4-BE49-F238E27FC236}">
                <a16:creationId xmlns:a16="http://schemas.microsoft.com/office/drawing/2014/main" id="{90C75B78-0468-4902-B7BE-7274FCE08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605044" y="541947"/>
            <a:ext cx="413564" cy="413564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3">
              <a:alpha val="2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F6701EE-4FAB-4701-8901-9B8A7D8818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1065353"/>
            <a:ext cx="1861854" cy="717514"/>
            <a:chOff x="0" y="1065353"/>
            <a:chExt cx="1861854" cy="717514"/>
          </a:xfrm>
          <a:solidFill>
            <a:srgbClr val="FFFFFF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20F471D-1478-4017-A2E8-E49767311E1C}"/>
                </a:ext>
              </a:extLst>
            </p:cNvPr>
            <p:cNvSpPr/>
            <p:nvPr/>
          </p:nvSpPr>
          <p:spPr>
            <a:xfrm>
              <a:off x="0" y="106535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  <p:sp>
          <p:nvSpPr>
            <p:cNvPr id="27" name="Freeform: Shape 26" descr="Tag=AccentColor&#10;Flavor=Light&#10;Target=Fill">
              <a:extLst>
                <a:ext uri="{FF2B5EF4-FFF2-40B4-BE49-F238E27FC236}">
                  <a16:creationId xmlns:a16="http://schemas.microsoft.com/office/drawing/2014/main" id="{1BAF8420-CA52-41DD-81ED-C730C36AA49E}"/>
                </a:ext>
              </a:extLst>
            </p:cNvPr>
            <p:cNvSpPr/>
            <p:nvPr/>
          </p:nvSpPr>
          <p:spPr>
            <a:xfrm>
              <a:off x="0" y="150508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EB57E20-C5E1-4C45-8681-D71FCB2166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1065353"/>
            <a:ext cx="1861854" cy="717514"/>
            <a:chOff x="0" y="1065353"/>
            <a:chExt cx="1861854" cy="717514"/>
          </a:xfrm>
          <a:solidFill>
            <a:schemeClr val="tx1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F96E9C4-A1C2-4F1D-B02F-17A662163E7E}"/>
                </a:ext>
              </a:extLst>
            </p:cNvPr>
            <p:cNvSpPr/>
            <p:nvPr/>
          </p:nvSpPr>
          <p:spPr>
            <a:xfrm>
              <a:off x="0" y="106535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  <p:sp>
          <p:nvSpPr>
            <p:cNvPr id="30" name="Freeform: Shape 29" descr="Tag=AccentColor&#10;Flavor=Light&#10;Target=Fill">
              <a:extLst>
                <a:ext uri="{FF2B5EF4-FFF2-40B4-BE49-F238E27FC236}">
                  <a16:creationId xmlns:a16="http://schemas.microsoft.com/office/drawing/2014/main" id="{70561670-B491-4F4D-9610-C73171119343}"/>
                </a:ext>
              </a:extLst>
            </p:cNvPr>
            <p:cNvSpPr/>
            <p:nvPr/>
          </p:nvSpPr>
          <p:spPr>
            <a:xfrm>
              <a:off x="0" y="150508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grpSp>
        <p:nvGrpSpPr>
          <p:cNvPr id="31" name="Graphic 185">
            <a:extLst>
              <a:ext uri="{FF2B5EF4-FFF2-40B4-BE49-F238E27FC236}">
                <a16:creationId xmlns:a16="http://schemas.microsoft.com/office/drawing/2014/main" id="{4F846A43-6834-4F6F-8E46-63FA7C2C98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488307" y="5002180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8F9C999-04A1-4D43-BDB8-92544F80472A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5869A1B-DD16-4776-B13D-E42451D72132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242098B-0D08-4893-947C-64E636987EC2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D12C60D-1CAC-4F0D-A71E-0C969C7E98FC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94EDD4C-1AF7-48F1-BF2E-6FBCA88C29ED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3E44DB9D-C837-43AB-B2E6-ED5D27833DFC}"/>
              </a:ext>
            </a:extLst>
          </p:cNvPr>
          <p:cNvGrpSpPr/>
          <p:nvPr userDrawn="1"/>
        </p:nvGrpSpPr>
        <p:grpSpPr>
          <a:xfrm>
            <a:off x="1185735" y="4917084"/>
            <a:ext cx="319941" cy="319941"/>
            <a:chOff x="1185735" y="4917084"/>
            <a:chExt cx="319941" cy="319941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A2DA534-CC7F-4C25-939F-0385A4DEE2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85735" y="4917084"/>
              <a:ext cx="319941" cy="319941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85FEC6A-306B-41E7-A9C7-44594DA872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85735" y="4917084"/>
              <a:ext cx="319941" cy="319941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C0034F93-BE52-480B-AB81-0F085EAB053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536411" y="254456"/>
            <a:ext cx="4203526" cy="4203526"/>
          </a:xfrm>
          <a:custGeom>
            <a:avLst/>
            <a:gdLst>
              <a:gd name="connsiteX0" fmla="*/ 2101763 w 4203526"/>
              <a:gd name="connsiteY0" fmla="*/ 0 h 4203526"/>
              <a:gd name="connsiteX1" fmla="*/ 4203526 w 4203526"/>
              <a:gd name="connsiteY1" fmla="*/ 2101763 h 4203526"/>
              <a:gd name="connsiteX2" fmla="*/ 2101763 w 4203526"/>
              <a:gd name="connsiteY2" fmla="*/ 4203526 h 4203526"/>
              <a:gd name="connsiteX3" fmla="*/ 0 w 4203526"/>
              <a:gd name="connsiteY3" fmla="*/ 2101763 h 4203526"/>
              <a:gd name="connsiteX4" fmla="*/ 2101763 w 4203526"/>
              <a:gd name="connsiteY4" fmla="*/ 0 h 4203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03526" h="4203526">
                <a:moveTo>
                  <a:pt x="2101763" y="0"/>
                </a:moveTo>
                <a:cubicBezTo>
                  <a:pt x="3262535" y="0"/>
                  <a:pt x="4203526" y="940991"/>
                  <a:pt x="4203526" y="2101763"/>
                </a:cubicBezTo>
                <a:cubicBezTo>
                  <a:pt x="4203526" y="3262535"/>
                  <a:pt x="3262535" y="4203526"/>
                  <a:pt x="2101763" y="4203526"/>
                </a:cubicBezTo>
                <a:cubicBezTo>
                  <a:pt x="940992" y="4203526"/>
                  <a:pt x="0" y="3262535"/>
                  <a:pt x="0" y="2101763"/>
                </a:cubicBezTo>
                <a:cubicBezTo>
                  <a:pt x="0" y="940991"/>
                  <a:pt x="940992" y="0"/>
                  <a:pt x="2101763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 dirty="0"/>
              <a:t>Click to add photo</a:t>
            </a:r>
          </a:p>
        </p:txBody>
      </p:sp>
    </p:spTree>
    <p:extLst>
      <p:ext uri="{BB962C8B-B14F-4D97-AF65-F5344CB8AC3E}">
        <p14:creationId xmlns:p14="http://schemas.microsoft.com/office/powerpoint/2010/main" val="1048932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A34A62B1-CAE6-42D4-A6BE-3615F30CC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5739"/>
            <a:ext cx="10515600" cy="112494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20" name="Graphic 190">
            <a:extLst>
              <a:ext uri="{FF2B5EF4-FFF2-40B4-BE49-F238E27FC236}">
                <a16:creationId xmlns:a16="http://schemas.microsoft.com/office/drawing/2014/main" id="{206EA771-F61C-45A0-8EF8-13E5A23881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136525"/>
            <a:ext cx="1285907" cy="434428"/>
            <a:chOff x="2504802" y="1755501"/>
            <a:chExt cx="1591731" cy="537747"/>
          </a:xfrm>
          <a:solidFill>
            <a:schemeClr val="tx1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8728E80-08AB-4877-9077-7BA7D8F36864}"/>
                </a:ext>
              </a:extLst>
            </p:cNvPr>
            <p:cNvSpPr/>
            <p:nvPr/>
          </p:nvSpPr>
          <p:spPr>
            <a:xfrm>
              <a:off x="2504802" y="2113855"/>
              <a:ext cx="1598614" cy="172939"/>
            </a:xfrm>
            <a:custGeom>
              <a:avLst/>
              <a:gdLst>
                <a:gd name="connsiteX0" fmla="*/ 1248648 w 1598614"/>
                <a:gd name="connsiteY0" fmla="*/ 172939 h 172939"/>
                <a:gd name="connsiteX1" fmla="*/ 1123031 w 1598614"/>
                <a:gd name="connsiteY1" fmla="*/ 92708 h 172939"/>
                <a:gd name="connsiteX2" fmla="*/ 1024085 w 1598614"/>
                <a:gd name="connsiteY2" fmla="*/ 29469 h 172939"/>
                <a:gd name="connsiteX3" fmla="*/ 925140 w 1598614"/>
                <a:gd name="connsiteY3" fmla="*/ 92708 h 172939"/>
                <a:gd name="connsiteX4" fmla="*/ 799522 w 1598614"/>
                <a:gd name="connsiteY4" fmla="*/ 172939 h 172939"/>
                <a:gd name="connsiteX5" fmla="*/ 799522 w 1598614"/>
                <a:gd name="connsiteY5" fmla="*/ 172939 h 172939"/>
                <a:gd name="connsiteX6" fmla="*/ 673905 w 1598614"/>
                <a:gd name="connsiteY6" fmla="*/ 92708 h 172939"/>
                <a:gd name="connsiteX7" fmla="*/ 574959 w 1598614"/>
                <a:gd name="connsiteY7" fmla="*/ 29469 h 172939"/>
                <a:gd name="connsiteX8" fmla="*/ 476014 w 1598614"/>
                <a:gd name="connsiteY8" fmla="*/ 92708 h 172939"/>
                <a:gd name="connsiteX9" fmla="*/ 350396 w 1598614"/>
                <a:gd name="connsiteY9" fmla="*/ 172939 h 172939"/>
                <a:gd name="connsiteX10" fmla="*/ 224778 w 1598614"/>
                <a:gd name="connsiteY10" fmla="*/ 92708 h 172939"/>
                <a:gd name="connsiteX11" fmla="*/ 125833 w 1598614"/>
                <a:gd name="connsiteY11" fmla="*/ 29469 h 172939"/>
                <a:gd name="connsiteX12" fmla="*/ 26887 w 1598614"/>
                <a:gd name="connsiteY12" fmla="*/ 92708 h 172939"/>
                <a:gd name="connsiteX13" fmla="*/ 0 w 1598614"/>
                <a:gd name="connsiteY13" fmla="*/ 80232 h 172939"/>
                <a:gd name="connsiteX14" fmla="*/ 125618 w 1598614"/>
                <a:gd name="connsiteY14" fmla="*/ 0 h 172939"/>
                <a:gd name="connsiteX15" fmla="*/ 251235 w 1598614"/>
                <a:gd name="connsiteY15" fmla="*/ 80232 h 172939"/>
                <a:gd name="connsiteX16" fmla="*/ 350181 w 1598614"/>
                <a:gd name="connsiteY16" fmla="*/ 143471 h 172939"/>
                <a:gd name="connsiteX17" fmla="*/ 449126 w 1598614"/>
                <a:gd name="connsiteY17" fmla="*/ 80232 h 172939"/>
                <a:gd name="connsiteX18" fmla="*/ 574744 w 1598614"/>
                <a:gd name="connsiteY18" fmla="*/ 0 h 172939"/>
                <a:gd name="connsiteX19" fmla="*/ 700362 w 1598614"/>
                <a:gd name="connsiteY19" fmla="*/ 80232 h 172939"/>
                <a:gd name="connsiteX20" fmla="*/ 799307 w 1598614"/>
                <a:gd name="connsiteY20" fmla="*/ 143471 h 172939"/>
                <a:gd name="connsiteX21" fmla="*/ 799307 w 1598614"/>
                <a:gd name="connsiteY21" fmla="*/ 143471 h 172939"/>
                <a:gd name="connsiteX22" fmla="*/ 898253 w 1598614"/>
                <a:gd name="connsiteY22" fmla="*/ 80232 h 172939"/>
                <a:gd name="connsiteX23" fmla="*/ 1023870 w 1598614"/>
                <a:gd name="connsiteY23" fmla="*/ 0 h 172939"/>
                <a:gd name="connsiteX24" fmla="*/ 1149488 w 1598614"/>
                <a:gd name="connsiteY24" fmla="*/ 80232 h 172939"/>
                <a:gd name="connsiteX25" fmla="*/ 1248433 w 1598614"/>
                <a:gd name="connsiteY25" fmla="*/ 143471 h 172939"/>
                <a:gd name="connsiteX26" fmla="*/ 1347379 w 1598614"/>
                <a:gd name="connsiteY26" fmla="*/ 80232 h 172939"/>
                <a:gd name="connsiteX27" fmla="*/ 1472997 w 1598614"/>
                <a:gd name="connsiteY27" fmla="*/ 0 h 172939"/>
                <a:gd name="connsiteX28" fmla="*/ 1598614 w 1598614"/>
                <a:gd name="connsiteY28" fmla="*/ 80232 h 172939"/>
                <a:gd name="connsiteX29" fmla="*/ 1571942 w 1598614"/>
                <a:gd name="connsiteY29" fmla="*/ 92708 h 172939"/>
                <a:gd name="connsiteX30" fmla="*/ 1472997 w 1598614"/>
                <a:gd name="connsiteY30" fmla="*/ 29469 h 172939"/>
                <a:gd name="connsiteX31" fmla="*/ 1374051 w 1598614"/>
                <a:gd name="connsiteY31" fmla="*/ 92708 h 172939"/>
                <a:gd name="connsiteX32" fmla="*/ 1248648 w 1598614"/>
                <a:gd name="connsiteY32" fmla="*/ 172939 h 172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614" h="172939">
                  <a:moveTo>
                    <a:pt x="1248648" y="172939"/>
                  </a:moveTo>
                  <a:cubicBezTo>
                    <a:pt x="1194229" y="172939"/>
                    <a:pt x="1146046" y="142180"/>
                    <a:pt x="1123031" y="92708"/>
                  </a:cubicBezTo>
                  <a:cubicBezTo>
                    <a:pt x="1104962" y="53775"/>
                    <a:pt x="1067105" y="29469"/>
                    <a:pt x="1024085" y="29469"/>
                  </a:cubicBezTo>
                  <a:cubicBezTo>
                    <a:pt x="981066" y="29469"/>
                    <a:pt x="943208" y="53775"/>
                    <a:pt x="925140" y="92708"/>
                  </a:cubicBezTo>
                  <a:cubicBezTo>
                    <a:pt x="902124" y="142180"/>
                    <a:pt x="853942" y="172939"/>
                    <a:pt x="799522" y="172939"/>
                  </a:cubicBezTo>
                  <a:cubicBezTo>
                    <a:pt x="799522" y="172939"/>
                    <a:pt x="799522" y="172939"/>
                    <a:pt x="799522" y="172939"/>
                  </a:cubicBezTo>
                  <a:cubicBezTo>
                    <a:pt x="744887" y="172939"/>
                    <a:pt x="696920" y="142180"/>
                    <a:pt x="673905" y="92708"/>
                  </a:cubicBezTo>
                  <a:cubicBezTo>
                    <a:pt x="655836" y="53775"/>
                    <a:pt x="617979" y="29469"/>
                    <a:pt x="574959" y="29469"/>
                  </a:cubicBezTo>
                  <a:cubicBezTo>
                    <a:pt x="531939" y="29469"/>
                    <a:pt x="494082" y="53775"/>
                    <a:pt x="476014" y="92708"/>
                  </a:cubicBezTo>
                  <a:cubicBezTo>
                    <a:pt x="452998" y="142180"/>
                    <a:pt x="405031" y="172939"/>
                    <a:pt x="350396" y="172939"/>
                  </a:cubicBezTo>
                  <a:cubicBezTo>
                    <a:pt x="295976" y="172939"/>
                    <a:pt x="247794" y="142180"/>
                    <a:pt x="224778" y="92708"/>
                  </a:cubicBezTo>
                  <a:cubicBezTo>
                    <a:pt x="206710" y="53775"/>
                    <a:pt x="168853" y="29469"/>
                    <a:pt x="125833" y="29469"/>
                  </a:cubicBezTo>
                  <a:cubicBezTo>
                    <a:pt x="82813" y="29469"/>
                    <a:pt x="44956" y="53775"/>
                    <a:pt x="26887" y="92708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268" y="30759"/>
                    <a:pt x="969235" y="0"/>
                    <a:pt x="1023870" y="0"/>
                  </a:cubicBezTo>
                  <a:cubicBezTo>
                    <a:pt x="1078505" y="0"/>
                    <a:pt x="1126472" y="30759"/>
                    <a:pt x="1149488" y="80232"/>
                  </a:cubicBezTo>
                  <a:cubicBezTo>
                    <a:pt x="1167556" y="119165"/>
                    <a:pt x="1205414" y="143471"/>
                    <a:pt x="1248433" y="143471"/>
                  </a:cubicBezTo>
                  <a:cubicBezTo>
                    <a:pt x="1291453" y="143471"/>
                    <a:pt x="1329311" y="119165"/>
                    <a:pt x="1347379" y="80232"/>
                  </a:cubicBezTo>
                  <a:cubicBezTo>
                    <a:pt x="1370394" y="30759"/>
                    <a:pt x="1418361" y="0"/>
                    <a:pt x="1472997" y="0"/>
                  </a:cubicBezTo>
                  <a:cubicBezTo>
                    <a:pt x="1527632" y="0"/>
                    <a:pt x="1575814" y="30759"/>
                    <a:pt x="1598614" y="80232"/>
                  </a:cubicBezTo>
                  <a:lnTo>
                    <a:pt x="1571942" y="92708"/>
                  </a:lnTo>
                  <a:cubicBezTo>
                    <a:pt x="1553874" y="53775"/>
                    <a:pt x="1515801" y="29469"/>
                    <a:pt x="1472997" y="29469"/>
                  </a:cubicBezTo>
                  <a:cubicBezTo>
                    <a:pt x="1429977" y="29469"/>
                    <a:pt x="1392119" y="53775"/>
                    <a:pt x="1374051" y="92708"/>
                  </a:cubicBezTo>
                  <a:cubicBezTo>
                    <a:pt x="1351251" y="142180"/>
                    <a:pt x="1303069" y="172939"/>
                    <a:pt x="1248648" y="172939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1B96628-2FF8-4129-B665-45B8F45AC4CC}"/>
                </a:ext>
              </a:extLst>
            </p:cNvPr>
            <p:cNvSpPr/>
            <p:nvPr/>
          </p:nvSpPr>
          <p:spPr>
            <a:xfrm>
              <a:off x="2504802" y="1755501"/>
              <a:ext cx="1598829" cy="172724"/>
            </a:xfrm>
            <a:custGeom>
              <a:avLst/>
              <a:gdLst>
                <a:gd name="connsiteX0" fmla="*/ 1248648 w 1598829"/>
                <a:gd name="connsiteY0" fmla="*/ 172724 h 172724"/>
                <a:gd name="connsiteX1" fmla="*/ 1123031 w 1598829"/>
                <a:gd name="connsiteY1" fmla="*/ 92492 h 172724"/>
                <a:gd name="connsiteX2" fmla="*/ 1024085 w 1598829"/>
                <a:gd name="connsiteY2" fmla="*/ 29253 h 172724"/>
                <a:gd name="connsiteX3" fmla="*/ 925140 w 1598829"/>
                <a:gd name="connsiteY3" fmla="*/ 92492 h 172724"/>
                <a:gd name="connsiteX4" fmla="*/ 799522 w 1598829"/>
                <a:gd name="connsiteY4" fmla="*/ 172724 h 172724"/>
                <a:gd name="connsiteX5" fmla="*/ 799522 w 1598829"/>
                <a:gd name="connsiteY5" fmla="*/ 172724 h 172724"/>
                <a:gd name="connsiteX6" fmla="*/ 673905 w 1598829"/>
                <a:gd name="connsiteY6" fmla="*/ 92492 h 172724"/>
                <a:gd name="connsiteX7" fmla="*/ 574959 w 1598829"/>
                <a:gd name="connsiteY7" fmla="*/ 29253 h 172724"/>
                <a:gd name="connsiteX8" fmla="*/ 476014 w 1598829"/>
                <a:gd name="connsiteY8" fmla="*/ 92492 h 172724"/>
                <a:gd name="connsiteX9" fmla="*/ 350396 w 1598829"/>
                <a:gd name="connsiteY9" fmla="*/ 172724 h 172724"/>
                <a:gd name="connsiteX10" fmla="*/ 224778 w 1598829"/>
                <a:gd name="connsiteY10" fmla="*/ 92492 h 172724"/>
                <a:gd name="connsiteX11" fmla="*/ 125833 w 1598829"/>
                <a:gd name="connsiteY11" fmla="*/ 29253 h 172724"/>
                <a:gd name="connsiteX12" fmla="*/ 26887 w 1598829"/>
                <a:gd name="connsiteY12" fmla="*/ 92492 h 172724"/>
                <a:gd name="connsiteX13" fmla="*/ 0 w 1598829"/>
                <a:gd name="connsiteY13" fmla="*/ 80232 h 172724"/>
                <a:gd name="connsiteX14" fmla="*/ 125618 w 1598829"/>
                <a:gd name="connsiteY14" fmla="*/ 0 h 172724"/>
                <a:gd name="connsiteX15" fmla="*/ 251235 w 1598829"/>
                <a:gd name="connsiteY15" fmla="*/ 80232 h 172724"/>
                <a:gd name="connsiteX16" fmla="*/ 350181 w 1598829"/>
                <a:gd name="connsiteY16" fmla="*/ 143471 h 172724"/>
                <a:gd name="connsiteX17" fmla="*/ 449126 w 1598829"/>
                <a:gd name="connsiteY17" fmla="*/ 80232 h 172724"/>
                <a:gd name="connsiteX18" fmla="*/ 574744 w 1598829"/>
                <a:gd name="connsiteY18" fmla="*/ 0 h 172724"/>
                <a:gd name="connsiteX19" fmla="*/ 700362 w 1598829"/>
                <a:gd name="connsiteY19" fmla="*/ 80232 h 172724"/>
                <a:gd name="connsiteX20" fmla="*/ 799307 w 1598829"/>
                <a:gd name="connsiteY20" fmla="*/ 143471 h 172724"/>
                <a:gd name="connsiteX21" fmla="*/ 799307 w 1598829"/>
                <a:gd name="connsiteY21" fmla="*/ 143471 h 172724"/>
                <a:gd name="connsiteX22" fmla="*/ 898253 w 1598829"/>
                <a:gd name="connsiteY22" fmla="*/ 80232 h 172724"/>
                <a:gd name="connsiteX23" fmla="*/ 1024085 w 1598829"/>
                <a:gd name="connsiteY23" fmla="*/ 0 h 172724"/>
                <a:gd name="connsiteX24" fmla="*/ 1149703 w 1598829"/>
                <a:gd name="connsiteY24" fmla="*/ 80232 h 172724"/>
                <a:gd name="connsiteX25" fmla="*/ 1248648 w 1598829"/>
                <a:gd name="connsiteY25" fmla="*/ 143471 h 172724"/>
                <a:gd name="connsiteX26" fmla="*/ 1347594 w 1598829"/>
                <a:gd name="connsiteY26" fmla="*/ 80232 h 172724"/>
                <a:gd name="connsiteX27" fmla="*/ 1473212 w 1598829"/>
                <a:gd name="connsiteY27" fmla="*/ 0 h 172724"/>
                <a:gd name="connsiteX28" fmla="*/ 1598829 w 1598829"/>
                <a:gd name="connsiteY28" fmla="*/ 80232 h 172724"/>
                <a:gd name="connsiteX29" fmla="*/ 1572157 w 1598829"/>
                <a:gd name="connsiteY29" fmla="*/ 92492 h 172724"/>
                <a:gd name="connsiteX30" fmla="*/ 1473212 w 1598829"/>
                <a:gd name="connsiteY30" fmla="*/ 29253 h 172724"/>
                <a:gd name="connsiteX31" fmla="*/ 1374266 w 1598829"/>
                <a:gd name="connsiteY31" fmla="*/ 92492 h 172724"/>
                <a:gd name="connsiteX32" fmla="*/ 1248648 w 1598829"/>
                <a:gd name="connsiteY32" fmla="*/ 172724 h 172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829" h="172724">
                  <a:moveTo>
                    <a:pt x="1248648" y="172724"/>
                  </a:moveTo>
                  <a:cubicBezTo>
                    <a:pt x="1194229" y="172724"/>
                    <a:pt x="1146046" y="141965"/>
                    <a:pt x="1123031" y="92492"/>
                  </a:cubicBezTo>
                  <a:cubicBezTo>
                    <a:pt x="1104962" y="53560"/>
                    <a:pt x="1067105" y="29253"/>
                    <a:pt x="1024085" y="29253"/>
                  </a:cubicBezTo>
                  <a:cubicBezTo>
                    <a:pt x="981066" y="29253"/>
                    <a:pt x="943208" y="53560"/>
                    <a:pt x="925140" y="92492"/>
                  </a:cubicBezTo>
                  <a:cubicBezTo>
                    <a:pt x="902124" y="141965"/>
                    <a:pt x="853942" y="172724"/>
                    <a:pt x="799522" y="172724"/>
                  </a:cubicBezTo>
                  <a:cubicBezTo>
                    <a:pt x="799522" y="172724"/>
                    <a:pt x="799522" y="172724"/>
                    <a:pt x="799522" y="172724"/>
                  </a:cubicBezTo>
                  <a:cubicBezTo>
                    <a:pt x="744887" y="172724"/>
                    <a:pt x="696920" y="141965"/>
                    <a:pt x="673905" y="92492"/>
                  </a:cubicBezTo>
                  <a:cubicBezTo>
                    <a:pt x="655836" y="53560"/>
                    <a:pt x="617979" y="29253"/>
                    <a:pt x="574959" y="29253"/>
                  </a:cubicBezTo>
                  <a:cubicBezTo>
                    <a:pt x="531939" y="29253"/>
                    <a:pt x="494082" y="53560"/>
                    <a:pt x="476014" y="92492"/>
                  </a:cubicBezTo>
                  <a:cubicBezTo>
                    <a:pt x="452998" y="141965"/>
                    <a:pt x="405031" y="172724"/>
                    <a:pt x="350396" y="172724"/>
                  </a:cubicBezTo>
                  <a:cubicBezTo>
                    <a:pt x="295976" y="172724"/>
                    <a:pt x="247794" y="141965"/>
                    <a:pt x="224778" y="92492"/>
                  </a:cubicBezTo>
                  <a:cubicBezTo>
                    <a:pt x="206710" y="53560"/>
                    <a:pt x="168853" y="29253"/>
                    <a:pt x="125833" y="29253"/>
                  </a:cubicBezTo>
                  <a:cubicBezTo>
                    <a:pt x="82813" y="29253"/>
                    <a:pt x="44956" y="53560"/>
                    <a:pt x="26887" y="92492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483" y="30759"/>
                    <a:pt x="969450" y="0"/>
                    <a:pt x="1024085" y="0"/>
                  </a:cubicBezTo>
                  <a:cubicBezTo>
                    <a:pt x="1078720" y="0"/>
                    <a:pt x="1126688" y="30759"/>
                    <a:pt x="1149703" y="80232"/>
                  </a:cubicBezTo>
                  <a:cubicBezTo>
                    <a:pt x="1167771" y="119165"/>
                    <a:pt x="1205629" y="143471"/>
                    <a:pt x="1248648" y="143471"/>
                  </a:cubicBezTo>
                  <a:cubicBezTo>
                    <a:pt x="1291668" y="143471"/>
                    <a:pt x="1329526" y="119165"/>
                    <a:pt x="1347594" y="80232"/>
                  </a:cubicBezTo>
                  <a:cubicBezTo>
                    <a:pt x="1370610" y="30759"/>
                    <a:pt x="1418792" y="0"/>
                    <a:pt x="1473212" y="0"/>
                  </a:cubicBezTo>
                  <a:cubicBezTo>
                    <a:pt x="1527847" y="0"/>
                    <a:pt x="1576029" y="30759"/>
                    <a:pt x="1598829" y="80232"/>
                  </a:cubicBezTo>
                  <a:lnTo>
                    <a:pt x="1572157" y="92492"/>
                  </a:lnTo>
                  <a:cubicBezTo>
                    <a:pt x="1554089" y="53560"/>
                    <a:pt x="1516016" y="29253"/>
                    <a:pt x="1473212" y="29253"/>
                  </a:cubicBezTo>
                  <a:cubicBezTo>
                    <a:pt x="1430192" y="29253"/>
                    <a:pt x="1392335" y="53560"/>
                    <a:pt x="1374266" y="92492"/>
                  </a:cubicBezTo>
                  <a:cubicBezTo>
                    <a:pt x="1351251" y="141965"/>
                    <a:pt x="1303069" y="172724"/>
                    <a:pt x="1248648" y="172724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CD08F08-7E97-4B57-B5E5-A5A3E675D567}"/>
              </a:ext>
            </a:extLst>
          </p:cNvPr>
          <p:cNvGrpSpPr/>
          <p:nvPr userDrawn="1"/>
        </p:nvGrpSpPr>
        <p:grpSpPr>
          <a:xfrm>
            <a:off x="11052344" y="5438146"/>
            <a:ext cx="705479" cy="705479"/>
            <a:chOff x="11214904" y="5539746"/>
            <a:chExt cx="705479" cy="705479"/>
          </a:xfrm>
        </p:grpSpPr>
        <p:sp>
          <p:nvSpPr>
            <p:cNvPr id="24" name="Graphic 212">
              <a:extLst>
                <a:ext uri="{FF2B5EF4-FFF2-40B4-BE49-F238E27FC236}">
                  <a16:creationId xmlns:a16="http://schemas.microsoft.com/office/drawing/2014/main" id="{1055FF28-FC47-4F04-924F-CED733571C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214904" y="5539746"/>
              <a:ext cx="705479" cy="705479"/>
            </a:xfrm>
            <a:custGeom>
              <a:avLst/>
              <a:gdLst>
                <a:gd name="connsiteX0" fmla="*/ 403574 w 807148"/>
                <a:gd name="connsiteY0" fmla="*/ 0 h 807148"/>
                <a:gd name="connsiteX1" fmla="*/ 0 w 807148"/>
                <a:gd name="connsiteY1" fmla="*/ 403574 h 807148"/>
                <a:gd name="connsiteX2" fmla="*/ 403574 w 807148"/>
                <a:gd name="connsiteY2" fmla="*/ 807149 h 807148"/>
                <a:gd name="connsiteX3" fmla="*/ 807149 w 807148"/>
                <a:gd name="connsiteY3" fmla="*/ 403574 h 807148"/>
                <a:gd name="connsiteX4" fmla="*/ 403574 w 807148"/>
                <a:gd name="connsiteY4" fmla="*/ 0 h 807148"/>
                <a:gd name="connsiteX5" fmla="*/ 403574 w 807148"/>
                <a:gd name="connsiteY5" fmla="*/ 667988 h 807148"/>
                <a:gd name="connsiteX6" fmla="*/ 139160 w 807148"/>
                <a:gd name="connsiteY6" fmla="*/ 403574 h 807148"/>
                <a:gd name="connsiteX7" fmla="*/ 403574 w 807148"/>
                <a:gd name="connsiteY7" fmla="*/ 139160 h 807148"/>
                <a:gd name="connsiteX8" fmla="*/ 667988 w 807148"/>
                <a:gd name="connsiteY8" fmla="*/ 403574 h 807148"/>
                <a:gd name="connsiteX9" fmla="*/ 403574 w 807148"/>
                <a:gd name="connsiteY9" fmla="*/ 667988 h 807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7148" h="807148">
                  <a:moveTo>
                    <a:pt x="403574" y="0"/>
                  </a:moveTo>
                  <a:cubicBezTo>
                    <a:pt x="180689" y="0"/>
                    <a:pt x="0" y="180689"/>
                    <a:pt x="0" y="403574"/>
                  </a:cubicBezTo>
                  <a:cubicBezTo>
                    <a:pt x="0" y="626459"/>
                    <a:pt x="180689" y="807149"/>
                    <a:pt x="403574" y="807149"/>
                  </a:cubicBezTo>
                  <a:cubicBezTo>
                    <a:pt x="626459" y="807149"/>
                    <a:pt x="807149" y="626459"/>
                    <a:pt x="807149" y="403574"/>
                  </a:cubicBezTo>
                  <a:cubicBezTo>
                    <a:pt x="807149" y="180689"/>
                    <a:pt x="626459" y="0"/>
                    <a:pt x="403574" y="0"/>
                  </a:cubicBezTo>
                  <a:close/>
                  <a:moveTo>
                    <a:pt x="403574" y="667988"/>
                  </a:moveTo>
                  <a:cubicBezTo>
                    <a:pt x="257556" y="667988"/>
                    <a:pt x="139160" y="549593"/>
                    <a:pt x="139160" y="403574"/>
                  </a:cubicBezTo>
                  <a:cubicBezTo>
                    <a:pt x="139160" y="257556"/>
                    <a:pt x="257556" y="139160"/>
                    <a:pt x="403574" y="139160"/>
                  </a:cubicBezTo>
                  <a:cubicBezTo>
                    <a:pt x="549593" y="139160"/>
                    <a:pt x="667988" y="257556"/>
                    <a:pt x="667988" y="403574"/>
                  </a:cubicBezTo>
                  <a:cubicBezTo>
                    <a:pt x="667988" y="549593"/>
                    <a:pt x="549593" y="667988"/>
                    <a:pt x="403574" y="667988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25" name="Graphic 212">
              <a:extLst>
                <a:ext uri="{FF2B5EF4-FFF2-40B4-BE49-F238E27FC236}">
                  <a16:creationId xmlns:a16="http://schemas.microsoft.com/office/drawing/2014/main" id="{5DF23120-2D0B-4C59-B5DB-000A7F7CCA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214904" y="5539746"/>
              <a:ext cx="705479" cy="705479"/>
            </a:xfrm>
            <a:custGeom>
              <a:avLst/>
              <a:gdLst>
                <a:gd name="connsiteX0" fmla="*/ 403574 w 807148"/>
                <a:gd name="connsiteY0" fmla="*/ 0 h 807148"/>
                <a:gd name="connsiteX1" fmla="*/ 0 w 807148"/>
                <a:gd name="connsiteY1" fmla="*/ 403574 h 807148"/>
                <a:gd name="connsiteX2" fmla="*/ 403574 w 807148"/>
                <a:gd name="connsiteY2" fmla="*/ 807149 h 807148"/>
                <a:gd name="connsiteX3" fmla="*/ 807149 w 807148"/>
                <a:gd name="connsiteY3" fmla="*/ 403574 h 807148"/>
                <a:gd name="connsiteX4" fmla="*/ 403574 w 807148"/>
                <a:gd name="connsiteY4" fmla="*/ 0 h 807148"/>
                <a:gd name="connsiteX5" fmla="*/ 403574 w 807148"/>
                <a:gd name="connsiteY5" fmla="*/ 667988 h 807148"/>
                <a:gd name="connsiteX6" fmla="*/ 139160 w 807148"/>
                <a:gd name="connsiteY6" fmla="*/ 403574 h 807148"/>
                <a:gd name="connsiteX7" fmla="*/ 403574 w 807148"/>
                <a:gd name="connsiteY7" fmla="*/ 139160 h 807148"/>
                <a:gd name="connsiteX8" fmla="*/ 667988 w 807148"/>
                <a:gd name="connsiteY8" fmla="*/ 403574 h 807148"/>
                <a:gd name="connsiteX9" fmla="*/ 403574 w 807148"/>
                <a:gd name="connsiteY9" fmla="*/ 667988 h 807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7148" h="807148">
                  <a:moveTo>
                    <a:pt x="403574" y="0"/>
                  </a:moveTo>
                  <a:cubicBezTo>
                    <a:pt x="180689" y="0"/>
                    <a:pt x="0" y="180689"/>
                    <a:pt x="0" y="403574"/>
                  </a:cubicBezTo>
                  <a:cubicBezTo>
                    <a:pt x="0" y="626459"/>
                    <a:pt x="180689" y="807149"/>
                    <a:pt x="403574" y="807149"/>
                  </a:cubicBezTo>
                  <a:cubicBezTo>
                    <a:pt x="626459" y="807149"/>
                    <a:pt x="807149" y="626459"/>
                    <a:pt x="807149" y="403574"/>
                  </a:cubicBezTo>
                  <a:cubicBezTo>
                    <a:pt x="807149" y="180689"/>
                    <a:pt x="626459" y="0"/>
                    <a:pt x="403574" y="0"/>
                  </a:cubicBezTo>
                  <a:close/>
                  <a:moveTo>
                    <a:pt x="403574" y="667988"/>
                  </a:moveTo>
                  <a:cubicBezTo>
                    <a:pt x="257556" y="667988"/>
                    <a:pt x="139160" y="549593"/>
                    <a:pt x="139160" y="403574"/>
                  </a:cubicBezTo>
                  <a:cubicBezTo>
                    <a:pt x="139160" y="257556"/>
                    <a:pt x="257556" y="139160"/>
                    <a:pt x="403574" y="139160"/>
                  </a:cubicBezTo>
                  <a:cubicBezTo>
                    <a:pt x="549593" y="139160"/>
                    <a:pt x="667988" y="257556"/>
                    <a:pt x="667988" y="403574"/>
                  </a:cubicBezTo>
                  <a:cubicBezTo>
                    <a:pt x="667988" y="549593"/>
                    <a:pt x="549593" y="667988"/>
                    <a:pt x="403574" y="667988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sp>
        <p:nvSpPr>
          <p:cNvPr id="26" name="Date Placeholder 10">
            <a:extLst>
              <a:ext uri="{FF2B5EF4-FFF2-40B4-BE49-F238E27FC236}">
                <a16:creationId xmlns:a16="http://schemas.microsoft.com/office/drawing/2014/main" id="{259F46E4-2349-4648-9F2A-4AAAF90E2A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/>
              <a:t>2/1/20XX</a:t>
            </a:r>
            <a:endParaRPr lang="en-US" dirty="0"/>
          </a:p>
        </p:txBody>
      </p:sp>
      <p:sp>
        <p:nvSpPr>
          <p:cNvPr id="27" name="Footer Placeholder 11">
            <a:extLst>
              <a:ext uri="{FF2B5EF4-FFF2-40B4-BE49-F238E27FC236}">
                <a16:creationId xmlns:a16="http://schemas.microsoft.com/office/drawing/2014/main" id="{94E035A8-7A24-4D10-BA2D-2C532F64B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28" name="Slide Number Placeholder 12">
            <a:extLst>
              <a:ext uri="{FF2B5EF4-FFF2-40B4-BE49-F238E27FC236}">
                <a16:creationId xmlns:a16="http://schemas.microsoft.com/office/drawing/2014/main" id="{6C9E9F7A-E573-4282-AF34-299574A05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0967E29-1480-472A-9FC5-C4768A52587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7693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54CB8CCA-DED1-4DE3-8F45-36B88DD8A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5739"/>
            <a:ext cx="10515600" cy="112494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5" name="Graphic 190">
            <a:extLst>
              <a:ext uri="{FF2B5EF4-FFF2-40B4-BE49-F238E27FC236}">
                <a16:creationId xmlns:a16="http://schemas.microsoft.com/office/drawing/2014/main" id="{FA1A3B78-4096-4AA2-8788-BDE7FDE0AD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136525"/>
            <a:ext cx="1285907" cy="434428"/>
            <a:chOff x="2504802" y="1755501"/>
            <a:chExt cx="1591731" cy="537747"/>
          </a:xfrm>
          <a:solidFill>
            <a:schemeClr val="tx1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589B616-117C-44BC-9166-267CB523C065}"/>
                </a:ext>
              </a:extLst>
            </p:cNvPr>
            <p:cNvSpPr/>
            <p:nvPr/>
          </p:nvSpPr>
          <p:spPr>
            <a:xfrm>
              <a:off x="2504802" y="2113855"/>
              <a:ext cx="1598614" cy="172939"/>
            </a:xfrm>
            <a:custGeom>
              <a:avLst/>
              <a:gdLst>
                <a:gd name="connsiteX0" fmla="*/ 1248648 w 1598614"/>
                <a:gd name="connsiteY0" fmla="*/ 172939 h 172939"/>
                <a:gd name="connsiteX1" fmla="*/ 1123031 w 1598614"/>
                <a:gd name="connsiteY1" fmla="*/ 92708 h 172939"/>
                <a:gd name="connsiteX2" fmla="*/ 1024085 w 1598614"/>
                <a:gd name="connsiteY2" fmla="*/ 29469 h 172939"/>
                <a:gd name="connsiteX3" fmla="*/ 925140 w 1598614"/>
                <a:gd name="connsiteY3" fmla="*/ 92708 h 172939"/>
                <a:gd name="connsiteX4" fmla="*/ 799522 w 1598614"/>
                <a:gd name="connsiteY4" fmla="*/ 172939 h 172939"/>
                <a:gd name="connsiteX5" fmla="*/ 799522 w 1598614"/>
                <a:gd name="connsiteY5" fmla="*/ 172939 h 172939"/>
                <a:gd name="connsiteX6" fmla="*/ 673905 w 1598614"/>
                <a:gd name="connsiteY6" fmla="*/ 92708 h 172939"/>
                <a:gd name="connsiteX7" fmla="*/ 574959 w 1598614"/>
                <a:gd name="connsiteY7" fmla="*/ 29469 h 172939"/>
                <a:gd name="connsiteX8" fmla="*/ 476014 w 1598614"/>
                <a:gd name="connsiteY8" fmla="*/ 92708 h 172939"/>
                <a:gd name="connsiteX9" fmla="*/ 350396 w 1598614"/>
                <a:gd name="connsiteY9" fmla="*/ 172939 h 172939"/>
                <a:gd name="connsiteX10" fmla="*/ 224778 w 1598614"/>
                <a:gd name="connsiteY10" fmla="*/ 92708 h 172939"/>
                <a:gd name="connsiteX11" fmla="*/ 125833 w 1598614"/>
                <a:gd name="connsiteY11" fmla="*/ 29469 h 172939"/>
                <a:gd name="connsiteX12" fmla="*/ 26887 w 1598614"/>
                <a:gd name="connsiteY12" fmla="*/ 92708 h 172939"/>
                <a:gd name="connsiteX13" fmla="*/ 0 w 1598614"/>
                <a:gd name="connsiteY13" fmla="*/ 80232 h 172939"/>
                <a:gd name="connsiteX14" fmla="*/ 125618 w 1598614"/>
                <a:gd name="connsiteY14" fmla="*/ 0 h 172939"/>
                <a:gd name="connsiteX15" fmla="*/ 251235 w 1598614"/>
                <a:gd name="connsiteY15" fmla="*/ 80232 h 172939"/>
                <a:gd name="connsiteX16" fmla="*/ 350181 w 1598614"/>
                <a:gd name="connsiteY16" fmla="*/ 143471 h 172939"/>
                <a:gd name="connsiteX17" fmla="*/ 449126 w 1598614"/>
                <a:gd name="connsiteY17" fmla="*/ 80232 h 172939"/>
                <a:gd name="connsiteX18" fmla="*/ 574744 w 1598614"/>
                <a:gd name="connsiteY18" fmla="*/ 0 h 172939"/>
                <a:gd name="connsiteX19" fmla="*/ 700362 w 1598614"/>
                <a:gd name="connsiteY19" fmla="*/ 80232 h 172939"/>
                <a:gd name="connsiteX20" fmla="*/ 799307 w 1598614"/>
                <a:gd name="connsiteY20" fmla="*/ 143471 h 172939"/>
                <a:gd name="connsiteX21" fmla="*/ 799307 w 1598614"/>
                <a:gd name="connsiteY21" fmla="*/ 143471 h 172939"/>
                <a:gd name="connsiteX22" fmla="*/ 898253 w 1598614"/>
                <a:gd name="connsiteY22" fmla="*/ 80232 h 172939"/>
                <a:gd name="connsiteX23" fmla="*/ 1023870 w 1598614"/>
                <a:gd name="connsiteY23" fmla="*/ 0 h 172939"/>
                <a:gd name="connsiteX24" fmla="*/ 1149488 w 1598614"/>
                <a:gd name="connsiteY24" fmla="*/ 80232 h 172939"/>
                <a:gd name="connsiteX25" fmla="*/ 1248433 w 1598614"/>
                <a:gd name="connsiteY25" fmla="*/ 143471 h 172939"/>
                <a:gd name="connsiteX26" fmla="*/ 1347379 w 1598614"/>
                <a:gd name="connsiteY26" fmla="*/ 80232 h 172939"/>
                <a:gd name="connsiteX27" fmla="*/ 1472997 w 1598614"/>
                <a:gd name="connsiteY27" fmla="*/ 0 h 172939"/>
                <a:gd name="connsiteX28" fmla="*/ 1598614 w 1598614"/>
                <a:gd name="connsiteY28" fmla="*/ 80232 h 172939"/>
                <a:gd name="connsiteX29" fmla="*/ 1571942 w 1598614"/>
                <a:gd name="connsiteY29" fmla="*/ 92708 h 172939"/>
                <a:gd name="connsiteX30" fmla="*/ 1472997 w 1598614"/>
                <a:gd name="connsiteY30" fmla="*/ 29469 h 172939"/>
                <a:gd name="connsiteX31" fmla="*/ 1374051 w 1598614"/>
                <a:gd name="connsiteY31" fmla="*/ 92708 h 172939"/>
                <a:gd name="connsiteX32" fmla="*/ 1248648 w 1598614"/>
                <a:gd name="connsiteY32" fmla="*/ 172939 h 172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614" h="172939">
                  <a:moveTo>
                    <a:pt x="1248648" y="172939"/>
                  </a:moveTo>
                  <a:cubicBezTo>
                    <a:pt x="1194229" y="172939"/>
                    <a:pt x="1146046" y="142180"/>
                    <a:pt x="1123031" y="92708"/>
                  </a:cubicBezTo>
                  <a:cubicBezTo>
                    <a:pt x="1104962" y="53775"/>
                    <a:pt x="1067105" y="29469"/>
                    <a:pt x="1024085" y="29469"/>
                  </a:cubicBezTo>
                  <a:cubicBezTo>
                    <a:pt x="981066" y="29469"/>
                    <a:pt x="943208" y="53775"/>
                    <a:pt x="925140" y="92708"/>
                  </a:cubicBezTo>
                  <a:cubicBezTo>
                    <a:pt x="902124" y="142180"/>
                    <a:pt x="853942" y="172939"/>
                    <a:pt x="799522" y="172939"/>
                  </a:cubicBezTo>
                  <a:cubicBezTo>
                    <a:pt x="799522" y="172939"/>
                    <a:pt x="799522" y="172939"/>
                    <a:pt x="799522" y="172939"/>
                  </a:cubicBezTo>
                  <a:cubicBezTo>
                    <a:pt x="744887" y="172939"/>
                    <a:pt x="696920" y="142180"/>
                    <a:pt x="673905" y="92708"/>
                  </a:cubicBezTo>
                  <a:cubicBezTo>
                    <a:pt x="655836" y="53775"/>
                    <a:pt x="617979" y="29469"/>
                    <a:pt x="574959" y="29469"/>
                  </a:cubicBezTo>
                  <a:cubicBezTo>
                    <a:pt x="531939" y="29469"/>
                    <a:pt x="494082" y="53775"/>
                    <a:pt x="476014" y="92708"/>
                  </a:cubicBezTo>
                  <a:cubicBezTo>
                    <a:pt x="452998" y="142180"/>
                    <a:pt x="405031" y="172939"/>
                    <a:pt x="350396" y="172939"/>
                  </a:cubicBezTo>
                  <a:cubicBezTo>
                    <a:pt x="295976" y="172939"/>
                    <a:pt x="247794" y="142180"/>
                    <a:pt x="224778" y="92708"/>
                  </a:cubicBezTo>
                  <a:cubicBezTo>
                    <a:pt x="206710" y="53775"/>
                    <a:pt x="168853" y="29469"/>
                    <a:pt x="125833" y="29469"/>
                  </a:cubicBezTo>
                  <a:cubicBezTo>
                    <a:pt x="82813" y="29469"/>
                    <a:pt x="44956" y="53775"/>
                    <a:pt x="26887" y="92708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268" y="30759"/>
                    <a:pt x="969235" y="0"/>
                    <a:pt x="1023870" y="0"/>
                  </a:cubicBezTo>
                  <a:cubicBezTo>
                    <a:pt x="1078505" y="0"/>
                    <a:pt x="1126472" y="30759"/>
                    <a:pt x="1149488" y="80232"/>
                  </a:cubicBezTo>
                  <a:cubicBezTo>
                    <a:pt x="1167556" y="119165"/>
                    <a:pt x="1205414" y="143471"/>
                    <a:pt x="1248433" y="143471"/>
                  </a:cubicBezTo>
                  <a:cubicBezTo>
                    <a:pt x="1291453" y="143471"/>
                    <a:pt x="1329311" y="119165"/>
                    <a:pt x="1347379" y="80232"/>
                  </a:cubicBezTo>
                  <a:cubicBezTo>
                    <a:pt x="1370394" y="30759"/>
                    <a:pt x="1418361" y="0"/>
                    <a:pt x="1472997" y="0"/>
                  </a:cubicBezTo>
                  <a:cubicBezTo>
                    <a:pt x="1527632" y="0"/>
                    <a:pt x="1575814" y="30759"/>
                    <a:pt x="1598614" y="80232"/>
                  </a:cubicBezTo>
                  <a:lnTo>
                    <a:pt x="1571942" y="92708"/>
                  </a:lnTo>
                  <a:cubicBezTo>
                    <a:pt x="1553874" y="53775"/>
                    <a:pt x="1515801" y="29469"/>
                    <a:pt x="1472997" y="29469"/>
                  </a:cubicBezTo>
                  <a:cubicBezTo>
                    <a:pt x="1429977" y="29469"/>
                    <a:pt x="1392119" y="53775"/>
                    <a:pt x="1374051" y="92708"/>
                  </a:cubicBezTo>
                  <a:cubicBezTo>
                    <a:pt x="1351251" y="142180"/>
                    <a:pt x="1303069" y="172939"/>
                    <a:pt x="1248648" y="172939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3499B12-84EC-4CE5-B0F9-682651A34666}"/>
                </a:ext>
              </a:extLst>
            </p:cNvPr>
            <p:cNvSpPr/>
            <p:nvPr/>
          </p:nvSpPr>
          <p:spPr>
            <a:xfrm>
              <a:off x="2504802" y="1755501"/>
              <a:ext cx="1598829" cy="172724"/>
            </a:xfrm>
            <a:custGeom>
              <a:avLst/>
              <a:gdLst>
                <a:gd name="connsiteX0" fmla="*/ 1248648 w 1598829"/>
                <a:gd name="connsiteY0" fmla="*/ 172724 h 172724"/>
                <a:gd name="connsiteX1" fmla="*/ 1123031 w 1598829"/>
                <a:gd name="connsiteY1" fmla="*/ 92492 h 172724"/>
                <a:gd name="connsiteX2" fmla="*/ 1024085 w 1598829"/>
                <a:gd name="connsiteY2" fmla="*/ 29253 h 172724"/>
                <a:gd name="connsiteX3" fmla="*/ 925140 w 1598829"/>
                <a:gd name="connsiteY3" fmla="*/ 92492 h 172724"/>
                <a:gd name="connsiteX4" fmla="*/ 799522 w 1598829"/>
                <a:gd name="connsiteY4" fmla="*/ 172724 h 172724"/>
                <a:gd name="connsiteX5" fmla="*/ 799522 w 1598829"/>
                <a:gd name="connsiteY5" fmla="*/ 172724 h 172724"/>
                <a:gd name="connsiteX6" fmla="*/ 673905 w 1598829"/>
                <a:gd name="connsiteY6" fmla="*/ 92492 h 172724"/>
                <a:gd name="connsiteX7" fmla="*/ 574959 w 1598829"/>
                <a:gd name="connsiteY7" fmla="*/ 29253 h 172724"/>
                <a:gd name="connsiteX8" fmla="*/ 476014 w 1598829"/>
                <a:gd name="connsiteY8" fmla="*/ 92492 h 172724"/>
                <a:gd name="connsiteX9" fmla="*/ 350396 w 1598829"/>
                <a:gd name="connsiteY9" fmla="*/ 172724 h 172724"/>
                <a:gd name="connsiteX10" fmla="*/ 224778 w 1598829"/>
                <a:gd name="connsiteY10" fmla="*/ 92492 h 172724"/>
                <a:gd name="connsiteX11" fmla="*/ 125833 w 1598829"/>
                <a:gd name="connsiteY11" fmla="*/ 29253 h 172724"/>
                <a:gd name="connsiteX12" fmla="*/ 26887 w 1598829"/>
                <a:gd name="connsiteY12" fmla="*/ 92492 h 172724"/>
                <a:gd name="connsiteX13" fmla="*/ 0 w 1598829"/>
                <a:gd name="connsiteY13" fmla="*/ 80232 h 172724"/>
                <a:gd name="connsiteX14" fmla="*/ 125618 w 1598829"/>
                <a:gd name="connsiteY14" fmla="*/ 0 h 172724"/>
                <a:gd name="connsiteX15" fmla="*/ 251235 w 1598829"/>
                <a:gd name="connsiteY15" fmla="*/ 80232 h 172724"/>
                <a:gd name="connsiteX16" fmla="*/ 350181 w 1598829"/>
                <a:gd name="connsiteY16" fmla="*/ 143471 h 172724"/>
                <a:gd name="connsiteX17" fmla="*/ 449126 w 1598829"/>
                <a:gd name="connsiteY17" fmla="*/ 80232 h 172724"/>
                <a:gd name="connsiteX18" fmla="*/ 574744 w 1598829"/>
                <a:gd name="connsiteY18" fmla="*/ 0 h 172724"/>
                <a:gd name="connsiteX19" fmla="*/ 700362 w 1598829"/>
                <a:gd name="connsiteY19" fmla="*/ 80232 h 172724"/>
                <a:gd name="connsiteX20" fmla="*/ 799307 w 1598829"/>
                <a:gd name="connsiteY20" fmla="*/ 143471 h 172724"/>
                <a:gd name="connsiteX21" fmla="*/ 799307 w 1598829"/>
                <a:gd name="connsiteY21" fmla="*/ 143471 h 172724"/>
                <a:gd name="connsiteX22" fmla="*/ 898253 w 1598829"/>
                <a:gd name="connsiteY22" fmla="*/ 80232 h 172724"/>
                <a:gd name="connsiteX23" fmla="*/ 1024085 w 1598829"/>
                <a:gd name="connsiteY23" fmla="*/ 0 h 172724"/>
                <a:gd name="connsiteX24" fmla="*/ 1149703 w 1598829"/>
                <a:gd name="connsiteY24" fmla="*/ 80232 h 172724"/>
                <a:gd name="connsiteX25" fmla="*/ 1248648 w 1598829"/>
                <a:gd name="connsiteY25" fmla="*/ 143471 h 172724"/>
                <a:gd name="connsiteX26" fmla="*/ 1347594 w 1598829"/>
                <a:gd name="connsiteY26" fmla="*/ 80232 h 172724"/>
                <a:gd name="connsiteX27" fmla="*/ 1473212 w 1598829"/>
                <a:gd name="connsiteY27" fmla="*/ 0 h 172724"/>
                <a:gd name="connsiteX28" fmla="*/ 1598829 w 1598829"/>
                <a:gd name="connsiteY28" fmla="*/ 80232 h 172724"/>
                <a:gd name="connsiteX29" fmla="*/ 1572157 w 1598829"/>
                <a:gd name="connsiteY29" fmla="*/ 92492 h 172724"/>
                <a:gd name="connsiteX30" fmla="*/ 1473212 w 1598829"/>
                <a:gd name="connsiteY30" fmla="*/ 29253 h 172724"/>
                <a:gd name="connsiteX31" fmla="*/ 1374266 w 1598829"/>
                <a:gd name="connsiteY31" fmla="*/ 92492 h 172724"/>
                <a:gd name="connsiteX32" fmla="*/ 1248648 w 1598829"/>
                <a:gd name="connsiteY32" fmla="*/ 172724 h 172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829" h="172724">
                  <a:moveTo>
                    <a:pt x="1248648" y="172724"/>
                  </a:moveTo>
                  <a:cubicBezTo>
                    <a:pt x="1194229" y="172724"/>
                    <a:pt x="1146046" y="141965"/>
                    <a:pt x="1123031" y="92492"/>
                  </a:cubicBezTo>
                  <a:cubicBezTo>
                    <a:pt x="1104962" y="53560"/>
                    <a:pt x="1067105" y="29253"/>
                    <a:pt x="1024085" y="29253"/>
                  </a:cubicBezTo>
                  <a:cubicBezTo>
                    <a:pt x="981066" y="29253"/>
                    <a:pt x="943208" y="53560"/>
                    <a:pt x="925140" y="92492"/>
                  </a:cubicBezTo>
                  <a:cubicBezTo>
                    <a:pt x="902124" y="141965"/>
                    <a:pt x="853942" y="172724"/>
                    <a:pt x="799522" y="172724"/>
                  </a:cubicBezTo>
                  <a:cubicBezTo>
                    <a:pt x="799522" y="172724"/>
                    <a:pt x="799522" y="172724"/>
                    <a:pt x="799522" y="172724"/>
                  </a:cubicBezTo>
                  <a:cubicBezTo>
                    <a:pt x="744887" y="172724"/>
                    <a:pt x="696920" y="141965"/>
                    <a:pt x="673905" y="92492"/>
                  </a:cubicBezTo>
                  <a:cubicBezTo>
                    <a:pt x="655836" y="53560"/>
                    <a:pt x="617979" y="29253"/>
                    <a:pt x="574959" y="29253"/>
                  </a:cubicBezTo>
                  <a:cubicBezTo>
                    <a:pt x="531939" y="29253"/>
                    <a:pt x="494082" y="53560"/>
                    <a:pt x="476014" y="92492"/>
                  </a:cubicBezTo>
                  <a:cubicBezTo>
                    <a:pt x="452998" y="141965"/>
                    <a:pt x="405031" y="172724"/>
                    <a:pt x="350396" y="172724"/>
                  </a:cubicBezTo>
                  <a:cubicBezTo>
                    <a:pt x="295976" y="172724"/>
                    <a:pt x="247794" y="141965"/>
                    <a:pt x="224778" y="92492"/>
                  </a:cubicBezTo>
                  <a:cubicBezTo>
                    <a:pt x="206710" y="53560"/>
                    <a:pt x="168853" y="29253"/>
                    <a:pt x="125833" y="29253"/>
                  </a:cubicBezTo>
                  <a:cubicBezTo>
                    <a:pt x="82813" y="29253"/>
                    <a:pt x="44956" y="53560"/>
                    <a:pt x="26887" y="92492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483" y="30759"/>
                    <a:pt x="969450" y="0"/>
                    <a:pt x="1024085" y="0"/>
                  </a:cubicBezTo>
                  <a:cubicBezTo>
                    <a:pt x="1078720" y="0"/>
                    <a:pt x="1126688" y="30759"/>
                    <a:pt x="1149703" y="80232"/>
                  </a:cubicBezTo>
                  <a:cubicBezTo>
                    <a:pt x="1167771" y="119165"/>
                    <a:pt x="1205629" y="143471"/>
                    <a:pt x="1248648" y="143471"/>
                  </a:cubicBezTo>
                  <a:cubicBezTo>
                    <a:pt x="1291668" y="143471"/>
                    <a:pt x="1329526" y="119165"/>
                    <a:pt x="1347594" y="80232"/>
                  </a:cubicBezTo>
                  <a:cubicBezTo>
                    <a:pt x="1370610" y="30759"/>
                    <a:pt x="1418792" y="0"/>
                    <a:pt x="1473212" y="0"/>
                  </a:cubicBezTo>
                  <a:cubicBezTo>
                    <a:pt x="1527847" y="0"/>
                    <a:pt x="1576029" y="30759"/>
                    <a:pt x="1598829" y="80232"/>
                  </a:cubicBezTo>
                  <a:lnTo>
                    <a:pt x="1572157" y="92492"/>
                  </a:lnTo>
                  <a:cubicBezTo>
                    <a:pt x="1554089" y="53560"/>
                    <a:pt x="1516016" y="29253"/>
                    <a:pt x="1473212" y="29253"/>
                  </a:cubicBezTo>
                  <a:cubicBezTo>
                    <a:pt x="1430192" y="29253"/>
                    <a:pt x="1392335" y="53560"/>
                    <a:pt x="1374266" y="92492"/>
                  </a:cubicBezTo>
                  <a:cubicBezTo>
                    <a:pt x="1351251" y="141965"/>
                    <a:pt x="1303069" y="172724"/>
                    <a:pt x="1248648" y="172724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54184C6-AF68-4E37-913D-0F6FCC56F490}"/>
              </a:ext>
            </a:extLst>
          </p:cNvPr>
          <p:cNvGrpSpPr/>
          <p:nvPr userDrawn="1"/>
        </p:nvGrpSpPr>
        <p:grpSpPr>
          <a:xfrm>
            <a:off x="11052344" y="5438146"/>
            <a:ext cx="705479" cy="705479"/>
            <a:chOff x="11214904" y="5539746"/>
            <a:chExt cx="705479" cy="705479"/>
          </a:xfrm>
        </p:grpSpPr>
        <p:sp>
          <p:nvSpPr>
            <p:cNvPr id="19" name="Graphic 212">
              <a:extLst>
                <a:ext uri="{FF2B5EF4-FFF2-40B4-BE49-F238E27FC236}">
                  <a16:creationId xmlns:a16="http://schemas.microsoft.com/office/drawing/2014/main" id="{B98D88F3-9A0C-497C-A9DC-0567F72E5D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214904" y="5539746"/>
              <a:ext cx="705479" cy="705479"/>
            </a:xfrm>
            <a:custGeom>
              <a:avLst/>
              <a:gdLst>
                <a:gd name="connsiteX0" fmla="*/ 403574 w 807148"/>
                <a:gd name="connsiteY0" fmla="*/ 0 h 807148"/>
                <a:gd name="connsiteX1" fmla="*/ 0 w 807148"/>
                <a:gd name="connsiteY1" fmla="*/ 403574 h 807148"/>
                <a:gd name="connsiteX2" fmla="*/ 403574 w 807148"/>
                <a:gd name="connsiteY2" fmla="*/ 807149 h 807148"/>
                <a:gd name="connsiteX3" fmla="*/ 807149 w 807148"/>
                <a:gd name="connsiteY3" fmla="*/ 403574 h 807148"/>
                <a:gd name="connsiteX4" fmla="*/ 403574 w 807148"/>
                <a:gd name="connsiteY4" fmla="*/ 0 h 807148"/>
                <a:gd name="connsiteX5" fmla="*/ 403574 w 807148"/>
                <a:gd name="connsiteY5" fmla="*/ 667988 h 807148"/>
                <a:gd name="connsiteX6" fmla="*/ 139160 w 807148"/>
                <a:gd name="connsiteY6" fmla="*/ 403574 h 807148"/>
                <a:gd name="connsiteX7" fmla="*/ 403574 w 807148"/>
                <a:gd name="connsiteY7" fmla="*/ 139160 h 807148"/>
                <a:gd name="connsiteX8" fmla="*/ 667988 w 807148"/>
                <a:gd name="connsiteY8" fmla="*/ 403574 h 807148"/>
                <a:gd name="connsiteX9" fmla="*/ 403574 w 807148"/>
                <a:gd name="connsiteY9" fmla="*/ 667988 h 807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7148" h="807148">
                  <a:moveTo>
                    <a:pt x="403574" y="0"/>
                  </a:moveTo>
                  <a:cubicBezTo>
                    <a:pt x="180689" y="0"/>
                    <a:pt x="0" y="180689"/>
                    <a:pt x="0" y="403574"/>
                  </a:cubicBezTo>
                  <a:cubicBezTo>
                    <a:pt x="0" y="626459"/>
                    <a:pt x="180689" y="807149"/>
                    <a:pt x="403574" y="807149"/>
                  </a:cubicBezTo>
                  <a:cubicBezTo>
                    <a:pt x="626459" y="807149"/>
                    <a:pt x="807149" y="626459"/>
                    <a:pt x="807149" y="403574"/>
                  </a:cubicBezTo>
                  <a:cubicBezTo>
                    <a:pt x="807149" y="180689"/>
                    <a:pt x="626459" y="0"/>
                    <a:pt x="403574" y="0"/>
                  </a:cubicBezTo>
                  <a:close/>
                  <a:moveTo>
                    <a:pt x="403574" y="667988"/>
                  </a:moveTo>
                  <a:cubicBezTo>
                    <a:pt x="257556" y="667988"/>
                    <a:pt x="139160" y="549593"/>
                    <a:pt x="139160" y="403574"/>
                  </a:cubicBezTo>
                  <a:cubicBezTo>
                    <a:pt x="139160" y="257556"/>
                    <a:pt x="257556" y="139160"/>
                    <a:pt x="403574" y="139160"/>
                  </a:cubicBezTo>
                  <a:cubicBezTo>
                    <a:pt x="549593" y="139160"/>
                    <a:pt x="667988" y="257556"/>
                    <a:pt x="667988" y="403574"/>
                  </a:cubicBezTo>
                  <a:cubicBezTo>
                    <a:pt x="667988" y="549593"/>
                    <a:pt x="549593" y="667988"/>
                    <a:pt x="403574" y="667988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20" name="Graphic 212">
              <a:extLst>
                <a:ext uri="{FF2B5EF4-FFF2-40B4-BE49-F238E27FC236}">
                  <a16:creationId xmlns:a16="http://schemas.microsoft.com/office/drawing/2014/main" id="{109A387A-F471-4821-B626-B6D3DA5B37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214904" y="5539746"/>
              <a:ext cx="705479" cy="705479"/>
            </a:xfrm>
            <a:custGeom>
              <a:avLst/>
              <a:gdLst>
                <a:gd name="connsiteX0" fmla="*/ 403574 w 807148"/>
                <a:gd name="connsiteY0" fmla="*/ 0 h 807148"/>
                <a:gd name="connsiteX1" fmla="*/ 0 w 807148"/>
                <a:gd name="connsiteY1" fmla="*/ 403574 h 807148"/>
                <a:gd name="connsiteX2" fmla="*/ 403574 w 807148"/>
                <a:gd name="connsiteY2" fmla="*/ 807149 h 807148"/>
                <a:gd name="connsiteX3" fmla="*/ 807149 w 807148"/>
                <a:gd name="connsiteY3" fmla="*/ 403574 h 807148"/>
                <a:gd name="connsiteX4" fmla="*/ 403574 w 807148"/>
                <a:gd name="connsiteY4" fmla="*/ 0 h 807148"/>
                <a:gd name="connsiteX5" fmla="*/ 403574 w 807148"/>
                <a:gd name="connsiteY5" fmla="*/ 667988 h 807148"/>
                <a:gd name="connsiteX6" fmla="*/ 139160 w 807148"/>
                <a:gd name="connsiteY6" fmla="*/ 403574 h 807148"/>
                <a:gd name="connsiteX7" fmla="*/ 403574 w 807148"/>
                <a:gd name="connsiteY7" fmla="*/ 139160 h 807148"/>
                <a:gd name="connsiteX8" fmla="*/ 667988 w 807148"/>
                <a:gd name="connsiteY8" fmla="*/ 403574 h 807148"/>
                <a:gd name="connsiteX9" fmla="*/ 403574 w 807148"/>
                <a:gd name="connsiteY9" fmla="*/ 667988 h 807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7148" h="807148">
                  <a:moveTo>
                    <a:pt x="403574" y="0"/>
                  </a:moveTo>
                  <a:cubicBezTo>
                    <a:pt x="180689" y="0"/>
                    <a:pt x="0" y="180689"/>
                    <a:pt x="0" y="403574"/>
                  </a:cubicBezTo>
                  <a:cubicBezTo>
                    <a:pt x="0" y="626459"/>
                    <a:pt x="180689" y="807149"/>
                    <a:pt x="403574" y="807149"/>
                  </a:cubicBezTo>
                  <a:cubicBezTo>
                    <a:pt x="626459" y="807149"/>
                    <a:pt x="807149" y="626459"/>
                    <a:pt x="807149" y="403574"/>
                  </a:cubicBezTo>
                  <a:cubicBezTo>
                    <a:pt x="807149" y="180689"/>
                    <a:pt x="626459" y="0"/>
                    <a:pt x="403574" y="0"/>
                  </a:cubicBezTo>
                  <a:close/>
                  <a:moveTo>
                    <a:pt x="403574" y="667988"/>
                  </a:moveTo>
                  <a:cubicBezTo>
                    <a:pt x="257556" y="667988"/>
                    <a:pt x="139160" y="549593"/>
                    <a:pt x="139160" y="403574"/>
                  </a:cubicBezTo>
                  <a:cubicBezTo>
                    <a:pt x="139160" y="257556"/>
                    <a:pt x="257556" y="139160"/>
                    <a:pt x="403574" y="139160"/>
                  </a:cubicBezTo>
                  <a:cubicBezTo>
                    <a:pt x="549593" y="139160"/>
                    <a:pt x="667988" y="257556"/>
                    <a:pt x="667988" y="403574"/>
                  </a:cubicBezTo>
                  <a:cubicBezTo>
                    <a:pt x="667988" y="549593"/>
                    <a:pt x="549593" y="667988"/>
                    <a:pt x="403574" y="667988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sp>
        <p:nvSpPr>
          <p:cNvPr id="21" name="Date Placeholder 10">
            <a:extLst>
              <a:ext uri="{FF2B5EF4-FFF2-40B4-BE49-F238E27FC236}">
                <a16:creationId xmlns:a16="http://schemas.microsoft.com/office/drawing/2014/main" id="{D697EDD4-9B36-4B91-B543-B95495C255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/>
              <a:t>2/1/20XX</a:t>
            </a:r>
            <a:endParaRPr lang="en-US" dirty="0"/>
          </a:p>
        </p:txBody>
      </p:sp>
      <p:sp>
        <p:nvSpPr>
          <p:cNvPr id="22" name="Footer Placeholder 11">
            <a:extLst>
              <a:ext uri="{FF2B5EF4-FFF2-40B4-BE49-F238E27FC236}">
                <a16:creationId xmlns:a16="http://schemas.microsoft.com/office/drawing/2014/main" id="{5E11CADB-1F10-4CCF-89E6-AC5ED8E7B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23" name="Slide Number Placeholder 12">
            <a:extLst>
              <a:ext uri="{FF2B5EF4-FFF2-40B4-BE49-F238E27FC236}">
                <a16:creationId xmlns:a16="http://schemas.microsoft.com/office/drawing/2014/main" id="{46B9E851-BF44-48B2-8234-99BA0A2F0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0967E29-1480-472A-9FC5-C4768A52587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229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132AFB4-A853-454F-AB81-EE2659F67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2"/>
            <a:ext cx="2232251" cy="2361890"/>
          </a:xfrm>
          <a:custGeom>
            <a:avLst/>
            <a:gdLst>
              <a:gd name="connsiteX0" fmla="*/ 2292284 w 3871489"/>
              <a:gd name="connsiteY0" fmla="*/ 0 h 4096327"/>
              <a:gd name="connsiteX1" fmla="*/ 3500914 w 3871489"/>
              <a:gd name="connsiteY1" fmla="*/ 0 h 4096327"/>
              <a:gd name="connsiteX2" fmla="*/ 3542229 w 3871489"/>
              <a:gd name="connsiteY2" fmla="*/ 68006 h 4096327"/>
              <a:gd name="connsiteX3" fmla="*/ 3871489 w 3871489"/>
              <a:gd name="connsiteY3" fmla="*/ 1368323 h 4096327"/>
              <a:gd name="connsiteX4" fmla="*/ 1143485 w 3871489"/>
              <a:gd name="connsiteY4" fmla="*/ 4096327 h 4096327"/>
              <a:gd name="connsiteX5" fmla="*/ 81633 w 3871489"/>
              <a:gd name="connsiteY5" fmla="*/ 3881944 h 4096327"/>
              <a:gd name="connsiteX6" fmla="*/ 0 w 3871489"/>
              <a:gd name="connsiteY6" fmla="*/ 3842618 h 4096327"/>
              <a:gd name="connsiteX7" fmla="*/ 0 w 3871489"/>
              <a:gd name="connsiteY7" fmla="*/ 2741475 h 4096327"/>
              <a:gd name="connsiteX8" fmla="*/ 6615 w 3871489"/>
              <a:gd name="connsiteY8" fmla="*/ 2747487 h 4096327"/>
              <a:gd name="connsiteX9" fmla="*/ 1143485 w 3871489"/>
              <a:gd name="connsiteY9" fmla="*/ 3155655 h 4096327"/>
              <a:gd name="connsiteX10" fmla="*/ 2930817 w 3871489"/>
              <a:gd name="connsiteY10" fmla="*/ 1368323 h 4096327"/>
              <a:gd name="connsiteX11" fmla="*/ 2407287 w 3871489"/>
              <a:gd name="connsiteY11" fmla="*/ 104524 h 409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71489" h="4096327">
                <a:moveTo>
                  <a:pt x="2292284" y="0"/>
                </a:moveTo>
                <a:lnTo>
                  <a:pt x="3500914" y="0"/>
                </a:lnTo>
                <a:lnTo>
                  <a:pt x="3542229" y="68006"/>
                </a:lnTo>
                <a:cubicBezTo>
                  <a:pt x="3752213" y="454545"/>
                  <a:pt x="3871489" y="897507"/>
                  <a:pt x="3871489" y="1368323"/>
                </a:cubicBezTo>
                <a:cubicBezTo>
                  <a:pt x="3871489" y="2874936"/>
                  <a:pt x="2650098" y="4096327"/>
                  <a:pt x="1143485" y="4096327"/>
                </a:cubicBezTo>
                <a:cubicBezTo>
                  <a:pt x="766832" y="4096327"/>
                  <a:pt x="408006" y="4019990"/>
                  <a:pt x="81633" y="3881944"/>
                </a:cubicBezTo>
                <a:lnTo>
                  <a:pt x="0" y="3842618"/>
                </a:lnTo>
                <a:lnTo>
                  <a:pt x="0" y="2741475"/>
                </a:lnTo>
                <a:lnTo>
                  <a:pt x="6615" y="2747487"/>
                </a:lnTo>
                <a:cubicBezTo>
                  <a:pt x="315579" y="3002472"/>
                  <a:pt x="711663" y="3155655"/>
                  <a:pt x="1143485" y="3155655"/>
                </a:cubicBezTo>
                <a:cubicBezTo>
                  <a:pt x="2130515" y="3155655"/>
                  <a:pt x="2930817" y="2355353"/>
                  <a:pt x="2930817" y="1368323"/>
                </a:cubicBezTo>
                <a:cubicBezTo>
                  <a:pt x="2930817" y="874812"/>
                  <a:pt x="2730741" y="427979"/>
                  <a:pt x="2407287" y="104524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C7A51216-87BD-42FE-8101-AA68A199CB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76055" y="633045"/>
            <a:ext cx="5177077" cy="3863063"/>
          </a:xfrm>
        </p:spPr>
        <p:txBody>
          <a:bodyPr anchor="ctr"/>
          <a:lstStyle>
            <a:lvl1pPr algn="ctr">
              <a:lnSpc>
                <a:spcPct val="100000"/>
              </a:lnSpc>
              <a:defRPr b="0" baseline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04838ED8-47A6-444E-9A70-62C3DDD890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292656"/>
            <a:ext cx="1861854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7963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283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7963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283"/>
                </a:lnTo>
                <a:lnTo>
                  <a:pt x="0" y="180458"/>
                </a:lnTo>
                <a:close/>
              </a:path>
            </a:pathLst>
          </a:custGeom>
          <a:solidFill>
            <a:schemeClr val="tx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EED28DBA-363E-4EDE-9CA4-0A3D2EABA6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732391"/>
            <a:ext cx="1861854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8208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475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8208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475"/>
                </a:lnTo>
                <a:lnTo>
                  <a:pt x="0" y="180458"/>
                </a:lnTo>
                <a:close/>
              </a:path>
            </a:pathLst>
          </a:custGeom>
          <a:solidFill>
            <a:schemeClr val="tx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F1A1C4A-5092-4804-8704-EA27850397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2"/>
            <a:ext cx="2232251" cy="2361890"/>
          </a:xfrm>
          <a:custGeom>
            <a:avLst/>
            <a:gdLst>
              <a:gd name="connsiteX0" fmla="*/ 2292284 w 3871489"/>
              <a:gd name="connsiteY0" fmla="*/ 0 h 4096327"/>
              <a:gd name="connsiteX1" fmla="*/ 3500914 w 3871489"/>
              <a:gd name="connsiteY1" fmla="*/ 0 h 4096327"/>
              <a:gd name="connsiteX2" fmla="*/ 3542229 w 3871489"/>
              <a:gd name="connsiteY2" fmla="*/ 68006 h 4096327"/>
              <a:gd name="connsiteX3" fmla="*/ 3871489 w 3871489"/>
              <a:gd name="connsiteY3" fmla="*/ 1368323 h 4096327"/>
              <a:gd name="connsiteX4" fmla="*/ 1143485 w 3871489"/>
              <a:gd name="connsiteY4" fmla="*/ 4096327 h 4096327"/>
              <a:gd name="connsiteX5" fmla="*/ 81633 w 3871489"/>
              <a:gd name="connsiteY5" fmla="*/ 3881944 h 4096327"/>
              <a:gd name="connsiteX6" fmla="*/ 0 w 3871489"/>
              <a:gd name="connsiteY6" fmla="*/ 3842618 h 4096327"/>
              <a:gd name="connsiteX7" fmla="*/ 0 w 3871489"/>
              <a:gd name="connsiteY7" fmla="*/ 2741475 h 4096327"/>
              <a:gd name="connsiteX8" fmla="*/ 6615 w 3871489"/>
              <a:gd name="connsiteY8" fmla="*/ 2747487 h 4096327"/>
              <a:gd name="connsiteX9" fmla="*/ 1143485 w 3871489"/>
              <a:gd name="connsiteY9" fmla="*/ 3155655 h 4096327"/>
              <a:gd name="connsiteX10" fmla="*/ 2930817 w 3871489"/>
              <a:gd name="connsiteY10" fmla="*/ 1368323 h 4096327"/>
              <a:gd name="connsiteX11" fmla="*/ 2407287 w 3871489"/>
              <a:gd name="connsiteY11" fmla="*/ 104524 h 409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71489" h="4096327">
                <a:moveTo>
                  <a:pt x="2292284" y="0"/>
                </a:moveTo>
                <a:lnTo>
                  <a:pt x="3500914" y="0"/>
                </a:lnTo>
                <a:lnTo>
                  <a:pt x="3542229" y="68006"/>
                </a:lnTo>
                <a:cubicBezTo>
                  <a:pt x="3752213" y="454545"/>
                  <a:pt x="3871489" y="897507"/>
                  <a:pt x="3871489" y="1368323"/>
                </a:cubicBezTo>
                <a:cubicBezTo>
                  <a:pt x="3871489" y="2874936"/>
                  <a:pt x="2650098" y="4096327"/>
                  <a:pt x="1143485" y="4096327"/>
                </a:cubicBezTo>
                <a:cubicBezTo>
                  <a:pt x="766832" y="4096327"/>
                  <a:pt x="408006" y="4019990"/>
                  <a:pt x="81633" y="3881944"/>
                </a:cubicBezTo>
                <a:lnTo>
                  <a:pt x="0" y="3842618"/>
                </a:lnTo>
                <a:lnTo>
                  <a:pt x="0" y="2741475"/>
                </a:lnTo>
                <a:lnTo>
                  <a:pt x="6615" y="2747487"/>
                </a:lnTo>
                <a:cubicBezTo>
                  <a:pt x="315579" y="3002472"/>
                  <a:pt x="711663" y="3155655"/>
                  <a:pt x="1143485" y="3155655"/>
                </a:cubicBezTo>
                <a:cubicBezTo>
                  <a:pt x="2130515" y="3155655"/>
                  <a:pt x="2930817" y="2355353"/>
                  <a:pt x="2930817" y="1368323"/>
                </a:cubicBezTo>
                <a:cubicBezTo>
                  <a:pt x="2930817" y="874812"/>
                  <a:pt x="2730741" y="427979"/>
                  <a:pt x="2407287" y="104524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911BD1D4-C220-4A08-A113-47C384B7F8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759419" y="3564607"/>
            <a:ext cx="3432581" cy="3293393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F494DD11-C4F7-488D-9B64-0D5850F979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759419" y="3564607"/>
            <a:ext cx="3432581" cy="3293393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chemeClr val="accent3">
              <a:alpha val="2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45496C8D-0494-44FB-9F43-B3CB6B3BFD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75828" y="4669152"/>
            <a:ext cx="5177572" cy="887031"/>
          </a:xfrm>
        </p:spPr>
        <p:txBody>
          <a:bodyPr/>
          <a:lstStyle>
            <a:lvl1pPr algn="ctr">
              <a:buNone/>
              <a:defRPr/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23" name="Date Placeholder 178">
            <a:extLst>
              <a:ext uri="{FF2B5EF4-FFF2-40B4-BE49-F238E27FC236}">
                <a16:creationId xmlns:a16="http://schemas.microsoft.com/office/drawing/2014/main" id="{64E5B367-78E8-464F-A44D-8C70877FCA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/>
              <a:t>2/1/20XX</a:t>
            </a:r>
            <a:endParaRPr lang="en-US" dirty="0"/>
          </a:p>
        </p:txBody>
      </p:sp>
      <p:sp>
        <p:nvSpPr>
          <p:cNvPr id="24" name="Footer Placeholder 179">
            <a:extLst>
              <a:ext uri="{FF2B5EF4-FFF2-40B4-BE49-F238E27FC236}">
                <a16:creationId xmlns:a16="http://schemas.microsoft.com/office/drawing/2014/main" id="{D4AC7E0C-0B9F-4398-B582-7326AA254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PRESENTATION TITLE</a:t>
            </a:r>
          </a:p>
        </p:txBody>
      </p:sp>
      <p:grpSp>
        <p:nvGrpSpPr>
          <p:cNvPr id="25" name="Graphic 185">
            <a:extLst>
              <a:ext uri="{FF2B5EF4-FFF2-40B4-BE49-F238E27FC236}">
                <a16:creationId xmlns:a16="http://schemas.microsoft.com/office/drawing/2014/main" id="{F902CF95-4802-4803-B88F-358BAD556E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0428621" y="5695520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9CB7288-B078-4989-97BA-5684B8A1B713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1158005-0976-48BA-95EB-78DDDA7A4476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AE34BF9-E3E8-41D7-B49D-1BF7490282D2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B1BE576-62F7-4F63-A00C-769E67CB8C23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674FB0B-E21D-4719-AC24-605173B3A42A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31" name="Slide Number Placeholder 180">
            <a:extLst>
              <a:ext uri="{FF2B5EF4-FFF2-40B4-BE49-F238E27FC236}">
                <a16:creationId xmlns:a16="http://schemas.microsoft.com/office/drawing/2014/main" id="{EEC40372-7268-4D4B-9ABF-A1E03F05C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EA792F7-1D9E-4C7E-A103-E8EDFDC2691E}" type="slidenum">
              <a:rPr lang="en-US" smtClean="0">
                <a:solidFill>
                  <a:srgbClr val="898989"/>
                </a:solidFill>
              </a:rPr>
              <a:t>‹#›</a:t>
            </a:fld>
            <a:endParaRPr lang="en-US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644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CBFCC1FB-30E6-4ECF-8BAF-929D22A1430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86" y="174173"/>
            <a:ext cx="4198182" cy="1158857"/>
          </a:xfrm>
        </p:spPr>
        <p:txBody>
          <a:bodyPr anchor="b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grpSp>
        <p:nvGrpSpPr>
          <p:cNvPr id="18" name="Graphic 190">
            <a:extLst>
              <a:ext uri="{FF2B5EF4-FFF2-40B4-BE49-F238E27FC236}">
                <a16:creationId xmlns:a16="http://schemas.microsoft.com/office/drawing/2014/main" id="{4E21F050-FD36-4FCB-BAD4-7FEBD0985E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713137"/>
            <a:ext cx="1598829" cy="531293"/>
            <a:chOff x="2504802" y="1755501"/>
            <a:chExt cx="1598829" cy="531293"/>
          </a:xfrm>
          <a:solidFill>
            <a:schemeClr val="tx1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F19577D-D1B8-4BE5-9A01-6A857761B1DC}"/>
                </a:ext>
              </a:extLst>
            </p:cNvPr>
            <p:cNvSpPr/>
            <p:nvPr/>
          </p:nvSpPr>
          <p:spPr>
            <a:xfrm>
              <a:off x="2504802" y="2113855"/>
              <a:ext cx="1598614" cy="172939"/>
            </a:xfrm>
            <a:custGeom>
              <a:avLst/>
              <a:gdLst>
                <a:gd name="connsiteX0" fmla="*/ 1248648 w 1598614"/>
                <a:gd name="connsiteY0" fmla="*/ 172939 h 172939"/>
                <a:gd name="connsiteX1" fmla="*/ 1123031 w 1598614"/>
                <a:gd name="connsiteY1" fmla="*/ 92708 h 172939"/>
                <a:gd name="connsiteX2" fmla="*/ 1024085 w 1598614"/>
                <a:gd name="connsiteY2" fmla="*/ 29469 h 172939"/>
                <a:gd name="connsiteX3" fmla="*/ 925140 w 1598614"/>
                <a:gd name="connsiteY3" fmla="*/ 92708 h 172939"/>
                <a:gd name="connsiteX4" fmla="*/ 799522 w 1598614"/>
                <a:gd name="connsiteY4" fmla="*/ 172939 h 172939"/>
                <a:gd name="connsiteX5" fmla="*/ 799522 w 1598614"/>
                <a:gd name="connsiteY5" fmla="*/ 172939 h 172939"/>
                <a:gd name="connsiteX6" fmla="*/ 673905 w 1598614"/>
                <a:gd name="connsiteY6" fmla="*/ 92708 h 172939"/>
                <a:gd name="connsiteX7" fmla="*/ 574959 w 1598614"/>
                <a:gd name="connsiteY7" fmla="*/ 29469 h 172939"/>
                <a:gd name="connsiteX8" fmla="*/ 476014 w 1598614"/>
                <a:gd name="connsiteY8" fmla="*/ 92708 h 172939"/>
                <a:gd name="connsiteX9" fmla="*/ 350396 w 1598614"/>
                <a:gd name="connsiteY9" fmla="*/ 172939 h 172939"/>
                <a:gd name="connsiteX10" fmla="*/ 224778 w 1598614"/>
                <a:gd name="connsiteY10" fmla="*/ 92708 h 172939"/>
                <a:gd name="connsiteX11" fmla="*/ 125833 w 1598614"/>
                <a:gd name="connsiteY11" fmla="*/ 29469 h 172939"/>
                <a:gd name="connsiteX12" fmla="*/ 26887 w 1598614"/>
                <a:gd name="connsiteY12" fmla="*/ 92708 h 172939"/>
                <a:gd name="connsiteX13" fmla="*/ 0 w 1598614"/>
                <a:gd name="connsiteY13" fmla="*/ 80232 h 172939"/>
                <a:gd name="connsiteX14" fmla="*/ 125618 w 1598614"/>
                <a:gd name="connsiteY14" fmla="*/ 0 h 172939"/>
                <a:gd name="connsiteX15" fmla="*/ 251235 w 1598614"/>
                <a:gd name="connsiteY15" fmla="*/ 80232 h 172939"/>
                <a:gd name="connsiteX16" fmla="*/ 350181 w 1598614"/>
                <a:gd name="connsiteY16" fmla="*/ 143471 h 172939"/>
                <a:gd name="connsiteX17" fmla="*/ 449126 w 1598614"/>
                <a:gd name="connsiteY17" fmla="*/ 80232 h 172939"/>
                <a:gd name="connsiteX18" fmla="*/ 574744 w 1598614"/>
                <a:gd name="connsiteY18" fmla="*/ 0 h 172939"/>
                <a:gd name="connsiteX19" fmla="*/ 700362 w 1598614"/>
                <a:gd name="connsiteY19" fmla="*/ 80232 h 172939"/>
                <a:gd name="connsiteX20" fmla="*/ 799307 w 1598614"/>
                <a:gd name="connsiteY20" fmla="*/ 143471 h 172939"/>
                <a:gd name="connsiteX21" fmla="*/ 799307 w 1598614"/>
                <a:gd name="connsiteY21" fmla="*/ 143471 h 172939"/>
                <a:gd name="connsiteX22" fmla="*/ 898253 w 1598614"/>
                <a:gd name="connsiteY22" fmla="*/ 80232 h 172939"/>
                <a:gd name="connsiteX23" fmla="*/ 1023870 w 1598614"/>
                <a:gd name="connsiteY23" fmla="*/ 0 h 172939"/>
                <a:gd name="connsiteX24" fmla="*/ 1149488 w 1598614"/>
                <a:gd name="connsiteY24" fmla="*/ 80232 h 172939"/>
                <a:gd name="connsiteX25" fmla="*/ 1248433 w 1598614"/>
                <a:gd name="connsiteY25" fmla="*/ 143471 h 172939"/>
                <a:gd name="connsiteX26" fmla="*/ 1347379 w 1598614"/>
                <a:gd name="connsiteY26" fmla="*/ 80232 h 172939"/>
                <a:gd name="connsiteX27" fmla="*/ 1472997 w 1598614"/>
                <a:gd name="connsiteY27" fmla="*/ 0 h 172939"/>
                <a:gd name="connsiteX28" fmla="*/ 1598614 w 1598614"/>
                <a:gd name="connsiteY28" fmla="*/ 80232 h 172939"/>
                <a:gd name="connsiteX29" fmla="*/ 1571942 w 1598614"/>
                <a:gd name="connsiteY29" fmla="*/ 92708 h 172939"/>
                <a:gd name="connsiteX30" fmla="*/ 1472997 w 1598614"/>
                <a:gd name="connsiteY30" fmla="*/ 29469 h 172939"/>
                <a:gd name="connsiteX31" fmla="*/ 1374051 w 1598614"/>
                <a:gd name="connsiteY31" fmla="*/ 92708 h 172939"/>
                <a:gd name="connsiteX32" fmla="*/ 1248648 w 1598614"/>
                <a:gd name="connsiteY32" fmla="*/ 172939 h 172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614" h="172939">
                  <a:moveTo>
                    <a:pt x="1248648" y="172939"/>
                  </a:moveTo>
                  <a:cubicBezTo>
                    <a:pt x="1194229" y="172939"/>
                    <a:pt x="1146046" y="142180"/>
                    <a:pt x="1123031" y="92708"/>
                  </a:cubicBezTo>
                  <a:cubicBezTo>
                    <a:pt x="1104962" y="53775"/>
                    <a:pt x="1067105" y="29469"/>
                    <a:pt x="1024085" y="29469"/>
                  </a:cubicBezTo>
                  <a:cubicBezTo>
                    <a:pt x="981066" y="29469"/>
                    <a:pt x="943208" y="53775"/>
                    <a:pt x="925140" y="92708"/>
                  </a:cubicBezTo>
                  <a:cubicBezTo>
                    <a:pt x="902124" y="142180"/>
                    <a:pt x="853942" y="172939"/>
                    <a:pt x="799522" y="172939"/>
                  </a:cubicBezTo>
                  <a:cubicBezTo>
                    <a:pt x="799522" y="172939"/>
                    <a:pt x="799522" y="172939"/>
                    <a:pt x="799522" y="172939"/>
                  </a:cubicBezTo>
                  <a:cubicBezTo>
                    <a:pt x="744887" y="172939"/>
                    <a:pt x="696920" y="142180"/>
                    <a:pt x="673905" y="92708"/>
                  </a:cubicBezTo>
                  <a:cubicBezTo>
                    <a:pt x="655836" y="53775"/>
                    <a:pt x="617979" y="29469"/>
                    <a:pt x="574959" y="29469"/>
                  </a:cubicBezTo>
                  <a:cubicBezTo>
                    <a:pt x="531939" y="29469"/>
                    <a:pt x="494082" y="53775"/>
                    <a:pt x="476014" y="92708"/>
                  </a:cubicBezTo>
                  <a:cubicBezTo>
                    <a:pt x="452998" y="142180"/>
                    <a:pt x="405031" y="172939"/>
                    <a:pt x="350396" y="172939"/>
                  </a:cubicBezTo>
                  <a:cubicBezTo>
                    <a:pt x="295976" y="172939"/>
                    <a:pt x="247794" y="142180"/>
                    <a:pt x="224778" y="92708"/>
                  </a:cubicBezTo>
                  <a:cubicBezTo>
                    <a:pt x="206710" y="53775"/>
                    <a:pt x="168853" y="29469"/>
                    <a:pt x="125833" y="29469"/>
                  </a:cubicBezTo>
                  <a:cubicBezTo>
                    <a:pt x="82813" y="29469"/>
                    <a:pt x="44956" y="53775"/>
                    <a:pt x="26887" y="92708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268" y="30759"/>
                    <a:pt x="969235" y="0"/>
                    <a:pt x="1023870" y="0"/>
                  </a:cubicBezTo>
                  <a:cubicBezTo>
                    <a:pt x="1078505" y="0"/>
                    <a:pt x="1126472" y="30759"/>
                    <a:pt x="1149488" y="80232"/>
                  </a:cubicBezTo>
                  <a:cubicBezTo>
                    <a:pt x="1167556" y="119165"/>
                    <a:pt x="1205414" y="143471"/>
                    <a:pt x="1248433" y="143471"/>
                  </a:cubicBezTo>
                  <a:cubicBezTo>
                    <a:pt x="1291453" y="143471"/>
                    <a:pt x="1329311" y="119165"/>
                    <a:pt x="1347379" y="80232"/>
                  </a:cubicBezTo>
                  <a:cubicBezTo>
                    <a:pt x="1370394" y="30759"/>
                    <a:pt x="1418361" y="0"/>
                    <a:pt x="1472997" y="0"/>
                  </a:cubicBezTo>
                  <a:cubicBezTo>
                    <a:pt x="1527632" y="0"/>
                    <a:pt x="1575814" y="30759"/>
                    <a:pt x="1598614" y="80232"/>
                  </a:cubicBezTo>
                  <a:lnTo>
                    <a:pt x="1571942" y="92708"/>
                  </a:lnTo>
                  <a:cubicBezTo>
                    <a:pt x="1553874" y="53775"/>
                    <a:pt x="1515801" y="29469"/>
                    <a:pt x="1472997" y="29469"/>
                  </a:cubicBezTo>
                  <a:cubicBezTo>
                    <a:pt x="1429977" y="29469"/>
                    <a:pt x="1392119" y="53775"/>
                    <a:pt x="1374051" y="92708"/>
                  </a:cubicBezTo>
                  <a:cubicBezTo>
                    <a:pt x="1351251" y="142180"/>
                    <a:pt x="1303069" y="172939"/>
                    <a:pt x="1248648" y="172939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58370E7-080A-48D7-9A26-665FDD5B58FB}"/>
                </a:ext>
              </a:extLst>
            </p:cNvPr>
            <p:cNvSpPr/>
            <p:nvPr/>
          </p:nvSpPr>
          <p:spPr>
            <a:xfrm>
              <a:off x="2504802" y="1755501"/>
              <a:ext cx="1598829" cy="172724"/>
            </a:xfrm>
            <a:custGeom>
              <a:avLst/>
              <a:gdLst>
                <a:gd name="connsiteX0" fmla="*/ 1248648 w 1598829"/>
                <a:gd name="connsiteY0" fmla="*/ 172724 h 172724"/>
                <a:gd name="connsiteX1" fmla="*/ 1123031 w 1598829"/>
                <a:gd name="connsiteY1" fmla="*/ 92492 h 172724"/>
                <a:gd name="connsiteX2" fmla="*/ 1024085 w 1598829"/>
                <a:gd name="connsiteY2" fmla="*/ 29253 h 172724"/>
                <a:gd name="connsiteX3" fmla="*/ 925140 w 1598829"/>
                <a:gd name="connsiteY3" fmla="*/ 92492 h 172724"/>
                <a:gd name="connsiteX4" fmla="*/ 799522 w 1598829"/>
                <a:gd name="connsiteY4" fmla="*/ 172724 h 172724"/>
                <a:gd name="connsiteX5" fmla="*/ 799522 w 1598829"/>
                <a:gd name="connsiteY5" fmla="*/ 172724 h 172724"/>
                <a:gd name="connsiteX6" fmla="*/ 673905 w 1598829"/>
                <a:gd name="connsiteY6" fmla="*/ 92492 h 172724"/>
                <a:gd name="connsiteX7" fmla="*/ 574959 w 1598829"/>
                <a:gd name="connsiteY7" fmla="*/ 29253 h 172724"/>
                <a:gd name="connsiteX8" fmla="*/ 476014 w 1598829"/>
                <a:gd name="connsiteY8" fmla="*/ 92492 h 172724"/>
                <a:gd name="connsiteX9" fmla="*/ 350396 w 1598829"/>
                <a:gd name="connsiteY9" fmla="*/ 172724 h 172724"/>
                <a:gd name="connsiteX10" fmla="*/ 224778 w 1598829"/>
                <a:gd name="connsiteY10" fmla="*/ 92492 h 172724"/>
                <a:gd name="connsiteX11" fmla="*/ 125833 w 1598829"/>
                <a:gd name="connsiteY11" fmla="*/ 29253 h 172724"/>
                <a:gd name="connsiteX12" fmla="*/ 26887 w 1598829"/>
                <a:gd name="connsiteY12" fmla="*/ 92492 h 172724"/>
                <a:gd name="connsiteX13" fmla="*/ 0 w 1598829"/>
                <a:gd name="connsiteY13" fmla="*/ 80232 h 172724"/>
                <a:gd name="connsiteX14" fmla="*/ 125618 w 1598829"/>
                <a:gd name="connsiteY14" fmla="*/ 0 h 172724"/>
                <a:gd name="connsiteX15" fmla="*/ 251235 w 1598829"/>
                <a:gd name="connsiteY15" fmla="*/ 80232 h 172724"/>
                <a:gd name="connsiteX16" fmla="*/ 350181 w 1598829"/>
                <a:gd name="connsiteY16" fmla="*/ 143471 h 172724"/>
                <a:gd name="connsiteX17" fmla="*/ 449126 w 1598829"/>
                <a:gd name="connsiteY17" fmla="*/ 80232 h 172724"/>
                <a:gd name="connsiteX18" fmla="*/ 574744 w 1598829"/>
                <a:gd name="connsiteY18" fmla="*/ 0 h 172724"/>
                <a:gd name="connsiteX19" fmla="*/ 700362 w 1598829"/>
                <a:gd name="connsiteY19" fmla="*/ 80232 h 172724"/>
                <a:gd name="connsiteX20" fmla="*/ 799307 w 1598829"/>
                <a:gd name="connsiteY20" fmla="*/ 143471 h 172724"/>
                <a:gd name="connsiteX21" fmla="*/ 799307 w 1598829"/>
                <a:gd name="connsiteY21" fmla="*/ 143471 h 172724"/>
                <a:gd name="connsiteX22" fmla="*/ 898253 w 1598829"/>
                <a:gd name="connsiteY22" fmla="*/ 80232 h 172724"/>
                <a:gd name="connsiteX23" fmla="*/ 1024085 w 1598829"/>
                <a:gd name="connsiteY23" fmla="*/ 0 h 172724"/>
                <a:gd name="connsiteX24" fmla="*/ 1149703 w 1598829"/>
                <a:gd name="connsiteY24" fmla="*/ 80232 h 172724"/>
                <a:gd name="connsiteX25" fmla="*/ 1248648 w 1598829"/>
                <a:gd name="connsiteY25" fmla="*/ 143471 h 172724"/>
                <a:gd name="connsiteX26" fmla="*/ 1347594 w 1598829"/>
                <a:gd name="connsiteY26" fmla="*/ 80232 h 172724"/>
                <a:gd name="connsiteX27" fmla="*/ 1473212 w 1598829"/>
                <a:gd name="connsiteY27" fmla="*/ 0 h 172724"/>
                <a:gd name="connsiteX28" fmla="*/ 1598829 w 1598829"/>
                <a:gd name="connsiteY28" fmla="*/ 80232 h 172724"/>
                <a:gd name="connsiteX29" fmla="*/ 1572157 w 1598829"/>
                <a:gd name="connsiteY29" fmla="*/ 92492 h 172724"/>
                <a:gd name="connsiteX30" fmla="*/ 1473212 w 1598829"/>
                <a:gd name="connsiteY30" fmla="*/ 29253 h 172724"/>
                <a:gd name="connsiteX31" fmla="*/ 1374266 w 1598829"/>
                <a:gd name="connsiteY31" fmla="*/ 92492 h 172724"/>
                <a:gd name="connsiteX32" fmla="*/ 1248648 w 1598829"/>
                <a:gd name="connsiteY32" fmla="*/ 172724 h 172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829" h="172724">
                  <a:moveTo>
                    <a:pt x="1248648" y="172724"/>
                  </a:moveTo>
                  <a:cubicBezTo>
                    <a:pt x="1194229" y="172724"/>
                    <a:pt x="1146046" y="141965"/>
                    <a:pt x="1123031" y="92492"/>
                  </a:cubicBezTo>
                  <a:cubicBezTo>
                    <a:pt x="1104962" y="53560"/>
                    <a:pt x="1067105" y="29253"/>
                    <a:pt x="1024085" y="29253"/>
                  </a:cubicBezTo>
                  <a:cubicBezTo>
                    <a:pt x="981066" y="29253"/>
                    <a:pt x="943208" y="53560"/>
                    <a:pt x="925140" y="92492"/>
                  </a:cubicBezTo>
                  <a:cubicBezTo>
                    <a:pt x="902124" y="141965"/>
                    <a:pt x="853942" y="172724"/>
                    <a:pt x="799522" y="172724"/>
                  </a:cubicBezTo>
                  <a:cubicBezTo>
                    <a:pt x="799522" y="172724"/>
                    <a:pt x="799522" y="172724"/>
                    <a:pt x="799522" y="172724"/>
                  </a:cubicBezTo>
                  <a:cubicBezTo>
                    <a:pt x="744887" y="172724"/>
                    <a:pt x="696920" y="141965"/>
                    <a:pt x="673905" y="92492"/>
                  </a:cubicBezTo>
                  <a:cubicBezTo>
                    <a:pt x="655836" y="53560"/>
                    <a:pt x="617979" y="29253"/>
                    <a:pt x="574959" y="29253"/>
                  </a:cubicBezTo>
                  <a:cubicBezTo>
                    <a:pt x="531939" y="29253"/>
                    <a:pt x="494082" y="53560"/>
                    <a:pt x="476014" y="92492"/>
                  </a:cubicBezTo>
                  <a:cubicBezTo>
                    <a:pt x="452998" y="141965"/>
                    <a:pt x="405031" y="172724"/>
                    <a:pt x="350396" y="172724"/>
                  </a:cubicBezTo>
                  <a:cubicBezTo>
                    <a:pt x="295976" y="172724"/>
                    <a:pt x="247794" y="141965"/>
                    <a:pt x="224778" y="92492"/>
                  </a:cubicBezTo>
                  <a:cubicBezTo>
                    <a:pt x="206710" y="53560"/>
                    <a:pt x="168853" y="29253"/>
                    <a:pt x="125833" y="29253"/>
                  </a:cubicBezTo>
                  <a:cubicBezTo>
                    <a:pt x="82813" y="29253"/>
                    <a:pt x="44956" y="53560"/>
                    <a:pt x="26887" y="92492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483" y="30759"/>
                    <a:pt x="969450" y="0"/>
                    <a:pt x="1024085" y="0"/>
                  </a:cubicBezTo>
                  <a:cubicBezTo>
                    <a:pt x="1078720" y="0"/>
                    <a:pt x="1126688" y="30759"/>
                    <a:pt x="1149703" y="80232"/>
                  </a:cubicBezTo>
                  <a:cubicBezTo>
                    <a:pt x="1167771" y="119165"/>
                    <a:pt x="1205629" y="143471"/>
                    <a:pt x="1248648" y="143471"/>
                  </a:cubicBezTo>
                  <a:cubicBezTo>
                    <a:pt x="1291668" y="143471"/>
                    <a:pt x="1329526" y="119165"/>
                    <a:pt x="1347594" y="80232"/>
                  </a:cubicBezTo>
                  <a:cubicBezTo>
                    <a:pt x="1370610" y="30759"/>
                    <a:pt x="1418792" y="0"/>
                    <a:pt x="1473212" y="0"/>
                  </a:cubicBezTo>
                  <a:cubicBezTo>
                    <a:pt x="1527847" y="0"/>
                    <a:pt x="1576029" y="30759"/>
                    <a:pt x="1598829" y="80232"/>
                  </a:cubicBezTo>
                  <a:lnTo>
                    <a:pt x="1572157" y="92492"/>
                  </a:lnTo>
                  <a:cubicBezTo>
                    <a:pt x="1554089" y="53560"/>
                    <a:pt x="1516016" y="29253"/>
                    <a:pt x="1473212" y="29253"/>
                  </a:cubicBezTo>
                  <a:cubicBezTo>
                    <a:pt x="1430192" y="29253"/>
                    <a:pt x="1392335" y="53560"/>
                    <a:pt x="1374266" y="92492"/>
                  </a:cubicBezTo>
                  <a:cubicBezTo>
                    <a:pt x="1351251" y="141965"/>
                    <a:pt x="1303069" y="172724"/>
                    <a:pt x="1248648" y="172724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27" name="Graphic 4">
            <a:extLst>
              <a:ext uri="{FF2B5EF4-FFF2-40B4-BE49-F238E27FC236}">
                <a16:creationId xmlns:a16="http://schemas.microsoft.com/office/drawing/2014/main" id="{2F8F0FAC-16EB-487B-B327-26DF1260B9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1102977" y="-67591"/>
            <a:ext cx="1089023" cy="1089034"/>
            <a:chOff x="5734037" y="3067039"/>
            <a:chExt cx="724483" cy="724489"/>
          </a:xfrm>
          <a:solidFill>
            <a:schemeClr val="tx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1E7A3F8-D1CB-4353-BBEF-2597AF4F058F}"/>
                </a:ext>
              </a:extLst>
            </p:cNvPr>
            <p:cNvSpPr/>
            <p:nvPr/>
          </p:nvSpPr>
          <p:spPr>
            <a:xfrm>
              <a:off x="5734038" y="3067039"/>
              <a:ext cx="14192" cy="14097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4DDCEAE-BCB2-4B2D-BAB3-4FD5DD7C28AB}"/>
                </a:ext>
              </a:extLst>
            </p:cNvPr>
            <p:cNvSpPr/>
            <p:nvPr/>
          </p:nvSpPr>
          <p:spPr>
            <a:xfrm>
              <a:off x="5793283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6CD4162-BF6C-4D85-A166-12798D8C8DDB}"/>
                </a:ext>
              </a:extLst>
            </p:cNvPr>
            <p:cNvSpPr/>
            <p:nvPr/>
          </p:nvSpPr>
          <p:spPr>
            <a:xfrm>
              <a:off x="5852433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9C0A376-6D47-4C20-9EEB-049A8694472E}"/>
                </a:ext>
              </a:extLst>
            </p:cNvPr>
            <p:cNvSpPr/>
            <p:nvPr/>
          </p:nvSpPr>
          <p:spPr>
            <a:xfrm>
              <a:off x="5911678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9CFA1FB-BD4A-4307-BFCD-AB9E118C3ABF}"/>
                </a:ext>
              </a:extLst>
            </p:cNvPr>
            <p:cNvSpPr/>
            <p:nvPr/>
          </p:nvSpPr>
          <p:spPr>
            <a:xfrm>
              <a:off x="5970828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6D481F5-D72A-4FDA-AFB8-D278AEDB37A0}"/>
                </a:ext>
              </a:extLst>
            </p:cNvPr>
            <p:cNvSpPr/>
            <p:nvPr/>
          </p:nvSpPr>
          <p:spPr>
            <a:xfrm>
              <a:off x="6030074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5C94576-1155-4639-805F-75E2196E19B9}"/>
                </a:ext>
              </a:extLst>
            </p:cNvPr>
            <p:cNvSpPr/>
            <p:nvPr/>
          </p:nvSpPr>
          <p:spPr>
            <a:xfrm>
              <a:off x="6089224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F8E497C-8A0D-4EED-873F-CA66DB950CDF}"/>
                </a:ext>
              </a:extLst>
            </p:cNvPr>
            <p:cNvSpPr/>
            <p:nvPr/>
          </p:nvSpPr>
          <p:spPr>
            <a:xfrm>
              <a:off x="5734038" y="3126284"/>
              <a:ext cx="14192" cy="14097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0990B80-D511-4B73-BC44-14217A17B033}"/>
                </a:ext>
              </a:extLst>
            </p:cNvPr>
            <p:cNvSpPr/>
            <p:nvPr/>
          </p:nvSpPr>
          <p:spPr>
            <a:xfrm>
              <a:off x="5793283" y="312628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0D7513D5-9349-45EA-BAE9-5B36B43B2853}"/>
                </a:ext>
              </a:extLst>
            </p:cNvPr>
            <p:cNvSpPr/>
            <p:nvPr/>
          </p:nvSpPr>
          <p:spPr>
            <a:xfrm>
              <a:off x="5852433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12098BB-13C9-4C8B-883F-B378B155D904}"/>
                </a:ext>
              </a:extLst>
            </p:cNvPr>
            <p:cNvSpPr/>
            <p:nvPr/>
          </p:nvSpPr>
          <p:spPr>
            <a:xfrm>
              <a:off x="5911678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78B9DD9-1280-4FC0-B14F-4A40DC3BCCE9}"/>
                </a:ext>
              </a:extLst>
            </p:cNvPr>
            <p:cNvSpPr/>
            <p:nvPr/>
          </p:nvSpPr>
          <p:spPr>
            <a:xfrm>
              <a:off x="5970828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4626B81-518E-408D-9D85-368DEE8E330A}"/>
                </a:ext>
              </a:extLst>
            </p:cNvPr>
            <p:cNvSpPr/>
            <p:nvPr/>
          </p:nvSpPr>
          <p:spPr>
            <a:xfrm>
              <a:off x="6030073" y="312628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8 w 14097"/>
                <a:gd name="connsiteY1" fmla="*/ 14097 h 14097"/>
                <a:gd name="connsiteX2" fmla="*/ 0 w 14097"/>
                <a:gd name="connsiteY2" fmla="*/ 7049 h 14097"/>
                <a:gd name="connsiteX3" fmla="*/ 7048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6937BED2-B271-4124-905D-C024405FD9BA}"/>
                </a:ext>
              </a:extLst>
            </p:cNvPr>
            <p:cNvSpPr/>
            <p:nvPr/>
          </p:nvSpPr>
          <p:spPr>
            <a:xfrm>
              <a:off x="6089224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33B9B2DD-8108-4830-AA14-DDCDB306C439}"/>
                </a:ext>
              </a:extLst>
            </p:cNvPr>
            <p:cNvSpPr/>
            <p:nvPr/>
          </p:nvSpPr>
          <p:spPr>
            <a:xfrm>
              <a:off x="5734038" y="3185434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ECF9B54-B828-4268-90AC-EA0D0E3B76B3}"/>
                </a:ext>
              </a:extLst>
            </p:cNvPr>
            <p:cNvSpPr/>
            <p:nvPr/>
          </p:nvSpPr>
          <p:spPr>
            <a:xfrm>
              <a:off x="5793283" y="318543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D744985-041E-42C0-87A9-F99D7D9DBF23}"/>
                </a:ext>
              </a:extLst>
            </p:cNvPr>
            <p:cNvSpPr/>
            <p:nvPr/>
          </p:nvSpPr>
          <p:spPr>
            <a:xfrm>
              <a:off x="5852433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D51D469F-061B-4CFF-B628-0697B945FC49}"/>
                </a:ext>
              </a:extLst>
            </p:cNvPr>
            <p:cNvSpPr/>
            <p:nvPr/>
          </p:nvSpPr>
          <p:spPr>
            <a:xfrm>
              <a:off x="5911678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54C1F283-0289-4E7D-A5DE-3B9997782DF3}"/>
                </a:ext>
              </a:extLst>
            </p:cNvPr>
            <p:cNvSpPr/>
            <p:nvPr/>
          </p:nvSpPr>
          <p:spPr>
            <a:xfrm>
              <a:off x="5970828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24A56B5-AC95-42FF-8636-D2D287380950}"/>
                </a:ext>
              </a:extLst>
            </p:cNvPr>
            <p:cNvSpPr/>
            <p:nvPr/>
          </p:nvSpPr>
          <p:spPr>
            <a:xfrm>
              <a:off x="6030074" y="318543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DD6578D-E372-4D44-ABDA-D86EBE4F2F29}"/>
                </a:ext>
              </a:extLst>
            </p:cNvPr>
            <p:cNvSpPr/>
            <p:nvPr/>
          </p:nvSpPr>
          <p:spPr>
            <a:xfrm>
              <a:off x="6089224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CDDE1CB-2352-4AA3-82C7-39C63E6A6FD3}"/>
                </a:ext>
              </a:extLst>
            </p:cNvPr>
            <p:cNvSpPr/>
            <p:nvPr/>
          </p:nvSpPr>
          <p:spPr>
            <a:xfrm>
              <a:off x="5734038" y="3244679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370476DD-D268-4D0B-B358-F8143C45467A}"/>
                </a:ext>
              </a:extLst>
            </p:cNvPr>
            <p:cNvSpPr/>
            <p:nvPr/>
          </p:nvSpPr>
          <p:spPr>
            <a:xfrm>
              <a:off x="5793283" y="3244677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A947896-0B1B-4F41-9CC3-EA98EC14BA7A}"/>
                </a:ext>
              </a:extLst>
            </p:cNvPr>
            <p:cNvSpPr/>
            <p:nvPr/>
          </p:nvSpPr>
          <p:spPr>
            <a:xfrm>
              <a:off x="5852433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6BA34B1E-6019-4E30-B2DC-8B7942EEC3C6}"/>
                </a:ext>
              </a:extLst>
            </p:cNvPr>
            <p:cNvSpPr/>
            <p:nvPr/>
          </p:nvSpPr>
          <p:spPr>
            <a:xfrm>
              <a:off x="5911678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2D47D0D4-51A5-4673-9205-FEBDF5DDAFAD}"/>
                </a:ext>
              </a:extLst>
            </p:cNvPr>
            <p:cNvSpPr/>
            <p:nvPr/>
          </p:nvSpPr>
          <p:spPr>
            <a:xfrm>
              <a:off x="5970828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1CAE3E1-654D-4A11-951F-052FB8194211}"/>
                </a:ext>
              </a:extLst>
            </p:cNvPr>
            <p:cNvSpPr/>
            <p:nvPr/>
          </p:nvSpPr>
          <p:spPr>
            <a:xfrm>
              <a:off x="6030073" y="324467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A27E0E3-1A22-45B1-9DDE-E2CAE27AF936}"/>
                </a:ext>
              </a:extLst>
            </p:cNvPr>
            <p:cNvSpPr/>
            <p:nvPr/>
          </p:nvSpPr>
          <p:spPr>
            <a:xfrm>
              <a:off x="6089224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BEF9DA56-0F9C-446A-ACA6-B1737FC9FDB5}"/>
                </a:ext>
              </a:extLst>
            </p:cNvPr>
            <p:cNvSpPr/>
            <p:nvPr/>
          </p:nvSpPr>
          <p:spPr>
            <a:xfrm>
              <a:off x="5734038" y="3303829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864518F8-39BB-4E12-AB05-C6EAA974B2F9}"/>
                </a:ext>
              </a:extLst>
            </p:cNvPr>
            <p:cNvSpPr/>
            <p:nvPr/>
          </p:nvSpPr>
          <p:spPr>
            <a:xfrm>
              <a:off x="5793283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391D8244-0937-40AA-8C5C-6E431F826DC8}"/>
                </a:ext>
              </a:extLst>
            </p:cNvPr>
            <p:cNvSpPr/>
            <p:nvPr/>
          </p:nvSpPr>
          <p:spPr>
            <a:xfrm>
              <a:off x="5852433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6D25D45-2EB7-433B-8E75-95F212C966B2}"/>
                </a:ext>
              </a:extLst>
            </p:cNvPr>
            <p:cNvSpPr/>
            <p:nvPr/>
          </p:nvSpPr>
          <p:spPr>
            <a:xfrm>
              <a:off x="5911678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EE7CA683-04D0-4F85-BC78-4C8A5055ACCB}"/>
                </a:ext>
              </a:extLst>
            </p:cNvPr>
            <p:cNvSpPr/>
            <p:nvPr/>
          </p:nvSpPr>
          <p:spPr>
            <a:xfrm>
              <a:off x="5970828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C0754365-95E6-4F04-A213-FCEFD3BA8037}"/>
                </a:ext>
              </a:extLst>
            </p:cNvPr>
            <p:cNvSpPr/>
            <p:nvPr/>
          </p:nvSpPr>
          <p:spPr>
            <a:xfrm>
              <a:off x="6030073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4F67D44C-47C6-4A2B-8984-20503F97DC05}"/>
                </a:ext>
              </a:extLst>
            </p:cNvPr>
            <p:cNvSpPr/>
            <p:nvPr/>
          </p:nvSpPr>
          <p:spPr>
            <a:xfrm>
              <a:off x="6089224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341F7B4-1174-469D-BCDA-5059727B8E46}"/>
                </a:ext>
              </a:extLst>
            </p:cNvPr>
            <p:cNvSpPr/>
            <p:nvPr/>
          </p:nvSpPr>
          <p:spPr>
            <a:xfrm>
              <a:off x="5734038" y="3363074"/>
              <a:ext cx="14192" cy="14097"/>
            </a:xfrm>
            <a:custGeom>
              <a:avLst/>
              <a:gdLst>
                <a:gd name="connsiteX0" fmla="*/ 14192 w 14192"/>
                <a:gd name="connsiteY0" fmla="*/ 7048 h 14097"/>
                <a:gd name="connsiteX1" fmla="*/ 7144 w 14192"/>
                <a:gd name="connsiteY1" fmla="*/ 14097 h 14097"/>
                <a:gd name="connsiteX2" fmla="*/ 0 w 14192"/>
                <a:gd name="connsiteY2" fmla="*/ 7048 h 14097"/>
                <a:gd name="connsiteX3" fmla="*/ 7049 w 14192"/>
                <a:gd name="connsiteY3" fmla="*/ 0 h 14097"/>
                <a:gd name="connsiteX4" fmla="*/ 14192 w 14192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09E92A5F-0E83-4A0D-AF47-8BC096F88020}"/>
                </a:ext>
              </a:extLst>
            </p:cNvPr>
            <p:cNvSpPr/>
            <p:nvPr/>
          </p:nvSpPr>
          <p:spPr>
            <a:xfrm>
              <a:off x="5793283" y="336307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15B89C4B-B183-4853-9EC7-01EB20939450}"/>
                </a:ext>
              </a:extLst>
            </p:cNvPr>
            <p:cNvSpPr/>
            <p:nvPr/>
          </p:nvSpPr>
          <p:spPr>
            <a:xfrm>
              <a:off x="5852433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FC044DD7-B809-4A86-BF1A-ECB12087B95D}"/>
                </a:ext>
              </a:extLst>
            </p:cNvPr>
            <p:cNvSpPr/>
            <p:nvPr/>
          </p:nvSpPr>
          <p:spPr>
            <a:xfrm>
              <a:off x="5911678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D147364A-A9AF-4F8B-997D-C09B78D2E3E7}"/>
                </a:ext>
              </a:extLst>
            </p:cNvPr>
            <p:cNvSpPr/>
            <p:nvPr/>
          </p:nvSpPr>
          <p:spPr>
            <a:xfrm>
              <a:off x="5970828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DD8316F0-6512-477F-9366-0797D21E838E}"/>
                </a:ext>
              </a:extLst>
            </p:cNvPr>
            <p:cNvSpPr/>
            <p:nvPr/>
          </p:nvSpPr>
          <p:spPr>
            <a:xfrm>
              <a:off x="6030073" y="3363074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8 w 14097"/>
                <a:gd name="connsiteY1" fmla="*/ 14097 h 14097"/>
                <a:gd name="connsiteX2" fmla="*/ 0 w 14097"/>
                <a:gd name="connsiteY2" fmla="*/ 7048 h 14097"/>
                <a:gd name="connsiteX3" fmla="*/ 7048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E2CF6E8F-B285-4A7C-BD52-DA3A10BD4E98}"/>
                </a:ext>
              </a:extLst>
            </p:cNvPr>
            <p:cNvSpPr/>
            <p:nvPr/>
          </p:nvSpPr>
          <p:spPr>
            <a:xfrm>
              <a:off x="6089224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1466E85-A5E1-454D-9A5B-8443E33BF81C}"/>
                </a:ext>
              </a:extLst>
            </p:cNvPr>
            <p:cNvSpPr/>
            <p:nvPr/>
          </p:nvSpPr>
          <p:spPr>
            <a:xfrm>
              <a:off x="5734038" y="3422225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042F8EA6-EE8F-4129-BDF1-FF8978430896}"/>
                </a:ext>
              </a:extLst>
            </p:cNvPr>
            <p:cNvSpPr/>
            <p:nvPr/>
          </p:nvSpPr>
          <p:spPr>
            <a:xfrm>
              <a:off x="5793283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5243B87E-1C5A-475B-8352-CCCB06EAECCB}"/>
                </a:ext>
              </a:extLst>
            </p:cNvPr>
            <p:cNvSpPr/>
            <p:nvPr/>
          </p:nvSpPr>
          <p:spPr>
            <a:xfrm>
              <a:off x="5852433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F6567A69-08E9-4EE6-8BD8-7EFC485B25F3}"/>
                </a:ext>
              </a:extLst>
            </p:cNvPr>
            <p:cNvSpPr/>
            <p:nvPr/>
          </p:nvSpPr>
          <p:spPr>
            <a:xfrm>
              <a:off x="5911678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3D22214-0AB8-459E-9FFF-FDF39DA37B64}"/>
                </a:ext>
              </a:extLst>
            </p:cNvPr>
            <p:cNvSpPr/>
            <p:nvPr/>
          </p:nvSpPr>
          <p:spPr>
            <a:xfrm>
              <a:off x="5970828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69B1C3D2-8244-4B0B-8260-C509EBE92E4F}"/>
                </a:ext>
              </a:extLst>
            </p:cNvPr>
            <p:cNvSpPr/>
            <p:nvPr/>
          </p:nvSpPr>
          <p:spPr>
            <a:xfrm>
              <a:off x="6030073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F484E9C4-9B0A-49A0-9A21-FD037D0FE113}"/>
                </a:ext>
              </a:extLst>
            </p:cNvPr>
            <p:cNvSpPr/>
            <p:nvPr/>
          </p:nvSpPr>
          <p:spPr>
            <a:xfrm>
              <a:off x="6089224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43402D1-D7F0-4269-BC63-2521845629BA}"/>
                </a:ext>
              </a:extLst>
            </p:cNvPr>
            <p:cNvSpPr/>
            <p:nvPr/>
          </p:nvSpPr>
          <p:spPr>
            <a:xfrm>
              <a:off x="6148469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6953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19F3A4A4-B876-4DF3-BEC1-91C7062A1875}"/>
                </a:ext>
              </a:extLst>
            </p:cNvPr>
            <p:cNvSpPr/>
            <p:nvPr/>
          </p:nvSpPr>
          <p:spPr>
            <a:xfrm>
              <a:off x="620762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294BC0BF-1875-45CE-89E3-3AEDC7D78BF7}"/>
                </a:ext>
              </a:extLst>
            </p:cNvPr>
            <p:cNvSpPr/>
            <p:nvPr/>
          </p:nvSpPr>
          <p:spPr>
            <a:xfrm>
              <a:off x="6266865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9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4542A343-86EE-4144-B909-99A78B1140C7}"/>
                </a:ext>
              </a:extLst>
            </p:cNvPr>
            <p:cNvSpPr/>
            <p:nvPr/>
          </p:nvSpPr>
          <p:spPr>
            <a:xfrm>
              <a:off x="6326014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85E204E5-57A0-4514-8620-52EE873BC6AC}"/>
                </a:ext>
              </a:extLst>
            </p:cNvPr>
            <p:cNvSpPr/>
            <p:nvPr/>
          </p:nvSpPr>
          <p:spPr>
            <a:xfrm>
              <a:off x="638526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1E0A57EB-6E61-455E-B07E-43AE25F6B967}"/>
                </a:ext>
              </a:extLst>
            </p:cNvPr>
            <p:cNvSpPr/>
            <p:nvPr/>
          </p:nvSpPr>
          <p:spPr>
            <a:xfrm>
              <a:off x="644441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76E62C4B-454F-41D1-A119-B223EC24FF65}"/>
                </a:ext>
              </a:extLst>
            </p:cNvPr>
            <p:cNvSpPr/>
            <p:nvPr/>
          </p:nvSpPr>
          <p:spPr>
            <a:xfrm>
              <a:off x="6148469" y="3126281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85AFBDB-EDE6-4D04-8875-6F2CB7948278}"/>
                </a:ext>
              </a:extLst>
            </p:cNvPr>
            <p:cNvSpPr/>
            <p:nvPr/>
          </p:nvSpPr>
          <p:spPr>
            <a:xfrm>
              <a:off x="6207620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C3E605BC-E461-40E8-91B0-DB43DC9BD553}"/>
                </a:ext>
              </a:extLst>
            </p:cNvPr>
            <p:cNvSpPr/>
            <p:nvPr/>
          </p:nvSpPr>
          <p:spPr>
            <a:xfrm>
              <a:off x="6266865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472569E4-8B56-425B-A311-C1E54823819A}"/>
                </a:ext>
              </a:extLst>
            </p:cNvPr>
            <p:cNvSpPr/>
            <p:nvPr/>
          </p:nvSpPr>
          <p:spPr>
            <a:xfrm>
              <a:off x="6326014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4B2AFC2C-7745-4EE1-83E0-C44C494535A1}"/>
                </a:ext>
              </a:extLst>
            </p:cNvPr>
            <p:cNvSpPr/>
            <p:nvPr/>
          </p:nvSpPr>
          <p:spPr>
            <a:xfrm>
              <a:off x="6385260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45C05409-FF0B-4BB2-BBB2-BB2C3F8402E4}"/>
                </a:ext>
              </a:extLst>
            </p:cNvPr>
            <p:cNvSpPr/>
            <p:nvPr/>
          </p:nvSpPr>
          <p:spPr>
            <a:xfrm>
              <a:off x="6444410" y="3126283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0D2D2A5-B7ED-44E2-BC12-1B628939788D}"/>
                </a:ext>
              </a:extLst>
            </p:cNvPr>
            <p:cNvSpPr/>
            <p:nvPr/>
          </p:nvSpPr>
          <p:spPr>
            <a:xfrm>
              <a:off x="6148469" y="3185433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0A3943B2-4330-4895-AB44-5DCAA56630AB}"/>
                </a:ext>
              </a:extLst>
            </p:cNvPr>
            <p:cNvSpPr/>
            <p:nvPr/>
          </p:nvSpPr>
          <p:spPr>
            <a:xfrm>
              <a:off x="6207620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4AA715B8-9BFA-4E21-BFCD-2B9CFB9E1CBE}"/>
                </a:ext>
              </a:extLst>
            </p:cNvPr>
            <p:cNvSpPr/>
            <p:nvPr/>
          </p:nvSpPr>
          <p:spPr>
            <a:xfrm>
              <a:off x="6266865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2F82C7CD-72B6-40C6-ABD2-030972825095}"/>
                </a:ext>
              </a:extLst>
            </p:cNvPr>
            <p:cNvSpPr/>
            <p:nvPr/>
          </p:nvSpPr>
          <p:spPr>
            <a:xfrm>
              <a:off x="6326014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6DE830FA-C2B2-438E-9E2C-16F0546F827A}"/>
                </a:ext>
              </a:extLst>
            </p:cNvPr>
            <p:cNvSpPr/>
            <p:nvPr/>
          </p:nvSpPr>
          <p:spPr>
            <a:xfrm>
              <a:off x="6385260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7B4495D-98E3-4444-820F-685D7FADFFCD}"/>
                </a:ext>
              </a:extLst>
            </p:cNvPr>
            <p:cNvSpPr/>
            <p:nvPr/>
          </p:nvSpPr>
          <p:spPr>
            <a:xfrm>
              <a:off x="6444410" y="3185432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37932CF-B894-4D3D-902F-59B0DE0C4AEA}"/>
                </a:ext>
              </a:extLst>
            </p:cNvPr>
            <p:cNvSpPr/>
            <p:nvPr/>
          </p:nvSpPr>
          <p:spPr>
            <a:xfrm>
              <a:off x="6148469" y="3244676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3263B39C-CD1F-4B92-8D0A-7CFE1EB76512}"/>
                </a:ext>
              </a:extLst>
            </p:cNvPr>
            <p:cNvSpPr/>
            <p:nvPr/>
          </p:nvSpPr>
          <p:spPr>
            <a:xfrm>
              <a:off x="6207620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D35F13B3-0BFC-42B3-A739-BFEC4F172016}"/>
                </a:ext>
              </a:extLst>
            </p:cNvPr>
            <p:cNvSpPr/>
            <p:nvPr/>
          </p:nvSpPr>
          <p:spPr>
            <a:xfrm>
              <a:off x="6266865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562E058-2175-4BB4-858B-B4B4BCA09AA6}"/>
                </a:ext>
              </a:extLst>
            </p:cNvPr>
            <p:cNvSpPr/>
            <p:nvPr/>
          </p:nvSpPr>
          <p:spPr>
            <a:xfrm>
              <a:off x="6326014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A9005A34-BF82-4946-B4F4-C05C74CEC595}"/>
                </a:ext>
              </a:extLst>
            </p:cNvPr>
            <p:cNvSpPr/>
            <p:nvPr/>
          </p:nvSpPr>
          <p:spPr>
            <a:xfrm>
              <a:off x="6385260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32943975-8D24-4245-986C-F7544F96EE9F}"/>
                </a:ext>
              </a:extLst>
            </p:cNvPr>
            <p:cNvSpPr/>
            <p:nvPr/>
          </p:nvSpPr>
          <p:spPr>
            <a:xfrm>
              <a:off x="6444410" y="324467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4D160E97-2538-4F9A-9A04-D80099CD0D08}"/>
                </a:ext>
              </a:extLst>
            </p:cNvPr>
            <p:cNvSpPr/>
            <p:nvPr/>
          </p:nvSpPr>
          <p:spPr>
            <a:xfrm>
              <a:off x="6148469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D28E81B2-3727-4318-B065-7C326CE24347}"/>
                </a:ext>
              </a:extLst>
            </p:cNvPr>
            <p:cNvSpPr/>
            <p:nvPr/>
          </p:nvSpPr>
          <p:spPr>
            <a:xfrm>
              <a:off x="620762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372C6736-B0B2-45FD-94D9-BC1205C26987}"/>
                </a:ext>
              </a:extLst>
            </p:cNvPr>
            <p:cNvSpPr/>
            <p:nvPr/>
          </p:nvSpPr>
          <p:spPr>
            <a:xfrm>
              <a:off x="6266865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ED309021-F38D-4F07-90C3-6828466D8E43}"/>
                </a:ext>
              </a:extLst>
            </p:cNvPr>
            <p:cNvSpPr/>
            <p:nvPr/>
          </p:nvSpPr>
          <p:spPr>
            <a:xfrm>
              <a:off x="6326014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0C79B62B-57EE-43A6-8167-C32E2CFC1B2F}"/>
                </a:ext>
              </a:extLst>
            </p:cNvPr>
            <p:cNvSpPr/>
            <p:nvPr/>
          </p:nvSpPr>
          <p:spPr>
            <a:xfrm>
              <a:off x="638526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301B6168-DC8D-42E2-B950-3206268AE9EB}"/>
                </a:ext>
              </a:extLst>
            </p:cNvPr>
            <p:cNvSpPr/>
            <p:nvPr/>
          </p:nvSpPr>
          <p:spPr>
            <a:xfrm>
              <a:off x="644441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2291F8A-0E5C-49EF-A4D0-D3CCA5F988F7}"/>
                </a:ext>
              </a:extLst>
            </p:cNvPr>
            <p:cNvSpPr/>
            <p:nvPr/>
          </p:nvSpPr>
          <p:spPr>
            <a:xfrm>
              <a:off x="6148469" y="336307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A34783A-60A5-491E-88CC-037A71C1C4B7}"/>
                </a:ext>
              </a:extLst>
            </p:cNvPr>
            <p:cNvSpPr/>
            <p:nvPr/>
          </p:nvSpPr>
          <p:spPr>
            <a:xfrm>
              <a:off x="6207620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F324A249-EE3A-4C14-9F36-DF99404108DE}"/>
                </a:ext>
              </a:extLst>
            </p:cNvPr>
            <p:cNvSpPr/>
            <p:nvPr/>
          </p:nvSpPr>
          <p:spPr>
            <a:xfrm>
              <a:off x="6266865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51AC2D89-DC7F-4676-A64E-CE5F9B73431A}"/>
                </a:ext>
              </a:extLst>
            </p:cNvPr>
            <p:cNvSpPr/>
            <p:nvPr/>
          </p:nvSpPr>
          <p:spPr>
            <a:xfrm>
              <a:off x="6326014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9855DFA7-87AF-4BA7-8571-887A5A2601E7}"/>
                </a:ext>
              </a:extLst>
            </p:cNvPr>
            <p:cNvSpPr/>
            <p:nvPr/>
          </p:nvSpPr>
          <p:spPr>
            <a:xfrm>
              <a:off x="6385260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EFA68945-6CA3-4F21-B60B-6F08FA57313A}"/>
                </a:ext>
              </a:extLst>
            </p:cNvPr>
            <p:cNvSpPr/>
            <p:nvPr/>
          </p:nvSpPr>
          <p:spPr>
            <a:xfrm>
              <a:off x="6444410" y="3363074"/>
              <a:ext cx="14096" cy="14097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3A1FF601-A92A-4884-B8FB-36EC9A6C2355}"/>
                </a:ext>
              </a:extLst>
            </p:cNvPr>
            <p:cNvSpPr/>
            <p:nvPr/>
          </p:nvSpPr>
          <p:spPr>
            <a:xfrm>
              <a:off x="6148469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E161B31D-6339-48C2-8BB5-0A02614D97FE}"/>
                </a:ext>
              </a:extLst>
            </p:cNvPr>
            <p:cNvSpPr/>
            <p:nvPr/>
          </p:nvSpPr>
          <p:spPr>
            <a:xfrm>
              <a:off x="6207620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230F1C8F-CCC0-43A5-A654-66778D006D92}"/>
                </a:ext>
              </a:extLst>
            </p:cNvPr>
            <p:cNvSpPr/>
            <p:nvPr/>
          </p:nvSpPr>
          <p:spPr>
            <a:xfrm>
              <a:off x="6266865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0213E7A9-4315-4E24-80CF-AD2D289C49C1}"/>
                </a:ext>
              </a:extLst>
            </p:cNvPr>
            <p:cNvSpPr/>
            <p:nvPr/>
          </p:nvSpPr>
          <p:spPr>
            <a:xfrm>
              <a:off x="6326014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D58A02CA-1FAB-4F73-8E12-6E63A7978231}"/>
                </a:ext>
              </a:extLst>
            </p:cNvPr>
            <p:cNvSpPr/>
            <p:nvPr/>
          </p:nvSpPr>
          <p:spPr>
            <a:xfrm>
              <a:off x="6385260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430E086B-1C95-4F7E-A569-B521900E63B6}"/>
                </a:ext>
              </a:extLst>
            </p:cNvPr>
            <p:cNvSpPr/>
            <p:nvPr/>
          </p:nvSpPr>
          <p:spPr>
            <a:xfrm>
              <a:off x="6444410" y="342222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A3020927-7205-4D7F-89FE-EFA51288EDAF}"/>
                </a:ext>
              </a:extLst>
            </p:cNvPr>
            <p:cNvSpPr/>
            <p:nvPr/>
          </p:nvSpPr>
          <p:spPr>
            <a:xfrm>
              <a:off x="5734038" y="3481374"/>
              <a:ext cx="14192" cy="14096"/>
            </a:xfrm>
            <a:custGeom>
              <a:avLst/>
              <a:gdLst>
                <a:gd name="connsiteX0" fmla="*/ 14192 w 14192"/>
                <a:gd name="connsiteY0" fmla="*/ 7049 h 14096"/>
                <a:gd name="connsiteX1" fmla="*/ 7144 w 14192"/>
                <a:gd name="connsiteY1" fmla="*/ 14097 h 14096"/>
                <a:gd name="connsiteX2" fmla="*/ 0 w 14192"/>
                <a:gd name="connsiteY2" fmla="*/ 7049 h 14096"/>
                <a:gd name="connsiteX3" fmla="*/ 7049 w 14192"/>
                <a:gd name="connsiteY3" fmla="*/ 0 h 14096"/>
                <a:gd name="connsiteX4" fmla="*/ 14192 w 14192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1049"/>
                    <a:pt x="0" y="7049"/>
                  </a:cubicBezTo>
                  <a:cubicBezTo>
                    <a:pt x="0" y="3048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648E9CA4-9BE8-418B-BFE6-E5F2EAB6FACA}"/>
                </a:ext>
              </a:extLst>
            </p:cNvPr>
            <p:cNvSpPr/>
            <p:nvPr/>
          </p:nvSpPr>
          <p:spPr>
            <a:xfrm>
              <a:off x="5793283" y="348137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7505AB41-EB94-44A5-89E1-495250AF084E}"/>
                </a:ext>
              </a:extLst>
            </p:cNvPr>
            <p:cNvSpPr/>
            <p:nvPr/>
          </p:nvSpPr>
          <p:spPr>
            <a:xfrm>
              <a:off x="5852433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03C6E035-4B15-4ACC-9B29-5FC6FE049159}"/>
                </a:ext>
              </a:extLst>
            </p:cNvPr>
            <p:cNvSpPr/>
            <p:nvPr/>
          </p:nvSpPr>
          <p:spPr>
            <a:xfrm>
              <a:off x="591167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2151F323-6CFB-4FC7-8F2F-F2E4A2A817F8}"/>
                </a:ext>
              </a:extLst>
            </p:cNvPr>
            <p:cNvSpPr/>
            <p:nvPr/>
          </p:nvSpPr>
          <p:spPr>
            <a:xfrm>
              <a:off x="597082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3C888454-C54A-436A-B328-9E4E7AB6AAC0}"/>
                </a:ext>
              </a:extLst>
            </p:cNvPr>
            <p:cNvSpPr/>
            <p:nvPr/>
          </p:nvSpPr>
          <p:spPr>
            <a:xfrm>
              <a:off x="6030074" y="348137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9D3963A8-98BE-4876-8924-058EF1395D7E}"/>
                </a:ext>
              </a:extLst>
            </p:cNvPr>
            <p:cNvSpPr/>
            <p:nvPr/>
          </p:nvSpPr>
          <p:spPr>
            <a:xfrm>
              <a:off x="6089224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2A409FA-C854-4E3D-92E3-BE8E5F39118E}"/>
                </a:ext>
              </a:extLst>
            </p:cNvPr>
            <p:cNvSpPr/>
            <p:nvPr/>
          </p:nvSpPr>
          <p:spPr>
            <a:xfrm>
              <a:off x="5734038" y="354062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095B5640-C6A1-4E0D-BA00-8F931101BDAA}"/>
                </a:ext>
              </a:extLst>
            </p:cNvPr>
            <p:cNvSpPr/>
            <p:nvPr/>
          </p:nvSpPr>
          <p:spPr>
            <a:xfrm>
              <a:off x="5793283" y="3540620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39C2ED3D-1292-41D7-9CD0-964560392DAE}"/>
                </a:ext>
              </a:extLst>
            </p:cNvPr>
            <p:cNvSpPr/>
            <p:nvPr/>
          </p:nvSpPr>
          <p:spPr>
            <a:xfrm>
              <a:off x="5852433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E18071BA-87CD-4D94-843B-7DE0AF0D869F}"/>
                </a:ext>
              </a:extLst>
            </p:cNvPr>
            <p:cNvSpPr/>
            <p:nvPr/>
          </p:nvSpPr>
          <p:spPr>
            <a:xfrm>
              <a:off x="5911678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00BBF34C-EACE-404F-996A-644E474E4E28}"/>
                </a:ext>
              </a:extLst>
            </p:cNvPr>
            <p:cNvSpPr/>
            <p:nvPr/>
          </p:nvSpPr>
          <p:spPr>
            <a:xfrm>
              <a:off x="5970828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70130554-9993-4F57-8B60-0C349462F20D}"/>
                </a:ext>
              </a:extLst>
            </p:cNvPr>
            <p:cNvSpPr/>
            <p:nvPr/>
          </p:nvSpPr>
          <p:spPr>
            <a:xfrm>
              <a:off x="6030074" y="3540620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7DFA6148-338D-4709-AC75-3333809C1742}"/>
                </a:ext>
              </a:extLst>
            </p:cNvPr>
            <p:cNvSpPr/>
            <p:nvPr/>
          </p:nvSpPr>
          <p:spPr>
            <a:xfrm>
              <a:off x="6089224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95511CAC-912A-46D0-A3B0-76D9E14A1FFD}"/>
                </a:ext>
              </a:extLst>
            </p:cNvPr>
            <p:cNvSpPr/>
            <p:nvPr/>
          </p:nvSpPr>
          <p:spPr>
            <a:xfrm>
              <a:off x="5734038" y="359977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2B9C9D10-C891-463D-BE7B-17E70A74754F}"/>
                </a:ext>
              </a:extLst>
            </p:cNvPr>
            <p:cNvSpPr/>
            <p:nvPr/>
          </p:nvSpPr>
          <p:spPr>
            <a:xfrm>
              <a:off x="5793283" y="359977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5D1D470E-ADA7-44E9-84E9-CD49A861A0A9}"/>
                </a:ext>
              </a:extLst>
            </p:cNvPr>
            <p:cNvSpPr/>
            <p:nvPr/>
          </p:nvSpPr>
          <p:spPr>
            <a:xfrm>
              <a:off x="5852433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650E1B96-7237-46A3-8357-361A4A24BB30}"/>
                </a:ext>
              </a:extLst>
            </p:cNvPr>
            <p:cNvSpPr/>
            <p:nvPr/>
          </p:nvSpPr>
          <p:spPr>
            <a:xfrm>
              <a:off x="5911678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29E61E0B-154A-44B6-B291-9D6FF3C68AAB}"/>
                </a:ext>
              </a:extLst>
            </p:cNvPr>
            <p:cNvSpPr/>
            <p:nvPr/>
          </p:nvSpPr>
          <p:spPr>
            <a:xfrm>
              <a:off x="5970828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1DCCBD34-0B4E-4AB8-B5BB-033C5F5A29E5}"/>
                </a:ext>
              </a:extLst>
            </p:cNvPr>
            <p:cNvSpPr/>
            <p:nvPr/>
          </p:nvSpPr>
          <p:spPr>
            <a:xfrm>
              <a:off x="6030073" y="359977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2D59E534-33C6-4F71-AC4A-03D6AA020E27}"/>
                </a:ext>
              </a:extLst>
            </p:cNvPr>
            <p:cNvSpPr/>
            <p:nvPr/>
          </p:nvSpPr>
          <p:spPr>
            <a:xfrm>
              <a:off x="6089224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DF33EA93-D53B-4F63-8D76-8D8603370372}"/>
                </a:ext>
              </a:extLst>
            </p:cNvPr>
            <p:cNvSpPr/>
            <p:nvPr/>
          </p:nvSpPr>
          <p:spPr>
            <a:xfrm>
              <a:off x="5734037" y="3659014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A09F9D30-E5AE-467D-B6B6-5CBD1F4E6C78}"/>
                </a:ext>
              </a:extLst>
            </p:cNvPr>
            <p:cNvSpPr/>
            <p:nvPr/>
          </p:nvSpPr>
          <p:spPr>
            <a:xfrm>
              <a:off x="5793282" y="3659014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4E4B2CD5-ABDF-4B08-936A-C5F1F5520D1C}"/>
                </a:ext>
              </a:extLst>
            </p:cNvPr>
            <p:cNvSpPr/>
            <p:nvPr/>
          </p:nvSpPr>
          <p:spPr>
            <a:xfrm>
              <a:off x="5852432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48344218-81B6-4517-9805-E71499F69C13}"/>
                </a:ext>
              </a:extLst>
            </p:cNvPr>
            <p:cNvSpPr/>
            <p:nvPr/>
          </p:nvSpPr>
          <p:spPr>
            <a:xfrm>
              <a:off x="5911678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F8A57C29-E01A-449E-8839-863CE9787E3F}"/>
                </a:ext>
              </a:extLst>
            </p:cNvPr>
            <p:cNvSpPr/>
            <p:nvPr/>
          </p:nvSpPr>
          <p:spPr>
            <a:xfrm>
              <a:off x="5970828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C5ABDD7C-8063-442E-BEFF-77896998F728}"/>
                </a:ext>
              </a:extLst>
            </p:cNvPr>
            <p:cNvSpPr/>
            <p:nvPr/>
          </p:nvSpPr>
          <p:spPr>
            <a:xfrm>
              <a:off x="6030073" y="3659014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DCE949D9-630A-42F2-8117-AA55AD889901}"/>
                </a:ext>
              </a:extLst>
            </p:cNvPr>
            <p:cNvSpPr/>
            <p:nvPr/>
          </p:nvSpPr>
          <p:spPr>
            <a:xfrm>
              <a:off x="6089224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E59C2343-FEC6-45CA-8060-17D719373584}"/>
                </a:ext>
              </a:extLst>
            </p:cNvPr>
            <p:cNvSpPr/>
            <p:nvPr/>
          </p:nvSpPr>
          <p:spPr>
            <a:xfrm>
              <a:off x="5734039" y="3718165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98D68BC2-3FE7-45BD-9735-43C2C896911F}"/>
                </a:ext>
              </a:extLst>
            </p:cNvPr>
            <p:cNvSpPr/>
            <p:nvPr/>
          </p:nvSpPr>
          <p:spPr>
            <a:xfrm>
              <a:off x="5793284" y="371816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8E4940E0-90FE-4099-8E84-9F952C2DA7E5}"/>
                </a:ext>
              </a:extLst>
            </p:cNvPr>
            <p:cNvSpPr/>
            <p:nvPr/>
          </p:nvSpPr>
          <p:spPr>
            <a:xfrm>
              <a:off x="5852434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19DB3D06-EE67-43DF-93EB-5EAC7CD2F73A}"/>
                </a:ext>
              </a:extLst>
            </p:cNvPr>
            <p:cNvSpPr/>
            <p:nvPr/>
          </p:nvSpPr>
          <p:spPr>
            <a:xfrm>
              <a:off x="5911679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92380E59-DCBF-421C-A85E-0DBB508357C3}"/>
                </a:ext>
              </a:extLst>
            </p:cNvPr>
            <p:cNvSpPr/>
            <p:nvPr/>
          </p:nvSpPr>
          <p:spPr>
            <a:xfrm>
              <a:off x="5970829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E5B3F73A-2F03-4E24-9BC8-B4B4D2535EFD}"/>
                </a:ext>
              </a:extLst>
            </p:cNvPr>
            <p:cNvSpPr/>
            <p:nvPr/>
          </p:nvSpPr>
          <p:spPr>
            <a:xfrm>
              <a:off x="6030074" y="371816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8E13A333-B160-42F4-A817-A75BC8985E8F}"/>
                </a:ext>
              </a:extLst>
            </p:cNvPr>
            <p:cNvSpPr/>
            <p:nvPr/>
          </p:nvSpPr>
          <p:spPr>
            <a:xfrm>
              <a:off x="6089225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EEDE7E0E-4B11-42DE-AD10-A87B92164A4E}"/>
                </a:ext>
              </a:extLst>
            </p:cNvPr>
            <p:cNvSpPr/>
            <p:nvPr/>
          </p:nvSpPr>
          <p:spPr>
            <a:xfrm>
              <a:off x="5734040" y="377741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DFD5AF3-7117-44FC-A55E-04425F6370E3}"/>
                </a:ext>
              </a:extLst>
            </p:cNvPr>
            <p:cNvSpPr/>
            <p:nvPr/>
          </p:nvSpPr>
          <p:spPr>
            <a:xfrm>
              <a:off x="5793285" y="377741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7A0CFB23-CD7D-46AB-9CE1-17D9E44AC6C7}"/>
                </a:ext>
              </a:extLst>
            </p:cNvPr>
            <p:cNvSpPr/>
            <p:nvPr/>
          </p:nvSpPr>
          <p:spPr>
            <a:xfrm>
              <a:off x="5852436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A58A095D-C173-427F-BADB-F28F876C12E0}"/>
                </a:ext>
              </a:extLst>
            </p:cNvPr>
            <p:cNvSpPr/>
            <p:nvPr/>
          </p:nvSpPr>
          <p:spPr>
            <a:xfrm>
              <a:off x="5911683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578F6DB6-9140-4722-BB77-FB3331C5C1F5}"/>
                </a:ext>
              </a:extLst>
            </p:cNvPr>
            <p:cNvSpPr/>
            <p:nvPr/>
          </p:nvSpPr>
          <p:spPr>
            <a:xfrm>
              <a:off x="5970835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19C1920F-28ED-4100-8F6A-EDA73905695A}"/>
                </a:ext>
              </a:extLst>
            </p:cNvPr>
            <p:cNvSpPr/>
            <p:nvPr/>
          </p:nvSpPr>
          <p:spPr>
            <a:xfrm>
              <a:off x="6030082" y="377741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3423F790-9DD9-4BA3-9ED9-26ADEA2363A0}"/>
                </a:ext>
              </a:extLst>
            </p:cNvPr>
            <p:cNvSpPr/>
            <p:nvPr/>
          </p:nvSpPr>
          <p:spPr>
            <a:xfrm>
              <a:off x="6089231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10078A7-5F98-4494-9E17-6272ED466980}"/>
                </a:ext>
              </a:extLst>
            </p:cNvPr>
            <p:cNvSpPr/>
            <p:nvPr/>
          </p:nvSpPr>
          <p:spPr>
            <a:xfrm>
              <a:off x="6148476" y="3481374"/>
              <a:ext cx="14097" cy="14096"/>
            </a:xfrm>
            <a:custGeom>
              <a:avLst/>
              <a:gdLst>
                <a:gd name="connsiteX0" fmla="*/ 14097 w 14097"/>
                <a:gd name="connsiteY0" fmla="*/ 7049 h 14096"/>
                <a:gd name="connsiteX1" fmla="*/ 7049 w 14097"/>
                <a:gd name="connsiteY1" fmla="*/ 14097 h 14096"/>
                <a:gd name="connsiteX2" fmla="*/ 0 w 14097"/>
                <a:gd name="connsiteY2" fmla="*/ 7049 h 14096"/>
                <a:gd name="connsiteX3" fmla="*/ 7049 w 14097"/>
                <a:gd name="connsiteY3" fmla="*/ 0 h 14096"/>
                <a:gd name="connsiteX4" fmla="*/ 14097 w 14097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8EFDDCCB-36D0-4E8F-B0FA-A0D0752ED4CC}"/>
                </a:ext>
              </a:extLst>
            </p:cNvPr>
            <p:cNvSpPr/>
            <p:nvPr/>
          </p:nvSpPr>
          <p:spPr>
            <a:xfrm>
              <a:off x="6207627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BB13F448-D641-4211-A40A-8C5521F94691}"/>
                </a:ext>
              </a:extLst>
            </p:cNvPr>
            <p:cNvSpPr/>
            <p:nvPr/>
          </p:nvSpPr>
          <p:spPr>
            <a:xfrm>
              <a:off x="6266872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9 w 14096"/>
                <a:gd name="connsiteY1" fmla="*/ 14097 h 14096"/>
                <a:gd name="connsiteX2" fmla="*/ 0 w 14096"/>
                <a:gd name="connsiteY2" fmla="*/ 7049 h 14096"/>
                <a:gd name="connsiteX3" fmla="*/ 7049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E7092267-8FC5-40B1-A741-AD85B40D189C}"/>
                </a:ext>
              </a:extLst>
            </p:cNvPr>
            <p:cNvSpPr/>
            <p:nvPr/>
          </p:nvSpPr>
          <p:spPr>
            <a:xfrm>
              <a:off x="6326022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CAB8E92E-4F3D-4B75-9E18-B94EA61BE999}"/>
                </a:ext>
              </a:extLst>
            </p:cNvPr>
            <p:cNvSpPr/>
            <p:nvPr/>
          </p:nvSpPr>
          <p:spPr>
            <a:xfrm>
              <a:off x="638526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2AA1BA77-D7CE-450C-BB2F-492A8A447ADE}"/>
                </a:ext>
              </a:extLst>
            </p:cNvPr>
            <p:cNvSpPr/>
            <p:nvPr/>
          </p:nvSpPr>
          <p:spPr>
            <a:xfrm>
              <a:off x="6444417" y="3481373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03703D44-20A7-43F8-95C4-F4B83B4DAA42}"/>
                </a:ext>
              </a:extLst>
            </p:cNvPr>
            <p:cNvSpPr/>
            <p:nvPr/>
          </p:nvSpPr>
          <p:spPr>
            <a:xfrm>
              <a:off x="6148476" y="3540622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15AD7905-66A9-4FD0-93F0-C99CEBF84AAA}"/>
                </a:ext>
              </a:extLst>
            </p:cNvPr>
            <p:cNvSpPr/>
            <p:nvPr/>
          </p:nvSpPr>
          <p:spPr>
            <a:xfrm>
              <a:off x="6207627" y="354062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07C71902-ACD3-4225-8597-727626DC1C4F}"/>
                </a:ext>
              </a:extLst>
            </p:cNvPr>
            <p:cNvSpPr/>
            <p:nvPr/>
          </p:nvSpPr>
          <p:spPr>
            <a:xfrm>
              <a:off x="6266872" y="35406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F2B6B2CC-AFFB-479D-9305-171C3C2C8A81}"/>
                </a:ext>
              </a:extLst>
            </p:cNvPr>
            <p:cNvSpPr/>
            <p:nvPr/>
          </p:nvSpPr>
          <p:spPr>
            <a:xfrm>
              <a:off x="6326022" y="354062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73942B37-57C7-4154-B6BE-5AB743E1BABE}"/>
                </a:ext>
              </a:extLst>
            </p:cNvPr>
            <p:cNvSpPr/>
            <p:nvPr/>
          </p:nvSpPr>
          <p:spPr>
            <a:xfrm>
              <a:off x="6385268" y="354063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1DE87C79-F470-4FF4-A4F6-6F244F9DE302}"/>
                </a:ext>
              </a:extLst>
            </p:cNvPr>
            <p:cNvSpPr/>
            <p:nvPr/>
          </p:nvSpPr>
          <p:spPr>
            <a:xfrm>
              <a:off x="6444417" y="3540631"/>
              <a:ext cx="14096" cy="14097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53BA0F35-5498-4789-8908-D868FFE711B9}"/>
                </a:ext>
              </a:extLst>
            </p:cNvPr>
            <p:cNvSpPr/>
            <p:nvPr/>
          </p:nvSpPr>
          <p:spPr>
            <a:xfrm>
              <a:off x="6148476" y="3599781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E984F5A6-C73B-4643-A879-E326C7B0351D}"/>
                </a:ext>
              </a:extLst>
            </p:cNvPr>
            <p:cNvSpPr/>
            <p:nvPr/>
          </p:nvSpPr>
          <p:spPr>
            <a:xfrm>
              <a:off x="6207627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E35485FE-2BD5-455D-A7C9-9F9987C5498C}"/>
                </a:ext>
              </a:extLst>
            </p:cNvPr>
            <p:cNvSpPr/>
            <p:nvPr/>
          </p:nvSpPr>
          <p:spPr>
            <a:xfrm>
              <a:off x="6266872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BAFCA128-8161-423D-93F9-A470933A1FFC}"/>
                </a:ext>
              </a:extLst>
            </p:cNvPr>
            <p:cNvSpPr/>
            <p:nvPr/>
          </p:nvSpPr>
          <p:spPr>
            <a:xfrm>
              <a:off x="6326022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349F8898-E646-4462-9E2E-BC5E10A00DA3}"/>
                </a:ext>
              </a:extLst>
            </p:cNvPr>
            <p:cNvSpPr/>
            <p:nvPr/>
          </p:nvSpPr>
          <p:spPr>
            <a:xfrm>
              <a:off x="6385268" y="359978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9C2FCC72-AEC8-4E95-A821-C66F0DEB219D}"/>
                </a:ext>
              </a:extLst>
            </p:cNvPr>
            <p:cNvSpPr/>
            <p:nvPr/>
          </p:nvSpPr>
          <p:spPr>
            <a:xfrm>
              <a:off x="6444417" y="3599782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99A9C773-8ED1-4038-AD95-55CB466C9A5E}"/>
                </a:ext>
              </a:extLst>
            </p:cNvPr>
            <p:cNvSpPr/>
            <p:nvPr/>
          </p:nvSpPr>
          <p:spPr>
            <a:xfrm>
              <a:off x="6148476" y="3659026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F74C74C0-AC53-4090-A11D-D6C4AAF6427A}"/>
                </a:ext>
              </a:extLst>
            </p:cNvPr>
            <p:cNvSpPr/>
            <p:nvPr/>
          </p:nvSpPr>
          <p:spPr>
            <a:xfrm>
              <a:off x="6207627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401DA41C-D6C4-44A1-9F04-E1F1179C3167}"/>
                </a:ext>
              </a:extLst>
            </p:cNvPr>
            <p:cNvSpPr/>
            <p:nvPr/>
          </p:nvSpPr>
          <p:spPr>
            <a:xfrm>
              <a:off x="6266872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4AA97346-990F-4AD1-9436-D315D9EFB04F}"/>
                </a:ext>
              </a:extLst>
            </p:cNvPr>
            <p:cNvSpPr/>
            <p:nvPr/>
          </p:nvSpPr>
          <p:spPr>
            <a:xfrm>
              <a:off x="6326022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8429BF0F-91DB-49F1-AC40-0DBD95702E0D}"/>
                </a:ext>
              </a:extLst>
            </p:cNvPr>
            <p:cNvSpPr/>
            <p:nvPr/>
          </p:nvSpPr>
          <p:spPr>
            <a:xfrm>
              <a:off x="6385268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E4824481-3370-4F9F-8E9F-DBC68A4328A3}"/>
                </a:ext>
              </a:extLst>
            </p:cNvPr>
            <p:cNvSpPr/>
            <p:nvPr/>
          </p:nvSpPr>
          <p:spPr>
            <a:xfrm>
              <a:off x="6444417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077EB65E-D567-4897-9377-B3029ABB6BBD}"/>
                </a:ext>
              </a:extLst>
            </p:cNvPr>
            <p:cNvSpPr/>
            <p:nvPr/>
          </p:nvSpPr>
          <p:spPr>
            <a:xfrm>
              <a:off x="6148476" y="3718177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0F16DC2F-A9D5-4A41-A1C0-10C3FA9F0063}"/>
                </a:ext>
              </a:extLst>
            </p:cNvPr>
            <p:cNvSpPr/>
            <p:nvPr/>
          </p:nvSpPr>
          <p:spPr>
            <a:xfrm>
              <a:off x="6207627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id="{7E17102A-5CA6-4EBD-B30A-5D47EA0E33C4}"/>
                </a:ext>
              </a:extLst>
            </p:cNvPr>
            <p:cNvSpPr/>
            <p:nvPr/>
          </p:nvSpPr>
          <p:spPr>
            <a:xfrm>
              <a:off x="6266872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id="{5C38DF57-4354-45F9-9119-DFAE2216DD17}"/>
                </a:ext>
              </a:extLst>
            </p:cNvPr>
            <p:cNvSpPr/>
            <p:nvPr/>
          </p:nvSpPr>
          <p:spPr>
            <a:xfrm>
              <a:off x="6326022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7D89104B-A74E-4686-85FA-7ADBB69C4260}"/>
                </a:ext>
              </a:extLst>
            </p:cNvPr>
            <p:cNvSpPr/>
            <p:nvPr/>
          </p:nvSpPr>
          <p:spPr>
            <a:xfrm>
              <a:off x="6385268" y="3718172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id="{CB6F9BB9-C471-41A6-9CB0-885AFD62F201}"/>
                </a:ext>
              </a:extLst>
            </p:cNvPr>
            <p:cNvSpPr/>
            <p:nvPr/>
          </p:nvSpPr>
          <p:spPr>
            <a:xfrm>
              <a:off x="6444417" y="371817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C6F39A5E-4043-48BD-94B1-A008E3D11708}"/>
                </a:ext>
              </a:extLst>
            </p:cNvPr>
            <p:cNvSpPr/>
            <p:nvPr/>
          </p:nvSpPr>
          <p:spPr>
            <a:xfrm>
              <a:off x="6148472" y="3777419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652678D7-1B2F-423A-AD5D-854262716D61}"/>
                </a:ext>
              </a:extLst>
            </p:cNvPr>
            <p:cNvSpPr/>
            <p:nvPr/>
          </p:nvSpPr>
          <p:spPr>
            <a:xfrm>
              <a:off x="6207622" y="377741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7DA06287-9690-4A9A-8FCF-5CCE89B0175C}"/>
                </a:ext>
              </a:extLst>
            </p:cNvPr>
            <p:cNvSpPr/>
            <p:nvPr/>
          </p:nvSpPr>
          <p:spPr>
            <a:xfrm>
              <a:off x="6266868" y="377741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51DA2301-CA50-4AB2-BDFE-BB24FF598037}"/>
                </a:ext>
              </a:extLst>
            </p:cNvPr>
            <p:cNvSpPr/>
            <p:nvPr/>
          </p:nvSpPr>
          <p:spPr>
            <a:xfrm>
              <a:off x="6326024" y="3777383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492C6814-C2FF-4C19-8402-675536DBDB98}"/>
                </a:ext>
              </a:extLst>
            </p:cNvPr>
            <p:cNvSpPr/>
            <p:nvPr/>
          </p:nvSpPr>
          <p:spPr>
            <a:xfrm>
              <a:off x="6385287" y="377742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DCE40D66-D698-433D-B594-32C1FEEEE9BF}"/>
                </a:ext>
              </a:extLst>
            </p:cNvPr>
            <p:cNvSpPr/>
            <p:nvPr/>
          </p:nvSpPr>
          <p:spPr>
            <a:xfrm>
              <a:off x="6444424" y="377742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98" name="Date Placeholder 178">
            <a:extLst>
              <a:ext uri="{FF2B5EF4-FFF2-40B4-BE49-F238E27FC236}">
                <a16:creationId xmlns:a16="http://schemas.microsoft.com/office/drawing/2014/main" id="{0DB56EA4-BEF8-48F7-92C4-B35A121083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47472"/>
            <a:ext cx="2743200" cy="365125"/>
          </a:xfrm>
        </p:spPr>
        <p:txBody>
          <a:bodyPr/>
          <a:lstStyle/>
          <a:p>
            <a:r>
              <a:rPr lang="en-US"/>
              <a:t>2/1/20XX</a:t>
            </a:r>
            <a:endParaRPr lang="en-US" dirty="0"/>
          </a:p>
        </p:txBody>
      </p:sp>
      <p:sp>
        <p:nvSpPr>
          <p:cNvPr id="199" name="Footer Placeholder 179">
            <a:extLst>
              <a:ext uri="{FF2B5EF4-FFF2-40B4-BE49-F238E27FC236}">
                <a16:creationId xmlns:a16="http://schemas.microsoft.com/office/drawing/2014/main" id="{CE6814D3-C69A-4217-8332-F808E5C01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47472"/>
            <a:ext cx="4114800" cy="365125"/>
          </a:xfrm>
        </p:spPr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200" name="Slide Number Placeholder 180">
            <a:extLst>
              <a:ext uri="{FF2B5EF4-FFF2-40B4-BE49-F238E27FC236}">
                <a16:creationId xmlns:a16="http://schemas.microsoft.com/office/drawing/2014/main" id="{37DF26EE-B2F8-41EF-AC16-A1433FF57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47472"/>
            <a:ext cx="2743200" cy="365125"/>
          </a:xfrm>
        </p:spPr>
        <p:txBody>
          <a:bodyPr/>
          <a:lstStyle/>
          <a:p>
            <a:fld id="{5EA792F7-1D9E-4C7E-A103-E8EDFDC2691E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6BC2040-F088-49FE-BD3B-E4C1B472B4DF}"/>
              </a:ext>
            </a:extLst>
          </p:cNvPr>
          <p:cNvGrpSpPr/>
          <p:nvPr userDrawn="1"/>
        </p:nvGrpSpPr>
        <p:grpSpPr>
          <a:xfrm>
            <a:off x="10579799" y="466375"/>
            <a:ext cx="1089022" cy="1089022"/>
            <a:chOff x="4741467" y="593941"/>
            <a:chExt cx="932200" cy="932200"/>
          </a:xfrm>
        </p:grpSpPr>
        <p:sp>
          <p:nvSpPr>
            <p:cNvPr id="23" name="Graphic 212">
              <a:extLst>
                <a:ext uri="{FF2B5EF4-FFF2-40B4-BE49-F238E27FC236}">
                  <a16:creationId xmlns:a16="http://schemas.microsoft.com/office/drawing/2014/main" id="{4EEBAC00-ABF2-42F3-BE5C-89F299B698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4741467" y="593941"/>
              <a:ext cx="932200" cy="932200"/>
            </a:xfrm>
            <a:custGeom>
              <a:avLst/>
              <a:gdLst>
                <a:gd name="connsiteX0" fmla="*/ 403574 w 807148"/>
                <a:gd name="connsiteY0" fmla="*/ 0 h 807148"/>
                <a:gd name="connsiteX1" fmla="*/ 0 w 807148"/>
                <a:gd name="connsiteY1" fmla="*/ 403574 h 807148"/>
                <a:gd name="connsiteX2" fmla="*/ 403574 w 807148"/>
                <a:gd name="connsiteY2" fmla="*/ 807149 h 807148"/>
                <a:gd name="connsiteX3" fmla="*/ 807149 w 807148"/>
                <a:gd name="connsiteY3" fmla="*/ 403574 h 807148"/>
                <a:gd name="connsiteX4" fmla="*/ 403574 w 807148"/>
                <a:gd name="connsiteY4" fmla="*/ 0 h 807148"/>
                <a:gd name="connsiteX5" fmla="*/ 403574 w 807148"/>
                <a:gd name="connsiteY5" fmla="*/ 667988 h 807148"/>
                <a:gd name="connsiteX6" fmla="*/ 139160 w 807148"/>
                <a:gd name="connsiteY6" fmla="*/ 403574 h 807148"/>
                <a:gd name="connsiteX7" fmla="*/ 403574 w 807148"/>
                <a:gd name="connsiteY7" fmla="*/ 139160 h 807148"/>
                <a:gd name="connsiteX8" fmla="*/ 667988 w 807148"/>
                <a:gd name="connsiteY8" fmla="*/ 403574 h 807148"/>
                <a:gd name="connsiteX9" fmla="*/ 403574 w 807148"/>
                <a:gd name="connsiteY9" fmla="*/ 667988 h 807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7148" h="807148">
                  <a:moveTo>
                    <a:pt x="403574" y="0"/>
                  </a:moveTo>
                  <a:cubicBezTo>
                    <a:pt x="180689" y="0"/>
                    <a:pt x="0" y="180689"/>
                    <a:pt x="0" y="403574"/>
                  </a:cubicBezTo>
                  <a:cubicBezTo>
                    <a:pt x="0" y="626459"/>
                    <a:pt x="180689" y="807149"/>
                    <a:pt x="403574" y="807149"/>
                  </a:cubicBezTo>
                  <a:cubicBezTo>
                    <a:pt x="626459" y="807149"/>
                    <a:pt x="807149" y="626459"/>
                    <a:pt x="807149" y="403574"/>
                  </a:cubicBezTo>
                  <a:cubicBezTo>
                    <a:pt x="807149" y="180689"/>
                    <a:pt x="626459" y="0"/>
                    <a:pt x="403574" y="0"/>
                  </a:cubicBezTo>
                  <a:close/>
                  <a:moveTo>
                    <a:pt x="403574" y="667988"/>
                  </a:moveTo>
                  <a:cubicBezTo>
                    <a:pt x="257556" y="667988"/>
                    <a:pt x="139160" y="549593"/>
                    <a:pt x="139160" y="403574"/>
                  </a:cubicBezTo>
                  <a:cubicBezTo>
                    <a:pt x="139160" y="257556"/>
                    <a:pt x="257556" y="139160"/>
                    <a:pt x="403574" y="139160"/>
                  </a:cubicBezTo>
                  <a:cubicBezTo>
                    <a:pt x="549593" y="139160"/>
                    <a:pt x="667988" y="257556"/>
                    <a:pt x="667988" y="403574"/>
                  </a:cubicBezTo>
                  <a:cubicBezTo>
                    <a:pt x="667988" y="549593"/>
                    <a:pt x="549593" y="667988"/>
                    <a:pt x="403574" y="667988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24" name="Graphic 212">
              <a:extLst>
                <a:ext uri="{FF2B5EF4-FFF2-40B4-BE49-F238E27FC236}">
                  <a16:creationId xmlns:a16="http://schemas.microsoft.com/office/drawing/2014/main" id="{91BE3222-02F5-4B11-8ED2-D8D3644992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4741467" y="593941"/>
              <a:ext cx="932200" cy="932200"/>
            </a:xfrm>
            <a:custGeom>
              <a:avLst/>
              <a:gdLst>
                <a:gd name="connsiteX0" fmla="*/ 403574 w 807148"/>
                <a:gd name="connsiteY0" fmla="*/ 0 h 807148"/>
                <a:gd name="connsiteX1" fmla="*/ 0 w 807148"/>
                <a:gd name="connsiteY1" fmla="*/ 403574 h 807148"/>
                <a:gd name="connsiteX2" fmla="*/ 403574 w 807148"/>
                <a:gd name="connsiteY2" fmla="*/ 807149 h 807148"/>
                <a:gd name="connsiteX3" fmla="*/ 807149 w 807148"/>
                <a:gd name="connsiteY3" fmla="*/ 403574 h 807148"/>
                <a:gd name="connsiteX4" fmla="*/ 403574 w 807148"/>
                <a:gd name="connsiteY4" fmla="*/ 0 h 807148"/>
                <a:gd name="connsiteX5" fmla="*/ 403574 w 807148"/>
                <a:gd name="connsiteY5" fmla="*/ 667988 h 807148"/>
                <a:gd name="connsiteX6" fmla="*/ 139160 w 807148"/>
                <a:gd name="connsiteY6" fmla="*/ 403574 h 807148"/>
                <a:gd name="connsiteX7" fmla="*/ 403574 w 807148"/>
                <a:gd name="connsiteY7" fmla="*/ 139160 h 807148"/>
                <a:gd name="connsiteX8" fmla="*/ 667988 w 807148"/>
                <a:gd name="connsiteY8" fmla="*/ 403574 h 807148"/>
                <a:gd name="connsiteX9" fmla="*/ 403574 w 807148"/>
                <a:gd name="connsiteY9" fmla="*/ 667988 h 807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7148" h="807148">
                  <a:moveTo>
                    <a:pt x="403574" y="0"/>
                  </a:moveTo>
                  <a:cubicBezTo>
                    <a:pt x="180689" y="0"/>
                    <a:pt x="0" y="180689"/>
                    <a:pt x="0" y="403574"/>
                  </a:cubicBezTo>
                  <a:cubicBezTo>
                    <a:pt x="0" y="626459"/>
                    <a:pt x="180689" y="807149"/>
                    <a:pt x="403574" y="807149"/>
                  </a:cubicBezTo>
                  <a:cubicBezTo>
                    <a:pt x="626459" y="807149"/>
                    <a:pt x="807149" y="626459"/>
                    <a:pt x="807149" y="403574"/>
                  </a:cubicBezTo>
                  <a:cubicBezTo>
                    <a:pt x="807149" y="180689"/>
                    <a:pt x="626459" y="0"/>
                    <a:pt x="403574" y="0"/>
                  </a:cubicBezTo>
                  <a:close/>
                  <a:moveTo>
                    <a:pt x="403574" y="667988"/>
                  </a:moveTo>
                  <a:cubicBezTo>
                    <a:pt x="257556" y="667988"/>
                    <a:pt x="139160" y="549593"/>
                    <a:pt x="139160" y="403574"/>
                  </a:cubicBezTo>
                  <a:cubicBezTo>
                    <a:pt x="139160" y="257556"/>
                    <a:pt x="257556" y="139160"/>
                    <a:pt x="403574" y="139160"/>
                  </a:cubicBezTo>
                  <a:cubicBezTo>
                    <a:pt x="549593" y="139160"/>
                    <a:pt x="667988" y="257556"/>
                    <a:pt x="667988" y="403574"/>
                  </a:cubicBezTo>
                  <a:cubicBezTo>
                    <a:pt x="667988" y="549593"/>
                    <a:pt x="549593" y="667988"/>
                    <a:pt x="403574" y="667988"/>
                  </a:cubicBezTo>
                  <a:close/>
                </a:path>
              </a:pathLst>
            </a:custGeom>
            <a:solidFill>
              <a:schemeClr val="accent3">
                <a:alpha val="2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60DC7638-85D7-4D86-8E63-709D65E2A35E}"/>
              </a:ext>
            </a:extLst>
          </p:cNvPr>
          <p:cNvGrpSpPr/>
          <p:nvPr userDrawn="1"/>
        </p:nvGrpSpPr>
        <p:grpSpPr>
          <a:xfrm>
            <a:off x="487753" y="5626538"/>
            <a:ext cx="319941" cy="319941"/>
            <a:chOff x="1185735" y="4917084"/>
            <a:chExt cx="319941" cy="319941"/>
          </a:xfrm>
        </p:grpSpPr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F0465AAD-8CC1-4FEF-8CC4-EC2E942004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85735" y="4917084"/>
              <a:ext cx="319941" cy="319941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6D829312-0A2A-4244-A956-C59E446731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85735" y="4917084"/>
              <a:ext cx="319941" cy="319941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85644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>
            <a:extLst>
              <a:ext uri="{FF2B5EF4-FFF2-40B4-BE49-F238E27FC236}">
                <a16:creationId xmlns:a16="http://schemas.microsoft.com/office/drawing/2014/main" id="{EE6F8E7F-679D-42F0-88D7-BA75AB73A7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86" y="174173"/>
            <a:ext cx="4198182" cy="1158857"/>
          </a:xfrm>
        </p:spPr>
        <p:txBody>
          <a:bodyPr anchor="b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1" name="Date Placeholder 10">
            <a:extLst>
              <a:ext uri="{FF2B5EF4-FFF2-40B4-BE49-F238E27FC236}">
                <a16:creationId xmlns:a16="http://schemas.microsoft.com/office/drawing/2014/main" id="{F9CD22CB-9DB7-4D08-90A2-8332143869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/>
              <a:t>2/1/20XX</a:t>
            </a:r>
            <a:endParaRPr lang="en-US" dirty="0"/>
          </a:p>
        </p:txBody>
      </p:sp>
      <p:sp>
        <p:nvSpPr>
          <p:cNvPr id="42" name="Footer Placeholder 11">
            <a:extLst>
              <a:ext uri="{FF2B5EF4-FFF2-40B4-BE49-F238E27FC236}">
                <a16:creationId xmlns:a16="http://schemas.microsoft.com/office/drawing/2014/main" id="{E73B6A3D-ED70-47FE-B03E-3D568C1A2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43" name="Slide Number Placeholder 12">
            <a:extLst>
              <a:ext uri="{FF2B5EF4-FFF2-40B4-BE49-F238E27FC236}">
                <a16:creationId xmlns:a16="http://schemas.microsoft.com/office/drawing/2014/main" id="{1AE4879C-133B-465E-81C4-7AF394EAA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0967E29-1480-472A-9FC5-C4768A52587C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48" name="Graphic 190">
            <a:extLst>
              <a:ext uri="{FF2B5EF4-FFF2-40B4-BE49-F238E27FC236}">
                <a16:creationId xmlns:a16="http://schemas.microsoft.com/office/drawing/2014/main" id="{F71248FC-CE92-435C-87F1-74B88F2376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713137"/>
            <a:ext cx="1598829" cy="531293"/>
            <a:chOff x="2504802" y="1755501"/>
            <a:chExt cx="1598829" cy="531293"/>
          </a:xfrm>
          <a:solidFill>
            <a:schemeClr val="tx1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C98EBE9-5DF5-4117-BA8E-B1A9640F2A3F}"/>
                </a:ext>
              </a:extLst>
            </p:cNvPr>
            <p:cNvSpPr/>
            <p:nvPr/>
          </p:nvSpPr>
          <p:spPr>
            <a:xfrm>
              <a:off x="2504802" y="2113855"/>
              <a:ext cx="1598614" cy="172939"/>
            </a:xfrm>
            <a:custGeom>
              <a:avLst/>
              <a:gdLst>
                <a:gd name="connsiteX0" fmla="*/ 1248648 w 1598614"/>
                <a:gd name="connsiteY0" fmla="*/ 172939 h 172939"/>
                <a:gd name="connsiteX1" fmla="*/ 1123031 w 1598614"/>
                <a:gd name="connsiteY1" fmla="*/ 92708 h 172939"/>
                <a:gd name="connsiteX2" fmla="*/ 1024085 w 1598614"/>
                <a:gd name="connsiteY2" fmla="*/ 29469 h 172939"/>
                <a:gd name="connsiteX3" fmla="*/ 925140 w 1598614"/>
                <a:gd name="connsiteY3" fmla="*/ 92708 h 172939"/>
                <a:gd name="connsiteX4" fmla="*/ 799522 w 1598614"/>
                <a:gd name="connsiteY4" fmla="*/ 172939 h 172939"/>
                <a:gd name="connsiteX5" fmla="*/ 799522 w 1598614"/>
                <a:gd name="connsiteY5" fmla="*/ 172939 h 172939"/>
                <a:gd name="connsiteX6" fmla="*/ 673905 w 1598614"/>
                <a:gd name="connsiteY6" fmla="*/ 92708 h 172939"/>
                <a:gd name="connsiteX7" fmla="*/ 574959 w 1598614"/>
                <a:gd name="connsiteY7" fmla="*/ 29469 h 172939"/>
                <a:gd name="connsiteX8" fmla="*/ 476014 w 1598614"/>
                <a:gd name="connsiteY8" fmla="*/ 92708 h 172939"/>
                <a:gd name="connsiteX9" fmla="*/ 350396 w 1598614"/>
                <a:gd name="connsiteY9" fmla="*/ 172939 h 172939"/>
                <a:gd name="connsiteX10" fmla="*/ 224778 w 1598614"/>
                <a:gd name="connsiteY10" fmla="*/ 92708 h 172939"/>
                <a:gd name="connsiteX11" fmla="*/ 125833 w 1598614"/>
                <a:gd name="connsiteY11" fmla="*/ 29469 h 172939"/>
                <a:gd name="connsiteX12" fmla="*/ 26887 w 1598614"/>
                <a:gd name="connsiteY12" fmla="*/ 92708 h 172939"/>
                <a:gd name="connsiteX13" fmla="*/ 0 w 1598614"/>
                <a:gd name="connsiteY13" fmla="*/ 80232 h 172939"/>
                <a:gd name="connsiteX14" fmla="*/ 125618 w 1598614"/>
                <a:gd name="connsiteY14" fmla="*/ 0 h 172939"/>
                <a:gd name="connsiteX15" fmla="*/ 251235 w 1598614"/>
                <a:gd name="connsiteY15" fmla="*/ 80232 h 172939"/>
                <a:gd name="connsiteX16" fmla="*/ 350181 w 1598614"/>
                <a:gd name="connsiteY16" fmla="*/ 143471 h 172939"/>
                <a:gd name="connsiteX17" fmla="*/ 449126 w 1598614"/>
                <a:gd name="connsiteY17" fmla="*/ 80232 h 172939"/>
                <a:gd name="connsiteX18" fmla="*/ 574744 w 1598614"/>
                <a:gd name="connsiteY18" fmla="*/ 0 h 172939"/>
                <a:gd name="connsiteX19" fmla="*/ 700362 w 1598614"/>
                <a:gd name="connsiteY19" fmla="*/ 80232 h 172939"/>
                <a:gd name="connsiteX20" fmla="*/ 799307 w 1598614"/>
                <a:gd name="connsiteY20" fmla="*/ 143471 h 172939"/>
                <a:gd name="connsiteX21" fmla="*/ 799307 w 1598614"/>
                <a:gd name="connsiteY21" fmla="*/ 143471 h 172939"/>
                <a:gd name="connsiteX22" fmla="*/ 898253 w 1598614"/>
                <a:gd name="connsiteY22" fmla="*/ 80232 h 172939"/>
                <a:gd name="connsiteX23" fmla="*/ 1023870 w 1598614"/>
                <a:gd name="connsiteY23" fmla="*/ 0 h 172939"/>
                <a:gd name="connsiteX24" fmla="*/ 1149488 w 1598614"/>
                <a:gd name="connsiteY24" fmla="*/ 80232 h 172939"/>
                <a:gd name="connsiteX25" fmla="*/ 1248433 w 1598614"/>
                <a:gd name="connsiteY25" fmla="*/ 143471 h 172939"/>
                <a:gd name="connsiteX26" fmla="*/ 1347379 w 1598614"/>
                <a:gd name="connsiteY26" fmla="*/ 80232 h 172939"/>
                <a:gd name="connsiteX27" fmla="*/ 1472997 w 1598614"/>
                <a:gd name="connsiteY27" fmla="*/ 0 h 172939"/>
                <a:gd name="connsiteX28" fmla="*/ 1598614 w 1598614"/>
                <a:gd name="connsiteY28" fmla="*/ 80232 h 172939"/>
                <a:gd name="connsiteX29" fmla="*/ 1571942 w 1598614"/>
                <a:gd name="connsiteY29" fmla="*/ 92708 h 172939"/>
                <a:gd name="connsiteX30" fmla="*/ 1472997 w 1598614"/>
                <a:gd name="connsiteY30" fmla="*/ 29469 h 172939"/>
                <a:gd name="connsiteX31" fmla="*/ 1374051 w 1598614"/>
                <a:gd name="connsiteY31" fmla="*/ 92708 h 172939"/>
                <a:gd name="connsiteX32" fmla="*/ 1248648 w 1598614"/>
                <a:gd name="connsiteY32" fmla="*/ 172939 h 172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614" h="172939">
                  <a:moveTo>
                    <a:pt x="1248648" y="172939"/>
                  </a:moveTo>
                  <a:cubicBezTo>
                    <a:pt x="1194229" y="172939"/>
                    <a:pt x="1146046" y="142180"/>
                    <a:pt x="1123031" y="92708"/>
                  </a:cubicBezTo>
                  <a:cubicBezTo>
                    <a:pt x="1104962" y="53775"/>
                    <a:pt x="1067105" y="29469"/>
                    <a:pt x="1024085" y="29469"/>
                  </a:cubicBezTo>
                  <a:cubicBezTo>
                    <a:pt x="981066" y="29469"/>
                    <a:pt x="943208" y="53775"/>
                    <a:pt x="925140" y="92708"/>
                  </a:cubicBezTo>
                  <a:cubicBezTo>
                    <a:pt x="902124" y="142180"/>
                    <a:pt x="853942" y="172939"/>
                    <a:pt x="799522" y="172939"/>
                  </a:cubicBezTo>
                  <a:cubicBezTo>
                    <a:pt x="799522" y="172939"/>
                    <a:pt x="799522" y="172939"/>
                    <a:pt x="799522" y="172939"/>
                  </a:cubicBezTo>
                  <a:cubicBezTo>
                    <a:pt x="744887" y="172939"/>
                    <a:pt x="696920" y="142180"/>
                    <a:pt x="673905" y="92708"/>
                  </a:cubicBezTo>
                  <a:cubicBezTo>
                    <a:pt x="655836" y="53775"/>
                    <a:pt x="617979" y="29469"/>
                    <a:pt x="574959" y="29469"/>
                  </a:cubicBezTo>
                  <a:cubicBezTo>
                    <a:pt x="531939" y="29469"/>
                    <a:pt x="494082" y="53775"/>
                    <a:pt x="476014" y="92708"/>
                  </a:cubicBezTo>
                  <a:cubicBezTo>
                    <a:pt x="452998" y="142180"/>
                    <a:pt x="405031" y="172939"/>
                    <a:pt x="350396" y="172939"/>
                  </a:cubicBezTo>
                  <a:cubicBezTo>
                    <a:pt x="295976" y="172939"/>
                    <a:pt x="247794" y="142180"/>
                    <a:pt x="224778" y="92708"/>
                  </a:cubicBezTo>
                  <a:cubicBezTo>
                    <a:pt x="206710" y="53775"/>
                    <a:pt x="168853" y="29469"/>
                    <a:pt x="125833" y="29469"/>
                  </a:cubicBezTo>
                  <a:cubicBezTo>
                    <a:pt x="82813" y="29469"/>
                    <a:pt x="44956" y="53775"/>
                    <a:pt x="26887" y="92708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268" y="30759"/>
                    <a:pt x="969235" y="0"/>
                    <a:pt x="1023870" y="0"/>
                  </a:cubicBezTo>
                  <a:cubicBezTo>
                    <a:pt x="1078505" y="0"/>
                    <a:pt x="1126472" y="30759"/>
                    <a:pt x="1149488" y="80232"/>
                  </a:cubicBezTo>
                  <a:cubicBezTo>
                    <a:pt x="1167556" y="119165"/>
                    <a:pt x="1205414" y="143471"/>
                    <a:pt x="1248433" y="143471"/>
                  </a:cubicBezTo>
                  <a:cubicBezTo>
                    <a:pt x="1291453" y="143471"/>
                    <a:pt x="1329311" y="119165"/>
                    <a:pt x="1347379" y="80232"/>
                  </a:cubicBezTo>
                  <a:cubicBezTo>
                    <a:pt x="1370394" y="30759"/>
                    <a:pt x="1418361" y="0"/>
                    <a:pt x="1472997" y="0"/>
                  </a:cubicBezTo>
                  <a:cubicBezTo>
                    <a:pt x="1527632" y="0"/>
                    <a:pt x="1575814" y="30759"/>
                    <a:pt x="1598614" y="80232"/>
                  </a:cubicBezTo>
                  <a:lnTo>
                    <a:pt x="1571942" y="92708"/>
                  </a:lnTo>
                  <a:cubicBezTo>
                    <a:pt x="1553874" y="53775"/>
                    <a:pt x="1515801" y="29469"/>
                    <a:pt x="1472997" y="29469"/>
                  </a:cubicBezTo>
                  <a:cubicBezTo>
                    <a:pt x="1429977" y="29469"/>
                    <a:pt x="1392119" y="53775"/>
                    <a:pt x="1374051" y="92708"/>
                  </a:cubicBezTo>
                  <a:cubicBezTo>
                    <a:pt x="1351251" y="142180"/>
                    <a:pt x="1303069" y="172939"/>
                    <a:pt x="1248648" y="172939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CEEC69FB-23D9-4DB3-93B4-D8A4DAC52589}"/>
                </a:ext>
              </a:extLst>
            </p:cNvPr>
            <p:cNvSpPr/>
            <p:nvPr/>
          </p:nvSpPr>
          <p:spPr>
            <a:xfrm>
              <a:off x="2504802" y="1755501"/>
              <a:ext cx="1598829" cy="172724"/>
            </a:xfrm>
            <a:custGeom>
              <a:avLst/>
              <a:gdLst>
                <a:gd name="connsiteX0" fmla="*/ 1248648 w 1598829"/>
                <a:gd name="connsiteY0" fmla="*/ 172724 h 172724"/>
                <a:gd name="connsiteX1" fmla="*/ 1123031 w 1598829"/>
                <a:gd name="connsiteY1" fmla="*/ 92492 h 172724"/>
                <a:gd name="connsiteX2" fmla="*/ 1024085 w 1598829"/>
                <a:gd name="connsiteY2" fmla="*/ 29253 h 172724"/>
                <a:gd name="connsiteX3" fmla="*/ 925140 w 1598829"/>
                <a:gd name="connsiteY3" fmla="*/ 92492 h 172724"/>
                <a:gd name="connsiteX4" fmla="*/ 799522 w 1598829"/>
                <a:gd name="connsiteY4" fmla="*/ 172724 h 172724"/>
                <a:gd name="connsiteX5" fmla="*/ 799522 w 1598829"/>
                <a:gd name="connsiteY5" fmla="*/ 172724 h 172724"/>
                <a:gd name="connsiteX6" fmla="*/ 673905 w 1598829"/>
                <a:gd name="connsiteY6" fmla="*/ 92492 h 172724"/>
                <a:gd name="connsiteX7" fmla="*/ 574959 w 1598829"/>
                <a:gd name="connsiteY7" fmla="*/ 29253 h 172724"/>
                <a:gd name="connsiteX8" fmla="*/ 476014 w 1598829"/>
                <a:gd name="connsiteY8" fmla="*/ 92492 h 172724"/>
                <a:gd name="connsiteX9" fmla="*/ 350396 w 1598829"/>
                <a:gd name="connsiteY9" fmla="*/ 172724 h 172724"/>
                <a:gd name="connsiteX10" fmla="*/ 224778 w 1598829"/>
                <a:gd name="connsiteY10" fmla="*/ 92492 h 172724"/>
                <a:gd name="connsiteX11" fmla="*/ 125833 w 1598829"/>
                <a:gd name="connsiteY11" fmla="*/ 29253 h 172724"/>
                <a:gd name="connsiteX12" fmla="*/ 26887 w 1598829"/>
                <a:gd name="connsiteY12" fmla="*/ 92492 h 172724"/>
                <a:gd name="connsiteX13" fmla="*/ 0 w 1598829"/>
                <a:gd name="connsiteY13" fmla="*/ 80232 h 172724"/>
                <a:gd name="connsiteX14" fmla="*/ 125618 w 1598829"/>
                <a:gd name="connsiteY14" fmla="*/ 0 h 172724"/>
                <a:gd name="connsiteX15" fmla="*/ 251235 w 1598829"/>
                <a:gd name="connsiteY15" fmla="*/ 80232 h 172724"/>
                <a:gd name="connsiteX16" fmla="*/ 350181 w 1598829"/>
                <a:gd name="connsiteY16" fmla="*/ 143471 h 172724"/>
                <a:gd name="connsiteX17" fmla="*/ 449126 w 1598829"/>
                <a:gd name="connsiteY17" fmla="*/ 80232 h 172724"/>
                <a:gd name="connsiteX18" fmla="*/ 574744 w 1598829"/>
                <a:gd name="connsiteY18" fmla="*/ 0 h 172724"/>
                <a:gd name="connsiteX19" fmla="*/ 700362 w 1598829"/>
                <a:gd name="connsiteY19" fmla="*/ 80232 h 172724"/>
                <a:gd name="connsiteX20" fmla="*/ 799307 w 1598829"/>
                <a:gd name="connsiteY20" fmla="*/ 143471 h 172724"/>
                <a:gd name="connsiteX21" fmla="*/ 799307 w 1598829"/>
                <a:gd name="connsiteY21" fmla="*/ 143471 h 172724"/>
                <a:gd name="connsiteX22" fmla="*/ 898253 w 1598829"/>
                <a:gd name="connsiteY22" fmla="*/ 80232 h 172724"/>
                <a:gd name="connsiteX23" fmla="*/ 1024085 w 1598829"/>
                <a:gd name="connsiteY23" fmla="*/ 0 h 172724"/>
                <a:gd name="connsiteX24" fmla="*/ 1149703 w 1598829"/>
                <a:gd name="connsiteY24" fmla="*/ 80232 h 172724"/>
                <a:gd name="connsiteX25" fmla="*/ 1248648 w 1598829"/>
                <a:gd name="connsiteY25" fmla="*/ 143471 h 172724"/>
                <a:gd name="connsiteX26" fmla="*/ 1347594 w 1598829"/>
                <a:gd name="connsiteY26" fmla="*/ 80232 h 172724"/>
                <a:gd name="connsiteX27" fmla="*/ 1473212 w 1598829"/>
                <a:gd name="connsiteY27" fmla="*/ 0 h 172724"/>
                <a:gd name="connsiteX28" fmla="*/ 1598829 w 1598829"/>
                <a:gd name="connsiteY28" fmla="*/ 80232 h 172724"/>
                <a:gd name="connsiteX29" fmla="*/ 1572157 w 1598829"/>
                <a:gd name="connsiteY29" fmla="*/ 92492 h 172724"/>
                <a:gd name="connsiteX30" fmla="*/ 1473212 w 1598829"/>
                <a:gd name="connsiteY30" fmla="*/ 29253 h 172724"/>
                <a:gd name="connsiteX31" fmla="*/ 1374266 w 1598829"/>
                <a:gd name="connsiteY31" fmla="*/ 92492 h 172724"/>
                <a:gd name="connsiteX32" fmla="*/ 1248648 w 1598829"/>
                <a:gd name="connsiteY32" fmla="*/ 172724 h 172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829" h="172724">
                  <a:moveTo>
                    <a:pt x="1248648" y="172724"/>
                  </a:moveTo>
                  <a:cubicBezTo>
                    <a:pt x="1194229" y="172724"/>
                    <a:pt x="1146046" y="141965"/>
                    <a:pt x="1123031" y="92492"/>
                  </a:cubicBezTo>
                  <a:cubicBezTo>
                    <a:pt x="1104962" y="53560"/>
                    <a:pt x="1067105" y="29253"/>
                    <a:pt x="1024085" y="29253"/>
                  </a:cubicBezTo>
                  <a:cubicBezTo>
                    <a:pt x="981066" y="29253"/>
                    <a:pt x="943208" y="53560"/>
                    <a:pt x="925140" y="92492"/>
                  </a:cubicBezTo>
                  <a:cubicBezTo>
                    <a:pt x="902124" y="141965"/>
                    <a:pt x="853942" y="172724"/>
                    <a:pt x="799522" y="172724"/>
                  </a:cubicBezTo>
                  <a:cubicBezTo>
                    <a:pt x="799522" y="172724"/>
                    <a:pt x="799522" y="172724"/>
                    <a:pt x="799522" y="172724"/>
                  </a:cubicBezTo>
                  <a:cubicBezTo>
                    <a:pt x="744887" y="172724"/>
                    <a:pt x="696920" y="141965"/>
                    <a:pt x="673905" y="92492"/>
                  </a:cubicBezTo>
                  <a:cubicBezTo>
                    <a:pt x="655836" y="53560"/>
                    <a:pt x="617979" y="29253"/>
                    <a:pt x="574959" y="29253"/>
                  </a:cubicBezTo>
                  <a:cubicBezTo>
                    <a:pt x="531939" y="29253"/>
                    <a:pt x="494082" y="53560"/>
                    <a:pt x="476014" y="92492"/>
                  </a:cubicBezTo>
                  <a:cubicBezTo>
                    <a:pt x="452998" y="141965"/>
                    <a:pt x="405031" y="172724"/>
                    <a:pt x="350396" y="172724"/>
                  </a:cubicBezTo>
                  <a:cubicBezTo>
                    <a:pt x="295976" y="172724"/>
                    <a:pt x="247794" y="141965"/>
                    <a:pt x="224778" y="92492"/>
                  </a:cubicBezTo>
                  <a:cubicBezTo>
                    <a:pt x="206710" y="53560"/>
                    <a:pt x="168853" y="29253"/>
                    <a:pt x="125833" y="29253"/>
                  </a:cubicBezTo>
                  <a:cubicBezTo>
                    <a:pt x="82813" y="29253"/>
                    <a:pt x="44956" y="53560"/>
                    <a:pt x="26887" y="92492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483" y="30759"/>
                    <a:pt x="969450" y="0"/>
                    <a:pt x="1024085" y="0"/>
                  </a:cubicBezTo>
                  <a:cubicBezTo>
                    <a:pt x="1078720" y="0"/>
                    <a:pt x="1126688" y="30759"/>
                    <a:pt x="1149703" y="80232"/>
                  </a:cubicBezTo>
                  <a:cubicBezTo>
                    <a:pt x="1167771" y="119165"/>
                    <a:pt x="1205629" y="143471"/>
                    <a:pt x="1248648" y="143471"/>
                  </a:cubicBezTo>
                  <a:cubicBezTo>
                    <a:pt x="1291668" y="143471"/>
                    <a:pt x="1329526" y="119165"/>
                    <a:pt x="1347594" y="80232"/>
                  </a:cubicBezTo>
                  <a:cubicBezTo>
                    <a:pt x="1370610" y="30759"/>
                    <a:pt x="1418792" y="0"/>
                    <a:pt x="1473212" y="0"/>
                  </a:cubicBezTo>
                  <a:cubicBezTo>
                    <a:pt x="1527847" y="0"/>
                    <a:pt x="1576029" y="30759"/>
                    <a:pt x="1598829" y="80232"/>
                  </a:cubicBezTo>
                  <a:lnTo>
                    <a:pt x="1572157" y="92492"/>
                  </a:lnTo>
                  <a:cubicBezTo>
                    <a:pt x="1554089" y="53560"/>
                    <a:pt x="1516016" y="29253"/>
                    <a:pt x="1473212" y="29253"/>
                  </a:cubicBezTo>
                  <a:cubicBezTo>
                    <a:pt x="1430192" y="29253"/>
                    <a:pt x="1392335" y="53560"/>
                    <a:pt x="1374266" y="92492"/>
                  </a:cubicBezTo>
                  <a:cubicBezTo>
                    <a:pt x="1351251" y="141965"/>
                    <a:pt x="1303069" y="172724"/>
                    <a:pt x="1248648" y="172724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51" name="Graphic 4">
            <a:extLst>
              <a:ext uri="{FF2B5EF4-FFF2-40B4-BE49-F238E27FC236}">
                <a16:creationId xmlns:a16="http://schemas.microsoft.com/office/drawing/2014/main" id="{A2ACF54E-CF09-4ADF-AF42-8940A36E16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1102977" y="-67591"/>
            <a:ext cx="1089023" cy="1089034"/>
            <a:chOff x="5734037" y="3067039"/>
            <a:chExt cx="724483" cy="724489"/>
          </a:xfrm>
          <a:solidFill>
            <a:schemeClr val="tx1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9FAA0A99-7C77-42CE-9E71-1DCD63BF4E6F}"/>
                </a:ext>
              </a:extLst>
            </p:cNvPr>
            <p:cNvSpPr/>
            <p:nvPr/>
          </p:nvSpPr>
          <p:spPr>
            <a:xfrm>
              <a:off x="5734038" y="3067039"/>
              <a:ext cx="14192" cy="14097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31DB661-8F52-4D08-B3A4-0CA0FB8B80EA}"/>
                </a:ext>
              </a:extLst>
            </p:cNvPr>
            <p:cNvSpPr/>
            <p:nvPr/>
          </p:nvSpPr>
          <p:spPr>
            <a:xfrm>
              <a:off x="5793283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45931018-70AF-4320-9F7B-CF7CA242091A}"/>
                </a:ext>
              </a:extLst>
            </p:cNvPr>
            <p:cNvSpPr/>
            <p:nvPr/>
          </p:nvSpPr>
          <p:spPr>
            <a:xfrm>
              <a:off x="5852433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6586B07-F10A-4BBA-B002-6A9A89D3CF29}"/>
                </a:ext>
              </a:extLst>
            </p:cNvPr>
            <p:cNvSpPr/>
            <p:nvPr/>
          </p:nvSpPr>
          <p:spPr>
            <a:xfrm>
              <a:off x="5911678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19EA06D0-1B1A-4D0F-B3C1-DC74AECBE31F}"/>
                </a:ext>
              </a:extLst>
            </p:cNvPr>
            <p:cNvSpPr/>
            <p:nvPr/>
          </p:nvSpPr>
          <p:spPr>
            <a:xfrm>
              <a:off x="5970828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B91F3F0B-FC7C-403F-B034-0372ED170FE7}"/>
                </a:ext>
              </a:extLst>
            </p:cNvPr>
            <p:cNvSpPr/>
            <p:nvPr/>
          </p:nvSpPr>
          <p:spPr>
            <a:xfrm>
              <a:off x="6030074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E1D61F7-4B69-498F-80B9-3108F4873D75}"/>
                </a:ext>
              </a:extLst>
            </p:cNvPr>
            <p:cNvSpPr/>
            <p:nvPr/>
          </p:nvSpPr>
          <p:spPr>
            <a:xfrm>
              <a:off x="6089224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F3561D3B-1436-4683-9CDF-E904A91D1FFB}"/>
                </a:ext>
              </a:extLst>
            </p:cNvPr>
            <p:cNvSpPr/>
            <p:nvPr/>
          </p:nvSpPr>
          <p:spPr>
            <a:xfrm>
              <a:off x="5734038" y="3126284"/>
              <a:ext cx="14192" cy="14097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BC0132A-DC93-4CFA-BFAD-5C13FFFE9F4E}"/>
                </a:ext>
              </a:extLst>
            </p:cNvPr>
            <p:cNvSpPr/>
            <p:nvPr/>
          </p:nvSpPr>
          <p:spPr>
            <a:xfrm>
              <a:off x="5793283" y="312628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633BECCB-954A-4356-8DB8-109763ACF1F6}"/>
                </a:ext>
              </a:extLst>
            </p:cNvPr>
            <p:cNvSpPr/>
            <p:nvPr/>
          </p:nvSpPr>
          <p:spPr>
            <a:xfrm>
              <a:off x="5852433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722F0F9-FC02-4F7C-B1AE-90AB1ABC380D}"/>
                </a:ext>
              </a:extLst>
            </p:cNvPr>
            <p:cNvSpPr/>
            <p:nvPr/>
          </p:nvSpPr>
          <p:spPr>
            <a:xfrm>
              <a:off x="5911678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91D23B9-698D-4047-94A4-469F74601153}"/>
                </a:ext>
              </a:extLst>
            </p:cNvPr>
            <p:cNvSpPr/>
            <p:nvPr/>
          </p:nvSpPr>
          <p:spPr>
            <a:xfrm>
              <a:off x="5970828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B990AFF-79EB-44A5-8E6F-68D78CA5A103}"/>
                </a:ext>
              </a:extLst>
            </p:cNvPr>
            <p:cNvSpPr/>
            <p:nvPr/>
          </p:nvSpPr>
          <p:spPr>
            <a:xfrm>
              <a:off x="6030073" y="312628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8 w 14097"/>
                <a:gd name="connsiteY1" fmla="*/ 14097 h 14097"/>
                <a:gd name="connsiteX2" fmla="*/ 0 w 14097"/>
                <a:gd name="connsiteY2" fmla="*/ 7049 h 14097"/>
                <a:gd name="connsiteX3" fmla="*/ 7048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8BC8CE23-ABF0-44A4-B651-F340EA038ECB}"/>
                </a:ext>
              </a:extLst>
            </p:cNvPr>
            <p:cNvSpPr/>
            <p:nvPr/>
          </p:nvSpPr>
          <p:spPr>
            <a:xfrm>
              <a:off x="6089224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618B38E-8D0A-4E3D-AB2D-DCD61B3DE6A7}"/>
                </a:ext>
              </a:extLst>
            </p:cNvPr>
            <p:cNvSpPr/>
            <p:nvPr/>
          </p:nvSpPr>
          <p:spPr>
            <a:xfrm>
              <a:off x="5734038" y="3185434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99691C7-B4EE-459B-B118-DB37E0D34AEE}"/>
                </a:ext>
              </a:extLst>
            </p:cNvPr>
            <p:cNvSpPr/>
            <p:nvPr/>
          </p:nvSpPr>
          <p:spPr>
            <a:xfrm>
              <a:off x="5793283" y="318543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CD63978D-58CC-49E7-9755-108437FACBC2}"/>
                </a:ext>
              </a:extLst>
            </p:cNvPr>
            <p:cNvSpPr/>
            <p:nvPr/>
          </p:nvSpPr>
          <p:spPr>
            <a:xfrm>
              <a:off x="5852433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D8C2E87B-EB6B-4AEE-9462-E8883AF56940}"/>
                </a:ext>
              </a:extLst>
            </p:cNvPr>
            <p:cNvSpPr/>
            <p:nvPr/>
          </p:nvSpPr>
          <p:spPr>
            <a:xfrm>
              <a:off x="5911678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54162CF-DBDC-4702-8BB3-28E251AFACDB}"/>
                </a:ext>
              </a:extLst>
            </p:cNvPr>
            <p:cNvSpPr/>
            <p:nvPr/>
          </p:nvSpPr>
          <p:spPr>
            <a:xfrm>
              <a:off x="5970828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7B442FDE-6724-4D51-9280-2C53DCE6CBF1}"/>
                </a:ext>
              </a:extLst>
            </p:cNvPr>
            <p:cNvSpPr/>
            <p:nvPr/>
          </p:nvSpPr>
          <p:spPr>
            <a:xfrm>
              <a:off x="6030074" y="318543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D638975F-285B-44C6-B22C-F9D4825A3183}"/>
                </a:ext>
              </a:extLst>
            </p:cNvPr>
            <p:cNvSpPr/>
            <p:nvPr/>
          </p:nvSpPr>
          <p:spPr>
            <a:xfrm>
              <a:off x="6089224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1B0C926-95B7-455C-893D-0F26D8D928FB}"/>
                </a:ext>
              </a:extLst>
            </p:cNvPr>
            <p:cNvSpPr/>
            <p:nvPr/>
          </p:nvSpPr>
          <p:spPr>
            <a:xfrm>
              <a:off x="5734038" y="3244679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71D4797-4330-475F-8270-78233B3527B0}"/>
                </a:ext>
              </a:extLst>
            </p:cNvPr>
            <p:cNvSpPr/>
            <p:nvPr/>
          </p:nvSpPr>
          <p:spPr>
            <a:xfrm>
              <a:off x="5793283" y="3244677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07B8B82-0B72-4ED8-9B81-34F4FFE36D03}"/>
                </a:ext>
              </a:extLst>
            </p:cNvPr>
            <p:cNvSpPr/>
            <p:nvPr/>
          </p:nvSpPr>
          <p:spPr>
            <a:xfrm>
              <a:off x="5852433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B5D9EAF9-CAEF-4FF0-9058-814B8ACBF733}"/>
                </a:ext>
              </a:extLst>
            </p:cNvPr>
            <p:cNvSpPr/>
            <p:nvPr/>
          </p:nvSpPr>
          <p:spPr>
            <a:xfrm>
              <a:off x="5911678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4D306CA-AE96-4770-AAC2-329436299FD5}"/>
                </a:ext>
              </a:extLst>
            </p:cNvPr>
            <p:cNvSpPr/>
            <p:nvPr/>
          </p:nvSpPr>
          <p:spPr>
            <a:xfrm>
              <a:off x="5970828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862B6D5-3EEE-436C-BBBC-F1659763ED9B}"/>
                </a:ext>
              </a:extLst>
            </p:cNvPr>
            <p:cNvSpPr/>
            <p:nvPr/>
          </p:nvSpPr>
          <p:spPr>
            <a:xfrm>
              <a:off x="6030073" y="324467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A62E78C8-8408-4F72-8CE4-33F4074906BC}"/>
                </a:ext>
              </a:extLst>
            </p:cNvPr>
            <p:cNvSpPr/>
            <p:nvPr/>
          </p:nvSpPr>
          <p:spPr>
            <a:xfrm>
              <a:off x="6089224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F5DA04B1-3A54-49FF-9074-CB0BF5193DE0}"/>
                </a:ext>
              </a:extLst>
            </p:cNvPr>
            <p:cNvSpPr/>
            <p:nvPr/>
          </p:nvSpPr>
          <p:spPr>
            <a:xfrm>
              <a:off x="5734038" y="3303829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588DD8D-4661-4483-82D6-07A669902745}"/>
                </a:ext>
              </a:extLst>
            </p:cNvPr>
            <p:cNvSpPr/>
            <p:nvPr/>
          </p:nvSpPr>
          <p:spPr>
            <a:xfrm>
              <a:off x="5793283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6427B20B-173D-4E73-BA16-6B70B039591A}"/>
                </a:ext>
              </a:extLst>
            </p:cNvPr>
            <p:cNvSpPr/>
            <p:nvPr/>
          </p:nvSpPr>
          <p:spPr>
            <a:xfrm>
              <a:off x="5852433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EC4AB2BC-0366-48DE-A7BC-31B0C7FDF81C}"/>
                </a:ext>
              </a:extLst>
            </p:cNvPr>
            <p:cNvSpPr/>
            <p:nvPr/>
          </p:nvSpPr>
          <p:spPr>
            <a:xfrm>
              <a:off x="5911678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3CDC0462-EDF1-4DC6-B022-B9D6A4883C97}"/>
                </a:ext>
              </a:extLst>
            </p:cNvPr>
            <p:cNvSpPr/>
            <p:nvPr/>
          </p:nvSpPr>
          <p:spPr>
            <a:xfrm>
              <a:off x="5970828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CCB57D5F-1A85-4067-A884-5FF7697972BF}"/>
                </a:ext>
              </a:extLst>
            </p:cNvPr>
            <p:cNvSpPr/>
            <p:nvPr/>
          </p:nvSpPr>
          <p:spPr>
            <a:xfrm>
              <a:off x="6030073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996A340-2E9C-4C3B-AB03-1CD09E34956E}"/>
                </a:ext>
              </a:extLst>
            </p:cNvPr>
            <p:cNvSpPr/>
            <p:nvPr/>
          </p:nvSpPr>
          <p:spPr>
            <a:xfrm>
              <a:off x="6089224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C7BFB716-CE13-4D34-BF72-03D902C777E6}"/>
                </a:ext>
              </a:extLst>
            </p:cNvPr>
            <p:cNvSpPr/>
            <p:nvPr/>
          </p:nvSpPr>
          <p:spPr>
            <a:xfrm>
              <a:off x="5734038" y="3363074"/>
              <a:ext cx="14192" cy="14097"/>
            </a:xfrm>
            <a:custGeom>
              <a:avLst/>
              <a:gdLst>
                <a:gd name="connsiteX0" fmla="*/ 14192 w 14192"/>
                <a:gd name="connsiteY0" fmla="*/ 7048 h 14097"/>
                <a:gd name="connsiteX1" fmla="*/ 7144 w 14192"/>
                <a:gd name="connsiteY1" fmla="*/ 14097 h 14097"/>
                <a:gd name="connsiteX2" fmla="*/ 0 w 14192"/>
                <a:gd name="connsiteY2" fmla="*/ 7048 h 14097"/>
                <a:gd name="connsiteX3" fmla="*/ 7049 w 14192"/>
                <a:gd name="connsiteY3" fmla="*/ 0 h 14097"/>
                <a:gd name="connsiteX4" fmla="*/ 14192 w 14192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174C1C5-4C0C-4661-BCCF-41A5ACFE21C7}"/>
                </a:ext>
              </a:extLst>
            </p:cNvPr>
            <p:cNvSpPr/>
            <p:nvPr/>
          </p:nvSpPr>
          <p:spPr>
            <a:xfrm>
              <a:off x="5793283" y="336307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5A6027B-DD9D-4CE2-BD61-5C04290BCF40}"/>
                </a:ext>
              </a:extLst>
            </p:cNvPr>
            <p:cNvSpPr/>
            <p:nvPr/>
          </p:nvSpPr>
          <p:spPr>
            <a:xfrm>
              <a:off x="5852433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0708877B-8D92-4FC4-8A65-38968B9E3241}"/>
                </a:ext>
              </a:extLst>
            </p:cNvPr>
            <p:cNvSpPr/>
            <p:nvPr/>
          </p:nvSpPr>
          <p:spPr>
            <a:xfrm>
              <a:off x="5911678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33525F5F-F114-43F3-A9F7-261A28B24DF9}"/>
                </a:ext>
              </a:extLst>
            </p:cNvPr>
            <p:cNvSpPr/>
            <p:nvPr/>
          </p:nvSpPr>
          <p:spPr>
            <a:xfrm>
              <a:off x="5970828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339711F-C386-4DCE-9FBF-EE6BC2C1FE35}"/>
                </a:ext>
              </a:extLst>
            </p:cNvPr>
            <p:cNvSpPr/>
            <p:nvPr/>
          </p:nvSpPr>
          <p:spPr>
            <a:xfrm>
              <a:off x="6030073" y="3363074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8 w 14097"/>
                <a:gd name="connsiteY1" fmla="*/ 14097 h 14097"/>
                <a:gd name="connsiteX2" fmla="*/ 0 w 14097"/>
                <a:gd name="connsiteY2" fmla="*/ 7048 h 14097"/>
                <a:gd name="connsiteX3" fmla="*/ 7048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FB4BAE73-7982-46FB-A57B-811E3B8F79E4}"/>
                </a:ext>
              </a:extLst>
            </p:cNvPr>
            <p:cNvSpPr/>
            <p:nvPr/>
          </p:nvSpPr>
          <p:spPr>
            <a:xfrm>
              <a:off x="6089224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14175C9A-42C7-461B-A3DC-84B7A21771C1}"/>
                </a:ext>
              </a:extLst>
            </p:cNvPr>
            <p:cNvSpPr/>
            <p:nvPr/>
          </p:nvSpPr>
          <p:spPr>
            <a:xfrm>
              <a:off x="5734038" y="3422225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22F385D0-D050-42A4-898F-83C653F24C4F}"/>
                </a:ext>
              </a:extLst>
            </p:cNvPr>
            <p:cNvSpPr/>
            <p:nvPr/>
          </p:nvSpPr>
          <p:spPr>
            <a:xfrm>
              <a:off x="5793283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FFD7E539-37B2-48C9-B730-CDB7A4FCADCD}"/>
                </a:ext>
              </a:extLst>
            </p:cNvPr>
            <p:cNvSpPr/>
            <p:nvPr/>
          </p:nvSpPr>
          <p:spPr>
            <a:xfrm>
              <a:off x="5852433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EE26C0AC-F299-48BD-AED7-26C5A1998D41}"/>
                </a:ext>
              </a:extLst>
            </p:cNvPr>
            <p:cNvSpPr/>
            <p:nvPr/>
          </p:nvSpPr>
          <p:spPr>
            <a:xfrm>
              <a:off x="5911678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15E478F3-0C5B-477C-819A-BF4A72B4CC5D}"/>
                </a:ext>
              </a:extLst>
            </p:cNvPr>
            <p:cNvSpPr/>
            <p:nvPr/>
          </p:nvSpPr>
          <p:spPr>
            <a:xfrm>
              <a:off x="5970828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DE8A1B0-551E-4693-928C-BBFDAC2DE894}"/>
                </a:ext>
              </a:extLst>
            </p:cNvPr>
            <p:cNvSpPr/>
            <p:nvPr/>
          </p:nvSpPr>
          <p:spPr>
            <a:xfrm>
              <a:off x="6030073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9565C552-100C-4C0F-9727-52B462CB5777}"/>
                </a:ext>
              </a:extLst>
            </p:cNvPr>
            <p:cNvSpPr/>
            <p:nvPr/>
          </p:nvSpPr>
          <p:spPr>
            <a:xfrm>
              <a:off x="6089224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C65AF3C8-A7D3-4F7E-8297-70B16E682C87}"/>
                </a:ext>
              </a:extLst>
            </p:cNvPr>
            <p:cNvSpPr/>
            <p:nvPr/>
          </p:nvSpPr>
          <p:spPr>
            <a:xfrm>
              <a:off x="6148469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6953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989C4C3A-B0E7-45DB-9736-2820F1E48582}"/>
                </a:ext>
              </a:extLst>
            </p:cNvPr>
            <p:cNvSpPr/>
            <p:nvPr/>
          </p:nvSpPr>
          <p:spPr>
            <a:xfrm>
              <a:off x="620762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5DF9AE49-EBF5-4E8B-811B-A95469060E7B}"/>
                </a:ext>
              </a:extLst>
            </p:cNvPr>
            <p:cNvSpPr/>
            <p:nvPr/>
          </p:nvSpPr>
          <p:spPr>
            <a:xfrm>
              <a:off x="6266865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9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4A6E6901-66E0-4614-A82A-4C8B199F313E}"/>
                </a:ext>
              </a:extLst>
            </p:cNvPr>
            <p:cNvSpPr/>
            <p:nvPr/>
          </p:nvSpPr>
          <p:spPr>
            <a:xfrm>
              <a:off x="6326014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EAF4D28A-9C05-4C54-8EC3-A4AF071575B8}"/>
                </a:ext>
              </a:extLst>
            </p:cNvPr>
            <p:cNvSpPr/>
            <p:nvPr/>
          </p:nvSpPr>
          <p:spPr>
            <a:xfrm>
              <a:off x="638526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E13432FE-A2F7-40F1-A071-5299288F21B5}"/>
                </a:ext>
              </a:extLst>
            </p:cNvPr>
            <p:cNvSpPr/>
            <p:nvPr/>
          </p:nvSpPr>
          <p:spPr>
            <a:xfrm>
              <a:off x="644441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C70FB6A9-6497-4E63-9C82-7B0BAEB50225}"/>
                </a:ext>
              </a:extLst>
            </p:cNvPr>
            <p:cNvSpPr/>
            <p:nvPr/>
          </p:nvSpPr>
          <p:spPr>
            <a:xfrm>
              <a:off x="6148469" y="3126281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71159FE3-5513-4772-A657-6925C879024E}"/>
                </a:ext>
              </a:extLst>
            </p:cNvPr>
            <p:cNvSpPr/>
            <p:nvPr/>
          </p:nvSpPr>
          <p:spPr>
            <a:xfrm>
              <a:off x="6207620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E48E9D8E-3725-4460-951D-FD784F1A5725}"/>
                </a:ext>
              </a:extLst>
            </p:cNvPr>
            <p:cNvSpPr/>
            <p:nvPr/>
          </p:nvSpPr>
          <p:spPr>
            <a:xfrm>
              <a:off x="6266865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99A1AA77-CF8C-4018-A5A1-E7AA82889B35}"/>
                </a:ext>
              </a:extLst>
            </p:cNvPr>
            <p:cNvSpPr/>
            <p:nvPr/>
          </p:nvSpPr>
          <p:spPr>
            <a:xfrm>
              <a:off x="6326014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6B44DD95-1ACE-4B45-A9F7-5277F77037AA}"/>
                </a:ext>
              </a:extLst>
            </p:cNvPr>
            <p:cNvSpPr/>
            <p:nvPr/>
          </p:nvSpPr>
          <p:spPr>
            <a:xfrm>
              <a:off x="6385260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88913144-E9E6-4FF3-9830-F8CC75BA0FD1}"/>
                </a:ext>
              </a:extLst>
            </p:cNvPr>
            <p:cNvSpPr/>
            <p:nvPr/>
          </p:nvSpPr>
          <p:spPr>
            <a:xfrm>
              <a:off x="6444410" y="3126283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DB38853C-E3C5-43FA-B193-280C55043055}"/>
                </a:ext>
              </a:extLst>
            </p:cNvPr>
            <p:cNvSpPr/>
            <p:nvPr/>
          </p:nvSpPr>
          <p:spPr>
            <a:xfrm>
              <a:off x="6148469" y="3185433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D38EA362-05F8-4A48-9412-7BBAC11BA14C}"/>
                </a:ext>
              </a:extLst>
            </p:cNvPr>
            <p:cNvSpPr/>
            <p:nvPr/>
          </p:nvSpPr>
          <p:spPr>
            <a:xfrm>
              <a:off x="6207620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1986071F-7E83-4C85-9A61-81C2026DAEDB}"/>
                </a:ext>
              </a:extLst>
            </p:cNvPr>
            <p:cNvSpPr/>
            <p:nvPr/>
          </p:nvSpPr>
          <p:spPr>
            <a:xfrm>
              <a:off x="6266865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7FDA9302-0D40-4468-A5DD-D042113E2366}"/>
                </a:ext>
              </a:extLst>
            </p:cNvPr>
            <p:cNvSpPr/>
            <p:nvPr/>
          </p:nvSpPr>
          <p:spPr>
            <a:xfrm>
              <a:off x="6326014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1D4012E0-8F7C-4DE5-80F7-EC9FE67F8A50}"/>
                </a:ext>
              </a:extLst>
            </p:cNvPr>
            <p:cNvSpPr/>
            <p:nvPr/>
          </p:nvSpPr>
          <p:spPr>
            <a:xfrm>
              <a:off x="6385260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F2D5F08D-D985-415A-AFD2-BF4B2E33AE44}"/>
                </a:ext>
              </a:extLst>
            </p:cNvPr>
            <p:cNvSpPr/>
            <p:nvPr/>
          </p:nvSpPr>
          <p:spPr>
            <a:xfrm>
              <a:off x="6444410" y="3185432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F3552DCF-A7DB-46EF-AB70-400B7601A95C}"/>
                </a:ext>
              </a:extLst>
            </p:cNvPr>
            <p:cNvSpPr/>
            <p:nvPr/>
          </p:nvSpPr>
          <p:spPr>
            <a:xfrm>
              <a:off x="6148469" y="3244676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762A78F9-AE4E-43D9-8540-ACC05C3AFCE9}"/>
                </a:ext>
              </a:extLst>
            </p:cNvPr>
            <p:cNvSpPr/>
            <p:nvPr/>
          </p:nvSpPr>
          <p:spPr>
            <a:xfrm>
              <a:off x="6207620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097F9892-F0B3-404B-BF30-774A0E7D064D}"/>
                </a:ext>
              </a:extLst>
            </p:cNvPr>
            <p:cNvSpPr/>
            <p:nvPr/>
          </p:nvSpPr>
          <p:spPr>
            <a:xfrm>
              <a:off x="6266865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C9711B14-C3D0-4038-9F77-4F2810AB7637}"/>
                </a:ext>
              </a:extLst>
            </p:cNvPr>
            <p:cNvSpPr/>
            <p:nvPr/>
          </p:nvSpPr>
          <p:spPr>
            <a:xfrm>
              <a:off x="6326014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54BABD95-EAA5-40A2-9BE7-9220A1375240}"/>
                </a:ext>
              </a:extLst>
            </p:cNvPr>
            <p:cNvSpPr/>
            <p:nvPr/>
          </p:nvSpPr>
          <p:spPr>
            <a:xfrm>
              <a:off x="6385260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55DE9C0C-8FEB-47C6-8542-A4EE2AA550A4}"/>
                </a:ext>
              </a:extLst>
            </p:cNvPr>
            <p:cNvSpPr/>
            <p:nvPr/>
          </p:nvSpPr>
          <p:spPr>
            <a:xfrm>
              <a:off x="6444410" y="324467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8EE9D466-41E1-42ED-BA06-5819D8A65201}"/>
                </a:ext>
              </a:extLst>
            </p:cNvPr>
            <p:cNvSpPr/>
            <p:nvPr/>
          </p:nvSpPr>
          <p:spPr>
            <a:xfrm>
              <a:off x="6148469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B06234EB-F295-43D3-8303-50B8DF50BE70}"/>
                </a:ext>
              </a:extLst>
            </p:cNvPr>
            <p:cNvSpPr/>
            <p:nvPr/>
          </p:nvSpPr>
          <p:spPr>
            <a:xfrm>
              <a:off x="620762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565A7745-646B-4492-B740-D431772E0C73}"/>
                </a:ext>
              </a:extLst>
            </p:cNvPr>
            <p:cNvSpPr/>
            <p:nvPr/>
          </p:nvSpPr>
          <p:spPr>
            <a:xfrm>
              <a:off x="6266865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FC32B0E9-76CF-4864-AACB-A734AB760A68}"/>
                </a:ext>
              </a:extLst>
            </p:cNvPr>
            <p:cNvSpPr/>
            <p:nvPr/>
          </p:nvSpPr>
          <p:spPr>
            <a:xfrm>
              <a:off x="6326014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7D230E29-009F-49CA-BB92-73F86BD65B42}"/>
                </a:ext>
              </a:extLst>
            </p:cNvPr>
            <p:cNvSpPr/>
            <p:nvPr/>
          </p:nvSpPr>
          <p:spPr>
            <a:xfrm>
              <a:off x="638526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1894DA4D-D2BF-472E-A609-7943EEA754A3}"/>
                </a:ext>
              </a:extLst>
            </p:cNvPr>
            <p:cNvSpPr/>
            <p:nvPr/>
          </p:nvSpPr>
          <p:spPr>
            <a:xfrm>
              <a:off x="644441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15980D6F-F1D0-4C25-BD24-95BAF8036A61}"/>
                </a:ext>
              </a:extLst>
            </p:cNvPr>
            <p:cNvSpPr/>
            <p:nvPr/>
          </p:nvSpPr>
          <p:spPr>
            <a:xfrm>
              <a:off x="6148469" y="336307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4DE745B8-6FD8-4E30-B0D8-7912083CA4A1}"/>
                </a:ext>
              </a:extLst>
            </p:cNvPr>
            <p:cNvSpPr/>
            <p:nvPr/>
          </p:nvSpPr>
          <p:spPr>
            <a:xfrm>
              <a:off x="6207620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57C8DB3C-E614-4BE6-87F5-CA32D2A55B75}"/>
                </a:ext>
              </a:extLst>
            </p:cNvPr>
            <p:cNvSpPr/>
            <p:nvPr/>
          </p:nvSpPr>
          <p:spPr>
            <a:xfrm>
              <a:off x="6266865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B8B52997-BEA9-4CB3-A854-B3D1838ABDEB}"/>
                </a:ext>
              </a:extLst>
            </p:cNvPr>
            <p:cNvSpPr/>
            <p:nvPr/>
          </p:nvSpPr>
          <p:spPr>
            <a:xfrm>
              <a:off x="6326014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1933A5D4-5140-4C75-AC1B-357A8E14ABE0}"/>
                </a:ext>
              </a:extLst>
            </p:cNvPr>
            <p:cNvSpPr/>
            <p:nvPr/>
          </p:nvSpPr>
          <p:spPr>
            <a:xfrm>
              <a:off x="6385260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9EB5D21A-EECD-4B3F-99C4-5135E8A84554}"/>
                </a:ext>
              </a:extLst>
            </p:cNvPr>
            <p:cNvSpPr/>
            <p:nvPr/>
          </p:nvSpPr>
          <p:spPr>
            <a:xfrm>
              <a:off x="6444410" y="3363074"/>
              <a:ext cx="14096" cy="14097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9509CDAC-09A7-42A6-82B7-2F994603039F}"/>
                </a:ext>
              </a:extLst>
            </p:cNvPr>
            <p:cNvSpPr/>
            <p:nvPr/>
          </p:nvSpPr>
          <p:spPr>
            <a:xfrm>
              <a:off x="6148469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2DC9C344-3F87-4F2B-B2CE-477CCA2AF14C}"/>
                </a:ext>
              </a:extLst>
            </p:cNvPr>
            <p:cNvSpPr/>
            <p:nvPr/>
          </p:nvSpPr>
          <p:spPr>
            <a:xfrm>
              <a:off x="6207620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7083C972-4528-4FD9-9C2E-B24CB38AAD6A}"/>
                </a:ext>
              </a:extLst>
            </p:cNvPr>
            <p:cNvSpPr/>
            <p:nvPr/>
          </p:nvSpPr>
          <p:spPr>
            <a:xfrm>
              <a:off x="6266865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DF55C190-3D83-46E7-9393-6C1BA9856045}"/>
                </a:ext>
              </a:extLst>
            </p:cNvPr>
            <p:cNvSpPr/>
            <p:nvPr/>
          </p:nvSpPr>
          <p:spPr>
            <a:xfrm>
              <a:off x="6326014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FEAF47D9-E0F4-4FBF-9A49-B35DA68BC132}"/>
                </a:ext>
              </a:extLst>
            </p:cNvPr>
            <p:cNvSpPr/>
            <p:nvPr/>
          </p:nvSpPr>
          <p:spPr>
            <a:xfrm>
              <a:off x="6385260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5C8AA1DB-E111-4637-9F48-CDFCFAAFF2DE}"/>
                </a:ext>
              </a:extLst>
            </p:cNvPr>
            <p:cNvSpPr/>
            <p:nvPr/>
          </p:nvSpPr>
          <p:spPr>
            <a:xfrm>
              <a:off x="6444410" y="342222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544529F9-47A4-4695-B030-A673999D19D4}"/>
                </a:ext>
              </a:extLst>
            </p:cNvPr>
            <p:cNvSpPr/>
            <p:nvPr/>
          </p:nvSpPr>
          <p:spPr>
            <a:xfrm>
              <a:off x="5734038" y="3481374"/>
              <a:ext cx="14192" cy="14096"/>
            </a:xfrm>
            <a:custGeom>
              <a:avLst/>
              <a:gdLst>
                <a:gd name="connsiteX0" fmla="*/ 14192 w 14192"/>
                <a:gd name="connsiteY0" fmla="*/ 7049 h 14096"/>
                <a:gd name="connsiteX1" fmla="*/ 7144 w 14192"/>
                <a:gd name="connsiteY1" fmla="*/ 14097 h 14096"/>
                <a:gd name="connsiteX2" fmla="*/ 0 w 14192"/>
                <a:gd name="connsiteY2" fmla="*/ 7049 h 14096"/>
                <a:gd name="connsiteX3" fmla="*/ 7049 w 14192"/>
                <a:gd name="connsiteY3" fmla="*/ 0 h 14096"/>
                <a:gd name="connsiteX4" fmla="*/ 14192 w 14192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1049"/>
                    <a:pt x="0" y="7049"/>
                  </a:cubicBezTo>
                  <a:cubicBezTo>
                    <a:pt x="0" y="3048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4DDF4B72-D66C-4F6A-B4EC-0C4E1B5F8D84}"/>
                </a:ext>
              </a:extLst>
            </p:cNvPr>
            <p:cNvSpPr/>
            <p:nvPr/>
          </p:nvSpPr>
          <p:spPr>
            <a:xfrm>
              <a:off x="5793283" y="348137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2C5331D9-FE79-42B2-8EC6-DC0C634CEDAB}"/>
                </a:ext>
              </a:extLst>
            </p:cNvPr>
            <p:cNvSpPr/>
            <p:nvPr/>
          </p:nvSpPr>
          <p:spPr>
            <a:xfrm>
              <a:off x="5852433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7840DAEE-8157-464A-8948-78E3C30D0665}"/>
                </a:ext>
              </a:extLst>
            </p:cNvPr>
            <p:cNvSpPr/>
            <p:nvPr/>
          </p:nvSpPr>
          <p:spPr>
            <a:xfrm>
              <a:off x="591167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D530B50C-AAB8-462D-B26D-B3391536F404}"/>
                </a:ext>
              </a:extLst>
            </p:cNvPr>
            <p:cNvSpPr/>
            <p:nvPr/>
          </p:nvSpPr>
          <p:spPr>
            <a:xfrm>
              <a:off x="597082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52300202-9247-4B3F-921C-53A1A1EE0A81}"/>
                </a:ext>
              </a:extLst>
            </p:cNvPr>
            <p:cNvSpPr/>
            <p:nvPr/>
          </p:nvSpPr>
          <p:spPr>
            <a:xfrm>
              <a:off x="6030074" y="348137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2D84AB20-9D72-4966-B0AB-743C78D65A13}"/>
                </a:ext>
              </a:extLst>
            </p:cNvPr>
            <p:cNvSpPr/>
            <p:nvPr/>
          </p:nvSpPr>
          <p:spPr>
            <a:xfrm>
              <a:off x="6089224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E33F4E79-F105-44E6-929F-38221991F8A8}"/>
                </a:ext>
              </a:extLst>
            </p:cNvPr>
            <p:cNvSpPr/>
            <p:nvPr/>
          </p:nvSpPr>
          <p:spPr>
            <a:xfrm>
              <a:off x="5734038" y="354062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58615D19-16A8-473B-97FF-9CD54467E969}"/>
                </a:ext>
              </a:extLst>
            </p:cNvPr>
            <p:cNvSpPr/>
            <p:nvPr/>
          </p:nvSpPr>
          <p:spPr>
            <a:xfrm>
              <a:off x="5793283" y="3540620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7DA68BB2-B80D-4DC7-9E06-62B7C7CB341B}"/>
                </a:ext>
              </a:extLst>
            </p:cNvPr>
            <p:cNvSpPr/>
            <p:nvPr/>
          </p:nvSpPr>
          <p:spPr>
            <a:xfrm>
              <a:off x="5852433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EC7CE019-6A1D-4D07-9DD2-26DA83EAE648}"/>
                </a:ext>
              </a:extLst>
            </p:cNvPr>
            <p:cNvSpPr/>
            <p:nvPr/>
          </p:nvSpPr>
          <p:spPr>
            <a:xfrm>
              <a:off x="5911678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BFF2711B-36A2-44D5-861A-325515F1B3A2}"/>
                </a:ext>
              </a:extLst>
            </p:cNvPr>
            <p:cNvSpPr/>
            <p:nvPr/>
          </p:nvSpPr>
          <p:spPr>
            <a:xfrm>
              <a:off x="5970828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C9F33789-5EC0-4861-B3A6-F1F3833566B6}"/>
                </a:ext>
              </a:extLst>
            </p:cNvPr>
            <p:cNvSpPr/>
            <p:nvPr/>
          </p:nvSpPr>
          <p:spPr>
            <a:xfrm>
              <a:off x="6030074" y="3540620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7A765877-A648-49F6-A82F-C3B1CD6F9459}"/>
                </a:ext>
              </a:extLst>
            </p:cNvPr>
            <p:cNvSpPr/>
            <p:nvPr/>
          </p:nvSpPr>
          <p:spPr>
            <a:xfrm>
              <a:off x="6089224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1EE0D3F8-1149-447E-A758-6FFB952C223C}"/>
                </a:ext>
              </a:extLst>
            </p:cNvPr>
            <p:cNvSpPr/>
            <p:nvPr/>
          </p:nvSpPr>
          <p:spPr>
            <a:xfrm>
              <a:off x="5734038" y="359977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C4C60FB1-2BFD-41F4-91B6-F30907BA513E}"/>
                </a:ext>
              </a:extLst>
            </p:cNvPr>
            <p:cNvSpPr/>
            <p:nvPr/>
          </p:nvSpPr>
          <p:spPr>
            <a:xfrm>
              <a:off x="5793283" y="359977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B54E315F-BD6B-48F7-B642-0A0FA00A6F10}"/>
                </a:ext>
              </a:extLst>
            </p:cNvPr>
            <p:cNvSpPr/>
            <p:nvPr/>
          </p:nvSpPr>
          <p:spPr>
            <a:xfrm>
              <a:off x="5852433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CE87E3B1-F721-4C81-AB9C-ED095F39666D}"/>
                </a:ext>
              </a:extLst>
            </p:cNvPr>
            <p:cNvSpPr/>
            <p:nvPr/>
          </p:nvSpPr>
          <p:spPr>
            <a:xfrm>
              <a:off x="5911678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8FE2FEEA-33F7-4909-9F95-FC2DDDFDF104}"/>
                </a:ext>
              </a:extLst>
            </p:cNvPr>
            <p:cNvSpPr/>
            <p:nvPr/>
          </p:nvSpPr>
          <p:spPr>
            <a:xfrm>
              <a:off x="5970828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6CDD8031-905C-4817-BAC6-1ABE1CC54A1E}"/>
                </a:ext>
              </a:extLst>
            </p:cNvPr>
            <p:cNvSpPr/>
            <p:nvPr/>
          </p:nvSpPr>
          <p:spPr>
            <a:xfrm>
              <a:off x="6030073" y="359977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C5457991-3D14-4869-83CD-94BFC24D2205}"/>
                </a:ext>
              </a:extLst>
            </p:cNvPr>
            <p:cNvSpPr/>
            <p:nvPr/>
          </p:nvSpPr>
          <p:spPr>
            <a:xfrm>
              <a:off x="6089224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60CA9119-3432-41C3-8E5C-03632F91F2DF}"/>
                </a:ext>
              </a:extLst>
            </p:cNvPr>
            <p:cNvSpPr/>
            <p:nvPr/>
          </p:nvSpPr>
          <p:spPr>
            <a:xfrm>
              <a:off x="5734037" y="3659014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8945319D-F9DA-40B8-BC36-E0945135A266}"/>
                </a:ext>
              </a:extLst>
            </p:cNvPr>
            <p:cNvSpPr/>
            <p:nvPr/>
          </p:nvSpPr>
          <p:spPr>
            <a:xfrm>
              <a:off x="5793282" y="3659014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363375D8-F3F5-4DCF-8284-435210ED5725}"/>
                </a:ext>
              </a:extLst>
            </p:cNvPr>
            <p:cNvSpPr/>
            <p:nvPr/>
          </p:nvSpPr>
          <p:spPr>
            <a:xfrm>
              <a:off x="5852432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2C9D694E-32F3-4BB8-AC44-A4D1F0842245}"/>
                </a:ext>
              </a:extLst>
            </p:cNvPr>
            <p:cNvSpPr/>
            <p:nvPr/>
          </p:nvSpPr>
          <p:spPr>
            <a:xfrm>
              <a:off x="5911678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F1849A04-3813-404D-A26A-D71EA9E5C2B8}"/>
                </a:ext>
              </a:extLst>
            </p:cNvPr>
            <p:cNvSpPr/>
            <p:nvPr/>
          </p:nvSpPr>
          <p:spPr>
            <a:xfrm>
              <a:off x="5970828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5F7225E6-9707-4DEA-AA2A-32BF4DC04596}"/>
                </a:ext>
              </a:extLst>
            </p:cNvPr>
            <p:cNvSpPr/>
            <p:nvPr/>
          </p:nvSpPr>
          <p:spPr>
            <a:xfrm>
              <a:off x="6030073" y="3659014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4AD33F38-9A81-4862-ABA6-D45EB1E0583A}"/>
                </a:ext>
              </a:extLst>
            </p:cNvPr>
            <p:cNvSpPr/>
            <p:nvPr/>
          </p:nvSpPr>
          <p:spPr>
            <a:xfrm>
              <a:off x="6089224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C8C55B26-52B8-4804-97E8-1208419C51D2}"/>
                </a:ext>
              </a:extLst>
            </p:cNvPr>
            <p:cNvSpPr/>
            <p:nvPr/>
          </p:nvSpPr>
          <p:spPr>
            <a:xfrm>
              <a:off x="5734039" y="3718165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A2ED0D31-C12F-4094-8E98-B6600A35162E}"/>
                </a:ext>
              </a:extLst>
            </p:cNvPr>
            <p:cNvSpPr/>
            <p:nvPr/>
          </p:nvSpPr>
          <p:spPr>
            <a:xfrm>
              <a:off x="5793284" y="371816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5BFD0D47-41D7-46C9-BFC2-18F9CD6D9D9D}"/>
                </a:ext>
              </a:extLst>
            </p:cNvPr>
            <p:cNvSpPr/>
            <p:nvPr/>
          </p:nvSpPr>
          <p:spPr>
            <a:xfrm>
              <a:off x="5852434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B3F309EC-D80A-4EB6-B52F-8FB82DA7D6F3}"/>
                </a:ext>
              </a:extLst>
            </p:cNvPr>
            <p:cNvSpPr/>
            <p:nvPr/>
          </p:nvSpPr>
          <p:spPr>
            <a:xfrm>
              <a:off x="5911679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8C54A0CE-91C6-42D9-9FF5-41F199BB636F}"/>
                </a:ext>
              </a:extLst>
            </p:cNvPr>
            <p:cNvSpPr/>
            <p:nvPr/>
          </p:nvSpPr>
          <p:spPr>
            <a:xfrm>
              <a:off x="5970829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CABACA6C-A5CB-4CF3-A4AE-EA706CF3BE88}"/>
                </a:ext>
              </a:extLst>
            </p:cNvPr>
            <p:cNvSpPr/>
            <p:nvPr/>
          </p:nvSpPr>
          <p:spPr>
            <a:xfrm>
              <a:off x="6030074" y="371816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2E78ADF2-5052-4A16-9639-10C563738913}"/>
                </a:ext>
              </a:extLst>
            </p:cNvPr>
            <p:cNvSpPr/>
            <p:nvPr/>
          </p:nvSpPr>
          <p:spPr>
            <a:xfrm>
              <a:off x="6089225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6D8F4523-43DA-44FA-9636-7AF8A2017629}"/>
                </a:ext>
              </a:extLst>
            </p:cNvPr>
            <p:cNvSpPr/>
            <p:nvPr/>
          </p:nvSpPr>
          <p:spPr>
            <a:xfrm>
              <a:off x="5734040" y="377741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111F429A-3257-492D-8A29-84A1D13A36A6}"/>
                </a:ext>
              </a:extLst>
            </p:cNvPr>
            <p:cNvSpPr/>
            <p:nvPr/>
          </p:nvSpPr>
          <p:spPr>
            <a:xfrm>
              <a:off x="5793285" y="377741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92ECE09F-60A8-4210-93A0-A106F86E72D5}"/>
                </a:ext>
              </a:extLst>
            </p:cNvPr>
            <p:cNvSpPr/>
            <p:nvPr/>
          </p:nvSpPr>
          <p:spPr>
            <a:xfrm>
              <a:off x="5852436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2F6510AF-26CB-4C15-9721-25DAF4D11227}"/>
                </a:ext>
              </a:extLst>
            </p:cNvPr>
            <p:cNvSpPr/>
            <p:nvPr/>
          </p:nvSpPr>
          <p:spPr>
            <a:xfrm>
              <a:off x="5911683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3733FA97-3A4B-4FEC-9E4D-17709501D2CF}"/>
                </a:ext>
              </a:extLst>
            </p:cNvPr>
            <p:cNvSpPr/>
            <p:nvPr/>
          </p:nvSpPr>
          <p:spPr>
            <a:xfrm>
              <a:off x="5970835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C157C8E6-B080-484E-BC21-50304625D3C4}"/>
                </a:ext>
              </a:extLst>
            </p:cNvPr>
            <p:cNvSpPr/>
            <p:nvPr/>
          </p:nvSpPr>
          <p:spPr>
            <a:xfrm>
              <a:off x="6030082" y="377741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0489747D-9419-477E-9DDC-DB0013D6C38C}"/>
                </a:ext>
              </a:extLst>
            </p:cNvPr>
            <p:cNvSpPr/>
            <p:nvPr/>
          </p:nvSpPr>
          <p:spPr>
            <a:xfrm>
              <a:off x="6089231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A6275509-2E49-4FF1-9F40-856F58B8252F}"/>
                </a:ext>
              </a:extLst>
            </p:cNvPr>
            <p:cNvSpPr/>
            <p:nvPr/>
          </p:nvSpPr>
          <p:spPr>
            <a:xfrm>
              <a:off x="6148476" y="3481374"/>
              <a:ext cx="14097" cy="14096"/>
            </a:xfrm>
            <a:custGeom>
              <a:avLst/>
              <a:gdLst>
                <a:gd name="connsiteX0" fmla="*/ 14097 w 14097"/>
                <a:gd name="connsiteY0" fmla="*/ 7049 h 14096"/>
                <a:gd name="connsiteX1" fmla="*/ 7049 w 14097"/>
                <a:gd name="connsiteY1" fmla="*/ 14097 h 14096"/>
                <a:gd name="connsiteX2" fmla="*/ 0 w 14097"/>
                <a:gd name="connsiteY2" fmla="*/ 7049 h 14096"/>
                <a:gd name="connsiteX3" fmla="*/ 7049 w 14097"/>
                <a:gd name="connsiteY3" fmla="*/ 0 h 14096"/>
                <a:gd name="connsiteX4" fmla="*/ 14097 w 14097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303736E0-472B-482C-928D-B5F49E4771B9}"/>
                </a:ext>
              </a:extLst>
            </p:cNvPr>
            <p:cNvSpPr/>
            <p:nvPr/>
          </p:nvSpPr>
          <p:spPr>
            <a:xfrm>
              <a:off x="6207627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id="{7FBD502F-54A6-4808-BEAC-AC2D41D5643C}"/>
                </a:ext>
              </a:extLst>
            </p:cNvPr>
            <p:cNvSpPr/>
            <p:nvPr/>
          </p:nvSpPr>
          <p:spPr>
            <a:xfrm>
              <a:off x="6266872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9 w 14096"/>
                <a:gd name="connsiteY1" fmla="*/ 14097 h 14096"/>
                <a:gd name="connsiteX2" fmla="*/ 0 w 14096"/>
                <a:gd name="connsiteY2" fmla="*/ 7049 h 14096"/>
                <a:gd name="connsiteX3" fmla="*/ 7049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id="{F1ED3136-A06E-4DCC-88B2-3875E5743FFE}"/>
                </a:ext>
              </a:extLst>
            </p:cNvPr>
            <p:cNvSpPr/>
            <p:nvPr/>
          </p:nvSpPr>
          <p:spPr>
            <a:xfrm>
              <a:off x="6326022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4DE0F6C0-6228-48B9-9CAD-C38CE231CEEA}"/>
                </a:ext>
              </a:extLst>
            </p:cNvPr>
            <p:cNvSpPr/>
            <p:nvPr/>
          </p:nvSpPr>
          <p:spPr>
            <a:xfrm>
              <a:off x="638526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id="{5B7C3C42-11DB-4B15-B8CB-FE18C3105A2F}"/>
                </a:ext>
              </a:extLst>
            </p:cNvPr>
            <p:cNvSpPr/>
            <p:nvPr/>
          </p:nvSpPr>
          <p:spPr>
            <a:xfrm>
              <a:off x="6444417" y="3481373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A8886BDE-918B-4409-AAEF-72E92A4DC866}"/>
                </a:ext>
              </a:extLst>
            </p:cNvPr>
            <p:cNvSpPr/>
            <p:nvPr/>
          </p:nvSpPr>
          <p:spPr>
            <a:xfrm>
              <a:off x="6148476" y="3540622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B8C8E6BF-0F3A-4589-A8AF-B3714E74FDF4}"/>
                </a:ext>
              </a:extLst>
            </p:cNvPr>
            <p:cNvSpPr/>
            <p:nvPr/>
          </p:nvSpPr>
          <p:spPr>
            <a:xfrm>
              <a:off x="6207627" y="354062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DDC44D30-863E-43FB-8742-44C1D9F3E531}"/>
                </a:ext>
              </a:extLst>
            </p:cNvPr>
            <p:cNvSpPr/>
            <p:nvPr/>
          </p:nvSpPr>
          <p:spPr>
            <a:xfrm>
              <a:off x="6266872" y="35406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D8DB85FA-14C6-4973-A4D7-44562B42CA44}"/>
                </a:ext>
              </a:extLst>
            </p:cNvPr>
            <p:cNvSpPr/>
            <p:nvPr/>
          </p:nvSpPr>
          <p:spPr>
            <a:xfrm>
              <a:off x="6326022" y="354062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3E7FE024-6E32-462A-871F-8F6B72188B3C}"/>
                </a:ext>
              </a:extLst>
            </p:cNvPr>
            <p:cNvSpPr/>
            <p:nvPr/>
          </p:nvSpPr>
          <p:spPr>
            <a:xfrm>
              <a:off x="6385268" y="354063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E69BFA7E-0AB9-498B-BA39-EF3C3C5BEB21}"/>
                </a:ext>
              </a:extLst>
            </p:cNvPr>
            <p:cNvSpPr/>
            <p:nvPr/>
          </p:nvSpPr>
          <p:spPr>
            <a:xfrm>
              <a:off x="6444417" y="3540631"/>
              <a:ext cx="14096" cy="14097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3236D4A1-FC5C-4C5E-B889-9D912A0011BB}"/>
                </a:ext>
              </a:extLst>
            </p:cNvPr>
            <p:cNvSpPr/>
            <p:nvPr/>
          </p:nvSpPr>
          <p:spPr>
            <a:xfrm>
              <a:off x="6148476" y="3599781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BA5D4991-8CE2-4793-A6ED-3328CA691D90}"/>
                </a:ext>
              </a:extLst>
            </p:cNvPr>
            <p:cNvSpPr/>
            <p:nvPr/>
          </p:nvSpPr>
          <p:spPr>
            <a:xfrm>
              <a:off x="6207627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id="{1AC542D8-71BB-423D-AF81-5DE3851C896C}"/>
                </a:ext>
              </a:extLst>
            </p:cNvPr>
            <p:cNvSpPr/>
            <p:nvPr/>
          </p:nvSpPr>
          <p:spPr>
            <a:xfrm>
              <a:off x="6266872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3D45D6A6-37C0-42D7-8B67-0F131703EC77}"/>
                </a:ext>
              </a:extLst>
            </p:cNvPr>
            <p:cNvSpPr/>
            <p:nvPr/>
          </p:nvSpPr>
          <p:spPr>
            <a:xfrm>
              <a:off x="6326022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699C817A-290E-4BD1-9FAE-7AA9BFE7C3DB}"/>
                </a:ext>
              </a:extLst>
            </p:cNvPr>
            <p:cNvSpPr/>
            <p:nvPr/>
          </p:nvSpPr>
          <p:spPr>
            <a:xfrm>
              <a:off x="6385268" y="359978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D8DD7577-F544-4731-AC1E-4C33460CE0C1}"/>
                </a:ext>
              </a:extLst>
            </p:cNvPr>
            <p:cNvSpPr/>
            <p:nvPr/>
          </p:nvSpPr>
          <p:spPr>
            <a:xfrm>
              <a:off x="6444417" y="3599782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021297F1-D0B8-4026-8CC5-221E54FDD063}"/>
                </a:ext>
              </a:extLst>
            </p:cNvPr>
            <p:cNvSpPr/>
            <p:nvPr/>
          </p:nvSpPr>
          <p:spPr>
            <a:xfrm>
              <a:off x="6148476" y="3659026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id="{04A984F3-E660-429F-AED9-04786475F634}"/>
                </a:ext>
              </a:extLst>
            </p:cNvPr>
            <p:cNvSpPr/>
            <p:nvPr/>
          </p:nvSpPr>
          <p:spPr>
            <a:xfrm>
              <a:off x="6207627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2DB17F0D-D77B-4483-9E8E-319177789665}"/>
                </a:ext>
              </a:extLst>
            </p:cNvPr>
            <p:cNvSpPr/>
            <p:nvPr/>
          </p:nvSpPr>
          <p:spPr>
            <a:xfrm>
              <a:off x="6266872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id="{9046B41E-0F2B-4082-A3E4-5548644371A4}"/>
                </a:ext>
              </a:extLst>
            </p:cNvPr>
            <p:cNvSpPr/>
            <p:nvPr/>
          </p:nvSpPr>
          <p:spPr>
            <a:xfrm>
              <a:off x="6326022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id="{850BC367-3EFE-468D-9C0E-57BEEACBB42B}"/>
                </a:ext>
              </a:extLst>
            </p:cNvPr>
            <p:cNvSpPr/>
            <p:nvPr/>
          </p:nvSpPr>
          <p:spPr>
            <a:xfrm>
              <a:off x="6385268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8" name="Freeform: Shape 207">
              <a:extLst>
                <a:ext uri="{FF2B5EF4-FFF2-40B4-BE49-F238E27FC236}">
                  <a16:creationId xmlns:a16="http://schemas.microsoft.com/office/drawing/2014/main" id="{C9888921-C8FE-4492-B32A-237D6C8F7DC1}"/>
                </a:ext>
              </a:extLst>
            </p:cNvPr>
            <p:cNvSpPr/>
            <p:nvPr/>
          </p:nvSpPr>
          <p:spPr>
            <a:xfrm>
              <a:off x="6444417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id="{E44D46CA-77FA-4BB6-87FB-E3B22CE18FAC}"/>
                </a:ext>
              </a:extLst>
            </p:cNvPr>
            <p:cNvSpPr/>
            <p:nvPr/>
          </p:nvSpPr>
          <p:spPr>
            <a:xfrm>
              <a:off x="6148476" y="3718177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222FFF28-1339-4CEC-9507-5712688B707A}"/>
                </a:ext>
              </a:extLst>
            </p:cNvPr>
            <p:cNvSpPr/>
            <p:nvPr/>
          </p:nvSpPr>
          <p:spPr>
            <a:xfrm>
              <a:off x="6207627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97046F8D-E7F8-4947-BD15-F7C277D10455}"/>
                </a:ext>
              </a:extLst>
            </p:cNvPr>
            <p:cNvSpPr/>
            <p:nvPr/>
          </p:nvSpPr>
          <p:spPr>
            <a:xfrm>
              <a:off x="6266872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95C1D3F5-E6A3-481D-9011-52EB6B1F4E6A}"/>
                </a:ext>
              </a:extLst>
            </p:cNvPr>
            <p:cNvSpPr/>
            <p:nvPr/>
          </p:nvSpPr>
          <p:spPr>
            <a:xfrm>
              <a:off x="6326022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09E45670-225D-440E-B5FD-B4D2F8238333}"/>
                </a:ext>
              </a:extLst>
            </p:cNvPr>
            <p:cNvSpPr/>
            <p:nvPr/>
          </p:nvSpPr>
          <p:spPr>
            <a:xfrm>
              <a:off x="6385268" y="3718172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B8901341-7B58-4B5C-B203-C00AC80C4AA2}"/>
                </a:ext>
              </a:extLst>
            </p:cNvPr>
            <p:cNvSpPr/>
            <p:nvPr/>
          </p:nvSpPr>
          <p:spPr>
            <a:xfrm>
              <a:off x="6444417" y="371817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6721ACE4-99CD-4E6B-9A31-175DB6EFB94D}"/>
                </a:ext>
              </a:extLst>
            </p:cNvPr>
            <p:cNvSpPr/>
            <p:nvPr/>
          </p:nvSpPr>
          <p:spPr>
            <a:xfrm>
              <a:off x="6148472" y="3777419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B939B2D0-D432-4960-96D1-9ACE70E71B73}"/>
                </a:ext>
              </a:extLst>
            </p:cNvPr>
            <p:cNvSpPr/>
            <p:nvPr/>
          </p:nvSpPr>
          <p:spPr>
            <a:xfrm>
              <a:off x="6207622" y="377741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837922C9-5AF6-4E8E-9DB4-8F356EFD836F}"/>
                </a:ext>
              </a:extLst>
            </p:cNvPr>
            <p:cNvSpPr/>
            <p:nvPr/>
          </p:nvSpPr>
          <p:spPr>
            <a:xfrm>
              <a:off x="6266868" y="377741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84F52B65-D542-4CB4-BBDA-44C1A78A81C9}"/>
                </a:ext>
              </a:extLst>
            </p:cNvPr>
            <p:cNvSpPr/>
            <p:nvPr/>
          </p:nvSpPr>
          <p:spPr>
            <a:xfrm>
              <a:off x="6326024" y="3777383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B61086A9-C1C4-4A2C-B6F1-5956D0261016}"/>
                </a:ext>
              </a:extLst>
            </p:cNvPr>
            <p:cNvSpPr/>
            <p:nvPr/>
          </p:nvSpPr>
          <p:spPr>
            <a:xfrm>
              <a:off x="6385287" y="377742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1AA397D9-9689-4FC7-ADA7-F05661CC4C54}"/>
                </a:ext>
              </a:extLst>
            </p:cNvPr>
            <p:cNvSpPr/>
            <p:nvPr/>
          </p:nvSpPr>
          <p:spPr>
            <a:xfrm>
              <a:off x="6444424" y="377742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EE1171A0-B1C0-438A-B262-BE014FA1F4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0579799" y="466375"/>
            <a:ext cx="1089022" cy="1089022"/>
            <a:chOff x="4741467" y="593941"/>
            <a:chExt cx="932200" cy="932200"/>
          </a:xfrm>
        </p:grpSpPr>
        <p:sp>
          <p:nvSpPr>
            <p:cNvPr id="222" name="Graphic 212">
              <a:extLst>
                <a:ext uri="{FF2B5EF4-FFF2-40B4-BE49-F238E27FC236}">
                  <a16:creationId xmlns:a16="http://schemas.microsoft.com/office/drawing/2014/main" id="{14F2FEF3-50D1-40FC-B4B4-77A1F7E21F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4741467" y="593941"/>
              <a:ext cx="932200" cy="932200"/>
            </a:xfrm>
            <a:custGeom>
              <a:avLst/>
              <a:gdLst>
                <a:gd name="connsiteX0" fmla="*/ 403574 w 807148"/>
                <a:gd name="connsiteY0" fmla="*/ 0 h 807148"/>
                <a:gd name="connsiteX1" fmla="*/ 0 w 807148"/>
                <a:gd name="connsiteY1" fmla="*/ 403574 h 807148"/>
                <a:gd name="connsiteX2" fmla="*/ 403574 w 807148"/>
                <a:gd name="connsiteY2" fmla="*/ 807149 h 807148"/>
                <a:gd name="connsiteX3" fmla="*/ 807149 w 807148"/>
                <a:gd name="connsiteY3" fmla="*/ 403574 h 807148"/>
                <a:gd name="connsiteX4" fmla="*/ 403574 w 807148"/>
                <a:gd name="connsiteY4" fmla="*/ 0 h 807148"/>
                <a:gd name="connsiteX5" fmla="*/ 403574 w 807148"/>
                <a:gd name="connsiteY5" fmla="*/ 667988 h 807148"/>
                <a:gd name="connsiteX6" fmla="*/ 139160 w 807148"/>
                <a:gd name="connsiteY6" fmla="*/ 403574 h 807148"/>
                <a:gd name="connsiteX7" fmla="*/ 403574 w 807148"/>
                <a:gd name="connsiteY7" fmla="*/ 139160 h 807148"/>
                <a:gd name="connsiteX8" fmla="*/ 667988 w 807148"/>
                <a:gd name="connsiteY8" fmla="*/ 403574 h 807148"/>
                <a:gd name="connsiteX9" fmla="*/ 403574 w 807148"/>
                <a:gd name="connsiteY9" fmla="*/ 667988 h 807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7148" h="807148">
                  <a:moveTo>
                    <a:pt x="403574" y="0"/>
                  </a:moveTo>
                  <a:cubicBezTo>
                    <a:pt x="180689" y="0"/>
                    <a:pt x="0" y="180689"/>
                    <a:pt x="0" y="403574"/>
                  </a:cubicBezTo>
                  <a:cubicBezTo>
                    <a:pt x="0" y="626459"/>
                    <a:pt x="180689" y="807149"/>
                    <a:pt x="403574" y="807149"/>
                  </a:cubicBezTo>
                  <a:cubicBezTo>
                    <a:pt x="626459" y="807149"/>
                    <a:pt x="807149" y="626459"/>
                    <a:pt x="807149" y="403574"/>
                  </a:cubicBezTo>
                  <a:cubicBezTo>
                    <a:pt x="807149" y="180689"/>
                    <a:pt x="626459" y="0"/>
                    <a:pt x="403574" y="0"/>
                  </a:cubicBezTo>
                  <a:close/>
                  <a:moveTo>
                    <a:pt x="403574" y="667988"/>
                  </a:moveTo>
                  <a:cubicBezTo>
                    <a:pt x="257556" y="667988"/>
                    <a:pt x="139160" y="549593"/>
                    <a:pt x="139160" y="403574"/>
                  </a:cubicBezTo>
                  <a:cubicBezTo>
                    <a:pt x="139160" y="257556"/>
                    <a:pt x="257556" y="139160"/>
                    <a:pt x="403574" y="139160"/>
                  </a:cubicBezTo>
                  <a:cubicBezTo>
                    <a:pt x="549593" y="139160"/>
                    <a:pt x="667988" y="257556"/>
                    <a:pt x="667988" y="403574"/>
                  </a:cubicBezTo>
                  <a:cubicBezTo>
                    <a:pt x="667988" y="549593"/>
                    <a:pt x="549593" y="667988"/>
                    <a:pt x="403574" y="667988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223" name="Graphic 212">
              <a:extLst>
                <a:ext uri="{FF2B5EF4-FFF2-40B4-BE49-F238E27FC236}">
                  <a16:creationId xmlns:a16="http://schemas.microsoft.com/office/drawing/2014/main" id="{BD9CE92B-22AD-4B2F-992F-14F8CEC882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4741467" y="593941"/>
              <a:ext cx="932200" cy="932200"/>
            </a:xfrm>
            <a:custGeom>
              <a:avLst/>
              <a:gdLst>
                <a:gd name="connsiteX0" fmla="*/ 403574 w 807148"/>
                <a:gd name="connsiteY0" fmla="*/ 0 h 807148"/>
                <a:gd name="connsiteX1" fmla="*/ 0 w 807148"/>
                <a:gd name="connsiteY1" fmla="*/ 403574 h 807148"/>
                <a:gd name="connsiteX2" fmla="*/ 403574 w 807148"/>
                <a:gd name="connsiteY2" fmla="*/ 807149 h 807148"/>
                <a:gd name="connsiteX3" fmla="*/ 807149 w 807148"/>
                <a:gd name="connsiteY3" fmla="*/ 403574 h 807148"/>
                <a:gd name="connsiteX4" fmla="*/ 403574 w 807148"/>
                <a:gd name="connsiteY4" fmla="*/ 0 h 807148"/>
                <a:gd name="connsiteX5" fmla="*/ 403574 w 807148"/>
                <a:gd name="connsiteY5" fmla="*/ 667988 h 807148"/>
                <a:gd name="connsiteX6" fmla="*/ 139160 w 807148"/>
                <a:gd name="connsiteY6" fmla="*/ 403574 h 807148"/>
                <a:gd name="connsiteX7" fmla="*/ 403574 w 807148"/>
                <a:gd name="connsiteY7" fmla="*/ 139160 h 807148"/>
                <a:gd name="connsiteX8" fmla="*/ 667988 w 807148"/>
                <a:gd name="connsiteY8" fmla="*/ 403574 h 807148"/>
                <a:gd name="connsiteX9" fmla="*/ 403574 w 807148"/>
                <a:gd name="connsiteY9" fmla="*/ 667988 h 807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7148" h="807148">
                  <a:moveTo>
                    <a:pt x="403574" y="0"/>
                  </a:moveTo>
                  <a:cubicBezTo>
                    <a:pt x="180689" y="0"/>
                    <a:pt x="0" y="180689"/>
                    <a:pt x="0" y="403574"/>
                  </a:cubicBezTo>
                  <a:cubicBezTo>
                    <a:pt x="0" y="626459"/>
                    <a:pt x="180689" y="807149"/>
                    <a:pt x="403574" y="807149"/>
                  </a:cubicBezTo>
                  <a:cubicBezTo>
                    <a:pt x="626459" y="807149"/>
                    <a:pt x="807149" y="626459"/>
                    <a:pt x="807149" y="403574"/>
                  </a:cubicBezTo>
                  <a:cubicBezTo>
                    <a:pt x="807149" y="180689"/>
                    <a:pt x="626459" y="0"/>
                    <a:pt x="403574" y="0"/>
                  </a:cubicBezTo>
                  <a:close/>
                  <a:moveTo>
                    <a:pt x="403574" y="667988"/>
                  </a:moveTo>
                  <a:cubicBezTo>
                    <a:pt x="257556" y="667988"/>
                    <a:pt x="139160" y="549593"/>
                    <a:pt x="139160" y="403574"/>
                  </a:cubicBezTo>
                  <a:cubicBezTo>
                    <a:pt x="139160" y="257556"/>
                    <a:pt x="257556" y="139160"/>
                    <a:pt x="403574" y="139160"/>
                  </a:cubicBezTo>
                  <a:cubicBezTo>
                    <a:pt x="549593" y="139160"/>
                    <a:pt x="667988" y="257556"/>
                    <a:pt x="667988" y="403574"/>
                  </a:cubicBezTo>
                  <a:cubicBezTo>
                    <a:pt x="667988" y="549593"/>
                    <a:pt x="549593" y="667988"/>
                    <a:pt x="403574" y="667988"/>
                  </a:cubicBezTo>
                  <a:close/>
                </a:path>
              </a:pathLst>
            </a:custGeom>
            <a:solidFill>
              <a:schemeClr val="accent3">
                <a:alpha val="2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C3915ABD-0965-4BFC-BC2C-9614D59703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487753" y="5626538"/>
            <a:ext cx="319941" cy="319941"/>
            <a:chOff x="1185735" y="4917084"/>
            <a:chExt cx="319941" cy="319941"/>
          </a:xfrm>
        </p:grpSpPr>
        <p:sp>
          <p:nvSpPr>
            <p:cNvPr id="225" name="Oval 224">
              <a:extLst>
                <a:ext uri="{FF2B5EF4-FFF2-40B4-BE49-F238E27FC236}">
                  <a16:creationId xmlns:a16="http://schemas.microsoft.com/office/drawing/2014/main" id="{9FE4684E-2475-4E37-AA4F-264F7CA762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85735" y="4917084"/>
              <a:ext cx="319941" cy="319941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26" name="Oval 225">
              <a:extLst>
                <a:ext uri="{FF2B5EF4-FFF2-40B4-BE49-F238E27FC236}">
                  <a16:creationId xmlns:a16="http://schemas.microsoft.com/office/drawing/2014/main" id="{AF59A320-BCCE-4552-ABEC-E6072F986E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85735" y="4917084"/>
              <a:ext cx="319941" cy="319941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07528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33F5C3-CD4B-4472-B59A-49D460CB1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72236B-AB2C-4D6F-AE15-700992DA91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90F509-07BE-4446-8772-F44E09936B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 cap="all" spc="100" baseline="0">
                <a:solidFill>
                  <a:schemeClr val="tx1">
                    <a:tint val="75000"/>
                  </a:schemeClr>
                </a:solidFill>
                <a:latin typeface="+mn-lt"/>
                <a:ea typeface="Source Sans Pro SemiBold" panose="020B0603030403020204" pitchFamily="34" charset="0"/>
              </a:defRPr>
            </a:lvl1pPr>
          </a:lstStyle>
          <a:p>
            <a:r>
              <a:rPr lang="en-US"/>
              <a:t>2/1/20XX</a:t>
            </a:r>
            <a:endParaRPr lang="en-US" b="1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1B927E-3833-4F85-99B5-56B5F1E540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cap="all" spc="100" baseline="0">
                <a:solidFill>
                  <a:schemeClr val="tx1">
                    <a:tint val="75000"/>
                  </a:schemeClr>
                </a:solidFill>
                <a:latin typeface="+mn-lt"/>
                <a:ea typeface="Source Sans Pro SemiBold" panose="020B0603030403020204" pitchFamily="34" charset="0"/>
              </a:defRPr>
            </a:lvl1pPr>
          </a:lstStyle>
          <a:p>
            <a:r>
              <a:rPr lang="en-US" b="1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28CB64-4E98-43DE-B543-7BE5B329DB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cap="all" spc="100" baseline="0">
                <a:solidFill>
                  <a:schemeClr val="tx1">
                    <a:tint val="75000"/>
                  </a:schemeClr>
                </a:solidFill>
                <a:latin typeface="+mn-lt"/>
                <a:ea typeface="Source Sans Pro SemiBold" panose="020B0603030403020204" pitchFamily="34" charset="0"/>
              </a:defRPr>
            </a:lvl1pPr>
          </a:lstStyle>
          <a:p>
            <a:fld id="{F3450C42-9A0B-4425-92C2-70FCF7C45734}" type="slidenum">
              <a:rPr lang="en-US" smtClean="0"/>
              <a:pPr/>
              <a:t>‹#›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94802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 spc="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10" Type="http://schemas.openxmlformats.org/officeDocument/2006/relationships/image" Target="../media/image2.jpeg"/><Relationship Id="rId4" Type="http://schemas.openxmlformats.org/officeDocument/2006/relationships/image" Target="../media/image34.png"/><Relationship Id="rId9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.jpeg"/><Relationship Id="rId5" Type="http://schemas.openxmlformats.org/officeDocument/2006/relationships/image" Target="../media/image4.png"/><Relationship Id="rId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4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00.png"/><Relationship Id="rId5" Type="http://schemas.openxmlformats.org/officeDocument/2006/relationships/image" Target="../media/image44.jpeg"/><Relationship Id="rId4" Type="http://schemas.openxmlformats.org/officeDocument/2006/relationships/image" Target="../media/image43.jpeg"/><Relationship Id="rId9" Type="http://schemas.openxmlformats.org/officeDocument/2006/relationships/image" Target="../media/image4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47.png"/><Relationship Id="rId7" Type="http://schemas.openxmlformats.org/officeDocument/2006/relationships/image" Target="../media/image49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80.png"/><Relationship Id="rId5" Type="http://schemas.openxmlformats.org/officeDocument/2006/relationships/image" Target="../media/image49.svg"/><Relationship Id="rId4" Type="http://schemas.openxmlformats.org/officeDocument/2006/relationships/image" Target="../media/image48.png"/><Relationship Id="rId9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.jpeg"/><Relationship Id="rId5" Type="http://schemas.openxmlformats.org/officeDocument/2006/relationships/image" Target="../media/image4.png"/><Relationship Id="rId4" Type="http://schemas.openxmlformats.org/officeDocument/2006/relationships/image" Target="../media/image5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jp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8.png"/><Relationship Id="rId5" Type="http://schemas.openxmlformats.org/officeDocument/2006/relationships/hyperlink" Target="https://legend-exp.org/" TargetMode="External"/><Relationship Id="rId4" Type="http://schemas.openxmlformats.org/officeDocument/2006/relationships/image" Target="../media/image57.png"/><Relationship Id="rId9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.jpeg"/><Relationship Id="rId5" Type="http://schemas.openxmlformats.org/officeDocument/2006/relationships/image" Target="../media/image4.png"/><Relationship Id="rId4" Type="http://schemas.openxmlformats.org/officeDocument/2006/relationships/image" Target="../media/image6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.jpe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customXml" Target="../ink/ink1.xml"/><Relationship Id="rId7" Type="http://schemas.openxmlformats.org/officeDocument/2006/relationships/image" Target="../media/image4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70.png"/><Relationship Id="rId5" Type="http://schemas.openxmlformats.org/officeDocument/2006/relationships/customXml" Target="../ink/ink2.xml"/><Relationship Id="rId4" Type="http://schemas.openxmlformats.org/officeDocument/2006/relationships/image" Target="../media/image56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4.png"/><Relationship Id="rId7" Type="http://schemas.openxmlformats.org/officeDocument/2006/relationships/image" Target="../media/image680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9.xml"/><Relationship Id="rId6" Type="http://schemas.openxmlformats.org/officeDocument/2006/relationships/customXml" Target="../ink/ink4.xml"/><Relationship Id="rId5" Type="http://schemas.openxmlformats.org/officeDocument/2006/relationships/image" Target="../media/image670.png"/><Relationship Id="rId10" Type="http://schemas.openxmlformats.org/officeDocument/2006/relationships/image" Target="../media/image2.jpeg"/><Relationship Id="rId4" Type="http://schemas.openxmlformats.org/officeDocument/2006/relationships/customXml" Target="../ink/ink3.xml"/><Relationship Id="rId9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gif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.jpeg"/><Relationship Id="rId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8.png"/><Relationship Id="rId7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1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11" Type="http://schemas.openxmlformats.org/officeDocument/2006/relationships/image" Target="../media/image2.jpeg"/><Relationship Id="rId5" Type="http://schemas.openxmlformats.org/officeDocument/2006/relationships/image" Target="../media/image19.png"/><Relationship Id="rId10" Type="http://schemas.openxmlformats.org/officeDocument/2006/relationships/image" Target="../media/image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2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.jpeg"/><Relationship Id="rId5" Type="http://schemas.openxmlformats.org/officeDocument/2006/relationships/image" Target="../media/image4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58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" name="Graphic 185">
            <a:extLst>
              <a:ext uri="{FF2B5EF4-FFF2-40B4-BE49-F238E27FC236}">
                <a16:creationId xmlns:a16="http://schemas.microsoft.com/office/drawing/2014/main" id="{8A351602-3772-4279-B0D3-A523F6F6EA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999576" y="5987064"/>
            <a:ext cx="1054466" cy="469689"/>
            <a:chOff x="9841624" y="4115729"/>
            <a:chExt cx="602169" cy="268223"/>
          </a:xfrm>
          <a:solidFill>
            <a:schemeClr val="tx1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A5AAAA75-5FFB-4C07-AD4A-3146773E6C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1479895E-3847-44BB-8404-28F14219FB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50E02F68-8149-4236-8D9F-6B550F78B9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956FCAAB-F073-4561-A484-42C7DD10D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6CF8DB94-87A3-43E9-9BBB-301CFF0FB0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24" name="Oval 123">
            <a:extLst>
              <a:ext uri="{FF2B5EF4-FFF2-40B4-BE49-F238E27FC236}">
                <a16:creationId xmlns:a16="http://schemas.microsoft.com/office/drawing/2014/main" id="{7D6BF779-0B8C-4CC2-9268-9506AD0C53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125" name="Rectangle 124">
            <a:extLst>
              <a:ext uri="{FF2B5EF4-FFF2-40B4-BE49-F238E27FC236}">
                <a16:creationId xmlns:a16="http://schemas.microsoft.com/office/drawing/2014/main" id="{8B646C36-EEEC-4D52-8E8E-206F4CD8A3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308C40F4-6A24-4867-B726-B552DB0807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66550" y="555675"/>
            <a:ext cx="4860256" cy="5696169"/>
            <a:chOff x="1481312" y="743744"/>
            <a:chExt cx="4860256" cy="4589316"/>
          </a:xfrm>
        </p:grpSpPr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954BF10E-4559-4F28-91B0-3D0C2C4864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481312" y="743744"/>
              <a:ext cx="4860256" cy="4589316"/>
            </a:xfrm>
            <a:prstGeom prst="rect">
              <a:avLst/>
            </a:prstGeom>
            <a:solidFill>
              <a:srgbClr val="FFFFFF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DB0B5A20-FCFE-4AED-B5A3-91D3DE935C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481312" y="743744"/>
              <a:ext cx="4860256" cy="4589316"/>
            </a:xfrm>
            <a:prstGeom prst="rect">
              <a:avLst/>
            </a:prstGeom>
            <a:solidFill>
              <a:schemeClr val="accent3">
                <a:alpha val="2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 useBgFill="1">
        <p:nvSpPr>
          <p:cNvPr id="127" name="Rectangle 126">
            <a:extLst>
              <a:ext uri="{FF2B5EF4-FFF2-40B4-BE49-F238E27FC236}">
                <a16:creationId xmlns:a16="http://schemas.microsoft.com/office/drawing/2014/main" id="{D6CA2F4C-8E9E-4BCD-B6E8-A68A311CA6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967" y="460296"/>
            <a:ext cx="4860256" cy="5696169"/>
          </a:xfrm>
          <a:prstGeom prst="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9DDF89BC-6718-4D28-9005-F42DB4D8B4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3664" y="4353489"/>
            <a:ext cx="4860256" cy="715397"/>
          </a:xfrm>
        </p:spPr>
        <p:txBody>
          <a:bodyPr vert="horz" lIns="91440" tIns="45720" rIns="91440" bIns="45720" rtlCol="0">
            <a:normAutofit fontScale="92500"/>
          </a:bodyPr>
          <a:lstStyle/>
          <a:p>
            <a:pPr indent="0" algn="ctr"/>
            <a:r>
              <a:rPr lang="en-US" sz="1600" b="1" cap="all" spc="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Harisree Krishnamoorthy</a:t>
            </a:r>
          </a:p>
          <a:p>
            <a:pPr indent="0" algn="ctr"/>
            <a:r>
              <a:rPr lang="en-US" sz="1600" b="1" cap="all" spc="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Physics division, Oak Ridge national lab</a:t>
            </a:r>
          </a:p>
        </p:txBody>
      </p:sp>
      <p:sp>
        <p:nvSpPr>
          <p:cNvPr id="128" name="Graphic 212">
            <a:extLst>
              <a:ext uri="{FF2B5EF4-FFF2-40B4-BE49-F238E27FC236}">
                <a16:creationId xmlns:a16="http://schemas.microsoft.com/office/drawing/2014/main" id="{4FB204DF-284E-45F6-A017-79A4DF57BC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762917" y="937735"/>
            <a:ext cx="891066" cy="891066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85" name="Graphic 212">
            <a:extLst>
              <a:ext uri="{FF2B5EF4-FFF2-40B4-BE49-F238E27FC236}">
                <a16:creationId xmlns:a16="http://schemas.microsoft.com/office/drawing/2014/main" id="{96FD6442-EB7D-4992-8D41-0B7FFDCB43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762917" y="937735"/>
            <a:ext cx="891066" cy="891066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87" name="Graphic 185">
            <a:extLst>
              <a:ext uri="{FF2B5EF4-FFF2-40B4-BE49-F238E27FC236}">
                <a16:creationId xmlns:a16="http://schemas.microsoft.com/office/drawing/2014/main" id="{FB9739EB-7F66-433D-841F-AB3CD18700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858306" y="2360859"/>
            <a:ext cx="1054466" cy="469689"/>
            <a:chOff x="9841624" y="4115729"/>
            <a:chExt cx="602169" cy="268223"/>
          </a:xfrm>
          <a:solidFill>
            <a:schemeClr val="tx1"/>
          </a:solidFill>
        </p:grpSpPr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04F2BBD-A005-4DCB-9566-F2351050BE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88">
              <a:extLst>
                <a:ext uri="{FF2B5EF4-FFF2-40B4-BE49-F238E27FC236}">
                  <a16:creationId xmlns:a16="http://schemas.microsoft.com/office/drawing/2014/main" id="{8B00DEC7-198B-49D1-98FD-018F3ECFCF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F14DFC82-B3B3-468E-91B3-1302CFC684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90">
              <a:extLst>
                <a:ext uri="{FF2B5EF4-FFF2-40B4-BE49-F238E27FC236}">
                  <a16:creationId xmlns:a16="http://schemas.microsoft.com/office/drawing/2014/main" id="{D3250EFE-214E-4B8E-AF96-036A514FFB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D058EBE-D4A5-4C43-B170-6A451F87A7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4" name="Oval 93">
            <a:extLst>
              <a:ext uri="{FF2B5EF4-FFF2-40B4-BE49-F238E27FC236}">
                <a16:creationId xmlns:a16="http://schemas.microsoft.com/office/drawing/2014/main" id="{4D1A5E71-B6B6-486A-8CDC-C7ABD9B903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62610" y="5308473"/>
            <a:ext cx="445835" cy="44583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6004781B-698F-46D5-AADD-8AE9211719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62610" y="5308473"/>
            <a:ext cx="445835" cy="445835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8" name="Picture 7" descr="Logo, company name&#10;&#10;AI-generated content may be incorrect.">
            <a:extLst>
              <a:ext uri="{FF2B5EF4-FFF2-40B4-BE49-F238E27FC236}">
                <a16:creationId xmlns:a16="http://schemas.microsoft.com/office/drawing/2014/main" id="{CAA85776-41F4-24EE-2B34-317DFCB077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8890" y="489568"/>
            <a:ext cx="2546581" cy="954968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41369B68-BEDD-9F23-C176-4CBA4BE2D406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77" r="-3" b="4664"/>
          <a:stretch>
            <a:fillRect/>
          </a:stretch>
        </p:blipFill>
        <p:spPr bwMode="auto">
          <a:xfrm>
            <a:off x="5967270" y="51283"/>
            <a:ext cx="6111866" cy="6755434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 descr="Icon&#10;&#10;Description automatically generated">
            <a:extLst>
              <a:ext uri="{FF2B5EF4-FFF2-40B4-BE49-F238E27FC236}">
                <a16:creationId xmlns:a16="http://schemas.microsoft.com/office/drawing/2014/main" id="{0E5C13D5-3C7F-CF72-E3E9-EEAF73FAB5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7432" y="460296"/>
            <a:ext cx="2210298" cy="7533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  <p:sp>
        <p:nvSpPr>
          <p:cNvPr id="31" name="Title 30">
            <a:extLst>
              <a:ext uri="{FF2B5EF4-FFF2-40B4-BE49-F238E27FC236}">
                <a16:creationId xmlns:a16="http://schemas.microsoft.com/office/drawing/2014/main" id="{A472F982-6CBE-4067-55D6-ACA4115EBA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7061" y="2252567"/>
            <a:ext cx="4809465" cy="1927219"/>
          </a:xfrm>
          <a:solidFill>
            <a:schemeClr val="accent2">
              <a:lumMod val="20000"/>
              <a:lumOff val="80000"/>
              <a:alpha val="42000"/>
            </a:schemeClr>
          </a:solidFill>
        </p:spPr>
        <p:txBody>
          <a:bodyPr>
            <a:noAutofit/>
          </a:bodyPr>
          <a:lstStyle/>
          <a:p>
            <a:r>
              <a:rPr lang="en-US" sz="1800" spc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Probing neutrino nature:</a:t>
            </a:r>
            <a:br>
              <a:rPr lang="en-US" sz="2800" spc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0" spc="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en-US" sz="2800" spc="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0" spc="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from </a:t>
            </a:r>
            <a:br>
              <a:rPr lang="en-US" sz="2800" b="0" spc="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0" spc="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LEGEND-200 experiment in search for neutrinoless double beta decay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3FAFAAF-9A8A-BC4F-9490-1E31C293B74F}"/>
              </a:ext>
            </a:extLst>
          </p:cNvPr>
          <p:cNvSpPr txBox="1"/>
          <p:nvPr/>
        </p:nvSpPr>
        <p:spPr>
          <a:xfrm>
            <a:off x="853180" y="5228386"/>
            <a:ext cx="4099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10000"/>
                  </a:schemeClr>
                </a:solidFill>
              </a:rPr>
              <a:t>On behalf of the LEGEND collaboration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B1D007B7-BF6F-711E-8817-50B591119C66}"/>
              </a:ext>
            </a:extLst>
          </p:cNvPr>
          <p:cNvSpPr txBox="1"/>
          <p:nvPr/>
        </p:nvSpPr>
        <p:spPr>
          <a:xfrm>
            <a:off x="517432" y="1525386"/>
            <a:ext cx="4789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March 04, 2026, LLWI 2026, </a:t>
            </a:r>
          </a:p>
          <a:p>
            <a:r>
              <a:rPr lang="en-US" dirty="0">
                <a:latin typeface="Roboto" panose="02000000000000000000" pitchFamily="2" charset="0"/>
              </a:rPr>
              <a:t>Lake Louise, Alberta, Canada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E8D4889-34EB-FFDE-BABE-F4D1546E720F}"/>
              </a:ext>
            </a:extLst>
          </p:cNvPr>
          <p:cNvSpPr txBox="1"/>
          <p:nvPr/>
        </p:nvSpPr>
        <p:spPr>
          <a:xfrm>
            <a:off x="6096000" y="6156465"/>
            <a:ext cx="284220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u="none" strike="noStrike" dirty="0">
                <a:solidFill>
                  <a:srgbClr val="CECFD2"/>
                </a:solidFill>
                <a:effectLst/>
                <a:latin typeface="Atlassian Sans"/>
              </a:rPr>
              <a:t>Photo by Michael Willers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454986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79F9C5-9810-4A02-CB73-51C85ACF0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792F7-1D9E-4C7E-A103-E8EDFDC2691E}" type="slidenum">
              <a:rPr lang="en-US" smtClean="0"/>
              <a:t>10</a:t>
            </a:fld>
            <a:endParaRPr lang="en-US" dirty="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F897D027-EAD2-D396-3BE2-9D765D3F8345}"/>
              </a:ext>
            </a:extLst>
          </p:cNvPr>
          <p:cNvSpPr/>
          <p:nvPr/>
        </p:nvSpPr>
        <p:spPr>
          <a:xfrm>
            <a:off x="0" y="292231"/>
            <a:ext cx="1743959" cy="10174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B02CCC9-D495-68DD-A13C-13AA41B8C0BC}"/>
              </a:ext>
            </a:extLst>
          </p:cNvPr>
          <p:cNvSpPr txBox="1"/>
          <p:nvPr/>
        </p:nvSpPr>
        <p:spPr>
          <a:xfrm>
            <a:off x="143549" y="50099"/>
            <a:ext cx="1135715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/>
              <a:t>Rejection of multi-site and surface events with A/E classifier </a:t>
            </a:r>
            <a:br>
              <a:rPr lang="en-US" sz="2800" dirty="0"/>
            </a:b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A/E = (current)Amplitude/Energy </a:t>
            </a:r>
            <a:br>
              <a:rPr lang="en-US" sz="2800" dirty="0"/>
            </a:br>
            <a:endParaRPr lang="en-US" sz="2800" dirty="0"/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18E1EE9F-EDD4-2A55-39D7-6E98E65D57F6}"/>
              </a:ext>
            </a:extLst>
          </p:cNvPr>
          <p:cNvGrpSpPr/>
          <p:nvPr/>
        </p:nvGrpSpPr>
        <p:grpSpPr>
          <a:xfrm>
            <a:off x="357842" y="1941921"/>
            <a:ext cx="5269395" cy="4125803"/>
            <a:chOff x="357842" y="1337915"/>
            <a:chExt cx="6598040" cy="4729810"/>
          </a:xfrm>
        </p:grpSpPr>
        <p:pic>
          <p:nvPicPr>
            <p:cNvPr id="62" name="Picture 2">
              <a:extLst>
                <a:ext uri="{FF2B5EF4-FFF2-40B4-BE49-F238E27FC236}">
                  <a16:creationId xmlns:a16="http://schemas.microsoft.com/office/drawing/2014/main" id="{04840613-5B9F-7559-21D1-5EC10E1907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842" y="1337915"/>
              <a:ext cx="6598040" cy="4729810"/>
            </a:xfrm>
            <a:prstGeom prst="rect">
              <a:avLst/>
            </a:prstGeom>
            <a:noFill/>
            <a:effectLst>
              <a:glow rad="228600">
                <a:schemeClr val="accent4">
                  <a:satMod val="175000"/>
                  <a:alpha val="4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A560F84B-CBBF-0E2F-7E45-33ABB0429C99}"/>
                </a:ext>
              </a:extLst>
            </p:cNvPr>
            <p:cNvSpPr txBox="1"/>
            <p:nvPr/>
          </p:nvSpPr>
          <p:spPr>
            <a:xfrm>
              <a:off x="1382122" y="1607424"/>
              <a:ext cx="1154692" cy="12438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aseline="30000" dirty="0">
                  <a:solidFill>
                    <a:srgbClr val="0432FF"/>
                  </a:solidFill>
                </a:rPr>
                <a:t>208</a:t>
              </a:r>
              <a:r>
                <a:rPr lang="en-US" dirty="0">
                  <a:solidFill>
                    <a:srgbClr val="0432FF"/>
                  </a:solidFill>
                </a:rPr>
                <a:t>Tl</a:t>
              </a:r>
            </a:p>
            <a:p>
              <a:pPr algn="ctr"/>
              <a:r>
                <a:rPr lang="en-US" dirty="0">
                  <a:solidFill>
                    <a:srgbClr val="FF40FF"/>
                  </a:solidFill>
                </a:rPr>
                <a:t>Double escape peak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D485990F-41C7-B539-BC02-EDB853A46C23}"/>
                </a:ext>
              </a:extLst>
            </p:cNvPr>
            <p:cNvSpPr txBox="1"/>
            <p:nvPr/>
          </p:nvSpPr>
          <p:spPr>
            <a:xfrm>
              <a:off x="3123774" y="1607426"/>
              <a:ext cx="1078284" cy="1376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aseline="30000" dirty="0">
                  <a:solidFill>
                    <a:srgbClr val="0432FF"/>
                  </a:solidFill>
                </a:rPr>
                <a:t>212</a:t>
              </a:r>
              <a:r>
                <a:rPr lang="en-US" dirty="0">
                  <a:solidFill>
                    <a:srgbClr val="0432FF"/>
                  </a:solidFill>
                </a:rPr>
                <a:t>Bi</a:t>
              </a:r>
              <a:r>
                <a:rPr lang="en-US" dirty="0">
                  <a:solidFill>
                    <a:srgbClr val="FF40FF"/>
                  </a:solidFill>
                </a:rPr>
                <a:t> </a:t>
              </a:r>
            </a:p>
            <a:p>
              <a:pPr algn="ctr"/>
              <a:r>
                <a:rPr lang="en-US" dirty="0">
                  <a:solidFill>
                    <a:srgbClr val="FF40FF"/>
                  </a:solidFill>
                </a:rPr>
                <a:t>Full</a:t>
              </a:r>
            </a:p>
            <a:p>
              <a:pPr algn="ctr"/>
              <a:r>
                <a:rPr lang="en-US" dirty="0">
                  <a:solidFill>
                    <a:srgbClr val="FF40FF"/>
                  </a:solidFill>
                </a:rPr>
                <a:t>Energy</a:t>
              </a:r>
            </a:p>
            <a:p>
              <a:pPr algn="ctr"/>
              <a:r>
                <a:rPr lang="en-US" dirty="0">
                  <a:solidFill>
                    <a:srgbClr val="FF40FF"/>
                  </a:solidFill>
                </a:rPr>
                <a:t>Peak</a:t>
              </a: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EE38CDE9-5AC6-54F0-1634-BBAE2153A2A4}"/>
              </a:ext>
            </a:extLst>
          </p:cNvPr>
          <p:cNvGrpSpPr/>
          <p:nvPr/>
        </p:nvGrpSpPr>
        <p:grpSpPr>
          <a:xfrm>
            <a:off x="5976594" y="1865446"/>
            <a:ext cx="5857564" cy="4204355"/>
            <a:chOff x="2712713" y="1500714"/>
            <a:chExt cx="6712096" cy="4698467"/>
          </a:xfrm>
        </p:grpSpPr>
        <p:pic>
          <p:nvPicPr>
            <p:cNvPr id="66" name="Picture 2">
              <a:extLst>
                <a:ext uri="{FF2B5EF4-FFF2-40B4-BE49-F238E27FC236}">
                  <a16:creationId xmlns:a16="http://schemas.microsoft.com/office/drawing/2014/main" id="{3436A7C4-7718-5F69-6545-7CA2C6A564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/>
          </p:blipFill>
          <p:spPr bwMode="auto">
            <a:xfrm>
              <a:off x="2712713" y="1500714"/>
              <a:ext cx="6712096" cy="4698467"/>
            </a:xfrm>
            <a:prstGeom prst="rect">
              <a:avLst/>
            </a:prstGeom>
            <a:noFill/>
            <a:ln w="25400">
              <a:solidFill>
                <a:schemeClr val="accent1">
                  <a:shade val="15000"/>
                </a:schemeClr>
              </a:solidFill>
            </a:ln>
            <a:effectLst>
              <a:glow rad="228600">
                <a:srgbClr val="7030A0">
                  <a:alpha val="40000"/>
                </a:srgb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60F5EFAF-C18F-2FAF-1F8F-56E7AFB3B6D7}"/>
                </a:ext>
              </a:extLst>
            </p:cNvPr>
            <p:cNvSpPr/>
            <p:nvPr/>
          </p:nvSpPr>
          <p:spPr>
            <a:xfrm>
              <a:off x="3494143" y="1548624"/>
              <a:ext cx="5714387" cy="2121707"/>
            </a:xfrm>
            <a:prstGeom prst="rect">
              <a:avLst/>
            </a:prstGeom>
            <a:solidFill>
              <a:srgbClr val="FF8AD8">
                <a:alpha val="18000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84C0068D-0C1A-D4DE-E144-DBD286F5991C}"/>
                </a:ext>
              </a:extLst>
            </p:cNvPr>
            <p:cNvSpPr/>
            <p:nvPr/>
          </p:nvSpPr>
          <p:spPr>
            <a:xfrm>
              <a:off x="3488257" y="3939847"/>
              <a:ext cx="5714387" cy="1652050"/>
            </a:xfrm>
            <a:prstGeom prst="rect">
              <a:avLst/>
            </a:prstGeom>
            <a:solidFill>
              <a:srgbClr val="76D6FF">
                <a:alpha val="28000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AEF98D85-F4C5-1EB3-C8CA-EB57384CA8B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62707" y="2117057"/>
              <a:ext cx="364950" cy="35940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6E03D8E5-7149-7574-B1E8-79952E613DD1}"/>
                </a:ext>
              </a:extLst>
            </p:cNvPr>
            <p:cNvCxnSpPr>
              <a:cxnSpLocks/>
            </p:cNvCxnSpPr>
            <p:nvPr/>
          </p:nvCxnSpPr>
          <p:spPr>
            <a:xfrm>
              <a:off x="6048986" y="2102208"/>
              <a:ext cx="438827" cy="38606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F0F714F6-27C1-71C2-267D-DD546874BD5F}"/>
                </a:ext>
              </a:extLst>
            </p:cNvPr>
            <p:cNvSpPr txBox="1"/>
            <p:nvPr/>
          </p:nvSpPr>
          <p:spPr>
            <a:xfrm>
              <a:off x="4746049" y="2539077"/>
              <a:ext cx="15211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0432FF"/>
                  </a:solidFill>
                </a:rPr>
                <a:t>𝛂 </a:t>
              </a:r>
              <a:r>
                <a:rPr lang="en-US" sz="1200" b="1" dirty="0">
                  <a:solidFill>
                    <a:srgbClr val="0432FF"/>
                  </a:solidFill>
                </a:rPr>
                <a:t>background</a:t>
              </a:r>
              <a:endParaRPr lang="en-US" sz="1400" b="1" dirty="0">
                <a:solidFill>
                  <a:srgbClr val="0432FF"/>
                </a:solidFill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695292D0-2D50-3D02-BD71-16D66794F643}"/>
                </a:ext>
              </a:extLst>
            </p:cNvPr>
            <p:cNvSpPr txBox="1"/>
            <p:nvPr/>
          </p:nvSpPr>
          <p:spPr>
            <a:xfrm>
              <a:off x="5897460" y="2562299"/>
              <a:ext cx="1521105" cy="277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0432FF"/>
                  </a:solidFill>
                </a:rPr>
                <a:t>P+ contact </a:t>
              </a:r>
            </a:p>
          </p:txBody>
        </p: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33D15804-0BCF-CF05-F8E4-0F141F145154}"/>
                </a:ext>
              </a:extLst>
            </p:cNvPr>
            <p:cNvCxnSpPr>
              <a:cxnSpLocks/>
              <a:endCxn id="75" idx="0"/>
            </p:cNvCxnSpPr>
            <p:nvPr/>
          </p:nvCxnSpPr>
          <p:spPr>
            <a:xfrm flipH="1">
              <a:off x="4944194" y="4393855"/>
              <a:ext cx="486331" cy="35257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7BF3CA8A-9136-6421-4EC7-281968953170}"/>
                </a:ext>
              </a:extLst>
            </p:cNvPr>
            <p:cNvCxnSpPr>
              <a:cxnSpLocks/>
            </p:cNvCxnSpPr>
            <p:nvPr/>
          </p:nvCxnSpPr>
          <p:spPr>
            <a:xfrm>
              <a:off x="5544454" y="4367431"/>
              <a:ext cx="438827" cy="38606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289F3EC3-BADB-03D8-4499-5CF1B2853493}"/>
                </a:ext>
              </a:extLst>
            </p:cNvPr>
            <p:cNvSpPr txBox="1"/>
            <p:nvPr/>
          </p:nvSpPr>
          <p:spPr>
            <a:xfrm>
              <a:off x="4183641" y="4746425"/>
              <a:ext cx="15211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0432FF"/>
                  </a:solidFill>
                </a:rPr>
                <a:t>Multi-site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D38FF6E7-ED01-FDB5-7CD6-64A80FB8A849}"/>
                </a:ext>
              </a:extLst>
            </p:cNvPr>
            <p:cNvSpPr txBox="1"/>
            <p:nvPr/>
          </p:nvSpPr>
          <p:spPr>
            <a:xfrm>
              <a:off x="5335053" y="4723347"/>
              <a:ext cx="15211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0432FF"/>
                  </a:solidFill>
                </a:rPr>
                <a:t>n+ contact </a:t>
              </a: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C913DF9E-15A4-1DC3-7116-8E88186C7E0B}"/>
                </a:ext>
              </a:extLst>
            </p:cNvPr>
            <p:cNvSpPr/>
            <p:nvPr/>
          </p:nvSpPr>
          <p:spPr>
            <a:xfrm>
              <a:off x="3479174" y="3678854"/>
              <a:ext cx="5714387" cy="243974"/>
            </a:xfrm>
            <a:prstGeom prst="rect">
              <a:avLst/>
            </a:prstGeom>
            <a:noFill/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Single-site events (accepted)</a:t>
              </a:r>
            </a:p>
          </p:txBody>
        </p:sp>
        <p:sp>
          <p:nvSpPr>
            <p:cNvPr id="78" name="Rounded Rectangle 77">
              <a:extLst>
                <a:ext uri="{FF2B5EF4-FFF2-40B4-BE49-F238E27FC236}">
                  <a16:creationId xmlns:a16="http://schemas.microsoft.com/office/drawing/2014/main" id="{6522B33D-47CA-254C-0EDC-7390C228C237}"/>
                </a:ext>
              </a:extLst>
            </p:cNvPr>
            <p:cNvSpPr/>
            <p:nvPr/>
          </p:nvSpPr>
          <p:spPr>
            <a:xfrm>
              <a:off x="4838680" y="1771353"/>
              <a:ext cx="2649708" cy="307777"/>
            </a:xfrm>
            <a:prstGeom prst="roundRect">
              <a:avLst/>
            </a:prstGeom>
            <a:solidFill>
              <a:srgbClr val="005776"/>
            </a:solidFill>
            <a:ln w="1905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400" b="1" dirty="0">
                  <a:solidFill>
                    <a:srgbClr val="FFFFFF"/>
                  </a:solidFill>
                </a:rPr>
                <a:t>Removed by high A/E</a:t>
              </a:r>
            </a:p>
          </p:txBody>
        </p:sp>
        <p:sp>
          <p:nvSpPr>
            <p:cNvPr id="79" name="Rounded Rectangle 78">
              <a:extLst>
                <a:ext uri="{FF2B5EF4-FFF2-40B4-BE49-F238E27FC236}">
                  <a16:creationId xmlns:a16="http://schemas.microsoft.com/office/drawing/2014/main" id="{ABC37FF2-3EEE-1140-6097-4A90FDA1F896}"/>
                </a:ext>
              </a:extLst>
            </p:cNvPr>
            <p:cNvSpPr/>
            <p:nvPr/>
          </p:nvSpPr>
          <p:spPr>
            <a:xfrm>
              <a:off x="4312267" y="4066530"/>
              <a:ext cx="2784959" cy="351817"/>
            </a:xfrm>
            <a:prstGeom prst="roundRect">
              <a:avLst/>
            </a:prstGeom>
            <a:solidFill>
              <a:srgbClr val="005776"/>
            </a:solidFill>
            <a:ln w="1905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400" b="1" dirty="0">
                  <a:solidFill>
                    <a:srgbClr val="FFFFFF"/>
                  </a:solidFill>
                </a:rPr>
                <a:t>Removed by low A/E</a:t>
              </a:r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40769926-5136-D8EE-3E9E-AACC369618B2}"/>
              </a:ext>
            </a:extLst>
          </p:cNvPr>
          <p:cNvSpPr txBox="1"/>
          <p:nvPr/>
        </p:nvSpPr>
        <p:spPr>
          <a:xfrm>
            <a:off x="1961699" y="1377437"/>
            <a:ext cx="2265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Calibration data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227CF84F-D193-7135-5E56-3CBEEA906085}"/>
              </a:ext>
            </a:extLst>
          </p:cNvPr>
          <p:cNvSpPr txBox="1"/>
          <p:nvPr/>
        </p:nvSpPr>
        <p:spPr>
          <a:xfrm>
            <a:off x="7656050" y="1403781"/>
            <a:ext cx="23984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Background data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5FD93FF9-A8D7-8304-3B99-AB9EDF8F0BCB}"/>
              </a:ext>
            </a:extLst>
          </p:cNvPr>
          <p:cNvSpPr/>
          <p:nvPr/>
        </p:nvSpPr>
        <p:spPr>
          <a:xfrm>
            <a:off x="10295097" y="0"/>
            <a:ext cx="1896903" cy="16082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FD3109E-8910-EABF-29A0-6C44A928DD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8395" y="3126051"/>
            <a:ext cx="1125688" cy="5836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30B6971-472E-B46D-7658-406572D738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78931" y="5018150"/>
            <a:ext cx="840601" cy="4781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E49ADB6-0147-7A1E-85AD-E1739FA60C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05096" y="4981262"/>
            <a:ext cx="863932" cy="4985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CA34F35-1368-4E01-B162-EBF5AE08123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36379" y="4161429"/>
            <a:ext cx="1945934" cy="757709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2F08BC5-D0A0-FAC1-44F1-CDF95B6000AC}"/>
              </a:ext>
            </a:extLst>
          </p:cNvPr>
          <p:cNvCxnSpPr>
            <a:endCxn id="8" idx="0"/>
          </p:cNvCxnSpPr>
          <p:nvPr/>
        </p:nvCxnSpPr>
        <p:spPr>
          <a:xfrm>
            <a:off x="2209346" y="3619893"/>
            <a:ext cx="0" cy="541536"/>
          </a:xfrm>
          <a:prstGeom prst="straightConnector1">
            <a:avLst/>
          </a:prstGeom>
          <a:ln w="19050">
            <a:solidFill>
              <a:srgbClr val="FFFF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A1270B36-4096-8568-7A7F-FD64A209CEB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33788" y="4240266"/>
            <a:ext cx="1776415" cy="60003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96F665B-82ED-2C23-9F55-9A7375F01F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2154" y="4806149"/>
            <a:ext cx="840601" cy="478168"/>
          </a:xfrm>
          <a:prstGeom prst="rect">
            <a:avLst/>
          </a:prstGeom>
        </p:spPr>
      </p:pic>
      <p:sp>
        <p:nvSpPr>
          <p:cNvPr id="13" name="Date Placeholder 2">
            <a:extLst>
              <a:ext uri="{FF2B5EF4-FFF2-40B4-BE49-F238E27FC236}">
                <a16:creationId xmlns:a16="http://schemas.microsoft.com/office/drawing/2014/main" id="{0A9446B2-A55A-E504-1502-153B539E057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3/4/2026</a:t>
            </a:r>
          </a:p>
        </p:txBody>
      </p: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53A801B2-4DA0-AA89-6567-02B755CEC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23816" y="6356350"/>
            <a:ext cx="5190241" cy="365125"/>
          </a:xfrm>
        </p:spPr>
        <p:txBody>
          <a:bodyPr/>
          <a:lstStyle/>
          <a:p>
            <a:r>
              <a:rPr lang="en-US" spc="0" dirty="0"/>
              <a:t>Harisree Krishnamoorthy | LLWI 2026, March 2026, Lake Louise</a:t>
            </a:r>
          </a:p>
        </p:txBody>
      </p:sp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589543AB-FD1F-6705-79EF-32DB3E226DD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42649" y="6175173"/>
            <a:ext cx="2278375" cy="7765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16" name="Picture 15" descr="Logo, company name&#10;&#10;AI-generated content may be incorrect.">
            <a:extLst>
              <a:ext uri="{FF2B5EF4-FFF2-40B4-BE49-F238E27FC236}">
                <a16:creationId xmlns:a16="http://schemas.microsoft.com/office/drawing/2014/main" id="{EFEF3B7F-160B-D7DA-7303-2B1813E82DE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85597" y="6278083"/>
            <a:ext cx="1234972" cy="463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6674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BD4574-E164-4DC7-C9A6-506CDAEAE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792F7-1D9E-4C7E-A103-E8EDFDC2691E}" type="slidenum">
              <a:rPr lang="en-US" smtClean="0"/>
              <a:t>11</a:t>
            </a:fld>
            <a:endParaRPr lang="en-US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C5731A0-ADE3-2E87-0D0D-1D51772C39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5" y="136525"/>
            <a:ext cx="8708059" cy="2569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9CBDE8F7-9B6E-495F-6D94-AE5BC6A4CF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21" y="3033046"/>
            <a:ext cx="4020558" cy="2300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0B99D1C4-3B5A-A0EE-669F-4D96A852FF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042" y="3020231"/>
            <a:ext cx="3936344" cy="2313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5FBA093-FCD1-C111-9F11-431AEEF4B74C}"/>
              </a:ext>
            </a:extLst>
          </p:cNvPr>
          <p:cNvSpPr txBox="1"/>
          <p:nvPr/>
        </p:nvSpPr>
        <p:spPr>
          <a:xfrm>
            <a:off x="8856324" y="838535"/>
            <a:ext cx="3094589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latin typeface="+mn-lt"/>
              </a:rPr>
              <a:t>Summary of the Cumulative data from March 2023: </a:t>
            </a:r>
          </a:p>
          <a:p>
            <a:pPr algn="ctr">
              <a:lnSpc>
                <a:spcPct val="90000"/>
              </a:lnSpc>
            </a:pPr>
            <a:r>
              <a:rPr lang="en-US" dirty="0">
                <a:latin typeface="+mn-lt"/>
              </a:rPr>
              <a:t>61 kg.yr of exposure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139C8E1-4F85-A2C0-582F-F60FBB082119}"/>
              </a:ext>
            </a:extLst>
          </p:cNvPr>
          <p:cNvSpPr txBox="1"/>
          <p:nvPr/>
        </p:nvSpPr>
        <p:spPr>
          <a:xfrm>
            <a:off x="8719422" y="3078790"/>
            <a:ext cx="304642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FFC000"/>
                </a:solidFill>
              </a:rPr>
              <a:t>LEGEND-200 had stable energy observables over the first year of data-taking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0E8D028-5172-6955-8C93-1E587E55F4AA}"/>
              </a:ext>
            </a:extLst>
          </p:cNvPr>
          <p:cNvSpPr txBox="1"/>
          <p:nvPr/>
        </p:nvSpPr>
        <p:spPr>
          <a:xfrm>
            <a:off x="8719422" y="4040820"/>
            <a:ext cx="316269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The stability is monitored with </a:t>
            </a:r>
            <a:r>
              <a:rPr lang="en-US" baseline="30000" dirty="0"/>
              <a:t>228</a:t>
            </a:r>
            <a:r>
              <a:rPr lang="en-US" dirty="0"/>
              <a:t>Th weekly calibration data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E88A223-17BE-0ADC-B6C8-EBBEB8FF9A7D}"/>
              </a:ext>
            </a:extLst>
          </p:cNvPr>
          <p:cNvSpPr txBox="1"/>
          <p:nvPr/>
        </p:nvSpPr>
        <p:spPr>
          <a:xfrm>
            <a:off x="9119572" y="4809903"/>
            <a:ext cx="2246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~0.1% FWHM at Q</a:t>
            </a:r>
            <a:r>
              <a:rPr lang="en-US" baseline="-25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ββ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F8EDBE5-D5FC-418A-0E3C-187D26978BCD}"/>
              </a:ext>
            </a:extLst>
          </p:cNvPr>
          <p:cNvSpPr txBox="1"/>
          <p:nvPr/>
        </p:nvSpPr>
        <p:spPr>
          <a:xfrm>
            <a:off x="1125680" y="5401558"/>
            <a:ext cx="2359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HPGe detector spectra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9E2C031-77C6-84A1-662B-8649639921E2}"/>
              </a:ext>
            </a:extLst>
          </p:cNvPr>
          <p:cNvSpPr txBox="1"/>
          <p:nvPr/>
        </p:nvSpPr>
        <p:spPr>
          <a:xfrm>
            <a:off x="5408106" y="5352403"/>
            <a:ext cx="2626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HPGe detector resolution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5E30DC6-7DC5-B481-B2A0-3C5499C2C07C}"/>
              </a:ext>
            </a:extLst>
          </p:cNvPr>
          <p:cNvSpPr/>
          <p:nvPr/>
        </p:nvSpPr>
        <p:spPr>
          <a:xfrm>
            <a:off x="10803118" y="5352403"/>
            <a:ext cx="1147795" cy="8598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36824BF1-6E82-A920-83F2-D31957875F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3/4/2026</a:t>
            </a:r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19F87F22-2195-DBFF-C988-444F3AC7A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23816" y="6356350"/>
            <a:ext cx="5190241" cy="365125"/>
          </a:xfrm>
        </p:spPr>
        <p:txBody>
          <a:bodyPr/>
          <a:lstStyle/>
          <a:p>
            <a:r>
              <a:rPr lang="en-US" spc="0" dirty="0"/>
              <a:t>Harisree Krishnamoorthy | LLWI 2026, March 2026, Lake Louise</a:t>
            </a:r>
          </a:p>
        </p:txBody>
      </p: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F41AC4F7-68E0-F214-0551-F1DB139DE6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42649" y="6175173"/>
            <a:ext cx="2278375" cy="7765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5704F74C-1962-EFD3-EE27-4C3F2601F0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85597" y="6278083"/>
            <a:ext cx="1234972" cy="463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3038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E0DC8F-6BE1-9AF4-6D6D-89158D118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67E29-1480-472A-9FC5-C4768A52587C}" type="slidenum">
              <a:rPr lang="en-US" smtClean="0"/>
              <a:t>12</a:t>
            </a:fld>
            <a:endParaRPr lang="en-US" dirty="0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D312644D-7F72-0DF6-13F9-35A02B3D14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6" y="45531"/>
            <a:ext cx="6545794" cy="1963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>
            <a:extLst>
              <a:ext uri="{FF2B5EF4-FFF2-40B4-BE49-F238E27FC236}">
                <a16:creationId xmlns:a16="http://schemas.microsoft.com/office/drawing/2014/main" id="{2DA0624E-1522-9705-B883-7227C3D765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790" y="2028363"/>
            <a:ext cx="6994760" cy="2098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335CEE8-EFFC-24DD-B39A-75A6B9A527ED}"/>
              </a:ext>
            </a:extLst>
          </p:cNvPr>
          <p:cNvSpPr txBox="1"/>
          <p:nvPr/>
        </p:nvSpPr>
        <p:spPr>
          <a:xfrm>
            <a:off x="5089667" y="1332654"/>
            <a:ext cx="221597" cy="54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400" b="1" baseline="30000" dirty="0">
                <a:latin typeface="+mn-lt"/>
              </a:rPr>
              <a:t>40</a:t>
            </a:r>
            <a:r>
              <a:rPr lang="en-US" sz="1400" b="1" dirty="0">
                <a:latin typeface="+mn-lt"/>
              </a:rPr>
              <a:t>K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E6CC615-6C1D-AF9B-2B81-5888A3BCDC2D}"/>
              </a:ext>
            </a:extLst>
          </p:cNvPr>
          <p:cNvSpPr txBox="1"/>
          <p:nvPr/>
        </p:nvSpPr>
        <p:spPr>
          <a:xfrm>
            <a:off x="5536235" y="1309745"/>
            <a:ext cx="221597" cy="54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400" b="1" baseline="30000" dirty="0">
                <a:latin typeface="+mn-lt"/>
              </a:rPr>
              <a:t>42</a:t>
            </a:r>
            <a:r>
              <a:rPr lang="en-US" sz="1400" b="1" dirty="0">
                <a:latin typeface="+mn-lt"/>
              </a:rPr>
              <a:t>K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FC72809-F868-FBFD-4EEE-85131AA5959F}"/>
              </a:ext>
            </a:extLst>
          </p:cNvPr>
          <p:cNvSpPr txBox="1"/>
          <p:nvPr/>
        </p:nvSpPr>
        <p:spPr>
          <a:xfrm>
            <a:off x="5931518" y="2043023"/>
            <a:ext cx="295462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400" b="1" baseline="30000" dirty="0">
                <a:latin typeface="+mn-lt"/>
              </a:rPr>
              <a:t>212</a:t>
            </a:r>
            <a:r>
              <a:rPr lang="en-US" sz="1400" b="1" dirty="0">
                <a:latin typeface="+mn-lt"/>
              </a:rPr>
              <a:t>Bi</a:t>
            </a:r>
          </a:p>
        </p:txBody>
      </p:sp>
      <p:pic>
        <p:nvPicPr>
          <p:cNvPr id="28" name="Picture 2">
            <a:extLst>
              <a:ext uri="{FF2B5EF4-FFF2-40B4-BE49-F238E27FC236}">
                <a16:creationId xmlns:a16="http://schemas.microsoft.com/office/drawing/2014/main" id="{5308883F-57BF-40F6-A004-7FA0B5F3DB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9667" y="4172967"/>
            <a:ext cx="6994763" cy="2098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5C2FB8B0-4656-5301-0DDB-417804B4A632}"/>
              </a:ext>
            </a:extLst>
          </p:cNvPr>
          <p:cNvSpPr/>
          <p:nvPr/>
        </p:nvSpPr>
        <p:spPr>
          <a:xfrm>
            <a:off x="2290712" y="64385"/>
            <a:ext cx="75416" cy="1594733"/>
          </a:xfrm>
          <a:prstGeom prst="rect">
            <a:avLst/>
          </a:prstGeom>
          <a:solidFill>
            <a:schemeClr val="bg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738F5EB-57A4-D859-9185-3219CAD8E550}"/>
              </a:ext>
            </a:extLst>
          </p:cNvPr>
          <p:cNvCxnSpPr>
            <a:cxnSpLocks/>
          </p:cNvCxnSpPr>
          <p:nvPr/>
        </p:nvCxnSpPr>
        <p:spPr>
          <a:xfrm flipH="1">
            <a:off x="2366128" y="358218"/>
            <a:ext cx="311084" cy="0"/>
          </a:xfrm>
          <a:prstGeom prst="straightConnector1">
            <a:avLst/>
          </a:prstGeom>
          <a:ln w="12700">
            <a:solidFill>
              <a:schemeClr val="accent6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60362672-0EF4-FB96-035B-A50D196E5384}"/>
              </a:ext>
            </a:extLst>
          </p:cNvPr>
          <p:cNvSpPr txBox="1"/>
          <p:nvPr/>
        </p:nvSpPr>
        <p:spPr>
          <a:xfrm>
            <a:off x="2525598" y="231260"/>
            <a:ext cx="17156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6">
                    <a:lumMod val="75000"/>
                  </a:schemeClr>
                </a:solidFill>
              </a:rPr>
              <a:t>50 keV blinded window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99DA6C75-8186-1237-C720-9A47303AF749}"/>
              </a:ext>
            </a:extLst>
          </p:cNvPr>
          <p:cNvCxnSpPr>
            <a:cxnSpLocks/>
          </p:cNvCxnSpPr>
          <p:nvPr/>
        </p:nvCxnSpPr>
        <p:spPr>
          <a:xfrm>
            <a:off x="2327820" y="820009"/>
            <a:ext cx="0" cy="631718"/>
          </a:xfrm>
          <a:prstGeom prst="straightConnector1">
            <a:avLst/>
          </a:prstGeom>
          <a:ln w="19050">
            <a:solidFill>
              <a:schemeClr val="bg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E3187F05-BB60-24D2-9D8F-EA47E877806D}"/>
                  </a:ext>
                </a:extLst>
              </p:cNvPr>
              <p:cNvSpPr txBox="1"/>
              <p:nvPr/>
            </p:nvSpPr>
            <p:spPr>
              <a:xfrm>
                <a:off x="2027210" y="466322"/>
                <a:ext cx="527003" cy="3269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1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𝛽𝛽</m:t>
                          </m:r>
                        </m:sub>
                      </m:sSub>
                    </m:oMath>
                  </m:oMathPara>
                </a14:m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E3187F05-BB60-24D2-9D8F-EA47E87780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7210" y="466322"/>
                <a:ext cx="527003" cy="32694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BE03E9FF-8DE7-8E8A-26A0-D3A157BA1A76}"/>
              </a:ext>
            </a:extLst>
          </p:cNvPr>
          <p:cNvCxnSpPr>
            <a:cxnSpLocks/>
          </p:cNvCxnSpPr>
          <p:nvPr/>
        </p:nvCxnSpPr>
        <p:spPr>
          <a:xfrm flipH="1">
            <a:off x="4648987" y="2377125"/>
            <a:ext cx="311084" cy="0"/>
          </a:xfrm>
          <a:prstGeom prst="straightConnector1">
            <a:avLst/>
          </a:prstGeom>
          <a:ln w="12700">
            <a:solidFill>
              <a:schemeClr val="accent6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F7BF1F8E-5FB5-5C3F-CEAA-4E91F44E449D}"/>
              </a:ext>
            </a:extLst>
          </p:cNvPr>
          <p:cNvSpPr txBox="1"/>
          <p:nvPr/>
        </p:nvSpPr>
        <p:spPr>
          <a:xfrm>
            <a:off x="4808457" y="2250167"/>
            <a:ext cx="17156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6">
                    <a:lumMod val="75000"/>
                  </a:schemeClr>
                </a:solidFill>
              </a:rPr>
              <a:t>50 keV blinded window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5B6A93F8-C723-7C93-290E-885B618C19E4}"/>
              </a:ext>
            </a:extLst>
          </p:cNvPr>
          <p:cNvCxnSpPr>
            <a:cxnSpLocks/>
          </p:cNvCxnSpPr>
          <p:nvPr/>
        </p:nvCxnSpPr>
        <p:spPr>
          <a:xfrm flipH="1">
            <a:off x="7533589" y="4479298"/>
            <a:ext cx="311084" cy="0"/>
          </a:xfrm>
          <a:prstGeom prst="straightConnector1">
            <a:avLst/>
          </a:prstGeom>
          <a:ln w="12700">
            <a:solidFill>
              <a:schemeClr val="accent6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7310EBA2-16CC-1FA6-C876-B75554FDC162}"/>
              </a:ext>
            </a:extLst>
          </p:cNvPr>
          <p:cNvSpPr txBox="1"/>
          <p:nvPr/>
        </p:nvSpPr>
        <p:spPr>
          <a:xfrm>
            <a:off x="7693059" y="4352340"/>
            <a:ext cx="17156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6">
                    <a:lumMod val="75000"/>
                  </a:schemeClr>
                </a:solidFill>
              </a:rPr>
              <a:t>50 keV blinded window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14F503F-5083-3BF8-5FA0-1DF2322D1079}"/>
              </a:ext>
            </a:extLst>
          </p:cNvPr>
          <p:cNvSpPr txBox="1"/>
          <p:nvPr/>
        </p:nvSpPr>
        <p:spPr>
          <a:xfrm>
            <a:off x="553203" y="1143950"/>
            <a:ext cx="1247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2𝜈ββ region</a:t>
            </a:r>
          </a:p>
        </p:txBody>
      </p:sp>
      <p:cxnSp>
        <p:nvCxnSpPr>
          <p:cNvPr id="8" name="Curved Connector 7">
            <a:extLst>
              <a:ext uri="{FF2B5EF4-FFF2-40B4-BE49-F238E27FC236}">
                <a16:creationId xmlns:a16="http://schemas.microsoft.com/office/drawing/2014/main" id="{BD4CE3B1-F965-333E-6E3B-5764051E6104}"/>
              </a:ext>
            </a:extLst>
          </p:cNvPr>
          <p:cNvCxnSpPr>
            <a:cxnSpLocks/>
          </p:cNvCxnSpPr>
          <p:nvPr/>
        </p:nvCxnSpPr>
        <p:spPr>
          <a:xfrm>
            <a:off x="4960071" y="984339"/>
            <a:ext cx="797761" cy="467388"/>
          </a:xfrm>
          <a:prstGeom prst="curvedConnector3">
            <a:avLst/>
          </a:prstGeom>
          <a:ln w="22225">
            <a:solidFill>
              <a:schemeClr val="accent6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B5E9D86-AFE6-6AFA-58CF-099CB70A1BD2}"/>
              </a:ext>
            </a:extLst>
          </p:cNvPr>
          <p:cNvSpPr txBox="1"/>
          <p:nvPr/>
        </p:nvSpPr>
        <p:spPr>
          <a:xfrm>
            <a:off x="3826518" y="775112"/>
            <a:ext cx="14253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1">
                    <a:lumMod val="75000"/>
                  </a:schemeClr>
                </a:solidFill>
              </a:rPr>
              <a:t>𝛂 background region</a:t>
            </a:r>
          </a:p>
        </p:txBody>
      </p:sp>
      <p:cxnSp>
        <p:nvCxnSpPr>
          <p:cNvPr id="11" name="Curved Connector 10">
            <a:extLst>
              <a:ext uri="{FF2B5EF4-FFF2-40B4-BE49-F238E27FC236}">
                <a16:creationId xmlns:a16="http://schemas.microsoft.com/office/drawing/2014/main" id="{E8758931-5FDC-BA65-4963-E83787CAC789}"/>
              </a:ext>
            </a:extLst>
          </p:cNvPr>
          <p:cNvCxnSpPr>
            <a:cxnSpLocks/>
          </p:cNvCxnSpPr>
          <p:nvPr/>
        </p:nvCxnSpPr>
        <p:spPr>
          <a:xfrm>
            <a:off x="7704842" y="3106944"/>
            <a:ext cx="797761" cy="467388"/>
          </a:xfrm>
          <a:prstGeom prst="curvedConnector3">
            <a:avLst/>
          </a:prstGeom>
          <a:ln w="22225">
            <a:solidFill>
              <a:schemeClr val="accent6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A2E7D01-A742-9F26-711A-0DC58E43DEE0}"/>
              </a:ext>
            </a:extLst>
          </p:cNvPr>
          <p:cNvSpPr txBox="1"/>
          <p:nvPr/>
        </p:nvSpPr>
        <p:spPr>
          <a:xfrm>
            <a:off x="6571289" y="2897717"/>
            <a:ext cx="14253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1">
                    <a:lumMod val="75000"/>
                  </a:schemeClr>
                </a:solidFill>
              </a:rPr>
              <a:t>𝛂 background region</a:t>
            </a:r>
          </a:p>
        </p:txBody>
      </p:sp>
      <p:cxnSp>
        <p:nvCxnSpPr>
          <p:cNvPr id="13" name="Curved Connector 12">
            <a:extLst>
              <a:ext uri="{FF2B5EF4-FFF2-40B4-BE49-F238E27FC236}">
                <a16:creationId xmlns:a16="http://schemas.microsoft.com/office/drawing/2014/main" id="{318A11E8-AD84-A489-4F66-023E335A1A45}"/>
              </a:ext>
            </a:extLst>
          </p:cNvPr>
          <p:cNvCxnSpPr>
            <a:cxnSpLocks/>
          </p:cNvCxnSpPr>
          <p:nvPr/>
        </p:nvCxnSpPr>
        <p:spPr>
          <a:xfrm>
            <a:off x="10476322" y="5237398"/>
            <a:ext cx="797761" cy="467388"/>
          </a:xfrm>
          <a:prstGeom prst="curvedConnector3">
            <a:avLst/>
          </a:prstGeom>
          <a:ln w="22225">
            <a:solidFill>
              <a:schemeClr val="accent6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4591282-2795-5179-10C3-E0E9631CA183}"/>
              </a:ext>
            </a:extLst>
          </p:cNvPr>
          <p:cNvSpPr txBox="1"/>
          <p:nvPr/>
        </p:nvSpPr>
        <p:spPr>
          <a:xfrm>
            <a:off x="9342769" y="5028171"/>
            <a:ext cx="22381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1">
                    <a:lumMod val="75000"/>
                  </a:schemeClr>
                </a:solidFill>
              </a:rPr>
              <a:t>𝛂 background strongly suppressed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8D7251-02AB-5D71-BA15-BEC27033C88F}"/>
              </a:ext>
            </a:extLst>
          </p:cNvPr>
          <p:cNvSpPr txBox="1"/>
          <p:nvPr/>
        </p:nvSpPr>
        <p:spPr>
          <a:xfrm>
            <a:off x="2791448" y="3121223"/>
            <a:ext cx="1247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2𝜈ββ region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8CF8E47-17D3-2B05-DFDC-F859F8872B6A}"/>
              </a:ext>
            </a:extLst>
          </p:cNvPr>
          <p:cNvSpPr txBox="1"/>
          <p:nvPr/>
        </p:nvSpPr>
        <p:spPr>
          <a:xfrm>
            <a:off x="5647033" y="5289200"/>
            <a:ext cx="1247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~ pure 2𝜈ββ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A8A9417-C4DA-736F-C728-06AC39209631}"/>
              </a:ext>
            </a:extLst>
          </p:cNvPr>
          <p:cNvSpPr txBox="1"/>
          <p:nvPr/>
        </p:nvSpPr>
        <p:spPr>
          <a:xfrm>
            <a:off x="7088279" y="339205"/>
            <a:ext cx="2775901" cy="1323439"/>
          </a:xfrm>
          <a:prstGeom prst="rect">
            <a:avLst/>
          </a:prstGeom>
          <a:noFill/>
          <a:ln w="22225">
            <a:solidFill>
              <a:schemeClr val="tx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LEGEND-200 HPGe detector spectrum corresponding to 61 kg.yr of exposure. </a:t>
            </a:r>
          </a:p>
          <a:p>
            <a:pPr algn="ctr"/>
            <a:r>
              <a:rPr lang="en-US" sz="1600" dirty="0"/>
              <a:t>Data-cleaning, muon veto and multiplicity cuts applied.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5BDFBA1-9813-FECA-46A6-77D4A646EFC0}"/>
              </a:ext>
            </a:extLst>
          </p:cNvPr>
          <p:cNvSpPr txBox="1"/>
          <p:nvPr/>
        </p:nvSpPr>
        <p:spPr>
          <a:xfrm>
            <a:off x="9729997" y="1989694"/>
            <a:ext cx="2223191" cy="1815882"/>
          </a:xfrm>
          <a:prstGeom prst="rect">
            <a:avLst/>
          </a:prstGeom>
          <a:noFill/>
          <a:ln w="25400">
            <a:solidFill>
              <a:schemeClr val="tx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After the application of LAr Veto </a:t>
            </a:r>
            <a:r>
              <a:rPr lang="en-US" sz="1600" dirty="0">
                <a:solidFill>
                  <a:srgbClr val="00B0F0"/>
                </a:solidFill>
              </a:rPr>
              <a:t>(blue filled) </a:t>
            </a:r>
            <a:r>
              <a:rPr lang="en-US" sz="1600" dirty="0"/>
              <a:t>to the above spectrum. Background above 2𝜈ββ strongly suppressed. ~93% signal acceptance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4394FDE-1A57-C1F0-4E2C-B621F31345C2}"/>
              </a:ext>
            </a:extLst>
          </p:cNvPr>
          <p:cNvSpPr txBox="1"/>
          <p:nvPr/>
        </p:nvSpPr>
        <p:spPr>
          <a:xfrm>
            <a:off x="216817" y="4356506"/>
            <a:ext cx="4202094" cy="1077218"/>
          </a:xfrm>
          <a:prstGeom prst="rect">
            <a:avLst/>
          </a:prstGeom>
          <a:noFill/>
          <a:ln w="25400">
            <a:solidFill>
              <a:schemeClr val="tx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The spectrum after applying data cleaning PSD, and LAr anti-coincidence  </a:t>
            </a:r>
            <a:r>
              <a:rPr lang="en-US" sz="1600" dirty="0">
                <a:solidFill>
                  <a:srgbClr val="FF0000"/>
                </a:solidFill>
              </a:rPr>
              <a:t>(</a:t>
            </a:r>
            <a:r>
              <a:rPr lang="en-US" sz="1600" dirty="0">
                <a:solidFill>
                  <a:srgbClr val="FF0000"/>
                </a:solidFill>
                <a:sym typeface="Wingdings" pitchFamily="2" charset="2"/>
              </a:rPr>
              <a:t>red filled).</a:t>
            </a:r>
            <a:endParaRPr lang="en-US" sz="1600" dirty="0">
              <a:solidFill>
                <a:srgbClr val="FF0000"/>
              </a:solidFill>
            </a:endParaRPr>
          </a:p>
          <a:p>
            <a:pPr algn="ctr"/>
            <a:r>
              <a:rPr lang="en-US" sz="1600" dirty="0"/>
              <a:t>Strong suppression of backgrounds. 0𝜈</a:t>
            </a:r>
            <a:r>
              <a:rPr lang="el-GR" sz="1600" dirty="0"/>
              <a:t>ββ </a:t>
            </a:r>
            <a:r>
              <a:rPr lang="en-US" sz="1600" dirty="0"/>
              <a:t>survival fraction of ∼60%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FC818A6-24F3-738F-DBDC-7460AAA04F7E}"/>
              </a:ext>
            </a:extLst>
          </p:cNvPr>
          <p:cNvSpPr txBox="1"/>
          <p:nvPr/>
        </p:nvSpPr>
        <p:spPr>
          <a:xfrm>
            <a:off x="1398813" y="115844"/>
            <a:ext cx="3289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aseline="30000" dirty="0">
                <a:solidFill>
                  <a:srgbClr val="00B050"/>
                </a:solidFill>
              </a:rPr>
              <a:t>40</a:t>
            </a:r>
            <a:r>
              <a:rPr lang="en-US" sz="900" dirty="0">
                <a:solidFill>
                  <a:srgbClr val="00B050"/>
                </a:solidFill>
              </a:rPr>
              <a:t>K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47A3299-7765-143E-208C-B0535ECB8629}"/>
              </a:ext>
            </a:extLst>
          </p:cNvPr>
          <p:cNvSpPr txBox="1"/>
          <p:nvPr/>
        </p:nvSpPr>
        <p:spPr>
          <a:xfrm>
            <a:off x="1609655" y="30754"/>
            <a:ext cx="3289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aseline="30000" dirty="0">
                <a:solidFill>
                  <a:srgbClr val="00B050"/>
                </a:solidFill>
              </a:rPr>
              <a:t>42</a:t>
            </a:r>
            <a:r>
              <a:rPr lang="en-US" sz="900" dirty="0">
                <a:solidFill>
                  <a:srgbClr val="00B050"/>
                </a:solidFill>
              </a:rPr>
              <a:t>K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7A7C7AAE-A6C6-1BCF-6FC8-CCE518E5C2A7}"/>
              </a:ext>
            </a:extLst>
          </p:cNvPr>
          <p:cNvCxnSpPr/>
          <p:nvPr/>
        </p:nvCxnSpPr>
        <p:spPr>
          <a:xfrm>
            <a:off x="6524136" y="1143950"/>
            <a:ext cx="564143" cy="0"/>
          </a:xfrm>
          <a:prstGeom prst="straightConnector1">
            <a:avLst/>
          </a:prstGeom>
          <a:ln w="47625">
            <a:solidFill>
              <a:srgbClr val="FFFF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A595BCCE-9A12-DCDA-7BAD-0C80691DF454}"/>
              </a:ext>
            </a:extLst>
          </p:cNvPr>
          <p:cNvCxnSpPr/>
          <p:nvPr/>
        </p:nvCxnSpPr>
        <p:spPr>
          <a:xfrm>
            <a:off x="9192550" y="2910953"/>
            <a:ext cx="564143" cy="0"/>
          </a:xfrm>
          <a:prstGeom prst="straightConnector1">
            <a:avLst/>
          </a:prstGeom>
          <a:ln w="47625">
            <a:solidFill>
              <a:srgbClr val="FFFF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A92280C1-628D-F368-C7CE-1F00A69B986B}"/>
              </a:ext>
            </a:extLst>
          </p:cNvPr>
          <p:cNvCxnSpPr>
            <a:cxnSpLocks/>
          </p:cNvCxnSpPr>
          <p:nvPr/>
        </p:nvCxnSpPr>
        <p:spPr>
          <a:xfrm flipH="1">
            <a:off x="4418910" y="4814638"/>
            <a:ext cx="592392" cy="0"/>
          </a:xfrm>
          <a:prstGeom prst="straightConnector1">
            <a:avLst/>
          </a:prstGeom>
          <a:ln w="47625">
            <a:solidFill>
              <a:srgbClr val="FFFF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BA7BE260-808D-37FA-97CA-ECA191537642}"/>
              </a:ext>
            </a:extLst>
          </p:cNvPr>
          <p:cNvSpPr txBox="1"/>
          <p:nvPr/>
        </p:nvSpPr>
        <p:spPr>
          <a:xfrm>
            <a:off x="1811073" y="514380"/>
            <a:ext cx="39626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aseline="30000" dirty="0">
                <a:solidFill>
                  <a:srgbClr val="00B050"/>
                </a:solidFill>
              </a:rPr>
              <a:t>214</a:t>
            </a:r>
            <a:r>
              <a:rPr lang="en-US" sz="900" dirty="0">
                <a:solidFill>
                  <a:srgbClr val="00B050"/>
                </a:solidFill>
              </a:rPr>
              <a:t>Bi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0E42BE7-7444-30F7-D423-EC88D1C02F84}"/>
              </a:ext>
            </a:extLst>
          </p:cNvPr>
          <p:cNvSpPr txBox="1"/>
          <p:nvPr/>
        </p:nvSpPr>
        <p:spPr>
          <a:xfrm>
            <a:off x="2845767" y="417291"/>
            <a:ext cx="39145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aseline="30000" dirty="0">
                <a:solidFill>
                  <a:srgbClr val="00B050"/>
                </a:solidFill>
              </a:rPr>
              <a:t>208</a:t>
            </a:r>
            <a:r>
              <a:rPr lang="en-US" sz="900" dirty="0">
                <a:solidFill>
                  <a:srgbClr val="00B050"/>
                </a:solidFill>
              </a:rPr>
              <a:t>Tl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ECFD1B9-8FBC-EBA2-5FC9-7CC4C3BEB59E}"/>
              </a:ext>
            </a:extLst>
          </p:cNvPr>
          <p:cNvSpPr txBox="1"/>
          <p:nvPr/>
        </p:nvSpPr>
        <p:spPr>
          <a:xfrm>
            <a:off x="3650945" y="2105518"/>
            <a:ext cx="3289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aseline="30000" dirty="0">
                <a:solidFill>
                  <a:srgbClr val="00B050"/>
                </a:solidFill>
              </a:rPr>
              <a:t>40</a:t>
            </a:r>
            <a:r>
              <a:rPr lang="en-US" sz="900" dirty="0">
                <a:solidFill>
                  <a:srgbClr val="00B050"/>
                </a:solidFill>
              </a:rPr>
              <a:t>K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B79ECAB-CE47-D81E-88D3-9A5456BB752E}"/>
              </a:ext>
            </a:extLst>
          </p:cNvPr>
          <p:cNvSpPr txBox="1"/>
          <p:nvPr/>
        </p:nvSpPr>
        <p:spPr>
          <a:xfrm>
            <a:off x="3912589" y="2079697"/>
            <a:ext cx="3289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aseline="30000" dirty="0">
                <a:solidFill>
                  <a:srgbClr val="00B050"/>
                </a:solidFill>
              </a:rPr>
              <a:t>42</a:t>
            </a:r>
            <a:r>
              <a:rPr lang="en-US" sz="900" dirty="0">
                <a:solidFill>
                  <a:srgbClr val="00B050"/>
                </a:solidFill>
              </a:rPr>
              <a:t>K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62B42A2-F2A2-E8B8-B42A-0F8C039172E3}"/>
              </a:ext>
            </a:extLst>
          </p:cNvPr>
          <p:cNvSpPr txBox="1"/>
          <p:nvPr/>
        </p:nvSpPr>
        <p:spPr>
          <a:xfrm>
            <a:off x="4114007" y="2563323"/>
            <a:ext cx="39626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aseline="30000" dirty="0">
                <a:solidFill>
                  <a:srgbClr val="00B050"/>
                </a:solidFill>
              </a:rPr>
              <a:t>214</a:t>
            </a:r>
            <a:r>
              <a:rPr lang="en-US" sz="900" dirty="0">
                <a:solidFill>
                  <a:srgbClr val="00B050"/>
                </a:solidFill>
              </a:rPr>
              <a:t>Bi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E9F12E-93BD-0FD2-E4A0-1328AB2F8399}"/>
              </a:ext>
            </a:extLst>
          </p:cNvPr>
          <p:cNvSpPr txBox="1"/>
          <p:nvPr/>
        </p:nvSpPr>
        <p:spPr>
          <a:xfrm>
            <a:off x="5148701" y="2466234"/>
            <a:ext cx="39145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aseline="30000" dirty="0">
                <a:solidFill>
                  <a:srgbClr val="00B050"/>
                </a:solidFill>
              </a:rPr>
              <a:t>208</a:t>
            </a:r>
            <a:r>
              <a:rPr lang="en-US" sz="900" dirty="0">
                <a:solidFill>
                  <a:srgbClr val="00B050"/>
                </a:solidFill>
              </a:rPr>
              <a:t>Tl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FC70AD57-79AD-E1E6-9C81-CBB0269E25B0}"/>
              </a:ext>
            </a:extLst>
          </p:cNvPr>
          <p:cNvSpPr txBox="1"/>
          <p:nvPr/>
        </p:nvSpPr>
        <p:spPr>
          <a:xfrm>
            <a:off x="6521162" y="4264518"/>
            <a:ext cx="3289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aseline="30000" dirty="0">
                <a:solidFill>
                  <a:srgbClr val="00B050"/>
                </a:solidFill>
              </a:rPr>
              <a:t>40</a:t>
            </a:r>
            <a:r>
              <a:rPr lang="en-US" sz="900" dirty="0">
                <a:solidFill>
                  <a:srgbClr val="00B050"/>
                </a:solidFill>
              </a:rPr>
              <a:t>K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87EF509-4033-98EA-7C5B-A9D210F17354}"/>
              </a:ext>
            </a:extLst>
          </p:cNvPr>
          <p:cNvSpPr txBox="1"/>
          <p:nvPr/>
        </p:nvSpPr>
        <p:spPr>
          <a:xfrm>
            <a:off x="6740471" y="4230229"/>
            <a:ext cx="3289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aseline="30000" dirty="0">
                <a:solidFill>
                  <a:srgbClr val="00B050"/>
                </a:solidFill>
              </a:rPr>
              <a:t>42</a:t>
            </a:r>
            <a:r>
              <a:rPr lang="en-US" sz="900" dirty="0">
                <a:solidFill>
                  <a:srgbClr val="00B050"/>
                </a:solidFill>
              </a:rPr>
              <a:t>K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42AE8B5-A4ED-9307-33E6-C8733CC9C8C0}"/>
              </a:ext>
            </a:extLst>
          </p:cNvPr>
          <p:cNvSpPr txBox="1"/>
          <p:nvPr/>
        </p:nvSpPr>
        <p:spPr>
          <a:xfrm>
            <a:off x="6941889" y="4713855"/>
            <a:ext cx="39626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aseline="30000" dirty="0">
                <a:solidFill>
                  <a:srgbClr val="00B050"/>
                </a:solidFill>
              </a:rPr>
              <a:t>214</a:t>
            </a:r>
            <a:r>
              <a:rPr lang="en-US" sz="900" dirty="0">
                <a:solidFill>
                  <a:srgbClr val="00B050"/>
                </a:solidFill>
              </a:rPr>
              <a:t>Bi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E99E008-305E-61AB-CB69-2032743CAB8A}"/>
              </a:ext>
            </a:extLst>
          </p:cNvPr>
          <p:cNvSpPr txBox="1"/>
          <p:nvPr/>
        </p:nvSpPr>
        <p:spPr>
          <a:xfrm>
            <a:off x="7976583" y="4616766"/>
            <a:ext cx="39145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aseline="30000" dirty="0">
                <a:solidFill>
                  <a:srgbClr val="00B050"/>
                </a:solidFill>
              </a:rPr>
              <a:t>208</a:t>
            </a:r>
            <a:r>
              <a:rPr lang="en-US" sz="900" dirty="0">
                <a:solidFill>
                  <a:srgbClr val="00B050"/>
                </a:solidFill>
              </a:rPr>
              <a:t>Tl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4A8F3DE-A170-3AB8-D7D0-E148883918AD}"/>
              </a:ext>
            </a:extLst>
          </p:cNvPr>
          <p:cNvSpPr txBox="1"/>
          <p:nvPr/>
        </p:nvSpPr>
        <p:spPr>
          <a:xfrm>
            <a:off x="5787076" y="1325202"/>
            <a:ext cx="4283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aseline="30000" dirty="0">
                <a:solidFill>
                  <a:srgbClr val="00B050"/>
                </a:solidFill>
              </a:rPr>
              <a:t>210</a:t>
            </a:r>
            <a:r>
              <a:rPr lang="en-US" sz="900" dirty="0">
                <a:solidFill>
                  <a:srgbClr val="00B050"/>
                </a:solidFill>
              </a:rPr>
              <a:t>Po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6CB1E4C-A8BA-55A5-4DBB-4FAE0107C366}"/>
              </a:ext>
            </a:extLst>
          </p:cNvPr>
          <p:cNvSpPr txBox="1"/>
          <p:nvPr/>
        </p:nvSpPr>
        <p:spPr>
          <a:xfrm>
            <a:off x="8419254" y="3384001"/>
            <a:ext cx="4283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aseline="30000" dirty="0">
                <a:solidFill>
                  <a:srgbClr val="FFFF00"/>
                </a:solidFill>
              </a:rPr>
              <a:t>210</a:t>
            </a:r>
            <a:r>
              <a:rPr lang="en-US" sz="900" dirty="0">
                <a:solidFill>
                  <a:srgbClr val="FFFF00"/>
                </a:solidFill>
              </a:rPr>
              <a:t>Po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05FA029-D670-0AC8-594F-7F473021D6EC}"/>
              </a:ext>
            </a:extLst>
          </p:cNvPr>
          <p:cNvSpPr txBox="1"/>
          <p:nvPr/>
        </p:nvSpPr>
        <p:spPr>
          <a:xfrm>
            <a:off x="11250934" y="5516431"/>
            <a:ext cx="4283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aseline="30000" dirty="0">
                <a:solidFill>
                  <a:schemeClr val="accent6">
                    <a:lumMod val="75000"/>
                  </a:schemeClr>
                </a:solidFill>
              </a:rPr>
              <a:t>210</a:t>
            </a:r>
            <a:r>
              <a:rPr lang="en-US" sz="900" dirty="0">
                <a:solidFill>
                  <a:schemeClr val="accent6">
                    <a:lumMod val="75000"/>
                  </a:schemeClr>
                </a:solidFill>
              </a:rPr>
              <a:t>Po</a:t>
            </a:r>
          </a:p>
        </p:txBody>
      </p:sp>
      <p:sp>
        <p:nvSpPr>
          <p:cNvPr id="68" name="Date Placeholder 2">
            <a:extLst>
              <a:ext uri="{FF2B5EF4-FFF2-40B4-BE49-F238E27FC236}">
                <a16:creationId xmlns:a16="http://schemas.microsoft.com/office/drawing/2014/main" id="{5739D8BF-A9FC-7925-D8D7-41ACE1EEE2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3/4/2026</a:t>
            </a:r>
          </a:p>
        </p:txBody>
      </p:sp>
      <p:sp>
        <p:nvSpPr>
          <p:cNvPr id="69" name="Footer Placeholder 3">
            <a:extLst>
              <a:ext uri="{FF2B5EF4-FFF2-40B4-BE49-F238E27FC236}">
                <a16:creationId xmlns:a16="http://schemas.microsoft.com/office/drawing/2014/main" id="{31BD46B0-5826-E3D0-E3C6-5D061172B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23816" y="6356350"/>
            <a:ext cx="5190241" cy="365125"/>
          </a:xfrm>
        </p:spPr>
        <p:txBody>
          <a:bodyPr/>
          <a:lstStyle/>
          <a:p>
            <a:r>
              <a:rPr lang="en-US" spc="0" dirty="0"/>
              <a:t>Harisree Krishnamoorthy | LLWI 2026, March 2026, Lake Louise</a:t>
            </a:r>
          </a:p>
        </p:txBody>
      </p:sp>
      <p:pic>
        <p:nvPicPr>
          <p:cNvPr id="70" name="Picture 69" descr="Icon&#10;&#10;Description automatically generated">
            <a:extLst>
              <a:ext uri="{FF2B5EF4-FFF2-40B4-BE49-F238E27FC236}">
                <a16:creationId xmlns:a16="http://schemas.microsoft.com/office/drawing/2014/main" id="{8DBC97AF-909B-AE5E-E5D9-F6D5E7256DA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42649" y="6175173"/>
            <a:ext cx="2278375" cy="7765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71" name="Picture 70" descr="Logo, company name&#10;&#10;AI-generated content may be incorrect.">
            <a:extLst>
              <a:ext uri="{FF2B5EF4-FFF2-40B4-BE49-F238E27FC236}">
                <a16:creationId xmlns:a16="http://schemas.microsoft.com/office/drawing/2014/main" id="{97E88D1F-0E7F-8B5E-0776-2123287E2C9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85597" y="6278083"/>
            <a:ext cx="1234972" cy="463115"/>
          </a:xfrm>
          <a:prstGeom prst="rect">
            <a:avLst/>
          </a:prstGeom>
        </p:spPr>
      </p:pic>
      <p:pic>
        <p:nvPicPr>
          <p:cNvPr id="3" name="Picture 8">
            <a:extLst>
              <a:ext uri="{FF2B5EF4-FFF2-40B4-BE49-F238E27FC236}">
                <a16:creationId xmlns:a16="http://schemas.microsoft.com/office/drawing/2014/main" id="{F9A1DFC9-B28F-B279-6AF6-55A9D40AD8B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86"/>
          <a:stretch>
            <a:fillRect/>
          </a:stretch>
        </p:blipFill>
        <p:spPr bwMode="auto">
          <a:xfrm>
            <a:off x="648842" y="2310529"/>
            <a:ext cx="1265482" cy="1628643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>
            <a:extLst>
              <a:ext uri="{FF2B5EF4-FFF2-40B4-BE49-F238E27FC236}">
                <a16:creationId xmlns:a16="http://schemas.microsoft.com/office/drawing/2014/main" id="{B872C901-6230-95AC-06F2-A3AE0BF9727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60" t="12631" r="27134" b="16136"/>
          <a:stretch>
            <a:fillRect/>
          </a:stretch>
        </p:blipFill>
        <p:spPr bwMode="auto">
          <a:xfrm>
            <a:off x="3873567" y="5173023"/>
            <a:ext cx="1104194" cy="1077218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>
            <a:extLst>
              <a:ext uri="{FF2B5EF4-FFF2-40B4-BE49-F238E27FC236}">
                <a16:creationId xmlns:a16="http://schemas.microsoft.com/office/drawing/2014/main" id="{13EBBA34-B102-6167-403E-37A1FDB8AE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71" t="2375" r="52209" b="18173"/>
          <a:stretch>
            <a:fillRect/>
          </a:stretch>
        </p:blipFill>
        <p:spPr bwMode="auto">
          <a:xfrm>
            <a:off x="10165728" y="177649"/>
            <a:ext cx="1418948" cy="1543085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80228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>
            <a:extLst>
              <a:ext uri="{FF2B5EF4-FFF2-40B4-BE49-F238E27FC236}">
                <a16:creationId xmlns:a16="http://schemas.microsoft.com/office/drawing/2014/main" id="{83A4C578-D113-C5EF-839E-E170F8271176}"/>
              </a:ext>
            </a:extLst>
          </p:cNvPr>
          <p:cNvSpPr/>
          <p:nvPr/>
        </p:nvSpPr>
        <p:spPr>
          <a:xfrm>
            <a:off x="10871200" y="5376333"/>
            <a:ext cx="1007533" cy="8551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E1FE4C-0A44-B70E-8D51-6B1C8EC66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67E29-1480-472A-9FC5-C4768A52587C}" type="slidenum">
              <a:rPr lang="en-US" smtClean="0"/>
              <a:t>13</a:t>
            </a:fld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E293776C-FAAB-867B-5DF0-CCB583022CDD}"/>
              </a:ext>
            </a:extLst>
          </p:cNvPr>
          <p:cNvSpPr/>
          <p:nvPr/>
        </p:nvSpPr>
        <p:spPr>
          <a:xfrm>
            <a:off x="2108984" y="441374"/>
            <a:ext cx="3508145" cy="2048089"/>
          </a:xfrm>
          <a:prstGeom prst="roundRect">
            <a:avLst/>
          </a:prstGeom>
          <a:noFill/>
          <a:ln w="19050">
            <a:solidFill>
              <a:schemeClr val="tx1">
                <a:lumMod val="75000"/>
              </a:schemeClr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2000" dirty="0">
              <a:solidFill>
                <a:schemeClr val="tx1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en-US" sz="2000" dirty="0">
                <a:solidFill>
                  <a:schemeClr val="tx1"/>
                </a:solidFill>
              </a:rPr>
              <a:t>After the analysis cuts, 9 events survive in the </a:t>
            </a:r>
          </a:p>
          <a:p>
            <a:pPr algn="ctr">
              <a:lnSpc>
                <a:spcPct val="90000"/>
              </a:lnSpc>
            </a:pPr>
            <a:r>
              <a:rPr lang="en-US" sz="2000" dirty="0">
                <a:solidFill>
                  <a:schemeClr val="tx1"/>
                </a:solidFill>
              </a:rPr>
              <a:t>Background estimation window (1930 to 2190 keV)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08FE05-8009-AEFB-7609-1F83F5BDDE06}"/>
              </a:ext>
            </a:extLst>
          </p:cNvPr>
          <p:cNvSpPr txBox="1"/>
          <p:nvPr/>
        </p:nvSpPr>
        <p:spPr>
          <a:xfrm>
            <a:off x="2937944" y="550076"/>
            <a:ext cx="2004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Prior to unblinding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5FFFED6-6064-2781-4F30-740A9B7D53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73" y="3541073"/>
            <a:ext cx="7238966" cy="2295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>
            <a:extLst>
              <a:ext uri="{FF2B5EF4-FFF2-40B4-BE49-F238E27FC236}">
                <a16:creationId xmlns:a16="http://schemas.microsoft.com/office/drawing/2014/main" id="{FE851334-6231-EC48-E9EC-33BC607689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75082"/>
            <a:ext cx="4317995" cy="2591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rminator 23">
            <a:extLst>
              <a:ext uri="{FF2B5EF4-FFF2-40B4-BE49-F238E27FC236}">
                <a16:creationId xmlns:a16="http://schemas.microsoft.com/office/drawing/2014/main" id="{00F362B8-AB40-7549-B99D-44EB576CEA81}"/>
              </a:ext>
            </a:extLst>
          </p:cNvPr>
          <p:cNvSpPr/>
          <p:nvPr/>
        </p:nvSpPr>
        <p:spPr>
          <a:xfrm>
            <a:off x="8362128" y="441375"/>
            <a:ext cx="1752832" cy="227929"/>
          </a:xfrm>
          <a:prstGeom prst="flowChartTerminator">
            <a:avLst/>
          </a:prstGeom>
          <a:solidFill>
            <a:schemeClr val="accent5">
              <a:lumMod val="20000"/>
              <a:lumOff val="80000"/>
              <a:alpha val="27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accent6">
                    <a:lumMod val="75000"/>
                  </a:schemeClr>
                </a:solidFill>
              </a:rPr>
              <a:t>Blinded window (50 keV)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A5C3372-3982-CCE9-05D5-1D31181D8D73}"/>
              </a:ext>
            </a:extLst>
          </p:cNvPr>
          <p:cNvSpPr/>
          <p:nvPr/>
        </p:nvSpPr>
        <p:spPr>
          <a:xfrm>
            <a:off x="0" y="0"/>
            <a:ext cx="1421346" cy="8497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CA9CC65-C3AA-285F-307F-9BFA78710143}"/>
              </a:ext>
            </a:extLst>
          </p:cNvPr>
          <p:cNvCxnSpPr>
            <a:cxnSpLocks/>
          </p:cNvCxnSpPr>
          <p:nvPr/>
        </p:nvCxnSpPr>
        <p:spPr>
          <a:xfrm>
            <a:off x="6691516" y="2774560"/>
            <a:ext cx="0" cy="658191"/>
          </a:xfrm>
          <a:prstGeom prst="straightConnector1">
            <a:avLst/>
          </a:prstGeom>
          <a:ln w="22225">
            <a:solidFill>
              <a:schemeClr val="accent2">
                <a:lumMod val="60000"/>
                <a:lumOff val="4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Graphic 30" descr="Blind with solid fill">
            <a:extLst>
              <a:ext uri="{FF2B5EF4-FFF2-40B4-BE49-F238E27FC236}">
                <a16:creationId xmlns:a16="http://schemas.microsoft.com/office/drawing/2014/main" id="{777C9D8C-587A-3C4F-7538-11112F4847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095064" y="2628803"/>
            <a:ext cx="461200" cy="46120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2376A85E-122B-9BFD-4AFA-73EDAAA5599C}"/>
              </a:ext>
            </a:extLst>
          </p:cNvPr>
          <p:cNvSpPr txBox="1"/>
          <p:nvPr/>
        </p:nvSpPr>
        <p:spPr>
          <a:xfrm>
            <a:off x="6691516" y="302313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Unblinded!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AC9A0BB-AF0B-87E6-049A-D37C1BB55E23}"/>
              </a:ext>
            </a:extLst>
          </p:cNvPr>
          <p:cNvSpPr txBox="1"/>
          <p:nvPr/>
        </p:nvSpPr>
        <p:spPr>
          <a:xfrm>
            <a:off x="8153400" y="3553342"/>
            <a:ext cx="36760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Only 2 </a:t>
            </a:r>
            <a:r>
              <a:rPr lang="en-US" sz="1600" u="sng" dirty="0"/>
              <a:t>additional</a:t>
            </a:r>
            <a:r>
              <a:rPr lang="en-US" sz="1600" dirty="0"/>
              <a:t> events after unblinding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769BAC3-DEA8-B3AD-A935-F6EF90D5D59A}"/>
              </a:ext>
            </a:extLst>
          </p:cNvPr>
          <p:cNvSpPr txBox="1"/>
          <p:nvPr/>
        </p:nvSpPr>
        <p:spPr>
          <a:xfrm>
            <a:off x="7550764" y="4805320"/>
            <a:ext cx="4374142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World leading among 0𝜈ββ experiments, Comparable to GERDA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3D61D8B8-8041-51DD-CCF1-19908F4B7E91}"/>
                  </a:ext>
                </a:extLst>
              </p:cNvPr>
              <p:cNvSpPr txBox="1"/>
              <p:nvPr/>
            </p:nvSpPr>
            <p:spPr>
              <a:xfrm>
                <a:off x="7591189" y="3875787"/>
                <a:ext cx="4543103" cy="9301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Background indices:</a:t>
                </a:r>
              </a:p>
              <a:p>
                <a:pPr algn="ctr"/>
                <a:endParaRPr lang="en-US" dirty="0"/>
              </a:p>
              <a:p>
                <a:r>
                  <a:rPr lang="en-US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BI</a:t>
                </a:r>
                <a:r>
                  <a:rPr lang="en-US" baseline="-25000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gold </a:t>
                </a:r>
                <a:r>
                  <a:rPr lang="en-US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[48 kg.yr]: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solidFill>
                              <a:schemeClr val="accent3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chemeClr val="accent3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5.4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3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−2.0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accent3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+2.7</m:t>
                        </m:r>
                      </m:sup>
                    </m:sSubSup>
                    <m:r>
                      <a:rPr lang="en-US" b="0" i="1" smtClean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 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accent3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accent3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accent3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 cts/(keV.kg.yr)</a:t>
                </a: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3D61D8B8-8041-51DD-CCF1-19908F4B7E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1189" y="3875787"/>
                <a:ext cx="4543103" cy="930191"/>
              </a:xfrm>
              <a:prstGeom prst="rect">
                <a:avLst/>
              </a:prstGeom>
              <a:blipFill>
                <a:blip r:embed="rId6"/>
                <a:stretch>
                  <a:fillRect l="-1114" t="-4054" r="-279" b="-94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E0FF0460-8B91-1D64-354F-3F1FF297539A}"/>
                  </a:ext>
                </a:extLst>
              </p:cNvPr>
              <p:cNvSpPr txBox="1"/>
              <p:nvPr/>
            </p:nvSpPr>
            <p:spPr>
              <a:xfrm>
                <a:off x="7556264" y="5067444"/>
                <a:ext cx="4523867" cy="380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BI</a:t>
                </a:r>
                <a:r>
                  <a:rPr lang="en-US" baseline="-25000" dirty="0" err="1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silver</a:t>
                </a:r>
                <a:r>
                  <a:rPr lang="en-US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[13 kg.yr]: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13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−5.4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+8.0</m:t>
                        </m:r>
                      </m:sup>
                    </m:sSubSup>
                    <m:r>
                      <a:rPr lang="en-US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 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cts/(keV.kg.yr)</a:t>
                </a: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E0FF0460-8B91-1D64-354F-3F1FF29753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6264" y="5067444"/>
                <a:ext cx="4523867" cy="380553"/>
              </a:xfrm>
              <a:prstGeom prst="rect">
                <a:avLst/>
              </a:prstGeom>
              <a:blipFill>
                <a:blip r:embed="rId7"/>
                <a:stretch>
                  <a:fillRect l="-840" t="-3125" r="-560" b="-218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TextBox 59">
            <a:extLst>
              <a:ext uri="{FF2B5EF4-FFF2-40B4-BE49-F238E27FC236}">
                <a16:creationId xmlns:a16="http://schemas.microsoft.com/office/drawing/2014/main" id="{3ED0E484-5C92-8D17-D13F-6FB5181E08BD}"/>
              </a:ext>
            </a:extLst>
          </p:cNvPr>
          <p:cNvSpPr txBox="1"/>
          <p:nvPr/>
        </p:nvSpPr>
        <p:spPr>
          <a:xfrm>
            <a:off x="7556264" y="5449796"/>
            <a:ext cx="437414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Primarily coaxial detectors with seemingly worse background rejection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E74C047E-8EEF-3015-0E81-8FE0A3F75283}"/>
              </a:ext>
            </a:extLst>
          </p:cNvPr>
          <p:cNvCxnSpPr/>
          <p:nvPr/>
        </p:nvCxnSpPr>
        <p:spPr>
          <a:xfrm>
            <a:off x="8153400" y="424872"/>
            <a:ext cx="349577" cy="121883"/>
          </a:xfrm>
          <a:prstGeom prst="straightConnector1">
            <a:avLst/>
          </a:prstGeom>
          <a:ln w="19050">
            <a:solidFill>
              <a:schemeClr val="bg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" name="Date Placeholder 2">
            <a:extLst>
              <a:ext uri="{FF2B5EF4-FFF2-40B4-BE49-F238E27FC236}">
                <a16:creationId xmlns:a16="http://schemas.microsoft.com/office/drawing/2014/main" id="{BE67385A-520D-9D17-C5E4-B67C36D2A8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3/4/2026</a:t>
            </a:r>
          </a:p>
        </p:txBody>
      </p:sp>
      <p:sp>
        <p:nvSpPr>
          <p:cNvPr id="1025" name="Footer Placeholder 3">
            <a:extLst>
              <a:ext uri="{FF2B5EF4-FFF2-40B4-BE49-F238E27FC236}">
                <a16:creationId xmlns:a16="http://schemas.microsoft.com/office/drawing/2014/main" id="{C7FE4C8E-B32D-0703-7509-51DE6C46A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23816" y="6356350"/>
            <a:ext cx="5190241" cy="365125"/>
          </a:xfrm>
        </p:spPr>
        <p:txBody>
          <a:bodyPr/>
          <a:lstStyle/>
          <a:p>
            <a:r>
              <a:rPr lang="en-US" spc="0" dirty="0"/>
              <a:t>Harisree Krishnamoorthy | LLWI 2026, March 2026, Lake Louise</a:t>
            </a:r>
          </a:p>
        </p:txBody>
      </p:sp>
      <p:pic>
        <p:nvPicPr>
          <p:cNvPr id="1027" name="Picture 1026" descr="Icon&#10;&#10;Description automatically generated">
            <a:extLst>
              <a:ext uri="{FF2B5EF4-FFF2-40B4-BE49-F238E27FC236}">
                <a16:creationId xmlns:a16="http://schemas.microsoft.com/office/drawing/2014/main" id="{1EA9EA1B-9BFA-BFFA-16FD-FA123D39D41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42649" y="6175173"/>
            <a:ext cx="2278375" cy="7765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1028" name="Picture 1027" descr="Logo, company name&#10;&#10;AI-generated content may be incorrect.">
            <a:extLst>
              <a:ext uri="{FF2B5EF4-FFF2-40B4-BE49-F238E27FC236}">
                <a16:creationId xmlns:a16="http://schemas.microsoft.com/office/drawing/2014/main" id="{B202640E-3CAB-7A58-73F7-F05D781462F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85597" y="6278083"/>
            <a:ext cx="1234972" cy="463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2945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1E9A5C-419E-EB22-4508-ACC525F9E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67E29-1480-472A-9FC5-C4768A52587C}" type="slidenum">
              <a:rPr lang="en-US" smtClean="0"/>
              <a:t>14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CCA65A-2588-468C-9BF6-DB762E5A0739}"/>
              </a:ext>
            </a:extLst>
          </p:cNvPr>
          <p:cNvSpPr txBox="1"/>
          <p:nvPr/>
        </p:nvSpPr>
        <p:spPr>
          <a:xfrm flipH="1">
            <a:off x="4974207" y="136525"/>
            <a:ext cx="7563949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latin typeface="+mn-lt"/>
              </a:rPr>
              <a:t>T</a:t>
            </a:r>
            <a:r>
              <a:rPr lang="en-US" baseline="-25000" dirty="0">
                <a:latin typeface="+mn-lt"/>
              </a:rPr>
              <a:t>1/2</a:t>
            </a:r>
            <a:r>
              <a:rPr lang="en-US" dirty="0">
                <a:latin typeface="+mn-lt"/>
              </a:rPr>
              <a:t> (0𝜈ββ) lower limits (90% frequentist C.L.) </a:t>
            </a:r>
          </a:p>
          <a:p>
            <a:pPr algn="ctr">
              <a:lnSpc>
                <a:spcPct val="90000"/>
              </a:lnSpc>
            </a:pPr>
            <a:r>
              <a:rPr lang="en-US" b="1" dirty="0">
                <a:solidFill>
                  <a:schemeClr val="tx1"/>
                </a:solidFill>
              </a:rPr>
              <a:t>(combined fit from GERDA, </a:t>
            </a:r>
            <a:r>
              <a:rPr lang="en-US" b="1" cap="small" dirty="0">
                <a:solidFill>
                  <a:schemeClr val="tx1"/>
                </a:solidFill>
              </a:rPr>
              <a:t>Majorana</a:t>
            </a:r>
            <a:r>
              <a:rPr lang="en-US" b="1" dirty="0">
                <a:solidFill>
                  <a:schemeClr val="tx1"/>
                </a:solidFill>
              </a:rPr>
              <a:t> and LEGEND)</a:t>
            </a:r>
          </a:p>
          <a:p>
            <a:pPr algn="ctr">
              <a:lnSpc>
                <a:spcPct val="90000"/>
              </a:lnSpc>
            </a:pPr>
            <a:r>
              <a:rPr lang="en-US" b="1" dirty="0"/>
              <a:t>(252.7 kg.yr)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BDAB51D1-BC5D-747E-3085-8D67C9FC43DA}"/>
              </a:ext>
            </a:extLst>
          </p:cNvPr>
          <p:cNvSpPr/>
          <p:nvPr/>
        </p:nvSpPr>
        <p:spPr>
          <a:xfrm>
            <a:off x="6172200" y="954545"/>
            <a:ext cx="5928740" cy="713388"/>
          </a:xfrm>
          <a:prstGeom prst="roundRect">
            <a:avLst/>
          </a:prstGeom>
          <a:noFill/>
          <a:ln w="19050">
            <a:solidFill>
              <a:schemeClr val="tx1">
                <a:lumMod val="75000"/>
              </a:schemeClr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rgbClr val="00B0F0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en-US" dirty="0">
                <a:solidFill>
                  <a:srgbClr val="00B0F0"/>
                </a:solidFill>
              </a:rPr>
              <a:t>Half life: T</a:t>
            </a:r>
            <a:r>
              <a:rPr lang="en-US" baseline="-25000" dirty="0">
                <a:solidFill>
                  <a:srgbClr val="00B0F0"/>
                </a:solidFill>
              </a:rPr>
              <a:t>1/2</a:t>
            </a:r>
            <a:r>
              <a:rPr lang="en-US" dirty="0">
                <a:solidFill>
                  <a:srgbClr val="00B0F0"/>
                </a:solidFill>
              </a:rPr>
              <a:t> (0𝜈</a:t>
            </a:r>
            <a:r>
              <a:rPr lang="el-GR" dirty="0">
                <a:solidFill>
                  <a:srgbClr val="00B0F0"/>
                </a:solidFill>
              </a:rPr>
              <a:t>ββ) </a:t>
            </a:r>
            <a:r>
              <a:rPr lang="en-US" dirty="0">
                <a:solidFill>
                  <a:srgbClr val="00B0F0"/>
                </a:solidFill>
              </a:rPr>
              <a:t>&gt;1.9 x 10</a:t>
            </a:r>
            <a:r>
              <a:rPr lang="en-US" baseline="30000" dirty="0">
                <a:solidFill>
                  <a:srgbClr val="00B0F0"/>
                </a:solidFill>
              </a:rPr>
              <a:t>26</a:t>
            </a:r>
            <a:r>
              <a:rPr lang="en-US" dirty="0">
                <a:solidFill>
                  <a:srgbClr val="00B0F0"/>
                </a:solidFill>
              </a:rPr>
              <a:t> yr   </a:t>
            </a:r>
          </a:p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Median sensitivity: 2.8 x 10</a:t>
            </a:r>
            <a:r>
              <a:rPr lang="en-US" baseline="30000" dirty="0">
                <a:solidFill>
                  <a:schemeClr val="tx2">
                    <a:lumMod val="75000"/>
                  </a:schemeClr>
                </a:solidFill>
              </a:rPr>
              <a:t>26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 yr (world-leading) </a:t>
            </a:r>
          </a:p>
          <a:p>
            <a:pPr algn="ctr">
              <a:lnSpc>
                <a:spcPct val="90000"/>
              </a:lnSpc>
            </a:pP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780811-A6B6-7359-BEB4-1B00E4374939}"/>
              </a:ext>
            </a:extLst>
          </p:cNvPr>
          <p:cNvSpPr txBox="1"/>
          <p:nvPr/>
        </p:nvSpPr>
        <p:spPr>
          <a:xfrm>
            <a:off x="6096000" y="2371367"/>
            <a:ext cx="5581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0" u="none" strike="noStrike" dirty="0">
                <a:effectLst/>
                <a:latin typeface="Arial" panose="020B0604020202020204" pitchFamily="34" charset="0"/>
              </a:rPr>
              <a:t>One event at 1.4</a:t>
            </a:r>
            <a:r>
              <a:rPr lang="el-GR" b="0" i="0" u="none" strike="noStrike" dirty="0">
                <a:effectLst/>
                <a:latin typeface="Arial" panose="020B0604020202020204" pitchFamily="34" charset="0"/>
              </a:rPr>
              <a:t>σ </a:t>
            </a:r>
            <a:r>
              <a:rPr lang="en-US" b="0" i="0" u="none" strike="noStrike" dirty="0">
                <a:effectLst/>
                <a:latin typeface="Arial" panose="020B0604020202020204" pitchFamily="34" charset="0"/>
              </a:rPr>
              <a:t>from Q</a:t>
            </a:r>
            <a:r>
              <a:rPr lang="el-GR" b="0" i="0" u="none" strike="noStrike" baseline="-25000" dirty="0">
                <a:effectLst/>
                <a:latin typeface="Arial" panose="020B0604020202020204" pitchFamily="34" charset="0"/>
              </a:rPr>
              <a:t>ββ</a:t>
            </a:r>
            <a:r>
              <a:rPr lang="el-GR" b="0" i="0" u="none" strike="noStrike" dirty="0">
                <a:effectLst/>
                <a:latin typeface="Arial" panose="020B0604020202020204" pitchFamily="34" charset="0"/>
              </a:rPr>
              <a:t> </a:t>
            </a:r>
            <a:r>
              <a:rPr lang="en-US" b="0" i="0" u="none" strike="noStrike" dirty="0">
                <a:effectLst/>
                <a:latin typeface="Arial" panose="020B0604020202020204" pitchFamily="34" charset="0"/>
              </a:rPr>
              <a:t>weakens combined limit</a:t>
            </a:r>
            <a:endParaRPr lang="en-US" dirty="0"/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20EC3BBD-F536-C5C0-01DB-549D2D0A6E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87" y="98817"/>
            <a:ext cx="5587803" cy="2793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BE7A19C-0C3F-9247-5381-356DDF65C16C}"/>
              </a:ext>
            </a:extLst>
          </p:cNvPr>
          <p:cNvSpPr txBox="1"/>
          <p:nvPr/>
        </p:nvSpPr>
        <p:spPr>
          <a:xfrm>
            <a:off x="7925827" y="1954448"/>
            <a:ext cx="1922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m</a:t>
            </a:r>
            <a:r>
              <a:rPr lang="en-US" baseline="-250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ββ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&lt; 75 -200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meV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AA93FEA-E80E-71C3-01DF-F4DD2D657D6F}"/>
              </a:ext>
            </a:extLst>
          </p:cNvPr>
          <p:cNvCxnSpPr/>
          <p:nvPr/>
        </p:nvCxnSpPr>
        <p:spPr>
          <a:xfrm>
            <a:off x="3864990" y="2383091"/>
            <a:ext cx="0" cy="878583"/>
          </a:xfrm>
          <a:prstGeom prst="straightConnector1">
            <a:avLst/>
          </a:prstGeom>
          <a:ln w="25400">
            <a:solidFill>
              <a:schemeClr val="accent4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A2A59D2-0B8F-495F-49BA-9ADC8FDF470C}"/>
              </a:ext>
            </a:extLst>
          </p:cNvPr>
          <p:cNvCxnSpPr/>
          <p:nvPr/>
        </p:nvCxnSpPr>
        <p:spPr>
          <a:xfrm>
            <a:off x="4168217" y="2394087"/>
            <a:ext cx="0" cy="878583"/>
          </a:xfrm>
          <a:prstGeom prst="straightConnector1">
            <a:avLst/>
          </a:prstGeom>
          <a:ln w="25400">
            <a:solidFill>
              <a:schemeClr val="accent4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6A4000B-0EFB-48D5-AAFD-A384D571CC3C}"/>
              </a:ext>
            </a:extLst>
          </p:cNvPr>
          <p:cNvSpPr txBox="1"/>
          <p:nvPr/>
        </p:nvSpPr>
        <p:spPr>
          <a:xfrm>
            <a:off x="2804013" y="3201633"/>
            <a:ext cx="24304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Known gamma lines excluded  from the fit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0CAB227-EA96-33CA-1EC1-358150ACA224}"/>
              </a:ext>
            </a:extLst>
          </p:cNvPr>
          <p:cNvSpPr txBox="1"/>
          <p:nvPr/>
        </p:nvSpPr>
        <p:spPr>
          <a:xfrm>
            <a:off x="6096000" y="2712418"/>
            <a:ext cx="56875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(background-only p-value = 0.1, does not reach 3𝜎 significance for discovery)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599A7AD-47F7-9F7A-4065-2430348B3680}"/>
              </a:ext>
            </a:extLst>
          </p:cNvPr>
          <p:cNvSpPr txBox="1"/>
          <p:nvPr/>
        </p:nvSpPr>
        <p:spPr>
          <a:xfrm>
            <a:off x="787552" y="3763150"/>
            <a:ext cx="1076929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After maintenance and background characterization, detectors have been recommissioned.</a:t>
            </a:r>
          </a:p>
          <a:p>
            <a:pPr algn="ctr"/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LEGEND-200 is presently taking data from the second physics deployment with new additional ICPC detectors.</a:t>
            </a:r>
          </a:p>
          <a:p>
            <a:pPr algn="ctr"/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5AED3CE-F2F8-0B3D-BE17-AC2A74B70D5A}"/>
              </a:ext>
            </a:extLst>
          </p:cNvPr>
          <p:cNvSpPr/>
          <p:nvPr/>
        </p:nvSpPr>
        <p:spPr>
          <a:xfrm>
            <a:off x="10831398" y="5240478"/>
            <a:ext cx="1102936" cy="1000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Date Placeholder 2">
            <a:extLst>
              <a:ext uri="{FF2B5EF4-FFF2-40B4-BE49-F238E27FC236}">
                <a16:creationId xmlns:a16="http://schemas.microsoft.com/office/drawing/2014/main" id="{9A6E425D-8C15-5652-9214-F1D0DD05E5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3/4/2026</a:t>
            </a: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F4C544F1-91E7-7EB7-C923-1A68D4E80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23816" y="6356350"/>
            <a:ext cx="5190241" cy="365125"/>
          </a:xfrm>
        </p:spPr>
        <p:txBody>
          <a:bodyPr/>
          <a:lstStyle/>
          <a:p>
            <a:r>
              <a:rPr lang="en-US" spc="0" dirty="0"/>
              <a:t>Harisree Krishnamoorthy | LLWI 2026, March 2026, Lake Louise</a:t>
            </a:r>
          </a:p>
        </p:txBody>
      </p:sp>
      <p:pic>
        <p:nvPicPr>
          <p:cNvPr id="24" name="Picture 23" descr="Icon&#10;&#10;Description automatically generated">
            <a:extLst>
              <a:ext uri="{FF2B5EF4-FFF2-40B4-BE49-F238E27FC236}">
                <a16:creationId xmlns:a16="http://schemas.microsoft.com/office/drawing/2014/main" id="{97C335DE-5361-C632-67D1-88352AFA76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2649" y="6175173"/>
            <a:ext cx="2278375" cy="7765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25" name="Picture 24" descr="Logo, company name&#10;&#10;AI-generated content may be incorrect.">
            <a:extLst>
              <a:ext uri="{FF2B5EF4-FFF2-40B4-BE49-F238E27FC236}">
                <a16:creationId xmlns:a16="http://schemas.microsoft.com/office/drawing/2014/main" id="{E23BEC1C-B3B4-FEE9-D83A-4C7585E294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5597" y="6278083"/>
            <a:ext cx="1234972" cy="463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931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>
            <a:extLst>
              <a:ext uri="{FF2B5EF4-FFF2-40B4-BE49-F238E27FC236}">
                <a16:creationId xmlns:a16="http://schemas.microsoft.com/office/drawing/2014/main" id="{5B8E6DD8-0B0B-A2BE-2B2E-BC559C53558D}"/>
              </a:ext>
            </a:extLst>
          </p:cNvPr>
          <p:cNvSpPr/>
          <p:nvPr/>
        </p:nvSpPr>
        <p:spPr>
          <a:xfrm>
            <a:off x="9925700" y="27743"/>
            <a:ext cx="2266300" cy="16225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34F73589-7D96-4F49-9646-473516AD9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67E29-1480-472A-9FC5-C4768A52587C}" type="slidenum">
              <a:rPr lang="en-US" smtClean="0"/>
              <a:t>15</a:t>
            </a:fld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09D66AD-00FB-3864-5FEE-EAD4FE8061D9}"/>
              </a:ext>
            </a:extLst>
          </p:cNvPr>
          <p:cNvSpPr/>
          <p:nvPr/>
        </p:nvSpPr>
        <p:spPr>
          <a:xfrm>
            <a:off x="0" y="509047"/>
            <a:ext cx="1677971" cy="8201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A71BFCC-C778-470F-BB14-3025B2A7A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945" y="150827"/>
            <a:ext cx="9898321" cy="961213"/>
          </a:xfrm>
        </p:spPr>
        <p:txBody>
          <a:bodyPr>
            <a:normAutofit/>
          </a:bodyPr>
          <a:lstStyle/>
          <a:p>
            <a:r>
              <a:rPr lang="en-US" spc="0" dirty="0"/>
              <a:t>Towards Ton-scale:                    - 1000                  </a:t>
            </a:r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AC38E832-CFD7-1754-8CAB-DDCF9E48CE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2531" y="390697"/>
            <a:ext cx="2482996" cy="8201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34" name="Picture 33" descr="A close-up of a machine&#10;&#10;Description automatically generated">
            <a:extLst>
              <a:ext uri="{FF2B5EF4-FFF2-40B4-BE49-F238E27FC236}">
                <a16:creationId xmlns:a16="http://schemas.microsoft.com/office/drawing/2014/main" id="{3D1792C7-5AA7-ED4F-CBF1-3BC125CD039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843" r="12779"/>
          <a:stretch/>
        </p:blipFill>
        <p:spPr>
          <a:xfrm>
            <a:off x="322359" y="1321642"/>
            <a:ext cx="5190241" cy="4984158"/>
          </a:xfrm>
          <a:prstGeom prst="rect">
            <a:avLst/>
          </a:prstGeom>
        </p:spPr>
      </p:pic>
      <p:grpSp>
        <p:nvGrpSpPr>
          <p:cNvPr id="35" name="Group">
            <a:extLst>
              <a:ext uri="{FF2B5EF4-FFF2-40B4-BE49-F238E27FC236}">
                <a16:creationId xmlns:a16="http://schemas.microsoft.com/office/drawing/2014/main" id="{70C23DFB-F205-EEC4-E8D4-0006F2DB9947}"/>
              </a:ext>
            </a:extLst>
          </p:cNvPr>
          <p:cNvGrpSpPr/>
          <p:nvPr/>
        </p:nvGrpSpPr>
        <p:grpSpPr>
          <a:xfrm>
            <a:off x="5032645" y="1820490"/>
            <a:ext cx="3229835" cy="3242542"/>
            <a:chOff x="0" y="0"/>
            <a:chExt cx="6758900" cy="6758900"/>
          </a:xfrm>
        </p:grpSpPr>
        <p:pic>
          <p:nvPicPr>
            <p:cNvPr id="36" name="zoom_x3.png" descr="zoom_x3.png">
              <a:extLst>
                <a:ext uri="{FF2B5EF4-FFF2-40B4-BE49-F238E27FC236}">
                  <a16:creationId xmlns:a16="http://schemas.microsoft.com/office/drawing/2014/main" id="{BBBDAE45-F163-FC01-47ED-69F3B16B2AA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6758900" cy="67589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37" name="Group">
              <a:extLst>
                <a:ext uri="{FF2B5EF4-FFF2-40B4-BE49-F238E27FC236}">
                  <a16:creationId xmlns:a16="http://schemas.microsoft.com/office/drawing/2014/main" id="{22114B63-0908-E47C-D561-5BA066AD544B}"/>
                </a:ext>
              </a:extLst>
            </p:cNvPr>
            <p:cNvGrpSpPr/>
            <p:nvPr/>
          </p:nvGrpSpPr>
          <p:grpSpPr>
            <a:xfrm>
              <a:off x="3945967" y="5681367"/>
              <a:ext cx="2812929" cy="873967"/>
              <a:chOff x="-1" y="-190589"/>
              <a:chExt cx="2812926" cy="873964"/>
            </a:xfrm>
          </p:grpSpPr>
          <p:sp>
            <p:nvSpPr>
              <p:cNvPr id="45" name="UGLAr">
                <a:extLst>
                  <a:ext uri="{FF2B5EF4-FFF2-40B4-BE49-F238E27FC236}">
                    <a16:creationId xmlns:a16="http://schemas.microsoft.com/office/drawing/2014/main" id="{4EA1F56B-A7FD-2888-7023-1FA4B7433618}"/>
                  </a:ext>
                </a:extLst>
              </p:cNvPr>
              <p:cNvSpPr txBox="1"/>
              <p:nvPr/>
            </p:nvSpPr>
            <p:spPr>
              <a:xfrm>
                <a:off x="457312" y="-190589"/>
                <a:ext cx="2355613" cy="873964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45720" tIns="45720" rIns="45720" bIns="45720" numCol="1" anchor="ctr">
                <a:noAutofit/>
              </a:bodyPr>
              <a:lstStyle>
                <a:lvl1pPr algn="ctr">
                  <a:defRPr sz="24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  <a:sym typeface="Lucida Grande"/>
                  </a:defRPr>
                </a:lvl1pPr>
              </a:lstStyle>
              <a:p>
                <a:r>
                  <a:rPr lang="en-US" sz="1200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rPr>
                  <a:t>Underground </a:t>
                </a:r>
                <a:r>
                  <a:rPr sz="1200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rPr>
                  <a:t>LAr</a:t>
                </a:r>
              </a:p>
            </p:txBody>
          </p:sp>
          <p:sp>
            <p:nvSpPr>
              <p:cNvPr id="46" name="Group">
                <a:extLst>
                  <a:ext uri="{FF2B5EF4-FFF2-40B4-BE49-F238E27FC236}">
                    <a16:creationId xmlns:a16="http://schemas.microsoft.com/office/drawing/2014/main" id="{0F6CD80C-9438-0158-0A80-C6AE6ABF460C}"/>
                  </a:ext>
                </a:extLst>
              </p:cNvPr>
              <p:cNvSpPr/>
              <p:nvPr/>
            </p:nvSpPr>
            <p:spPr>
              <a:xfrm flipH="1" flipV="1">
                <a:off x="-1" y="292880"/>
                <a:ext cx="470478" cy="1"/>
              </a:xfrm>
              <a:prstGeom prst="line">
                <a:avLst/>
              </a:prstGeom>
              <a:noFill/>
              <a:ln w="38100" cap="flat">
                <a:solidFill>
                  <a:srgbClr val="FFFFFF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20" tIns="45720" rIns="45720" bIns="45720" numCol="1" anchor="t">
                <a:noAutofit/>
              </a:bodyPr>
              <a:lstStyle/>
              <a:p>
                <a:pPr>
                  <a:defRPr sz="36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  <a:sym typeface="Lucida Grande"/>
                  </a:defRPr>
                </a:pPr>
                <a:endParaRPr sz="1800"/>
              </a:p>
            </p:txBody>
          </p:sp>
        </p:grpSp>
        <p:grpSp>
          <p:nvGrpSpPr>
            <p:cNvPr id="38" name="Group">
              <a:extLst>
                <a:ext uri="{FF2B5EF4-FFF2-40B4-BE49-F238E27FC236}">
                  <a16:creationId xmlns:a16="http://schemas.microsoft.com/office/drawing/2014/main" id="{E3BA9DBC-FA52-849D-2BB5-A30E73EBE56A}"/>
                </a:ext>
              </a:extLst>
            </p:cNvPr>
            <p:cNvGrpSpPr/>
            <p:nvPr/>
          </p:nvGrpSpPr>
          <p:grpSpPr>
            <a:xfrm>
              <a:off x="4554224" y="0"/>
              <a:ext cx="1592363" cy="1494270"/>
              <a:chOff x="0" y="0"/>
              <a:chExt cx="1592362" cy="1494269"/>
            </a:xfrm>
          </p:grpSpPr>
          <p:sp>
            <p:nvSpPr>
              <p:cNvPr id="43" name="Line">
                <a:extLst>
                  <a:ext uri="{FF2B5EF4-FFF2-40B4-BE49-F238E27FC236}">
                    <a16:creationId xmlns:a16="http://schemas.microsoft.com/office/drawing/2014/main" id="{DBFA2900-0BE1-0702-4E85-AF5868D20BE4}"/>
                  </a:ext>
                </a:extLst>
              </p:cNvPr>
              <p:cNvSpPr/>
              <p:nvPr/>
            </p:nvSpPr>
            <p:spPr>
              <a:xfrm flipH="1">
                <a:off x="0" y="620303"/>
                <a:ext cx="627440" cy="873967"/>
              </a:xfrm>
              <a:prstGeom prst="line">
                <a:avLst/>
              </a:prstGeom>
              <a:noFill/>
              <a:ln w="38100" cap="flat">
                <a:solidFill>
                  <a:srgbClr val="FFFFFF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20" tIns="45720" rIns="45720" bIns="45720" numCol="1" anchor="t">
                <a:noAutofit/>
              </a:bodyPr>
              <a:lstStyle/>
              <a:p>
                <a:pPr>
                  <a:defRPr sz="36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  <a:sym typeface="Lucida Grande"/>
                  </a:defRPr>
                </a:pPr>
                <a:endParaRPr sz="1800"/>
              </a:p>
            </p:txBody>
          </p:sp>
          <p:sp>
            <p:nvSpPr>
              <p:cNvPr id="44" name="Ge Strings">
                <a:extLst>
                  <a:ext uri="{FF2B5EF4-FFF2-40B4-BE49-F238E27FC236}">
                    <a16:creationId xmlns:a16="http://schemas.microsoft.com/office/drawing/2014/main" id="{9BE71668-6516-8DCD-5FEF-92B0B656F5F0}"/>
                  </a:ext>
                </a:extLst>
              </p:cNvPr>
              <p:cNvSpPr txBox="1"/>
              <p:nvPr/>
            </p:nvSpPr>
            <p:spPr>
              <a:xfrm>
                <a:off x="329479" y="0"/>
                <a:ext cx="1262884" cy="1007984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45720" tIns="45720" rIns="45720" bIns="45720" numCol="1" anchor="ctr">
                <a:noAutofit/>
              </a:bodyPr>
              <a:lstStyle>
                <a:lvl1pPr algn="ctr">
                  <a:defRPr sz="24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  <a:sym typeface="Lucida Grande"/>
                  </a:defRPr>
                </a:lvl1pPr>
              </a:lstStyle>
              <a:p>
                <a:r>
                  <a:rPr sz="1200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rPr>
                  <a:t>Ge Strings</a:t>
                </a:r>
              </a:p>
            </p:txBody>
          </p:sp>
        </p:grpSp>
        <p:grpSp>
          <p:nvGrpSpPr>
            <p:cNvPr id="39" name="Group">
              <a:extLst>
                <a:ext uri="{FF2B5EF4-FFF2-40B4-BE49-F238E27FC236}">
                  <a16:creationId xmlns:a16="http://schemas.microsoft.com/office/drawing/2014/main" id="{E329A6CA-DDD1-96BD-5C2F-516BCB58F648}"/>
                </a:ext>
              </a:extLst>
            </p:cNvPr>
            <p:cNvGrpSpPr/>
            <p:nvPr/>
          </p:nvGrpSpPr>
          <p:grpSpPr>
            <a:xfrm>
              <a:off x="469494" y="148896"/>
              <a:ext cx="2126745" cy="1370010"/>
              <a:chOff x="-351215" y="-50800"/>
              <a:chExt cx="2126744" cy="1370008"/>
            </a:xfrm>
          </p:grpSpPr>
          <p:sp>
            <p:nvSpPr>
              <p:cNvPr id="40" name="Line">
                <a:extLst>
                  <a:ext uri="{FF2B5EF4-FFF2-40B4-BE49-F238E27FC236}">
                    <a16:creationId xmlns:a16="http://schemas.microsoft.com/office/drawing/2014/main" id="{298E5DD9-E174-A7F8-E35D-CF13B78D70D7}"/>
                  </a:ext>
                </a:extLst>
              </p:cNvPr>
              <p:cNvSpPr/>
              <p:nvPr/>
            </p:nvSpPr>
            <p:spPr>
              <a:xfrm>
                <a:off x="1282214" y="409691"/>
                <a:ext cx="493315" cy="832741"/>
              </a:xfrm>
              <a:prstGeom prst="line">
                <a:avLst/>
              </a:prstGeom>
              <a:noFill/>
              <a:ln w="38100" cap="flat">
                <a:solidFill>
                  <a:srgbClr val="FFFFFF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20" tIns="45720" rIns="45720" bIns="45720" numCol="1" anchor="t">
                <a:noAutofit/>
              </a:bodyPr>
              <a:lstStyle/>
              <a:p>
                <a:pPr>
                  <a:defRPr sz="36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  <a:sym typeface="Lucida Grande"/>
                  </a:defRPr>
                </a:pPr>
                <a:endParaRPr sz="1800"/>
              </a:p>
            </p:txBody>
          </p:sp>
          <p:sp>
            <p:nvSpPr>
              <p:cNvPr id="41" name="Line">
                <a:extLst>
                  <a:ext uri="{FF2B5EF4-FFF2-40B4-BE49-F238E27FC236}">
                    <a16:creationId xmlns:a16="http://schemas.microsoft.com/office/drawing/2014/main" id="{4F27F58E-A116-1EF8-EB86-7FD7DF1B9656}"/>
                  </a:ext>
                </a:extLst>
              </p:cNvPr>
              <p:cNvSpPr/>
              <p:nvPr/>
            </p:nvSpPr>
            <p:spPr>
              <a:xfrm>
                <a:off x="818021" y="787381"/>
                <a:ext cx="226058" cy="531828"/>
              </a:xfrm>
              <a:prstGeom prst="line">
                <a:avLst/>
              </a:prstGeom>
              <a:noFill/>
              <a:ln w="38100" cap="flat">
                <a:solidFill>
                  <a:srgbClr val="FFFFFF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20" tIns="45720" rIns="45720" bIns="45720" numCol="1" anchor="t">
                <a:noAutofit/>
              </a:bodyPr>
              <a:lstStyle/>
              <a:p>
                <a:pPr>
                  <a:defRPr sz="36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  <a:sym typeface="Lucida Grande"/>
                  </a:defRPr>
                </a:pPr>
                <a:endParaRPr sz="1800"/>
              </a:p>
            </p:txBody>
          </p:sp>
          <p:sp>
            <p:nvSpPr>
              <p:cNvPr id="42" name="WLS Fiber Curtain">
                <a:extLst>
                  <a:ext uri="{FF2B5EF4-FFF2-40B4-BE49-F238E27FC236}">
                    <a16:creationId xmlns:a16="http://schemas.microsoft.com/office/drawing/2014/main" id="{BE03F5F5-D4CC-B9B3-8373-27C4DD343263}"/>
                  </a:ext>
                </a:extLst>
              </p:cNvPr>
              <p:cNvSpPr txBox="1"/>
              <p:nvPr/>
            </p:nvSpPr>
            <p:spPr>
              <a:xfrm>
                <a:off x="-351216" y="-50801"/>
                <a:ext cx="1804749" cy="10079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45720" tIns="45720" rIns="45720" bIns="45720" numCol="1" anchor="ctr">
                <a:noAutofit/>
              </a:bodyPr>
              <a:lstStyle>
                <a:lvl1pPr algn="ctr">
                  <a:defRPr sz="24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  <a:sym typeface="Lucida Grande"/>
                  </a:defRPr>
                </a:lvl1pPr>
              </a:lstStyle>
              <a:p>
                <a:r>
                  <a:rPr sz="1200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rPr>
                  <a:t>WLS Fiber Curtain</a:t>
                </a:r>
              </a:p>
            </p:txBody>
          </p:sp>
        </p:grpSp>
      </p:grpSp>
      <p:pic>
        <p:nvPicPr>
          <p:cNvPr id="47" name="Picture 46" descr="A green cylinder with a copper pipe&#10;&#10;Description automatically generated">
            <a:extLst>
              <a:ext uri="{FF2B5EF4-FFF2-40B4-BE49-F238E27FC236}">
                <a16:creationId xmlns:a16="http://schemas.microsoft.com/office/drawing/2014/main" id="{07D54A8E-80E8-4665-A0BB-5823C12168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44427" y="1789687"/>
            <a:ext cx="1730282" cy="1730282"/>
          </a:xfrm>
          <a:prstGeom prst="rect">
            <a:avLst/>
          </a:prstGeom>
        </p:spPr>
      </p:pic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2D48B9EA-3D5F-A9A9-F485-13B29AC9779E}"/>
              </a:ext>
            </a:extLst>
          </p:cNvPr>
          <p:cNvCxnSpPr>
            <a:cxnSpLocks/>
          </p:cNvCxnSpPr>
          <p:nvPr/>
        </p:nvCxnSpPr>
        <p:spPr>
          <a:xfrm flipV="1">
            <a:off x="3251174" y="2014539"/>
            <a:ext cx="1822585" cy="1862192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131FC56C-8D90-D5AE-BF5B-424C31EB2FC9}"/>
              </a:ext>
            </a:extLst>
          </p:cNvPr>
          <p:cNvCxnSpPr>
            <a:cxnSpLocks/>
          </p:cNvCxnSpPr>
          <p:nvPr/>
        </p:nvCxnSpPr>
        <p:spPr>
          <a:xfrm>
            <a:off x="3169755" y="4491088"/>
            <a:ext cx="2244299" cy="614319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Water Shield">
            <a:extLst>
              <a:ext uri="{FF2B5EF4-FFF2-40B4-BE49-F238E27FC236}">
                <a16:creationId xmlns:a16="http://schemas.microsoft.com/office/drawing/2014/main" id="{8AE43523-B2FF-441C-8FCE-86510D4895A5}"/>
              </a:ext>
            </a:extLst>
          </p:cNvPr>
          <p:cNvSpPr txBox="1"/>
          <p:nvPr/>
        </p:nvSpPr>
        <p:spPr>
          <a:xfrm>
            <a:off x="852043" y="3554304"/>
            <a:ext cx="686926" cy="418146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20" tIns="45720" rIns="45720" bIns="45720" numCol="1" anchor="ctr">
            <a:noAutofit/>
          </a:bodyPr>
          <a:lstStyle>
            <a:lvl1pPr algn="ctr"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Lucida Grande"/>
              </a:defRPr>
            </a:lvl1pPr>
          </a:lstStyle>
          <a:p>
            <a:r>
              <a:rPr sz="12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Water Shield</a:t>
            </a:r>
          </a:p>
        </p:txBody>
      </p:sp>
      <p:sp>
        <p:nvSpPr>
          <p:cNvPr id="51" name="Group">
            <a:extLst>
              <a:ext uri="{FF2B5EF4-FFF2-40B4-BE49-F238E27FC236}">
                <a16:creationId xmlns:a16="http://schemas.microsoft.com/office/drawing/2014/main" id="{E01404A5-34B6-07F8-CA91-ABB1DB494438}"/>
              </a:ext>
            </a:extLst>
          </p:cNvPr>
          <p:cNvSpPr txBox="1"/>
          <p:nvPr/>
        </p:nvSpPr>
        <p:spPr>
          <a:xfrm>
            <a:off x="3586534" y="3749568"/>
            <a:ext cx="894348" cy="44576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20" tIns="45720" rIns="45720" bIns="45720" numCol="1" anchor="ctr">
            <a:noAutofit/>
          </a:bodyPr>
          <a:lstStyle>
            <a:lvl1pPr algn="ctr"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Lucida Grande"/>
              </a:defRPr>
            </a:lvl1pPr>
          </a:lstStyle>
          <a:p>
            <a:r>
              <a:rPr sz="12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Neutron Moderator</a:t>
            </a:r>
          </a:p>
        </p:txBody>
      </p:sp>
      <p:sp>
        <p:nvSpPr>
          <p:cNvPr id="52" name="Reentrant Tube">
            <a:extLst>
              <a:ext uri="{FF2B5EF4-FFF2-40B4-BE49-F238E27FC236}">
                <a16:creationId xmlns:a16="http://schemas.microsoft.com/office/drawing/2014/main" id="{65B59D6D-0017-2A00-8402-F928B9FBB815}"/>
              </a:ext>
            </a:extLst>
          </p:cNvPr>
          <p:cNvSpPr txBox="1"/>
          <p:nvPr/>
        </p:nvSpPr>
        <p:spPr>
          <a:xfrm>
            <a:off x="1588601" y="2808660"/>
            <a:ext cx="927749" cy="41287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20" tIns="45720" rIns="45720" bIns="45720" numCol="1" anchor="ctr">
            <a:noAutofit/>
          </a:bodyPr>
          <a:lstStyle>
            <a:lvl1pPr algn="ctr"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Lucida Grande"/>
              </a:defRPr>
            </a:lvl1pPr>
          </a:lstStyle>
          <a:p>
            <a:r>
              <a:rPr sz="1200">
                <a:solidFill>
                  <a:schemeClr val="accent4">
                    <a:lumMod val="60000"/>
                    <a:lumOff val="40000"/>
                  </a:schemeClr>
                </a:solidFill>
              </a:rPr>
              <a:t>Reentrant Tube</a:t>
            </a:r>
          </a:p>
        </p:txBody>
      </p:sp>
      <p:sp>
        <p:nvSpPr>
          <p:cNvPr id="53" name="Line">
            <a:extLst>
              <a:ext uri="{FF2B5EF4-FFF2-40B4-BE49-F238E27FC236}">
                <a16:creationId xmlns:a16="http://schemas.microsoft.com/office/drawing/2014/main" id="{9A5959DF-7065-8922-6C4C-80797E36EDA9}"/>
              </a:ext>
            </a:extLst>
          </p:cNvPr>
          <p:cNvSpPr/>
          <p:nvPr/>
        </p:nvSpPr>
        <p:spPr>
          <a:xfrm>
            <a:off x="2365054" y="3015098"/>
            <a:ext cx="477877" cy="0"/>
          </a:xfrm>
          <a:prstGeom prst="line">
            <a:avLst/>
          </a:prstGeom>
          <a:noFill/>
          <a:ln w="38100" cap="flat">
            <a:solidFill>
              <a:srgbClr val="7030A0"/>
            </a:solidFill>
            <a:prstDash val="solid"/>
            <a:round/>
            <a:tailEnd type="triangle" w="med" len="med"/>
          </a:ln>
          <a:effectLst/>
        </p:spPr>
        <p:txBody>
          <a:bodyPr wrap="square" lIns="45720" tIns="45720" rIns="45720" bIns="45720" numCol="1" anchor="t">
            <a:noAutofit/>
          </a:bodyPr>
          <a:lstStyle/>
          <a:p>
            <a:pPr>
              <a:defRPr sz="3600">
                <a:solidFill>
                  <a:srgbClr val="000000"/>
                </a:solidFill>
                <a:latin typeface="+mn-lt"/>
                <a:ea typeface="+mn-ea"/>
                <a:cs typeface="+mn-cs"/>
                <a:sym typeface="Lucida Grande"/>
              </a:defRPr>
            </a:pPr>
            <a:endParaRPr sz="1800"/>
          </a:p>
        </p:txBody>
      </p:sp>
      <p:sp>
        <p:nvSpPr>
          <p:cNvPr id="54" name="Group">
            <a:extLst>
              <a:ext uri="{FF2B5EF4-FFF2-40B4-BE49-F238E27FC236}">
                <a16:creationId xmlns:a16="http://schemas.microsoft.com/office/drawing/2014/main" id="{B8C2A0C6-B6EB-5377-EC31-0B3FA96618B0}"/>
              </a:ext>
            </a:extLst>
          </p:cNvPr>
          <p:cNvSpPr txBox="1"/>
          <p:nvPr/>
        </p:nvSpPr>
        <p:spPr>
          <a:xfrm>
            <a:off x="2399427" y="4902224"/>
            <a:ext cx="1187835" cy="41287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20" tIns="45720" rIns="45720" bIns="45720" numCol="1" anchor="ctr">
            <a:noAutofit/>
          </a:bodyPr>
          <a:lstStyle>
            <a:lvl1pPr algn="ctr"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Lucida Grande"/>
              </a:defRPr>
            </a:lvl1pPr>
          </a:lstStyle>
          <a:p>
            <a:r>
              <a:rPr lang="en-US" sz="12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Atmospheric </a:t>
            </a:r>
            <a:r>
              <a:rPr sz="1200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LAr</a:t>
            </a:r>
            <a:endParaRPr sz="12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4ABBD2D-DCDB-05CA-DA75-4DD81F2D1FD8}"/>
              </a:ext>
            </a:extLst>
          </p:cNvPr>
          <p:cNvSpPr txBox="1"/>
          <p:nvPr/>
        </p:nvSpPr>
        <p:spPr>
          <a:xfrm>
            <a:off x="8324336" y="3617629"/>
            <a:ext cx="1686930" cy="7386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1" algn="ctr"/>
            <a:r>
              <a:rPr lang="en-US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+mn-lt"/>
              </a:rPr>
              <a:t>Radiopure</a:t>
            </a:r>
            <a:r>
              <a:rPr lang="en-US" sz="1400" dirty="0"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+mn-lt"/>
              </a:rPr>
              <a:t> electronics and cables </a:t>
            </a:r>
            <a:endParaRPr lang="en-US" sz="1400" dirty="0">
              <a:solidFill>
                <a:schemeClr val="accent4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6C92E78-5A5B-2880-372E-CA0A19C7FFB0}"/>
              </a:ext>
            </a:extLst>
          </p:cNvPr>
          <p:cNvSpPr txBox="1"/>
          <p:nvPr/>
        </p:nvSpPr>
        <p:spPr>
          <a:xfrm>
            <a:off x="5856494" y="1322695"/>
            <a:ext cx="6123214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  <a:latin typeface="+mn-lt"/>
              </a:rPr>
              <a:t>336 detectors distributed among 42 strings 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FA293E4-6541-9951-CB4C-EB514AB142B6}"/>
              </a:ext>
            </a:extLst>
          </p:cNvPr>
          <p:cNvSpPr txBox="1"/>
          <p:nvPr/>
        </p:nvSpPr>
        <p:spPr>
          <a:xfrm>
            <a:off x="10043951" y="2153321"/>
            <a:ext cx="2094575" cy="757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accent4">
                    <a:lumMod val="60000"/>
                    <a:lumOff val="40000"/>
                  </a:schemeClr>
                </a:solidFill>
                <a:latin typeface="+mn-lt"/>
              </a:rPr>
              <a:t>Large-mass (3 kg) high purity p-type ICPC detectors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accent4">
                    <a:lumMod val="60000"/>
                    <a:lumOff val="40000"/>
                  </a:schemeClr>
                </a:solidFill>
                <a:latin typeface="+mn-lt"/>
              </a:rPr>
              <a:t>Enriched to more than 90% in </a:t>
            </a:r>
            <a:r>
              <a:rPr lang="en-US" sz="1200" baseline="30000" dirty="0">
                <a:solidFill>
                  <a:schemeClr val="accent4">
                    <a:lumMod val="60000"/>
                    <a:lumOff val="40000"/>
                  </a:schemeClr>
                </a:solidFill>
                <a:latin typeface="+mn-lt"/>
              </a:rPr>
              <a:t>76</a:t>
            </a:r>
            <a:r>
              <a:rPr lang="en-US" sz="1200" dirty="0">
                <a:solidFill>
                  <a:schemeClr val="accent4">
                    <a:lumMod val="60000"/>
                    <a:lumOff val="40000"/>
                  </a:schemeClr>
                </a:solidFill>
                <a:latin typeface="+mn-lt"/>
              </a:rPr>
              <a:t>Ge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12EAA5A-2BA8-4DF0-B620-1F1ED04E08A4}"/>
              </a:ext>
            </a:extLst>
          </p:cNvPr>
          <p:cNvSpPr txBox="1"/>
          <p:nvPr/>
        </p:nvSpPr>
        <p:spPr>
          <a:xfrm>
            <a:off x="5147664" y="5114167"/>
            <a:ext cx="265521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en-US" sz="1400" b="0" i="0" u="none" strike="noStrike" dirty="0"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+mn-lt"/>
              </a:rPr>
              <a:t>Underground-sourced Argon (</a:t>
            </a:r>
            <a:r>
              <a:rPr lang="en-US" sz="1400" b="0" i="0" u="none" strike="noStrike" dirty="0" err="1"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+mn-lt"/>
              </a:rPr>
              <a:t>UGLAr</a:t>
            </a:r>
            <a:r>
              <a:rPr lang="en-US" sz="1400" b="0" i="0" u="none" strike="noStrike" dirty="0"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+mn-lt"/>
              </a:rPr>
              <a:t>) to mitigate the </a:t>
            </a:r>
            <a:r>
              <a:rPr lang="en-US" sz="1400" b="0" i="0" u="none" strike="noStrike" baseline="30000" dirty="0"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+mn-lt"/>
              </a:rPr>
              <a:t>42</a:t>
            </a:r>
            <a:r>
              <a:rPr lang="en-US" sz="1400" b="0" i="0" u="none" strike="noStrike" dirty="0"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+mn-lt"/>
              </a:rPr>
              <a:t>Ar background</a:t>
            </a:r>
            <a:endParaRPr lang="en-US" sz="1400" dirty="0">
              <a:solidFill>
                <a:schemeClr val="accent4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60" name="Date Placeholder 2">
            <a:extLst>
              <a:ext uri="{FF2B5EF4-FFF2-40B4-BE49-F238E27FC236}">
                <a16:creationId xmlns:a16="http://schemas.microsoft.com/office/drawing/2014/main" id="{ABDB4E96-1259-3EC0-5AD4-5CFE4616CA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3/4/2026</a:t>
            </a:r>
          </a:p>
        </p:txBody>
      </p:sp>
      <p:sp>
        <p:nvSpPr>
          <p:cNvPr id="61" name="Footer Placeholder 3">
            <a:extLst>
              <a:ext uri="{FF2B5EF4-FFF2-40B4-BE49-F238E27FC236}">
                <a16:creationId xmlns:a16="http://schemas.microsoft.com/office/drawing/2014/main" id="{CEC4618B-B250-12DE-9661-7E8CFFA7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23816" y="6356350"/>
            <a:ext cx="5190241" cy="365125"/>
          </a:xfrm>
        </p:spPr>
        <p:txBody>
          <a:bodyPr/>
          <a:lstStyle/>
          <a:p>
            <a:r>
              <a:rPr lang="en-US" spc="0" dirty="0"/>
              <a:t>Harisree Krishnamoorthy | LLWI 2026, March 2026, Lake Louise</a:t>
            </a:r>
          </a:p>
        </p:txBody>
      </p:sp>
      <p:pic>
        <p:nvPicPr>
          <p:cNvPr id="62" name="Picture 61" descr="Icon&#10;&#10;Description automatically generated">
            <a:extLst>
              <a:ext uri="{FF2B5EF4-FFF2-40B4-BE49-F238E27FC236}">
                <a16:creationId xmlns:a16="http://schemas.microsoft.com/office/drawing/2014/main" id="{71DFCFC5-AFB3-1DAE-C2DE-248EF79334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2649" y="6175173"/>
            <a:ext cx="2278375" cy="7765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63" name="Picture 62" descr="Logo, company name&#10;&#10;AI-generated content may be incorrect.">
            <a:extLst>
              <a:ext uri="{FF2B5EF4-FFF2-40B4-BE49-F238E27FC236}">
                <a16:creationId xmlns:a16="http://schemas.microsoft.com/office/drawing/2014/main" id="{8E6FB8B5-389A-3620-0643-EF47D279973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85597" y="6278083"/>
            <a:ext cx="1234972" cy="463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1959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E41E1C35-F4A8-7E68-C060-A07D8191C105}"/>
              </a:ext>
            </a:extLst>
          </p:cNvPr>
          <p:cNvSpPr/>
          <p:nvPr/>
        </p:nvSpPr>
        <p:spPr>
          <a:xfrm>
            <a:off x="10542451" y="630489"/>
            <a:ext cx="1190920" cy="14085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6BF1DE-3085-7F71-6FCB-DBFC6A00E1D6}"/>
              </a:ext>
            </a:extLst>
          </p:cNvPr>
          <p:cNvSpPr/>
          <p:nvPr/>
        </p:nvSpPr>
        <p:spPr>
          <a:xfrm>
            <a:off x="10718276" y="0"/>
            <a:ext cx="1473724" cy="13480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03829CC-92CE-AFAD-7434-D18E2C9146AC}"/>
              </a:ext>
            </a:extLst>
          </p:cNvPr>
          <p:cNvSpPr/>
          <p:nvPr/>
        </p:nvSpPr>
        <p:spPr>
          <a:xfrm>
            <a:off x="0" y="388849"/>
            <a:ext cx="2017336" cy="1163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1E45A5-40C2-0332-22EA-D3DA1B9C5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67E29-1480-472A-9FC5-C4768A52587C}" type="slidenum">
              <a:rPr lang="en-US" smtClean="0"/>
              <a:t>16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189D1EF-6C0D-FBAF-4DCE-1AF80D48B6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6357" y="1266276"/>
            <a:ext cx="7603440" cy="86201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BA65EECB-524B-F773-1D7F-EBA084DBE2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2223"/>
            <a:ext cx="12192000" cy="4534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1828054C-E983-620F-4EA7-CBDEF89018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215" y="2749514"/>
            <a:ext cx="6235985" cy="3511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BC012F8-1344-AFE8-8D5F-0E44ABC9478C}"/>
              </a:ext>
            </a:extLst>
          </p:cNvPr>
          <p:cNvSpPr txBox="1"/>
          <p:nvPr/>
        </p:nvSpPr>
        <p:spPr>
          <a:xfrm>
            <a:off x="199202" y="261157"/>
            <a:ext cx="95141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LEGEND-1000 is optimized for a quasi-background-free 0</a:t>
            </a:r>
            <a:r>
              <a:rPr lang="el-GR" sz="2400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νββ</a:t>
            </a:r>
            <a:r>
              <a:rPr lang="el-GR" sz="24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search fully </a:t>
            </a:r>
          </a:p>
          <a:p>
            <a:r>
              <a:rPr lang="en-US" sz="24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covers the inverted neutrino masses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EB9C24F-61A1-DE6E-08A7-EBA0866C6068}"/>
              </a:ext>
            </a:extLst>
          </p:cNvPr>
          <p:cNvSpPr txBox="1"/>
          <p:nvPr/>
        </p:nvSpPr>
        <p:spPr>
          <a:xfrm>
            <a:off x="8310721" y="1325886"/>
            <a:ext cx="36696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en-US" sz="1200" dirty="0">
                <a:solidFill>
                  <a:schemeClr val="accent1"/>
                </a:solidFill>
                <a:effectLst/>
              </a:rPr>
              <a:t>Low backgrounds, excellent resolution, and event topology discrimination allow for an unambiguous discovery of 0</a:t>
            </a:r>
            <a:r>
              <a:rPr lang="el-GR" sz="1200" dirty="0" err="1">
                <a:solidFill>
                  <a:schemeClr val="accent1"/>
                </a:solidFill>
                <a:effectLst/>
              </a:rPr>
              <a:t>νββ</a:t>
            </a:r>
            <a:r>
              <a:rPr lang="el-GR" sz="1200" dirty="0">
                <a:solidFill>
                  <a:schemeClr val="accent1"/>
                </a:solidFill>
                <a:effectLst/>
              </a:rPr>
              <a:t> </a:t>
            </a:r>
            <a:r>
              <a:rPr lang="en-US" sz="1200" dirty="0">
                <a:solidFill>
                  <a:schemeClr val="accent1"/>
                </a:solidFill>
                <a:effectLst/>
              </a:rPr>
              <a:t>decay at T</a:t>
            </a:r>
            <a:r>
              <a:rPr lang="en-US" sz="1200" baseline="-25000" dirty="0">
                <a:solidFill>
                  <a:schemeClr val="accent1"/>
                </a:solidFill>
                <a:effectLst/>
              </a:rPr>
              <a:t>1/2</a:t>
            </a:r>
            <a:r>
              <a:rPr lang="en-US" sz="1200" dirty="0">
                <a:solidFill>
                  <a:schemeClr val="accent1"/>
                </a:solidFill>
                <a:effectLst/>
              </a:rPr>
              <a:t> = 10</a:t>
            </a:r>
            <a:r>
              <a:rPr lang="en-US" sz="1200" baseline="30000" dirty="0">
                <a:solidFill>
                  <a:schemeClr val="accent1"/>
                </a:solidFill>
                <a:effectLst/>
              </a:rPr>
              <a:t>28</a:t>
            </a:r>
            <a:r>
              <a:rPr lang="en-US" sz="1200" dirty="0">
                <a:solidFill>
                  <a:schemeClr val="accent1"/>
                </a:solidFill>
                <a:effectLst/>
              </a:rPr>
              <a:t> years</a:t>
            </a:r>
            <a:endParaRPr lang="en-US" sz="1600" dirty="0">
              <a:solidFill>
                <a:schemeClr val="accent1"/>
              </a:solidFill>
              <a:effectLst/>
            </a:endParaRPr>
          </a:p>
        </p:txBody>
      </p:sp>
      <p:sp>
        <p:nvSpPr>
          <p:cNvPr id="14" name="Date Placeholder 2">
            <a:extLst>
              <a:ext uri="{FF2B5EF4-FFF2-40B4-BE49-F238E27FC236}">
                <a16:creationId xmlns:a16="http://schemas.microsoft.com/office/drawing/2014/main" id="{77D05CF6-77F7-A697-376F-E0EB8DB7F8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3/4/2026</a:t>
            </a:r>
          </a:p>
        </p:txBody>
      </p:sp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42638034-634B-53D0-D15B-D2F449D75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23816" y="6356350"/>
            <a:ext cx="5190241" cy="365125"/>
          </a:xfrm>
        </p:spPr>
        <p:txBody>
          <a:bodyPr/>
          <a:lstStyle/>
          <a:p>
            <a:r>
              <a:rPr lang="en-US" spc="0" dirty="0"/>
              <a:t>Harisree Krishnamoorthy | LLWI 2026, March 2026, Lake Louise</a:t>
            </a:r>
          </a:p>
        </p:txBody>
      </p:sp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3627AF73-DB9B-6963-9D11-CB54726928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42649" y="6175173"/>
            <a:ext cx="2278375" cy="7765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17" name="Picture 16" descr="Logo, company name&#10;&#10;AI-generated content may be incorrect.">
            <a:extLst>
              <a:ext uri="{FF2B5EF4-FFF2-40B4-BE49-F238E27FC236}">
                <a16:creationId xmlns:a16="http://schemas.microsoft.com/office/drawing/2014/main" id="{1FEF640C-7603-A76C-11A3-4AF4ECE736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85597" y="6278083"/>
            <a:ext cx="1234972" cy="463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7707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EC71233-C059-4A8E-B294-37D3A68E0F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8839" y="497758"/>
            <a:ext cx="4429556" cy="1089198"/>
          </a:xfrm>
        </p:spPr>
        <p:txBody>
          <a:bodyPr/>
          <a:lstStyle/>
          <a:p>
            <a:r>
              <a:rPr lang="en-US" spc="0" dirty="0"/>
              <a:t>THANK YOU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577696B5-6E42-44CF-8CE1-83B795060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17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AFE2A33-E81B-5A10-3465-6372B2D70620}"/>
              </a:ext>
            </a:extLst>
          </p:cNvPr>
          <p:cNvSpPr txBox="1"/>
          <p:nvPr/>
        </p:nvSpPr>
        <p:spPr>
          <a:xfrm>
            <a:off x="712416" y="1309158"/>
            <a:ext cx="20890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C000"/>
                </a:solidFill>
              </a:rPr>
              <a:t>Questions?</a:t>
            </a:r>
          </a:p>
        </p:txBody>
      </p:sp>
      <p:pic>
        <p:nvPicPr>
          <p:cNvPr id="8" name="Picture 7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22C8CA55-3704-FE39-89B5-DB790E5AA4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602787" y="1960607"/>
            <a:ext cx="2124254" cy="2124254"/>
          </a:xfrm>
          <a:prstGeom prst="rect">
            <a:avLst/>
          </a:prstGeom>
          <a:noFill/>
          <a:ln w="22225" cap="rnd">
            <a:solidFill>
              <a:schemeClr val="tx1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72877FD-A4AE-3C56-C71F-C5F5E46A7154}"/>
              </a:ext>
            </a:extLst>
          </p:cNvPr>
          <p:cNvSpPr txBox="1"/>
          <p:nvPr/>
        </p:nvSpPr>
        <p:spPr>
          <a:xfrm>
            <a:off x="498929" y="4097548"/>
            <a:ext cx="27812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432FF"/>
                </a:solidFill>
                <a:hlinkClick r:id="rId5"/>
              </a:rPr>
              <a:t>https://legend-exp.org/</a:t>
            </a:r>
            <a:endParaRPr lang="en-US" dirty="0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F721EA5-BFAC-BC73-BB76-3D8EB4AD7853}"/>
              </a:ext>
            </a:extLst>
          </p:cNvPr>
          <p:cNvGrpSpPr/>
          <p:nvPr/>
        </p:nvGrpSpPr>
        <p:grpSpPr>
          <a:xfrm>
            <a:off x="5540311" y="796208"/>
            <a:ext cx="5615047" cy="5566449"/>
            <a:chOff x="5540311" y="796208"/>
            <a:chExt cx="5615047" cy="556644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6CF7B31-DD9D-F4E5-3364-84D4A2C1A18D}"/>
                </a:ext>
              </a:extLst>
            </p:cNvPr>
            <p:cNvSpPr/>
            <p:nvPr/>
          </p:nvSpPr>
          <p:spPr>
            <a:xfrm>
              <a:off x="5540311" y="796208"/>
              <a:ext cx="2370337" cy="2237173"/>
            </a:xfrm>
            <a:prstGeom prst="ellipse">
              <a:avLst/>
            </a:prstGeom>
            <a:solidFill>
              <a:schemeClr val="tx2">
                <a:lumMod val="90000"/>
              </a:schemeClr>
            </a:solidFill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3FFC113-34EA-BD77-60CF-14218712ACF4}"/>
                </a:ext>
              </a:extLst>
            </p:cNvPr>
            <p:cNvSpPr txBox="1"/>
            <p:nvPr/>
          </p:nvSpPr>
          <p:spPr>
            <a:xfrm>
              <a:off x="5850995" y="1149645"/>
              <a:ext cx="1748968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aseline="30000" dirty="0">
                  <a:solidFill>
                    <a:schemeClr val="bg1"/>
                  </a:solidFill>
                  <a:latin typeface="Arial"/>
                  <a:cs typeface="Arial"/>
                </a:rPr>
                <a:t>76</a:t>
              </a:r>
              <a:r>
                <a:rPr lang="en-US" sz="1600" dirty="0">
                  <a:solidFill>
                    <a:schemeClr val="bg1"/>
                  </a:solidFill>
                  <a:latin typeface="Arial"/>
                  <a:cs typeface="Arial"/>
                </a:rPr>
                <a:t>Ge is a leading isotope for 0𝜈ββ searches, LEGEND will be commissioned in two stages </a:t>
              </a:r>
            </a:p>
            <a:p>
              <a:pPr algn="ctr"/>
              <a:endParaRPr lang="en-US" sz="1600" dirty="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6A6A573-B9B9-A6EC-815A-5A27243EA820}"/>
                </a:ext>
              </a:extLst>
            </p:cNvPr>
            <p:cNvSpPr/>
            <p:nvPr/>
          </p:nvSpPr>
          <p:spPr>
            <a:xfrm>
              <a:off x="7257458" y="1371629"/>
              <a:ext cx="2370337" cy="2237173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effectLst>
              <a:glow rad="1397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09FBB17-58A0-7312-A8BF-690770537DB8}"/>
                </a:ext>
              </a:extLst>
            </p:cNvPr>
            <p:cNvSpPr txBox="1"/>
            <p:nvPr/>
          </p:nvSpPr>
          <p:spPr>
            <a:xfrm>
              <a:off x="7438460" y="1697005"/>
              <a:ext cx="2002978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2060"/>
                  </a:solidFill>
                  <a:latin typeface="Arial"/>
                  <a:cs typeface="Arial"/>
                </a:rPr>
                <a:t>LEGEND-200 completed its first 0𝜈</a:t>
              </a:r>
              <a:r>
                <a:rPr lang="el-GR" sz="1600" dirty="0">
                  <a:solidFill>
                    <a:srgbClr val="002060"/>
                  </a:solidFill>
                  <a:latin typeface="Arial"/>
                  <a:cs typeface="Arial"/>
                </a:rPr>
                <a:t>ββ </a:t>
              </a:r>
              <a:r>
                <a:rPr lang="en-US" sz="1600" dirty="0">
                  <a:solidFill>
                    <a:srgbClr val="002060"/>
                  </a:solidFill>
                  <a:latin typeface="Arial"/>
                  <a:cs typeface="Arial"/>
                </a:rPr>
                <a:t>unblinding with 61 kg yr of exposure, results published in PRL</a:t>
              </a:r>
            </a:p>
            <a:p>
              <a:pPr algn="ctr"/>
              <a:endParaRPr lang="en-US" sz="1600" dirty="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AFE237BC-1C44-2CF8-BB1B-163ADB8B6F99}"/>
                </a:ext>
              </a:extLst>
            </p:cNvPr>
            <p:cNvSpPr/>
            <p:nvPr/>
          </p:nvSpPr>
          <p:spPr>
            <a:xfrm>
              <a:off x="8655728" y="3009181"/>
              <a:ext cx="2499630" cy="2355257"/>
            </a:xfrm>
            <a:prstGeom prst="ellipse">
              <a:avLst/>
            </a:prstGeom>
            <a:solidFill>
              <a:schemeClr val="tx2">
                <a:lumMod val="90000"/>
              </a:schemeClr>
            </a:solidFill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4731FCA4-7074-F557-4564-34088692B9FC}"/>
                </a:ext>
              </a:extLst>
            </p:cNvPr>
            <p:cNvSpPr/>
            <p:nvPr/>
          </p:nvSpPr>
          <p:spPr>
            <a:xfrm>
              <a:off x="5939125" y="3296228"/>
              <a:ext cx="3036661" cy="306642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effectLst>
              <a:glow rad="1397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71D25BD-CC17-D113-8ABF-2D1A7AA6CCB3}"/>
                </a:ext>
              </a:extLst>
            </p:cNvPr>
            <p:cNvSpPr txBox="1"/>
            <p:nvPr/>
          </p:nvSpPr>
          <p:spPr>
            <a:xfrm>
              <a:off x="8871298" y="3248415"/>
              <a:ext cx="2068489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Arial"/>
                  <a:cs typeface="Arial"/>
                </a:rPr>
                <a:t>LEGEND-200 achieved </a:t>
              </a:r>
            </a:p>
            <a:p>
              <a:pPr algn="ctr"/>
              <a:r>
                <a:rPr lang="en-US" sz="1600" dirty="0">
                  <a:solidFill>
                    <a:schemeClr val="bg1"/>
                  </a:solidFill>
                  <a:latin typeface="Arial"/>
                  <a:cs typeface="Arial"/>
                </a:rPr>
                <a:t>world-leading background level  among 0𝜈ββ experiments, comparable to GERDA</a:t>
              </a:r>
            </a:p>
            <a:p>
              <a:pPr algn="ctr"/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A3E1069-4295-3402-51C2-DE71D1F79045}"/>
                </a:ext>
              </a:extLst>
            </p:cNvPr>
            <p:cNvSpPr txBox="1"/>
            <p:nvPr/>
          </p:nvSpPr>
          <p:spPr>
            <a:xfrm>
              <a:off x="6092820" y="3633136"/>
              <a:ext cx="2653882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LEGEND-1000 is optimized for a quasi-background-free </a:t>
              </a:r>
              <a:r>
                <a:rPr lang="en-US" sz="1600" dirty="0">
                  <a:solidFill>
                    <a:srgbClr val="002060"/>
                  </a:solidFill>
                  <a:latin typeface="Arial"/>
                  <a:cs typeface="Arial"/>
                </a:rPr>
                <a:t>0𝜈</a:t>
              </a:r>
              <a:r>
                <a:rPr lang="el-GR" sz="1600" dirty="0">
                  <a:solidFill>
                    <a:srgbClr val="002060"/>
                  </a:solidFill>
                  <a:latin typeface="Arial"/>
                  <a:cs typeface="Arial"/>
                </a:rPr>
                <a:t>ββ </a:t>
              </a:r>
              <a:r>
                <a:rPr lang="en-US" sz="16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search, has a low-risk path to meeting its background goal of </a:t>
              </a:r>
            </a:p>
            <a:p>
              <a:pPr algn="ctr"/>
              <a:r>
                <a:rPr lang="en-US" sz="16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r>
                <a:rPr lang="en-US" sz="1600" baseline="300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-5</a:t>
              </a:r>
              <a:r>
                <a:rPr lang="en-US" sz="16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counts/(keV kg yr) with discovery sensitivity beyond 10</a:t>
              </a:r>
              <a:r>
                <a:rPr lang="en-US" sz="1600" baseline="300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28</a:t>
              </a:r>
              <a:r>
                <a:rPr lang="en-US" sz="16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years</a:t>
              </a:r>
            </a:p>
          </p:txBody>
        </p:sp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604360AD-ECD3-28EE-478A-C3D0A969A1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13613" y="105565"/>
            <a:ext cx="3568861" cy="1529513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DAC71AC8-2808-5E83-E139-E5111A8113DA}"/>
              </a:ext>
            </a:extLst>
          </p:cNvPr>
          <p:cNvSpPr txBox="1"/>
          <p:nvPr/>
        </p:nvSpPr>
        <p:spPr>
          <a:xfrm>
            <a:off x="2010652" y="5359638"/>
            <a:ext cx="349780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C000"/>
                </a:solidFill>
              </a:rPr>
              <a:t>H. Acharya et al., PRL 136, 022701 (2026) </a:t>
            </a:r>
          </a:p>
        </p:txBody>
      </p:sp>
      <p:pic>
        <p:nvPicPr>
          <p:cNvPr id="36" name="Picture 35" descr="Qr code&#10;&#10;AI-generated content may be incorrect.">
            <a:extLst>
              <a:ext uri="{FF2B5EF4-FFF2-40B4-BE49-F238E27FC236}">
                <a16:creationId xmlns:a16="http://schemas.microsoft.com/office/drawing/2014/main" id="{585F71F0-28B2-212F-E122-0DB386441E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39150" y="3087359"/>
            <a:ext cx="2198899" cy="2198899"/>
          </a:xfrm>
          <a:prstGeom prst="rect">
            <a:avLst/>
          </a:prstGeom>
        </p:spPr>
      </p:pic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FCC325A9-5228-05B1-424F-1B3557A7AC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3/4/2026</a:t>
            </a: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9F6228D7-6DD4-CC1F-BD2D-7575A8F0C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23816" y="6356350"/>
            <a:ext cx="5190241" cy="365125"/>
          </a:xfrm>
        </p:spPr>
        <p:txBody>
          <a:bodyPr/>
          <a:lstStyle/>
          <a:p>
            <a:r>
              <a:rPr lang="en-US" spc="0" dirty="0"/>
              <a:t>Harisree Krishnamoorthy | LLWI 2026, March 2026, Lake Louise</a:t>
            </a:r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1C98D56E-296B-15CF-2687-8C347D9AF50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42649" y="6175173"/>
            <a:ext cx="2278375" cy="7765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9" name="Picture 8" descr="Logo, company name&#10;&#10;AI-generated content may be incorrect.">
            <a:extLst>
              <a:ext uri="{FF2B5EF4-FFF2-40B4-BE49-F238E27FC236}">
                <a16:creationId xmlns:a16="http://schemas.microsoft.com/office/drawing/2014/main" id="{023790C1-804F-D84A-0486-CF39E7F037E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85597" y="6278083"/>
            <a:ext cx="1234972" cy="463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5730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aphic 185">
            <a:extLst>
              <a:ext uri="{FF2B5EF4-FFF2-40B4-BE49-F238E27FC236}">
                <a16:creationId xmlns:a16="http://schemas.microsoft.com/office/drawing/2014/main" id="{8A351602-3772-4279-B0D3-A523F6F6EA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999576" y="5987064"/>
            <a:ext cx="1054466" cy="469689"/>
            <a:chOff x="9841624" y="4115729"/>
            <a:chExt cx="602169" cy="268223"/>
          </a:xfrm>
          <a:solidFill>
            <a:schemeClr val="tx1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5AAAA75-5FFB-4C07-AD4A-3146773E6C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479895E-3847-44BB-8404-28F14219FB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0E02F68-8149-4236-8D9F-6B550F78B9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56FCAAB-F073-4561-A484-42C7DD10D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CF8DB94-87A3-43E9-9BBB-301CFF0FB0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Oval 20">
            <a:extLst>
              <a:ext uri="{FF2B5EF4-FFF2-40B4-BE49-F238E27FC236}">
                <a16:creationId xmlns:a16="http://schemas.microsoft.com/office/drawing/2014/main" id="{7D6BF779-0B8C-4CC2-9268-9506AD0C53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489B7BFD-8F45-4093-AD9C-91B15B0503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74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E092522-F938-4947-B626-82848FF32A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588045" y="0"/>
            <a:ext cx="7603955" cy="68580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3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7" name="Graphic 190">
            <a:extLst>
              <a:ext uri="{FF2B5EF4-FFF2-40B4-BE49-F238E27FC236}">
                <a16:creationId xmlns:a16="http://schemas.microsoft.com/office/drawing/2014/main" id="{F3F5D407-83EF-4D7F-9DAF-4C3CEB778F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525182" y="827494"/>
            <a:ext cx="1291642" cy="429215"/>
            <a:chOff x="2504802" y="1755501"/>
            <a:chExt cx="1598829" cy="531293"/>
          </a:xfrm>
          <a:solidFill>
            <a:schemeClr val="tx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C07906A-A83F-47F2-975A-C1756F4454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4802" y="2113855"/>
              <a:ext cx="1598614" cy="172939"/>
            </a:xfrm>
            <a:custGeom>
              <a:avLst/>
              <a:gdLst>
                <a:gd name="connsiteX0" fmla="*/ 1248648 w 1598614"/>
                <a:gd name="connsiteY0" fmla="*/ 172939 h 172939"/>
                <a:gd name="connsiteX1" fmla="*/ 1123031 w 1598614"/>
                <a:gd name="connsiteY1" fmla="*/ 92708 h 172939"/>
                <a:gd name="connsiteX2" fmla="*/ 1024085 w 1598614"/>
                <a:gd name="connsiteY2" fmla="*/ 29469 h 172939"/>
                <a:gd name="connsiteX3" fmla="*/ 925140 w 1598614"/>
                <a:gd name="connsiteY3" fmla="*/ 92708 h 172939"/>
                <a:gd name="connsiteX4" fmla="*/ 799522 w 1598614"/>
                <a:gd name="connsiteY4" fmla="*/ 172939 h 172939"/>
                <a:gd name="connsiteX5" fmla="*/ 799522 w 1598614"/>
                <a:gd name="connsiteY5" fmla="*/ 172939 h 172939"/>
                <a:gd name="connsiteX6" fmla="*/ 673905 w 1598614"/>
                <a:gd name="connsiteY6" fmla="*/ 92708 h 172939"/>
                <a:gd name="connsiteX7" fmla="*/ 574959 w 1598614"/>
                <a:gd name="connsiteY7" fmla="*/ 29469 h 172939"/>
                <a:gd name="connsiteX8" fmla="*/ 476014 w 1598614"/>
                <a:gd name="connsiteY8" fmla="*/ 92708 h 172939"/>
                <a:gd name="connsiteX9" fmla="*/ 350396 w 1598614"/>
                <a:gd name="connsiteY9" fmla="*/ 172939 h 172939"/>
                <a:gd name="connsiteX10" fmla="*/ 224778 w 1598614"/>
                <a:gd name="connsiteY10" fmla="*/ 92708 h 172939"/>
                <a:gd name="connsiteX11" fmla="*/ 125833 w 1598614"/>
                <a:gd name="connsiteY11" fmla="*/ 29469 h 172939"/>
                <a:gd name="connsiteX12" fmla="*/ 26887 w 1598614"/>
                <a:gd name="connsiteY12" fmla="*/ 92708 h 172939"/>
                <a:gd name="connsiteX13" fmla="*/ 0 w 1598614"/>
                <a:gd name="connsiteY13" fmla="*/ 80232 h 172939"/>
                <a:gd name="connsiteX14" fmla="*/ 125618 w 1598614"/>
                <a:gd name="connsiteY14" fmla="*/ 0 h 172939"/>
                <a:gd name="connsiteX15" fmla="*/ 251235 w 1598614"/>
                <a:gd name="connsiteY15" fmla="*/ 80232 h 172939"/>
                <a:gd name="connsiteX16" fmla="*/ 350181 w 1598614"/>
                <a:gd name="connsiteY16" fmla="*/ 143471 h 172939"/>
                <a:gd name="connsiteX17" fmla="*/ 449126 w 1598614"/>
                <a:gd name="connsiteY17" fmla="*/ 80232 h 172939"/>
                <a:gd name="connsiteX18" fmla="*/ 574744 w 1598614"/>
                <a:gd name="connsiteY18" fmla="*/ 0 h 172939"/>
                <a:gd name="connsiteX19" fmla="*/ 700362 w 1598614"/>
                <a:gd name="connsiteY19" fmla="*/ 80232 h 172939"/>
                <a:gd name="connsiteX20" fmla="*/ 799307 w 1598614"/>
                <a:gd name="connsiteY20" fmla="*/ 143471 h 172939"/>
                <a:gd name="connsiteX21" fmla="*/ 799307 w 1598614"/>
                <a:gd name="connsiteY21" fmla="*/ 143471 h 172939"/>
                <a:gd name="connsiteX22" fmla="*/ 898253 w 1598614"/>
                <a:gd name="connsiteY22" fmla="*/ 80232 h 172939"/>
                <a:gd name="connsiteX23" fmla="*/ 1023870 w 1598614"/>
                <a:gd name="connsiteY23" fmla="*/ 0 h 172939"/>
                <a:gd name="connsiteX24" fmla="*/ 1149488 w 1598614"/>
                <a:gd name="connsiteY24" fmla="*/ 80232 h 172939"/>
                <a:gd name="connsiteX25" fmla="*/ 1248433 w 1598614"/>
                <a:gd name="connsiteY25" fmla="*/ 143471 h 172939"/>
                <a:gd name="connsiteX26" fmla="*/ 1347379 w 1598614"/>
                <a:gd name="connsiteY26" fmla="*/ 80232 h 172939"/>
                <a:gd name="connsiteX27" fmla="*/ 1472997 w 1598614"/>
                <a:gd name="connsiteY27" fmla="*/ 0 h 172939"/>
                <a:gd name="connsiteX28" fmla="*/ 1598614 w 1598614"/>
                <a:gd name="connsiteY28" fmla="*/ 80232 h 172939"/>
                <a:gd name="connsiteX29" fmla="*/ 1571942 w 1598614"/>
                <a:gd name="connsiteY29" fmla="*/ 92708 h 172939"/>
                <a:gd name="connsiteX30" fmla="*/ 1472997 w 1598614"/>
                <a:gd name="connsiteY30" fmla="*/ 29469 h 172939"/>
                <a:gd name="connsiteX31" fmla="*/ 1374051 w 1598614"/>
                <a:gd name="connsiteY31" fmla="*/ 92708 h 172939"/>
                <a:gd name="connsiteX32" fmla="*/ 1248648 w 1598614"/>
                <a:gd name="connsiteY32" fmla="*/ 172939 h 172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614" h="172939">
                  <a:moveTo>
                    <a:pt x="1248648" y="172939"/>
                  </a:moveTo>
                  <a:cubicBezTo>
                    <a:pt x="1194229" y="172939"/>
                    <a:pt x="1146046" y="142180"/>
                    <a:pt x="1123031" y="92708"/>
                  </a:cubicBezTo>
                  <a:cubicBezTo>
                    <a:pt x="1104962" y="53775"/>
                    <a:pt x="1067105" y="29469"/>
                    <a:pt x="1024085" y="29469"/>
                  </a:cubicBezTo>
                  <a:cubicBezTo>
                    <a:pt x="981066" y="29469"/>
                    <a:pt x="943208" y="53775"/>
                    <a:pt x="925140" y="92708"/>
                  </a:cubicBezTo>
                  <a:cubicBezTo>
                    <a:pt x="902124" y="142180"/>
                    <a:pt x="853942" y="172939"/>
                    <a:pt x="799522" y="172939"/>
                  </a:cubicBezTo>
                  <a:cubicBezTo>
                    <a:pt x="799522" y="172939"/>
                    <a:pt x="799522" y="172939"/>
                    <a:pt x="799522" y="172939"/>
                  </a:cubicBezTo>
                  <a:cubicBezTo>
                    <a:pt x="744887" y="172939"/>
                    <a:pt x="696920" y="142180"/>
                    <a:pt x="673905" y="92708"/>
                  </a:cubicBezTo>
                  <a:cubicBezTo>
                    <a:pt x="655836" y="53775"/>
                    <a:pt x="617979" y="29469"/>
                    <a:pt x="574959" y="29469"/>
                  </a:cubicBezTo>
                  <a:cubicBezTo>
                    <a:pt x="531939" y="29469"/>
                    <a:pt x="494082" y="53775"/>
                    <a:pt x="476014" y="92708"/>
                  </a:cubicBezTo>
                  <a:cubicBezTo>
                    <a:pt x="452998" y="142180"/>
                    <a:pt x="405031" y="172939"/>
                    <a:pt x="350396" y="172939"/>
                  </a:cubicBezTo>
                  <a:cubicBezTo>
                    <a:pt x="295976" y="172939"/>
                    <a:pt x="247794" y="142180"/>
                    <a:pt x="224778" y="92708"/>
                  </a:cubicBezTo>
                  <a:cubicBezTo>
                    <a:pt x="206710" y="53775"/>
                    <a:pt x="168853" y="29469"/>
                    <a:pt x="125833" y="29469"/>
                  </a:cubicBezTo>
                  <a:cubicBezTo>
                    <a:pt x="82813" y="29469"/>
                    <a:pt x="44956" y="53775"/>
                    <a:pt x="26887" y="92708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268" y="30759"/>
                    <a:pt x="969235" y="0"/>
                    <a:pt x="1023870" y="0"/>
                  </a:cubicBezTo>
                  <a:cubicBezTo>
                    <a:pt x="1078505" y="0"/>
                    <a:pt x="1126472" y="30759"/>
                    <a:pt x="1149488" y="80232"/>
                  </a:cubicBezTo>
                  <a:cubicBezTo>
                    <a:pt x="1167556" y="119165"/>
                    <a:pt x="1205414" y="143471"/>
                    <a:pt x="1248433" y="143471"/>
                  </a:cubicBezTo>
                  <a:cubicBezTo>
                    <a:pt x="1291453" y="143471"/>
                    <a:pt x="1329311" y="119165"/>
                    <a:pt x="1347379" y="80232"/>
                  </a:cubicBezTo>
                  <a:cubicBezTo>
                    <a:pt x="1370394" y="30759"/>
                    <a:pt x="1418361" y="0"/>
                    <a:pt x="1472997" y="0"/>
                  </a:cubicBezTo>
                  <a:cubicBezTo>
                    <a:pt x="1527632" y="0"/>
                    <a:pt x="1575814" y="30759"/>
                    <a:pt x="1598614" y="80232"/>
                  </a:cubicBezTo>
                  <a:lnTo>
                    <a:pt x="1571942" y="92708"/>
                  </a:lnTo>
                  <a:cubicBezTo>
                    <a:pt x="1553874" y="53775"/>
                    <a:pt x="1515801" y="29469"/>
                    <a:pt x="1472997" y="29469"/>
                  </a:cubicBezTo>
                  <a:cubicBezTo>
                    <a:pt x="1429977" y="29469"/>
                    <a:pt x="1392119" y="53775"/>
                    <a:pt x="1374051" y="92708"/>
                  </a:cubicBezTo>
                  <a:cubicBezTo>
                    <a:pt x="1351251" y="142180"/>
                    <a:pt x="1303069" y="172939"/>
                    <a:pt x="1248648" y="172939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C38730D-4164-41D4-81C0-E9A070EA84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4802" y="1755501"/>
              <a:ext cx="1598829" cy="172724"/>
            </a:xfrm>
            <a:custGeom>
              <a:avLst/>
              <a:gdLst>
                <a:gd name="connsiteX0" fmla="*/ 1248648 w 1598829"/>
                <a:gd name="connsiteY0" fmla="*/ 172724 h 172724"/>
                <a:gd name="connsiteX1" fmla="*/ 1123031 w 1598829"/>
                <a:gd name="connsiteY1" fmla="*/ 92492 h 172724"/>
                <a:gd name="connsiteX2" fmla="*/ 1024085 w 1598829"/>
                <a:gd name="connsiteY2" fmla="*/ 29253 h 172724"/>
                <a:gd name="connsiteX3" fmla="*/ 925140 w 1598829"/>
                <a:gd name="connsiteY3" fmla="*/ 92492 h 172724"/>
                <a:gd name="connsiteX4" fmla="*/ 799522 w 1598829"/>
                <a:gd name="connsiteY4" fmla="*/ 172724 h 172724"/>
                <a:gd name="connsiteX5" fmla="*/ 799522 w 1598829"/>
                <a:gd name="connsiteY5" fmla="*/ 172724 h 172724"/>
                <a:gd name="connsiteX6" fmla="*/ 673905 w 1598829"/>
                <a:gd name="connsiteY6" fmla="*/ 92492 h 172724"/>
                <a:gd name="connsiteX7" fmla="*/ 574959 w 1598829"/>
                <a:gd name="connsiteY7" fmla="*/ 29253 h 172724"/>
                <a:gd name="connsiteX8" fmla="*/ 476014 w 1598829"/>
                <a:gd name="connsiteY8" fmla="*/ 92492 h 172724"/>
                <a:gd name="connsiteX9" fmla="*/ 350396 w 1598829"/>
                <a:gd name="connsiteY9" fmla="*/ 172724 h 172724"/>
                <a:gd name="connsiteX10" fmla="*/ 224778 w 1598829"/>
                <a:gd name="connsiteY10" fmla="*/ 92492 h 172724"/>
                <a:gd name="connsiteX11" fmla="*/ 125833 w 1598829"/>
                <a:gd name="connsiteY11" fmla="*/ 29253 h 172724"/>
                <a:gd name="connsiteX12" fmla="*/ 26887 w 1598829"/>
                <a:gd name="connsiteY12" fmla="*/ 92492 h 172724"/>
                <a:gd name="connsiteX13" fmla="*/ 0 w 1598829"/>
                <a:gd name="connsiteY13" fmla="*/ 80232 h 172724"/>
                <a:gd name="connsiteX14" fmla="*/ 125618 w 1598829"/>
                <a:gd name="connsiteY14" fmla="*/ 0 h 172724"/>
                <a:gd name="connsiteX15" fmla="*/ 251235 w 1598829"/>
                <a:gd name="connsiteY15" fmla="*/ 80232 h 172724"/>
                <a:gd name="connsiteX16" fmla="*/ 350181 w 1598829"/>
                <a:gd name="connsiteY16" fmla="*/ 143471 h 172724"/>
                <a:gd name="connsiteX17" fmla="*/ 449126 w 1598829"/>
                <a:gd name="connsiteY17" fmla="*/ 80232 h 172724"/>
                <a:gd name="connsiteX18" fmla="*/ 574744 w 1598829"/>
                <a:gd name="connsiteY18" fmla="*/ 0 h 172724"/>
                <a:gd name="connsiteX19" fmla="*/ 700362 w 1598829"/>
                <a:gd name="connsiteY19" fmla="*/ 80232 h 172724"/>
                <a:gd name="connsiteX20" fmla="*/ 799307 w 1598829"/>
                <a:gd name="connsiteY20" fmla="*/ 143471 h 172724"/>
                <a:gd name="connsiteX21" fmla="*/ 799307 w 1598829"/>
                <a:gd name="connsiteY21" fmla="*/ 143471 h 172724"/>
                <a:gd name="connsiteX22" fmla="*/ 898253 w 1598829"/>
                <a:gd name="connsiteY22" fmla="*/ 80232 h 172724"/>
                <a:gd name="connsiteX23" fmla="*/ 1024085 w 1598829"/>
                <a:gd name="connsiteY23" fmla="*/ 0 h 172724"/>
                <a:gd name="connsiteX24" fmla="*/ 1149703 w 1598829"/>
                <a:gd name="connsiteY24" fmla="*/ 80232 h 172724"/>
                <a:gd name="connsiteX25" fmla="*/ 1248648 w 1598829"/>
                <a:gd name="connsiteY25" fmla="*/ 143471 h 172724"/>
                <a:gd name="connsiteX26" fmla="*/ 1347594 w 1598829"/>
                <a:gd name="connsiteY26" fmla="*/ 80232 h 172724"/>
                <a:gd name="connsiteX27" fmla="*/ 1473212 w 1598829"/>
                <a:gd name="connsiteY27" fmla="*/ 0 h 172724"/>
                <a:gd name="connsiteX28" fmla="*/ 1598829 w 1598829"/>
                <a:gd name="connsiteY28" fmla="*/ 80232 h 172724"/>
                <a:gd name="connsiteX29" fmla="*/ 1572157 w 1598829"/>
                <a:gd name="connsiteY29" fmla="*/ 92492 h 172724"/>
                <a:gd name="connsiteX30" fmla="*/ 1473212 w 1598829"/>
                <a:gd name="connsiteY30" fmla="*/ 29253 h 172724"/>
                <a:gd name="connsiteX31" fmla="*/ 1374266 w 1598829"/>
                <a:gd name="connsiteY31" fmla="*/ 92492 h 172724"/>
                <a:gd name="connsiteX32" fmla="*/ 1248648 w 1598829"/>
                <a:gd name="connsiteY32" fmla="*/ 172724 h 172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829" h="172724">
                  <a:moveTo>
                    <a:pt x="1248648" y="172724"/>
                  </a:moveTo>
                  <a:cubicBezTo>
                    <a:pt x="1194229" y="172724"/>
                    <a:pt x="1146046" y="141965"/>
                    <a:pt x="1123031" y="92492"/>
                  </a:cubicBezTo>
                  <a:cubicBezTo>
                    <a:pt x="1104962" y="53560"/>
                    <a:pt x="1067105" y="29253"/>
                    <a:pt x="1024085" y="29253"/>
                  </a:cubicBezTo>
                  <a:cubicBezTo>
                    <a:pt x="981066" y="29253"/>
                    <a:pt x="943208" y="53560"/>
                    <a:pt x="925140" y="92492"/>
                  </a:cubicBezTo>
                  <a:cubicBezTo>
                    <a:pt x="902124" y="141965"/>
                    <a:pt x="853942" y="172724"/>
                    <a:pt x="799522" y="172724"/>
                  </a:cubicBezTo>
                  <a:cubicBezTo>
                    <a:pt x="799522" y="172724"/>
                    <a:pt x="799522" y="172724"/>
                    <a:pt x="799522" y="172724"/>
                  </a:cubicBezTo>
                  <a:cubicBezTo>
                    <a:pt x="744887" y="172724"/>
                    <a:pt x="696920" y="141965"/>
                    <a:pt x="673905" y="92492"/>
                  </a:cubicBezTo>
                  <a:cubicBezTo>
                    <a:pt x="655836" y="53560"/>
                    <a:pt x="617979" y="29253"/>
                    <a:pt x="574959" y="29253"/>
                  </a:cubicBezTo>
                  <a:cubicBezTo>
                    <a:pt x="531939" y="29253"/>
                    <a:pt x="494082" y="53560"/>
                    <a:pt x="476014" y="92492"/>
                  </a:cubicBezTo>
                  <a:cubicBezTo>
                    <a:pt x="452998" y="141965"/>
                    <a:pt x="405031" y="172724"/>
                    <a:pt x="350396" y="172724"/>
                  </a:cubicBezTo>
                  <a:cubicBezTo>
                    <a:pt x="295976" y="172724"/>
                    <a:pt x="247794" y="141965"/>
                    <a:pt x="224778" y="92492"/>
                  </a:cubicBezTo>
                  <a:cubicBezTo>
                    <a:pt x="206710" y="53560"/>
                    <a:pt x="168853" y="29253"/>
                    <a:pt x="125833" y="29253"/>
                  </a:cubicBezTo>
                  <a:cubicBezTo>
                    <a:pt x="82813" y="29253"/>
                    <a:pt x="44956" y="53560"/>
                    <a:pt x="26887" y="92492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483" y="30759"/>
                    <a:pt x="969450" y="0"/>
                    <a:pt x="1024085" y="0"/>
                  </a:cubicBezTo>
                  <a:cubicBezTo>
                    <a:pt x="1078720" y="0"/>
                    <a:pt x="1126688" y="30759"/>
                    <a:pt x="1149703" y="80232"/>
                  </a:cubicBezTo>
                  <a:cubicBezTo>
                    <a:pt x="1167771" y="119165"/>
                    <a:pt x="1205629" y="143471"/>
                    <a:pt x="1248648" y="143471"/>
                  </a:cubicBezTo>
                  <a:cubicBezTo>
                    <a:pt x="1291668" y="143471"/>
                    <a:pt x="1329526" y="119165"/>
                    <a:pt x="1347594" y="80232"/>
                  </a:cubicBezTo>
                  <a:cubicBezTo>
                    <a:pt x="1370610" y="30759"/>
                    <a:pt x="1418792" y="0"/>
                    <a:pt x="1473212" y="0"/>
                  </a:cubicBezTo>
                  <a:cubicBezTo>
                    <a:pt x="1527847" y="0"/>
                    <a:pt x="1576029" y="30759"/>
                    <a:pt x="1598829" y="80232"/>
                  </a:cubicBezTo>
                  <a:lnTo>
                    <a:pt x="1572157" y="92492"/>
                  </a:lnTo>
                  <a:cubicBezTo>
                    <a:pt x="1554089" y="53560"/>
                    <a:pt x="1516016" y="29253"/>
                    <a:pt x="1473212" y="29253"/>
                  </a:cubicBezTo>
                  <a:cubicBezTo>
                    <a:pt x="1430192" y="29253"/>
                    <a:pt x="1392335" y="53560"/>
                    <a:pt x="1374266" y="92492"/>
                  </a:cubicBezTo>
                  <a:cubicBezTo>
                    <a:pt x="1351251" y="141965"/>
                    <a:pt x="1303069" y="172724"/>
                    <a:pt x="1248648" y="172724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2539C73-C848-4608-957A-D6C0169139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624467" y="533549"/>
            <a:ext cx="5356040" cy="5343028"/>
            <a:chOff x="739960" y="1925092"/>
            <a:chExt cx="4376696" cy="4366063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253EEDFE-1D2D-4938-9DF2-97FB4F709D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8562" y="2003061"/>
              <a:ext cx="4288094" cy="4288094"/>
            </a:xfrm>
            <a:prstGeom prst="ellipse">
              <a:avLst/>
            </a:prstGeom>
            <a:solidFill>
              <a:srgbClr val="FFFFFF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5EA4CF2D-570F-4529-ADDA-B37CF05B61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7929" y="2003061"/>
              <a:ext cx="4288094" cy="4288094"/>
            </a:xfrm>
            <a:prstGeom prst="ellipse">
              <a:avLst/>
            </a:prstGeom>
            <a:solidFill>
              <a:schemeClr val="accent3">
                <a:alpha val="2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34" name="Oval 33">
              <a:extLst>
                <a:ext uri="{FF2B5EF4-FFF2-40B4-BE49-F238E27FC236}">
                  <a16:creationId xmlns:a16="http://schemas.microsoft.com/office/drawing/2014/main" id="{CBE92B83-AFA7-40B1-9D3C-502840BADC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39960" y="1925092"/>
              <a:ext cx="4288094" cy="4288094"/>
            </a:xfrm>
            <a:prstGeom prst="ellips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itle 7">
            <a:extLst>
              <a:ext uri="{FF2B5EF4-FFF2-40B4-BE49-F238E27FC236}">
                <a16:creationId xmlns:a16="http://schemas.microsoft.com/office/drawing/2014/main" id="{FF769F42-03FA-A267-3677-6A4B0ECA47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8596" y="1444818"/>
            <a:ext cx="3952428" cy="126453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4800" cap="all" dirty="0">
                <a:solidFill>
                  <a:schemeClr val="bg1">
                    <a:lumMod val="95000"/>
                    <a:lumOff val="5000"/>
                  </a:schemeClr>
                </a:solidFill>
                <a:ea typeface="Source Sans Pro SemiBold" panose="020B0603030403020204" pitchFamily="34" charset="0"/>
              </a:rPr>
              <a:t>Back up slides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0046D4B-EE93-4EAF-9717-C56B1E6814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09032" y="5254879"/>
            <a:ext cx="474046" cy="474046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9A3B4D80-4945-4E47-8FA7-BA0541CB6A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09032" y="5254879"/>
            <a:ext cx="474046" cy="474046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7A609F-A52B-3F55-8AC4-D501CBD95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3450C42-9A0B-4425-92C2-70FCF7C45734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18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Date Placeholder 2">
            <a:extLst>
              <a:ext uri="{FF2B5EF4-FFF2-40B4-BE49-F238E27FC236}">
                <a16:creationId xmlns:a16="http://schemas.microsoft.com/office/drawing/2014/main" id="{D6ED8989-8F7E-A72F-DBBF-81DA69689C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3/4/2026</a:t>
            </a:r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36A8DD99-BBF8-C72E-070A-AC2BFBACB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23816" y="6356350"/>
            <a:ext cx="5190241" cy="365125"/>
          </a:xfrm>
        </p:spPr>
        <p:txBody>
          <a:bodyPr/>
          <a:lstStyle/>
          <a:p>
            <a:r>
              <a:rPr lang="en-US" spc="0" dirty="0"/>
              <a:t>Harisree Krishnamoorthy | LLWI 2026, March 2026, Lake Louise</a:t>
            </a:r>
          </a:p>
        </p:txBody>
      </p:sp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34F9C990-A51A-EBD2-31E4-09D6412F5E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2649" y="6175173"/>
            <a:ext cx="2278375" cy="7765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13" name="Picture 12" descr="Logo, company name&#10;&#10;AI-generated content may be incorrect.">
            <a:extLst>
              <a:ext uri="{FF2B5EF4-FFF2-40B4-BE49-F238E27FC236}">
                <a16:creationId xmlns:a16="http://schemas.microsoft.com/office/drawing/2014/main" id="{C5332F52-F306-5113-3E33-3FF457B9B1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5597" y="6278083"/>
            <a:ext cx="1234972" cy="463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4288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DD08E0-D660-BDD9-355C-4106CBF15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67E29-1480-472A-9FC5-C4768A52587C}" type="slidenum">
              <a:rPr lang="en-US" smtClean="0"/>
              <a:t>19</a:t>
            </a:fld>
            <a:endParaRPr lang="en-US" dirty="0"/>
          </a:p>
        </p:txBody>
      </p:sp>
      <p:sp>
        <p:nvSpPr>
          <p:cNvPr id="8" name="Terminator 7">
            <a:extLst>
              <a:ext uri="{FF2B5EF4-FFF2-40B4-BE49-F238E27FC236}">
                <a16:creationId xmlns:a16="http://schemas.microsoft.com/office/drawing/2014/main" id="{78EAE88F-2E09-09C0-F264-B778D0821559}"/>
              </a:ext>
            </a:extLst>
          </p:cNvPr>
          <p:cNvSpPr/>
          <p:nvPr/>
        </p:nvSpPr>
        <p:spPr>
          <a:xfrm>
            <a:off x="6167086" y="1229938"/>
            <a:ext cx="2853148" cy="678161"/>
          </a:xfrm>
          <a:prstGeom prst="flowChartTerminator">
            <a:avLst/>
          </a:prstGeom>
          <a:solidFill>
            <a:schemeClr val="bg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0" u="none" strike="noStrike" dirty="0">
                <a:solidFill>
                  <a:srgbClr val="0432FF"/>
                </a:solidFill>
                <a:effectLst/>
                <a:latin typeface="Arial" panose="020B0604020202020204" pitchFamily="34" charset="0"/>
              </a:rPr>
              <a:t>Laboratori Nazionali del Gran Sasso, INFN, Italy</a:t>
            </a:r>
            <a:endParaRPr lang="en-US" sz="1400" b="1" dirty="0">
              <a:solidFill>
                <a:srgbClr val="0432FF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0B0C70E-9176-7BB8-2557-F8CCACB80A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76" y="114971"/>
            <a:ext cx="11492432" cy="886397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sz="2800" dirty="0"/>
              <a:t>LEGEND brings the innovation + expertise from its very successful, </a:t>
            </a:r>
            <a:r>
              <a:rPr lang="en-US" sz="2800" baseline="30000" dirty="0"/>
              <a:t>76</a:t>
            </a:r>
            <a:r>
              <a:rPr lang="en-US" sz="2800" dirty="0"/>
              <a:t>Ge-based, predecessors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0753CAD-6E71-E4D7-55F1-64E75989FE3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1432" t="8202" r="3027" b="4722"/>
          <a:stretch/>
        </p:blipFill>
        <p:spPr>
          <a:xfrm>
            <a:off x="236488" y="2709392"/>
            <a:ext cx="2272399" cy="2253956"/>
          </a:xfrm>
          <a:prstGeom prst="rect">
            <a:avLst/>
          </a:prstGeom>
          <a:effectLst>
            <a:softEdge rad="0"/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192D8DC-ED80-D136-28C9-79FC3D47CD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342" y="2404807"/>
            <a:ext cx="630579" cy="89526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7A5DC64-4BAA-0608-9958-7F949674D87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194" t="8647" r="54075" b="4397"/>
          <a:stretch/>
        </p:blipFill>
        <p:spPr>
          <a:xfrm>
            <a:off x="9774486" y="2048643"/>
            <a:ext cx="2317750" cy="2446731"/>
          </a:xfrm>
          <a:prstGeom prst="rect">
            <a:avLst/>
          </a:prstGeom>
          <a:effectLst>
            <a:softEdge rad="0"/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57ACF33-1BF8-48AA-0A24-4696C689F8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85001" y="4260703"/>
            <a:ext cx="834601" cy="911294"/>
          </a:xfrm>
          <a:prstGeom prst="rect">
            <a:avLst/>
          </a:prstGeom>
        </p:spPr>
      </p:pic>
      <p:sp>
        <p:nvSpPr>
          <p:cNvPr id="15" name="Explosion 1 14">
            <a:extLst>
              <a:ext uri="{FF2B5EF4-FFF2-40B4-BE49-F238E27FC236}">
                <a16:creationId xmlns:a16="http://schemas.microsoft.com/office/drawing/2014/main" id="{F4E670D0-4D68-3871-8DB5-6797F8BFEE0F}"/>
              </a:ext>
            </a:extLst>
          </p:cNvPr>
          <p:cNvSpPr/>
          <p:nvPr/>
        </p:nvSpPr>
        <p:spPr>
          <a:xfrm>
            <a:off x="45031" y="1031659"/>
            <a:ext cx="2805312" cy="1373148"/>
          </a:xfrm>
          <a:prstGeom prst="irregularSeal1">
            <a:avLst/>
          </a:prstGeom>
          <a:solidFill>
            <a:schemeClr val="bg2">
              <a:lumMod val="10000"/>
              <a:lumOff val="90000"/>
            </a:schemeClr>
          </a:solidFill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432FF"/>
              </a:solidFill>
              <a:effectLst/>
            </a:endParaRPr>
          </a:p>
          <a:p>
            <a:pPr algn="ctr"/>
            <a:r>
              <a:rPr lang="en-US" b="1" cap="small" dirty="0">
                <a:solidFill>
                  <a:srgbClr val="0432FF"/>
                </a:solidFill>
                <a:effectLst/>
              </a:rPr>
              <a:t>Majorana</a:t>
            </a:r>
            <a:r>
              <a:rPr lang="en-US" b="1" dirty="0">
                <a:solidFill>
                  <a:srgbClr val="0432FF"/>
                </a:solidFill>
                <a:effectLst/>
              </a:rPr>
              <a:t> </a:t>
            </a:r>
            <a:r>
              <a:rPr lang="en-US" sz="1600" b="1" cap="small" dirty="0">
                <a:solidFill>
                  <a:srgbClr val="0432FF"/>
                </a:solidFill>
                <a:effectLst/>
              </a:rPr>
              <a:t>Demonstrator</a:t>
            </a:r>
            <a:endParaRPr lang="en-US" b="1" cap="small" dirty="0">
              <a:solidFill>
                <a:srgbClr val="0432FF"/>
              </a:solidFill>
              <a:effectLst/>
            </a:endParaRPr>
          </a:p>
          <a:p>
            <a:pPr algn="ctr"/>
            <a:endParaRPr lang="en-US" sz="1600" dirty="0">
              <a:solidFill>
                <a:srgbClr val="0432FF"/>
              </a:solidFill>
            </a:endParaRPr>
          </a:p>
        </p:txBody>
      </p:sp>
      <p:sp>
        <p:nvSpPr>
          <p:cNvPr id="16" name="Explosion 1 15">
            <a:extLst>
              <a:ext uri="{FF2B5EF4-FFF2-40B4-BE49-F238E27FC236}">
                <a16:creationId xmlns:a16="http://schemas.microsoft.com/office/drawing/2014/main" id="{52B8A28C-26D0-816C-DBA6-97840B57E2AF}"/>
              </a:ext>
            </a:extLst>
          </p:cNvPr>
          <p:cNvSpPr/>
          <p:nvPr/>
        </p:nvSpPr>
        <p:spPr>
          <a:xfrm>
            <a:off x="9114717" y="867509"/>
            <a:ext cx="3032252" cy="1274142"/>
          </a:xfrm>
          <a:prstGeom prst="irregularSeal1">
            <a:avLst/>
          </a:prstGeom>
          <a:solidFill>
            <a:schemeClr val="bg2">
              <a:lumMod val="10000"/>
              <a:lumOff val="90000"/>
            </a:schemeClr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rgbClr val="0432FF"/>
              </a:solidFill>
              <a:effectLst/>
            </a:endParaRPr>
          </a:p>
          <a:p>
            <a:pPr algn="ctr"/>
            <a:r>
              <a:rPr lang="en-US" sz="1600" b="1" cap="small" dirty="0">
                <a:solidFill>
                  <a:srgbClr val="0432FF"/>
                </a:solidFill>
                <a:effectLst/>
              </a:rPr>
              <a:t>The GERmanium Detector Array</a:t>
            </a:r>
            <a:br>
              <a:rPr lang="en-US" sz="1600" cap="small" dirty="0">
                <a:solidFill>
                  <a:srgbClr val="0432FF"/>
                </a:solidFill>
                <a:effectLst/>
              </a:rPr>
            </a:br>
            <a:endParaRPr lang="en-US" sz="1400" dirty="0">
              <a:solidFill>
                <a:srgbClr val="0432FF"/>
              </a:solidFill>
            </a:endParaRPr>
          </a:p>
        </p:txBody>
      </p:sp>
      <p:sp>
        <p:nvSpPr>
          <p:cNvPr id="17" name="Terminator 16">
            <a:extLst>
              <a:ext uri="{FF2B5EF4-FFF2-40B4-BE49-F238E27FC236}">
                <a16:creationId xmlns:a16="http://schemas.microsoft.com/office/drawing/2014/main" id="{49B00D61-EB71-9312-7A7E-69D035585692}"/>
              </a:ext>
            </a:extLst>
          </p:cNvPr>
          <p:cNvSpPr/>
          <p:nvPr/>
        </p:nvSpPr>
        <p:spPr>
          <a:xfrm>
            <a:off x="2849298" y="1249545"/>
            <a:ext cx="3009417" cy="678161"/>
          </a:xfrm>
          <a:prstGeom prst="flowChartTerminator">
            <a:avLst/>
          </a:prstGeom>
          <a:solidFill>
            <a:schemeClr val="bg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i="0" u="none" strike="noStrike" dirty="0">
              <a:solidFill>
                <a:srgbClr val="0432FF"/>
              </a:solidFill>
              <a:effectLst/>
              <a:latin typeface="Trebuchet MS" panose="020B0703020202090204" pitchFamily="34" charset="0"/>
            </a:endParaRPr>
          </a:p>
          <a:p>
            <a:pPr algn="ctr"/>
            <a:r>
              <a:rPr lang="en-US" sz="1400" b="1" i="0" u="none" strike="noStrike" dirty="0">
                <a:solidFill>
                  <a:srgbClr val="0432FF"/>
                </a:solidFill>
                <a:effectLst/>
                <a:latin typeface="Trebuchet MS" panose="020B0703020202090204" pitchFamily="34" charset="0"/>
              </a:rPr>
              <a:t>Sanford Underground Research Facility (SURF) in Lead, SD</a:t>
            </a:r>
            <a:endParaRPr lang="en-US" sz="1400" dirty="0">
              <a:solidFill>
                <a:srgbClr val="0432FF"/>
              </a:solidFill>
            </a:endParaRPr>
          </a:p>
          <a:p>
            <a:pPr algn="ctr"/>
            <a:endParaRPr lang="en-US" sz="1400" dirty="0">
              <a:solidFill>
                <a:srgbClr val="0432FF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7C685D7-C9F4-8D79-D31A-4F53765B533E}"/>
              </a:ext>
            </a:extLst>
          </p:cNvPr>
          <p:cNvSpPr txBox="1"/>
          <p:nvPr/>
        </p:nvSpPr>
        <p:spPr>
          <a:xfrm>
            <a:off x="7043311" y="1968745"/>
            <a:ext cx="1611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2011-2020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7E7CC4A-BCF1-40E1-5AD4-9B73218392F0}"/>
              </a:ext>
            </a:extLst>
          </p:cNvPr>
          <p:cNvSpPr txBox="1"/>
          <p:nvPr/>
        </p:nvSpPr>
        <p:spPr>
          <a:xfrm>
            <a:off x="3455883" y="1957094"/>
            <a:ext cx="1577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2015-2021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B06BD40-D17A-067B-9155-3C0568238D51}"/>
              </a:ext>
            </a:extLst>
          </p:cNvPr>
          <p:cNvSpPr txBox="1"/>
          <p:nvPr/>
        </p:nvSpPr>
        <p:spPr>
          <a:xfrm>
            <a:off x="6296701" y="2434784"/>
            <a:ext cx="3208479" cy="646331"/>
          </a:xfrm>
          <a:prstGeom prst="rect">
            <a:avLst/>
          </a:prstGeom>
          <a:solidFill>
            <a:schemeClr val="bg2">
              <a:lumMod val="10000"/>
              <a:lumOff val="9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i="0" u="none" strike="noStrike" dirty="0">
                <a:solidFill>
                  <a:srgbClr val="0432FF"/>
                </a:solidFill>
                <a:effectLst/>
                <a:latin typeface="Arial" panose="020B0604020202020204" pitchFamily="34" charset="0"/>
              </a:rPr>
              <a:t>T</a:t>
            </a:r>
            <a:r>
              <a:rPr lang="en-US" i="0" u="none" strike="noStrike" baseline="-25000" dirty="0">
                <a:solidFill>
                  <a:srgbClr val="0432FF"/>
                </a:solidFill>
                <a:effectLst/>
                <a:latin typeface="Arial" panose="020B0604020202020204" pitchFamily="34" charset="0"/>
              </a:rPr>
              <a:t>1/2</a:t>
            </a:r>
            <a:r>
              <a:rPr lang="en-US" i="0" u="none" strike="noStrike" dirty="0">
                <a:solidFill>
                  <a:srgbClr val="0432FF"/>
                </a:solidFill>
                <a:effectLst/>
                <a:latin typeface="Arial" panose="020B0604020202020204" pitchFamily="34" charset="0"/>
              </a:rPr>
              <a:t> (0𝛎</a:t>
            </a:r>
            <a:r>
              <a:rPr lang="el-GR" i="0" u="none" strike="noStrike" dirty="0">
                <a:solidFill>
                  <a:srgbClr val="0432FF"/>
                </a:solidFill>
                <a:effectLst/>
                <a:latin typeface="Arial" panose="020B0604020202020204" pitchFamily="34" charset="0"/>
              </a:rPr>
              <a:t>ββ) &gt; </a:t>
            </a:r>
            <a:r>
              <a:rPr lang="en-US" i="0" u="none" strike="noStrike" dirty="0">
                <a:solidFill>
                  <a:srgbClr val="0432FF"/>
                </a:solidFill>
                <a:effectLst/>
                <a:latin typeface="Arial" panose="020B0604020202020204" pitchFamily="34" charset="0"/>
              </a:rPr>
              <a:t>1.8x10</a:t>
            </a:r>
            <a:r>
              <a:rPr lang="en-US" i="0" u="none" strike="noStrike" baseline="30000" dirty="0">
                <a:solidFill>
                  <a:srgbClr val="0432FF"/>
                </a:solidFill>
                <a:effectLst/>
                <a:latin typeface="Arial" panose="020B0604020202020204" pitchFamily="34" charset="0"/>
              </a:rPr>
              <a:t>26</a:t>
            </a:r>
            <a:r>
              <a:rPr lang="en-US" i="0" u="none" strike="noStrike" dirty="0">
                <a:solidFill>
                  <a:srgbClr val="0432FF"/>
                </a:solidFill>
                <a:effectLst/>
                <a:latin typeface="Arial" panose="020B0604020202020204" pitchFamily="34" charset="0"/>
              </a:rPr>
              <a:t> yr </a:t>
            </a:r>
          </a:p>
          <a:p>
            <a:pPr algn="ctr"/>
            <a:r>
              <a:rPr lang="en-US" i="0" u="none" strike="noStrike" dirty="0">
                <a:solidFill>
                  <a:srgbClr val="0432FF"/>
                </a:solidFill>
                <a:effectLst/>
                <a:latin typeface="Arial" panose="020B0604020202020204" pitchFamily="34" charset="0"/>
              </a:rPr>
              <a:t>(90 % C.L.)</a:t>
            </a:r>
            <a:endParaRPr lang="en-US" dirty="0">
              <a:solidFill>
                <a:srgbClr val="0432FF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CF283B5-52FC-DCFD-E2AD-11053844CC1C}"/>
              </a:ext>
            </a:extLst>
          </p:cNvPr>
          <p:cNvSpPr txBox="1"/>
          <p:nvPr/>
        </p:nvSpPr>
        <p:spPr>
          <a:xfrm>
            <a:off x="2664030" y="2473395"/>
            <a:ext cx="3263826" cy="590931"/>
          </a:xfrm>
          <a:prstGeom prst="rect">
            <a:avLst/>
          </a:prstGeom>
          <a:solidFill>
            <a:schemeClr val="bg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rgbClr val="0432FF"/>
                </a:solidFill>
                <a:latin typeface="+mn-lt"/>
              </a:rPr>
              <a:t>T</a:t>
            </a:r>
            <a:r>
              <a:rPr lang="en-US" baseline="-25000" dirty="0">
                <a:solidFill>
                  <a:srgbClr val="0432FF"/>
                </a:solidFill>
                <a:latin typeface="+mn-lt"/>
              </a:rPr>
              <a:t>1/2</a:t>
            </a:r>
            <a:r>
              <a:rPr lang="en-US" dirty="0">
                <a:solidFill>
                  <a:srgbClr val="0432FF"/>
                </a:solidFill>
                <a:latin typeface="+mn-lt"/>
              </a:rPr>
              <a:t> (0𝛎ββ) &gt; 8.3 x 10</a:t>
            </a:r>
            <a:r>
              <a:rPr lang="en-US" baseline="30000" dirty="0">
                <a:solidFill>
                  <a:srgbClr val="0432FF"/>
                </a:solidFill>
                <a:latin typeface="+mn-lt"/>
              </a:rPr>
              <a:t>25</a:t>
            </a:r>
            <a:r>
              <a:rPr lang="en-US" dirty="0">
                <a:solidFill>
                  <a:srgbClr val="0432FF"/>
                </a:solidFill>
                <a:latin typeface="+mn-lt"/>
              </a:rPr>
              <a:t> y </a:t>
            </a:r>
          </a:p>
          <a:p>
            <a:pPr algn="ctr">
              <a:lnSpc>
                <a:spcPct val="90000"/>
              </a:lnSpc>
            </a:pPr>
            <a:r>
              <a:rPr lang="en-US" dirty="0">
                <a:solidFill>
                  <a:srgbClr val="0432FF"/>
                </a:solidFill>
              </a:rPr>
              <a:t>(90% C.L.)</a:t>
            </a:r>
            <a:endParaRPr lang="en-US" dirty="0">
              <a:solidFill>
                <a:srgbClr val="0432FF"/>
              </a:solidFill>
              <a:latin typeface="+mn-lt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35BF9F8-D48F-6DE1-5EC9-E8E160954AC3}"/>
              </a:ext>
            </a:extLst>
          </p:cNvPr>
          <p:cNvCxnSpPr>
            <a:cxnSpLocks/>
          </p:cNvCxnSpPr>
          <p:nvPr/>
        </p:nvCxnSpPr>
        <p:spPr>
          <a:xfrm>
            <a:off x="6027394" y="1203901"/>
            <a:ext cx="0" cy="5229998"/>
          </a:xfrm>
          <a:prstGeom prst="line">
            <a:avLst/>
          </a:prstGeom>
          <a:ln w="22225">
            <a:solidFill>
              <a:srgbClr val="00577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B37BD6BE-DAFC-D829-D6A7-A2722D1ED222}"/>
              </a:ext>
            </a:extLst>
          </p:cNvPr>
          <p:cNvSpPr/>
          <p:nvPr/>
        </p:nvSpPr>
        <p:spPr>
          <a:xfrm>
            <a:off x="6997374" y="3311197"/>
            <a:ext cx="1543931" cy="369332"/>
          </a:xfrm>
          <a:prstGeom prst="roundRect">
            <a:avLst/>
          </a:prstGeom>
          <a:solidFill>
            <a:schemeClr val="tx1">
              <a:lumMod val="10000"/>
              <a:lumOff val="9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40FF"/>
                </a:solidFill>
              </a:rPr>
              <a:t>127.3 kg yr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C99ECB37-7033-7A0A-5CBD-7D4D6FF694A0}"/>
              </a:ext>
            </a:extLst>
          </p:cNvPr>
          <p:cNvSpPr/>
          <p:nvPr/>
        </p:nvSpPr>
        <p:spPr>
          <a:xfrm>
            <a:off x="3503394" y="3272782"/>
            <a:ext cx="1543931" cy="369332"/>
          </a:xfrm>
          <a:prstGeom prst="roundRect">
            <a:avLst/>
          </a:prstGeom>
          <a:solidFill>
            <a:schemeClr val="tx1">
              <a:lumMod val="10000"/>
              <a:lumOff val="9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40FF"/>
                </a:solidFill>
              </a:rPr>
              <a:t>64.5 kg yr</a:t>
            </a:r>
          </a:p>
        </p:txBody>
      </p:sp>
      <p:sp>
        <p:nvSpPr>
          <p:cNvPr id="25" name="Round Diagonal Corner Rectangle 24">
            <a:extLst>
              <a:ext uri="{FF2B5EF4-FFF2-40B4-BE49-F238E27FC236}">
                <a16:creationId xmlns:a16="http://schemas.microsoft.com/office/drawing/2014/main" id="{FAA9B5CE-1699-8FEA-A60A-2FBF6DFB1195}"/>
              </a:ext>
            </a:extLst>
          </p:cNvPr>
          <p:cNvSpPr/>
          <p:nvPr/>
        </p:nvSpPr>
        <p:spPr>
          <a:xfrm>
            <a:off x="2961210" y="3960644"/>
            <a:ext cx="2746859" cy="1002704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Achieved the best energy resolution</a:t>
            </a:r>
          </a:p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2.5 keV at 2039 keV</a:t>
            </a:r>
          </a:p>
        </p:txBody>
      </p:sp>
      <p:sp>
        <p:nvSpPr>
          <p:cNvPr id="26" name="5-Point Star 25">
            <a:extLst>
              <a:ext uri="{FF2B5EF4-FFF2-40B4-BE49-F238E27FC236}">
                <a16:creationId xmlns:a16="http://schemas.microsoft.com/office/drawing/2014/main" id="{15EFDD22-B2D0-4A6A-6C4F-ECEAD6AA5A2B}"/>
              </a:ext>
            </a:extLst>
          </p:cNvPr>
          <p:cNvSpPr/>
          <p:nvPr/>
        </p:nvSpPr>
        <p:spPr>
          <a:xfrm>
            <a:off x="2865081" y="3780584"/>
            <a:ext cx="494118" cy="526477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ound Diagonal Corner Rectangle 26">
            <a:extLst>
              <a:ext uri="{FF2B5EF4-FFF2-40B4-BE49-F238E27FC236}">
                <a16:creationId xmlns:a16="http://schemas.microsoft.com/office/drawing/2014/main" id="{C53EDB8A-3DE0-7812-09D4-FC8A5F383104}"/>
              </a:ext>
            </a:extLst>
          </p:cNvPr>
          <p:cNvSpPr/>
          <p:nvPr/>
        </p:nvSpPr>
        <p:spPr>
          <a:xfrm>
            <a:off x="6462122" y="3945617"/>
            <a:ext cx="2907685" cy="1002704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Achieved the best background index</a:t>
            </a:r>
          </a:p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x 10</a:t>
            </a:r>
            <a:r>
              <a:rPr lang="en-US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-4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cts/(keV kg yr)</a:t>
            </a:r>
          </a:p>
        </p:txBody>
      </p:sp>
      <p:sp>
        <p:nvSpPr>
          <p:cNvPr id="28" name="5-Point Star 27">
            <a:extLst>
              <a:ext uri="{FF2B5EF4-FFF2-40B4-BE49-F238E27FC236}">
                <a16:creationId xmlns:a16="http://schemas.microsoft.com/office/drawing/2014/main" id="{EC832DFC-B398-70C7-923D-A74D4EDCBB5F}"/>
              </a:ext>
            </a:extLst>
          </p:cNvPr>
          <p:cNvSpPr/>
          <p:nvPr/>
        </p:nvSpPr>
        <p:spPr>
          <a:xfrm>
            <a:off x="6346720" y="3771394"/>
            <a:ext cx="494118" cy="526477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7D2730C-74FF-06B6-343D-A77A7243448D}"/>
              </a:ext>
            </a:extLst>
          </p:cNvPr>
          <p:cNvSpPr txBox="1"/>
          <p:nvPr/>
        </p:nvSpPr>
        <p:spPr>
          <a:xfrm>
            <a:off x="6256312" y="5895652"/>
            <a:ext cx="5629485" cy="338554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b="0" i="0" dirty="0">
                <a:solidFill>
                  <a:srgbClr val="0432FF"/>
                </a:solidFill>
                <a:effectLst/>
                <a:latin typeface="Noto Sans" panose="020B0502040504020204" pitchFamily="34" charset="0"/>
              </a:rPr>
              <a:t>Phys. Rev. Lett. </a:t>
            </a:r>
            <a:r>
              <a:rPr lang="en-US" sz="1600" b="1" i="0" dirty="0">
                <a:solidFill>
                  <a:srgbClr val="0432FF"/>
                </a:solidFill>
                <a:effectLst/>
                <a:latin typeface="Noto Sans" panose="020B0502040504020204" pitchFamily="34" charset="0"/>
              </a:rPr>
              <a:t>125</a:t>
            </a:r>
            <a:r>
              <a:rPr lang="en-US" sz="1600" b="0" i="0" dirty="0">
                <a:solidFill>
                  <a:srgbClr val="0432FF"/>
                </a:solidFill>
                <a:effectLst/>
                <a:latin typeface="Noto Sans" panose="020B0502040504020204" pitchFamily="34" charset="0"/>
              </a:rPr>
              <a:t>, 252502 (2020)</a:t>
            </a:r>
            <a:endParaRPr lang="en-US" sz="1600" dirty="0">
              <a:solidFill>
                <a:srgbClr val="0432FF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A36845-9F76-C61A-0196-08CD954726A9}"/>
              </a:ext>
            </a:extLst>
          </p:cNvPr>
          <p:cNvSpPr txBox="1"/>
          <p:nvPr/>
        </p:nvSpPr>
        <p:spPr>
          <a:xfrm>
            <a:off x="176024" y="5826341"/>
            <a:ext cx="5736911" cy="338554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b="0" i="0" dirty="0">
                <a:solidFill>
                  <a:srgbClr val="0432FF"/>
                </a:solidFill>
                <a:effectLst/>
                <a:latin typeface="Noto Sans" panose="020B0604020202020204" pitchFamily="34" charset="0"/>
              </a:rPr>
              <a:t>Phys. Rev. Lett. </a:t>
            </a:r>
            <a:r>
              <a:rPr lang="en-US" sz="1600" b="1" i="0" dirty="0">
                <a:solidFill>
                  <a:srgbClr val="0432FF"/>
                </a:solidFill>
                <a:effectLst/>
                <a:latin typeface="Noto Sans" panose="020B0604020202020204" pitchFamily="34" charset="0"/>
              </a:rPr>
              <a:t>130</a:t>
            </a:r>
            <a:r>
              <a:rPr lang="en-US" sz="1600" b="0" i="0" dirty="0">
                <a:solidFill>
                  <a:srgbClr val="0432FF"/>
                </a:solidFill>
                <a:effectLst/>
                <a:latin typeface="Noto Sans" panose="020B0604020202020204" pitchFamily="34" charset="0"/>
              </a:rPr>
              <a:t>, 062501 (2023)</a:t>
            </a:r>
            <a:endParaRPr lang="en-US" sz="1600" b="0" i="0" u="none" strike="noStrike" dirty="0">
              <a:solidFill>
                <a:srgbClr val="0432FF"/>
              </a:solidFill>
              <a:effectLst/>
              <a:latin typeface="Proxima Nova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15FD69C-2355-F0F9-3C77-1A44DB63A91C}"/>
              </a:ext>
            </a:extLst>
          </p:cNvPr>
          <p:cNvSpPr txBox="1"/>
          <p:nvPr/>
        </p:nvSpPr>
        <p:spPr>
          <a:xfrm>
            <a:off x="6196074" y="5220801"/>
            <a:ext cx="5894562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Bradley Hand ITC" panose="03070402050302030203" pitchFamily="66" charset="77"/>
              </a:rPr>
              <a:t>Demonstrated the operation of Ge detectors in liquid Argon</a:t>
            </a:r>
          </a:p>
          <a:p>
            <a:pPr algn="ctr"/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Bradley Hand ITC" panose="03070402050302030203" pitchFamily="66" charset="77"/>
              </a:rPr>
              <a:t>For excellent background suppression</a:t>
            </a:r>
          </a:p>
        </p:txBody>
      </p:sp>
      <p:pic>
        <p:nvPicPr>
          <p:cNvPr id="32" name="Picture 31" descr="Icon&#10;&#10;Description automatically generated">
            <a:extLst>
              <a:ext uri="{FF2B5EF4-FFF2-40B4-BE49-F238E27FC236}">
                <a16:creationId xmlns:a16="http://schemas.microsoft.com/office/drawing/2014/main" id="{4CF6127E-E4BF-0609-5620-6DB57D0BC1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42649" y="6175173"/>
            <a:ext cx="2278375" cy="7765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</p:pic>
      <p:sp>
        <p:nvSpPr>
          <p:cNvPr id="33" name="Date Placeholder 2">
            <a:extLst>
              <a:ext uri="{FF2B5EF4-FFF2-40B4-BE49-F238E27FC236}">
                <a16:creationId xmlns:a16="http://schemas.microsoft.com/office/drawing/2014/main" id="{8FA6B3C1-A3DE-1914-16F3-F3BD42C5DB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3/4/2026</a:t>
            </a:r>
          </a:p>
        </p:txBody>
      </p:sp>
      <p:sp>
        <p:nvSpPr>
          <p:cNvPr id="34" name="Footer Placeholder 3">
            <a:extLst>
              <a:ext uri="{FF2B5EF4-FFF2-40B4-BE49-F238E27FC236}">
                <a16:creationId xmlns:a16="http://schemas.microsoft.com/office/drawing/2014/main" id="{DAEC34C2-B6B8-5A7E-29BA-70C412C95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23816" y="6356350"/>
            <a:ext cx="5190241" cy="365125"/>
          </a:xfrm>
        </p:spPr>
        <p:txBody>
          <a:bodyPr/>
          <a:lstStyle/>
          <a:p>
            <a:r>
              <a:rPr lang="en-US" spc="0" dirty="0"/>
              <a:t>Harisree Krishnamoorthy | LLWI 2026, March 2026, Lake Louise</a:t>
            </a:r>
          </a:p>
        </p:txBody>
      </p:sp>
      <p:pic>
        <p:nvPicPr>
          <p:cNvPr id="35" name="Picture 34" descr="Logo, company name&#10;&#10;AI-generated content may be incorrect.">
            <a:extLst>
              <a:ext uri="{FF2B5EF4-FFF2-40B4-BE49-F238E27FC236}">
                <a16:creationId xmlns:a16="http://schemas.microsoft.com/office/drawing/2014/main" id="{481FB769-9DB5-2740-E9EB-A002B8D4ED0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85597" y="6278083"/>
            <a:ext cx="1234972" cy="463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637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B7AAE4-95B2-9DD2-FBBA-BD14F7239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3/4/2026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5FEF2E-2144-5D1E-80ED-052518640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23816" y="6356350"/>
            <a:ext cx="5190241" cy="365125"/>
          </a:xfrm>
        </p:spPr>
        <p:txBody>
          <a:bodyPr/>
          <a:lstStyle/>
          <a:p>
            <a:r>
              <a:rPr lang="en-US" spc="0" dirty="0"/>
              <a:t>Harisree Krishnamoorthy | LLWI 2026, March 2026, Lake Louise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E1BCF2-7311-BB2E-E724-E17476BAD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67E29-1480-472A-9FC5-C4768A52587C}" type="slidenum">
              <a:rPr lang="en-US" smtClean="0"/>
              <a:t>2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7C8A15C-9C24-E49C-A427-CA2E8279B998}"/>
              </a:ext>
            </a:extLst>
          </p:cNvPr>
          <p:cNvSpPr/>
          <p:nvPr/>
        </p:nvSpPr>
        <p:spPr>
          <a:xfrm>
            <a:off x="0" y="0"/>
            <a:ext cx="1311965" cy="668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8FAF427-DDC4-BEE6-9EF9-8DBCEAC23E8B}"/>
              </a:ext>
            </a:extLst>
          </p:cNvPr>
          <p:cNvGrpSpPr/>
          <p:nvPr/>
        </p:nvGrpSpPr>
        <p:grpSpPr>
          <a:xfrm>
            <a:off x="249481" y="214598"/>
            <a:ext cx="6471829" cy="1363195"/>
            <a:chOff x="1282147" y="453322"/>
            <a:chExt cx="5766618" cy="1363195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2C301C1-FCDD-D682-4504-67FFCA0888EC}"/>
                </a:ext>
              </a:extLst>
            </p:cNvPr>
            <p:cNvSpPr txBox="1"/>
            <p:nvPr/>
          </p:nvSpPr>
          <p:spPr>
            <a:xfrm>
              <a:off x="1282147" y="493078"/>
              <a:ext cx="967409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dirty="0"/>
                <a:t>The</a:t>
              </a:r>
            </a:p>
          </p:txBody>
        </p:sp>
        <p:pic>
          <p:nvPicPr>
            <p:cNvPr id="9" name="Picture 8" descr="Icon&#10;&#10;Description automatically generated">
              <a:extLst>
                <a:ext uri="{FF2B5EF4-FFF2-40B4-BE49-F238E27FC236}">
                  <a16:creationId xmlns:a16="http://schemas.microsoft.com/office/drawing/2014/main" id="{D5519D42-B8BD-EBC2-27D1-2812AEA17A0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04527" y="453322"/>
              <a:ext cx="2278375" cy="776579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prst="convex"/>
            </a:sp3d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73F723B-E38B-EC58-F5B2-C0F280C52B02}"/>
                </a:ext>
              </a:extLst>
            </p:cNvPr>
            <p:cNvSpPr txBox="1"/>
            <p:nvPr/>
          </p:nvSpPr>
          <p:spPr>
            <a:xfrm>
              <a:off x="4208054" y="493078"/>
              <a:ext cx="2840711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dirty="0"/>
                <a:t>Collaboration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0BEA6E4D-411A-3282-7A8A-F1DDC609C1E4}"/>
              </a:ext>
            </a:extLst>
          </p:cNvPr>
          <p:cNvSpPr txBox="1"/>
          <p:nvPr/>
        </p:nvSpPr>
        <p:spPr>
          <a:xfrm>
            <a:off x="6422837" y="149113"/>
            <a:ext cx="60546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dirty="0">
                <a:solidFill>
                  <a:srgbClr val="FFFF00"/>
                </a:solidFill>
              </a:rPr>
              <a:t>L</a:t>
            </a:r>
            <a:r>
              <a:rPr lang="en-US" sz="2800" dirty="0"/>
              <a:t>arge </a:t>
            </a:r>
            <a:r>
              <a:rPr lang="en-US" sz="2800" b="1" u="sng" dirty="0">
                <a:solidFill>
                  <a:srgbClr val="FFFF00"/>
                </a:solidFill>
              </a:rPr>
              <a:t>E</a:t>
            </a:r>
            <a:r>
              <a:rPr lang="en-US" sz="2800" dirty="0"/>
              <a:t>nriched </a:t>
            </a:r>
            <a:r>
              <a:rPr lang="en-US" sz="2800" b="1" u="sng" dirty="0">
                <a:solidFill>
                  <a:srgbClr val="FFFF00"/>
                </a:solidFill>
              </a:rPr>
              <a:t>G</a:t>
            </a:r>
            <a:r>
              <a:rPr lang="en-US" sz="2800" dirty="0"/>
              <a:t>ermanium </a:t>
            </a:r>
            <a:r>
              <a:rPr lang="en-US" sz="2800" b="1" u="sng" dirty="0">
                <a:solidFill>
                  <a:srgbClr val="FFFF00"/>
                </a:solidFill>
              </a:rPr>
              <a:t>E</a:t>
            </a:r>
            <a:r>
              <a:rPr lang="en-US" sz="2800" dirty="0"/>
              <a:t>xperiment </a:t>
            </a:r>
          </a:p>
          <a:p>
            <a:pPr algn="ctr"/>
            <a:r>
              <a:rPr lang="en-US" sz="2800" dirty="0"/>
              <a:t>for </a:t>
            </a:r>
            <a:r>
              <a:rPr lang="en-US" sz="2800" b="1" u="sng" dirty="0">
                <a:solidFill>
                  <a:srgbClr val="FFFF00"/>
                </a:solidFill>
              </a:rPr>
              <a:t>N</a:t>
            </a:r>
            <a:r>
              <a:rPr lang="en-US" sz="2800" dirty="0"/>
              <a:t>eutrinoless ββ </a:t>
            </a:r>
            <a:r>
              <a:rPr lang="en-US" sz="2800" b="1" u="sng" dirty="0">
                <a:solidFill>
                  <a:srgbClr val="FFFF00"/>
                </a:solidFill>
              </a:rPr>
              <a:t>D</a:t>
            </a:r>
            <a:r>
              <a:rPr lang="en-US" sz="2800" dirty="0"/>
              <a:t>ecay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5BA2DAF-EDF1-4F4B-7DDD-2770D4DE1490}"/>
              </a:ext>
            </a:extLst>
          </p:cNvPr>
          <p:cNvGrpSpPr/>
          <p:nvPr/>
        </p:nvGrpSpPr>
        <p:grpSpPr>
          <a:xfrm>
            <a:off x="6622952" y="2694483"/>
            <a:ext cx="4007809" cy="3511024"/>
            <a:chOff x="3781302" y="2099115"/>
            <a:chExt cx="2985271" cy="2513891"/>
          </a:xfrm>
        </p:grpSpPr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B1F010DE-8E95-B2E4-3BFF-A5490C6FBB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1302" y="2099115"/>
              <a:ext cx="2985271" cy="2513891"/>
            </a:xfrm>
            <a:custGeom>
              <a:avLst/>
              <a:gdLst/>
              <a:ahLst/>
              <a:cxnLst>
                <a:cxn ang="0">
                  <a:pos x="1148" y="0"/>
                </a:cxn>
                <a:cxn ang="0">
                  <a:pos x="1531" y="663"/>
                </a:cxn>
                <a:cxn ang="0">
                  <a:pos x="1148" y="1327"/>
                </a:cxn>
                <a:cxn ang="0">
                  <a:pos x="383" y="1327"/>
                </a:cxn>
                <a:cxn ang="0">
                  <a:pos x="0" y="663"/>
                </a:cxn>
                <a:cxn ang="0">
                  <a:pos x="383" y="0"/>
                </a:cxn>
                <a:cxn ang="0">
                  <a:pos x="1148" y="0"/>
                </a:cxn>
              </a:cxnLst>
              <a:rect l="0" t="0" r="r" b="b"/>
              <a:pathLst>
                <a:path w="1531" h="1327">
                  <a:moveTo>
                    <a:pt x="1148" y="0"/>
                  </a:moveTo>
                  <a:lnTo>
                    <a:pt x="1531" y="663"/>
                  </a:lnTo>
                  <a:lnTo>
                    <a:pt x="1148" y="1327"/>
                  </a:lnTo>
                  <a:lnTo>
                    <a:pt x="383" y="1327"/>
                  </a:lnTo>
                  <a:lnTo>
                    <a:pt x="0" y="663"/>
                  </a:lnTo>
                  <a:lnTo>
                    <a:pt x="383" y="0"/>
                  </a:lnTo>
                  <a:lnTo>
                    <a:pt x="1148" y="0"/>
                  </a:lnTo>
                  <a:close/>
                </a:path>
              </a:pathLst>
            </a:custGeom>
            <a:solidFill>
              <a:srgbClr val="777777"/>
            </a:solidFill>
            <a:ln w="9525" cap="flat" cmpd="sng" algn="ctr">
              <a:solidFill>
                <a:srgbClr val="606060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50800" dist="25400" dir="5400000" algn="ctr" rotWithShape="0">
                <a:schemeClr val="tx2">
                  <a:alpha val="27000"/>
                </a:schemeClr>
              </a:outerShdw>
            </a:effectLst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dirty="0">
                <a:solidFill>
                  <a:srgbClr val="0070C0"/>
                </a:solidFill>
                <a:latin typeface="+mn-lt"/>
                <a:cs typeface="+mn-cs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3B83B6A-F85E-B188-0A8A-C2BE066641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830" y="2240879"/>
              <a:ext cx="2462865" cy="2269789"/>
            </a:xfrm>
            <a:prstGeom prst="rect">
              <a:avLst/>
            </a:prstGeom>
            <a:noFill/>
            <a:effectLst>
              <a:outerShdw blurRad="38100" dist="25400" dir="5400000" algn="tl" rotWithShape="0">
                <a:srgbClr val="000000">
                  <a:alpha val="27000"/>
                </a:srgbClr>
              </a:outerShdw>
            </a:effectLst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2000" b="1" u="sng" dirty="0">
                  <a:solidFill>
                    <a:srgbClr val="FFFF00"/>
                  </a:solidFill>
                </a:rPr>
                <a:t>LEGEND mission:</a:t>
              </a:r>
            </a:p>
            <a:p>
              <a:pPr algn="ctr"/>
              <a:r>
                <a:rPr lang="en-US" sz="2000" dirty="0">
                  <a:solidFill>
                    <a:srgbClr val="FFFF00"/>
                  </a:solidFill>
                </a:rPr>
                <a:t>The collaboration aims to develop a phased, </a:t>
              </a:r>
              <a:r>
                <a:rPr lang="en-US" sz="2000" baseline="30000" dirty="0"/>
                <a:t>76</a:t>
              </a:r>
              <a:r>
                <a:rPr lang="en-US" sz="2000" dirty="0"/>
                <a:t>Ge-</a:t>
              </a:r>
              <a:r>
                <a:rPr lang="en-US" sz="2000" dirty="0">
                  <a:solidFill>
                    <a:srgbClr val="FFFF00"/>
                  </a:solidFill>
                </a:rPr>
                <a:t>based double-beta decay experimental program with discovery potential at a half-life beyond 10</a:t>
              </a:r>
              <a:r>
                <a:rPr lang="en-US" sz="2000" baseline="30000" dirty="0">
                  <a:solidFill>
                    <a:srgbClr val="FFFF00"/>
                  </a:solidFill>
                </a:rPr>
                <a:t>28</a:t>
              </a:r>
              <a:r>
                <a:rPr lang="en-US" sz="2000" dirty="0">
                  <a:solidFill>
                    <a:srgbClr val="FFFF00"/>
                  </a:solidFill>
                </a:rPr>
                <a:t> years, using existing resources as appropriate to expedite physics results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5EAD6BE6-06F3-B61C-D3C4-D9EBBC7B3F37}"/>
              </a:ext>
            </a:extLst>
          </p:cNvPr>
          <p:cNvSpPr txBox="1"/>
          <p:nvPr/>
        </p:nvSpPr>
        <p:spPr>
          <a:xfrm>
            <a:off x="249482" y="823451"/>
            <a:ext cx="4607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 countries, ~60 institutions, ~300 members..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EE3BDB2-2F74-3C31-F6F5-FC91CA2B73F6}"/>
              </a:ext>
            </a:extLst>
          </p:cNvPr>
          <p:cNvSpPr/>
          <p:nvPr/>
        </p:nvSpPr>
        <p:spPr>
          <a:xfrm>
            <a:off x="10906812" y="5231876"/>
            <a:ext cx="1027522" cy="1018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Icon&#10;&#10;Description automatically generated">
            <a:extLst>
              <a:ext uri="{FF2B5EF4-FFF2-40B4-BE49-F238E27FC236}">
                <a16:creationId xmlns:a16="http://schemas.microsoft.com/office/drawing/2014/main" id="{524E7B4C-67F0-115C-CB3B-93144CA8B7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2649" y="6175173"/>
            <a:ext cx="2278375" cy="7765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6" name="Picture 5" descr="Logo, company name&#10;&#10;AI-generated content may be incorrect.">
            <a:extLst>
              <a:ext uri="{FF2B5EF4-FFF2-40B4-BE49-F238E27FC236}">
                <a16:creationId xmlns:a16="http://schemas.microsoft.com/office/drawing/2014/main" id="{47BAE278-0783-56A2-88AC-4A6D311511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5597" y="6278083"/>
            <a:ext cx="1234972" cy="46311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470C2E4-457E-D70D-1F9A-98C68B4C2F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3" t="2731" r="50298" b="52239"/>
          <a:stretch/>
        </p:blipFill>
        <p:spPr bwMode="auto">
          <a:xfrm>
            <a:off x="467775" y="1121818"/>
            <a:ext cx="5715000" cy="1632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16EACAB1-C15F-939F-C2C2-1B3C001945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879" y="2324129"/>
            <a:ext cx="5355309" cy="3629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69271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7DCEE1-14B1-F227-07C5-F4036FFC9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67E29-1480-472A-9FC5-C4768A52587C}" type="slidenum">
              <a:rPr lang="en-US" smtClean="0"/>
              <a:t>20</a:t>
            </a:fld>
            <a:endParaRPr lang="en-US" dirty="0"/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D1D7B317-425F-66AE-EB1F-165C23BEF3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2649" y="6175173"/>
            <a:ext cx="2278375" cy="7765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</p:pic>
      <p:sp>
        <p:nvSpPr>
          <p:cNvPr id="8" name="Title 58">
            <a:extLst>
              <a:ext uri="{FF2B5EF4-FFF2-40B4-BE49-F238E27FC236}">
                <a16:creationId xmlns:a16="http://schemas.microsoft.com/office/drawing/2014/main" id="{C1583B74-3B3B-9FCB-AF16-AC91C71C8DF2}"/>
              </a:ext>
            </a:extLst>
          </p:cNvPr>
          <p:cNvSpPr txBox="1">
            <a:spLocks/>
          </p:cNvSpPr>
          <p:nvPr/>
        </p:nvSpPr>
        <p:spPr>
          <a:xfrm>
            <a:off x="280280" y="700743"/>
            <a:ext cx="11847810" cy="31484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defRPr>
            </a:lvl1pPr>
          </a:lstStyle>
          <a:p>
            <a:r>
              <a:rPr lang="en-US" sz="2400" dirty="0"/>
              <a:t>Rejection of surface events with the Late Charge (LQ)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classifier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9" name="Picture 8" descr="Chart&#10;&#10;AI-generated content may be incorrect.">
            <a:extLst>
              <a:ext uri="{FF2B5EF4-FFF2-40B4-BE49-F238E27FC236}">
                <a16:creationId xmlns:a16="http://schemas.microsoft.com/office/drawing/2014/main" id="{284466EA-7714-AA79-4887-344401DE78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6737" y="3053913"/>
            <a:ext cx="10360396" cy="3103344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E325245-266A-4EDA-CF61-DACE7DA3DF7F}"/>
              </a:ext>
            </a:extLst>
          </p:cNvPr>
          <p:cNvSpPr/>
          <p:nvPr/>
        </p:nvSpPr>
        <p:spPr>
          <a:xfrm>
            <a:off x="3437681" y="1469078"/>
            <a:ext cx="3945542" cy="124762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b="1" dirty="0">
                <a:solidFill>
                  <a:srgbClr val="003542"/>
                </a:solidFill>
              </a:rPr>
              <a:t>Quantified by the slow component above the rising edge after 80% of charge is collected – area above the waveform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5CA5D10C-E99F-7CC7-1ABC-306C1BE60419}"/>
              </a:ext>
            </a:extLst>
          </p:cNvPr>
          <p:cNvSpPr/>
          <p:nvPr/>
        </p:nvSpPr>
        <p:spPr>
          <a:xfrm>
            <a:off x="216310" y="1397557"/>
            <a:ext cx="2939968" cy="124762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b="1" dirty="0">
                <a:solidFill>
                  <a:srgbClr val="003542"/>
                </a:solidFill>
              </a:rPr>
              <a:t>Passivated surface and n+ events exhibit slow charge rerelease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70D44BF4-E516-6283-329F-474D9426E4AA}"/>
              </a:ext>
            </a:extLst>
          </p:cNvPr>
          <p:cNvSpPr/>
          <p:nvPr/>
        </p:nvSpPr>
        <p:spPr>
          <a:xfrm>
            <a:off x="7711731" y="1457244"/>
            <a:ext cx="4263959" cy="125803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b="1" dirty="0">
                <a:solidFill>
                  <a:srgbClr val="003542"/>
                </a:solidFill>
              </a:rPr>
              <a:t>These events are energy degraded - can contribute to the background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8342CC-8719-80C7-674A-8C19265AFD4A}"/>
              </a:ext>
            </a:extLst>
          </p:cNvPr>
          <p:cNvSpPr/>
          <p:nvPr/>
        </p:nvSpPr>
        <p:spPr>
          <a:xfrm>
            <a:off x="0" y="67733"/>
            <a:ext cx="1416737" cy="5503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ate Placeholder 2">
            <a:extLst>
              <a:ext uri="{FF2B5EF4-FFF2-40B4-BE49-F238E27FC236}">
                <a16:creationId xmlns:a16="http://schemas.microsoft.com/office/drawing/2014/main" id="{0EDC0ADF-389C-3AA9-ED9E-4957195754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3/4/2026</a:t>
            </a:r>
          </a:p>
        </p:txBody>
      </p:sp>
      <p:sp>
        <p:nvSpPr>
          <p:cNvPr id="17" name="Footer Placeholder 3">
            <a:extLst>
              <a:ext uri="{FF2B5EF4-FFF2-40B4-BE49-F238E27FC236}">
                <a16:creationId xmlns:a16="http://schemas.microsoft.com/office/drawing/2014/main" id="{4B4ACD68-A21F-1095-3226-AE92DF591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23816" y="6356350"/>
            <a:ext cx="5190241" cy="365125"/>
          </a:xfrm>
        </p:spPr>
        <p:txBody>
          <a:bodyPr/>
          <a:lstStyle/>
          <a:p>
            <a:r>
              <a:rPr lang="en-US" spc="0" dirty="0"/>
              <a:t>Harisree Krishnamoorthy | LLWI 2026, March 2026, Lake Louise</a:t>
            </a:r>
          </a:p>
        </p:txBody>
      </p:sp>
      <p:pic>
        <p:nvPicPr>
          <p:cNvPr id="19" name="Picture 18" descr="Logo, company name&#10;&#10;AI-generated content may be incorrect.">
            <a:extLst>
              <a:ext uri="{FF2B5EF4-FFF2-40B4-BE49-F238E27FC236}">
                <a16:creationId xmlns:a16="http://schemas.microsoft.com/office/drawing/2014/main" id="{7C1DFF3C-1965-E1F3-0D5E-33BD93B82E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5597" y="6278083"/>
            <a:ext cx="1234972" cy="463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8025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6AB552-CDDE-B281-C5FA-AD12D3842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67E29-1480-472A-9FC5-C4768A52587C}" type="slidenum">
              <a:rPr lang="en-US" smtClean="0"/>
              <a:t>21</a:t>
            </a:fld>
            <a:endParaRPr lang="en-US" dirty="0"/>
          </a:p>
        </p:txBody>
      </p:sp>
      <p:pic>
        <p:nvPicPr>
          <p:cNvPr id="7" name="Picture 6" descr="Chart, scatter chart&#10;&#10;AI-generated content may be incorrect.">
            <a:extLst>
              <a:ext uri="{FF2B5EF4-FFF2-40B4-BE49-F238E27FC236}">
                <a16:creationId xmlns:a16="http://schemas.microsoft.com/office/drawing/2014/main" id="{757F65D0-DDEC-A6DA-8BB6-14670034A4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667" y="2612942"/>
            <a:ext cx="11800666" cy="3441861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165316A-2C45-9A30-82B2-C7F3052F3B6E}"/>
              </a:ext>
            </a:extLst>
          </p:cNvPr>
          <p:cNvSpPr/>
          <p:nvPr/>
        </p:nvSpPr>
        <p:spPr>
          <a:xfrm>
            <a:off x="4873894" y="2956051"/>
            <a:ext cx="2168466" cy="351816"/>
          </a:xfrm>
          <a:prstGeom prst="roundRect">
            <a:avLst/>
          </a:prstGeom>
          <a:solidFill>
            <a:srgbClr val="005776"/>
          </a:solidFill>
          <a:ln w="19050">
            <a:solidFill>
              <a:schemeClr val="accent1">
                <a:lumMod val="50000"/>
              </a:schemeClr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b="1" dirty="0">
                <a:solidFill>
                  <a:srgbClr val="FFFFFF"/>
                </a:solidFill>
              </a:rPr>
              <a:t>Removed by LQ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83AC042-5476-1B4E-FA44-A6D2688546BA}"/>
              </a:ext>
            </a:extLst>
          </p:cNvPr>
          <p:cNvSpPr/>
          <p:nvPr/>
        </p:nvSpPr>
        <p:spPr>
          <a:xfrm>
            <a:off x="763582" y="2715280"/>
            <a:ext cx="11052636" cy="2238578"/>
          </a:xfrm>
          <a:prstGeom prst="rect">
            <a:avLst/>
          </a:prstGeom>
          <a:solidFill>
            <a:srgbClr val="FF8AD8">
              <a:alpha val="18000"/>
            </a:srgb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FB615A4-2E14-A5C6-42C2-B7C59A170252}"/>
              </a:ext>
            </a:extLst>
          </p:cNvPr>
          <p:cNvSpPr/>
          <p:nvPr/>
        </p:nvSpPr>
        <p:spPr>
          <a:xfrm>
            <a:off x="763582" y="4953858"/>
            <a:ext cx="11052636" cy="63660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0432FF"/>
                </a:solidFill>
              </a:rPr>
              <a:t>Accepted events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1E057DD-CFE6-11B7-4863-4E6B4A51A212}"/>
              </a:ext>
            </a:extLst>
          </p:cNvPr>
          <p:cNvSpPr/>
          <p:nvPr/>
        </p:nvSpPr>
        <p:spPr>
          <a:xfrm>
            <a:off x="0" y="651933"/>
            <a:ext cx="1862667" cy="71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3DD64C9-0777-D12B-8D9F-E87E4A43FBF0}"/>
              </a:ext>
            </a:extLst>
          </p:cNvPr>
          <p:cNvSpPr/>
          <p:nvPr/>
        </p:nvSpPr>
        <p:spPr>
          <a:xfrm>
            <a:off x="9925700" y="27743"/>
            <a:ext cx="2266300" cy="16225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58">
            <a:extLst>
              <a:ext uri="{FF2B5EF4-FFF2-40B4-BE49-F238E27FC236}">
                <a16:creationId xmlns:a16="http://schemas.microsoft.com/office/drawing/2014/main" id="{F7CA9D85-19B4-53E6-D692-BEC0D7705176}"/>
              </a:ext>
            </a:extLst>
          </p:cNvPr>
          <p:cNvSpPr txBox="1">
            <a:spLocks/>
          </p:cNvSpPr>
          <p:nvPr/>
        </p:nvSpPr>
        <p:spPr>
          <a:xfrm>
            <a:off x="980811" y="894935"/>
            <a:ext cx="10230378" cy="34870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defRPr>
            </a:lvl1pPr>
          </a:lstStyle>
          <a:p>
            <a:pPr algn="ctr"/>
            <a:r>
              <a:rPr lang="en-US" sz="2400" dirty="0"/>
              <a:t>Rejection of surface events with the Late Charge (LQ)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classifier</a:t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13" name="Date Placeholder 2">
            <a:extLst>
              <a:ext uri="{FF2B5EF4-FFF2-40B4-BE49-F238E27FC236}">
                <a16:creationId xmlns:a16="http://schemas.microsoft.com/office/drawing/2014/main" id="{1BA78EFE-42E7-3BC8-0BD4-F9EAE6B280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3/4/2026</a:t>
            </a:r>
          </a:p>
        </p:txBody>
      </p: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2A160F5C-10E3-E996-D0EA-237CEC3E9F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23816" y="6356350"/>
            <a:ext cx="5190241" cy="365125"/>
          </a:xfrm>
        </p:spPr>
        <p:txBody>
          <a:bodyPr/>
          <a:lstStyle/>
          <a:p>
            <a:r>
              <a:rPr lang="en-US" spc="0" dirty="0"/>
              <a:t>Harisree Krishnamoorthy | LLWI 2026, March 2026, Lake Louise</a:t>
            </a:r>
          </a:p>
        </p:txBody>
      </p:sp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57062CA5-5B6D-BCCA-3DC7-893AE0D5DB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2649" y="6175173"/>
            <a:ext cx="2278375" cy="7765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16" name="Picture 15" descr="Logo, company name&#10;&#10;AI-generated content may be incorrect.">
            <a:extLst>
              <a:ext uri="{FF2B5EF4-FFF2-40B4-BE49-F238E27FC236}">
                <a16:creationId xmlns:a16="http://schemas.microsoft.com/office/drawing/2014/main" id="{4058203C-C1A9-E6FC-DF5E-B0F5AC8951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5597" y="6278083"/>
            <a:ext cx="1234972" cy="463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9404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D04A65CE-0786-367E-F212-379FD8783D21}"/>
              </a:ext>
            </a:extLst>
          </p:cNvPr>
          <p:cNvSpPr/>
          <p:nvPr/>
        </p:nvSpPr>
        <p:spPr>
          <a:xfrm>
            <a:off x="9925700" y="27743"/>
            <a:ext cx="2266300" cy="16225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B97449-E4B9-977A-7E73-D5CE41D11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67E29-1480-472A-9FC5-C4768A52587C}" type="slidenum">
              <a:rPr lang="en-US" smtClean="0"/>
              <a:t>22</a:t>
            </a:fld>
            <a:endParaRPr lang="en-US" dirty="0"/>
          </a:p>
        </p:txBody>
      </p:sp>
      <p:sp>
        <p:nvSpPr>
          <p:cNvPr id="6" name="Title 58">
            <a:extLst>
              <a:ext uri="{FF2B5EF4-FFF2-40B4-BE49-F238E27FC236}">
                <a16:creationId xmlns:a16="http://schemas.microsoft.com/office/drawing/2014/main" id="{8A354AB2-D12B-7CA3-1810-127B00DED599}"/>
              </a:ext>
            </a:extLst>
          </p:cNvPr>
          <p:cNvSpPr txBox="1">
            <a:spLocks/>
          </p:cNvSpPr>
          <p:nvPr/>
        </p:nvSpPr>
        <p:spPr>
          <a:xfrm>
            <a:off x="127880" y="159293"/>
            <a:ext cx="11847810" cy="88639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defRPr>
            </a:lvl1pPr>
          </a:lstStyle>
          <a:p>
            <a:r>
              <a:rPr lang="en-US" sz="2400" dirty="0"/>
              <a:t>The PSD cuts are tuned using gamma lines from </a:t>
            </a:r>
            <a:r>
              <a:rPr lang="en-US" sz="2400" baseline="300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228</a:t>
            </a:r>
            <a:r>
              <a:rPr lang="en-US" sz="24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Th</a:t>
            </a:r>
            <a:r>
              <a:rPr lang="en-US" sz="2400" dirty="0"/>
              <a:t> source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9498D7C-C369-1561-F09A-10BDB709F7E6}"/>
              </a:ext>
            </a:extLst>
          </p:cNvPr>
          <p:cNvGrpSpPr/>
          <p:nvPr/>
        </p:nvGrpSpPr>
        <p:grpSpPr>
          <a:xfrm>
            <a:off x="692710" y="1413164"/>
            <a:ext cx="9212242" cy="4198574"/>
            <a:chOff x="234627" y="1510781"/>
            <a:chExt cx="9212242" cy="3464351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6F4BB33-BE65-CD51-5955-7CFCDD9CA3A7}"/>
                </a:ext>
              </a:extLst>
            </p:cNvPr>
            <p:cNvSpPr txBox="1"/>
            <p:nvPr/>
          </p:nvSpPr>
          <p:spPr>
            <a:xfrm>
              <a:off x="2005837" y="1510781"/>
              <a:ext cx="5163593" cy="30474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shade val="1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6">
                      <a:lumMod val="75000"/>
                    </a:schemeClr>
                  </a:solidFill>
                </a:rPr>
                <a:t>Signal proxy </a:t>
              </a:r>
              <a:r>
                <a:rPr lang="en-US" dirty="0">
                  <a:solidFill>
                    <a:schemeClr val="accent6">
                      <a:lumMod val="75000"/>
                    </a:schemeClr>
                  </a:solidFill>
                </a:rPr>
                <a:t>– Double escape peak (</a:t>
              </a:r>
              <a:r>
                <a:rPr lang="en-US" b="1" dirty="0">
                  <a:solidFill>
                    <a:schemeClr val="accent6">
                      <a:lumMod val="75000"/>
                    </a:schemeClr>
                  </a:solidFill>
                </a:rPr>
                <a:t>DEP</a:t>
              </a:r>
              <a:r>
                <a:rPr lang="en-US" dirty="0">
                  <a:solidFill>
                    <a:schemeClr val="accent6">
                      <a:lumMod val="75000"/>
                    </a:schemeClr>
                  </a:solidFill>
                </a:rPr>
                <a:t>) from </a:t>
              </a:r>
              <a:r>
                <a:rPr lang="en-US" baseline="30000" dirty="0">
                  <a:solidFill>
                    <a:schemeClr val="accent6">
                      <a:lumMod val="75000"/>
                    </a:schemeClr>
                  </a:solidFill>
                </a:rPr>
                <a:t>208</a:t>
              </a:r>
              <a:r>
                <a:rPr lang="en-US" dirty="0">
                  <a:solidFill>
                    <a:schemeClr val="accent6">
                      <a:lumMod val="75000"/>
                    </a:schemeClr>
                  </a:solidFill>
                </a:rPr>
                <a:t>Tl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09CF4EFE-0EBD-EA18-A00A-72D4A97C907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51949" y="1912810"/>
              <a:ext cx="2708477" cy="1641014"/>
            </a:xfrm>
            <a:prstGeom prst="straightConnector1">
              <a:avLst/>
            </a:prstGeom>
            <a:ln w="22225"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322BD132-EAB2-FF04-F922-FEF29F9FEED9}"/>
                </a:ext>
              </a:extLst>
            </p:cNvPr>
            <p:cNvCxnSpPr>
              <a:cxnSpLocks/>
              <a:endCxn id="13" idx="0"/>
            </p:cNvCxnSpPr>
            <p:nvPr/>
          </p:nvCxnSpPr>
          <p:spPr>
            <a:xfrm>
              <a:off x="4560425" y="1886674"/>
              <a:ext cx="1" cy="1738449"/>
            </a:xfrm>
            <a:prstGeom prst="straightConnector1">
              <a:avLst/>
            </a:prstGeom>
            <a:ln w="19050"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699AAD12-C630-9746-37C8-092E4FDD2EB3}"/>
                </a:ext>
              </a:extLst>
            </p:cNvPr>
            <p:cNvCxnSpPr>
              <a:cxnSpLocks/>
            </p:cNvCxnSpPr>
            <p:nvPr/>
          </p:nvCxnSpPr>
          <p:spPr>
            <a:xfrm>
              <a:off x="4560425" y="1916855"/>
              <a:ext cx="3171463" cy="1680388"/>
            </a:xfrm>
            <a:prstGeom prst="straightConnector1">
              <a:avLst/>
            </a:prstGeom>
            <a:ln w="22225"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9018E56-AE89-88FA-EEDC-ABDF6C1C109D}"/>
                </a:ext>
              </a:extLst>
            </p:cNvPr>
            <p:cNvSpPr txBox="1"/>
            <p:nvPr/>
          </p:nvSpPr>
          <p:spPr>
            <a:xfrm>
              <a:off x="234627" y="3577369"/>
              <a:ext cx="2347117" cy="53330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shade val="1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Low A/E cut set at</a:t>
              </a:r>
            </a:p>
            <a:p>
              <a:pPr algn="ctr"/>
              <a:r>
                <a:rPr lang="en-US" dirty="0">
                  <a:solidFill>
                    <a:schemeClr val="bg1"/>
                  </a:solidFill>
                </a:rPr>
                <a:t> 90% DEP acceptance  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551C48E-42E2-4CF8-301D-0C25CA4A2BF7}"/>
                </a:ext>
              </a:extLst>
            </p:cNvPr>
            <p:cNvSpPr txBox="1"/>
            <p:nvPr/>
          </p:nvSpPr>
          <p:spPr>
            <a:xfrm>
              <a:off x="3206187" y="3625123"/>
              <a:ext cx="2708477" cy="53330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shade val="1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High A/E cut set at 3𝜎 –</a:t>
              </a:r>
            </a:p>
            <a:p>
              <a:pPr algn="ctr"/>
              <a:r>
                <a:rPr lang="en-US" dirty="0">
                  <a:solidFill>
                    <a:schemeClr val="bg1"/>
                  </a:solidFill>
                </a:rPr>
                <a:t>&gt; 96% DEP acceptance  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9898F8C-AC52-5ED0-313F-3A9D1FED25FB}"/>
                </a:ext>
              </a:extLst>
            </p:cNvPr>
            <p:cNvSpPr txBox="1"/>
            <p:nvPr/>
          </p:nvSpPr>
          <p:spPr>
            <a:xfrm>
              <a:off x="6738392" y="3609879"/>
              <a:ext cx="2708477" cy="53330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shade val="1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LQ cut set at 3𝜎 –</a:t>
              </a:r>
            </a:p>
            <a:p>
              <a:pPr algn="ctr"/>
              <a:r>
                <a:rPr lang="en-US" dirty="0">
                  <a:solidFill>
                    <a:schemeClr val="bg1"/>
                  </a:solidFill>
                </a:rPr>
                <a:t>&gt; 98% DEP acceptance  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156C926-7C3A-F0A4-15A3-E712D5542363}"/>
                </a:ext>
              </a:extLst>
            </p:cNvPr>
            <p:cNvSpPr txBox="1"/>
            <p:nvPr/>
          </p:nvSpPr>
          <p:spPr>
            <a:xfrm>
              <a:off x="575385" y="4441828"/>
              <a:ext cx="8339142" cy="53330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shade val="1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6">
                      <a:lumMod val="75000"/>
                    </a:schemeClr>
                  </a:solidFill>
                </a:rPr>
                <a:t>Multi-site</a:t>
              </a:r>
              <a:r>
                <a:rPr lang="en-US" dirty="0">
                  <a:solidFill>
                    <a:schemeClr val="accent6">
                      <a:lumMod val="75000"/>
                    </a:schemeClr>
                  </a:solidFill>
                </a:rPr>
                <a:t> </a:t>
              </a:r>
              <a:r>
                <a:rPr lang="en-US" b="1" dirty="0">
                  <a:solidFill>
                    <a:schemeClr val="accent6">
                      <a:lumMod val="75000"/>
                    </a:schemeClr>
                  </a:solidFill>
                </a:rPr>
                <a:t>rejection</a:t>
              </a:r>
              <a:r>
                <a:rPr lang="en-US" dirty="0">
                  <a:solidFill>
                    <a:schemeClr val="accent6">
                      <a:lumMod val="75000"/>
                    </a:schemeClr>
                  </a:solidFill>
                </a:rPr>
                <a:t> is measured by Single escape peak (</a:t>
              </a:r>
              <a:r>
                <a:rPr lang="en-US" b="1" dirty="0">
                  <a:solidFill>
                    <a:schemeClr val="accent6">
                      <a:lumMod val="75000"/>
                    </a:schemeClr>
                  </a:solidFill>
                </a:rPr>
                <a:t>SEP</a:t>
              </a:r>
              <a:r>
                <a:rPr lang="en-US" dirty="0">
                  <a:solidFill>
                    <a:schemeClr val="accent6">
                      <a:lumMod val="75000"/>
                    </a:schemeClr>
                  </a:solidFill>
                </a:rPr>
                <a:t>), full energy peak (</a:t>
              </a:r>
              <a:r>
                <a:rPr lang="en-US" b="1" dirty="0">
                  <a:solidFill>
                    <a:schemeClr val="accent6">
                      <a:lumMod val="75000"/>
                    </a:schemeClr>
                  </a:solidFill>
                </a:rPr>
                <a:t>FEP</a:t>
              </a:r>
              <a:r>
                <a:rPr lang="en-US" dirty="0">
                  <a:solidFill>
                    <a:schemeClr val="accent6">
                      <a:lumMod val="75000"/>
                    </a:schemeClr>
                  </a:solidFill>
                </a:rPr>
                <a:t>) </a:t>
              </a:r>
            </a:p>
            <a:p>
              <a:pPr algn="ctr"/>
              <a:r>
                <a:rPr lang="en-US" dirty="0">
                  <a:solidFill>
                    <a:schemeClr val="accent6">
                      <a:lumMod val="75000"/>
                    </a:schemeClr>
                  </a:solidFill>
                </a:rPr>
                <a:t>and </a:t>
              </a:r>
              <a:r>
                <a:rPr lang="en-US" b="1" dirty="0">
                  <a:solidFill>
                    <a:schemeClr val="accent6">
                      <a:lumMod val="75000"/>
                    </a:schemeClr>
                  </a:solidFill>
                </a:rPr>
                <a:t>Compton continuum </a:t>
              </a: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02393176-7469-BF41-3C0D-BCACD9837A03}"/>
              </a:ext>
            </a:extLst>
          </p:cNvPr>
          <p:cNvSpPr/>
          <p:nvPr/>
        </p:nvSpPr>
        <p:spPr>
          <a:xfrm>
            <a:off x="-1" y="680914"/>
            <a:ext cx="1630837" cy="6291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D4DE270-D368-CD2F-7EBB-F0448FA42A07}"/>
              </a:ext>
            </a:extLst>
          </p:cNvPr>
          <p:cNvGrpSpPr/>
          <p:nvPr/>
        </p:nvGrpSpPr>
        <p:grpSpPr>
          <a:xfrm>
            <a:off x="8232200" y="1109159"/>
            <a:ext cx="3733338" cy="2676248"/>
            <a:chOff x="8153400" y="2108190"/>
            <a:chExt cx="3733338" cy="267624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D172EDA0-4DE4-28A1-DB82-7C4BEA44FBC6}"/>
                </a:ext>
              </a:extLst>
            </p:cNvPr>
            <p:cNvGrpSpPr/>
            <p:nvPr/>
          </p:nvGrpSpPr>
          <p:grpSpPr>
            <a:xfrm>
              <a:off x="8153400" y="2108190"/>
              <a:ext cx="3733338" cy="2676248"/>
              <a:chOff x="8139367" y="970962"/>
              <a:chExt cx="3733338" cy="2676248"/>
            </a:xfrm>
          </p:grpSpPr>
          <p:pic>
            <p:nvPicPr>
              <p:cNvPr id="16" name="Picture 2">
                <a:extLst>
                  <a:ext uri="{FF2B5EF4-FFF2-40B4-BE49-F238E27FC236}">
                    <a16:creationId xmlns:a16="http://schemas.microsoft.com/office/drawing/2014/main" id="{4F7D3B80-A18E-4214-AB7D-43E8FA51486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39367" y="970962"/>
                <a:ext cx="3733338" cy="2676248"/>
              </a:xfrm>
              <a:prstGeom prst="rect">
                <a:avLst/>
              </a:prstGeom>
              <a:noFill/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CADEE2E-C7A5-D2C8-01AB-6C98DAB38A32}"/>
                  </a:ext>
                </a:extLst>
              </p:cNvPr>
              <p:cNvSpPr txBox="1"/>
              <p:nvPr/>
            </p:nvSpPr>
            <p:spPr>
              <a:xfrm>
                <a:off x="9882798" y="1130311"/>
                <a:ext cx="79821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aseline="30000" dirty="0">
                    <a:solidFill>
                      <a:srgbClr val="0432FF"/>
                    </a:solidFill>
                  </a:rPr>
                  <a:t>212</a:t>
                </a:r>
                <a:r>
                  <a:rPr lang="en-US" sz="1000" dirty="0">
                    <a:solidFill>
                      <a:srgbClr val="0432FF"/>
                    </a:solidFill>
                  </a:rPr>
                  <a:t>Bi</a:t>
                </a:r>
                <a:r>
                  <a:rPr lang="en-US" sz="1000" dirty="0">
                    <a:solidFill>
                      <a:srgbClr val="FF40FF"/>
                    </a:solidFill>
                  </a:rPr>
                  <a:t> </a:t>
                </a:r>
              </a:p>
              <a:p>
                <a:r>
                  <a:rPr lang="en-US" sz="1000" dirty="0">
                    <a:solidFill>
                      <a:srgbClr val="FF40FF"/>
                    </a:solidFill>
                  </a:rPr>
                  <a:t>Full</a:t>
                </a:r>
              </a:p>
              <a:p>
                <a:r>
                  <a:rPr lang="en-US" sz="1000" dirty="0">
                    <a:solidFill>
                      <a:srgbClr val="FF40FF"/>
                    </a:solidFill>
                  </a:rPr>
                  <a:t>Energy</a:t>
                </a:r>
              </a:p>
              <a:p>
                <a:r>
                  <a:rPr lang="en-US" sz="1000" dirty="0">
                    <a:solidFill>
                      <a:srgbClr val="FF40FF"/>
                    </a:solidFill>
                  </a:rPr>
                  <a:t>Peak</a:t>
                </a:r>
              </a:p>
            </p:txBody>
          </p: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326ACA1-7F5F-A22C-825A-F128D063B83C}"/>
                </a:ext>
              </a:extLst>
            </p:cNvPr>
            <p:cNvSpPr txBox="1"/>
            <p:nvPr/>
          </p:nvSpPr>
          <p:spPr>
            <a:xfrm>
              <a:off x="8781687" y="2263659"/>
              <a:ext cx="63668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aseline="30000" dirty="0">
                  <a:solidFill>
                    <a:srgbClr val="0432FF"/>
                  </a:solidFill>
                </a:rPr>
                <a:t>208</a:t>
              </a:r>
              <a:r>
                <a:rPr lang="en-US" sz="1000" dirty="0">
                  <a:solidFill>
                    <a:srgbClr val="0432FF"/>
                  </a:solidFill>
                </a:rPr>
                <a:t>Tl</a:t>
              </a:r>
            </a:p>
            <a:p>
              <a:r>
                <a:rPr lang="en-US" sz="1000" dirty="0">
                  <a:solidFill>
                    <a:srgbClr val="FF40FF"/>
                  </a:solidFill>
                </a:rPr>
                <a:t>Double escape peak</a:t>
              </a:r>
            </a:p>
          </p:txBody>
        </p:sp>
      </p:grpSp>
      <p:sp>
        <p:nvSpPr>
          <p:cNvPr id="23" name="Date Placeholder 2">
            <a:extLst>
              <a:ext uri="{FF2B5EF4-FFF2-40B4-BE49-F238E27FC236}">
                <a16:creationId xmlns:a16="http://schemas.microsoft.com/office/drawing/2014/main" id="{EDD0C53F-0B3C-CD7E-1FC4-0F7544AA8C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3/4/2026</a:t>
            </a:r>
          </a:p>
        </p:txBody>
      </p:sp>
      <p:sp>
        <p:nvSpPr>
          <p:cNvPr id="24" name="Footer Placeholder 3">
            <a:extLst>
              <a:ext uri="{FF2B5EF4-FFF2-40B4-BE49-F238E27FC236}">
                <a16:creationId xmlns:a16="http://schemas.microsoft.com/office/drawing/2014/main" id="{03999E18-2082-7188-1E56-8A0D19CC3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23816" y="6356350"/>
            <a:ext cx="5190241" cy="365125"/>
          </a:xfrm>
        </p:spPr>
        <p:txBody>
          <a:bodyPr/>
          <a:lstStyle/>
          <a:p>
            <a:r>
              <a:rPr lang="en-US" spc="0" dirty="0"/>
              <a:t>Harisree Krishnamoorthy | LLWI 2026, March 2026, Lake Louise</a:t>
            </a:r>
          </a:p>
        </p:txBody>
      </p:sp>
      <p:pic>
        <p:nvPicPr>
          <p:cNvPr id="25" name="Picture 24" descr="Icon&#10;&#10;Description automatically generated">
            <a:extLst>
              <a:ext uri="{FF2B5EF4-FFF2-40B4-BE49-F238E27FC236}">
                <a16:creationId xmlns:a16="http://schemas.microsoft.com/office/drawing/2014/main" id="{076AB550-E654-61CC-23D9-FCA25B233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2649" y="6175173"/>
            <a:ext cx="2278375" cy="7765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26" name="Picture 25" descr="Logo, company name&#10;&#10;AI-generated content may be incorrect.">
            <a:extLst>
              <a:ext uri="{FF2B5EF4-FFF2-40B4-BE49-F238E27FC236}">
                <a16:creationId xmlns:a16="http://schemas.microsoft.com/office/drawing/2014/main" id="{4ED43DE5-45EA-2A5F-AD9E-6793745EC9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5597" y="6278083"/>
            <a:ext cx="1234972" cy="463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2937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EE5BA509-D017-553C-CE41-5A02707790F9}"/>
              </a:ext>
            </a:extLst>
          </p:cNvPr>
          <p:cNvSpPr/>
          <p:nvPr/>
        </p:nvSpPr>
        <p:spPr>
          <a:xfrm>
            <a:off x="9925700" y="27743"/>
            <a:ext cx="2266300" cy="16225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344684C-EB9F-B8D0-F16D-605407BB82A7}"/>
              </a:ext>
            </a:extLst>
          </p:cNvPr>
          <p:cNvSpPr/>
          <p:nvPr/>
        </p:nvSpPr>
        <p:spPr>
          <a:xfrm>
            <a:off x="0" y="716437"/>
            <a:ext cx="1877883" cy="619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3D6228-77EE-D31B-9286-5859FD938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67E29-1480-472A-9FC5-C4768A52587C}" type="slidenum">
              <a:rPr lang="en-US" smtClean="0"/>
              <a:t>23</a:t>
            </a:fld>
            <a:endParaRPr lang="en-US" dirty="0"/>
          </a:p>
        </p:txBody>
      </p:sp>
      <p:sp>
        <p:nvSpPr>
          <p:cNvPr id="6" name="Title 58">
            <a:extLst>
              <a:ext uri="{FF2B5EF4-FFF2-40B4-BE49-F238E27FC236}">
                <a16:creationId xmlns:a16="http://schemas.microsoft.com/office/drawing/2014/main" id="{BD73B045-0539-8E8D-649A-3C8C72344B28}"/>
              </a:ext>
            </a:extLst>
          </p:cNvPr>
          <p:cNvSpPr txBox="1">
            <a:spLocks/>
          </p:cNvSpPr>
          <p:nvPr/>
        </p:nvSpPr>
        <p:spPr>
          <a:xfrm>
            <a:off x="127880" y="159293"/>
            <a:ext cx="11847810" cy="88639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defRPr>
            </a:lvl1pPr>
          </a:lstStyle>
          <a:p>
            <a:r>
              <a:rPr lang="en-US" sz="2400" dirty="0"/>
              <a:t>Artificial Neural network (ANN) is Used to discriminate single and Multi-site events for Coaxial detectors</a:t>
            </a:r>
          </a:p>
          <a:p>
            <a:endParaRPr lang="en-US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E9019C2-63CC-ABF0-B0E0-1F1ABFE551A1}"/>
              </a:ext>
            </a:extLst>
          </p:cNvPr>
          <p:cNvSpPr txBox="1"/>
          <p:nvPr/>
        </p:nvSpPr>
        <p:spPr>
          <a:xfrm>
            <a:off x="2055054" y="1335815"/>
            <a:ext cx="9596237" cy="1200329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 the case of coaxial detectors, P+ contact events are rejected Using a cut based on the pulse Risetime. Similar method to GERDA </a:t>
            </a:r>
            <a:r>
              <a:rPr lang="en-US" b="1" i="1" strike="noStrike" dirty="0">
                <a:solidFill>
                  <a:srgbClr val="FFC000"/>
                </a:solidFill>
                <a:effectLst/>
                <a:latin typeface="Merriweather Sans" panose="020F0502020204030204" pitchFamily="34" charset="0"/>
              </a:rPr>
              <a:t>Phys</a:t>
            </a:r>
            <a:r>
              <a:rPr lang="en-US" b="1" i="1" u="none" strike="noStrike" dirty="0">
                <a:solidFill>
                  <a:srgbClr val="FFC000"/>
                </a:solidFill>
                <a:effectLst/>
                <a:latin typeface="Merriweather Sans" panose="020F0502020204030204" pitchFamily="34" charset="0"/>
              </a:rPr>
              <a:t>. J. C</a:t>
            </a:r>
            <a:r>
              <a:rPr lang="en-US" b="1" i="0" u="none" strike="noStrike" dirty="0">
                <a:solidFill>
                  <a:srgbClr val="FFC000"/>
                </a:solidFill>
                <a:effectLst/>
                <a:latin typeface="Merriweather Sans" panose="020F0502020204030204" pitchFamily="34" charset="0"/>
              </a:rPr>
              <a:t> 82, 284 (2022)</a:t>
            </a:r>
            <a:endParaRPr lang="en-US" b="1" u="sng" dirty="0">
              <a:solidFill>
                <a:srgbClr val="FFC000"/>
              </a:solidFill>
            </a:endParaRPr>
          </a:p>
          <a:p>
            <a:pPr algn="ctr"/>
            <a:endParaRPr lang="en-US" dirty="0"/>
          </a:p>
          <a:p>
            <a:pPr algn="ctr"/>
            <a:r>
              <a:rPr lang="en-US" dirty="0"/>
              <a:t>Artificial Neural network (ANN) is Used to discriminate single and Multi-site events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8F9FE4E1-6E2C-3A24-702F-259F8207EC4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3" t="20421" r="73349" b="17638"/>
          <a:stretch/>
        </p:blipFill>
        <p:spPr bwMode="auto">
          <a:xfrm>
            <a:off x="305051" y="1620725"/>
            <a:ext cx="1572832" cy="2274982"/>
          </a:xfrm>
          <a:prstGeom prst="rect">
            <a:avLst/>
          </a:prstGeom>
          <a:solidFill>
            <a:schemeClr val="bg2">
              <a:lumMod val="10000"/>
              <a:lumOff val="90000"/>
            </a:schemeClr>
          </a:solidFill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46675A9-1411-59C5-E19B-19938A3C2BED}"/>
              </a:ext>
            </a:extLst>
          </p:cNvPr>
          <p:cNvSpPr txBox="1"/>
          <p:nvPr/>
        </p:nvSpPr>
        <p:spPr>
          <a:xfrm>
            <a:off x="3944393" y="2866716"/>
            <a:ext cx="6059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PSD acceptances of LEGEND detectors with systematic errors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8934F50-83DA-5EE0-B763-359655D0388B}"/>
              </a:ext>
            </a:extLst>
          </p:cNvPr>
          <p:cNvGrpSpPr/>
          <p:nvPr/>
        </p:nvGrpSpPr>
        <p:grpSpPr>
          <a:xfrm>
            <a:off x="3875463" y="3404728"/>
            <a:ext cx="6074186" cy="2846952"/>
            <a:chOff x="497263" y="3404728"/>
            <a:chExt cx="6074186" cy="284695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17B1628-9EE8-458F-E333-5A83D05C52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r="66115"/>
            <a:stretch/>
          </p:blipFill>
          <p:spPr>
            <a:xfrm>
              <a:off x="497263" y="3404728"/>
              <a:ext cx="3871537" cy="2846952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84BAC5C-D1CA-52B0-8EC4-1892C76CD3C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80059"/>
            <a:stretch/>
          </p:blipFill>
          <p:spPr>
            <a:xfrm>
              <a:off x="4293074" y="3404728"/>
              <a:ext cx="2278375" cy="2846952"/>
            </a:xfrm>
            <a:prstGeom prst="rect">
              <a:avLst/>
            </a:prstGeom>
          </p:spPr>
        </p:pic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D218EF3B-5C6C-AC48-1C37-8FED656857C3}"/>
              </a:ext>
            </a:extLst>
          </p:cNvPr>
          <p:cNvSpPr/>
          <p:nvPr/>
        </p:nvSpPr>
        <p:spPr>
          <a:xfrm>
            <a:off x="7709374" y="3441700"/>
            <a:ext cx="1485426" cy="2809980"/>
          </a:xfrm>
          <a:prstGeom prst="rect">
            <a:avLst/>
          </a:prstGeom>
          <a:solidFill>
            <a:schemeClr val="accent6">
              <a:lumMod val="20000"/>
              <a:lumOff val="80000"/>
              <a:alpha val="28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FF76F0-EF5B-6015-6065-FB746EEF946F}"/>
              </a:ext>
            </a:extLst>
          </p:cNvPr>
          <p:cNvSpPr/>
          <p:nvPr/>
        </p:nvSpPr>
        <p:spPr>
          <a:xfrm>
            <a:off x="3913563" y="3446700"/>
            <a:ext cx="798137" cy="2804979"/>
          </a:xfrm>
          <a:prstGeom prst="rect">
            <a:avLst/>
          </a:prstGeom>
          <a:solidFill>
            <a:schemeClr val="accent6">
              <a:lumMod val="20000"/>
              <a:lumOff val="80000"/>
              <a:alpha val="28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Date Placeholder 2">
            <a:extLst>
              <a:ext uri="{FF2B5EF4-FFF2-40B4-BE49-F238E27FC236}">
                <a16:creationId xmlns:a16="http://schemas.microsoft.com/office/drawing/2014/main" id="{E7438EA2-5556-85FA-B49C-E586E9D7E9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3/4/2026</a:t>
            </a:r>
          </a:p>
        </p:txBody>
      </p:sp>
      <p:sp>
        <p:nvSpPr>
          <p:cNvPr id="18" name="Footer Placeholder 3">
            <a:extLst>
              <a:ext uri="{FF2B5EF4-FFF2-40B4-BE49-F238E27FC236}">
                <a16:creationId xmlns:a16="http://schemas.microsoft.com/office/drawing/2014/main" id="{D549DF2F-ACB3-B2D6-E692-8A135924F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23816" y="6356350"/>
            <a:ext cx="5190241" cy="365125"/>
          </a:xfrm>
        </p:spPr>
        <p:txBody>
          <a:bodyPr/>
          <a:lstStyle/>
          <a:p>
            <a:r>
              <a:rPr lang="en-US" spc="0" dirty="0"/>
              <a:t>Harisree Krishnamoorthy | LLWI 2026, March 2026, Lake Louise</a:t>
            </a:r>
          </a:p>
        </p:txBody>
      </p:sp>
      <p:pic>
        <p:nvPicPr>
          <p:cNvPr id="19" name="Picture 18" descr="Icon&#10;&#10;Description automatically generated">
            <a:extLst>
              <a:ext uri="{FF2B5EF4-FFF2-40B4-BE49-F238E27FC236}">
                <a16:creationId xmlns:a16="http://schemas.microsoft.com/office/drawing/2014/main" id="{EF49F2BE-3AE1-B31A-560B-69C92D5EAC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2649" y="6175173"/>
            <a:ext cx="2278375" cy="7765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20" name="Picture 19" descr="Logo, company name&#10;&#10;AI-generated content may be incorrect.">
            <a:extLst>
              <a:ext uri="{FF2B5EF4-FFF2-40B4-BE49-F238E27FC236}">
                <a16:creationId xmlns:a16="http://schemas.microsoft.com/office/drawing/2014/main" id="{D06E514A-B13D-9E37-C29C-25307071C5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85597" y="6278083"/>
            <a:ext cx="1234972" cy="463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9835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92EA8C3-E0B3-C5F4-F828-EFA8C04F006B}"/>
              </a:ext>
            </a:extLst>
          </p:cNvPr>
          <p:cNvSpPr/>
          <p:nvPr/>
        </p:nvSpPr>
        <p:spPr>
          <a:xfrm>
            <a:off x="0" y="270935"/>
            <a:ext cx="2266300" cy="16225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54A681-F124-0A40-0F64-D11CEBD7D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67E29-1480-472A-9FC5-C4768A52587C}" type="slidenum">
              <a:rPr lang="en-US" smtClean="0"/>
              <a:t>24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6AA8AE-EF3A-5E82-D900-12E12024AD76}"/>
              </a:ext>
            </a:extLst>
          </p:cNvPr>
          <p:cNvSpPr/>
          <p:nvPr/>
        </p:nvSpPr>
        <p:spPr>
          <a:xfrm>
            <a:off x="9925700" y="27743"/>
            <a:ext cx="2266300" cy="16225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6987296-8F60-DF97-B688-7CD3B12F7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784" y="850337"/>
            <a:ext cx="11492432" cy="886397"/>
          </a:xfrm>
        </p:spPr>
        <p:txBody>
          <a:bodyPr>
            <a:noAutofit/>
          </a:bodyPr>
          <a:lstStyle/>
          <a:p>
            <a:r>
              <a:rPr lang="en-US" sz="3200" spc="0" dirty="0"/>
              <a:t>The LEGEND-200 background model reproduces the data well, the model is flat at </a:t>
            </a:r>
            <a:r>
              <a:rPr lang="en-US" sz="3200" spc="0" dirty="0">
                <a:solidFill>
                  <a:schemeClr val="tx1"/>
                </a:solidFill>
              </a:rPr>
              <a:t>Q</a:t>
            </a:r>
            <a:r>
              <a:rPr lang="en-US" sz="3200" spc="0" baseline="-25000" dirty="0">
                <a:solidFill>
                  <a:schemeClr val="tx1"/>
                </a:solidFill>
              </a:rPr>
              <a:t>ββ</a:t>
            </a:r>
            <a:endParaRPr lang="en-US" sz="3200" spc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96111A8-9AE5-3684-771E-83D9390DB4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274" y="2690674"/>
            <a:ext cx="11406070" cy="330238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112B1E1-3FA7-D78B-9F8D-C1BD8274953C}"/>
              </a:ext>
            </a:extLst>
          </p:cNvPr>
          <p:cNvSpPr txBox="1"/>
          <p:nvPr/>
        </p:nvSpPr>
        <p:spPr>
          <a:xfrm>
            <a:off x="3236938" y="2497733"/>
            <a:ext cx="1603324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Fit to the data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EB1B91-0986-5BDA-3B33-188CCF928F81}"/>
              </a:ext>
            </a:extLst>
          </p:cNvPr>
          <p:cNvSpPr txBox="1"/>
          <p:nvPr/>
        </p:nvSpPr>
        <p:spPr>
          <a:xfrm>
            <a:off x="6769578" y="2923388"/>
            <a:ext cx="2866417" cy="3485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b="1" dirty="0">
                <a:solidFill>
                  <a:srgbClr val="FF40FF"/>
                </a:solidFill>
                <a:latin typeface="Bradley Hand ITC" panose="03070402050302030203" pitchFamily="66" charset="77"/>
              </a:rPr>
              <a:t>Flat background at Q</a:t>
            </a:r>
            <a:r>
              <a:rPr lang="en-US" b="1" baseline="-25000" dirty="0">
                <a:solidFill>
                  <a:srgbClr val="FF40FF"/>
                </a:solidFill>
                <a:latin typeface="Bradley Hand ITC" panose="03070402050302030203" pitchFamily="66" charset="77"/>
              </a:rPr>
              <a:t>ββ</a:t>
            </a:r>
          </a:p>
        </p:txBody>
      </p:sp>
      <p:sp>
        <p:nvSpPr>
          <p:cNvPr id="16" name="Date Placeholder 2">
            <a:extLst>
              <a:ext uri="{FF2B5EF4-FFF2-40B4-BE49-F238E27FC236}">
                <a16:creationId xmlns:a16="http://schemas.microsoft.com/office/drawing/2014/main" id="{43F432DA-7270-2C09-7EB0-E18E030679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3/4/2026</a:t>
            </a:r>
          </a:p>
        </p:txBody>
      </p:sp>
      <p:sp>
        <p:nvSpPr>
          <p:cNvPr id="17" name="Footer Placeholder 3">
            <a:extLst>
              <a:ext uri="{FF2B5EF4-FFF2-40B4-BE49-F238E27FC236}">
                <a16:creationId xmlns:a16="http://schemas.microsoft.com/office/drawing/2014/main" id="{9B4004FC-DB85-4F49-D348-2DE6AD18A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23816" y="6356350"/>
            <a:ext cx="5190241" cy="365125"/>
          </a:xfrm>
        </p:spPr>
        <p:txBody>
          <a:bodyPr/>
          <a:lstStyle/>
          <a:p>
            <a:r>
              <a:rPr lang="en-US" spc="0" dirty="0"/>
              <a:t>Harisree Krishnamoorthy | LLWI 2026, March 2026, Lake Louise</a:t>
            </a:r>
          </a:p>
        </p:txBody>
      </p:sp>
      <p:pic>
        <p:nvPicPr>
          <p:cNvPr id="18" name="Picture 17" descr="Icon&#10;&#10;Description automatically generated">
            <a:extLst>
              <a:ext uri="{FF2B5EF4-FFF2-40B4-BE49-F238E27FC236}">
                <a16:creationId xmlns:a16="http://schemas.microsoft.com/office/drawing/2014/main" id="{AB6D0329-8570-ACD6-F6C2-D90D4B4921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2649" y="6175173"/>
            <a:ext cx="2278375" cy="7765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19" name="Picture 18" descr="Logo, company name&#10;&#10;AI-generated content may be incorrect.">
            <a:extLst>
              <a:ext uri="{FF2B5EF4-FFF2-40B4-BE49-F238E27FC236}">
                <a16:creationId xmlns:a16="http://schemas.microsoft.com/office/drawing/2014/main" id="{3D876415-1682-3AB8-82B6-06EED77642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5597" y="6278083"/>
            <a:ext cx="1234972" cy="463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8561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48D3543C-CBE8-8C5F-A674-DBCB9AD4F3F2}"/>
              </a:ext>
            </a:extLst>
          </p:cNvPr>
          <p:cNvSpPr/>
          <p:nvPr/>
        </p:nvSpPr>
        <p:spPr>
          <a:xfrm>
            <a:off x="0" y="270935"/>
            <a:ext cx="2266300" cy="16225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5AEE7E3-8A0A-4BF6-3773-632B7E4ECB7C}"/>
              </a:ext>
            </a:extLst>
          </p:cNvPr>
          <p:cNvSpPr/>
          <p:nvPr/>
        </p:nvSpPr>
        <p:spPr>
          <a:xfrm>
            <a:off x="9925700" y="14425"/>
            <a:ext cx="2266300" cy="16225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0FB997-D280-E065-CC8A-392C2CDA9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67E29-1480-472A-9FC5-C4768A52587C}" type="slidenum">
              <a:rPr lang="en-US" smtClean="0"/>
              <a:t>25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BAB82C2-D13A-C6C3-620F-F349FD5C4D86}"/>
              </a:ext>
            </a:extLst>
          </p:cNvPr>
          <p:cNvSpPr txBox="1">
            <a:spLocks/>
          </p:cNvSpPr>
          <p:nvPr/>
        </p:nvSpPr>
        <p:spPr>
          <a:xfrm>
            <a:off x="249376" y="92980"/>
            <a:ext cx="11492432" cy="88639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 spc="3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pc="0" dirty="0"/>
              <a:t>Simulations and material </a:t>
            </a:r>
            <a:r>
              <a:rPr lang="en-US" spc="0" dirty="0" err="1"/>
              <a:t>radioassay</a:t>
            </a:r>
            <a:r>
              <a:rPr lang="en-US" spc="0" dirty="0"/>
              <a:t> underpredict </a:t>
            </a:r>
            <a:r>
              <a:rPr lang="en-US" spc="0" baseline="30000" dirty="0"/>
              <a:t>228</a:t>
            </a:r>
            <a:r>
              <a:rPr lang="en-US" spc="0" dirty="0"/>
              <a:t>Th in physics data (before analysis cuts)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B0F429-1D2D-F460-59B2-EF94A1E3FE3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68" t="4659"/>
          <a:stretch/>
        </p:blipFill>
        <p:spPr>
          <a:xfrm>
            <a:off x="395579" y="2670990"/>
            <a:ext cx="11545350" cy="344788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0AB493F-1795-D4F4-BDA1-C96EE500AC0B}"/>
              </a:ext>
            </a:extLst>
          </p:cNvPr>
          <p:cNvSpPr txBox="1"/>
          <p:nvPr/>
        </p:nvSpPr>
        <p:spPr>
          <a:xfrm>
            <a:off x="7246037" y="2013359"/>
            <a:ext cx="3901574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latin typeface="+mn-lt"/>
              </a:rPr>
              <a:t>Background excess compared to assay expectations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4EA995B-95CA-F183-55AF-1845D876B7CE}"/>
              </a:ext>
            </a:extLst>
          </p:cNvPr>
          <p:cNvGrpSpPr/>
          <p:nvPr/>
        </p:nvGrpSpPr>
        <p:grpSpPr>
          <a:xfrm>
            <a:off x="6804995" y="2573575"/>
            <a:ext cx="539280" cy="677160"/>
            <a:chOff x="6804995" y="2237400"/>
            <a:chExt cx="539280" cy="677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90631E98-B370-21EE-1FF7-E88989CE3E58}"/>
                    </a:ext>
                  </a:extLst>
                </p14:cNvPr>
                <p14:cNvContentPartPr/>
                <p14:nvPr/>
              </p14:nvContentPartPr>
              <p14:xfrm>
                <a:off x="7026755" y="2237400"/>
                <a:ext cx="317520" cy="57600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F1A29877-6BE7-616F-6F74-77268C4A6602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018115" y="2228400"/>
                  <a:ext cx="335160" cy="593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ECCBC4B5-0996-4DA8-C9C1-83317C4F04CD}"/>
                    </a:ext>
                  </a:extLst>
                </p14:cNvPr>
                <p14:cNvContentPartPr/>
                <p14:nvPr/>
              </p14:nvContentPartPr>
              <p14:xfrm>
                <a:off x="6804995" y="2765880"/>
                <a:ext cx="499680" cy="14868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45BF530D-16F3-46C1-308F-735C6F017B5E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796355" y="2756880"/>
                  <a:ext cx="517320" cy="16632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325B35FC-F490-C699-D63F-778FB882F603}"/>
              </a:ext>
            </a:extLst>
          </p:cNvPr>
          <p:cNvSpPr/>
          <p:nvPr/>
        </p:nvSpPr>
        <p:spPr>
          <a:xfrm>
            <a:off x="5029201" y="2765881"/>
            <a:ext cx="2662518" cy="1618474"/>
          </a:xfrm>
          <a:prstGeom prst="ellipse">
            <a:avLst/>
          </a:prstGeom>
          <a:noFill/>
          <a:ln w="19050">
            <a:solidFill>
              <a:schemeClr val="accent1">
                <a:lumMod val="50000"/>
              </a:schemeClr>
            </a:solidFill>
            <a:prstDash val="dash"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A27BBF2-6B98-A6B4-22E8-E60B0F17E954}"/>
              </a:ext>
            </a:extLst>
          </p:cNvPr>
          <p:cNvSpPr txBox="1"/>
          <p:nvPr/>
        </p:nvSpPr>
        <p:spPr>
          <a:xfrm>
            <a:off x="512542" y="1661973"/>
            <a:ext cx="39015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i="0" u="none" strike="noStrike" dirty="0">
                <a:effectLst/>
                <a:latin typeface="Times New Roman" panose="02020603050405020304" pitchFamily="18" charset="0"/>
              </a:rPr>
              <a:t>Hard to estimate systematic uncertainty on the assay results</a:t>
            </a:r>
            <a:endParaRPr lang="en-US" dirty="0"/>
          </a:p>
        </p:txBody>
      </p:sp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B2F73A6C-884B-774F-DF92-2A146089B20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42649" y="6175173"/>
            <a:ext cx="2278375" cy="7765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F8F99E5-9472-3D53-2F94-A8285B69BECD}"/>
              </a:ext>
            </a:extLst>
          </p:cNvPr>
          <p:cNvSpPr txBox="1"/>
          <p:nvPr/>
        </p:nvSpPr>
        <p:spPr>
          <a:xfrm>
            <a:off x="1354508" y="2604290"/>
            <a:ext cx="2226892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Not a fit to the data!</a:t>
            </a:r>
          </a:p>
        </p:txBody>
      </p:sp>
      <p:sp>
        <p:nvSpPr>
          <p:cNvPr id="18" name="Date Placeholder 2">
            <a:extLst>
              <a:ext uri="{FF2B5EF4-FFF2-40B4-BE49-F238E27FC236}">
                <a16:creationId xmlns:a16="http://schemas.microsoft.com/office/drawing/2014/main" id="{B009FB13-22C5-AFFE-21DF-72BC9013D4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3/4/2026</a:t>
            </a:r>
          </a:p>
        </p:txBody>
      </p:sp>
      <p:sp>
        <p:nvSpPr>
          <p:cNvPr id="19" name="Footer Placeholder 3">
            <a:extLst>
              <a:ext uri="{FF2B5EF4-FFF2-40B4-BE49-F238E27FC236}">
                <a16:creationId xmlns:a16="http://schemas.microsoft.com/office/drawing/2014/main" id="{20DA02CC-578B-4FFC-24C3-427D38AF7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23816" y="6356350"/>
            <a:ext cx="5190241" cy="365125"/>
          </a:xfrm>
        </p:spPr>
        <p:txBody>
          <a:bodyPr/>
          <a:lstStyle/>
          <a:p>
            <a:r>
              <a:rPr lang="en-US" spc="0" dirty="0"/>
              <a:t>Harisree Krishnamoorthy | LLWI 2026, March 2026, Lake Louise</a:t>
            </a:r>
          </a:p>
        </p:txBody>
      </p:sp>
      <p:pic>
        <p:nvPicPr>
          <p:cNvPr id="20" name="Picture 19" descr="Icon&#10;&#10;Description automatically generated">
            <a:extLst>
              <a:ext uri="{FF2B5EF4-FFF2-40B4-BE49-F238E27FC236}">
                <a16:creationId xmlns:a16="http://schemas.microsoft.com/office/drawing/2014/main" id="{53577FC4-5DF5-836B-5CBF-DAF056957B5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42649" y="6175173"/>
            <a:ext cx="2278375" cy="7765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21" name="Picture 20" descr="Logo, company name&#10;&#10;AI-generated content may be incorrect.">
            <a:extLst>
              <a:ext uri="{FF2B5EF4-FFF2-40B4-BE49-F238E27FC236}">
                <a16:creationId xmlns:a16="http://schemas.microsoft.com/office/drawing/2014/main" id="{CFD747C3-81CF-A5C2-C897-4DAA1053104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85597" y="6278083"/>
            <a:ext cx="1234972" cy="46311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07AC0AE-23F3-357E-4543-87EA381EE06C}"/>
              </a:ext>
            </a:extLst>
          </p:cNvPr>
          <p:cNvSpPr txBox="1"/>
          <p:nvPr/>
        </p:nvSpPr>
        <p:spPr>
          <a:xfrm>
            <a:off x="4500056" y="1115491"/>
            <a:ext cx="431400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Background excess identified (holder assembly, fibers).</a:t>
            </a:r>
          </a:p>
          <a:p>
            <a:pPr algn="ctr"/>
            <a:r>
              <a:rPr lang="en-US" sz="1400" dirty="0"/>
              <a:t>Significant reduction of </a:t>
            </a:r>
            <a:r>
              <a:rPr lang="en-US" sz="1400" baseline="30000" dirty="0"/>
              <a:t>214</a:t>
            </a:r>
            <a:r>
              <a:rPr lang="en-US" sz="1400" dirty="0"/>
              <a:t>Bi and </a:t>
            </a:r>
            <a:r>
              <a:rPr lang="en-US" sz="1400" baseline="30000" dirty="0"/>
              <a:t>208</a:t>
            </a:r>
            <a:r>
              <a:rPr lang="en-US" sz="1400" dirty="0"/>
              <a:t>Tl lines </a:t>
            </a:r>
          </a:p>
          <a:p>
            <a:pPr algn="ctr"/>
            <a:r>
              <a:rPr lang="en-US" sz="1400" dirty="0"/>
              <a:t> after re-cleaning and installation</a:t>
            </a:r>
          </a:p>
        </p:txBody>
      </p:sp>
    </p:spTree>
    <p:extLst>
      <p:ext uri="{BB962C8B-B14F-4D97-AF65-F5344CB8AC3E}">
        <p14:creationId xmlns:p14="http://schemas.microsoft.com/office/powerpoint/2010/main" val="22906433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A3DF7C-4702-4623-6198-F539370C7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67E29-1480-472A-9FC5-C4768A52587C}" type="slidenum">
              <a:rPr lang="en-US" smtClean="0"/>
              <a:t>26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F19DBF5-4AE5-00D3-D60C-9810DE608F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9827" y="248811"/>
            <a:ext cx="6921500" cy="589832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718D5ED-792A-B356-E04D-6B9C0E539C72}"/>
              </a:ext>
            </a:extLst>
          </p:cNvPr>
          <p:cNvSpPr/>
          <p:nvPr/>
        </p:nvSpPr>
        <p:spPr>
          <a:xfrm>
            <a:off x="0" y="270935"/>
            <a:ext cx="2266300" cy="16225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F480A8-C40F-84C6-57F1-B2385D7735CE}"/>
              </a:ext>
            </a:extLst>
          </p:cNvPr>
          <p:cNvSpPr/>
          <p:nvPr/>
        </p:nvSpPr>
        <p:spPr>
          <a:xfrm>
            <a:off x="9843154" y="0"/>
            <a:ext cx="2266300" cy="16225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0EE7F787-AE99-22BB-FECE-FE4D15F077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3/4/2026</a:t>
            </a: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89232CB3-457B-BB3C-44CF-1635B4853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23816" y="6356350"/>
            <a:ext cx="5190241" cy="365125"/>
          </a:xfrm>
        </p:spPr>
        <p:txBody>
          <a:bodyPr/>
          <a:lstStyle/>
          <a:p>
            <a:r>
              <a:rPr lang="en-US" spc="0" dirty="0"/>
              <a:t>Harisree Krishnamoorthy | LLWI 2026, March 2026, Lake Louise</a:t>
            </a:r>
          </a:p>
        </p:txBody>
      </p:sp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C1987832-2792-F0B5-18A3-BE8F57C778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2649" y="6175173"/>
            <a:ext cx="2278375" cy="7765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A5856F4F-488D-3190-39E4-3572C744B5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5597" y="6278083"/>
            <a:ext cx="1234972" cy="463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6810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75DF6896-2769-2A7B-787B-D89123A494F0}"/>
              </a:ext>
            </a:extLst>
          </p:cNvPr>
          <p:cNvSpPr/>
          <p:nvPr/>
        </p:nvSpPr>
        <p:spPr>
          <a:xfrm>
            <a:off x="9925700" y="80813"/>
            <a:ext cx="2266300" cy="16225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E3A15A9-7CAC-28F1-888B-2CF9AE19C0DD}"/>
              </a:ext>
            </a:extLst>
          </p:cNvPr>
          <p:cNvSpPr/>
          <p:nvPr/>
        </p:nvSpPr>
        <p:spPr>
          <a:xfrm>
            <a:off x="0" y="270935"/>
            <a:ext cx="2266300" cy="16225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EC2861-D8C4-7219-CB99-FFDE44F63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67E29-1480-472A-9FC5-C4768A52587C}" type="slidenum">
              <a:rPr lang="en-US" smtClean="0"/>
              <a:t>27</a:t>
            </a:fld>
            <a:endParaRPr lang="en-US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9884499E-05AC-D599-8124-99B18D125B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817" y="2040041"/>
            <a:ext cx="11539477" cy="3461843"/>
          </a:xfrm>
          <a:prstGeom prst="rect">
            <a:avLst/>
          </a:prstGeom>
          <a:noFill/>
          <a:effectLst>
            <a:glow rad="127000">
              <a:schemeClr val="accent1">
                <a:alpha val="3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ED0C4B7-173D-DA9A-10A8-A82DA0441890}"/>
              </a:ext>
            </a:extLst>
          </p:cNvPr>
          <p:cNvSpPr txBox="1"/>
          <p:nvPr/>
        </p:nvSpPr>
        <p:spPr>
          <a:xfrm>
            <a:off x="2695259" y="2265000"/>
            <a:ext cx="446568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400" b="1" baseline="30000" dirty="0">
                <a:latin typeface="+mn-lt"/>
              </a:rPr>
              <a:t>40</a:t>
            </a:r>
            <a:r>
              <a:rPr lang="en-US" sz="1400" b="1" dirty="0">
                <a:latin typeface="+mn-lt"/>
              </a:rPr>
              <a:t>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0B3BE7-7EB1-E5A4-9016-ABDD2D6D0745}"/>
              </a:ext>
            </a:extLst>
          </p:cNvPr>
          <p:cNvSpPr txBox="1"/>
          <p:nvPr/>
        </p:nvSpPr>
        <p:spPr>
          <a:xfrm>
            <a:off x="3141827" y="2242091"/>
            <a:ext cx="446568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400" b="1" baseline="30000" dirty="0">
                <a:latin typeface="+mn-lt"/>
              </a:rPr>
              <a:t>42</a:t>
            </a:r>
            <a:r>
              <a:rPr lang="en-US" sz="1400" b="1" dirty="0">
                <a:latin typeface="+mn-lt"/>
              </a:rPr>
              <a:t>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2FB47F-5CD9-7080-5F78-F7D115669FA0}"/>
              </a:ext>
            </a:extLst>
          </p:cNvPr>
          <p:cNvSpPr txBox="1"/>
          <p:nvPr/>
        </p:nvSpPr>
        <p:spPr>
          <a:xfrm>
            <a:off x="3537110" y="2975369"/>
            <a:ext cx="595422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400" b="1" baseline="30000" dirty="0">
                <a:latin typeface="+mn-lt"/>
              </a:rPr>
              <a:t>212</a:t>
            </a:r>
            <a:r>
              <a:rPr lang="en-US" sz="1400" b="1" dirty="0">
                <a:latin typeface="+mn-lt"/>
              </a:rPr>
              <a:t>Bi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520C77-03E0-66FC-5C18-ED99A5AC2917}"/>
              </a:ext>
            </a:extLst>
          </p:cNvPr>
          <p:cNvSpPr txBox="1"/>
          <p:nvPr/>
        </p:nvSpPr>
        <p:spPr>
          <a:xfrm>
            <a:off x="5369454" y="2847594"/>
            <a:ext cx="595422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400" b="1" baseline="30000" dirty="0">
                <a:latin typeface="+mn-lt"/>
              </a:rPr>
              <a:t>208</a:t>
            </a:r>
            <a:r>
              <a:rPr lang="en-US" sz="1400" b="1" dirty="0">
                <a:latin typeface="+mn-lt"/>
              </a:rPr>
              <a:t>Tl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64CF73D4-57CF-FDF5-2016-C7021EE8B69E}"/>
              </a:ext>
            </a:extLst>
          </p:cNvPr>
          <p:cNvSpPr/>
          <p:nvPr/>
        </p:nvSpPr>
        <p:spPr>
          <a:xfrm>
            <a:off x="1486698" y="3857608"/>
            <a:ext cx="1332603" cy="286232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1905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sz="1200" b="1" dirty="0">
                <a:solidFill>
                  <a:schemeClr val="tx1"/>
                </a:solidFill>
              </a:rPr>
              <a:t>2𝜈ββ region</a:t>
            </a:r>
          </a:p>
        </p:txBody>
      </p:sp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250E3381-D12C-4B83-9C64-CA30FC0E64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2649" y="6175173"/>
            <a:ext cx="2278375" cy="7765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FAA5DFC2-731B-F451-3C78-003ADDFC92E2}"/>
              </a:ext>
            </a:extLst>
          </p:cNvPr>
          <p:cNvSpPr txBox="1">
            <a:spLocks/>
          </p:cNvSpPr>
          <p:nvPr/>
        </p:nvSpPr>
        <p:spPr>
          <a:xfrm>
            <a:off x="290115" y="94734"/>
            <a:ext cx="11492432" cy="88639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defRPr>
            </a:lvl1pPr>
          </a:lstStyle>
          <a:p>
            <a:r>
              <a:rPr lang="en-US" sz="2800" dirty="0"/>
              <a:t>Background from the beta decay of </a:t>
            </a:r>
            <a:r>
              <a:rPr lang="en-US" sz="2800" baseline="30000" dirty="0"/>
              <a:t>42</a:t>
            </a:r>
            <a:r>
              <a:rPr lang="en-US" sz="2800" dirty="0"/>
              <a:t>K is strongly suppressed after LAr anti-coincidence</a:t>
            </a:r>
          </a:p>
        </p:txBody>
      </p:sp>
      <p:sp>
        <p:nvSpPr>
          <p:cNvPr id="14" name="Terminator 13">
            <a:extLst>
              <a:ext uri="{FF2B5EF4-FFF2-40B4-BE49-F238E27FC236}">
                <a16:creationId xmlns:a16="http://schemas.microsoft.com/office/drawing/2014/main" id="{CCD5E80D-B63C-C956-C6C6-0F43E22E608C}"/>
              </a:ext>
            </a:extLst>
          </p:cNvPr>
          <p:cNvSpPr/>
          <p:nvPr/>
        </p:nvSpPr>
        <p:spPr>
          <a:xfrm>
            <a:off x="4499254" y="2333238"/>
            <a:ext cx="1710813" cy="195212"/>
          </a:xfrm>
          <a:prstGeom prst="flowChartTerminator">
            <a:avLst/>
          </a:prstGeom>
          <a:solidFill>
            <a:schemeClr val="accent5">
              <a:lumMod val="20000"/>
              <a:lumOff val="80000"/>
              <a:alpha val="27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Blinded window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3F75BA9F-5D73-1DA1-4C99-0FA81E2B9AD7}"/>
                  </a:ext>
                </a:extLst>
              </p14:cNvPr>
              <p14:cNvContentPartPr/>
              <p14:nvPr/>
            </p14:nvContentPartPr>
            <p14:xfrm>
              <a:off x="4442067" y="2178453"/>
              <a:ext cx="350280" cy="17748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3F75BA9F-5D73-1DA1-4C99-0FA81E2B9AD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433067" y="2169471"/>
                <a:ext cx="367920" cy="19508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8CBB817A-724D-7CD4-4368-44705780AD32}"/>
                  </a:ext>
                </a:extLst>
              </p14:cNvPr>
              <p14:cNvContentPartPr/>
              <p14:nvPr/>
            </p14:nvContentPartPr>
            <p14:xfrm>
              <a:off x="4407147" y="2126253"/>
              <a:ext cx="75600" cy="12456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8CBB817A-724D-7CD4-4368-44705780AD32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398147" y="2117253"/>
                <a:ext cx="93240" cy="142200"/>
              </a:xfrm>
              <a:prstGeom prst="rect">
                <a:avLst/>
              </a:prstGeom>
            </p:spPr>
          </p:pic>
        </mc:Fallback>
      </mc:AlternateContent>
      <p:pic>
        <p:nvPicPr>
          <p:cNvPr id="17" name="Picture 2">
            <a:extLst>
              <a:ext uri="{FF2B5EF4-FFF2-40B4-BE49-F238E27FC236}">
                <a16:creationId xmlns:a16="http://schemas.microsoft.com/office/drawing/2014/main" id="{13705123-1A76-F76E-70AC-065168C29E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3514" y="1202908"/>
            <a:ext cx="4253105" cy="4990063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9F56785-7906-D80F-7AE1-A5689165CED9}"/>
              </a:ext>
            </a:extLst>
          </p:cNvPr>
          <p:cNvSpPr txBox="1"/>
          <p:nvPr/>
        </p:nvSpPr>
        <p:spPr>
          <a:xfrm>
            <a:off x="5513939" y="2175075"/>
            <a:ext cx="75331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b="1" i="0" u="none" strike="noStrike" dirty="0">
                <a:solidFill>
                  <a:srgbClr val="FF40FF"/>
                </a:solidFill>
                <a:effectLst/>
                <a:latin typeface="-apple-system"/>
              </a:rPr>
              <a:t>EC</a:t>
            </a:r>
          </a:p>
          <a:p>
            <a:pPr algn="ctr"/>
            <a:r>
              <a:rPr lang="en-US" sz="1100" b="1" dirty="0">
                <a:solidFill>
                  <a:srgbClr val="FF40FF"/>
                </a:solidFill>
                <a:latin typeface="-apple-system"/>
              </a:rPr>
              <a:t>(uniform)</a:t>
            </a:r>
            <a:endParaRPr lang="en-US" sz="1100" dirty="0">
              <a:solidFill>
                <a:srgbClr val="FF40FF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24C71FE-0890-33B9-8EAB-5A6F9D6CBB1B}"/>
              </a:ext>
            </a:extLst>
          </p:cNvPr>
          <p:cNvSpPr txBox="1"/>
          <p:nvPr/>
        </p:nvSpPr>
        <p:spPr>
          <a:xfrm>
            <a:off x="6247099" y="2188533"/>
            <a:ext cx="75331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b="1" dirty="0">
                <a:solidFill>
                  <a:srgbClr val="FF40FF"/>
                </a:solidFill>
                <a:latin typeface="-apple-system"/>
              </a:rPr>
              <a:t>β</a:t>
            </a:r>
            <a:endParaRPr lang="en-US" sz="1100" b="1" i="0" u="none" strike="noStrike" dirty="0">
              <a:solidFill>
                <a:srgbClr val="FF40FF"/>
              </a:solidFill>
              <a:effectLst/>
              <a:latin typeface="-apple-system"/>
            </a:endParaRPr>
          </a:p>
          <a:p>
            <a:pPr algn="ctr"/>
            <a:r>
              <a:rPr lang="en-US" sz="1100" b="1" dirty="0">
                <a:solidFill>
                  <a:srgbClr val="FF40FF"/>
                </a:solidFill>
                <a:latin typeface="-apple-system"/>
              </a:rPr>
              <a:t>(surface)</a:t>
            </a:r>
            <a:endParaRPr lang="en-US" sz="1100" dirty="0">
              <a:solidFill>
                <a:srgbClr val="FF40FF"/>
              </a:solidFill>
            </a:endParaRPr>
          </a:p>
        </p:txBody>
      </p:sp>
      <p:pic>
        <p:nvPicPr>
          <p:cNvPr id="20" name="Picture 4">
            <a:extLst>
              <a:ext uri="{FF2B5EF4-FFF2-40B4-BE49-F238E27FC236}">
                <a16:creationId xmlns:a16="http://schemas.microsoft.com/office/drawing/2014/main" id="{2ABD3637-DE80-00B3-E0AF-B72987BB61B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39" t="11075" r="1068"/>
          <a:stretch/>
        </p:blipFill>
        <p:spPr bwMode="auto">
          <a:xfrm>
            <a:off x="8531942" y="2528323"/>
            <a:ext cx="2173360" cy="2481948"/>
          </a:xfrm>
          <a:prstGeom prst="rect">
            <a:avLst/>
          </a:prstGeom>
          <a:noFill/>
          <a:effectLst>
            <a:glow rad="635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Date Placeholder 2">
            <a:extLst>
              <a:ext uri="{FF2B5EF4-FFF2-40B4-BE49-F238E27FC236}">
                <a16:creationId xmlns:a16="http://schemas.microsoft.com/office/drawing/2014/main" id="{507E1DDF-1A57-DB81-C35E-F13CB688B5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3/4/2026</a:t>
            </a:r>
          </a:p>
        </p:txBody>
      </p:sp>
      <p:sp>
        <p:nvSpPr>
          <p:cNvPr id="24" name="Footer Placeholder 3">
            <a:extLst>
              <a:ext uri="{FF2B5EF4-FFF2-40B4-BE49-F238E27FC236}">
                <a16:creationId xmlns:a16="http://schemas.microsoft.com/office/drawing/2014/main" id="{DA4F62F0-C3C1-99D6-40BE-465027DE1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23816" y="6356350"/>
            <a:ext cx="5190241" cy="365125"/>
          </a:xfrm>
        </p:spPr>
        <p:txBody>
          <a:bodyPr/>
          <a:lstStyle/>
          <a:p>
            <a:r>
              <a:rPr lang="en-US" spc="0" dirty="0"/>
              <a:t>Harisree Krishnamoorthy | LLWI 2026, March 2026, Lake Louise</a:t>
            </a:r>
          </a:p>
        </p:txBody>
      </p:sp>
      <p:pic>
        <p:nvPicPr>
          <p:cNvPr id="25" name="Picture 24" descr="Icon&#10;&#10;Description automatically generated">
            <a:extLst>
              <a:ext uri="{FF2B5EF4-FFF2-40B4-BE49-F238E27FC236}">
                <a16:creationId xmlns:a16="http://schemas.microsoft.com/office/drawing/2014/main" id="{C248D0BC-0560-56F6-E6E6-D54ABAC760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2649" y="6175173"/>
            <a:ext cx="2278375" cy="7765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26" name="Picture 25" descr="Logo, company name&#10;&#10;AI-generated content may be incorrect.">
            <a:extLst>
              <a:ext uri="{FF2B5EF4-FFF2-40B4-BE49-F238E27FC236}">
                <a16:creationId xmlns:a16="http://schemas.microsoft.com/office/drawing/2014/main" id="{5FE4B01C-2666-31BB-023A-C62F4B5BDC7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85597" y="6278083"/>
            <a:ext cx="1234972" cy="463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4275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35E8D28-5C8A-53B5-A934-EA1FA29C3264}"/>
              </a:ext>
            </a:extLst>
          </p:cNvPr>
          <p:cNvSpPr/>
          <p:nvPr/>
        </p:nvSpPr>
        <p:spPr>
          <a:xfrm>
            <a:off x="9843154" y="0"/>
            <a:ext cx="2266300" cy="16225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2F1514-D2B5-3F5B-EE30-0EC9B1523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67E29-1480-472A-9FC5-C4768A52587C}" type="slidenum">
              <a:rPr lang="en-US" smtClean="0"/>
              <a:t>28</a:t>
            </a:fld>
            <a:endParaRPr lang="en-US" dirty="0"/>
          </a:p>
        </p:txBody>
      </p:sp>
      <p:pic>
        <p:nvPicPr>
          <p:cNvPr id="6" name="LegendToySpectraCrop.gif" descr="LegendToySpectraCrop.gif">
            <a:extLst>
              <a:ext uri="{FF2B5EF4-FFF2-40B4-BE49-F238E27FC236}">
                <a16:creationId xmlns:a16="http://schemas.microsoft.com/office/drawing/2014/main" id="{5102EA28-8AAC-D6A2-052B-537829DEE42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08275" y="117438"/>
            <a:ext cx="5840038" cy="2873380"/>
          </a:xfrm>
          <a:prstGeom prst="rect">
            <a:avLst/>
          </a:prstGeom>
          <a:ln w="12700">
            <a:solidFill>
              <a:schemeClr val="tx1"/>
            </a:solidFill>
            <a:miter lim="400000"/>
          </a:ln>
        </p:spPr>
      </p:pic>
      <p:pic>
        <p:nvPicPr>
          <p:cNvPr id="7" name="Picture 6" descr="Picture 6">
            <a:extLst>
              <a:ext uri="{FF2B5EF4-FFF2-40B4-BE49-F238E27FC236}">
                <a16:creationId xmlns:a16="http://schemas.microsoft.com/office/drawing/2014/main" id="{FEBCF8F2-E231-0A44-84B6-3A125B7208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6567" y="3355942"/>
            <a:ext cx="6061260" cy="3000408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</p:pic>
      <p:sp>
        <p:nvSpPr>
          <p:cNvPr id="8" name="Google Shape;165;p31">
            <a:extLst>
              <a:ext uri="{FF2B5EF4-FFF2-40B4-BE49-F238E27FC236}">
                <a16:creationId xmlns:a16="http://schemas.microsoft.com/office/drawing/2014/main" id="{B922BB1D-440E-1AF9-4581-A92A7361B949}"/>
              </a:ext>
            </a:extLst>
          </p:cNvPr>
          <p:cNvSpPr txBox="1"/>
          <p:nvPr/>
        </p:nvSpPr>
        <p:spPr>
          <a:xfrm>
            <a:off x="6086478" y="3008432"/>
            <a:ext cx="5522823" cy="691024"/>
          </a:xfrm>
          <a:prstGeom prst="rect">
            <a:avLst/>
          </a:prstGeom>
          <a:solidFill>
            <a:schemeClr val="tx2"/>
          </a:solidFill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xmlns:lc="http://schemas.openxmlformats.org/drawingml/2006/lockedCanvas" val="1"/>
            </a:ext>
          </a:extLst>
        </p:spPr>
        <p:txBody>
          <a:bodyPr wrap="square" lIns="182849" tIns="182849" rIns="182849" bIns="18284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indent="457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914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1371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18288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22860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2743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3200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3657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algn="ctr">
              <a:lnSpc>
                <a:spcPct val="115000"/>
              </a:lnSpc>
              <a:defRPr sz="3600">
                <a:solidFill>
                  <a:srgbClr val="004488"/>
                </a:solidFill>
              </a:defRPr>
            </a:pPr>
            <a:r>
              <a:rPr sz="2000" dirty="0"/>
              <a:t>&lt;10</a:t>
            </a:r>
            <a:r>
              <a:rPr sz="2000" baseline="30888" dirty="0"/>
              <a:t>-6</a:t>
            </a:r>
            <a:r>
              <a:rPr sz="2000" dirty="0"/>
              <a:t> 2νββ events leak into in Q</a:t>
            </a:r>
            <a:r>
              <a:rPr sz="2000" baseline="-16555" dirty="0"/>
              <a:t>ββ</a:t>
            </a:r>
            <a:r>
              <a:rPr sz="2000" dirty="0"/>
              <a:t>±2σ</a:t>
            </a:r>
          </a:p>
        </p:txBody>
      </p:sp>
      <p:sp>
        <p:nvSpPr>
          <p:cNvPr id="9" name="Google Shape;186;p32">
            <a:extLst>
              <a:ext uri="{FF2B5EF4-FFF2-40B4-BE49-F238E27FC236}">
                <a16:creationId xmlns:a16="http://schemas.microsoft.com/office/drawing/2014/main" id="{7D23D082-BF0E-F1C8-C56F-8EE59FF4F918}"/>
              </a:ext>
            </a:extLst>
          </p:cNvPr>
          <p:cNvSpPr txBox="1"/>
          <p:nvPr/>
        </p:nvSpPr>
        <p:spPr>
          <a:xfrm>
            <a:off x="5942396" y="3932825"/>
            <a:ext cx="3049577" cy="1107933"/>
          </a:xfrm>
          <a:prstGeom prst="rect">
            <a:avLst/>
          </a:prstGeom>
          <a:solidFill>
            <a:schemeClr val="tx2"/>
          </a:solidFill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xmlns:lc="http://schemas.openxmlformats.org/drawingml/2006/lockedCanvas" val="1"/>
            </a:ext>
          </a:extLst>
        </p:spPr>
        <p:txBody>
          <a:bodyPr wrap="square" lIns="182849" tIns="182849" rIns="182849" bIns="18284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indent="457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914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1371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18288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22860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2743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3200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3657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>
              <a:defRPr sz="3600">
                <a:solidFill>
                  <a:srgbClr val="BF9000"/>
                </a:solidFill>
              </a:defRPr>
            </a:pPr>
            <a:r>
              <a:rPr sz="1600" dirty="0"/>
              <a:t>Flat,</a:t>
            </a:r>
            <a:r>
              <a:rPr lang="en-US" sz="1600" dirty="0"/>
              <a:t> </a:t>
            </a:r>
            <a:r>
              <a:rPr sz="1600" dirty="0"/>
              <a:t>featureless background </a:t>
            </a:r>
          </a:p>
          <a:p>
            <a:pPr>
              <a:defRPr sz="3600">
                <a:solidFill>
                  <a:srgbClr val="BF9000"/>
                </a:solidFill>
              </a:defRPr>
            </a:pPr>
            <a:r>
              <a:rPr sz="1600" dirty="0"/>
              <a:t>No background peaks are expected close to Q</a:t>
            </a:r>
            <a:r>
              <a:rPr sz="1600" baseline="-16555" dirty="0"/>
              <a:t>ββ</a:t>
            </a:r>
          </a:p>
        </p:txBody>
      </p:sp>
      <p:sp>
        <p:nvSpPr>
          <p:cNvPr id="10" name="Google Shape;185;p32">
            <a:extLst>
              <a:ext uri="{FF2B5EF4-FFF2-40B4-BE49-F238E27FC236}">
                <a16:creationId xmlns:a16="http://schemas.microsoft.com/office/drawing/2014/main" id="{C31C321F-6A37-D1E3-1FB8-2D818BB90033}"/>
              </a:ext>
            </a:extLst>
          </p:cNvPr>
          <p:cNvSpPr txBox="1"/>
          <p:nvPr/>
        </p:nvSpPr>
        <p:spPr>
          <a:xfrm>
            <a:off x="8847890" y="3653163"/>
            <a:ext cx="2471451" cy="1143901"/>
          </a:xfrm>
          <a:prstGeom prst="rect">
            <a:avLst/>
          </a:prstGeom>
          <a:solidFill>
            <a:schemeClr val="tx2"/>
          </a:solidFill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xmlns:lc="http://schemas.openxmlformats.org/drawingml/2006/lockedCanvas" val="1"/>
            </a:ext>
          </a:extLst>
        </p:spPr>
        <p:txBody>
          <a:bodyPr wrap="square" tIns="91439" bIns="9143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indent="457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914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1371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18288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22860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2743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3200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3657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algn="ctr">
              <a:spcBef>
                <a:spcPts val="1000"/>
              </a:spcBef>
              <a:defRPr sz="3600">
                <a:solidFill>
                  <a:srgbClr val="CC3312"/>
                </a:solidFill>
              </a:defRPr>
            </a:pPr>
            <a:r>
              <a:rPr sz="1800" dirty="0"/>
              <a:t>0νββ </a:t>
            </a:r>
            <a:r>
              <a:rPr lang="en-US" sz="1800" dirty="0"/>
              <a:t>          </a:t>
            </a:r>
          </a:p>
          <a:p>
            <a:pPr algn="ctr">
              <a:spcBef>
                <a:spcPts val="1000"/>
              </a:spcBef>
              <a:defRPr sz="3600">
                <a:solidFill>
                  <a:srgbClr val="CC3312"/>
                </a:solidFill>
              </a:defRPr>
            </a:pPr>
            <a:r>
              <a:rPr sz="1800" dirty="0"/>
              <a:t>T</a:t>
            </a:r>
            <a:r>
              <a:rPr sz="1800" baseline="-5999" dirty="0"/>
              <a:t>1/2</a:t>
            </a:r>
            <a:r>
              <a:rPr sz="1800" dirty="0"/>
              <a:t> = 10</a:t>
            </a:r>
            <a:r>
              <a:rPr sz="1800" baseline="31999" dirty="0"/>
              <a:t>28</a:t>
            </a:r>
            <a:r>
              <a:rPr sz="1800" dirty="0"/>
              <a:t> yr</a:t>
            </a:r>
            <a:r>
              <a:rPr lang="en-US" sz="1800" dirty="0"/>
              <a:t> </a:t>
            </a:r>
            <a:r>
              <a:rPr sz="1800" dirty="0"/>
              <a:t>3-4 events </a:t>
            </a:r>
          </a:p>
        </p:txBody>
      </p:sp>
      <p:sp>
        <p:nvSpPr>
          <p:cNvPr id="11" name="Simulated example spectrum: after cuts from 10 years of data">
            <a:extLst>
              <a:ext uri="{FF2B5EF4-FFF2-40B4-BE49-F238E27FC236}">
                <a16:creationId xmlns:a16="http://schemas.microsoft.com/office/drawing/2014/main" id="{36DA06F2-4FE1-38B5-F0E0-5918E8BFE159}"/>
              </a:ext>
            </a:extLst>
          </p:cNvPr>
          <p:cNvSpPr txBox="1"/>
          <p:nvPr/>
        </p:nvSpPr>
        <p:spPr>
          <a:xfrm>
            <a:off x="6096000" y="1392800"/>
            <a:ext cx="5640407" cy="800217"/>
          </a:xfrm>
          <a:prstGeom prst="rect">
            <a:avLst/>
          </a:prstGeom>
          <a:solidFill>
            <a:schemeClr val="tx2"/>
          </a:solidFill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xmlns:lc="http://schemas.openxmlformats.org/drawingml/2006/lockedCanvas" val="1"/>
            </a:ext>
          </a:extLst>
        </p:spPr>
        <p:txBody>
          <a:bodyPr wrap="square" tIns="91439" bIns="9143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indent="457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914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1371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18288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22860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2743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3200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3657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algn="ctr">
              <a:defRPr sz="3600">
                <a:solidFill>
                  <a:srgbClr val="000000"/>
                </a:solidFill>
              </a:defRPr>
            </a:pPr>
            <a:r>
              <a:rPr sz="2000" i="1" dirty="0">
                <a:latin typeface="+mn-lt"/>
              </a:rPr>
              <a:t>Simulated </a:t>
            </a:r>
            <a:r>
              <a:rPr sz="2000" dirty="0">
                <a:latin typeface="+mn-lt"/>
              </a:rPr>
              <a:t>example spectrum: after cuts from 10 </a:t>
            </a:r>
            <a:r>
              <a:rPr lang="en-US" sz="2000" dirty="0">
                <a:latin typeface="+mn-lt"/>
              </a:rPr>
              <a:t>ton-</a:t>
            </a:r>
            <a:r>
              <a:rPr sz="2000" dirty="0">
                <a:latin typeface="+mn-lt"/>
              </a:rPr>
              <a:t>years of data</a:t>
            </a:r>
            <a:r>
              <a:rPr lang="en-US" sz="2000" dirty="0">
                <a:latin typeface="+mn-lt"/>
              </a:rPr>
              <a:t> for LEGEND-1000</a:t>
            </a:r>
            <a:endParaRPr sz="2000" dirty="0">
              <a:latin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1972C55-04C7-012D-0834-26F3DD02664F}"/>
              </a:ext>
            </a:extLst>
          </p:cNvPr>
          <p:cNvSpPr txBox="1"/>
          <p:nvPr/>
        </p:nvSpPr>
        <p:spPr>
          <a:xfrm>
            <a:off x="1485684" y="3932825"/>
            <a:ext cx="3987667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C000"/>
                </a:solidFill>
              </a:rPr>
              <a:t>For 10 years of live time, LEGEND-1000 will probe 0</a:t>
            </a:r>
            <a:r>
              <a:rPr lang="el-GR" sz="1400" dirty="0" err="1">
                <a:solidFill>
                  <a:srgbClr val="FFC000"/>
                </a:solidFill>
              </a:rPr>
              <a:t>νββ</a:t>
            </a:r>
            <a:r>
              <a:rPr lang="el-GR" sz="1400" dirty="0">
                <a:solidFill>
                  <a:srgbClr val="FFC000"/>
                </a:solidFill>
              </a:rPr>
              <a:t> </a:t>
            </a:r>
            <a:r>
              <a:rPr lang="en-US" sz="1400" dirty="0">
                <a:solidFill>
                  <a:srgbClr val="FFC000"/>
                </a:solidFill>
              </a:rPr>
              <a:t>decay with 99.7% CL discovery sensitivity (a 50% chance of measuring a signal of at least 3</a:t>
            </a:r>
            <a:r>
              <a:rPr lang="el-GR" sz="1400" dirty="0">
                <a:solidFill>
                  <a:srgbClr val="FFC000"/>
                </a:solidFill>
              </a:rPr>
              <a:t>σ </a:t>
            </a:r>
            <a:r>
              <a:rPr lang="en-US" sz="1400" dirty="0">
                <a:solidFill>
                  <a:srgbClr val="FFC000"/>
                </a:solidFill>
              </a:rPr>
              <a:t>significance for T</a:t>
            </a:r>
            <a:r>
              <a:rPr lang="en-US" sz="800" dirty="0">
                <a:solidFill>
                  <a:srgbClr val="FFC000"/>
                </a:solidFill>
              </a:rPr>
              <a:t>1/2 </a:t>
            </a:r>
            <a:r>
              <a:rPr lang="el-GR" sz="800" dirty="0">
                <a:solidFill>
                  <a:srgbClr val="FFC000"/>
                </a:solidFill>
              </a:rPr>
              <a:t> </a:t>
            </a:r>
            <a:r>
              <a:rPr lang="en-US" sz="1400" dirty="0">
                <a:solidFill>
                  <a:srgbClr val="FFC000"/>
                </a:solidFill>
              </a:rPr>
              <a:t>of 1.3 × 10</a:t>
            </a:r>
            <a:r>
              <a:rPr lang="en-US" sz="1400" baseline="30000" dirty="0">
                <a:solidFill>
                  <a:srgbClr val="FFC000"/>
                </a:solidFill>
              </a:rPr>
              <a:t>28</a:t>
            </a:r>
            <a:r>
              <a:rPr lang="en-US" sz="800" dirty="0">
                <a:solidFill>
                  <a:srgbClr val="FFC000"/>
                </a:solidFill>
              </a:rPr>
              <a:t> </a:t>
            </a:r>
            <a:r>
              <a:rPr lang="en-US" sz="1400" dirty="0">
                <a:solidFill>
                  <a:srgbClr val="FFC000"/>
                </a:solidFill>
              </a:rPr>
              <a:t> years) corresponding to a m</a:t>
            </a:r>
            <a:r>
              <a:rPr lang="el-GR" sz="800" dirty="0" err="1">
                <a:solidFill>
                  <a:srgbClr val="FFC000"/>
                </a:solidFill>
              </a:rPr>
              <a:t>ββ</a:t>
            </a:r>
            <a:r>
              <a:rPr lang="el-GR" sz="800" dirty="0">
                <a:solidFill>
                  <a:srgbClr val="FFC000"/>
                </a:solidFill>
              </a:rPr>
              <a:t> </a:t>
            </a:r>
            <a:r>
              <a:rPr lang="en-US" sz="1400" dirty="0">
                <a:solidFill>
                  <a:srgbClr val="FFC000"/>
                </a:solidFill>
              </a:rPr>
              <a:t>upper limit in the range of 9–21 </a:t>
            </a:r>
            <a:r>
              <a:rPr lang="en-US" sz="1400" dirty="0" err="1">
                <a:solidFill>
                  <a:srgbClr val="FFC000"/>
                </a:solidFill>
              </a:rPr>
              <a:t>meV</a:t>
            </a:r>
            <a:r>
              <a:rPr lang="en-US" sz="1400" dirty="0">
                <a:solidFill>
                  <a:srgbClr val="FFC000"/>
                </a:solidFill>
              </a:rPr>
              <a:t>. </a:t>
            </a:r>
          </a:p>
        </p:txBody>
      </p:sp>
      <p:sp>
        <p:nvSpPr>
          <p:cNvPr id="14" name="Date Placeholder 2">
            <a:extLst>
              <a:ext uri="{FF2B5EF4-FFF2-40B4-BE49-F238E27FC236}">
                <a16:creationId xmlns:a16="http://schemas.microsoft.com/office/drawing/2014/main" id="{E5798B80-293D-ECD3-F116-62D0673BF25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3/4/2026</a:t>
            </a:r>
          </a:p>
        </p:txBody>
      </p:sp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7BFAC495-9858-B89C-46FE-DDB30DECC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23816" y="6356350"/>
            <a:ext cx="5190241" cy="365125"/>
          </a:xfrm>
        </p:spPr>
        <p:txBody>
          <a:bodyPr/>
          <a:lstStyle/>
          <a:p>
            <a:r>
              <a:rPr lang="en-US" spc="0" dirty="0"/>
              <a:t>Harisree Krishnamoorthy | LLWI 2026, March 2026, Lake Louise</a:t>
            </a:r>
          </a:p>
        </p:txBody>
      </p:sp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9B39F54E-BEEE-A522-7B5D-43E8D9CD45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2649" y="6175173"/>
            <a:ext cx="2278375" cy="7765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17" name="Picture 16" descr="Logo, company name&#10;&#10;AI-generated content may be incorrect.">
            <a:extLst>
              <a:ext uri="{FF2B5EF4-FFF2-40B4-BE49-F238E27FC236}">
                <a16:creationId xmlns:a16="http://schemas.microsoft.com/office/drawing/2014/main" id="{77B1237A-056E-D953-DE59-B1115E6584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85597" y="6278083"/>
            <a:ext cx="1234972" cy="463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8476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63" name="Rectangle 2062">
            <a:extLst>
              <a:ext uri="{FF2B5EF4-FFF2-40B4-BE49-F238E27FC236}">
                <a16:creationId xmlns:a16="http://schemas.microsoft.com/office/drawing/2014/main" id="{B78EDDD3-C548-48EF-B3CA-B290B1719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056" name="Picture 8">
            <a:extLst>
              <a:ext uri="{FF2B5EF4-FFF2-40B4-BE49-F238E27FC236}">
                <a16:creationId xmlns:a16="http://schemas.microsoft.com/office/drawing/2014/main" id="{70D0E9DD-DE34-137A-13FD-6E423F31A9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2" r="11227" b="-2"/>
          <a:stretch>
            <a:fillRect/>
          </a:stretch>
        </p:blipFill>
        <p:spPr bwMode="auto">
          <a:xfrm>
            <a:off x="196731" y="166533"/>
            <a:ext cx="3809612" cy="6524936"/>
          </a:xfrm>
          <a:prstGeom prst="rect">
            <a:avLst/>
          </a:prstGeom>
          <a:noFill/>
          <a:ln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02F0B6BB-DB7B-9A01-6C6F-4F5EAD2D56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 b="3351"/>
          <a:stretch>
            <a:fillRect/>
          </a:stretch>
        </p:blipFill>
        <p:spPr bwMode="auto">
          <a:xfrm>
            <a:off x="4196497" y="166533"/>
            <a:ext cx="3797618" cy="6524936"/>
          </a:xfrm>
          <a:prstGeom prst="rect">
            <a:avLst/>
          </a:prstGeom>
          <a:noFill/>
          <a:ln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CBF5AC59-9801-1B3D-02A5-48040CCB09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53" b="9668"/>
          <a:stretch>
            <a:fillRect/>
          </a:stretch>
        </p:blipFill>
        <p:spPr bwMode="auto">
          <a:xfrm>
            <a:off x="8183346" y="166533"/>
            <a:ext cx="3822808" cy="3160653"/>
          </a:xfrm>
          <a:prstGeom prst="rect">
            <a:avLst/>
          </a:prstGeom>
          <a:noFill/>
          <a:ln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B2CDDC7D-8DFE-FEEF-B215-74AD740D46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30" r="3" b="19963"/>
          <a:stretch>
            <a:fillRect/>
          </a:stretch>
        </p:blipFill>
        <p:spPr bwMode="auto">
          <a:xfrm>
            <a:off x="8183346" y="3506741"/>
            <a:ext cx="3822808" cy="3184727"/>
          </a:xfrm>
          <a:prstGeom prst="rect">
            <a:avLst/>
          </a:prstGeom>
          <a:noFill/>
          <a:ln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962605-DF11-2484-A772-8E4CCA635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80967E29-1480-472A-9FC5-C4768A52587C}" type="slidenum">
              <a:rPr lang="en-US">
                <a:solidFill>
                  <a:srgbClr val="FFFFFF"/>
                </a:solidFill>
                <a:ea typeface="+mn-ea"/>
              </a:rPr>
              <a:pPr>
                <a:spcAft>
                  <a:spcPts val="600"/>
                </a:spcAft>
              </a:pPr>
              <a:t>29</a:t>
            </a:fld>
            <a:endParaRPr lang="en-US">
              <a:solidFill>
                <a:srgbClr val="FFFFFF"/>
              </a:solidFill>
              <a:ea typeface="+mn-e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E859D0-8284-0C87-09F8-25E185FF42D7}"/>
              </a:ext>
            </a:extLst>
          </p:cNvPr>
          <p:cNvSpPr txBox="1"/>
          <p:nvPr/>
        </p:nvSpPr>
        <p:spPr>
          <a:xfrm>
            <a:off x="6867120" y="166531"/>
            <a:ext cx="263245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Photos by Michael Willers</a:t>
            </a:r>
          </a:p>
        </p:txBody>
      </p:sp>
    </p:spTree>
    <p:extLst>
      <p:ext uri="{BB962C8B-B14F-4D97-AF65-F5344CB8AC3E}">
        <p14:creationId xmlns:p14="http://schemas.microsoft.com/office/powerpoint/2010/main" val="501051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BC42EF1-154A-4EE9-0952-398D20782003}"/>
              </a:ext>
            </a:extLst>
          </p:cNvPr>
          <p:cNvSpPr/>
          <p:nvPr/>
        </p:nvSpPr>
        <p:spPr>
          <a:xfrm>
            <a:off x="0" y="0"/>
            <a:ext cx="1454727" cy="6442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271B6E-E733-387B-8D0A-2BEBDB047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812" y="90029"/>
            <a:ext cx="11434990" cy="1285303"/>
          </a:xfrm>
        </p:spPr>
        <p:txBody>
          <a:bodyPr>
            <a:noAutofit/>
          </a:bodyPr>
          <a:lstStyle/>
          <a:p>
            <a:r>
              <a:rPr lang="en-US" sz="3200" spc="0" dirty="0"/>
              <a:t>Neutrinoless double beta decay (0𝜈𝛽𝛽) is an excellent </a:t>
            </a:r>
            <a:br>
              <a:rPr lang="en-US" sz="3200" spc="0" dirty="0"/>
            </a:br>
            <a:r>
              <a:rPr lang="en-US" sz="3200" spc="0" dirty="0">
                <a:solidFill>
                  <a:srgbClr val="FFC000"/>
                </a:solidFill>
              </a:rPr>
              <a:t>(and perhaps the only) </a:t>
            </a:r>
            <a:r>
              <a:rPr lang="en-US" sz="3200" spc="0" dirty="0"/>
              <a:t>probe to Majorana nature of neutrinos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AA359C-23B8-94E2-3F45-112B34825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67E29-1480-472A-9FC5-C4768A52587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2AFC612-DEAF-8B8D-B8D8-C1479202AF3E}"/>
              </a:ext>
            </a:extLst>
          </p:cNvPr>
          <p:cNvSpPr/>
          <p:nvPr/>
        </p:nvSpPr>
        <p:spPr>
          <a:xfrm>
            <a:off x="10626436" y="5380181"/>
            <a:ext cx="1454727" cy="8941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DE260E2-A3F1-FE4B-1B57-50551414EDF0}"/>
              </a:ext>
            </a:extLst>
          </p:cNvPr>
          <p:cNvGrpSpPr/>
          <p:nvPr/>
        </p:nvGrpSpPr>
        <p:grpSpPr>
          <a:xfrm>
            <a:off x="4867912" y="1573603"/>
            <a:ext cx="7182034" cy="3534524"/>
            <a:chOff x="526381" y="1377309"/>
            <a:chExt cx="7994712" cy="3891992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D9EA9DF1-7543-FDFA-1DBE-6BA76CC9FED2}"/>
                </a:ext>
              </a:extLst>
            </p:cNvPr>
            <p:cNvGrpSpPr/>
            <p:nvPr/>
          </p:nvGrpSpPr>
          <p:grpSpPr>
            <a:xfrm>
              <a:off x="526381" y="1377309"/>
              <a:ext cx="7994712" cy="3078318"/>
              <a:chOff x="7422848" y="1171647"/>
              <a:chExt cx="4996933" cy="1690998"/>
            </a:xfrm>
          </p:grpSpPr>
          <p:sp>
            <p:nvSpPr>
              <p:cNvPr id="11" name="Rounded Rectangle 10">
                <a:extLst>
                  <a:ext uri="{FF2B5EF4-FFF2-40B4-BE49-F238E27FC236}">
                    <a16:creationId xmlns:a16="http://schemas.microsoft.com/office/drawing/2014/main" id="{3209E0AB-26AB-4E8E-7E58-A27BBE3C9979}"/>
                  </a:ext>
                </a:extLst>
              </p:cNvPr>
              <p:cNvSpPr/>
              <p:nvPr/>
            </p:nvSpPr>
            <p:spPr>
              <a:xfrm>
                <a:off x="7422848" y="1171647"/>
                <a:ext cx="4996933" cy="329147"/>
              </a:xfrm>
              <a:prstGeom prst="roundRect">
                <a:avLst/>
              </a:prstGeom>
              <a:solidFill>
                <a:schemeClr val="bg2">
                  <a:lumMod val="10000"/>
                  <a:lumOff val="90000"/>
                </a:schemeClr>
              </a:solidFill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b="1" dirty="0">
                    <a:solidFill>
                      <a:schemeClr val="bg1"/>
                    </a:solidFill>
                    <a:effectLst/>
                    <a:latin typeface="+mn-lt"/>
                  </a:rPr>
                  <a:t>Implications </a:t>
                </a:r>
                <a:r>
                  <a:rPr lang="en-US" sz="2000" b="1" dirty="0">
                    <a:solidFill>
                      <a:schemeClr val="bg1"/>
                    </a:solidFill>
                  </a:rPr>
                  <a:t>i</a:t>
                </a:r>
                <a:r>
                  <a:rPr lang="en-US" sz="2000" b="1" dirty="0">
                    <a:solidFill>
                      <a:schemeClr val="bg1"/>
                    </a:solidFill>
                    <a:effectLst/>
                    <a:latin typeface="+mn-lt"/>
                  </a:rPr>
                  <a:t>f 0𝜈𝛽𝛽 is observed</a:t>
                </a:r>
                <a:r>
                  <a:rPr lang="en-US" sz="2800" b="1" dirty="0">
                    <a:solidFill>
                      <a:schemeClr val="bg1"/>
                    </a:solidFill>
                  </a:rPr>
                  <a:t> </a:t>
                </a:r>
                <a:r>
                  <a:rPr lang="en-US" sz="2000" b="1" dirty="0">
                    <a:solidFill>
                      <a:schemeClr val="bg1"/>
                    </a:solidFill>
                  </a:rPr>
                  <a:t>(assuming light 𝜈 exchange)</a:t>
                </a:r>
                <a:endParaRPr lang="en-US" sz="2800" b="1" dirty="0">
                  <a:solidFill>
                    <a:schemeClr val="bg1"/>
                  </a:solidFill>
                  <a:effectLst/>
                  <a:latin typeface="+mn-lt"/>
                </a:endParaRPr>
              </a:p>
            </p:txBody>
          </p:sp>
          <p:sp>
            <p:nvSpPr>
              <p:cNvPr id="12" name="Rounded Rectangle 11">
                <a:extLst>
                  <a:ext uri="{FF2B5EF4-FFF2-40B4-BE49-F238E27FC236}">
                    <a16:creationId xmlns:a16="http://schemas.microsoft.com/office/drawing/2014/main" id="{7A6C6C39-E00B-F9B7-6536-C22A33728DD3}"/>
                  </a:ext>
                </a:extLst>
              </p:cNvPr>
              <p:cNvSpPr/>
              <p:nvPr/>
            </p:nvSpPr>
            <p:spPr>
              <a:xfrm>
                <a:off x="7586543" y="2252939"/>
                <a:ext cx="1385310" cy="562043"/>
              </a:xfrm>
              <a:prstGeom prst="round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1"/>
                <a:endParaRPr lang="en-US" sz="1800" dirty="0">
                  <a:solidFill>
                    <a:srgbClr val="000000"/>
                  </a:solidFill>
                  <a:effectLst/>
                </a:endParaRPr>
              </a:p>
            </p:txBody>
          </p:sp>
          <p:sp>
            <p:nvSpPr>
              <p:cNvPr id="13" name="Rounded Rectangle 12">
                <a:extLst>
                  <a:ext uri="{FF2B5EF4-FFF2-40B4-BE49-F238E27FC236}">
                    <a16:creationId xmlns:a16="http://schemas.microsoft.com/office/drawing/2014/main" id="{FD1E94DE-1C2B-5C82-A48C-7B97D73DCC6B}"/>
                  </a:ext>
                </a:extLst>
              </p:cNvPr>
              <p:cNvSpPr/>
              <p:nvPr/>
            </p:nvSpPr>
            <p:spPr>
              <a:xfrm>
                <a:off x="9076390" y="2242199"/>
                <a:ext cx="1385310" cy="595456"/>
              </a:xfrm>
              <a:prstGeom prst="round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Rounded Rectangle 13">
                <a:extLst>
                  <a:ext uri="{FF2B5EF4-FFF2-40B4-BE49-F238E27FC236}">
                    <a16:creationId xmlns:a16="http://schemas.microsoft.com/office/drawing/2014/main" id="{B9076339-4816-9608-7DFF-0FA53A338BAD}"/>
                  </a:ext>
                </a:extLst>
              </p:cNvPr>
              <p:cNvSpPr/>
              <p:nvPr/>
            </p:nvSpPr>
            <p:spPr>
              <a:xfrm>
                <a:off x="10536623" y="2226320"/>
                <a:ext cx="1673395" cy="612108"/>
              </a:xfrm>
              <a:prstGeom prst="round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3C2264F-97AD-71B6-3D4B-87E33F508448}"/>
                  </a:ext>
                </a:extLst>
              </p:cNvPr>
              <p:cNvSpPr txBox="1"/>
              <p:nvPr/>
            </p:nvSpPr>
            <p:spPr>
              <a:xfrm>
                <a:off x="7570304" y="2234039"/>
                <a:ext cx="1385310" cy="6143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FF9E1B"/>
                    </a:solidFill>
                    <a:effectLst/>
                  </a:rPr>
                  <a:t>Neutrinos are Majorana fermions</a:t>
                </a:r>
                <a:endParaRPr lang="en-US" sz="2000" dirty="0">
                  <a:solidFill>
                    <a:srgbClr val="FF9E1B"/>
                  </a:solidFill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B0DA4B8-0FBF-8FBD-3592-C81A3CF1D5B2}"/>
                  </a:ext>
                </a:extLst>
              </p:cNvPr>
              <p:cNvSpPr txBox="1"/>
              <p:nvPr/>
            </p:nvSpPr>
            <p:spPr>
              <a:xfrm>
                <a:off x="9067721" y="2269302"/>
                <a:ext cx="1418187" cy="5585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FF9E1B"/>
                    </a:solidFill>
                    <a:effectLst/>
                  </a:rPr>
                  <a:t>B-L is  not conserved</a:t>
                </a:r>
              </a:p>
              <a:p>
                <a:pPr algn="ctr"/>
                <a:r>
                  <a:rPr lang="en-US" dirty="0">
                    <a:solidFill>
                      <a:srgbClr val="FF9E1B"/>
                    </a:solidFill>
                  </a:rPr>
                  <a:t>(ΔL=2), m</a:t>
                </a:r>
                <a:r>
                  <a:rPr lang="en-US" baseline="-25000" dirty="0">
                    <a:solidFill>
                      <a:srgbClr val="FF9E1B"/>
                    </a:solidFill>
                  </a:rPr>
                  <a:t>ββ</a:t>
                </a:r>
                <a:r>
                  <a:rPr lang="en-US" dirty="0">
                    <a:solidFill>
                      <a:srgbClr val="FF9E1B"/>
                    </a:solidFill>
                  </a:rPr>
                  <a:t> ≠ 0</a:t>
                </a:r>
                <a:endParaRPr lang="en-US" dirty="0">
                  <a:solidFill>
                    <a:srgbClr val="FF9E1B"/>
                  </a:solidFill>
                  <a:effectLst/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5F68881-2801-0D5C-AED2-A565CD8430CF}"/>
                  </a:ext>
                </a:extLst>
              </p:cNvPr>
              <p:cNvSpPr txBox="1"/>
              <p:nvPr/>
            </p:nvSpPr>
            <p:spPr>
              <a:xfrm>
                <a:off x="10598015" y="2248289"/>
                <a:ext cx="1536980" cy="6143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FF9E1B"/>
                    </a:solidFill>
                    <a:effectLst/>
                  </a:rPr>
                  <a:t>Absolute neutrino mass scale can be constrained</a:t>
                </a:r>
              </a:p>
            </p:txBody>
          </p: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EA06A504-5106-BD1A-14AC-4258C9C326F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143088" y="1522725"/>
                <a:ext cx="1661038" cy="724844"/>
              </a:xfrm>
              <a:prstGeom prst="line">
                <a:avLst/>
              </a:prstGeom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F5E5A86A-6271-697E-AAE4-F353A2151A7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13098" y="1527897"/>
                <a:ext cx="0" cy="699968"/>
              </a:xfrm>
              <a:prstGeom prst="line">
                <a:avLst/>
              </a:prstGeom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A3B41006-98EC-F98F-6986-B95208DF212A}"/>
                  </a:ext>
                </a:extLst>
              </p:cNvPr>
              <p:cNvCxnSpPr>
                <a:cxnSpLocks/>
                <a:endCxn id="14" idx="0"/>
              </p:cNvCxnSpPr>
              <p:nvPr/>
            </p:nvCxnSpPr>
            <p:spPr>
              <a:xfrm>
                <a:off x="9801472" y="1511732"/>
                <a:ext cx="1571849" cy="714588"/>
              </a:xfrm>
              <a:prstGeom prst="line">
                <a:avLst/>
              </a:prstGeom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</p:grp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E6A22E7-0D60-AFD2-4497-B67209C24E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35839" y="4606494"/>
              <a:ext cx="5242928" cy="662807"/>
            </a:xfrm>
            <a:prstGeom prst="rect">
              <a:avLst/>
            </a:prstGeom>
          </p:spPr>
        </p:pic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D50006ED-5C89-77C8-2B95-07E9492948D4}"/>
              </a:ext>
            </a:extLst>
          </p:cNvPr>
          <p:cNvGrpSpPr/>
          <p:nvPr/>
        </p:nvGrpSpPr>
        <p:grpSpPr>
          <a:xfrm>
            <a:off x="260424" y="2009827"/>
            <a:ext cx="4440105" cy="4000357"/>
            <a:chOff x="157120" y="2549466"/>
            <a:chExt cx="4235823" cy="3941113"/>
          </a:xfrm>
        </p:grpSpPr>
        <p:pic>
          <p:nvPicPr>
            <p:cNvPr id="22" name="Content Placeholder 4">
              <a:extLst>
                <a:ext uri="{FF2B5EF4-FFF2-40B4-BE49-F238E27FC236}">
                  <a16:creationId xmlns:a16="http://schemas.microsoft.com/office/drawing/2014/main" id="{44AE5EC5-92F0-1F82-AC74-FC91255D67C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21204234">
              <a:off x="413474" y="2775214"/>
              <a:ext cx="3979469" cy="3107957"/>
            </a:xfrm>
            <a:prstGeom prst="rect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</p:pic>
        <p:pic>
          <p:nvPicPr>
            <p:cNvPr id="42" name="Picture 2">
              <a:extLst>
                <a:ext uri="{FF2B5EF4-FFF2-40B4-BE49-F238E27FC236}">
                  <a16:creationId xmlns:a16="http://schemas.microsoft.com/office/drawing/2014/main" id="{35C9E165-F32B-C806-BB39-3986ECC0DC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427694">
              <a:off x="157120" y="3322365"/>
              <a:ext cx="811346" cy="1205326"/>
            </a:xfrm>
            <a:prstGeom prst="rect">
              <a:avLst/>
            </a:prstGeom>
            <a:noFill/>
            <a:effectLst>
              <a:glow rad="63500">
                <a:schemeClr val="accent4">
                  <a:satMod val="175000"/>
                  <a:alpha val="40000"/>
                </a:schemeClr>
              </a:glow>
              <a:softEdge rad="63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Picture 14">
              <a:extLst>
                <a:ext uri="{FF2B5EF4-FFF2-40B4-BE49-F238E27FC236}">
                  <a16:creationId xmlns:a16="http://schemas.microsoft.com/office/drawing/2014/main" id="{2589D12C-A0A3-266D-2023-528071DEE1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7532" y="5415995"/>
              <a:ext cx="870716" cy="1074584"/>
            </a:xfrm>
            <a:prstGeom prst="rect">
              <a:avLst/>
            </a:prstGeom>
            <a:noFill/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4" name="Picture 4" descr="undefined">
              <a:extLst>
                <a:ext uri="{FF2B5EF4-FFF2-40B4-BE49-F238E27FC236}">
                  <a16:creationId xmlns:a16="http://schemas.microsoft.com/office/drawing/2014/main" id="{30B51BC7-CC0A-331E-A46B-7D562F8FCE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0870" y="2549466"/>
              <a:ext cx="795941" cy="976836"/>
            </a:xfrm>
            <a:prstGeom prst="rect">
              <a:avLst/>
            </a:prstGeom>
            <a:noFill/>
            <a:effectLst>
              <a:glow rad="63500">
                <a:schemeClr val="accent4">
                  <a:satMod val="175000"/>
                  <a:alpha val="40000"/>
                </a:schemeClr>
              </a:glow>
              <a:softEdge rad="63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A6189039-7716-8049-A5FC-6D32C0E94821}"/>
              </a:ext>
            </a:extLst>
          </p:cNvPr>
          <p:cNvSpPr txBox="1"/>
          <p:nvPr/>
        </p:nvSpPr>
        <p:spPr>
          <a:xfrm>
            <a:off x="1202812" y="2505587"/>
            <a:ext cx="5132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2𝜈ββ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E22CAE1-E629-8140-2463-2FFE9AFA5269}"/>
              </a:ext>
            </a:extLst>
          </p:cNvPr>
          <p:cNvSpPr txBox="1"/>
          <p:nvPr/>
        </p:nvSpPr>
        <p:spPr>
          <a:xfrm>
            <a:off x="3353126" y="3290500"/>
            <a:ext cx="5132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0𝜈ββ</a:t>
            </a:r>
          </a:p>
        </p:txBody>
      </p:sp>
      <p:sp>
        <p:nvSpPr>
          <p:cNvPr id="24" name="Date Placeholder 2">
            <a:extLst>
              <a:ext uri="{FF2B5EF4-FFF2-40B4-BE49-F238E27FC236}">
                <a16:creationId xmlns:a16="http://schemas.microsoft.com/office/drawing/2014/main" id="{25D554CF-B6F9-8CCA-FA71-0F03E17598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3/4/2026</a:t>
            </a:r>
          </a:p>
        </p:txBody>
      </p:sp>
      <p:sp>
        <p:nvSpPr>
          <p:cNvPr id="25" name="Footer Placeholder 3">
            <a:extLst>
              <a:ext uri="{FF2B5EF4-FFF2-40B4-BE49-F238E27FC236}">
                <a16:creationId xmlns:a16="http://schemas.microsoft.com/office/drawing/2014/main" id="{B72761B2-0156-E82E-F357-95EDBA0B1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23816" y="6356350"/>
            <a:ext cx="5190241" cy="365125"/>
          </a:xfrm>
        </p:spPr>
        <p:txBody>
          <a:bodyPr/>
          <a:lstStyle/>
          <a:p>
            <a:r>
              <a:rPr lang="en-US" spc="0" dirty="0"/>
              <a:t>Harisree Krishnamoorthy | LLWI 2026, March 2026, Lake Louise</a:t>
            </a:r>
          </a:p>
        </p:txBody>
      </p:sp>
      <p:pic>
        <p:nvPicPr>
          <p:cNvPr id="26" name="Picture 25" descr="Icon&#10;&#10;Description automatically generated">
            <a:extLst>
              <a:ext uri="{FF2B5EF4-FFF2-40B4-BE49-F238E27FC236}">
                <a16:creationId xmlns:a16="http://schemas.microsoft.com/office/drawing/2014/main" id="{D9C010B2-94A8-D178-E8D6-610C8009927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42649" y="6175173"/>
            <a:ext cx="2278375" cy="7765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27" name="Picture 26" descr="Logo, company name&#10;&#10;AI-generated content may be incorrect.">
            <a:extLst>
              <a:ext uri="{FF2B5EF4-FFF2-40B4-BE49-F238E27FC236}">
                <a16:creationId xmlns:a16="http://schemas.microsoft.com/office/drawing/2014/main" id="{8BC7F1C8-918F-C7DC-A040-D8521CA3DB1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85597" y="6278083"/>
            <a:ext cx="1234972" cy="463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000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492573-C109-698B-87A1-E5639EC3A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792F7-1D9E-4C7E-A103-E8EDFDC2691E}" type="slidenum">
              <a:rPr lang="en-US" smtClean="0"/>
              <a:t>4</a:t>
            </a:fld>
            <a:endParaRPr lang="en-US" dirty="0"/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6FC2697F-F371-72C0-6F45-F0C5632200E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4000"/>
          </a:blip>
          <a:stretch>
            <a:fillRect/>
          </a:stretch>
        </p:blipFill>
        <p:spPr>
          <a:xfrm>
            <a:off x="59131" y="1863744"/>
            <a:ext cx="12096333" cy="4624141"/>
          </a:xfrm>
          <a:prstGeom prst="rect">
            <a:avLst/>
          </a:prstGeom>
          <a:effectLst>
            <a:reflection blurRad="647149" stA="38000" endPos="65000" dist="50800" dir="5400000" sy="-100000" algn="bl" rotWithShape="0"/>
            <a:softEdge rad="127000"/>
          </a:effectLst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4E6386C4-2B45-DC48-D332-75F435F3AE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1929" y="2369735"/>
            <a:ext cx="4154390" cy="3880336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E98F133F-0EE8-F5F1-1EBB-0AF4F68DBF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765" y="2438895"/>
            <a:ext cx="4350234" cy="3886872"/>
          </a:xfrm>
          <a:prstGeom prst="rect">
            <a:avLst/>
          </a:prstGeom>
        </p:spPr>
      </p:pic>
      <p:sp>
        <p:nvSpPr>
          <p:cNvPr id="87" name="Rectangle 86">
            <a:extLst>
              <a:ext uri="{FF2B5EF4-FFF2-40B4-BE49-F238E27FC236}">
                <a16:creationId xmlns:a16="http://schemas.microsoft.com/office/drawing/2014/main" id="{865B9327-C463-F715-896E-8FA61C50E7DC}"/>
              </a:ext>
            </a:extLst>
          </p:cNvPr>
          <p:cNvSpPr/>
          <p:nvPr/>
        </p:nvSpPr>
        <p:spPr>
          <a:xfrm>
            <a:off x="10082641" y="9847"/>
            <a:ext cx="2122714" cy="16219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9445A043-6475-AD6C-9E2F-29F04A94F8FF}"/>
              </a:ext>
            </a:extLst>
          </p:cNvPr>
          <p:cNvSpPr txBox="1"/>
          <p:nvPr/>
        </p:nvSpPr>
        <p:spPr>
          <a:xfrm>
            <a:off x="10436888" y="113727"/>
            <a:ext cx="16449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4000" dirty="0">
                <a:solidFill>
                  <a:srgbClr val="00B0F0"/>
                </a:solidFill>
                <a:latin typeface="Phosphate Inline" panose="02000506050000020004" pitchFamily="2" charset="77"/>
                <a:cs typeface="Phosphate Inline" panose="02000506050000020004" pitchFamily="2" charset="77"/>
              </a:rPr>
              <a:t>- 1000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2503341D-4628-BEB0-F70A-53F29854DCFD}"/>
              </a:ext>
            </a:extLst>
          </p:cNvPr>
          <p:cNvSpPr/>
          <p:nvPr/>
        </p:nvSpPr>
        <p:spPr>
          <a:xfrm>
            <a:off x="16871" y="58993"/>
            <a:ext cx="1802097" cy="12192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D97FF3DE-066B-EEB3-981F-A851169A55C1}"/>
              </a:ext>
            </a:extLst>
          </p:cNvPr>
          <p:cNvSpPr txBox="1"/>
          <p:nvPr/>
        </p:nvSpPr>
        <p:spPr>
          <a:xfrm>
            <a:off x="1797007" y="105988"/>
            <a:ext cx="1680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4000" dirty="0">
                <a:solidFill>
                  <a:srgbClr val="00B050"/>
                </a:solidFill>
                <a:latin typeface="Phosphate Inline" panose="02000506050000020004" pitchFamily="2" charset="77"/>
                <a:cs typeface="Phosphate Inline" panose="02000506050000020004" pitchFamily="2" charset="77"/>
              </a:rPr>
              <a:t>- 200</a:t>
            </a:r>
            <a:endParaRPr lang="en-US" sz="2800" dirty="0">
              <a:solidFill>
                <a:srgbClr val="00B050"/>
              </a:solidFill>
              <a:latin typeface="Phosphate Inline" panose="02000506050000020004" pitchFamily="2" charset="77"/>
              <a:cs typeface="Phosphate Inline" panose="02000506050000020004" pitchFamily="2" charset="77"/>
            </a:endParaRPr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7E71AC9A-3365-AF54-66CD-6998FC61D066}"/>
              </a:ext>
            </a:extLst>
          </p:cNvPr>
          <p:cNvGrpSpPr/>
          <p:nvPr/>
        </p:nvGrpSpPr>
        <p:grpSpPr>
          <a:xfrm>
            <a:off x="576670" y="220750"/>
            <a:ext cx="10946531" cy="2206205"/>
            <a:chOff x="299064" y="67147"/>
            <a:chExt cx="10946531" cy="2206205"/>
          </a:xfrm>
        </p:grpSpPr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0736E025-01F1-49B2-B036-C2BE9581FD5A}"/>
                </a:ext>
              </a:extLst>
            </p:cNvPr>
            <p:cNvGrpSpPr/>
            <p:nvPr/>
          </p:nvGrpSpPr>
          <p:grpSpPr>
            <a:xfrm>
              <a:off x="4237304" y="67147"/>
              <a:ext cx="3327053" cy="1918464"/>
              <a:chOff x="4341260" y="-500515"/>
              <a:chExt cx="3327053" cy="1918464"/>
            </a:xfrm>
          </p:grpSpPr>
          <p:sp>
            <p:nvSpPr>
              <p:cNvPr id="96" name="Rounded Rectangle 95">
                <a:extLst>
                  <a:ext uri="{FF2B5EF4-FFF2-40B4-BE49-F238E27FC236}">
                    <a16:creationId xmlns:a16="http://schemas.microsoft.com/office/drawing/2014/main" id="{8D541220-A53C-1DBB-08C3-9EEC90D29B30}"/>
                  </a:ext>
                </a:extLst>
              </p:cNvPr>
              <p:cNvSpPr/>
              <p:nvPr/>
            </p:nvSpPr>
            <p:spPr>
              <a:xfrm>
                <a:off x="4341260" y="-500515"/>
                <a:ext cx="3327053" cy="1918464"/>
              </a:xfrm>
              <a:prstGeom prst="round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D2008743-E944-5C58-3188-CAA6EC826762}"/>
                  </a:ext>
                </a:extLst>
              </p:cNvPr>
              <p:cNvSpPr txBox="1"/>
              <p:nvPr/>
            </p:nvSpPr>
            <p:spPr>
              <a:xfrm>
                <a:off x="5151146" y="-351151"/>
                <a:ext cx="15424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Exposure goal</a:t>
                </a:r>
              </a:p>
            </p:txBody>
          </p: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7B76CF5D-4C2A-15DC-2902-2A481FADBFD0}"/>
                  </a:ext>
                </a:extLst>
              </p:cNvPr>
              <p:cNvSpPr txBox="1"/>
              <p:nvPr/>
            </p:nvSpPr>
            <p:spPr>
              <a:xfrm>
                <a:off x="5136248" y="165440"/>
                <a:ext cx="18245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Background goal</a:t>
                </a:r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9353BCBB-DBAA-6EA3-5C02-CDF6F126EA57}"/>
                  </a:ext>
                </a:extLst>
              </p:cNvPr>
              <p:cNvSpPr txBox="1"/>
              <p:nvPr/>
            </p:nvSpPr>
            <p:spPr>
              <a:xfrm>
                <a:off x="5074898" y="595025"/>
                <a:ext cx="19672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Half-life sensitivity</a:t>
                </a:r>
              </a:p>
            </p:txBody>
          </p:sp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C977AAB9-E10C-1BE2-731E-0CB040FE9048}"/>
                  </a:ext>
                </a:extLst>
              </p:cNvPr>
              <p:cNvSpPr txBox="1"/>
              <p:nvPr/>
            </p:nvSpPr>
            <p:spPr>
              <a:xfrm>
                <a:off x="4483627" y="1013764"/>
                <a:ext cx="30620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Absolute neutrino mass range</a:t>
                </a:r>
              </a:p>
            </p:txBody>
          </p:sp>
        </p:grpSp>
        <p:cxnSp>
          <p:nvCxnSpPr>
            <p:cNvPr id="114" name="Straight Arrow Connector 113">
              <a:extLst>
                <a:ext uri="{FF2B5EF4-FFF2-40B4-BE49-F238E27FC236}">
                  <a16:creationId xmlns:a16="http://schemas.microsoft.com/office/drawing/2014/main" id="{5F8819C8-3FC8-3E82-4F5C-98F6BB91B942}"/>
                </a:ext>
              </a:extLst>
            </p:cNvPr>
            <p:cNvCxnSpPr>
              <a:cxnSpLocks/>
              <a:stCxn id="99" idx="1"/>
              <a:endCxn id="124" idx="3"/>
            </p:cNvCxnSpPr>
            <p:nvPr/>
          </p:nvCxnSpPr>
          <p:spPr>
            <a:xfrm flipH="1">
              <a:off x="2764804" y="401177"/>
              <a:ext cx="2282386" cy="434905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Arrow Connector 115">
              <a:extLst>
                <a:ext uri="{FF2B5EF4-FFF2-40B4-BE49-F238E27FC236}">
                  <a16:creationId xmlns:a16="http://schemas.microsoft.com/office/drawing/2014/main" id="{C45E995C-16B8-2EE1-06DF-0BDDCB9F781D}"/>
                </a:ext>
              </a:extLst>
            </p:cNvPr>
            <p:cNvCxnSpPr>
              <a:cxnSpLocks/>
              <a:stCxn id="100" idx="1"/>
              <a:endCxn id="127" idx="3"/>
            </p:cNvCxnSpPr>
            <p:nvPr/>
          </p:nvCxnSpPr>
          <p:spPr>
            <a:xfrm flipH="1">
              <a:off x="2707096" y="917768"/>
              <a:ext cx="2325196" cy="301561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116">
              <a:extLst>
                <a:ext uri="{FF2B5EF4-FFF2-40B4-BE49-F238E27FC236}">
                  <a16:creationId xmlns:a16="http://schemas.microsoft.com/office/drawing/2014/main" id="{3D445A40-B1EE-3049-E2C6-88EF189C5B29}"/>
                </a:ext>
              </a:extLst>
            </p:cNvPr>
            <p:cNvCxnSpPr>
              <a:cxnSpLocks/>
              <a:stCxn id="101" idx="1"/>
            </p:cNvCxnSpPr>
            <p:nvPr/>
          </p:nvCxnSpPr>
          <p:spPr>
            <a:xfrm flipH="1">
              <a:off x="2636668" y="1347353"/>
              <a:ext cx="2334274" cy="301561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Arrow Connector 117">
              <a:extLst>
                <a:ext uri="{FF2B5EF4-FFF2-40B4-BE49-F238E27FC236}">
                  <a16:creationId xmlns:a16="http://schemas.microsoft.com/office/drawing/2014/main" id="{1FDF662A-76AD-80E5-267E-06F3ABD774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99384" y="1844130"/>
              <a:ext cx="1672575" cy="182324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Arrow Connector 119">
              <a:extLst>
                <a:ext uri="{FF2B5EF4-FFF2-40B4-BE49-F238E27FC236}">
                  <a16:creationId xmlns:a16="http://schemas.microsoft.com/office/drawing/2014/main" id="{AB1D311D-089A-676B-84B3-14EC91063BCB}"/>
                </a:ext>
              </a:extLst>
            </p:cNvPr>
            <p:cNvCxnSpPr>
              <a:cxnSpLocks/>
              <a:endCxn id="130" idx="1"/>
            </p:cNvCxnSpPr>
            <p:nvPr/>
          </p:nvCxnSpPr>
          <p:spPr>
            <a:xfrm>
              <a:off x="6553921" y="409356"/>
              <a:ext cx="1889304" cy="427618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Arrow Connector 120">
              <a:extLst>
                <a:ext uri="{FF2B5EF4-FFF2-40B4-BE49-F238E27FC236}">
                  <a16:creationId xmlns:a16="http://schemas.microsoft.com/office/drawing/2014/main" id="{8408089A-6F7A-7003-CA17-8E5EF0AD3F71}"/>
                </a:ext>
              </a:extLst>
            </p:cNvPr>
            <p:cNvCxnSpPr>
              <a:cxnSpLocks/>
              <a:stCxn id="100" idx="3"/>
              <a:endCxn id="131" idx="1"/>
            </p:cNvCxnSpPr>
            <p:nvPr/>
          </p:nvCxnSpPr>
          <p:spPr>
            <a:xfrm>
              <a:off x="6856830" y="917768"/>
              <a:ext cx="1608225" cy="31148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Arrow Connector 121">
              <a:extLst>
                <a:ext uri="{FF2B5EF4-FFF2-40B4-BE49-F238E27FC236}">
                  <a16:creationId xmlns:a16="http://schemas.microsoft.com/office/drawing/2014/main" id="{7D25F625-D5AE-4DC4-846B-70E37118A670}"/>
                </a:ext>
              </a:extLst>
            </p:cNvPr>
            <p:cNvCxnSpPr>
              <a:cxnSpLocks/>
              <a:stCxn id="101" idx="3"/>
              <a:endCxn id="132" idx="1"/>
            </p:cNvCxnSpPr>
            <p:nvPr/>
          </p:nvCxnSpPr>
          <p:spPr>
            <a:xfrm>
              <a:off x="6938147" y="1347353"/>
              <a:ext cx="1553837" cy="284486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Arrow Connector 122">
              <a:extLst>
                <a:ext uri="{FF2B5EF4-FFF2-40B4-BE49-F238E27FC236}">
                  <a16:creationId xmlns:a16="http://schemas.microsoft.com/office/drawing/2014/main" id="{D625981F-EFBD-2F01-01BB-7383EDA55B9D}"/>
                </a:ext>
              </a:extLst>
            </p:cNvPr>
            <p:cNvCxnSpPr>
              <a:cxnSpLocks/>
            </p:cNvCxnSpPr>
            <p:nvPr/>
          </p:nvCxnSpPr>
          <p:spPr>
            <a:xfrm>
              <a:off x="7435037" y="1897150"/>
              <a:ext cx="1030018" cy="159887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56C365CE-0583-5B35-A9F5-D52771D75DEA}"/>
                </a:ext>
              </a:extLst>
            </p:cNvPr>
            <p:cNvSpPr txBox="1"/>
            <p:nvPr/>
          </p:nvSpPr>
          <p:spPr>
            <a:xfrm>
              <a:off x="299064" y="651416"/>
              <a:ext cx="24657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B050"/>
                  </a:solidFill>
                </a:rPr>
                <a:t>200 kg (x 5 yr)</a:t>
              </a:r>
              <a:r>
                <a:rPr lang="en-US" b="1" baseline="30000" dirty="0" err="1">
                  <a:solidFill>
                    <a:srgbClr val="00B050"/>
                  </a:solidFill>
                </a:rPr>
                <a:t>enriched</a:t>
              </a:r>
              <a:r>
                <a:rPr lang="en-US" b="1" dirty="0" err="1">
                  <a:solidFill>
                    <a:srgbClr val="00B050"/>
                  </a:solidFill>
                </a:rPr>
                <a:t>Ge</a:t>
              </a:r>
              <a:endParaRPr lang="en-US" b="1" dirty="0"/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B8B2C7D7-E204-ED37-C5EB-2189B0C71FD6}"/>
                </a:ext>
              </a:extLst>
            </p:cNvPr>
            <p:cNvSpPr txBox="1"/>
            <p:nvPr/>
          </p:nvSpPr>
          <p:spPr>
            <a:xfrm>
              <a:off x="299064" y="1034663"/>
              <a:ext cx="24080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B050"/>
                  </a:solidFill>
                </a:rPr>
                <a:t>2 x 10</a:t>
              </a:r>
              <a:r>
                <a:rPr lang="en-US" b="1" baseline="30000" dirty="0">
                  <a:solidFill>
                    <a:srgbClr val="00B050"/>
                  </a:solidFill>
                </a:rPr>
                <a:t>-4</a:t>
              </a:r>
              <a:r>
                <a:rPr lang="en-US" b="1" dirty="0">
                  <a:solidFill>
                    <a:srgbClr val="00B050"/>
                  </a:solidFill>
                </a:rPr>
                <a:t> cts/(keV kg yr)</a:t>
              </a:r>
              <a:endParaRPr lang="en-US" b="1" dirty="0"/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AD2FEBE1-B7CC-599E-725C-A8280D049B2C}"/>
                </a:ext>
              </a:extLst>
            </p:cNvPr>
            <p:cNvSpPr txBox="1"/>
            <p:nvPr/>
          </p:nvSpPr>
          <p:spPr>
            <a:xfrm>
              <a:off x="522885" y="1463156"/>
              <a:ext cx="18085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B050"/>
                  </a:solidFill>
                </a:rPr>
                <a:t>T</a:t>
              </a:r>
              <a:r>
                <a:rPr lang="en-US" b="1" baseline="-25000" dirty="0">
                  <a:solidFill>
                    <a:srgbClr val="00B050"/>
                  </a:solidFill>
                </a:rPr>
                <a:t>1/2</a:t>
              </a:r>
              <a:r>
                <a:rPr lang="en-US" b="1" dirty="0">
                  <a:solidFill>
                    <a:srgbClr val="00B050"/>
                  </a:solidFill>
                </a:rPr>
                <a:t> (0𝜈)&gt; 10</a:t>
              </a:r>
              <a:r>
                <a:rPr lang="en-US" b="1" baseline="30000" dirty="0">
                  <a:solidFill>
                    <a:srgbClr val="00B050"/>
                  </a:solidFill>
                </a:rPr>
                <a:t>27</a:t>
              </a:r>
              <a:r>
                <a:rPr lang="en-US" b="1" dirty="0">
                  <a:solidFill>
                    <a:srgbClr val="00B050"/>
                  </a:solidFill>
                </a:rPr>
                <a:t> yr</a:t>
              </a:r>
              <a:endParaRPr lang="en-US" b="1" dirty="0"/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75ACA203-AE98-4D8D-084C-3C54CEE25C46}"/>
                </a:ext>
              </a:extLst>
            </p:cNvPr>
            <p:cNvSpPr txBox="1"/>
            <p:nvPr/>
          </p:nvSpPr>
          <p:spPr>
            <a:xfrm>
              <a:off x="522885" y="1904020"/>
              <a:ext cx="17459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B050"/>
                  </a:solidFill>
                </a:rPr>
                <a:t>m ~ 30 - 70 </a:t>
              </a:r>
              <a:r>
                <a:rPr lang="en-US" b="1" dirty="0" err="1">
                  <a:solidFill>
                    <a:srgbClr val="00B050"/>
                  </a:solidFill>
                </a:rPr>
                <a:t>meV</a:t>
              </a:r>
              <a:endParaRPr lang="en-US" b="1" dirty="0"/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4D22E7B1-C616-0B0A-50BD-192373D7AC6F}"/>
                </a:ext>
              </a:extLst>
            </p:cNvPr>
            <p:cNvSpPr txBox="1"/>
            <p:nvPr/>
          </p:nvSpPr>
          <p:spPr>
            <a:xfrm>
              <a:off x="8443225" y="652308"/>
              <a:ext cx="28023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B0F0"/>
                  </a:solidFill>
                </a:rPr>
                <a:t>1000 kg  (x 10 yr) </a:t>
              </a:r>
              <a:r>
                <a:rPr lang="en-US" b="1" baseline="30000" dirty="0" err="1">
                  <a:solidFill>
                    <a:srgbClr val="00B0F0"/>
                  </a:solidFill>
                </a:rPr>
                <a:t>enriched</a:t>
              </a:r>
              <a:r>
                <a:rPr lang="en-US" b="1" dirty="0" err="1">
                  <a:solidFill>
                    <a:srgbClr val="00B0F0"/>
                  </a:solidFill>
                </a:rPr>
                <a:t>Ge</a:t>
              </a:r>
              <a:endParaRPr lang="en-US" b="1" dirty="0"/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21F657FE-66B3-8B7A-F0DD-EA2195011EA1}"/>
                </a:ext>
              </a:extLst>
            </p:cNvPr>
            <p:cNvSpPr txBox="1"/>
            <p:nvPr/>
          </p:nvSpPr>
          <p:spPr>
            <a:xfrm>
              <a:off x="8465055" y="1044582"/>
              <a:ext cx="22429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B0F0"/>
                  </a:solidFill>
                </a:rPr>
                <a:t>&lt; 10</a:t>
              </a:r>
              <a:r>
                <a:rPr lang="en-US" b="1" baseline="30000" dirty="0">
                  <a:solidFill>
                    <a:srgbClr val="00B0F0"/>
                  </a:solidFill>
                </a:rPr>
                <a:t>-5</a:t>
              </a:r>
              <a:r>
                <a:rPr lang="en-US" b="1" dirty="0">
                  <a:solidFill>
                    <a:srgbClr val="00B0F0"/>
                  </a:solidFill>
                </a:rPr>
                <a:t> cts/(keV kg yr)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F135A106-6F5A-C249-F1F4-3CF5679ABAA8}"/>
                </a:ext>
              </a:extLst>
            </p:cNvPr>
            <p:cNvSpPr txBox="1"/>
            <p:nvPr/>
          </p:nvSpPr>
          <p:spPr>
            <a:xfrm>
              <a:off x="8491984" y="1447173"/>
              <a:ext cx="18085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B0F0"/>
                  </a:solidFill>
                </a:rPr>
                <a:t>T</a:t>
              </a:r>
              <a:r>
                <a:rPr lang="en-US" b="1" baseline="-25000" dirty="0">
                  <a:solidFill>
                    <a:srgbClr val="00B0F0"/>
                  </a:solidFill>
                </a:rPr>
                <a:t>1/2</a:t>
              </a:r>
              <a:r>
                <a:rPr lang="en-US" b="1" dirty="0">
                  <a:solidFill>
                    <a:srgbClr val="00B0F0"/>
                  </a:solidFill>
                </a:rPr>
                <a:t> (0𝜈)&gt; 10</a:t>
              </a:r>
              <a:r>
                <a:rPr lang="en-US" b="1" baseline="30000" dirty="0">
                  <a:solidFill>
                    <a:srgbClr val="00B0F0"/>
                  </a:solidFill>
                </a:rPr>
                <a:t>28</a:t>
              </a:r>
              <a:r>
                <a:rPr lang="en-US" b="1" dirty="0">
                  <a:solidFill>
                    <a:srgbClr val="00B0F0"/>
                  </a:solidFill>
                </a:rPr>
                <a:t> yr</a:t>
              </a:r>
              <a:endParaRPr lang="en-US" b="1" dirty="0"/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C0B4F0A1-AE5E-7374-2407-E591AD53AC17}"/>
                </a:ext>
              </a:extLst>
            </p:cNvPr>
            <p:cNvSpPr txBox="1"/>
            <p:nvPr/>
          </p:nvSpPr>
          <p:spPr>
            <a:xfrm>
              <a:off x="8493946" y="1816505"/>
              <a:ext cx="17459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B0F0"/>
                  </a:solidFill>
                </a:rPr>
                <a:t>m ~ 10 - 20 </a:t>
              </a:r>
              <a:r>
                <a:rPr lang="en-US" b="1" dirty="0" err="1">
                  <a:solidFill>
                    <a:srgbClr val="00B0F0"/>
                  </a:solidFill>
                </a:rPr>
                <a:t>meV</a:t>
              </a:r>
              <a:endParaRPr lang="en-US" b="1" dirty="0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8189DB68-9708-C242-3173-BE8FEEC5AA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08875" y="4064000"/>
            <a:ext cx="2473164" cy="1848028"/>
          </a:xfrm>
          <a:prstGeom prst="rect">
            <a:avLst/>
          </a:prstGeom>
        </p:spPr>
      </p:pic>
      <p:pic>
        <p:nvPicPr>
          <p:cNvPr id="2" name="Picture 1" descr="Icon&#10;&#10;Description automatically generated">
            <a:extLst>
              <a:ext uri="{FF2B5EF4-FFF2-40B4-BE49-F238E27FC236}">
                <a16:creationId xmlns:a16="http://schemas.microsoft.com/office/drawing/2014/main" id="{90C96892-28C5-CF48-053C-E5FAA972012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920" y="12492"/>
            <a:ext cx="2210298" cy="7533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D909E5B7-A61D-D3FC-B9DF-CECC05E6AD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24360" y="26268"/>
            <a:ext cx="2210298" cy="7533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A059140-E12E-3DD9-2449-EF86ACBA0D17}"/>
              </a:ext>
            </a:extLst>
          </p:cNvPr>
          <p:cNvCxnSpPr/>
          <p:nvPr/>
        </p:nvCxnSpPr>
        <p:spPr>
          <a:xfrm>
            <a:off x="4902199" y="2339440"/>
            <a:ext cx="0" cy="3849693"/>
          </a:xfrm>
          <a:prstGeom prst="straightConnector1">
            <a:avLst/>
          </a:prstGeom>
          <a:ln w="28575">
            <a:solidFill>
              <a:srgbClr val="FFFF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FF0AF5E-F6CB-747B-23DE-D2F6064A7238}"/>
              </a:ext>
            </a:extLst>
          </p:cNvPr>
          <p:cNvSpPr txBox="1"/>
          <p:nvPr/>
        </p:nvSpPr>
        <p:spPr>
          <a:xfrm>
            <a:off x="4954236" y="2724765"/>
            <a:ext cx="127791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3600 </a:t>
            </a:r>
            <a:r>
              <a:rPr lang="en-US" dirty="0" err="1">
                <a:solidFill>
                  <a:srgbClr val="FFFF00"/>
                </a:solidFill>
              </a:rPr>
              <a:t>m.w.e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7" name="Date Placeholder 2">
            <a:extLst>
              <a:ext uri="{FF2B5EF4-FFF2-40B4-BE49-F238E27FC236}">
                <a16:creationId xmlns:a16="http://schemas.microsoft.com/office/drawing/2014/main" id="{C88398DA-4E7E-5E26-1BA3-CECFD2BA4D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3/4/2026</a:t>
            </a:r>
          </a:p>
        </p:txBody>
      </p:sp>
      <p:sp>
        <p:nvSpPr>
          <p:cNvPr id="18" name="Footer Placeholder 3">
            <a:extLst>
              <a:ext uri="{FF2B5EF4-FFF2-40B4-BE49-F238E27FC236}">
                <a16:creationId xmlns:a16="http://schemas.microsoft.com/office/drawing/2014/main" id="{27E7C29B-3D89-047C-7736-7556DBA52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23816" y="6356350"/>
            <a:ext cx="5190241" cy="365125"/>
          </a:xfrm>
        </p:spPr>
        <p:txBody>
          <a:bodyPr/>
          <a:lstStyle/>
          <a:p>
            <a:r>
              <a:rPr lang="en-US" spc="0" dirty="0"/>
              <a:t>Harisree Krishnamoorthy | LLWI 2026, March 2026, Lake Louise</a:t>
            </a:r>
          </a:p>
        </p:txBody>
      </p:sp>
      <p:pic>
        <p:nvPicPr>
          <p:cNvPr id="19" name="Picture 18" descr="Icon&#10;&#10;Description automatically generated">
            <a:extLst>
              <a:ext uri="{FF2B5EF4-FFF2-40B4-BE49-F238E27FC236}">
                <a16:creationId xmlns:a16="http://schemas.microsoft.com/office/drawing/2014/main" id="{F0775249-D4E3-165D-F12A-294AD4CFBD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42649" y="6175173"/>
            <a:ext cx="2278375" cy="7765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20" name="Picture 19" descr="Logo, company name&#10;&#10;AI-generated content may be incorrect.">
            <a:extLst>
              <a:ext uri="{FF2B5EF4-FFF2-40B4-BE49-F238E27FC236}">
                <a16:creationId xmlns:a16="http://schemas.microsoft.com/office/drawing/2014/main" id="{413B7EFD-6305-F780-3564-6661934B9A3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85597" y="6278083"/>
            <a:ext cx="1234972" cy="46311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6E278E2-BC87-6CAF-7A68-6D5A4F2118EF}"/>
              </a:ext>
            </a:extLst>
          </p:cNvPr>
          <p:cNvSpPr txBox="1"/>
          <p:nvPr/>
        </p:nvSpPr>
        <p:spPr>
          <a:xfrm>
            <a:off x="3042410" y="2322933"/>
            <a:ext cx="1511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@LNGS Hall A</a:t>
            </a:r>
          </a:p>
        </p:txBody>
      </p:sp>
    </p:spTree>
    <p:extLst>
      <p:ext uri="{BB962C8B-B14F-4D97-AF65-F5344CB8AC3E}">
        <p14:creationId xmlns:p14="http://schemas.microsoft.com/office/powerpoint/2010/main" val="3067392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>
            <a:extLst>
              <a:ext uri="{FF2B5EF4-FFF2-40B4-BE49-F238E27FC236}">
                <a16:creationId xmlns:a16="http://schemas.microsoft.com/office/drawing/2014/main" id="{247DB9CF-96E6-81F7-9B9B-FB93650DC3DE}"/>
              </a:ext>
            </a:extLst>
          </p:cNvPr>
          <p:cNvSpPr/>
          <p:nvPr/>
        </p:nvSpPr>
        <p:spPr>
          <a:xfrm>
            <a:off x="0" y="18292"/>
            <a:ext cx="1375066" cy="7030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7FC01BB-F91C-8AA8-4188-4CDC0518192A}"/>
              </a:ext>
            </a:extLst>
          </p:cNvPr>
          <p:cNvSpPr/>
          <p:nvPr/>
        </p:nvSpPr>
        <p:spPr>
          <a:xfrm>
            <a:off x="10832123" y="5192970"/>
            <a:ext cx="1172308" cy="1019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75C361-66AF-6A61-1F34-838313D23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67E29-1480-472A-9FC5-C4768A52587C}" type="slidenum">
              <a:rPr lang="en-US" smtClean="0"/>
              <a:t>5</a:t>
            </a:fld>
            <a:endParaRPr lang="en-US" dirty="0"/>
          </a:p>
        </p:txBody>
      </p:sp>
      <p:grpSp>
        <p:nvGrpSpPr>
          <p:cNvPr id="8" name="Group 47">
            <a:extLst>
              <a:ext uri="{FF2B5EF4-FFF2-40B4-BE49-F238E27FC236}">
                <a16:creationId xmlns:a16="http://schemas.microsoft.com/office/drawing/2014/main" id="{78BFC694-ECD3-1DA5-7142-1BBD6DBBB2B7}"/>
              </a:ext>
            </a:extLst>
          </p:cNvPr>
          <p:cNvGrpSpPr>
            <a:grpSpLocks/>
          </p:cNvGrpSpPr>
          <p:nvPr/>
        </p:nvGrpSpPr>
        <p:grpSpPr bwMode="auto">
          <a:xfrm>
            <a:off x="6164297" y="99685"/>
            <a:ext cx="2898299" cy="2085173"/>
            <a:chOff x="3220506" y="912693"/>
            <a:chExt cx="2735263" cy="1863053"/>
          </a:xfrm>
        </p:grpSpPr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C5970475-0BBC-61CE-F606-D53FC96BB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0506" y="912693"/>
              <a:ext cx="2735263" cy="1647031"/>
            </a:xfrm>
            <a:custGeom>
              <a:avLst/>
              <a:gdLst/>
              <a:ahLst/>
              <a:cxnLst>
                <a:cxn ang="0">
                  <a:pos x="1125" y="1037"/>
                </a:cxn>
                <a:cxn ang="0">
                  <a:pos x="600" y="1037"/>
                </a:cxn>
                <a:cxn ang="0">
                  <a:pos x="0" y="0"/>
                </a:cxn>
                <a:cxn ang="0">
                  <a:pos x="1723" y="0"/>
                </a:cxn>
                <a:cxn ang="0">
                  <a:pos x="1125" y="1037"/>
                </a:cxn>
              </a:cxnLst>
              <a:rect l="0" t="0" r="r" b="b"/>
              <a:pathLst>
                <a:path w="1723" h="1037">
                  <a:moveTo>
                    <a:pt x="1125" y="1037"/>
                  </a:moveTo>
                  <a:lnTo>
                    <a:pt x="600" y="1037"/>
                  </a:lnTo>
                  <a:lnTo>
                    <a:pt x="0" y="0"/>
                  </a:lnTo>
                  <a:lnTo>
                    <a:pt x="1723" y="0"/>
                  </a:lnTo>
                  <a:lnTo>
                    <a:pt x="1125" y="1037"/>
                  </a:lnTo>
                  <a:close/>
                </a:path>
              </a:pathLst>
            </a:custGeom>
            <a:solidFill>
              <a:srgbClr val="0560B3"/>
            </a:solidFill>
            <a:ln w="9525" cap="flat" cmpd="sng" algn="ctr">
              <a:solidFill>
                <a:srgbClr val="01568F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8100" dist="25400" dir="5400000" algn="t" rotWithShape="0">
                <a:prstClr val="black">
                  <a:alpha val="27000"/>
                </a:prstClr>
              </a:outerShdw>
            </a:effectLst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1400" dirty="0"/>
            </a:p>
          </p:txBody>
        </p:sp>
        <p:sp>
          <p:nvSpPr>
            <p:cNvPr id="28" name="Freeform 11">
              <a:extLst>
                <a:ext uri="{FF2B5EF4-FFF2-40B4-BE49-F238E27FC236}">
                  <a16:creationId xmlns:a16="http://schemas.microsoft.com/office/drawing/2014/main" id="{188DADAC-A92C-B54B-5059-559A91B6BA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3950" y="1948658"/>
              <a:ext cx="1789113" cy="827088"/>
            </a:xfrm>
            <a:custGeom>
              <a:avLst/>
              <a:gdLst/>
              <a:ahLst/>
              <a:cxnLst>
                <a:cxn ang="0">
                  <a:pos x="827" y="521"/>
                </a:cxn>
                <a:cxn ang="0">
                  <a:pos x="1127" y="0"/>
                </a:cxn>
                <a:cxn ang="0">
                  <a:pos x="0" y="0"/>
                </a:cxn>
                <a:cxn ang="0">
                  <a:pos x="302" y="521"/>
                </a:cxn>
                <a:cxn ang="0">
                  <a:pos x="827" y="521"/>
                </a:cxn>
              </a:cxnLst>
              <a:rect l="0" t="0" r="r" b="b"/>
              <a:pathLst>
                <a:path w="1127" h="521">
                  <a:moveTo>
                    <a:pt x="827" y="521"/>
                  </a:moveTo>
                  <a:lnTo>
                    <a:pt x="1127" y="0"/>
                  </a:lnTo>
                  <a:lnTo>
                    <a:pt x="0" y="0"/>
                  </a:lnTo>
                  <a:lnTo>
                    <a:pt x="302" y="521"/>
                  </a:lnTo>
                  <a:lnTo>
                    <a:pt x="827" y="521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1315D">
                    <a:alpha val="28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100" dirty="0">
                <a:latin typeface="+mn-lt"/>
              </a:endParaRPr>
            </a:p>
          </p:txBody>
        </p:sp>
      </p:grpSp>
      <p:grpSp>
        <p:nvGrpSpPr>
          <p:cNvPr id="9" name="Group 46">
            <a:extLst>
              <a:ext uri="{FF2B5EF4-FFF2-40B4-BE49-F238E27FC236}">
                <a16:creationId xmlns:a16="http://schemas.microsoft.com/office/drawing/2014/main" id="{F5DD7024-383A-253F-8EA5-130795CE1F42}"/>
              </a:ext>
            </a:extLst>
          </p:cNvPr>
          <p:cNvGrpSpPr>
            <a:grpSpLocks/>
          </p:cNvGrpSpPr>
          <p:nvPr/>
        </p:nvGrpSpPr>
        <p:grpSpPr bwMode="auto">
          <a:xfrm>
            <a:off x="4214626" y="505226"/>
            <a:ext cx="2857315" cy="2810712"/>
            <a:chOff x="1625772" y="1319220"/>
            <a:chExt cx="2416796" cy="2615400"/>
          </a:xfrm>
        </p:grpSpPr>
        <p:sp>
          <p:nvSpPr>
            <p:cNvPr id="25" name="Freeform 7">
              <a:extLst>
                <a:ext uri="{FF2B5EF4-FFF2-40B4-BE49-F238E27FC236}">
                  <a16:creationId xmlns:a16="http://schemas.microsoft.com/office/drawing/2014/main" id="{3B0A83A2-DCAC-C51D-0859-1C8EFC483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5772" y="1319220"/>
              <a:ext cx="2121691" cy="2601913"/>
            </a:xfrm>
            <a:custGeom>
              <a:avLst/>
              <a:gdLst/>
              <a:ahLst/>
              <a:cxnLst>
                <a:cxn ang="0">
                  <a:pos x="1336" y="891"/>
                </a:cxn>
                <a:cxn ang="0">
                  <a:pos x="1172" y="1391"/>
                </a:cxn>
                <a:cxn ang="0">
                  <a:pos x="0" y="1639"/>
                </a:cxn>
                <a:cxn ang="0">
                  <a:pos x="535" y="0"/>
                </a:cxn>
                <a:cxn ang="0">
                  <a:pos x="1336" y="891"/>
                </a:cxn>
              </a:cxnLst>
              <a:rect l="0" t="0" r="r" b="b"/>
              <a:pathLst>
                <a:path w="1336" h="1639">
                  <a:moveTo>
                    <a:pt x="1336" y="891"/>
                  </a:moveTo>
                  <a:lnTo>
                    <a:pt x="1172" y="1391"/>
                  </a:lnTo>
                  <a:lnTo>
                    <a:pt x="0" y="1639"/>
                  </a:lnTo>
                  <a:lnTo>
                    <a:pt x="535" y="0"/>
                  </a:lnTo>
                  <a:lnTo>
                    <a:pt x="1336" y="891"/>
                  </a:lnTo>
                  <a:close/>
                </a:path>
              </a:pathLst>
            </a:custGeom>
            <a:solidFill>
              <a:srgbClr val="08A7EE"/>
            </a:solidFill>
            <a:ln w="9525" cap="flat" cmpd="sng" algn="ctr">
              <a:solidFill>
                <a:srgbClr val="0195F9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8100" dist="25400" dir="5400000" algn="t" rotWithShape="0">
                <a:srgbClr val="000000">
                  <a:alpha val="26667"/>
                </a:srgbClr>
              </a:outerShdw>
            </a:effectLst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1400" dirty="0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550E5D91-34FE-6B10-61B9-DBCA8709F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3368" y="2205832"/>
              <a:ext cx="1219200" cy="1728788"/>
            </a:xfrm>
            <a:custGeom>
              <a:avLst/>
              <a:gdLst>
                <a:gd name="T0" fmla="*/ 768 w 768"/>
                <a:gd name="T1" fmla="*/ 460 h 1089"/>
                <a:gd name="T2" fmla="*/ 354 w 768"/>
                <a:gd name="T3" fmla="*/ 0 h 1089"/>
                <a:gd name="T4" fmla="*/ 0 w 768"/>
                <a:gd name="T5" fmla="*/ 1089 h 1089"/>
                <a:gd name="T6" fmla="*/ 604 w 768"/>
                <a:gd name="T7" fmla="*/ 960 h 1089"/>
                <a:gd name="T8" fmla="*/ 768 w 768"/>
                <a:gd name="T9" fmla="*/ 460 h 10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68" h="1089">
                  <a:moveTo>
                    <a:pt x="768" y="460"/>
                  </a:moveTo>
                  <a:lnTo>
                    <a:pt x="354" y="0"/>
                  </a:lnTo>
                  <a:lnTo>
                    <a:pt x="0" y="1089"/>
                  </a:lnTo>
                  <a:lnTo>
                    <a:pt x="604" y="960"/>
                  </a:lnTo>
                  <a:lnTo>
                    <a:pt x="768" y="460"/>
                  </a:lnTo>
                  <a:close/>
                </a:path>
              </a:pathLst>
            </a:custGeom>
            <a:gradFill rotWithShape="1">
              <a:gsLst>
                <a:gs pos="0">
                  <a:srgbClr val="01315D">
                    <a:alpha val="28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81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100" dirty="0"/>
            </a:p>
          </p:txBody>
        </p:sp>
      </p:grpSp>
      <p:grpSp>
        <p:nvGrpSpPr>
          <p:cNvPr id="10" name="Group 45">
            <a:extLst>
              <a:ext uri="{FF2B5EF4-FFF2-40B4-BE49-F238E27FC236}">
                <a16:creationId xmlns:a16="http://schemas.microsoft.com/office/drawing/2014/main" id="{F8CC2923-EB77-A847-4B25-EB42440AFCE5}"/>
              </a:ext>
            </a:extLst>
          </p:cNvPr>
          <p:cNvGrpSpPr>
            <a:grpSpLocks/>
          </p:cNvGrpSpPr>
          <p:nvPr/>
        </p:nvGrpSpPr>
        <p:grpSpPr bwMode="auto">
          <a:xfrm>
            <a:off x="4256873" y="3194686"/>
            <a:ext cx="3380496" cy="3003888"/>
            <a:chOff x="1658985" y="3841751"/>
            <a:chExt cx="2815384" cy="2705402"/>
          </a:xfrm>
        </p:grpSpPr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5B1D70B2-FB29-5B42-5659-193DE99C35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8985" y="4164315"/>
              <a:ext cx="2412205" cy="2382838"/>
            </a:xfrm>
            <a:custGeom>
              <a:avLst/>
              <a:gdLst/>
              <a:ahLst/>
              <a:cxnLst>
                <a:cxn ang="0">
                  <a:pos x="1094" y="0"/>
                </a:cxn>
                <a:cxn ang="0">
                  <a:pos x="1519" y="309"/>
                </a:cxn>
                <a:cxn ang="0">
                  <a:pos x="1394" y="1501"/>
                </a:cxn>
                <a:cxn ang="0">
                  <a:pos x="0" y="488"/>
                </a:cxn>
                <a:cxn ang="0">
                  <a:pos x="1094" y="0"/>
                </a:cxn>
              </a:cxnLst>
              <a:rect l="0" t="0" r="r" b="b"/>
              <a:pathLst>
                <a:path w="1519" h="1501">
                  <a:moveTo>
                    <a:pt x="1094" y="0"/>
                  </a:moveTo>
                  <a:lnTo>
                    <a:pt x="1519" y="309"/>
                  </a:lnTo>
                  <a:lnTo>
                    <a:pt x="1394" y="1501"/>
                  </a:lnTo>
                  <a:lnTo>
                    <a:pt x="0" y="488"/>
                  </a:lnTo>
                  <a:lnTo>
                    <a:pt x="1094" y="0"/>
                  </a:lnTo>
                  <a:close/>
                </a:path>
              </a:pathLst>
            </a:custGeom>
            <a:solidFill>
              <a:srgbClr val="0199A1"/>
            </a:solidFill>
            <a:ln w="9525" cap="flat" cmpd="sng" algn="ctr">
              <a:solidFill>
                <a:srgbClr val="048C89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8100" dist="25400" dir="5400000" algn="t" rotWithShape="0">
                <a:prstClr val="black">
                  <a:alpha val="27000"/>
                </a:prstClr>
              </a:outerShdw>
            </a:effectLst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1400" dirty="0"/>
            </a:p>
          </p:txBody>
        </p:sp>
        <p:sp>
          <p:nvSpPr>
            <p:cNvPr id="24" name="Freeform 13">
              <a:extLst>
                <a:ext uri="{FF2B5EF4-FFF2-40B4-BE49-F238E27FC236}">
                  <a16:creationId xmlns:a16="http://schemas.microsoft.com/office/drawing/2014/main" id="{B8AF2F4C-C1F9-2F63-7750-5A4ADC1F51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5456" y="3841751"/>
              <a:ext cx="1458913" cy="1347788"/>
            </a:xfrm>
            <a:custGeom>
              <a:avLst/>
              <a:gdLst>
                <a:gd name="T0" fmla="*/ 494 w 919"/>
                <a:gd name="T1" fmla="*/ 0 h 849"/>
                <a:gd name="T2" fmla="*/ 0 w 919"/>
                <a:gd name="T3" fmla="*/ 220 h 849"/>
                <a:gd name="T4" fmla="*/ 862 w 919"/>
                <a:gd name="T5" fmla="*/ 849 h 849"/>
                <a:gd name="T6" fmla="*/ 919 w 919"/>
                <a:gd name="T7" fmla="*/ 309 h 849"/>
                <a:gd name="T8" fmla="*/ 494 w 919"/>
                <a:gd name="T9" fmla="*/ 0 h 8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19" h="849">
                  <a:moveTo>
                    <a:pt x="494" y="0"/>
                  </a:moveTo>
                  <a:lnTo>
                    <a:pt x="0" y="220"/>
                  </a:lnTo>
                  <a:lnTo>
                    <a:pt x="862" y="849"/>
                  </a:lnTo>
                  <a:lnTo>
                    <a:pt x="919" y="309"/>
                  </a:lnTo>
                  <a:lnTo>
                    <a:pt x="494" y="0"/>
                  </a:lnTo>
                  <a:close/>
                </a:path>
              </a:pathLst>
            </a:custGeom>
            <a:gradFill rotWithShape="1">
              <a:gsLst>
                <a:gs pos="0">
                  <a:srgbClr val="01315D">
                    <a:alpha val="28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100" dirty="0"/>
            </a:p>
          </p:txBody>
        </p:sp>
      </p:grpSp>
      <p:grpSp>
        <p:nvGrpSpPr>
          <p:cNvPr id="11" name="Group 49">
            <a:extLst>
              <a:ext uri="{FF2B5EF4-FFF2-40B4-BE49-F238E27FC236}">
                <a16:creationId xmlns:a16="http://schemas.microsoft.com/office/drawing/2014/main" id="{13FC27E6-D053-6A4D-CBAF-1F8F7845AC66}"/>
              </a:ext>
            </a:extLst>
          </p:cNvPr>
          <p:cNvGrpSpPr>
            <a:grpSpLocks/>
          </p:cNvGrpSpPr>
          <p:nvPr/>
        </p:nvGrpSpPr>
        <p:grpSpPr bwMode="auto">
          <a:xfrm rot="21409403">
            <a:off x="7805425" y="3087619"/>
            <a:ext cx="3512548" cy="3037681"/>
            <a:chOff x="4669632" y="3847307"/>
            <a:chExt cx="2711668" cy="2717417"/>
          </a:xfrm>
        </p:grpSpPr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3A2F84C5-F0F8-B128-AADA-7CE3D0DF2B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0680" y="4182679"/>
              <a:ext cx="2410620" cy="2382045"/>
            </a:xfrm>
            <a:custGeom>
              <a:avLst/>
              <a:gdLst/>
              <a:ahLst/>
              <a:cxnLst>
                <a:cxn ang="0">
                  <a:pos x="0" y="310"/>
                </a:cxn>
                <a:cxn ang="0">
                  <a:pos x="425" y="0"/>
                </a:cxn>
                <a:cxn ang="0">
                  <a:pos x="1519" y="488"/>
                </a:cxn>
                <a:cxn ang="0">
                  <a:pos x="124" y="1501"/>
                </a:cxn>
                <a:cxn ang="0">
                  <a:pos x="0" y="310"/>
                </a:cxn>
              </a:cxnLst>
              <a:rect l="0" t="0" r="r" b="b"/>
              <a:pathLst>
                <a:path w="1519" h="1501">
                  <a:moveTo>
                    <a:pt x="0" y="310"/>
                  </a:moveTo>
                  <a:lnTo>
                    <a:pt x="425" y="0"/>
                  </a:lnTo>
                  <a:lnTo>
                    <a:pt x="1519" y="488"/>
                  </a:lnTo>
                  <a:lnTo>
                    <a:pt x="124" y="1501"/>
                  </a:lnTo>
                  <a:lnTo>
                    <a:pt x="0" y="310"/>
                  </a:lnTo>
                  <a:close/>
                </a:path>
              </a:pathLst>
            </a:custGeom>
            <a:solidFill>
              <a:srgbClr val="025663"/>
            </a:solidFill>
            <a:ln w="9525" cap="flat" cmpd="sng" algn="ctr">
              <a:solidFill>
                <a:srgbClr val="034543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8100" dist="25400" dir="5400000" algn="t" rotWithShape="0">
                <a:prstClr val="black">
                  <a:alpha val="27000"/>
                </a:prstClr>
              </a:outerShdw>
            </a:effectLst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1400" dirty="0"/>
            </a:p>
          </p:txBody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791111F7-EDEF-1E8B-1C82-97A66BE5FA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9632" y="3847307"/>
              <a:ext cx="1439863" cy="1325563"/>
            </a:xfrm>
            <a:custGeom>
              <a:avLst/>
              <a:gdLst/>
              <a:ahLst/>
              <a:cxnLst>
                <a:cxn ang="0">
                  <a:pos x="425" y="0"/>
                </a:cxn>
                <a:cxn ang="0">
                  <a:pos x="0" y="310"/>
                </a:cxn>
                <a:cxn ang="0">
                  <a:pos x="54" y="835"/>
                </a:cxn>
                <a:cxn ang="0">
                  <a:pos x="907" y="216"/>
                </a:cxn>
                <a:cxn ang="0">
                  <a:pos x="425" y="0"/>
                </a:cxn>
              </a:cxnLst>
              <a:rect l="0" t="0" r="r" b="b"/>
              <a:pathLst>
                <a:path w="907" h="835">
                  <a:moveTo>
                    <a:pt x="425" y="0"/>
                  </a:moveTo>
                  <a:lnTo>
                    <a:pt x="0" y="310"/>
                  </a:lnTo>
                  <a:lnTo>
                    <a:pt x="54" y="835"/>
                  </a:lnTo>
                  <a:lnTo>
                    <a:pt x="907" y="216"/>
                  </a:lnTo>
                  <a:lnTo>
                    <a:pt x="42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1315D">
                    <a:alpha val="28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100" dirty="0">
                <a:latin typeface="+mn-lt"/>
              </a:endParaRPr>
            </a:p>
          </p:txBody>
        </p:sp>
      </p:grpSp>
      <p:grpSp>
        <p:nvGrpSpPr>
          <p:cNvPr id="12" name="Group 48">
            <a:extLst>
              <a:ext uri="{FF2B5EF4-FFF2-40B4-BE49-F238E27FC236}">
                <a16:creationId xmlns:a16="http://schemas.microsoft.com/office/drawing/2014/main" id="{33B535E7-2C83-9989-2FAB-2CB4A106894B}"/>
              </a:ext>
            </a:extLst>
          </p:cNvPr>
          <p:cNvGrpSpPr>
            <a:grpSpLocks/>
          </p:cNvGrpSpPr>
          <p:nvPr/>
        </p:nvGrpSpPr>
        <p:grpSpPr bwMode="auto">
          <a:xfrm>
            <a:off x="8216091" y="627713"/>
            <a:ext cx="2971350" cy="2603365"/>
            <a:chOff x="5099051" y="1315222"/>
            <a:chExt cx="2437327" cy="2603500"/>
          </a:xfrm>
        </p:grpSpPr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31F2DCB3-293C-379C-9EB4-BE1E21C4EC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8653" y="1315222"/>
              <a:ext cx="2117725" cy="2603500"/>
            </a:xfrm>
            <a:custGeom>
              <a:avLst/>
              <a:gdLst/>
              <a:ahLst/>
              <a:cxnLst>
                <a:cxn ang="0">
                  <a:pos x="162" y="1391"/>
                </a:cxn>
                <a:cxn ang="0">
                  <a:pos x="0" y="891"/>
                </a:cxn>
                <a:cxn ang="0">
                  <a:pos x="802" y="0"/>
                </a:cxn>
                <a:cxn ang="0">
                  <a:pos x="1334" y="1640"/>
                </a:cxn>
                <a:cxn ang="0">
                  <a:pos x="162" y="1391"/>
                </a:cxn>
              </a:cxnLst>
              <a:rect l="0" t="0" r="r" b="b"/>
              <a:pathLst>
                <a:path w="1334" h="1640">
                  <a:moveTo>
                    <a:pt x="162" y="1391"/>
                  </a:moveTo>
                  <a:lnTo>
                    <a:pt x="0" y="891"/>
                  </a:lnTo>
                  <a:lnTo>
                    <a:pt x="802" y="0"/>
                  </a:lnTo>
                  <a:lnTo>
                    <a:pt x="1334" y="1640"/>
                  </a:lnTo>
                  <a:lnTo>
                    <a:pt x="162" y="1391"/>
                  </a:lnTo>
                  <a:close/>
                </a:path>
              </a:pathLst>
            </a:custGeom>
            <a:solidFill>
              <a:srgbClr val="093667"/>
            </a:solidFill>
            <a:ln w="9525" cap="flat" cmpd="sng" algn="ctr">
              <a:solidFill>
                <a:srgbClr val="013253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8100" dist="25400" dir="5400000" algn="t" rotWithShape="0">
                <a:prstClr val="black">
                  <a:alpha val="27000"/>
                </a:prstClr>
              </a:outerShdw>
            </a:effectLst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1400" dirty="0"/>
            </a:p>
          </p:txBody>
        </p:sp>
        <p:sp>
          <p:nvSpPr>
            <p:cNvPr id="20" name="Freeform 15">
              <a:extLst>
                <a:ext uri="{FF2B5EF4-FFF2-40B4-BE49-F238E27FC236}">
                  <a16:creationId xmlns:a16="http://schemas.microsoft.com/office/drawing/2014/main" id="{27AEA9A7-B2E8-36D2-AD38-71FDB081EA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9051" y="2212975"/>
              <a:ext cx="1190625" cy="1701800"/>
            </a:xfrm>
            <a:custGeom>
              <a:avLst/>
              <a:gdLst>
                <a:gd name="T0" fmla="*/ 162 w 750"/>
                <a:gd name="T1" fmla="*/ 945 h 1072"/>
                <a:gd name="T2" fmla="*/ 750 w 750"/>
                <a:gd name="T3" fmla="*/ 1072 h 1072"/>
                <a:gd name="T4" fmla="*/ 401 w 750"/>
                <a:gd name="T5" fmla="*/ 0 h 1072"/>
                <a:gd name="T6" fmla="*/ 0 w 750"/>
                <a:gd name="T7" fmla="*/ 445 h 1072"/>
                <a:gd name="T8" fmla="*/ 162 w 750"/>
                <a:gd name="T9" fmla="*/ 945 h 10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50" h="1072">
                  <a:moveTo>
                    <a:pt x="162" y="945"/>
                  </a:moveTo>
                  <a:lnTo>
                    <a:pt x="750" y="1072"/>
                  </a:lnTo>
                  <a:lnTo>
                    <a:pt x="401" y="0"/>
                  </a:lnTo>
                  <a:lnTo>
                    <a:pt x="0" y="445"/>
                  </a:lnTo>
                  <a:lnTo>
                    <a:pt x="162" y="945"/>
                  </a:lnTo>
                  <a:close/>
                </a:path>
              </a:pathLst>
            </a:custGeom>
            <a:gradFill rotWithShape="1">
              <a:gsLst>
                <a:gs pos="0">
                  <a:srgbClr val="000C16">
                    <a:alpha val="34901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100"/>
            </a:p>
          </p:txBody>
        </p:sp>
      </p:grpSp>
      <p:sp>
        <p:nvSpPr>
          <p:cNvPr id="13" name="Oval 27">
            <a:extLst>
              <a:ext uri="{FF2B5EF4-FFF2-40B4-BE49-F238E27FC236}">
                <a16:creationId xmlns:a16="http://schemas.microsoft.com/office/drawing/2014/main" id="{24DFA74E-002F-1E46-107A-89FA507A44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6871" y="625611"/>
            <a:ext cx="2320992" cy="923330"/>
          </a:xfrm>
          <a:prstGeom prst="rect">
            <a:avLst/>
          </a:prstGeom>
          <a:noFill/>
          <a:effectLst>
            <a:outerShdw blurRad="38100" dist="25400" dir="5400000" algn="tl" rotWithShape="0">
              <a:srgbClr val="000000">
                <a:alpha val="27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Well-established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detector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 technology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4" name="Oval 27">
            <a:extLst>
              <a:ext uri="{FF2B5EF4-FFF2-40B4-BE49-F238E27FC236}">
                <a16:creationId xmlns:a16="http://schemas.microsoft.com/office/drawing/2014/main" id="{3DA23972-C2BA-305C-263C-E8A6CA116A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5296" y="1873256"/>
            <a:ext cx="1706273" cy="646332"/>
          </a:xfrm>
          <a:prstGeom prst="rect">
            <a:avLst/>
          </a:prstGeom>
          <a:noFill/>
          <a:effectLst>
            <a:outerShdw blurRad="38100" dist="25400" dir="5400000" algn="tl" rotWithShape="0">
              <a:srgbClr val="000000">
                <a:alpha val="27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Low intrinsic background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5" name="Oval 27">
            <a:extLst>
              <a:ext uri="{FF2B5EF4-FFF2-40B4-BE49-F238E27FC236}">
                <a16:creationId xmlns:a16="http://schemas.microsoft.com/office/drawing/2014/main" id="{A7F34470-DC1E-39FD-70ED-5DCD627173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65270" y="1756759"/>
            <a:ext cx="1819229" cy="923330"/>
          </a:xfrm>
          <a:prstGeom prst="rect">
            <a:avLst/>
          </a:prstGeom>
          <a:noFill/>
          <a:effectLst>
            <a:outerShdw blurRad="38100" dist="25400" dir="5400000" algn="tl" rotWithShape="0">
              <a:srgbClr val="000000">
                <a:alpha val="27000"/>
              </a:srgbClr>
            </a:outerShdw>
          </a:effectLst>
        </p:spPr>
        <p:txBody>
          <a:bodyPr wrap="square" anchor="ctr">
            <a:spAutoFit/>
          </a:bodyPr>
          <a:lstStyle/>
          <a:p>
            <a:pPr lvl="0" algn="ctr"/>
            <a:r>
              <a:rPr lang="en-US" dirty="0"/>
              <a:t>Background rejection using event topology</a:t>
            </a:r>
          </a:p>
        </p:txBody>
      </p:sp>
      <p:sp>
        <p:nvSpPr>
          <p:cNvPr id="16" name="Oval 27">
            <a:extLst>
              <a:ext uri="{FF2B5EF4-FFF2-40B4-BE49-F238E27FC236}">
                <a16:creationId xmlns:a16="http://schemas.microsoft.com/office/drawing/2014/main" id="{19D9CC27-EDE3-AB53-003C-3BF9181611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8072" y="4034677"/>
            <a:ext cx="1986383" cy="1200329"/>
          </a:xfrm>
          <a:prstGeom prst="rect">
            <a:avLst/>
          </a:prstGeom>
          <a:noFill/>
          <a:effectLst>
            <a:outerShdw blurRad="38100" dist="25400" dir="5400000" algn="tl" rotWithShape="0">
              <a:srgbClr val="000000">
                <a:alpha val="27000"/>
              </a:srgbClr>
            </a:outerShdw>
          </a:effectLst>
        </p:spPr>
        <p:txBody>
          <a:bodyPr wrap="square" anchor="ctr">
            <a:spAutoFit/>
          </a:bodyPr>
          <a:lstStyle/>
          <a:p>
            <a:pPr lvl="0" algn="ctr"/>
            <a:r>
              <a:rPr lang="en-US" dirty="0"/>
              <a:t>Source = detector, Energy resolution ~ 0.1% FWHM at Q</a:t>
            </a:r>
            <a:r>
              <a:rPr lang="en-US" baseline="-25000" dirty="0"/>
              <a:t>ᵝᵝ</a:t>
            </a:r>
            <a:endParaRPr lang="en-US" dirty="0"/>
          </a:p>
        </p:txBody>
      </p:sp>
      <p:sp>
        <p:nvSpPr>
          <p:cNvPr id="17" name="Oval 27">
            <a:extLst>
              <a:ext uri="{FF2B5EF4-FFF2-40B4-BE49-F238E27FC236}">
                <a16:creationId xmlns:a16="http://schemas.microsoft.com/office/drawing/2014/main" id="{F88E228D-8D5F-DCAF-C92F-64ED3019A1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1158" y="4054633"/>
            <a:ext cx="2052349" cy="1200329"/>
          </a:xfrm>
          <a:prstGeom prst="rect">
            <a:avLst/>
          </a:prstGeom>
          <a:noFill/>
          <a:effectLst>
            <a:outerShdw blurRad="38100" dist="25400" dir="5400000" algn="tl" rotWithShape="0">
              <a:srgbClr val="000000">
                <a:alpha val="27000"/>
              </a:srgbClr>
            </a:outerShdw>
          </a:effectLst>
        </p:spPr>
        <p:txBody>
          <a:bodyPr wrap="square" anchor="ctr">
            <a:spAutoFit/>
          </a:bodyPr>
          <a:lstStyle/>
          <a:p>
            <a:pPr lvl="0" algn="ctr"/>
            <a:r>
              <a:rPr lang="en-US" dirty="0"/>
              <a:t>Sharp peak above </a:t>
            </a:r>
          </a:p>
          <a:p>
            <a:pPr lvl="0" algn="ctr"/>
            <a:r>
              <a:rPr lang="en-US" dirty="0"/>
              <a:t>flat, well-understood background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87BB562-AA06-D67B-3E43-AEC6A7C717DD}"/>
              </a:ext>
            </a:extLst>
          </p:cNvPr>
          <p:cNvSpPr/>
          <p:nvPr/>
        </p:nvSpPr>
        <p:spPr>
          <a:xfrm>
            <a:off x="6387970" y="1856705"/>
            <a:ext cx="2474409" cy="24622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latin typeface="TeXGyreTermesX"/>
              </a:rPr>
              <a:t>Germanium detectors have many advantages that make them well suited for </a:t>
            </a:r>
            <a:r>
              <a:rPr lang="en-US" sz="2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latin typeface="CMR10"/>
              </a:rPr>
              <a:t>0</a:t>
            </a:r>
            <a:r>
              <a:rPr lang="el-GR" sz="2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latin typeface="CMMI10"/>
              </a:rPr>
              <a:t>νββ </a:t>
            </a:r>
            <a:r>
              <a:rPr lang="en-US" sz="2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latin typeface="TeXGyreTermesX"/>
              </a:rPr>
              <a:t>decay searches </a:t>
            </a:r>
            <a:endParaRPr lang="en-US" sz="2200" b="1" dirty="0">
              <a:ln w="9525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61FB419-A2C5-1E35-3203-2704A35E5F68}"/>
              </a:ext>
            </a:extLst>
          </p:cNvPr>
          <p:cNvGrpSpPr/>
          <p:nvPr/>
        </p:nvGrpSpPr>
        <p:grpSpPr>
          <a:xfrm>
            <a:off x="10616081" y="962977"/>
            <a:ext cx="1451491" cy="1615423"/>
            <a:chOff x="6794165" y="1292001"/>
            <a:chExt cx="2564271" cy="3321066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380CE139-F0FC-9BAB-6EBA-6B82331535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94165" y="1292001"/>
              <a:ext cx="2135605" cy="1702534"/>
            </a:xfrm>
            <a:prstGeom prst="rect">
              <a:avLst/>
            </a:prstGeom>
            <a:effectLst>
              <a:glow rad="139700">
                <a:schemeClr val="accent5">
                  <a:lumMod val="60000"/>
                  <a:lumOff val="40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37657C99-FD66-BC08-C1A0-C9B778AF63C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21429" y="2835456"/>
              <a:ext cx="1937007" cy="1777611"/>
            </a:xfrm>
            <a:prstGeom prst="rect">
              <a:avLst/>
            </a:prstGeom>
            <a:effectLst>
              <a:glow rad="139700">
                <a:schemeClr val="accent5">
                  <a:lumMod val="60000"/>
                  <a:lumOff val="40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</p:pic>
      </p:grpSp>
      <p:pic>
        <p:nvPicPr>
          <p:cNvPr id="37" name="Picture 36">
            <a:extLst>
              <a:ext uri="{FF2B5EF4-FFF2-40B4-BE49-F238E27FC236}">
                <a16:creationId xmlns:a16="http://schemas.microsoft.com/office/drawing/2014/main" id="{DA420B34-15D3-C036-E813-F95688378B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9205" y="4662487"/>
            <a:ext cx="1305374" cy="1339018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B prst="convex"/>
          </a:sp3d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B5EAE920-1494-5CA8-5919-829A7F8AFC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344934">
            <a:off x="10473066" y="3725402"/>
            <a:ext cx="1636149" cy="797839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2BB98BDC-E0FA-1C85-4226-C477CC21B2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097475" flipH="1">
            <a:off x="8509680" y="85334"/>
            <a:ext cx="1013663" cy="1271984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2A64C7A7-D69C-E24A-E4B0-86A17FCF240E}"/>
              </a:ext>
            </a:extLst>
          </p:cNvPr>
          <p:cNvGrpSpPr/>
          <p:nvPr/>
        </p:nvGrpSpPr>
        <p:grpSpPr>
          <a:xfrm>
            <a:off x="10222589" y="4986147"/>
            <a:ext cx="1585118" cy="925430"/>
            <a:chOff x="9786659" y="5144259"/>
            <a:chExt cx="1585118" cy="925430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3163BEA3-8966-47DC-C29A-47B6ADB277A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358822">
              <a:off x="9841375" y="5144259"/>
              <a:ext cx="1530402" cy="750763"/>
            </a:xfrm>
            <a:prstGeom prst="rect">
              <a:avLst/>
            </a:prstGeom>
            <a:effectLst/>
            <a:scene3d>
              <a:camera prst="orthographicFront"/>
              <a:lightRig rig="threePt" dir="t"/>
            </a:scene3d>
            <a:sp3d>
              <a:bevelT prst="convex"/>
            </a:sp3d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6F2FFAD9-2238-783C-4A01-AE9CB02BE8F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334316">
              <a:off x="9786659" y="5916414"/>
              <a:ext cx="1503269" cy="153275"/>
            </a:xfrm>
            <a:prstGeom prst="rect">
              <a:avLst/>
            </a:prstGeom>
            <a:effectLst>
              <a:glow rad="139700">
                <a:schemeClr val="accent2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B prst="convex"/>
            </a:sp3d>
          </p:spPr>
        </p:pic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54A4935C-0D18-E2D4-9BC7-F91A42560226}"/>
              </a:ext>
            </a:extLst>
          </p:cNvPr>
          <p:cNvGrpSpPr/>
          <p:nvPr/>
        </p:nvGrpSpPr>
        <p:grpSpPr>
          <a:xfrm>
            <a:off x="41311" y="331339"/>
            <a:ext cx="4032739" cy="3920938"/>
            <a:chOff x="68111" y="1462735"/>
            <a:chExt cx="3119699" cy="3068309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21E0510E-152A-41C8-BC9D-ADE203D711B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l="41889" t="47209" r="12692"/>
            <a:stretch>
              <a:fillRect/>
            </a:stretch>
          </p:blipFill>
          <p:spPr>
            <a:xfrm>
              <a:off x="203958" y="1462735"/>
              <a:ext cx="1016509" cy="1046636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642856D3-56DC-73FB-1A55-0682630E5A5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904380" y="3083810"/>
              <a:ext cx="1165339" cy="1032310"/>
            </a:xfrm>
            <a:prstGeom prst="rect">
              <a:avLst/>
            </a:prstGeom>
          </p:spPr>
        </p:pic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64E877B-E375-209A-F5CA-2EEE5E05A031}"/>
                </a:ext>
              </a:extLst>
            </p:cNvPr>
            <p:cNvSpPr txBox="1"/>
            <p:nvPr/>
          </p:nvSpPr>
          <p:spPr>
            <a:xfrm>
              <a:off x="374062" y="2477487"/>
              <a:ext cx="6158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baseline="30000" dirty="0">
                  <a:solidFill>
                    <a:srgbClr val="FFFF00"/>
                  </a:solidFill>
                </a:rPr>
                <a:t>76</a:t>
              </a:r>
              <a:r>
                <a:rPr lang="en-US" b="1" dirty="0">
                  <a:solidFill>
                    <a:srgbClr val="FFFF00"/>
                  </a:solidFill>
                </a:rPr>
                <a:t>Ge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2124B914-2369-5609-2C64-A7EB132C95D4}"/>
                </a:ext>
              </a:extLst>
            </p:cNvPr>
            <p:cNvSpPr txBox="1"/>
            <p:nvPr/>
          </p:nvSpPr>
          <p:spPr>
            <a:xfrm>
              <a:off x="2036533" y="4161712"/>
              <a:ext cx="11512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baseline="30000" dirty="0">
                  <a:solidFill>
                    <a:srgbClr val="FFFF00"/>
                  </a:solidFill>
                </a:rPr>
                <a:t>76</a:t>
              </a:r>
              <a:r>
                <a:rPr lang="en-US" b="1" dirty="0">
                  <a:solidFill>
                    <a:srgbClr val="FFFF00"/>
                  </a:solidFill>
                </a:rPr>
                <a:t>Se  + 2e</a:t>
              </a:r>
              <a:r>
                <a:rPr lang="en-US" b="1" baseline="30000" dirty="0">
                  <a:solidFill>
                    <a:srgbClr val="FFFF00"/>
                  </a:solidFill>
                </a:rPr>
                <a:t>-</a:t>
              </a:r>
            </a:p>
          </p:txBody>
        </p: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E05F83FE-C92F-0F04-8B41-3E1461FD1F87}"/>
                </a:ext>
              </a:extLst>
            </p:cNvPr>
            <p:cNvCxnSpPr>
              <a:cxnSpLocks/>
            </p:cNvCxnSpPr>
            <p:nvPr/>
          </p:nvCxnSpPr>
          <p:spPr>
            <a:xfrm>
              <a:off x="1101778" y="2386992"/>
              <a:ext cx="802602" cy="807692"/>
            </a:xfrm>
            <a:prstGeom prst="straightConnector1">
              <a:avLst/>
            </a:prstGeom>
            <a:ln w="41275">
              <a:solidFill>
                <a:srgbClr val="FFC0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80822976-F652-9222-BA37-0F42CF958F4C}"/>
                </a:ext>
              </a:extLst>
            </p:cNvPr>
            <p:cNvSpPr txBox="1"/>
            <p:nvPr/>
          </p:nvSpPr>
          <p:spPr>
            <a:xfrm>
              <a:off x="68111" y="3089598"/>
              <a:ext cx="1787192" cy="3131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FFFF00"/>
                  </a:solidFill>
                </a:rPr>
                <a:t>Q-value = 2039 keV</a:t>
              </a:r>
            </a:p>
          </p:txBody>
        </p:sp>
      </p:grp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4F363ECC-CE66-46CC-303D-E8C4FD8794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3/4/2026</a:t>
            </a:r>
          </a:p>
        </p:txBody>
      </p:sp>
      <p:sp>
        <p:nvSpPr>
          <p:cNvPr id="18" name="Footer Placeholder 3">
            <a:extLst>
              <a:ext uri="{FF2B5EF4-FFF2-40B4-BE49-F238E27FC236}">
                <a16:creationId xmlns:a16="http://schemas.microsoft.com/office/drawing/2014/main" id="{9ED06412-F80F-073B-97B7-6F18C4C3B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23816" y="6356350"/>
            <a:ext cx="5190241" cy="365125"/>
          </a:xfrm>
        </p:spPr>
        <p:txBody>
          <a:bodyPr/>
          <a:lstStyle/>
          <a:p>
            <a:r>
              <a:rPr lang="en-US" spc="0" dirty="0"/>
              <a:t>Harisree Krishnamoorthy | LLWI 2026, March 2026, Lake Louise</a:t>
            </a:r>
          </a:p>
        </p:txBody>
      </p:sp>
      <p:pic>
        <p:nvPicPr>
          <p:cNvPr id="30" name="Picture 29" descr="Icon&#10;&#10;Description automatically generated">
            <a:extLst>
              <a:ext uri="{FF2B5EF4-FFF2-40B4-BE49-F238E27FC236}">
                <a16:creationId xmlns:a16="http://schemas.microsoft.com/office/drawing/2014/main" id="{F47F471F-E1DA-9B79-6E3E-75A6311F034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42649" y="6175173"/>
            <a:ext cx="2278375" cy="7765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34" name="Picture 33" descr="Logo, company name&#10;&#10;AI-generated content may be incorrect.">
            <a:extLst>
              <a:ext uri="{FF2B5EF4-FFF2-40B4-BE49-F238E27FC236}">
                <a16:creationId xmlns:a16="http://schemas.microsoft.com/office/drawing/2014/main" id="{BE08D0F0-70FD-1D66-B4F2-555A83D1C74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085597" y="6278083"/>
            <a:ext cx="1234972" cy="463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179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7" name="Graphic 185">
            <a:extLst>
              <a:ext uri="{FF2B5EF4-FFF2-40B4-BE49-F238E27FC236}">
                <a16:creationId xmlns:a16="http://schemas.microsoft.com/office/drawing/2014/main" id="{8997F1B7-1EE7-4EA5-A5A4-866F9A810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999576" y="5987064"/>
            <a:ext cx="1054466" cy="469689"/>
            <a:chOff x="9841624" y="4115729"/>
            <a:chExt cx="602169" cy="268223"/>
          </a:xfrm>
          <a:solidFill>
            <a:schemeClr val="tx1"/>
          </a:solidFill>
        </p:grpSpPr>
        <p:sp>
          <p:nvSpPr>
            <p:cNvPr id="2058" name="Freeform: Shape 2057">
              <a:extLst>
                <a:ext uri="{FF2B5EF4-FFF2-40B4-BE49-F238E27FC236}">
                  <a16:creationId xmlns:a16="http://schemas.microsoft.com/office/drawing/2014/main" id="{B5E13483-2FB6-4753-8402-06FDC3498E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59" name="Freeform: Shape 2058">
              <a:extLst>
                <a:ext uri="{FF2B5EF4-FFF2-40B4-BE49-F238E27FC236}">
                  <a16:creationId xmlns:a16="http://schemas.microsoft.com/office/drawing/2014/main" id="{88F0DF22-F640-4002-B783-DF1C6A9473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60" name="Freeform: Shape 2059">
              <a:extLst>
                <a:ext uri="{FF2B5EF4-FFF2-40B4-BE49-F238E27FC236}">
                  <a16:creationId xmlns:a16="http://schemas.microsoft.com/office/drawing/2014/main" id="{9C2787B8-7984-4332-B611-D3D3DE898F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61" name="Freeform: Shape 2060">
              <a:extLst>
                <a:ext uri="{FF2B5EF4-FFF2-40B4-BE49-F238E27FC236}">
                  <a16:creationId xmlns:a16="http://schemas.microsoft.com/office/drawing/2014/main" id="{5AF3646C-B3D7-4F57-8FD2-CD93CEB392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62" name="Freeform: Shape 2061">
              <a:extLst>
                <a:ext uri="{FF2B5EF4-FFF2-40B4-BE49-F238E27FC236}">
                  <a16:creationId xmlns:a16="http://schemas.microsoft.com/office/drawing/2014/main" id="{C65FA7DA-93A0-43A4-834C-0F1BB9806A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064" name="Oval 2063">
            <a:extLst>
              <a:ext uri="{FF2B5EF4-FFF2-40B4-BE49-F238E27FC236}">
                <a16:creationId xmlns:a16="http://schemas.microsoft.com/office/drawing/2014/main" id="{104332FF-8349-42A5-B5C8-5EE3825CE2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2066" name="Rectangle 2065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2EBA96-92E5-7E9B-F62A-5DAAA9E2A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3678" y="307058"/>
            <a:ext cx="7308415" cy="422170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sz="3600" spc="0" dirty="0"/>
              <a:t>The                      - 200 experiment</a:t>
            </a:r>
          </a:p>
        </p:txBody>
      </p:sp>
      <p:grpSp>
        <p:nvGrpSpPr>
          <p:cNvPr id="2068" name="Group 2067">
            <a:extLst>
              <a:ext uri="{FF2B5EF4-FFF2-40B4-BE49-F238E27FC236}">
                <a16:creationId xmlns:a16="http://schemas.microsoft.com/office/drawing/2014/main" id="{698DC1B4-9C49-491A-B0C4-CF9ABED0C7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77893"/>
            <a:ext cx="1861854" cy="717514"/>
            <a:chOff x="0" y="377893"/>
            <a:chExt cx="1861854" cy="717514"/>
          </a:xfrm>
          <a:solidFill>
            <a:schemeClr val="tx1"/>
          </a:solidFill>
        </p:grpSpPr>
        <p:sp>
          <p:nvSpPr>
            <p:cNvPr id="2069" name="Freeform: Shape 2068">
              <a:extLst>
                <a:ext uri="{FF2B5EF4-FFF2-40B4-BE49-F238E27FC236}">
                  <a16:creationId xmlns:a16="http://schemas.microsoft.com/office/drawing/2014/main" id="{C5A741B9-65EC-4C5B-9FE0-4A18575771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3778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070" name="Freeform: Shape 2069">
              <a:extLst>
                <a:ext uri="{FF2B5EF4-FFF2-40B4-BE49-F238E27FC236}">
                  <a16:creationId xmlns:a16="http://schemas.microsoft.com/office/drawing/2014/main" id="{C0BB4301-41FA-4453-956F-A11CC664B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1762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grpSp>
        <p:nvGrpSpPr>
          <p:cNvPr id="2072" name="Group 2071">
            <a:extLst>
              <a:ext uri="{FF2B5EF4-FFF2-40B4-BE49-F238E27FC236}">
                <a16:creationId xmlns:a16="http://schemas.microsoft.com/office/drawing/2014/main" id="{E5C89038-920A-4C2C-96CF-80507027B6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50064" y="2828266"/>
            <a:ext cx="805908" cy="805908"/>
            <a:chOff x="817371" y="4276255"/>
            <a:chExt cx="413564" cy="413564"/>
          </a:xfrm>
          <a:solidFill>
            <a:srgbClr val="FFFFFF"/>
          </a:solidFill>
        </p:grpSpPr>
        <p:sp>
          <p:nvSpPr>
            <p:cNvPr id="2073" name="Graphic 212">
              <a:extLst>
                <a:ext uri="{FF2B5EF4-FFF2-40B4-BE49-F238E27FC236}">
                  <a16:creationId xmlns:a16="http://schemas.microsoft.com/office/drawing/2014/main" id="{8D8F13C5-4B99-432F-A339-372E57EB69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7371" y="4276255"/>
              <a:ext cx="413564" cy="413564"/>
            </a:xfrm>
            <a:custGeom>
              <a:avLst/>
              <a:gdLst>
                <a:gd name="connsiteX0" fmla="*/ 403574 w 807148"/>
                <a:gd name="connsiteY0" fmla="*/ 0 h 807148"/>
                <a:gd name="connsiteX1" fmla="*/ 0 w 807148"/>
                <a:gd name="connsiteY1" fmla="*/ 403574 h 807148"/>
                <a:gd name="connsiteX2" fmla="*/ 403574 w 807148"/>
                <a:gd name="connsiteY2" fmla="*/ 807149 h 807148"/>
                <a:gd name="connsiteX3" fmla="*/ 807149 w 807148"/>
                <a:gd name="connsiteY3" fmla="*/ 403574 h 807148"/>
                <a:gd name="connsiteX4" fmla="*/ 403574 w 807148"/>
                <a:gd name="connsiteY4" fmla="*/ 0 h 807148"/>
                <a:gd name="connsiteX5" fmla="*/ 403574 w 807148"/>
                <a:gd name="connsiteY5" fmla="*/ 667988 h 807148"/>
                <a:gd name="connsiteX6" fmla="*/ 139160 w 807148"/>
                <a:gd name="connsiteY6" fmla="*/ 403574 h 807148"/>
                <a:gd name="connsiteX7" fmla="*/ 403574 w 807148"/>
                <a:gd name="connsiteY7" fmla="*/ 139160 h 807148"/>
                <a:gd name="connsiteX8" fmla="*/ 667988 w 807148"/>
                <a:gd name="connsiteY8" fmla="*/ 403574 h 807148"/>
                <a:gd name="connsiteX9" fmla="*/ 403574 w 807148"/>
                <a:gd name="connsiteY9" fmla="*/ 667988 h 807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7148" h="807148">
                  <a:moveTo>
                    <a:pt x="403574" y="0"/>
                  </a:moveTo>
                  <a:cubicBezTo>
                    <a:pt x="180689" y="0"/>
                    <a:pt x="0" y="180689"/>
                    <a:pt x="0" y="403574"/>
                  </a:cubicBezTo>
                  <a:cubicBezTo>
                    <a:pt x="0" y="626459"/>
                    <a:pt x="180689" y="807149"/>
                    <a:pt x="403574" y="807149"/>
                  </a:cubicBezTo>
                  <a:cubicBezTo>
                    <a:pt x="626459" y="807149"/>
                    <a:pt x="807149" y="626459"/>
                    <a:pt x="807149" y="403574"/>
                  </a:cubicBezTo>
                  <a:cubicBezTo>
                    <a:pt x="807149" y="180689"/>
                    <a:pt x="626459" y="0"/>
                    <a:pt x="403574" y="0"/>
                  </a:cubicBezTo>
                  <a:close/>
                  <a:moveTo>
                    <a:pt x="403574" y="667988"/>
                  </a:moveTo>
                  <a:cubicBezTo>
                    <a:pt x="257556" y="667988"/>
                    <a:pt x="139160" y="549593"/>
                    <a:pt x="139160" y="403574"/>
                  </a:cubicBezTo>
                  <a:cubicBezTo>
                    <a:pt x="139160" y="257556"/>
                    <a:pt x="257556" y="139160"/>
                    <a:pt x="403574" y="139160"/>
                  </a:cubicBezTo>
                  <a:cubicBezTo>
                    <a:pt x="549593" y="139160"/>
                    <a:pt x="667988" y="257556"/>
                    <a:pt x="667988" y="403574"/>
                  </a:cubicBezTo>
                  <a:cubicBezTo>
                    <a:pt x="667988" y="549593"/>
                    <a:pt x="549593" y="667988"/>
                    <a:pt x="403574" y="667988"/>
                  </a:cubicBezTo>
                  <a:close/>
                </a:path>
              </a:pathLst>
            </a:cu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074" name="Graphic 212">
              <a:extLst>
                <a:ext uri="{FF2B5EF4-FFF2-40B4-BE49-F238E27FC236}">
                  <a16:creationId xmlns:a16="http://schemas.microsoft.com/office/drawing/2014/main" id="{413EEA21-9A3A-47C8-A94C-D6EFE2EF51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7371" y="4276255"/>
              <a:ext cx="413564" cy="413564"/>
            </a:xfrm>
            <a:custGeom>
              <a:avLst/>
              <a:gdLst>
                <a:gd name="connsiteX0" fmla="*/ 403574 w 807148"/>
                <a:gd name="connsiteY0" fmla="*/ 0 h 807148"/>
                <a:gd name="connsiteX1" fmla="*/ 0 w 807148"/>
                <a:gd name="connsiteY1" fmla="*/ 403574 h 807148"/>
                <a:gd name="connsiteX2" fmla="*/ 403574 w 807148"/>
                <a:gd name="connsiteY2" fmla="*/ 807149 h 807148"/>
                <a:gd name="connsiteX3" fmla="*/ 807149 w 807148"/>
                <a:gd name="connsiteY3" fmla="*/ 403574 h 807148"/>
                <a:gd name="connsiteX4" fmla="*/ 403574 w 807148"/>
                <a:gd name="connsiteY4" fmla="*/ 0 h 807148"/>
                <a:gd name="connsiteX5" fmla="*/ 403574 w 807148"/>
                <a:gd name="connsiteY5" fmla="*/ 667988 h 807148"/>
                <a:gd name="connsiteX6" fmla="*/ 139160 w 807148"/>
                <a:gd name="connsiteY6" fmla="*/ 403574 h 807148"/>
                <a:gd name="connsiteX7" fmla="*/ 403574 w 807148"/>
                <a:gd name="connsiteY7" fmla="*/ 139160 h 807148"/>
                <a:gd name="connsiteX8" fmla="*/ 667988 w 807148"/>
                <a:gd name="connsiteY8" fmla="*/ 403574 h 807148"/>
                <a:gd name="connsiteX9" fmla="*/ 403574 w 807148"/>
                <a:gd name="connsiteY9" fmla="*/ 667988 h 807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7148" h="807148">
                  <a:moveTo>
                    <a:pt x="403574" y="0"/>
                  </a:moveTo>
                  <a:cubicBezTo>
                    <a:pt x="180689" y="0"/>
                    <a:pt x="0" y="180689"/>
                    <a:pt x="0" y="403574"/>
                  </a:cubicBezTo>
                  <a:cubicBezTo>
                    <a:pt x="0" y="626459"/>
                    <a:pt x="180689" y="807149"/>
                    <a:pt x="403574" y="807149"/>
                  </a:cubicBezTo>
                  <a:cubicBezTo>
                    <a:pt x="626459" y="807149"/>
                    <a:pt x="807149" y="626459"/>
                    <a:pt x="807149" y="403574"/>
                  </a:cubicBezTo>
                  <a:cubicBezTo>
                    <a:pt x="807149" y="180689"/>
                    <a:pt x="626459" y="0"/>
                    <a:pt x="403574" y="0"/>
                  </a:cubicBezTo>
                  <a:close/>
                  <a:moveTo>
                    <a:pt x="403574" y="667988"/>
                  </a:moveTo>
                  <a:cubicBezTo>
                    <a:pt x="257556" y="667988"/>
                    <a:pt x="139160" y="549593"/>
                    <a:pt x="139160" y="403574"/>
                  </a:cubicBezTo>
                  <a:cubicBezTo>
                    <a:pt x="139160" y="257556"/>
                    <a:pt x="257556" y="139160"/>
                    <a:pt x="403574" y="139160"/>
                  </a:cubicBezTo>
                  <a:cubicBezTo>
                    <a:pt x="549593" y="139160"/>
                    <a:pt x="667988" y="257556"/>
                    <a:pt x="667988" y="403574"/>
                  </a:cubicBezTo>
                  <a:cubicBezTo>
                    <a:pt x="667988" y="549593"/>
                    <a:pt x="549593" y="667988"/>
                    <a:pt x="403574" y="667988"/>
                  </a:cubicBezTo>
                  <a:close/>
                </a:path>
              </a:pathLst>
            </a:cu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076" name="Group 2075">
            <a:extLst>
              <a:ext uri="{FF2B5EF4-FFF2-40B4-BE49-F238E27FC236}">
                <a16:creationId xmlns:a16="http://schemas.microsoft.com/office/drawing/2014/main" id="{9A15111C-2752-4649-B55B-B93FF93F97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50064" y="2828266"/>
            <a:ext cx="805908" cy="805908"/>
            <a:chOff x="817371" y="4276255"/>
            <a:chExt cx="413564" cy="413564"/>
          </a:xfrm>
          <a:solidFill>
            <a:schemeClr val="accent1">
              <a:alpha val="20000"/>
            </a:schemeClr>
          </a:solidFill>
        </p:grpSpPr>
        <p:sp>
          <p:nvSpPr>
            <p:cNvPr id="2077" name="Graphic 212">
              <a:extLst>
                <a:ext uri="{FF2B5EF4-FFF2-40B4-BE49-F238E27FC236}">
                  <a16:creationId xmlns:a16="http://schemas.microsoft.com/office/drawing/2014/main" id="{877E3FF1-E4B8-49CB-9DD6-7D2067808F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7371" y="4276255"/>
              <a:ext cx="413564" cy="413564"/>
            </a:xfrm>
            <a:custGeom>
              <a:avLst/>
              <a:gdLst>
                <a:gd name="connsiteX0" fmla="*/ 403574 w 807148"/>
                <a:gd name="connsiteY0" fmla="*/ 0 h 807148"/>
                <a:gd name="connsiteX1" fmla="*/ 0 w 807148"/>
                <a:gd name="connsiteY1" fmla="*/ 403574 h 807148"/>
                <a:gd name="connsiteX2" fmla="*/ 403574 w 807148"/>
                <a:gd name="connsiteY2" fmla="*/ 807149 h 807148"/>
                <a:gd name="connsiteX3" fmla="*/ 807149 w 807148"/>
                <a:gd name="connsiteY3" fmla="*/ 403574 h 807148"/>
                <a:gd name="connsiteX4" fmla="*/ 403574 w 807148"/>
                <a:gd name="connsiteY4" fmla="*/ 0 h 807148"/>
                <a:gd name="connsiteX5" fmla="*/ 403574 w 807148"/>
                <a:gd name="connsiteY5" fmla="*/ 667988 h 807148"/>
                <a:gd name="connsiteX6" fmla="*/ 139160 w 807148"/>
                <a:gd name="connsiteY6" fmla="*/ 403574 h 807148"/>
                <a:gd name="connsiteX7" fmla="*/ 403574 w 807148"/>
                <a:gd name="connsiteY7" fmla="*/ 139160 h 807148"/>
                <a:gd name="connsiteX8" fmla="*/ 667988 w 807148"/>
                <a:gd name="connsiteY8" fmla="*/ 403574 h 807148"/>
                <a:gd name="connsiteX9" fmla="*/ 403574 w 807148"/>
                <a:gd name="connsiteY9" fmla="*/ 667988 h 807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7148" h="807148">
                  <a:moveTo>
                    <a:pt x="403574" y="0"/>
                  </a:moveTo>
                  <a:cubicBezTo>
                    <a:pt x="180689" y="0"/>
                    <a:pt x="0" y="180689"/>
                    <a:pt x="0" y="403574"/>
                  </a:cubicBezTo>
                  <a:cubicBezTo>
                    <a:pt x="0" y="626459"/>
                    <a:pt x="180689" y="807149"/>
                    <a:pt x="403574" y="807149"/>
                  </a:cubicBezTo>
                  <a:cubicBezTo>
                    <a:pt x="626459" y="807149"/>
                    <a:pt x="807149" y="626459"/>
                    <a:pt x="807149" y="403574"/>
                  </a:cubicBezTo>
                  <a:cubicBezTo>
                    <a:pt x="807149" y="180689"/>
                    <a:pt x="626459" y="0"/>
                    <a:pt x="403574" y="0"/>
                  </a:cubicBezTo>
                  <a:close/>
                  <a:moveTo>
                    <a:pt x="403574" y="667988"/>
                  </a:moveTo>
                  <a:cubicBezTo>
                    <a:pt x="257556" y="667988"/>
                    <a:pt x="139160" y="549593"/>
                    <a:pt x="139160" y="403574"/>
                  </a:cubicBezTo>
                  <a:cubicBezTo>
                    <a:pt x="139160" y="257556"/>
                    <a:pt x="257556" y="139160"/>
                    <a:pt x="403574" y="139160"/>
                  </a:cubicBezTo>
                  <a:cubicBezTo>
                    <a:pt x="549593" y="139160"/>
                    <a:pt x="667988" y="257556"/>
                    <a:pt x="667988" y="403574"/>
                  </a:cubicBezTo>
                  <a:cubicBezTo>
                    <a:pt x="667988" y="549593"/>
                    <a:pt x="549593" y="667988"/>
                    <a:pt x="403574" y="667988"/>
                  </a:cubicBezTo>
                  <a:close/>
                </a:path>
              </a:pathLst>
            </a:cu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078" name="Graphic 212">
              <a:extLst>
                <a:ext uri="{FF2B5EF4-FFF2-40B4-BE49-F238E27FC236}">
                  <a16:creationId xmlns:a16="http://schemas.microsoft.com/office/drawing/2014/main" id="{945D9A4A-CCDB-40CE-BD57-15BE15B877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7371" y="4276255"/>
              <a:ext cx="413564" cy="413564"/>
            </a:xfrm>
            <a:custGeom>
              <a:avLst/>
              <a:gdLst>
                <a:gd name="connsiteX0" fmla="*/ 403574 w 807148"/>
                <a:gd name="connsiteY0" fmla="*/ 0 h 807148"/>
                <a:gd name="connsiteX1" fmla="*/ 0 w 807148"/>
                <a:gd name="connsiteY1" fmla="*/ 403574 h 807148"/>
                <a:gd name="connsiteX2" fmla="*/ 403574 w 807148"/>
                <a:gd name="connsiteY2" fmla="*/ 807149 h 807148"/>
                <a:gd name="connsiteX3" fmla="*/ 807149 w 807148"/>
                <a:gd name="connsiteY3" fmla="*/ 403574 h 807148"/>
                <a:gd name="connsiteX4" fmla="*/ 403574 w 807148"/>
                <a:gd name="connsiteY4" fmla="*/ 0 h 807148"/>
                <a:gd name="connsiteX5" fmla="*/ 403574 w 807148"/>
                <a:gd name="connsiteY5" fmla="*/ 667988 h 807148"/>
                <a:gd name="connsiteX6" fmla="*/ 139160 w 807148"/>
                <a:gd name="connsiteY6" fmla="*/ 403574 h 807148"/>
                <a:gd name="connsiteX7" fmla="*/ 403574 w 807148"/>
                <a:gd name="connsiteY7" fmla="*/ 139160 h 807148"/>
                <a:gd name="connsiteX8" fmla="*/ 667988 w 807148"/>
                <a:gd name="connsiteY8" fmla="*/ 403574 h 807148"/>
                <a:gd name="connsiteX9" fmla="*/ 403574 w 807148"/>
                <a:gd name="connsiteY9" fmla="*/ 667988 h 807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7148" h="807148">
                  <a:moveTo>
                    <a:pt x="403574" y="0"/>
                  </a:moveTo>
                  <a:cubicBezTo>
                    <a:pt x="180689" y="0"/>
                    <a:pt x="0" y="180689"/>
                    <a:pt x="0" y="403574"/>
                  </a:cubicBezTo>
                  <a:cubicBezTo>
                    <a:pt x="0" y="626459"/>
                    <a:pt x="180689" y="807149"/>
                    <a:pt x="403574" y="807149"/>
                  </a:cubicBezTo>
                  <a:cubicBezTo>
                    <a:pt x="626459" y="807149"/>
                    <a:pt x="807149" y="626459"/>
                    <a:pt x="807149" y="403574"/>
                  </a:cubicBezTo>
                  <a:cubicBezTo>
                    <a:pt x="807149" y="180689"/>
                    <a:pt x="626459" y="0"/>
                    <a:pt x="403574" y="0"/>
                  </a:cubicBezTo>
                  <a:close/>
                  <a:moveTo>
                    <a:pt x="403574" y="667988"/>
                  </a:moveTo>
                  <a:cubicBezTo>
                    <a:pt x="257556" y="667988"/>
                    <a:pt x="139160" y="549593"/>
                    <a:pt x="139160" y="403574"/>
                  </a:cubicBezTo>
                  <a:cubicBezTo>
                    <a:pt x="139160" y="257556"/>
                    <a:pt x="257556" y="139160"/>
                    <a:pt x="403574" y="139160"/>
                  </a:cubicBezTo>
                  <a:cubicBezTo>
                    <a:pt x="549593" y="139160"/>
                    <a:pt x="667988" y="257556"/>
                    <a:pt x="667988" y="403574"/>
                  </a:cubicBezTo>
                  <a:cubicBezTo>
                    <a:pt x="667988" y="549593"/>
                    <a:pt x="549593" y="667988"/>
                    <a:pt x="403574" y="667988"/>
                  </a:cubicBezTo>
                  <a:close/>
                </a:path>
              </a:pathLst>
            </a:cu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080" name="Graphic 185">
            <a:extLst>
              <a:ext uri="{FF2B5EF4-FFF2-40B4-BE49-F238E27FC236}">
                <a16:creationId xmlns:a16="http://schemas.microsoft.com/office/drawing/2014/main" id="{582A903B-6B78-4F0A-B7C9-3D80499020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428634" y="5987064"/>
            <a:ext cx="1054466" cy="469689"/>
            <a:chOff x="9841624" y="4115729"/>
            <a:chExt cx="602169" cy="268223"/>
          </a:xfrm>
          <a:solidFill>
            <a:schemeClr val="tx1"/>
          </a:solidFill>
        </p:grpSpPr>
        <p:sp>
          <p:nvSpPr>
            <p:cNvPr id="2081" name="Freeform: Shape 2080">
              <a:extLst>
                <a:ext uri="{FF2B5EF4-FFF2-40B4-BE49-F238E27FC236}">
                  <a16:creationId xmlns:a16="http://schemas.microsoft.com/office/drawing/2014/main" id="{D510EA93-8F64-42C8-A630-D449506E95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82" name="Freeform: Shape 2081">
              <a:extLst>
                <a:ext uri="{FF2B5EF4-FFF2-40B4-BE49-F238E27FC236}">
                  <a16:creationId xmlns:a16="http://schemas.microsoft.com/office/drawing/2014/main" id="{06CB53FC-E4DA-4001-928B-9998A85EA5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83" name="Freeform: Shape 2082">
              <a:extLst>
                <a:ext uri="{FF2B5EF4-FFF2-40B4-BE49-F238E27FC236}">
                  <a16:creationId xmlns:a16="http://schemas.microsoft.com/office/drawing/2014/main" id="{D210B969-4FDF-4AAC-9397-63D5434958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84" name="Freeform: Shape 2083">
              <a:extLst>
                <a:ext uri="{FF2B5EF4-FFF2-40B4-BE49-F238E27FC236}">
                  <a16:creationId xmlns:a16="http://schemas.microsoft.com/office/drawing/2014/main" id="{570B3EF0-84EA-4F47-86A3-1EA1F644A4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85" name="Freeform: Shape 2084">
              <a:extLst>
                <a:ext uri="{FF2B5EF4-FFF2-40B4-BE49-F238E27FC236}">
                  <a16:creationId xmlns:a16="http://schemas.microsoft.com/office/drawing/2014/main" id="{259369A8-EF57-42A1-8EC8-F6A9F92A3A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CEB940-2A82-F462-9A7C-F3288BD70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80967E29-1480-472A-9FC5-C4768A52587C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EE9FCC6-B7E9-BC44-7095-393DD261FF79}"/>
              </a:ext>
            </a:extLst>
          </p:cNvPr>
          <p:cNvCxnSpPr>
            <a:cxnSpLocks/>
          </p:cNvCxnSpPr>
          <p:nvPr/>
        </p:nvCxnSpPr>
        <p:spPr>
          <a:xfrm flipV="1">
            <a:off x="2687245" y="817628"/>
            <a:ext cx="2336210" cy="1557927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1165B54-1D07-489B-9D01-46A6E5C03370}"/>
              </a:ext>
            </a:extLst>
          </p:cNvPr>
          <p:cNvCxnSpPr>
            <a:cxnSpLocks/>
          </p:cNvCxnSpPr>
          <p:nvPr/>
        </p:nvCxnSpPr>
        <p:spPr>
          <a:xfrm>
            <a:off x="2687245" y="3318255"/>
            <a:ext cx="1905939" cy="2357538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7" name="Rectangle 2096">
            <a:extLst>
              <a:ext uri="{FF2B5EF4-FFF2-40B4-BE49-F238E27FC236}">
                <a16:creationId xmlns:a16="http://schemas.microsoft.com/office/drawing/2014/main" id="{10F8429A-3D84-2E72-C38B-37D4C1174EEB}"/>
              </a:ext>
            </a:extLst>
          </p:cNvPr>
          <p:cNvSpPr/>
          <p:nvPr/>
        </p:nvSpPr>
        <p:spPr>
          <a:xfrm>
            <a:off x="0" y="0"/>
            <a:ext cx="393921" cy="10954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8" name="Rectangle 2097">
            <a:extLst>
              <a:ext uri="{FF2B5EF4-FFF2-40B4-BE49-F238E27FC236}">
                <a16:creationId xmlns:a16="http://schemas.microsoft.com/office/drawing/2014/main" id="{8D928A8A-3810-F5CE-49AE-1A6666D28FDA}"/>
              </a:ext>
            </a:extLst>
          </p:cNvPr>
          <p:cNvSpPr/>
          <p:nvPr/>
        </p:nvSpPr>
        <p:spPr>
          <a:xfrm>
            <a:off x="320736" y="585531"/>
            <a:ext cx="627385" cy="5211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99" name="Group 2098">
            <a:extLst>
              <a:ext uri="{FF2B5EF4-FFF2-40B4-BE49-F238E27FC236}">
                <a16:creationId xmlns:a16="http://schemas.microsoft.com/office/drawing/2014/main" id="{3BD16797-6E45-B097-A85C-58C2CC539451}"/>
              </a:ext>
            </a:extLst>
          </p:cNvPr>
          <p:cNvGrpSpPr/>
          <p:nvPr/>
        </p:nvGrpSpPr>
        <p:grpSpPr>
          <a:xfrm>
            <a:off x="-15615" y="20521"/>
            <a:ext cx="5483918" cy="5483918"/>
            <a:chOff x="-58147" y="-45468"/>
            <a:chExt cx="5483918" cy="5483918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B226518-0BCD-BAD7-60BA-31A4892FD49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4881" r="5118" b="-1"/>
            <a:stretch>
              <a:fillRect/>
            </a:stretch>
          </p:blipFill>
          <p:spPr>
            <a:xfrm>
              <a:off x="-58147" y="-45468"/>
              <a:ext cx="5483918" cy="5483918"/>
            </a:xfrm>
            <a:custGeom>
              <a:avLst/>
              <a:gdLst/>
              <a:ahLst/>
              <a:cxnLst/>
              <a:rect l="l" t="t" r="r" b="b"/>
              <a:pathLst>
                <a:path w="2388070" h="2388070">
                  <a:moveTo>
                    <a:pt x="1194035" y="0"/>
                  </a:moveTo>
                  <a:cubicBezTo>
                    <a:pt x="1853482" y="0"/>
                    <a:pt x="2388070" y="534588"/>
                    <a:pt x="2388070" y="1194035"/>
                  </a:cubicBezTo>
                  <a:cubicBezTo>
                    <a:pt x="2388070" y="1853482"/>
                    <a:pt x="1853482" y="2388070"/>
                    <a:pt x="1194035" y="2388070"/>
                  </a:cubicBezTo>
                  <a:cubicBezTo>
                    <a:pt x="534588" y="2388070"/>
                    <a:pt x="0" y="1853482"/>
                    <a:pt x="0" y="1194035"/>
                  </a:cubicBezTo>
                  <a:cubicBezTo>
                    <a:pt x="0" y="534588"/>
                    <a:pt x="534588" y="0"/>
                    <a:pt x="1194035" y="0"/>
                  </a:cubicBezTo>
                  <a:close/>
                </a:path>
              </a:pathLst>
            </a:custGeom>
            <a:ln w="28575">
              <a:noFill/>
            </a:ln>
          </p:spPr>
        </p:pic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02CAAC8B-BE07-1150-6FDC-6D3E2B50F305}"/>
                </a:ext>
              </a:extLst>
            </p:cNvPr>
            <p:cNvSpPr txBox="1"/>
            <p:nvPr/>
          </p:nvSpPr>
          <p:spPr>
            <a:xfrm>
              <a:off x="2998986" y="726614"/>
              <a:ext cx="1496649" cy="40011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Water Cherenkov</a:t>
              </a:r>
            </a:p>
            <a:p>
              <a:pPr algn="ctr"/>
              <a:r>
                <a:rPr lang="en-US" sz="1000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Muon veto (590 m</a:t>
              </a:r>
              <a:r>
                <a:rPr lang="en-US" sz="1000" b="1" baseline="30000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3</a:t>
              </a:r>
              <a:r>
                <a:rPr lang="en-US" sz="1000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)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0CD7FE7A-0FCC-69E8-526B-4820978AEC40}"/>
                </a:ext>
              </a:extLst>
            </p:cNvPr>
            <p:cNvSpPr txBox="1"/>
            <p:nvPr/>
          </p:nvSpPr>
          <p:spPr>
            <a:xfrm>
              <a:off x="1992074" y="3661116"/>
              <a:ext cx="1332195" cy="40011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Stainless steel LAr cryostat (64 m</a:t>
              </a:r>
              <a:r>
                <a:rPr lang="en-US" sz="1000" b="1" baseline="30000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3</a:t>
              </a:r>
              <a:r>
                <a:rPr lang="en-US" sz="1000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)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66681918-33A8-6D65-EC5E-6159A58DE747}"/>
                </a:ext>
              </a:extLst>
            </p:cNvPr>
            <p:cNvSpPr txBox="1"/>
            <p:nvPr/>
          </p:nvSpPr>
          <p:spPr>
            <a:xfrm rot="16200000">
              <a:off x="568711" y="2550745"/>
              <a:ext cx="1974521" cy="246221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Wavelength shifting reflector</a:t>
              </a:r>
            </a:p>
          </p:txBody>
        </p:sp>
        <p:sp>
          <p:nvSpPr>
            <p:cNvPr id="2093" name="TextBox 2092">
              <a:extLst>
                <a:ext uri="{FF2B5EF4-FFF2-40B4-BE49-F238E27FC236}">
                  <a16:creationId xmlns:a16="http://schemas.microsoft.com/office/drawing/2014/main" id="{20D87F03-BDFB-32CC-7EDF-D322E12FB18B}"/>
                </a:ext>
              </a:extLst>
            </p:cNvPr>
            <p:cNvSpPr txBox="1"/>
            <p:nvPr/>
          </p:nvSpPr>
          <p:spPr>
            <a:xfrm>
              <a:off x="353782" y="226441"/>
              <a:ext cx="1416128" cy="40011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Lock system for Ge array deployment</a:t>
              </a:r>
            </a:p>
          </p:txBody>
        </p:sp>
      </p:grpSp>
      <p:grpSp>
        <p:nvGrpSpPr>
          <p:cNvPr id="2089" name="Group 2088">
            <a:extLst>
              <a:ext uri="{FF2B5EF4-FFF2-40B4-BE49-F238E27FC236}">
                <a16:creationId xmlns:a16="http://schemas.microsoft.com/office/drawing/2014/main" id="{980BE24E-1E87-278F-AC49-2BB34C2B60BE}"/>
              </a:ext>
            </a:extLst>
          </p:cNvPr>
          <p:cNvGrpSpPr/>
          <p:nvPr/>
        </p:nvGrpSpPr>
        <p:grpSpPr>
          <a:xfrm>
            <a:off x="3931001" y="580285"/>
            <a:ext cx="6645514" cy="5640366"/>
            <a:chOff x="3931001" y="972835"/>
            <a:chExt cx="6310761" cy="5483918"/>
          </a:xfrm>
        </p:grpSpPr>
        <p:pic>
          <p:nvPicPr>
            <p:cNvPr id="2054" name="Picture 6">
              <a:extLst>
                <a:ext uri="{FF2B5EF4-FFF2-40B4-BE49-F238E27FC236}">
                  <a16:creationId xmlns:a16="http://schemas.microsoft.com/office/drawing/2014/main" id="{BDC9F996-3B83-91D2-BBDE-38CB2665E4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1001" y="972835"/>
              <a:ext cx="3070994" cy="54839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55" name="Rounded Rectangle 2054">
              <a:extLst>
                <a:ext uri="{FF2B5EF4-FFF2-40B4-BE49-F238E27FC236}">
                  <a16:creationId xmlns:a16="http://schemas.microsoft.com/office/drawing/2014/main" id="{ECF05B7E-12EE-AE58-31C5-8A237C3F6859}"/>
                </a:ext>
              </a:extLst>
            </p:cNvPr>
            <p:cNvSpPr/>
            <p:nvPr/>
          </p:nvSpPr>
          <p:spPr>
            <a:xfrm>
              <a:off x="7498562" y="2492048"/>
              <a:ext cx="2743200" cy="509786"/>
            </a:xfrm>
            <a:prstGeom prst="roundRect">
              <a:avLst/>
            </a:prstGeom>
            <a:noFill/>
            <a:ln>
              <a:solidFill>
                <a:schemeClr val="accent1">
                  <a:shade val="15000"/>
                  <a:alpha val="81776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01" name="Rounded Rectangle 2100">
            <a:extLst>
              <a:ext uri="{FF2B5EF4-FFF2-40B4-BE49-F238E27FC236}">
                <a16:creationId xmlns:a16="http://schemas.microsoft.com/office/drawing/2014/main" id="{E7A40093-9BFE-CEA5-3918-B979D640AF00}"/>
              </a:ext>
            </a:extLst>
          </p:cNvPr>
          <p:cNvSpPr/>
          <p:nvPr/>
        </p:nvSpPr>
        <p:spPr>
          <a:xfrm>
            <a:off x="7758260" y="1189495"/>
            <a:ext cx="3022806" cy="670150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3" name="Rounded Rectangle 2102">
            <a:extLst>
              <a:ext uri="{FF2B5EF4-FFF2-40B4-BE49-F238E27FC236}">
                <a16:creationId xmlns:a16="http://schemas.microsoft.com/office/drawing/2014/main" id="{71333BA7-3C5A-ADE2-0361-B3EDB08EE050}"/>
              </a:ext>
            </a:extLst>
          </p:cNvPr>
          <p:cNvSpPr/>
          <p:nvPr/>
        </p:nvSpPr>
        <p:spPr>
          <a:xfrm>
            <a:off x="6598945" y="3661426"/>
            <a:ext cx="2277349" cy="854463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4" name="Rounded Rectangle 2103">
            <a:extLst>
              <a:ext uri="{FF2B5EF4-FFF2-40B4-BE49-F238E27FC236}">
                <a16:creationId xmlns:a16="http://schemas.microsoft.com/office/drawing/2014/main" id="{D61D6F06-090E-4EB3-BDD3-7F822781D608}"/>
              </a:ext>
            </a:extLst>
          </p:cNvPr>
          <p:cNvSpPr/>
          <p:nvPr/>
        </p:nvSpPr>
        <p:spPr>
          <a:xfrm>
            <a:off x="6739195" y="5017265"/>
            <a:ext cx="2246403" cy="467942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5" name="Rounded Rectangle 2104">
            <a:extLst>
              <a:ext uri="{FF2B5EF4-FFF2-40B4-BE49-F238E27FC236}">
                <a16:creationId xmlns:a16="http://schemas.microsoft.com/office/drawing/2014/main" id="{8C64092F-1421-E1D2-DB89-99AF744770A7}"/>
              </a:ext>
            </a:extLst>
          </p:cNvPr>
          <p:cNvSpPr/>
          <p:nvPr/>
        </p:nvSpPr>
        <p:spPr>
          <a:xfrm>
            <a:off x="6755122" y="5837138"/>
            <a:ext cx="1745622" cy="451588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7289E26-99F5-DDC2-8E2F-686B9185FD0B}"/>
              </a:ext>
            </a:extLst>
          </p:cNvPr>
          <p:cNvSpPr/>
          <p:nvPr/>
        </p:nvSpPr>
        <p:spPr>
          <a:xfrm>
            <a:off x="10428634" y="5763491"/>
            <a:ext cx="1054466" cy="6932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EDB7E1B-39F3-089D-90A5-F870C0B6B27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6663"/>
                    </a14:imgEffect>
                  </a14:imgLayer>
                </a14:imgProps>
              </a:ext>
            </a:extLst>
          </a:blip>
          <a:srcRect l="32367" b="3235"/>
          <a:stretch>
            <a:fillRect/>
          </a:stretch>
        </p:blipFill>
        <p:spPr>
          <a:xfrm>
            <a:off x="4570829" y="1118874"/>
            <a:ext cx="7308415" cy="5319407"/>
          </a:xfrm>
          <a:prstGeom prst="rect">
            <a:avLst/>
          </a:prstGeom>
        </p:spPr>
      </p:pic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C54D3D78-8BAA-ABBE-AB4C-6A2DDC5960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48865" y="52015"/>
            <a:ext cx="2210298" cy="7533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CA600CA-BB98-4991-2665-FEF16AF2123A}"/>
              </a:ext>
            </a:extLst>
          </p:cNvPr>
          <p:cNvSpPr txBox="1"/>
          <p:nvPr/>
        </p:nvSpPr>
        <p:spPr>
          <a:xfrm>
            <a:off x="7560069" y="1174676"/>
            <a:ext cx="3429144" cy="738664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HPGe readout electronics based on</a:t>
            </a:r>
          </a:p>
          <a:p>
            <a:pPr algn="ctr"/>
            <a:r>
              <a:rPr lang="en-US" sz="1400" dirty="0"/>
              <a:t>MJD Low Mass Front-end</a:t>
            </a:r>
          </a:p>
          <a:p>
            <a:pPr algn="ctr"/>
            <a:r>
              <a:rPr lang="en-US" sz="1400" dirty="0"/>
              <a:t>And GERDA charge sensitive amplifier (CC4)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BCDFEC6-EF87-AF71-097F-F6B79AC8FD5B}"/>
              </a:ext>
            </a:extLst>
          </p:cNvPr>
          <p:cNvSpPr txBox="1"/>
          <p:nvPr/>
        </p:nvSpPr>
        <p:spPr>
          <a:xfrm>
            <a:off x="7117688" y="2143393"/>
            <a:ext cx="3458827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Detector mount: underground copper,</a:t>
            </a:r>
          </a:p>
          <a:p>
            <a:r>
              <a:rPr lang="en-US" sz="1400" dirty="0"/>
              <a:t>Optically active PEN plates &amp; radiopure PEN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9F5027-B5FD-337B-98C6-D022E8E4B413}"/>
              </a:ext>
            </a:extLst>
          </p:cNvPr>
          <p:cNvSpPr txBox="1"/>
          <p:nvPr/>
        </p:nvSpPr>
        <p:spPr>
          <a:xfrm>
            <a:off x="7223042" y="2760592"/>
            <a:ext cx="1762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  <a:latin typeface="Bradley Hand ITC" panose="03070402050302030203" pitchFamily="66" charset="77"/>
              </a:rPr>
              <a:t>Scintillating,</a:t>
            </a:r>
          </a:p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  <a:latin typeface="Bradley Hand ITC" panose="03070402050302030203" pitchFamily="66" charset="77"/>
              </a:rPr>
              <a:t> self-vetoing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EA5EAE1-B9C8-A2B1-F68C-68678664DD98}"/>
              </a:ext>
            </a:extLst>
          </p:cNvPr>
          <p:cNvSpPr txBox="1"/>
          <p:nvPr/>
        </p:nvSpPr>
        <p:spPr>
          <a:xfrm>
            <a:off x="6622392" y="3634570"/>
            <a:ext cx="2499510" cy="954107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Liquid Argon instrumentation:</a:t>
            </a:r>
          </a:p>
          <a:p>
            <a:pPr algn="ctr"/>
            <a:r>
              <a:rPr lang="en-US" sz="1400" dirty="0"/>
              <a:t>Inner &amp; outer fiber barrels with</a:t>
            </a:r>
          </a:p>
          <a:p>
            <a:pPr algn="ctr"/>
            <a:r>
              <a:rPr lang="en-US" sz="1400" dirty="0"/>
              <a:t>silicon photomultiplier (SiPM)</a:t>
            </a:r>
          </a:p>
          <a:p>
            <a:pPr algn="ctr"/>
            <a:r>
              <a:rPr lang="en-US" sz="1400" dirty="0"/>
              <a:t>readout at the top &amp; bottom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82AB39-E2EB-E0AD-FB5D-7C7B2C17154E}"/>
              </a:ext>
            </a:extLst>
          </p:cNvPr>
          <p:cNvSpPr txBox="1"/>
          <p:nvPr/>
        </p:nvSpPr>
        <p:spPr>
          <a:xfrm>
            <a:off x="6740167" y="4989626"/>
            <a:ext cx="2428870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Larger mass (inverted coaxial)</a:t>
            </a:r>
          </a:p>
          <a:p>
            <a:pPr algn="ctr"/>
            <a:r>
              <a:rPr lang="en-US" sz="1400" dirty="0"/>
              <a:t>HPGe detectors up to 4 kg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248790C-1979-8282-05C5-0F8F4FBB2820}"/>
              </a:ext>
            </a:extLst>
          </p:cNvPr>
          <p:cNvSpPr txBox="1"/>
          <p:nvPr/>
        </p:nvSpPr>
        <p:spPr>
          <a:xfrm>
            <a:off x="6625577" y="5810193"/>
            <a:ext cx="2428871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Source funnels for calibration sources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DBC3BDF-CB43-4F9A-783D-826855D4E4B4}"/>
              </a:ext>
            </a:extLst>
          </p:cNvPr>
          <p:cNvSpPr txBox="1"/>
          <p:nvPr/>
        </p:nvSpPr>
        <p:spPr>
          <a:xfrm>
            <a:off x="9578475" y="5987041"/>
            <a:ext cx="284220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u="none" strike="noStrike" dirty="0">
                <a:solidFill>
                  <a:srgbClr val="CECFD2"/>
                </a:solidFill>
                <a:effectLst/>
                <a:latin typeface="Atlassian Sans"/>
              </a:rPr>
              <a:t>Illustration by Michael Willers</a:t>
            </a:r>
            <a:endParaRPr lang="en-US" sz="1200" dirty="0"/>
          </a:p>
        </p:txBody>
      </p:sp>
      <p:sp>
        <p:nvSpPr>
          <p:cNvPr id="18" name="Date Placeholder 2">
            <a:extLst>
              <a:ext uri="{FF2B5EF4-FFF2-40B4-BE49-F238E27FC236}">
                <a16:creationId xmlns:a16="http://schemas.microsoft.com/office/drawing/2014/main" id="{9369374D-2575-4F42-D98A-636A518008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3/4/2026</a:t>
            </a:r>
          </a:p>
        </p:txBody>
      </p:sp>
      <p:sp>
        <p:nvSpPr>
          <p:cNvPr id="19" name="Footer Placeholder 3">
            <a:extLst>
              <a:ext uri="{FF2B5EF4-FFF2-40B4-BE49-F238E27FC236}">
                <a16:creationId xmlns:a16="http://schemas.microsoft.com/office/drawing/2014/main" id="{DF1E538D-8BE3-1B59-BD82-08EC2DBBF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23816" y="6356350"/>
            <a:ext cx="5190241" cy="365125"/>
          </a:xfrm>
        </p:spPr>
        <p:txBody>
          <a:bodyPr/>
          <a:lstStyle/>
          <a:p>
            <a:r>
              <a:rPr lang="en-US" spc="0" dirty="0"/>
              <a:t>Harisree Krishnamoorthy | LLWI 2026, March 2026, Lake Louise</a:t>
            </a:r>
          </a:p>
        </p:txBody>
      </p:sp>
      <p:pic>
        <p:nvPicPr>
          <p:cNvPr id="20" name="Picture 19" descr="Icon&#10;&#10;Description automatically generated">
            <a:extLst>
              <a:ext uri="{FF2B5EF4-FFF2-40B4-BE49-F238E27FC236}">
                <a16:creationId xmlns:a16="http://schemas.microsoft.com/office/drawing/2014/main" id="{39E5CCCB-01E2-401F-4BF6-161C6150BA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42649" y="6153907"/>
            <a:ext cx="2278375" cy="7765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21" name="Picture 20" descr="Logo, company name&#10;&#10;AI-generated content may be incorrect.">
            <a:extLst>
              <a:ext uri="{FF2B5EF4-FFF2-40B4-BE49-F238E27FC236}">
                <a16:creationId xmlns:a16="http://schemas.microsoft.com/office/drawing/2014/main" id="{1E513AEF-2F3B-D5CF-B19B-906421FE4F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85597" y="6278083"/>
            <a:ext cx="1234972" cy="463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479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9206ED-CE0B-80BB-B5FD-6423FEB7E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67E29-1480-472A-9FC5-C4768A52587C}" type="slidenum">
              <a:rPr lang="en-US" smtClean="0"/>
              <a:t>7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20EAA65-8EB3-174D-50C5-D39A209BB903}"/>
              </a:ext>
            </a:extLst>
          </p:cNvPr>
          <p:cNvGrpSpPr/>
          <p:nvPr/>
        </p:nvGrpSpPr>
        <p:grpSpPr>
          <a:xfrm>
            <a:off x="64656" y="92362"/>
            <a:ext cx="6116179" cy="3632120"/>
            <a:chOff x="2813509" y="618779"/>
            <a:chExt cx="5896886" cy="3316997"/>
          </a:xfrm>
          <a:solidFill>
            <a:schemeClr val="accent2">
              <a:lumMod val="20000"/>
              <a:lumOff val="80000"/>
            </a:schemeClr>
          </a:solidFill>
        </p:grpSpPr>
        <p:pic>
          <p:nvPicPr>
            <p:cNvPr id="7" name="Picture 2">
              <a:extLst>
                <a:ext uri="{FF2B5EF4-FFF2-40B4-BE49-F238E27FC236}">
                  <a16:creationId xmlns:a16="http://schemas.microsoft.com/office/drawing/2014/main" id="{81BCFAF5-5E5B-C432-C79B-E46493A9CC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3509" y="618779"/>
              <a:ext cx="5896886" cy="3316997"/>
            </a:xfrm>
            <a:prstGeom prst="rect">
              <a:avLst/>
            </a:prstGeom>
            <a:grpFill/>
          </p:spPr>
        </p:pic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8AD529C2-DF10-9F26-81DF-CC0BEE7410AF}"/>
                </a:ext>
              </a:extLst>
            </p:cNvPr>
            <p:cNvSpPr/>
            <p:nvPr/>
          </p:nvSpPr>
          <p:spPr>
            <a:xfrm>
              <a:off x="4382574" y="3497031"/>
              <a:ext cx="1285959" cy="351816"/>
            </a:xfrm>
            <a:prstGeom prst="roundRect">
              <a:avLst/>
            </a:prstGeom>
            <a:solidFill>
              <a:schemeClr val="tx2">
                <a:lumMod val="25000"/>
              </a:schemeClr>
            </a:solidFill>
            <a:ln w="1905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200" b="1" dirty="0">
                  <a:solidFill>
                    <a:schemeClr val="tx1"/>
                  </a:solidFill>
                </a:rPr>
                <a:t>19.0 kg</a:t>
              </a:r>
            </a:p>
          </p:txBody>
        </p:sp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110F7B5E-1DC3-73F0-C1C7-E3DAA2BD4CF3}"/>
                </a:ext>
              </a:extLst>
            </p:cNvPr>
            <p:cNvSpPr/>
            <p:nvPr/>
          </p:nvSpPr>
          <p:spPr>
            <a:xfrm>
              <a:off x="5792365" y="3469976"/>
              <a:ext cx="1181439" cy="351816"/>
            </a:xfrm>
            <a:prstGeom prst="roundRect">
              <a:avLst/>
            </a:prstGeom>
            <a:solidFill>
              <a:schemeClr val="tx2">
                <a:lumMod val="25000"/>
              </a:schemeClr>
            </a:solidFill>
            <a:ln w="1905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200" b="1" dirty="0">
                  <a:solidFill>
                    <a:schemeClr val="tx1"/>
                  </a:solidFill>
                </a:rPr>
                <a:t>22.1 kg </a:t>
              </a:r>
            </a:p>
          </p:txBody>
        </p:sp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A5FA35F0-47DF-32C7-87DE-1D46F06A31A9}"/>
                </a:ext>
              </a:extLst>
            </p:cNvPr>
            <p:cNvSpPr/>
            <p:nvPr/>
          </p:nvSpPr>
          <p:spPr>
            <a:xfrm>
              <a:off x="7192181" y="3471996"/>
              <a:ext cx="1285959" cy="351816"/>
            </a:xfrm>
            <a:prstGeom prst="roundRect">
              <a:avLst/>
            </a:prstGeom>
            <a:solidFill>
              <a:schemeClr val="tx2">
                <a:lumMod val="25000"/>
              </a:schemeClr>
            </a:solidFill>
            <a:ln w="1905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200" b="1" dirty="0">
                  <a:solidFill>
                    <a:schemeClr val="tx1"/>
                  </a:solidFill>
                </a:rPr>
                <a:t>86.7 kg</a:t>
              </a:r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B9572EF8-47E1-2AFE-95BA-3A276AD286D8}"/>
                </a:ext>
              </a:extLst>
            </p:cNvPr>
            <p:cNvSpPr/>
            <p:nvPr/>
          </p:nvSpPr>
          <p:spPr>
            <a:xfrm>
              <a:off x="2967755" y="3460951"/>
              <a:ext cx="1285959" cy="351816"/>
            </a:xfrm>
            <a:prstGeom prst="roundRect">
              <a:avLst/>
            </a:prstGeom>
            <a:solidFill>
              <a:schemeClr val="tx2">
                <a:lumMod val="25000"/>
              </a:schemeClr>
            </a:solidFill>
            <a:ln w="1905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200" b="1" dirty="0">
                  <a:solidFill>
                    <a:schemeClr val="tx1"/>
                  </a:solidFill>
                </a:rPr>
                <a:t>14.7 kg</a:t>
              </a:r>
            </a:p>
          </p:txBody>
        </p:sp>
      </p:grp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C6171856-1C98-2F04-8FA8-64AAB81C856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5148777"/>
              </p:ext>
            </p:extLst>
          </p:nvPr>
        </p:nvGraphicFramePr>
        <p:xfrm>
          <a:off x="-532836" y="3806505"/>
          <a:ext cx="3593164" cy="19848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61DBCF50-BB9F-F70B-6BF4-B4BE3128D2BF}"/>
              </a:ext>
            </a:extLst>
          </p:cNvPr>
          <p:cNvSpPr/>
          <p:nvPr/>
        </p:nvSpPr>
        <p:spPr>
          <a:xfrm>
            <a:off x="2519939" y="4833120"/>
            <a:ext cx="3425821" cy="387995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tx1"/>
                </a:solidFill>
              </a:rPr>
              <a:t>Total Ge detector mass: ~142 kg 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BCD42EB3-33A7-C61D-29DF-815A0A889D6E}"/>
              </a:ext>
            </a:extLst>
          </p:cNvPr>
          <p:cNvSpPr/>
          <p:nvPr/>
        </p:nvSpPr>
        <p:spPr>
          <a:xfrm>
            <a:off x="1666996" y="136525"/>
            <a:ext cx="4429003" cy="4220668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2ADC351-1816-4E6F-8495-247A68E2AEEB}"/>
              </a:ext>
            </a:extLst>
          </p:cNvPr>
          <p:cNvSpPr txBox="1"/>
          <p:nvPr/>
        </p:nvSpPr>
        <p:spPr>
          <a:xfrm>
            <a:off x="2801292" y="3827484"/>
            <a:ext cx="2452916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454D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Point contact detectors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A600F6D-41C8-11DC-81EF-D3490E57ED1D}"/>
              </a:ext>
            </a:extLst>
          </p:cNvPr>
          <p:cNvSpPr txBox="1"/>
          <p:nvPr/>
        </p:nvSpPr>
        <p:spPr>
          <a:xfrm>
            <a:off x="6613288" y="136525"/>
            <a:ext cx="52362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The LEGEND-200 detectors include the detectors from the past experiments and new ICPC detectors</a:t>
            </a:r>
          </a:p>
        </p:txBody>
      </p:sp>
      <p:grpSp>
        <p:nvGrpSpPr>
          <p:cNvPr id="62" name="Group">
            <a:extLst>
              <a:ext uri="{FF2B5EF4-FFF2-40B4-BE49-F238E27FC236}">
                <a16:creationId xmlns:a16="http://schemas.microsoft.com/office/drawing/2014/main" id="{300072CE-5E23-F5C5-6275-B9EE17E9853E}"/>
              </a:ext>
            </a:extLst>
          </p:cNvPr>
          <p:cNvGrpSpPr/>
          <p:nvPr/>
        </p:nvGrpSpPr>
        <p:grpSpPr>
          <a:xfrm>
            <a:off x="7650195" y="1607942"/>
            <a:ext cx="3850555" cy="4449766"/>
            <a:chOff x="-158390" y="0"/>
            <a:chExt cx="5126415" cy="6880612"/>
          </a:xfrm>
          <a:solidFill>
            <a:schemeClr val="accent1">
              <a:lumMod val="20000"/>
              <a:lumOff val="80000"/>
            </a:schemeClr>
          </a:solidFill>
        </p:grpSpPr>
        <p:pic>
          <p:nvPicPr>
            <p:cNvPr id="63" name="Ge-Ar2.png">
              <a:extLst>
                <a:ext uri="{FF2B5EF4-FFF2-40B4-BE49-F238E27FC236}">
                  <a16:creationId xmlns:a16="http://schemas.microsoft.com/office/drawing/2014/main" id="{43633D97-AC36-0E91-4E6F-65E02D6011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2763" y="0"/>
              <a:ext cx="2609529" cy="6880612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</p:pic>
        <p:sp>
          <p:nvSpPr>
            <p:cNvPr id="3072" name="Line">
              <a:extLst>
                <a:ext uri="{FF2B5EF4-FFF2-40B4-BE49-F238E27FC236}">
                  <a16:creationId xmlns:a16="http://schemas.microsoft.com/office/drawing/2014/main" id="{A860C74C-D9CD-7A80-B1A5-90B41DDD4088}"/>
                </a:ext>
              </a:extLst>
            </p:cNvPr>
            <p:cNvSpPr/>
            <p:nvPr/>
          </p:nvSpPr>
          <p:spPr>
            <a:xfrm>
              <a:off x="265757" y="3045842"/>
              <a:ext cx="499156" cy="88016"/>
            </a:xfrm>
            <a:prstGeom prst="line">
              <a:avLst/>
            </a:prstGeom>
            <a:grpFill/>
            <a:ln w="38100" cap="flat">
              <a:solidFill>
                <a:srgbClr val="F8DD81"/>
              </a:solidFill>
              <a:prstDash val="solid"/>
              <a:round/>
            </a:ln>
            <a:effectLst>
              <a:outerShdw blurRad="50800" dist="127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91439" tIns="91439" rIns="91439" bIns="91439" numCol="1" anchor="t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  <a:lvl2pPr marL="0" marR="0" indent="4572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2pPr>
              <a:lvl3pPr marL="0" marR="0" indent="9144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3pPr>
              <a:lvl4pPr marL="0" marR="0" indent="13716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4pPr>
              <a:lvl5pPr marL="0" marR="0" indent="18288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5pPr>
              <a:lvl6pPr marL="0" marR="0" indent="22860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6pPr>
              <a:lvl7pPr marL="0" marR="0" indent="27432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7pPr>
              <a:lvl8pPr marL="0" marR="0" indent="32004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8pPr>
              <a:lvl9pPr marL="0" marR="0" indent="36576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9pPr>
            </a:lstStyle>
            <a:p>
              <a: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pPr>
              <a:endParaRPr sz="2400"/>
            </a:p>
          </p:txBody>
        </p:sp>
        <p:sp>
          <p:nvSpPr>
            <p:cNvPr id="3073" name="Line">
              <a:extLst>
                <a:ext uri="{FF2B5EF4-FFF2-40B4-BE49-F238E27FC236}">
                  <a16:creationId xmlns:a16="http://schemas.microsoft.com/office/drawing/2014/main" id="{D93CC9A0-068E-340A-314E-4FDABAD06872}"/>
                </a:ext>
              </a:extLst>
            </p:cNvPr>
            <p:cNvSpPr/>
            <p:nvPr/>
          </p:nvSpPr>
          <p:spPr>
            <a:xfrm>
              <a:off x="894720" y="3149655"/>
              <a:ext cx="534010" cy="94161"/>
            </a:xfrm>
            <a:prstGeom prst="line">
              <a:avLst/>
            </a:prstGeom>
            <a:grpFill/>
            <a:ln w="38100" cap="flat">
              <a:solidFill>
                <a:srgbClr val="F8DD81"/>
              </a:solidFill>
              <a:prstDash val="solid"/>
              <a:round/>
            </a:ln>
            <a:effectLst>
              <a:outerShdw blurRad="50800" dist="127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91439" tIns="91439" rIns="91439" bIns="91439" numCol="1" anchor="t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  <a:lvl2pPr marL="0" marR="0" indent="4572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2pPr>
              <a:lvl3pPr marL="0" marR="0" indent="9144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3pPr>
              <a:lvl4pPr marL="0" marR="0" indent="13716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4pPr>
              <a:lvl5pPr marL="0" marR="0" indent="18288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5pPr>
              <a:lvl6pPr marL="0" marR="0" indent="22860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6pPr>
              <a:lvl7pPr marL="0" marR="0" indent="27432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7pPr>
              <a:lvl8pPr marL="0" marR="0" indent="32004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8pPr>
              <a:lvl9pPr marL="0" marR="0" indent="36576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9pPr>
            </a:lstStyle>
            <a:p>
              <a: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pPr>
              <a:endParaRPr sz="2400"/>
            </a:p>
          </p:txBody>
        </p:sp>
        <p:sp>
          <p:nvSpPr>
            <p:cNvPr id="3075" name="Line">
              <a:extLst>
                <a:ext uri="{FF2B5EF4-FFF2-40B4-BE49-F238E27FC236}">
                  <a16:creationId xmlns:a16="http://schemas.microsoft.com/office/drawing/2014/main" id="{A42EAEE1-9D6E-1DAF-ECAA-847BAD413260}"/>
                </a:ext>
              </a:extLst>
            </p:cNvPr>
            <p:cNvSpPr/>
            <p:nvPr/>
          </p:nvSpPr>
          <p:spPr>
            <a:xfrm>
              <a:off x="1819988" y="3308579"/>
              <a:ext cx="534010" cy="94161"/>
            </a:xfrm>
            <a:prstGeom prst="line">
              <a:avLst/>
            </a:prstGeom>
            <a:grpFill/>
            <a:ln w="38100" cap="flat">
              <a:solidFill>
                <a:srgbClr val="F8DD81"/>
              </a:solidFill>
              <a:prstDash val="solid"/>
              <a:round/>
            </a:ln>
            <a:effectLst>
              <a:outerShdw blurRad="50800" dist="127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91439" tIns="91439" rIns="91439" bIns="91439" numCol="1" anchor="t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  <a:lvl2pPr marL="0" marR="0" indent="4572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2pPr>
              <a:lvl3pPr marL="0" marR="0" indent="9144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3pPr>
              <a:lvl4pPr marL="0" marR="0" indent="13716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4pPr>
              <a:lvl5pPr marL="0" marR="0" indent="18288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5pPr>
              <a:lvl6pPr marL="0" marR="0" indent="22860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6pPr>
              <a:lvl7pPr marL="0" marR="0" indent="27432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7pPr>
              <a:lvl8pPr marL="0" marR="0" indent="32004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8pPr>
              <a:lvl9pPr marL="0" marR="0" indent="36576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9pPr>
            </a:lstStyle>
            <a:p>
              <a: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pPr>
              <a:endParaRPr sz="2400"/>
            </a:p>
          </p:txBody>
        </p:sp>
        <p:sp>
          <p:nvSpPr>
            <p:cNvPr id="3076" name="Line">
              <a:extLst>
                <a:ext uri="{FF2B5EF4-FFF2-40B4-BE49-F238E27FC236}">
                  <a16:creationId xmlns:a16="http://schemas.microsoft.com/office/drawing/2014/main" id="{3C9C147D-B9D1-B543-D45C-F1770E516237}"/>
                </a:ext>
              </a:extLst>
            </p:cNvPr>
            <p:cNvSpPr/>
            <p:nvPr/>
          </p:nvSpPr>
          <p:spPr>
            <a:xfrm flipV="1">
              <a:off x="2411444" y="3009826"/>
              <a:ext cx="527151" cy="383400"/>
            </a:xfrm>
            <a:prstGeom prst="line">
              <a:avLst/>
            </a:prstGeom>
            <a:grpFill/>
            <a:ln w="38100" cap="flat">
              <a:solidFill>
                <a:srgbClr val="F8DD81"/>
              </a:solidFill>
              <a:prstDash val="solid"/>
              <a:round/>
            </a:ln>
            <a:effectLst>
              <a:outerShdw blurRad="50800" dist="127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91439" tIns="91439" rIns="91439" bIns="91439" numCol="1" anchor="t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  <a:lvl2pPr marL="0" marR="0" indent="4572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2pPr>
              <a:lvl3pPr marL="0" marR="0" indent="9144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3pPr>
              <a:lvl4pPr marL="0" marR="0" indent="13716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4pPr>
              <a:lvl5pPr marL="0" marR="0" indent="18288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5pPr>
              <a:lvl6pPr marL="0" marR="0" indent="22860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6pPr>
              <a:lvl7pPr marL="0" marR="0" indent="27432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7pPr>
              <a:lvl8pPr marL="0" marR="0" indent="32004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8pPr>
              <a:lvl9pPr marL="0" marR="0" indent="36576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9pPr>
            </a:lstStyle>
            <a:p>
              <a: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pPr>
              <a:endParaRPr sz="2400"/>
            </a:p>
          </p:txBody>
        </p:sp>
        <p:pic>
          <p:nvPicPr>
            <p:cNvPr id="3077" name="o2ctkn2hjvrd464qk4i0jaossm.png">
              <a:extLst>
                <a:ext uri="{FF2B5EF4-FFF2-40B4-BE49-F238E27FC236}">
                  <a16:creationId xmlns:a16="http://schemas.microsoft.com/office/drawing/2014/main" id="{8318FE04-45E0-C06E-5D2B-610CB52EA7A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87274" y="2510047"/>
              <a:ext cx="878418" cy="79743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</p:pic>
        <p:sp>
          <p:nvSpPr>
            <p:cNvPr id="3078" name="Line">
              <a:extLst>
                <a:ext uri="{FF2B5EF4-FFF2-40B4-BE49-F238E27FC236}">
                  <a16:creationId xmlns:a16="http://schemas.microsoft.com/office/drawing/2014/main" id="{B99107BD-8652-77AA-0A8E-8645FC8574F6}"/>
                </a:ext>
              </a:extLst>
            </p:cNvPr>
            <p:cNvSpPr/>
            <p:nvPr/>
          </p:nvSpPr>
          <p:spPr>
            <a:xfrm flipV="1">
              <a:off x="311154" y="5292468"/>
              <a:ext cx="473761" cy="126944"/>
            </a:xfrm>
            <a:prstGeom prst="line">
              <a:avLst/>
            </a:prstGeom>
            <a:grpFill/>
            <a:ln w="38100" cap="flat">
              <a:solidFill>
                <a:srgbClr val="F8DD81"/>
              </a:solidFill>
              <a:prstDash val="solid"/>
              <a:round/>
            </a:ln>
            <a:effectLst>
              <a:outerShdw blurRad="50800" dist="127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91439" tIns="91439" rIns="91439" bIns="91439" numCol="1" anchor="t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  <a:lvl2pPr marL="0" marR="0" indent="4572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2pPr>
              <a:lvl3pPr marL="0" marR="0" indent="9144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3pPr>
              <a:lvl4pPr marL="0" marR="0" indent="13716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4pPr>
              <a:lvl5pPr marL="0" marR="0" indent="18288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5pPr>
              <a:lvl6pPr marL="0" marR="0" indent="22860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6pPr>
              <a:lvl7pPr marL="0" marR="0" indent="27432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7pPr>
              <a:lvl8pPr marL="0" marR="0" indent="32004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8pPr>
              <a:lvl9pPr marL="0" marR="0" indent="36576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9pPr>
            </a:lstStyle>
            <a:p>
              <a: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pPr>
              <a:endParaRPr sz="2400"/>
            </a:p>
          </p:txBody>
        </p:sp>
        <p:sp>
          <p:nvSpPr>
            <p:cNvPr id="3079" name="Line">
              <a:extLst>
                <a:ext uri="{FF2B5EF4-FFF2-40B4-BE49-F238E27FC236}">
                  <a16:creationId xmlns:a16="http://schemas.microsoft.com/office/drawing/2014/main" id="{4C3F866E-9C04-D400-F16A-7AB5AEF25A7A}"/>
                </a:ext>
              </a:extLst>
            </p:cNvPr>
            <p:cNvSpPr/>
            <p:nvPr/>
          </p:nvSpPr>
          <p:spPr>
            <a:xfrm flipV="1">
              <a:off x="924973" y="5073971"/>
              <a:ext cx="595552" cy="174990"/>
            </a:xfrm>
            <a:prstGeom prst="line">
              <a:avLst/>
            </a:prstGeom>
            <a:grpFill/>
            <a:ln w="38100" cap="flat">
              <a:solidFill>
                <a:srgbClr val="F8DD81"/>
              </a:solidFill>
              <a:prstDash val="solid"/>
              <a:round/>
            </a:ln>
            <a:effectLst>
              <a:outerShdw blurRad="50800" dist="127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91439" tIns="91439" rIns="91439" bIns="91439" numCol="1" anchor="t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  <a:lvl2pPr marL="0" marR="0" indent="4572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2pPr>
              <a:lvl3pPr marL="0" marR="0" indent="9144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3pPr>
              <a:lvl4pPr marL="0" marR="0" indent="13716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4pPr>
              <a:lvl5pPr marL="0" marR="0" indent="18288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5pPr>
              <a:lvl6pPr marL="0" marR="0" indent="22860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6pPr>
              <a:lvl7pPr marL="0" marR="0" indent="27432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7pPr>
              <a:lvl8pPr marL="0" marR="0" indent="32004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8pPr>
              <a:lvl9pPr marL="0" marR="0" indent="36576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9pPr>
            </a:lstStyle>
            <a:p>
              <a: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pPr>
              <a:endParaRPr sz="2400"/>
            </a:p>
          </p:txBody>
        </p:sp>
        <p:sp>
          <p:nvSpPr>
            <p:cNvPr id="3080" name="Line">
              <a:extLst>
                <a:ext uri="{FF2B5EF4-FFF2-40B4-BE49-F238E27FC236}">
                  <a16:creationId xmlns:a16="http://schemas.microsoft.com/office/drawing/2014/main" id="{E227C202-7AE8-B7BE-2161-B2A77E77161E}"/>
                </a:ext>
              </a:extLst>
            </p:cNvPr>
            <p:cNvSpPr/>
            <p:nvPr/>
          </p:nvSpPr>
          <p:spPr>
            <a:xfrm flipV="1">
              <a:off x="1629161" y="4977830"/>
              <a:ext cx="234407" cy="62810"/>
            </a:xfrm>
            <a:prstGeom prst="line">
              <a:avLst/>
            </a:prstGeom>
            <a:grpFill/>
            <a:ln w="38100" cap="flat">
              <a:solidFill>
                <a:srgbClr val="F8DD81"/>
              </a:solidFill>
              <a:prstDash val="solid"/>
              <a:round/>
            </a:ln>
            <a:effectLst>
              <a:outerShdw blurRad="50800" dist="127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91439" tIns="91439" rIns="91439" bIns="91439" numCol="1" anchor="t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  <a:lvl2pPr marL="0" marR="0" indent="4572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2pPr>
              <a:lvl3pPr marL="0" marR="0" indent="9144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3pPr>
              <a:lvl4pPr marL="0" marR="0" indent="13716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4pPr>
              <a:lvl5pPr marL="0" marR="0" indent="18288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5pPr>
              <a:lvl6pPr marL="0" marR="0" indent="22860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6pPr>
              <a:lvl7pPr marL="0" marR="0" indent="27432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7pPr>
              <a:lvl8pPr marL="0" marR="0" indent="32004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8pPr>
              <a:lvl9pPr marL="0" marR="0" indent="36576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9pPr>
            </a:lstStyle>
            <a:p>
              <a: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pPr>
              <a:endParaRPr sz="2400"/>
            </a:p>
          </p:txBody>
        </p:sp>
        <p:sp>
          <p:nvSpPr>
            <p:cNvPr id="3081" name="Line">
              <a:extLst>
                <a:ext uri="{FF2B5EF4-FFF2-40B4-BE49-F238E27FC236}">
                  <a16:creationId xmlns:a16="http://schemas.microsoft.com/office/drawing/2014/main" id="{0A23F3E2-AC36-5DA6-E611-3143204C0774}"/>
                </a:ext>
              </a:extLst>
            </p:cNvPr>
            <p:cNvSpPr/>
            <p:nvPr/>
          </p:nvSpPr>
          <p:spPr>
            <a:xfrm>
              <a:off x="1858279" y="4985789"/>
              <a:ext cx="544216" cy="177249"/>
            </a:xfrm>
            <a:prstGeom prst="line">
              <a:avLst/>
            </a:prstGeom>
            <a:grpFill/>
            <a:ln w="38100" cap="flat">
              <a:solidFill>
                <a:srgbClr val="F8DD81"/>
              </a:solidFill>
              <a:prstDash val="solid"/>
              <a:round/>
            </a:ln>
            <a:effectLst>
              <a:outerShdw blurRad="50800" dist="127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91439" tIns="91439" rIns="91439" bIns="91439" numCol="1" anchor="t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  <a:lvl2pPr marL="0" marR="0" indent="4572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2pPr>
              <a:lvl3pPr marL="0" marR="0" indent="9144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3pPr>
              <a:lvl4pPr marL="0" marR="0" indent="13716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4pPr>
              <a:lvl5pPr marL="0" marR="0" indent="18288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5pPr>
              <a:lvl6pPr marL="0" marR="0" indent="22860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6pPr>
              <a:lvl7pPr marL="0" marR="0" indent="27432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7pPr>
              <a:lvl8pPr marL="0" marR="0" indent="32004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8pPr>
              <a:lvl9pPr marL="0" marR="0" indent="36576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9pPr>
            </a:lstStyle>
            <a:p>
              <a: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pPr>
              <a:endParaRPr sz="2400"/>
            </a:p>
          </p:txBody>
        </p:sp>
        <p:grpSp>
          <p:nvGrpSpPr>
            <p:cNvPr id="3082" name="Group">
              <a:extLst>
                <a:ext uri="{FF2B5EF4-FFF2-40B4-BE49-F238E27FC236}">
                  <a16:creationId xmlns:a16="http://schemas.microsoft.com/office/drawing/2014/main" id="{325C176F-B955-F620-7730-736B22BCD5C2}"/>
                </a:ext>
              </a:extLst>
            </p:cNvPr>
            <p:cNvGrpSpPr/>
            <p:nvPr/>
          </p:nvGrpSpPr>
          <p:grpSpPr>
            <a:xfrm>
              <a:off x="2175473" y="1819889"/>
              <a:ext cx="111457" cy="552087"/>
              <a:chOff x="141172" y="-34975"/>
              <a:chExt cx="111457" cy="552086"/>
            </a:xfrm>
            <a:grpFill/>
          </p:grpSpPr>
          <p:sp>
            <p:nvSpPr>
              <p:cNvPr id="3098" name="Line">
                <a:extLst>
                  <a:ext uri="{FF2B5EF4-FFF2-40B4-BE49-F238E27FC236}">
                    <a16:creationId xmlns:a16="http://schemas.microsoft.com/office/drawing/2014/main" id="{72996F60-17EC-3797-0DC9-DC66BBCDB9FA}"/>
                  </a:ext>
                </a:extLst>
              </p:cNvPr>
              <p:cNvSpPr/>
              <p:nvPr/>
            </p:nvSpPr>
            <p:spPr>
              <a:xfrm rot="18563309">
                <a:off x="-67106" y="197376"/>
                <a:ext cx="552086" cy="873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304" extrusionOk="0">
                    <a:moveTo>
                      <a:pt x="0" y="8642"/>
                    </a:moveTo>
                    <a:cubicBezTo>
                      <a:pt x="861" y="2626"/>
                      <a:pt x="2139" y="-583"/>
                      <a:pt x="3432" y="87"/>
                    </a:cubicBezTo>
                    <a:cubicBezTo>
                      <a:pt x="4598" y="691"/>
                      <a:pt x="5638" y="4415"/>
                      <a:pt x="6677" y="7672"/>
                    </a:cubicBezTo>
                    <a:cubicBezTo>
                      <a:pt x="7940" y="11636"/>
                      <a:pt x="9244" y="14993"/>
                      <a:pt x="10601" y="17347"/>
                    </a:cubicBezTo>
                    <a:cubicBezTo>
                      <a:pt x="11949" y="19685"/>
                      <a:pt x="13341" y="21017"/>
                      <a:pt x="14732" y="19905"/>
                    </a:cubicBezTo>
                    <a:cubicBezTo>
                      <a:pt x="15842" y="19018"/>
                      <a:pt x="16900" y="16585"/>
                      <a:pt x="17948" y="14195"/>
                    </a:cubicBezTo>
                    <a:cubicBezTo>
                      <a:pt x="19092" y="11587"/>
                      <a:pt x="20239" y="9012"/>
                      <a:pt x="21351" y="5951"/>
                    </a:cubicBezTo>
                    <a:cubicBezTo>
                      <a:pt x="21432" y="5729"/>
                      <a:pt x="21513" y="5504"/>
                      <a:pt x="21600" y="5391"/>
                    </a:cubicBezTo>
                  </a:path>
                </a:pathLst>
              </a:custGeom>
              <a:grpFill/>
              <a:ln w="12700" cap="flat">
                <a:solidFill>
                  <a:srgbClr val="FFFFFF"/>
                </a:solidFill>
                <a:prstDash val="solid"/>
                <a:round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1pPr>
                <a:lvl2pPr marL="0" marR="0" indent="4572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2pPr>
                <a:lvl3pPr marL="0" marR="0" indent="9144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3pPr>
                <a:lvl4pPr marL="0" marR="0" indent="13716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4pPr>
                <a:lvl5pPr marL="0" marR="0" indent="18288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5pPr>
                <a:lvl6pPr marL="0" marR="0" indent="22860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6pPr>
                <a:lvl7pPr marL="0" marR="0" indent="27432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7pPr>
                <a:lvl8pPr marL="0" marR="0" indent="32004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8pPr>
                <a:lvl9pPr marL="0" marR="0" indent="36576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9pPr>
              </a:lstStyle>
              <a:p>
                <a:pPr>
                  <a:defRPr sz="36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  <a:sym typeface="Lucida Grande"/>
                  </a:defRPr>
                </a:pPr>
                <a:endParaRPr sz="2400"/>
              </a:p>
            </p:txBody>
          </p:sp>
          <p:sp>
            <p:nvSpPr>
              <p:cNvPr id="3099" name="Line">
                <a:extLst>
                  <a:ext uri="{FF2B5EF4-FFF2-40B4-BE49-F238E27FC236}">
                    <a16:creationId xmlns:a16="http://schemas.microsoft.com/office/drawing/2014/main" id="{8CAD9B58-7BB2-0D4A-6EA3-34BC48833347}"/>
                  </a:ext>
                </a:extLst>
              </p:cNvPr>
              <p:cNvSpPr/>
              <p:nvPr/>
            </p:nvSpPr>
            <p:spPr>
              <a:xfrm flipV="1">
                <a:off x="141172" y="290166"/>
                <a:ext cx="43961" cy="24704"/>
              </a:xfrm>
              <a:prstGeom prst="line">
                <a:avLst/>
              </a:prstGeom>
              <a:grpFill/>
              <a:ln w="12700" cap="flat">
                <a:solidFill>
                  <a:srgbClr val="FFFFFF"/>
                </a:solidFill>
                <a:prstDash val="solid"/>
                <a:round/>
                <a:headEnd type="arrow" w="med" len="med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1pPr>
                <a:lvl2pPr marL="0" marR="0" indent="4572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2pPr>
                <a:lvl3pPr marL="0" marR="0" indent="9144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3pPr>
                <a:lvl4pPr marL="0" marR="0" indent="13716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4pPr>
                <a:lvl5pPr marL="0" marR="0" indent="18288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5pPr>
                <a:lvl6pPr marL="0" marR="0" indent="22860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6pPr>
                <a:lvl7pPr marL="0" marR="0" indent="27432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7pPr>
                <a:lvl8pPr marL="0" marR="0" indent="32004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8pPr>
                <a:lvl9pPr marL="0" marR="0" indent="36576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9pPr>
              </a:lstStyle>
              <a:p>
                <a:pPr>
                  <a:defRPr sz="36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  <a:sym typeface="Lucida Grande"/>
                  </a:defRPr>
                </a:pPr>
                <a:endParaRPr sz="2400"/>
              </a:p>
            </p:txBody>
          </p:sp>
        </p:grpSp>
        <p:grpSp>
          <p:nvGrpSpPr>
            <p:cNvPr id="3083" name="Group">
              <a:extLst>
                <a:ext uri="{FF2B5EF4-FFF2-40B4-BE49-F238E27FC236}">
                  <a16:creationId xmlns:a16="http://schemas.microsoft.com/office/drawing/2014/main" id="{790AE245-3122-E9CF-F7D1-CC6B171FA063}"/>
                </a:ext>
              </a:extLst>
            </p:cNvPr>
            <p:cNvGrpSpPr/>
            <p:nvPr/>
          </p:nvGrpSpPr>
          <p:grpSpPr>
            <a:xfrm>
              <a:off x="2201216" y="3381118"/>
              <a:ext cx="137288" cy="694798"/>
              <a:chOff x="161923" y="-11136"/>
              <a:chExt cx="137288" cy="694798"/>
            </a:xfrm>
            <a:grpFill/>
          </p:grpSpPr>
          <p:sp>
            <p:nvSpPr>
              <p:cNvPr id="3096" name="Line">
                <a:extLst>
                  <a:ext uri="{FF2B5EF4-FFF2-40B4-BE49-F238E27FC236}">
                    <a16:creationId xmlns:a16="http://schemas.microsoft.com/office/drawing/2014/main" id="{1287414F-9818-A689-98A7-B056C7A21369}"/>
                  </a:ext>
                </a:extLst>
              </p:cNvPr>
              <p:cNvSpPr/>
              <p:nvPr/>
            </p:nvSpPr>
            <p:spPr>
              <a:xfrm flipV="1">
                <a:off x="217557" y="399807"/>
                <a:ext cx="48253" cy="38673"/>
              </a:xfrm>
              <a:prstGeom prst="line">
                <a:avLst/>
              </a:prstGeom>
              <a:grpFill/>
              <a:ln w="12700" cap="flat">
                <a:solidFill>
                  <a:srgbClr val="FFFFFF"/>
                </a:solidFill>
                <a:prstDash val="solid"/>
                <a:round/>
                <a:headEnd type="arrow" w="med" len="med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1pPr>
                <a:lvl2pPr marL="0" marR="0" indent="4572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2pPr>
                <a:lvl3pPr marL="0" marR="0" indent="9144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3pPr>
                <a:lvl4pPr marL="0" marR="0" indent="13716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4pPr>
                <a:lvl5pPr marL="0" marR="0" indent="18288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5pPr>
                <a:lvl6pPr marL="0" marR="0" indent="22860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6pPr>
                <a:lvl7pPr marL="0" marR="0" indent="27432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7pPr>
                <a:lvl8pPr marL="0" marR="0" indent="32004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8pPr>
                <a:lvl9pPr marL="0" marR="0" indent="36576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9pPr>
              </a:lstStyle>
              <a:p>
                <a:pPr>
                  <a:defRPr sz="36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  <a:sym typeface="Lucida Grande"/>
                  </a:defRPr>
                </a:pPr>
                <a:endParaRPr sz="2400"/>
              </a:p>
            </p:txBody>
          </p:sp>
          <p:sp>
            <p:nvSpPr>
              <p:cNvPr id="3097" name="Line">
                <a:extLst>
                  <a:ext uri="{FF2B5EF4-FFF2-40B4-BE49-F238E27FC236}">
                    <a16:creationId xmlns:a16="http://schemas.microsoft.com/office/drawing/2014/main" id="{F6D30F6F-6273-F895-A1FB-2A5DB55D380E}"/>
                  </a:ext>
                </a:extLst>
              </p:cNvPr>
              <p:cNvSpPr/>
              <p:nvPr/>
            </p:nvSpPr>
            <p:spPr>
              <a:xfrm rot="17966873">
                <a:off x="-116832" y="267619"/>
                <a:ext cx="694798" cy="1372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074" extrusionOk="0">
                    <a:moveTo>
                      <a:pt x="0" y="3126"/>
                    </a:moveTo>
                    <a:cubicBezTo>
                      <a:pt x="725" y="465"/>
                      <a:pt x="1662" y="-567"/>
                      <a:pt x="2563" y="301"/>
                    </a:cubicBezTo>
                    <a:cubicBezTo>
                      <a:pt x="3739" y="1435"/>
                      <a:pt x="4636" y="5519"/>
                      <a:pt x="5571" y="9030"/>
                    </a:cubicBezTo>
                    <a:cubicBezTo>
                      <a:pt x="6943" y="14180"/>
                      <a:pt x="8506" y="18337"/>
                      <a:pt x="10252" y="19621"/>
                    </a:cubicBezTo>
                    <a:cubicBezTo>
                      <a:pt x="12173" y="21033"/>
                      <a:pt x="14061" y="18949"/>
                      <a:pt x="15828" y="16122"/>
                    </a:cubicBezTo>
                    <a:cubicBezTo>
                      <a:pt x="17823" y="12928"/>
                      <a:pt x="19760" y="8628"/>
                      <a:pt x="21600" y="3192"/>
                    </a:cubicBezTo>
                  </a:path>
                </a:pathLst>
              </a:custGeom>
              <a:grpFill/>
              <a:ln w="12700" cap="flat">
                <a:solidFill>
                  <a:srgbClr val="FFFFFF"/>
                </a:solidFill>
                <a:prstDash val="solid"/>
                <a:round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1pPr>
                <a:lvl2pPr marL="0" marR="0" indent="4572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2pPr>
                <a:lvl3pPr marL="0" marR="0" indent="9144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3pPr>
                <a:lvl4pPr marL="0" marR="0" indent="13716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4pPr>
                <a:lvl5pPr marL="0" marR="0" indent="18288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5pPr>
                <a:lvl6pPr marL="0" marR="0" indent="22860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6pPr>
                <a:lvl7pPr marL="0" marR="0" indent="27432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7pPr>
                <a:lvl8pPr marL="0" marR="0" indent="32004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8pPr>
                <a:lvl9pPr marL="0" marR="0" indent="36576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9pPr>
              </a:lstStyle>
              <a:p>
                <a:pPr>
                  <a:defRPr sz="36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  <a:sym typeface="Lucida Grande"/>
                  </a:defRPr>
                </a:pPr>
                <a:endParaRPr sz="2400"/>
              </a:p>
            </p:txBody>
          </p:sp>
        </p:grpSp>
        <p:sp>
          <p:nvSpPr>
            <p:cNvPr id="3084" name="Circle">
              <a:extLst>
                <a:ext uri="{FF2B5EF4-FFF2-40B4-BE49-F238E27FC236}">
                  <a16:creationId xmlns:a16="http://schemas.microsoft.com/office/drawing/2014/main" id="{FD99A34E-821D-CFC3-0623-FB117630F0E1}"/>
                </a:ext>
              </a:extLst>
            </p:cNvPr>
            <p:cNvSpPr/>
            <p:nvPr/>
          </p:nvSpPr>
          <p:spPr>
            <a:xfrm>
              <a:off x="2329000" y="3328029"/>
              <a:ext cx="143160" cy="143160"/>
            </a:xfrm>
            <a:prstGeom prst="ellipse">
              <a:avLst/>
            </a:prstGeom>
            <a:grpFill/>
            <a:ln w="127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365759" tIns="365759" rIns="365759" bIns="365759" numCol="1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  <a:lvl2pPr marL="0" marR="0" indent="4572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2pPr>
              <a:lvl3pPr marL="0" marR="0" indent="9144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3pPr>
              <a:lvl4pPr marL="0" marR="0" indent="13716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4pPr>
              <a:lvl5pPr marL="0" marR="0" indent="18288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5pPr>
              <a:lvl6pPr marL="0" marR="0" indent="22860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6pPr>
              <a:lvl7pPr marL="0" marR="0" indent="27432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7pPr>
              <a:lvl8pPr marL="0" marR="0" indent="32004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8pPr>
              <a:lvl9pPr marL="0" marR="0" indent="36576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9pPr>
            </a:lstStyle>
            <a:p>
              <a: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pPr>
              <a:endParaRPr sz="2400"/>
            </a:p>
          </p:txBody>
        </p:sp>
        <p:sp>
          <p:nvSpPr>
            <p:cNvPr id="3085" name="Line">
              <a:extLst>
                <a:ext uri="{FF2B5EF4-FFF2-40B4-BE49-F238E27FC236}">
                  <a16:creationId xmlns:a16="http://schemas.microsoft.com/office/drawing/2014/main" id="{FA4B9C4B-D022-CB3D-CBD7-C2FBD14A8A55}"/>
                </a:ext>
              </a:extLst>
            </p:cNvPr>
            <p:cNvSpPr/>
            <p:nvPr/>
          </p:nvSpPr>
          <p:spPr>
            <a:xfrm flipV="1">
              <a:off x="2256851" y="5476897"/>
              <a:ext cx="48253" cy="38673"/>
            </a:xfrm>
            <a:prstGeom prst="line">
              <a:avLst/>
            </a:prstGeom>
            <a:grpFill/>
            <a:ln w="12700" cap="flat">
              <a:solidFill>
                <a:srgbClr val="FFFFFF"/>
              </a:solidFill>
              <a:prstDash val="solid"/>
              <a:round/>
              <a:headEnd type="arrow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  <a:lvl2pPr marL="0" marR="0" indent="4572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2pPr>
              <a:lvl3pPr marL="0" marR="0" indent="9144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3pPr>
              <a:lvl4pPr marL="0" marR="0" indent="13716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4pPr>
              <a:lvl5pPr marL="0" marR="0" indent="18288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5pPr>
              <a:lvl6pPr marL="0" marR="0" indent="22860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6pPr>
              <a:lvl7pPr marL="0" marR="0" indent="27432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7pPr>
              <a:lvl8pPr marL="0" marR="0" indent="32004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8pPr>
              <a:lvl9pPr marL="0" marR="0" indent="36576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9pPr>
            </a:lstStyle>
            <a:p>
              <a: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pPr>
              <a:endParaRPr sz="2400"/>
            </a:p>
          </p:txBody>
        </p:sp>
        <p:sp>
          <p:nvSpPr>
            <p:cNvPr id="3086" name="Line">
              <a:extLst>
                <a:ext uri="{FF2B5EF4-FFF2-40B4-BE49-F238E27FC236}">
                  <a16:creationId xmlns:a16="http://schemas.microsoft.com/office/drawing/2014/main" id="{6E0998F3-ACD5-BE1D-BAFC-A3E494BB5FC9}"/>
                </a:ext>
              </a:extLst>
            </p:cNvPr>
            <p:cNvSpPr/>
            <p:nvPr/>
          </p:nvSpPr>
          <p:spPr>
            <a:xfrm rot="17966873">
              <a:off x="1940257" y="5375015"/>
              <a:ext cx="625087" cy="1374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072" extrusionOk="0">
                  <a:moveTo>
                    <a:pt x="0" y="3121"/>
                  </a:moveTo>
                  <a:cubicBezTo>
                    <a:pt x="806" y="464"/>
                    <a:pt x="1847" y="-567"/>
                    <a:pt x="2848" y="301"/>
                  </a:cubicBezTo>
                  <a:cubicBezTo>
                    <a:pt x="4156" y="1434"/>
                    <a:pt x="5152" y="5515"/>
                    <a:pt x="6192" y="9017"/>
                  </a:cubicBezTo>
                  <a:cubicBezTo>
                    <a:pt x="7718" y="14154"/>
                    <a:pt x="9456" y="18283"/>
                    <a:pt x="11396" y="19593"/>
                  </a:cubicBezTo>
                  <a:cubicBezTo>
                    <a:pt x="13528" y="21033"/>
                    <a:pt x="15633" y="19039"/>
                    <a:pt x="17593" y="16099"/>
                  </a:cubicBezTo>
                  <a:cubicBezTo>
                    <a:pt x="18966" y="14039"/>
                    <a:pt x="20306" y="11456"/>
                    <a:pt x="21600" y="8337"/>
                  </a:cubicBezTo>
                </a:path>
              </a:pathLst>
            </a:custGeom>
            <a:grpFill/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  <a:lvl2pPr marL="0" marR="0" indent="4572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2pPr>
              <a:lvl3pPr marL="0" marR="0" indent="9144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3pPr>
              <a:lvl4pPr marL="0" marR="0" indent="13716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4pPr>
              <a:lvl5pPr marL="0" marR="0" indent="18288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5pPr>
              <a:lvl6pPr marL="0" marR="0" indent="22860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6pPr>
              <a:lvl7pPr marL="0" marR="0" indent="27432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7pPr>
              <a:lvl8pPr marL="0" marR="0" indent="32004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8pPr>
              <a:lvl9pPr marL="0" marR="0" indent="36576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9pPr>
            </a:lstStyle>
            <a:p>
              <a: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pPr>
              <a:endParaRPr sz="2400"/>
            </a:p>
          </p:txBody>
        </p:sp>
        <p:grpSp>
          <p:nvGrpSpPr>
            <p:cNvPr id="3087" name="Group">
              <a:extLst>
                <a:ext uri="{FF2B5EF4-FFF2-40B4-BE49-F238E27FC236}">
                  <a16:creationId xmlns:a16="http://schemas.microsoft.com/office/drawing/2014/main" id="{5D78254A-948A-AD61-1DD8-5BA74F53BBF2}"/>
                </a:ext>
              </a:extLst>
            </p:cNvPr>
            <p:cNvGrpSpPr/>
            <p:nvPr/>
          </p:nvGrpSpPr>
          <p:grpSpPr>
            <a:xfrm>
              <a:off x="1837674" y="4997116"/>
              <a:ext cx="114347" cy="731887"/>
              <a:chOff x="117330" y="-1587"/>
              <a:chExt cx="114347" cy="731887"/>
            </a:xfrm>
            <a:grpFill/>
          </p:grpSpPr>
          <p:sp>
            <p:nvSpPr>
              <p:cNvPr id="3094" name="Line">
                <a:extLst>
                  <a:ext uri="{FF2B5EF4-FFF2-40B4-BE49-F238E27FC236}">
                    <a16:creationId xmlns:a16="http://schemas.microsoft.com/office/drawing/2014/main" id="{4DEAEF8D-DE61-06AC-0A4F-ECF58A7D8556}"/>
                  </a:ext>
                </a:extLst>
              </p:cNvPr>
              <p:cNvSpPr/>
              <p:nvPr/>
            </p:nvSpPr>
            <p:spPr>
              <a:xfrm flipH="1" flipV="1">
                <a:off x="133966" y="352162"/>
                <a:ext cx="6192" cy="58893"/>
              </a:xfrm>
              <a:prstGeom prst="line">
                <a:avLst/>
              </a:prstGeom>
              <a:grpFill/>
              <a:ln w="12700" cap="flat">
                <a:solidFill>
                  <a:srgbClr val="FFFFFF"/>
                </a:solidFill>
                <a:prstDash val="solid"/>
                <a:round/>
                <a:headEnd type="arrow" w="med" len="med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1pPr>
                <a:lvl2pPr marL="0" marR="0" indent="4572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2pPr>
                <a:lvl3pPr marL="0" marR="0" indent="9144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3pPr>
                <a:lvl4pPr marL="0" marR="0" indent="13716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4pPr>
                <a:lvl5pPr marL="0" marR="0" indent="18288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5pPr>
                <a:lvl6pPr marL="0" marR="0" indent="22860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6pPr>
                <a:lvl7pPr marL="0" marR="0" indent="27432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7pPr>
                <a:lvl8pPr marL="0" marR="0" indent="32004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8pPr>
                <a:lvl9pPr marL="0" marR="0" indent="36576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9pPr>
              </a:lstStyle>
              <a:p>
                <a:pPr>
                  <a:defRPr sz="36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  <a:sym typeface="Lucida Grande"/>
                  </a:defRPr>
                </a:pPr>
                <a:endParaRPr sz="2400"/>
              </a:p>
            </p:txBody>
          </p:sp>
          <p:sp>
            <p:nvSpPr>
              <p:cNvPr id="3095" name="Line">
                <a:extLst>
                  <a:ext uri="{FF2B5EF4-FFF2-40B4-BE49-F238E27FC236}">
                    <a16:creationId xmlns:a16="http://schemas.microsoft.com/office/drawing/2014/main" id="{0E20055A-0B29-F24F-E0CB-E9C2B4AD3968}"/>
                  </a:ext>
                </a:extLst>
              </p:cNvPr>
              <p:cNvSpPr/>
              <p:nvPr/>
            </p:nvSpPr>
            <p:spPr>
              <a:xfrm rot="4246274">
                <a:off x="-191440" y="307183"/>
                <a:ext cx="731887" cy="1143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633" extrusionOk="0">
                    <a:moveTo>
                      <a:pt x="0" y="1892"/>
                    </a:moveTo>
                    <a:cubicBezTo>
                      <a:pt x="1926" y="4917"/>
                      <a:pt x="3851" y="7827"/>
                      <a:pt x="5774" y="10625"/>
                    </a:cubicBezTo>
                    <a:cubicBezTo>
                      <a:pt x="7613" y="13300"/>
                      <a:pt x="9461" y="15890"/>
                      <a:pt x="11322" y="18302"/>
                    </a:cubicBezTo>
                    <a:cubicBezTo>
                      <a:pt x="12336" y="19615"/>
                      <a:pt x="13355" y="20873"/>
                      <a:pt x="14381" y="20594"/>
                    </a:cubicBezTo>
                    <a:cubicBezTo>
                      <a:pt x="15271" y="20352"/>
                      <a:pt x="16156" y="18928"/>
                      <a:pt x="16859" y="15566"/>
                    </a:cubicBezTo>
                    <a:cubicBezTo>
                      <a:pt x="17681" y="11630"/>
                      <a:pt x="18155" y="5406"/>
                      <a:pt x="19063" y="2165"/>
                    </a:cubicBezTo>
                    <a:cubicBezTo>
                      <a:pt x="19842" y="-618"/>
                      <a:pt x="20803" y="-727"/>
                      <a:pt x="21600" y="1892"/>
                    </a:cubicBezTo>
                  </a:path>
                </a:pathLst>
              </a:custGeom>
              <a:grpFill/>
              <a:ln w="12700" cap="flat">
                <a:solidFill>
                  <a:srgbClr val="FFFFFF"/>
                </a:solidFill>
                <a:prstDash val="solid"/>
                <a:round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1pPr>
                <a:lvl2pPr marL="0" marR="0" indent="4572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2pPr>
                <a:lvl3pPr marL="0" marR="0" indent="9144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3pPr>
                <a:lvl4pPr marL="0" marR="0" indent="13716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4pPr>
                <a:lvl5pPr marL="0" marR="0" indent="18288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5pPr>
                <a:lvl6pPr marL="0" marR="0" indent="22860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6pPr>
                <a:lvl7pPr marL="0" marR="0" indent="27432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7pPr>
                <a:lvl8pPr marL="0" marR="0" indent="32004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8pPr>
                <a:lvl9pPr marL="0" marR="0" indent="3657600" algn="l" defTabSz="18288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1A2A5B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9pPr>
              </a:lstStyle>
              <a:p>
                <a:pPr>
                  <a:defRPr sz="36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  <a:sym typeface="Lucida Grande"/>
                  </a:defRPr>
                </a:pPr>
                <a:endParaRPr sz="2400"/>
              </a:p>
            </p:txBody>
          </p:sp>
        </p:grpSp>
        <p:sp>
          <p:nvSpPr>
            <p:cNvPr id="3088" name="Circle">
              <a:extLst>
                <a:ext uri="{FF2B5EF4-FFF2-40B4-BE49-F238E27FC236}">
                  <a16:creationId xmlns:a16="http://schemas.microsoft.com/office/drawing/2014/main" id="{F423B1B2-03DD-9CBB-7E96-9B94DA96958B}"/>
                </a:ext>
              </a:extLst>
            </p:cNvPr>
            <p:cNvSpPr/>
            <p:nvPr/>
          </p:nvSpPr>
          <p:spPr>
            <a:xfrm>
              <a:off x="1752850" y="4928759"/>
              <a:ext cx="143160" cy="143160"/>
            </a:xfrm>
            <a:prstGeom prst="ellipse">
              <a:avLst/>
            </a:prstGeom>
            <a:grpFill/>
            <a:ln w="127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365759" tIns="365759" rIns="365759" bIns="365759" numCol="1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  <a:lvl2pPr marL="0" marR="0" indent="4572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2pPr>
              <a:lvl3pPr marL="0" marR="0" indent="9144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3pPr>
              <a:lvl4pPr marL="0" marR="0" indent="13716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4pPr>
              <a:lvl5pPr marL="0" marR="0" indent="18288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5pPr>
              <a:lvl6pPr marL="0" marR="0" indent="22860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6pPr>
              <a:lvl7pPr marL="0" marR="0" indent="27432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7pPr>
              <a:lvl8pPr marL="0" marR="0" indent="32004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8pPr>
              <a:lvl9pPr marL="0" marR="0" indent="36576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9pPr>
            </a:lstStyle>
            <a:p>
              <a: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pPr>
              <a:endParaRPr sz="2400"/>
            </a:p>
          </p:txBody>
        </p:sp>
        <p:sp>
          <p:nvSpPr>
            <p:cNvPr id="3089" name="Circle">
              <a:extLst>
                <a:ext uri="{FF2B5EF4-FFF2-40B4-BE49-F238E27FC236}">
                  <a16:creationId xmlns:a16="http://schemas.microsoft.com/office/drawing/2014/main" id="{CF003186-CCAD-D572-67E8-CA23161C7F3A}"/>
                </a:ext>
              </a:extLst>
            </p:cNvPr>
            <p:cNvSpPr/>
            <p:nvPr/>
          </p:nvSpPr>
          <p:spPr>
            <a:xfrm>
              <a:off x="2329000" y="5089886"/>
              <a:ext cx="143160" cy="143159"/>
            </a:xfrm>
            <a:prstGeom prst="ellipse">
              <a:avLst/>
            </a:prstGeom>
            <a:grpFill/>
            <a:ln w="127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365759" tIns="365759" rIns="365759" bIns="365759" numCol="1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  <a:lvl2pPr marL="0" marR="0" indent="4572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2pPr>
              <a:lvl3pPr marL="0" marR="0" indent="9144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3pPr>
              <a:lvl4pPr marL="0" marR="0" indent="13716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4pPr>
              <a:lvl5pPr marL="0" marR="0" indent="18288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5pPr>
              <a:lvl6pPr marL="0" marR="0" indent="22860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6pPr>
              <a:lvl7pPr marL="0" marR="0" indent="27432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7pPr>
              <a:lvl8pPr marL="0" marR="0" indent="32004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8pPr>
              <a:lvl9pPr marL="0" marR="0" indent="36576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9pPr>
            </a:lstStyle>
            <a:p>
              <a: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pPr>
              <a:endParaRPr sz="2400"/>
            </a:p>
          </p:txBody>
        </p:sp>
        <p:sp>
          <p:nvSpPr>
            <p:cNvPr id="3090" name="γ">
              <a:extLst>
                <a:ext uri="{FF2B5EF4-FFF2-40B4-BE49-F238E27FC236}">
                  <a16:creationId xmlns:a16="http://schemas.microsoft.com/office/drawing/2014/main" id="{54A0C7CD-2189-F81C-987A-E96A1781BC27}"/>
                </a:ext>
              </a:extLst>
            </p:cNvPr>
            <p:cNvSpPr txBox="1"/>
            <p:nvPr/>
          </p:nvSpPr>
          <p:spPr>
            <a:xfrm>
              <a:off x="-120309" y="3009826"/>
              <a:ext cx="431463" cy="979801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5400" cap="flat">
              <a:noFill/>
              <a:miter lim="400000"/>
            </a:ln>
            <a:effectLst>
              <a:outerShdw blurRad="25400" dist="12700" dir="5400000" rotWithShape="0">
                <a:srgbClr val="000000">
                  <a:alpha val="49546"/>
                </a:srgbClr>
              </a:outerShdw>
            </a:effectLst>
            <a:extLst>
              <a:ext uri="{C572A759-6A51-4108-AA02-DFA0A04FC94B}">
                <ma14:wrappingTextBoxFlag xmlns:lc="http://schemas.openxmlformats.org/drawingml/2006/lockedCanvas"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39" tIns="91439" rIns="91439" bIns="91439" numCol="1" anchor="t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  <a:lvl2pPr marL="0" marR="0" indent="4572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2pPr>
              <a:lvl3pPr marL="0" marR="0" indent="9144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3pPr>
              <a:lvl4pPr marL="0" marR="0" indent="13716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4pPr>
              <a:lvl5pPr marL="0" marR="0" indent="18288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5pPr>
              <a:lvl6pPr marL="0" marR="0" indent="22860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6pPr>
              <a:lvl7pPr marL="0" marR="0" indent="27432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7pPr>
              <a:lvl8pPr marL="0" marR="0" indent="32004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8pPr>
              <a:lvl9pPr marL="0" marR="0" indent="36576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9pPr>
            </a:lstStyle>
            <a:p>
              <a:r>
                <a:rPr lang="en-US" sz="2400" dirty="0"/>
                <a:t>𝛾</a:t>
              </a:r>
              <a:endParaRPr sz="2400" dirty="0"/>
            </a:p>
          </p:txBody>
        </p:sp>
        <p:sp>
          <p:nvSpPr>
            <p:cNvPr id="3091" name="γ">
              <a:extLst>
                <a:ext uri="{FF2B5EF4-FFF2-40B4-BE49-F238E27FC236}">
                  <a16:creationId xmlns:a16="http://schemas.microsoft.com/office/drawing/2014/main" id="{33EA1371-890E-C8ED-3EE0-84FEEFDAB474}"/>
                </a:ext>
              </a:extLst>
            </p:cNvPr>
            <p:cNvSpPr txBox="1"/>
            <p:nvPr/>
          </p:nvSpPr>
          <p:spPr>
            <a:xfrm>
              <a:off x="-158390" y="4928758"/>
              <a:ext cx="451269" cy="80169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5400" cap="flat">
              <a:noFill/>
              <a:miter lim="400000"/>
            </a:ln>
            <a:effectLst>
              <a:outerShdw blurRad="25400" dist="12700" dir="5400000" rotWithShape="0">
                <a:srgbClr val="000000">
                  <a:alpha val="49546"/>
                </a:srgbClr>
              </a:outerShdw>
            </a:effectLst>
            <a:extLst>
              <a:ext uri="{C572A759-6A51-4108-AA02-DFA0A04FC94B}">
                <ma14:wrappingTextBoxFlag xmlns:lc="http://schemas.openxmlformats.org/drawingml/2006/lockedCanvas"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39" tIns="91439" rIns="91439" bIns="91439" numCol="1" anchor="t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  <a:lvl2pPr marL="0" marR="0" indent="4572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2pPr>
              <a:lvl3pPr marL="0" marR="0" indent="9144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3pPr>
              <a:lvl4pPr marL="0" marR="0" indent="13716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4pPr>
              <a:lvl5pPr marL="0" marR="0" indent="18288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5pPr>
              <a:lvl6pPr marL="0" marR="0" indent="22860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6pPr>
              <a:lvl7pPr marL="0" marR="0" indent="27432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7pPr>
              <a:lvl8pPr marL="0" marR="0" indent="32004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8pPr>
              <a:lvl9pPr marL="0" marR="0" indent="36576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9pPr>
            </a:lstStyle>
            <a:p>
              <a:r>
                <a:rPr lang="en-US" sz="2400" dirty="0"/>
                <a:t>𝛾</a:t>
              </a:r>
              <a:endParaRPr sz="2400" dirty="0"/>
            </a:p>
          </p:txBody>
        </p:sp>
        <p:sp>
          <p:nvSpPr>
            <p:cNvPr id="3092" name="0νββ">
              <a:extLst>
                <a:ext uri="{FF2B5EF4-FFF2-40B4-BE49-F238E27FC236}">
                  <a16:creationId xmlns:a16="http://schemas.microsoft.com/office/drawing/2014/main" id="{1D277840-0077-C4D8-5F1C-020985D5D8ED}"/>
                </a:ext>
              </a:extLst>
            </p:cNvPr>
            <p:cNvSpPr txBox="1"/>
            <p:nvPr/>
          </p:nvSpPr>
          <p:spPr>
            <a:xfrm>
              <a:off x="2859571" y="972730"/>
              <a:ext cx="2108454" cy="56458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lc="http://schemas.openxmlformats.org/drawingml/2006/lockedCanvas"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39" tIns="91439" rIns="91439" bIns="91439" numCol="1" anchor="t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  <a:lvl2pPr marL="0" marR="0" indent="4572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2pPr>
              <a:lvl3pPr marL="0" marR="0" indent="9144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3pPr>
              <a:lvl4pPr marL="0" marR="0" indent="13716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4pPr>
              <a:lvl5pPr marL="0" marR="0" indent="18288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5pPr>
              <a:lvl6pPr marL="0" marR="0" indent="22860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6pPr>
              <a:lvl7pPr marL="0" marR="0" indent="27432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7pPr>
              <a:lvl8pPr marL="0" marR="0" indent="32004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8pPr>
              <a:lvl9pPr marL="0" marR="0" indent="36576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9pPr>
            </a:lstStyle>
            <a:p>
              <a:pPr algn="ctr"/>
              <a:r>
                <a:rPr sz="1400" b="1" dirty="0"/>
                <a:t>β</a:t>
              </a:r>
              <a:r>
                <a:rPr lang="el-GR" sz="1400" b="1" dirty="0"/>
                <a:t>β</a:t>
              </a:r>
              <a:r>
                <a:rPr lang="en-US" sz="1400" b="1" dirty="0"/>
                <a:t> – signal-like</a:t>
              </a:r>
              <a:endParaRPr sz="1400" b="1" dirty="0"/>
            </a:p>
          </p:txBody>
        </p:sp>
        <p:sp>
          <p:nvSpPr>
            <p:cNvPr id="3093" name="Circle">
              <a:extLst>
                <a:ext uri="{FF2B5EF4-FFF2-40B4-BE49-F238E27FC236}">
                  <a16:creationId xmlns:a16="http://schemas.microsoft.com/office/drawing/2014/main" id="{AFADCBB6-5AD1-A6C2-0E58-AECF726FF920}"/>
                </a:ext>
              </a:extLst>
            </p:cNvPr>
            <p:cNvSpPr/>
            <p:nvPr/>
          </p:nvSpPr>
          <p:spPr>
            <a:xfrm>
              <a:off x="2329000" y="1792414"/>
              <a:ext cx="143160" cy="143160"/>
            </a:xfrm>
            <a:prstGeom prst="ellipse">
              <a:avLst/>
            </a:prstGeom>
            <a:grpFill/>
            <a:ln w="127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365759" tIns="365759" rIns="365759" bIns="365759" numCol="1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  <a:lvl2pPr marL="0" marR="0" indent="4572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2pPr>
              <a:lvl3pPr marL="0" marR="0" indent="9144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3pPr>
              <a:lvl4pPr marL="0" marR="0" indent="13716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4pPr>
              <a:lvl5pPr marL="0" marR="0" indent="18288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5pPr>
              <a:lvl6pPr marL="0" marR="0" indent="22860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6pPr>
              <a:lvl7pPr marL="0" marR="0" indent="27432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7pPr>
              <a:lvl8pPr marL="0" marR="0" indent="32004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8pPr>
              <a:lvl9pPr marL="0" marR="0" indent="365760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1A2A5B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9pPr>
            </a:lstStyle>
            <a:p>
              <a: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pPr>
              <a:endParaRPr sz="2400"/>
            </a:p>
          </p:txBody>
        </p:sp>
      </p:grpSp>
      <p:sp>
        <p:nvSpPr>
          <p:cNvPr id="3100" name="TextBox 3099">
            <a:extLst>
              <a:ext uri="{FF2B5EF4-FFF2-40B4-BE49-F238E27FC236}">
                <a16:creationId xmlns:a16="http://schemas.microsoft.com/office/drawing/2014/main" id="{A468D746-2096-756F-5080-311EC77D49FB}"/>
              </a:ext>
            </a:extLst>
          </p:cNvPr>
          <p:cNvSpPr txBox="1"/>
          <p:nvPr/>
        </p:nvSpPr>
        <p:spPr>
          <a:xfrm>
            <a:off x="6933191" y="1856094"/>
            <a:ext cx="1269466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Liquid Argon (LAr)</a:t>
            </a:r>
          </a:p>
        </p:txBody>
      </p:sp>
      <p:sp>
        <p:nvSpPr>
          <p:cNvPr id="3101" name="0νββ">
            <a:extLst>
              <a:ext uri="{FF2B5EF4-FFF2-40B4-BE49-F238E27FC236}">
                <a16:creationId xmlns:a16="http://schemas.microsoft.com/office/drawing/2014/main" id="{EDF4CE0A-7855-9B73-C495-A358E7936EEE}"/>
              </a:ext>
            </a:extLst>
          </p:cNvPr>
          <p:cNvSpPr txBox="1"/>
          <p:nvPr/>
        </p:nvSpPr>
        <p:spPr>
          <a:xfrm>
            <a:off x="9976404" y="3740151"/>
            <a:ext cx="1583703" cy="51570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 cap="flat">
            <a:noFill/>
            <a:miter lim="400000"/>
          </a:ln>
          <a:effectLst/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91439" tIns="91439" rIns="91439" bIns="9143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indent="457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914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1371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18288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22860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2743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3200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3657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algn="ctr"/>
            <a:r>
              <a:rPr lang="en-US" sz="1200" b="1" dirty="0"/>
              <a:t> Removed by LAr anti-coincidence</a:t>
            </a:r>
            <a:endParaRPr sz="1200" b="1" dirty="0"/>
          </a:p>
        </p:txBody>
      </p:sp>
      <p:cxnSp>
        <p:nvCxnSpPr>
          <p:cNvPr id="3103" name="Straight Arrow Connector 3102">
            <a:extLst>
              <a:ext uri="{FF2B5EF4-FFF2-40B4-BE49-F238E27FC236}">
                <a16:creationId xmlns:a16="http://schemas.microsoft.com/office/drawing/2014/main" id="{59B1F928-BF0A-0024-3D95-4F0F81DC6C7D}"/>
              </a:ext>
            </a:extLst>
          </p:cNvPr>
          <p:cNvCxnSpPr/>
          <p:nvPr/>
        </p:nvCxnSpPr>
        <p:spPr>
          <a:xfrm>
            <a:off x="8069344" y="2237017"/>
            <a:ext cx="572416" cy="365125"/>
          </a:xfrm>
          <a:prstGeom prst="straightConnector1">
            <a:avLst/>
          </a:prstGeom>
          <a:ln w="22225">
            <a:solidFill>
              <a:schemeClr val="accent6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04" name="0νββ">
            <a:extLst>
              <a:ext uri="{FF2B5EF4-FFF2-40B4-BE49-F238E27FC236}">
                <a16:creationId xmlns:a16="http://schemas.microsoft.com/office/drawing/2014/main" id="{A6B54703-0C11-EB7E-0068-AD3C3F00EAE9}"/>
              </a:ext>
            </a:extLst>
          </p:cNvPr>
          <p:cNvSpPr txBox="1"/>
          <p:nvPr/>
        </p:nvSpPr>
        <p:spPr>
          <a:xfrm>
            <a:off x="9976978" y="4564879"/>
            <a:ext cx="1960071" cy="88679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 cap="flat">
            <a:noFill/>
            <a:miter lim="400000"/>
          </a:ln>
          <a:effectLst/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91439" tIns="91439" rIns="91439" bIns="9143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indent="457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914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1371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18288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22860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2743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3200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3657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1A2A5B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algn="ctr"/>
            <a:r>
              <a:rPr lang="en-US" sz="1200" b="1" dirty="0"/>
              <a:t> Multi-site event. Removed by pulse shape discrimination cut</a:t>
            </a:r>
            <a:endParaRPr sz="1200" b="1" dirty="0"/>
          </a:p>
        </p:txBody>
      </p:sp>
      <p:sp>
        <p:nvSpPr>
          <p:cNvPr id="3105" name="Rectangle 3104">
            <a:extLst>
              <a:ext uri="{FF2B5EF4-FFF2-40B4-BE49-F238E27FC236}">
                <a16:creationId xmlns:a16="http://schemas.microsoft.com/office/drawing/2014/main" id="{8E306340-0FCF-4518-2663-6E44759C029C}"/>
              </a:ext>
            </a:extLst>
          </p:cNvPr>
          <p:cNvSpPr/>
          <p:nvPr/>
        </p:nvSpPr>
        <p:spPr>
          <a:xfrm>
            <a:off x="10960589" y="5458301"/>
            <a:ext cx="914400" cy="7248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A65B12C-B1B8-A6CB-5F8F-40037393EBE2}"/>
              </a:ext>
            </a:extLst>
          </p:cNvPr>
          <p:cNvSpPr txBox="1"/>
          <p:nvPr/>
        </p:nvSpPr>
        <p:spPr>
          <a:xfrm>
            <a:off x="1690039" y="305802"/>
            <a:ext cx="28466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6">
                    <a:lumMod val="75000"/>
                  </a:schemeClr>
                </a:solidFill>
              </a:rPr>
              <a:t>Removed after the first deployment.</a:t>
            </a:r>
          </a:p>
          <a:p>
            <a:pPr algn="ctr"/>
            <a:r>
              <a:rPr lang="en-US" sz="1050" dirty="0">
                <a:solidFill>
                  <a:schemeClr val="accent6">
                    <a:lumMod val="75000"/>
                  </a:schemeClr>
                </a:solidFill>
              </a:rPr>
              <a:t>Replaced by new ICPC detectors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148654B-1D5D-39CD-89FA-D78BD76700A8}"/>
              </a:ext>
            </a:extLst>
          </p:cNvPr>
          <p:cNvCxnSpPr>
            <a:cxnSpLocks/>
          </p:cNvCxnSpPr>
          <p:nvPr/>
        </p:nvCxnSpPr>
        <p:spPr>
          <a:xfrm flipH="1">
            <a:off x="1251750" y="698190"/>
            <a:ext cx="1297919" cy="187568"/>
          </a:xfrm>
          <a:prstGeom prst="straightConnector1">
            <a:avLst/>
          </a:prstGeom>
          <a:ln w="22225">
            <a:solidFill>
              <a:schemeClr val="bg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4C81BDB-8EDA-5FD6-B80B-290EED033352}"/>
              </a:ext>
            </a:extLst>
          </p:cNvPr>
          <p:cNvCxnSpPr>
            <a:cxnSpLocks/>
          </p:cNvCxnSpPr>
          <p:nvPr/>
        </p:nvCxnSpPr>
        <p:spPr>
          <a:xfrm>
            <a:off x="2549669" y="698190"/>
            <a:ext cx="1301218" cy="638664"/>
          </a:xfrm>
          <a:prstGeom prst="straightConnector1">
            <a:avLst/>
          </a:prstGeom>
          <a:ln w="22225">
            <a:solidFill>
              <a:schemeClr val="bg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2FB7E2FD-BD0C-C127-4D76-1D87CEE9A350}"/>
              </a:ext>
            </a:extLst>
          </p:cNvPr>
          <p:cNvSpPr txBox="1"/>
          <p:nvPr/>
        </p:nvSpPr>
        <p:spPr>
          <a:xfrm>
            <a:off x="295199" y="5723638"/>
            <a:ext cx="49590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Detector composition by mass in the first LEGEND-200 deployment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4343104-2B55-E076-FBF8-B2F91FB7F860}"/>
              </a:ext>
            </a:extLst>
          </p:cNvPr>
          <p:cNvCxnSpPr>
            <a:cxnSpLocks/>
          </p:cNvCxnSpPr>
          <p:nvPr/>
        </p:nvCxnSpPr>
        <p:spPr>
          <a:xfrm>
            <a:off x="9766791" y="3988100"/>
            <a:ext cx="300512" cy="159542"/>
          </a:xfrm>
          <a:prstGeom prst="straightConnector1">
            <a:avLst/>
          </a:prstGeom>
          <a:ln w="22225">
            <a:solidFill>
              <a:schemeClr val="accent6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5965FB5-C741-0403-0EDB-398BE97FA50F}"/>
              </a:ext>
            </a:extLst>
          </p:cNvPr>
          <p:cNvCxnSpPr>
            <a:cxnSpLocks/>
          </p:cNvCxnSpPr>
          <p:nvPr/>
        </p:nvCxnSpPr>
        <p:spPr>
          <a:xfrm>
            <a:off x="9760093" y="4771908"/>
            <a:ext cx="300512" cy="159542"/>
          </a:xfrm>
          <a:prstGeom prst="straightConnector1">
            <a:avLst/>
          </a:prstGeom>
          <a:ln w="22225">
            <a:solidFill>
              <a:schemeClr val="accent6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ACC9AC60-2CDB-B3DC-C283-3D477C87B07A}"/>
              </a:ext>
            </a:extLst>
          </p:cNvPr>
          <p:cNvSpPr txBox="1"/>
          <p:nvPr/>
        </p:nvSpPr>
        <p:spPr>
          <a:xfrm>
            <a:off x="10331434" y="2755350"/>
            <a:ext cx="14930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Background event topologies are removed by various analysis cuts</a:t>
            </a:r>
          </a:p>
        </p:txBody>
      </p:sp>
      <p:sp>
        <p:nvSpPr>
          <p:cNvPr id="53" name="Date Placeholder 2">
            <a:extLst>
              <a:ext uri="{FF2B5EF4-FFF2-40B4-BE49-F238E27FC236}">
                <a16:creationId xmlns:a16="http://schemas.microsoft.com/office/drawing/2014/main" id="{BA48688A-6B26-E021-1C29-CF97588B36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3/4/2026</a:t>
            </a:r>
          </a:p>
        </p:txBody>
      </p:sp>
      <p:sp>
        <p:nvSpPr>
          <p:cNvPr id="54" name="Footer Placeholder 3">
            <a:extLst>
              <a:ext uri="{FF2B5EF4-FFF2-40B4-BE49-F238E27FC236}">
                <a16:creationId xmlns:a16="http://schemas.microsoft.com/office/drawing/2014/main" id="{7C93CBC4-38D7-51EA-2738-8C3182424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23816" y="6356350"/>
            <a:ext cx="5190241" cy="365125"/>
          </a:xfrm>
        </p:spPr>
        <p:txBody>
          <a:bodyPr/>
          <a:lstStyle/>
          <a:p>
            <a:r>
              <a:rPr lang="en-US" spc="0" dirty="0"/>
              <a:t>Harisree Krishnamoorthy | LLWI 2026, March 2026, Lake Louise</a:t>
            </a:r>
          </a:p>
        </p:txBody>
      </p:sp>
      <p:pic>
        <p:nvPicPr>
          <p:cNvPr id="55" name="Picture 54" descr="Icon&#10;&#10;Description automatically generated">
            <a:extLst>
              <a:ext uri="{FF2B5EF4-FFF2-40B4-BE49-F238E27FC236}">
                <a16:creationId xmlns:a16="http://schemas.microsoft.com/office/drawing/2014/main" id="{A2248127-EE41-9559-5E5B-D37F0A10AC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42649" y="6175173"/>
            <a:ext cx="2278375" cy="7765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56" name="Picture 55" descr="Logo, company name&#10;&#10;AI-generated content may be incorrect.">
            <a:extLst>
              <a:ext uri="{FF2B5EF4-FFF2-40B4-BE49-F238E27FC236}">
                <a16:creationId xmlns:a16="http://schemas.microsoft.com/office/drawing/2014/main" id="{3020B31C-265D-6B69-47B2-DDE16900FEC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85597" y="6278083"/>
            <a:ext cx="1234972" cy="463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3777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E74AFA-73D9-39D8-4AFE-41BA5D01C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792F7-1D9E-4C7E-A103-E8EDFDC2691E}" type="slidenum">
              <a:rPr lang="en-US" smtClean="0"/>
              <a:t>8</a:t>
            </a:fld>
            <a:endParaRPr lang="en-US" dirty="0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CBDFFA65-B3E0-050A-67C3-AF356A1D4618}"/>
              </a:ext>
            </a:extLst>
          </p:cNvPr>
          <p:cNvCxnSpPr>
            <a:cxnSpLocks/>
          </p:cNvCxnSpPr>
          <p:nvPr/>
        </p:nvCxnSpPr>
        <p:spPr>
          <a:xfrm flipH="1" flipV="1">
            <a:off x="3849301" y="5497605"/>
            <a:ext cx="752723" cy="828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glow rad="101600">
              <a:srgbClr val="FFFF00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D7D1DAB3-DC17-B401-D081-2AF50373FC2B}"/>
              </a:ext>
            </a:extLst>
          </p:cNvPr>
          <p:cNvCxnSpPr>
            <a:cxnSpLocks/>
          </p:cNvCxnSpPr>
          <p:nvPr/>
        </p:nvCxnSpPr>
        <p:spPr>
          <a:xfrm flipV="1">
            <a:off x="5020581" y="3557626"/>
            <a:ext cx="0" cy="817687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glow rad="101600">
              <a:srgbClr val="FFFF00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65DDB3B7-BD96-12A2-82BA-108D3427A05A}"/>
              </a:ext>
            </a:extLst>
          </p:cNvPr>
          <p:cNvSpPr/>
          <p:nvPr/>
        </p:nvSpPr>
        <p:spPr>
          <a:xfrm>
            <a:off x="7476927" y="1950981"/>
            <a:ext cx="4536845" cy="82440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i="0" u="none" strike="noStrike" dirty="0">
                <a:solidFill>
                  <a:schemeClr val="accent6">
                    <a:lumMod val="75000"/>
                  </a:schemeClr>
                </a:solidFill>
                <a:effectLst/>
                <a:latin typeface="ElsevierGulliver"/>
              </a:rPr>
              <a:t>Largely uniform electric field. </a:t>
            </a:r>
          </a:p>
          <a:p>
            <a:pPr algn="ctr"/>
            <a:r>
              <a:rPr lang="en-US" sz="1600" b="1" i="0" u="none" strike="noStrike" dirty="0">
                <a:solidFill>
                  <a:schemeClr val="accent6">
                    <a:lumMod val="75000"/>
                  </a:schemeClr>
                </a:solidFill>
                <a:effectLst/>
                <a:latin typeface="ElsevierGulliver"/>
              </a:rPr>
              <a:t>Strongly increases in the close vicinity of the point contact</a:t>
            </a:r>
            <a:endParaRPr lang="en-US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2B9EF365-067D-1176-E782-3D7D72EB319E}"/>
              </a:ext>
            </a:extLst>
          </p:cNvPr>
          <p:cNvSpPr/>
          <p:nvPr/>
        </p:nvSpPr>
        <p:spPr>
          <a:xfrm>
            <a:off x="7418578" y="3603161"/>
            <a:ext cx="1601645" cy="148655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endParaRPr lang="en-US" sz="1800" dirty="0">
              <a:solidFill>
                <a:srgbClr val="000000"/>
              </a:solidFill>
              <a:effectLst/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942062B2-8553-AC3D-42A9-F6D07830A167}"/>
              </a:ext>
            </a:extLst>
          </p:cNvPr>
          <p:cNvSpPr/>
          <p:nvPr/>
        </p:nvSpPr>
        <p:spPr>
          <a:xfrm>
            <a:off x="9101855" y="3627654"/>
            <a:ext cx="1323826" cy="148655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A4F45A51-E9B6-F3A4-43E5-876C4398CDC5}"/>
              </a:ext>
            </a:extLst>
          </p:cNvPr>
          <p:cNvSpPr/>
          <p:nvPr/>
        </p:nvSpPr>
        <p:spPr>
          <a:xfrm>
            <a:off x="10583452" y="3570530"/>
            <a:ext cx="1429847" cy="148655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A6D0278-B454-363C-A27F-8EB719C43197}"/>
              </a:ext>
            </a:extLst>
          </p:cNvPr>
          <p:cNvSpPr txBox="1"/>
          <p:nvPr/>
        </p:nvSpPr>
        <p:spPr>
          <a:xfrm>
            <a:off x="7654319" y="3761661"/>
            <a:ext cx="1116796" cy="1169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Similar waveforms in large part of the volume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4108F40-115D-F6C6-9C05-C6B5C2B9AC54}"/>
              </a:ext>
            </a:extLst>
          </p:cNvPr>
          <p:cNvSpPr txBox="1"/>
          <p:nvPr/>
        </p:nvSpPr>
        <p:spPr>
          <a:xfrm>
            <a:off x="9020223" y="3765146"/>
            <a:ext cx="14815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effectLst/>
              </a:rPr>
              <a:t>Surface events:  faster pulses close to p+ 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  <a:effectLst/>
              </a:rPr>
              <a:t>and slower near n+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13F7DA6-BFFB-573F-DA30-8F22E4E4C85C}"/>
              </a:ext>
            </a:extLst>
          </p:cNvPr>
          <p:cNvSpPr txBox="1"/>
          <p:nvPr/>
        </p:nvSpPr>
        <p:spPr>
          <a:xfrm>
            <a:off x="10571271" y="3660675"/>
            <a:ext cx="1434810" cy="1384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effectLst/>
              </a:rPr>
              <a:t>Multi-site events: can be treated as superposition of single interactions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CE5D9389-BABB-3BC8-0A9A-3AB06DD5C626}"/>
              </a:ext>
            </a:extLst>
          </p:cNvPr>
          <p:cNvCxnSpPr>
            <a:cxnSpLocks/>
            <a:stCxn id="45" idx="2"/>
            <a:endCxn id="46" idx="0"/>
          </p:cNvCxnSpPr>
          <p:nvPr/>
        </p:nvCxnSpPr>
        <p:spPr>
          <a:xfrm flipH="1">
            <a:off x="8219401" y="2775384"/>
            <a:ext cx="1525949" cy="827777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DCB5ADF9-A272-A61E-A951-F3B718943F9B}"/>
              </a:ext>
            </a:extLst>
          </p:cNvPr>
          <p:cNvCxnSpPr>
            <a:cxnSpLocks/>
            <a:stCxn id="45" idx="2"/>
            <a:endCxn id="47" idx="0"/>
          </p:cNvCxnSpPr>
          <p:nvPr/>
        </p:nvCxnSpPr>
        <p:spPr>
          <a:xfrm>
            <a:off x="9745350" y="2775384"/>
            <a:ext cx="18418" cy="85227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2C702C9-4B9F-6164-E38C-C173DE95CA8A}"/>
              </a:ext>
            </a:extLst>
          </p:cNvPr>
          <p:cNvCxnSpPr>
            <a:cxnSpLocks/>
            <a:stCxn id="45" idx="2"/>
            <a:endCxn id="48" idx="0"/>
          </p:cNvCxnSpPr>
          <p:nvPr/>
        </p:nvCxnSpPr>
        <p:spPr>
          <a:xfrm>
            <a:off x="9745350" y="2775384"/>
            <a:ext cx="1553026" cy="795146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84" name="Rectangle 83">
            <a:extLst>
              <a:ext uri="{FF2B5EF4-FFF2-40B4-BE49-F238E27FC236}">
                <a16:creationId xmlns:a16="http://schemas.microsoft.com/office/drawing/2014/main" id="{076C72B7-D44D-9316-073C-1DE5DB95F9E9}"/>
              </a:ext>
            </a:extLst>
          </p:cNvPr>
          <p:cNvSpPr/>
          <p:nvPr/>
        </p:nvSpPr>
        <p:spPr>
          <a:xfrm>
            <a:off x="0" y="0"/>
            <a:ext cx="1649691" cy="17124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97E98DA-5D0C-4228-47DC-C7212FE2D704}"/>
              </a:ext>
            </a:extLst>
          </p:cNvPr>
          <p:cNvSpPr/>
          <p:nvPr/>
        </p:nvSpPr>
        <p:spPr>
          <a:xfrm>
            <a:off x="10501820" y="3065"/>
            <a:ext cx="1690180" cy="16183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4A529CB-6A1E-A763-0903-8E0B4A1AF204}"/>
              </a:ext>
            </a:extLst>
          </p:cNvPr>
          <p:cNvSpPr txBox="1"/>
          <p:nvPr/>
        </p:nvSpPr>
        <p:spPr>
          <a:xfrm>
            <a:off x="124320" y="181601"/>
            <a:ext cx="1127032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/>
              <a:t>The point contact detector geometry plays a crucial role in </a:t>
            </a:r>
          </a:p>
          <a:p>
            <a:r>
              <a:rPr lang="en-US" sz="3200" dirty="0"/>
              <a:t>Pulse Shape Discrimination (PSD)</a:t>
            </a:r>
          </a:p>
        </p:txBody>
      </p:sp>
      <p:sp>
        <p:nvSpPr>
          <p:cNvPr id="2" name="Date Placeholder 2">
            <a:extLst>
              <a:ext uri="{FF2B5EF4-FFF2-40B4-BE49-F238E27FC236}">
                <a16:creationId xmlns:a16="http://schemas.microsoft.com/office/drawing/2014/main" id="{AE4491C2-4745-367B-A40B-14CEB56478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3/4/2026</a:t>
            </a: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857613A0-38CD-0DC6-3AC6-B61958DBF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23816" y="6356350"/>
            <a:ext cx="5190241" cy="365125"/>
          </a:xfrm>
        </p:spPr>
        <p:txBody>
          <a:bodyPr/>
          <a:lstStyle/>
          <a:p>
            <a:r>
              <a:rPr lang="en-US" spc="0" dirty="0"/>
              <a:t>Harisree Krishnamoorthy | LLWI 2026, March 2026, Lake Louise</a:t>
            </a:r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B0596C73-9314-7896-8CAE-1158C49B14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2649" y="6175173"/>
            <a:ext cx="2278375" cy="7765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8" name="Picture 7" descr="Logo, company name&#10;&#10;AI-generated content may be incorrect.">
            <a:extLst>
              <a:ext uri="{FF2B5EF4-FFF2-40B4-BE49-F238E27FC236}">
                <a16:creationId xmlns:a16="http://schemas.microsoft.com/office/drawing/2014/main" id="{87AFC947-AC2C-3CE5-E059-37C25B77AA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5597" y="6278083"/>
            <a:ext cx="1234972" cy="463115"/>
          </a:xfrm>
          <a:prstGeom prst="rect">
            <a:avLst/>
          </a:prstGeom>
        </p:spPr>
      </p:pic>
      <p:grpSp>
        <p:nvGrpSpPr>
          <p:cNvPr id="56" name="Group 55">
            <a:extLst>
              <a:ext uri="{FF2B5EF4-FFF2-40B4-BE49-F238E27FC236}">
                <a16:creationId xmlns:a16="http://schemas.microsoft.com/office/drawing/2014/main" id="{C6CA5D7F-4B80-1AB8-0FD7-828D2087418C}"/>
              </a:ext>
            </a:extLst>
          </p:cNvPr>
          <p:cNvGrpSpPr/>
          <p:nvPr/>
        </p:nvGrpSpPr>
        <p:grpSpPr>
          <a:xfrm>
            <a:off x="178227" y="1320189"/>
            <a:ext cx="7135708" cy="4665470"/>
            <a:chOff x="178227" y="1320189"/>
            <a:chExt cx="7135708" cy="4665470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9D29724F-41E4-F580-20F1-B3E080F59865}"/>
                </a:ext>
              </a:extLst>
            </p:cNvPr>
            <p:cNvGrpSpPr/>
            <p:nvPr/>
          </p:nvGrpSpPr>
          <p:grpSpPr>
            <a:xfrm>
              <a:off x="178227" y="1320189"/>
              <a:ext cx="7135708" cy="4665470"/>
              <a:chOff x="178227" y="1283613"/>
              <a:chExt cx="7135708" cy="4665470"/>
            </a:xfrm>
          </p:grpSpPr>
          <p:grpSp>
            <p:nvGrpSpPr>
              <p:cNvPr id="61" name="Group 60">
                <a:extLst>
                  <a:ext uri="{FF2B5EF4-FFF2-40B4-BE49-F238E27FC236}">
                    <a16:creationId xmlns:a16="http://schemas.microsoft.com/office/drawing/2014/main" id="{66A756D9-7135-A2DE-269A-4F6F27B55CD8}"/>
                  </a:ext>
                </a:extLst>
              </p:cNvPr>
              <p:cNvGrpSpPr/>
              <p:nvPr/>
            </p:nvGrpSpPr>
            <p:grpSpPr>
              <a:xfrm>
                <a:off x="178227" y="1283613"/>
                <a:ext cx="7135708" cy="4665470"/>
                <a:chOff x="722243" y="1283613"/>
                <a:chExt cx="7135708" cy="4665470"/>
              </a:xfrm>
            </p:grpSpPr>
            <p:pic>
              <p:nvPicPr>
                <p:cNvPr id="64" name="Picture 2">
                  <a:extLst>
                    <a:ext uri="{FF2B5EF4-FFF2-40B4-BE49-F238E27FC236}">
                      <a16:creationId xmlns:a16="http://schemas.microsoft.com/office/drawing/2014/main" id="{5DE634C8-B2E6-DDF6-5731-D2E3FB99124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883661" y="1283613"/>
                  <a:ext cx="3974290" cy="466547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65" name="Straight Connector 64">
                  <a:extLst>
                    <a:ext uri="{FF2B5EF4-FFF2-40B4-BE49-F238E27FC236}">
                      <a16:creationId xmlns:a16="http://schemas.microsoft.com/office/drawing/2014/main" id="{D0FAA860-2FD8-9683-1AC2-78B10984123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366606" y="1653433"/>
                  <a:ext cx="35947" cy="3810377"/>
                </a:xfrm>
                <a:prstGeom prst="line">
                  <a:avLst/>
                </a:prstGeom>
                <a:ln w="38100">
                  <a:solidFill>
                    <a:srgbClr val="FFFF00"/>
                  </a:solidFill>
                </a:ln>
                <a:effectLst>
                  <a:glow rad="101600">
                    <a:srgbClr val="FFFF00">
                      <a:alpha val="40000"/>
                    </a:srgb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>
                  <a:extLst>
                    <a:ext uri="{FF2B5EF4-FFF2-40B4-BE49-F238E27FC236}">
                      <a16:creationId xmlns:a16="http://schemas.microsoft.com/office/drawing/2014/main" id="{6C7CA147-3875-B292-AB4A-719C9404B40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109460" y="1695782"/>
                  <a:ext cx="0" cy="3768028"/>
                </a:xfrm>
                <a:prstGeom prst="line">
                  <a:avLst/>
                </a:prstGeom>
                <a:ln w="38100">
                  <a:solidFill>
                    <a:srgbClr val="FFFF00"/>
                  </a:solidFill>
                </a:ln>
                <a:effectLst>
                  <a:glow rad="101600">
                    <a:srgbClr val="FFFF00">
                      <a:alpha val="40000"/>
                    </a:srgb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>
                  <a:extLst>
                    <a:ext uri="{FF2B5EF4-FFF2-40B4-BE49-F238E27FC236}">
                      <a16:creationId xmlns:a16="http://schemas.microsoft.com/office/drawing/2014/main" id="{82231AE0-B233-BDE4-375F-0D5AD6932BF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369781" y="5463810"/>
                  <a:ext cx="730252" cy="5499"/>
                </a:xfrm>
                <a:prstGeom prst="line">
                  <a:avLst/>
                </a:prstGeom>
                <a:ln w="38100">
                  <a:solidFill>
                    <a:srgbClr val="FFFF00"/>
                  </a:solidFill>
                </a:ln>
                <a:effectLst>
                  <a:glow rad="101600">
                    <a:srgbClr val="FFFF00">
                      <a:alpha val="40000"/>
                    </a:srgb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>
                  <a:extLst>
                    <a:ext uri="{FF2B5EF4-FFF2-40B4-BE49-F238E27FC236}">
                      <a16:creationId xmlns:a16="http://schemas.microsoft.com/office/drawing/2014/main" id="{7C88FBD3-417F-F43E-BE13-AB8BC4F5E1B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389120" y="1653433"/>
                  <a:ext cx="858742" cy="0"/>
                </a:xfrm>
                <a:prstGeom prst="line">
                  <a:avLst/>
                </a:prstGeom>
                <a:ln w="38100">
                  <a:solidFill>
                    <a:srgbClr val="FFFF00"/>
                  </a:solidFill>
                </a:ln>
                <a:effectLst>
                  <a:glow rad="101600">
                    <a:srgbClr val="FFFF00">
                      <a:alpha val="40000"/>
                    </a:srgb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>
                  <a:extLst>
                    <a:ext uri="{FF2B5EF4-FFF2-40B4-BE49-F238E27FC236}">
                      <a16:creationId xmlns:a16="http://schemas.microsoft.com/office/drawing/2014/main" id="{29B72234-2006-3160-BAA1-7B4D45C43B3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289196" y="1687502"/>
                  <a:ext cx="818149" cy="8280"/>
                </a:xfrm>
                <a:prstGeom prst="line">
                  <a:avLst/>
                </a:prstGeom>
                <a:ln w="38100">
                  <a:solidFill>
                    <a:srgbClr val="FFFF00"/>
                  </a:solidFill>
                </a:ln>
                <a:effectLst>
                  <a:glow rad="101600">
                    <a:srgbClr val="FFFF00">
                      <a:alpha val="40000"/>
                    </a:srgb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>
                  <a:extLst>
                    <a:ext uri="{FF2B5EF4-FFF2-40B4-BE49-F238E27FC236}">
                      <a16:creationId xmlns:a16="http://schemas.microsoft.com/office/drawing/2014/main" id="{5A4E8873-E44E-1D60-C7A8-2A568D2A2AF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5237259" y="1668455"/>
                  <a:ext cx="327338" cy="1911341"/>
                </a:xfrm>
                <a:prstGeom prst="line">
                  <a:avLst/>
                </a:prstGeom>
                <a:ln w="38100">
                  <a:solidFill>
                    <a:srgbClr val="FFFF00"/>
                  </a:solidFill>
                </a:ln>
                <a:effectLst>
                  <a:glow rad="101600">
                    <a:srgbClr val="FFFF00">
                      <a:alpha val="40000"/>
                    </a:srgb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B1B3EA4D-AFE6-4FD3-9048-F2356099446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933951" y="1687502"/>
                  <a:ext cx="322376" cy="1868030"/>
                </a:xfrm>
                <a:prstGeom prst="line">
                  <a:avLst/>
                </a:prstGeom>
                <a:ln w="38100">
                  <a:solidFill>
                    <a:srgbClr val="FFFF00"/>
                  </a:solidFill>
                </a:ln>
                <a:effectLst>
                  <a:glow rad="101600">
                    <a:srgbClr val="FFFF00">
                      <a:alpha val="40000"/>
                    </a:srgb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275F6D9A-4D1B-0887-2BD9-F55D1421F94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933951" y="3555532"/>
                  <a:ext cx="0" cy="857897"/>
                </a:xfrm>
                <a:prstGeom prst="line">
                  <a:avLst/>
                </a:prstGeom>
                <a:ln w="41275">
                  <a:solidFill>
                    <a:srgbClr val="FFFF00"/>
                  </a:solidFill>
                </a:ln>
                <a:effectLst>
                  <a:glow rad="101600">
                    <a:srgbClr val="FFFF00">
                      <a:alpha val="40000"/>
                    </a:srgb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3" name="Block Arc 72">
                  <a:extLst>
                    <a:ext uri="{FF2B5EF4-FFF2-40B4-BE49-F238E27FC236}">
                      <a16:creationId xmlns:a16="http://schemas.microsoft.com/office/drawing/2014/main" id="{82E778ED-2295-E965-E1A2-3F23E8DF08D2}"/>
                    </a:ext>
                  </a:extLst>
                </p:cNvPr>
                <p:cNvSpPr/>
                <p:nvPr/>
              </p:nvSpPr>
              <p:spPr>
                <a:xfrm rot="10800000">
                  <a:off x="5553023" y="4276269"/>
                  <a:ext cx="384267" cy="274320"/>
                </a:xfrm>
                <a:prstGeom prst="blockArc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cxnSp>
              <p:nvCxnSpPr>
                <p:cNvPr id="74" name="Straight Connector 73">
                  <a:extLst>
                    <a:ext uri="{FF2B5EF4-FFF2-40B4-BE49-F238E27FC236}">
                      <a16:creationId xmlns:a16="http://schemas.microsoft.com/office/drawing/2014/main" id="{8D255F6C-9453-C27C-DCD9-6AD0C8C5892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5306697" y="5495130"/>
                  <a:ext cx="940203" cy="7349"/>
                </a:xfrm>
                <a:prstGeom prst="line">
                  <a:avLst/>
                </a:prstGeom>
                <a:ln w="9525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Arrow Connector 74">
                  <a:extLst>
                    <a:ext uri="{FF2B5EF4-FFF2-40B4-BE49-F238E27FC236}">
                      <a16:creationId xmlns:a16="http://schemas.microsoft.com/office/drawing/2014/main" id="{AAE491F7-832D-A208-8D3C-E4E941C94351}"/>
                    </a:ext>
                  </a:extLst>
                </p:cNvPr>
                <p:cNvCxnSpPr/>
                <p:nvPr/>
              </p:nvCxnSpPr>
              <p:spPr>
                <a:xfrm flipH="1">
                  <a:off x="3213652" y="2179983"/>
                  <a:ext cx="1162381" cy="0"/>
                </a:xfrm>
                <a:prstGeom prst="straightConnector1">
                  <a:avLst/>
                </a:prstGeom>
                <a:ln w="28575">
                  <a:solidFill>
                    <a:srgbClr val="FFFF00"/>
                  </a:solidFill>
                  <a:prstDash val="dash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6" name="Rounded Rectangle 75">
                  <a:extLst>
                    <a:ext uri="{FF2B5EF4-FFF2-40B4-BE49-F238E27FC236}">
                      <a16:creationId xmlns:a16="http://schemas.microsoft.com/office/drawing/2014/main" id="{BD033A14-020E-9917-C17F-0792B4D18BD2}"/>
                    </a:ext>
                  </a:extLst>
                </p:cNvPr>
                <p:cNvSpPr/>
                <p:nvPr/>
              </p:nvSpPr>
              <p:spPr>
                <a:xfrm>
                  <a:off x="722243" y="2004075"/>
                  <a:ext cx="2491409" cy="351816"/>
                </a:xfrm>
                <a:prstGeom prst="round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miter lim="800000"/>
                </a:ln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>
                    <a:lnSpc>
                      <a:spcPct val="90000"/>
                    </a:lnSpc>
                  </a:pPr>
                  <a:r>
                    <a:rPr lang="en-US" sz="1200" b="1" dirty="0">
                      <a:solidFill>
                        <a:schemeClr val="bg1"/>
                      </a:solidFill>
                    </a:rPr>
                    <a:t>n+ electrode (HV application)</a:t>
                  </a:r>
                </a:p>
              </p:txBody>
            </p:sp>
            <p:sp>
              <p:nvSpPr>
                <p:cNvPr id="77" name="Rounded Rectangle 76">
                  <a:extLst>
                    <a:ext uri="{FF2B5EF4-FFF2-40B4-BE49-F238E27FC236}">
                      <a16:creationId xmlns:a16="http://schemas.microsoft.com/office/drawing/2014/main" id="{95054EB9-936B-6121-E18E-54103D63F50A}"/>
                    </a:ext>
                  </a:extLst>
                </p:cNvPr>
                <p:cNvSpPr/>
                <p:nvPr/>
              </p:nvSpPr>
              <p:spPr>
                <a:xfrm>
                  <a:off x="894116" y="5213929"/>
                  <a:ext cx="2415819" cy="351816"/>
                </a:xfrm>
                <a:prstGeom prst="roundRect">
                  <a:avLst/>
                </a:prstGeom>
                <a:solidFill>
                  <a:srgbClr val="00B0F0"/>
                </a:solidFill>
                <a:ln w="19050">
                  <a:noFill/>
                  <a:miter lim="800000"/>
                </a:ln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>
                    <a:lnSpc>
                      <a:spcPct val="90000"/>
                    </a:lnSpc>
                  </a:pPr>
                  <a:r>
                    <a:rPr lang="en-US" sz="1200" b="1" dirty="0">
                      <a:solidFill>
                        <a:schemeClr val="bg1"/>
                      </a:solidFill>
                    </a:rPr>
                    <a:t>P+ electrode (signal readout)</a:t>
                  </a:r>
                </a:p>
              </p:txBody>
            </p:sp>
          </p:grpSp>
          <p:sp>
            <p:nvSpPr>
              <p:cNvPr id="62" name="Rounded Rectangle 61">
                <a:extLst>
                  <a:ext uri="{FF2B5EF4-FFF2-40B4-BE49-F238E27FC236}">
                    <a16:creationId xmlns:a16="http://schemas.microsoft.com/office/drawing/2014/main" id="{83D23BE8-6F76-38A0-3DCB-214E42385C37}"/>
                  </a:ext>
                </a:extLst>
              </p:cNvPr>
              <p:cNvSpPr/>
              <p:nvPr/>
            </p:nvSpPr>
            <p:spPr>
              <a:xfrm>
                <a:off x="185919" y="4086808"/>
                <a:ext cx="2415819" cy="351816"/>
              </a:xfrm>
              <a:prstGeom prst="round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19050">
                <a:noFill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r>
                  <a:rPr lang="en-US" sz="1200" b="1" dirty="0">
                    <a:solidFill>
                      <a:schemeClr val="bg1"/>
                    </a:solidFill>
                  </a:rPr>
                  <a:t>Passivated ditch</a:t>
                </a:r>
              </a:p>
            </p:txBody>
          </p: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B7C84F00-CB2B-6832-2275-E3E69FBFB8B7}"/>
                  </a:ext>
                </a:extLst>
              </p:cNvPr>
              <p:cNvCxnSpPr>
                <a:cxnSpLocks/>
                <a:stCxn id="73" idx="1"/>
              </p:cNvCxnSpPr>
              <p:nvPr/>
            </p:nvCxnSpPr>
            <p:spPr>
              <a:xfrm flipH="1" flipV="1">
                <a:off x="5020581" y="3616348"/>
                <a:ext cx="22716" cy="797081"/>
              </a:xfrm>
              <a:prstGeom prst="line">
                <a:avLst/>
              </a:prstGeom>
              <a:ln w="38100">
                <a:solidFill>
                  <a:srgbClr val="FFFF00"/>
                </a:solidFill>
              </a:ln>
              <a:effectLst>
                <a:glow rad="101600">
                  <a:srgbClr val="FFFF00">
                    <a:alpha val="40000"/>
                  </a:srgb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8914B6E-BA67-903F-C610-3250F30BD5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45104" y="5530866"/>
              <a:ext cx="762392" cy="0"/>
            </a:xfrm>
            <a:prstGeom prst="line">
              <a:avLst/>
            </a:prstGeom>
            <a:ln w="38100">
              <a:solidFill>
                <a:srgbClr val="FFFF00"/>
              </a:solidFill>
            </a:ln>
            <a:effectLst>
              <a:glow rad="101600">
                <a:srgbClr val="FFFF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Freeform 14">
            <a:extLst>
              <a:ext uri="{FF2B5EF4-FFF2-40B4-BE49-F238E27FC236}">
                <a16:creationId xmlns:a16="http://schemas.microsoft.com/office/drawing/2014/main" id="{F9582954-AE47-F35C-E704-8A4B6AC44907}"/>
              </a:ext>
            </a:extLst>
          </p:cNvPr>
          <p:cNvSpPr/>
          <p:nvPr/>
        </p:nvSpPr>
        <p:spPr>
          <a:xfrm>
            <a:off x="2636874" y="4359349"/>
            <a:ext cx="2020186" cy="1690577"/>
          </a:xfrm>
          <a:custGeom>
            <a:avLst/>
            <a:gdLst>
              <a:gd name="csX0" fmla="*/ 0 w 2020186"/>
              <a:gd name="csY0" fmla="*/ 0 h 1690577"/>
              <a:gd name="csX1" fmla="*/ 170121 w 2020186"/>
              <a:gd name="csY1" fmla="*/ 31898 h 1690577"/>
              <a:gd name="csX2" fmla="*/ 202019 w 2020186"/>
              <a:gd name="csY2" fmla="*/ 53163 h 1690577"/>
              <a:gd name="csX3" fmla="*/ 287079 w 2020186"/>
              <a:gd name="csY3" fmla="*/ 138223 h 1690577"/>
              <a:gd name="csX4" fmla="*/ 340242 w 2020186"/>
              <a:gd name="csY4" fmla="*/ 202018 h 1690577"/>
              <a:gd name="csX5" fmla="*/ 372140 w 2020186"/>
              <a:gd name="csY5" fmla="*/ 244549 h 1690577"/>
              <a:gd name="csX6" fmla="*/ 404038 w 2020186"/>
              <a:gd name="csY6" fmla="*/ 276446 h 1690577"/>
              <a:gd name="csX7" fmla="*/ 446568 w 2020186"/>
              <a:gd name="csY7" fmla="*/ 340242 h 1690577"/>
              <a:gd name="csX8" fmla="*/ 510363 w 2020186"/>
              <a:gd name="csY8" fmla="*/ 457200 h 1690577"/>
              <a:gd name="csX9" fmla="*/ 531628 w 2020186"/>
              <a:gd name="csY9" fmla="*/ 520995 h 1690577"/>
              <a:gd name="csX10" fmla="*/ 563526 w 2020186"/>
              <a:gd name="csY10" fmla="*/ 606056 h 1690577"/>
              <a:gd name="csX11" fmla="*/ 595424 w 2020186"/>
              <a:gd name="csY11" fmla="*/ 701749 h 1690577"/>
              <a:gd name="csX12" fmla="*/ 616689 w 2020186"/>
              <a:gd name="csY12" fmla="*/ 797442 h 1690577"/>
              <a:gd name="csX13" fmla="*/ 627321 w 2020186"/>
              <a:gd name="csY13" fmla="*/ 829339 h 1690577"/>
              <a:gd name="csX14" fmla="*/ 648586 w 2020186"/>
              <a:gd name="csY14" fmla="*/ 871870 h 1690577"/>
              <a:gd name="csX15" fmla="*/ 659219 w 2020186"/>
              <a:gd name="csY15" fmla="*/ 914400 h 1690577"/>
              <a:gd name="csX16" fmla="*/ 701749 w 2020186"/>
              <a:gd name="csY16" fmla="*/ 988828 h 1690577"/>
              <a:gd name="csX17" fmla="*/ 712382 w 2020186"/>
              <a:gd name="csY17" fmla="*/ 1020725 h 1690577"/>
              <a:gd name="csX18" fmla="*/ 733647 w 2020186"/>
              <a:gd name="csY18" fmla="*/ 1041991 h 1690577"/>
              <a:gd name="csX19" fmla="*/ 808075 w 2020186"/>
              <a:gd name="csY19" fmla="*/ 1148316 h 1690577"/>
              <a:gd name="csX20" fmla="*/ 903768 w 2020186"/>
              <a:gd name="csY20" fmla="*/ 1244009 h 1690577"/>
              <a:gd name="csX21" fmla="*/ 946298 w 2020186"/>
              <a:gd name="csY21" fmla="*/ 1286539 h 1690577"/>
              <a:gd name="csX22" fmla="*/ 999461 w 2020186"/>
              <a:gd name="csY22" fmla="*/ 1329070 h 1690577"/>
              <a:gd name="csX23" fmla="*/ 1052624 w 2020186"/>
              <a:gd name="csY23" fmla="*/ 1360967 h 1690577"/>
              <a:gd name="csX24" fmla="*/ 1127052 w 2020186"/>
              <a:gd name="csY24" fmla="*/ 1446028 h 1690577"/>
              <a:gd name="csX25" fmla="*/ 1158949 w 2020186"/>
              <a:gd name="csY25" fmla="*/ 1477925 h 1690577"/>
              <a:gd name="csX26" fmla="*/ 1190847 w 2020186"/>
              <a:gd name="csY26" fmla="*/ 1499191 h 1690577"/>
              <a:gd name="csX27" fmla="*/ 1233377 w 2020186"/>
              <a:gd name="csY27" fmla="*/ 1531088 h 1690577"/>
              <a:gd name="csX28" fmla="*/ 1265275 w 2020186"/>
              <a:gd name="csY28" fmla="*/ 1562986 h 1690577"/>
              <a:gd name="csX29" fmla="*/ 1307805 w 2020186"/>
              <a:gd name="csY29" fmla="*/ 1584251 h 1690577"/>
              <a:gd name="csX30" fmla="*/ 1371600 w 2020186"/>
              <a:gd name="csY30" fmla="*/ 1616149 h 1690577"/>
              <a:gd name="csX31" fmla="*/ 1392866 w 2020186"/>
              <a:gd name="csY31" fmla="*/ 1637414 h 1690577"/>
              <a:gd name="csX32" fmla="*/ 1499191 w 2020186"/>
              <a:gd name="csY32" fmla="*/ 1669311 h 1690577"/>
              <a:gd name="csX33" fmla="*/ 1573619 w 2020186"/>
              <a:gd name="csY33" fmla="*/ 1690577 h 1690577"/>
              <a:gd name="csX34" fmla="*/ 1807535 w 2020186"/>
              <a:gd name="csY34" fmla="*/ 1679944 h 1690577"/>
              <a:gd name="csX35" fmla="*/ 1871331 w 2020186"/>
              <a:gd name="csY35" fmla="*/ 1648046 h 1690577"/>
              <a:gd name="csX36" fmla="*/ 1903228 w 2020186"/>
              <a:gd name="csY36" fmla="*/ 1637414 h 1690577"/>
              <a:gd name="csX37" fmla="*/ 1924493 w 2020186"/>
              <a:gd name="csY37" fmla="*/ 1605516 h 1690577"/>
              <a:gd name="csX38" fmla="*/ 1945759 w 2020186"/>
              <a:gd name="csY38" fmla="*/ 1531088 h 1690577"/>
              <a:gd name="csX39" fmla="*/ 1967024 w 2020186"/>
              <a:gd name="csY39" fmla="*/ 1499191 h 1690577"/>
              <a:gd name="csX40" fmla="*/ 1988289 w 2020186"/>
              <a:gd name="csY40" fmla="*/ 1350335 h 1690577"/>
              <a:gd name="csX41" fmla="*/ 1998921 w 2020186"/>
              <a:gd name="csY41" fmla="*/ 1318437 h 1690577"/>
              <a:gd name="csX42" fmla="*/ 2020186 w 2020186"/>
              <a:gd name="csY42" fmla="*/ 1286539 h 169057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</a:cxnLst>
            <a:rect l="l" t="t" r="r" b="b"/>
            <a:pathLst>
              <a:path w="2020186" h="1690577">
                <a:moveTo>
                  <a:pt x="0" y="0"/>
                </a:moveTo>
                <a:cubicBezTo>
                  <a:pt x="61559" y="7694"/>
                  <a:pt x="111040" y="10413"/>
                  <a:pt x="170121" y="31898"/>
                </a:cubicBezTo>
                <a:cubicBezTo>
                  <a:pt x="182130" y="36265"/>
                  <a:pt x="192563" y="44567"/>
                  <a:pt x="202019" y="53163"/>
                </a:cubicBezTo>
                <a:cubicBezTo>
                  <a:pt x="231689" y="80136"/>
                  <a:pt x="258726" y="109870"/>
                  <a:pt x="287079" y="138223"/>
                </a:cubicBezTo>
                <a:cubicBezTo>
                  <a:pt x="336721" y="187865"/>
                  <a:pt x="303236" y="150210"/>
                  <a:pt x="340242" y="202018"/>
                </a:cubicBezTo>
                <a:cubicBezTo>
                  <a:pt x="350542" y="216438"/>
                  <a:pt x="360607" y="231094"/>
                  <a:pt x="372140" y="244549"/>
                </a:cubicBezTo>
                <a:cubicBezTo>
                  <a:pt x="381926" y="255966"/>
                  <a:pt x="394806" y="264577"/>
                  <a:pt x="404038" y="276446"/>
                </a:cubicBezTo>
                <a:cubicBezTo>
                  <a:pt x="419729" y="296620"/>
                  <a:pt x="432391" y="318977"/>
                  <a:pt x="446568" y="340242"/>
                </a:cubicBezTo>
                <a:cubicBezTo>
                  <a:pt x="472453" y="379070"/>
                  <a:pt x="494279" y="408948"/>
                  <a:pt x="510363" y="457200"/>
                </a:cubicBezTo>
                <a:cubicBezTo>
                  <a:pt x="517451" y="478465"/>
                  <a:pt x="523303" y="500183"/>
                  <a:pt x="531628" y="520995"/>
                </a:cubicBezTo>
                <a:cubicBezTo>
                  <a:pt x="538131" y="537252"/>
                  <a:pt x="557970" y="583834"/>
                  <a:pt x="563526" y="606056"/>
                </a:cubicBezTo>
                <a:cubicBezTo>
                  <a:pt x="584139" y="688503"/>
                  <a:pt x="560051" y="631001"/>
                  <a:pt x="595424" y="701749"/>
                </a:cubicBezTo>
                <a:cubicBezTo>
                  <a:pt x="602734" y="738301"/>
                  <a:pt x="606677" y="762398"/>
                  <a:pt x="616689" y="797442"/>
                </a:cubicBezTo>
                <a:cubicBezTo>
                  <a:pt x="619768" y="808218"/>
                  <a:pt x="622906" y="819038"/>
                  <a:pt x="627321" y="829339"/>
                </a:cubicBezTo>
                <a:cubicBezTo>
                  <a:pt x="633565" y="843908"/>
                  <a:pt x="643021" y="857029"/>
                  <a:pt x="648586" y="871870"/>
                </a:cubicBezTo>
                <a:cubicBezTo>
                  <a:pt x="653717" y="885553"/>
                  <a:pt x="654088" y="900717"/>
                  <a:pt x="659219" y="914400"/>
                </a:cubicBezTo>
                <a:cubicBezTo>
                  <a:pt x="687178" y="988956"/>
                  <a:pt x="670903" y="927136"/>
                  <a:pt x="701749" y="988828"/>
                </a:cubicBezTo>
                <a:cubicBezTo>
                  <a:pt x="706761" y="998852"/>
                  <a:pt x="706616" y="1011115"/>
                  <a:pt x="712382" y="1020725"/>
                </a:cubicBezTo>
                <a:cubicBezTo>
                  <a:pt x="717540" y="1029321"/>
                  <a:pt x="727632" y="1033971"/>
                  <a:pt x="733647" y="1041991"/>
                </a:cubicBezTo>
                <a:cubicBezTo>
                  <a:pt x="752798" y="1067526"/>
                  <a:pt x="783869" y="1122093"/>
                  <a:pt x="808075" y="1148316"/>
                </a:cubicBezTo>
                <a:cubicBezTo>
                  <a:pt x="838672" y="1181463"/>
                  <a:pt x="871870" y="1212111"/>
                  <a:pt x="903768" y="1244009"/>
                </a:cubicBezTo>
                <a:cubicBezTo>
                  <a:pt x="917945" y="1258186"/>
                  <a:pt x="930643" y="1274014"/>
                  <a:pt x="946298" y="1286539"/>
                </a:cubicBezTo>
                <a:cubicBezTo>
                  <a:pt x="964019" y="1300716"/>
                  <a:pt x="980869" y="1316056"/>
                  <a:pt x="999461" y="1329070"/>
                </a:cubicBezTo>
                <a:cubicBezTo>
                  <a:pt x="1016391" y="1340921"/>
                  <a:pt x="1036311" y="1348279"/>
                  <a:pt x="1052624" y="1360967"/>
                </a:cubicBezTo>
                <a:cubicBezTo>
                  <a:pt x="1097516" y="1395883"/>
                  <a:pt x="1092112" y="1405265"/>
                  <a:pt x="1127052" y="1446028"/>
                </a:cubicBezTo>
                <a:cubicBezTo>
                  <a:pt x="1136838" y="1457444"/>
                  <a:pt x="1147398" y="1468299"/>
                  <a:pt x="1158949" y="1477925"/>
                </a:cubicBezTo>
                <a:cubicBezTo>
                  <a:pt x="1168766" y="1486106"/>
                  <a:pt x="1180448" y="1491763"/>
                  <a:pt x="1190847" y="1499191"/>
                </a:cubicBezTo>
                <a:cubicBezTo>
                  <a:pt x="1205267" y="1509491"/>
                  <a:pt x="1219922" y="1519556"/>
                  <a:pt x="1233377" y="1531088"/>
                </a:cubicBezTo>
                <a:cubicBezTo>
                  <a:pt x="1244794" y="1540874"/>
                  <a:pt x="1253039" y="1554246"/>
                  <a:pt x="1265275" y="1562986"/>
                </a:cubicBezTo>
                <a:cubicBezTo>
                  <a:pt x="1278173" y="1572199"/>
                  <a:pt x="1294043" y="1576387"/>
                  <a:pt x="1307805" y="1584251"/>
                </a:cubicBezTo>
                <a:cubicBezTo>
                  <a:pt x="1365518" y="1617230"/>
                  <a:pt x="1313118" y="1596654"/>
                  <a:pt x="1371600" y="1616149"/>
                </a:cubicBezTo>
                <a:cubicBezTo>
                  <a:pt x="1378689" y="1623237"/>
                  <a:pt x="1383900" y="1632931"/>
                  <a:pt x="1392866" y="1637414"/>
                </a:cubicBezTo>
                <a:cubicBezTo>
                  <a:pt x="1426562" y="1654262"/>
                  <a:pt x="1463575" y="1659135"/>
                  <a:pt x="1499191" y="1669311"/>
                </a:cubicBezTo>
                <a:cubicBezTo>
                  <a:pt x="1606006" y="1699829"/>
                  <a:pt x="1440612" y="1657324"/>
                  <a:pt x="1573619" y="1690577"/>
                </a:cubicBezTo>
                <a:cubicBezTo>
                  <a:pt x="1651591" y="1687033"/>
                  <a:pt x="1729731" y="1686169"/>
                  <a:pt x="1807535" y="1679944"/>
                </a:cubicBezTo>
                <a:cubicBezTo>
                  <a:pt x="1839350" y="1677399"/>
                  <a:pt x="1844024" y="1661699"/>
                  <a:pt x="1871331" y="1648046"/>
                </a:cubicBezTo>
                <a:cubicBezTo>
                  <a:pt x="1881355" y="1643034"/>
                  <a:pt x="1892596" y="1640958"/>
                  <a:pt x="1903228" y="1637414"/>
                </a:cubicBezTo>
                <a:cubicBezTo>
                  <a:pt x="1910316" y="1626781"/>
                  <a:pt x="1919459" y="1617262"/>
                  <a:pt x="1924493" y="1605516"/>
                </a:cubicBezTo>
                <a:cubicBezTo>
                  <a:pt x="1944932" y="1557825"/>
                  <a:pt x="1925069" y="1572468"/>
                  <a:pt x="1945759" y="1531088"/>
                </a:cubicBezTo>
                <a:cubicBezTo>
                  <a:pt x="1951474" y="1519659"/>
                  <a:pt x="1959936" y="1509823"/>
                  <a:pt x="1967024" y="1499191"/>
                </a:cubicBezTo>
                <a:cubicBezTo>
                  <a:pt x="1993369" y="1420151"/>
                  <a:pt x="1964995" y="1513397"/>
                  <a:pt x="1988289" y="1350335"/>
                </a:cubicBezTo>
                <a:cubicBezTo>
                  <a:pt x="1989874" y="1339240"/>
                  <a:pt x="1993909" y="1328462"/>
                  <a:pt x="1998921" y="1318437"/>
                </a:cubicBezTo>
                <a:cubicBezTo>
                  <a:pt x="2004636" y="1307007"/>
                  <a:pt x="2020186" y="1286539"/>
                  <a:pt x="2020186" y="1286539"/>
                </a:cubicBezTo>
              </a:path>
            </a:pathLst>
          </a:custGeom>
          <a:noFill/>
          <a:ln w="41275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C1135AA2-239B-AE45-BB03-B84E6B72DBA6}"/>
              </a:ext>
            </a:extLst>
          </p:cNvPr>
          <p:cNvSpPr/>
          <p:nvPr/>
        </p:nvSpPr>
        <p:spPr>
          <a:xfrm>
            <a:off x="2656114" y="4383314"/>
            <a:ext cx="58057" cy="159657"/>
          </a:xfrm>
          <a:custGeom>
            <a:avLst/>
            <a:gdLst>
              <a:gd name="csX0" fmla="*/ 0 w 58057"/>
              <a:gd name="csY0" fmla="*/ 0 h 159657"/>
              <a:gd name="csX1" fmla="*/ 29029 w 58057"/>
              <a:gd name="csY1" fmla="*/ 101600 h 159657"/>
              <a:gd name="csX2" fmla="*/ 43543 w 58057"/>
              <a:gd name="csY2" fmla="*/ 145143 h 159657"/>
              <a:gd name="csX3" fmla="*/ 58057 w 58057"/>
              <a:gd name="csY3" fmla="*/ 159657 h 15965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58057" h="159657">
                <a:moveTo>
                  <a:pt x="0" y="0"/>
                </a:moveTo>
                <a:cubicBezTo>
                  <a:pt x="9676" y="33867"/>
                  <a:pt x="18908" y="67864"/>
                  <a:pt x="29029" y="101600"/>
                </a:cubicBezTo>
                <a:cubicBezTo>
                  <a:pt x="33425" y="116254"/>
                  <a:pt x="36701" y="131459"/>
                  <a:pt x="43543" y="145143"/>
                </a:cubicBezTo>
                <a:cubicBezTo>
                  <a:pt x="46603" y="151263"/>
                  <a:pt x="53219" y="154819"/>
                  <a:pt x="58057" y="159657"/>
                </a:cubicBezTo>
              </a:path>
            </a:pathLst>
          </a:cu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FDA3F7E4-A144-24D2-5327-3992D1702AE9}"/>
              </a:ext>
            </a:extLst>
          </p:cNvPr>
          <p:cNvSpPr/>
          <p:nvPr/>
        </p:nvSpPr>
        <p:spPr>
          <a:xfrm>
            <a:off x="2627086" y="4252673"/>
            <a:ext cx="116114" cy="87098"/>
          </a:xfrm>
          <a:custGeom>
            <a:avLst/>
            <a:gdLst>
              <a:gd name="csX0" fmla="*/ 0 w 116114"/>
              <a:gd name="csY0" fmla="*/ 87098 h 87098"/>
              <a:gd name="csX1" fmla="*/ 116114 w 116114"/>
              <a:gd name="csY1" fmla="*/ 13 h 87098"/>
            </a:gdLst>
            <a:ahLst/>
            <a:cxnLst>
              <a:cxn ang="0">
                <a:pos x="csX0" y="csY0"/>
              </a:cxn>
              <a:cxn ang="0">
                <a:pos x="csX1" y="csY1"/>
              </a:cxn>
            </a:cxnLst>
            <a:rect l="l" t="t" r="r" b="b"/>
            <a:pathLst>
              <a:path w="116114" h="87098">
                <a:moveTo>
                  <a:pt x="0" y="87098"/>
                </a:moveTo>
                <a:cubicBezTo>
                  <a:pt x="105273" y="-3136"/>
                  <a:pt x="56995" y="13"/>
                  <a:pt x="116114" y="13"/>
                </a:cubicBezTo>
              </a:path>
            </a:pathLst>
          </a:custGeom>
          <a:noFill/>
          <a:ln w="3492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35782BE-7D1F-7649-3D62-675F1A3DDE9A}"/>
              </a:ext>
            </a:extLst>
          </p:cNvPr>
          <p:cNvSpPr/>
          <p:nvPr/>
        </p:nvSpPr>
        <p:spPr>
          <a:xfrm flipV="1">
            <a:off x="4646174" y="5449279"/>
            <a:ext cx="105620" cy="14047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8659B86-3DA1-6D75-EE6A-1EA4A74E4E98}"/>
              </a:ext>
            </a:extLst>
          </p:cNvPr>
          <p:cNvSpPr/>
          <p:nvPr/>
        </p:nvSpPr>
        <p:spPr>
          <a:xfrm flipV="1">
            <a:off x="5709346" y="5460167"/>
            <a:ext cx="105620" cy="14047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4BBE784C-F424-AC7E-C64E-2C04143A9AC7}"/>
              </a:ext>
            </a:extLst>
          </p:cNvPr>
          <p:cNvSpPr/>
          <p:nvPr/>
        </p:nvSpPr>
        <p:spPr>
          <a:xfrm>
            <a:off x="2815771" y="5457371"/>
            <a:ext cx="2221425" cy="783772"/>
          </a:xfrm>
          <a:custGeom>
            <a:avLst/>
            <a:gdLst>
              <a:gd name="csX0" fmla="*/ 0 w 2221425"/>
              <a:gd name="csY0" fmla="*/ 0 h 783772"/>
              <a:gd name="csX1" fmla="*/ 101600 w 2221425"/>
              <a:gd name="csY1" fmla="*/ 14515 h 783772"/>
              <a:gd name="csX2" fmla="*/ 203200 w 2221425"/>
              <a:gd name="csY2" fmla="*/ 58058 h 783772"/>
              <a:gd name="csX3" fmla="*/ 246743 w 2221425"/>
              <a:gd name="csY3" fmla="*/ 87086 h 783772"/>
              <a:gd name="csX4" fmla="*/ 290286 w 2221425"/>
              <a:gd name="csY4" fmla="*/ 101600 h 783772"/>
              <a:gd name="csX5" fmla="*/ 449943 w 2221425"/>
              <a:gd name="csY5" fmla="*/ 203200 h 783772"/>
              <a:gd name="csX6" fmla="*/ 537029 w 2221425"/>
              <a:gd name="csY6" fmla="*/ 261258 h 783772"/>
              <a:gd name="csX7" fmla="*/ 580572 w 2221425"/>
              <a:gd name="csY7" fmla="*/ 290286 h 783772"/>
              <a:gd name="csX8" fmla="*/ 638629 w 2221425"/>
              <a:gd name="csY8" fmla="*/ 333829 h 783772"/>
              <a:gd name="csX9" fmla="*/ 682172 w 2221425"/>
              <a:gd name="csY9" fmla="*/ 362858 h 783772"/>
              <a:gd name="csX10" fmla="*/ 725715 w 2221425"/>
              <a:gd name="csY10" fmla="*/ 406400 h 783772"/>
              <a:gd name="csX11" fmla="*/ 783772 w 2221425"/>
              <a:gd name="csY11" fmla="*/ 493486 h 783772"/>
              <a:gd name="csX12" fmla="*/ 812800 w 2221425"/>
              <a:gd name="csY12" fmla="*/ 537029 h 783772"/>
              <a:gd name="csX13" fmla="*/ 856343 w 2221425"/>
              <a:gd name="csY13" fmla="*/ 580572 h 783772"/>
              <a:gd name="csX14" fmla="*/ 943429 w 2221425"/>
              <a:gd name="csY14" fmla="*/ 624115 h 783772"/>
              <a:gd name="csX15" fmla="*/ 986972 w 2221425"/>
              <a:gd name="csY15" fmla="*/ 653143 h 783772"/>
              <a:gd name="csX16" fmla="*/ 1074058 w 2221425"/>
              <a:gd name="csY16" fmla="*/ 667658 h 783772"/>
              <a:gd name="csX17" fmla="*/ 1161143 w 2221425"/>
              <a:gd name="csY17" fmla="*/ 711200 h 783772"/>
              <a:gd name="csX18" fmla="*/ 1248229 w 2221425"/>
              <a:gd name="csY18" fmla="*/ 740229 h 783772"/>
              <a:gd name="csX19" fmla="*/ 1480458 w 2221425"/>
              <a:gd name="csY19" fmla="*/ 769258 h 783772"/>
              <a:gd name="csX20" fmla="*/ 1553029 w 2221425"/>
              <a:gd name="csY20" fmla="*/ 783772 h 783772"/>
              <a:gd name="csX21" fmla="*/ 1727200 w 2221425"/>
              <a:gd name="csY21" fmla="*/ 754743 h 783772"/>
              <a:gd name="csX22" fmla="*/ 1770743 w 2221425"/>
              <a:gd name="csY22" fmla="*/ 725715 h 783772"/>
              <a:gd name="csX23" fmla="*/ 1915886 w 2221425"/>
              <a:gd name="csY23" fmla="*/ 667658 h 783772"/>
              <a:gd name="csX24" fmla="*/ 2090058 w 2221425"/>
              <a:gd name="csY24" fmla="*/ 522515 h 783772"/>
              <a:gd name="csX25" fmla="*/ 2133600 w 2221425"/>
              <a:gd name="csY25" fmla="*/ 478972 h 783772"/>
              <a:gd name="csX26" fmla="*/ 2148115 w 2221425"/>
              <a:gd name="csY26" fmla="*/ 435429 h 783772"/>
              <a:gd name="csX27" fmla="*/ 2206172 w 2221425"/>
              <a:gd name="csY27" fmla="*/ 348343 h 783772"/>
              <a:gd name="csX28" fmla="*/ 2220686 w 2221425"/>
              <a:gd name="csY28" fmla="*/ 188686 h 78377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2221425" h="783772">
                <a:moveTo>
                  <a:pt x="0" y="0"/>
                </a:moveTo>
                <a:cubicBezTo>
                  <a:pt x="33867" y="4838"/>
                  <a:pt x="68054" y="7806"/>
                  <a:pt x="101600" y="14515"/>
                </a:cubicBezTo>
                <a:cubicBezTo>
                  <a:pt x="132917" y="20779"/>
                  <a:pt x="177777" y="43531"/>
                  <a:pt x="203200" y="58058"/>
                </a:cubicBezTo>
                <a:cubicBezTo>
                  <a:pt x="218346" y="66713"/>
                  <a:pt x="231141" y="79285"/>
                  <a:pt x="246743" y="87086"/>
                </a:cubicBezTo>
                <a:cubicBezTo>
                  <a:pt x="260427" y="93928"/>
                  <a:pt x="276602" y="94758"/>
                  <a:pt x="290286" y="101600"/>
                </a:cubicBezTo>
                <a:cubicBezTo>
                  <a:pt x="331283" y="122098"/>
                  <a:pt x="415430" y="180191"/>
                  <a:pt x="449943" y="203200"/>
                </a:cubicBezTo>
                <a:lnTo>
                  <a:pt x="537029" y="261258"/>
                </a:lnTo>
                <a:cubicBezTo>
                  <a:pt x="551543" y="270934"/>
                  <a:pt x="566617" y="279820"/>
                  <a:pt x="580572" y="290286"/>
                </a:cubicBezTo>
                <a:cubicBezTo>
                  <a:pt x="599924" y="304800"/>
                  <a:pt x="618944" y="319769"/>
                  <a:pt x="638629" y="333829"/>
                </a:cubicBezTo>
                <a:cubicBezTo>
                  <a:pt x="652824" y="343968"/>
                  <a:pt x="668771" y="351691"/>
                  <a:pt x="682172" y="362858"/>
                </a:cubicBezTo>
                <a:cubicBezTo>
                  <a:pt x="697941" y="375998"/>
                  <a:pt x="713113" y="390198"/>
                  <a:pt x="725715" y="406400"/>
                </a:cubicBezTo>
                <a:cubicBezTo>
                  <a:pt x="747134" y="433939"/>
                  <a:pt x="764420" y="464457"/>
                  <a:pt x="783772" y="493486"/>
                </a:cubicBezTo>
                <a:cubicBezTo>
                  <a:pt x="793448" y="508000"/>
                  <a:pt x="800465" y="524694"/>
                  <a:pt x="812800" y="537029"/>
                </a:cubicBezTo>
                <a:cubicBezTo>
                  <a:pt x="827314" y="551543"/>
                  <a:pt x="840574" y="567431"/>
                  <a:pt x="856343" y="580572"/>
                </a:cubicBezTo>
                <a:cubicBezTo>
                  <a:pt x="918732" y="632563"/>
                  <a:pt x="877973" y="591387"/>
                  <a:pt x="943429" y="624115"/>
                </a:cubicBezTo>
                <a:cubicBezTo>
                  <a:pt x="959031" y="631916"/>
                  <a:pt x="970423" y="647627"/>
                  <a:pt x="986972" y="653143"/>
                </a:cubicBezTo>
                <a:cubicBezTo>
                  <a:pt x="1014891" y="662449"/>
                  <a:pt x="1045330" y="661274"/>
                  <a:pt x="1074058" y="667658"/>
                </a:cubicBezTo>
                <a:cubicBezTo>
                  <a:pt x="1153456" y="685302"/>
                  <a:pt x="1082856" y="676406"/>
                  <a:pt x="1161143" y="711200"/>
                </a:cubicBezTo>
                <a:cubicBezTo>
                  <a:pt x="1189105" y="723627"/>
                  <a:pt x="1218224" y="734228"/>
                  <a:pt x="1248229" y="740229"/>
                </a:cubicBezTo>
                <a:cubicBezTo>
                  <a:pt x="1373201" y="765223"/>
                  <a:pt x="1296232" y="752509"/>
                  <a:pt x="1480458" y="769258"/>
                </a:cubicBezTo>
                <a:cubicBezTo>
                  <a:pt x="1504648" y="774096"/>
                  <a:pt x="1528360" y="783772"/>
                  <a:pt x="1553029" y="783772"/>
                </a:cubicBezTo>
                <a:cubicBezTo>
                  <a:pt x="1585231" y="783772"/>
                  <a:pt x="1681777" y="777455"/>
                  <a:pt x="1727200" y="754743"/>
                </a:cubicBezTo>
                <a:cubicBezTo>
                  <a:pt x="1742802" y="746942"/>
                  <a:pt x="1754803" y="732800"/>
                  <a:pt x="1770743" y="725715"/>
                </a:cubicBezTo>
                <a:cubicBezTo>
                  <a:pt x="1877544" y="678248"/>
                  <a:pt x="1831034" y="718570"/>
                  <a:pt x="1915886" y="667658"/>
                </a:cubicBezTo>
                <a:cubicBezTo>
                  <a:pt x="2016918" y="607039"/>
                  <a:pt x="2002085" y="610488"/>
                  <a:pt x="2090058" y="522515"/>
                </a:cubicBezTo>
                <a:lnTo>
                  <a:pt x="2133600" y="478972"/>
                </a:lnTo>
                <a:cubicBezTo>
                  <a:pt x="2138438" y="464458"/>
                  <a:pt x="2140685" y="448803"/>
                  <a:pt x="2148115" y="435429"/>
                </a:cubicBezTo>
                <a:cubicBezTo>
                  <a:pt x="2165058" y="404931"/>
                  <a:pt x="2206172" y="348343"/>
                  <a:pt x="2206172" y="348343"/>
                </a:cubicBezTo>
                <a:cubicBezTo>
                  <a:pt x="2226379" y="247307"/>
                  <a:pt x="2220686" y="300441"/>
                  <a:pt x="2220686" y="188686"/>
                </a:cubicBezTo>
              </a:path>
            </a:pathLst>
          </a:custGeom>
          <a:noFill/>
          <a:ln w="34925"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F49D1F4D-01FA-BB22-FB1A-A03D3AF88E11}"/>
              </a:ext>
            </a:extLst>
          </p:cNvPr>
          <p:cNvSpPr/>
          <p:nvPr/>
        </p:nvSpPr>
        <p:spPr>
          <a:xfrm>
            <a:off x="2815771" y="5500914"/>
            <a:ext cx="58262" cy="217715"/>
          </a:xfrm>
          <a:custGeom>
            <a:avLst/>
            <a:gdLst>
              <a:gd name="csX0" fmla="*/ 0 w 58262"/>
              <a:gd name="csY0" fmla="*/ 0 h 217715"/>
              <a:gd name="csX1" fmla="*/ 14515 w 58262"/>
              <a:gd name="csY1" fmla="*/ 101600 h 217715"/>
              <a:gd name="csX2" fmla="*/ 43543 w 58262"/>
              <a:gd name="csY2" fmla="*/ 145143 h 217715"/>
              <a:gd name="csX3" fmla="*/ 58058 w 58262"/>
              <a:gd name="csY3" fmla="*/ 217715 h 21771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58262" h="217715">
                <a:moveTo>
                  <a:pt x="0" y="0"/>
                </a:moveTo>
                <a:cubicBezTo>
                  <a:pt x="4838" y="33867"/>
                  <a:pt x="4685" y="68832"/>
                  <a:pt x="14515" y="101600"/>
                </a:cubicBezTo>
                <a:cubicBezTo>
                  <a:pt x="19527" y="118308"/>
                  <a:pt x="35742" y="129541"/>
                  <a:pt x="43543" y="145143"/>
                </a:cubicBezTo>
                <a:cubicBezTo>
                  <a:pt x="61118" y="180293"/>
                  <a:pt x="58058" y="184500"/>
                  <a:pt x="58058" y="217715"/>
                </a:cubicBezTo>
              </a:path>
            </a:pathLst>
          </a:custGeom>
          <a:noFill/>
          <a:ln w="3492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52F58014-3A6A-C9A4-BAD5-B78C7AFB7A62}"/>
              </a:ext>
            </a:extLst>
          </p:cNvPr>
          <p:cNvSpPr/>
          <p:nvPr/>
        </p:nvSpPr>
        <p:spPr>
          <a:xfrm>
            <a:off x="2815771" y="5326743"/>
            <a:ext cx="116115" cy="101600"/>
          </a:xfrm>
          <a:custGeom>
            <a:avLst/>
            <a:gdLst>
              <a:gd name="csX0" fmla="*/ 0 w 116115"/>
              <a:gd name="csY0" fmla="*/ 101600 h 101600"/>
              <a:gd name="csX1" fmla="*/ 116115 w 116115"/>
              <a:gd name="csY1" fmla="*/ 0 h 101600"/>
            </a:gdLst>
            <a:ahLst/>
            <a:cxnLst>
              <a:cxn ang="0">
                <a:pos x="csX0" y="csY0"/>
              </a:cxn>
              <a:cxn ang="0">
                <a:pos x="csX1" y="csY1"/>
              </a:cxn>
            </a:cxnLst>
            <a:rect l="l" t="t" r="r" b="b"/>
            <a:pathLst>
              <a:path w="116115" h="101600">
                <a:moveTo>
                  <a:pt x="0" y="101600"/>
                </a:moveTo>
                <a:cubicBezTo>
                  <a:pt x="106795" y="10061"/>
                  <a:pt x="70058" y="46053"/>
                  <a:pt x="116115" y="0"/>
                </a:cubicBezTo>
              </a:path>
            </a:pathLst>
          </a:custGeom>
          <a:noFill/>
          <a:ln w="3492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560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49" grpId="0"/>
      <p:bldP spid="50" grpId="0"/>
      <p:bldP spid="5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DB332CC-E598-2A74-EE29-2815E23589A0}"/>
              </a:ext>
            </a:extLst>
          </p:cNvPr>
          <p:cNvSpPr/>
          <p:nvPr/>
        </p:nvSpPr>
        <p:spPr>
          <a:xfrm>
            <a:off x="27708" y="363594"/>
            <a:ext cx="1838036" cy="11933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7EB484-4CA1-BCC4-896B-03EC40F26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792F7-1D9E-4C7E-A103-E8EDFDC2691E}" type="slidenum">
              <a:rPr lang="en-US" smtClean="0"/>
              <a:t>9</a:t>
            </a:fld>
            <a:endParaRPr lang="en-US" dirty="0"/>
          </a:p>
        </p:txBody>
      </p:sp>
      <p:pic>
        <p:nvPicPr>
          <p:cNvPr id="6" name="Grafik 16" descr="Grafik 16">
            <a:extLst>
              <a:ext uri="{FF2B5EF4-FFF2-40B4-BE49-F238E27FC236}">
                <a16:creationId xmlns:a16="http://schemas.microsoft.com/office/drawing/2014/main" id="{8EE0DF42-6148-71CA-56EB-79E43A2913B6}"/>
              </a:ext>
            </a:extLst>
          </p:cNvPr>
          <p:cNvPicPr>
            <a:picLocks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56" r="7349"/>
          <a:stretch>
            <a:fillRect/>
          </a:stretch>
        </p:blipFill>
        <p:spPr>
          <a:xfrm>
            <a:off x="50757" y="153081"/>
            <a:ext cx="5317503" cy="2908882"/>
          </a:xfrm>
          <a:prstGeom prst="rect">
            <a:avLst/>
          </a:prstGeom>
          <a:ln w="12700">
            <a:miter lim="400000"/>
          </a:ln>
          <a:effectLst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3D704C7-166E-8736-1500-95E61A88F1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3910" y="2840314"/>
            <a:ext cx="6904236" cy="3305961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1F4B0CC-8202-6506-65BD-1FFB6F415716}"/>
              </a:ext>
            </a:extLst>
          </p:cNvPr>
          <p:cNvSpPr txBox="1"/>
          <p:nvPr/>
        </p:nvSpPr>
        <p:spPr>
          <a:xfrm>
            <a:off x="367645" y="3731383"/>
            <a:ext cx="438817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Rejection of multi-site and surface events with </a:t>
            </a:r>
          </a:p>
          <a:p>
            <a:pPr algn="ctr"/>
            <a:r>
              <a:rPr lang="en-US" sz="2400" dirty="0"/>
              <a:t>A/E classifier.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br>
              <a:rPr lang="en-US" sz="24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A/E = (current)Amplitude/Energy</a:t>
            </a:r>
            <a:endParaRPr lang="en-US" sz="24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E5563F8-C832-A617-98A9-332B1ED345F3}"/>
              </a:ext>
            </a:extLst>
          </p:cNvPr>
          <p:cNvSpPr/>
          <p:nvPr/>
        </p:nvSpPr>
        <p:spPr>
          <a:xfrm>
            <a:off x="367645" y="5382705"/>
            <a:ext cx="546755" cy="6881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062C90B-7984-6D39-7634-D78BE14ED321}"/>
              </a:ext>
            </a:extLst>
          </p:cNvPr>
          <p:cNvSpPr/>
          <p:nvPr/>
        </p:nvSpPr>
        <p:spPr>
          <a:xfrm>
            <a:off x="10408762" y="363594"/>
            <a:ext cx="1289901" cy="141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FB8CA1F-73F0-479C-09A1-BFBD1430E135}"/>
              </a:ext>
            </a:extLst>
          </p:cNvPr>
          <p:cNvSpPr txBox="1"/>
          <p:nvPr/>
        </p:nvSpPr>
        <p:spPr>
          <a:xfrm>
            <a:off x="6553122" y="1382069"/>
            <a:ext cx="44321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Current is smoothed derivative of the waveform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BA8247-7B01-CDCE-4056-07D30C95F14B}"/>
              </a:ext>
            </a:extLst>
          </p:cNvPr>
          <p:cNvSpPr txBox="1"/>
          <p:nvPr/>
        </p:nvSpPr>
        <p:spPr>
          <a:xfrm>
            <a:off x="618511" y="195805"/>
            <a:ext cx="1289135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50" dirty="0"/>
              <a:t>WP and charge drift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1CFB794-868E-6D7B-E494-ED8C3BD8A311}"/>
              </a:ext>
            </a:extLst>
          </p:cNvPr>
          <p:cNvSpPr txBox="1"/>
          <p:nvPr/>
        </p:nvSpPr>
        <p:spPr>
          <a:xfrm>
            <a:off x="3365004" y="184221"/>
            <a:ext cx="1136850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50" dirty="0"/>
              <a:t>Generated signal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64E226-5D16-2BD5-A645-AD1A91E0AD1D}"/>
              </a:ext>
            </a:extLst>
          </p:cNvPr>
          <p:cNvSpPr txBox="1"/>
          <p:nvPr/>
        </p:nvSpPr>
        <p:spPr>
          <a:xfrm>
            <a:off x="864569" y="3011155"/>
            <a:ext cx="797013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 dirty="0"/>
              <a:t>Radius [mm]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075948-B2FA-5F23-1280-6EFCC91C24F4}"/>
              </a:ext>
            </a:extLst>
          </p:cNvPr>
          <p:cNvSpPr txBox="1"/>
          <p:nvPr/>
        </p:nvSpPr>
        <p:spPr>
          <a:xfrm>
            <a:off x="3582200" y="3010000"/>
            <a:ext cx="633507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 dirty="0"/>
              <a:t>Time [ns]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1B1E28D-ADFE-6203-8D75-8BA643E3198C}"/>
              </a:ext>
            </a:extLst>
          </p:cNvPr>
          <p:cNvSpPr txBox="1"/>
          <p:nvPr/>
        </p:nvSpPr>
        <p:spPr>
          <a:xfrm>
            <a:off x="2839513" y="2781460"/>
            <a:ext cx="218783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/>
              <a:t>2000           4000         6000        8000        10000    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859C5F1-043E-3779-6FF1-08D55E16F058}"/>
              </a:ext>
            </a:extLst>
          </p:cNvPr>
          <p:cNvSpPr txBox="1"/>
          <p:nvPr/>
        </p:nvSpPr>
        <p:spPr>
          <a:xfrm>
            <a:off x="258395" y="2785358"/>
            <a:ext cx="202043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/>
              <a:t>-40               -20            0              20              40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A6B9678-D7C3-7BD5-6038-28351EEBB038}"/>
              </a:ext>
            </a:extLst>
          </p:cNvPr>
          <p:cNvSpPr txBox="1"/>
          <p:nvPr/>
        </p:nvSpPr>
        <p:spPr>
          <a:xfrm rot="16200000">
            <a:off x="1862784" y="1493905"/>
            <a:ext cx="861942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Signal [</a:t>
            </a:r>
            <a:r>
              <a:rPr lang="en-US" sz="900" dirty="0" err="1"/>
              <a:t>a.u</a:t>
            </a:r>
            <a:r>
              <a:rPr lang="en-US" sz="900" dirty="0"/>
              <a:t>.]</a:t>
            </a:r>
          </a:p>
        </p:txBody>
      </p:sp>
      <p:sp>
        <p:nvSpPr>
          <p:cNvPr id="21" name="Date Placeholder 2">
            <a:extLst>
              <a:ext uri="{FF2B5EF4-FFF2-40B4-BE49-F238E27FC236}">
                <a16:creationId xmlns:a16="http://schemas.microsoft.com/office/drawing/2014/main" id="{950E7241-E428-B118-C431-9578028BC9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3/4/2026</a:t>
            </a:r>
          </a:p>
        </p:txBody>
      </p:sp>
      <p:sp>
        <p:nvSpPr>
          <p:cNvPr id="22" name="Footer Placeholder 3">
            <a:extLst>
              <a:ext uri="{FF2B5EF4-FFF2-40B4-BE49-F238E27FC236}">
                <a16:creationId xmlns:a16="http://schemas.microsoft.com/office/drawing/2014/main" id="{8272134E-4B48-E30E-DC2C-872443A74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23816" y="6356350"/>
            <a:ext cx="5190241" cy="365125"/>
          </a:xfrm>
        </p:spPr>
        <p:txBody>
          <a:bodyPr/>
          <a:lstStyle/>
          <a:p>
            <a:r>
              <a:rPr lang="en-US" spc="0" dirty="0"/>
              <a:t>Harisree Krishnamoorthy | LLWI 2026, March 2026, Lake Louise</a:t>
            </a:r>
          </a:p>
        </p:txBody>
      </p:sp>
      <p:pic>
        <p:nvPicPr>
          <p:cNvPr id="23" name="Picture 22" descr="Icon&#10;&#10;Description automatically generated">
            <a:extLst>
              <a:ext uri="{FF2B5EF4-FFF2-40B4-BE49-F238E27FC236}">
                <a16:creationId xmlns:a16="http://schemas.microsoft.com/office/drawing/2014/main" id="{6D927347-1FCF-C8C7-E569-8B01C26B3C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42649" y="6175173"/>
            <a:ext cx="2278375" cy="7765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24" name="Picture 23" descr="Logo, company name&#10;&#10;AI-generated content may be incorrect.">
            <a:extLst>
              <a:ext uri="{FF2B5EF4-FFF2-40B4-BE49-F238E27FC236}">
                <a16:creationId xmlns:a16="http://schemas.microsoft.com/office/drawing/2014/main" id="{E24E7C23-C592-03E4-BBB4-59650686FC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85597" y="6278083"/>
            <a:ext cx="1234972" cy="46311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7DFC48C-4C9E-E8F4-4460-86EF7D29EDC6}"/>
              </a:ext>
            </a:extLst>
          </p:cNvPr>
          <p:cNvSpPr txBox="1"/>
          <p:nvPr/>
        </p:nvSpPr>
        <p:spPr>
          <a:xfrm>
            <a:off x="2354207" y="2233448"/>
            <a:ext cx="349271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600" dirty="0"/>
              <a:t>2000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E94003-F513-4AED-D063-6C7675A6800A}"/>
              </a:ext>
            </a:extLst>
          </p:cNvPr>
          <p:cNvSpPr txBox="1"/>
          <p:nvPr/>
        </p:nvSpPr>
        <p:spPr>
          <a:xfrm>
            <a:off x="2346751" y="1797568"/>
            <a:ext cx="349271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600" dirty="0"/>
              <a:t>4000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AC28269-EE4F-EC21-08EC-6B6819FB92E9}"/>
              </a:ext>
            </a:extLst>
          </p:cNvPr>
          <p:cNvSpPr txBox="1"/>
          <p:nvPr/>
        </p:nvSpPr>
        <p:spPr>
          <a:xfrm>
            <a:off x="2345197" y="1406416"/>
            <a:ext cx="349271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600" dirty="0"/>
              <a:t>6000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70377D3-819C-D574-B6BF-FAE4858AD163}"/>
              </a:ext>
            </a:extLst>
          </p:cNvPr>
          <p:cNvSpPr txBox="1"/>
          <p:nvPr/>
        </p:nvSpPr>
        <p:spPr>
          <a:xfrm>
            <a:off x="2334828" y="935625"/>
            <a:ext cx="349271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600" dirty="0"/>
              <a:t>8000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F56CAB3-BB3E-C1B3-0DD9-AB89AE8E55ED}"/>
              </a:ext>
            </a:extLst>
          </p:cNvPr>
          <p:cNvSpPr txBox="1"/>
          <p:nvPr/>
        </p:nvSpPr>
        <p:spPr>
          <a:xfrm>
            <a:off x="2242279" y="515715"/>
            <a:ext cx="464687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600" dirty="0"/>
              <a:t>10000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B9F61F8-D399-1BE9-86F9-E1D07D12279F}"/>
              </a:ext>
            </a:extLst>
          </p:cNvPr>
          <p:cNvSpPr txBox="1"/>
          <p:nvPr/>
        </p:nvSpPr>
        <p:spPr>
          <a:xfrm>
            <a:off x="2299986" y="2633601"/>
            <a:ext cx="349271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600" dirty="0"/>
              <a:t>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3680133-CD60-D0E8-54EA-A029193C63DE}"/>
              </a:ext>
            </a:extLst>
          </p:cNvPr>
          <p:cNvSpPr txBox="1"/>
          <p:nvPr/>
        </p:nvSpPr>
        <p:spPr>
          <a:xfrm>
            <a:off x="83759" y="2582126"/>
            <a:ext cx="349271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600" dirty="0"/>
              <a:t>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3E9B76B-FACF-5276-D1B6-BABEA3DC6689}"/>
              </a:ext>
            </a:extLst>
          </p:cNvPr>
          <p:cNvSpPr txBox="1"/>
          <p:nvPr/>
        </p:nvSpPr>
        <p:spPr>
          <a:xfrm>
            <a:off x="53809" y="2134044"/>
            <a:ext cx="349271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600" dirty="0"/>
              <a:t>20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24D1370-8D89-C489-BB00-DE72F807D10D}"/>
              </a:ext>
            </a:extLst>
          </p:cNvPr>
          <p:cNvSpPr txBox="1"/>
          <p:nvPr/>
        </p:nvSpPr>
        <p:spPr>
          <a:xfrm>
            <a:off x="60799" y="1704103"/>
            <a:ext cx="349271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600" dirty="0"/>
              <a:t>40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E96CB73-6F19-2C8C-368E-4BD1D74E83B8}"/>
              </a:ext>
            </a:extLst>
          </p:cNvPr>
          <p:cNvSpPr txBox="1"/>
          <p:nvPr/>
        </p:nvSpPr>
        <p:spPr>
          <a:xfrm>
            <a:off x="71796" y="1218207"/>
            <a:ext cx="349271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600" dirty="0"/>
              <a:t>60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4690BE-CAE3-062C-2180-EFDEBCEA703A}"/>
              </a:ext>
            </a:extLst>
          </p:cNvPr>
          <p:cNvSpPr txBox="1"/>
          <p:nvPr/>
        </p:nvSpPr>
        <p:spPr>
          <a:xfrm>
            <a:off x="48010" y="762038"/>
            <a:ext cx="349271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600" dirty="0"/>
              <a:t>80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FD0C8A0-95C3-0AC2-345C-C58AA5304BF8}"/>
              </a:ext>
            </a:extLst>
          </p:cNvPr>
          <p:cNvSpPr txBox="1"/>
          <p:nvPr/>
        </p:nvSpPr>
        <p:spPr>
          <a:xfrm rot="16200000">
            <a:off x="-147145" y="1380225"/>
            <a:ext cx="554960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 dirty="0"/>
              <a:t>Z  [mm]</a:t>
            </a:r>
          </a:p>
        </p:txBody>
      </p:sp>
      <p:sp>
        <p:nvSpPr>
          <p:cNvPr id="33" name="Textfeld 19">
            <a:extLst>
              <a:ext uri="{FF2B5EF4-FFF2-40B4-BE49-F238E27FC236}">
                <a16:creationId xmlns:a16="http://schemas.microsoft.com/office/drawing/2014/main" id="{ED234233-4DA7-D821-7D67-0C5EB225E452}"/>
              </a:ext>
            </a:extLst>
          </p:cNvPr>
          <p:cNvSpPr txBox="1"/>
          <p:nvPr/>
        </p:nvSpPr>
        <p:spPr>
          <a:xfrm>
            <a:off x="5535666" y="723359"/>
            <a:ext cx="2013692" cy="600164"/>
          </a:xfrm>
          <a:prstGeom prst="rect">
            <a:avLst/>
          </a:prstGeom>
          <a:noFill/>
          <a:ln w="12700">
            <a:solidFill>
              <a:schemeClr val="accent1">
                <a:shade val="15000"/>
              </a:schemeClr>
            </a:solidFill>
          </a:ln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dirty="0">
                <a:solidFill>
                  <a:srgbClr val="0070C0"/>
                </a:solidFill>
                <a:latin typeface="Helvetica Light" panose="020B0403020202020204" pitchFamily="34" charset="0"/>
                <a:cs typeface="Arial" charset="0"/>
              </a:rPr>
              <a:t>-----</a:t>
            </a:r>
            <a:r>
              <a:rPr lang="en-US" sz="1100" dirty="0">
                <a:solidFill>
                  <a:srgbClr val="EE9000"/>
                </a:solidFill>
                <a:latin typeface="Helvetica Light" panose="020B0403020202020204" pitchFamily="34" charset="0"/>
                <a:cs typeface="Arial" charset="0"/>
              </a:rPr>
              <a:t> 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Helvetica Light" panose="020B0403020202020204" pitchFamily="34" charset="0"/>
                <a:ea typeface="+mn-ea"/>
                <a:cs typeface="Arial" charset="0"/>
              </a:rPr>
              <a:t>Charge signal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dirty="0">
                <a:solidFill>
                  <a:srgbClr val="EE9000"/>
                </a:solidFill>
                <a:latin typeface="Helvetica Light" panose="020B0403020202020204" pitchFamily="34" charset="0"/>
                <a:cs typeface="Arial" charset="0"/>
              </a:rPr>
              <a:t>----- 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9300"/>
                </a:solidFill>
                <a:effectLst/>
                <a:uLnTx/>
                <a:uFillTx/>
                <a:latin typeface="Helvetica Light" panose="020B0403020202020204" pitchFamily="34" charset="0"/>
                <a:ea typeface="+mn-ea"/>
                <a:cs typeface="Arial" charset="0"/>
              </a:rPr>
              <a:t>Current signal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Helvetica Light" panose="020B0403020202020204" pitchFamily="34" charset="0"/>
                <a:ea typeface="+mn-ea"/>
                <a:cs typeface="Arial" charset="0"/>
              </a:rPr>
              <a:t>         Acceptance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Helvetica Light" panose="020B0403020202020204" pitchFamily="34" charset="0"/>
                <a:ea typeface="+mn-ea"/>
                <a:cs typeface="Arial" charset="0"/>
              </a:rPr>
              <a:t>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Helvetica Light" panose="020B0403020202020204" pitchFamily="34" charset="0"/>
                <a:ea typeface="+mn-ea"/>
                <a:cs typeface="Arial" charset="0"/>
              </a:rPr>
              <a:t>window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Helvetica Light" panose="020B0403020202020204" pitchFamily="34" charset="0"/>
                <a:ea typeface="+mn-ea"/>
                <a:cs typeface="Arial" charset="0"/>
              </a:rPr>
              <a:t>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967BC72-2B49-F8C8-DC4C-FC85C9432FA1}"/>
              </a:ext>
            </a:extLst>
          </p:cNvPr>
          <p:cNvSpPr/>
          <p:nvPr/>
        </p:nvSpPr>
        <p:spPr>
          <a:xfrm>
            <a:off x="5572126" y="1154464"/>
            <a:ext cx="395287" cy="93751"/>
          </a:xfrm>
          <a:prstGeom prst="rect">
            <a:avLst/>
          </a:prstGeom>
          <a:solidFill>
            <a:schemeClr val="bg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848662"/>
      </p:ext>
    </p:extLst>
  </p:cSld>
  <p:clrMapOvr>
    <a:masterClrMapping/>
  </p:clrMapOvr>
</p:sld>
</file>

<file path=ppt/theme/theme1.xml><?xml version="1.0" encoding="utf-8"?>
<a:theme xmlns:a="http://schemas.openxmlformats.org/drawingml/2006/main" name="FunkyShapesDarkVTI">
  <a:themeElements>
    <a:clrScheme name="Custom 4">
      <a:dk1>
        <a:srgbClr val="FFFFFF"/>
      </a:dk1>
      <a:lt1>
        <a:srgbClr val="000000"/>
      </a:lt1>
      <a:dk2>
        <a:srgbClr val="F3FFF8"/>
      </a:dk2>
      <a:lt2>
        <a:srgbClr val="2D2D2D"/>
      </a:lt2>
      <a:accent1>
        <a:srgbClr val="FF80BD"/>
      </a:accent1>
      <a:accent2>
        <a:srgbClr val="1EB9D3"/>
      </a:accent2>
      <a:accent3>
        <a:srgbClr val="21C46B"/>
      </a:accent3>
      <a:accent4>
        <a:srgbClr val="EA9600"/>
      </a:accent4>
      <a:accent5>
        <a:srgbClr val="F43B56"/>
      </a:accent5>
      <a:accent6>
        <a:srgbClr val="4B56E8"/>
      </a:accent6>
      <a:hlink>
        <a:srgbClr val="8F61FF"/>
      </a:hlink>
      <a:folHlink>
        <a:srgbClr val="F900A0"/>
      </a:folHlink>
    </a:clrScheme>
    <a:fontScheme name="Source Sans Pro">
      <a:majorFont>
        <a:latin typeface="Source Sans Pro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kyShapesDarkVTI" id="{84637DF0-7D2D-4F20-816C-4D6C45F3FAF2}" vid="{0EF594EE-C33F-480F-80E7-D4F74C1C30E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8" ma:contentTypeDescription="Create a new document." ma:contentTypeScope="" ma:versionID="22a266b9fa9a230c5a512669d8b298c3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eddc33fff6b14141ee5c74a0d29ea6a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lcf76f155ced4ddcb4097134ff3c332f" ma:index="24" nillable="true" ma:taxonomy="true" ma:internalName="lcf76f155ced4ddcb4097134ff3c332f" ma:taxonomyFieldName="MediaServiceAITags" ma:displayName="Image Tags" ma:readOnly="false" ma:fieldId="{5cf76f15-5ced-4ddc-b409-7134ff3c332f}" ma:taxonomyMulti="true" ma:sspId="e385fb40-52d4-4fae-9c5b-3e8ff8a5878e" ma:termSetId="09814cd3-568e-4e90-9814-8d621ff8fb84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5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_ip_UnifiedCompliancePolicyProperties xmlns="http://schemas.microsoft.com/sharepoint/v3" xsi:nil="true"/>
    <lcf76f155ced4ddcb4097134ff3c332f xmlns="71af3243-3dd4-4a8d-8c0d-dd76da1f02a5">
      <Terms xmlns="http://schemas.microsoft.com/office/infopath/2007/PartnerControls"/>
    </lcf76f155ced4ddcb4097134ff3c332f>
    <TaxCatchAll xmlns="230e9df3-be65-4c73-a93b-d1236ebd677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822618F7-18BF-4051-9DE5-A9D1FF4469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3E117AD-7972-4C19-8EE9-C96E6C3AD3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2779174-7527-490F-870B-C81F06E4E9E2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FunkyShapesDarkVTI</Template>
  <TotalTime>30361</TotalTime>
  <Words>2292</Words>
  <Application>Microsoft Macintosh PowerPoint</Application>
  <PresentationFormat>Widescreen</PresentationFormat>
  <Paragraphs>407</Paragraphs>
  <Slides>29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52" baseType="lpstr">
      <vt:lpstr>-apple-system</vt:lpstr>
      <vt:lpstr>Arial</vt:lpstr>
      <vt:lpstr>Atlassian Sans</vt:lpstr>
      <vt:lpstr>Bradley Hand ITC</vt:lpstr>
      <vt:lpstr>Calibri</vt:lpstr>
      <vt:lpstr>Cambria Math</vt:lpstr>
      <vt:lpstr>CMMI10</vt:lpstr>
      <vt:lpstr>CMR10</vt:lpstr>
      <vt:lpstr>ElsevierGulliver</vt:lpstr>
      <vt:lpstr>Helvetica Light</vt:lpstr>
      <vt:lpstr>Helvetica Neue</vt:lpstr>
      <vt:lpstr>Merriweather Sans</vt:lpstr>
      <vt:lpstr>Noto Sans</vt:lpstr>
      <vt:lpstr>Phosphate Inline</vt:lpstr>
      <vt:lpstr>Proxima Nova</vt:lpstr>
      <vt:lpstr>Roboto</vt:lpstr>
      <vt:lpstr>Source Sans Pro</vt:lpstr>
      <vt:lpstr>Source Sans Pro SemiBold</vt:lpstr>
      <vt:lpstr>TeXGyreTermesX</vt:lpstr>
      <vt:lpstr>Times New Roman</vt:lpstr>
      <vt:lpstr>Trebuchet MS</vt:lpstr>
      <vt:lpstr>Wingdings</vt:lpstr>
      <vt:lpstr>FunkyShapesDarkVTI</vt:lpstr>
      <vt:lpstr>Probing neutrino nature: First results from  LEGEND-200 experiment in search for neutrinoless double beta decay</vt:lpstr>
      <vt:lpstr>PowerPoint Presentation</vt:lpstr>
      <vt:lpstr>Neutrinoless double beta decay (0𝜈𝛽𝛽) is an excellent  (and perhaps the only) probe to Majorana nature of neutrinos </vt:lpstr>
      <vt:lpstr>PowerPoint Presentation</vt:lpstr>
      <vt:lpstr>PowerPoint Presentation</vt:lpstr>
      <vt:lpstr>The                      - 200 experiment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Towards Ton-scale:                    - 1000                  </vt:lpstr>
      <vt:lpstr>PowerPoint Presentation</vt:lpstr>
      <vt:lpstr>THANK YOU</vt:lpstr>
      <vt:lpstr>Back up slides</vt:lpstr>
      <vt:lpstr>LEGEND brings the innovation + expertise from its very successful, 76Ge-based, predecessors</vt:lpstr>
      <vt:lpstr>PowerPoint Presentation</vt:lpstr>
      <vt:lpstr>PowerPoint Presentation</vt:lpstr>
      <vt:lpstr>PowerPoint Presentation</vt:lpstr>
      <vt:lpstr>PowerPoint Presentation</vt:lpstr>
      <vt:lpstr>The LEGEND-200 background model reproduces the data well, the model is flat at Qββ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Krishnamoorthy, Harisree</dc:creator>
  <cp:lastModifiedBy>Krishnamoorthy, Harisree</cp:lastModifiedBy>
  <cp:revision>171</cp:revision>
  <dcterms:created xsi:type="dcterms:W3CDTF">2026-02-03T00:13:14Z</dcterms:created>
  <dcterms:modified xsi:type="dcterms:W3CDTF">2026-03-04T22:57:17Z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