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80" r:id="rId4"/>
    <p:sldId id="258" r:id="rId5"/>
    <p:sldId id="274" r:id="rId6"/>
    <p:sldId id="259" r:id="rId7"/>
    <p:sldId id="261" r:id="rId8"/>
    <p:sldId id="260" r:id="rId9"/>
    <p:sldId id="281" r:id="rId10"/>
    <p:sldId id="267" r:id="rId11"/>
    <p:sldId id="268" r:id="rId12"/>
    <p:sldId id="278" r:id="rId13"/>
    <p:sldId id="279" r:id="rId14"/>
    <p:sldId id="275" r:id="rId15"/>
    <p:sldId id="276" r:id="rId16"/>
    <p:sldId id="265" r:id="rId17"/>
    <p:sldId id="263" r:id="rId18"/>
    <p:sldId id="270" r:id="rId19"/>
    <p:sldId id="273" r:id="rId20"/>
    <p:sldId id="266" r:id="rId21"/>
    <p:sldId id="271" r:id="rId22"/>
    <p:sldId id="272"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100" d="100"/>
          <a:sy n="100" d="100"/>
        </p:scale>
        <p:origin x="9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8E8C2D-E9B9-4FA4-84FB-91058BA579EE}" type="datetimeFigureOut">
              <a:rPr lang="en-CA" smtClean="0"/>
              <a:t>2026-03-01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C5F9A0-E834-4278-8F5D-FFE30498103E}" type="slidenum">
              <a:rPr lang="en-CA" smtClean="0"/>
              <a:t>‹#›</a:t>
            </a:fld>
            <a:endParaRPr lang="en-CA"/>
          </a:p>
        </p:txBody>
      </p:sp>
    </p:spTree>
    <p:extLst>
      <p:ext uri="{BB962C8B-B14F-4D97-AF65-F5344CB8AC3E}">
        <p14:creationId xmlns:p14="http://schemas.microsoft.com/office/powerpoint/2010/main" val="1932591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6800 meters water equivalent, shields from cosmic rays </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3</a:t>
            </a:fld>
            <a:endParaRPr lang="en-CA"/>
          </a:p>
        </p:txBody>
      </p:sp>
    </p:spTree>
    <p:extLst>
      <p:ext uri="{BB962C8B-B14F-4D97-AF65-F5344CB8AC3E}">
        <p14:creationId xmlns:p14="http://schemas.microsoft.com/office/powerpoint/2010/main" val="1957838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graph and equations, conditions for bubbles</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5</a:t>
            </a:fld>
            <a:endParaRPr lang="en-CA"/>
          </a:p>
        </p:txBody>
      </p:sp>
    </p:spTree>
    <p:extLst>
      <p:ext uri="{BB962C8B-B14F-4D97-AF65-F5344CB8AC3E}">
        <p14:creationId xmlns:p14="http://schemas.microsoft.com/office/powerpoint/2010/main" val="2832785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Gas phase has lower E than liquid, use color to guide eyes, make plot larger</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6</a:t>
            </a:fld>
            <a:endParaRPr lang="en-CA"/>
          </a:p>
        </p:txBody>
      </p:sp>
    </p:spTree>
    <p:extLst>
      <p:ext uri="{BB962C8B-B14F-4D97-AF65-F5344CB8AC3E}">
        <p14:creationId xmlns:p14="http://schemas.microsoft.com/office/powerpoint/2010/main" val="1971203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size of PV for 500, built for the possibility of a larger jar but currently we own the largest silica quartz jars manufacturable</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9</a:t>
            </a:fld>
            <a:endParaRPr lang="en-CA"/>
          </a:p>
        </p:txBody>
      </p:sp>
    </p:spTree>
    <p:extLst>
      <p:ext uri="{BB962C8B-B14F-4D97-AF65-F5344CB8AC3E}">
        <p14:creationId xmlns:p14="http://schemas.microsoft.com/office/powerpoint/2010/main" val="2182573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Detector paper will give a full technical description of the RSU chamber</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10</a:t>
            </a:fld>
            <a:endParaRPr lang="en-CA"/>
          </a:p>
        </p:txBody>
      </p:sp>
    </p:spTree>
    <p:extLst>
      <p:ext uri="{BB962C8B-B14F-4D97-AF65-F5344CB8AC3E}">
        <p14:creationId xmlns:p14="http://schemas.microsoft.com/office/powerpoint/2010/main" val="3392954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Diameter of 2m</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11</a:t>
            </a:fld>
            <a:endParaRPr lang="en-CA"/>
          </a:p>
        </p:txBody>
      </p:sp>
    </p:spTree>
    <p:extLst>
      <p:ext uri="{BB962C8B-B14F-4D97-AF65-F5344CB8AC3E}">
        <p14:creationId xmlns:p14="http://schemas.microsoft.com/office/powerpoint/2010/main" val="264943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MoL</a:t>
            </a:r>
            <a:r>
              <a:rPr lang="en-US" dirty="0"/>
              <a:t> methanol order, halting our use of chillers</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17</a:t>
            </a:fld>
            <a:endParaRPr lang="en-CA"/>
          </a:p>
        </p:txBody>
      </p:sp>
    </p:spTree>
    <p:extLst>
      <p:ext uri="{BB962C8B-B14F-4D97-AF65-F5344CB8AC3E}">
        <p14:creationId xmlns:p14="http://schemas.microsoft.com/office/powerpoint/2010/main" val="519245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2m wide PV, extra BK reduction, more oil between the steel and c3f8. UG welding in cleanroom, task mastered. So larger we had to weld it UG. Vessel glows in the dark</a:t>
            </a:r>
            <a:endParaRPr lang="en-CA" dirty="0"/>
          </a:p>
        </p:txBody>
      </p:sp>
      <p:sp>
        <p:nvSpPr>
          <p:cNvPr id="4" name="Slide Number Placeholder 3"/>
          <p:cNvSpPr>
            <a:spLocks noGrp="1"/>
          </p:cNvSpPr>
          <p:nvPr>
            <p:ph type="sldNum" sz="quarter" idx="5"/>
          </p:nvPr>
        </p:nvSpPr>
        <p:spPr/>
        <p:txBody>
          <a:bodyPr/>
          <a:lstStyle/>
          <a:p>
            <a:fld id="{E4C5F9A0-E834-4278-8F5D-FFE30498103E}" type="slidenum">
              <a:rPr lang="en-CA" smtClean="0"/>
              <a:t>18</a:t>
            </a:fld>
            <a:endParaRPr lang="en-CA"/>
          </a:p>
        </p:txBody>
      </p:sp>
    </p:spTree>
    <p:extLst>
      <p:ext uri="{BB962C8B-B14F-4D97-AF65-F5344CB8AC3E}">
        <p14:creationId xmlns:p14="http://schemas.microsoft.com/office/powerpoint/2010/main" val="2697429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CA"/>
          </a:p>
        </p:txBody>
      </p:sp>
      <p:sp>
        <p:nvSpPr>
          <p:cNvPr id="2" name="Title 1"/>
          <p:cNvSpPr>
            <a:spLocks noGrp="1"/>
          </p:cNvSpPr>
          <p:nvPr>
            <p:ph type="ctrTitle"/>
          </p:nvPr>
        </p:nvSpPr>
        <p:spPr>
          <a:xfrm>
            <a:off x="585919" y="498307"/>
            <a:ext cx="7221650" cy="3352800"/>
          </a:xfrm>
        </p:spPr>
        <p:txBody>
          <a:bodyPr anchor="t">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85920" y="4225107"/>
            <a:ext cx="7221650"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A8A07B8B-E1EC-4B63-B0B6-6039B52DCA84}" type="datetime1">
              <a:rPr lang="en-CA" smtClean="0"/>
              <a:t>2026-03-01</a:t>
            </a:fld>
            <a:endParaRPr lang="en-CA"/>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CA"/>
          </a:p>
        </p:txBody>
      </p:sp>
      <p:sp>
        <p:nvSpPr>
          <p:cNvPr id="9" name="Slide Number Placeholder 8"/>
          <p:cNvSpPr>
            <a:spLocks noGrp="1"/>
          </p:cNvSpPr>
          <p:nvPr>
            <p:ph type="sldNum" sz="quarter" idx="12"/>
          </p:nvPr>
        </p:nvSpPr>
        <p:spPr>
          <a:xfrm>
            <a:off x="11506200" y="6286500"/>
            <a:ext cx="685800" cy="560764"/>
          </a:xfrm>
          <a:noFill/>
          <a:ln>
            <a:noFill/>
          </a:ln>
        </p:spPr>
        <p:txBody>
          <a:bodyPr/>
          <a:lstStyle>
            <a:lvl1pPr>
              <a:defRPr sz="2800" b="0" cap="none" spc="0">
                <a:ln w="0"/>
                <a:solidFill>
                  <a:schemeClr val="tx1"/>
                </a:solidFill>
                <a:effectLst>
                  <a:outerShdw blurRad="38100" dist="19050" dir="2700000" algn="tl" rotWithShape="0">
                    <a:schemeClr val="dk1">
                      <a:alpha val="40000"/>
                    </a:schemeClr>
                  </a:outerShdw>
                </a:effectLst>
              </a:defRPr>
            </a:lvl1pPr>
          </a:lstStyle>
          <a:p>
            <a:fld id="{978A6813-7DB0-4917-8711-7B158145463E}" type="slidenum">
              <a:rPr lang="en-CA" smtClean="0"/>
              <a:t>‹#›</a:t>
            </a:fld>
            <a:endParaRPr lang="en-CA"/>
          </a:p>
        </p:txBody>
      </p:sp>
      <p:sp>
        <p:nvSpPr>
          <p:cNvPr id="5" name="Rectangle 4">
            <a:extLst>
              <a:ext uri="{FF2B5EF4-FFF2-40B4-BE49-F238E27FC236}">
                <a16:creationId xmlns:a16="http://schemas.microsoft.com/office/drawing/2014/main" id="{1419A113-6702-5347-DCBA-97D6D5E7C3C5}"/>
              </a:ext>
            </a:extLst>
          </p:cNvPr>
          <p:cNvSpPr/>
          <p:nvPr/>
        </p:nvSpPr>
        <p:spPr>
          <a:xfrm>
            <a:off x="0" y="6277708"/>
            <a:ext cx="12192000" cy="58029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807209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1F7E98-A47A-48CD-838E-2E768937E90C}" type="datetime1">
              <a:rPr lang="en-CA" smtClean="0"/>
              <a:t>2026-03-01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3916922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CD81DC-D2D7-434B-9691-EFAD96C2CE17}" type="datetime1">
              <a:rPr lang="en-CA" smtClean="0"/>
              <a:t>2026-03-01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3593298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676F77-A628-4E33-A615-ED86DD9C584A}" type="datetime1">
              <a:rPr lang="en-CA" smtClean="0"/>
              <a:t>2026-03-01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411317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2FB34-AAA2-4563-AD0B-8BB0B28DE859}" type="datetime1">
              <a:rPr lang="en-CA" smtClean="0"/>
              <a:t>2026-03-01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3171672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08C6D13-F0ED-45B3-B483-99D502A84735}" type="datetime1">
              <a:rPr lang="en-CA" smtClean="0"/>
              <a:t>2026-03-01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2056277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A53EE3-0851-46D5-9FB3-F0C61E417829}" type="datetime1">
              <a:rPr lang="en-CA" smtClean="0"/>
              <a:t>2026-03-01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1599417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33A0E2-C513-41A7-BA72-C5F0294E077A}" type="datetime1">
              <a:rPr lang="en-CA" smtClean="0"/>
              <a:t>2026-03-01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3697946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86D1E1-98F7-4C68-B086-B5FACB12BB35}" type="datetime1">
              <a:rPr lang="en-CA" smtClean="0"/>
              <a:t>2026-03-01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78A6813-7DB0-4917-8711-7B158145463E}" type="slidenum">
              <a:rPr lang="en-CA" smtClean="0"/>
              <a:t>‹#›</a:t>
            </a:fld>
            <a:endParaRPr lang="en-CA"/>
          </a:p>
        </p:txBody>
      </p:sp>
    </p:spTree>
    <p:extLst>
      <p:ext uri="{BB962C8B-B14F-4D97-AF65-F5344CB8AC3E}">
        <p14:creationId xmlns:p14="http://schemas.microsoft.com/office/powerpoint/2010/main" val="1328452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50B2D62B-F9C4-4199-B0CE-2701A7987793}" type="datetime1">
              <a:rPr lang="en-CA" smtClean="0"/>
              <a:t>2026-03-01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978A6813-7DB0-4917-8711-7B158145463E}" type="slidenum">
              <a:rPr lang="en-CA" smtClean="0"/>
              <a:t>‹#›</a:t>
            </a:fld>
            <a:endParaRPr lang="en-CA"/>
          </a:p>
        </p:txBody>
      </p:sp>
    </p:spTree>
    <p:extLst>
      <p:ext uri="{BB962C8B-B14F-4D97-AF65-F5344CB8AC3E}">
        <p14:creationId xmlns:p14="http://schemas.microsoft.com/office/powerpoint/2010/main" val="2552109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98EBA588-E3E6-408F-B881-3DDD673F42AD}" type="datetime1">
              <a:rPr lang="en-CA" smtClean="0"/>
              <a:t>2026-03-01</a:t>
            </a:fld>
            <a:endParaRPr lang="en-CA"/>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CA"/>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978A6813-7DB0-4917-8711-7B158145463E}" type="slidenum">
              <a:rPr lang="en-CA" smtClean="0"/>
              <a:t>‹#›</a:t>
            </a:fld>
            <a:endParaRPr lang="en-CA"/>
          </a:p>
        </p:txBody>
      </p:sp>
    </p:spTree>
    <p:extLst>
      <p:ext uri="{BB962C8B-B14F-4D97-AF65-F5344CB8AC3E}">
        <p14:creationId xmlns:p14="http://schemas.microsoft.com/office/powerpoint/2010/main" val="320414512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FBB2B48-BEDE-29F4-0F93-CABB4885E981}"/>
              </a:ext>
            </a:extLst>
          </p:cNvPr>
          <p:cNvSpPr/>
          <p:nvPr userDrawn="1"/>
        </p:nvSpPr>
        <p:spPr>
          <a:xfrm>
            <a:off x="0" y="-1"/>
            <a:ext cx="12192000" cy="99377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Placeholder 1"/>
          <p:cNvSpPr>
            <a:spLocks noGrp="1"/>
          </p:cNvSpPr>
          <p:nvPr>
            <p:ph type="title"/>
          </p:nvPr>
        </p:nvSpPr>
        <p:spPr>
          <a:xfrm>
            <a:off x="226062" y="8546"/>
            <a:ext cx="10772775" cy="99377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299B640C-A9A2-4C4D-AA39-92489C930CF4}" type="datetime1">
              <a:rPr lang="en-CA" smtClean="0"/>
              <a:t>2026-03-01</a:t>
            </a:fld>
            <a:endParaRPr lang="en-CA"/>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CA"/>
          </a:p>
        </p:txBody>
      </p:sp>
      <p:sp>
        <p:nvSpPr>
          <p:cNvPr id="6" name="Slide Number Placeholder 5"/>
          <p:cNvSpPr>
            <a:spLocks noGrp="1"/>
          </p:cNvSpPr>
          <p:nvPr>
            <p:ph type="sldNum" sz="quarter" idx="4"/>
          </p:nvPr>
        </p:nvSpPr>
        <p:spPr>
          <a:xfrm>
            <a:off x="11506200" y="6277708"/>
            <a:ext cx="685800" cy="569556"/>
          </a:xfrm>
          <a:prstGeom prst="rect">
            <a:avLst/>
          </a:prstGeom>
        </p:spPr>
        <p:txBody>
          <a:bodyPr vert="horz" lIns="91440" tIns="45720" rIns="91440" bIns="45720" rtlCol="0" anchor="b"/>
          <a:lstStyle>
            <a:lvl1pPr algn="r">
              <a:defRPr sz="3200" b="0" cap="none" spc="0">
                <a:ln w="0"/>
                <a:solidFill>
                  <a:schemeClr val="tx1"/>
                </a:solidFill>
                <a:effectLst>
                  <a:outerShdw blurRad="38100" dist="19050" dir="2700000" algn="tl" rotWithShape="0">
                    <a:schemeClr val="dk1">
                      <a:alpha val="40000"/>
                    </a:schemeClr>
                  </a:outerShdw>
                </a:effectLst>
                <a:latin typeface="+mj-lt"/>
              </a:defRPr>
            </a:lvl1pPr>
          </a:lstStyle>
          <a:p>
            <a:fld id="{978A6813-7DB0-4917-8711-7B158145463E}" type="slidenum">
              <a:rPr lang="en-CA" smtClean="0"/>
              <a:t>‹#›</a:t>
            </a:fld>
            <a:endParaRPr lang="en-CA"/>
          </a:p>
        </p:txBody>
      </p:sp>
      <p:sp>
        <p:nvSpPr>
          <p:cNvPr id="7" name="Rectangle 6">
            <a:extLst>
              <a:ext uri="{FF2B5EF4-FFF2-40B4-BE49-F238E27FC236}">
                <a16:creationId xmlns:a16="http://schemas.microsoft.com/office/drawing/2014/main" id="{564E1A8C-A1D2-64A7-B8BE-B7F1BFB93FF0}"/>
              </a:ext>
            </a:extLst>
          </p:cNvPr>
          <p:cNvSpPr/>
          <p:nvPr/>
        </p:nvSpPr>
        <p:spPr>
          <a:xfrm>
            <a:off x="0" y="6277708"/>
            <a:ext cx="12192000" cy="5802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17270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120" baseline="0">
          <a:solidFill>
            <a:schemeClr val="bg1"/>
          </a:solidFill>
          <a:latin typeface="+mj-lt"/>
          <a:ea typeface="+mj-ea"/>
          <a:cs typeface="+mj-cs"/>
        </a:defRPr>
      </a:lvl1pPr>
    </p:titleStyle>
    <p:body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20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40.png"/></Relationships>
</file>

<file path=ppt/slides/_rels/slide12.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EC1B8-F77A-0AC3-6F2F-DBB6BA280BC6}"/>
              </a:ext>
            </a:extLst>
          </p:cNvPr>
          <p:cNvSpPr>
            <a:spLocks noGrp="1"/>
          </p:cNvSpPr>
          <p:nvPr>
            <p:ph type="ctrTitle"/>
          </p:nvPr>
        </p:nvSpPr>
        <p:spPr/>
        <p:txBody>
          <a:bodyPr/>
          <a:lstStyle/>
          <a:p>
            <a:r>
              <a:rPr lang="en-US" sz="13800" dirty="0"/>
              <a:t>PICO</a:t>
            </a:r>
            <a:endParaRPr lang="en-CA" sz="13800" dirty="0"/>
          </a:p>
        </p:txBody>
      </p:sp>
      <p:sp>
        <p:nvSpPr>
          <p:cNvPr id="3" name="Subtitle 2">
            <a:extLst>
              <a:ext uri="{FF2B5EF4-FFF2-40B4-BE49-F238E27FC236}">
                <a16:creationId xmlns:a16="http://schemas.microsoft.com/office/drawing/2014/main" id="{014FF8A6-A475-65B8-9D46-FF18E9E596AA}"/>
              </a:ext>
            </a:extLst>
          </p:cNvPr>
          <p:cNvSpPr>
            <a:spLocks noGrp="1"/>
          </p:cNvSpPr>
          <p:nvPr>
            <p:ph type="subTitle" idx="1"/>
          </p:nvPr>
        </p:nvSpPr>
        <p:spPr>
          <a:xfrm>
            <a:off x="585919" y="3851107"/>
            <a:ext cx="7221650" cy="1821957"/>
          </a:xfrm>
        </p:spPr>
        <p:txBody>
          <a:bodyPr>
            <a:normAutofit/>
          </a:bodyPr>
          <a:lstStyle/>
          <a:p>
            <a:r>
              <a:rPr lang="en-US" sz="3600" b="1" dirty="0"/>
              <a:t>Quinn Malin, </a:t>
            </a:r>
            <a:r>
              <a:rPr lang="en-US" sz="3600" dirty="0"/>
              <a:t>University of Alberta</a:t>
            </a:r>
          </a:p>
          <a:p>
            <a:r>
              <a:rPr lang="en-US" sz="2400" dirty="0"/>
              <a:t>On behalf of the PICO Collaboration</a:t>
            </a:r>
          </a:p>
          <a:p>
            <a:r>
              <a:rPr lang="en-US" sz="2400" dirty="0"/>
              <a:t>Lake Louise Winter Institute, March 2</a:t>
            </a:r>
            <a:r>
              <a:rPr lang="en-US" sz="2400" baseline="30000" dirty="0"/>
              <a:t>nd</a:t>
            </a:r>
            <a:r>
              <a:rPr lang="en-US" sz="2400" dirty="0"/>
              <a:t> 2026</a:t>
            </a:r>
          </a:p>
          <a:p>
            <a:endParaRPr lang="en-US" dirty="0"/>
          </a:p>
          <a:p>
            <a:endParaRPr lang="en-CA" dirty="0"/>
          </a:p>
        </p:txBody>
      </p:sp>
      <p:sp>
        <p:nvSpPr>
          <p:cNvPr id="4" name="Slide Number Placeholder 3">
            <a:extLst>
              <a:ext uri="{FF2B5EF4-FFF2-40B4-BE49-F238E27FC236}">
                <a16:creationId xmlns:a16="http://schemas.microsoft.com/office/drawing/2014/main" id="{2574AFD3-DFC7-4D7D-CD34-5AD45B3F4415}"/>
              </a:ext>
            </a:extLst>
          </p:cNvPr>
          <p:cNvSpPr>
            <a:spLocks noGrp="1"/>
          </p:cNvSpPr>
          <p:nvPr>
            <p:ph type="sldNum" sz="quarter" idx="12"/>
          </p:nvPr>
        </p:nvSpPr>
        <p:spPr/>
        <p:txBody>
          <a:bodyPr/>
          <a:lstStyle/>
          <a:p>
            <a:fld id="{978A6813-7DB0-4917-8711-7B158145463E}" type="slidenum">
              <a:rPr lang="en-CA" smtClean="0"/>
              <a:t>1</a:t>
            </a:fld>
            <a:endParaRPr lang="en-CA"/>
          </a:p>
        </p:txBody>
      </p:sp>
      <p:pic>
        <p:nvPicPr>
          <p:cNvPr id="5" name="Picture 4">
            <a:extLst>
              <a:ext uri="{FF2B5EF4-FFF2-40B4-BE49-F238E27FC236}">
                <a16:creationId xmlns:a16="http://schemas.microsoft.com/office/drawing/2014/main" id="{16106906-08C6-0E14-DAB1-C5C529F92591}"/>
              </a:ext>
            </a:extLst>
          </p:cNvPr>
          <p:cNvPicPr>
            <a:picLocks noChangeAspect="1"/>
          </p:cNvPicPr>
          <p:nvPr/>
        </p:nvPicPr>
        <p:blipFill>
          <a:blip r:embed="rId2"/>
          <a:stretch>
            <a:fillRect/>
          </a:stretch>
        </p:blipFill>
        <p:spPr>
          <a:xfrm>
            <a:off x="7985051" y="0"/>
            <a:ext cx="4206949" cy="6276313"/>
          </a:xfrm>
          <a:prstGeom prst="rect">
            <a:avLst/>
          </a:prstGeom>
        </p:spPr>
      </p:pic>
      <p:pic>
        <p:nvPicPr>
          <p:cNvPr id="11" name="Picture 10" descr="A blue and orange text with a black background&#10;&#10;AI-generated content may be incorrect.">
            <a:extLst>
              <a:ext uri="{FF2B5EF4-FFF2-40B4-BE49-F238E27FC236}">
                <a16:creationId xmlns:a16="http://schemas.microsoft.com/office/drawing/2014/main" id="{82DD9FC0-F46C-CBF8-7188-3F8D9E242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6245027"/>
            <a:ext cx="1314450" cy="555156"/>
          </a:xfrm>
          <a:prstGeom prst="rect">
            <a:avLst/>
          </a:prstGeom>
        </p:spPr>
      </p:pic>
      <p:pic>
        <p:nvPicPr>
          <p:cNvPr id="1026" name="Picture 2" descr="University of Alberta">
            <a:extLst>
              <a:ext uri="{FF2B5EF4-FFF2-40B4-BE49-F238E27FC236}">
                <a16:creationId xmlns:a16="http://schemas.microsoft.com/office/drawing/2014/main" id="{C53193F2-2459-EAE4-2C17-B91CEC88F4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9318" y="6327856"/>
            <a:ext cx="1493363" cy="530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713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B56EB-3F69-3572-DBCE-C5CA00F50A4E}"/>
              </a:ext>
            </a:extLst>
          </p:cNvPr>
          <p:cNvSpPr>
            <a:spLocks noGrp="1"/>
          </p:cNvSpPr>
          <p:nvPr>
            <p:ph type="title"/>
          </p:nvPr>
        </p:nvSpPr>
        <p:spPr/>
        <p:txBody>
          <a:bodyPr/>
          <a:lstStyle/>
          <a:p>
            <a:r>
              <a:rPr lang="en-US" dirty="0"/>
              <a:t>PICO-40L</a:t>
            </a:r>
            <a:endParaRPr lang="en-CA" dirty="0"/>
          </a:p>
        </p:txBody>
      </p:sp>
      <p:sp>
        <p:nvSpPr>
          <p:cNvPr id="3" name="Content Placeholder 2">
            <a:extLst>
              <a:ext uri="{FF2B5EF4-FFF2-40B4-BE49-F238E27FC236}">
                <a16:creationId xmlns:a16="http://schemas.microsoft.com/office/drawing/2014/main" id="{D9757FF3-B511-DF25-081F-60A3B71D0F43}"/>
              </a:ext>
            </a:extLst>
          </p:cNvPr>
          <p:cNvSpPr>
            <a:spLocks noGrp="1"/>
          </p:cNvSpPr>
          <p:nvPr>
            <p:ph sz="half" idx="1"/>
          </p:nvPr>
        </p:nvSpPr>
        <p:spPr>
          <a:xfrm>
            <a:off x="226063" y="1201480"/>
            <a:ext cx="7346312" cy="4149313"/>
          </a:xfrm>
        </p:spPr>
        <p:txBody>
          <a:bodyPr/>
          <a:lstStyle/>
          <a:p>
            <a:r>
              <a:rPr lang="en-US" dirty="0"/>
              <a:t>Proof of concept for PICO-500, currently built at SNOLAB</a:t>
            </a:r>
          </a:p>
          <a:p>
            <a:r>
              <a:rPr lang="en-US" dirty="0"/>
              <a:t>Hot and cold region to prevent boiling outside the camera view</a:t>
            </a:r>
          </a:p>
          <a:p>
            <a:r>
              <a:rPr lang="en-US" dirty="0"/>
              <a:t>Detector paper on </a:t>
            </a:r>
            <a:r>
              <a:rPr lang="en-US" dirty="0" err="1"/>
              <a:t>arXiv</a:t>
            </a:r>
            <a:r>
              <a:rPr lang="en-US" dirty="0"/>
              <a:t> in the next week or so</a:t>
            </a:r>
            <a:endParaRPr lang="en-CA" dirty="0"/>
          </a:p>
        </p:txBody>
      </p:sp>
      <p:pic>
        <p:nvPicPr>
          <p:cNvPr id="9" name="Content Placeholder 8">
            <a:extLst>
              <a:ext uri="{FF2B5EF4-FFF2-40B4-BE49-F238E27FC236}">
                <a16:creationId xmlns:a16="http://schemas.microsoft.com/office/drawing/2014/main" id="{A9A68B4E-3DB7-6DCD-2616-4861FFA088F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281722" y="1816164"/>
            <a:ext cx="4772194" cy="4277231"/>
          </a:xfrm>
        </p:spPr>
      </p:pic>
      <p:sp>
        <p:nvSpPr>
          <p:cNvPr id="5" name="Slide Number Placeholder 4">
            <a:extLst>
              <a:ext uri="{FF2B5EF4-FFF2-40B4-BE49-F238E27FC236}">
                <a16:creationId xmlns:a16="http://schemas.microsoft.com/office/drawing/2014/main" id="{9A8E4D80-6ACE-DDB6-DFE9-41AA471F1458}"/>
              </a:ext>
            </a:extLst>
          </p:cNvPr>
          <p:cNvSpPr>
            <a:spLocks noGrp="1"/>
          </p:cNvSpPr>
          <p:nvPr>
            <p:ph type="sldNum" sz="quarter" idx="12"/>
          </p:nvPr>
        </p:nvSpPr>
        <p:spPr/>
        <p:txBody>
          <a:bodyPr/>
          <a:lstStyle/>
          <a:p>
            <a:fld id="{978A6813-7DB0-4917-8711-7B158145463E}" type="slidenum">
              <a:rPr lang="en-CA" smtClean="0"/>
              <a:t>10</a:t>
            </a:fld>
            <a:endParaRPr lang="en-CA"/>
          </a:p>
        </p:txBody>
      </p:sp>
      <p:pic>
        <p:nvPicPr>
          <p:cNvPr id="6" name="Picture 5">
            <a:extLst>
              <a:ext uri="{FF2B5EF4-FFF2-40B4-BE49-F238E27FC236}">
                <a16:creationId xmlns:a16="http://schemas.microsoft.com/office/drawing/2014/main" id="{2B8598A4-AEAA-B95B-8093-5D434096BC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485" y="2837038"/>
            <a:ext cx="5898291" cy="3440670"/>
          </a:xfrm>
          <a:prstGeom prst="rect">
            <a:avLst/>
          </a:prstGeom>
        </p:spPr>
      </p:pic>
      <p:sp>
        <p:nvSpPr>
          <p:cNvPr id="4" name="Oval 3">
            <a:extLst>
              <a:ext uri="{FF2B5EF4-FFF2-40B4-BE49-F238E27FC236}">
                <a16:creationId xmlns:a16="http://schemas.microsoft.com/office/drawing/2014/main" id="{BE29E76B-41EE-079D-DE0D-71699A9CAAAC}"/>
              </a:ext>
            </a:extLst>
          </p:cNvPr>
          <p:cNvSpPr/>
          <p:nvPr/>
        </p:nvSpPr>
        <p:spPr>
          <a:xfrm>
            <a:off x="2419350" y="4595813"/>
            <a:ext cx="109538" cy="100012"/>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Arrow Connector 7">
            <a:extLst>
              <a:ext uri="{FF2B5EF4-FFF2-40B4-BE49-F238E27FC236}">
                <a16:creationId xmlns:a16="http://schemas.microsoft.com/office/drawing/2014/main" id="{32C077B9-8DC6-3EC7-5658-924E41E37F6B}"/>
              </a:ext>
            </a:extLst>
          </p:cNvPr>
          <p:cNvCxnSpPr>
            <a:cxnSpLocks/>
          </p:cNvCxnSpPr>
          <p:nvPr/>
        </p:nvCxnSpPr>
        <p:spPr>
          <a:xfrm flipH="1">
            <a:off x="2606040" y="3954780"/>
            <a:ext cx="2430780" cy="641033"/>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3C982DA-9430-1091-76C8-B7DFD630A802}"/>
              </a:ext>
            </a:extLst>
          </p:cNvPr>
          <p:cNvSpPr txBox="1"/>
          <p:nvPr/>
        </p:nvSpPr>
        <p:spPr>
          <a:xfrm>
            <a:off x="5072381" y="3770114"/>
            <a:ext cx="759952" cy="369332"/>
          </a:xfrm>
          <a:prstGeom prst="rect">
            <a:avLst/>
          </a:prstGeom>
          <a:noFill/>
        </p:spPr>
        <p:txBody>
          <a:bodyPr wrap="none" rtlCol="0">
            <a:spAutoFit/>
          </a:bodyPr>
          <a:lstStyle/>
          <a:p>
            <a:r>
              <a:rPr lang="en-US" dirty="0"/>
              <a:t>Target</a:t>
            </a:r>
            <a:endParaRPr lang="en-CA" dirty="0"/>
          </a:p>
        </p:txBody>
      </p:sp>
    </p:spTree>
    <p:extLst>
      <p:ext uri="{BB962C8B-B14F-4D97-AF65-F5344CB8AC3E}">
        <p14:creationId xmlns:p14="http://schemas.microsoft.com/office/powerpoint/2010/main" val="228512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1BC4F-BF3F-E41D-F934-6CE5ED899872}"/>
              </a:ext>
            </a:extLst>
          </p:cNvPr>
          <p:cNvSpPr>
            <a:spLocks noGrp="1"/>
          </p:cNvSpPr>
          <p:nvPr>
            <p:ph type="title"/>
          </p:nvPr>
        </p:nvSpPr>
        <p:spPr/>
        <p:txBody>
          <a:bodyPr/>
          <a:lstStyle/>
          <a:p>
            <a:r>
              <a:rPr lang="en-US" dirty="0"/>
              <a:t>PICO-500</a:t>
            </a:r>
            <a:endParaRPr lang="en-CA" dirty="0"/>
          </a:p>
        </p:txBody>
      </p:sp>
      <p:sp>
        <p:nvSpPr>
          <p:cNvPr id="3" name="Content Placeholder 2">
            <a:extLst>
              <a:ext uri="{FF2B5EF4-FFF2-40B4-BE49-F238E27FC236}">
                <a16:creationId xmlns:a16="http://schemas.microsoft.com/office/drawing/2014/main" id="{7AF49D97-041D-1083-9CDA-0688B9F0AA13}"/>
              </a:ext>
            </a:extLst>
          </p:cNvPr>
          <p:cNvSpPr>
            <a:spLocks noGrp="1"/>
          </p:cNvSpPr>
          <p:nvPr>
            <p:ph sz="half" idx="1"/>
          </p:nvPr>
        </p:nvSpPr>
        <p:spPr>
          <a:xfrm>
            <a:off x="310426" y="1433311"/>
            <a:ext cx="4663440" cy="4352639"/>
          </a:xfrm>
        </p:spPr>
        <p:txBody>
          <a:bodyPr>
            <a:normAutofit/>
          </a:bodyPr>
          <a:lstStyle/>
          <a:p>
            <a:r>
              <a:rPr lang="en-US" dirty="0"/>
              <a:t>Larger version of PICO-40L</a:t>
            </a:r>
          </a:p>
          <a:p>
            <a:endParaRPr lang="en-US" dirty="0"/>
          </a:p>
          <a:p>
            <a:r>
              <a:rPr lang="en-US" dirty="0"/>
              <a:t>Improvements to PICO-500</a:t>
            </a:r>
          </a:p>
          <a:p>
            <a:pPr lvl="1"/>
            <a:r>
              <a:rPr lang="en-US" dirty="0"/>
              <a:t>More rigorous cleaning and radon mitigation techniques</a:t>
            </a:r>
          </a:p>
          <a:p>
            <a:pPr lvl="1"/>
            <a:r>
              <a:rPr lang="en-US" dirty="0"/>
              <a:t>Improved heater design</a:t>
            </a:r>
          </a:p>
          <a:p>
            <a:pPr lvl="1"/>
            <a:r>
              <a:rPr lang="en-US" dirty="0"/>
              <a:t>Vacuum jacket for temperature stability</a:t>
            </a:r>
          </a:p>
          <a:p>
            <a:pPr lvl="1"/>
            <a:r>
              <a:rPr lang="en-US" dirty="0"/>
              <a:t>Spring energized PTFE seals</a:t>
            </a:r>
          </a:p>
          <a:p>
            <a:pPr lvl="2"/>
            <a:r>
              <a:rPr lang="en-US" dirty="0"/>
              <a:t>Low radon permeation</a:t>
            </a:r>
          </a:p>
          <a:p>
            <a:pPr lvl="2"/>
            <a:r>
              <a:rPr lang="en-US" dirty="0"/>
              <a:t>Operate at larger temperature ranges</a:t>
            </a:r>
          </a:p>
          <a:p>
            <a:pPr lvl="1"/>
            <a:r>
              <a:rPr lang="en-US" dirty="0"/>
              <a:t>Muon veto system</a:t>
            </a:r>
          </a:p>
          <a:p>
            <a:pPr lvl="1"/>
            <a:r>
              <a:rPr lang="en-US" dirty="0"/>
              <a:t>Variable gain piezos</a:t>
            </a:r>
          </a:p>
        </p:txBody>
      </p:sp>
      <p:sp>
        <p:nvSpPr>
          <p:cNvPr id="5" name="Slide Number Placeholder 4">
            <a:extLst>
              <a:ext uri="{FF2B5EF4-FFF2-40B4-BE49-F238E27FC236}">
                <a16:creationId xmlns:a16="http://schemas.microsoft.com/office/drawing/2014/main" id="{7EA5097A-91CF-8143-DF13-9096E44DCCBD}"/>
              </a:ext>
            </a:extLst>
          </p:cNvPr>
          <p:cNvSpPr>
            <a:spLocks noGrp="1"/>
          </p:cNvSpPr>
          <p:nvPr>
            <p:ph type="sldNum" sz="quarter" idx="12"/>
          </p:nvPr>
        </p:nvSpPr>
        <p:spPr/>
        <p:txBody>
          <a:bodyPr/>
          <a:lstStyle/>
          <a:p>
            <a:fld id="{978A6813-7DB0-4917-8711-7B158145463E}" type="slidenum">
              <a:rPr lang="en-CA" smtClean="0"/>
              <a:t>11</a:t>
            </a:fld>
            <a:endParaRPr lang="en-CA"/>
          </a:p>
        </p:txBody>
      </p:sp>
      <p:pic>
        <p:nvPicPr>
          <p:cNvPr id="38" name="Picture 37" descr="A close-up of a machine&#10;&#10;AI-generated content may be incorrect.">
            <a:extLst>
              <a:ext uri="{FF2B5EF4-FFF2-40B4-BE49-F238E27FC236}">
                <a16:creationId xmlns:a16="http://schemas.microsoft.com/office/drawing/2014/main" id="{39882314-DE4F-9392-2933-C084DA87DC1A}"/>
              </a:ext>
            </a:extLst>
          </p:cNvPr>
          <p:cNvPicPr/>
          <p:nvPr/>
        </p:nvPicPr>
        <p:blipFill>
          <a:blip r:embed="rId3">
            <a:extLst>
              <a:ext uri="{28A0092B-C50C-407E-A947-70E740481C1C}">
                <a14:useLocalDpi xmlns:a14="http://schemas.microsoft.com/office/drawing/2010/main" val="0"/>
              </a:ext>
            </a:extLst>
          </a:blip>
          <a:srcRect l="33281" r="21172"/>
          <a:stretch>
            <a:fillRect/>
          </a:stretch>
        </p:blipFill>
        <p:spPr>
          <a:xfrm>
            <a:off x="6433989" y="1002322"/>
            <a:ext cx="4942848" cy="5214616"/>
          </a:xfrm>
          <a:prstGeom prst="rect">
            <a:avLst/>
          </a:prstGeom>
        </p:spPr>
      </p:pic>
      <p:cxnSp>
        <p:nvCxnSpPr>
          <p:cNvPr id="39" name="Straight Arrow Connector 38">
            <a:extLst>
              <a:ext uri="{FF2B5EF4-FFF2-40B4-BE49-F238E27FC236}">
                <a16:creationId xmlns:a16="http://schemas.microsoft.com/office/drawing/2014/main" id="{BF5E220A-58C8-BD68-3BE5-4BACCC321121}"/>
              </a:ext>
            </a:extLst>
          </p:cNvPr>
          <p:cNvCxnSpPr>
            <a:cxnSpLocks/>
            <a:stCxn id="40" idx="3"/>
          </p:cNvCxnSpPr>
          <p:nvPr/>
        </p:nvCxnSpPr>
        <p:spPr>
          <a:xfrm flipV="1">
            <a:off x="7033012" y="2504132"/>
            <a:ext cx="1236322" cy="46301"/>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4D3B377D-83E0-FC51-8B04-C08998A41666}"/>
              </a:ext>
            </a:extLst>
          </p:cNvPr>
          <p:cNvSpPr txBox="1"/>
          <p:nvPr/>
        </p:nvSpPr>
        <p:spPr>
          <a:xfrm>
            <a:off x="5211809" y="2227267"/>
            <a:ext cx="1821204" cy="369332"/>
          </a:xfrm>
          <a:prstGeom prst="rect">
            <a:avLst/>
          </a:prstGeom>
          <a:noFill/>
        </p:spPr>
        <p:txBody>
          <a:bodyPr wrap="square" rtlCol="0">
            <a:spAutoFit/>
          </a:bodyPr>
          <a:lstStyle/>
          <a:p>
            <a:r>
              <a:rPr lang="en-US" dirty="0"/>
              <a:t>Retro-Reflectors</a:t>
            </a:r>
            <a:endParaRPr lang="en-CA" dirty="0"/>
          </a:p>
        </p:txBody>
      </p:sp>
      <p:cxnSp>
        <p:nvCxnSpPr>
          <p:cNvPr id="41" name="Straight Arrow Connector 40">
            <a:extLst>
              <a:ext uri="{FF2B5EF4-FFF2-40B4-BE49-F238E27FC236}">
                <a16:creationId xmlns:a16="http://schemas.microsoft.com/office/drawing/2014/main" id="{B3B07917-B40C-765B-7004-FDC6CAEC2A8A}"/>
              </a:ext>
            </a:extLst>
          </p:cNvPr>
          <p:cNvCxnSpPr>
            <a:cxnSpLocks/>
          </p:cNvCxnSpPr>
          <p:nvPr/>
        </p:nvCxnSpPr>
        <p:spPr>
          <a:xfrm flipV="1">
            <a:off x="7033013" y="1879227"/>
            <a:ext cx="1512546" cy="53270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49F65B64-3813-D57A-B4DD-A507D19DA3A0}"/>
              </a:ext>
            </a:extLst>
          </p:cNvPr>
          <p:cNvCxnSpPr>
            <a:cxnSpLocks/>
            <a:stCxn id="43" idx="1"/>
          </p:cNvCxnSpPr>
          <p:nvPr/>
        </p:nvCxnSpPr>
        <p:spPr>
          <a:xfrm flipH="1">
            <a:off x="9900222" y="1412823"/>
            <a:ext cx="770318" cy="35997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520F7D62-9DB1-E992-C373-653CD3EDBBEA}"/>
              </a:ext>
            </a:extLst>
          </p:cNvPr>
          <p:cNvSpPr txBox="1"/>
          <p:nvPr/>
        </p:nvSpPr>
        <p:spPr>
          <a:xfrm>
            <a:off x="10483648" y="1089657"/>
            <a:ext cx="1415709" cy="369332"/>
          </a:xfrm>
          <a:prstGeom prst="rect">
            <a:avLst/>
          </a:prstGeom>
          <a:noFill/>
        </p:spPr>
        <p:txBody>
          <a:bodyPr wrap="square" rtlCol="0">
            <a:spAutoFit/>
          </a:bodyPr>
          <a:lstStyle/>
          <a:p>
            <a:r>
              <a:rPr lang="en-US" dirty="0"/>
              <a:t>Source Tube</a:t>
            </a:r>
            <a:endParaRPr lang="en-CA" dirty="0"/>
          </a:p>
        </p:txBody>
      </p:sp>
      <p:sp>
        <p:nvSpPr>
          <p:cNvPr id="44" name="TextBox 43">
            <a:extLst>
              <a:ext uri="{FF2B5EF4-FFF2-40B4-BE49-F238E27FC236}">
                <a16:creationId xmlns:a16="http://schemas.microsoft.com/office/drawing/2014/main" id="{A71D6BF9-4DCD-9B11-7927-DE822021ACD7}"/>
              </a:ext>
            </a:extLst>
          </p:cNvPr>
          <p:cNvSpPr txBox="1"/>
          <p:nvPr/>
        </p:nvSpPr>
        <p:spPr>
          <a:xfrm>
            <a:off x="5396930" y="1586189"/>
            <a:ext cx="1398140" cy="369332"/>
          </a:xfrm>
          <a:prstGeom prst="rect">
            <a:avLst/>
          </a:prstGeom>
          <a:noFill/>
        </p:spPr>
        <p:txBody>
          <a:bodyPr wrap="square" rtlCol="0">
            <a:spAutoFit/>
          </a:bodyPr>
          <a:lstStyle/>
          <a:p>
            <a:r>
              <a:rPr lang="en-US" dirty="0"/>
              <a:t>Cooling Coil</a:t>
            </a:r>
            <a:endParaRPr lang="en-CA" dirty="0"/>
          </a:p>
        </p:txBody>
      </p:sp>
      <p:cxnSp>
        <p:nvCxnSpPr>
          <p:cNvPr id="45" name="Straight Arrow Connector 44">
            <a:extLst>
              <a:ext uri="{FF2B5EF4-FFF2-40B4-BE49-F238E27FC236}">
                <a16:creationId xmlns:a16="http://schemas.microsoft.com/office/drawing/2014/main" id="{D01648D6-FF4B-67EC-678C-E1F20C7B3FD5}"/>
              </a:ext>
            </a:extLst>
          </p:cNvPr>
          <p:cNvCxnSpPr>
            <a:cxnSpLocks/>
            <a:stCxn id="44" idx="3"/>
          </p:cNvCxnSpPr>
          <p:nvPr/>
        </p:nvCxnSpPr>
        <p:spPr>
          <a:xfrm>
            <a:off x="6795070" y="1770855"/>
            <a:ext cx="1148294" cy="146518"/>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31D033CB-489D-EFC7-E948-B8E22DF99DAB}"/>
              </a:ext>
            </a:extLst>
          </p:cNvPr>
          <p:cNvCxnSpPr>
            <a:cxnSpLocks/>
            <a:stCxn id="47" idx="3"/>
          </p:cNvCxnSpPr>
          <p:nvPr/>
        </p:nvCxnSpPr>
        <p:spPr>
          <a:xfrm>
            <a:off x="7048285" y="1371554"/>
            <a:ext cx="641863" cy="29153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BA62484C-9D0C-2103-87AE-4F0AA7603A66}"/>
              </a:ext>
            </a:extLst>
          </p:cNvPr>
          <p:cNvSpPr txBox="1"/>
          <p:nvPr/>
        </p:nvSpPr>
        <p:spPr>
          <a:xfrm>
            <a:off x="5632576" y="1048388"/>
            <a:ext cx="1415709" cy="369332"/>
          </a:xfrm>
          <a:prstGeom prst="rect">
            <a:avLst/>
          </a:prstGeom>
          <a:noFill/>
        </p:spPr>
        <p:txBody>
          <a:bodyPr wrap="square" rtlCol="0">
            <a:spAutoFit/>
          </a:bodyPr>
          <a:lstStyle/>
          <a:p>
            <a:r>
              <a:rPr lang="en-US" dirty="0"/>
              <a:t>Source Tube</a:t>
            </a:r>
            <a:endParaRPr lang="en-CA" dirty="0"/>
          </a:p>
        </p:txBody>
      </p:sp>
      <p:cxnSp>
        <p:nvCxnSpPr>
          <p:cNvPr id="48" name="Straight Arrow Connector 47">
            <a:extLst>
              <a:ext uri="{FF2B5EF4-FFF2-40B4-BE49-F238E27FC236}">
                <a16:creationId xmlns:a16="http://schemas.microsoft.com/office/drawing/2014/main" id="{943EBE0B-7A23-39E0-65A1-9A8AE67E9C5B}"/>
              </a:ext>
            </a:extLst>
          </p:cNvPr>
          <p:cNvCxnSpPr>
            <a:cxnSpLocks/>
          </p:cNvCxnSpPr>
          <p:nvPr/>
        </p:nvCxnSpPr>
        <p:spPr>
          <a:xfrm flipV="1">
            <a:off x="6896361" y="2942338"/>
            <a:ext cx="881798" cy="37688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FB6D92BE-9163-F8B7-4045-9A2ED74AF91E}"/>
              </a:ext>
            </a:extLst>
          </p:cNvPr>
          <p:cNvSpPr txBox="1"/>
          <p:nvPr/>
        </p:nvSpPr>
        <p:spPr>
          <a:xfrm>
            <a:off x="5803241" y="3167735"/>
            <a:ext cx="1093120" cy="369332"/>
          </a:xfrm>
          <a:prstGeom prst="rect">
            <a:avLst/>
          </a:prstGeom>
          <a:noFill/>
        </p:spPr>
        <p:txBody>
          <a:bodyPr wrap="square" rtlCol="0">
            <a:spAutoFit/>
          </a:bodyPr>
          <a:lstStyle/>
          <a:p>
            <a:r>
              <a:rPr lang="en-US" dirty="0"/>
              <a:t>Cameras</a:t>
            </a:r>
            <a:endParaRPr lang="en-CA" dirty="0"/>
          </a:p>
        </p:txBody>
      </p:sp>
      <p:cxnSp>
        <p:nvCxnSpPr>
          <p:cNvPr id="50" name="Straight Arrow Connector 49">
            <a:extLst>
              <a:ext uri="{FF2B5EF4-FFF2-40B4-BE49-F238E27FC236}">
                <a16:creationId xmlns:a16="http://schemas.microsoft.com/office/drawing/2014/main" id="{0FC838F0-2E05-ACC4-68F7-6987C3366DA2}"/>
              </a:ext>
            </a:extLst>
          </p:cNvPr>
          <p:cNvCxnSpPr>
            <a:cxnSpLocks/>
            <a:stCxn id="49" idx="3"/>
          </p:cNvCxnSpPr>
          <p:nvPr/>
        </p:nvCxnSpPr>
        <p:spPr>
          <a:xfrm>
            <a:off x="6896361" y="3352401"/>
            <a:ext cx="876595" cy="603523"/>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DFF94439-777F-9A75-2B98-79B33C39AACA}"/>
              </a:ext>
            </a:extLst>
          </p:cNvPr>
          <p:cNvCxnSpPr>
            <a:cxnSpLocks/>
          </p:cNvCxnSpPr>
          <p:nvPr/>
        </p:nvCxnSpPr>
        <p:spPr>
          <a:xfrm flipH="1">
            <a:off x="9575621" y="2669423"/>
            <a:ext cx="1159538"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0CFC2D63-E395-7082-1F13-FAFAF80813CB}"/>
              </a:ext>
            </a:extLst>
          </p:cNvPr>
          <p:cNvSpPr txBox="1"/>
          <p:nvPr/>
        </p:nvSpPr>
        <p:spPr>
          <a:xfrm>
            <a:off x="10671254" y="2484012"/>
            <a:ext cx="1251818" cy="369332"/>
          </a:xfrm>
          <a:prstGeom prst="rect">
            <a:avLst/>
          </a:prstGeom>
          <a:noFill/>
        </p:spPr>
        <p:txBody>
          <a:bodyPr wrap="square" rtlCol="0">
            <a:spAutoFit/>
          </a:bodyPr>
          <a:lstStyle/>
          <a:p>
            <a:r>
              <a:rPr lang="en-US" dirty="0"/>
              <a:t>Mineral Oil</a:t>
            </a:r>
            <a:endParaRPr lang="en-CA" dirty="0"/>
          </a:p>
        </p:txBody>
      </p:sp>
      <p:cxnSp>
        <p:nvCxnSpPr>
          <p:cNvPr id="53" name="Straight Arrow Connector 52">
            <a:extLst>
              <a:ext uri="{FF2B5EF4-FFF2-40B4-BE49-F238E27FC236}">
                <a16:creationId xmlns:a16="http://schemas.microsoft.com/office/drawing/2014/main" id="{F0865242-401A-2D43-3932-B037D48D2BF1}"/>
              </a:ext>
            </a:extLst>
          </p:cNvPr>
          <p:cNvCxnSpPr>
            <a:cxnSpLocks/>
            <a:stCxn id="54" idx="3"/>
          </p:cNvCxnSpPr>
          <p:nvPr/>
        </p:nvCxnSpPr>
        <p:spPr>
          <a:xfrm flipV="1">
            <a:off x="7220431" y="4362257"/>
            <a:ext cx="457903" cy="647984"/>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5743C08C-9A30-0D60-0A9E-DDE982C32B48}"/>
              </a:ext>
            </a:extLst>
          </p:cNvPr>
          <p:cNvSpPr txBox="1"/>
          <p:nvPr/>
        </p:nvSpPr>
        <p:spPr>
          <a:xfrm>
            <a:off x="5708163" y="4825575"/>
            <a:ext cx="1512268" cy="369332"/>
          </a:xfrm>
          <a:prstGeom prst="rect">
            <a:avLst/>
          </a:prstGeom>
          <a:noFill/>
        </p:spPr>
        <p:txBody>
          <a:bodyPr wrap="square" rtlCol="0">
            <a:spAutoFit/>
          </a:bodyPr>
          <a:lstStyle/>
          <a:p>
            <a:r>
              <a:rPr lang="en-US" dirty="0"/>
              <a:t>Heating Plate</a:t>
            </a:r>
            <a:endParaRPr lang="en-CA" dirty="0"/>
          </a:p>
        </p:txBody>
      </p:sp>
      <p:cxnSp>
        <p:nvCxnSpPr>
          <p:cNvPr id="55" name="Straight Arrow Connector 54">
            <a:extLst>
              <a:ext uri="{FF2B5EF4-FFF2-40B4-BE49-F238E27FC236}">
                <a16:creationId xmlns:a16="http://schemas.microsoft.com/office/drawing/2014/main" id="{FA6D9845-04AC-0D98-192F-65D772A5F510}"/>
              </a:ext>
            </a:extLst>
          </p:cNvPr>
          <p:cNvCxnSpPr>
            <a:cxnSpLocks/>
          </p:cNvCxnSpPr>
          <p:nvPr/>
        </p:nvCxnSpPr>
        <p:spPr>
          <a:xfrm flipH="1">
            <a:off x="8768886" y="3568387"/>
            <a:ext cx="1666260"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90B9FD30-D186-53F0-BEBF-DA50F145BA5E}"/>
                  </a:ext>
                </a:extLst>
              </p:cNvPr>
              <p:cNvSpPr txBox="1"/>
              <p:nvPr/>
            </p:nvSpPr>
            <p:spPr>
              <a:xfrm>
                <a:off x="10358127" y="3352401"/>
                <a:ext cx="1473960" cy="369332"/>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a:rPr lang="en-US" b="0" i="1" smtClean="0">
                            <a:latin typeface="Cambria Math" panose="02040503050406030204" pitchFamily="18" charset="0"/>
                          </a:rPr>
                          <m:t>3</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a:rPr lang="en-US" b="0" i="1" smtClean="0">
                            <a:latin typeface="Cambria Math" panose="02040503050406030204" pitchFamily="18" charset="0"/>
                          </a:rPr>
                          <m:t>8</m:t>
                        </m:r>
                      </m:sub>
                    </m:sSub>
                  </m:oMath>
                </a14:m>
                <a:r>
                  <a:rPr lang="en-US" dirty="0"/>
                  <a:t> Target</a:t>
                </a:r>
                <a:endParaRPr lang="en-CA" dirty="0"/>
              </a:p>
            </p:txBody>
          </p:sp>
        </mc:Choice>
        <mc:Fallback xmlns="">
          <p:sp>
            <p:nvSpPr>
              <p:cNvPr id="56" name="TextBox 55">
                <a:extLst>
                  <a:ext uri="{FF2B5EF4-FFF2-40B4-BE49-F238E27FC236}">
                    <a16:creationId xmlns:a16="http://schemas.microsoft.com/office/drawing/2014/main" id="{90B9FD30-D186-53F0-BEBF-DA50F145BA5E}"/>
                  </a:ext>
                </a:extLst>
              </p:cNvPr>
              <p:cNvSpPr txBox="1">
                <a:spLocks noRot="1" noChangeAspect="1" noMove="1" noResize="1" noEditPoints="1" noAdjustHandles="1" noChangeArrowheads="1" noChangeShapeType="1" noTextEdit="1"/>
              </p:cNvSpPr>
              <p:nvPr/>
            </p:nvSpPr>
            <p:spPr>
              <a:xfrm>
                <a:off x="10358127" y="3352401"/>
                <a:ext cx="1473960" cy="369332"/>
              </a:xfrm>
              <a:prstGeom prst="rect">
                <a:avLst/>
              </a:prstGeom>
              <a:blipFill>
                <a:blip r:embed="rId4"/>
                <a:stretch>
                  <a:fillRect t="-9836" b="-24590"/>
                </a:stretch>
              </a:blipFill>
            </p:spPr>
            <p:txBody>
              <a:bodyPr/>
              <a:lstStyle/>
              <a:p>
                <a:r>
                  <a:rPr lang="en-CA">
                    <a:noFill/>
                  </a:rPr>
                  <a:t> </a:t>
                </a:r>
              </a:p>
            </p:txBody>
          </p:sp>
        </mc:Fallback>
      </mc:AlternateContent>
      <p:cxnSp>
        <p:nvCxnSpPr>
          <p:cNvPr id="57" name="Straight Arrow Connector 56">
            <a:extLst>
              <a:ext uri="{FF2B5EF4-FFF2-40B4-BE49-F238E27FC236}">
                <a16:creationId xmlns:a16="http://schemas.microsoft.com/office/drawing/2014/main" id="{E3E31709-A67A-1850-02CA-3B421F7DA882}"/>
              </a:ext>
            </a:extLst>
          </p:cNvPr>
          <p:cNvCxnSpPr>
            <a:cxnSpLocks/>
          </p:cNvCxnSpPr>
          <p:nvPr/>
        </p:nvCxnSpPr>
        <p:spPr>
          <a:xfrm flipV="1">
            <a:off x="7005411" y="5626962"/>
            <a:ext cx="874276" cy="13850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7309EA9D-82DF-9E01-AE1D-7EE26D15182D}"/>
              </a:ext>
            </a:extLst>
          </p:cNvPr>
          <p:cNvSpPr txBox="1"/>
          <p:nvPr/>
        </p:nvSpPr>
        <p:spPr>
          <a:xfrm>
            <a:off x="5523638" y="5597680"/>
            <a:ext cx="1679819" cy="369332"/>
          </a:xfrm>
          <a:prstGeom prst="rect">
            <a:avLst/>
          </a:prstGeom>
          <a:noFill/>
        </p:spPr>
        <p:txBody>
          <a:bodyPr wrap="square" rtlCol="0">
            <a:spAutoFit/>
          </a:bodyPr>
          <a:lstStyle/>
          <a:p>
            <a:r>
              <a:rPr lang="en-US" dirty="0"/>
              <a:t>Vacuum Jacket</a:t>
            </a:r>
            <a:endParaRPr lang="en-CA" dirty="0"/>
          </a:p>
        </p:txBody>
      </p:sp>
      <p:cxnSp>
        <p:nvCxnSpPr>
          <p:cNvPr id="59" name="Straight Arrow Connector 58">
            <a:extLst>
              <a:ext uri="{FF2B5EF4-FFF2-40B4-BE49-F238E27FC236}">
                <a16:creationId xmlns:a16="http://schemas.microsoft.com/office/drawing/2014/main" id="{85EB3A60-92FF-46C1-0303-2FEE6CA7B33D}"/>
              </a:ext>
            </a:extLst>
          </p:cNvPr>
          <p:cNvCxnSpPr>
            <a:cxnSpLocks/>
          </p:cNvCxnSpPr>
          <p:nvPr/>
        </p:nvCxnSpPr>
        <p:spPr>
          <a:xfrm flipH="1">
            <a:off x="9104305" y="4542279"/>
            <a:ext cx="1125678" cy="1105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AA2B07C-1443-CA00-C664-4337517E154A}"/>
              </a:ext>
            </a:extLst>
          </p:cNvPr>
          <p:cNvSpPr txBox="1"/>
          <p:nvPr/>
        </p:nvSpPr>
        <p:spPr>
          <a:xfrm>
            <a:off x="10229983" y="4272121"/>
            <a:ext cx="1537707" cy="646331"/>
          </a:xfrm>
          <a:prstGeom prst="rect">
            <a:avLst/>
          </a:prstGeom>
          <a:noFill/>
        </p:spPr>
        <p:txBody>
          <a:bodyPr wrap="square" rtlCol="0">
            <a:spAutoFit/>
          </a:bodyPr>
          <a:lstStyle/>
          <a:p>
            <a:r>
              <a:rPr lang="en-US" dirty="0"/>
              <a:t>Piezo Electric Transducers</a:t>
            </a:r>
            <a:endParaRPr lang="en-CA" dirty="0"/>
          </a:p>
        </p:txBody>
      </p:sp>
      <p:cxnSp>
        <p:nvCxnSpPr>
          <p:cNvPr id="61" name="Straight Arrow Connector 60">
            <a:extLst>
              <a:ext uri="{FF2B5EF4-FFF2-40B4-BE49-F238E27FC236}">
                <a16:creationId xmlns:a16="http://schemas.microsoft.com/office/drawing/2014/main" id="{5D2223A9-54B3-627F-891C-62E6049ED034}"/>
              </a:ext>
            </a:extLst>
          </p:cNvPr>
          <p:cNvCxnSpPr>
            <a:cxnSpLocks/>
          </p:cNvCxnSpPr>
          <p:nvPr/>
        </p:nvCxnSpPr>
        <p:spPr>
          <a:xfrm flipH="1">
            <a:off x="9055166" y="3077307"/>
            <a:ext cx="923037"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ABAC9A18-6008-BD9C-7BD3-BB824F619A2F}"/>
              </a:ext>
            </a:extLst>
          </p:cNvPr>
          <p:cNvSpPr txBox="1"/>
          <p:nvPr/>
        </p:nvSpPr>
        <p:spPr>
          <a:xfrm>
            <a:off x="10016222" y="2899604"/>
            <a:ext cx="1078885" cy="369332"/>
          </a:xfrm>
          <a:prstGeom prst="rect">
            <a:avLst/>
          </a:prstGeom>
          <a:noFill/>
        </p:spPr>
        <p:txBody>
          <a:bodyPr wrap="square" rtlCol="0">
            <a:spAutoFit/>
          </a:bodyPr>
          <a:lstStyle/>
          <a:p>
            <a:r>
              <a:rPr lang="en-US" dirty="0"/>
              <a:t>Outer Jar</a:t>
            </a:r>
            <a:endParaRPr lang="en-CA" dirty="0"/>
          </a:p>
        </p:txBody>
      </p:sp>
      <p:cxnSp>
        <p:nvCxnSpPr>
          <p:cNvPr id="63" name="Straight Arrow Connector 62">
            <a:extLst>
              <a:ext uri="{FF2B5EF4-FFF2-40B4-BE49-F238E27FC236}">
                <a16:creationId xmlns:a16="http://schemas.microsoft.com/office/drawing/2014/main" id="{569BBEDD-75D9-EE21-C2FD-9BC98F6B19B4}"/>
              </a:ext>
            </a:extLst>
          </p:cNvPr>
          <p:cNvCxnSpPr>
            <a:cxnSpLocks/>
          </p:cNvCxnSpPr>
          <p:nvPr/>
        </p:nvCxnSpPr>
        <p:spPr>
          <a:xfrm flipH="1">
            <a:off x="8949352" y="4170628"/>
            <a:ext cx="1159538"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971A1E3A-44F5-A784-9C87-27C4217ACB8B}"/>
              </a:ext>
            </a:extLst>
          </p:cNvPr>
          <p:cNvSpPr txBox="1"/>
          <p:nvPr/>
        </p:nvSpPr>
        <p:spPr>
          <a:xfrm>
            <a:off x="10146909" y="3992925"/>
            <a:ext cx="1020729" cy="369332"/>
          </a:xfrm>
          <a:prstGeom prst="rect">
            <a:avLst/>
          </a:prstGeom>
          <a:noFill/>
        </p:spPr>
        <p:txBody>
          <a:bodyPr wrap="square" rtlCol="0">
            <a:spAutoFit/>
          </a:bodyPr>
          <a:lstStyle/>
          <a:p>
            <a:r>
              <a:rPr lang="en-US" dirty="0"/>
              <a:t>Inner Jar</a:t>
            </a:r>
            <a:endParaRPr lang="en-CA" dirty="0"/>
          </a:p>
        </p:txBody>
      </p:sp>
    </p:spTree>
    <p:extLst>
      <p:ext uri="{BB962C8B-B14F-4D97-AF65-F5344CB8AC3E}">
        <p14:creationId xmlns:p14="http://schemas.microsoft.com/office/powerpoint/2010/main" val="3485387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9E9E-323A-F24B-CAD1-84F4CBFCECD8}"/>
              </a:ext>
            </a:extLst>
          </p:cNvPr>
          <p:cNvSpPr>
            <a:spLocks noGrp="1"/>
          </p:cNvSpPr>
          <p:nvPr>
            <p:ph type="title"/>
          </p:nvPr>
        </p:nvSpPr>
        <p:spPr/>
        <p:txBody>
          <a:bodyPr/>
          <a:lstStyle/>
          <a:p>
            <a:r>
              <a:rPr lang="en-US" dirty="0"/>
              <a:t>Expected Interactions: Alpha decays</a:t>
            </a:r>
            <a:endParaRPr lang="en-CA" dirty="0"/>
          </a:p>
        </p:txBody>
      </p:sp>
      <p:sp>
        <p:nvSpPr>
          <p:cNvPr id="4" name="Slide Number Placeholder 3">
            <a:extLst>
              <a:ext uri="{FF2B5EF4-FFF2-40B4-BE49-F238E27FC236}">
                <a16:creationId xmlns:a16="http://schemas.microsoft.com/office/drawing/2014/main" id="{6737B65D-3DAF-8E40-94AB-296FDA0F6DA4}"/>
              </a:ext>
            </a:extLst>
          </p:cNvPr>
          <p:cNvSpPr>
            <a:spLocks noGrp="1"/>
          </p:cNvSpPr>
          <p:nvPr>
            <p:ph type="sldNum" sz="quarter" idx="12"/>
          </p:nvPr>
        </p:nvSpPr>
        <p:spPr/>
        <p:txBody>
          <a:bodyPr/>
          <a:lstStyle/>
          <a:p>
            <a:fld id="{978A6813-7DB0-4917-8711-7B158145463E}" type="slidenum">
              <a:rPr lang="en-CA" smtClean="0"/>
              <a:t>12</a:t>
            </a:fld>
            <a:endParaRPr lang="en-CA"/>
          </a:p>
        </p:txBody>
      </p:sp>
      <p:sp>
        <p:nvSpPr>
          <p:cNvPr id="5" name="Rectangle: Top Corners Rounded 4">
            <a:extLst>
              <a:ext uri="{FF2B5EF4-FFF2-40B4-BE49-F238E27FC236}">
                <a16:creationId xmlns:a16="http://schemas.microsoft.com/office/drawing/2014/main" id="{BEFD01D0-CDB7-8566-EA1F-7DBF14CD1F8C}"/>
              </a:ext>
            </a:extLst>
          </p:cNvPr>
          <p:cNvSpPr/>
          <p:nvPr/>
        </p:nvSpPr>
        <p:spPr>
          <a:xfrm>
            <a:off x="519646" y="1360964"/>
            <a:ext cx="2530549" cy="4916741"/>
          </a:xfrm>
          <a:prstGeom prst="round2SameRect">
            <a:avLst>
              <a:gd name="adj1" fmla="val 19130"/>
              <a:gd name="adj2" fmla="val 0"/>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Top Corners Rounded 5">
            <a:extLst>
              <a:ext uri="{FF2B5EF4-FFF2-40B4-BE49-F238E27FC236}">
                <a16:creationId xmlns:a16="http://schemas.microsoft.com/office/drawing/2014/main" id="{8AAD1975-229E-797F-F2F7-1D619B86DD59}"/>
              </a:ext>
            </a:extLst>
          </p:cNvPr>
          <p:cNvSpPr/>
          <p:nvPr/>
        </p:nvSpPr>
        <p:spPr>
          <a:xfrm>
            <a:off x="762422" y="1539945"/>
            <a:ext cx="2044996" cy="4737760"/>
          </a:xfrm>
          <a:prstGeom prst="round2SameRect">
            <a:avLst>
              <a:gd name="adj1" fmla="val 19130"/>
              <a:gd name="adj2" fmla="val 0"/>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DD6CFFA4-7B21-566F-964D-E293F9649172}"/>
              </a:ext>
            </a:extLst>
          </p:cNvPr>
          <p:cNvSpPr txBox="1"/>
          <p:nvPr/>
        </p:nvSpPr>
        <p:spPr>
          <a:xfrm>
            <a:off x="2903111" y="3030276"/>
            <a:ext cx="65" cy="276999"/>
          </a:xfrm>
          <a:prstGeom prst="rect">
            <a:avLst/>
          </a:prstGeom>
          <a:noFill/>
        </p:spPr>
        <p:txBody>
          <a:bodyPr wrap="none" lIns="0" tIns="0" rIns="0" bIns="0" rtlCol="0">
            <a:spAutoFit/>
          </a:bodyPr>
          <a:lstStyle/>
          <a:p>
            <a:endParaRPr lang="en-CA" dirty="0"/>
          </a:p>
        </p:txBody>
      </p:sp>
      <p:sp>
        <p:nvSpPr>
          <p:cNvPr id="10" name="TextBox 9">
            <a:extLst>
              <a:ext uri="{FF2B5EF4-FFF2-40B4-BE49-F238E27FC236}">
                <a16:creationId xmlns:a16="http://schemas.microsoft.com/office/drawing/2014/main" id="{8A48AAAB-1BF2-6080-8A34-8D7CDE51254D}"/>
              </a:ext>
            </a:extLst>
          </p:cNvPr>
          <p:cNvSpPr txBox="1"/>
          <p:nvPr/>
        </p:nvSpPr>
        <p:spPr>
          <a:xfrm>
            <a:off x="1178864" y="4441528"/>
            <a:ext cx="531628" cy="830997"/>
          </a:xfrm>
          <a:prstGeom prst="rect">
            <a:avLst/>
          </a:prstGeom>
          <a:noFill/>
        </p:spPr>
        <p:txBody>
          <a:bodyPr wrap="square" rtlCol="0">
            <a:spAutoFit/>
          </a:bodyPr>
          <a:lstStyle/>
          <a:p>
            <a:r>
              <a:rPr lang="el-GR" sz="4800" b="1" dirty="0"/>
              <a:t>α</a:t>
            </a:r>
            <a:endParaRPr lang="en-CA" sz="4800" b="1" dirty="0"/>
          </a:p>
        </p:txBody>
      </p:sp>
      <p:sp>
        <p:nvSpPr>
          <p:cNvPr id="11" name="Oval 10">
            <a:extLst>
              <a:ext uri="{FF2B5EF4-FFF2-40B4-BE49-F238E27FC236}">
                <a16:creationId xmlns:a16="http://schemas.microsoft.com/office/drawing/2014/main" id="{D50B4A26-385B-B6AA-D0C1-2876EDB530C6}"/>
              </a:ext>
            </a:extLst>
          </p:cNvPr>
          <p:cNvSpPr/>
          <p:nvPr/>
        </p:nvSpPr>
        <p:spPr>
          <a:xfrm>
            <a:off x="1388891" y="3322405"/>
            <a:ext cx="822250" cy="793898"/>
          </a:xfrm>
          <a:prstGeom prst="ellipse">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sz="2000" b="1" dirty="0">
              <a:solidFill>
                <a:schemeClr val="tx1"/>
              </a:solidFill>
            </a:endParaRPr>
          </a:p>
        </p:txBody>
      </p:sp>
      <p:sp>
        <p:nvSpPr>
          <p:cNvPr id="12" name="Oval 11">
            <a:extLst>
              <a:ext uri="{FF2B5EF4-FFF2-40B4-BE49-F238E27FC236}">
                <a16:creationId xmlns:a16="http://schemas.microsoft.com/office/drawing/2014/main" id="{EF049215-E3ED-8078-DEB8-3D0EA951C14F}"/>
              </a:ext>
            </a:extLst>
          </p:cNvPr>
          <p:cNvSpPr/>
          <p:nvPr/>
        </p:nvSpPr>
        <p:spPr>
          <a:xfrm>
            <a:off x="1710492" y="2002795"/>
            <a:ext cx="822250" cy="793898"/>
          </a:xfrm>
          <a:prstGeom prst="ellipse">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sz="2000" b="1" dirty="0">
              <a:solidFill>
                <a:schemeClr val="tx1"/>
              </a:solidFill>
            </a:endParaRPr>
          </a:p>
        </p:txBody>
      </p:sp>
      <p:sp>
        <p:nvSpPr>
          <p:cNvPr id="14" name="TextBox 13">
            <a:extLst>
              <a:ext uri="{FF2B5EF4-FFF2-40B4-BE49-F238E27FC236}">
                <a16:creationId xmlns:a16="http://schemas.microsoft.com/office/drawing/2014/main" id="{3C12A483-9900-939D-3BB6-B0890B411DC1}"/>
              </a:ext>
            </a:extLst>
          </p:cNvPr>
          <p:cNvSpPr txBox="1"/>
          <p:nvPr/>
        </p:nvSpPr>
        <p:spPr>
          <a:xfrm>
            <a:off x="1633849" y="2226873"/>
            <a:ext cx="975536" cy="369332"/>
          </a:xfrm>
          <a:prstGeom prst="rect">
            <a:avLst/>
          </a:prstGeom>
          <a:noFill/>
        </p:spPr>
        <p:txBody>
          <a:bodyPr wrap="square">
            <a:spAutoFit/>
          </a:bodyPr>
          <a:lstStyle/>
          <a:p>
            <a:pPr algn="ctr"/>
            <a:r>
              <a:rPr lang="en-US" sz="1800" b="1" dirty="0">
                <a:solidFill>
                  <a:schemeClr val="tx1"/>
                </a:solidFill>
              </a:rPr>
              <a:t>Po218</a:t>
            </a:r>
            <a:endParaRPr lang="en-CA" sz="1800" b="1" dirty="0">
              <a:solidFill>
                <a:schemeClr val="tx1"/>
              </a:solidFill>
            </a:endParaRPr>
          </a:p>
        </p:txBody>
      </p:sp>
      <p:sp>
        <p:nvSpPr>
          <p:cNvPr id="16" name="TextBox 15">
            <a:extLst>
              <a:ext uri="{FF2B5EF4-FFF2-40B4-BE49-F238E27FC236}">
                <a16:creationId xmlns:a16="http://schemas.microsoft.com/office/drawing/2014/main" id="{4E67D6F0-A7BD-4487-7F69-2DDA08B75308}"/>
              </a:ext>
            </a:extLst>
          </p:cNvPr>
          <p:cNvSpPr txBox="1"/>
          <p:nvPr/>
        </p:nvSpPr>
        <p:spPr>
          <a:xfrm>
            <a:off x="1349461" y="3534688"/>
            <a:ext cx="901109" cy="369332"/>
          </a:xfrm>
          <a:prstGeom prst="rect">
            <a:avLst/>
          </a:prstGeom>
          <a:noFill/>
        </p:spPr>
        <p:txBody>
          <a:bodyPr wrap="square">
            <a:spAutoFit/>
          </a:bodyPr>
          <a:lstStyle/>
          <a:p>
            <a:pPr algn="ctr"/>
            <a:r>
              <a:rPr lang="en-US" sz="1800" b="1" dirty="0">
                <a:solidFill>
                  <a:schemeClr val="tx1"/>
                </a:solidFill>
              </a:rPr>
              <a:t>Rn222</a:t>
            </a:r>
            <a:endParaRPr lang="en-CA" sz="1800" b="1" dirty="0">
              <a:solidFill>
                <a:schemeClr val="tx1"/>
              </a:solidFill>
            </a:endParaRPr>
          </a:p>
        </p:txBody>
      </p:sp>
      <p:cxnSp>
        <p:nvCxnSpPr>
          <p:cNvPr id="18" name="Straight Arrow Connector 17">
            <a:extLst>
              <a:ext uri="{FF2B5EF4-FFF2-40B4-BE49-F238E27FC236}">
                <a16:creationId xmlns:a16="http://schemas.microsoft.com/office/drawing/2014/main" id="{7509DB29-A2EF-A652-6988-B6A526D9935E}"/>
              </a:ext>
            </a:extLst>
          </p:cNvPr>
          <p:cNvCxnSpPr>
            <a:cxnSpLocks/>
          </p:cNvCxnSpPr>
          <p:nvPr/>
        </p:nvCxnSpPr>
        <p:spPr>
          <a:xfrm flipV="1">
            <a:off x="1895708" y="2847995"/>
            <a:ext cx="140849" cy="3645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616BF02-174E-9739-91FF-ACFD9241077C}"/>
              </a:ext>
            </a:extLst>
          </p:cNvPr>
          <p:cNvCxnSpPr>
            <a:cxnSpLocks/>
          </p:cNvCxnSpPr>
          <p:nvPr/>
        </p:nvCxnSpPr>
        <p:spPr>
          <a:xfrm flipH="1">
            <a:off x="1498315" y="4172625"/>
            <a:ext cx="135534" cy="4120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A8B9F3E-20C0-7ECA-9ED6-C06F78D8EEBA}"/>
              </a:ext>
            </a:extLst>
          </p:cNvPr>
          <p:cNvSpPr txBox="1"/>
          <p:nvPr/>
        </p:nvSpPr>
        <p:spPr>
          <a:xfrm>
            <a:off x="3367648" y="1497051"/>
            <a:ext cx="531628" cy="830997"/>
          </a:xfrm>
          <a:prstGeom prst="rect">
            <a:avLst/>
          </a:prstGeom>
          <a:noFill/>
        </p:spPr>
        <p:txBody>
          <a:bodyPr wrap="square" rtlCol="0">
            <a:spAutoFit/>
          </a:bodyPr>
          <a:lstStyle/>
          <a:p>
            <a:r>
              <a:rPr lang="el-GR" sz="4800" b="1" dirty="0"/>
              <a:t>α</a:t>
            </a:r>
            <a:endParaRPr lang="en-CA" sz="4800" b="1" dirty="0"/>
          </a:p>
        </p:txBody>
      </p:sp>
      <p:cxnSp>
        <p:nvCxnSpPr>
          <p:cNvPr id="25" name="Straight Arrow Connector 24">
            <a:extLst>
              <a:ext uri="{FF2B5EF4-FFF2-40B4-BE49-F238E27FC236}">
                <a16:creationId xmlns:a16="http://schemas.microsoft.com/office/drawing/2014/main" id="{FC79BFE9-32A3-FEA3-C09D-82A1389644E7}"/>
              </a:ext>
            </a:extLst>
          </p:cNvPr>
          <p:cNvCxnSpPr>
            <a:cxnSpLocks/>
          </p:cNvCxnSpPr>
          <p:nvPr/>
        </p:nvCxnSpPr>
        <p:spPr>
          <a:xfrm>
            <a:off x="4019370" y="1980121"/>
            <a:ext cx="70750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rapezoid 29">
            <a:extLst>
              <a:ext uri="{FF2B5EF4-FFF2-40B4-BE49-F238E27FC236}">
                <a16:creationId xmlns:a16="http://schemas.microsoft.com/office/drawing/2014/main" id="{2C7E3DD4-C93A-178E-CAA6-5D7855C16810}"/>
              </a:ext>
            </a:extLst>
          </p:cNvPr>
          <p:cNvSpPr/>
          <p:nvPr/>
        </p:nvSpPr>
        <p:spPr>
          <a:xfrm rot="16200000">
            <a:off x="6496255" y="-154724"/>
            <a:ext cx="993777" cy="4297328"/>
          </a:xfrm>
          <a:prstGeom prst="trapezoid">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Chord 30">
            <a:extLst>
              <a:ext uri="{FF2B5EF4-FFF2-40B4-BE49-F238E27FC236}">
                <a16:creationId xmlns:a16="http://schemas.microsoft.com/office/drawing/2014/main" id="{001A9E2E-88E8-37FB-BF27-23907C5735F1}"/>
              </a:ext>
            </a:extLst>
          </p:cNvPr>
          <p:cNvSpPr/>
          <p:nvPr/>
        </p:nvSpPr>
        <p:spPr>
          <a:xfrm rot="12164542">
            <a:off x="8779838" y="1454513"/>
            <a:ext cx="1105826" cy="1078855"/>
          </a:xfrm>
          <a:prstGeom prst="chord">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Chord 37">
            <a:extLst>
              <a:ext uri="{FF2B5EF4-FFF2-40B4-BE49-F238E27FC236}">
                <a16:creationId xmlns:a16="http://schemas.microsoft.com/office/drawing/2014/main" id="{334F7113-7963-289D-57ED-96F4CE17A829}"/>
              </a:ext>
            </a:extLst>
          </p:cNvPr>
          <p:cNvSpPr/>
          <p:nvPr/>
        </p:nvSpPr>
        <p:spPr>
          <a:xfrm rot="12164542">
            <a:off x="4892613" y="3198499"/>
            <a:ext cx="1921447" cy="1912604"/>
          </a:xfrm>
          <a:prstGeom prst="chord">
            <a:avLst>
              <a:gd name="adj1" fmla="val 21275695"/>
              <a:gd name="adj2" fmla="val 19118544"/>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Oval 38">
            <a:extLst>
              <a:ext uri="{FF2B5EF4-FFF2-40B4-BE49-F238E27FC236}">
                <a16:creationId xmlns:a16="http://schemas.microsoft.com/office/drawing/2014/main" id="{D33CD6DF-2803-AFC0-729F-A0E77AFE8DFB}"/>
              </a:ext>
            </a:extLst>
          </p:cNvPr>
          <p:cNvSpPr/>
          <p:nvPr/>
        </p:nvSpPr>
        <p:spPr>
          <a:xfrm>
            <a:off x="3300503" y="3557450"/>
            <a:ext cx="822250" cy="793898"/>
          </a:xfrm>
          <a:prstGeom prst="ellipse">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sz="2000" b="1" dirty="0">
              <a:solidFill>
                <a:schemeClr val="tx1"/>
              </a:solidFill>
            </a:endParaRPr>
          </a:p>
        </p:txBody>
      </p:sp>
      <p:sp>
        <p:nvSpPr>
          <p:cNvPr id="40" name="TextBox 39">
            <a:extLst>
              <a:ext uri="{FF2B5EF4-FFF2-40B4-BE49-F238E27FC236}">
                <a16:creationId xmlns:a16="http://schemas.microsoft.com/office/drawing/2014/main" id="{F2B13011-42E2-06F0-FCF3-380DB3CC4FD7}"/>
              </a:ext>
            </a:extLst>
          </p:cNvPr>
          <p:cNvSpPr txBox="1"/>
          <p:nvPr/>
        </p:nvSpPr>
        <p:spPr>
          <a:xfrm>
            <a:off x="3223860" y="3781528"/>
            <a:ext cx="975536" cy="369332"/>
          </a:xfrm>
          <a:prstGeom prst="rect">
            <a:avLst/>
          </a:prstGeom>
          <a:noFill/>
        </p:spPr>
        <p:txBody>
          <a:bodyPr wrap="square">
            <a:spAutoFit/>
          </a:bodyPr>
          <a:lstStyle/>
          <a:p>
            <a:pPr algn="ctr"/>
            <a:r>
              <a:rPr lang="en-US" sz="1800" b="1" dirty="0">
                <a:solidFill>
                  <a:schemeClr val="tx1"/>
                </a:solidFill>
              </a:rPr>
              <a:t>Po218</a:t>
            </a:r>
            <a:endParaRPr lang="en-CA" sz="1800" b="1" dirty="0">
              <a:solidFill>
                <a:schemeClr val="tx1"/>
              </a:solidFill>
            </a:endParaRPr>
          </a:p>
        </p:txBody>
      </p:sp>
      <p:cxnSp>
        <p:nvCxnSpPr>
          <p:cNvPr id="41" name="Straight Arrow Connector 40">
            <a:extLst>
              <a:ext uri="{FF2B5EF4-FFF2-40B4-BE49-F238E27FC236}">
                <a16:creationId xmlns:a16="http://schemas.microsoft.com/office/drawing/2014/main" id="{128DB065-6C3A-3056-DBCB-ACC389D01798}"/>
              </a:ext>
            </a:extLst>
          </p:cNvPr>
          <p:cNvCxnSpPr>
            <a:cxnSpLocks/>
          </p:cNvCxnSpPr>
          <p:nvPr/>
        </p:nvCxnSpPr>
        <p:spPr>
          <a:xfrm>
            <a:off x="4199396" y="3993116"/>
            <a:ext cx="70750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8121EB86-1223-02BD-F26F-ADEFD3C8EF2E}"/>
              </a:ext>
            </a:extLst>
          </p:cNvPr>
          <p:cNvSpPr txBox="1"/>
          <p:nvPr/>
        </p:nvSpPr>
        <p:spPr>
          <a:xfrm rot="21417811">
            <a:off x="5927231" y="1246297"/>
            <a:ext cx="2413096" cy="369332"/>
          </a:xfrm>
          <a:prstGeom prst="rect">
            <a:avLst/>
          </a:prstGeom>
          <a:noFill/>
        </p:spPr>
        <p:txBody>
          <a:bodyPr wrap="none" rtlCol="0">
            <a:spAutoFit/>
          </a:bodyPr>
          <a:lstStyle/>
          <a:p>
            <a:r>
              <a:rPr lang="en-US" dirty="0"/>
              <a:t>Large acoustic signature</a:t>
            </a:r>
            <a:endParaRPr lang="en-CA" dirty="0"/>
          </a:p>
        </p:txBody>
      </p:sp>
      <p:sp>
        <p:nvSpPr>
          <p:cNvPr id="44" name="TextBox 43">
            <a:extLst>
              <a:ext uri="{FF2B5EF4-FFF2-40B4-BE49-F238E27FC236}">
                <a16:creationId xmlns:a16="http://schemas.microsoft.com/office/drawing/2014/main" id="{34BE910A-BAE6-C90F-60FC-FE741CF1D676}"/>
              </a:ext>
            </a:extLst>
          </p:cNvPr>
          <p:cNvSpPr txBox="1"/>
          <p:nvPr/>
        </p:nvSpPr>
        <p:spPr>
          <a:xfrm>
            <a:off x="4615633" y="2796693"/>
            <a:ext cx="2414832" cy="369332"/>
          </a:xfrm>
          <a:prstGeom prst="rect">
            <a:avLst/>
          </a:prstGeom>
          <a:noFill/>
        </p:spPr>
        <p:txBody>
          <a:bodyPr wrap="square">
            <a:spAutoFit/>
          </a:bodyPr>
          <a:lstStyle/>
          <a:p>
            <a:r>
              <a:rPr lang="en-US" dirty="0"/>
              <a:t>Small acoustic signature</a:t>
            </a:r>
            <a:endParaRPr lang="en-CA" dirty="0"/>
          </a:p>
        </p:txBody>
      </p:sp>
      <p:sp>
        <p:nvSpPr>
          <p:cNvPr id="46" name="Rectangle 45">
            <a:extLst>
              <a:ext uri="{FF2B5EF4-FFF2-40B4-BE49-F238E27FC236}">
                <a16:creationId xmlns:a16="http://schemas.microsoft.com/office/drawing/2014/main" id="{7DFABB65-9180-3D4C-7E19-354503AE0DDA}"/>
              </a:ext>
            </a:extLst>
          </p:cNvPr>
          <p:cNvSpPr/>
          <p:nvPr/>
        </p:nvSpPr>
        <p:spPr>
          <a:xfrm>
            <a:off x="8677275" y="3009900"/>
            <a:ext cx="3048000" cy="2933700"/>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TextBox 46">
            <a:extLst>
              <a:ext uri="{FF2B5EF4-FFF2-40B4-BE49-F238E27FC236}">
                <a16:creationId xmlns:a16="http://schemas.microsoft.com/office/drawing/2014/main" id="{B212F843-BF42-7BCF-99DA-1510759DC333}"/>
              </a:ext>
            </a:extLst>
          </p:cNvPr>
          <p:cNvSpPr txBox="1"/>
          <p:nvPr/>
        </p:nvSpPr>
        <p:spPr>
          <a:xfrm>
            <a:off x="8763000" y="3139781"/>
            <a:ext cx="2876550" cy="1200329"/>
          </a:xfrm>
          <a:prstGeom prst="rect">
            <a:avLst/>
          </a:prstGeom>
          <a:noFill/>
        </p:spPr>
        <p:txBody>
          <a:bodyPr wrap="square" rtlCol="0">
            <a:spAutoFit/>
          </a:bodyPr>
          <a:lstStyle/>
          <a:p>
            <a:r>
              <a:rPr lang="en-US" dirty="0"/>
              <a:t>Alphas create a much larger bubble initially =&gt; record a much larger acoustic amplitude</a:t>
            </a:r>
            <a:endParaRPr lang="en-CA" dirty="0"/>
          </a:p>
        </p:txBody>
      </p:sp>
      <p:sp>
        <p:nvSpPr>
          <p:cNvPr id="49" name="TextBox 48">
            <a:extLst>
              <a:ext uri="{FF2B5EF4-FFF2-40B4-BE49-F238E27FC236}">
                <a16:creationId xmlns:a16="http://schemas.microsoft.com/office/drawing/2014/main" id="{B20C4E74-AB87-900D-846A-F2265EE73551}"/>
              </a:ext>
            </a:extLst>
          </p:cNvPr>
          <p:cNvSpPr txBox="1"/>
          <p:nvPr/>
        </p:nvSpPr>
        <p:spPr>
          <a:xfrm>
            <a:off x="8720137" y="4951217"/>
            <a:ext cx="2962275" cy="646331"/>
          </a:xfrm>
          <a:prstGeom prst="rect">
            <a:avLst/>
          </a:prstGeom>
          <a:noFill/>
        </p:spPr>
        <p:txBody>
          <a:bodyPr wrap="square" rtlCol="0">
            <a:spAutoFit/>
          </a:bodyPr>
          <a:lstStyle/>
          <a:p>
            <a:r>
              <a:rPr lang="en-US" dirty="0"/>
              <a:t>The Rn-222 chain is our largest source of backgrounds</a:t>
            </a:r>
            <a:endParaRPr lang="en-CA" dirty="0"/>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B5506122-E850-E225-0F07-FE6C042B90F2}"/>
                  </a:ext>
                </a:extLst>
              </p:cNvPr>
              <p:cNvSpPr txBox="1"/>
              <p:nvPr/>
            </p:nvSpPr>
            <p:spPr>
              <a:xfrm>
                <a:off x="5870276" y="3270776"/>
                <a:ext cx="4080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𝑐</m:t>
                          </m:r>
                        </m:sub>
                      </m:sSub>
                    </m:oMath>
                  </m:oMathPara>
                </a14:m>
                <a:endParaRPr lang="en-CA" dirty="0"/>
              </a:p>
            </p:txBody>
          </p:sp>
        </mc:Choice>
        <mc:Fallback xmlns="">
          <p:sp>
            <p:nvSpPr>
              <p:cNvPr id="37" name="TextBox 36">
                <a:extLst>
                  <a:ext uri="{FF2B5EF4-FFF2-40B4-BE49-F238E27FC236}">
                    <a16:creationId xmlns:a16="http://schemas.microsoft.com/office/drawing/2014/main" id="{B5506122-E850-E225-0F07-FE6C042B90F2}"/>
                  </a:ext>
                </a:extLst>
              </p:cNvPr>
              <p:cNvSpPr txBox="1">
                <a:spLocks noRot="1" noChangeAspect="1" noMove="1" noResize="1" noEditPoints="1" noAdjustHandles="1" noChangeArrowheads="1" noChangeShapeType="1" noTextEdit="1"/>
              </p:cNvSpPr>
              <p:nvPr/>
            </p:nvSpPr>
            <p:spPr>
              <a:xfrm>
                <a:off x="5870276" y="3270776"/>
                <a:ext cx="408060" cy="369332"/>
              </a:xfrm>
              <a:prstGeom prst="rect">
                <a:avLst/>
              </a:prstGeom>
              <a:blipFill>
                <a:blip r:embed="rId2"/>
                <a:stretch>
                  <a:fillRect/>
                </a:stretch>
              </a:blipFill>
            </p:spPr>
            <p:txBody>
              <a:bodyPr/>
              <a:lstStyle/>
              <a:p>
                <a:r>
                  <a:rPr lang="en-CA">
                    <a:noFill/>
                  </a:rPr>
                  <a:t> </a:t>
                </a:r>
              </a:p>
            </p:txBody>
          </p:sp>
        </mc:Fallback>
      </mc:AlternateContent>
      <p:cxnSp>
        <p:nvCxnSpPr>
          <p:cNvPr id="33" name="Straight Connector 32">
            <a:extLst>
              <a:ext uri="{FF2B5EF4-FFF2-40B4-BE49-F238E27FC236}">
                <a16:creationId xmlns:a16="http://schemas.microsoft.com/office/drawing/2014/main" id="{83B9C7E4-549F-54C5-FA63-5197516F5BB3}"/>
              </a:ext>
            </a:extLst>
          </p:cNvPr>
          <p:cNvCxnSpPr>
            <a:cxnSpLocks/>
          </p:cNvCxnSpPr>
          <p:nvPr/>
        </p:nvCxnSpPr>
        <p:spPr>
          <a:xfrm flipV="1">
            <a:off x="5870276" y="3166025"/>
            <a:ext cx="0" cy="483951"/>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7725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6D404-AFFA-CF3D-3C30-8ACFFE6078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CE4C3B-9DD6-7A3E-2C32-2B375C37743F}"/>
              </a:ext>
            </a:extLst>
          </p:cNvPr>
          <p:cNvSpPr>
            <a:spLocks noGrp="1"/>
          </p:cNvSpPr>
          <p:nvPr>
            <p:ph type="title"/>
          </p:nvPr>
        </p:nvSpPr>
        <p:spPr/>
        <p:txBody>
          <a:bodyPr/>
          <a:lstStyle/>
          <a:p>
            <a:r>
              <a:rPr lang="en-US" dirty="0"/>
              <a:t>Expected Interactions: Nuclear Recoils</a:t>
            </a:r>
            <a:endParaRPr lang="en-CA" dirty="0"/>
          </a:p>
        </p:txBody>
      </p:sp>
      <p:sp>
        <p:nvSpPr>
          <p:cNvPr id="4" name="Slide Number Placeholder 3">
            <a:extLst>
              <a:ext uri="{FF2B5EF4-FFF2-40B4-BE49-F238E27FC236}">
                <a16:creationId xmlns:a16="http://schemas.microsoft.com/office/drawing/2014/main" id="{7861B49B-1700-B67A-3783-A8AB8651C6CB}"/>
              </a:ext>
            </a:extLst>
          </p:cNvPr>
          <p:cNvSpPr>
            <a:spLocks noGrp="1"/>
          </p:cNvSpPr>
          <p:nvPr>
            <p:ph type="sldNum" sz="quarter" idx="12"/>
          </p:nvPr>
        </p:nvSpPr>
        <p:spPr/>
        <p:txBody>
          <a:bodyPr/>
          <a:lstStyle/>
          <a:p>
            <a:fld id="{978A6813-7DB0-4917-8711-7B158145463E}" type="slidenum">
              <a:rPr lang="en-CA" smtClean="0"/>
              <a:t>13</a:t>
            </a:fld>
            <a:endParaRPr lang="en-CA"/>
          </a:p>
        </p:txBody>
      </p:sp>
      <p:sp>
        <p:nvSpPr>
          <p:cNvPr id="5" name="Rectangle: Top Corners Rounded 4">
            <a:extLst>
              <a:ext uri="{FF2B5EF4-FFF2-40B4-BE49-F238E27FC236}">
                <a16:creationId xmlns:a16="http://schemas.microsoft.com/office/drawing/2014/main" id="{2472A957-F4D8-20C9-4126-8474AFA5257B}"/>
              </a:ext>
            </a:extLst>
          </p:cNvPr>
          <p:cNvSpPr/>
          <p:nvPr/>
        </p:nvSpPr>
        <p:spPr>
          <a:xfrm>
            <a:off x="2471942" y="1360967"/>
            <a:ext cx="2530549" cy="4916741"/>
          </a:xfrm>
          <a:prstGeom prst="round2SameRect">
            <a:avLst>
              <a:gd name="adj1" fmla="val 19130"/>
              <a:gd name="adj2" fmla="val 0"/>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Top Corners Rounded 5">
            <a:extLst>
              <a:ext uri="{FF2B5EF4-FFF2-40B4-BE49-F238E27FC236}">
                <a16:creationId xmlns:a16="http://schemas.microsoft.com/office/drawing/2014/main" id="{A5BD96D2-2138-E97C-67C6-97E9F77B5DE5}"/>
              </a:ext>
            </a:extLst>
          </p:cNvPr>
          <p:cNvSpPr/>
          <p:nvPr/>
        </p:nvSpPr>
        <p:spPr>
          <a:xfrm>
            <a:off x="2714718" y="1539948"/>
            <a:ext cx="2044996" cy="4737760"/>
          </a:xfrm>
          <a:prstGeom prst="round2SameRect">
            <a:avLst>
              <a:gd name="adj1" fmla="val 19130"/>
              <a:gd name="adj2" fmla="val 0"/>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a:extLst>
              <a:ext uri="{FF2B5EF4-FFF2-40B4-BE49-F238E27FC236}">
                <a16:creationId xmlns:a16="http://schemas.microsoft.com/office/drawing/2014/main" id="{822B3D4F-F1E5-F3DA-C75D-C0A794FC7564}"/>
              </a:ext>
            </a:extLst>
          </p:cNvPr>
          <p:cNvSpPr txBox="1"/>
          <p:nvPr/>
        </p:nvSpPr>
        <p:spPr>
          <a:xfrm>
            <a:off x="1466124" y="1843726"/>
            <a:ext cx="531628" cy="830997"/>
          </a:xfrm>
          <a:prstGeom prst="rect">
            <a:avLst/>
          </a:prstGeom>
          <a:noFill/>
        </p:spPr>
        <p:txBody>
          <a:bodyPr wrap="square" rtlCol="0">
            <a:spAutoFit/>
          </a:bodyPr>
          <a:lstStyle/>
          <a:p>
            <a:r>
              <a:rPr lang="en-US" sz="4800" b="1" dirty="0"/>
              <a:t>n</a:t>
            </a:r>
            <a:endParaRPr lang="en-CA" sz="4800" b="1" dirty="0"/>
          </a:p>
        </p:txBody>
      </p:sp>
      <p:sp>
        <p:nvSpPr>
          <p:cNvPr id="9" name="TextBox 8">
            <a:extLst>
              <a:ext uri="{FF2B5EF4-FFF2-40B4-BE49-F238E27FC236}">
                <a16:creationId xmlns:a16="http://schemas.microsoft.com/office/drawing/2014/main" id="{88F7F5BF-0605-F70F-02C8-53124D0D69C8}"/>
              </a:ext>
            </a:extLst>
          </p:cNvPr>
          <p:cNvSpPr txBox="1"/>
          <p:nvPr/>
        </p:nvSpPr>
        <p:spPr>
          <a:xfrm>
            <a:off x="1466124" y="4620502"/>
            <a:ext cx="531628" cy="830997"/>
          </a:xfrm>
          <a:prstGeom prst="rect">
            <a:avLst/>
          </a:prstGeom>
          <a:noFill/>
        </p:spPr>
        <p:txBody>
          <a:bodyPr wrap="square" rtlCol="0">
            <a:spAutoFit/>
          </a:bodyPr>
          <a:lstStyle/>
          <a:p>
            <a:r>
              <a:rPr lang="el-GR" sz="4800" b="1" dirty="0"/>
              <a:t>ν</a:t>
            </a:r>
            <a:endParaRPr lang="en-CA" sz="4800" b="1" dirty="0"/>
          </a:p>
        </p:txBody>
      </p:sp>
      <p:cxnSp>
        <p:nvCxnSpPr>
          <p:cNvPr id="11" name="Straight Arrow Connector 10">
            <a:extLst>
              <a:ext uri="{FF2B5EF4-FFF2-40B4-BE49-F238E27FC236}">
                <a16:creationId xmlns:a16="http://schemas.microsoft.com/office/drawing/2014/main" id="{D967C2A9-5ED9-51EF-A170-8D02D6104ABF}"/>
              </a:ext>
            </a:extLst>
          </p:cNvPr>
          <p:cNvCxnSpPr>
            <a:cxnSpLocks/>
          </p:cNvCxnSpPr>
          <p:nvPr/>
        </p:nvCxnSpPr>
        <p:spPr>
          <a:xfrm>
            <a:off x="2056879" y="2328852"/>
            <a:ext cx="1265795"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FF44022-F750-0FAE-5441-6686DCC8A088}"/>
              </a:ext>
            </a:extLst>
          </p:cNvPr>
          <p:cNvCxnSpPr>
            <a:cxnSpLocks/>
          </p:cNvCxnSpPr>
          <p:nvPr/>
        </p:nvCxnSpPr>
        <p:spPr>
          <a:xfrm>
            <a:off x="2056879" y="5082814"/>
            <a:ext cx="1270783"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03D1949-E631-7B72-14FC-3A6844541943}"/>
              </a:ext>
            </a:extLst>
          </p:cNvPr>
          <p:cNvCxnSpPr>
            <a:cxnSpLocks/>
          </p:cNvCxnSpPr>
          <p:nvPr/>
        </p:nvCxnSpPr>
        <p:spPr>
          <a:xfrm flipV="1">
            <a:off x="2056879" y="3697121"/>
            <a:ext cx="1265795" cy="961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CC568B3-24ED-D77A-8A6B-C67ED1E813AB}"/>
              </a:ext>
            </a:extLst>
          </p:cNvPr>
          <p:cNvSpPr txBox="1"/>
          <p:nvPr/>
        </p:nvSpPr>
        <p:spPr>
          <a:xfrm>
            <a:off x="1466124" y="3232114"/>
            <a:ext cx="531628" cy="830997"/>
          </a:xfrm>
          <a:prstGeom prst="rect">
            <a:avLst/>
          </a:prstGeom>
          <a:noFill/>
        </p:spPr>
        <p:txBody>
          <a:bodyPr wrap="square" rtlCol="0">
            <a:spAutoFit/>
          </a:bodyPr>
          <a:lstStyle/>
          <a:p>
            <a:r>
              <a:rPr lang="el-GR" sz="4800" b="1" dirty="0"/>
              <a:t>χ</a:t>
            </a:r>
            <a:endParaRPr lang="en-CA" sz="4800" b="1" dirty="0"/>
          </a:p>
        </p:txBody>
      </p:sp>
      <p:sp>
        <p:nvSpPr>
          <p:cNvPr id="23" name="TextBox 22">
            <a:extLst>
              <a:ext uri="{FF2B5EF4-FFF2-40B4-BE49-F238E27FC236}">
                <a16:creationId xmlns:a16="http://schemas.microsoft.com/office/drawing/2014/main" id="{B37747BD-32CC-6754-2295-DA65673060BE}"/>
              </a:ext>
            </a:extLst>
          </p:cNvPr>
          <p:cNvSpPr txBox="1"/>
          <p:nvPr/>
        </p:nvSpPr>
        <p:spPr>
          <a:xfrm>
            <a:off x="172288" y="2144186"/>
            <a:ext cx="957634" cy="369332"/>
          </a:xfrm>
          <a:prstGeom prst="rect">
            <a:avLst/>
          </a:prstGeom>
          <a:noFill/>
        </p:spPr>
        <p:txBody>
          <a:bodyPr wrap="none" rtlCol="0">
            <a:spAutoFit/>
          </a:bodyPr>
          <a:lstStyle/>
          <a:p>
            <a:r>
              <a:rPr lang="en-US" dirty="0"/>
              <a:t>Neutron</a:t>
            </a:r>
            <a:endParaRPr lang="en-CA" dirty="0"/>
          </a:p>
        </p:txBody>
      </p:sp>
      <p:sp>
        <p:nvSpPr>
          <p:cNvPr id="24" name="TextBox 23">
            <a:extLst>
              <a:ext uri="{FF2B5EF4-FFF2-40B4-BE49-F238E27FC236}">
                <a16:creationId xmlns:a16="http://schemas.microsoft.com/office/drawing/2014/main" id="{172EDEE0-98FD-CE58-8ED5-5214F2E16B17}"/>
              </a:ext>
            </a:extLst>
          </p:cNvPr>
          <p:cNvSpPr txBox="1"/>
          <p:nvPr/>
        </p:nvSpPr>
        <p:spPr>
          <a:xfrm>
            <a:off x="140884" y="3539496"/>
            <a:ext cx="1325239" cy="646331"/>
          </a:xfrm>
          <a:prstGeom prst="rect">
            <a:avLst/>
          </a:prstGeom>
          <a:noFill/>
        </p:spPr>
        <p:txBody>
          <a:bodyPr wrap="square" rtlCol="0">
            <a:spAutoFit/>
          </a:bodyPr>
          <a:lstStyle/>
          <a:p>
            <a:r>
              <a:rPr lang="en-US" dirty="0"/>
              <a:t>Dark matter (WIMPS)</a:t>
            </a:r>
            <a:endParaRPr lang="en-CA" dirty="0"/>
          </a:p>
        </p:txBody>
      </p:sp>
      <p:sp>
        <p:nvSpPr>
          <p:cNvPr id="25" name="TextBox 24">
            <a:extLst>
              <a:ext uri="{FF2B5EF4-FFF2-40B4-BE49-F238E27FC236}">
                <a16:creationId xmlns:a16="http://schemas.microsoft.com/office/drawing/2014/main" id="{FF931CED-2A41-FD47-9E2A-05F1F1A58C4B}"/>
              </a:ext>
            </a:extLst>
          </p:cNvPr>
          <p:cNvSpPr txBox="1"/>
          <p:nvPr/>
        </p:nvSpPr>
        <p:spPr>
          <a:xfrm>
            <a:off x="199406" y="4934806"/>
            <a:ext cx="1103187" cy="646331"/>
          </a:xfrm>
          <a:prstGeom prst="rect">
            <a:avLst/>
          </a:prstGeom>
          <a:noFill/>
        </p:spPr>
        <p:txBody>
          <a:bodyPr wrap="none" rtlCol="0">
            <a:spAutoFit/>
          </a:bodyPr>
          <a:lstStyle/>
          <a:p>
            <a:r>
              <a:rPr lang="en-US" dirty="0"/>
              <a:t>Neutrinos</a:t>
            </a:r>
          </a:p>
          <a:p>
            <a:r>
              <a:rPr lang="en-US" dirty="0"/>
              <a:t>(CE</a:t>
            </a:r>
            <a:r>
              <a:rPr lang="el-GR" dirty="0"/>
              <a:t>ν</a:t>
            </a:r>
            <a:r>
              <a:rPr lang="en-US" dirty="0"/>
              <a:t>NS)</a:t>
            </a:r>
            <a:endParaRPr lang="en-CA" dirty="0"/>
          </a:p>
        </p:txBody>
      </p:sp>
      <p:sp>
        <p:nvSpPr>
          <p:cNvPr id="32" name="Chord 31">
            <a:extLst>
              <a:ext uri="{FF2B5EF4-FFF2-40B4-BE49-F238E27FC236}">
                <a16:creationId xmlns:a16="http://schemas.microsoft.com/office/drawing/2014/main" id="{1D1DE50F-6488-CF1A-FD0B-F060C20B03D8}"/>
              </a:ext>
            </a:extLst>
          </p:cNvPr>
          <p:cNvSpPr/>
          <p:nvPr/>
        </p:nvSpPr>
        <p:spPr>
          <a:xfrm rot="6739673">
            <a:off x="3644345" y="2089136"/>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Chord 32">
            <a:extLst>
              <a:ext uri="{FF2B5EF4-FFF2-40B4-BE49-F238E27FC236}">
                <a16:creationId xmlns:a16="http://schemas.microsoft.com/office/drawing/2014/main" id="{A2B88E0F-F30F-523C-BB70-ACE377DF4390}"/>
              </a:ext>
            </a:extLst>
          </p:cNvPr>
          <p:cNvSpPr/>
          <p:nvPr/>
        </p:nvSpPr>
        <p:spPr>
          <a:xfrm rot="6739673">
            <a:off x="3887756" y="2228935"/>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Chord 33">
            <a:extLst>
              <a:ext uri="{FF2B5EF4-FFF2-40B4-BE49-F238E27FC236}">
                <a16:creationId xmlns:a16="http://schemas.microsoft.com/office/drawing/2014/main" id="{D60B435E-A35F-5D68-52F1-C3FA8EDF70B3}"/>
              </a:ext>
            </a:extLst>
          </p:cNvPr>
          <p:cNvSpPr/>
          <p:nvPr/>
        </p:nvSpPr>
        <p:spPr>
          <a:xfrm rot="6739673">
            <a:off x="3522324" y="2502095"/>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Chord 34">
            <a:extLst>
              <a:ext uri="{FF2B5EF4-FFF2-40B4-BE49-F238E27FC236}">
                <a16:creationId xmlns:a16="http://schemas.microsoft.com/office/drawing/2014/main" id="{7F337B28-8CB9-E0C5-54E8-B20CDEB81AFC}"/>
              </a:ext>
            </a:extLst>
          </p:cNvPr>
          <p:cNvSpPr/>
          <p:nvPr/>
        </p:nvSpPr>
        <p:spPr>
          <a:xfrm rot="6739673">
            <a:off x="4131799" y="2541277"/>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Chord 35">
            <a:extLst>
              <a:ext uri="{FF2B5EF4-FFF2-40B4-BE49-F238E27FC236}">
                <a16:creationId xmlns:a16="http://schemas.microsoft.com/office/drawing/2014/main" id="{CBBB9FDF-7447-4325-318D-D73544754C84}"/>
              </a:ext>
            </a:extLst>
          </p:cNvPr>
          <p:cNvSpPr/>
          <p:nvPr/>
        </p:nvSpPr>
        <p:spPr>
          <a:xfrm rot="6739673">
            <a:off x="4181430" y="1899228"/>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Chord 36">
            <a:extLst>
              <a:ext uri="{FF2B5EF4-FFF2-40B4-BE49-F238E27FC236}">
                <a16:creationId xmlns:a16="http://schemas.microsoft.com/office/drawing/2014/main" id="{EDE8EEFC-7D43-7088-1E08-6552F3D19104}"/>
              </a:ext>
            </a:extLst>
          </p:cNvPr>
          <p:cNvSpPr/>
          <p:nvPr/>
        </p:nvSpPr>
        <p:spPr>
          <a:xfrm rot="6739673">
            <a:off x="3704283" y="3693527"/>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Chord 37">
            <a:extLst>
              <a:ext uri="{FF2B5EF4-FFF2-40B4-BE49-F238E27FC236}">
                <a16:creationId xmlns:a16="http://schemas.microsoft.com/office/drawing/2014/main" id="{EE2854FD-D984-BBF4-7587-9286B2E38A68}"/>
              </a:ext>
            </a:extLst>
          </p:cNvPr>
          <p:cNvSpPr/>
          <p:nvPr/>
        </p:nvSpPr>
        <p:spPr>
          <a:xfrm rot="6739673">
            <a:off x="3522324" y="5036590"/>
            <a:ext cx="185738" cy="187540"/>
          </a:xfrm>
          <a:prstGeom prst="chord">
            <a:avLst/>
          </a:prstGeom>
          <a:solidFill>
            <a:schemeClr val="bg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TextBox 39">
            <a:extLst>
              <a:ext uri="{FF2B5EF4-FFF2-40B4-BE49-F238E27FC236}">
                <a16:creationId xmlns:a16="http://schemas.microsoft.com/office/drawing/2014/main" id="{006CCBA2-22DD-0586-4763-B30EE73C9A78}"/>
              </a:ext>
            </a:extLst>
          </p:cNvPr>
          <p:cNvSpPr txBox="1"/>
          <p:nvPr/>
        </p:nvSpPr>
        <p:spPr>
          <a:xfrm>
            <a:off x="5245267" y="2119770"/>
            <a:ext cx="2863227" cy="646331"/>
          </a:xfrm>
          <a:prstGeom prst="rect">
            <a:avLst/>
          </a:prstGeom>
          <a:noFill/>
        </p:spPr>
        <p:txBody>
          <a:bodyPr wrap="square" rtlCol="0">
            <a:spAutoFit/>
          </a:bodyPr>
          <a:lstStyle/>
          <a:p>
            <a:r>
              <a:rPr lang="en-US" dirty="0"/>
              <a:t>&lt;1.4 multiples, &lt;0.59 singles </a:t>
            </a:r>
            <a:r>
              <a:rPr lang="en-CA" dirty="0"/>
              <a:t>per live year</a:t>
            </a:r>
          </a:p>
        </p:txBody>
      </p:sp>
      <p:sp>
        <p:nvSpPr>
          <p:cNvPr id="44" name="TextBox 43">
            <a:extLst>
              <a:ext uri="{FF2B5EF4-FFF2-40B4-BE49-F238E27FC236}">
                <a16:creationId xmlns:a16="http://schemas.microsoft.com/office/drawing/2014/main" id="{1E9654EF-DFEC-A7BE-5435-F26D2C2F80F2}"/>
              </a:ext>
            </a:extLst>
          </p:cNvPr>
          <p:cNvSpPr txBox="1"/>
          <p:nvPr/>
        </p:nvSpPr>
        <p:spPr>
          <a:xfrm>
            <a:off x="5175650" y="3481101"/>
            <a:ext cx="2555251" cy="369332"/>
          </a:xfrm>
          <a:prstGeom prst="rect">
            <a:avLst/>
          </a:prstGeom>
          <a:noFill/>
        </p:spPr>
        <p:txBody>
          <a:bodyPr wrap="none" rtlCol="0">
            <a:spAutoFit/>
          </a:bodyPr>
          <a:lstStyle/>
          <a:p>
            <a:r>
              <a:rPr lang="en-US" dirty="0"/>
              <a:t> Expect 0.05 per live year </a:t>
            </a:r>
          </a:p>
        </p:txBody>
      </p:sp>
      <p:sp>
        <p:nvSpPr>
          <p:cNvPr id="45" name="TextBox 44">
            <a:extLst>
              <a:ext uri="{FF2B5EF4-FFF2-40B4-BE49-F238E27FC236}">
                <a16:creationId xmlns:a16="http://schemas.microsoft.com/office/drawing/2014/main" id="{6680FC5B-CCB7-0C6E-F5D8-A3133432C34F}"/>
              </a:ext>
            </a:extLst>
          </p:cNvPr>
          <p:cNvSpPr txBox="1"/>
          <p:nvPr/>
        </p:nvSpPr>
        <p:spPr>
          <a:xfrm>
            <a:off x="5175650" y="4919016"/>
            <a:ext cx="2159309" cy="369332"/>
          </a:xfrm>
          <a:prstGeom prst="rect">
            <a:avLst/>
          </a:prstGeom>
          <a:noFill/>
        </p:spPr>
        <p:txBody>
          <a:bodyPr wrap="square" rtlCol="0">
            <a:spAutoFit/>
          </a:bodyPr>
          <a:lstStyle/>
          <a:p>
            <a:r>
              <a:rPr lang="en-CA" dirty="0"/>
              <a:t>0.1</a:t>
            </a:r>
            <a:r>
              <a:rPr lang="en-US" dirty="0"/>
              <a:t> per live year</a:t>
            </a:r>
            <a:endParaRPr lang="en-CA" dirty="0"/>
          </a:p>
        </p:txBody>
      </p:sp>
      <p:sp>
        <p:nvSpPr>
          <p:cNvPr id="46" name="Rectangle 45">
            <a:extLst>
              <a:ext uri="{FF2B5EF4-FFF2-40B4-BE49-F238E27FC236}">
                <a16:creationId xmlns:a16="http://schemas.microsoft.com/office/drawing/2014/main" id="{69CDB410-8AEE-69DC-F02D-80B7D7A6D547}"/>
              </a:ext>
            </a:extLst>
          </p:cNvPr>
          <p:cNvSpPr/>
          <p:nvPr/>
        </p:nvSpPr>
        <p:spPr>
          <a:xfrm>
            <a:off x="9008338" y="1456660"/>
            <a:ext cx="3048000" cy="4593266"/>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TextBox 46">
            <a:extLst>
              <a:ext uri="{FF2B5EF4-FFF2-40B4-BE49-F238E27FC236}">
                <a16:creationId xmlns:a16="http://schemas.microsoft.com/office/drawing/2014/main" id="{8C29D399-7581-D51F-3157-92FCFDB1FA49}"/>
              </a:ext>
            </a:extLst>
          </p:cNvPr>
          <p:cNvSpPr txBox="1"/>
          <p:nvPr/>
        </p:nvSpPr>
        <p:spPr>
          <a:xfrm>
            <a:off x="9094063" y="1696716"/>
            <a:ext cx="2876550" cy="1477328"/>
          </a:xfrm>
          <a:prstGeom prst="rect">
            <a:avLst/>
          </a:prstGeom>
          <a:noFill/>
        </p:spPr>
        <p:txBody>
          <a:bodyPr wrap="square" rtlCol="0">
            <a:spAutoFit/>
          </a:bodyPr>
          <a:lstStyle/>
          <a:p>
            <a:r>
              <a:rPr lang="en-US" dirty="0"/>
              <a:t>WIMPS are indistinguishable from single neutrons or CE</a:t>
            </a:r>
            <a:r>
              <a:rPr lang="el-GR" dirty="0"/>
              <a:t>ν</a:t>
            </a:r>
            <a:r>
              <a:rPr lang="en-US" dirty="0"/>
              <a:t>NS visually and acoustically</a:t>
            </a:r>
          </a:p>
          <a:p>
            <a:endParaRPr lang="en-CA" dirty="0"/>
          </a:p>
        </p:txBody>
      </p:sp>
      <p:sp>
        <p:nvSpPr>
          <p:cNvPr id="3" name="TextBox 2">
            <a:extLst>
              <a:ext uri="{FF2B5EF4-FFF2-40B4-BE49-F238E27FC236}">
                <a16:creationId xmlns:a16="http://schemas.microsoft.com/office/drawing/2014/main" id="{5603B6F4-4333-7526-51E8-39D9747AF03D}"/>
              </a:ext>
            </a:extLst>
          </p:cNvPr>
          <p:cNvSpPr txBox="1"/>
          <p:nvPr/>
        </p:nvSpPr>
        <p:spPr>
          <a:xfrm flipH="1">
            <a:off x="9094063" y="4482649"/>
            <a:ext cx="2529526" cy="1200329"/>
          </a:xfrm>
          <a:prstGeom prst="rect">
            <a:avLst/>
          </a:prstGeom>
          <a:noFill/>
        </p:spPr>
        <p:txBody>
          <a:bodyPr wrap="square" rtlCol="0">
            <a:spAutoFit/>
          </a:bodyPr>
          <a:lstStyle/>
          <a:p>
            <a:r>
              <a:rPr lang="en-US" dirty="0"/>
              <a:t>There’s also gammas, muons, and other non-particle mechanism that cause events</a:t>
            </a:r>
            <a:endParaRPr lang="en-CA" dirty="0"/>
          </a:p>
        </p:txBody>
      </p:sp>
      <p:cxnSp>
        <p:nvCxnSpPr>
          <p:cNvPr id="10" name="Straight Arrow Connector 9">
            <a:extLst>
              <a:ext uri="{FF2B5EF4-FFF2-40B4-BE49-F238E27FC236}">
                <a16:creationId xmlns:a16="http://schemas.microsoft.com/office/drawing/2014/main" id="{4869FB93-8812-F44D-DEB5-C9F5FD977C57}"/>
              </a:ext>
            </a:extLst>
          </p:cNvPr>
          <p:cNvCxnSpPr>
            <a:cxnSpLocks/>
          </p:cNvCxnSpPr>
          <p:nvPr/>
        </p:nvCxnSpPr>
        <p:spPr>
          <a:xfrm flipV="1">
            <a:off x="4405682" y="2321014"/>
            <a:ext cx="830226" cy="169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887E108-9B9E-F05F-0CEF-F3538F6899FC}"/>
              </a:ext>
            </a:extLst>
          </p:cNvPr>
          <p:cNvCxnSpPr>
            <a:cxnSpLocks/>
          </p:cNvCxnSpPr>
          <p:nvPr/>
        </p:nvCxnSpPr>
        <p:spPr>
          <a:xfrm flipV="1">
            <a:off x="4339692" y="3709430"/>
            <a:ext cx="830226" cy="169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BC19FE6-FD54-4EEF-7491-A4293949C39D}"/>
              </a:ext>
            </a:extLst>
          </p:cNvPr>
          <p:cNvCxnSpPr>
            <a:cxnSpLocks/>
          </p:cNvCxnSpPr>
          <p:nvPr/>
        </p:nvCxnSpPr>
        <p:spPr>
          <a:xfrm flipV="1">
            <a:off x="4339692" y="5097846"/>
            <a:ext cx="830226" cy="169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7A00D2A-961F-9F13-FC20-C92D1E7006EC}"/>
              </a:ext>
            </a:extLst>
          </p:cNvPr>
          <p:cNvSpPr txBox="1"/>
          <p:nvPr/>
        </p:nvSpPr>
        <p:spPr>
          <a:xfrm>
            <a:off x="9094063" y="3077831"/>
            <a:ext cx="2876550" cy="923330"/>
          </a:xfrm>
          <a:prstGeom prst="rect">
            <a:avLst/>
          </a:prstGeom>
          <a:noFill/>
        </p:spPr>
        <p:txBody>
          <a:bodyPr wrap="square" rtlCol="0">
            <a:spAutoFit/>
          </a:bodyPr>
          <a:lstStyle/>
          <a:p>
            <a:r>
              <a:rPr lang="en-US" dirty="0"/>
              <a:t>No neutrons seen in the physics data runs for PICO-40L</a:t>
            </a:r>
            <a:endParaRPr lang="en-CA" dirty="0"/>
          </a:p>
        </p:txBody>
      </p:sp>
      <p:sp>
        <p:nvSpPr>
          <p:cNvPr id="12" name="TextBox 11">
            <a:extLst>
              <a:ext uri="{FF2B5EF4-FFF2-40B4-BE49-F238E27FC236}">
                <a16:creationId xmlns:a16="http://schemas.microsoft.com/office/drawing/2014/main" id="{D8139B7F-CD14-AB88-55DD-6CB4B49FB428}"/>
              </a:ext>
            </a:extLst>
          </p:cNvPr>
          <p:cNvSpPr txBox="1"/>
          <p:nvPr/>
        </p:nvSpPr>
        <p:spPr>
          <a:xfrm>
            <a:off x="3222516" y="1583429"/>
            <a:ext cx="1124174" cy="369332"/>
          </a:xfrm>
          <a:prstGeom prst="rect">
            <a:avLst/>
          </a:prstGeom>
          <a:noFill/>
        </p:spPr>
        <p:txBody>
          <a:bodyPr wrap="square" rtlCol="0">
            <a:spAutoFit/>
          </a:bodyPr>
          <a:lstStyle/>
          <a:p>
            <a:r>
              <a:rPr lang="en-US" b="1" u="sng" dirty="0"/>
              <a:t>PICO-40L</a:t>
            </a:r>
            <a:endParaRPr lang="en-CA" b="1" u="sng" dirty="0"/>
          </a:p>
        </p:txBody>
      </p:sp>
    </p:spTree>
    <p:extLst>
      <p:ext uri="{BB962C8B-B14F-4D97-AF65-F5344CB8AC3E}">
        <p14:creationId xmlns:p14="http://schemas.microsoft.com/office/powerpoint/2010/main" val="710750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F3E3E-823E-BF8B-7931-68B43FF069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43B478-F28D-A6CB-293E-D2BDB9EA8BDC}"/>
              </a:ext>
            </a:extLst>
          </p:cNvPr>
          <p:cNvSpPr>
            <a:spLocks noGrp="1"/>
          </p:cNvSpPr>
          <p:nvPr>
            <p:ph type="title"/>
          </p:nvPr>
        </p:nvSpPr>
        <p:spPr/>
        <p:txBody>
          <a:bodyPr/>
          <a:lstStyle/>
          <a:p>
            <a:r>
              <a:rPr lang="en-US" dirty="0"/>
              <a:t>Background Mitigation</a:t>
            </a:r>
            <a:endParaRPr lang="en-CA" dirty="0"/>
          </a:p>
        </p:txBody>
      </p:sp>
      <p:sp>
        <p:nvSpPr>
          <p:cNvPr id="3" name="Content Placeholder 2">
            <a:extLst>
              <a:ext uri="{FF2B5EF4-FFF2-40B4-BE49-F238E27FC236}">
                <a16:creationId xmlns:a16="http://schemas.microsoft.com/office/drawing/2014/main" id="{60E3B191-4A01-EFDC-BDBA-9A53986B7529}"/>
              </a:ext>
            </a:extLst>
          </p:cNvPr>
          <p:cNvSpPr>
            <a:spLocks noGrp="1"/>
          </p:cNvSpPr>
          <p:nvPr>
            <p:ph sz="half" idx="1"/>
          </p:nvPr>
        </p:nvSpPr>
        <p:spPr>
          <a:xfrm>
            <a:off x="552002" y="1083734"/>
            <a:ext cx="11087995" cy="914400"/>
          </a:xfrm>
        </p:spPr>
        <p:txBody>
          <a:bodyPr/>
          <a:lstStyle/>
          <a:p>
            <a:r>
              <a:rPr lang="en-US" dirty="0"/>
              <a:t>Water tank added for protection against neutrons</a:t>
            </a:r>
          </a:p>
          <a:p>
            <a:r>
              <a:rPr lang="en-US" dirty="0"/>
              <a:t>Thermal bath for temperature stability</a:t>
            </a:r>
          </a:p>
          <a:p>
            <a:endParaRPr lang="en-CA" dirty="0"/>
          </a:p>
        </p:txBody>
      </p:sp>
      <p:sp>
        <p:nvSpPr>
          <p:cNvPr id="5" name="Slide Number Placeholder 4">
            <a:extLst>
              <a:ext uri="{FF2B5EF4-FFF2-40B4-BE49-F238E27FC236}">
                <a16:creationId xmlns:a16="http://schemas.microsoft.com/office/drawing/2014/main" id="{A47D52E7-5A70-3C83-84AA-23DFCB7D7B38}"/>
              </a:ext>
            </a:extLst>
          </p:cNvPr>
          <p:cNvSpPr>
            <a:spLocks noGrp="1"/>
          </p:cNvSpPr>
          <p:nvPr>
            <p:ph type="sldNum" sz="quarter" idx="12"/>
          </p:nvPr>
        </p:nvSpPr>
        <p:spPr/>
        <p:txBody>
          <a:bodyPr/>
          <a:lstStyle/>
          <a:p>
            <a:fld id="{978A6813-7DB0-4917-8711-7B158145463E}" type="slidenum">
              <a:rPr lang="en-CA" smtClean="0"/>
              <a:t>14</a:t>
            </a:fld>
            <a:endParaRPr lang="en-CA"/>
          </a:p>
        </p:txBody>
      </p:sp>
      <p:pic>
        <p:nvPicPr>
          <p:cNvPr id="9" name="Content Placeholder 8">
            <a:extLst>
              <a:ext uri="{FF2B5EF4-FFF2-40B4-BE49-F238E27FC236}">
                <a16:creationId xmlns:a16="http://schemas.microsoft.com/office/drawing/2014/main" id="{60CDFF99-AF83-C005-5DB2-F4441E32E14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206224" y="1998134"/>
            <a:ext cx="7591015" cy="4269944"/>
          </a:xfrm>
        </p:spPr>
      </p:pic>
    </p:spTree>
    <p:extLst>
      <p:ext uri="{BB962C8B-B14F-4D97-AF65-F5344CB8AC3E}">
        <p14:creationId xmlns:p14="http://schemas.microsoft.com/office/powerpoint/2010/main" val="3054499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59259-F16E-CE5D-DC8A-EE82DDD0FE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080317-1F49-5784-0240-DDD0CB856008}"/>
              </a:ext>
            </a:extLst>
          </p:cNvPr>
          <p:cNvSpPr>
            <a:spLocks noGrp="1"/>
          </p:cNvSpPr>
          <p:nvPr>
            <p:ph type="title"/>
          </p:nvPr>
        </p:nvSpPr>
        <p:spPr/>
        <p:txBody>
          <a:bodyPr/>
          <a:lstStyle/>
          <a:p>
            <a:r>
              <a:rPr lang="en-US" dirty="0"/>
              <a:t>Background Mitigation</a:t>
            </a:r>
            <a:endParaRPr lang="en-CA" dirty="0"/>
          </a:p>
        </p:txBody>
      </p:sp>
      <p:sp>
        <p:nvSpPr>
          <p:cNvPr id="3" name="Content Placeholder 2">
            <a:extLst>
              <a:ext uri="{FF2B5EF4-FFF2-40B4-BE49-F238E27FC236}">
                <a16:creationId xmlns:a16="http://schemas.microsoft.com/office/drawing/2014/main" id="{0227862C-C373-531A-1EA4-7E1E527D4F4D}"/>
              </a:ext>
            </a:extLst>
          </p:cNvPr>
          <p:cNvSpPr>
            <a:spLocks noGrp="1"/>
          </p:cNvSpPr>
          <p:nvPr>
            <p:ph sz="half" idx="1"/>
          </p:nvPr>
        </p:nvSpPr>
        <p:spPr>
          <a:xfrm>
            <a:off x="4119562" y="2007658"/>
            <a:ext cx="3776663" cy="3521272"/>
          </a:xfrm>
        </p:spPr>
        <p:txBody>
          <a:bodyPr>
            <a:normAutofit fontScale="92500" lnSpcReduction="10000"/>
          </a:bodyPr>
          <a:lstStyle/>
          <a:p>
            <a:r>
              <a:rPr lang="en-US" dirty="0"/>
              <a:t>Low background materials</a:t>
            </a:r>
          </a:p>
          <a:p>
            <a:pPr lvl="1"/>
            <a:r>
              <a:rPr lang="en-US" dirty="0"/>
              <a:t>Synthetic quartz, SS, PTFE, </a:t>
            </a:r>
            <a:r>
              <a:rPr lang="en-US" dirty="0" err="1"/>
              <a:t>etc</a:t>
            </a:r>
            <a:endParaRPr lang="en-US" dirty="0"/>
          </a:p>
          <a:p>
            <a:pPr lvl="1"/>
            <a:r>
              <a:rPr lang="en-US" dirty="0"/>
              <a:t>With sample counting to calculate expected rates</a:t>
            </a:r>
          </a:p>
          <a:p>
            <a:pPr lvl="1"/>
            <a:endParaRPr lang="en-US" dirty="0"/>
          </a:p>
          <a:p>
            <a:pPr marL="176212" lvl="1" indent="0">
              <a:buNone/>
            </a:pPr>
            <a:endParaRPr lang="en-US" dirty="0"/>
          </a:p>
          <a:p>
            <a:r>
              <a:rPr lang="en-US" dirty="0"/>
              <a:t>Extensive cleaning and radon mitigation effort</a:t>
            </a:r>
          </a:p>
          <a:p>
            <a:pPr lvl="1"/>
            <a:r>
              <a:rPr lang="en-US" dirty="0"/>
              <a:t>Achieved a 0.5 </a:t>
            </a:r>
            <a:r>
              <a:rPr lang="el-GR" dirty="0"/>
              <a:t>μ</a:t>
            </a:r>
            <a:r>
              <a:rPr lang="en-US" dirty="0"/>
              <a:t>m particulate concentration of &lt; 4 particulates L</a:t>
            </a:r>
            <a:r>
              <a:rPr lang="en-US" baseline="30000" dirty="0"/>
              <a:t>-1</a:t>
            </a:r>
            <a:r>
              <a:rPr lang="en-US" dirty="0"/>
              <a:t> </a:t>
            </a:r>
          </a:p>
          <a:p>
            <a:pPr lvl="1"/>
            <a:r>
              <a:rPr lang="en-US" dirty="0"/>
              <a:t>Working on a technical paper</a:t>
            </a:r>
            <a:endParaRPr lang="en-CA" dirty="0"/>
          </a:p>
        </p:txBody>
      </p:sp>
      <p:sp>
        <p:nvSpPr>
          <p:cNvPr id="5" name="Slide Number Placeholder 4">
            <a:extLst>
              <a:ext uri="{FF2B5EF4-FFF2-40B4-BE49-F238E27FC236}">
                <a16:creationId xmlns:a16="http://schemas.microsoft.com/office/drawing/2014/main" id="{AF9A1A1E-D1D5-2893-1F25-89EFEFEF73B5}"/>
              </a:ext>
            </a:extLst>
          </p:cNvPr>
          <p:cNvSpPr>
            <a:spLocks noGrp="1"/>
          </p:cNvSpPr>
          <p:nvPr>
            <p:ph type="sldNum" sz="quarter" idx="12"/>
          </p:nvPr>
        </p:nvSpPr>
        <p:spPr/>
        <p:txBody>
          <a:bodyPr/>
          <a:lstStyle/>
          <a:p>
            <a:fld id="{978A6813-7DB0-4917-8711-7B158145463E}" type="slidenum">
              <a:rPr lang="en-CA" smtClean="0"/>
              <a:t>15</a:t>
            </a:fld>
            <a:endParaRPr lang="en-CA"/>
          </a:p>
        </p:txBody>
      </p:sp>
      <p:pic>
        <p:nvPicPr>
          <p:cNvPr id="8" name="Content Placeholder 7">
            <a:extLst>
              <a:ext uri="{FF2B5EF4-FFF2-40B4-BE49-F238E27FC236}">
                <a16:creationId xmlns:a16="http://schemas.microsoft.com/office/drawing/2014/main" id="{D114677F-9F99-80DD-15AA-1419ED92A6A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239124" y="1005760"/>
            <a:ext cx="3952875" cy="5270501"/>
          </a:xfrm>
        </p:spPr>
      </p:pic>
      <p:pic>
        <p:nvPicPr>
          <p:cNvPr id="11" name="Picture 10">
            <a:extLst>
              <a:ext uri="{FF2B5EF4-FFF2-40B4-BE49-F238E27FC236}">
                <a16:creationId xmlns:a16="http://schemas.microsoft.com/office/drawing/2014/main" id="{096E7AB1-6093-FD78-C8AB-269473B1E8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2324"/>
            <a:ext cx="3975832" cy="5301110"/>
          </a:xfrm>
          <a:prstGeom prst="rect">
            <a:avLst/>
          </a:prstGeom>
        </p:spPr>
      </p:pic>
    </p:spTree>
    <p:extLst>
      <p:ext uri="{BB962C8B-B14F-4D97-AF65-F5344CB8AC3E}">
        <p14:creationId xmlns:p14="http://schemas.microsoft.com/office/powerpoint/2010/main" val="579835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AF215CE-0762-EB35-3586-AA50E0E3B768}"/>
              </a:ext>
            </a:extLst>
          </p:cNvPr>
          <p:cNvPicPr>
            <a:picLocks noChangeAspect="1"/>
          </p:cNvPicPr>
          <p:nvPr/>
        </p:nvPicPr>
        <p:blipFill>
          <a:blip r:embed="rId2"/>
          <a:stretch>
            <a:fillRect/>
          </a:stretch>
        </p:blipFill>
        <p:spPr>
          <a:xfrm>
            <a:off x="226062" y="3441819"/>
            <a:ext cx="5785283" cy="2340530"/>
          </a:xfrm>
          <a:prstGeom prst="rect">
            <a:avLst/>
          </a:prstGeom>
        </p:spPr>
      </p:pic>
      <p:sp>
        <p:nvSpPr>
          <p:cNvPr id="2" name="Title 1">
            <a:extLst>
              <a:ext uri="{FF2B5EF4-FFF2-40B4-BE49-F238E27FC236}">
                <a16:creationId xmlns:a16="http://schemas.microsoft.com/office/drawing/2014/main" id="{3D9BB78D-4C0A-F5A9-5AB0-12053B3FF16F}"/>
              </a:ext>
            </a:extLst>
          </p:cNvPr>
          <p:cNvSpPr>
            <a:spLocks noGrp="1"/>
          </p:cNvSpPr>
          <p:nvPr>
            <p:ph type="title"/>
          </p:nvPr>
        </p:nvSpPr>
        <p:spPr/>
        <p:txBody>
          <a:bodyPr/>
          <a:lstStyle/>
          <a:p>
            <a:r>
              <a:rPr lang="en-US" dirty="0"/>
              <a:t>Background Rejection</a:t>
            </a:r>
            <a:endParaRPr lang="en-CA" dirty="0"/>
          </a:p>
        </p:txBody>
      </p:sp>
      <p:sp>
        <p:nvSpPr>
          <p:cNvPr id="3" name="Content Placeholder 2">
            <a:extLst>
              <a:ext uri="{FF2B5EF4-FFF2-40B4-BE49-F238E27FC236}">
                <a16:creationId xmlns:a16="http://schemas.microsoft.com/office/drawing/2014/main" id="{8E10D0C5-DFE9-C969-F3FA-B644D5700B88}"/>
              </a:ext>
            </a:extLst>
          </p:cNvPr>
          <p:cNvSpPr>
            <a:spLocks noGrp="1"/>
          </p:cNvSpPr>
          <p:nvPr>
            <p:ph sz="half" idx="1"/>
          </p:nvPr>
        </p:nvSpPr>
        <p:spPr>
          <a:xfrm>
            <a:off x="419100" y="1274234"/>
            <a:ext cx="11363325" cy="1530262"/>
          </a:xfrm>
        </p:spPr>
        <p:txBody>
          <a:bodyPr>
            <a:normAutofit fontScale="92500" lnSpcReduction="10000"/>
          </a:bodyPr>
          <a:lstStyle/>
          <a:p>
            <a:r>
              <a:rPr lang="en-US" dirty="0"/>
              <a:t>Acoustic Parameter (AP) is calculated from a sum of position-corrected resonant energies recorded by the piezoelectric sensors</a:t>
            </a:r>
          </a:p>
          <a:p>
            <a:r>
              <a:rPr lang="en-US" dirty="0"/>
              <a:t>Allows for excellent discrimination between nuclear recoil and alphas</a:t>
            </a:r>
            <a:endParaRPr lang="en-CA" dirty="0"/>
          </a:p>
          <a:p>
            <a:r>
              <a:rPr lang="en-CA" dirty="0"/>
              <a:t>Working on an alpha spectroscopy paper</a:t>
            </a:r>
            <a:endParaRPr lang="en-US" dirty="0"/>
          </a:p>
        </p:txBody>
      </p:sp>
      <p:pic>
        <p:nvPicPr>
          <p:cNvPr id="7" name="Content Placeholder 6">
            <a:extLst>
              <a:ext uri="{FF2B5EF4-FFF2-40B4-BE49-F238E27FC236}">
                <a16:creationId xmlns:a16="http://schemas.microsoft.com/office/drawing/2014/main" id="{4A690364-B61A-0B44-1C03-309B8E91BB04}"/>
              </a:ext>
            </a:extLst>
          </p:cNvPr>
          <p:cNvPicPr>
            <a:picLocks noGrp="1" noChangeAspect="1"/>
          </p:cNvPicPr>
          <p:nvPr>
            <p:ph sz="half" idx="2"/>
          </p:nvPr>
        </p:nvPicPr>
        <p:blipFill>
          <a:blip r:embed="rId3"/>
          <a:stretch>
            <a:fillRect/>
          </a:stretch>
        </p:blipFill>
        <p:spPr>
          <a:xfrm>
            <a:off x="6074108" y="3044657"/>
            <a:ext cx="6068607" cy="3134855"/>
          </a:xfrm>
          <a:prstGeom prst="rect">
            <a:avLst/>
          </a:prstGeom>
        </p:spPr>
      </p:pic>
      <p:sp>
        <p:nvSpPr>
          <p:cNvPr id="5" name="Slide Number Placeholder 4">
            <a:extLst>
              <a:ext uri="{FF2B5EF4-FFF2-40B4-BE49-F238E27FC236}">
                <a16:creationId xmlns:a16="http://schemas.microsoft.com/office/drawing/2014/main" id="{CC5A624B-95BB-E815-0349-BC058CC241F9}"/>
              </a:ext>
            </a:extLst>
          </p:cNvPr>
          <p:cNvSpPr>
            <a:spLocks noGrp="1"/>
          </p:cNvSpPr>
          <p:nvPr>
            <p:ph type="sldNum" sz="quarter" idx="12"/>
          </p:nvPr>
        </p:nvSpPr>
        <p:spPr/>
        <p:txBody>
          <a:bodyPr/>
          <a:lstStyle/>
          <a:p>
            <a:fld id="{978A6813-7DB0-4917-8711-7B158145463E}" type="slidenum">
              <a:rPr lang="en-CA" smtClean="0"/>
              <a:t>16</a:t>
            </a:fld>
            <a:endParaRPr lang="en-CA"/>
          </a:p>
        </p:txBody>
      </p:sp>
      <p:sp>
        <p:nvSpPr>
          <p:cNvPr id="10" name="TextBox 9">
            <a:extLst>
              <a:ext uri="{FF2B5EF4-FFF2-40B4-BE49-F238E27FC236}">
                <a16:creationId xmlns:a16="http://schemas.microsoft.com/office/drawing/2014/main" id="{B1690F6F-A677-518D-0400-FA2E8FF4D3DC}"/>
              </a:ext>
            </a:extLst>
          </p:cNvPr>
          <p:cNvSpPr txBox="1"/>
          <p:nvPr/>
        </p:nvSpPr>
        <p:spPr>
          <a:xfrm>
            <a:off x="1119029" y="4469766"/>
            <a:ext cx="484439" cy="369332"/>
          </a:xfrm>
          <a:prstGeom prst="rect">
            <a:avLst/>
          </a:prstGeom>
          <a:noFill/>
        </p:spPr>
        <p:txBody>
          <a:bodyPr wrap="square" rtlCol="0">
            <a:spAutoFit/>
          </a:bodyPr>
          <a:lstStyle/>
          <a:p>
            <a:r>
              <a:rPr lang="en-US" dirty="0"/>
              <a:t>NR</a:t>
            </a:r>
            <a:endParaRPr lang="en-CA" dirty="0"/>
          </a:p>
        </p:txBody>
      </p:sp>
      <p:sp>
        <p:nvSpPr>
          <p:cNvPr id="11" name="TextBox 10">
            <a:extLst>
              <a:ext uri="{FF2B5EF4-FFF2-40B4-BE49-F238E27FC236}">
                <a16:creationId xmlns:a16="http://schemas.microsoft.com/office/drawing/2014/main" id="{40D6159E-DCD6-9C0C-A9CD-28DBC39CC957}"/>
              </a:ext>
            </a:extLst>
          </p:cNvPr>
          <p:cNvSpPr txBox="1"/>
          <p:nvPr/>
        </p:nvSpPr>
        <p:spPr>
          <a:xfrm>
            <a:off x="2289943" y="3640360"/>
            <a:ext cx="828761" cy="369332"/>
          </a:xfrm>
          <a:prstGeom prst="rect">
            <a:avLst/>
          </a:prstGeom>
          <a:noFill/>
        </p:spPr>
        <p:txBody>
          <a:bodyPr wrap="square" rtlCol="0">
            <a:spAutoFit/>
          </a:bodyPr>
          <a:lstStyle/>
          <a:p>
            <a:r>
              <a:rPr lang="en-US" dirty="0"/>
              <a:t>Rn222</a:t>
            </a:r>
            <a:endParaRPr lang="en-CA" dirty="0"/>
          </a:p>
        </p:txBody>
      </p:sp>
      <p:sp>
        <p:nvSpPr>
          <p:cNvPr id="12" name="TextBox 11">
            <a:extLst>
              <a:ext uri="{FF2B5EF4-FFF2-40B4-BE49-F238E27FC236}">
                <a16:creationId xmlns:a16="http://schemas.microsoft.com/office/drawing/2014/main" id="{AD2205C4-0ECC-8D52-C258-C2C43F0F9C00}"/>
              </a:ext>
            </a:extLst>
          </p:cNvPr>
          <p:cNvSpPr txBox="1"/>
          <p:nvPr/>
        </p:nvSpPr>
        <p:spPr>
          <a:xfrm>
            <a:off x="3417526" y="3918133"/>
            <a:ext cx="816556" cy="369332"/>
          </a:xfrm>
          <a:prstGeom prst="rect">
            <a:avLst/>
          </a:prstGeom>
          <a:noFill/>
        </p:spPr>
        <p:txBody>
          <a:bodyPr wrap="square" rtlCol="0">
            <a:spAutoFit/>
          </a:bodyPr>
          <a:lstStyle/>
          <a:p>
            <a:r>
              <a:rPr lang="en-US" dirty="0"/>
              <a:t>Po218</a:t>
            </a:r>
            <a:endParaRPr lang="en-CA" dirty="0"/>
          </a:p>
        </p:txBody>
      </p:sp>
      <p:sp>
        <p:nvSpPr>
          <p:cNvPr id="13" name="TextBox 12">
            <a:extLst>
              <a:ext uri="{FF2B5EF4-FFF2-40B4-BE49-F238E27FC236}">
                <a16:creationId xmlns:a16="http://schemas.microsoft.com/office/drawing/2014/main" id="{380C82F2-8F9C-018E-AEB6-9BE24C741C08}"/>
              </a:ext>
            </a:extLst>
          </p:cNvPr>
          <p:cNvSpPr txBox="1"/>
          <p:nvPr/>
        </p:nvSpPr>
        <p:spPr>
          <a:xfrm>
            <a:off x="4492308" y="4100434"/>
            <a:ext cx="816556" cy="369332"/>
          </a:xfrm>
          <a:prstGeom prst="rect">
            <a:avLst/>
          </a:prstGeom>
          <a:noFill/>
        </p:spPr>
        <p:txBody>
          <a:bodyPr wrap="square" rtlCol="0">
            <a:spAutoFit/>
          </a:bodyPr>
          <a:lstStyle/>
          <a:p>
            <a:r>
              <a:rPr lang="en-US" dirty="0"/>
              <a:t>Po214</a:t>
            </a:r>
            <a:endParaRPr lang="en-CA" dirty="0"/>
          </a:p>
        </p:txBody>
      </p:sp>
      <p:cxnSp>
        <p:nvCxnSpPr>
          <p:cNvPr id="15" name="Straight Arrow Connector 14">
            <a:extLst>
              <a:ext uri="{FF2B5EF4-FFF2-40B4-BE49-F238E27FC236}">
                <a16:creationId xmlns:a16="http://schemas.microsoft.com/office/drawing/2014/main" id="{364711DF-62E3-1396-1ED9-5D0A0E4E6F6D}"/>
              </a:ext>
            </a:extLst>
          </p:cNvPr>
          <p:cNvCxnSpPr>
            <a:cxnSpLocks/>
          </p:cNvCxnSpPr>
          <p:nvPr/>
        </p:nvCxnSpPr>
        <p:spPr>
          <a:xfrm flipH="1">
            <a:off x="1275315" y="4864156"/>
            <a:ext cx="95247" cy="39562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30D3E11-025A-1544-A6C1-2FEDF2E2CE3E}"/>
              </a:ext>
            </a:extLst>
          </p:cNvPr>
          <p:cNvCxnSpPr>
            <a:cxnSpLocks/>
          </p:cNvCxnSpPr>
          <p:nvPr/>
        </p:nvCxnSpPr>
        <p:spPr>
          <a:xfrm>
            <a:off x="2679634" y="4034750"/>
            <a:ext cx="339630" cy="25134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DFD3F6C-37DD-3DE8-FA5C-DD6FAC0B958B}"/>
              </a:ext>
            </a:extLst>
          </p:cNvPr>
          <p:cNvCxnSpPr>
            <a:cxnSpLocks/>
            <a:stCxn id="12" idx="2"/>
          </p:cNvCxnSpPr>
          <p:nvPr/>
        </p:nvCxnSpPr>
        <p:spPr>
          <a:xfrm flipH="1">
            <a:off x="3544954" y="4287465"/>
            <a:ext cx="280850" cy="3246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FCDD5CD-4644-85D7-EE08-62C80C12130B}"/>
              </a:ext>
            </a:extLst>
          </p:cNvPr>
          <p:cNvCxnSpPr>
            <a:cxnSpLocks/>
          </p:cNvCxnSpPr>
          <p:nvPr/>
        </p:nvCxnSpPr>
        <p:spPr>
          <a:xfrm flipH="1">
            <a:off x="4872938" y="4516533"/>
            <a:ext cx="60325" cy="37398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3549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F87FE-CCB8-78F4-3D10-B4C5B50ECD92}"/>
              </a:ext>
            </a:extLst>
          </p:cNvPr>
          <p:cNvSpPr>
            <a:spLocks noGrp="1"/>
          </p:cNvSpPr>
          <p:nvPr>
            <p:ph type="title"/>
          </p:nvPr>
        </p:nvSpPr>
        <p:spPr/>
        <p:txBody>
          <a:bodyPr/>
          <a:lstStyle/>
          <a:p>
            <a:r>
              <a:rPr lang="en-US" dirty="0"/>
              <a:t>Current Work on PICO-40L</a:t>
            </a:r>
            <a:endParaRPr lang="en-CA"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381B5EC-DA75-B6E3-F979-710A3ADCD6F7}"/>
                  </a:ext>
                </a:extLst>
              </p:cNvPr>
              <p:cNvSpPr>
                <a:spLocks noGrp="1"/>
              </p:cNvSpPr>
              <p:nvPr>
                <p:ph sz="half" idx="1"/>
              </p:nvPr>
            </p:nvSpPr>
            <p:spPr>
              <a:xfrm>
                <a:off x="321754" y="1258256"/>
                <a:ext cx="7110403" cy="3767328"/>
              </a:xfrm>
            </p:spPr>
            <p:txBody>
              <a:bodyPr/>
              <a:lstStyle/>
              <a:p>
                <a:r>
                  <a:rPr lang="en-US" dirty="0"/>
                  <a:t>Cold region chiller needed repairs</a:t>
                </a:r>
              </a:p>
              <a:p>
                <a:r>
                  <a:rPr lang="en-US" dirty="0"/>
                  <a:t>Water tank drained for a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C</m:t>
                        </m:r>
                      </m:e>
                      <m:sub>
                        <m:r>
                          <a:rPr lang="en-US">
                            <a:latin typeface="Cambria Math" panose="02040503050406030204" pitchFamily="18" charset="0"/>
                          </a:rPr>
                          <m:t>3</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a:rPr lang="en-US">
                            <a:latin typeface="Cambria Math" panose="02040503050406030204" pitchFamily="18" charset="0"/>
                          </a:rPr>
                          <m:t>8</m:t>
                        </m:r>
                      </m:sub>
                    </m:sSub>
                  </m:oMath>
                </a14:m>
                <a:r>
                  <a:rPr lang="en-US" dirty="0"/>
                  <a:t> valve repair</a:t>
                </a:r>
              </a:p>
              <a:p>
                <a:r>
                  <a:rPr lang="en-US" dirty="0"/>
                  <a:t>Pneumatic line leak repaired</a:t>
                </a:r>
              </a:p>
              <a:p>
                <a:r>
                  <a:rPr lang="en-US" dirty="0"/>
                  <a:t>Currently have 1 live month of data, looking to collect more data this year! </a:t>
                </a:r>
                <a:endParaRPr lang="en-CA" dirty="0"/>
              </a:p>
            </p:txBody>
          </p:sp>
        </mc:Choice>
        <mc:Fallback>
          <p:sp>
            <p:nvSpPr>
              <p:cNvPr id="3" name="Content Placeholder 2">
                <a:extLst>
                  <a:ext uri="{FF2B5EF4-FFF2-40B4-BE49-F238E27FC236}">
                    <a16:creationId xmlns:a16="http://schemas.microsoft.com/office/drawing/2014/main" id="{E381B5EC-DA75-B6E3-F979-710A3ADCD6F7}"/>
                  </a:ext>
                </a:extLst>
              </p:cNvPr>
              <p:cNvSpPr>
                <a:spLocks noGrp="1" noRot="1" noChangeAspect="1" noMove="1" noResize="1" noEditPoints="1" noAdjustHandles="1" noChangeArrowheads="1" noChangeShapeType="1" noTextEdit="1"/>
              </p:cNvSpPr>
              <p:nvPr>
                <p:ph sz="half" idx="1"/>
              </p:nvPr>
            </p:nvSpPr>
            <p:spPr>
              <a:xfrm>
                <a:off x="321754" y="1258256"/>
                <a:ext cx="7110403" cy="3767328"/>
              </a:xfrm>
              <a:blipFill>
                <a:blip r:embed="rId3"/>
                <a:stretch>
                  <a:fillRect l="-1201" t="-2751"/>
                </a:stretch>
              </a:blipFill>
            </p:spPr>
            <p:txBody>
              <a:bodyPr/>
              <a:lstStyle/>
              <a:p>
                <a:r>
                  <a:rPr lang="en-CA">
                    <a:noFill/>
                  </a:rPr>
                  <a:t> </a:t>
                </a:r>
              </a:p>
            </p:txBody>
          </p:sp>
        </mc:Fallback>
      </mc:AlternateContent>
      <p:sp>
        <p:nvSpPr>
          <p:cNvPr id="5" name="Slide Number Placeholder 4">
            <a:extLst>
              <a:ext uri="{FF2B5EF4-FFF2-40B4-BE49-F238E27FC236}">
                <a16:creationId xmlns:a16="http://schemas.microsoft.com/office/drawing/2014/main" id="{E78B2E1B-73F3-77ED-955F-1FCCB6E800C7}"/>
              </a:ext>
            </a:extLst>
          </p:cNvPr>
          <p:cNvSpPr>
            <a:spLocks noGrp="1"/>
          </p:cNvSpPr>
          <p:nvPr>
            <p:ph type="sldNum" sz="quarter" idx="12"/>
          </p:nvPr>
        </p:nvSpPr>
        <p:spPr/>
        <p:txBody>
          <a:bodyPr/>
          <a:lstStyle/>
          <a:p>
            <a:fld id="{978A6813-7DB0-4917-8711-7B158145463E}" type="slidenum">
              <a:rPr lang="en-CA" smtClean="0"/>
              <a:t>17</a:t>
            </a:fld>
            <a:endParaRPr lang="en-CA"/>
          </a:p>
        </p:txBody>
      </p:sp>
      <p:pic>
        <p:nvPicPr>
          <p:cNvPr id="6" name="Content Placeholder 6">
            <a:extLst>
              <a:ext uri="{FF2B5EF4-FFF2-40B4-BE49-F238E27FC236}">
                <a16:creationId xmlns:a16="http://schemas.microsoft.com/office/drawing/2014/main" id="{13CF66E0-82C4-51AB-5728-66A5ECAD5571}"/>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8235994" y="1002323"/>
            <a:ext cx="3956006" cy="5275385"/>
          </a:xfrm>
        </p:spPr>
      </p:pic>
      <p:sp>
        <p:nvSpPr>
          <p:cNvPr id="8" name="Rectangle 7">
            <a:extLst>
              <a:ext uri="{FF2B5EF4-FFF2-40B4-BE49-F238E27FC236}">
                <a16:creationId xmlns:a16="http://schemas.microsoft.com/office/drawing/2014/main" id="{2DF67ED3-8C5C-6AE3-7DAF-09AE0016F357}"/>
              </a:ext>
            </a:extLst>
          </p:cNvPr>
          <p:cNvSpPr/>
          <p:nvPr/>
        </p:nvSpPr>
        <p:spPr>
          <a:xfrm>
            <a:off x="1062927" y="3788808"/>
            <a:ext cx="3827721" cy="197765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a:solidFill>
                    <a:schemeClr val="tx1"/>
                  </a:solidFill>
                </a:ln>
                <a:solidFill>
                  <a:schemeClr val="tx1"/>
                </a:solidFill>
              </a:rPr>
              <a:t>PICO-40L has an irreducible background that impacts the detector, which we believe to be from the Rn222 chain. We are currently working on it, and do not believe will be present in PICO-500</a:t>
            </a:r>
            <a:endParaRPr lang="en-CA" dirty="0">
              <a:ln>
                <a:solidFill>
                  <a:schemeClr val="tx1"/>
                </a:solidFill>
              </a:ln>
              <a:solidFill>
                <a:schemeClr val="tx1"/>
              </a:solidFill>
            </a:endParaRPr>
          </a:p>
        </p:txBody>
      </p:sp>
    </p:spTree>
    <p:extLst>
      <p:ext uri="{BB962C8B-B14F-4D97-AF65-F5344CB8AC3E}">
        <p14:creationId xmlns:p14="http://schemas.microsoft.com/office/powerpoint/2010/main" val="1853901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7BA138-9624-EF09-21E8-622DAA3F33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41B3C4-EA97-9354-DAFD-72CD3A96186E}"/>
              </a:ext>
            </a:extLst>
          </p:cNvPr>
          <p:cNvSpPr>
            <a:spLocks noGrp="1"/>
          </p:cNvSpPr>
          <p:nvPr>
            <p:ph type="title"/>
          </p:nvPr>
        </p:nvSpPr>
        <p:spPr/>
        <p:txBody>
          <a:bodyPr/>
          <a:lstStyle/>
          <a:p>
            <a:r>
              <a:rPr lang="en-US" dirty="0"/>
              <a:t>Current Work on PICO-500: Pressure Vessel</a:t>
            </a:r>
            <a:endParaRPr lang="en-CA" dirty="0"/>
          </a:p>
        </p:txBody>
      </p:sp>
      <p:sp>
        <p:nvSpPr>
          <p:cNvPr id="3" name="Content Placeholder 2">
            <a:extLst>
              <a:ext uri="{FF2B5EF4-FFF2-40B4-BE49-F238E27FC236}">
                <a16:creationId xmlns:a16="http://schemas.microsoft.com/office/drawing/2014/main" id="{659B2C1A-3CA6-4AFA-FC48-96C0C28A8F8E}"/>
              </a:ext>
            </a:extLst>
          </p:cNvPr>
          <p:cNvSpPr>
            <a:spLocks noGrp="1"/>
          </p:cNvSpPr>
          <p:nvPr>
            <p:ph sz="half" idx="1"/>
          </p:nvPr>
        </p:nvSpPr>
        <p:spPr>
          <a:xfrm>
            <a:off x="157255" y="1440971"/>
            <a:ext cx="2605571" cy="4260985"/>
          </a:xfrm>
        </p:spPr>
        <p:txBody>
          <a:bodyPr>
            <a:normAutofit/>
          </a:bodyPr>
          <a:lstStyle/>
          <a:p>
            <a:r>
              <a:rPr lang="en-US" dirty="0"/>
              <a:t>The pressure vessel has been assembled and welded inside the water tank in the Cube Hall</a:t>
            </a:r>
          </a:p>
          <a:p>
            <a:endParaRPr lang="en-US" dirty="0"/>
          </a:p>
          <a:p>
            <a:r>
              <a:rPr lang="en-CA" dirty="0"/>
              <a:t>Leak checking and radon assay are now completed</a:t>
            </a:r>
          </a:p>
        </p:txBody>
      </p:sp>
      <p:sp>
        <p:nvSpPr>
          <p:cNvPr id="5" name="Slide Number Placeholder 4">
            <a:extLst>
              <a:ext uri="{FF2B5EF4-FFF2-40B4-BE49-F238E27FC236}">
                <a16:creationId xmlns:a16="http://schemas.microsoft.com/office/drawing/2014/main" id="{47C913E4-95CA-22C1-D693-9BA0482A8233}"/>
              </a:ext>
            </a:extLst>
          </p:cNvPr>
          <p:cNvSpPr>
            <a:spLocks noGrp="1"/>
          </p:cNvSpPr>
          <p:nvPr>
            <p:ph type="sldNum" sz="quarter" idx="12"/>
          </p:nvPr>
        </p:nvSpPr>
        <p:spPr/>
        <p:txBody>
          <a:bodyPr/>
          <a:lstStyle/>
          <a:p>
            <a:fld id="{978A6813-7DB0-4917-8711-7B158145463E}" type="slidenum">
              <a:rPr lang="en-CA" smtClean="0"/>
              <a:t>18</a:t>
            </a:fld>
            <a:endParaRPr lang="en-CA"/>
          </a:p>
        </p:txBody>
      </p:sp>
      <p:pic>
        <p:nvPicPr>
          <p:cNvPr id="7" name="Picture 6">
            <a:extLst>
              <a:ext uri="{FF2B5EF4-FFF2-40B4-BE49-F238E27FC236}">
                <a16:creationId xmlns:a16="http://schemas.microsoft.com/office/drawing/2014/main" id="{1C227498-B981-4E96-4AB6-09C5D7B68DDD}"/>
              </a:ext>
            </a:extLst>
          </p:cNvPr>
          <p:cNvPicPr>
            <a:picLocks noChangeAspect="1"/>
          </p:cNvPicPr>
          <p:nvPr/>
        </p:nvPicPr>
        <p:blipFill>
          <a:blip r:embed="rId3"/>
          <a:srcRect l="1" r="74310" b="1000"/>
          <a:stretch>
            <a:fillRect/>
          </a:stretch>
        </p:blipFill>
        <p:spPr>
          <a:xfrm>
            <a:off x="2762826" y="1305917"/>
            <a:ext cx="3024057" cy="4719631"/>
          </a:xfrm>
          <a:prstGeom prst="rect">
            <a:avLst/>
          </a:prstGeom>
        </p:spPr>
      </p:pic>
      <p:pic>
        <p:nvPicPr>
          <p:cNvPr id="6" name="Picture 5">
            <a:extLst>
              <a:ext uri="{FF2B5EF4-FFF2-40B4-BE49-F238E27FC236}">
                <a16:creationId xmlns:a16="http://schemas.microsoft.com/office/drawing/2014/main" id="{91BCF333-2E72-A787-42C3-7F6CCBF1DD61}"/>
              </a:ext>
            </a:extLst>
          </p:cNvPr>
          <p:cNvPicPr>
            <a:picLocks noChangeAspect="1"/>
          </p:cNvPicPr>
          <p:nvPr/>
        </p:nvPicPr>
        <p:blipFill>
          <a:blip r:embed="rId4">
            <a:extLst>
              <a:ext uri="{28A0092B-C50C-407E-A947-70E740481C1C}">
                <a14:useLocalDpi xmlns:a14="http://schemas.microsoft.com/office/drawing/2010/main" val="0"/>
              </a:ext>
            </a:extLst>
          </a:blip>
          <a:srcRect t="9209" b="9691"/>
          <a:stretch>
            <a:fillRect/>
          </a:stretch>
        </p:blipFill>
        <p:spPr>
          <a:xfrm>
            <a:off x="9429174" y="1305915"/>
            <a:ext cx="2689126" cy="4719631"/>
          </a:xfrm>
          <a:prstGeom prst="rect">
            <a:avLst/>
          </a:prstGeom>
        </p:spPr>
      </p:pic>
      <p:pic>
        <p:nvPicPr>
          <p:cNvPr id="9" name="Picture 8">
            <a:extLst>
              <a:ext uri="{FF2B5EF4-FFF2-40B4-BE49-F238E27FC236}">
                <a16:creationId xmlns:a16="http://schemas.microsoft.com/office/drawing/2014/main" id="{EC2FDC48-28F6-94BD-2513-71AE807E6D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6883" y="1305916"/>
            <a:ext cx="3539723" cy="4719631"/>
          </a:xfrm>
          <a:prstGeom prst="rect">
            <a:avLst/>
          </a:prstGeom>
        </p:spPr>
      </p:pic>
    </p:spTree>
    <p:extLst>
      <p:ext uri="{BB962C8B-B14F-4D97-AF65-F5344CB8AC3E}">
        <p14:creationId xmlns:p14="http://schemas.microsoft.com/office/powerpoint/2010/main" val="204412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A2282-A368-95D0-51A3-6774C40842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AAABB4-8CB6-3EE4-7850-0BCA2DC37513}"/>
              </a:ext>
            </a:extLst>
          </p:cNvPr>
          <p:cNvSpPr>
            <a:spLocks noGrp="1"/>
          </p:cNvSpPr>
          <p:nvPr>
            <p:ph type="title"/>
          </p:nvPr>
        </p:nvSpPr>
        <p:spPr/>
        <p:txBody>
          <a:bodyPr/>
          <a:lstStyle/>
          <a:p>
            <a:r>
              <a:rPr lang="en-US" dirty="0"/>
              <a:t>Current Work on PICO-500: Inner Vessel</a:t>
            </a:r>
            <a:endParaRPr lang="en-CA" dirty="0"/>
          </a:p>
        </p:txBody>
      </p:sp>
      <p:sp>
        <p:nvSpPr>
          <p:cNvPr id="3" name="Content Placeholder 2">
            <a:extLst>
              <a:ext uri="{FF2B5EF4-FFF2-40B4-BE49-F238E27FC236}">
                <a16:creationId xmlns:a16="http://schemas.microsoft.com/office/drawing/2014/main" id="{6C17FD7D-EA88-D27C-ADC6-B3DC55137C02}"/>
              </a:ext>
            </a:extLst>
          </p:cNvPr>
          <p:cNvSpPr>
            <a:spLocks noGrp="1"/>
          </p:cNvSpPr>
          <p:nvPr>
            <p:ph sz="half" idx="1"/>
          </p:nvPr>
        </p:nvSpPr>
        <p:spPr>
          <a:xfrm>
            <a:off x="742644" y="1253167"/>
            <a:ext cx="10446972" cy="1659912"/>
          </a:xfrm>
        </p:spPr>
        <p:txBody>
          <a:bodyPr/>
          <a:lstStyle/>
          <a:p>
            <a:r>
              <a:rPr lang="en-US" dirty="0"/>
              <a:t>Near finished with Inner Vessel assembly, to be inserted into the pressure vessel</a:t>
            </a:r>
          </a:p>
          <a:p>
            <a:r>
              <a:rPr lang="en-US" dirty="0"/>
              <a:t>Active fluid fill around fall 2026</a:t>
            </a:r>
            <a:endParaRPr lang="en-CA" dirty="0"/>
          </a:p>
        </p:txBody>
      </p:sp>
      <p:sp>
        <p:nvSpPr>
          <p:cNvPr id="5" name="Slide Number Placeholder 4">
            <a:extLst>
              <a:ext uri="{FF2B5EF4-FFF2-40B4-BE49-F238E27FC236}">
                <a16:creationId xmlns:a16="http://schemas.microsoft.com/office/drawing/2014/main" id="{8E0E4BFC-FB46-23A2-A277-08AA3D08BE38}"/>
              </a:ext>
            </a:extLst>
          </p:cNvPr>
          <p:cNvSpPr>
            <a:spLocks noGrp="1"/>
          </p:cNvSpPr>
          <p:nvPr>
            <p:ph type="sldNum" sz="quarter" idx="12"/>
          </p:nvPr>
        </p:nvSpPr>
        <p:spPr/>
        <p:txBody>
          <a:bodyPr/>
          <a:lstStyle/>
          <a:p>
            <a:fld id="{978A6813-7DB0-4917-8711-7B158145463E}" type="slidenum">
              <a:rPr lang="en-CA" smtClean="0"/>
              <a:t>19</a:t>
            </a:fld>
            <a:endParaRPr lang="en-CA"/>
          </a:p>
        </p:txBody>
      </p:sp>
      <p:pic>
        <p:nvPicPr>
          <p:cNvPr id="6" name="Content Placeholder 6" descr="A group of people in blue uniforms working in a factory&#10;&#10;AI-generated content may be incorrect.">
            <a:extLst>
              <a:ext uri="{FF2B5EF4-FFF2-40B4-BE49-F238E27FC236}">
                <a16:creationId xmlns:a16="http://schemas.microsoft.com/office/drawing/2014/main" id="{831CB238-3CA8-877B-C52A-3181FAA9DF5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2967133"/>
            <a:ext cx="5885468" cy="3310575"/>
          </a:xfrm>
        </p:spPr>
      </p:pic>
      <p:pic>
        <p:nvPicPr>
          <p:cNvPr id="7" name="Picture 6" descr="A group of people wearing blue suits and white helmets&#10;&#10;AI-generated content may be incorrect.">
            <a:extLst>
              <a:ext uri="{FF2B5EF4-FFF2-40B4-BE49-F238E27FC236}">
                <a16:creationId xmlns:a16="http://schemas.microsoft.com/office/drawing/2014/main" id="{6C5BD007-81E5-BA29-166E-E28CE5FD7E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6533" y="2967133"/>
            <a:ext cx="5885468" cy="3310576"/>
          </a:xfrm>
          <a:prstGeom prst="rect">
            <a:avLst/>
          </a:prstGeom>
        </p:spPr>
      </p:pic>
    </p:spTree>
    <p:extLst>
      <p:ext uri="{BB962C8B-B14F-4D97-AF65-F5344CB8AC3E}">
        <p14:creationId xmlns:p14="http://schemas.microsoft.com/office/powerpoint/2010/main" val="1231249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DD53B-FA02-E1DD-17E6-B1F870E96128}"/>
              </a:ext>
            </a:extLst>
          </p:cNvPr>
          <p:cNvSpPr>
            <a:spLocks noGrp="1"/>
          </p:cNvSpPr>
          <p:nvPr>
            <p:ph type="title"/>
          </p:nvPr>
        </p:nvSpPr>
        <p:spPr/>
        <p:txBody>
          <a:bodyPr/>
          <a:lstStyle/>
          <a:p>
            <a:r>
              <a:rPr lang="en-US" dirty="0"/>
              <a:t>The PICO Collaboration</a:t>
            </a:r>
            <a:endParaRPr lang="en-CA" dirty="0"/>
          </a:p>
        </p:txBody>
      </p:sp>
      <p:sp>
        <p:nvSpPr>
          <p:cNvPr id="5" name="Slide Number Placeholder 4">
            <a:extLst>
              <a:ext uri="{FF2B5EF4-FFF2-40B4-BE49-F238E27FC236}">
                <a16:creationId xmlns:a16="http://schemas.microsoft.com/office/drawing/2014/main" id="{E28284DA-B9A0-3F98-9B66-EF7BD4E727B3}"/>
              </a:ext>
            </a:extLst>
          </p:cNvPr>
          <p:cNvSpPr>
            <a:spLocks noGrp="1"/>
          </p:cNvSpPr>
          <p:nvPr>
            <p:ph type="sldNum" sz="quarter" idx="12"/>
          </p:nvPr>
        </p:nvSpPr>
        <p:spPr/>
        <p:txBody>
          <a:bodyPr/>
          <a:lstStyle/>
          <a:p>
            <a:fld id="{978A6813-7DB0-4917-8711-7B158145463E}" type="slidenum">
              <a:rPr lang="en-CA" smtClean="0"/>
              <a:t>2</a:t>
            </a:fld>
            <a:endParaRPr lang="en-CA" dirty="0"/>
          </a:p>
        </p:txBody>
      </p:sp>
      <p:grpSp>
        <p:nvGrpSpPr>
          <p:cNvPr id="8" name="Group 7">
            <a:extLst>
              <a:ext uri="{FF2B5EF4-FFF2-40B4-BE49-F238E27FC236}">
                <a16:creationId xmlns:a16="http://schemas.microsoft.com/office/drawing/2014/main" id="{C432DF08-D593-1524-E87B-13DE908B5041}"/>
              </a:ext>
            </a:extLst>
          </p:cNvPr>
          <p:cNvGrpSpPr/>
          <p:nvPr/>
        </p:nvGrpSpPr>
        <p:grpSpPr>
          <a:xfrm>
            <a:off x="18462" y="1002323"/>
            <a:ext cx="11756819" cy="5260937"/>
            <a:chOff x="18462" y="1002323"/>
            <a:chExt cx="11756819" cy="5260937"/>
          </a:xfrm>
        </p:grpSpPr>
        <p:pic>
          <p:nvPicPr>
            <p:cNvPr id="7" name="Picture 6">
              <a:extLst>
                <a:ext uri="{FF2B5EF4-FFF2-40B4-BE49-F238E27FC236}">
                  <a16:creationId xmlns:a16="http://schemas.microsoft.com/office/drawing/2014/main" id="{AFFE95E4-5155-C6B1-3430-2C8EE7F8E9D2}"/>
                </a:ext>
              </a:extLst>
            </p:cNvPr>
            <p:cNvPicPr>
              <a:picLocks noChangeAspect="1"/>
            </p:cNvPicPr>
            <p:nvPr/>
          </p:nvPicPr>
          <p:blipFill>
            <a:blip r:embed="rId2"/>
            <a:stretch>
              <a:fillRect/>
            </a:stretch>
          </p:blipFill>
          <p:spPr>
            <a:xfrm>
              <a:off x="18462" y="1002323"/>
              <a:ext cx="11756819" cy="5260937"/>
            </a:xfrm>
            <a:prstGeom prst="rect">
              <a:avLst/>
            </a:prstGeom>
          </p:spPr>
        </p:pic>
        <p:sp>
          <p:nvSpPr>
            <p:cNvPr id="3" name="Oval 2">
              <a:extLst>
                <a:ext uri="{FF2B5EF4-FFF2-40B4-BE49-F238E27FC236}">
                  <a16:creationId xmlns:a16="http://schemas.microsoft.com/office/drawing/2014/main" id="{44D7625E-6568-9A20-DB92-6B55422392D7}"/>
                </a:ext>
              </a:extLst>
            </p:cNvPr>
            <p:cNvSpPr/>
            <p:nvPr/>
          </p:nvSpPr>
          <p:spPr>
            <a:xfrm>
              <a:off x="8551068" y="3400425"/>
              <a:ext cx="882650" cy="850900"/>
            </a:xfrm>
            <a:prstGeom prst="ellipse">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35</a:t>
              </a:r>
              <a:endParaRPr lang="en-CA" b="1" dirty="0"/>
            </a:p>
          </p:txBody>
        </p:sp>
        <p:sp>
          <p:nvSpPr>
            <p:cNvPr id="4" name="Oval 3">
              <a:extLst>
                <a:ext uri="{FF2B5EF4-FFF2-40B4-BE49-F238E27FC236}">
                  <a16:creationId xmlns:a16="http://schemas.microsoft.com/office/drawing/2014/main" id="{B101584C-F959-9BE6-A379-414646111E27}"/>
                </a:ext>
              </a:extLst>
            </p:cNvPr>
            <p:cNvSpPr/>
            <p:nvPr/>
          </p:nvSpPr>
          <p:spPr>
            <a:xfrm>
              <a:off x="8551068" y="2356441"/>
              <a:ext cx="882650" cy="850900"/>
            </a:xfrm>
            <a:prstGeom prst="ellipse">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16</a:t>
              </a:r>
              <a:endParaRPr lang="en-CA" b="1" dirty="0"/>
            </a:p>
          </p:txBody>
        </p:sp>
        <p:sp>
          <p:nvSpPr>
            <p:cNvPr id="6" name="Oval 5">
              <a:extLst>
                <a:ext uri="{FF2B5EF4-FFF2-40B4-BE49-F238E27FC236}">
                  <a16:creationId xmlns:a16="http://schemas.microsoft.com/office/drawing/2014/main" id="{AAD42EA1-B40D-1819-BB34-6B0641D8BB6C}"/>
                </a:ext>
              </a:extLst>
            </p:cNvPr>
            <p:cNvSpPr/>
            <p:nvPr/>
          </p:nvSpPr>
          <p:spPr>
            <a:xfrm>
              <a:off x="8551068" y="1312457"/>
              <a:ext cx="882650" cy="850900"/>
            </a:xfrm>
            <a:prstGeom prst="ellipse">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5</a:t>
              </a:r>
              <a:endParaRPr lang="en-CA" b="1" dirty="0"/>
            </a:p>
          </p:txBody>
        </p:sp>
      </p:grpSp>
    </p:spTree>
    <p:extLst>
      <p:ext uri="{BB962C8B-B14F-4D97-AF65-F5344CB8AC3E}">
        <p14:creationId xmlns:p14="http://schemas.microsoft.com/office/powerpoint/2010/main" val="41272317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F696E-1982-792C-95C9-1829BFCAF597}"/>
              </a:ext>
            </a:extLst>
          </p:cNvPr>
          <p:cNvSpPr>
            <a:spLocks noGrp="1"/>
          </p:cNvSpPr>
          <p:nvPr>
            <p:ph type="title"/>
          </p:nvPr>
        </p:nvSpPr>
        <p:spPr/>
        <p:txBody>
          <a:bodyPr/>
          <a:lstStyle/>
          <a:p>
            <a:r>
              <a:rPr lang="en-US" dirty="0"/>
              <a:t>Projected Sensitivities</a:t>
            </a:r>
            <a:endParaRPr lang="en-CA" dirty="0"/>
          </a:p>
        </p:txBody>
      </p:sp>
      <p:sp>
        <p:nvSpPr>
          <p:cNvPr id="3" name="Content Placeholder 2">
            <a:extLst>
              <a:ext uri="{FF2B5EF4-FFF2-40B4-BE49-F238E27FC236}">
                <a16:creationId xmlns:a16="http://schemas.microsoft.com/office/drawing/2014/main" id="{5FB3378F-7DEC-7ABE-EEB4-C7AD607565E5}"/>
              </a:ext>
            </a:extLst>
          </p:cNvPr>
          <p:cNvSpPr>
            <a:spLocks noGrp="1"/>
          </p:cNvSpPr>
          <p:nvPr>
            <p:ph sz="half" idx="1"/>
          </p:nvPr>
        </p:nvSpPr>
        <p:spPr>
          <a:xfrm>
            <a:off x="676656" y="1309977"/>
            <a:ext cx="10772774" cy="1084431"/>
          </a:xfrm>
        </p:spPr>
        <p:txBody>
          <a:bodyPr/>
          <a:lstStyle/>
          <a:p>
            <a:r>
              <a:rPr lang="en-US" dirty="0"/>
              <a:t>PICO-500 is expected to place world leading limits in the SD WIMP cross section</a:t>
            </a:r>
            <a:endParaRPr lang="en-CA" dirty="0"/>
          </a:p>
        </p:txBody>
      </p:sp>
      <p:sp>
        <p:nvSpPr>
          <p:cNvPr id="5" name="Slide Number Placeholder 4">
            <a:extLst>
              <a:ext uri="{FF2B5EF4-FFF2-40B4-BE49-F238E27FC236}">
                <a16:creationId xmlns:a16="http://schemas.microsoft.com/office/drawing/2014/main" id="{FE45690D-8A8D-E0AE-4CA9-54A401902373}"/>
              </a:ext>
            </a:extLst>
          </p:cNvPr>
          <p:cNvSpPr>
            <a:spLocks noGrp="1"/>
          </p:cNvSpPr>
          <p:nvPr>
            <p:ph type="sldNum" sz="quarter" idx="12"/>
          </p:nvPr>
        </p:nvSpPr>
        <p:spPr/>
        <p:txBody>
          <a:bodyPr/>
          <a:lstStyle/>
          <a:p>
            <a:fld id="{978A6813-7DB0-4917-8711-7B158145463E}" type="slidenum">
              <a:rPr lang="en-CA" smtClean="0"/>
              <a:t>20</a:t>
            </a:fld>
            <a:endParaRPr lang="en-CA"/>
          </a:p>
        </p:txBody>
      </p:sp>
      <p:pic>
        <p:nvPicPr>
          <p:cNvPr id="6" name="Picture 5">
            <a:extLst>
              <a:ext uri="{FF2B5EF4-FFF2-40B4-BE49-F238E27FC236}">
                <a16:creationId xmlns:a16="http://schemas.microsoft.com/office/drawing/2014/main" id="{55352D70-6F55-423F-F3E4-06CFD5F073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3702" y="1852192"/>
            <a:ext cx="8329881" cy="4409215"/>
          </a:xfrm>
          <a:prstGeom prst="rect">
            <a:avLst/>
          </a:prstGeom>
        </p:spPr>
      </p:pic>
    </p:spTree>
    <p:extLst>
      <p:ext uri="{BB962C8B-B14F-4D97-AF65-F5344CB8AC3E}">
        <p14:creationId xmlns:p14="http://schemas.microsoft.com/office/powerpoint/2010/main" val="887802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44DB9-E63B-BED6-D047-F1CD2B46BBBB}"/>
              </a:ext>
            </a:extLst>
          </p:cNvPr>
          <p:cNvSpPr>
            <a:spLocks noGrp="1"/>
          </p:cNvSpPr>
          <p:nvPr>
            <p:ph type="title"/>
          </p:nvPr>
        </p:nvSpPr>
        <p:spPr/>
        <p:txBody>
          <a:bodyPr/>
          <a:lstStyle/>
          <a:p>
            <a:r>
              <a:rPr lang="en-US" dirty="0"/>
              <a:t>Summary</a:t>
            </a:r>
            <a:endParaRPr lang="en-CA" dirty="0"/>
          </a:p>
        </p:txBody>
      </p:sp>
      <p:sp>
        <p:nvSpPr>
          <p:cNvPr id="3" name="Content Placeholder 2">
            <a:extLst>
              <a:ext uri="{FF2B5EF4-FFF2-40B4-BE49-F238E27FC236}">
                <a16:creationId xmlns:a16="http://schemas.microsoft.com/office/drawing/2014/main" id="{956E0A0D-95A8-985C-9CBC-FD3138A73989}"/>
              </a:ext>
            </a:extLst>
          </p:cNvPr>
          <p:cNvSpPr>
            <a:spLocks noGrp="1"/>
          </p:cNvSpPr>
          <p:nvPr>
            <p:ph idx="1"/>
          </p:nvPr>
        </p:nvSpPr>
        <p:spPr>
          <a:xfrm>
            <a:off x="719137" y="1437522"/>
            <a:ext cx="10753725" cy="3766185"/>
          </a:xfrm>
        </p:spPr>
        <p:txBody>
          <a:bodyPr>
            <a:normAutofit lnSpcReduction="10000"/>
          </a:bodyPr>
          <a:lstStyle/>
          <a:p>
            <a:r>
              <a:rPr lang="en-US" dirty="0"/>
              <a:t>PICO-40L informs background model and operation of PICO-500</a:t>
            </a:r>
          </a:p>
          <a:p>
            <a:endParaRPr lang="en-US" dirty="0"/>
          </a:p>
          <a:p>
            <a:r>
              <a:rPr lang="en-US" dirty="0"/>
              <a:t>A few papers in the works including technical papers for PICO-40L and particulate/radon mitigation for PICO-500, and an alpha spectroscopy paper</a:t>
            </a:r>
          </a:p>
          <a:p>
            <a:endParaRPr lang="en-US" dirty="0"/>
          </a:p>
          <a:p>
            <a:r>
              <a:rPr lang="en-US" dirty="0"/>
              <a:t>PICO-500 is near completion, with commissioning at end of the year.</a:t>
            </a:r>
          </a:p>
          <a:p>
            <a:endParaRPr lang="en-US" dirty="0"/>
          </a:p>
          <a:p>
            <a:r>
              <a:rPr lang="en-US" dirty="0"/>
              <a:t>With results, we expect to set world leading limits on the SD WIMP dark matter interactions</a:t>
            </a:r>
            <a:endParaRPr lang="en-CA" dirty="0"/>
          </a:p>
        </p:txBody>
      </p:sp>
      <p:sp>
        <p:nvSpPr>
          <p:cNvPr id="4" name="Slide Number Placeholder 3">
            <a:extLst>
              <a:ext uri="{FF2B5EF4-FFF2-40B4-BE49-F238E27FC236}">
                <a16:creationId xmlns:a16="http://schemas.microsoft.com/office/drawing/2014/main" id="{B33F9148-E0AA-24BC-C6CA-344D1DF6870C}"/>
              </a:ext>
            </a:extLst>
          </p:cNvPr>
          <p:cNvSpPr>
            <a:spLocks noGrp="1"/>
          </p:cNvSpPr>
          <p:nvPr>
            <p:ph type="sldNum" sz="quarter" idx="12"/>
          </p:nvPr>
        </p:nvSpPr>
        <p:spPr/>
        <p:txBody>
          <a:bodyPr/>
          <a:lstStyle/>
          <a:p>
            <a:fld id="{978A6813-7DB0-4917-8711-7B158145463E}" type="slidenum">
              <a:rPr lang="en-CA" smtClean="0"/>
              <a:t>21</a:t>
            </a:fld>
            <a:endParaRPr lang="en-CA"/>
          </a:p>
        </p:txBody>
      </p:sp>
    </p:spTree>
    <p:extLst>
      <p:ext uri="{BB962C8B-B14F-4D97-AF65-F5344CB8AC3E}">
        <p14:creationId xmlns:p14="http://schemas.microsoft.com/office/powerpoint/2010/main" val="4145996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97BB63F-584A-E577-7FA6-D47A25ABD6EF}"/>
              </a:ext>
            </a:extLst>
          </p:cNvPr>
          <p:cNvSpPr>
            <a:spLocks noGrp="1"/>
          </p:cNvSpPr>
          <p:nvPr>
            <p:ph type="sldNum" sz="quarter" idx="12"/>
          </p:nvPr>
        </p:nvSpPr>
        <p:spPr/>
        <p:txBody>
          <a:bodyPr/>
          <a:lstStyle/>
          <a:p>
            <a:fld id="{978A6813-7DB0-4917-8711-7B158145463E}" type="slidenum">
              <a:rPr lang="en-CA" smtClean="0"/>
              <a:t>22</a:t>
            </a:fld>
            <a:endParaRPr lang="en-CA"/>
          </a:p>
        </p:txBody>
      </p:sp>
      <p:pic>
        <p:nvPicPr>
          <p:cNvPr id="4" name="Picture 3">
            <a:extLst>
              <a:ext uri="{FF2B5EF4-FFF2-40B4-BE49-F238E27FC236}">
                <a16:creationId xmlns:a16="http://schemas.microsoft.com/office/drawing/2014/main" id="{6FFEAFD0-C513-0916-FD21-12BBC3F01F34}"/>
              </a:ext>
            </a:extLst>
          </p:cNvPr>
          <p:cNvPicPr>
            <a:picLocks noChangeAspect="1"/>
          </p:cNvPicPr>
          <p:nvPr/>
        </p:nvPicPr>
        <p:blipFill>
          <a:blip r:embed="rId2"/>
          <a:srcRect b="265"/>
          <a:stretch>
            <a:fillRect/>
          </a:stretch>
        </p:blipFill>
        <p:spPr>
          <a:xfrm>
            <a:off x="13210" y="-1"/>
            <a:ext cx="12197884" cy="6858001"/>
          </a:xfrm>
          <a:prstGeom prst="rect">
            <a:avLst/>
          </a:prstGeom>
        </p:spPr>
      </p:pic>
    </p:spTree>
    <p:extLst>
      <p:ext uri="{BB962C8B-B14F-4D97-AF65-F5344CB8AC3E}">
        <p14:creationId xmlns:p14="http://schemas.microsoft.com/office/powerpoint/2010/main" val="858949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B4AEE-0DC7-1B72-FBC5-DF75FDFC71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BF7FA1-534F-2711-4237-464E2836EFD3}"/>
              </a:ext>
            </a:extLst>
          </p:cNvPr>
          <p:cNvSpPr>
            <a:spLocks noGrp="1"/>
          </p:cNvSpPr>
          <p:nvPr>
            <p:ph type="title"/>
          </p:nvPr>
        </p:nvSpPr>
        <p:spPr/>
        <p:txBody>
          <a:bodyPr/>
          <a:lstStyle/>
          <a:p>
            <a:r>
              <a:rPr lang="en-US" dirty="0"/>
              <a:t>The PICO Collaboration</a:t>
            </a:r>
            <a:endParaRPr lang="en-CA" dirty="0"/>
          </a:p>
        </p:txBody>
      </p:sp>
      <p:sp>
        <p:nvSpPr>
          <p:cNvPr id="5" name="Slide Number Placeholder 4">
            <a:extLst>
              <a:ext uri="{FF2B5EF4-FFF2-40B4-BE49-F238E27FC236}">
                <a16:creationId xmlns:a16="http://schemas.microsoft.com/office/drawing/2014/main" id="{F48D355F-7343-E6FD-D03F-A4C07D5534AC}"/>
              </a:ext>
            </a:extLst>
          </p:cNvPr>
          <p:cNvSpPr>
            <a:spLocks noGrp="1"/>
          </p:cNvSpPr>
          <p:nvPr>
            <p:ph type="sldNum" sz="quarter" idx="12"/>
          </p:nvPr>
        </p:nvSpPr>
        <p:spPr/>
        <p:txBody>
          <a:bodyPr/>
          <a:lstStyle/>
          <a:p>
            <a:fld id="{978A6813-7DB0-4917-8711-7B158145463E}" type="slidenum">
              <a:rPr lang="en-CA" smtClean="0"/>
              <a:t>3</a:t>
            </a:fld>
            <a:endParaRPr lang="en-CA" dirty="0"/>
          </a:p>
        </p:txBody>
      </p:sp>
      <p:pic>
        <p:nvPicPr>
          <p:cNvPr id="7" name="Picture 6">
            <a:extLst>
              <a:ext uri="{FF2B5EF4-FFF2-40B4-BE49-F238E27FC236}">
                <a16:creationId xmlns:a16="http://schemas.microsoft.com/office/drawing/2014/main" id="{EFAD1880-6763-07D7-FEC9-5CD3C303601F}"/>
              </a:ext>
            </a:extLst>
          </p:cNvPr>
          <p:cNvPicPr>
            <a:picLocks noChangeAspect="1"/>
          </p:cNvPicPr>
          <p:nvPr/>
        </p:nvPicPr>
        <p:blipFill>
          <a:blip r:embed="rId3"/>
          <a:stretch>
            <a:fillRect/>
          </a:stretch>
        </p:blipFill>
        <p:spPr>
          <a:xfrm>
            <a:off x="18462" y="1002323"/>
            <a:ext cx="11756819" cy="5260937"/>
          </a:xfrm>
          <a:prstGeom prst="rect">
            <a:avLst/>
          </a:prstGeom>
        </p:spPr>
      </p:pic>
      <p:pic>
        <p:nvPicPr>
          <p:cNvPr id="4" name="Picture 3">
            <a:extLst>
              <a:ext uri="{FF2B5EF4-FFF2-40B4-BE49-F238E27FC236}">
                <a16:creationId xmlns:a16="http://schemas.microsoft.com/office/drawing/2014/main" id="{E99C5D6B-DD00-0C2A-394C-DC38C24116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719" y="3211033"/>
            <a:ext cx="3070976" cy="2968610"/>
          </a:xfrm>
          <a:prstGeom prst="rect">
            <a:avLst/>
          </a:prstGeom>
        </p:spPr>
      </p:pic>
      <p:pic>
        <p:nvPicPr>
          <p:cNvPr id="8" name="Picture 7">
            <a:extLst>
              <a:ext uri="{FF2B5EF4-FFF2-40B4-BE49-F238E27FC236}">
                <a16:creationId xmlns:a16="http://schemas.microsoft.com/office/drawing/2014/main" id="{96CC4FF8-5540-BD2D-3A49-897347BE5C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2731" y="1315575"/>
            <a:ext cx="6053469" cy="4540102"/>
          </a:xfrm>
          <a:prstGeom prst="rect">
            <a:avLst/>
          </a:prstGeom>
        </p:spPr>
      </p:pic>
      <p:sp>
        <p:nvSpPr>
          <p:cNvPr id="11" name="TextBox 10">
            <a:extLst>
              <a:ext uri="{FF2B5EF4-FFF2-40B4-BE49-F238E27FC236}">
                <a16:creationId xmlns:a16="http://schemas.microsoft.com/office/drawing/2014/main" id="{B6755F60-712A-F044-8B2C-A68C1F814C9C}"/>
              </a:ext>
            </a:extLst>
          </p:cNvPr>
          <p:cNvSpPr txBox="1"/>
          <p:nvPr/>
        </p:nvSpPr>
        <p:spPr>
          <a:xfrm>
            <a:off x="9179881" y="2307265"/>
            <a:ext cx="1038426" cy="369332"/>
          </a:xfrm>
          <a:prstGeom prst="rect">
            <a:avLst/>
          </a:prstGeom>
          <a:solidFill>
            <a:schemeClr val="bg1"/>
          </a:solidFill>
        </p:spPr>
        <p:txBody>
          <a:bodyPr wrap="none" rtlCol="0">
            <a:spAutoFit/>
          </a:bodyPr>
          <a:lstStyle/>
          <a:p>
            <a:r>
              <a:rPr lang="en-US" b="1" dirty="0"/>
              <a:t>PICO-500</a:t>
            </a:r>
            <a:endParaRPr lang="en-CA" b="1" dirty="0"/>
          </a:p>
        </p:txBody>
      </p:sp>
      <p:sp>
        <p:nvSpPr>
          <p:cNvPr id="12" name="TextBox 11">
            <a:extLst>
              <a:ext uri="{FF2B5EF4-FFF2-40B4-BE49-F238E27FC236}">
                <a16:creationId xmlns:a16="http://schemas.microsoft.com/office/drawing/2014/main" id="{87BD6733-2854-11FB-5270-466ED53C6903}"/>
              </a:ext>
            </a:extLst>
          </p:cNvPr>
          <p:cNvSpPr txBox="1"/>
          <p:nvPr/>
        </p:nvSpPr>
        <p:spPr>
          <a:xfrm>
            <a:off x="7522819" y="2652156"/>
            <a:ext cx="674544" cy="369332"/>
          </a:xfrm>
          <a:prstGeom prst="rect">
            <a:avLst/>
          </a:prstGeom>
          <a:solidFill>
            <a:schemeClr val="bg1"/>
          </a:solidFill>
        </p:spPr>
        <p:txBody>
          <a:bodyPr wrap="none" rtlCol="0">
            <a:spAutoFit/>
          </a:bodyPr>
          <a:lstStyle/>
          <a:p>
            <a:r>
              <a:rPr lang="en-US" b="1" dirty="0"/>
              <a:t>DEAP</a:t>
            </a:r>
            <a:endParaRPr lang="en-CA" b="1" dirty="0"/>
          </a:p>
        </p:txBody>
      </p:sp>
      <p:sp>
        <p:nvSpPr>
          <p:cNvPr id="13" name="TextBox 12">
            <a:extLst>
              <a:ext uri="{FF2B5EF4-FFF2-40B4-BE49-F238E27FC236}">
                <a16:creationId xmlns:a16="http://schemas.microsoft.com/office/drawing/2014/main" id="{BD63DF22-2B67-2AC2-AB07-74C842A73268}"/>
              </a:ext>
            </a:extLst>
          </p:cNvPr>
          <p:cNvSpPr txBox="1"/>
          <p:nvPr/>
        </p:nvSpPr>
        <p:spPr>
          <a:xfrm>
            <a:off x="5612449" y="3400960"/>
            <a:ext cx="951351" cy="369332"/>
          </a:xfrm>
          <a:prstGeom prst="rect">
            <a:avLst/>
          </a:prstGeom>
          <a:solidFill>
            <a:schemeClr val="bg1"/>
          </a:solidFill>
        </p:spPr>
        <p:txBody>
          <a:bodyPr wrap="none" rtlCol="0">
            <a:spAutoFit/>
          </a:bodyPr>
          <a:lstStyle/>
          <a:p>
            <a:r>
              <a:rPr lang="en-US" b="1" dirty="0"/>
              <a:t>NEWS-G</a:t>
            </a:r>
            <a:endParaRPr lang="en-CA" b="1" dirty="0"/>
          </a:p>
        </p:txBody>
      </p:sp>
      <p:cxnSp>
        <p:nvCxnSpPr>
          <p:cNvPr id="15" name="Straight Connector 14">
            <a:extLst>
              <a:ext uri="{FF2B5EF4-FFF2-40B4-BE49-F238E27FC236}">
                <a16:creationId xmlns:a16="http://schemas.microsoft.com/office/drawing/2014/main" id="{307B34D0-E1BA-F197-066A-7C6A850FBD66}"/>
              </a:ext>
            </a:extLst>
          </p:cNvPr>
          <p:cNvCxnSpPr/>
          <p:nvPr/>
        </p:nvCxnSpPr>
        <p:spPr>
          <a:xfrm flipV="1">
            <a:off x="1339702" y="1362740"/>
            <a:ext cx="3605666" cy="243559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D3053D-36B6-7AA9-A2EE-00B97470C3FE}"/>
              </a:ext>
            </a:extLst>
          </p:cNvPr>
          <p:cNvCxnSpPr>
            <a:cxnSpLocks/>
          </p:cNvCxnSpPr>
          <p:nvPr/>
        </p:nvCxnSpPr>
        <p:spPr>
          <a:xfrm>
            <a:off x="1339702" y="4158749"/>
            <a:ext cx="3645738" cy="171695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237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CFA4D-8411-795B-869C-AB8C49009B9A}"/>
              </a:ext>
            </a:extLst>
          </p:cNvPr>
          <p:cNvSpPr>
            <a:spLocks noGrp="1"/>
          </p:cNvSpPr>
          <p:nvPr>
            <p:ph type="title"/>
          </p:nvPr>
        </p:nvSpPr>
        <p:spPr/>
        <p:txBody>
          <a:bodyPr/>
          <a:lstStyle/>
          <a:p>
            <a:r>
              <a:rPr lang="en-US" dirty="0"/>
              <a:t>PICO Bubble Chambers</a:t>
            </a:r>
            <a:endParaRPr lang="en-CA"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D1D6765-2E0C-FB95-644B-E78AD8A83F6F}"/>
                  </a:ext>
                </a:extLst>
              </p:cNvPr>
              <p:cNvSpPr>
                <a:spLocks noGrp="1"/>
              </p:cNvSpPr>
              <p:nvPr>
                <p:ph sz="half" idx="1"/>
              </p:nvPr>
            </p:nvSpPr>
            <p:spPr>
              <a:xfrm>
                <a:off x="676656" y="1860698"/>
                <a:ext cx="5352678" cy="3904764"/>
              </a:xfrm>
            </p:spPr>
            <p:txBody>
              <a:bodyPr>
                <a:normAutofit lnSpcReduction="10000"/>
              </a:bodyPr>
              <a:lstStyle/>
              <a:p>
                <a:pPr>
                  <a:buClr>
                    <a:schemeClr val="accent1"/>
                  </a:buClr>
                </a:pPr>
                <a:r>
                  <a:rPr lang="en-US" dirty="0"/>
                  <a:t>Sealed synthetic silica quartz chamber filled with a superheated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a:rPr lang="en-US" b="0" i="0" smtClean="0">
                            <a:latin typeface="Cambria Math" panose="02040503050406030204" pitchFamily="18" charset="0"/>
                          </a:rPr>
                          <m:t>3</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a:rPr lang="en-US" b="0" i="0" smtClean="0">
                            <a:latin typeface="Cambria Math" panose="02040503050406030204" pitchFamily="18" charset="0"/>
                          </a:rPr>
                          <m:t>8</m:t>
                        </m:r>
                      </m:sub>
                    </m:sSub>
                    <m:r>
                      <a:rPr lang="en-US" b="0" i="1" smtClean="0">
                        <a:latin typeface="Cambria Math" panose="02040503050406030204" pitchFamily="18" charset="0"/>
                      </a:rPr>
                      <m:t> </m:t>
                    </m:r>
                  </m:oMath>
                </a14:m>
                <a:endParaRPr lang="en-US" dirty="0"/>
              </a:p>
              <a:p>
                <a:pPr>
                  <a:buClr>
                    <a:schemeClr val="accent1"/>
                  </a:buClr>
                </a:pPr>
                <a:r>
                  <a:rPr lang="en-US" dirty="0"/>
                  <a:t>Particle detection in the form of bubble nucleation from ionization or nuclear recoils</a:t>
                </a:r>
              </a:p>
              <a:p>
                <a:pPr>
                  <a:buClr>
                    <a:schemeClr val="accent1"/>
                  </a:buClr>
                </a:pPr>
                <a:r>
                  <a:rPr lang="en-US" dirty="0"/>
                  <a:t>Looking for weakly interacting massive particles (WIMPs)</a:t>
                </a:r>
              </a:p>
              <a:p>
                <a:pPr>
                  <a:buClr>
                    <a:schemeClr val="accent1"/>
                  </a:buClr>
                </a:pPr>
                <a:r>
                  <a:rPr lang="en-US" dirty="0"/>
                  <a:t>Compared to old bubble chambers, we run at higher thresholds, which allows longer </a:t>
                </a:r>
                <a:r>
                  <a:rPr lang="en-US" dirty="0" err="1"/>
                  <a:t>livetime</a:t>
                </a:r>
                <a:r>
                  <a:rPr lang="en-US" dirty="0"/>
                  <a:t> of order of minutes and insensitive to tracks</a:t>
                </a:r>
              </a:p>
            </p:txBody>
          </p:sp>
        </mc:Choice>
        <mc:Fallback>
          <p:sp>
            <p:nvSpPr>
              <p:cNvPr id="3" name="Content Placeholder 2">
                <a:extLst>
                  <a:ext uri="{FF2B5EF4-FFF2-40B4-BE49-F238E27FC236}">
                    <a16:creationId xmlns:a16="http://schemas.microsoft.com/office/drawing/2014/main" id="{FD1D6765-2E0C-FB95-644B-E78AD8A83F6F}"/>
                  </a:ext>
                </a:extLst>
              </p:cNvPr>
              <p:cNvSpPr>
                <a:spLocks noGrp="1" noRot="1" noChangeAspect="1" noMove="1" noResize="1" noEditPoints="1" noAdjustHandles="1" noChangeArrowheads="1" noChangeShapeType="1" noTextEdit="1"/>
              </p:cNvSpPr>
              <p:nvPr>
                <p:ph sz="half" idx="1"/>
              </p:nvPr>
            </p:nvSpPr>
            <p:spPr>
              <a:xfrm>
                <a:off x="676656" y="1860698"/>
                <a:ext cx="5352678" cy="3904764"/>
              </a:xfrm>
              <a:blipFill>
                <a:blip r:embed="rId2"/>
                <a:stretch>
                  <a:fillRect l="-1481" t="-3276"/>
                </a:stretch>
              </a:blipFill>
            </p:spPr>
            <p:txBody>
              <a:bodyPr/>
              <a:lstStyle/>
              <a:p>
                <a:r>
                  <a:rPr lang="en-CA">
                    <a:noFill/>
                  </a:rPr>
                  <a:t> </a:t>
                </a:r>
              </a:p>
            </p:txBody>
          </p:sp>
        </mc:Fallback>
      </mc:AlternateContent>
      <p:sp>
        <p:nvSpPr>
          <p:cNvPr id="5" name="Slide Number Placeholder 4">
            <a:extLst>
              <a:ext uri="{FF2B5EF4-FFF2-40B4-BE49-F238E27FC236}">
                <a16:creationId xmlns:a16="http://schemas.microsoft.com/office/drawing/2014/main" id="{200948A1-65E2-38F3-F6A9-F5934269962D}"/>
              </a:ext>
            </a:extLst>
          </p:cNvPr>
          <p:cNvSpPr>
            <a:spLocks noGrp="1"/>
          </p:cNvSpPr>
          <p:nvPr>
            <p:ph type="sldNum" sz="quarter" idx="12"/>
          </p:nvPr>
        </p:nvSpPr>
        <p:spPr/>
        <p:txBody>
          <a:bodyPr/>
          <a:lstStyle/>
          <a:p>
            <a:fld id="{978A6813-7DB0-4917-8711-7B158145463E}" type="slidenum">
              <a:rPr lang="en-CA" smtClean="0"/>
              <a:t>4</a:t>
            </a:fld>
            <a:endParaRPr lang="en-CA"/>
          </a:p>
        </p:txBody>
      </p:sp>
      <p:pic>
        <p:nvPicPr>
          <p:cNvPr id="6" name="Content Placeholder 6">
            <a:extLst>
              <a:ext uri="{FF2B5EF4-FFF2-40B4-BE49-F238E27FC236}">
                <a16:creationId xmlns:a16="http://schemas.microsoft.com/office/drawing/2014/main" id="{037D7AD5-BA52-7A59-29FE-96191869B68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851769" y="975395"/>
            <a:ext cx="3340231" cy="5318001"/>
          </a:xfrm>
          <a:prstGeom prst="rect">
            <a:avLst/>
          </a:prstGeom>
        </p:spPr>
      </p:pic>
      <p:pic>
        <p:nvPicPr>
          <p:cNvPr id="7" name="Content Placeholder 6">
            <a:extLst>
              <a:ext uri="{FF2B5EF4-FFF2-40B4-BE49-F238E27FC236}">
                <a16:creationId xmlns:a16="http://schemas.microsoft.com/office/drawing/2014/main" id="{57D85476-37E5-0286-B2C3-86CBAD6062D6}"/>
              </a:ext>
            </a:extLst>
          </p:cNvPr>
          <p:cNvPicPr>
            <a:picLocks noChangeAspect="1"/>
          </p:cNvPicPr>
          <p:nvPr/>
        </p:nvPicPr>
        <p:blipFill>
          <a:blip r:embed="rId3">
            <a:extLst>
              <a:ext uri="{28A0092B-C50C-407E-A947-70E740481C1C}">
                <a14:useLocalDpi xmlns:a14="http://schemas.microsoft.com/office/drawing/2010/main" val="0"/>
              </a:ext>
            </a:extLst>
          </a:blip>
          <a:srcRect l="33376" t="42725" r="58262" b="50962"/>
          <a:stretch/>
        </p:blipFill>
        <p:spPr>
          <a:xfrm>
            <a:off x="6745421" y="2670367"/>
            <a:ext cx="1390261" cy="1671185"/>
          </a:xfrm>
          <a:prstGeom prst="rect">
            <a:avLst/>
          </a:prstGeom>
          <a:effectLst>
            <a:outerShdw blurRad="25400" dir="17880000">
              <a:srgbClr val="000000">
                <a:alpha val="46000"/>
              </a:srgbClr>
            </a:outerShdw>
          </a:effectLst>
        </p:spPr>
      </p:pic>
      <p:cxnSp>
        <p:nvCxnSpPr>
          <p:cNvPr id="8" name="Straight Connector 7">
            <a:extLst>
              <a:ext uri="{FF2B5EF4-FFF2-40B4-BE49-F238E27FC236}">
                <a16:creationId xmlns:a16="http://schemas.microsoft.com/office/drawing/2014/main" id="{4D9A1D39-218D-792B-69D2-0698C0E95DDB}"/>
              </a:ext>
            </a:extLst>
          </p:cNvPr>
          <p:cNvCxnSpPr>
            <a:cxnSpLocks/>
          </p:cNvCxnSpPr>
          <p:nvPr/>
        </p:nvCxnSpPr>
        <p:spPr>
          <a:xfrm>
            <a:off x="8135682" y="2670367"/>
            <a:ext cx="1688531" cy="47958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46C1D1C-AD8A-FFA1-DC4D-DA661E4E55F8}"/>
              </a:ext>
            </a:extLst>
          </p:cNvPr>
          <p:cNvCxnSpPr>
            <a:cxnSpLocks/>
          </p:cNvCxnSpPr>
          <p:nvPr/>
        </p:nvCxnSpPr>
        <p:spPr>
          <a:xfrm flipV="1">
            <a:off x="8135682" y="3781552"/>
            <a:ext cx="1688531" cy="5600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7DAE180-B994-44FA-BCD7-F0CE7C895B18}"/>
              </a:ext>
            </a:extLst>
          </p:cNvPr>
          <p:cNvSpPr/>
          <p:nvPr/>
        </p:nvSpPr>
        <p:spPr>
          <a:xfrm>
            <a:off x="9824213" y="3149956"/>
            <a:ext cx="510169" cy="63159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570925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9150F-1FF5-9433-6815-DF5755CDD4C0}"/>
              </a:ext>
            </a:extLst>
          </p:cNvPr>
          <p:cNvSpPr>
            <a:spLocks noGrp="1"/>
          </p:cNvSpPr>
          <p:nvPr>
            <p:ph type="title"/>
          </p:nvPr>
        </p:nvSpPr>
        <p:spPr/>
        <p:txBody>
          <a:bodyPr/>
          <a:lstStyle/>
          <a:p>
            <a:r>
              <a:rPr lang="en-US" dirty="0"/>
              <a:t>Seitz Threshold</a:t>
            </a:r>
            <a:endParaRPr lang="en-CA" dirty="0"/>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A25F6DD6-96FF-0D8D-C442-36FA6AE2F314}"/>
                  </a:ext>
                </a:extLst>
              </p:cNvPr>
              <p:cNvSpPr>
                <a:spLocks noGrp="1"/>
              </p:cNvSpPr>
              <p:nvPr>
                <p:ph sz="half" idx="2"/>
              </p:nvPr>
            </p:nvSpPr>
            <p:spPr>
              <a:xfrm>
                <a:off x="598592" y="1637810"/>
                <a:ext cx="6759138" cy="3767328"/>
              </a:xfrm>
            </p:spPr>
            <p:txBody>
              <a:bodyPr/>
              <a:lstStyle/>
              <a:p>
                <a:r>
                  <a:rPr lang="en-US" dirty="0"/>
                  <a:t>Energy deposition greater than the Seitz threshold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𝑡h</m:t>
                        </m:r>
                      </m:sub>
                    </m:sSub>
                  </m:oMath>
                </a14:m>
                <a:r>
                  <a:rPr lang="en-US" dirty="0"/>
                  <a:t>) in a radius less than critical radius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𝑐</m:t>
                        </m:r>
                      </m:sub>
                    </m:sSub>
                  </m:oMath>
                </a14:m>
                <a:r>
                  <a:rPr lang="en-US" dirty="0"/>
                  <a:t>) will cause a bubble large enough to overcome surface tension (Seitz hot-spike model)</a:t>
                </a:r>
              </a:p>
              <a:p>
                <a:r>
                  <a:rPr lang="en-US" dirty="0"/>
                  <a:t>Insensitive to electrons at our thresholds</a:t>
                </a:r>
              </a:p>
              <a:p>
                <a:endParaRPr lang="en-US" dirty="0"/>
              </a:p>
              <a:p>
                <a:endParaRPr lang="en-CA" dirty="0"/>
              </a:p>
            </p:txBody>
          </p:sp>
        </mc:Choice>
        <mc:Fallback>
          <p:sp>
            <p:nvSpPr>
              <p:cNvPr id="4" name="Content Placeholder 3">
                <a:extLst>
                  <a:ext uri="{FF2B5EF4-FFF2-40B4-BE49-F238E27FC236}">
                    <a16:creationId xmlns:a16="http://schemas.microsoft.com/office/drawing/2014/main" id="{A25F6DD6-96FF-0D8D-C442-36FA6AE2F314}"/>
                  </a:ext>
                </a:extLst>
              </p:cNvPr>
              <p:cNvSpPr>
                <a:spLocks noGrp="1" noRot="1" noChangeAspect="1" noMove="1" noResize="1" noEditPoints="1" noAdjustHandles="1" noChangeArrowheads="1" noChangeShapeType="1" noTextEdit="1"/>
              </p:cNvSpPr>
              <p:nvPr>
                <p:ph sz="half" idx="2"/>
              </p:nvPr>
            </p:nvSpPr>
            <p:spPr>
              <a:xfrm>
                <a:off x="598592" y="1637810"/>
                <a:ext cx="6759138" cy="3767328"/>
              </a:xfrm>
              <a:blipFill>
                <a:blip r:embed="rId3"/>
                <a:stretch>
                  <a:fillRect l="-1172" t="-2751"/>
                </a:stretch>
              </a:blipFill>
            </p:spPr>
            <p:txBody>
              <a:bodyPr/>
              <a:lstStyle/>
              <a:p>
                <a:r>
                  <a:rPr lang="en-CA">
                    <a:noFill/>
                  </a:rPr>
                  <a:t> </a:t>
                </a:r>
              </a:p>
            </p:txBody>
          </p:sp>
        </mc:Fallback>
      </mc:AlternateContent>
      <p:sp>
        <p:nvSpPr>
          <p:cNvPr id="5" name="Slide Number Placeholder 4">
            <a:extLst>
              <a:ext uri="{FF2B5EF4-FFF2-40B4-BE49-F238E27FC236}">
                <a16:creationId xmlns:a16="http://schemas.microsoft.com/office/drawing/2014/main" id="{17784E78-6D8A-5FF5-8D7D-DB4375E8B27F}"/>
              </a:ext>
            </a:extLst>
          </p:cNvPr>
          <p:cNvSpPr>
            <a:spLocks noGrp="1"/>
          </p:cNvSpPr>
          <p:nvPr>
            <p:ph type="sldNum" sz="quarter" idx="12"/>
          </p:nvPr>
        </p:nvSpPr>
        <p:spPr/>
        <p:txBody>
          <a:bodyPr/>
          <a:lstStyle/>
          <a:p>
            <a:fld id="{978A6813-7DB0-4917-8711-7B158145463E}" type="slidenum">
              <a:rPr lang="en-CA" smtClean="0"/>
              <a:t>5</a:t>
            </a:fld>
            <a:endParaRPr lang="en-CA"/>
          </a:p>
        </p:txBody>
      </p:sp>
      <p:pic>
        <p:nvPicPr>
          <p:cNvPr id="6" name="Content Placeholder 5" descr="A close-up of a white background&#10;&#10;AI-generated content may be incorrect.">
            <a:extLst>
              <a:ext uri="{FF2B5EF4-FFF2-40B4-BE49-F238E27FC236}">
                <a16:creationId xmlns:a16="http://schemas.microsoft.com/office/drawing/2014/main" id="{09193A55-A154-71FE-9F0A-B334F69C3936}"/>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rcRect r="15613"/>
          <a:stretch>
            <a:fillRect/>
          </a:stretch>
        </p:blipFill>
        <p:spPr>
          <a:xfrm>
            <a:off x="0" y="4810326"/>
            <a:ext cx="7081284" cy="1320258"/>
          </a:xfrm>
          <a:prstGeom prst="rect">
            <a:avLst/>
          </a:prstGeom>
        </p:spPr>
      </p:pic>
      <p:pic>
        <p:nvPicPr>
          <p:cNvPr id="8" name="Picture 7">
            <a:extLst>
              <a:ext uri="{FF2B5EF4-FFF2-40B4-BE49-F238E27FC236}">
                <a16:creationId xmlns:a16="http://schemas.microsoft.com/office/drawing/2014/main" id="{E5101700-A672-A49C-E91F-3B470AD898AB}"/>
              </a:ext>
            </a:extLst>
          </p:cNvPr>
          <p:cNvPicPr>
            <a:picLocks noChangeAspect="1"/>
          </p:cNvPicPr>
          <p:nvPr/>
        </p:nvPicPr>
        <p:blipFill>
          <a:blip r:embed="rId5"/>
          <a:stretch>
            <a:fillRect/>
          </a:stretch>
        </p:blipFill>
        <p:spPr>
          <a:xfrm>
            <a:off x="7297325" y="1373555"/>
            <a:ext cx="4730884" cy="4522251"/>
          </a:xfrm>
          <a:prstGeom prst="rect">
            <a:avLst/>
          </a:prstGeom>
        </p:spPr>
      </p:pic>
      <p:pic>
        <p:nvPicPr>
          <p:cNvPr id="10" name="Picture 9">
            <a:extLst>
              <a:ext uri="{FF2B5EF4-FFF2-40B4-BE49-F238E27FC236}">
                <a16:creationId xmlns:a16="http://schemas.microsoft.com/office/drawing/2014/main" id="{E299B57C-5A63-2C8D-A3CA-DED1E8D78908}"/>
              </a:ext>
            </a:extLst>
          </p:cNvPr>
          <p:cNvPicPr>
            <a:picLocks noChangeAspect="1"/>
          </p:cNvPicPr>
          <p:nvPr/>
        </p:nvPicPr>
        <p:blipFill>
          <a:blip r:embed="rId6"/>
          <a:stretch>
            <a:fillRect/>
          </a:stretch>
        </p:blipFill>
        <p:spPr>
          <a:xfrm>
            <a:off x="720003" y="3468991"/>
            <a:ext cx="2319711" cy="1135001"/>
          </a:xfrm>
          <a:prstGeom prst="rect">
            <a:avLst/>
          </a:prstGeom>
        </p:spPr>
      </p:pic>
      <p:pic>
        <p:nvPicPr>
          <p:cNvPr id="7" name="Picture 6">
            <a:extLst>
              <a:ext uri="{FF2B5EF4-FFF2-40B4-BE49-F238E27FC236}">
                <a16:creationId xmlns:a16="http://schemas.microsoft.com/office/drawing/2014/main" id="{8F9B07E3-A7BA-5709-324C-D623A1592414}"/>
              </a:ext>
            </a:extLst>
          </p:cNvPr>
          <p:cNvPicPr>
            <a:picLocks noChangeAspect="1"/>
          </p:cNvPicPr>
          <p:nvPr/>
        </p:nvPicPr>
        <p:blipFill>
          <a:blip r:embed="rId7"/>
          <a:srcRect l="16038"/>
          <a:stretch>
            <a:fillRect/>
          </a:stretch>
        </p:blipFill>
        <p:spPr>
          <a:xfrm>
            <a:off x="3638306" y="3621571"/>
            <a:ext cx="1751426" cy="1038225"/>
          </a:xfrm>
          <a:prstGeom prst="rect">
            <a:avLst/>
          </a:prstGeom>
        </p:spPr>
      </p:pic>
    </p:spTree>
    <p:extLst>
      <p:ext uri="{BB962C8B-B14F-4D97-AF65-F5344CB8AC3E}">
        <p14:creationId xmlns:p14="http://schemas.microsoft.com/office/powerpoint/2010/main" val="2997458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7AD03-298C-3268-13DF-65084B80DD00}"/>
              </a:ext>
            </a:extLst>
          </p:cNvPr>
          <p:cNvSpPr>
            <a:spLocks noGrp="1"/>
          </p:cNvSpPr>
          <p:nvPr>
            <p:ph type="title"/>
          </p:nvPr>
        </p:nvSpPr>
        <p:spPr/>
        <p:txBody>
          <a:bodyPr/>
          <a:lstStyle/>
          <a:p>
            <a:r>
              <a:rPr lang="en-US" dirty="0"/>
              <a:t>Operating Principle</a:t>
            </a:r>
            <a:endParaRPr lang="en-CA" dirty="0"/>
          </a:p>
        </p:txBody>
      </p:sp>
      <p:sp>
        <p:nvSpPr>
          <p:cNvPr id="5" name="Slide Number Placeholder 4">
            <a:extLst>
              <a:ext uri="{FF2B5EF4-FFF2-40B4-BE49-F238E27FC236}">
                <a16:creationId xmlns:a16="http://schemas.microsoft.com/office/drawing/2014/main" id="{1C4CFB2B-552B-D37E-46D0-F26353DD25D3}"/>
              </a:ext>
            </a:extLst>
          </p:cNvPr>
          <p:cNvSpPr>
            <a:spLocks noGrp="1"/>
          </p:cNvSpPr>
          <p:nvPr>
            <p:ph type="sldNum" sz="quarter" idx="12"/>
          </p:nvPr>
        </p:nvSpPr>
        <p:spPr/>
        <p:txBody>
          <a:bodyPr/>
          <a:lstStyle/>
          <a:p>
            <a:fld id="{978A6813-7DB0-4917-8711-7B158145463E}" type="slidenum">
              <a:rPr lang="en-CA" smtClean="0"/>
              <a:t>6</a:t>
            </a:fld>
            <a:endParaRPr lang="en-CA"/>
          </a:p>
        </p:txBody>
      </p:sp>
      <p:pic>
        <p:nvPicPr>
          <p:cNvPr id="3" name="Content Placeholder 5" descr="A picture containing text, diagram, line, font&#10;&#10;Description automatically generated">
            <a:extLst>
              <a:ext uri="{FF2B5EF4-FFF2-40B4-BE49-F238E27FC236}">
                <a16:creationId xmlns:a16="http://schemas.microsoft.com/office/drawing/2014/main" id="{43F9AF73-8FCF-915D-6DBE-F2A015EF01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650" y="3042679"/>
            <a:ext cx="7904176" cy="3208369"/>
          </a:xfrm>
          <a:prstGeom prst="rect">
            <a:avLst/>
          </a:prstGeom>
        </p:spPr>
      </p:pic>
      <p:grpSp>
        <p:nvGrpSpPr>
          <p:cNvPr id="10" name="Group 9">
            <a:extLst>
              <a:ext uri="{FF2B5EF4-FFF2-40B4-BE49-F238E27FC236}">
                <a16:creationId xmlns:a16="http://schemas.microsoft.com/office/drawing/2014/main" id="{3EBC2A93-6E14-3976-037C-0CC9635AA365}"/>
              </a:ext>
            </a:extLst>
          </p:cNvPr>
          <p:cNvGrpSpPr/>
          <p:nvPr/>
        </p:nvGrpSpPr>
        <p:grpSpPr>
          <a:xfrm>
            <a:off x="1478675" y="1053123"/>
            <a:ext cx="9126512" cy="1839245"/>
            <a:chOff x="1318387" y="1080814"/>
            <a:chExt cx="9769155" cy="1908501"/>
          </a:xfrm>
        </p:grpSpPr>
        <p:cxnSp>
          <p:nvCxnSpPr>
            <p:cNvPr id="23" name="Straight Arrow Connector 22">
              <a:extLst>
                <a:ext uri="{FF2B5EF4-FFF2-40B4-BE49-F238E27FC236}">
                  <a16:creationId xmlns:a16="http://schemas.microsoft.com/office/drawing/2014/main" id="{32BDE954-9D9A-96AB-F7DB-D3FECEAF4956}"/>
                </a:ext>
              </a:extLst>
            </p:cNvPr>
            <p:cNvCxnSpPr/>
            <p:nvPr/>
          </p:nvCxnSpPr>
          <p:spPr>
            <a:xfrm>
              <a:off x="3157980" y="1673476"/>
              <a:ext cx="82955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6D9EF4B-AE1B-0848-F7BC-782D59B0CAA1}"/>
                </a:ext>
              </a:extLst>
            </p:cNvPr>
            <p:cNvCxnSpPr/>
            <p:nvPr/>
          </p:nvCxnSpPr>
          <p:spPr>
            <a:xfrm>
              <a:off x="5652940" y="1673476"/>
              <a:ext cx="82955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86ED031-EFBC-E9C9-6D65-418BDACDBB19}"/>
                </a:ext>
              </a:extLst>
            </p:cNvPr>
            <p:cNvCxnSpPr/>
            <p:nvPr/>
          </p:nvCxnSpPr>
          <p:spPr>
            <a:xfrm>
              <a:off x="8099197" y="1673476"/>
              <a:ext cx="82955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52944C02-F800-4689-F7F0-20546ACE36D3}"/>
                </a:ext>
              </a:extLst>
            </p:cNvPr>
            <p:cNvGrpSpPr/>
            <p:nvPr/>
          </p:nvGrpSpPr>
          <p:grpSpPr>
            <a:xfrm>
              <a:off x="1318387" y="1367542"/>
              <a:ext cx="1907433" cy="1612430"/>
              <a:chOff x="1438696" y="1639816"/>
              <a:chExt cx="1703648" cy="1421327"/>
            </a:xfrm>
          </p:grpSpPr>
          <p:grpSp>
            <p:nvGrpSpPr>
              <p:cNvPr id="37" name="Group 36">
                <a:extLst>
                  <a:ext uri="{FF2B5EF4-FFF2-40B4-BE49-F238E27FC236}">
                    <a16:creationId xmlns:a16="http://schemas.microsoft.com/office/drawing/2014/main" id="{F3518CFE-B788-A6D3-143B-22C87C0CF8B5}"/>
                  </a:ext>
                </a:extLst>
              </p:cNvPr>
              <p:cNvGrpSpPr/>
              <p:nvPr/>
            </p:nvGrpSpPr>
            <p:grpSpPr>
              <a:xfrm>
                <a:off x="1438696" y="1639816"/>
                <a:ext cx="1703648" cy="1421327"/>
                <a:chOff x="1438696" y="1639816"/>
                <a:chExt cx="1703648" cy="1421327"/>
              </a:xfrm>
              <a:solidFill>
                <a:srgbClr val="00B0F0"/>
              </a:solidFill>
            </p:grpSpPr>
            <p:sp>
              <p:nvSpPr>
                <p:cNvPr id="19" name="Freeform: Shape 18">
                  <a:extLst>
                    <a:ext uri="{FF2B5EF4-FFF2-40B4-BE49-F238E27FC236}">
                      <a16:creationId xmlns:a16="http://schemas.microsoft.com/office/drawing/2014/main" id="{0982B8CA-483E-324D-A6E7-FA3FAE35FF9A}"/>
                    </a:ext>
                  </a:extLst>
                </p:cNvPr>
                <p:cNvSpPr/>
                <p:nvPr/>
              </p:nvSpPr>
              <p:spPr>
                <a:xfrm rot="10800000">
                  <a:off x="1438696" y="2733722"/>
                  <a:ext cx="248884" cy="327421"/>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grp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Freeform: Shape 19">
                  <a:extLst>
                    <a:ext uri="{FF2B5EF4-FFF2-40B4-BE49-F238E27FC236}">
                      <a16:creationId xmlns:a16="http://schemas.microsoft.com/office/drawing/2014/main" id="{9930A939-5959-A5D3-CA03-C0CA61A7771A}"/>
                    </a:ext>
                  </a:extLst>
                </p:cNvPr>
                <p:cNvSpPr/>
                <p:nvPr/>
              </p:nvSpPr>
              <p:spPr>
                <a:xfrm rot="10800000" flipH="1">
                  <a:off x="2893460" y="2733722"/>
                  <a:ext cx="248884" cy="327421"/>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grp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1" name="Straight Connector 20">
                  <a:extLst>
                    <a:ext uri="{FF2B5EF4-FFF2-40B4-BE49-F238E27FC236}">
                      <a16:creationId xmlns:a16="http://schemas.microsoft.com/office/drawing/2014/main" id="{F7FBBBCD-CD40-1BB0-E365-FEA616B84DA1}"/>
                    </a:ext>
                  </a:extLst>
                </p:cNvPr>
                <p:cNvCxnSpPr>
                  <a:cxnSpLocks/>
                  <a:stCxn id="19" idx="0"/>
                  <a:endCxn id="20" idx="0"/>
                </p:cNvCxnSpPr>
                <p:nvPr/>
              </p:nvCxnSpPr>
              <p:spPr>
                <a:xfrm>
                  <a:off x="1687580" y="3061143"/>
                  <a:ext cx="120588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Top Corners Rounded 21">
                  <a:extLst>
                    <a:ext uri="{FF2B5EF4-FFF2-40B4-BE49-F238E27FC236}">
                      <a16:creationId xmlns:a16="http://schemas.microsoft.com/office/drawing/2014/main" id="{422A5076-F53C-966E-029F-427799C05C84}"/>
                    </a:ext>
                  </a:extLst>
                </p:cNvPr>
                <p:cNvSpPr/>
                <p:nvPr/>
              </p:nvSpPr>
              <p:spPr>
                <a:xfrm>
                  <a:off x="1687580" y="1639816"/>
                  <a:ext cx="1209241" cy="1093906"/>
                </a:xfrm>
                <a:prstGeom prst="round2SameRect">
                  <a:avLst>
                    <a:gd name="adj1" fmla="val 16667"/>
                    <a:gd name="adj2" fmla="val 0"/>
                  </a:avLst>
                </a:prstGeom>
                <a:grp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TextBox 25">
                  <a:extLst>
                    <a:ext uri="{FF2B5EF4-FFF2-40B4-BE49-F238E27FC236}">
                      <a16:creationId xmlns:a16="http://schemas.microsoft.com/office/drawing/2014/main" id="{C3CB0404-783C-1668-6038-849BA029705E}"/>
                    </a:ext>
                  </a:extLst>
                </p:cNvPr>
                <p:cNvSpPr txBox="1"/>
                <p:nvPr/>
              </p:nvSpPr>
              <p:spPr>
                <a:xfrm>
                  <a:off x="1903440" y="1863603"/>
                  <a:ext cx="960354" cy="569729"/>
                </a:xfrm>
                <a:prstGeom prst="rect">
                  <a:avLst/>
                </a:prstGeom>
                <a:grpFill/>
              </p:spPr>
              <p:txBody>
                <a:bodyPr wrap="square" rtlCol="0">
                  <a:spAutoFit/>
                </a:bodyPr>
                <a:lstStyle/>
                <a:p>
                  <a:r>
                    <a:rPr lang="en-US" b="1" dirty="0"/>
                    <a:t>Active Volume</a:t>
                  </a:r>
                  <a:endParaRPr lang="en-CA" b="1" dirty="0"/>
                </a:p>
              </p:txBody>
            </p:sp>
          </p:grpSp>
          <p:sp>
            <p:nvSpPr>
              <p:cNvPr id="38" name="Rectangle 37">
                <a:extLst>
                  <a:ext uri="{FF2B5EF4-FFF2-40B4-BE49-F238E27FC236}">
                    <a16:creationId xmlns:a16="http://schemas.microsoft.com/office/drawing/2014/main" id="{D62A868C-8243-803A-6B0B-00FBB37D76C3}"/>
                  </a:ext>
                </a:extLst>
              </p:cNvPr>
              <p:cNvSpPr/>
              <p:nvPr/>
            </p:nvSpPr>
            <p:spPr>
              <a:xfrm>
                <a:off x="1684345" y="2741492"/>
                <a:ext cx="1212476" cy="310444"/>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6" name="Group 65">
              <a:extLst>
                <a:ext uri="{FF2B5EF4-FFF2-40B4-BE49-F238E27FC236}">
                  <a16:creationId xmlns:a16="http://schemas.microsoft.com/office/drawing/2014/main" id="{221A72E5-6EFD-3D82-DE53-B1F6B39369C6}"/>
                </a:ext>
              </a:extLst>
            </p:cNvPr>
            <p:cNvGrpSpPr/>
            <p:nvPr/>
          </p:nvGrpSpPr>
          <p:grpSpPr>
            <a:xfrm>
              <a:off x="4118944" y="1326449"/>
              <a:ext cx="1353887" cy="1232947"/>
              <a:chOff x="4155734" y="1440346"/>
              <a:chExt cx="1353887" cy="1232947"/>
            </a:xfrm>
            <a:solidFill>
              <a:srgbClr val="92D050"/>
            </a:solidFill>
          </p:grpSpPr>
          <p:sp>
            <p:nvSpPr>
              <p:cNvPr id="47" name="Rectangle: Top Corners Rounded 46">
                <a:extLst>
                  <a:ext uri="{FF2B5EF4-FFF2-40B4-BE49-F238E27FC236}">
                    <a16:creationId xmlns:a16="http://schemas.microsoft.com/office/drawing/2014/main" id="{AD7A2106-A5E0-3CE3-1E1D-A4F760DEBAEE}"/>
                  </a:ext>
                </a:extLst>
              </p:cNvPr>
              <p:cNvSpPr/>
              <p:nvPr/>
            </p:nvSpPr>
            <p:spPr>
              <a:xfrm>
                <a:off x="4155734" y="1440346"/>
                <a:ext cx="1353887" cy="1232947"/>
              </a:xfrm>
              <a:prstGeom prst="round2SameRect">
                <a:avLst>
                  <a:gd name="adj1" fmla="val 16667"/>
                  <a:gd name="adj2" fmla="val 0"/>
                </a:avLst>
              </a:prstGeom>
              <a:grp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TextBox 47">
                <a:extLst>
                  <a:ext uri="{FF2B5EF4-FFF2-40B4-BE49-F238E27FC236}">
                    <a16:creationId xmlns:a16="http://schemas.microsoft.com/office/drawing/2014/main" id="{21B02ED1-65A0-2A10-A649-C439A9793832}"/>
                  </a:ext>
                </a:extLst>
              </p:cNvPr>
              <p:cNvSpPr txBox="1"/>
              <p:nvPr/>
            </p:nvSpPr>
            <p:spPr>
              <a:xfrm>
                <a:off x="4397414" y="1692577"/>
                <a:ext cx="1075229" cy="646331"/>
              </a:xfrm>
              <a:prstGeom prst="rect">
                <a:avLst/>
              </a:prstGeom>
              <a:grpFill/>
            </p:spPr>
            <p:txBody>
              <a:bodyPr wrap="square" rtlCol="0">
                <a:spAutoFit/>
              </a:bodyPr>
              <a:lstStyle/>
              <a:p>
                <a:r>
                  <a:rPr lang="en-US" b="1" dirty="0"/>
                  <a:t>Active Volume</a:t>
                </a:r>
                <a:endParaRPr lang="en-CA" b="1" dirty="0"/>
              </a:p>
            </p:txBody>
          </p:sp>
        </p:grpSp>
        <p:grpSp>
          <p:nvGrpSpPr>
            <p:cNvPr id="83" name="Group 82">
              <a:extLst>
                <a:ext uri="{FF2B5EF4-FFF2-40B4-BE49-F238E27FC236}">
                  <a16:creationId xmlns:a16="http://schemas.microsoft.com/office/drawing/2014/main" id="{57D60B8A-3DC8-17E1-2B37-BAC075E8ABD5}"/>
                </a:ext>
              </a:extLst>
            </p:cNvPr>
            <p:cNvGrpSpPr/>
            <p:nvPr/>
          </p:nvGrpSpPr>
          <p:grpSpPr>
            <a:xfrm>
              <a:off x="3848799" y="2553290"/>
              <a:ext cx="1907433" cy="432480"/>
              <a:chOff x="3877079" y="2609851"/>
              <a:chExt cx="1907433" cy="432480"/>
            </a:xfrm>
          </p:grpSpPr>
          <p:sp>
            <p:nvSpPr>
              <p:cNvPr id="44" name="Freeform: Shape 43">
                <a:extLst>
                  <a:ext uri="{FF2B5EF4-FFF2-40B4-BE49-F238E27FC236}">
                    <a16:creationId xmlns:a16="http://schemas.microsoft.com/office/drawing/2014/main" id="{A7143023-DDEA-2149-6758-B9091D8A1B98}"/>
                  </a:ext>
                </a:extLst>
              </p:cNvPr>
              <p:cNvSpPr/>
              <p:nvPr/>
            </p:nvSpPr>
            <p:spPr>
              <a:xfrm rot="10800000">
                <a:off x="3877079" y="2609851"/>
                <a:ext cx="278655" cy="432480"/>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solidFill>
                <a:srgbClr val="92D05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Freeform: Shape 44">
                <a:extLst>
                  <a:ext uri="{FF2B5EF4-FFF2-40B4-BE49-F238E27FC236}">
                    <a16:creationId xmlns:a16="http://schemas.microsoft.com/office/drawing/2014/main" id="{5CB35EEE-C692-4389-9273-BEE5623688CA}"/>
                  </a:ext>
                </a:extLst>
              </p:cNvPr>
              <p:cNvSpPr/>
              <p:nvPr/>
            </p:nvSpPr>
            <p:spPr>
              <a:xfrm rot="10800000" flipH="1">
                <a:off x="5505857" y="2609851"/>
                <a:ext cx="278655" cy="432480"/>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solidFill>
                <a:srgbClr val="92D05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6" name="Straight Connector 45">
                <a:extLst>
                  <a:ext uri="{FF2B5EF4-FFF2-40B4-BE49-F238E27FC236}">
                    <a16:creationId xmlns:a16="http://schemas.microsoft.com/office/drawing/2014/main" id="{97EF4338-8439-8A8D-F5FD-5FADF26658B6}"/>
                  </a:ext>
                </a:extLst>
              </p:cNvPr>
              <p:cNvCxnSpPr>
                <a:cxnSpLocks/>
                <a:stCxn id="44" idx="0"/>
                <a:endCxn id="45" idx="0"/>
              </p:cNvCxnSpPr>
              <p:nvPr/>
            </p:nvCxnSpPr>
            <p:spPr>
              <a:xfrm>
                <a:off x="4155734" y="3042331"/>
                <a:ext cx="1350124" cy="0"/>
              </a:xfrm>
              <a:prstGeom prst="line">
                <a:avLst/>
              </a:prstGeom>
              <a:solidFill>
                <a:srgbClr val="92D050"/>
              </a:solid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BE3136A2-945C-A0B6-22D2-55FA75AECA17}"/>
                  </a:ext>
                </a:extLst>
              </p:cNvPr>
              <p:cNvSpPr/>
              <p:nvPr/>
            </p:nvSpPr>
            <p:spPr>
              <a:xfrm>
                <a:off x="4152112" y="2620115"/>
                <a:ext cx="1357509" cy="416418"/>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84" name="Group 83">
              <a:extLst>
                <a:ext uri="{FF2B5EF4-FFF2-40B4-BE49-F238E27FC236}">
                  <a16:creationId xmlns:a16="http://schemas.microsoft.com/office/drawing/2014/main" id="{A75FCDFD-7C4B-370C-0DC7-15EF8A85EA3D}"/>
                </a:ext>
              </a:extLst>
            </p:cNvPr>
            <p:cNvGrpSpPr/>
            <p:nvPr/>
          </p:nvGrpSpPr>
          <p:grpSpPr>
            <a:xfrm>
              <a:off x="6379210" y="2470741"/>
              <a:ext cx="1907433" cy="518574"/>
              <a:chOff x="6407490" y="2527302"/>
              <a:chExt cx="1907433" cy="518574"/>
            </a:xfrm>
          </p:grpSpPr>
          <p:sp>
            <p:nvSpPr>
              <p:cNvPr id="68" name="Freeform: Shape 67">
                <a:extLst>
                  <a:ext uri="{FF2B5EF4-FFF2-40B4-BE49-F238E27FC236}">
                    <a16:creationId xmlns:a16="http://schemas.microsoft.com/office/drawing/2014/main" id="{D083BFE6-0C65-EE34-1FED-074EED32519A}"/>
                  </a:ext>
                </a:extLst>
              </p:cNvPr>
              <p:cNvSpPr/>
              <p:nvPr/>
            </p:nvSpPr>
            <p:spPr>
              <a:xfrm rot="10800000">
                <a:off x="6407490" y="2527302"/>
                <a:ext cx="278655" cy="518574"/>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solidFill>
                <a:srgbClr val="FFC0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Shape 68">
                <a:extLst>
                  <a:ext uri="{FF2B5EF4-FFF2-40B4-BE49-F238E27FC236}">
                    <a16:creationId xmlns:a16="http://schemas.microsoft.com/office/drawing/2014/main" id="{730E546C-0E51-7B1C-9AFD-6B8C3C6B6255}"/>
                  </a:ext>
                </a:extLst>
              </p:cNvPr>
              <p:cNvSpPr/>
              <p:nvPr/>
            </p:nvSpPr>
            <p:spPr>
              <a:xfrm rot="10800000" flipH="1">
                <a:off x="8036268" y="2527302"/>
                <a:ext cx="278655" cy="518574"/>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solidFill>
                <a:srgbClr val="FFC0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0" name="Straight Connector 69">
                <a:extLst>
                  <a:ext uri="{FF2B5EF4-FFF2-40B4-BE49-F238E27FC236}">
                    <a16:creationId xmlns:a16="http://schemas.microsoft.com/office/drawing/2014/main" id="{334BC57C-CDFA-2822-90D2-B97BEB73C532}"/>
                  </a:ext>
                </a:extLst>
              </p:cNvPr>
              <p:cNvCxnSpPr>
                <a:cxnSpLocks/>
                <a:stCxn id="68" idx="0"/>
                <a:endCxn id="69" idx="0"/>
              </p:cNvCxnSpPr>
              <p:nvPr/>
            </p:nvCxnSpPr>
            <p:spPr>
              <a:xfrm>
                <a:off x="6686145" y="3045876"/>
                <a:ext cx="1350124" cy="0"/>
              </a:xfrm>
              <a:prstGeom prst="line">
                <a:avLst/>
              </a:prstGeom>
              <a:solidFill>
                <a:srgbClr val="FFC000"/>
              </a:solid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29992134-F166-6B28-CE00-CD1825EE5407}"/>
                  </a:ext>
                </a:extLst>
              </p:cNvPr>
              <p:cNvSpPr/>
              <p:nvPr/>
            </p:nvSpPr>
            <p:spPr>
              <a:xfrm>
                <a:off x="6682523" y="2539610"/>
                <a:ext cx="1357509" cy="496924"/>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85" name="Group 84">
              <a:extLst>
                <a:ext uri="{FF2B5EF4-FFF2-40B4-BE49-F238E27FC236}">
                  <a16:creationId xmlns:a16="http://schemas.microsoft.com/office/drawing/2014/main" id="{3BCEB6A2-E944-D270-92BC-FF3DEA7F7337}"/>
                </a:ext>
              </a:extLst>
            </p:cNvPr>
            <p:cNvGrpSpPr/>
            <p:nvPr/>
          </p:nvGrpSpPr>
          <p:grpSpPr>
            <a:xfrm>
              <a:off x="9180109" y="2307163"/>
              <a:ext cx="1907433" cy="682152"/>
              <a:chOff x="9208389" y="2363724"/>
              <a:chExt cx="1907433" cy="682152"/>
            </a:xfrm>
          </p:grpSpPr>
          <p:sp>
            <p:nvSpPr>
              <p:cNvPr id="73" name="Freeform: Shape 72">
                <a:extLst>
                  <a:ext uri="{FF2B5EF4-FFF2-40B4-BE49-F238E27FC236}">
                    <a16:creationId xmlns:a16="http://schemas.microsoft.com/office/drawing/2014/main" id="{B9D40BFF-2F14-B5E2-3B07-CB0C3AA84148}"/>
                  </a:ext>
                </a:extLst>
              </p:cNvPr>
              <p:cNvSpPr/>
              <p:nvPr/>
            </p:nvSpPr>
            <p:spPr>
              <a:xfrm rot="10800000">
                <a:off x="9208389" y="2363724"/>
                <a:ext cx="278655" cy="682152"/>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solidFill>
                <a:srgbClr val="C000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Freeform: Shape 73">
                <a:extLst>
                  <a:ext uri="{FF2B5EF4-FFF2-40B4-BE49-F238E27FC236}">
                    <a16:creationId xmlns:a16="http://schemas.microsoft.com/office/drawing/2014/main" id="{3B1291B7-A631-9128-F4A3-4CF4B3164A1E}"/>
                  </a:ext>
                </a:extLst>
              </p:cNvPr>
              <p:cNvSpPr/>
              <p:nvPr/>
            </p:nvSpPr>
            <p:spPr>
              <a:xfrm rot="10800000" flipH="1">
                <a:off x="10837167" y="2363724"/>
                <a:ext cx="278655" cy="682152"/>
              </a:xfrm>
              <a:custGeom>
                <a:avLst/>
                <a:gdLst>
                  <a:gd name="connsiteX0" fmla="*/ 0 w 730250"/>
                  <a:gd name="connsiteY0" fmla="*/ 0 h 4324350"/>
                  <a:gd name="connsiteX1" fmla="*/ 730250 w 730250"/>
                  <a:gd name="connsiteY1" fmla="*/ 723900 h 4324350"/>
                  <a:gd name="connsiteX2" fmla="*/ 6350 w 730250"/>
                  <a:gd name="connsiteY2" fmla="*/ 1447800 h 4324350"/>
                  <a:gd name="connsiteX3" fmla="*/ 730250 w 730250"/>
                  <a:gd name="connsiteY3" fmla="*/ 2165350 h 4324350"/>
                  <a:gd name="connsiteX4" fmla="*/ 6350 w 730250"/>
                  <a:gd name="connsiteY4" fmla="*/ 2882900 h 4324350"/>
                  <a:gd name="connsiteX5" fmla="*/ 730250 w 730250"/>
                  <a:gd name="connsiteY5" fmla="*/ 3606800 h 4324350"/>
                  <a:gd name="connsiteX6" fmla="*/ 6350 w 730250"/>
                  <a:gd name="connsiteY6" fmla="*/ 4324350 h 432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250" h="4324350">
                    <a:moveTo>
                      <a:pt x="0" y="0"/>
                    </a:moveTo>
                    <a:lnTo>
                      <a:pt x="730250" y="723900"/>
                    </a:lnTo>
                    <a:lnTo>
                      <a:pt x="6350" y="1447800"/>
                    </a:lnTo>
                    <a:lnTo>
                      <a:pt x="730250" y="2165350"/>
                    </a:lnTo>
                    <a:lnTo>
                      <a:pt x="6350" y="2882900"/>
                    </a:lnTo>
                    <a:lnTo>
                      <a:pt x="730250" y="3606800"/>
                    </a:lnTo>
                    <a:lnTo>
                      <a:pt x="6350" y="4324350"/>
                    </a:lnTo>
                  </a:path>
                </a:pathLst>
              </a:custGeom>
              <a:solidFill>
                <a:srgbClr val="C00000"/>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5" name="Straight Connector 74">
                <a:extLst>
                  <a:ext uri="{FF2B5EF4-FFF2-40B4-BE49-F238E27FC236}">
                    <a16:creationId xmlns:a16="http://schemas.microsoft.com/office/drawing/2014/main" id="{EF8DD985-F63B-24F5-DE1F-54E0CCCEA578}"/>
                  </a:ext>
                </a:extLst>
              </p:cNvPr>
              <p:cNvCxnSpPr>
                <a:cxnSpLocks/>
                <a:stCxn id="73" idx="0"/>
                <a:endCxn id="74" idx="0"/>
              </p:cNvCxnSpPr>
              <p:nvPr/>
            </p:nvCxnSpPr>
            <p:spPr>
              <a:xfrm>
                <a:off x="9487044" y="3045876"/>
                <a:ext cx="1350124" cy="0"/>
              </a:xfrm>
              <a:prstGeom prst="line">
                <a:avLst/>
              </a:prstGeom>
              <a:solidFill>
                <a:srgbClr val="C00000"/>
              </a:solid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Rectangle 75">
                <a:extLst>
                  <a:ext uri="{FF2B5EF4-FFF2-40B4-BE49-F238E27FC236}">
                    <a16:creationId xmlns:a16="http://schemas.microsoft.com/office/drawing/2014/main" id="{C38BA157-6F24-E0AD-DB93-121053ED5D3D}"/>
                  </a:ext>
                </a:extLst>
              </p:cNvPr>
              <p:cNvSpPr/>
              <p:nvPr/>
            </p:nvSpPr>
            <p:spPr>
              <a:xfrm>
                <a:off x="9483422" y="2379913"/>
                <a:ext cx="1357509" cy="65662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77" name="Group 76">
              <a:extLst>
                <a:ext uri="{FF2B5EF4-FFF2-40B4-BE49-F238E27FC236}">
                  <a16:creationId xmlns:a16="http://schemas.microsoft.com/office/drawing/2014/main" id="{4053F2D7-3CC1-3D48-1C0D-BEAD126A2421}"/>
                </a:ext>
              </a:extLst>
            </p:cNvPr>
            <p:cNvGrpSpPr/>
            <p:nvPr/>
          </p:nvGrpSpPr>
          <p:grpSpPr>
            <a:xfrm>
              <a:off x="6640846" y="1242810"/>
              <a:ext cx="1353887" cy="1232947"/>
              <a:chOff x="4155734" y="1440346"/>
              <a:chExt cx="1353887" cy="1232947"/>
            </a:xfrm>
            <a:solidFill>
              <a:srgbClr val="FFC000"/>
            </a:solidFill>
          </p:grpSpPr>
          <p:sp>
            <p:nvSpPr>
              <p:cNvPr id="78" name="Rectangle: Top Corners Rounded 77">
                <a:extLst>
                  <a:ext uri="{FF2B5EF4-FFF2-40B4-BE49-F238E27FC236}">
                    <a16:creationId xmlns:a16="http://schemas.microsoft.com/office/drawing/2014/main" id="{828240AD-5D7F-1FA3-208E-1AE7E58974C0}"/>
                  </a:ext>
                </a:extLst>
              </p:cNvPr>
              <p:cNvSpPr/>
              <p:nvPr/>
            </p:nvSpPr>
            <p:spPr>
              <a:xfrm>
                <a:off x="4155734" y="1440346"/>
                <a:ext cx="1353887" cy="1232947"/>
              </a:xfrm>
              <a:prstGeom prst="round2SameRect">
                <a:avLst>
                  <a:gd name="adj1" fmla="val 16667"/>
                  <a:gd name="adj2" fmla="val 0"/>
                </a:avLst>
              </a:prstGeom>
              <a:grp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9" name="TextBox 78">
                <a:extLst>
                  <a:ext uri="{FF2B5EF4-FFF2-40B4-BE49-F238E27FC236}">
                    <a16:creationId xmlns:a16="http://schemas.microsoft.com/office/drawing/2014/main" id="{38615DAB-3AAA-EF1A-6A5A-DB5398AE38DC}"/>
                  </a:ext>
                </a:extLst>
              </p:cNvPr>
              <p:cNvSpPr txBox="1"/>
              <p:nvPr/>
            </p:nvSpPr>
            <p:spPr>
              <a:xfrm>
                <a:off x="4397414" y="1692577"/>
                <a:ext cx="1075229" cy="646331"/>
              </a:xfrm>
              <a:prstGeom prst="rect">
                <a:avLst/>
              </a:prstGeom>
              <a:grpFill/>
            </p:spPr>
            <p:txBody>
              <a:bodyPr wrap="square" rtlCol="0">
                <a:spAutoFit/>
              </a:bodyPr>
              <a:lstStyle/>
              <a:p>
                <a:r>
                  <a:rPr lang="en-US" b="1" dirty="0"/>
                  <a:t>Active Volume</a:t>
                </a:r>
                <a:endParaRPr lang="en-CA" b="1" dirty="0"/>
              </a:p>
            </p:txBody>
          </p:sp>
        </p:grpSp>
        <p:grpSp>
          <p:nvGrpSpPr>
            <p:cNvPr id="80" name="Group 79">
              <a:extLst>
                <a:ext uri="{FF2B5EF4-FFF2-40B4-BE49-F238E27FC236}">
                  <a16:creationId xmlns:a16="http://schemas.microsoft.com/office/drawing/2014/main" id="{07CB504C-796F-AEF6-682D-60B0411CCB38}"/>
                </a:ext>
              </a:extLst>
            </p:cNvPr>
            <p:cNvGrpSpPr/>
            <p:nvPr/>
          </p:nvGrpSpPr>
          <p:grpSpPr>
            <a:xfrm>
              <a:off x="9456882" y="1080814"/>
              <a:ext cx="1353887" cy="1232947"/>
              <a:chOff x="4155734" y="1508648"/>
              <a:chExt cx="1353887" cy="1232947"/>
            </a:xfrm>
            <a:solidFill>
              <a:srgbClr val="C00000"/>
            </a:solidFill>
          </p:grpSpPr>
          <p:sp>
            <p:nvSpPr>
              <p:cNvPr id="81" name="Rectangle: Top Corners Rounded 80">
                <a:extLst>
                  <a:ext uri="{FF2B5EF4-FFF2-40B4-BE49-F238E27FC236}">
                    <a16:creationId xmlns:a16="http://schemas.microsoft.com/office/drawing/2014/main" id="{8442695D-DB11-92F7-B5A7-A936D285BB82}"/>
                  </a:ext>
                </a:extLst>
              </p:cNvPr>
              <p:cNvSpPr/>
              <p:nvPr/>
            </p:nvSpPr>
            <p:spPr>
              <a:xfrm>
                <a:off x="4155734" y="1508648"/>
                <a:ext cx="1353887" cy="1232947"/>
              </a:xfrm>
              <a:prstGeom prst="round2SameRect">
                <a:avLst>
                  <a:gd name="adj1" fmla="val 16667"/>
                  <a:gd name="adj2" fmla="val 0"/>
                </a:avLst>
              </a:prstGeom>
              <a:grp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2" name="TextBox 81">
                <a:extLst>
                  <a:ext uri="{FF2B5EF4-FFF2-40B4-BE49-F238E27FC236}">
                    <a16:creationId xmlns:a16="http://schemas.microsoft.com/office/drawing/2014/main" id="{9CA3F8A5-C8D0-1C5E-4809-2F5919F6CA6D}"/>
                  </a:ext>
                </a:extLst>
              </p:cNvPr>
              <p:cNvSpPr txBox="1"/>
              <p:nvPr/>
            </p:nvSpPr>
            <p:spPr>
              <a:xfrm>
                <a:off x="4397414" y="1692577"/>
                <a:ext cx="1075229" cy="646331"/>
              </a:xfrm>
              <a:prstGeom prst="rect">
                <a:avLst/>
              </a:prstGeom>
              <a:grpFill/>
            </p:spPr>
            <p:txBody>
              <a:bodyPr wrap="square" rtlCol="0">
                <a:spAutoFit/>
              </a:bodyPr>
              <a:lstStyle/>
              <a:p>
                <a:r>
                  <a:rPr lang="en-US" b="1" dirty="0"/>
                  <a:t>Active Volume</a:t>
                </a:r>
                <a:endParaRPr lang="en-CA" b="1" dirty="0"/>
              </a:p>
            </p:txBody>
          </p:sp>
        </p:grpSp>
        <p:sp>
          <p:nvSpPr>
            <p:cNvPr id="6" name="TextBox 5">
              <a:extLst>
                <a:ext uri="{FF2B5EF4-FFF2-40B4-BE49-F238E27FC236}">
                  <a16:creationId xmlns:a16="http://schemas.microsoft.com/office/drawing/2014/main" id="{07A22054-71B0-A677-7D15-D0BDD4A4A635}"/>
                </a:ext>
              </a:extLst>
            </p:cNvPr>
            <p:cNvSpPr txBox="1"/>
            <p:nvPr/>
          </p:nvSpPr>
          <p:spPr>
            <a:xfrm>
              <a:off x="1874174" y="2181469"/>
              <a:ext cx="908523" cy="383239"/>
            </a:xfrm>
            <a:prstGeom prst="rect">
              <a:avLst/>
            </a:prstGeom>
            <a:noFill/>
          </p:spPr>
          <p:txBody>
            <a:bodyPr wrap="none" rtlCol="0">
              <a:spAutoFit/>
            </a:bodyPr>
            <a:lstStyle/>
            <a:p>
              <a:r>
                <a:rPr lang="en-US" dirty="0"/>
                <a:t>200 psi</a:t>
              </a:r>
              <a:endParaRPr lang="en-CA" dirty="0"/>
            </a:p>
          </p:txBody>
        </p:sp>
        <p:sp>
          <p:nvSpPr>
            <p:cNvPr id="7" name="TextBox 6">
              <a:extLst>
                <a:ext uri="{FF2B5EF4-FFF2-40B4-BE49-F238E27FC236}">
                  <a16:creationId xmlns:a16="http://schemas.microsoft.com/office/drawing/2014/main" id="{27F9A81A-0FED-EC02-1D65-F6974D0A9A3D}"/>
                </a:ext>
              </a:extLst>
            </p:cNvPr>
            <p:cNvSpPr txBox="1"/>
            <p:nvPr/>
          </p:nvSpPr>
          <p:spPr>
            <a:xfrm>
              <a:off x="4397957" y="2164569"/>
              <a:ext cx="908523" cy="383239"/>
            </a:xfrm>
            <a:prstGeom prst="rect">
              <a:avLst/>
            </a:prstGeom>
            <a:noFill/>
          </p:spPr>
          <p:txBody>
            <a:bodyPr wrap="none" rtlCol="0">
              <a:spAutoFit/>
            </a:bodyPr>
            <a:lstStyle/>
            <a:p>
              <a:r>
                <a:rPr lang="en-US" dirty="0"/>
                <a:t>140 psi</a:t>
              </a:r>
              <a:endParaRPr lang="en-CA" dirty="0"/>
            </a:p>
          </p:txBody>
        </p:sp>
        <p:sp>
          <p:nvSpPr>
            <p:cNvPr id="8" name="TextBox 7">
              <a:extLst>
                <a:ext uri="{FF2B5EF4-FFF2-40B4-BE49-F238E27FC236}">
                  <a16:creationId xmlns:a16="http://schemas.microsoft.com/office/drawing/2014/main" id="{67AABF19-A4D0-B1A5-17C3-68F6E7A8D711}"/>
                </a:ext>
              </a:extLst>
            </p:cNvPr>
            <p:cNvSpPr txBox="1"/>
            <p:nvPr/>
          </p:nvSpPr>
          <p:spPr>
            <a:xfrm>
              <a:off x="6938390" y="2088952"/>
              <a:ext cx="783264" cy="383239"/>
            </a:xfrm>
            <a:prstGeom prst="rect">
              <a:avLst/>
            </a:prstGeom>
            <a:noFill/>
          </p:spPr>
          <p:txBody>
            <a:bodyPr wrap="none" rtlCol="0">
              <a:spAutoFit/>
            </a:bodyPr>
            <a:lstStyle/>
            <a:p>
              <a:r>
                <a:rPr lang="en-US" dirty="0"/>
                <a:t>80 psi</a:t>
              </a:r>
              <a:endParaRPr lang="en-CA" dirty="0"/>
            </a:p>
          </p:txBody>
        </p:sp>
        <p:sp>
          <p:nvSpPr>
            <p:cNvPr id="9" name="TextBox 8">
              <a:extLst>
                <a:ext uri="{FF2B5EF4-FFF2-40B4-BE49-F238E27FC236}">
                  <a16:creationId xmlns:a16="http://schemas.microsoft.com/office/drawing/2014/main" id="{09AAB2F5-B478-4BC4-4218-CF5A226EC193}"/>
                </a:ext>
              </a:extLst>
            </p:cNvPr>
            <p:cNvSpPr txBox="1"/>
            <p:nvPr/>
          </p:nvSpPr>
          <p:spPr>
            <a:xfrm>
              <a:off x="9776468" y="1901845"/>
              <a:ext cx="968579" cy="383239"/>
            </a:xfrm>
            <a:prstGeom prst="rect">
              <a:avLst/>
            </a:prstGeom>
            <a:noFill/>
          </p:spPr>
          <p:txBody>
            <a:bodyPr wrap="none" rtlCol="0">
              <a:spAutoFit/>
            </a:bodyPr>
            <a:lstStyle/>
            <a:p>
              <a:r>
                <a:rPr lang="en-US" dirty="0"/>
                <a:t>27.5 psi</a:t>
              </a:r>
              <a:endParaRPr lang="en-CA" dirty="0"/>
            </a:p>
          </p:txBody>
        </p:sp>
      </p:grpSp>
    </p:spTree>
    <p:extLst>
      <p:ext uri="{BB962C8B-B14F-4D97-AF65-F5344CB8AC3E}">
        <p14:creationId xmlns:p14="http://schemas.microsoft.com/office/powerpoint/2010/main" val="4104631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ACE24-28D7-0EA1-E940-010A525EB66C}"/>
              </a:ext>
            </a:extLst>
          </p:cNvPr>
          <p:cNvSpPr>
            <a:spLocks noGrp="1"/>
          </p:cNvSpPr>
          <p:nvPr>
            <p:ph type="title"/>
          </p:nvPr>
        </p:nvSpPr>
        <p:spPr/>
        <p:txBody>
          <a:bodyPr/>
          <a:lstStyle/>
          <a:p>
            <a:r>
              <a:rPr lang="en-US" dirty="0"/>
              <a:t>Methods of Detection</a:t>
            </a:r>
            <a:endParaRPr lang="en-CA" dirty="0"/>
          </a:p>
        </p:txBody>
      </p:sp>
      <p:sp>
        <p:nvSpPr>
          <p:cNvPr id="3" name="Slide Number Placeholder 2">
            <a:extLst>
              <a:ext uri="{FF2B5EF4-FFF2-40B4-BE49-F238E27FC236}">
                <a16:creationId xmlns:a16="http://schemas.microsoft.com/office/drawing/2014/main" id="{28A91459-9857-ADE4-9882-573E5F972460}"/>
              </a:ext>
            </a:extLst>
          </p:cNvPr>
          <p:cNvSpPr>
            <a:spLocks noGrp="1"/>
          </p:cNvSpPr>
          <p:nvPr>
            <p:ph type="sldNum" sz="quarter" idx="12"/>
          </p:nvPr>
        </p:nvSpPr>
        <p:spPr/>
        <p:txBody>
          <a:bodyPr/>
          <a:lstStyle/>
          <a:p>
            <a:fld id="{978A6813-7DB0-4917-8711-7B158145463E}" type="slidenum">
              <a:rPr lang="en-CA" smtClean="0"/>
              <a:t>7</a:t>
            </a:fld>
            <a:endParaRPr lang="en-CA"/>
          </a:p>
        </p:txBody>
      </p:sp>
      <p:sp>
        <p:nvSpPr>
          <p:cNvPr id="4" name="Rectangle: Rounded Corners 3">
            <a:extLst>
              <a:ext uri="{FF2B5EF4-FFF2-40B4-BE49-F238E27FC236}">
                <a16:creationId xmlns:a16="http://schemas.microsoft.com/office/drawing/2014/main" id="{CCD71EAD-0A1E-05C0-17F1-8B1CF5396B5D}"/>
              </a:ext>
            </a:extLst>
          </p:cNvPr>
          <p:cNvSpPr/>
          <p:nvPr/>
        </p:nvSpPr>
        <p:spPr>
          <a:xfrm>
            <a:off x="226061" y="1252841"/>
            <a:ext cx="3748813" cy="4752032"/>
          </a:xfrm>
          <a:prstGeom prst="round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Rounded Corners 4">
            <a:extLst>
              <a:ext uri="{FF2B5EF4-FFF2-40B4-BE49-F238E27FC236}">
                <a16:creationId xmlns:a16="http://schemas.microsoft.com/office/drawing/2014/main" id="{2E3A952C-0974-2B13-1FBE-881BED86DCF4}"/>
              </a:ext>
            </a:extLst>
          </p:cNvPr>
          <p:cNvSpPr/>
          <p:nvPr/>
        </p:nvSpPr>
        <p:spPr>
          <a:xfrm>
            <a:off x="8223227" y="1216058"/>
            <a:ext cx="3748813" cy="4752032"/>
          </a:xfrm>
          <a:prstGeom prst="round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Rounded Corners 5">
            <a:extLst>
              <a:ext uri="{FF2B5EF4-FFF2-40B4-BE49-F238E27FC236}">
                <a16:creationId xmlns:a16="http://schemas.microsoft.com/office/drawing/2014/main" id="{6559ABBD-F874-1645-8BE2-F723F79C3753}"/>
              </a:ext>
            </a:extLst>
          </p:cNvPr>
          <p:cNvSpPr/>
          <p:nvPr/>
        </p:nvSpPr>
        <p:spPr>
          <a:xfrm>
            <a:off x="4224644" y="1252841"/>
            <a:ext cx="3748813" cy="4752032"/>
          </a:xfrm>
          <a:prstGeom prst="round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67EFB0EE-E961-F0F7-1CD7-DABB9D0AC6B9}"/>
              </a:ext>
            </a:extLst>
          </p:cNvPr>
          <p:cNvPicPr>
            <a:picLocks noChangeAspect="1"/>
          </p:cNvPicPr>
          <p:nvPr/>
        </p:nvPicPr>
        <p:blipFill>
          <a:blip r:embed="rId2"/>
          <a:srcRect l="5062" r="6455"/>
          <a:stretch>
            <a:fillRect/>
          </a:stretch>
        </p:blipFill>
        <p:spPr>
          <a:xfrm>
            <a:off x="373880" y="3355943"/>
            <a:ext cx="3469930" cy="2337000"/>
          </a:xfrm>
          <a:prstGeom prst="rect">
            <a:avLst/>
          </a:prstGeom>
        </p:spPr>
      </p:pic>
      <p:sp>
        <p:nvSpPr>
          <p:cNvPr id="8" name="Content Placeholder 2">
            <a:extLst>
              <a:ext uri="{FF2B5EF4-FFF2-40B4-BE49-F238E27FC236}">
                <a16:creationId xmlns:a16="http://schemas.microsoft.com/office/drawing/2014/main" id="{B2A41F50-9461-FF60-37A3-6C77287755B1}"/>
              </a:ext>
            </a:extLst>
          </p:cNvPr>
          <p:cNvSpPr txBox="1">
            <a:spLocks/>
          </p:cNvSpPr>
          <p:nvPr/>
        </p:nvSpPr>
        <p:spPr>
          <a:xfrm>
            <a:off x="436190" y="1823858"/>
            <a:ext cx="3328555" cy="1825741"/>
          </a:xfrm>
          <a:prstGeom prst="rect">
            <a:avLst/>
          </a:prstGeom>
        </p:spPr>
        <p:txBody>
          <a:bodyPr>
            <a:normAutofit/>
          </a:bodyPr>
          <a:lst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20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en-US" sz="1600" dirty="0"/>
              <a:t>Record acoustic data of bubbles</a:t>
            </a:r>
          </a:p>
          <a:p>
            <a:r>
              <a:rPr lang="en-US" sz="1600" dirty="0"/>
              <a:t>Distinguishes nuclear recoils and alphas</a:t>
            </a:r>
          </a:p>
          <a:p>
            <a:r>
              <a:rPr lang="en-US" sz="1600" dirty="0"/>
              <a:t>Acoustic parameter (AP), which represents energy of the signal</a:t>
            </a:r>
          </a:p>
          <a:p>
            <a:endParaRPr lang="en-US" sz="1600" dirty="0"/>
          </a:p>
          <a:p>
            <a:endParaRPr lang="en-CA" sz="1600" dirty="0"/>
          </a:p>
        </p:txBody>
      </p:sp>
      <p:sp>
        <p:nvSpPr>
          <p:cNvPr id="9" name="Content Placeholder 2">
            <a:extLst>
              <a:ext uri="{FF2B5EF4-FFF2-40B4-BE49-F238E27FC236}">
                <a16:creationId xmlns:a16="http://schemas.microsoft.com/office/drawing/2014/main" id="{AC24352B-930F-059D-3A5E-B3B3AA5AAE84}"/>
              </a:ext>
            </a:extLst>
          </p:cNvPr>
          <p:cNvSpPr txBox="1">
            <a:spLocks/>
          </p:cNvSpPr>
          <p:nvPr/>
        </p:nvSpPr>
        <p:spPr>
          <a:xfrm>
            <a:off x="953483" y="1373624"/>
            <a:ext cx="2208646" cy="509266"/>
          </a:xfrm>
          <a:prstGeom prst="rect">
            <a:avLst/>
          </a:prstGeom>
        </p:spPr>
        <p:txBody>
          <a:bodyPr vert="horz" lIns="91440" tIns="45720" rIns="91440" bIns="45720" rtlCol="0">
            <a:normAutofit/>
          </a:bodyPr>
          <a:lst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0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18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9pPr>
          </a:lstStyle>
          <a:p>
            <a:pPr marL="0" indent="0" algn="ctr">
              <a:buNone/>
            </a:pPr>
            <a:r>
              <a:rPr lang="en-US" sz="2800" b="1" dirty="0"/>
              <a:t>Acoustics</a:t>
            </a:r>
          </a:p>
          <a:p>
            <a:endParaRPr lang="en-CA" sz="2000" b="1" dirty="0"/>
          </a:p>
        </p:txBody>
      </p:sp>
      <p:sp>
        <p:nvSpPr>
          <p:cNvPr id="10" name="Content Placeholder 2">
            <a:extLst>
              <a:ext uri="{FF2B5EF4-FFF2-40B4-BE49-F238E27FC236}">
                <a16:creationId xmlns:a16="http://schemas.microsoft.com/office/drawing/2014/main" id="{3C899519-9951-2687-41AF-96109DB38A53}"/>
              </a:ext>
            </a:extLst>
          </p:cNvPr>
          <p:cNvSpPr txBox="1">
            <a:spLocks/>
          </p:cNvSpPr>
          <p:nvPr/>
        </p:nvSpPr>
        <p:spPr>
          <a:xfrm>
            <a:off x="4430560" y="1883074"/>
            <a:ext cx="3328555" cy="1291102"/>
          </a:xfrm>
          <a:prstGeom prst="rect">
            <a:avLst/>
          </a:prstGeom>
        </p:spPr>
        <p:txBody>
          <a:bodyPr vert="horz" lIns="91440" tIns="45720" rIns="91440" bIns="45720" rtlCol="0">
            <a:normAutofit/>
          </a:bodyPr>
          <a:lst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0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18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9pPr>
          </a:lstStyle>
          <a:p>
            <a:r>
              <a:rPr lang="en-US" sz="1600" dirty="0"/>
              <a:t>Record pressure in active volume</a:t>
            </a:r>
          </a:p>
          <a:p>
            <a:r>
              <a:rPr lang="en-US" sz="1600" dirty="0"/>
              <a:t>Excellent discrimination between bulk and wall events</a:t>
            </a:r>
          </a:p>
          <a:p>
            <a:endParaRPr lang="en-CA" sz="1600" dirty="0"/>
          </a:p>
        </p:txBody>
      </p:sp>
      <p:sp>
        <p:nvSpPr>
          <p:cNvPr id="11" name="Content Placeholder 2">
            <a:extLst>
              <a:ext uri="{FF2B5EF4-FFF2-40B4-BE49-F238E27FC236}">
                <a16:creationId xmlns:a16="http://schemas.microsoft.com/office/drawing/2014/main" id="{84F24895-2E22-1EE3-C441-60823AFF0F41}"/>
              </a:ext>
            </a:extLst>
          </p:cNvPr>
          <p:cNvSpPr txBox="1">
            <a:spLocks/>
          </p:cNvSpPr>
          <p:nvPr/>
        </p:nvSpPr>
        <p:spPr>
          <a:xfrm>
            <a:off x="4994728" y="1373624"/>
            <a:ext cx="2208646" cy="509266"/>
          </a:xfrm>
          <a:prstGeom prst="rect">
            <a:avLst/>
          </a:prstGeom>
        </p:spPr>
        <p:txBody>
          <a:bodyPr vert="horz" lIns="91440" tIns="45720" rIns="91440" bIns="45720" rtlCol="0">
            <a:normAutofit/>
          </a:bodyPr>
          <a:lst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0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18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9pPr>
          </a:lstStyle>
          <a:p>
            <a:pPr marL="0" indent="0" algn="ctr">
              <a:buNone/>
            </a:pPr>
            <a:r>
              <a:rPr lang="en-US" sz="2800" b="1" dirty="0"/>
              <a:t>Pressure</a:t>
            </a:r>
          </a:p>
          <a:p>
            <a:endParaRPr lang="en-CA" sz="2000" b="1" dirty="0"/>
          </a:p>
        </p:txBody>
      </p:sp>
      <p:sp>
        <p:nvSpPr>
          <p:cNvPr id="12" name="Content Placeholder 2">
            <a:extLst>
              <a:ext uri="{FF2B5EF4-FFF2-40B4-BE49-F238E27FC236}">
                <a16:creationId xmlns:a16="http://schemas.microsoft.com/office/drawing/2014/main" id="{1FE3EB34-709C-2541-ABDE-96EE19018946}"/>
              </a:ext>
            </a:extLst>
          </p:cNvPr>
          <p:cNvSpPr txBox="1">
            <a:spLocks/>
          </p:cNvSpPr>
          <p:nvPr/>
        </p:nvSpPr>
        <p:spPr>
          <a:xfrm>
            <a:off x="8469916" y="1864128"/>
            <a:ext cx="3328555" cy="1392231"/>
          </a:xfrm>
          <a:prstGeom prst="rect">
            <a:avLst/>
          </a:prstGeom>
        </p:spPr>
        <p:txBody>
          <a:bodyPr vert="horz" lIns="91440" tIns="45720" rIns="91440" bIns="45720" rtlCol="0">
            <a:normAutofit/>
          </a:bodyPr>
          <a:lst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0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18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9pPr>
          </a:lstStyle>
          <a:p>
            <a:r>
              <a:rPr lang="en-US" sz="1600" dirty="0"/>
              <a:t>Record 41 frames (20 before, 20 after) event genesis at 100 fps across 4 camera</a:t>
            </a:r>
          </a:p>
          <a:p>
            <a:r>
              <a:rPr lang="en-CA" sz="1600" dirty="0"/>
              <a:t>Differentiate spatial location with stereo reconstruction </a:t>
            </a:r>
          </a:p>
        </p:txBody>
      </p:sp>
      <p:sp>
        <p:nvSpPr>
          <p:cNvPr id="13" name="Content Placeholder 2">
            <a:extLst>
              <a:ext uri="{FF2B5EF4-FFF2-40B4-BE49-F238E27FC236}">
                <a16:creationId xmlns:a16="http://schemas.microsoft.com/office/drawing/2014/main" id="{00B50397-F615-4898-67B8-4CE6821E2DBC}"/>
              </a:ext>
            </a:extLst>
          </p:cNvPr>
          <p:cNvSpPr txBox="1">
            <a:spLocks/>
          </p:cNvSpPr>
          <p:nvPr/>
        </p:nvSpPr>
        <p:spPr>
          <a:xfrm>
            <a:off x="9029871" y="1373624"/>
            <a:ext cx="2208646" cy="509266"/>
          </a:xfrm>
          <a:prstGeom prst="rect">
            <a:avLst/>
          </a:prstGeom>
        </p:spPr>
        <p:txBody>
          <a:bodyPr vert="horz" lIns="91440" tIns="45720" rIns="91440" bIns="45720" rtlCol="0">
            <a:normAutofit/>
          </a:bodyPr>
          <a:lstStyle>
            <a:lvl1pPr marL="176213" indent="-176213" algn="l" defTabSz="914400" rtl="0" eaLnBrk="1" latinLnBrk="0" hangingPunct="1">
              <a:lnSpc>
                <a:spcPct val="85000"/>
              </a:lnSpc>
              <a:spcBef>
                <a:spcPts val="13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346075" indent="-169863" algn="l" defTabSz="914400" rtl="0" eaLnBrk="1" latinLnBrk="0" hangingPunct="1">
              <a:lnSpc>
                <a:spcPct val="85000"/>
              </a:lnSpc>
              <a:spcBef>
                <a:spcPts val="600"/>
              </a:spcBef>
              <a:buFont typeface="Arial" panose="020B0604020202020204" pitchFamily="34" charset="0"/>
              <a:buChar char="•"/>
              <a:defRPr sz="2000" kern="1200">
                <a:solidFill>
                  <a:schemeClr val="tx1">
                    <a:lumMod val="85000"/>
                    <a:lumOff val="15000"/>
                  </a:schemeClr>
                </a:solidFill>
                <a:latin typeface="+mn-lt"/>
                <a:ea typeface="+mn-ea"/>
                <a:cs typeface="+mn-cs"/>
              </a:defRPr>
            </a:lvl2pPr>
            <a:lvl3pPr marL="547688" indent="-187325" algn="l" defTabSz="914400" rtl="0" eaLnBrk="1" latinLnBrk="0" hangingPunct="1">
              <a:lnSpc>
                <a:spcPct val="85000"/>
              </a:lnSpc>
              <a:spcBef>
                <a:spcPts val="600"/>
              </a:spcBef>
              <a:buFont typeface="Arial" panose="020B0604020202020204" pitchFamily="34" charset="0"/>
              <a:buChar char="•"/>
              <a:defRPr sz="1800" i="1" kern="1200">
                <a:solidFill>
                  <a:schemeClr val="tx1">
                    <a:lumMod val="85000"/>
                    <a:lumOff val="15000"/>
                  </a:schemeClr>
                </a:solidFill>
                <a:latin typeface="+mn-lt"/>
                <a:ea typeface="+mn-ea"/>
                <a:cs typeface="+mn-cs"/>
              </a:defRPr>
            </a:lvl3pPr>
            <a:lvl4pPr marL="822325" indent="-198438"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096963" indent="-200025" algn="l" defTabSz="914400" rtl="0" eaLnBrk="1" latinLnBrk="0" hangingPunct="1">
              <a:lnSpc>
                <a:spcPct val="85000"/>
              </a:lnSpc>
              <a:spcBef>
                <a:spcPts val="600"/>
              </a:spcBef>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600" kern="1200">
                <a:solidFill>
                  <a:schemeClr val="tx1">
                    <a:lumMod val="85000"/>
                    <a:lumOff val="15000"/>
                  </a:schemeClr>
                </a:solidFill>
                <a:latin typeface="+mn-lt"/>
                <a:ea typeface="+mn-ea"/>
                <a:cs typeface="+mn-cs"/>
              </a:defRPr>
            </a:lvl9pPr>
          </a:lstStyle>
          <a:p>
            <a:pPr marL="0" indent="0" algn="ctr">
              <a:buNone/>
            </a:pPr>
            <a:r>
              <a:rPr lang="en-US" sz="2800" b="1" dirty="0"/>
              <a:t>Cameras</a:t>
            </a:r>
          </a:p>
          <a:p>
            <a:endParaRPr lang="en-CA" sz="2000" b="1" dirty="0"/>
          </a:p>
        </p:txBody>
      </p:sp>
      <p:pic>
        <p:nvPicPr>
          <p:cNvPr id="14" name="Picture 13">
            <a:extLst>
              <a:ext uri="{FF2B5EF4-FFF2-40B4-BE49-F238E27FC236}">
                <a16:creationId xmlns:a16="http://schemas.microsoft.com/office/drawing/2014/main" id="{AC1FAF19-B4F7-6540-9323-76388497F7BC}"/>
              </a:ext>
            </a:extLst>
          </p:cNvPr>
          <p:cNvPicPr>
            <a:picLocks noChangeAspect="1"/>
          </p:cNvPicPr>
          <p:nvPr/>
        </p:nvPicPr>
        <p:blipFill>
          <a:blip r:embed="rId3"/>
          <a:stretch>
            <a:fillRect/>
          </a:stretch>
        </p:blipFill>
        <p:spPr>
          <a:xfrm>
            <a:off x="4351576" y="3376623"/>
            <a:ext cx="3508544" cy="2316320"/>
          </a:xfrm>
          <a:prstGeom prst="rect">
            <a:avLst/>
          </a:prstGeom>
        </p:spPr>
      </p:pic>
      <p:pic>
        <p:nvPicPr>
          <p:cNvPr id="15" name="Picture 14" descr="A black dot on a white surface&#10;&#10;AI-generated content may be incorrect.">
            <a:extLst>
              <a:ext uri="{FF2B5EF4-FFF2-40B4-BE49-F238E27FC236}">
                <a16:creationId xmlns:a16="http://schemas.microsoft.com/office/drawing/2014/main" id="{83AA8BAE-974E-2DB5-6600-8293CA299A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4480" y="3470094"/>
            <a:ext cx="1094766" cy="987435"/>
          </a:xfrm>
          <a:prstGeom prst="rect">
            <a:avLst/>
          </a:prstGeom>
        </p:spPr>
      </p:pic>
      <p:pic>
        <p:nvPicPr>
          <p:cNvPr id="16" name="Picture 15" descr="A black dot on a white surface&#10;&#10;AI-generated content may be incorrect.">
            <a:extLst>
              <a:ext uri="{FF2B5EF4-FFF2-40B4-BE49-F238E27FC236}">
                <a16:creationId xmlns:a16="http://schemas.microsoft.com/office/drawing/2014/main" id="{88CD8257-2FEA-CB48-5F34-AB30BEF7D4F1}"/>
              </a:ext>
            </a:extLst>
          </p:cNvPr>
          <p:cNvPicPr>
            <a:picLocks noChangeAspect="1"/>
          </p:cNvPicPr>
          <p:nvPr/>
        </p:nvPicPr>
        <p:blipFill>
          <a:blip r:embed="rId5">
            <a:extLst>
              <a:ext uri="{28A0092B-C50C-407E-A947-70E740481C1C}">
                <a14:useLocalDpi xmlns:a14="http://schemas.microsoft.com/office/drawing/2010/main" val="0"/>
              </a:ext>
            </a:extLst>
          </a:blip>
          <a:srcRect l="17574" t="18056" r="18275" b="18056"/>
          <a:stretch>
            <a:fillRect/>
          </a:stretch>
        </p:blipFill>
        <p:spPr>
          <a:xfrm>
            <a:off x="9557915" y="3470093"/>
            <a:ext cx="1094768" cy="987435"/>
          </a:xfrm>
          <a:prstGeom prst="rect">
            <a:avLst/>
          </a:prstGeom>
        </p:spPr>
      </p:pic>
      <p:pic>
        <p:nvPicPr>
          <p:cNvPr id="17" name="Picture 16" descr="A black and white photo of a round object&#10;&#10;AI-generated content may be incorrect.">
            <a:extLst>
              <a:ext uri="{FF2B5EF4-FFF2-40B4-BE49-F238E27FC236}">
                <a16:creationId xmlns:a16="http://schemas.microsoft.com/office/drawing/2014/main" id="{E3B4E9A0-C65B-9846-F80D-E0310C2FAB83}"/>
              </a:ext>
            </a:extLst>
          </p:cNvPr>
          <p:cNvPicPr>
            <a:picLocks noChangeAspect="1"/>
          </p:cNvPicPr>
          <p:nvPr/>
        </p:nvPicPr>
        <p:blipFill>
          <a:blip r:embed="rId6">
            <a:extLst>
              <a:ext uri="{28A0092B-C50C-407E-A947-70E740481C1C}">
                <a14:useLocalDpi xmlns:a14="http://schemas.microsoft.com/office/drawing/2010/main" val="0"/>
              </a:ext>
            </a:extLst>
          </a:blip>
          <a:srcRect l="20182" t="24792" r="21532" b="13463"/>
          <a:stretch>
            <a:fillRect/>
          </a:stretch>
        </p:blipFill>
        <p:spPr>
          <a:xfrm>
            <a:off x="10821352" y="3470093"/>
            <a:ext cx="1094768" cy="987435"/>
          </a:xfrm>
          <a:prstGeom prst="rect">
            <a:avLst/>
          </a:prstGeom>
        </p:spPr>
      </p:pic>
      <p:pic>
        <p:nvPicPr>
          <p:cNvPr id="18" name="Picture 17" descr="A black and white photo of a round object&#10;&#10;AI-generated content may be incorrect.">
            <a:extLst>
              <a:ext uri="{FF2B5EF4-FFF2-40B4-BE49-F238E27FC236}">
                <a16:creationId xmlns:a16="http://schemas.microsoft.com/office/drawing/2014/main" id="{3B37C262-F05B-C2C4-AF39-AF5FE522E221}"/>
              </a:ext>
            </a:extLst>
          </p:cNvPr>
          <p:cNvPicPr>
            <a:picLocks noChangeAspect="1"/>
          </p:cNvPicPr>
          <p:nvPr/>
        </p:nvPicPr>
        <p:blipFill>
          <a:blip r:embed="rId7">
            <a:extLst>
              <a:ext uri="{28A0092B-C50C-407E-A947-70E740481C1C}">
                <a14:useLocalDpi xmlns:a14="http://schemas.microsoft.com/office/drawing/2010/main" val="0"/>
              </a:ext>
            </a:extLst>
          </a:blip>
          <a:srcRect l="21348" t="22306" r="21348" b="23893"/>
          <a:stretch>
            <a:fillRect/>
          </a:stretch>
        </p:blipFill>
        <p:spPr>
          <a:xfrm>
            <a:off x="8948435" y="4534784"/>
            <a:ext cx="1094766" cy="987435"/>
          </a:xfrm>
          <a:prstGeom prst="rect">
            <a:avLst/>
          </a:prstGeom>
        </p:spPr>
      </p:pic>
      <p:pic>
        <p:nvPicPr>
          <p:cNvPr id="19" name="Picture 18" descr="A close-up of a light&#10;&#10;AI-generated content may be incorrect.">
            <a:extLst>
              <a:ext uri="{FF2B5EF4-FFF2-40B4-BE49-F238E27FC236}">
                <a16:creationId xmlns:a16="http://schemas.microsoft.com/office/drawing/2014/main" id="{8CBDAEDE-A262-54F1-7E7A-8DC7DD7B15C1}"/>
              </a:ext>
            </a:extLst>
          </p:cNvPr>
          <p:cNvPicPr>
            <a:picLocks noChangeAspect="1"/>
          </p:cNvPicPr>
          <p:nvPr/>
        </p:nvPicPr>
        <p:blipFill>
          <a:blip r:embed="rId8">
            <a:extLst>
              <a:ext uri="{28A0092B-C50C-407E-A947-70E740481C1C}">
                <a14:useLocalDpi xmlns:a14="http://schemas.microsoft.com/office/drawing/2010/main" val="0"/>
              </a:ext>
            </a:extLst>
          </a:blip>
          <a:srcRect l="19475" t="13694" r="22897" b="33431"/>
          <a:stretch>
            <a:fillRect/>
          </a:stretch>
        </p:blipFill>
        <p:spPr>
          <a:xfrm>
            <a:off x="10229518" y="4534783"/>
            <a:ext cx="1094768" cy="987436"/>
          </a:xfrm>
          <a:prstGeom prst="rect">
            <a:avLst/>
          </a:prstGeom>
        </p:spPr>
      </p:pic>
    </p:spTree>
    <p:extLst>
      <p:ext uri="{BB962C8B-B14F-4D97-AF65-F5344CB8AC3E}">
        <p14:creationId xmlns:p14="http://schemas.microsoft.com/office/powerpoint/2010/main" val="467090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E5F70-41EA-5BE6-FEF9-01E46F29F429}"/>
              </a:ext>
            </a:extLst>
          </p:cNvPr>
          <p:cNvSpPr>
            <a:spLocks noGrp="1"/>
          </p:cNvSpPr>
          <p:nvPr>
            <p:ph type="title"/>
          </p:nvPr>
        </p:nvSpPr>
        <p:spPr/>
        <p:txBody>
          <a:bodyPr/>
          <a:lstStyle/>
          <a:p>
            <a:r>
              <a:rPr lang="en-US" dirty="0"/>
              <a:t>PICO Bubble Chambers</a:t>
            </a:r>
            <a:endParaRPr lang="en-CA" dirty="0"/>
          </a:p>
        </p:txBody>
      </p:sp>
      <p:sp>
        <p:nvSpPr>
          <p:cNvPr id="3" name="Slide Number Placeholder 2">
            <a:extLst>
              <a:ext uri="{FF2B5EF4-FFF2-40B4-BE49-F238E27FC236}">
                <a16:creationId xmlns:a16="http://schemas.microsoft.com/office/drawing/2014/main" id="{77D94B79-9681-7076-5DA8-0B2DB9362CE1}"/>
              </a:ext>
            </a:extLst>
          </p:cNvPr>
          <p:cNvSpPr>
            <a:spLocks noGrp="1"/>
          </p:cNvSpPr>
          <p:nvPr>
            <p:ph type="sldNum" sz="quarter" idx="12"/>
          </p:nvPr>
        </p:nvSpPr>
        <p:spPr/>
        <p:txBody>
          <a:bodyPr/>
          <a:lstStyle/>
          <a:p>
            <a:fld id="{978A6813-7DB0-4917-8711-7B158145463E}" type="slidenum">
              <a:rPr lang="en-CA" smtClean="0"/>
              <a:t>8</a:t>
            </a:fld>
            <a:endParaRPr lang="en-CA"/>
          </a:p>
        </p:txBody>
      </p:sp>
      <p:pic>
        <p:nvPicPr>
          <p:cNvPr id="5" name="Picture 4">
            <a:extLst>
              <a:ext uri="{FF2B5EF4-FFF2-40B4-BE49-F238E27FC236}">
                <a16:creationId xmlns:a16="http://schemas.microsoft.com/office/drawing/2014/main" id="{CC9069F9-48D5-4CA0-9C85-E92FA5A29F28}"/>
              </a:ext>
            </a:extLst>
          </p:cNvPr>
          <p:cNvPicPr>
            <a:picLocks noChangeAspect="1"/>
          </p:cNvPicPr>
          <p:nvPr/>
        </p:nvPicPr>
        <p:blipFill>
          <a:blip r:embed="rId2"/>
          <a:srcRect l="638"/>
          <a:stretch>
            <a:fillRect/>
          </a:stretch>
        </p:blipFill>
        <p:spPr>
          <a:xfrm>
            <a:off x="509047" y="1002323"/>
            <a:ext cx="10581931" cy="5264308"/>
          </a:xfrm>
          <a:prstGeom prst="rect">
            <a:avLst/>
          </a:prstGeom>
        </p:spPr>
      </p:pic>
      <p:sp>
        <p:nvSpPr>
          <p:cNvPr id="6" name="Rectangle 5">
            <a:extLst>
              <a:ext uri="{FF2B5EF4-FFF2-40B4-BE49-F238E27FC236}">
                <a16:creationId xmlns:a16="http://schemas.microsoft.com/office/drawing/2014/main" id="{67B46B2B-1AF3-6C92-144B-2E71EA305D06}"/>
              </a:ext>
            </a:extLst>
          </p:cNvPr>
          <p:cNvSpPr/>
          <p:nvPr/>
        </p:nvSpPr>
        <p:spPr>
          <a:xfrm>
            <a:off x="5800012" y="1002323"/>
            <a:ext cx="5573951" cy="5436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87175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17D1C-AFB0-6507-DB38-692CE68788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1746A3-D896-00AC-86A7-C56F0EAD562F}"/>
              </a:ext>
            </a:extLst>
          </p:cNvPr>
          <p:cNvSpPr>
            <a:spLocks noGrp="1"/>
          </p:cNvSpPr>
          <p:nvPr>
            <p:ph type="title"/>
          </p:nvPr>
        </p:nvSpPr>
        <p:spPr/>
        <p:txBody>
          <a:bodyPr/>
          <a:lstStyle/>
          <a:p>
            <a:r>
              <a:rPr lang="en-US" dirty="0"/>
              <a:t>PICO Bubble Chambers</a:t>
            </a:r>
            <a:endParaRPr lang="en-CA" dirty="0"/>
          </a:p>
        </p:txBody>
      </p:sp>
      <p:sp>
        <p:nvSpPr>
          <p:cNvPr id="3" name="Slide Number Placeholder 2">
            <a:extLst>
              <a:ext uri="{FF2B5EF4-FFF2-40B4-BE49-F238E27FC236}">
                <a16:creationId xmlns:a16="http://schemas.microsoft.com/office/drawing/2014/main" id="{3E6DFDEA-0B53-261B-D41A-8E1D74BECF6B}"/>
              </a:ext>
            </a:extLst>
          </p:cNvPr>
          <p:cNvSpPr>
            <a:spLocks noGrp="1"/>
          </p:cNvSpPr>
          <p:nvPr>
            <p:ph type="sldNum" sz="quarter" idx="12"/>
          </p:nvPr>
        </p:nvSpPr>
        <p:spPr/>
        <p:txBody>
          <a:bodyPr/>
          <a:lstStyle/>
          <a:p>
            <a:fld id="{978A6813-7DB0-4917-8711-7B158145463E}" type="slidenum">
              <a:rPr lang="en-CA" smtClean="0"/>
              <a:t>9</a:t>
            </a:fld>
            <a:endParaRPr lang="en-CA"/>
          </a:p>
        </p:txBody>
      </p:sp>
      <p:pic>
        <p:nvPicPr>
          <p:cNvPr id="5" name="Picture 4">
            <a:extLst>
              <a:ext uri="{FF2B5EF4-FFF2-40B4-BE49-F238E27FC236}">
                <a16:creationId xmlns:a16="http://schemas.microsoft.com/office/drawing/2014/main" id="{0DF21576-79FD-68F0-D3DD-0A362E384785}"/>
              </a:ext>
            </a:extLst>
          </p:cNvPr>
          <p:cNvPicPr>
            <a:picLocks noChangeAspect="1"/>
          </p:cNvPicPr>
          <p:nvPr/>
        </p:nvPicPr>
        <p:blipFill>
          <a:blip r:embed="rId3"/>
          <a:srcRect l="638" t="81122"/>
          <a:stretch>
            <a:fillRect/>
          </a:stretch>
        </p:blipFill>
        <p:spPr>
          <a:xfrm>
            <a:off x="509047" y="5272853"/>
            <a:ext cx="10581931" cy="993777"/>
          </a:xfrm>
          <a:prstGeom prst="rect">
            <a:avLst/>
          </a:prstGeom>
        </p:spPr>
      </p:pic>
      <p:sp>
        <p:nvSpPr>
          <p:cNvPr id="6" name="Rectangle 5">
            <a:extLst>
              <a:ext uri="{FF2B5EF4-FFF2-40B4-BE49-F238E27FC236}">
                <a16:creationId xmlns:a16="http://schemas.microsoft.com/office/drawing/2014/main" id="{37FBA1E8-B5B6-F9F3-F061-2A57B8581348}"/>
              </a:ext>
            </a:extLst>
          </p:cNvPr>
          <p:cNvSpPr/>
          <p:nvPr/>
        </p:nvSpPr>
        <p:spPr>
          <a:xfrm>
            <a:off x="5800012" y="1002323"/>
            <a:ext cx="5573951" cy="5436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a:extLst>
              <a:ext uri="{FF2B5EF4-FFF2-40B4-BE49-F238E27FC236}">
                <a16:creationId xmlns:a16="http://schemas.microsoft.com/office/drawing/2014/main" id="{BE469D95-E546-286A-96A4-0FA3F0A52125}"/>
              </a:ext>
            </a:extLst>
          </p:cNvPr>
          <p:cNvPicPr>
            <a:picLocks noChangeAspect="1"/>
          </p:cNvPicPr>
          <p:nvPr/>
        </p:nvPicPr>
        <p:blipFill>
          <a:blip r:embed="rId3"/>
          <a:srcRect l="6197" t="15901" r="72094" b="25727"/>
          <a:stretch>
            <a:fillRect/>
          </a:stretch>
        </p:blipFill>
        <p:spPr>
          <a:xfrm>
            <a:off x="1426544" y="3395727"/>
            <a:ext cx="1294089" cy="1719911"/>
          </a:xfrm>
          <a:prstGeom prst="rect">
            <a:avLst/>
          </a:prstGeom>
        </p:spPr>
      </p:pic>
      <p:pic>
        <p:nvPicPr>
          <p:cNvPr id="7" name="Picture 6">
            <a:extLst>
              <a:ext uri="{FF2B5EF4-FFF2-40B4-BE49-F238E27FC236}">
                <a16:creationId xmlns:a16="http://schemas.microsoft.com/office/drawing/2014/main" id="{C717BDDE-2F0B-84CB-1FB3-9423650BBF24}"/>
              </a:ext>
            </a:extLst>
          </p:cNvPr>
          <p:cNvPicPr>
            <a:picLocks noChangeAspect="1"/>
          </p:cNvPicPr>
          <p:nvPr/>
        </p:nvPicPr>
        <p:blipFill>
          <a:blip r:embed="rId3"/>
          <a:srcRect l="30202" r="49681" b="17043"/>
          <a:stretch>
            <a:fillRect/>
          </a:stretch>
        </p:blipFill>
        <p:spPr>
          <a:xfrm>
            <a:off x="3782089" y="1699640"/>
            <a:ext cx="1675814" cy="3415998"/>
          </a:xfrm>
          <a:prstGeom prst="rect">
            <a:avLst/>
          </a:prstGeom>
        </p:spPr>
      </p:pic>
      <p:pic>
        <p:nvPicPr>
          <p:cNvPr id="8" name="Picture 7">
            <a:extLst>
              <a:ext uri="{FF2B5EF4-FFF2-40B4-BE49-F238E27FC236}">
                <a16:creationId xmlns:a16="http://schemas.microsoft.com/office/drawing/2014/main" id="{1BA77010-13FF-599C-BB4F-1BEDFB2EE0E5}"/>
              </a:ext>
            </a:extLst>
          </p:cNvPr>
          <p:cNvPicPr>
            <a:picLocks noChangeAspect="1"/>
          </p:cNvPicPr>
          <p:nvPr/>
        </p:nvPicPr>
        <p:blipFill>
          <a:blip r:embed="rId3"/>
          <a:srcRect l="55561" t="10327" r="24172" b="18878"/>
          <a:stretch>
            <a:fillRect/>
          </a:stretch>
        </p:blipFill>
        <p:spPr>
          <a:xfrm>
            <a:off x="6395134" y="1992909"/>
            <a:ext cx="1849744" cy="3193897"/>
          </a:xfrm>
          <a:prstGeom prst="rect">
            <a:avLst/>
          </a:prstGeom>
        </p:spPr>
      </p:pic>
      <p:cxnSp>
        <p:nvCxnSpPr>
          <p:cNvPr id="11" name="Straight Arrow Connector 10">
            <a:extLst>
              <a:ext uri="{FF2B5EF4-FFF2-40B4-BE49-F238E27FC236}">
                <a16:creationId xmlns:a16="http://schemas.microsoft.com/office/drawing/2014/main" id="{EF99B807-11A9-06CA-A2B7-25F14327EABC}"/>
              </a:ext>
            </a:extLst>
          </p:cNvPr>
          <p:cNvCxnSpPr>
            <a:cxnSpLocks/>
          </p:cNvCxnSpPr>
          <p:nvPr/>
        </p:nvCxnSpPr>
        <p:spPr>
          <a:xfrm>
            <a:off x="509047" y="3323378"/>
            <a:ext cx="0" cy="108787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5E3AFF5-4D2A-9F04-97CF-E93DE3AE71CA}"/>
              </a:ext>
            </a:extLst>
          </p:cNvPr>
          <p:cNvSpPr txBox="1"/>
          <p:nvPr/>
        </p:nvSpPr>
        <p:spPr>
          <a:xfrm>
            <a:off x="24619" y="3652012"/>
            <a:ext cx="484428" cy="369332"/>
          </a:xfrm>
          <a:prstGeom prst="rect">
            <a:avLst/>
          </a:prstGeom>
          <a:noFill/>
        </p:spPr>
        <p:txBody>
          <a:bodyPr wrap="none" rtlCol="0">
            <a:spAutoFit/>
          </a:bodyPr>
          <a:lstStyle/>
          <a:p>
            <a:r>
              <a:rPr lang="en-US" dirty="0"/>
              <a:t>1m</a:t>
            </a:r>
            <a:endParaRPr lang="en-CA" dirty="0"/>
          </a:p>
        </p:txBody>
      </p:sp>
      <p:pic>
        <p:nvPicPr>
          <p:cNvPr id="16" name="Picture 15">
            <a:extLst>
              <a:ext uri="{FF2B5EF4-FFF2-40B4-BE49-F238E27FC236}">
                <a16:creationId xmlns:a16="http://schemas.microsoft.com/office/drawing/2014/main" id="{2AC5113C-1489-66B4-19AF-2F966B475C82}"/>
              </a:ext>
            </a:extLst>
          </p:cNvPr>
          <p:cNvPicPr>
            <a:picLocks noChangeAspect="1"/>
          </p:cNvPicPr>
          <p:nvPr/>
        </p:nvPicPr>
        <p:blipFill>
          <a:blip r:embed="rId4">
            <a:extLst>
              <a:ext uri="{28A0092B-C50C-407E-A947-70E740481C1C}">
                <a14:useLocalDpi xmlns:a14="http://schemas.microsoft.com/office/drawing/2010/main" val="0"/>
              </a:ext>
            </a:extLst>
          </a:blip>
          <a:srcRect t="29016"/>
          <a:stretch>
            <a:fillRect/>
          </a:stretch>
        </p:blipFill>
        <p:spPr>
          <a:xfrm>
            <a:off x="8586987" y="1002323"/>
            <a:ext cx="3029978" cy="4184483"/>
          </a:xfrm>
          <a:prstGeom prst="rect">
            <a:avLst/>
          </a:prstGeom>
        </p:spPr>
      </p:pic>
    </p:spTree>
    <p:extLst>
      <p:ext uri="{BB962C8B-B14F-4D97-AF65-F5344CB8AC3E}">
        <p14:creationId xmlns:p14="http://schemas.microsoft.com/office/powerpoint/2010/main" val="3574675064"/>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Theme1" id="{47F3158E-EE30-49D7-AF54-A8E433DBC6FF}" vid="{9E41545E-E408-4D6E-86A8-1BD1655853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Theme1</Template>
  <TotalTime>11652</TotalTime>
  <Words>898</Words>
  <Application>Microsoft Office PowerPoint</Application>
  <PresentationFormat>Widescreen</PresentationFormat>
  <Paragraphs>179</Paragraphs>
  <Slides>22</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Aptos</vt:lpstr>
      <vt:lpstr>Arial</vt:lpstr>
      <vt:lpstr>Calibri Light</vt:lpstr>
      <vt:lpstr>Cambria Math</vt:lpstr>
      <vt:lpstr>Theme1</vt:lpstr>
      <vt:lpstr>PICO</vt:lpstr>
      <vt:lpstr>The PICO Collaboration</vt:lpstr>
      <vt:lpstr>The PICO Collaboration</vt:lpstr>
      <vt:lpstr>PICO Bubble Chambers</vt:lpstr>
      <vt:lpstr>Seitz Threshold</vt:lpstr>
      <vt:lpstr>Operating Principle</vt:lpstr>
      <vt:lpstr>Methods of Detection</vt:lpstr>
      <vt:lpstr>PICO Bubble Chambers</vt:lpstr>
      <vt:lpstr>PICO Bubble Chambers</vt:lpstr>
      <vt:lpstr>PICO-40L</vt:lpstr>
      <vt:lpstr>PICO-500</vt:lpstr>
      <vt:lpstr>Expected Interactions: Alpha decays</vt:lpstr>
      <vt:lpstr>Expected Interactions: Nuclear Recoils</vt:lpstr>
      <vt:lpstr>Background Mitigation</vt:lpstr>
      <vt:lpstr>Background Mitigation</vt:lpstr>
      <vt:lpstr>Background Rejection</vt:lpstr>
      <vt:lpstr>Current Work on PICO-40L</vt:lpstr>
      <vt:lpstr>Current Work on PICO-500: Pressure Vessel</vt:lpstr>
      <vt:lpstr>Current Work on PICO-500: Inner Vessel</vt:lpstr>
      <vt:lpstr>Projected Sensitivities</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Quinn Malin</dc:creator>
  <cp:lastModifiedBy>Quinn Malin</cp:lastModifiedBy>
  <cp:revision>205</cp:revision>
  <dcterms:created xsi:type="dcterms:W3CDTF">2026-01-27T03:28:07Z</dcterms:created>
  <dcterms:modified xsi:type="dcterms:W3CDTF">2026-03-02T22:05:11Z</dcterms:modified>
</cp:coreProperties>
</file>