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4"/>
  </p:notesMasterIdLst>
  <p:sldIdLst>
    <p:sldId id="259" r:id="rId2"/>
    <p:sldId id="350" r:id="rId3"/>
    <p:sldId id="392" r:id="rId4"/>
    <p:sldId id="409" r:id="rId5"/>
    <p:sldId id="410" r:id="rId6"/>
    <p:sldId id="416" r:id="rId7"/>
    <p:sldId id="412" r:id="rId8"/>
    <p:sldId id="407" r:id="rId9"/>
    <p:sldId id="378" r:id="rId10"/>
    <p:sldId id="379" r:id="rId11"/>
    <p:sldId id="381" r:id="rId12"/>
    <p:sldId id="384" r:id="rId13"/>
    <p:sldId id="385" r:id="rId14"/>
    <p:sldId id="386" r:id="rId15"/>
    <p:sldId id="387" r:id="rId16"/>
    <p:sldId id="418" r:id="rId17"/>
    <p:sldId id="413" r:id="rId18"/>
    <p:sldId id="391" r:id="rId19"/>
    <p:sldId id="422" r:id="rId20"/>
    <p:sldId id="423" r:id="rId21"/>
    <p:sldId id="421" r:id="rId22"/>
    <p:sldId id="420" r:id="rId23"/>
    <p:sldId id="424" r:id="rId24"/>
    <p:sldId id="419" r:id="rId25"/>
    <p:sldId id="406" r:id="rId26"/>
    <p:sldId id="383" r:id="rId27"/>
    <p:sldId id="382" r:id="rId28"/>
    <p:sldId id="393" r:id="rId29"/>
    <p:sldId id="376" r:id="rId30"/>
    <p:sldId id="377" r:id="rId31"/>
    <p:sldId id="394" r:id="rId32"/>
    <p:sldId id="403" r:id="rId33"/>
    <p:sldId id="417" r:id="rId34"/>
    <p:sldId id="287" r:id="rId35"/>
    <p:sldId id="286" r:id="rId36"/>
    <p:sldId id="404" r:id="rId37"/>
    <p:sldId id="278" r:id="rId38"/>
    <p:sldId id="265" r:id="rId39"/>
    <p:sldId id="266" r:id="rId40"/>
    <p:sldId id="272" r:id="rId41"/>
    <p:sldId id="389" r:id="rId42"/>
    <p:sldId id="274" r:id="rId43"/>
  </p:sldIdLst>
  <p:sldSz cx="12192000" cy="6858000"/>
  <p:notesSz cx="6858000" cy="9144000"/>
  <p:defaultTextStyle>
    <a:defPPr>
      <a:defRPr lang="en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1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6727"/>
    <p:restoredTop sz="94774"/>
  </p:normalViewPr>
  <p:slideViewPr>
    <p:cSldViewPr snapToGrid="0">
      <p:cViewPr varScale="1">
        <p:scale>
          <a:sx n="127" d="100"/>
          <a:sy n="127" d="100"/>
        </p:scale>
        <p:origin x="200" y="7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ableStyles" Target="tableStyle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viewProps" Target="view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N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D404898-2716-F949-A7E3-91C9F5FA3FC5}" type="datetimeFigureOut">
              <a:rPr lang="en-CN" smtClean="0"/>
              <a:t>2026/3/4</a:t>
            </a:fld>
            <a:endParaRPr lang="en-CN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N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0022D98-78B0-6A4B-965F-51A240B1544C}" type="slidenum">
              <a:rPr lang="en-CN" smtClean="0"/>
              <a:t>‹#›</a:t>
            </a:fld>
            <a:endParaRPr lang="en-CN"/>
          </a:p>
        </p:txBody>
      </p:sp>
    </p:spTree>
    <p:extLst>
      <p:ext uri="{BB962C8B-B14F-4D97-AF65-F5344CB8AC3E}">
        <p14:creationId xmlns:p14="http://schemas.microsoft.com/office/powerpoint/2010/main" val="15635265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A7428D1-4268-4076-B652-58BDB0E3BD7A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1134452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A7428D1-4268-4076-B652-58BDB0E3BD7A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2732989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A7428D1-4268-4076-B652-58BDB0E3BD7A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9132049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A7428D1-4268-4076-B652-58BDB0E3BD7A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6485561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A7428D1-4268-4076-B652-58BDB0E3BD7A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8677267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A7428D1-4268-4076-B652-58BDB0E3BD7A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2579142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A7428D1-4268-4076-B652-58BDB0E3BD7A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4110472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A7428D1-4268-4076-B652-58BDB0E3BD7A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883121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A7428D1-4268-4076-B652-58BDB0E3BD7A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7126388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A7428D1-4268-4076-B652-58BDB0E3BD7A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4551291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A7428D1-4268-4076-B652-58BDB0E3BD7A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0732041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A7428D1-4268-4076-B652-58BDB0E3BD7A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1400602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A7428D1-4268-4076-B652-58BDB0E3BD7A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9670027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A7428D1-4268-4076-B652-58BDB0E3BD7A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5700803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A7428D1-4268-4076-B652-58BDB0E3BD7A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62977653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A7428D1-4268-4076-B652-58BDB0E3BD7A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03507097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A7428D1-4268-4076-B652-58BDB0E3BD7A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02936406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A7428D1-4268-4076-B652-58BDB0E3BD7A}" type="slidenum">
              <a:rPr lang="zh-CN" altLang="en-US" smtClean="0"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95476106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A7428D1-4268-4076-B652-58BDB0E3BD7A}" type="slidenum">
              <a:rPr lang="zh-CN" altLang="en-US" smtClean="0"/>
              <a:t>26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98141745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A7428D1-4268-4076-B652-58BDB0E3BD7A}" type="slidenum">
              <a:rPr lang="zh-CN" altLang="en-US" smtClean="0"/>
              <a:t>27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82614063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A7428D1-4268-4076-B652-58BDB0E3BD7A}" type="slidenum">
              <a:rPr lang="zh-CN" altLang="en-US" smtClean="0"/>
              <a:t>28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11954058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A7428D1-4268-4076-B652-58BDB0E3BD7A}" type="slidenum">
              <a:rPr lang="zh-CN" altLang="en-US" smtClean="0"/>
              <a:t>29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1885464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A7428D1-4268-4076-B652-58BDB0E3BD7A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19329444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A7428D1-4268-4076-B652-58BDB0E3BD7A}" type="slidenum">
              <a:rPr lang="zh-CN" altLang="en-US" smtClean="0"/>
              <a:t>30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80014149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A7428D1-4268-4076-B652-58BDB0E3BD7A}" type="slidenum">
              <a:rPr lang="zh-CN" altLang="en-US" smtClean="0"/>
              <a:t>31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967970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A7428D1-4268-4076-B652-58BDB0E3BD7A}" type="slidenum">
              <a:rPr lang="zh-CN" altLang="en-US" smtClean="0"/>
              <a:t>32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52039968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A7428D1-4268-4076-B652-58BDB0E3BD7A}" type="slidenum">
              <a:rPr lang="zh-CN" altLang="en-US" smtClean="0"/>
              <a:t>41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952126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A7428D1-4268-4076-B652-58BDB0E3BD7A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5129391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A7428D1-4268-4076-B652-58BDB0E3BD7A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9670027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A7428D1-4268-4076-B652-58BDB0E3BD7A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3920013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A7428D1-4268-4076-B652-58BDB0E3BD7A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1794550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A7428D1-4268-4076-B652-58BDB0E3BD7A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4224990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A7428D1-4268-4076-B652-58BDB0E3BD7A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963806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90FA78-709C-E71C-84C6-A646241B4BC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CN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E4B4EA3-0F98-4220-1BC7-E11AE86CE62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C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4032DAE-BA78-4B8E-7734-6A5ADB6F87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0CF497-C819-1945-A6B4-FE396BC1338D}" type="datetimeFigureOut">
              <a:rPr lang="en-CN" smtClean="0"/>
              <a:t>2026/3/4</a:t>
            </a:fld>
            <a:endParaRPr lang="en-C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DDFE591-D22F-E4AD-D381-ED1D157B4E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E8E7D0-1013-BE52-E188-E3967C0764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19496F-60C8-C74E-B1AA-AC07D36FE09E}" type="slidenum">
              <a:rPr lang="en-CN" smtClean="0"/>
              <a:t>‹#›</a:t>
            </a:fld>
            <a:endParaRPr lang="en-CN"/>
          </a:p>
        </p:txBody>
      </p:sp>
    </p:spTree>
    <p:extLst>
      <p:ext uri="{BB962C8B-B14F-4D97-AF65-F5344CB8AC3E}">
        <p14:creationId xmlns:p14="http://schemas.microsoft.com/office/powerpoint/2010/main" val="25855002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52BC8C-C04E-81ED-31B4-F67ABBF16F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N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6A46AC6-5D22-572C-2977-EA9745904F5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F862CB5-D087-FECD-A477-E7058B5FC1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0CF497-C819-1945-A6B4-FE396BC1338D}" type="datetimeFigureOut">
              <a:rPr lang="en-CN" smtClean="0"/>
              <a:t>2026/3/4</a:t>
            </a:fld>
            <a:endParaRPr lang="en-C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A91490-2FDE-D1E6-019C-7BA6D4938B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DD998DC-B153-A95E-6AE3-2662C638E0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19496F-60C8-C74E-B1AA-AC07D36FE09E}" type="slidenum">
              <a:rPr lang="en-CN" smtClean="0"/>
              <a:t>‹#›</a:t>
            </a:fld>
            <a:endParaRPr lang="en-CN"/>
          </a:p>
        </p:txBody>
      </p:sp>
    </p:spTree>
    <p:extLst>
      <p:ext uri="{BB962C8B-B14F-4D97-AF65-F5344CB8AC3E}">
        <p14:creationId xmlns:p14="http://schemas.microsoft.com/office/powerpoint/2010/main" val="5270415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6634B97-4E9F-AB55-F063-5243D6A3621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CN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638C62E-498E-1A68-8DB5-8EB604A310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0AC34A-58C8-F3B8-0F9E-B6F2E5C61A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0CF497-C819-1945-A6B4-FE396BC1338D}" type="datetimeFigureOut">
              <a:rPr lang="en-CN" smtClean="0"/>
              <a:t>2026/3/4</a:t>
            </a:fld>
            <a:endParaRPr lang="en-C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A1C2FC6-49BC-3FD2-79ED-B9BFE7D1ED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21C9F9-B775-A5E9-F2E0-7594CFA480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19496F-60C8-C74E-B1AA-AC07D36FE09E}" type="slidenum">
              <a:rPr lang="en-CN" smtClean="0"/>
              <a:t>‹#›</a:t>
            </a:fld>
            <a:endParaRPr lang="en-CN"/>
          </a:p>
        </p:txBody>
      </p:sp>
    </p:spTree>
    <p:extLst>
      <p:ext uri="{BB962C8B-B14F-4D97-AF65-F5344CB8AC3E}">
        <p14:creationId xmlns:p14="http://schemas.microsoft.com/office/powerpoint/2010/main" val="84265790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704193" y="1364994"/>
            <a:ext cx="10783614" cy="2003937"/>
          </a:xfrm>
          <a:prstGeom prst="round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anchor="ctr"/>
          <a:lstStyle>
            <a:lvl1pPr algn="ctr">
              <a:defRPr sz="60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14" name="日期占位符 13">
            <a:extLst>
              <a:ext uri="{FF2B5EF4-FFF2-40B4-BE49-F238E27FC236}">
                <a16:creationId xmlns:a16="http://schemas.microsoft.com/office/drawing/2014/main" id="{3B489C3E-7646-114F-BADD-9CE4E2DDCD4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0" y="6492875"/>
            <a:ext cx="2743200" cy="365125"/>
          </a:xfrm>
          <a:solidFill>
            <a:srgbClr val="2980D6"/>
          </a:solidFill>
        </p:spPr>
        <p:txBody>
          <a:bodyPr/>
          <a:lstStyle>
            <a:lvl1pPr>
              <a:defRPr sz="1600">
                <a:solidFill>
                  <a:schemeClr val="bg1"/>
                </a:solidFill>
              </a:defRPr>
            </a:lvl1pPr>
          </a:lstStyle>
          <a:p>
            <a:r>
              <a:rPr lang="en-US" altLang="zh-CN" dirty="0"/>
              <a:t>2021/5/9</a:t>
            </a:r>
            <a:endParaRPr lang="zh-CN" altLang="en-US" dirty="0"/>
          </a:p>
        </p:txBody>
      </p:sp>
      <p:sp>
        <p:nvSpPr>
          <p:cNvPr id="15" name="页脚占位符 14">
            <a:extLst>
              <a:ext uri="{FF2B5EF4-FFF2-40B4-BE49-F238E27FC236}">
                <a16:creationId xmlns:a16="http://schemas.microsoft.com/office/drawing/2014/main" id="{77EB01FA-3B3B-0A46-85C1-947D361612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743200" y="6492873"/>
            <a:ext cx="6705600" cy="365125"/>
          </a:xfrm>
          <a:solidFill>
            <a:srgbClr val="4B65AC"/>
          </a:solidFill>
        </p:spPr>
        <p:txBody>
          <a:bodyPr/>
          <a:lstStyle>
            <a:lvl1pPr>
              <a:defRPr sz="1600">
                <a:solidFill>
                  <a:schemeClr val="bg1"/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16" name="灯片编号占位符 15">
            <a:extLst>
              <a:ext uri="{FF2B5EF4-FFF2-40B4-BE49-F238E27FC236}">
                <a16:creationId xmlns:a16="http://schemas.microsoft.com/office/drawing/2014/main" id="{0253AEA7-941F-AB4E-9872-DD7E9C2B8C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92874"/>
            <a:ext cx="2743200" cy="365125"/>
          </a:xfrm>
          <a:solidFill>
            <a:srgbClr val="2780D6"/>
          </a:solidFill>
        </p:spPr>
        <p:txBody>
          <a:bodyPr/>
          <a:lstStyle>
            <a:lvl1pPr>
              <a:defRPr sz="1600">
                <a:solidFill>
                  <a:schemeClr val="bg1"/>
                </a:solidFill>
              </a:defRPr>
            </a:lvl1pPr>
          </a:lstStyle>
          <a:p>
            <a:fld id="{6C3408FA-6DFC-40ED-B2DA-B29E6E6CB61B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6354737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808725-8B60-3E5F-AA55-8019660C75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AAFD058-00B2-D579-CC54-D1997FD057A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30BB00A-DC5F-4D16-3ED6-B962A64E2D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0CF497-C819-1945-A6B4-FE396BC1338D}" type="datetimeFigureOut">
              <a:rPr lang="en-CN" smtClean="0"/>
              <a:t>2026/3/4</a:t>
            </a:fld>
            <a:endParaRPr lang="en-C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7C0B080-5986-DB0D-47BE-0DF75CE0E1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CC4613A-14B1-09FE-B6E3-0829F3382E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19496F-60C8-C74E-B1AA-AC07D36FE09E}" type="slidenum">
              <a:rPr lang="en-CN" smtClean="0"/>
              <a:t>‹#›</a:t>
            </a:fld>
            <a:endParaRPr lang="en-CN"/>
          </a:p>
        </p:txBody>
      </p:sp>
    </p:spTree>
    <p:extLst>
      <p:ext uri="{BB962C8B-B14F-4D97-AF65-F5344CB8AC3E}">
        <p14:creationId xmlns:p14="http://schemas.microsoft.com/office/powerpoint/2010/main" val="3117524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83F21B-5016-CF79-AA08-9E7213CF5A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C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4845612-B9A4-340C-47CF-0EC4401A435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E777504-EBEC-B47C-2FC9-7FFBD88C97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0CF497-C819-1945-A6B4-FE396BC1338D}" type="datetimeFigureOut">
              <a:rPr lang="en-CN" smtClean="0"/>
              <a:t>2026/3/4</a:t>
            </a:fld>
            <a:endParaRPr lang="en-C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984491E-8F72-41C2-C131-BE9B53664B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D3379B1-B58E-8E92-9449-D3B7FBD3E4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19496F-60C8-C74E-B1AA-AC07D36FE09E}" type="slidenum">
              <a:rPr lang="en-CN" smtClean="0"/>
              <a:t>‹#›</a:t>
            </a:fld>
            <a:endParaRPr lang="en-CN"/>
          </a:p>
        </p:txBody>
      </p:sp>
    </p:spTree>
    <p:extLst>
      <p:ext uri="{BB962C8B-B14F-4D97-AF65-F5344CB8AC3E}">
        <p14:creationId xmlns:p14="http://schemas.microsoft.com/office/powerpoint/2010/main" val="1287867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882D74-38FC-87AF-55B1-2129D4CDC4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E940F9-7D4E-F5F8-BD57-1FF03C08A67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N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523D733-5803-6C0E-3433-01E521F2AD2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N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0267CA9-799D-D8B5-D6B2-1D855B07CF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0CF497-C819-1945-A6B4-FE396BC1338D}" type="datetimeFigureOut">
              <a:rPr lang="en-CN" smtClean="0"/>
              <a:t>2026/3/4</a:t>
            </a:fld>
            <a:endParaRPr lang="en-C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AB31ECB-D90F-AB53-D616-CD45EE68F2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5658CEC-7705-1A08-8C02-A670F64F09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19496F-60C8-C74E-B1AA-AC07D36FE09E}" type="slidenum">
              <a:rPr lang="en-CN" smtClean="0"/>
              <a:t>‹#›</a:t>
            </a:fld>
            <a:endParaRPr lang="en-CN"/>
          </a:p>
        </p:txBody>
      </p:sp>
    </p:spTree>
    <p:extLst>
      <p:ext uri="{BB962C8B-B14F-4D97-AF65-F5344CB8AC3E}">
        <p14:creationId xmlns:p14="http://schemas.microsoft.com/office/powerpoint/2010/main" val="23492620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64A1B1-6A33-E347-7737-5F91948FAB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C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C7EDAB2-8D6C-B471-8823-F5CCC7DF419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0E11150-A48E-4C64-BFE2-41C8C4E2133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N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0935288-D557-246A-0676-0A764B884E7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F312D66-6B4F-C332-A443-F20AF436A27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N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6855777-DE10-15E7-42A9-CB8906D858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0CF497-C819-1945-A6B4-FE396BC1338D}" type="datetimeFigureOut">
              <a:rPr lang="en-CN" smtClean="0"/>
              <a:t>2026/3/4</a:t>
            </a:fld>
            <a:endParaRPr lang="en-CN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446244D-3529-668D-359A-E6B8B705BD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N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969FBC5-68DC-D48E-15AE-48470F8949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19496F-60C8-C74E-B1AA-AC07D36FE09E}" type="slidenum">
              <a:rPr lang="en-CN" smtClean="0"/>
              <a:t>‹#›</a:t>
            </a:fld>
            <a:endParaRPr lang="en-CN"/>
          </a:p>
        </p:txBody>
      </p:sp>
    </p:spTree>
    <p:extLst>
      <p:ext uri="{BB962C8B-B14F-4D97-AF65-F5344CB8AC3E}">
        <p14:creationId xmlns:p14="http://schemas.microsoft.com/office/powerpoint/2010/main" val="36246449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1F618C-A2CF-EB64-5932-4CDA396206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N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63A77D5-40E4-92BF-99D0-3D8AA4D241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0CF497-C819-1945-A6B4-FE396BC1338D}" type="datetimeFigureOut">
              <a:rPr lang="en-CN" smtClean="0"/>
              <a:t>2026/3/4</a:t>
            </a:fld>
            <a:endParaRPr lang="en-CN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E301702-2A70-C9BF-0207-2839D3A4C6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N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07C6A5F-D038-7940-EE67-DF89456DEF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19496F-60C8-C74E-B1AA-AC07D36FE09E}" type="slidenum">
              <a:rPr lang="en-CN" smtClean="0"/>
              <a:t>‹#›</a:t>
            </a:fld>
            <a:endParaRPr lang="en-CN"/>
          </a:p>
        </p:txBody>
      </p:sp>
    </p:spTree>
    <p:extLst>
      <p:ext uri="{BB962C8B-B14F-4D97-AF65-F5344CB8AC3E}">
        <p14:creationId xmlns:p14="http://schemas.microsoft.com/office/powerpoint/2010/main" val="16736880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F3835D3-A7CF-F8F6-2B54-203DA924FD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0CF497-C819-1945-A6B4-FE396BC1338D}" type="datetimeFigureOut">
              <a:rPr lang="en-CN" smtClean="0"/>
              <a:t>2026/3/4</a:t>
            </a:fld>
            <a:endParaRPr lang="en-CN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6ABC73D-1F36-66DE-0A58-8CE5C15C22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N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FBA9EDC-3A11-C96E-6E7C-00F9179B3E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19496F-60C8-C74E-B1AA-AC07D36FE09E}" type="slidenum">
              <a:rPr lang="en-CN" smtClean="0"/>
              <a:t>‹#›</a:t>
            </a:fld>
            <a:endParaRPr lang="en-CN"/>
          </a:p>
        </p:txBody>
      </p:sp>
    </p:spTree>
    <p:extLst>
      <p:ext uri="{BB962C8B-B14F-4D97-AF65-F5344CB8AC3E}">
        <p14:creationId xmlns:p14="http://schemas.microsoft.com/office/powerpoint/2010/main" val="88543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B44D87-9154-7B7E-E86B-8D832E51E2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C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0C2280D-0B8E-CE9C-FC78-AD264773DFD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N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D596324-7785-68D7-D8C2-78EF8ACC633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FB33498-5647-BBBA-D3F5-69CF2EC66F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0CF497-C819-1945-A6B4-FE396BC1338D}" type="datetimeFigureOut">
              <a:rPr lang="en-CN" smtClean="0"/>
              <a:t>2026/3/4</a:t>
            </a:fld>
            <a:endParaRPr lang="en-C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9718F5E-D539-78DE-2A5A-303AC55240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FAC770D-C065-76DD-F597-0DD7D03C7E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19496F-60C8-C74E-B1AA-AC07D36FE09E}" type="slidenum">
              <a:rPr lang="en-CN" smtClean="0"/>
              <a:t>‹#›</a:t>
            </a:fld>
            <a:endParaRPr lang="en-CN"/>
          </a:p>
        </p:txBody>
      </p:sp>
    </p:spTree>
    <p:extLst>
      <p:ext uri="{BB962C8B-B14F-4D97-AF65-F5344CB8AC3E}">
        <p14:creationId xmlns:p14="http://schemas.microsoft.com/office/powerpoint/2010/main" val="1131409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D80691-E167-C6DB-E985-2BD0712752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CN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48EC91B-59DB-C916-F2FF-4A9D6068DFB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N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B393CFE-D66C-96DD-1B9F-51BABD5C890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8D8F101-6AB5-3877-6D11-48D828225F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0CF497-C819-1945-A6B4-FE396BC1338D}" type="datetimeFigureOut">
              <a:rPr lang="en-CN" smtClean="0"/>
              <a:t>2026/3/4</a:t>
            </a:fld>
            <a:endParaRPr lang="en-C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40487D5-B55A-A16A-4202-F7B8CD255A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FC0C533-1858-E0D4-7DE9-AA408BBC2B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19496F-60C8-C74E-B1AA-AC07D36FE09E}" type="slidenum">
              <a:rPr lang="en-CN" smtClean="0"/>
              <a:t>‹#›</a:t>
            </a:fld>
            <a:endParaRPr lang="en-CN"/>
          </a:p>
        </p:txBody>
      </p:sp>
    </p:spTree>
    <p:extLst>
      <p:ext uri="{BB962C8B-B14F-4D97-AF65-F5344CB8AC3E}">
        <p14:creationId xmlns:p14="http://schemas.microsoft.com/office/powerpoint/2010/main" val="121485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099EBA4-13E2-584C-4CEC-3502D4ECA6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C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975CFF8-6033-2D10-05C0-059B7809DFD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F792014-C0A6-27F0-12EF-161E15EA7B4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0CF497-C819-1945-A6B4-FE396BC1338D}" type="datetimeFigureOut">
              <a:rPr lang="en-CN" smtClean="0"/>
              <a:t>2026/3/4</a:t>
            </a:fld>
            <a:endParaRPr lang="en-C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CCA60F8-58B6-2781-0D2A-598AD5692ED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DC45C1E-2854-324D-DA54-07A667FA70A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19496F-60C8-C74E-B1AA-AC07D36FE09E}" type="slidenum">
              <a:rPr lang="en-CN" smtClean="0"/>
              <a:t>‹#›</a:t>
            </a:fld>
            <a:endParaRPr lang="en-CN"/>
          </a:p>
        </p:txBody>
      </p:sp>
    </p:spTree>
    <p:extLst>
      <p:ext uri="{BB962C8B-B14F-4D97-AF65-F5344CB8AC3E}">
        <p14:creationId xmlns:p14="http://schemas.microsoft.com/office/powerpoint/2010/main" val="38201738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3.jpeg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27.png"/><Relationship Id="rId4" Type="http://schemas.openxmlformats.org/officeDocument/2006/relationships/image" Target="NUL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png"/><Relationship Id="rId13" Type="http://schemas.openxmlformats.org/officeDocument/2006/relationships/image" Target="../media/image40.png"/><Relationship Id="rId3" Type="http://schemas.openxmlformats.org/officeDocument/2006/relationships/image" Target="../media/image4.png"/><Relationship Id="rId7" Type="http://schemas.openxmlformats.org/officeDocument/2006/relationships/image" Target="../media/image35.png"/><Relationship Id="rId12" Type="http://schemas.openxmlformats.org/officeDocument/2006/relationships/image" Target="../media/image39.png"/><Relationship Id="rId2" Type="http://schemas.openxmlformats.org/officeDocument/2006/relationships/notesSlide" Target="../notesSlides/notesSlide13.xml"/><Relationship Id="rId16" Type="http://schemas.openxmlformats.org/officeDocument/2006/relationships/hyperlink" Target="https://www.nature.com/articles/s41586-025-09711-7" TargetMode="Externa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34.png"/><Relationship Id="rId11" Type="http://schemas.openxmlformats.org/officeDocument/2006/relationships/image" Target="../media/image38.png"/><Relationship Id="rId5" Type="http://schemas.openxmlformats.org/officeDocument/2006/relationships/image" Target="../media/image33.png"/><Relationship Id="rId15" Type="http://schemas.openxmlformats.org/officeDocument/2006/relationships/image" Target="../media/image42.png"/><Relationship Id="rId10" Type="http://schemas.openxmlformats.org/officeDocument/2006/relationships/image" Target="../media/image370.png"/><Relationship Id="rId4" Type="http://schemas.openxmlformats.org/officeDocument/2006/relationships/image" Target="../media/image32.png"/><Relationship Id="rId9" Type="http://schemas.openxmlformats.org/officeDocument/2006/relationships/image" Target="../media/image37.png"/><Relationship Id="rId14" Type="http://schemas.openxmlformats.org/officeDocument/2006/relationships/image" Target="../media/image4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hyperlink" Target="https://www.nature.com/articles/s41586-025-09711-7" TargetMode="Externa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44.png"/><Relationship Id="rId5" Type="http://schemas.openxmlformats.org/officeDocument/2006/relationships/image" Target="../media/image32.png"/><Relationship Id="rId4" Type="http://schemas.openxmlformats.org/officeDocument/2006/relationships/image" Target="../media/image43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NULL"/><Relationship Id="rId3" Type="http://schemas.openxmlformats.org/officeDocument/2006/relationships/image" Target="../media/image45.png"/><Relationship Id="rId7" Type="http://schemas.openxmlformats.org/officeDocument/2006/relationships/image" Target="NULL"/><Relationship Id="rId12" Type="http://schemas.openxmlformats.org/officeDocument/2006/relationships/hyperlink" Target="https://www.nature.com/articles/s41586-025-09711-7" TargetMode="Externa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2.xml"/><Relationship Id="rId11" Type="http://schemas.openxmlformats.org/officeDocument/2006/relationships/image" Target="NULL"/><Relationship Id="rId5" Type="http://schemas.openxmlformats.org/officeDocument/2006/relationships/image" Target="../media/image46.png"/><Relationship Id="rId10" Type="http://schemas.openxmlformats.org/officeDocument/2006/relationships/image" Target="NULL"/><Relationship Id="rId4" Type="http://schemas.openxmlformats.org/officeDocument/2006/relationships/image" Target="../media/image4.png"/><Relationship Id="rId9" Type="http://schemas.openxmlformats.org/officeDocument/2006/relationships/image" Target="NUL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0.png"/><Relationship Id="rId3" Type="http://schemas.openxmlformats.org/officeDocument/2006/relationships/image" Target="../media/image4.png"/><Relationship Id="rId7" Type="http://schemas.openxmlformats.org/officeDocument/2006/relationships/image" Target="../media/image49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450.png"/><Relationship Id="rId11" Type="http://schemas.openxmlformats.org/officeDocument/2006/relationships/hyperlink" Target="https://www.nature.com/articles/s41586-025-09711-7" TargetMode="External"/><Relationship Id="rId5" Type="http://schemas.openxmlformats.org/officeDocument/2006/relationships/image" Target="../media/image48.png"/><Relationship Id="rId10" Type="http://schemas.openxmlformats.org/officeDocument/2006/relationships/image" Target="../media/image480.png"/><Relationship Id="rId4" Type="http://schemas.openxmlformats.org/officeDocument/2006/relationships/image" Target="../media/image47.png"/><Relationship Id="rId9" Type="http://schemas.openxmlformats.org/officeDocument/2006/relationships/hyperlink" Target="https://arxiv.org/abs/2602.02252" TargetMode="Externa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50.png"/><Relationship Id="rId4" Type="http://schemas.openxmlformats.org/officeDocument/2006/relationships/image" Target="NUL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51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13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2.png"/><Relationship Id="rId5" Type="http://schemas.openxmlformats.org/officeDocument/2006/relationships/image" Target="NULL"/><Relationship Id="rId4" Type="http://schemas.openxmlformats.org/officeDocument/2006/relationships/image" Target="NUL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1.png"/><Relationship Id="rId5" Type="http://schemas.openxmlformats.org/officeDocument/2006/relationships/image" Target="NULL"/><Relationship Id="rId4" Type="http://schemas.openxmlformats.org/officeDocument/2006/relationships/image" Target="../media/image9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2.xml"/><Relationship Id="rId5" Type="http://schemas.openxmlformats.org/officeDocument/2006/relationships/image" Target="NULL"/><Relationship Id="rId4" Type="http://schemas.openxmlformats.org/officeDocument/2006/relationships/image" Target="../media/image52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2.xml"/><Relationship Id="rId5" Type="http://schemas.openxmlformats.org/officeDocument/2006/relationships/image" Target="NULL"/><Relationship Id="rId4" Type="http://schemas.openxmlformats.org/officeDocument/2006/relationships/image" Target="../media/image53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5.png"/><Relationship Id="rId5" Type="http://schemas.openxmlformats.org/officeDocument/2006/relationships/image" Target="../media/image54.png"/><Relationship Id="rId4" Type="http://schemas.openxmlformats.org/officeDocument/2006/relationships/image" Target="NUL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2.xml"/><Relationship Id="rId5" Type="http://schemas.openxmlformats.org/officeDocument/2006/relationships/image" Target="NULL"/><Relationship Id="rId4" Type="http://schemas.openxmlformats.org/officeDocument/2006/relationships/image" Target="../media/image56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2.xml"/><Relationship Id="rId5" Type="http://schemas.openxmlformats.org/officeDocument/2006/relationships/image" Target="NULL"/><Relationship Id="rId4" Type="http://schemas.openxmlformats.org/officeDocument/2006/relationships/image" Target="../media/image57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59.png"/><Relationship Id="rId4" Type="http://schemas.openxmlformats.org/officeDocument/2006/relationships/image" Target="../media/image58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60.png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63.png"/><Relationship Id="rId3" Type="http://schemas.openxmlformats.org/officeDocument/2006/relationships/image" Target="../media/image4.png"/><Relationship Id="rId7" Type="http://schemas.openxmlformats.org/officeDocument/2006/relationships/image" Target="NULL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62.png"/><Relationship Id="rId5" Type="http://schemas.openxmlformats.org/officeDocument/2006/relationships/image" Target="../media/image61.png"/><Relationship Id="rId10" Type="http://schemas.openxmlformats.org/officeDocument/2006/relationships/image" Target="NULL"/><Relationship Id="rId4" Type="http://schemas.openxmlformats.org/officeDocument/2006/relationships/image" Target="NUL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64.emf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s://journals.aps.org/prl/abstract/10.1103/PhysRevLett.131.151902" TargetMode="External"/><Relationship Id="rId3" Type="http://schemas.openxmlformats.org/officeDocument/2006/relationships/image" Target="../media/image5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Relationship Id="rId6" Type="http://schemas.openxmlformats.org/officeDocument/2006/relationships/hyperlink" Target="https://www.sciencedirect.com/science/article/pii/S2095927320305685?via%3Dihub" TargetMode="External"/><Relationship Id="rId5" Type="http://schemas.openxmlformats.org/officeDocument/2006/relationships/image" Target="../media/image6.png"/><Relationship Id="rId10" Type="http://schemas.openxmlformats.org/officeDocument/2006/relationships/hyperlink" Target="https://journals.aps.org/prl/abstract/10.1103/PhysRevLett.132.111901" TargetMode="External"/><Relationship Id="rId4" Type="http://schemas.openxmlformats.org/officeDocument/2006/relationships/image" Target="../media/image4.png"/><Relationship Id="rId9" Type="http://schemas.openxmlformats.org/officeDocument/2006/relationships/image" Target="NUL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65.emf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2.xml"/><Relationship Id="rId6" Type="http://schemas.openxmlformats.org/officeDocument/2006/relationships/image" Target="NULL"/><Relationship Id="rId5" Type="http://schemas.openxmlformats.org/officeDocument/2006/relationships/image" Target="NULL"/><Relationship Id="rId4" Type="http://schemas.openxmlformats.org/officeDocument/2006/relationships/image" Target="../media/image66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68.png"/><Relationship Id="rId4" Type="http://schemas.openxmlformats.org/officeDocument/2006/relationships/image" Target="../media/image67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NUL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NULL"/><Relationship Id="rId4" Type="http://schemas.openxmlformats.org/officeDocument/2006/relationships/image" Target="NUL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hyperlink" Target="https://cds.cern.ch/record/2929472?ln=en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Relationship Id="rId6" Type="http://schemas.openxmlformats.org/officeDocument/2006/relationships/image" Target="NULL"/><Relationship Id="rId5" Type="http://schemas.openxmlformats.org/officeDocument/2006/relationships/image" Target="NULL"/><Relationship Id="rId4" Type="http://schemas.openxmlformats.org/officeDocument/2006/relationships/image" Target="../media/image8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32.png"/><Relationship Id="rId4" Type="http://schemas.openxmlformats.org/officeDocument/2006/relationships/image" Target="../media/image77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9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4.pn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hyperlink" Target="https://cds.cern.ch/record/2929472?ln=en" TargetMode="External"/><Relationship Id="rId3" Type="http://schemas.openxmlformats.org/officeDocument/2006/relationships/image" Target="../media/image4.png"/><Relationship Id="rId7" Type="http://schemas.openxmlformats.org/officeDocument/2006/relationships/hyperlink" Target="https://journals.aps.org/prl/abstract/10.1103/PhysRevLett.132.111901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NUL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hyperlink" Target="https://cds.cern.ch/record/2929472?ln=en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7.png"/><Relationship Id="rId5" Type="http://schemas.openxmlformats.org/officeDocument/2006/relationships/image" Target="NULL"/><Relationship Id="rId4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hyperlink" Target="https://arxiv.org/abs/2602.02252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9.png"/><Relationship Id="rId5" Type="http://schemas.openxmlformats.org/officeDocument/2006/relationships/image" Target="NULL"/><Relationship Id="rId4" Type="http://schemas.openxmlformats.org/officeDocument/2006/relationships/image" Target="../media/image18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image" Target="../media/image20.png"/><Relationship Id="rId7" Type="http://schemas.openxmlformats.org/officeDocument/2006/relationships/image" Target="../media/image2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2.png"/><Relationship Id="rId5" Type="http://schemas.openxmlformats.org/officeDocument/2006/relationships/image" Target="../media/image4.png"/><Relationship Id="rId10" Type="http://schemas.openxmlformats.org/officeDocument/2006/relationships/image" Target="../media/image26.png"/><Relationship Id="rId4" Type="http://schemas.openxmlformats.org/officeDocument/2006/relationships/image" Target="../media/image21.png"/><Relationship Id="rId9" Type="http://schemas.openxmlformats.org/officeDocument/2006/relationships/image" Target="../media/image2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building in the snow&#10;&#10;Description automatically generated">
            <a:extLst>
              <a:ext uri="{FF2B5EF4-FFF2-40B4-BE49-F238E27FC236}">
                <a16:creationId xmlns:a16="http://schemas.microsoft.com/office/drawing/2014/main" id="{863CF5C2-125A-E5D7-56E0-C17F59B12E0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 amt="35000"/>
          </a:blip>
          <a:srcRect t="8028" b="13"/>
          <a:stretch/>
        </p:blipFill>
        <p:spPr>
          <a:xfrm>
            <a:off x="0" y="-1537390"/>
            <a:ext cx="12192000" cy="8412048"/>
          </a:xfrm>
          <a:prstGeom prst="rect">
            <a:avLst/>
          </a:prstGeom>
        </p:spPr>
      </p:pic>
      <p:sp>
        <p:nvSpPr>
          <p:cNvPr id="5" name="副标题 2">
            <a:extLst>
              <a:ext uri="{FF2B5EF4-FFF2-40B4-BE49-F238E27FC236}">
                <a16:creationId xmlns:a16="http://schemas.microsoft.com/office/drawing/2014/main" id="{D04B2F92-A917-C990-1E44-62F42CE86721}"/>
              </a:ext>
            </a:extLst>
          </p:cNvPr>
          <p:cNvSpPr txBox="1">
            <a:spLocks/>
          </p:cNvSpPr>
          <p:nvPr/>
        </p:nvSpPr>
        <p:spPr>
          <a:xfrm>
            <a:off x="1524000" y="3839482"/>
            <a:ext cx="9144000" cy="313696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600" b="1" kern="0" dirty="0">
                <a:latin typeface="Calibri"/>
                <a:cs typeface="Calibri" panose="020F0502020204030204" pitchFamily="34" charset="0"/>
                <a:sym typeface="Helvetica"/>
              </a:rPr>
              <a:t>Xining Wang</a:t>
            </a:r>
            <a:endParaRPr lang="en-US" sz="3200" i="1" kern="0" dirty="0">
              <a:latin typeface="Calibri"/>
              <a:cs typeface="Calibri" panose="020F0502020204030204" pitchFamily="34" charset="0"/>
              <a:sym typeface="Helvetica"/>
            </a:endParaRPr>
          </a:p>
          <a:p>
            <a:r>
              <a:rPr lang="en-US" sz="3200" i="1" kern="0" dirty="0">
                <a:latin typeface="Calibri"/>
                <a:cs typeface="Calibri" panose="020F0502020204030204" pitchFamily="34" charset="0"/>
                <a:sym typeface="Helvetica"/>
              </a:rPr>
              <a:t>Tsinghua University</a:t>
            </a:r>
            <a:r>
              <a:rPr lang="zh-CN" altLang="en-US" sz="3200" i="1" kern="0" dirty="0">
                <a:latin typeface="Calibri"/>
                <a:cs typeface="Calibri" panose="020F0502020204030204" pitchFamily="34" charset="0"/>
                <a:sym typeface="Helvetica"/>
              </a:rPr>
              <a:t> </a:t>
            </a:r>
            <a:r>
              <a:rPr lang="en-US" altLang="zh-CN" sz="3200" i="1" kern="0" dirty="0">
                <a:latin typeface="Calibri"/>
                <a:cs typeface="Calibri" panose="020F0502020204030204" pitchFamily="34" charset="0"/>
                <a:sym typeface="Helvetica"/>
              </a:rPr>
              <a:t>/</a:t>
            </a:r>
            <a:r>
              <a:rPr lang="zh-CN" altLang="en-US" sz="3200" i="1" kern="0" dirty="0">
                <a:latin typeface="Calibri"/>
                <a:cs typeface="Calibri" panose="020F0502020204030204" pitchFamily="34" charset="0"/>
                <a:sym typeface="Helvetica"/>
              </a:rPr>
              <a:t> </a:t>
            </a:r>
            <a:r>
              <a:rPr lang="en-US" altLang="zh-CN" sz="3200" i="1" kern="0" dirty="0">
                <a:latin typeface="Calibri"/>
                <a:cs typeface="Calibri" panose="020F0502020204030204" pitchFamily="34" charset="0"/>
                <a:sym typeface="Helvetica"/>
              </a:rPr>
              <a:t>Nanjing</a:t>
            </a:r>
            <a:r>
              <a:rPr lang="zh-CN" altLang="en-US" sz="3200" i="1" kern="0" dirty="0">
                <a:latin typeface="Calibri"/>
                <a:cs typeface="Calibri" panose="020F0502020204030204" pitchFamily="34" charset="0"/>
                <a:sym typeface="Helvetica"/>
              </a:rPr>
              <a:t> </a:t>
            </a:r>
            <a:r>
              <a:rPr lang="en-US" altLang="zh-CN" sz="3200" i="1" kern="0" dirty="0">
                <a:latin typeface="Calibri"/>
                <a:cs typeface="Calibri" panose="020F0502020204030204" pitchFamily="34" charset="0"/>
                <a:sym typeface="Helvetica"/>
              </a:rPr>
              <a:t>Normal</a:t>
            </a:r>
            <a:r>
              <a:rPr lang="zh-CN" altLang="en-US" sz="3200" i="1" kern="0" dirty="0">
                <a:latin typeface="Calibri"/>
                <a:cs typeface="Calibri" panose="020F0502020204030204" pitchFamily="34" charset="0"/>
                <a:sym typeface="Helvetica"/>
              </a:rPr>
              <a:t> </a:t>
            </a:r>
            <a:r>
              <a:rPr lang="en-US" altLang="zh-CN" sz="3200" i="1" kern="0" dirty="0">
                <a:latin typeface="Calibri"/>
                <a:cs typeface="Calibri" panose="020F0502020204030204" pitchFamily="34" charset="0"/>
                <a:sym typeface="Helvetica"/>
              </a:rPr>
              <a:t>University</a:t>
            </a:r>
          </a:p>
          <a:p>
            <a:endParaRPr lang="en-US" altLang="zh-CN" sz="1800" kern="0" dirty="0">
              <a:latin typeface="Calibri"/>
              <a:cs typeface="Calibri" panose="020F0502020204030204" pitchFamily="34" charset="0"/>
              <a:sym typeface="Helvetica"/>
            </a:endParaRPr>
          </a:p>
          <a:p>
            <a:r>
              <a:rPr lang="en-US" altLang="zh-CN" sz="2800" b="1" i="1" dirty="0">
                <a:latin typeface="Calibri" panose="020F0502020204030204" pitchFamily="34" charset="0"/>
                <a:ea typeface="楷体" panose="02010609060101010101" pitchFamily="49" charset="-122"/>
                <a:cs typeface="Calibri" panose="020F0502020204030204" pitchFamily="34" charset="0"/>
              </a:rPr>
              <a:t>LLWI</a:t>
            </a:r>
          </a:p>
          <a:p>
            <a:r>
              <a:rPr lang="en-US" altLang="zh-CN" sz="2800" i="1" dirty="0">
                <a:latin typeface="Calibri" panose="020F0502020204030204" pitchFamily="34" charset="0"/>
                <a:ea typeface="楷体" panose="02010609060101010101" pitchFamily="49" charset="-122"/>
                <a:cs typeface="Calibri" panose="020F0502020204030204" pitchFamily="34" charset="0"/>
              </a:rPr>
              <a:t>Mar 4,</a:t>
            </a:r>
            <a:r>
              <a:rPr lang="zh-CN" altLang="en-US" sz="2800" i="1" dirty="0">
                <a:latin typeface="Calibri" panose="020F0502020204030204" pitchFamily="34" charset="0"/>
                <a:ea typeface="楷体" panose="02010609060101010101" pitchFamily="49" charset="-122"/>
                <a:cs typeface="Calibri" panose="020F0502020204030204" pitchFamily="34" charset="0"/>
              </a:rPr>
              <a:t> </a:t>
            </a:r>
            <a:r>
              <a:rPr lang="en-US" altLang="zh-CN" sz="2800" i="1" dirty="0">
                <a:latin typeface="Calibri" panose="020F0502020204030204" pitchFamily="34" charset="0"/>
                <a:ea typeface="楷体" panose="02010609060101010101" pitchFamily="49" charset="-122"/>
                <a:cs typeface="Calibri" panose="020F0502020204030204" pitchFamily="34" charset="0"/>
              </a:rPr>
              <a:t>2026</a:t>
            </a:r>
            <a:endParaRPr lang="fr-FR" altLang="zh-CN" sz="2800" i="1" dirty="0">
              <a:latin typeface="Calibri" panose="020F0502020204030204" pitchFamily="34" charset="0"/>
              <a:ea typeface="楷体" panose="02010609060101010101" pitchFamily="49" charset="-122"/>
              <a:cs typeface="Calibri" panose="020F0502020204030204" pitchFamily="34" charset="0"/>
            </a:endParaRPr>
          </a:p>
        </p:txBody>
      </p:sp>
      <p:cxnSp>
        <p:nvCxnSpPr>
          <p:cNvPr id="13" name="直接连接符 13">
            <a:extLst>
              <a:ext uri="{FF2B5EF4-FFF2-40B4-BE49-F238E27FC236}">
                <a16:creationId xmlns:a16="http://schemas.microsoft.com/office/drawing/2014/main" id="{FB2C822F-7598-BB4E-A29C-DE9AF39229F2}"/>
              </a:ext>
            </a:extLst>
          </p:cNvPr>
          <p:cNvCxnSpPr>
            <a:cxnSpLocks/>
          </p:cNvCxnSpPr>
          <p:nvPr/>
        </p:nvCxnSpPr>
        <p:spPr>
          <a:xfrm>
            <a:off x="624680" y="3414545"/>
            <a:ext cx="10783614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11" descr="查看源图像">
            <a:extLst>
              <a:ext uri="{FF2B5EF4-FFF2-40B4-BE49-F238E27FC236}">
                <a16:creationId xmlns:a16="http://schemas.microsoft.com/office/drawing/2014/main" id="{40C6F2F4-FAE1-D948-E101-68B5B9738B3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385" y="159635"/>
            <a:ext cx="1073615" cy="10788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42">
            <a:extLst>
              <a:ext uri="{FF2B5EF4-FFF2-40B4-BE49-F238E27FC236}">
                <a16:creationId xmlns:a16="http://schemas.microsoft.com/office/drawing/2014/main" id="{60801C5E-477F-B826-19B8-71077099788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271" r="25626"/>
          <a:stretch/>
        </p:blipFill>
        <p:spPr bwMode="auto">
          <a:xfrm>
            <a:off x="1371600" y="124018"/>
            <a:ext cx="1262503" cy="1110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1" descr="page1image45887056">
            <a:extLst>
              <a:ext uri="{FF2B5EF4-FFF2-40B4-BE49-F238E27FC236}">
                <a16:creationId xmlns:a16="http://schemas.microsoft.com/office/drawing/2014/main" id="{6864DFBA-1884-B46B-C528-278DCD62989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77429" y="168792"/>
            <a:ext cx="1020755" cy="10207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标题 1">
            <a:extLst>
              <a:ext uri="{FF2B5EF4-FFF2-40B4-BE49-F238E27FC236}">
                <a16:creationId xmlns:a16="http://schemas.microsoft.com/office/drawing/2014/main" id="{7F4E6C6B-6D71-B8FC-FCEC-A2D9BE37CCF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1793" y="1375517"/>
            <a:ext cx="11948414" cy="2003937"/>
          </a:xfrm>
          <a:solidFill>
            <a:schemeClr val="bg1">
              <a:alpha val="50196"/>
            </a:schemeClr>
          </a:solidFill>
        </p:spPr>
        <p:txBody>
          <a:bodyPr>
            <a:noAutofit/>
          </a:bodyPr>
          <a:lstStyle/>
          <a:p>
            <a:pPr defTabSz="1810423" hangingPunct="0">
              <a:lnSpc>
                <a:spcPct val="100000"/>
              </a:lnSpc>
              <a:spcBef>
                <a:spcPts val="0"/>
              </a:spcBef>
            </a:pPr>
            <a:r>
              <a:rPr lang="en-US" altLang="zh-CN" sz="4000" b="1" dirty="0">
                <a:solidFill>
                  <a:srgbClr val="0000FF"/>
                </a:solidFill>
                <a:latin typeface="Arial" charset="0"/>
                <a:ea typeface="ＭＳ Ｐゴシック" charset="-128"/>
              </a:rPr>
              <a:t>Observation</a:t>
            </a:r>
            <a:r>
              <a:rPr lang="zh-CN" altLang="en-US" sz="4000" b="1" dirty="0">
                <a:solidFill>
                  <a:srgbClr val="0000FF"/>
                </a:solidFill>
                <a:latin typeface="Arial" charset="0"/>
                <a:ea typeface="ＭＳ Ｐゴシック" charset="-128"/>
              </a:rPr>
              <a:t> </a:t>
            </a:r>
            <a:r>
              <a:rPr lang="en-US" altLang="zh-CN" sz="4000" b="1" dirty="0">
                <a:solidFill>
                  <a:srgbClr val="0000FF"/>
                </a:solidFill>
                <a:latin typeface="Arial" charset="0"/>
                <a:ea typeface="ＭＳ Ｐゴシック" charset="-128"/>
              </a:rPr>
              <a:t>of</a:t>
            </a:r>
            <a:r>
              <a:rPr lang="zh-CN" altLang="en-US" sz="4000" b="1" dirty="0">
                <a:solidFill>
                  <a:srgbClr val="0000FF"/>
                </a:solidFill>
                <a:latin typeface="Arial" charset="0"/>
                <a:ea typeface="ＭＳ Ｐゴシック" charset="-128"/>
              </a:rPr>
              <a:t> </a:t>
            </a:r>
            <a:r>
              <a:rPr lang="en-US" altLang="zh-CN" sz="4000" b="1" dirty="0">
                <a:solidFill>
                  <a:srgbClr val="0000FF"/>
                </a:solidFill>
                <a:latin typeface="Arial" charset="0"/>
                <a:ea typeface="ＭＳ Ｐゴシック" charset="-128"/>
              </a:rPr>
              <a:t>a</a:t>
            </a:r>
            <a:r>
              <a:rPr lang="zh-CN" altLang="en-US" sz="4000" b="1" dirty="0">
                <a:solidFill>
                  <a:srgbClr val="0000FF"/>
                </a:solidFill>
                <a:latin typeface="Arial" charset="0"/>
                <a:ea typeface="ＭＳ Ｐゴシック" charset="-128"/>
              </a:rPr>
              <a:t> </a:t>
            </a:r>
            <a:r>
              <a:rPr lang="en-US" altLang="zh-CN" sz="4000" b="1" dirty="0">
                <a:solidFill>
                  <a:srgbClr val="0000FF"/>
                </a:solidFill>
                <a:latin typeface="Arial" charset="0"/>
                <a:ea typeface="ＭＳ Ｐゴシック" charset="-128"/>
              </a:rPr>
              <a:t>family</a:t>
            </a:r>
            <a:r>
              <a:rPr lang="zh-CN" altLang="en-US" sz="4000" b="1" dirty="0">
                <a:solidFill>
                  <a:srgbClr val="0000FF"/>
                </a:solidFill>
                <a:latin typeface="Arial" charset="0"/>
                <a:ea typeface="ＭＳ Ｐゴシック" charset="-128"/>
              </a:rPr>
              <a:t> </a:t>
            </a:r>
            <a:r>
              <a:rPr lang="en-US" altLang="zh-CN" sz="4000" b="1" dirty="0">
                <a:solidFill>
                  <a:srgbClr val="0000FF"/>
                </a:solidFill>
                <a:latin typeface="Arial" charset="0"/>
                <a:ea typeface="ＭＳ Ｐゴシック" charset="-128"/>
              </a:rPr>
              <a:t>of</a:t>
            </a:r>
            <a:r>
              <a:rPr lang="zh-CN" altLang="en-US" sz="4000" b="1" dirty="0">
                <a:solidFill>
                  <a:srgbClr val="0000FF"/>
                </a:solidFill>
                <a:latin typeface="Arial" charset="0"/>
                <a:ea typeface="ＭＳ Ｐゴシック" charset="-128"/>
              </a:rPr>
              <a:t> </a:t>
            </a:r>
            <a:r>
              <a:rPr lang="en-US" altLang="zh-CN" sz="4000" b="1" dirty="0">
                <a:solidFill>
                  <a:srgbClr val="0000FF"/>
                </a:solidFill>
                <a:latin typeface="Arial" charset="0"/>
                <a:ea typeface="ＭＳ Ｐゴシック" charset="-128"/>
              </a:rPr>
              <a:t>all-charm</a:t>
            </a:r>
            <a:r>
              <a:rPr lang="zh-CN" altLang="en-US" sz="4000" b="1" dirty="0">
                <a:solidFill>
                  <a:srgbClr val="0000FF"/>
                </a:solidFill>
                <a:latin typeface="Arial" charset="0"/>
                <a:ea typeface="ＭＳ Ｐゴシック" charset="-128"/>
              </a:rPr>
              <a:t> </a:t>
            </a:r>
            <a:r>
              <a:rPr lang="en-US" altLang="zh-CN" sz="4000" b="1" dirty="0">
                <a:solidFill>
                  <a:srgbClr val="0000FF"/>
                </a:solidFill>
                <a:latin typeface="Arial" charset="0"/>
                <a:ea typeface="ＭＳ Ｐゴシック" charset="-128"/>
              </a:rPr>
              <a:t>tetraquarks</a:t>
            </a:r>
            <a:r>
              <a:rPr lang="zh-CN" altLang="en-US" sz="4000" b="1" dirty="0">
                <a:solidFill>
                  <a:srgbClr val="0000FF"/>
                </a:solidFill>
                <a:latin typeface="Arial" charset="0"/>
                <a:ea typeface="ＭＳ Ｐゴシック" charset="-128"/>
              </a:rPr>
              <a:t> </a:t>
            </a:r>
            <a:r>
              <a:rPr lang="en-US" altLang="zh-CN" sz="4000" b="1" dirty="0">
                <a:solidFill>
                  <a:srgbClr val="0000FF"/>
                </a:solidFill>
                <a:latin typeface="Arial" charset="0"/>
                <a:ea typeface="ＭＳ Ｐゴシック" charset="-128"/>
              </a:rPr>
              <a:t>with</a:t>
            </a:r>
            <a:r>
              <a:rPr lang="zh-CN" altLang="en-US" sz="4000" b="1" dirty="0">
                <a:solidFill>
                  <a:srgbClr val="0000FF"/>
                </a:solidFill>
                <a:latin typeface="Arial" charset="0"/>
                <a:ea typeface="ＭＳ Ｐゴシック" charset="-128"/>
              </a:rPr>
              <a:t> </a:t>
            </a:r>
            <a:r>
              <a:rPr lang="en-US" altLang="zh-CN" sz="4000" b="1" dirty="0">
                <a:solidFill>
                  <a:srgbClr val="0000FF"/>
                </a:solidFill>
                <a:latin typeface="Arial" charset="0"/>
                <a:ea typeface="ＭＳ Ｐゴシック" charset="-128"/>
              </a:rPr>
              <a:t>spin-2</a:t>
            </a:r>
            <a:r>
              <a:rPr lang="zh-CN" altLang="en-US" sz="4000" b="1" dirty="0">
                <a:solidFill>
                  <a:srgbClr val="0000FF"/>
                </a:solidFill>
                <a:latin typeface="Arial" charset="0"/>
                <a:ea typeface="ＭＳ Ｐゴシック" charset="-128"/>
              </a:rPr>
              <a:t> </a:t>
            </a:r>
            <a:r>
              <a:rPr lang="en-US" altLang="zh-CN" sz="4000" b="1" dirty="0">
                <a:solidFill>
                  <a:srgbClr val="0000FF"/>
                </a:solidFill>
                <a:latin typeface="Arial" charset="0"/>
                <a:ea typeface="ＭＳ Ｐゴシック" charset="-128"/>
              </a:rPr>
              <a:t>and</a:t>
            </a:r>
            <a:r>
              <a:rPr lang="zh-CN" altLang="en-US" sz="4000" b="1" dirty="0">
                <a:solidFill>
                  <a:srgbClr val="0000FF"/>
                </a:solidFill>
                <a:latin typeface="Arial" charset="0"/>
                <a:ea typeface="ＭＳ Ｐゴシック" charset="-128"/>
              </a:rPr>
              <a:t> </a:t>
            </a:r>
            <a:r>
              <a:rPr lang="en-US" altLang="zh-CN" sz="4000" b="1" dirty="0">
                <a:solidFill>
                  <a:srgbClr val="0000FF"/>
                </a:solidFill>
                <a:latin typeface="Arial" charset="0"/>
                <a:ea typeface="ＭＳ Ｐゴシック" charset="-128"/>
              </a:rPr>
              <a:t>positive</a:t>
            </a:r>
            <a:r>
              <a:rPr lang="zh-CN" altLang="en-US" sz="4000" b="1" dirty="0">
                <a:solidFill>
                  <a:srgbClr val="0000FF"/>
                </a:solidFill>
                <a:latin typeface="Arial" charset="0"/>
                <a:ea typeface="ＭＳ Ｐゴシック" charset="-128"/>
              </a:rPr>
              <a:t> </a:t>
            </a:r>
            <a:r>
              <a:rPr lang="en-US" altLang="zh-CN" sz="4000" b="1" dirty="0">
                <a:solidFill>
                  <a:srgbClr val="0000FF"/>
                </a:solidFill>
                <a:latin typeface="Arial" charset="0"/>
                <a:ea typeface="ＭＳ Ｐゴシック" charset="-128"/>
              </a:rPr>
              <a:t>parity</a:t>
            </a:r>
            <a:r>
              <a:rPr lang="zh-CN" altLang="en-US" sz="4000" b="1" dirty="0">
                <a:solidFill>
                  <a:srgbClr val="0000FF"/>
                </a:solidFill>
                <a:latin typeface="Arial" charset="0"/>
                <a:ea typeface="ＭＳ Ｐゴシック" charset="-128"/>
              </a:rPr>
              <a:t> </a:t>
            </a:r>
            <a:r>
              <a:rPr lang="en-US" altLang="zh-CN" sz="4000" b="1" dirty="0">
                <a:solidFill>
                  <a:srgbClr val="0000FF"/>
                </a:solidFill>
                <a:latin typeface="Arial" charset="0"/>
                <a:ea typeface="ＭＳ Ｐゴシック" charset="-128"/>
              </a:rPr>
              <a:t>at</a:t>
            </a:r>
            <a:r>
              <a:rPr lang="zh-CN" altLang="en-US" sz="4000" b="1" dirty="0">
                <a:solidFill>
                  <a:srgbClr val="0000FF"/>
                </a:solidFill>
                <a:latin typeface="Arial" charset="0"/>
                <a:ea typeface="ＭＳ Ｐゴシック" charset="-128"/>
              </a:rPr>
              <a:t> </a:t>
            </a:r>
            <a:r>
              <a:rPr lang="en-US" altLang="zh-CN" sz="4000" b="1" dirty="0">
                <a:solidFill>
                  <a:srgbClr val="0000FF"/>
                </a:solidFill>
                <a:latin typeface="Arial" charset="0"/>
                <a:ea typeface="ＭＳ Ｐゴシック" charset="-128"/>
              </a:rPr>
              <a:t>CMS</a:t>
            </a:r>
            <a:r>
              <a:rPr lang="zh-CN" altLang="en-US" sz="4000" b="1" dirty="0">
                <a:solidFill>
                  <a:srgbClr val="0000FF"/>
                </a:solidFill>
                <a:latin typeface="Arial" charset="0"/>
                <a:ea typeface="ＭＳ Ｐゴシック" charset="-128"/>
              </a:rPr>
              <a:t> </a:t>
            </a:r>
            <a:endParaRPr lang="en-US" sz="4000" i="1" kern="0" dirty="0">
              <a:solidFill>
                <a:srgbClr val="1335FF"/>
              </a:solidFill>
              <a:latin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10490893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AutoShape 2" descr="ataQuality &lt; CMSPublic &lt; TWiki">
            <a:extLst>
              <a:ext uri="{FF2B5EF4-FFF2-40B4-BE49-F238E27FC236}">
                <a16:creationId xmlns:a16="http://schemas.microsoft.com/office/drawing/2014/main" id="{D7ABA860-4640-919D-4CAC-5CD133994D22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786500" y="525972"/>
            <a:ext cx="2286000" cy="1714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" name="Slide Number Placeholder 8">
            <a:extLst>
              <a:ext uri="{FF2B5EF4-FFF2-40B4-BE49-F238E27FC236}">
                <a16:creationId xmlns:a16="http://schemas.microsoft.com/office/drawing/2014/main" id="{847CD213-329B-ED66-25C4-11BFB9C70832}"/>
              </a:ext>
            </a:extLst>
          </p:cNvPr>
          <p:cNvSpPr txBox="1">
            <a:spLocks/>
          </p:cNvSpPr>
          <p:nvPr/>
        </p:nvSpPr>
        <p:spPr>
          <a:xfrm>
            <a:off x="11761064" y="6530807"/>
            <a:ext cx="4402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0656997-67EF-DA49-A4B2-B9CA2969301D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7" name="Picture 1" descr="page1image45887056">
            <a:extLst>
              <a:ext uri="{FF2B5EF4-FFF2-40B4-BE49-F238E27FC236}">
                <a16:creationId xmlns:a16="http://schemas.microsoft.com/office/drawing/2014/main" id="{558BE136-BA63-400E-2465-FA7F5AAB790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"/>
            <a:ext cx="786500" cy="786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9" name="文本框 27">
                <a:extLst>
                  <a:ext uri="{FF2B5EF4-FFF2-40B4-BE49-F238E27FC236}">
                    <a16:creationId xmlns:a16="http://schemas.microsoft.com/office/drawing/2014/main" id="{D50B6C07-C9F5-E68B-4DDB-0085F3CB93FC}"/>
                  </a:ext>
                </a:extLst>
              </p:cNvPr>
              <p:cNvSpPr txBox="1"/>
              <p:nvPr/>
            </p:nvSpPr>
            <p:spPr>
              <a:xfrm>
                <a:off x="3939021" y="100863"/>
                <a:ext cx="4313957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r>
                      <a:rPr lang="en-US" altLang="zh-CN" sz="3200" b="1" i="1" smtClean="0">
                        <a:solidFill>
                          <a:srgbClr val="703881"/>
                        </a:solidFill>
                        <a:latin typeface="Cambria Math" panose="02040503050406030204" pitchFamily="18" charset="0"/>
                        <a:ea typeface="思源宋体 Heavy" panose="02020900000000000000" pitchFamily="18" charset="-122"/>
                        <a:cs typeface="+mn-ea"/>
                        <a:sym typeface="+mn-lt"/>
                      </a:rPr>
                      <m:t>𝑱</m:t>
                    </m:r>
                    <m:r>
                      <a:rPr lang="en-US" altLang="zh-CN" sz="3200" b="1" i="1" smtClean="0">
                        <a:solidFill>
                          <a:srgbClr val="703881"/>
                        </a:solidFill>
                        <a:latin typeface="Cambria Math" panose="02040503050406030204" pitchFamily="18" charset="0"/>
                        <a:ea typeface="思源宋体 Heavy" panose="02020900000000000000" pitchFamily="18" charset="-122"/>
                        <a:cs typeface="+mn-ea"/>
                        <a:sym typeface="+mn-lt"/>
                      </a:rPr>
                      <m:t>/</m:t>
                    </m:r>
                    <m:r>
                      <a:rPr lang="en-US" altLang="zh-CN" sz="3200" b="1" i="1" smtClean="0">
                        <a:solidFill>
                          <a:srgbClr val="70388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+mn-ea"/>
                        <a:sym typeface="+mn-lt"/>
                      </a:rPr>
                      <m:t>𝝍</m:t>
                    </m:r>
                  </m:oMath>
                </a14:m>
                <a:r>
                  <a:rPr lang="en-US" altLang="zh-CN" sz="3200" b="1" dirty="0">
                    <a:solidFill>
                      <a:srgbClr val="703881"/>
                    </a:solidFill>
                    <a:latin typeface="思源宋体 Heavy" panose="02020900000000000000" pitchFamily="18" charset="-122"/>
                    <a:ea typeface="思源宋体 Heavy" panose="02020900000000000000" pitchFamily="18" charset="-122"/>
                    <a:cs typeface="+mn-ea"/>
                    <a:sym typeface="+mn-lt"/>
                  </a:rPr>
                  <a:t> polarizations</a:t>
                </a:r>
              </a:p>
            </p:txBody>
          </p:sp>
        </mc:Choice>
        <mc:Fallback xmlns="">
          <p:sp>
            <p:nvSpPr>
              <p:cNvPr id="9" name="文本框 27">
                <a:extLst>
                  <a:ext uri="{FF2B5EF4-FFF2-40B4-BE49-F238E27FC236}">
                    <a16:creationId xmlns:a16="http://schemas.microsoft.com/office/drawing/2014/main" id="{D50B6C07-C9F5-E68B-4DDB-0085F3CB93F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39021" y="100863"/>
                <a:ext cx="4313957" cy="584775"/>
              </a:xfrm>
              <a:prstGeom prst="rect">
                <a:avLst/>
              </a:prstGeom>
              <a:blipFill>
                <a:blip r:embed="rId4"/>
                <a:stretch>
                  <a:fillRect t="-15217" b="-34783"/>
                </a:stretch>
              </a:blipFill>
            </p:spPr>
            <p:txBody>
              <a:bodyPr/>
              <a:lstStyle/>
              <a:p>
                <a:r>
                  <a:rPr lang="en-CN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Picture 2">
            <a:extLst>
              <a:ext uri="{FF2B5EF4-FFF2-40B4-BE49-F238E27FC236}">
                <a16:creationId xmlns:a16="http://schemas.microsoft.com/office/drawing/2014/main" id="{DDFF9E1D-2242-4AB6-EDBA-5A8D4F3CF02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35782" y="770185"/>
            <a:ext cx="9030122" cy="60518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17006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AutoShape 2" descr="ataQuality &lt; CMSPublic &lt; TWiki">
            <a:extLst>
              <a:ext uri="{FF2B5EF4-FFF2-40B4-BE49-F238E27FC236}">
                <a16:creationId xmlns:a16="http://schemas.microsoft.com/office/drawing/2014/main" id="{D7ABA860-4640-919D-4CAC-5CD133994D22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786500" y="525972"/>
            <a:ext cx="2286000" cy="1714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" name="Slide Number Placeholder 8">
            <a:extLst>
              <a:ext uri="{FF2B5EF4-FFF2-40B4-BE49-F238E27FC236}">
                <a16:creationId xmlns:a16="http://schemas.microsoft.com/office/drawing/2014/main" id="{847CD213-329B-ED66-25C4-11BFB9C70832}"/>
              </a:ext>
            </a:extLst>
          </p:cNvPr>
          <p:cNvSpPr txBox="1">
            <a:spLocks/>
          </p:cNvSpPr>
          <p:nvPr/>
        </p:nvSpPr>
        <p:spPr>
          <a:xfrm>
            <a:off x="11761064" y="6530807"/>
            <a:ext cx="4402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0656997-67EF-DA49-A4B2-B9CA2969301D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7" name="Picture 1" descr="page1image45887056">
            <a:extLst>
              <a:ext uri="{FF2B5EF4-FFF2-40B4-BE49-F238E27FC236}">
                <a16:creationId xmlns:a16="http://schemas.microsoft.com/office/drawing/2014/main" id="{558BE136-BA63-400E-2465-FA7F5AAB790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"/>
            <a:ext cx="786500" cy="786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文本框 27">
            <a:extLst>
              <a:ext uri="{FF2B5EF4-FFF2-40B4-BE49-F238E27FC236}">
                <a16:creationId xmlns:a16="http://schemas.microsoft.com/office/drawing/2014/main" id="{D50B6C07-C9F5-E68B-4DDB-0085F3CB93FC}"/>
              </a:ext>
            </a:extLst>
          </p:cNvPr>
          <p:cNvSpPr txBox="1"/>
          <p:nvPr/>
        </p:nvSpPr>
        <p:spPr>
          <a:xfrm>
            <a:off x="3939021" y="100863"/>
            <a:ext cx="431395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b="1" dirty="0">
                <a:solidFill>
                  <a:srgbClr val="703881"/>
                </a:solidFill>
                <a:latin typeface="思源宋体 Heavy" panose="02020900000000000000" pitchFamily="18" charset="-122"/>
                <a:ea typeface="思源宋体 Heavy" panose="02020900000000000000" pitchFamily="18" charset="-122"/>
                <a:cs typeface="+mn-ea"/>
                <a:sym typeface="+mn-lt"/>
              </a:rPr>
              <a:t>Angular</a:t>
            </a:r>
            <a:r>
              <a:rPr lang="zh-CN" altLang="en-US" sz="3200" b="1" dirty="0">
                <a:solidFill>
                  <a:srgbClr val="703881"/>
                </a:solidFill>
                <a:latin typeface="思源宋体 Heavy" panose="02020900000000000000" pitchFamily="18" charset="-122"/>
                <a:ea typeface="思源宋体 Heavy" panose="02020900000000000000" pitchFamily="18" charset="-122"/>
                <a:cs typeface="+mn-ea"/>
                <a:sym typeface="+mn-lt"/>
              </a:rPr>
              <a:t> </a:t>
            </a:r>
            <a:r>
              <a:rPr lang="en-US" altLang="zh-CN" sz="3200" b="1" dirty="0">
                <a:solidFill>
                  <a:srgbClr val="703881"/>
                </a:solidFill>
                <a:latin typeface="思源宋体 Heavy" panose="02020900000000000000" pitchFamily="18" charset="-122"/>
                <a:ea typeface="思源宋体 Heavy" panose="02020900000000000000" pitchFamily="18" charset="-122"/>
                <a:cs typeface="+mn-ea"/>
                <a:sym typeface="+mn-lt"/>
              </a:rPr>
              <a:t>Analysis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4F4B56B4-AFA4-FC64-3A96-58D87AFA53C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4698" y="821832"/>
            <a:ext cx="9834337" cy="5938085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D4238EAD-13D1-A391-270A-F1F9AB9F8D2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071655" y="6433022"/>
            <a:ext cx="1604298" cy="326895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52E548B0-A8F5-8307-C7A2-838000613C42}"/>
              </a:ext>
            </a:extLst>
          </p:cNvPr>
          <p:cNvSpPr txBox="1"/>
          <p:nvPr/>
        </p:nvSpPr>
        <p:spPr>
          <a:xfrm>
            <a:off x="10796889" y="5396753"/>
            <a:ext cx="96417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Valid</a:t>
            </a:r>
          </a:p>
          <a:p>
            <a:r>
              <a:rPr lang="en-US" altLang="zh-CN" dirty="0"/>
              <a:t>for</a:t>
            </a:r>
            <a:r>
              <a:rPr lang="zh-CN" altLang="en-US" dirty="0"/>
              <a:t> </a:t>
            </a:r>
            <a:r>
              <a:rPr lang="en-US" altLang="zh-CN" dirty="0"/>
              <a:t>any</a:t>
            </a:r>
            <a:r>
              <a:rPr lang="zh-CN" altLang="en-US" dirty="0"/>
              <a:t> </a:t>
            </a:r>
            <a:r>
              <a:rPr lang="en-US" altLang="zh-CN" dirty="0"/>
              <a:t>J</a:t>
            </a:r>
            <a:endParaRPr lang="en-CN" dirty="0"/>
          </a:p>
        </p:txBody>
      </p:sp>
    </p:spTree>
    <p:extLst>
      <p:ext uri="{BB962C8B-B14F-4D97-AF65-F5344CB8AC3E}">
        <p14:creationId xmlns:p14="http://schemas.microsoft.com/office/powerpoint/2010/main" val="125807940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AutoShape 2" descr="ataQuality &lt; CMSPublic &lt; TWiki">
            <a:extLst>
              <a:ext uri="{FF2B5EF4-FFF2-40B4-BE49-F238E27FC236}">
                <a16:creationId xmlns:a16="http://schemas.microsoft.com/office/drawing/2014/main" id="{D7ABA860-4640-919D-4CAC-5CD133994D22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786500" y="525972"/>
            <a:ext cx="2286000" cy="1714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" name="Slide Number Placeholder 8">
            <a:extLst>
              <a:ext uri="{FF2B5EF4-FFF2-40B4-BE49-F238E27FC236}">
                <a16:creationId xmlns:a16="http://schemas.microsoft.com/office/drawing/2014/main" id="{847CD213-329B-ED66-25C4-11BFB9C70832}"/>
              </a:ext>
            </a:extLst>
          </p:cNvPr>
          <p:cNvSpPr txBox="1">
            <a:spLocks/>
          </p:cNvSpPr>
          <p:nvPr/>
        </p:nvSpPr>
        <p:spPr>
          <a:xfrm>
            <a:off x="11761064" y="6530807"/>
            <a:ext cx="4402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0656997-67EF-DA49-A4B2-B9CA2969301D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7" name="Picture 1" descr="page1image45887056">
            <a:extLst>
              <a:ext uri="{FF2B5EF4-FFF2-40B4-BE49-F238E27FC236}">
                <a16:creationId xmlns:a16="http://schemas.microsoft.com/office/drawing/2014/main" id="{558BE136-BA63-400E-2465-FA7F5AAB790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"/>
            <a:ext cx="786500" cy="786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文本框 27">
            <a:extLst>
              <a:ext uri="{FF2B5EF4-FFF2-40B4-BE49-F238E27FC236}">
                <a16:creationId xmlns:a16="http://schemas.microsoft.com/office/drawing/2014/main" id="{D50B6C07-C9F5-E68B-4DDB-0085F3CB93FC}"/>
              </a:ext>
            </a:extLst>
          </p:cNvPr>
          <p:cNvSpPr txBox="1"/>
          <p:nvPr/>
        </p:nvSpPr>
        <p:spPr>
          <a:xfrm>
            <a:off x="0" y="100863"/>
            <a:ext cx="12192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b="1" dirty="0">
                <a:solidFill>
                  <a:srgbClr val="703881"/>
                </a:solidFill>
                <a:latin typeface="思源宋体 Heavy" panose="02020900000000000000" pitchFamily="18" charset="-122"/>
                <a:ea typeface="思源宋体 Heavy" panose="02020900000000000000" pitchFamily="18" charset="-122"/>
                <a:cs typeface="+mn-ea"/>
                <a:sym typeface="+mn-lt"/>
              </a:rPr>
              <a:t>Simplification</a:t>
            </a:r>
            <a:r>
              <a:rPr lang="zh-CN" altLang="en-US" sz="3200" b="1" dirty="0">
                <a:solidFill>
                  <a:srgbClr val="703881"/>
                </a:solidFill>
                <a:latin typeface="思源宋体 Heavy" panose="02020900000000000000" pitchFamily="18" charset="-122"/>
                <a:ea typeface="思源宋体 Heavy" panose="02020900000000000000" pitchFamily="18" charset="-122"/>
                <a:cs typeface="+mn-ea"/>
                <a:sym typeface="+mn-lt"/>
              </a:rPr>
              <a:t> </a:t>
            </a:r>
            <a:r>
              <a:rPr lang="en-US" altLang="zh-CN" sz="3200" b="1" dirty="0">
                <a:solidFill>
                  <a:srgbClr val="703881"/>
                </a:solidFill>
                <a:latin typeface="思源宋体 Heavy" panose="02020900000000000000" pitchFamily="18" charset="-122"/>
                <a:ea typeface="思源宋体 Heavy" panose="02020900000000000000" pitchFamily="18" charset="-122"/>
                <a:cs typeface="+mn-ea"/>
                <a:sym typeface="+mn-lt"/>
              </a:rPr>
              <a:t>in</a:t>
            </a:r>
            <a:r>
              <a:rPr lang="zh-CN" altLang="en-US" sz="3200" b="1" dirty="0">
                <a:solidFill>
                  <a:srgbClr val="703881"/>
                </a:solidFill>
                <a:latin typeface="思源宋体 Heavy" panose="02020900000000000000" pitchFamily="18" charset="-122"/>
                <a:ea typeface="思源宋体 Heavy" panose="02020900000000000000" pitchFamily="18" charset="-122"/>
                <a:cs typeface="+mn-ea"/>
                <a:sym typeface="+mn-lt"/>
              </a:rPr>
              <a:t> </a:t>
            </a:r>
            <a:r>
              <a:rPr lang="en-US" altLang="zh-CN" sz="3200" b="1" dirty="0">
                <a:solidFill>
                  <a:srgbClr val="703881"/>
                </a:solidFill>
                <a:latin typeface="思源宋体 Heavy" panose="02020900000000000000" pitchFamily="18" charset="-122"/>
                <a:ea typeface="思源宋体 Heavy" panose="02020900000000000000" pitchFamily="18" charset="-122"/>
                <a:cs typeface="+mn-ea"/>
                <a:sym typeface="+mn-lt"/>
              </a:rPr>
              <a:t>Angular</a:t>
            </a:r>
            <a:r>
              <a:rPr lang="zh-CN" altLang="en-US" sz="3200" b="1" dirty="0">
                <a:solidFill>
                  <a:srgbClr val="703881"/>
                </a:solidFill>
                <a:latin typeface="思源宋体 Heavy" panose="02020900000000000000" pitchFamily="18" charset="-122"/>
                <a:ea typeface="思源宋体 Heavy" panose="02020900000000000000" pitchFamily="18" charset="-122"/>
                <a:cs typeface="+mn-ea"/>
                <a:sym typeface="+mn-lt"/>
              </a:rPr>
              <a:t> </a:t>
            </a:r>
            <a:r>
              <a:rPr lang="en-US" altLang="zh-CN" sz="3200" b="1" dirty="0">
                <a:solidFill>
                  <a:srgbClr val="703881"/>
                </a:solidFill>
                <a:latin typeface="思源宋体 Heavy" panose="02020900000000000000" pitchFamily="18" charset="-122"/>
                <a:ea typeface="思源宋体 Heavy" panose="02020900000000000000" pitchFamily="18" charset="-122"/>
                <a:cs typeface="+mn-ea"/>
                <a:sym typeface="+mn-lt"/>
              </a:rPr>
              <a:t>Analysis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0B03266-09A2-FCDA-51BE-40159B07B55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54179" y="828092"/>
            <a:ext cx="9083641" cy="5885277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1C07F8E3-5858-B2E9-D615-34DAD83CF56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950012" y="5310468"/>
            <a:ext cx="6022788" cy="342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256744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AutoShape 2" descr="ataQuality &lt; CMSPublic &lt; TWiki">
            <a:extLst>
              <a:ext uri="{FF2B5EF4-FFF2-40B4-BE49-F238E27FC236}">
                <a16:creationId xmlns:a16="http://schemas.microsoft.com/office/drawing/2014/main" id="{D7ABA860-4640-919D-4CAC-5CD133994D22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786500" y="525972"/>
            <a:ext cx="2286000" cy="1714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" name="Slide Number Placeholder 8">
            <a:extLst>
              <a:ext uri="{FF2B5EF4-FFF2-40B4-BE49-F238E27FC236}">
                <a16:creationId xmlns:a16="http://schemas.microsoft.com/office/drawing/2014/main" id="{847CD213-329B-ED66-25C4-11BFB9C70832}"/>
              </a:ext>
            </a:extLst>
          </p:cNvPr>
          <p:cNvSpPr txBox="1">
            <a:spLocks/>
          </p:cNvSpPr>
          <p:nvPr/>
        </p:nvSpPr>
        <p:spPr>
          <a:xfrm>
            <a:off x="11761064" y="6530807"/>
            <a:ext cx="4402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0656997-67EF-DA49-A4B2-B9CA2969301D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7" name="Picture 1" descr="page1image45887056">
            <a:extLst>
              <a:ext uri="{FF2B5EF4-FFF2-40B4-BE49-F238E27FC236}">
                <a16:creationId xmlns:a16="http://schemas.microsoft.com/office/drawing/2014/main" id="{558BE136-BA63-400E-2465-FA7F5AAB790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"/>
            <a:ext cx="786500" cy="786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文本框 27">
            <a:extLst>
              <a:ext uri="{FF2B5EF4-FFF2-40B4-BE49-F238E27FC236}">
                <a16:creationId xmlns:a16="http://schemas.microsoft.com/office/drawing/2014/main" id="{D50B6C07-C9F5-E68B-4DDB-0085F3CB93FC}"/>
              </a:ext>
            </a:extLst>
          </p:cNvPr>
          <p:cNvSpPr txBox="1"/>
          <p:nvPr/>
        </p:nvSpPr>
        <p:spPr>
          <a:xfrm>
            <a:off x="0" y="100863"/>
            <a:ext cx="1219199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b="1" dirty="0">
                <a:solidFill>
                  <a:srgbClr val="703881"/>
                </a:solidFill>
                <a:latin typeface="思源宋体 Heavy" panose="02020900000000000000" pitchFamily="18" charset="-122"/>
                <a:ea typeface="思源宋体 Heavy" panose="02020900000000000000" pitchFamily="18" charset="-122"/>
                <a:cs typeface="+mn-ea"/>
                <a:sym typeface="+mn-lt"/>
              </a:rPr>
              <a:t>Decay</a:t>
            </a:r>
            <a:r>
              <a:rPr lang="zh-CN" altLang="en-US" sz="3200" b="1" dirty="0">
                <a:solidFill>
                  <a:srgbClr val="703881"/>
                </a:solidFill>
                <a:latin typeface="思源宋体 Heavy" panose="02020900000000000000" pitchFamily="18" charset="-122"/>
                <a:ea typeface="思源宋体 Heavy" panose="02020900000000000000" pitchFamily="18" charset="-122"/>
                <a:cs typeface="+mn-ea"/>
                <a:sym typeface="+mn-lt"/>
              </a:rPr>
              <a:t> </a:t>
            </a:r>
            <a:r>
              <a:rPr lang="en-US" altLang="zh-CN" sz="3200" b="1" dirty="0">
                <a:solidFill>
                  <a:srgbClr val="703881"/>
                </a:solidFill>
                <a:latin typeface="思源宋体 Heavy" panose="02020900000000000000" pitchFamily="18" charset="-122"/>
                <a:ea typeface="思源宋体 Heavy" panose="02020900000000000000" pitchFamily="18" charset="-122"/>
                <a:cs typeface="+mn-ea"/>
                <a:sym typeface="+mn-lt"/>
              </a:rPr>
              <a:t>Angles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55A85E8-CB22-D245-99D8-5ACED24A366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99100" y="1192722"/>
            <a:ext cx="721491" cy="24646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690C5367-7B74-F12C-D1FB-598BF824449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74860" y="1216591"/>
            <a:ext cx="721491" cy="24646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F2BC71F9-17DF-1D2C-5B2C-EEF9F5DFD95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99099" y="4106943"/>
            <a:ext cx="721491" cy="246464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563BA06F-1FB9-E264-A46B-E73011AFF69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25415" y="1596435"/>
            <a:ext cx="436970" cy="547955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A9C090B4-E9D6-9262-E0A3-D748D78195E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178758" y="4524403"/>
            <a:ext cx="500102" cy="547955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AF52C433-CD1E-D9D2-0AD7-A90F09E1B7E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401942" y="1637625"/>
            <a:ext cx="500102" cy="547955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2B82DA32-3417-E267-35C8-0AC4D8A4148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880148" y="685638"/>
            <a:ext cx="4332334" cy="3040234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7F7DC9FB-6F99-1EFF-7709-73CF338143D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255149" y="727851"/>
            <a:ext cx="4210905" cy="297080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17BA7988-A837-9B16-FC27-50EB7F1989C4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255150" y="3768085"/>
            <a:ext cx="4210905" cy="2989052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D17B802A-CD76-7F59-32C7-8EFCE5485265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418050" y="3705094"/>
            <a:ext cx="3700733" cy="308498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D2246831-8993-6764-FA24-4FD7A8CCFD92}"/>
                  </a:ext>
                </a:extLst>
              </p:cNvPr>
              <p:cNvSpPr txBox="1"/>
              <p:nvPr/>
            </p:nvSpPr>
            <p:spPr>
              <a:xfrm>
                <a:off x="4225415" y="1137000"/>
                <a:ext cx="555665" cy="49244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CN" sz="3200" i="1" smtClean="0">
                              <a:solidFill>
                                <a:srgbClr val="FF01FE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altLang="zh-CN" sz="3200" b="0" i="1" smtClean="0">
                              <a:solidFill>
                                <a:srgbClr val="FF01FE"/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</m:e>
                        <m:sup>
                          <m:r>
                            <a:rPr lang="en-US" altLang="zh-CN" sz="3200" b="0" i="1" smtClean="0">
                              <a:solidFill>
                                <a:srgbClr val="FF01FE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</m:oMath>
                  </m:oMathPara>
                </a14:m>
                <a:endParaRPr lang="en-CN" sz="3200" dirty="0">
                  <a:solidFill>
                    <a:srgbClr val="FF01FE"/>
                  </a:solidFill>
                </a:endParaRPr>
              </a:p>
            </p:txBody>
          </p:sp>
        </mc:Choice>
        <mc:Fallback xmlns="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D2246831-8993-6764-FA24-4FD7A8CCFD9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25415" y="1137000"/>
                <a:ext cx="555665" cy="492443"/>
              </a:xfrm>
              <a:prstGeom prst="rect">
                <a:avLst/>
              </a:prstGeom>
              <a:blipFill>
                <a:blip r:embed="rId10"/>
                <a:stretch>
                  <a:fillRect l="-15556" b="-5000"/>
                </a:stretch>
              </a:blipFill>
            </p:spPr>
            <p:txBody>
              <a:bodyPr/>
              <a:lstStyle/>
              <a:p>
                <a:r>
                  <a:rPr lang="en-CN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0E7D30DA-ED15-4A79-BE7F-424730914D24}"/>
                  </a:ext>
                </a:extLst>
              </p:cNvPr>
              <p:cNvSpPr txBox="1"/>
              <p:nvPr/>
            </p:nvSpPr>
            <p:spPr>
              <a:xfrm>
                <a:off x="4316920" y="4119851"/>
                <a:ext cx="555665" cy="49244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CN" sz="3200" i="1" smtClean="0">
                              <a:solidFill>
                                <a:srgbClr val="FF01FE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altLang="zh-CN" sz="3200" b="0" i="1" smtClean="0">
                              <a:solidFill>
                                <a:srgbClr val="FF01FE"/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</m:e>
                        <m:sup>
                          <m:r>
                            <a:rPr lang="en-US" altLang="zh-CN" sz="3200" b="0" i="1" smtClean="0">
                              <a:solidFill>
                                <a:srgbClr val="FF01FE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</m:oMath>
                  </m:oMathPara>
                </a14:m>
                <a:endParaRPr lang="en-CN" sz="3200" dirty="0">
                  <a:solidFill>
                    <a:srgbClr val="FF01FE"/>
                  </a:solidFill>
                </a:endParaRPr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0E7D30DA-ED15-4A79-BE7F-424730914D2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16920" y="4119851"/>
                <a:ext cx="555665" cy="492443"/>
              </a:xfrm>
              <a:prstGeom prst="rect">
                <a:avLst/>
              </a:prstGeom>
              <a:blipFill>
                <a:blip r:embed="rId11"/>
                <a:stretch>
                  <a:fillRect l="-15556" b="-5000"/>
                </a:stretch>
              </a:blipFill>
            </p:spPr>
            <p:txBody>
              <a:bodyPr/>
              <a:lstStyle/>
              <a:p>
                <a:r>
                  <a:rPr lang="en-CN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E6515D14-5B36-0241-B01E-DA310C3D5B7B}"/>
                  </a:ext>
                </a:extLst>
              </p:cNvPr>
              <p:cNvSpPr txBox="1"/>
              <p:nvPr/>
            </p:nvSpPr>
            <p:spPr>
              <a:xfrm>
                <a:off x="7076584" y="1315954"/>
                <a:ext cx="555665" cy="49244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CN" sz="3200" i="1" smtClean="0">
                              <a:solidFill>
                                <a:srgbClr val="FF01FE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altLang="zh-CN" sz="3200" b="0" i="1" smtClean="0">
                              <a:solidFill>
                                <a:srgbClr val="FF01FE"/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</m:e>
                        <m:sup>
                          <m:r>
                            <a:rPr lang="en-US" altLang="zh-CN" sz="3200" b="0" i="1" smtClean="0">
                              <a:solidFill>
                                <a:srgbClr val="FF01FE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</m:oMath>
                  </m:oMathPara>
                </a14:m>
                <a:endParaRPr lang="en-CN" sz="3200" dirty="0">
                  <a:solidFill>
                    <a:srgbClr val="FF01FE"/>
                  </a:solidFill>
                </a:endParaRPr>
              </a:p>
            </p:txBody>
          </p:sp>
        </mc:Choice>
        <mc:Fallback xmlns="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E6515D14-5B36-0241-B01E-DA310C3D5B7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76584" y="1315954"/>
                <a:ext cx="555665" cy="492443"/>
              </a:xfrm>
              <a:prstGeom prst="rect">
                <a:avLst/>
              </a:prstGeom>
              <a:blipFill>
                <a:blip r:embed="rId12"/>
                <a:stretch>
                  <a:fillRect l="-18182" b="-5000"/>
                </a:stretch>
              </a:blipFill>
            </p:spPr>
            <p:txBody>
              <a:bodyPr/>
              <a:lstStyle/>
              <a:p>
                <a:r>
                  <a:rPr lang="en-CN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97A1E20B-C483-F6BF-048C-CAAF97CA4E91}"/>
                  </a:ext>
                </a:extLst>
              </p:cNvPr>
              <p:cNvSpPr txBox="1"/>
              <p:nvPr/>
            </p:nvSpPr>
            <p:spPr>
              <a:xfrm>
                <a:off x="4233686" y="2548942"/>
                <a:ext cx="1094787" cy="49244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sz="3200" b="0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𝑐𝑜𝑠</m:t>
                      </m:r>
                      <m:sSub>
                        <m:sSubPr>
                          <m:ctrlPr>
                            <a:rPr lang="en-US" altLang="zh-CN" sz="32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sz="32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𝜃</m:t>
                          </m:r>
                        </m:e>
                        <m:sub>
                          <m:r>
                            <a:rPr lang="en-US" altLang="zh-CN" sz="32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en-CN" sz="3200" dirty="0">
                  <a:solidFill>
                    <a:srgbClr val="0070C0"/>
                  </a:solidFill>
                </a:endParaRPr>
              </a:p>
            </p:txBody>
          </p:sp>
        </mc:Choice>
        <mc:Fallback xmlns="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97A1E20B-C483-F6BF-048C-CAAF97CA4E9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33686" y="2548942"/>
                <a:ext cx="1094787" cy="492443"/>
              </a:xfrm>
              <a:prstGeom prst="rect">
                <a:avLst/>
              </a:prstGeom>
              <a:blipFill>
                <a:blip r:embed="rId13"/>
                <a:stretch>
                  <a:fillRect l="-4598" r="-2299" b="-12500"/>
                </a:stretch>
              </a:blipFill>
            </p:spPr>
            <p:txBody>
              <a:bodyPr/>
              <a:lstStyle/>
              <a:p>
                <a:r>
                  <a:rPr lang="en-CN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E782C156-16E3-095D-4655-DEA1E55ABF69}"/>
                  </a:ext>
                </a:extLst>
              </p:cNvPr>
              <p:cNvSpPr txBox="1"/>
              <p:nvPr/>
            </p:nvSpPr>
            <p:spPr>
              <a:xfrm>
                <a:off x="4256914" y="5668526"/>
                <a:ext cx="1104277" cy="49244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sz="3200" b="0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𝑐𝑜𝑠</m:t>
                      </m:r>
                      <m:sSub>
                        <m:sSubPr>
                          <m:ctrlPr>
                            <a:rPr lang="en-US" altLang="zh-CN" sz="32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sz="32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𝜃</m:t>
                          </m:r>
                        </m:e>
                        <m:sub>
                          <m:r>
                            <a:rPr lang="en-US" altLang="zh-CN" sz="32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en-CN" sz="3200" dirty="0">
                  <a:solidFill>
                    <a:srgbClr val="0070C0"/>
                  </a:solidFill>
                </a:endParaRPr>
              </a:p>
            </p:txBody>
          </p:sp>
        </mc:Choice>
        <mc:Fallback xmlns="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E782C156-16E3-095D-4655-DEA1E55ABF6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56914" y="5668526"/>
                <a:ext cx="1104277" cy="492443"/>
              </a:xfrm>
              <a:prstGeom prst="rect">
                <a:avLst/>
              </a:prstGeom>
              <a:blipFill>
                <a:blip r:embed="rId14"/>
                <a:stretch>
                  <a:fillRect l="-4598" r="-2299" b="-12500"/>
                </a:stretch>
              </a:blipFill>
            </p:spPr>
            <p:txBody>
              <a:bodyPr/>
              <a:lstStyle/>
              <a:p>
                <a:r>
                  <a:rPr lang="en-CN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19723112-04FB-4AF7-B6A6-9B6545C50E1C}"/>
                  </a:ext>
                </a:extLst>
              </p:cNvPr>
              <p:cNvSpPr txBox="1"/>
              <p:nvPr/>
            </p:nvSpPr>
            <p:spPr>
              <a:xfrm>
                <a:off x="9482250" y="2548941"/>
                <a:ext cx="415177" cy="49244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l-GR" altLang="zh-CN" sz="3200" b="0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Φ</m:t>
                      </m:r>
                    </m:oMath>
                  </m:oMathPara>
                </a14:m>
                <a:endParaRPr lang="en-CN" sz="3200" dirty="0">
                  <a:solidFill>
                    <a:srgbClr val="0070C0"/>
                  </a:solidFill>
                </a:endParaRPr>
              </a:p>
            </p:txBody>
          </p:sp>
        </mc:Choice>
        <mc:Fallback xmlns="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19723112-04FB-4AF7-B6A6-9B6545C50E1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482250" y="2548941"/>
                <a:ext cx="415177" cy="492443"/>
              </a:xfrm>
              <a:prstGeom prst="rect">
                <a:avLst/>
              </a:prstGeom>
              <a:blipFill>
                <a:blip r:embed="rId15"/>
                <a:stretch>
                  <a:fillRect l="-20588" r="-20588" b="-5000"/>
                </a:stretch>
              </a:blipFill>
            </p:spPr>
            <p:txBody>
              <a:bodyPr/>
              <a:lstStyle/>
              <a:p>
                <a:r>
                  <a:rPr lang="en-CN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5" name="TextBox 24">
            <a:extLst>
              <a:ext uri="{FF2B5EF4-FFF2-40B4-BE49-F238E27FC236}">
                <a16:creationId xmlns:a16="http://schemas.microsoft.com/office/drawing/2014/main" id="{576F1293-E608-E008-8827-702D3478CB08}"/>
              </a:ext>
            </a:extLst>
          </p:cNvPr>
          <p:cNvSpPr txBox="1"/>
          <p:nvPr/>
        </p:nvSpPr>
        <p:spPr>
          <a:xfrm>
            <a:off x="9371432" y="5973008"/>
            <a:ext cx="236693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1D</a:t>
            </a:r>
            <a:r>
              <a:rPr lang="zh-CN" altLang="en-US" dirty="0"/>
              <a:t> </a:t>
            </a:r>
            <a:r>
              <a:rPr lang="en-US" altLang="zh-CN" dirty="0"/>
              <a:t>projections</a:t>
            </a:r>
            <a:r>
              <a:rPr lang="zh-CN" altLang="en-US" dirty="0"/>
              <a:t> </a:t>
            </a:r>
            <a:r>
              <a:rPr lang="en-US" altLang="zh-CN" dirty="0"/>
              <a:t>from</a:t>
            </a:r>
            <a:r>
              <a:rPr lang="zh-CN" altLang="en-US" dirty="0"/>
              <a:t> </a:t>
            </a:r>
            <a:r>
              <a:rPr lang="en-US" altLang="zh-CN" dirty="0"/>
              <a:t>4D</a:t>
            </a:r>
          </a:p>
          <a:p>
            <a:r>
              <a:rPr lang="en-US" altLang="zh-CN" dirty="0"/>
              <a:t>(limited</a:t>
            </a:r>
            <a:r>
              <a:rPr lang="zh-CN" altLang="en-US" dirty="0"/>
              <a:t> </a:t>
            </a:r>
            <a:r>
              <a:rPr lang="en-US" altLang="zh-CN" dirty="0"/>
              <a:t>information)</a:t>
            </a:r>
            <a:endParaRPr lang="en-CN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9D7AA825-B0BB-0D2C-32CD-3A6EF593804B}"/>
              </a:ext>
            </a:extLst>
          </p:cNvPr>
          <p:cNvSpPr txBox="1"/>
          <p:nvPr/>
        </p:nvSpPr>
        <p:spPr>
          <a:xfrm>
            <a:off x="1397102" y="3452430"/>
            <a:ext cx="1529749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00" b="0" i="0" dirty="0">
                <a:solidFill>
                  <a:srgbClr val="000000"/>
                </a:solidFill>
                <a:effectLst/>
                <a:latin typeface="Helvetica" pitchFamily="2" charset="0"/>
                <a:hlinkClick r:id="rId16"/>
              </a:rPr>
              <a:t>Nature 648 (2025) 58</a:t>
            </a:r>
            <a:endParaRPr lang="en-CN" sz="1000" dirty="0">
              <a:latin typeface="Helvetica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0547754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8">
            <a:extLst>
              <a:ext uri="{FF2B5EF4-FFF2-40B4-BE49-F238E27FC236}">
                <a16:creationId xmlns:a16="http://schemas.microsoft.com/office/drawing/2014/main" id="{847CD213-329B-ED66-25C4-11BFB9C70832}"/>
              </a:ext>
            </a:extLst>
          </p:cNvPr>
          <p:cNvSpPr txBox="1">
            <a:spLocks/>
          </p:cNvSpPr>
          <p:nvPr/>
        </p:nvSpPr>
        <p:spPr>
          <a:xfrm>
            <a:off x="11761064" y="6530807"/>
            <a:ext cx="4402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0656997-67EF-DA49-A4B2-B9CA2969301D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7" name="Picture 1" descr="page1image45887056">
            <a:extLst>
              <a:ext uri="{FF2B5EF4-FFF2-40B4-BE49-F238E27FC236}">
                <a16:creationId xmlns:a16="http://schemas.microsoft.com/office/drawing/2014/main" id="{558BE136-BA63-400E-2465-FA7F5AAB790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"/>
            <a:ext cx="786500" cy="786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文本框 27">
            <a:extLst>
              <a:ext uri="{FF2B5EF4-FFF2-40B4-BE49-F238E27FC236}">
                <a16:creationId xmlns:a16="http://schemas.microsoft.com/office/drawing/2014/main" id="{D50B6C07-C9F5-E68B-4DDB-0085F3CB93FC}"/>
              </a:ext>
            </a:extLst>
          </p:cNvPr>
          <p:cNvSpPr txBox="1"/>
          <p:nvPr/>
        </p:nvSpPr>
        <p:spPr>
          <a:xfrm>
            <a:off x="0" y="100863"/>
            <a:ext cx="1219199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b="1" dirty="0">
                <a:solidFill>
                  <a:srgbClr val="703881"/>
                </a:solidFill>
                <a:latin typeface="思源宋体 Heavy" panose="02020900000000000000" pitchFamily="18" charset="-122"/>
                <a:ea typeface="思源宋体 Heavy" panose="02020900000000000000" pitchFamily="18" charset="-122"/>
                <a:cs typeface="+mn-ea"/>
                <a:sym typeface="+mn-lt"/>
              </a:rPr>
              <a:t>Optimal Observable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18C67D3-D216-0CE1-FFEC-74D4FCDDD92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42912" y="977366"/>
            <a:ext cx="8706173" cy="5736003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AB5D9764-36B1-A3B6-7AA6-B648A1B6ACB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214404" y="1486920"/>
            <a:ext cx="814508" cy="270318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D0E3EAA8-6C6E-3AB2-8EA4-62F9BA1FF31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095500" y="5395768"/>
            <a:ext cx="952500" cy="503916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AD5D1CC1-704E-4E78-29BB-F81D838BC33E}"/>
              </a:ext>
            </a:extLst>
          </p:cNvPr>
          <p:cNvSpPr txBox="1"/>
          <p:nvPr/>
        </p:nvSpPr>
        <p:spPr>
          <a:xfrm>
            <a:off x="8919336" y="4771209"/>
            <a:ext cx="1529749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00" b="0" i="0" dirty="0">
                <a:solidFill>
                  <a:srgbClr val="000000"/>
                </a:solidFill>
                <a:effectLst/>
                <a:latin typeface="Helvetica" pitchFamily="2" charset="0"/>
                <a:hlinkClick r:id="rId7"/>
              </a:rPr>
              <a:t>Nature 648 (2025) 58</a:t>
            </a:r>
            <a:endParaRPr lang="en-CN" sz="1000" dirty="0">
              <a:latin typeface="Helvetica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6944057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6C60E302-AC21-4461-EFB2-CD51F165A88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33211" y="742304"/>
            <a:ext cx="4110016" cy="3911601"/>
          </a:xfrm>
          <a:prstGeom prst="rect">
            <a:avLst/>
          </a:prstGeom>
        </p:spPr>
      </p:pic>
      <p:sp>
        <p:nvSpPr>
          <p:cNvPr id="20" name="AutoShape 2" descr="ataQuality &lt; CMSPublic &lt; TWiki">
            <a:extLst>
              <a:ext uri="{FF2B5EF4-FFF2-40B4-BE49-F238E27FC236}">
                <a16:creationId xmlns:a16="http://schemas.microsoft.com/office/drawing/2014/main" id="{D7ABA860-4640-919D-4CAC-5CD133994D22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786500" y="525972"/>
            <a:ext cx="2286000" cy="1714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" name="Slide Number Placeholder 8">
            <a:extLst>
              <a:ext uri="{FF2B5EF4-FFF2-40B4-BE49-F238E27FC236}">
                <a16:creationId xmlns:a16="http://schemas.microsoft.com/office/drawing/2014/main" id="{847CD213-329B-ED66-25C4-11BFB9C70832}"/>
              </a:ext>
            </a:extLst>
          </p:cNvPr>
          <p:cNvSpPr txBox="1">
            <a:spLocks/>
          </p:cNvSpPr>
          <p:nvPr/>
        </p:nvSpPr>
        <p:spPr>
          <a:xfrm>
            <a:off x="11761064" y="6530807"/>
            <a:ext cx="4402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0656997-67EF-DA49-A4B2-B9CA2969301D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7" name="Picture 1" descr="page1image45887056">
            <a:extLst>
              <a:ext uri="{FF2B5EF4-FFF2-40B4-BE49-F238E27FC236}">
                <a16:creationId xmlns:a16="http://schemas.microsoft.com/office/drawing/2014/main" id="{558BE136-BA63-400E-2465-FA7F5AAB790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"/>
            <a:ext cx="786500" cy="786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文本框 27">
            <a:extLst>
              <a:ext uri="{FF2B5EF4-FFF2-40B4-BE49-F238E27FC236}">
                <a16:creationId xmlns:a16="http://schemas.microsoft.com/office/drawing/2014/main" id="{D50B6C07-C9F5-E68B-4DDB-0085F3CB93FC}"/>
              </a:ext>
            </a:extLst>
          </p:cNvPr>
          <p:cNvSpPr txBox="1"/>
          <p:nvPr/>
        </p:nvSpPr>
        <p:spPr>
          <a:xfrm>
            <a:off x="0" y="82933"/>
            <a:ext cx="1219199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b="1" dirty="0">
                <a:solidFill>
                  <a:srgbClr val="703881"/>
                </a:solidFill>
                <a:latin typeface="思源宋体 Heavy" panose="02020900000000000000" pitchFamily="18" charset="-122"/>
                <a:ea typeface="思源宋体 Heavy" panose="02020900000000000000" pitchFamily="18" charset="-122"/>
                <a:cs typeface="+mn-ea"/>
                <a:sym typeface="+mn-lt"/>
              </a:rPr>
              <a:t>Statistical Analysis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4C9F30C-D84A-3FF6-64C6-67AC2908D12B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3959" t="9963" r="16988" b="64532"/>
          <a:stretch/>
        </p:blipFill>
        <p:spPr>
          <a:xfrm>
            <a:off x="5101221" y="4928958"/>
            <a:ext cx="6742546" cy="1601849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4252ECC6-6586-EAED-7B98-7EA2B9AA8EE5}"/>
                  </a:ext>
                </a:extLst>
              </p:cNvPr>
              <p:cNvSpPr txBox="1"/>
              <p:nvPr/>
            </p:nvSpPr>
            <p:spPr>
              <a:xfrm>
                <a:off x="7876333" y="1383222"/>
                <a:ext cx="763992" cy="67710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CN" sz="4400" i="1" smtClean="0">
                              <a:solidFill>
                                <a:srgbClr val="F39017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altLang="zh-CN" sz="4400" b="0" i="1" smtClean="0">
                              <a:solidFill>
                                <a:srgbClr val="F39017"/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</m:e>
                        <m:sup>
                          <m:r>
                            <a:rPr lang="en-US" altLang="zh-CN" sz="4400" b="0" i="1" smtClean="0">
                              <a:solidFill>
                                <a:srgbClr val="F39017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</m:oMath>
                  </m:oMathPara>
                </a14:m>
                <a:endParaRPr lang="en-CN" sz="4400" dirty="0">
                  <a:solidFill>
                    <a:srgbClr val="F39017"/>
                  </a:solidFill>
                </a:endParaRPr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4252ECC6-6586-EAED-7B98-7EA2B9AA8EE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76333" y="1383222"/>
                <a:ext cx="763992" cy="677108"/>
              </a:xfrm>
              <a:prstGeom prst="rect">
                <a:avLst/>
              </a:prstGeom>
              <a:blipFill>
                <a:blip r:embed="rId7"/>
                <a:stretch>
                  <a:fillRect l="-16393" b="-5455"/>
                </a:stretch>
              </a:blipFill>
            </p:spPr>
            <p:txBody>
              <a:bodyPr/>
              <a:lstStyle/>
              <a:p>
                <a:r>
                  <a:rPr lang="en-CN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919582E4-1A57-FE9C-6925-1C33ABF7F2FC}"/>
                  </a:ext>
                </a:extLst>
              </p:cNvPr>
              <p:cNvSpPr txBox="1"/>
              <p:nvPr/>
            </p:nvSpPr>
            <p:spPr>
              <a:xfrm>
                <a:off x="10211181" y="1253992"/>
                <a:ext cx="1040670" cy="76944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CN" sz="4400" i="1" smtClean="0">
                              <a:solidFill>
                                <a:srgbClr val="4E2EE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altLang="zh-CN" sz="4400" b="0" i="1" smtClean="0">
                              <a:solidFill>
                                <a:srgbClr val="4E2EE2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e>
                        <m:sub>
                          <m:r>
                            <a:rPr lang="en-US" altLang="zh-CN" sz="4400" b="0" i="1" smtClean="0">
                              <a:solidFill>
                                <a:srgbClr val="4E2EE2"/>
                              </a:solidFill>
                              <a:latin typeface="Cambria Math" panose="02040503050406030204" pitchFamily="18" charset="0"/>
                            </a:rPr>
                            <m:t>𝑚</m:t>
                          </m:r>
                        </m:sub>
                        <m:sup>
                          <m:r>
                            <a:rPr lang="en-US" altLang="zh-CN" sz="4400" b="0" i="1" smtClean="0">
                              <a:solidFill>
                                <a:srgbClr val="4E2EE2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bSup>
                    </m:oMath>
                  </m:oMathPara>
                </a14:m>
                <a:endParaRPr lang="en-CN" sz="4400" i="1" dirty="0">
                  <a:solidFill>
                    <a:srgbClr val="4E2EE2"/>
                  </a:solidFill>
                </a:endParaRPr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919582E4-1A57-FE9C-6925-1C33ABF7F2F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211181" y="1253992"/>
                <a:ext cx="1040670" cy="769441"/>
              </a:xfrm>
              <a:prstGeom prst="rect">
                <a:avLst/>
              </a:prstGeom>
              <a:blipFill>
                <a:blip r:embed="rId8"/>
                <a:stretch>
                  <a:fillRect l="-3614" b="-1613"/>
                </a:stretch>
              </a:blipFill>
            </p:spPr>
            <p:txBody>
              <a:bodyPr/>
              <a:lstStyle/>
              <a:p>
                <a:r>
                  <a:rPr lang="en-CN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B0A0973D-7F22-FD9F-244C-57DD413629E5}"/>
                  </a:ext>
                </a:extLst>
              </p:cNvPr>
              <p:cNvSpPr txBox="1"/>
              <p:nvPr/>
            </p:nvSpPr>
            <p:spPr>
              <a:xfrm>
                <a:off x="9229159" y="2853377"/>
                <a:ext cx="2407390" cy="55399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3000" dirty="0"/>
                  <a:t>observed</a:t>
                </a:r>
                <a:r>
                  <a:rPr lang="zh-CN" altLang="en-US" sz="3000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300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3000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𝑞</m:t>
                        </m:r>
                      </m:e>
                      <m:sub>
                        <m:r>
                          <a:rPr lang="en-US" altLang="zh-CN" sz="3000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𝑜𝑏𝑠</m:t>
                        </m:r>
                      </m:sub>
                    </m:sSub>
                  </m:oMath>
                </a14:m>
                <a:endParaRPr lang="en-CN" sz="3000" dirty="0"/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B0A0973D-7F22-FD9F-244C-57DD413629E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229159" y="2853377"/>
                <a:ext cx="2407390" cy="553998"/>
              </a:xfrm>
              <a:prstGeom prst="rect">
                <a:avLst/>
              </a:prstGeom>
              <a:blipFill>
                <a:blip r:embed="rId9"/>
                <a:stretch>
                  <a:fillRect l="-5759" t="-13333" b="-31111"/>
                </a:stretch>
              </a:blipFill>
            </p:spPr>
            <p:txBody>
              <a:bodyPr/>
              <a:lstStyle/>
              <a:p>
                <a:r>
                  <a:rPr lang="en-CN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F887CE9B-0CF3-4A80-4450-188B7B8B9877}"/>
                  </a:ext>
                </a:extLst>
              </p:cNvPr>
              <p:cNvSpPr txBox="1"/>
              <p:nvPr/>
            </p:nvSpPr>
            <p:spPr>
              <a:xfrm>
                <a:off x="158786" y="940833"/>
                <a:ext cx="6553119" cy="492083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altLang="zh-CN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Hypothesis</a:t>
                </a:r>
                <a:r>
                  <a:rPr lang="zh-CN" altLang="en-US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test</a:t>
                </a:r>
                <a:r>
                  <a:rPr lang="zh-CN" altLang="en-US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with</a:t>
                </a:r>
                <a:r>
                  <a:rPr lang="zh-CN" altLang="en-US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toy</a:t>
                </a:r>
                <a:r>
                  <a:rPr lang="zh-CN" altLang="en-US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MC</a:t>
                </a:r>
                <a:r>
                  <a:rPr lang="zh-CN" altLang="en-US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for</a:t>
                </a:r>
                <a:r>
                  <a:rPr lang="zh-CN" altLang="en-US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200" i="1" smtClean="0">
                            <a:solidFill>
                              <a:srgbClr val="4E2EE2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zh-CN" sz="2200" b="0" i="1" smtClean="0">
                            <a:solidFill>
                              <a:srgbClr val="4E2EE2"/>
                            </a:solidFill>
                            <a:latin typeface="Cambria Math" panose="02040503050406030204" pitchFamily="18" charset="0"/>
                          </a:rPr>
                          <m:t>𝐽</m:t>
                        </m:r>
                      </m:e>
                      <m:sub>
                        <m:r>
                          <a:rPr lang="en-US" altLang="zh-CN" sz="2200" b="0" i="1" smtClean="0">
                            <a:solidFill>
                              <a:srgbClr val="4E2EE2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  <m:sup>
                        <m:r>
                          <a:rPr lang="en-US" altLang="zh-CN" sz="2200" b="0" i="1" smtClean="0">
                            <a:solidFill>
                              <a:srgbClr val="4E2EE2"/>
                            </a:solidFill>
                            <a:latin typeface="Cambria Math" panose="02040503050406030204" pitchFamily="18" charset="0"/>
                          </a:rPr>
                          <m:t>𝑃</m:t>
                        </m:r>
                      </m:sup>
                    </m:sSubSup>
                    <m:r>
                      <a:rPr lang="en-US" altLang="zh-CN" sz="2200" b="0" i="1" smtClean="0">
                        <a:solidFill>
                          <a:srgbClr val="4E2EE2"/>
                        </a:solidFill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CN" sz="2200" dirty="0">
                    <a:solidFill>
                      <a:srgbClr val="4E2EE2"/>
                    </a:solidFill>
                  </a:rPr>
                  <a:t>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CN" sz="2200" i="1">
                            <a:solidFill>
                              <a:srgbClr val="4E2EE2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zh-CN" sz="2200" i="1">
                            <a:solidFill>
                              <a:srgbClr val="4E2EE2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e>
                      <m:sub>
                        <m:r>
                          <a:rPr lang="en-US" altLang="zh-CN" sz="2200" i="1">
                            <a:solidFill>
                              <a:srgbClr val="4E2EE2"/>
                            </a:solidFill>
                            <a:latin typeface="Cambria Math" panose="02040503050406030204" pitchFamily="18" charset="0"/>
                          </a:rPr>
                          <m:t>𝑚</m:t>
                        </m:r>
                      </m:sub>
                      <m:sup>
                        <m:r>
                          <a:rPr lang="en-US" altLang="zh-CN" sz="2200" i="1">
                            <a:solidFill>
                              <a:srgbClr val="4E2EE2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bSup>
                  </m:oMath>
                </a14:m>
                <a:r>
                  <a:rPr lang="zh-CN" altLang="en-US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vs</a:t>
                </a:r>
                <a:r>
                  <a:rPr lang="zh-CN" altLang="en-US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200" i="1" smtClean="0">
                            <a:solidFill>
                              <a:srgbClr val="F39017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zh-CN" sz="2200" i="1">
                            <a:solidFill>
                              <a:srgbClr val="F39017"/>
                            </a:solidFill>
                            <a:latin typeface="Cambria Math" panose="02040503050406030204" pitchFamily="18" charset="0"/>
                          </a:rPr>
                          <m:t>𝐽</m:t>
                        </m:r>
                      </m:e>
                      <m:sub>
                        <m:r>
                          <a:rPr lang="en-US" altLang="zh-CN" sz="2200" b="0" i="1" smtClean="0">
                            <a:solidFill>
                              <a:srgbClr val="F39017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  <m:sup>
                        <m:r>
                          <a:rPr lang="en-US" altLang="zh-CN" sz="2200" i="1">
                            <a:solidFill>
                              <a:srgbClr val="F39017"/>
                            </a:solidFill>
                            <a:latin typeface="Cambria Math" panose="02040503050406030204" pitchFamily="18" charset="0"/>
                          </a:rPr>
                          <m:t>𝑃</m:t>
                        </m:r>
                      </m:sup>
                    </m:sSubSup>
                    <m:r>
                      <a:rPr lang="en-US" altLang="zh-CN" sz="2200" i="1">
                        <a:solidFill>
                          <a:srgbClr val="F39017"/>
                        </a:solidFill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CN" sz="2200" i="1">
                            <a:solidFill>
                              <a:srgbClr val="F39017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sz="2200" i="1">
                            <a:solidFill>
                              <a:srgbClr val="F39017"/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</m:e>
                      <m:sup>
                        <m:r>
                          <a:rPr lang="en-US" altLang="zh-CN" sz="2200" i="1">
                            <a:solidFill>
                              <a:srgbClr val="F39017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endParaRPr lang="en-US" altLang="zh-CN" sz="22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endParaRPr lang="en-US" altLang="zh-CN" sz="22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altLang="zh-CN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Test</a:t>
                </a:r>
                <a:r>
                  <a:rPr lang="zh-CN" altLang="en-US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statistic</a:t>
                </a:r>
                <a:r>
                  <a:rPr lang="zh-CN" altLang="en-US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2200" b="0" i="1" smtClean="0">
                        <a:latin typeface="Cambria Math" panose="02040503050406030204" pitchFamily="18" charset="0"/>
                      </a:rPr>
                      <m:t>𝑞</m:t>
                    </m:r>
                    <m:r>
                      <a:rPr lang="en-US" altLang="zh-CN" sz="2200" b="0" i="1" smtClean="0">
                        <a:latin typeface="Cambria Math" panose="02040503050406030204" pitchFamily="18" charset="0"/>
                      </a:rPr>
                      <m:t>=−2</m:t>
                    </m:r>
                    <m:r>
                      <m:rPr>
                        <m:sty m:val="p"/>
                      </m:rPr>
                      <a:rPr lang="en-US" altLang="zh-CN" sz="2200" b="0" i="0" smtClean="0">
                        <a:latin typeface="Cambria Math" panose="02040503050406030204" pitchFamily="18" charset="0"/>
                      </a:rPr>
                      <m:t>ln</m:t>
                    </m:r>
                    <m:r>
                      <a:rPr lang="en-US" altLang="zh-CN" sz="2200" b="0" i="1" smtClean="0">
                        <a:latin typeface="Cambria Math" panose="02040503050406030204" pitchFamily="18" charset="0"/>
                      </a:rPr>
                      <m:t>⁡(</m:t>
                    </m:r>
                    <m:sSub>
                      <m:sSubPr>
                        <m:ctrlPr>
                          <a:rPr lang="en-US" altLang="zh-CN" sz="22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2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ℒ</m:t>
                        </m:r>
                      </m:e>
                      <m:sub>
                        <m:sSubSup>
                          <m:sSubSupPr>
                            <m:ctrlPr>
                              <a:rPr lang="en-US" altLang="zh-CN" sz="2200" b="0" i="1" smtClean="0">
                                <a:solidFill>
                                  <a:srgbClr val="F39017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altLang="zh-CN" sz="2200" b="0" i="1" smtClean="0">
                                <a:solidFill>
                                  <a:srgbClr val="F39017"/>
                                </a:solidFill>
                                <a:latin typeface="Cambria Math" panose="02040503050406030204" pitchFamily="18" charset="0"/>
                              </a:rPr>
                              <m:t>𝐽</m:t>
                            </m:r>
                          </m:e>
                          <m:sub>
                            <m:r>
                              <a:rPr lang="en-US" altLang="zh-CN" sz="2200" b="0" i="1" smtClean="0">
                                <a:solidFill>
                                  <a:srgbClr val="F39017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  <m:sup>
                            <m:r>
                              <a:rPr lang="en-US" altLang="zh-CN" sz="2200" b="0" i="1" smtClean="0">
                                <a:solidFill>
                                  <a:srgbClr val="F39017"/>
                                </a:solidFill>
                                <a:latin typeface="Cambria Math" panose="02040503050406030204" pitchFamily="18" charset="0"/>
                              </a:rPr>
                              <m:t>𝑃</m:t>
                            </m:r>
                          </m:sup>
                        </m:sSubSup>
                      </m:sub>
                    </m:sSub>
                    <m:r>
                      <a:rPr lang="en-US" altLang="zh-CN" sz="2200" b="0" i="1" smtClean="0">
                        <a:latin typeface="Cambria Math" panose="02040503050406030204" pitchFamily="18" charset="0"/>
                      </a:rPr>
                      <m:t>/</m:t>
                    </m:r>
                    <m:sSub>
                      <m:sSubPr>
                        <m:ctrlPr>
                          <a:rPr lang="en-US" altLang="zh-CN" sz="22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2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ℒ</m:t>
                        </m:r>
                      </m:e>
                      <m:sub>
                        <m:sSubSup>
                          <m:sSubSupPr>
                            <m:ctrlPr>
                              <a:rPr lang="en-US" altLang="zh-CN" sz="2200" i="1" smtClean="0">
                                <a:solidFill>
                                  <a:srgbClr val="4E2EE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altLang="zh-CN" sz="2200" b="0" i="1" smtClean="0">
                                <a:solidFill>
                                  <a:srgbClr val="4E2EE2"/>
                                </a:solidFill>
                                <a:latin typeface="Cambria Math" panose="02040503050406030204" pitchFamily="18" charset="0"/>
                              </a:rPr>
                              <m:t>𝐽</m:t>
                            </m:r>
                          </m:e>
                          <m:sub>
                            <m:r>
                              <a:rPr lang="en-US" altLang="zh-CN" sz="2200" b="0" i="1" smtClean="0">
                                <a:solidFill>
                                  <a:srgbClr val="4E2EE2"/>
                                </a:solidFill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  <m:sup>
                            <m:r>
                              <a:rPr lang="en-US" altLang="zh-CN" sz="2200" b="0" i="1" smtClean="0">
                                <a:solidFill>
                                  <a:srgbClr val="4E2EE2"/>
                                </a:solidFill>
                                <a:latin typeface="Cambria Math" panose="02040503050406030204" pitchFamily="18" charset="0"/>
                              </a:rPr>
                              <m:t>𝑃</m:t>
                            </m:r>
                          </m:sup>
                        </m:sSubSup>
                      </m:sub>
                    </m:sSub>
                    <m:r>
                      <a:rPr lang="en-US" altLang="zh-CN" sz="2200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US" altLang="zh-CN" sz="22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800100" lvl="1" indent="-342900">
                  <a:buFont typeface="Arial" panose="020B0604020202020204" pitchFamily="34" charset="0"/>
                  <a:buChar char="•"/>
                </a:pPr>
                <a:endParaRPr lang="en-US" altLang="zh-CN" sz="22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altLang="zh-CN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Consistency</a:t>
                </a:r>
                <a:r>
                  <a:rPr lang="zh-CN" altLang="en-US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of</a:t>
                </a:r>
                <a:r>
                  <a:rPr lang="zh-CN" altLang="en-US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data</a:t>
                </a:r>
                <a:r>
                  <a:rPr lang="zh-CN" altLang="en-US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with</a:t>
                </a:r>
                <a:r>
                  <a:rPr lang="zh-CN" altLang="en-US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zh-CN" sz="2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𝐽</m:t>
                        </m:r>
                      </m:e>
                      <m:sub>
                        <m:r>
                          <a:rPr lang="en-US" altLang="zh-CN" sz="2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</m:sub>
                      <m:sup>
                        <m:r>
                          <a:rPr lang="en-US" altLang="zh-CN" sz="2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𝑃</m:t>
                        </m:r>
                      </m:sup>
                    </m:sSubSup>
                    <m:r>
                      <a:rPr lang="en-US" altLang="zh-CN" sz="22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/</m:t>
                    </m:r>
                    <m:sSubSup>
                      <m:sSubSupPr>
                        <m:ctrlPr>
                          <a:rPr lang="en-US" altLang="zh-CN" sz="2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zh-CN" sz="2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𝐽</m:t>
                        </m:r>
                      </m:e>
                      <m:sub>
                        <m:r>
                          <a:rPr lang="en-US" altLang="zh-CN" sz="2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b>
                      <m:sup>
                        <m:r>
                          <a:rPr lang="en-US" altLang="zh-CN" sz="2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𝑃</m:t>
                        </m:r>
                      </m:sup>
                    </m:sSubSup>
                  </m:oMath>
                </a14:m>
                <a:r>
                  <a:rPr lang="zh-CN" altLang="en-US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using</a:t>
                </a:r>
                <a:r>
                  <a:rPr lang="zh-CN" altLang="en-US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p-value:</a:t>
                </a:r>
              </a:p>
              <a:p>
                <a:pPr lvl="1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sz="2200" b="0" i="1" smtClean="0">
                          <a:solidFill>
                            <a:srgbClr val="4E2EE2"/>
                          </a:solidFill>
                          <a:latin typeface="Cambria Math" panose="02040503050406030204" pitchFamily="18" charset="0"/>
                        </a:rPr>
                        <m:t>𝑝</m:t>
                      </m:r>
                      <m:r>
                        <a:rPr lang="en-US" altLang="zh-CN" sz="22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altLang="zh-CN" sz="2200" b="0" i="1" smtClean="0">
                          <a:latin typeface="Cambria Math" panose="02040503050406030204" pitchFamily="18" charset="0"/>
                        </a:rPr>
                        <m:t>𝑃</m:t>
                      </m:r>
                      <m:r>
                        <a:rPr lang="en-US" altLang="zh-CN" sz="2200" b="0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altLang="zh-CN" sz="2200" b="0" i="1" smtClean="0">
                          <a:latin typeface="Cambria Math" panose="02040503050406030204" pitchFamily="18" charset="0"/>
                        </a:rPr>
                        <m:t>𝑞</m:t>
                      </m:r>
                      <m:r>
                        <a:rPr lang="en-US" altLang="zh-CN" sz="2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≤</m:t>
                      </m:r>
                      <m:sSub>
                        <m:sSubPr>
                          <m:ctrlPr>
                            <a:rPr lang="en-US" altLang="zh-CN" sz="2200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sz="2200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𝑞</m:t>
                          </m:r>
                        </m:e>
                        <m:sub>
                          <m:r>
                            <a:rPr lang="en-US" altLang="zh-CN" sz="2200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𝑜𝑏𝑠</m:t>
                          </m:r>
                        </m:sub>
                      </m:sSub>
                      <m:r>
                        <a:rPr lang="en-US" altLang="zh-CN" sz="2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|</m:t>
                      </m:r>
                      <m:sSubSup>
                        <m:sSubSupPr>
                          <m:ctrlPr>
                            <a:rPr lang="en-US" altLang="zh-CN" sz="2200" b="0" i="1" smtClean="0">
                              <a:solidFill>
                                <a:srgbClr val="4E2EE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altLang="zh-CN" sz="2200" b="0" i="1" smtClean="0">
                              <a:solidFill>
                                <a:srgbClr val="4E2EE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𝐽</m:t>
                          </m:r>
                        </m:e>
                        <m:sub>
                          <m:r>
                            <a:rPr lang="en-US" altLang="zh-CN" sz="2200" b="0" i="1" smtClean="0">
                              <a:solidFill>
                                <a:srgbClr val="4E2EE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sub>
                        <m:sup>
                          <m:r>
                            <a:rPr lang="en-US" altLang="zh-CN" sz="2200" b="0" i="1" smtClean="0">
                              <a:solidFill>
                                <a:srgbClr val="4E2EE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𝑃</m:t>
                          </m:r>
                        </m:sup>
                      </m:sSubSup>
                      <m:r>
                        <a:rPr lang="en-US" altLang="zh-CN" sz="2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r>
                        <a:rPr lang="en-US" altLang="zh-CN" sz="2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𝑏𝑘𝑔</m:t>
                      </m:r>
                      <m:r>
                        <a:rPr lang="en-US" altLang="zh-CN" sz="2200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altLang="zh-CN" sz="22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lvl="1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sz="2200" b="0" i="1" smtClean="0">
                          <a:solidFill>
                            <a:srgbClr val="F39017"/>
                          </a:solidFill>
                          <a:latin typeface="Cambria Math" panose="02040503050406030204" pitchFamily="18" charset="0"/>
                        </a:rPr>
                        <m:t>𝑝</m:t>
                      </m:r>
                      <m:r>
                        <a:rPr lang="en-US" altLang="zh-CN" sz="22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altLang="zh-CN" sz="2200" b="0" i="1" smtClean="0">
                          <a:latin typeface="Cambria Math" panose="02040503050406030204" pitchFamily="18" charset="0"/>
                        </a:rPr>
                        <m:t>𝑃</m:t>
                      </m:r>
                      <m:r>
                        <a:rPr lang="en-US" altLang="zh-CN" sz="2200" b="0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altLang="zh-CN" sz="2200" b="0" i="1" smtClean="0">
                          <a:latin typeface="Cambria Math" panose="02040503050406030204" pitchFamily="18" charset="0"/>
                        </a:rPr>
                        <m:t>𝑞</m:t>
                      </m:r>
                      <m:r>
                        <a:rPr lang="en-US" altLang="zh-CN" sz="22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≥</m:t>
                      </m:r>
                      <m:sSub>
                        <m:sSubPr>
                          <m:ctrlPr>
                            <a:rPr lang="en-US" altLang="zh-CN" sz="2200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sz="2200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𝑞</m:t>
                          </m:r>
                        </m:e>
                        <m:sub>
                          <m:r>
                            <a:rPr lang="en-US" altLang="zh-CN" sz="2200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𝑜𝑏𝑠</m:t>
                          </m:r>
                        </m:sub>
                      </m:sSub>
                      <m:r>
                        <a:rPr lang="en-US" altLang="zh-CN" sz="2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|</m:t>
                      </m:r>
                      <m:sSubSup>
                        <m:sSubSupPr>
                          <m:ctrlPr>
                            <a:rPr lang="en-US" altLang="zh-CN" sz="2200" b="0" i="1" smtClean="0">
                              <a:solidFill>
                                <a:srgbClr val="F39017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altLang="zh-CN" sz="2200" b="0" i="1" smtClean="0">
                              <a:solidFill>
                                <a:srgbClr val="F39017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𝐽</m:t>
                          </m:r>
                        </m:e>
                        <m:sub>
                          <m:r>
                            <a:rPr lang="en-US" altLang="zh-CN" sz="2200" b="0" i="1" smtClean="0">
                              <a:solidFill>
                                <a:srgbClr val="F39017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b>
                        <m:sup>
                          <m:r>
                            <a:rPr lang="en-US" altLang="zh-CN" sz="2200" b="0" i="1" smtClean="0">
                              <a:solidFill>
                                <a:srgbClr val="F39017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𝑃</m:t>
                          </m:r>
                        </m:sup>
                      </m:sSubSup>
                      <m:r>
                        <a:rPr lang="en-US" altLang="zh-CN" sz="2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r>
                        <a:rPr lang="en-US" altLang="zh-CN" sz="2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𝑏𝑘𝑔</m:t>
                      </m:r>
                      <m:r>
                        <a:rPr lang="en-US" altLang="zh-CN" sz="2200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altLang="zh-CN" sz="22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800100" lvl="1" indent="-342900">
                  <a:buFont typeface="Arial" panose="020B0604020202020204" pitchFamily="34" charset="0"/>
                  <a:buChar char="•"/>
                </a:pPr>
                <a:endParaRPr lang="en-US" altLang="zh-CN" sz="22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altLang="zh-CN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Significance:</a:t>
                </a:r>
                <a:r>
                  <a:rPr lang="zh-CN" altLang="en-US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endParaRPr lang="en-US" altLang="zh-CN" sz="22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lvl="1"/>
                <a:r>
                  <a:rPr lang="en-US" altLang="zh-CN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	Converted</a:t>
                </a:r>
                <a:r>
                  <a:rPr lang="zh-CN" altLang="en-US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from</a:t>
                </a:r>
                <a:r>
                  <a:rPr lang="zh-CN" altLang="en-US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p-value</a:t>
                </a:r>
                <a:r>
                  <a:rPr lang="zh-CN" altLang="en-US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endParaRPr lang="en-US" altLang="zh-CN" sz="22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lvl="1"/>
                <a:r>
                  <a:rPr lang="zh-CN" altLang="en-US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   </a:t>
                </a:r>
                <a:r>
                  <a:rPr lang="en-US" altLang="zh-CN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via</a:t>
                </a:r>
                <a:r>
                  <a:rPr lang="zh-CN" altLang="en-US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Gaussian</a:t>
                </a:r>
                <a:r>
                  <a:rPr lang="zh-CN" altLang="en-US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one-sided</a:t>
                </a:r>
                <a:r>
                  <a:rPr lang="zh-CN" altLang="en-US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tail</a:t>
                </a:r>
                <a:r>
                  <a:rPr lang="zh-CN" altLang="en-US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integral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endParaRPr lang="en-US" altLang="zh-CN" sz="22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altLang="zh-CN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Confidence</a:t>
                </a:r>
                <a:r>
                  <a:rPr lang="zh-CN" altLang="en-US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level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endParaRPr lang="en-US" altLang="zh-CN" sz="22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F887CE9B-0CF3-4A80-4450-188B7B8B987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8786" y="940833"/>
                <a:ext cx="6553119" cy="4920834"/>
              </a:xfrm>
              <a:prstGeom prst="rect">
                <a:avLst/>
              </a:prstGeom>
              <a:blipFill>
                <a:blip r:embed="rId10"/>
                <a:stretch>
                  <a:fillRect l="-967" t="-514"/>
                </a:stretch>
              </a:blipFill>
            </p:spPr>
            <p:txBody>
              <a:bodyPr/>
              <a:lstStyle/>
              <a:p>
                <a:r>
                  <a:rPr lang="en-CN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C7259388-4BF4-9EF6-4ADE-3AE38F925F63}"/>
                  </a:ext>
                </a:extLst>
              </p:cNvPr>
              <p:cNvSpPr txBox="1"/>
              <p:nvPr/>
            </p:nvSpPr>
            <p:spPr>
              <a:xfrm>
                <a:off x="536813" y="5487947"/>
                <a:ext cx="4186382" cy="88229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en-US" altLang="zh-CN" sz="2200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𝐶</m:t>
                      </m:r>
                      <m:sSub>
                        <m:sSubPr>
                          <m:ctrlPr>
                            <a:rPr lang="en-US" altLang="zh-CN" sz="22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altLang="zh-CN" sz="22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𝐿</m:t>
                          </m:r>
                        </m:e>
                        <m:sub>
                          <m:r>
                            <a:rPr lang="en-US" altLang="zh-CN" sz="22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𝑠</m:t>
                          </m:r>
                        </m:sub>
                      </m:sSub>
                      <m:r>
                        <a:rPr lang="en-US" altLang="zh-CN" sz="2200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=</m:t>
                      </m:r>
                      <m:f>
                        <m:fPr>
                          <m:ctrlPr>
                            <a:rPr lang="en-US" altLang="zh-CN" sz="220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US" altLang="zh-CN" sz="2200" i="1">
                              <a:latin typeface="Cambria Math" panose="02040503050406030204" pitchFamily="18" charset="0"/>
                            </a:rPr>
                            <m:t>𝑃</m:t>
                          </m:r>
                          <m:r>
                            <a:rPr lang="en-US" altLang="zh-CN" sz="2200" i="1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altLang="zh-CN" sz="2200" i="1">
                              <a:latin typeface="Cambria Math" panose="02040503050406030204" pitchFamily="18" charset="0"/>
                            </a:rPr>
                            <m:t>𝑞</m:t>
                          </m:r>
                          <m:r>
                            <a:rPr lang="en-US" altLang="zh-CN" sz="2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≥</m:t>
                          </m:r>
                          <m:sSub>
                            <m:sSubPr>
                              <m:ctrlPr>
                                <a:rPr lang="en-US" altLang="zh-CN" sz="2200" i="1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zh-CN" sz="2200" i="1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𝑞</m:t>
                              </m:r>
                            </m:e>
                            <m:sub>
                              <m:r>
                                <a:rPr lang="en-US" altLang="zh-CN" sz="2200" i="1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𝑜𝑏𝑠</m:t>
                              </m:r>
                            </m:sub>
                          </m:sSub>
                          <m:r>
                            <a:rPr lang="en-US" altLang="zh-CN" sz="2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|</m:t>
                          </m:r>
                          <m:sSubSup>
                            <m:sSubSupPr>
                              <m:ctrlPr>
                                <a:rPr lang="en-US" altLang="zh-CN" sz="2200" i="1" smtClean="0">
                                  <a:solidFill>
                                    <a:srgbClr val="F39017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altLang="zh-CN" sz="2200" i="1">
                                  <a:solidFill>
                                    <a:srgbClr val="F39017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𝐽</m:t>
                              </m:r>
                            </m:e>
                            <m:sub>
                              <m:r>
                                <a:rPr lang="en-US" altLang="zh-CN" sz="2200" b="0" i="1" smtClean="0">
                                  <a:solidFill>
                                    <a:srgbClr val="F39017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b>
                            <m:sup>
                              <m:r>
                                <a:rPr lang="en-US" altLang="zh-CN" sz="2200" i="1">
                                  <a:solidFill>
                                    <a:srgbClr val="F39017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𝑃</m:t>
                              </m:r>
                            </m:sup>
                          </m:sSubSup>
                          <m:r>
                            <a:rPr lang="en-US" altLang="zh-CN" sz="2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</m:t>
                          </m:r>
                          <m:r>
                            <a:rPr lang="en-US" altLang="zh-CN" sz="2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𝑏𝑘𝑔</m:t>
                          </m:r>
                          <m:r>
                            <a:rPr lang="en-US" altLang="zh-CN" sz="2200" i="1">
                              <a:latin typeface="Cambria Math" panose="02040503050406030204" pitchFamily="18" charset="0"/>
                            </a:rPr>
                            <m:t>)</m:t>
                          </m:r>
                          <m:r>
                            <m:rPr>
                              <m:nor/>
                            </m:rPr>
                            <a:rPr lang="en-US" altLang="zh-CN" sz="22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 </m:t>
                          </m:r>
                        </m:num>
                        <m:den>
                          <m:r>
                            <a:rPr lang="en-US" altLang="zh-CN" sz="2200" i="1">
                              <a:latin typeface="Cambria Math" panose="02040503050406030204" pitchFamily="18" charset="0"/>
                            </a:rPr>
                            <m:t>𝑃</m:t>
                          </m:r>
                          <m:r>
                            <a:rPr lang="en-US" altLang="zh-CN" sz="2200" i="1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altLang="zh-CN" sz="2200" i="1">
                              <a:latin typeface="Cambria Math" panose="02040503050406030204" pitchFamily="18" charset="0"/>
                            </a:rPr>
                            <m:t>𝑞</m:t>
                          </m:r>
                          <m:r>
                            <a:rPr lang="en-US" altLang="zh-CN" sz="2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≥</m:t>
                          </m:r>
                          <m:sSub>
                            <m:sSubPr>
                              <m:ctrlPr>
                                <a:rPr lang="en-US" altLang="zh-CN" sz="2200" i="1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zh-CN" sz="2200" i="1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𝑞</m:t>
                              </m:r>
                            </m:e>
                            <m:sub>
                              <m:r>
                                <a:rPr lang="en-US" altLang="zh-CN" sz="2200" i="1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𝑜𝑏𝑠</m:t>
                              </m:r>
                            </m:sub>
                          </m:sSub>
                          <m:r>
                            <a:rPr lang="en-US" altLang="zh-CN" sz="2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|</m:t>
                          </m:r>
                          <m:sSubSup>
                            <m:sSubSupPr>
                              <m:ctrlPr>
                                <a:rPr lang="en-US" altLang="zh-CN" sz="2200" i="1" smtClean="0">
                                  <a:solidFill>
                                    <a:srgbClr val="4E2EE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altLang="zh-CN" sz="2200" i="1">
                                  <a:solidFill>
                                    <a:srgbClr val="4E2EE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𝐽</m:t>
                              </m:r>
                            </m:e>
                            <m:sub>
                              <m:r>
                                <a:rPr lang="en-US" altLang="zh-CN" sz="2200" b="0" i="1" smtClean="0">
                                  <a:solidFill>
                                    <a:srgbClr val="4E2EE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1</m:t>
                              </m:r>
                            </m:sub>
                            <m:sup>
                              <m:r>
                                <a:rPr lang="en-US" altLang="zh-CN" sz="2200" i="1">
                                  <a:solidFill>
                                    <a:srgbClr val="4E2EE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𝑃</m:t>
                              </m:r>
                            </m:sup>
                          </m:sSubSup>
                          <m:r>
                            <a:rPr lang="en-US" altLang="zh-CN" sz="2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</m:t>
                          </m:r>
                          <m:r>
                            <a:rPr lang="en-US" altLang="zh-CN" sz="2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𝑏𝑘𝑔</m:t>
                          </m:r>
                          <m:r>
                            <a:rPr lang="en-US" altLang="zh-CN" sz="2200" i="1">
                              <a:latin typeface="Cambria Math" panose="02040503050406030204" pitchFamily="18" charset="0"/>
                            </a:rPr>
                            <m:t>)</m:t>
                          </m:r>
                          <m:r>
                            <m:rPr>
                              <m:nor/>
                            </m:rPr>
                            <a:rPr lang="en-US" altLang="zh-CN" sz="22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 </m:t>
                          </m:r>
                        </m:den>
                      </m:f>
                    </m:oMath>
                  </m:oMathPara>
                </a14:m>
                <a:endParaRPr lang="en-CN" sz="2200" dirty="0"/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C7259388-4BF4-9EF6-4ADE-3AE38F925F6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6813" y="5487947"/>
                <a:ext cx="4186382" cy="882293"/>
              </a:xfrm>
              <a:prstGeom prst="rect">
                <a:avLst/>
              </a:prstGeom>
              <a:blipFill>
                <a:blip r:embed="rId11"/>
                <a:stretch>
                  <a:fillRect b="-7143"/>
                </a:stretch>
              </a:blipFill>
            </p:spPr>
            <p:txBody>
              <a:bodyPr/>
              <a:lstStyle/>
              <a:p>
                <a:r>
                  <a:rPr lang="en-CN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Box 5">
            <a:extLst>
              <a:ext uri="{FF2B5EF4-FFF2-40B4-BE49-F238E27FC236}">
                <a16:creationId xmlns:a16="http://schemas.microsoft.com/office/drawing/2014/main" id="{8E2650D5-045E-4374-414D-1C459F38F7AD}"/>
              </a:ext>
            </a:extLst>
          </p:cNvPr>
          <p:cNvSpPr txBox="1"/>
          <p:nvPr/>
        </p:nvSpPr>
        <p:spPr>
          <a:xfrm>
            <a:off x="10314018" y="4381806"/>
            <a:ext cx="1529749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00" b="0" i="0" dirty="0">
                <a:solidFill>
                  <a:srgbClr val="000000"/>
                </a:solidFill>
                <a:effectLst/>
                <a:latin typeface="Helvetica" pitchFamily="2" charset="0"/>
                <a:hlinkClick r:id="rId12"/>
              </a:rPr>
              <a:t>Nature 648 (2025) 58</a:t>
            </a:r>
            <a:endParaRPr lang="en-CN" sz="1000" dirty="0">
              <a:latin typeface="Helvetica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0977196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AutoShape 2" descr="ataQuality &lt; CMSPublic &lt; TWiki">
            <a:extLst>
              <a:ext uri="{FF2B5EF4-FFF2-40B4-BE49-F238E27FC236}">
                <a16:creationId xmlns:a16="http://schemas.microsoft.com/office/drawing/2014/main" id="{D7ABA860-4640-919D-4CAC-5CD133994D22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795831" y="795529"/>
            <a:ext cx="2286000" cy="1714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" name="Slide Number Placeholder 8">
            <a:extLst>
              <a:ext uri="{FF2B5EF4-FFF2-40B4-BE49-F238E27FC236}">
                <a16:creationId xmlns:a16="http://schemas.microsoft.com/office/drawing/2014/main" id="{847CD213-329B-ED66-25C4-11BFB9C70832}"/>
              </a:ext>
            </a:extLst>
          </p:cNvPr>
          <p:cNvSpPr txBox="1">
            <a:spLocks/>
          </p:cNvSpPr>
          <p:nvPr/>
        </p:nvSpPr>
        <p:spPr>
          <a:xfrm>
            <a:off x="11761064" y="6530807"/>
            <a:ext cx="4402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0656997-67EF-DA49-A4B2-B9CA2969301D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7" name="Picture 1" descr="page1image45887056">
            <a:extLst>
              <a:ext uri="{FF2B5EF4-FFF2-40B4-BE49-F238E27FC236}">
                <a16:creationId xmlns:a16="http://schemas.microsoft.com/office/drawing/2014/main" id="{558BE136-BA63-400E-2465-FA7F5AAB790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"/>
            <a:ext cx="786500" cy="786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文本框 27">
            <a:extLst>
              <a:ext uri="{FF2B5EF4-FFF2-40B4-BE49-F238E27FC236}">
                <a16:creationId xmlns:a16="http://schemas.microsoft.com/office/drawing/2014/main" id="{D50B6C07-C9F5-E68B-4DDB-0085F3CB93FC}"/>
              </a:ext>
            </a:extLst>
          </p:cNvPr>
          <p:cNvSpPr txBox="1"/>
          <p:nvPr/>
        </p:nvSpPr>
        <p:spPr>
          <a:xfrm>
            <a:off x="0" y="100863"/>
            <a:ext cx="1219199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b="1" dirty="0">
                <a:solidFill>
                  <a:srgbClr val="703881"/>
                </a:solidFill>
                <a:latin typeface="思源宋体 Heavy" panose="02020900000000000000" pitchFamily="18" charset="-122"/>
                <a:ea typeface="思源宋体 Heavy" panose="02020900000000000000" pitchFamily="18" charset="-122"/>
                <a:cs typeface="+mn-ea"/>
                <a:sym typeface="+mn-lt"/>
              </a:rPr>
              <a:t>Discussion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C1866937-451C-F888-B6CA-16F3B039FBD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75322" y="739113"/>
            <a:ext cx="3206206" cy="3000735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145B330E-EE1A-6B75-2309-6322FA4F75E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613424" y="752790"/>
            <a:ext cx="3432042" cy="2819458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4155DA15-1876-1853-8688-4B33774DBE31}"/>
                  </a:ext>
                </a:extLst>
              </p:cNvPr>
              <p:cNvSpPr txBox="1"/>
              <p:nvPr/>
            </p:nvSpPr>
            <p:spPr>
              <a:xfrm>
                <a:off x="2586824" y="6070908"/>
                <a:ext cx="8688982" cy="66197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altLang="zh-CN" sz="2800" b="1" i="1" dirty="0">
                    <a:solidFill>
                      <a:srgbClr val="FF05F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 </a:t>
                </a:r>
                <a:r>
                  <a:rPr lang="en-US" sz="2800" b="1" i="1" dirty="0">
                    <a:solidFill>
                      <a:srgbClr val="FF05F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FAMILY of all-charm tetraquark states with same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800" i="1" smtClean="0">
                            <a:solidFill>
                              <a:srgbClr val="FF05FF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altLang="zh-CN" sz="2800" b="0" i="1" smtClean="0">
                            <a:solidFill>
                              <a:srgbClr val="FF05FF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𝐽</m:t>
                        </m:r>
                      </m:e>
                      <m:sup>
                        <m:r>
                          <a:rPr lang="en-US" altLang="zh-CN" sz="2800" b="0" i="1" smtClean="0">
                            <a:solidFill>
                              <a:srgbClr val="FF05FF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𝑃𝐶</m:t>
                        </m:r>
                      </m:sup>
                    </m:sSup>
                  </m:oMath>
                </a14:m>
                <a:endParaRPr lang="en-CN" sz="2800" i="1" dirty="0">
                  <a:solidFill>
                    <a:srgbClr val="FF05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4155DA15-1876-1853-8688-4B33774DBE3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86824" y="6070908"/>
                <a:ext cx="8688982" cy="661976"/>
              </a:xfrm>
              <a:prstGeom prst="rect">
                <a:avLst/>
              </a:prstGeom>
              <a:blipFill>
                <a:blip r:embed="rId6"/>
                <a:stretch>
                  <a:fillRect l="-1458" b="-26923"/>
                </a:stretch>
              </a:blipFill>
            </p:spPr>
            <p:txBody>
              <a:bodyPr/>
              <a:lstStyle/>
              <a:p>
                <a:r>
                  <a:rPr lang="en-CN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Picture 2">
            <a:extLst>
              <a:ext uri="{FF2B5EF4-FFF2-40B4-BE49-F238E27FC236}">
                <a16:creationId xmlns:a16="http://schemas.microsoft.com/office/drawing/2014/main" id="{62AB6FD2-C8FE-E215-46C1-1E254DCB5E5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8714" y="896392"/>
            <a:ext cx="4768585" cy="2380409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26532D5D-C4F0-243E-94AD-02ADF7FABDF6}"/>
                  </a:ext>
                </a:extLst>
              </p:cNvPr>
              <p:cNvSpPr txBox="1"/>
              <p:nvPr/>
            </p:nvSpPr>
            <p:spPr>
              <a:xfrm>
                <a:off x="287816" y="3624245"/>
                <a:ext cx="2366353" cy="147732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altLang="zh-CN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𝑷𝑪</m:t>
                    </m:r>
                    <m:r>
                      <a:rPr lang="en-US" altLang="zh-CN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=++</m:t>
                    </m:r>
                  </m:oMath>
                </a14:m>
                <a:r>
                  <a:rPr lang="zh-CN" altLang="en-US" b="1" dirty="0">
                    <a:solidFill>
                      <a:srgbClr val="C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altLang="zh-CN" b="1" dirty="0">
                    <a:solidFill>
                      <a:srgbClr val="C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very</a:t>
                </a:r>
                <a:r>
                  <a:rPr lang="zh-CN" altLang="en-US" b="1" dirty="0">
                    <a:solidFill>
                      <a:srgbClr val="C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altLang="zh-CN" b="1" dirty="0">
                    <a:solidFill>
                      <a:srgbClr val="C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certain</a:t>
                </a:r>
                <a:endParaRPr lang="en-US" altLang="zh-CN" b="1" i="1" dirty="0">
                  <a:solidFill>
                    <a:srgbClr val="C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14:m>
                  <m:oMath xmlns:m="http://schemas.openxmlformats.org/officeDocument/2006/math">
                    <m:r>
                      <a:rPr lang="en-US" altLang="zh-CN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𝑱</m:t>
                    </m:r>
                    <m:r>
                      <a:rPr lang="en-US" altLang="zh-CN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≠</m:t>
                    </m:r>
                    <m:r>
                      <a:rPr lang="en-US" altLang="zh-CN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𝟏</m:t>
                    </m:r>
                  </m:oMath>
                </a14:m>
                <a:r>
                  <a:rPr lang="zh-CN" altLang="en-US" b="1" dirty="0">
                    <a:solidFill>
                      <a:srgbClr val="C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altLang="zh-CN" b="1" dirty="0">
                    <a:solidFill>
                      <a:srgbClr val="C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at</a:t>
                </a:r>
                <a:r>
                  <a:rPr lang="zh-CN" altLang="en-US" b="1" dirty="0">
                    <a:solidFill>
                      <a:srgbClr val="C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altLang="zh-CN" b="1" dirty="0">
                    <a:solidFill>
                      <a:srgbClr val="C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&gt;</a:t>
                </a:r>
                <a:r>
                  <a:rPr lang="zh-CN" altLang="en-US" b="1" dirty="0">
                    <a:solidFill>
                      <a:srgbClr val="C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altLang="zh-CN" b="1" dirty="0">
                    <a:solidFill>
                      <a:srgbClr val="C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99%</a:t>
                </a:r>
                <a:r>
                  <a:rPr lang="zh-CN" altLang="en-US" b="1" dirty="0">
                    <a:solidFill>
                      <a:srgbClr val="C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altLang="zh-CN" b="1" dirty="0">
                    <a:solidFill>
                      <a:srgbClr val="C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CL</a:t>
                </a:r>
              </a:p>
              <a:p>
                <a14:m>
                  <m:oMath xmlns:m="http://schemas.openxmlformats.org/officeDocument/2006/math">
                    <m:r>
                      <a:rPr lang="en-US" altLang="zh-CN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𝑱</m:t>
                    </m:r>
                    <m:r>
                      <a:rPr lang="en-US" altLang="zh-CN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≠</m:t>
                    </m:r>
                    <m:r>
                      <a:rPr lang="en-US" altLang="zh-CN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𝟎</m:t>
                    </m:r>
                  </m:oMath>
                </a14:m>
                <a:r>
                  <a:rPr lang="zh-CN" altLang="en-US" b="1" dirty="0">
                    <a:solidFill>
                      <a:srgbClr val="C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altLang="zh-CN" b="1" dirty="0">
                    <a:solidFill>
                      <a:srgbClr val="C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at</a:t>
                </a:r>
                <a:r>
                  <a:rPr lang="zh-CN" altLang="en-US" b="1" dirty="0">
                    <a:solidFill>
                      <a:srgbClr val="C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altLang="zh-CN" b="1" dirty="0">
                    <a:solidFill>
                      <a:srgbClr val="C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&gt;</a:t>
                </a:r>
                <a:r>
                  <a:rPr lang="zh-CN" altLang="en-US" b="1" dirty="0">
                    <a:solidFill>
                      <a:srgbClr val="C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altLang="zh-CN" b="1" dirty="0">
                    <a:solidFill>
                      <a:srgbClr val="C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95%</a:t>
                </a:r>
                <a:r>
                  <a:rPr lang="zh-CN" altLang="en-US" b="1" dirty="0">
                    <a:solidFill>
                      <a:srgbClr val="C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altLang="zh-CN" b="1" dirty="0">
                    <a:solidFill>
                      <a:srgbClr val="C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CL</a:t>
                </a:r>
              </a:p>
              <a:p>
                <a14:m>
                  <m:oMath xmlns:m="http://schemas.openxmlformats.org/officeDocument/2006/math">
                    <m:r>
                      <a:rPr lang="en-US" altLang="zh-CN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𝑱</m:t>
                    </m:r>
                    <m:r>
                      <a:rPr lang="en-US" altLang="zh-CN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&gt;</m:t>
                    </m:r>
                    <m:r>
                      <a:rPr lang="en-US" altLang="zh-CN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𝟐</m:t>
                    </m:r>
                  </m:oMath>
                </a14:m>
                <a:r>
                  <a:rPr lang="zh-CN" altLang="en-US" b="1" dirty="0">
                    <a:solidFill>
                      <a:srgbClr val="C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altLang="zh-CN" b="1" dirty="0">
                    <a:solidFill>
                      <a:srgbClr val="C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less</a:t>
                </a:r>
                <a:r>
                  <a:rPr lang="zh-CN" altLang="en-US" b="1" dirty="0">
                    <a:solidFill>
                      <a:srgbClr val="C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altLang="zh-CN" b="1" dirty="0">
                    <a:solidFill>
                      <a:srgbClr val="C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likely</a:t>
                </a:r>
                <a:endParaRPr lang="en-US" b="1" dirty="0">
                  <a:solidFill>
                    <a:srgbClr val="C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14:m>
                  <m:oMath xmlns:m="http://schemas.openxmlformats.org/officeDocument/2006/math">
                    <m:r>
                      <a:rPr lang="en-US" altLang="zh-CN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𝑱</m:t>
                    </m:r>
                    <m:r>
                      <a:rPr lang="en-US" altLang="zh-CN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altLang="zh-CN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𝟐</m:t>
                    </m:r>
                  </m:oMath>
                </a14:m>
                <a:r>
                  <a:rPr lang="zh-CN" altLang="en-US" b="1" dirty="0">
                    <a:solidFill>
                      <a:srgbClr val="C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altLang="zh-CN" b="1" dirty="0">
                    <a:solidFill>
                      <a:srgbClr val="C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consistent,</a:t>
                </a:r>
                <a:r>
                  <a:rPr lang="zh-CN" altLang="en-US" b="1" dirty="0">
                    <a:solidFill>
                      <a:srgbClr val="C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altLang="zh-CN" b="1" dirty="0">
                    <a:solidFill>
                      <a:srgbClr val="C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rare</a:t>
                </a:r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26532D5D-C4F0-243E-94AD-02ADF7FABDF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7816" y="3624245"/>
                <a:ext cx="2366353" cy="1477328"/>
              </a:xfrm>
              <a:prstGeom prst="rect">
                <a:avLst/>
              </a:prstGeom>
              <a:blipFill>
                <a:blip r:embed="rId8"/>
                <a:stretch>
                  <a:fillRect t="-1709" r="-1604" b="-5983"/>
                </a:stretch>
              </a:blipFill>
            </p:spPr>
            <p:txBody>
              <a:bodyPr/>
              <a:lstStyle/>
              <a:p>
                <a:r>
                  <a:rPr lang="en-CN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Box 5">
            <a:extLst>
              <a:ext uri="{FF2B5EF4-FFF2-40B4-BE49-F238E27FC236}">
                <a16:creationId xmlns:a16="http://schemas.microsoft.com/office/drawing/2014/main" id="{C8D394C6-A80B-D125-7841-1F1699E8E7E6}"/>
              </a:ext>
            </a:extLst>
          </p:cNvPr>
          <p:cNvSpPr txBox="1"/>
          <p:nvPr/>
        </p:nvSpPr>
        <p:spPr>
          <a:xfrm>
            <a:off x="10902682" y="3362401"/>
            <a:ext cx="1371582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b="0" i="0" u="sng" dirty="0">
                <a:effectLst/>
                <a:latin typeface="Calibri" panose="020F0502020204030204" pitchFamily="34" charset="0"/>
                <a:cs typeface="Calibri" panose="020F0502020204030204" pitchFamily="34" charset="0"/>
                <a:hlinkClick r:id="rId9"/>
              </a:rPr>
              <a:t>arXiv:2602.02252</a:t>
            </a:r>
            <a:r>
              <a:rPr lang="en-US" sz="1200" b="1" i="0" dirty="0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 </a:t>
            </a:r>
            <a:endParaRPr lang="en-CN" sz="12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442548DC-1DE3-20DF-182A-AF64706D76A2}"/>
                  </a:ext>
                </a:extLst>
              </p:cNvPr>
              <p:cNvSpPr txBox="1"/>
              <p:nvPr/>
            </p:nvSpPr>
            <p:spPr>
              <a:xfrm>
                <a:off x="3015599" y="3950602"/>
                <a:ext cx="7313846" cy="2121350"/>
              </a:xfrm>
              <a:prstGeom prst="rect">
                <a:avLst/>
              </a:prstGeom>
              <a:noFill/>
              <a:ln w="19050">
                <a:solidFill>
                  <a:srgbClr val="011893"/>
                </a:solidFill>
                <a:prstDash val="dash"/>
              </a:ln>
            </p:spPr>
            <p:txBody>
              <a:bodyPr wrap="square" rtlCol="0">
                <a:spAutoFit/>
              </a:bodyPr>
              <a:lstStyle/>
              <a:p>
                <a:pPr marL="342900" indent="-342900">
                  <a:lnSpc>
                    <a:spcPct val="150000"/>
                  </a:lnSpc>
                  <a:buFont typeface="Wingdings" pitchFamily="2" charset="2"/>
                  <a:buChar char="Ø"/>
                </a:pPr>
                <a:r>
                  <a:rPr lang="en-US" altLang="zh-CN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Interference imply same</a:t>
                </a:r>
                <a:r>
                  <a:rPr lang="zh-CN" alt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𝐽</m:t>
                        </m:r>
                      </m:e>
                      <m:sup>
                        <m:r>
                          <a:rPr lang="en-US" altLang="zh-CN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𝑃𝐶</m:t>
                        </m:r>
                      </m:sup>
                    </m:sSup>
                  </m:oMath>
                </a14:m>
                <a:r>
                  <a:rPr lang="en-US" altLang="zh-CN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quantum numbers</a:t>
                </a:r>
              </a:p>
              <a:p>
                <a:pPr marL="342900" indent="-342900">
                  <a:lnSpc>
                    <a:spcPct val="150000"/>
                  </a:lnSpc>
                  <a:buFont typeface="Wingdings" pitchFamily="2" charset="2"/>
                  <a:buChar char="Ø"/>
                </a:pPr>
                <a:r>
                  <a:rPr lang="en" altLang="zh-CN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&gt; 200 MeV mass splitting</a:t>
                </a:r>
                <a:r>
                  <a:rPr lang="en-US" altLang="zh-CN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</a:t>
                </a:r>
                <a:r>
                  <a:rPr lang="zh-CN" alt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altLang="zh-CN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among</a:t>
                </a:r>
                <a:r>
                  <a:rPr lang="zh-CN" alt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altLang="zh-CN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triplet</a:t>
                </a:r>
                <a:r>
                  <a:rPr lang="zh-CN" alt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altLang="zh-CN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similar</a:t>
                </a:r>
                <a:r>
                  <a:rPr lang="zh-CN" alt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altLang="zh-CN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to</a:t>
                </a:r>
                <a:r>
                  <a:rPr lang="zh-CN" alt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altLang="zh-CN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Υ</m:t>
                    </m:r>
                  </m:oMath>
                </a14:m>
                <a:r>
                  <a:rPr lang="zh-CN" alt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altLang="zh-CN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family</a:t>
                </a:r>
              </a:p>
              <a:p>
                <a:pPr marL="342900" indent="-342900">
                  <a:lnSpc>
                    <a:spcPct val="150000"/>
                  </a:lnSpc>
                  <a:buFont typeface="Wingdings" pitchFamily="2" charset="2"/>
                  <a:buChar char="Ø"/>
                </a:pPr>
                <a:r>
                  <a:rPr lang="en-US" altLang="zh-CN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Squared</a:t>
                </a:r>
                <a:r>
                  <a:rPr lang="zh-CN" alt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altLang="zh-CN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masses</a:t>
                </a:r>
                <a:r>
                  <a:rPr lang="zh-CN" alt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altLang="zh-CN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of</a:t>
                </a:r>
                <a:r>
                  <a:rPr lang="zh-CN" alt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altLang="zh-CN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triplet</a:t>
                </a:r>
                <a:r>
                  <a:rPr lang="zh-CN" alt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altLang="zh-CN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align</a:t>
                </a:r>
                <a:r>
                  <a:rPr lang="zh-CN" alt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altLang="zh-CN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Regge</a:t>
                </a:r>
                <a:r>
                  <a:rPr lang="zh-CN" alt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altLang="zh-CN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trajectory</a:t>
                </a:r>
                <a:r>
                  <a:rPr lang="zh-CN" alt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altLang="zh-CN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==&gt;</a:t>
                </a:r>
                <a:r>
                  <a:rPr lang="zh-CN" alt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" altLang="zh-CN" dirty="0">
                    <a:solidFill>
                      <a:srgbClr val="151DF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Radial excitations</a:t>
                </a:r>
              </a:p>
              <a:p>
                <a:pPr marL="342900" indent="-342900">
                  <a:lnSpc>
                    <a:spcPct val="150000"/>
                  </a:lnSpc>
                  <a:buFont typeface="Wingdings" pitchFamily="2" charset="2"/>
                  <a:buChar char="Ø"/>
                </a:pPr>
                <a:r>
                  <a:rPr lang="en-US" altLang="zh-CN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Regge</a:t>
                </a:r>
                <a:r>
                  <a:rPr lang="zh-CN" alt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altLang="zh-CN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plot</a:t>
                </a:r>
                <a:r>
                  <a:rPr lang="zh-CN" alt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altLang="zh-CN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favors</a:t>
                </a:r>
                <a:r>
                  <a:rPr lang="zh-CN" alt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altLang="zh-CN" dirty="0">
                    <a:solidFill>
                      <a:srgbClr val="151DF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spin-1</a:t>
                </a:r>
                <a:r>
                  <a:rPr lang="zh-CN" altLang="en-US" dirty="0">
                    <a:solidFill>
                      <a:srgbClr val="151DF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altLang="zh-CN" dirty="0">
                    <a:solidFill>
                      <a:srgbClr val="151DF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diquark</a:t>
                </a:r>
                <a:r>
                  <a:rPr lang="zh-CN" altLang="en-US" dirty="0">
                    <a:solidFill>
                      <a:srgbClr val="151DF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altLang="zh-CN" dirty="0">
                    <a:solidFill>
                      <a:srgbClr val="151DF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model</a:t>
                </a:r>
              </a:p>
              <a:p>
                <a:pPr marL="342900" indent="-342900">
                  <a:lnSpc>
                    <a:spcPct val="150000"/>
                  </a:lnSpc>
                  <a:buFont typeface="Wingdings" pitchFamily="2" charset="2"/>
                  <a:buChar char="Ø"/>
                </a:pPr>
                <a:r>
                  <a:rPr lang="en-US" altLang="zh-CN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Width</a:t>
                </a:r>
                <a:r>
                  <a:rPr lang="zh-CN" alt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altLang="zh-CN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trend</a:t>
                </a:r>
                <a:r>
                  <a:rPr lang="zh-CN" alt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altLang="zh-CN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similar</a:t>
                </a:r>
                <a:r>
                  <a:rPr lang="zh-CN" alt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altLang="zh-CN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to</a:t>
                </a:r>
                <a:r>
                  <a:rPr lang="zh-CN" alt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altLang="zh-CN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Υ</m:t>
                    </m:r>
                  </m:oMath>
                </a14:m>
                <a:r>
                  <a:rPr lang="zh-CN" alt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altLang="zh-CN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family</a:t>
                </a:r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442548DC-1DE3-20DF-182A-AF64706D76A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15599" y="3950602"/>
                <a:ext cx="7313846" cy="2121350"/>
              </a:xfrm>
              <a:prstGeom prst="rect">
                <a:avLst/>
              </a:prstGeom>
              <a:blipFill>
                <a:blip r:embed="rId10"/>
                <a:stretch>
                  <a:fillRect l="-519" b="-2353"/>
                </a:stretch>
              </a:blipFill>
              <a:ln w="19050">
                <a:solidFill>
                  <a:srgbClr val="011893"/>
                </a:solidFill>
                <a:prstDash val="dash"/>
              </a:ln>
            </p:spPr>
            <p:txBody>
              <a:bodyPr/>
              <a:lstStyle/>
              <a:p>
                <a:r>
                  <a:rPr lang="en-CN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Box 3">
            <a:extLst>
              <a:ext uri="{FF2B5EF4-FFF2-40B4-BE49-F238E27FC236}">
                <a16:creationId xmlns:a16="http://schemas.microsoft.com/office/drawing/2014/main" id="{50B1D3F1-0E4E-1C71-8610-65F25F67DA8B}"/>
              </a:ext>
            </a:extLst>
          </p:cNvPr>
          <p:cNvSpPr txBox="1"/>
          <p:nvPr/>
        </p:nvSpPr>
        <p:spPr>
          <a:xfrm>
            <a:off x="3519446" y="3254553"/>
            <a:ext cx="1529749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00" b="0" i="0" dirty="0">
                <a:solidFill>
                  <a:srgbClr val="000000"/>
                </a:solidFill>
                <a:effectLst/>
                <a:latin typeface="Helvetica" pitchFamily="2" charset="0"/>
                <a:hlinkClick r:id="rId11"/>
              </a:rPr>
              <a:t>Nature 648 (2025) 58</a:t>
            </a:r>
            <a:endParaRPr lang="en-CN" sz="1000" dirty="0">
              <a:latin typeface="Helvetica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713581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AutoShape 2" descr="ataQuality &lt; CMSPublic &lt; TWiki">
            <a:extLst>
              <a:ext uri="{FF2B5EF4-FFF2-40B4-BE49-F238E27FC236}">
                <a16:creationId xmlns:a16="http://schemas.microsoft.com/office/drawing/2014/main" id="{D7ABA860-4640-919D-4CAC-5CD133994D22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786500" y="525972"/>
            <a:ext cx="2286000" cy="1714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" name="Slide Number Placeholder 8">
            <a:extLst>
              <a:ext uri="{FF2B5EF4-FFF2-40B4-BE49-F238E27FC236}">
                <a16:creationId xmlns:a16="http://schemas.microsoft.com/office/drawing/2014/main" id="{847CD213-329B-ED66-25C4-11BFB9C70832}"/>
              </a:ext>
            </a:extLst>
          </p:cNvPr>
          <p:cNvSpPr txBox="1">
            <a:spLocks/>
          </p:cNvSpPr>
          <p:nvPr/>
        </p:nvSpPr>
        <p:spPr>
          <a:xfrm>
            <a:off x="11761064" y="6530807"/>
            <a:ext cx="4402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0656997-67EF-DA49-A4B2-B9CA2969301D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7" name="Picture 1" descr="page1image45887056">
            <a:extLst>
              <a:ext uri="{FF2B5EF4-FFF2-40B4-BE49-F238E27FC236}">
                <a16:creationId xmlns:a16="http://schemas.microsoft.com/office/drawing/2014/main" id="{558BE136-BA63-400E-2465-FA7F5AAB790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"/>
            <a:ext cx="786500" cy="786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文本框 27">
            <a:extLst>
              <a:ext uri="{FF2B5EF4-FFF2-40B4-BE49-F238E27FC236}">
                <a16:creationId xmlns:a16="http://schemas.microsoft.com/office/drawing/2014/main" id="{D50B6C07-C9F5-E68B-4DDB-0085F3CB93FC}"/>
              </a:ext>
            </a:extLst>
          </p:cNvPr>
          <p:cNvSpPr txBox="1"/>
          <p:nvPr/>
        </p:nvSpPr>
        <p:spPr>
          <a:xfrm>
            <a:off x="0" y="100863"/>
            <a:ext cx="1219199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b="1" dirty="0">
                <a:solidFill>
                  <a:srgbClr val="703881"/>
                </a:solidFill>
                <a:latin typeface="思源宋体 Heavy" panose="02020900000000000000" pitchFamily="18" charset="-122"/>
                <a:ea typeface="思源宋体 Heavy" panose="02020900000000000000" pitchFamily="18" charset="-122"/>
                <a:cs typeface="+mn-ea"/>
                <a:sym typeface="+mn-lt"/>
              </a:rPr>
              <a:t>Summary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DCAB8B1-B1DA-4C0B-1C3A-566E90E9D76A}"/>
              </a:ext>
            </a:extLst>
          </p:cNvPr>
          <p:cNvSpPr txBox="1"/>
          <p:nvPr/>
        </p:nvSpPr>
        <p:spPr>
          <a:xfrm>
            <a:off x="9805802" y="6079366"/>
            <a:ext cx="2118851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600" b="1" dirty="0">
                <a:solidFill>
                  <a:srgbClr val="C4590F"/>
                </a:solidFill>
                <a:effectLst/>
                <a:latin typeface="Calibri" panose="020F0502020204030204" pitchFamily="34" charset="0"/>
              </a:rPr>
              <a:t>THANKS! </a:t>
            </a:r>
            <a:endParaRPr lang="en-US" sz="3600" dirty="0">
              <a:effectLst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文本框 3">
                <a:extLst>
                  <a:ext uri="{FF2B5EF4-FFF2-40B4-BE49-F238E27FC236}">
                    <a16:creationId xmlns:a16="http://schemas.microsoft.com/office/drawing/2014/main" id="{C39E786A-4F6D-1F41-E7F3-64EF38F2B306}"/>
                  </a:ext>
                </a:extLst>
              </p:cNvPr>
              <p:cNvSpPr txBox="1"/>
              <p:nvPr/>
            </p:nvSpPr>
            <p:spPr>
              <a:xfrm>
                <a:off x="830949" y="924552"/>
                <a:ext cx="10574551" cy="513935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42900" indent="-342900">
                  <a:lnSpc>
                    <a:spcPts val="3620"/>
                  </a:lnSpc>
                  <a:buFont typeface="Wingdings" pitchFamily="2" charset="2"/>
                  <a:buChar char="v"/>
                </a:pPr>
                <a:r>
                  <a:rPr lang="en-US" altLang="zh-CN" sz="2400" dirty="0">
                    <a:solidFill>
                      <a:srgbClr val="151DF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</a:t>
                </a:r>
                <a:r>
                  <a:rPr lang="en" altLang="zh-CN" sz="2400" dirty="0">
                    <a:solidFill>
                      <a:srgbClr val="151DF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family of all-charm tetraquarks</a:t>
                </a:r>
                <a:r>
                  <a:rPr lang="zh-CN" altLang="en-US" sz="2400" dirty="0">
                    <a:solidFill>
                      <a:srgbClr val="151DF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400" dirty="0">
                    <a:solidFill>
                      <a:srgbClr val="151DF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with</a:t>
                </a:r>
                <a:r>
                  <a:rPr lang="zh-CN" altLang="en-US" sz="2400" dirty="0">
                    <a:solidFill>
                      <a:srgbClr val="151DF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400" i="1" smtClean="0">
                            <a:solidFill>
                              <a:srgbClr val="151DFF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altLang="zh-CN" sz="2400" b="0" i="1" smtClean="0">
                            <a:solidFill>
                              <a:srgbClr val="151DFF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𝐽</m:t>
                        </m:r>
                      </m:e>
                      <m:sup>
                        <m:r>
                          <a:rPr lang="en-US" altLang="zh-CN" sz="2400" b="0" i="1" smtClean="0">
                            <a:solidFill>
                              <a:srgbClr val="151DFF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𝑃𝐶</m:t>
                        </m:r>
                      </m:sup>
                    </m:sSup>
                    <m:r>
                      <a:rPr lang="en-US" altLang="zh-CN" sz="2400" b="0" i="1" smtClean="0">
                        <a:solidFill>
                          <a:srgbClr val="151DFF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sSup>
                      <m:sSupPr>
                        <m:ctrlPr>
                          <a:rPr lang="en-US" altLang="zh-CN" sz="2400" i="1" smtClean="0">
                            <a:solidFill>
                              <a:srgbClr val="151DFF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altLang="zh-CN" sz="2400" b="0" i="1" smtClean="0">
                            <a:solidFill>
                              <a:srgbClr val="151DFF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e>
                      <m:sup>
                        <m:r>
                          <a:rPr lang="en-US" altLang="zh-CN" sz="2400" b="0" i="1" smtClean="0">
                            <a:solidFill>
                              <a:srgbClr val="151DFF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++</m:t>
                        </m:r>
                      </m:sup>
                    </m:sSup>
                  </m:oMath>
                </a14:m>
                <a:endParaRPr lang="en-US" altLang="zh-CN" sz="2400" dirty="0">
                  <a:solidFill>
                    <a:srgbClr val="151D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800100" lvl="1" indent="-342900">
                  <a:lnSpc>
                    <a:spcPts val="3620"/>
                  </a:lnSpc>
                  <a:buFont typeface="Wingdings" pitchFamily="2" charset="2"/>
                  <a:buChar char="Ø"/>
                </a:pPr>
                <a:r>
                  <a:rPr lang="en" altLang="zh-CN" sz="2200" dirty="0"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Three structures X(6600), X(6900), X(7100) established </a:t>
                </a:r>
                <a:r>
                  <a:rPr lang="en" altLang="zh-CN" sz="2200" i="1" dirty="0"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with significances </a:t>
                </a:r>
                <a:r>
                  <a:rPr lang="en" altLang="zh-CN" sz="2200" i="1" dirty="0">
                    <a:solidFill>
                      <a:srgbClr val="FF40FF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&gt; 5</a:t>
                </a:r>
                <a:r>
                  <a:rPr lang="el-GR" altLang="zh-CN" sz="2200" i="1" dirty="0">
                    <a:solidFill>
                      <a:srgbClr val="FF40F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σ</a:t>
                </a:r>
                <a:endParaRPr lang="en" altLang="zh-CN" sz="2200" i="1" dirty="0">
                  <a:solidFill>
                    <a:srgbClr val="FF40FF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1200150" lvl="2" indent="-285750">
                  <a:lnSpc>
                    <a:spcPts val="362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</a:t>
                </a:r>
                <a:r>
                  <a:rPr lang="zh-CN" altLang="en-US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200" dirty="0">
                    <a:solidFill>
                      <a:srgbClr val="FF05F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first</a:t>
                </a:r>
                <a:r>
                  <a:rPr lang="zh-CN" altLang="en-US" sz="2200" dirty="0">
                    <a:solidFill>
                      <a:srgbClr val="FF05F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200" dirty="0">
                    <a:solidFill>
                      <a:srgbClr val="FF05F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two</a:t>
                </a:r>
                <a:r>
                  <a:rPr lang="zh-CN" altLang="en-US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analyses</a:t>
                </a:r>
                <a:r>
                  <a:rPr lang="zh-CN" altLang="en-US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including</a:t>
                </a:r>
                <a:r>
                  <a:rPr lang="zh-CN" altLang="en-US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200" dirty="0">
                    <a:solidFill>
                      <a:srgbClr val="FF05F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2024</a:t>
                </a:r>
                <a:r>
                  <a:rPr lang="zh-CN" altLang="en-US" sz="2200" dirty="0">
                    <a:solidFill>
                      <a:srgbClr val="FF05F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200" dirty="0">
                    <a:solidFill>
                      <a:srgbClr val="FF05F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data</a:t>
                </a:r>
                <a:r>
                  <a:rPr lang="zh-CN" altLang="en-US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among</a:t>
                </a:r>
                <a:r>
                  <a:rPr lang="zh-CN" altLang="en-US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LHC</a:t>
                </a:r>
                <a:r>
                  <a:rPr lang="zh-CN" altLang="en-US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</a:t>
                </a:r>
                <a:r>
                  <a:rPr lang="zh-CN" altLang="en-US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2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exps</a:t>
                </a:r>
                <a:endParaRPr lang="en-US" altLang="zh-CN" sz="22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1200150" lvl="2" indent="-285750">
                  <a:lnSpc>
                    <a:spcPts val="3620"/>
                  </a:lnSpc>
                  <a:buFont typeface="Arial" panose="020B0604020202020204" pitchFamily="34" charset="0"/>
                  <a:buChar char="•"/>
                </a:pPr>
                <a:r>
                  <a:rPr lang="en" altLang="zh-CN" sz="2200" dirty="0"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Precision improved by factor of 3</a:t>
                </a:r>
                <a:endParaRPr lang="en" altLang="zh-CN" sz="22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1200150" lvl="2" indent="-285750">
                  <a:lnSpc>
                    <a:spcPts val="3620"/>
                  </a:lnSpc>
                  <a:buFont typeface="Arial" panose="020B0604020202020204" pitchFamily="34" charset="0"/>
                  <a:buChar char="•"/>
                </a:pPr>
                <a:r>
                  <a:rPr lang="en" altLang="zh-CN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</a:t>
                </a:r>
                <a:r>
                  <a:rPr lang="en" altLang="zh-CN" sz="2200" dirty="0"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ultiple states </a:t>
                </a:r>
                <a:r>
                  <a:rPr lang="en-US" altLang="zh-CN" sz="2200" dirty="0"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makes</a:t>
                </a:r>
                <a:r>
                  <a:rPr lang="zh-CN" altLang="en-US" sz="2200" dirty="0"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" altLang="zh-CN" sz="2200" dirty="0">
                    <a:solidFill>
                      <a:srgbClr val="0432FF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comparisons possible</a:t>
                </a:r>
              </a:p>
              <a:p>
                <a:pPr marL="800100" lvl="1" indent="-342900">
                  <a:lnSpc>
                    <a:spcPts val="3620"/>
                  </a:lnSpc>
                  <a:buFont typeface="Wingdings" pitchFamily="2" charset="2"/>
                  <a:buChar char="Ø"/>
                </a:pPr>
                <a:r>
                  <a:rPr lang="en" altLang="zh-CN" sz="2200" dirty="0"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Quantum interference among structures validated </a:t>
                </a:r>
                <a:r>
                  <a:rPr lang="en" altLang="zh-CN" sz="2200" i="1" dirty="0"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with significances </a:t>
                </a:r>
                <a:r>
                  <a:rPr lang="en" altLang="zh-CN" sz="2200" i="1" dirty="0">
                    <a:solidFill>
                      <a:srgbClr val="FF40FF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&gt; 5</a:t>
                </a:r>
                <a:r>
                  <a:rPr lang="el-GR" altLang="zh-CN" sz="2200" i="1" dirty="0">
                    <a:solidFill>
                      <a:srgbClr val="FF40F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σ</a:t>
                </a:r>
                <a:r>
                  <a:rPr lang="en" altLang="zh-CN" sz="2200" i="1" dirty="0">
                    <a:solidFill>
                      <a:srgbClr val="FF40FF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</a:p>
              <a:p>
                <a:pPr lvl="1">
                  <a:lnSpc>
                    <a:spcPts val="3620"/>
                  </a:lnSpc>
                </a:pPr>
                <a:r>
                  <a:rPr lang="en" altLang="zh-CN" sz="2200" dirty="0">
                    <a:solidFill>
                      <a:srgbClr val="0432F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	</a:t>
                </a:r>
                <a:r>
                  <a:rPr lang="en" altLang="zh-CN" sz="2200" dirty="0">
                    <a:solidFill>
                      <a:srgbClr val="0432FF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==&gt; States have common J</a:t>
                </a:r>
                <a:r>
                  <a:rPr lang="en" altLang="zh-CN" sz="2200" baseline="30000" dirty="0">
                    <a:solidFill>
                      <a:srgbClr val="0432FF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PC</a:t>
                </a:r>
                <a:r>
                  <a:rPr lang="en-US" altLang="zh-CN" sz="2200" dirty="0">
                    <a:solidFill>
                      <a:srgbClr val="0432F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</a:t>
                </a:r>
                <a:r>
                  <a:rPr lang="zh-CN" altLang="en-US" sz="2200" dirty="0">
                    <a:solidFill>
                      <a:srgbClr val="0432F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" altLang="zh-CN" sz="2200" dirty="0">
                    <a:solidFill>
                      <a:srgbClr val="0432F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</a:t>
                </a:r>
                <a:r>
                  <a:rPr lang="en-US" altLang="zh-CN" sz="2200" dirty="0" err="1">
                    <a:solidFill>
                      <a:srgbClr val="0432F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easured</a:t>
                </a:r>
                <a:r>
                  <a:rPr lang="zh-CN" altLang="en-US" sz="2200" dirty="0">
                    <a:solidFill>
                      <a:srgbClr val="0432F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200" dirty="0">
                    <a:solidFill>
                      <a:srgbClr val="0432F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as</a:t>
                </a:r>
                <a:r>
                  <a:rPr lang="zh-CN" altLang="en-US" sz="2200" dirty="0">
                    <a:solidFill>
                      <a:srgbClr val="0432F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i="1">
                            <a:solidFill>
                              <a:srgbClr val="151DFF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altLang="zh-CN" sz="2000" i="1">
                            <a:solidFill>
                              <a:srgbClr val="151DFF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e>
                      <m:sup>
                        <m:r>
                          <a:rPr lang="en-US" altLang="zh-CN" sz="2000" i="1">
                            <a:solidFill>
                              <a:srgbClr val="151DFF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++</m:t>
                        </m:r>
                      </m:sup>
                    </m:sSup>
                  </m:oMath>
                </a14:m>
                <a:endParaRPr lang="en" altLang="zh-CN" sz="2200" dirty="0">
                  <a:solidFill>
                    <a:srgbClr val="0432FF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800100" lvl="1" indent="-342900">
                  <a:lnSpc>
                    <a:spcPts val="3620"/>
                  </a:lnSpc>
                  <a:buFont typeface="Wingdings" pitchFamily="2" charset="2"/>
                  <a:buChar char="Ø"/>
                </a:pPr>
                <a:r>
                  <a:rPr lang="en" altLang="zh-CN" sz="2200" dirty="0"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Large mass </a:t>
                </a:r>
                <a:r>
                  <a:rPr lang="en" altLang="zh-CN" sz="2200" dirty="0" err="1"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splittings</a:t>
                </a:r>
                <a:r>
                  <a:rPr lang="en-US" altLang="zh-CN" sz="2200" dirty="0"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</a:t>
                </a:r>
                <a:r>
                  <a:rPr lang="zh-CN" altLang="en-US" sz="2200" dirty="0"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2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Regge</a:t>
                </a:r>
                <a:r>
                  <a:rPr lang="en-US" altLang="zh-CN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trajectory </a:t>
                </a:r>
                <a:endParaRPr lang="en" altLang="zh-CN" sz="2200" dirty="0"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lvl="1">
                  <a:lnSpc>
                    <a:spcPts val="3620"/>
                  </a:lnSpc>
                </a:pPr>
                <a:r>
                  <a:rPr lang="en" altLang="zh-CN" sz="2200" dirty="0">
                    <a:solidFill>
                      <a:srgbClr val="0432F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	</a:t>
                </a:r>
                <a:r>
                  <a:rPr lang="en" altLang="zh-CN" sz="2200" dirty="0">
                    <a:solidFill>
                      <a:srgbClr val="0432FF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==&gt; radial family of states</a:t>
                </a:r>
              </a:p>
              <a:p>
                <a:pPr lvl="1">
                  <a:lnSpc>
                    <a:spcPts val="3620"/>
                  </a:lnSpc>
                </a:pPr>
                <a:endParaRPr lang="en" altLang="zh-CN" sz="2200" dirty="0">
                  <a:solidFill>
                    <a:srgbClr val="0432FF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>
                  <a:lnSpc>
                    <a:spcPts val="3620"/>
                  </a:lnSpc>
                </a:pPr>
                <a:r>
                  <a:rPr lang="en" altLang="zh-CN" sz="2800" b="1" dirty="0">
                    <a:solidFill>
                      <a:srgbClr val="FF01DB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CMS is painting a coherent picture of </a:t>
                </a:r>
                <a14:m>
                  <m:oMath xmlns:m="http://schemas.openxmlformats.org/officeDocument/2006/math">
                    <m:r>
                      <a:rPr lang="en-US" altLang="zh-CN" sz="2800" b="1" i="1">
                        <a:solidFill>
                          <a:srgbClr val="FF01DB"/>
                        </a:solidFill>
                        <a:latin typeface="Cambria Math" panose="02040503050406030204" pitchFamily="18" charset="0"/>
                      </a:rPr>
                      <m:t>𝑱</m:t>
                    </m:r>
                    <m:r>
                      <a:rPr lang="en-US" altLang="zh-CN" sz="2800" b="1" i="1">
                        <a:solidFill>
                          <a:srgbClr val="FF01DB"/>
                        </a:solidFill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altLang="zh-CN" sz="2800" b="1" i="1">
                        <a:solidFill>
                          <a:srgbClr val="FF01DB"/>
                        </a:solidFill>
                        <a:latin typeface="Cambria Math" panose="02040503050406030204" pitchFamily="18" charset="0"/>
                      </a:rPr>
                      <m:t>𝝍</m:t>
                    </m:r>
                    <m:r>
                      <a:rPr lang="en-US" altLang="zh-CN" sz="2800" b="1" i="1">
                        <a:solidFill>
                          <a:srgbClr val="FF01DB"/>
                        </a:solidFill>
                        <a:latin typeface="Cambria Math" panose="02040503050406030204" pitchFamily="18" charset="0"/>
                      </a:rPr>
                      <m:t>𝑱</m:t>
                    </m:r>
                    <m:r>
                      <a:rPr lang="en-US" altLang="zh-CN" sz="2800" b="1" i="1">
                        <a:solidFill>
                          <a:srgbClr val="FF01DB"/>
                        </a:solidFill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altLang="zh-CN" sz="2800" b="1" i="1">
                        <a:solidFill>
                          <a:srgbClr val="FF01DB"/>
                        </a:solidFill>
                        <a:latin typeface="Cambria Math" panose="02040503050406030204" pitchFamily="18" charset="0"/>
                      </a:rPr>
                      <m:t>𝝍</m:t>
                    </m:r>
                  </m:oMath>
                </a14:m>
                <a:r>
                  <a:rPr lang="en" altLang="zh-CN" sz="2800" b="1" dirty="0">
                    <a:solidFill>
                      <a:srgbClr val="FF01DB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structures</a:t>
                </a:r>
              </a:p>
            </p:txBody>
          </p:sp>
        </mc:Choice>
        <mc:Fallback xmlns="">
          <p:sp>
            <p:nvSpPr>
              <p:cNvPr id="14" name="文本框 3">
                <a:extLst>
                  <a:ext uri="{FF2B5EF4-FFF2-40B4-BE49-F238E27FC236}">
                    <a16:creationId xmlns:a16="http://schemas.microsoft.com/office/drawing/2014/main" id="{C39E786A-4F6D-1F41-E7F3-64EF38F2B30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0949" y="924552"/>
                <a:ext cx="10574551" cy="5139356"/>
              </a:xfrm>
              <a:prstGeom prst="rect">
                <a:avLst/>
              </a:prstGeom>
              <a:blipFill>
                <a:blip r:embed="rId4"/>
                <a:stretch>
                  <a:fillRect l="-1199" b="-2463"/>
                </a:stretch>
              </a:blipFill>
            </p:spPr>
            <p:txBody>
              <a:bodyPr/>
              <a:lstStyle/>
              <a:p>
                <a:r>
                  <a:rPr lang="en-CN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Picture 2">
            <a:extLst>
              <a:ext uri="{FF2B5EF4-FFF2-40B4-BE49-F238E27FC236}">
                <a16:creationId xmlns:a16="http://schemas.microsoft.com/office/drawing/2014/main" id="{876D5FF2-E59E-192F-B161-8B40A773EBE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619974" y="3638430"/>
            <a:ext cx="3304679" cy="188771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33830964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AutoShape 2" descr="ataQuality &lt; CMSPublic &lt; TWiki">
            <a:extLst>
              <a:ext uri="{FF2B5EF4-FFF2-40B4-BE49-F238E27FC236}">
                <a16:creationId xmlns:a16="http://schemas.microsoft.com/office/drawing/2014/main" id="{D7ABA860-4640-919D-4CAC-5CD133994D22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786500" y="525972"/>
            <a:ext cx="2286000" cy="1714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" name="Slide Number Placeholder 8">
            <a:extLst>
              <a:ext uri="{FF2B5EF4-FFF2-40B4-BE49-F238E27FC236}">
                <a16:creationId xmlns:a16="http://schemas.microsoft.com/office/drawing/2014/main" id="{847CD213-329B-ED66-25C4-11BFB9C70832}"/>
              </a:ext>
            </a:extLst>
          </p:cNvPr>
          <p:cNvSpPr txBox="1">
            <a:spLocks/>
          </p:cNvSpPr>
          <p:nvPr/>
        </p:nvSpPr>
        <p:spPr>
          <a:xfrm>
            <a:off x="11761064" y="6530807"/>
            <a:ext cx="4402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0656997-67EF-DA49-A4B2-B9CA2969301D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18</a:t>
            </a:fld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7" name="Picture 1" descr="page1image45887056">
            <a:extLst>
              <a:ext uri="{FF2B5EF4-FFF2-40B4-BE49-F238E27FC236}">
                <a16:creationId xmlns:a16="http://schemas.microsoft.com/office/drawing/2014/main" id="{558BE136-BA63-400E-2465-FA7F5AAB790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"/>
            <a:ext cx="786500" cy="786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9D00EB4E-92CF-ED37-755E-FCD12635BA3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81349" y="2762250"/>
            <a:ext cx="5829300" cy="133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122500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AutoShape 2" descr="ataQuality &lt; CMSPublic &lt; TWiki">
            <a:extLst>
              <a:ext uri="{FF2B5EF4-FFF2-40B4-BE49-F238E27FC236}">
                <a16:creationId xmlns:a16="http://schemas.microsoft.com/office/drawing/2014/main" id="{D7ABA860-4640-919D-4CAC-5CD133994D22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795831" y="795529"/>
            <a:ext cx="2286000" cy="1714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" name="Slide Number Placeholder 8">
            <a:extLst>
              <a:ext uri="{FF2B5EF4-FFF2-40B4-BE49-F238E27FC236}">
                <a16:creationId xmlns:a16="http://schemas.microsoft.com/office/drawing/2014/main" id="{847CD213-329B-ED66-25C4-11BFB9C70832}"/>
              </a:ext>
            </a:extLst>
          </p:cNvPr>
          <p:cNvSpPr txBox="1">
            <a:spLocks/>
          </p:cNvSpPr>
          <p:nvPr/>
        </p:nvSpPr>
        <p:spPr>
          <a:xfrm>
            <a:off x="11761064" y="6530807"/>
            <a:ext cx="4402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0656997-67EF-DA49-A4B2-B9CA2969301D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19</a:t>
            </a:fld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7" name="Picture 1" descr="page1image45887056">
            <a:extLst>
              <a:ext uri="{FF2B5EF4-FFF2-40B4-BE49-F238E27FC236}">
                <a16:creationId xmlns:a16="http://schemas.microsoft.com/office/drawing/2014/main" id="{558BE136-BA63-400E-2465-FA7F5AAB790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"/>
            <a:ext cx="786500" cy="786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文本框 27">
            <a:extLst>
              <a:ext uri="{FF2B5EF4-FFF2-40B4-BE49-F238E27FC236}">
                <a16:creationId xmlns:a16="http://schemas.microsoft.com/office/drawing/2014/main" id="{D50B6C07-C9F5-E68B-4DDB-0085F3CB93FC}"/>
              </a:ext>
            </a:extLst>
          </p:cNvPr>
          <p:cNvSpPr txBox="1"/>
          <p:nvPr/>
        </p:nvSpPr>
        <p:spPr>
          <a:xfrm>
            <a:off x="0" y="100863"/>
            <a:ext cx="1219199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b="1" dirty="0">
                <a:solidFill>
                  <a:srgbClr val="703881"/>
                </a:solidFill>
                <a:latin typeface="思源宋体 Heavy" panose="02020900000000000000" pitchFamily="18" charset="-122"/>
                <a:ea typeface="思源宋体 Heavy" panose="02020900000000000000" pitchFamily="18" charset="-122"/>
                <a:cs typeface="+mn-ea"/>
                <a:sym typeface="+mn-lt"/>
              </a:rPr>
              <a:t>Datasets, MC, trigger, and event selection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742D93FE-A4E5-1541-F2ED-0EF08F9F27AA}"/>
                  </a:ext>
                </a:extLst>
              </p:cNvPr>
              <p:cNvSpPr txBox="1"/>
              <p:nvPr/>
            </p:nvSpPr>
            <p:spPr>
              <a:xfrm>
                <a:off x="6167353" y="976198"/>
                <a:ext cx="6104884" cy="4367734"/>
              </a:xfrm>
              <a:prstGeom prst="rect">
                <a:avLst/>
              </a:prstGeom>
              <a:noFill/>
              <a:ln>
                <a:solidFill>
                  <a:schemeClr val="bg1"/>
                </a:solidFill>
              </a:ln>
            </p:spPr>
            <p:txBody>
              <a:bodyPr wrap="square">
                <a:spAutoFit/>
              </a:bodyPr>
              <a:lstStyle/>
              <a:p>
                <a:pPr marL="285750" indent="-285750" algn="l">
                  <a:lnSpc>
                    <a:spcPct val="150000"/>
                  </a:lnSpc>
                  <a:buFont typeface="Wingdings" pitchFamily="2" charset="2"/>
                  <a:buChar char="v"/>
                </a:pPr>
                <a:r>
                  <a:rPr lang="en-US" altLang="zh-CN" sz="2000" b="1" i="0" dirty="0"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Trigger</a:t>
                </a:r>
                <a:r>
                  <a:rPr lang="en-US" altLang="zh-CN" sz="20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</a:t>
                </a:r>
                <a:endParaRPr lang="en-US" sz="1600" b="0" i="0" dirty="0"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922950" lvl="2" indent="-285750">
                  <a:lnSpc>
                    <a:spcPts val="2300"/>
                  </a:lnSpc>
                  <a:buFont typeface="Wingdings" pitchFamily="2" charset="2"/>
                  <a:buChar char="Ø"/>
                </a:pPr>
                <a:r>
                  <a:rPr lang="en-US" altLang="zh-CN" sz="16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Run</a:t>
                </a:r>
                <a:r>
                  <a:rPr lang="zh-CN" altLang="en-US" sz="16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altLang="zh-CN" sz="16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:r>
                  <a:rPr lang="zh-CN" altLang="en-US" sz="16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altLang="zh-CN" sz="16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trigger:</a:t>
                </a:r>
                <a:endParaRPr lang="en-US" sz="16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1102950" lvl="2" indent="-285750">
                  <a:lnSpc>
                    <a:spcPts val="2300"/>
                  </a:lnSpc>
                  <a:buFont typeface="Arial" panose="020B0604020202020204" pitchFamily="34" charset="0"/>
                  <a:buChar char="•"/>
                </a:pPr>
                <a:r>
                  <a:rPr lang="en-US" sz="1600" b="1" dirty="0"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Level 1 requirements: 3 muons</a:t>
                </a:r>
              </a:p>
              <a:p>
                <a:pPr marL="1102950" lvl="2" indent="-285750">
                  <a:lnSpc>
                    <a:spcPts val="2300"/>
                  </a:lnSpc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US" altLang="zh-CN" sz="1600" b="0" i="1" smtClean="0">
                        <a:effectLst/>
                        <a:latin typeface="Cambria Math" panose="02040503050406030204" pitchFamily="18" charset="0"/>
                      </a:rPr>
                      <m:t>2.95&lt;</m:t>
                    </m:r>
                    <m:r>
                      <a:rPr lang="en-US" altLang="zh-CN" sz="1600" b="0" i="1" smtClean="0">
                        <a:effectLst/>
                        <a:latin typeface="Cambria Math" panose="02040503050406030204" pitchFamily="18" charset="0"/>
                      </a:rPr>
                      <m:t>𝑀</m:t>
                    </m:r>
                    <m:d>
                      <m:dPr>
                        <m:ctrlPr>
                          <a:rPr lang="en-US" altLang="zh-CN" sz="1600" b="0" i="1" smtClean="0">
                            <a:effectLst/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altLang="zh-CN" sz="1600" b="0" i="1" smtClean="0">
                                <a:effectLst/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1600" b="0" i="1" smtClean="0"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𝜇</m:t>
                            </m:r>
                          </m:e>
                          <m:sup>
                            <m:r>
                              <a:rPr lang="en-US" altLang="zh-CN" sz="1600" b="0" i="1" smtClean="0">
                                <a:effectLst/>
                                <a:latin typeface="Cambria Math" panose="02040503050406030204" pitchFamily="18" charset="0"/>
                              </a:rPr>
                              <m:t>+</m:t>
                            </m:r>
                          </m:sup>
                        </m:sSup>
                        <m:sSup>
                          <m:sSupPr>
                            <m:ctrlPr>
                              <a:rPr lang="en-US" altLang="zh-CN" sz="16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16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𝜇</m:t>
                            </m:r>
                          </m:e>
                          <m:sup>
                            <m:r>
                              <a:rPr lang="en-US" altLang="zh-CN" sz="1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−</m:t>
                            </m:r>
                          </m:sup>
                        </m:sSup>
                      </m:e>
                    </m:d>
                    <m:r>
                      <a:rPr lang="en-US" altLang="zh-CN" sz="1600" b="0" i="1" smtClean="0">
                        <a:effectLst/>
                        <a:latin typeface="Cambria Math" panose="02040503050406030204" pitchFamily="18" charset="0"/>
                      </a:rPr>
                      <m:t>&lt;3.25</m:t>
                    </m:r>
                    <m:r>
                      <a:rPr lang="zh-CN" altLang="en-US" sz="1600" b="0" i="1" smtClean="0">
                        <a:effectLst/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600" b="0" i="0" smtClean="0">
                        <a:effectLst/>
                        <a:latin typeface="Cambria Math" panose="02040503050406030204" pitchFamily="18" charset="0"/>
                      </a:rPr>
                      <m:t>GeV</m:t>
                    </m:r>
                  </m:oMath>
                </a14:m>
                <a:endParaRPr lang="en-US" altLang="zh-CN" sz="1600" b="0" dirty="0"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1102950" lvl="2" indent="-285750">
                  <a:lnSpc>
                    <a:spcPts val="2300"/>
                  </a:lnSpc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 smtClean="0">
                            <a:effectLst/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1600" b="0" i="1" smtClean="0">
                            <a:effectLst/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US" altLang="zh-CN" sz="1600" b="0" i="1" smtClean="0">
                            <a:effectLst/>
                            <a:latin typeface="Cambria Math" panose="02040503050406030204" pitchFamily="18" charset="0"/>
                          </a:rPr>
                          <m:t>𝑇</m:t>
                        </m:r>
                      </m:sub>
                    </m:sSub>
                    <m:d>
                      <m:dPr>
                        <m:ctrlPr>
                          <a:rPr lang="en-US" altLang="zh-CN" sz="1600" b="0" i="1" smtClean="0">
                            <a:effectLst/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zh-CN" sz="1600" b="0" i="1" smtClean="0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𝜇</m:t>
                        </m:r>
                      </m:e>
                    </m:d>
                    <m:r>
                      <a:rPr lang="en-US" altLang="zh-CN" sz="1600" b="0" i="1" smtClean="0">
                        <a:effectLst/>
                        <a:latin typeface="Cambria Math" panose="02040503050406030204" pitchFamily="18" charset="0"/>
                      </a:rPr>
                      <m:t>&gt;3.5</m:t>
                    </m:r>
                    <m:r>
                      <a:rPr lang="zh-CN" altLang="en-US" sz="1600" b="0" i="1" smtClean="0">
                        <a:effectLst/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600" b="0" i="0" smtClean="0">
                        <a:effectLst/>
                        <a:latin typeface="Cambria Math" panose="02040503050406030204" pitchFamily="18" charset="0"/>
                      </a:rPr>
                      <m:t>GeV</m:t>
                    </m:r>
                  </m:oMath>
                </a14:m>
                <a:endParaRPr lang="en-US" sz="1600" dirty="0"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1102950" lvl="2" indent="-285750">
                  <a:lnSpc>
                    <a:spcPts val="2300"/>
                  </a:lnSpc>
                  <a:buFont typeface="Arial" panose="020B0604020202020204" pitchFamily="34" charset="0"/>
                  <a:buChar char="•"/>
                </a:pPr>
                <a:endParaRPr lang="en-US" sz="1600" dirty="0"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922950" lvl="2" indent="-285750">
                  <a:lnSpc>
                    <a:spcPts val="2300"/>
                  </a:lnSpc>
                  <a:buFont typeface="Wingdings" pitchFamily="2" charset="2"/>
                  <a:buChar char="Ø"/>
                </a:pPr>
                <a:r>
                  <a:rPr lang="en-US" altLang="zh-CN" sz="1600" b="1" dirty="0">
                    <a:solidFill>
                      <a:srgbClr val="0432FF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Run3</a:t>
                </a:r>
                <a:r>
                  <a:rPr lang="zh-CN" altLang="en-US" sz="1600" b="1" dirty="0">
                    <a:solidFill>
                      <a:srgbClr val="0432FF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altLang="zh-CN" sz="1600" b="1" dirty="0">
                    <a:solidFill>
                      <a:srgbClr val="0432FF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trigger</a:t>
                </a:r>
                <a:r>
                  <a:rPr lang="zh-CN" altLang="en-US" sz="1600" b="1" dirty="0">
                    <a:solidFill>
                      <a:srgbClr val="0432FF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altLang="zh-CN" sz="1600" b="1" dirty="0">
                    <a:solidFill>
                      <a:srgbClr val="C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</a:t>
                </a:r>
                <a:r>
                  <a:rPr lang="en-US" altLang="zh-CN" sz="1600" b="1" dirty="0">
                    <a:solidFill>
                      <a:srgbClr val="C00000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new</a:t>
                </a:r>
                <a:r>
                  <a:rPr lang="en-US" altLang="zh-CN" sz="1600" b="1" dirty="0">
                    <a:solidFill>
                      <a:srgbClr val="C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):</a:t>
                </a:r>
              </a:p>
              <a:p>
                <a:pPr marL="1102950" lvl="2" indent="-285750">
                  <a:lnSpc>
                    <a:spcPts val="2300"/>
                  </a:lnSpc>
                  <a:buFont typeface="Arial" panose="020B0604020202020204" pitchFamily="34" charset="0"/>
                  <a:buChar char="•"/>
                </a:pPr>
                <a:r>
                  <a:rPr lang="en-US" sz="1600" b="1" dirty="0">
                    <a:solidFill>
                      <a:srgbClr val="0432FF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Level 1 requirements: 2 muons</a:t>
                </a:r>
              </a:p>
              <a:p>
                <a:pPr marL="1102950" lvl="2" indent="-285750">
                  <a:lnSpc>
                    <a:spcPts val="2300"/>
                  </a:lnSpc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US" altLang="zh-CN" sz="1600" i="1" smtClean="0">
                        <a:latin typeface="Cambria Math" panose="02040503050406030204" pitchFamily="18" charset="0"/>
                      </a:rPr>
                      <m:t>0</m:t>
                    </m:r>
                    <m:r>
                      <a:rPr lang="en-US" altLang="zh-CN" sz="1600" b="0" i="1" smtClean="0">
                        <a:latin typeface="Cambria Math" panose="02040503050406030204" pitchFamily="18" charset="0"/>
                      </a:rPr>
                      <m:t>.2</m:t>
                    </m:r>
                    <m:r>
                      <a:rPr lang="en-US" altLang="zh-CN" sz="1600" b="0" i="1" smtClean="0">
                        <a:effectLst/>
                        <a:latin typeface="Cambria Math" panose="02040503050406030204" pitchFamily="18" charset="0"/>
                      </a:rPr>
                      <m:t>&lt;</m:t>
                    </m:r>
                    <m:r>
                      <a:rPr lang="en-US" altLang="zh-CN" sz="1600" b="0" i="1" smtClean="0">
                        <a:effectLst/>
                        <a:latin typeface="Cambria Math" panose="02040503050406030204" pitchFamily="18" charset="0"/>
                      </a:rPr>
                      <m:t>𝑀</m:t>
                    </m:r>
                    <m:d>
                      <m:dPr>
                        <m:ctrlPr>
                          <a:rPr lang="en-US" altLang="zh-CN" sz="1600" b="0" i="1" smtClean="0">
                            <a:effectLst/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altLang="zh-CN" sz="1600" b="0" i="1" smtClean="0">
                                <a:effectLst/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1600" b="0" i="1" smtClean="0"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𝜇</m:t>
                            </m:r>
                          </m:e>
                          <m:sup>
                            <m:r>
                              <a:rPr lang="en-US" altLang="zh-CN" sz="1600" b="0" i="1" smtClean="0">
                                <a:effectLst/>
                                <a:latin typeface="Cambria Math" panose="02040503050406030204" pitchFamily="18" charset="0"/>
                              </a:rPr>
                              <m:t>+</m:t>
                            </m:r>
                          </m:sup>
                        </m:sSup>
                        <m:sSup>
                          <m:sSupPr>
                            <m:ctrlPr>
                              <a:rPr lang="en-US" altLang="zh-CN" sz="16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16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𝜇</m:t>
                            </m:r>
                          </m:e>
                          <m:sup>
                            <m:r>
                              <a:rPr lang="en-US" altLang="zh-CN" sz="1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−</m:t>
                            </m:r>
                          </m:sup>
                        </m:sSup>
                      </m:e>
                    </m:d>
                    <m:r>
                      <a:rPr lang="en-US" altLang="zh-CN" sz="1600" b="0" i="1" smtClean="0">
                        <a:effectLst/>
                        <a:latin typeface="Cambria Math" panose="02040503050406030204" pitchFamily="18" charset="0"/>
                      </a:rPr>
                      <m:t>&lt;8.5</m:t>
                    </m:r>
                    <m:r>
                      <a:rPr lang="zh-CN" altLang="en-US" sz="1600" b="0" i="1" smtClean="0">
                        <a:effectLst/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600" b="0" i="0" smtClean="0">
                        <a:effectLst/>
                        <a:latin typeface="Cambria Math" panose="02040503050406030204" pitchFamily="18" charset="0"/>
                      </a:rPr>
                      <m:t>GeV</m:t>
                    </m:r>
                  </m:oMath>
                </a14:m>
                <a:endParaRPr lang="en-US" altLang="zh-CN" sz="1600" b="0" dirty="0">
                  <a:effectLst/>
                  <a:latin typeface="Times New Roman" panose="02020603050405020304" pitchFamily="18" charset="0"/>
                </a:endParaRPr>
              </a:p>
              <a:p>
                <a:pPr marL="1102950" lvl="2" indent="-285750">
                  <a:lnSpc>
                    <a:spcPts val="23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O</a:t>
                </a:r>
                <a:r>
                  <a:rPr lang="en-US" sz="1600" dirty="0"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ne muon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 smtClean="0">
                            <a:effectLst/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1600" b="0" i="1" smtClean="0">
                            <a:effectLst/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US" altLang="zh-CN" sz="1600" b="0" i="1" smtClean="0">
                            <a:effectLst/>
                            <a:latin typeface="Cambria Math" panose="02040503050406030204" pitchFamily="18" charset="0"/>
                          </a:rPr>
                          <m:t>𝑇</m:t>
                        </m:r>
                      </m:sub>
                    </m:sSub>
                    <m:d>
                      <m:dPr>
                        <m:ctrlPr>
                          <a:rPr lang="en-US" altLang="zh-CN" sz="1600" b="0" i="1" smtClean="0">
                            <a:effectLst/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zh-CN" sz="1600" b="0" i="1" smtClean="0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𝜇</m:t>
                        </m:r>
                      </m:e>
                    </m:d>
                    <m:r>
                      <a:rPr lang="en-US" altLang="zh-CN" sz="1600" b="0" i="1" smtClean="0">
                        <a:effectLst/>
                        <a:latin typeface="Cambria Math" panose="02040503050406030204" pitchFamily="18" charset="0"/>
                      </a:rPr>
                      <m:t>&gt;4</m:t>
                    </m:r>
                    <m:r>
                      <a:rPr lang="zh-CN" altLang="en-US" sz="1600" b="0" i="1" smtClean="0">
                        <a:effectLst/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600" b="0" i="0" smtClean="0">
                        <a:effectLst/>
                        <a:latin typeface="Cambria Math" panose="02040503050406030204" pitchFamily="18" charset="0"/>
                      </a:rPr>
                      <m:t>GeV</m:t>
                    </m:r>
                  </m:oMath>
                </a14:m>
                <a:r>
                  <a:rPr lang="en-US" altLang="zh-CN" sz="1600" dirty="0"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;</a:t>
                </a:r>
                <a:r>
                  <a:rPr lang="zh-CN" altLang="en-US" sz="1600" dirty="0"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altLang="zh-CN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</a:t>
                </a:r>
                <a:r>
                  <a:rPr lang="en-US" sz="1600" dirty="0"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he other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1600" i="1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US" altLang="zh-CN" sz="1600" i="1">
                            <a:latin typeface="Cambria Math" panose="02040503050406030204" pitchFamily="18" charset="0"/>
                          </a:rPr>
                          <m:t>𝑇</m:t>
                        </m:r>
                      </m:sub>
                    </m:sSub>
                    <m:d>
                      <m:dPr>
                        <m:ctrlPr>
                          <a:rPr lang="en-US" altLang="zh-CN" sz="16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zh-CN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𝜇</m:t>
                        </m:r>
                      </m:e>
                    </m:d>
                    <m:r>
                      <a:rPr lang="en-US" altLang="zh-CN" sz="1600" i="1">
                        <a:latin typeface="Cambria Math" panose="02040503050406030204" pitchFamily="18" charset="0"/>
                      </a:rPr>
                      <m:t>&gt;3</m:t>
                    </m:r>
                    <m:r>
                      <a:rPr lang="zh-CN" altLang="en-US" sz="1600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600" i="0">
                        <a:latin typeface="Cambria Math" panose="02040503050406030204" pitchFamily="18" charset="0"/>
                      </a:rPr>
                      <m:t>GeV</m:t>
                    </m:r>
                  </m:oMath>
                </a14:m>
                <a:r>
                  <a:rPr lang="zh-CN" alt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endParaRPr lang="en-US" altLang="zh-CN" sz="1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1102950" lvl="2" indent="-285750">
                  <a:lnSpc>
                    <a:spcPts val="2300"/>
                  </a:lnSpc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 smtClean="0">
                            <a:effectLst/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1600" b="0" i="1" smtClean="0">
                            <a:effectLst/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US" altLang="zh-CN" sz="1600" b="0" i="1" smtClean="0">
                            <a:effectLst/>
                            <a:latin typeface="Cambria Math" panose="02040503050406030204" pitchFamily="18" charset="0"/>
                          </a:rPr>
                          <m:t>𝑇</m:t>
                        </m:r>
                      </m:sub>
                    </m:sSub>
                    <m:d>
                      <m:dPr>
                        <m:ctrlPr>
                          <a:rPr lang="en-US" altLang="zh-CN" sz="1600" b="0" i="1" smtClean="0">
                            <a:effectLst/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altLang="zh-CN" sz="16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16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𝜇</m:t>
                            </m:r>
                          </m:e>
                          <m:sup>
                            <m:r>
                              <a:rPr lang="en-US" altLang="zh-CN" sz="1600" i="1">
                                <a:latin typeface="Cambria Math" panose="02040503050406030204" pitchFamily="18" charset="0"/>
                              </a:rPr>
                              <m:t>+</m:t>
                            </m:r>
                          </m:sup>
                        </m:sSup>
                        <m:sSup>
                          <m:sSupPr>
                            <m:ctrlPr>
                              <a:rPr lang="en-US" altLang="zh-CN" sz="16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16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𝜇</m:t>
                            </m:r>
                          </m:e>
                          <m:sup>
                            <m:r>
                              <a:rPr lang="en-US" altLang="zh-CN" sz="16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−</m:t>
                            </m:r>
                          </m:sup>
                        </m:sSup>
                      </m:e>
                    </m:d>
                    <m:r>
                      <a:rPr lang="en-US" altLang="zh-CN" sz="1600" b="0" i="1" smtClean="0">
                        <a:effectLst/>
                        <a:latin typeface="Cambria Math" panose="02040503050406030204" pitchFamily="18" charset="0"/>
                      </a:rPr>
                      <m:t>&gt;4.9</m:t>
                    </m:r>
                    <m:r>
                      <a:rPr lang="zh-CN" altLang="en-US" sz="1600" b="0" i="1" smtClean="0">
                        <a:effectLst/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600" b="0" i="0" smtClean="0">
                        <a:effectLst/>
                        <a:latin typeface="Cambria Math" panose="02040503050406030204" pitchFamily="18" charset="0"/>
                      </a:rPr>
                      <m:t>GeV</m:t>
                    </m:r>
                  </m:oMath>
                </a14:m>
                <a:endParaRPr lang="en-US" sz="1600" b="1" dirty="0"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922950" lvl="2" indent="-285750">
                  <a:lnSpc>
                    <a:spcPts val="2300"/>
                  </a:lnSpc>
                  <a:buFont typeface="Arial" panose="020B0604020202020204" pitchFamily="34" charset="0"/>
                  <a:buChar char="•"/>
                </a:pPr>
                <a:endParaRPr lang="en-US" altLang="zh-CN" sz="1600" b="0" dirty="0"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720000" lvl="1" indent="-360000">
                  <a:lnSpc>
                    <a:spcPts val="2300"/>
                  </a:lnSpc>
                  <a:buFont typeface="Wingdings" pitchFamily="2" charset="2"/>
                  <a:buChar char="Ø"/>
                </a:pPr>
                <a:r>
                  <a:rPr lang="en-US" altLang="zh-CN" sz="1600" b="1" dirty="0">
                    <a:solidFill>
                      <a:srgbClr val="7030A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increase</a:t>
                </a:r>
                <a:r>
                  <a:rPr lang="zh-CN" altLang="en-US" sz="1600" b="1" dirty="0">
                    <a:solidFill>
                      <a:srgbClr val="7030A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altLang="zh-CN" sz="1600" b="1" dirty="0">
                    <a:solidFill>
                      <a:srgbClr val="7030A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30%</a:t>
                </a:r>
                <a:r>
                  <a:rPr lang="zh-CN" altLang="en-US" sz="1600" b="1" dirty="0">
                    <a:solidFill>
                      <a:srgbClr val="7030A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600" b="1" i="1">
                        <a:solidFill>
                          <a:srgbClr val="7030A0"/>
                        </a:solidFill>
                        <a:latin typeface="Cambria Math" panose="02040503050406030204" pitchFamily="18" charset="0"/>
                      </a:rPr>
                      <m:t>𝑱</m:t>
                    </m:r>
                    <m:r>
                      <a:rPr lang="en-US" altLang="zh-CN" sz="1600" b="1">
                        <a:solidFill>
                          <a:srgbClr val="7030A0"/>
                        </a:solidFill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altLang="zh-CN" sz="1600" b="1" i="1">
                        <a:solidFill>
                          <a:srgbClr val="7030A0"/>
                        </a:solidFill>
                        <a:latin typeface="Cambria Math" panose="02040503050406030204" pitchFamily="18" charset="0"/>
                      </a:rPr>
                      <m:t>𝝍</m:t>
                    </m:r>
                    <m:r>
                      <a:rPr lang="en-US" altLang="zh-CN" sz="1600" b="1" i="1">
                        <a:solidFill>
                          <a:srgbClr val="7030A0"/>
                        </a:solidFill>
                        <a:latin typeface="Cambria Math" panose="02040503050406030204" pitchFamily="18" charset="0"/>
                      </a:rPr>
                      <m:t>𝑱</m:t>
                    </m:r>
                    <m:r>
                      <a:rPr lang="en-US" altLang="zh-CN" sz="1600" b="1">
                        <a:solidFill>
                          <a:srgbClr val="7030A0"/>
                        </a:solidFill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altLang="zh-CN" sz="1600" b="1" i="1">
                        <a:solidFill>
                          <a:srgbClr val="7030A0"/>
                        </a:solidFill>
                        <a:latin typeface="Cambria Math" panose="02040503050406030204" pitchFamily="18" charset="0"/>
                      </a:rPr>
                      <m:t>𝝍</m:t>
                    </m:r>
                  </m:oMath>
                </a14:m>
                <a:r>
                  <a:rPr lang="zh-CN" altLang="en-US" sz="1600" b="1" dirty="0">
                    <a:solidFill>
                      <a:srgbClr val="7030A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b="1" dirty="0">
                    <a:solidFill>
                      <a:srgbClr val="7030A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statistics</a:t>
                </a:r>
                <a:r>
                  <a:rPr lang="zh-CN" altLang="en-US" sz="1600" b="1" dirty="0">
                    <a:solidFill>
                      <a:srgbClr val="7030A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altLang="zh-CN" sz="1600" b="1" dirty="0">
                    <a:solidFill>
                      <a:srgbClr val="7030A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compared</a:t>
                </a:r>
                <a:r>
                  <a:rPr lang="zh-CN" altLang="en-US" sz="1600" b="1" dirty="0">
                    <a:solidFill>
                      <a:srgbClr val="7030A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altLang="zh-CN" sz="1600" b="1" dirty="0">
                    <a:solidFill>
                      <a:srgbClr val="7030A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to</a:t>
                </a:r>
                <a:r>
                  <a:rPr lang="zh-CN" altLang="en-US" sz="1600" b="1" dirty="0">
                    <a:solidFill>
                      <a:srgbClr val="7030A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altLang="zh-CN" sz="1600" b="1" dirty="0">
                    <a:solidFill>
                      <a:srgbClr val="7030A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old</a:t>
                </a:r>
                <a:r>
                  <a:rPr lang="zh-CN" altLang="en-US" sz="1600" b="1" dirty="0">
                    <a:solidFill>
                      <a:srgbClr val="7030A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altLang="zh-CN" sz="1600" b="1" dirty="0">
                    <a:solidFill>
                      <a:srgbClr val="7030A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trigger</a:t>
                </a:r>
                <a:endParaRPr lang="en-US" altLang="zh-CN" sz="1600" b="0" i="1" dirty="0"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lvl="2">
                  <a:lnSpc>
                    <a:spcPct val="150000"/>
                  </a:lnSpc>
                </a:pPr>
                <a:endParaRPr lang="en-US" sz="1350" b="1" i="0" dirty="0">
                  <a:solidFill>
                    <a:srgbClr val="0432FF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742D93FE-A4E5-1541-F2ED-0EF08F9F27A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67353" y="976198"/>
                <a:ext cx="6104884" cy="4367734"/>
              </a:xfrm>
              <a:prstGeom prst="rect">
                <a:avLst/>
              </a:prstGeom>
              <a:blipFill>
                <a:blip r:embed="rId4"/>
                <a:stretch>
                  <a:fillRect l="-830"/>
                </a:stretch>
              </a:blipFill>
              <a:ln>
                <a:solidFill>
                  <a:schemeClr val="bg1"/>
                </a:solidFill>
              </a:ln>
            </p:spPr>
            <p:txBody>
              <a:bodyPr/>
              <a:lstStyle/>
              <a:p>
                <a:r>
                  <a:rPr lang="en-CN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5">
                <a:extLst>
                  <a:ext uri="{FF2B5EF4-FFF2-40B4-BE49-F238E27FC236}">
                    <a16:creationId xmlns:a16="http://schemas.microsoft.com/office/drawing/2014/main" id="{71368B1C-CCEC-BCFE-9894-C0FD330454C0}"/>
                  </a:ext>
                </a:extLst>
              </p:cNvPr>
              <p:cNvSpPr txBox="1"/>
              <p:nvPr/>
            </p:nvSpPr>
            <p:spPr>
              <a:xfrm>
                <a:off x="313609" y="2654027"/>
                <a:ext cx="5957628" cy="1987082"/>
              </a:xfrm>
              <a:prstGeom prst="rect">
                <a:avLst/>
              </a:prstGeom>
              <a:noFill/>
              <a:ln>
                <a:solidFill>
                  <a:schemeClr val="bg1"/>
                </a:solidFill>
              </a:ln>
            </p:spPr>
            <p:txBody>
              <a:bodyPr wrap="square">
                <a:spAutoFit/>
              </a:bodyPr>
              <a:lstStyle/>
              <a:p>
                <a:pPr marL="285750" indent="-285750">
                  <a:lnSpc>
                    <a:spcPct val="150000"/>
                  </a:lnSpc>
                  <a:buFont typeface="Wingdings" pitchFamily="2" charset="2"/>
                  <a:buChar char="v"/>
                </a:pPr>
                <a:r>
                  <a:rPr lang="en-US" altLang="zh-CN" sz="2000" b="1" i="0" dirty="0"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Signal</a:t>
                </a:r>
                <a:r>
                  <a:rPr lang="zh-CN" altLang="en-US" sz="2000" b="1" i="0" dirty="0"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000" b="1" i="0" dirty="0"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and</a:t>
                </a:r>
                <a:r>
                  <a:rPr lang="zh-CN" altLang="en-US" sz="2000" b="1" i="0" dirty="0"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000" b="1" i="0" dirty="0"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Background</a:t>
                </a:r>
                <a:r>
                  <a:rPr lang="zh-CN" altLang="en-US" sz="2000" b="1" i="0" dirty="0"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000" b="1" i="0" dirty="0"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simulated events</a:t>
                </a:r>
                <a:r>
                  <a:rPr lang="en-US" altLang="zh-CN" sz="20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:</a:t>
                </a:r>
              </a:p>
              <a:p>
                <a:pPr marL="742950" lvl="1" indent="-2857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 sz="16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Signal</a:t>
                </a:r>
                <a:r>
                  <a:rPr lang="zh-CN" altLang="en-US" sz="16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600" i="1" smtClean="0">
                        <a:latin typeface="Cambria Math" panose="02040503050406030204" pitchFamily="18" charset="0"/>
                      </a:rPr>
                      <m:t>𝑋</m:t>
                    </m:r>
                    <m:r>
                      <a:rPr lang="en-US" altLang="zh-CN" sz="1600" i="1" smtClean="0">
                        <a:latin typeface="Cambria Math" panose="02040503050406030204" pitchFamily="18" charset="0"/>
                      </a:rPr>
                      <m:t>→</m:t>
                    </m:r>
                    <m:r>
                      <a:rPr lang="en-US" altLang="zh-CN" sz="1600" i="1" smtClean="0">
                        <a:latin typeface="Cambria Math" panose="02040503050406030204" pitchFamily="18" charset="0"/>
                      </a:rPr>
                      <m:t>𝐽</m:t>
                    </m:r>
                    <m:r>
                      <a:rPr lang="en-US" altLang="zh-CN" sz="1600" i="1" smtClean="0"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altLang="zh-CN" sz="1600" i="1" smtClean="0">
                        <a:latin typeface="Cambria Math" panose="02040503050406030204" pitchFamily="18" charset="0"/>
                      </a:rPr>
                      <m:t>𝜓</m:t>
                    </m:r>
                    <m:r>
                      <a:rPr lang="en-US" altLang="zh-CN" sz="1600" i="1" smtClean="0">
                        <a:latin typeface="Cambria Math" panose="02040503050406030204" pitchFamily="18" charset="0"/>
                      </a:rPr>
                      <m:t>𝐽</m:t>
                    </m:r>
                    <m:r>
                      <a:rPr lang="en-US" altLang="zh-CN" sz="1600" i="1" smtClean="0"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altLang="zh-CN" sz="1600" i="1" smtClean="0">
                        <a:latin typeface="Cambria Math" panose="02040503050406030204" pitchFamily="18" charset="0"/>
                      </a:rPr>
                      <m:t>𝜓</m:t>
                    </m:r>
                    <m:r>
                      <a:rPr lang="en-US" altLang="zh-CN" sz="1600" i="1" smtClean="0">
                        <a:latin typeface="Cambria Math" panose="02040503050406030204" pitchFamily="18" charset="0"/>
                      </a:rPr>
                      <m:t>→</m:t>
                    </m:r>
                    <m:sSup>
                      <m:sSupPr>
                        <m:ctrlPr>
                          <a:rPr lang="en-US" altLang="zh-CN" sz="160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𝜇</m:t>
                        </m:r>
                      </m:e>
                      <m:sup>
                        <m:r>
                          <a:rPr lang="en-US" altLang="zh-CN" sz="1600" b="0" i="1" smtClean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lang="en-US" altLang="zh-CN" sz="16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𝜇</m:t>
                        </m:r>
                      </m:e>
                      <m:sup>
                        <m:r>
                          <a:rPr lang="en-US" altLang="zh-CN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</m:sup>
                    </m:sSup>
                    <m:sSup>
                      <m:sSupPr>
                        <m:ctrlPr>
                          <a:rPr lang="en-US" altLang="zh-CN" sz="16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𝜇</m:t>
                        </m:r>
                      </m:e>
                      <m:sup>
                        <m:r>
                          <a:rPr lang="en-US" altLang="zh-CN" sz="1600" i="1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lang="en-US" altLang="zh-CN" sz="16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𝜇</m:t>
                        </m:r>
                      </m:e>
                      <m:sup>
                        <m:r>
                          <a:rPr lang="en-US" altLang="zh-CN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</m:sup>
                    </m:sSup>
                    <m:r>
                      <a:rPr lang="en-US" altLang="zh-CN" sz="1600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altLang="zh-CN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by </a:t>
                </a:r>
                <a:r>
                  <a:rPr lang="en-US" altLang="zh-CN" sz="1600" dirty="0" err="1">
                    <a:solidFill>
                      <a:srgbClr val="0432F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JHUGen</a:t>
                </a:r>
                <a:endParaRPr lang="en-US" altLang="zh-CN" sz="16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742950" lvl="1" indent="-2857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 sz="16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NRSPS</a:t>
                </a:r>
                <a:r>
                  <a:rPr lang="zh-CN" alt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altLang="zh-CN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and</a:t>
                </a:r>
                <a:r>
                  <a:rPr lang="zh-CN" alt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altLang="zh-CN" sz="1600" b="1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Feeddown</a:t>
                </a:r>
                <a:r>
                  <a:rPr lang="zh-CN" alt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altLang="zh-CN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by </a:t>
                </a:r>
                <a:r>
                  <a:rPr lang="en-US" altLang="zh-CN" sz="1600" dirty="0">
                    <a:solidFill>
                      <a:srgbClr val="0432F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Pythia8</a:t>
                </a:r>
              </a:p>
              <a:p>
                <a:pPr marL="742950" lvl="1" indent="-2857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 sz="16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DPS</a:t>
                </a:r>
                <a:r>
                  <a:rPr lang="en-US" altLang="zh-CN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altLang="zh-CN" sz="1600" dirty="0">
                    <a:solidFill>
                      <a:srgbClr val="0432F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event-mixing</a:t>
                </a:r>
              </a:p>
              <a:p>
                <a:pPr marL="742950" lvl="1" indent="-2857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US" sz="1600" b="1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Feeddown</a:t>
                </a:r>
                <a:r>
                  <a:rPr lang="en-US" altLang="zh-CN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:</a:t>
                </a:r>
                <a:r>
                  <a:rPr lang="zh-CN" alt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600" i="1" smtClean="0">
                        <a:latin typeface="Cambria Math" panose="02040503050406030204" pitchFamily="18" charset="0"/>
                      </a:rPr>
                      <m:t>𝑋</m:t>
                    </m:r>
                    <m:d>
                      <m:dPr>
                        <m:ctrlPr>
                          <a:rPr lang="en-US" altLang="zh-CN" sz="16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zh-CN" sz="1600" b="0" i="1" smtClean="0">
                            <a:latin typeface="Cambria Math" panose="02040503050406030204" pitchFamily="18" charset="0"/>
                          </a:rPr>
                          <m:t>6900</m:t>
                        </m:r>
                      </m:e>
                    </m:d>
                    <m:r>
                      <a:rPr lang="en-US" altLang="zh-CN" sz="1600" i="1">
                        <a:latin typeface="Cambria Math" panose="02040503050406030204" pitchFamily="18" charset="0"/>
                      </a:rPr>
                      <m:t>→</m:t>
                    </m:r>
                    <m:r>
                      <a:rPr lang="en-US" altLang="zh-CN" sz="1600" i="1">
                        <a:latin typeface="Cambria Math" panose="02040503050406030204" pitchFamily="18" charset="0"/>
                      </a:rPr>
                      <m:t>𝐽</m:t>
                    </m:r>
                    <m:r>
                      <a:rPr lang="en-US" altLang="zh-CN" sz="1600" i="1"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altLang="zh-CN" sz="1600" i="1">
                        <a:latin typeface="Cambria Math" panose="02040503050406030204" pitchFamily="18" charset="0"/>
                      </a:rPr>
                      <m:t>𝜓𝜓</m:t>
                    </m:r>
                    <m:r>
                      <a:rPr lang="en-US" altLang="zh-CN" sz="1600" b="0" i="1" smtClean="0">
                        <a:latin typeface="Cambria Math" panose="02040503050406030204" pitchFamily="18" charset="0"/>
                      </a:rPr>
                      <m:t>(2</m:t>
                    </m:r>
                    <m:r>
                      <a:rPr lang="en-US" altLang="zh-CN" sz="1600" b="0" i="1" smtClean="0">
                        <a:latin typeface="Cambria Math" panose="02040503050406030204" pitchFamily="18" charset="0"/>
                      </a:rPr>
                      <m:t>𝑆</m:t>
                    </m:r>
                    <m:r>
                      <a:rPr lang="en-US" altLang="zh-CN" sz="1600" b="0" i="1" smtClean="0">
                        <a:latin typeface="Cambria Math" panose="02040503050406030204" pitchFamily="18" charset="0"/>
                      </a:rPr>
                      <m:t>)→</m:t>
                    </m:r>
                    <m:r>
                      <a:rPr lang="en-US" altLang="zh-CN" sz="1600" i="1">
                        <a:latin typeface="Cambria Math" panose="02040503050406030204" pitchFamily="18" charset="0"/>
                      </a:rPr>
                      <m:t>𝐽</m:t>
                    </m:r>
                    <m:r>
                      <a:rPr lang="en-US" altLang="zh-CN" sz="1600" i="1"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altLang="zh-CN" sz="1600" i="1">
                        <a:latin typeface="Cambria Math" panose="02040503050406030204" pitchFamily="18" charset="0"/>
                      </a:rPr>
                      <m:t>𝜓</m:t>
                    </m:r>
                    <m:r>
                      <a:rPr lang="en-US" altLang="zh-CN" sz="1600" i="1">
                        <a:latin typeface="Cambria Math" panose="02040503050406030204" pitchFamily="18" charset="0"/>
                      </a:rPr>
                      <m:t>𝐽</m:t>
                    </m:r>
                    <m:r>
                      <a:rPr lang="en-US" altLang="zh-CN" sz="1600" i="1"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altLang="zh-CN" sz="1600" i="1">
                        <a:latin typeface="Cambria Math" panose="02040503050406030204" pitchFamily="18" charset="0"/>
                      </a:rPr>
                      <m:t>𝜓</m:t>
                    </m:r>
                    <m:r>
                      <a:rPr lang="en-US" altLang="zh-CN" sz="1600" i="1"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altLang="zh-CN" sz="1600" b="0" i="1" smtClean="0">
                        <a:latin typeface="Cambria Math" panose="02040503050406030204" pitchFamily="18" charset="0"/>
                      </a:rPr>
                      <m:t>𝑎𝑛𝑦𝑡h𝑖𝑛𝑔</m:t>
                    </m:r>
                  </m:oMath>
                </a14:m>
                <a:r>
                  <a:rPr lang="zh-CN" alt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endParaRPr lang="en-US" sz="1600" dirty="0">
                  <a:solidFill>
                    <a:srgbClr val="0432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4" name="TextBox 5">
                <a:extLst>
                  <a:ext uri="{FF2B5EF4-FFF2-40B4-BE49-F238E27FC236}">
                    <a16:creationId xmlns:a16="http://schemas.microsoft.com/office/drawing/2014/main" id="{71368B1C-CCEC-BCFE-9894-C0FD330454C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3609" y="2654027"/>
                <a:ext cx="5957628" cy="1987082"/>
              </a:xfrm>
              <a:prstGeom prst="rect">
                <a:avLst/>
              </a:prstGeom>
              <a:blipFill>
                <a:blip r:embed="rId5"/>
                <a:stretch>
                  <a:fillRect l="-849" b="-3165"/>
                </a:stretch>
              </a:blipFill>
              <a:ln>
                <a:solidFill>
                  <a:schemeClr val="bg1"/>
                </a:solidFill>
              </a:ln>
            </p:spPr>
            <p:txBody>
              <a:bodyPr/>
              <a:lstStyle/>
              <a:p>
                <a:r>
                  <a:rPr lang="en-CN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13">
            <a:extLst>
              <a:ext uri="{FF2B5EF4-FFF2-40B4-BE49-F238E27FC236}">
                <a16:creationId xmlns:a16="http://schemas.microsoft.com/office/drawing/2014/main" id="{FD669CD8-E581-69E3-7197-1C7F95A0D75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75552" y="4821626"/>
            <a:ext cx="2353142" cy="1443647"/>
          </a:xfrm>
          <a:prstGeom prst="rect">
            <a:avLst/>
          </a:prstGeom>
        </p:spPr>
      </p:pic>
      <p:pic>
        <p:nvPicPr>
          <p:cNvPr id="6" name="Picture 14">
            <a:extLst>
              <a:ext uri="{FF2B5EF4-FFF2-40B4-BE49-F238E27FC236}">
                <a16:creationId xmlns:a16="http://schemas.microsoft.com/office/drawing/2014/main" id="{7547E81F-A183-4CFA-F15A-6434BA8E62D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251976" y="4785107"/>
            <a:ext cx="2199060" cy="1417108"/>
          </a:xfrm>
          <a:prstGeom prst="rect">
            <a:avLst/>
          </a:prstGeom>
        </p:spPr>
      </p:pic>
      <p:sp>
        <p:nvSpPr>
          <p:cNvPr id="8" name="TextBox 17">
            <a:extLst>
              <a:ext uri="{FF2B5EF4-FFF2-40B4-BE49-F238E27FC236}">
                <a16:creationId xmlns:a16="http://schemas.microsoft.com/office/drawing/2014/main" id="{F382CCAE-6C91-60A7-B480-EBB3FA393F45}"/>
              </a:ext>
            </a:extLst>
          </p:cNvPr>
          <p:cNvSpPr txBox="1"/>
          <p:nvPr/>
        </p:nvSpPr>
        <p:spPr>
          <a:xfrm>
            <a:off x="1332143" y="6149657"/>
            <a:ext cx="8812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b="1" dirty="0">
                <a:solidFill>
                  <a:srgbClr val="2475C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SPS</a:t>
            </a:r>
            <a:endParaRPr lang="en-CN" sz="1400" b="1" dirty="0">
              <a:solidFill>
                <a:srgbClr val="2475C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18">
            <a:extLst>
              <a:ext uri="{FF2B5EF4-FFF2-40B4-BE49-F238E27FC236}">
                <a16:creationId xmlns:a16="http://schemas.microsoft.com/office/drawing/2014/main" id="{85D59B0C-D442-0A0C-DBF5-719D4DAB109F}"/>
              </a:ext>
            </a:extLst>
          </p:cNvPr>
          <p:cNvSpPr txBox="1"/>
          <p:nvPr/>
        </p:nvSpPr>
        <p:spPr>
          <a:xfrm>
            <a:off x="3951855" y="6149657"/>
            <a:ext cx="52290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b="1" dirty="0">
                <a:solidFill>
                  <a:srgbClr val="2475C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DPS</a:t>
            </a:r>
            <a:endParaRPr lang="en-CN" sz="1400" b="1" dirty="0">
              <a:solidFill>
                <a:srgbClr val="2475C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A857856-9C65-01B8-41D5-260F3391093C}"/>
              </a:ext>
            </a:extLst>
          </p:cNvPr>
          <p:cNvSpPr txBox="1"/>
          <p:nvPr/>
        </p:nvSpPr>
        <p:spPr>
          <a:xfrm>
            <a:off x="6167353" y="5453360"/>
            <a:ext cx="5621518" cy="7251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itchFamily="2" charset="2"/>
              <a:buChar char="v"/>
            </a:pPr>
            <a:r>
              <a:rPr lang="en-US" altLang="zh-CN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Event selection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Follow</a:t>
            </a:r>
            <a:r>
              <a:rPr lang="zh-CN" alt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Run</a:t>
            </a:r>
            <a:r>
              <a:rPr lang="zh-CN" alt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zh-CN" alt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cuts</a:t>
            </a:r>
            <a:r>
              <a:rPr lang="zh-CN" alt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zh-CN" alt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new</a:t>
            </a:r>
            <a:r>
              <a:rPr lang="zh-CN" alt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trigger</a:t>
            </a:r>
            <a:r>
              <a:rPr lang="zh-CN" alt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for</a:t>
            </a:r>
            <a:r>
              <a:rPr lang="zh-CN" alt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Run</a:t>
            </a:r>
            <a:r>
              <a:rPr lang="zh-CN" alt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endParaRPr lang="en-CN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46D009B-93C5-E38E-BB90-0B0311CFCF06}"/>
              </a:ext>
            </a:extLst>
          </p:cNvPr>
          <p:cNvSpPr txBox="1"/>
          <p:nvPr/>
        </p:nvSpPr>
        <p:spPr>
          <a:xfrm>
            <a:off x="313609" y="976198"/>
            <a:ext cx="5711040" cy="1248419"/>
          </a:xfrm>
          <a:prstGeom prst="rect">
            <a:avLst/>
          </a:prstGeom>
          <a:noFill/>
          <a:ln w="15875"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pPr marL="285750" indent="-285750" algn="l">
              <a:lnSpc>
                <a:spcPct val="150000"/>
              </a:lnSpc>
              <a:buFont typeface="Wingdings" pitchFamily="2" charset="2"/>
              <a:buChar char="v"/>
            </a:pPr>
            <a:r>
              <a:rPr lang="en-US" sz="2000" b="1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Data samples</a:t>
            </a:r>
            <a:r>
              <a:rPr lang="zh-CN" altLang="en-US" sz="2000" b="1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432FF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 sz="2000" dirty="0">
                <a:solidFill>
                  <a:srgbClr val="0432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315</a:t>
            </a:r>
            <a:r>
              <a:rPr lang="zh-CN" altLang="en-US" sz="2000" dirty="0">
                <a:solidFill>
                  <a:srgbClr val="0432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432FF"/>
                </a:solidFill>
                <a:latin typeface="Times New Roman" panose="02020603050405020304" pitchFamily="18" charset="0"/>
                <a:ea typeface="Arial" charset="0"/>
                <a:cs typeface="Times New Roman" panose="02020603050405020304" pitchFamily="18" charset="0"/>
              </a:rPr>
              <a:t>fb</a:t>
            </a:r>
            <a:r>
              <a:rPr lang="en-US" altLang="zh-CN" sz="2000" baseline="30000" dirty="0">
                <a:solidFill>
                  <a:srgbClr val="0432FF"/>
                </a:solidFill>
                <a:latin typeface="Times New Roman" panose="02020603050405020304" pitchFamily="18" charset="0"/>
                <a:ea typeface="Arial" charset="0"/>
                <a:cs typeface="Times New Roman" panose="02020603050405020304" pitchFamily="18" charset="0"/>
              </a:rPr>
              <a:t>-1</a:t>
            </a:r>
            <a:r>
              <a:rPr lang="en-US" altLang="zh-CN" sz="2000" dirty="0">
                <a:solidFill>
                  <a:srgbClr val="0432FF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en-US" sz="2000" dirty="0">
              <a:solidFill>
                <a:srgbClr val="0432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sz="16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Run </a:t>
            </a:r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16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zh-CN" altLang="en-US" sz="16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1600" b="0" i="0" dirty="0">
                <a:solidFill>
                  <a:srgbClr val="0432FF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135 </a:t>
            </a:r>
            <a:r>
              <a:rPr lang="en-US" altLang="zh-CN" sz="1600" dirty="0">
                <a:solidFill>
                  <a:srgbClr val="0432FF"/>
                </a:solidFill>
                <a:latin typeface="Times New Roman" panose="02020603050405020304" pitchFamily="18" charset="0"/>
                <a:ea typeface="Arial" charset="0"/>
                <a:cs typeface="Times New Roman" panose="02020603050405020304" pitchFamily="18" charset="0"/>
              </a:rPr>
              <a:t>fb</a:t>
            </a:r>
            <a:r>
              <a:rPr lang="en-US" altLang="zh-CN" sz="1600" baseline="30000" dirty="0">
                <a:solidFill>
                  <a:srgbClr val="0432FF"/>
                </a:solidFill>
                <a:latin typeface="Times New Roman" panose="02020603050405020304" pitchFamily="18" charset="0"/>
                <a:ea typeface="Arial" charset="0"/>
                <a:cs typeface="Times New Roman" panose="02020603050405020304" pitchFamily="18" charset="0"/>
              </a:rPr>
              <a:t>-1</a:t>
            </a:r>
            <a:r>
              <a:rPr lang="en-US" altLang="zh-CN" sz="1600" b="0" i="0" dirty="0">
                <a:solidFill>
                  <a:srgbClr val="0432FF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16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data taken in 2016, 2017 and 2018</a:t>
            </a:r>
            <a:endParaRPr lang="en-US" altLang="zh-CN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sz="16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Run</a:t>
            </a:r>
            <a:r>
              <a:rPr lang="zh-CN" altLang="en-US" sz="16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16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en-US" altLang="zh-CN" sz="1600" b="0" i="0" dirty="0">
                <a:solidFill>
                  <a:srgbClr val="0432FF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180 </a:t>
            </a:r>
            <a:r>
              <a:rPr lang="en-US" altLang="zh-CN" sz="1600" dirty="0">
                <a:solidFill>
                  <a:srgbClr val="0432FF"/>
                </a:solidFill>
                <a:latin typeface="Times New Roman" panose="02020603050405020304" pitchFamily="18" charset="0"/>
                <a:ea typeface="Arial" charset="0"/>
                <a:cs typeface="Times New Roman" panose="02020603050405020304" pitchFamily="18" charset="0"/>
              </a:rPr>
              <a:t>fb</a:t>
            </a:r>
            <a:r>
              <a:rPr lang="en-US" altLang="zh-CN" sz="1600" baseline="30000" dirty="0">
                <a:solidFill>
                  <a:srgbClr val="0432FF"/>
                </a:solidFill>
                <a:latin typeface="Times New Roman" panose="02020603050405020304" pitchFamily="18" charset="0"/>
                <a:ea typeface="Arial" charset="0"/>
                <a:cs typeface="Times New Roman" panose="02020603050405020304" pitchFamily="18" charset="0"/>
              </a:rPr>
              <a:t>-1</a:t>
            </a:r>
            <a:r>
              <a:rPr lang="en-US" altLang="zh-CN" sz="1600" b="0" i="0" dirty="0">
                <a:solidFill>
                  <a:srgbClr val="0432FF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16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data taken in 2022,</a:t>
            </a:r>
            <a:r>
              <a:rPr lang="zh-CN" altLang="en-US" sz="16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16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2023</a:t>
            </a:r>
            <a:r>
              <a:rPr lang="zh-CN" altLang="en-US" sz="16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16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and</a:t>
            </a:r>
            <a:r>
              <a:rPr lang="zh-CN" altLang="en-US" sz="16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16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2024</a:t>
            </a:r>
          </a:p>
        </p:txBody>
      </p:sp>
    </p:spTree>
    <p:extLst>
      <p:ext uri="{BB962C8B-B14F-4D97-AF65-F5344CB8AC3E}">
        <p14:creationId xmlns:p14="http://schemas.microsoft.com/office/powerpoint/2010/main" val="36435186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building in the snow&#10;&#10;Description automatically generated">
            <a:extLst>
              <a:ext uri="{FF2B5EF4-FFF2-40B4-BE49-F238E27FC236}">
                <a16:creationId xmlns:a16="http://schemas.microsoft.com/office/drawing/2014/main" id="{3C07DFC7-144A-9AE3-5F72-61600D69896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 amt="35000"/>
          </a:blip>
          <a:srcRect b="24615"/>
          <a:stretch/>
        </p:blipFill>
        <p:spPr>
          <a:xfrm>
            <a:off x="-1" y="0"/>
            <a:ext cx="12192000" cy="6895932"/>
          </a:xfrm>
          <a:prstGeom prst="rect">
            <a:avLst/>
          </a:prstGeom>
        </p:spPr>
      </p:pic>
      <p:sp>
        <p:nvSpPr>
          <p:cNvPr id="20" name="AutoShape 2" descr="ataQuality &lt; CMSPublic &lt; TWiki">
            <a:extLst>
              <a:ext uri="{FF2B5EF4-FFF2-40B4-BE49-F238E27FC236}">
                <a16:creationId xmlns:a16="http://schemas.microsoft.com/office/drawing/2014/main" id="{D7ABA860-4640-919D-4CAC-5CD133994D22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786500" y="525972"/>
            <a:ext cx="2286000" cy="1714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pic>
        <p:nvPicPr>
          <p:cNvPr id="7" name="Picture 1" descr="page1image45887056">
            <a:extLst>
              <a:ext uri="{FF2B5EF4-FFF2-40B4-BE49-F238E27FC236}">
                <a16:creationId xmlns:a16="http://schemas.microsoft.com/office/drawing/2014/main" id="{558BE136-BA63-400E-2465-FA7F5AAB790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"/>
            <a:ext cx="786500" cy="786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文本框 27">
            <a:extLst>
              <a:ext uri="{FF2B5EF4-FFF2-40B4-BE49-F238E27FC236}">
                <a16:creationId xmlns:a16="http://schemas.microsoft.com/office/drawing/2014/main" id="{D50B6C07-C9F5-E68B-4DDB-0085F3CB93FC}"/>
              </a:ext>
            </a:extLst>
          </p:cNvPr>
          <p:cNvSpPr txBox="1"/>
          <p:nvPr/>
        </p:nvSpPr>
        <p:spPr>
          <a:xfrm>
            <a:off x="3939021" y="100863"/>
            <a:ext cx="431395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b="1" dirty="0">
                <a:solidFill>
                  <a:srgbClr val="703881"/>
                </a:solidFill>
                <a:latin typeface="思源宋体 Heavy" panose="02020900000000000000" pitchFamily="18" charset="-122"/>
                <a:ea typeface="思源宋体 Heavy" panose="02020900000000000000" pitchFamily="18" charset="-122"/>
                <a:cs typeface="+mn-ea"/>
                <a:sym typeface="+mn-lt"/>
              </a:rPr>
              <a:t>Outline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BF47F44-497B-4729-895A-50CE5CD6730B}"/>
              </a:ext>
            </a:extLst>
          </p:cNvPr>
          <p:cNvSpPr txBox="1"/>
          <p:nvPr/>
        </p:nvSpPr>
        <p:spPr>
          <a:xfrm>
            <a:off x="2816343" y="1533384"/>
            <a:ext cx="7988061" cy="37912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>
              <a:lnSpc>
                <a:spcPts val="3160"/>
              </a:lnSpc>
              <a:buFont typeface="Wingdings" pitchFamily="2" charset="2"/>
              <a:buChar char="q"/>
            </a:pPr>
            <a:r>
              <a:rPr lang="en-US" altLang="zh-CN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Motivation</a:t>
            </a:r>
          </a:p>
          <a:p>
            <a:pPr marL="571500" indent="-571500">
              <a:lnSpc>
                <a:spcPts val="3160"/>
              </a:lnSpc>
              <a:buFont typeface="Wingdings" pitchFamily="2" charset="2"/>
              <a:buChar char="q"/>
            </a:pPr>
            <a:endParaRPr lang="en-US" altLang="zh-CN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71500" indent="-571500">
              <a:lnSpc>
                <a:spcPts val="3160"/>
              </a:lnSpc>
              <a:buFont typeface="Wingdings" pitchFamily="2" charset="2"/>
              <a:buChar char="q"/>
            </a:pPr>
            <a:r>
              <a:rPr lang="en-US" altLang="zh-CN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𝐽/𝜓𝐽/𝜓</a:t>
            </a:r>
            <a:r>
              <a:rPr lang="zh-CN" altLang="en-US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updated</a:t>
            </a:r>
            <a:r>
              <a:rPr lang="zh-CN" altLang="en-US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result</a:t>
            </a:r>
          </a:p>
          <a:p>
            <a:pPr marL="571500" indent="-571500">
              <a:lnSpc>
                <a:spcPts val="3160"/>
              </a:lnSpc>
              <a:buFont typeface="Wingdings" pitchFamily="2" charset="2"/>
              <a:buChar char="q"/>
            </a:pPr>
            <a:endParaRPr lang="en-US" altLang="zh-CN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71500" indent="-571500">
              <a:lnSpc>
                <a:spcPts val="3160"/>
              </a:lnSpc>
              <a:buFont typeface="Wingdings" pitchFamily="2" charset="2"/>
              <a:buChar char="q"/>
            </a:pPr>
            <a:r>
              <a:rPr lang="en-US" altLang="zh-CN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𝐽/𝜓𝜓(2S)</a:t>
            </a:r>
            <a:r>
              <a:rPr lang="zh-CN" altLang="en-US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result</a:t>
            </a:r>
          </a:p>
          <a:p>
            <a:pPr>
              <a:lnSpc>
                <a:spcPts val="3160"/>
              </a:lnSpc>
            </a:pPr>
            <a:endParaRPr lang="en-US" altLang="zh-CN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71500" indent="-571500">
              <a:lnSpc>
                <a:spcPts val="3160"/>
              </a:lnSpc>
              <a:buFont typeface="Wingdings" pitchFamily="2" charset="2"/>
              <a:buChar char="q"/>
            </a:pPr>
            <a:r>
              <a:rPr lang="en-US" altLang="zh-CN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Spin-parity measurement</a:t>
            </a:r>
          </a:p>
          <a:p>
            <a:pPr lvl="1">
              <a:lnSpc>
                <a:spcPts val="3160"/>
              </a:lnSpc>
            </a:pPr>
            <a:endParaRPr lang="en-US" altLang="zh-CN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71500" indent="-571500">
              <a:lnSpc>
                <a:spcPts val="3160"/>
              </a:lnSpc>
              <a:buFont typeface="Wingdings" pitchFamily="2" charset="2"/>
              <a:buChar char="q"/>
            </a:pPr>
            <a:r>
              <a:rPr lang="en-US" altLang="zh-CN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Summary</a:t>
            </a:r>
          </a:p>
        </p:txBody>
      </p:sp>
      <p:sp>
        <p:nvSpPr>
          <p:cNvPr id="5" name="Slide Number Placeholder 8">
            <a:extLst>
              <a:ext uri="{FF2B5EF4-FFF2-40B4-BE49-F238E27FC236}">
                <a16:creationId xmlns:a16="http://schemas.microsoft.com/office/drawing/2014/main" id="{7D668B5A-ABA6-1CD4-7881-28036AD0EE7D}"/>
              </a:ext>
            </a:extLst>
          </p:cNvPr>
          <p:cNvSpPr txBox="1">
            <a:spLocks/>
          </p:cNvSpPr>
          <p:nvPr/>
        </p:nvSpPr>
        <p:spPr>
          <a:xfrm>
            <a:off x="11761064" y="6530807"/>
            <a:ext cx="4402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0656997-67EF-DA49-A4B2-B9CA2969301D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12390321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spd="slow">
        <p159:morph option="byObject"/>
      </p:transition>
    </mc:Choice>
    <mc:Fallback>
      <p:transition spd="slow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AutoShape 2" descr="ataQuality &lt; CMSPublic &lt; TWiki">
            <a:extLst>
              <a:ext uri="{FF2B5EF4-FFF2-40B4-BE49-F238E27FC236}">
                <a16:creationId xmlns:a16="http://schemas.microsoft.com/office/drawing/2014/main" id="{D7ABA860-4640-919D-4CAC-5CD133994D22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786500" y="525972"/>
            <a:ext cx="2286000" cy="1714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" name="Slide Number Placeholder 8">
            <a:extLst>
              <a:ext uri="{FF2B5EF4-FFF2-40B4-BE49-F238E27FC236}">
                <a16:creationId xmlns:a16="http://schemas.microsoft.com/office/drawing/2014/main" id="{847CD213-329B-ED66-25C4-11BFB9C70832}"/>
              </a:ext>
            </a:extLst>
          </p:cNvPr>
          <p:cNvSpPr txBox="1">
            <a:spLocks/>
          </p:cNvSpPr>
          <p:nvPr/>
        </p:nvSpPr>
        <p:spPr>
          <a:xfrm>
            <a:off x="11761064" y="6530807"/>
            <a:ext cx="4402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0656997-67EF-DA49-A4B2-B9CA2969301D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</a:t>
            </a:fld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7" name="Picture 1" descr="page1image45887056">
            <a:extLst>
              <a:ext uri="{FF2B5EF4-FFF2-40B4-BE49-F238E27FC236}">
                <a16:creationId xmlns:a16="http://schemas.microsoft.com/office/drawing/2014/main" id="{558BE136-BA63-400E-2465-FA7F5AAB790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"/>
            <a:ext cx="786500" cy="786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文本框 27">
            <a:extLst>
              <a:ext uri="{FF2B5EF4-FFF2-40B4-BE49-F238E27FC236}">
                <a16:creationId xmlns:a16="http://schemas.microsoft.com/office/drawing/2014/main" id="{D50B6C07-C9F5-E68B-4DDB-0085F3CB93FC}"/>
              </a:ext>
            </a:extLst>
          </p:cNvPr>
          <p:cNvSpPr txBox="1"/>
          <p:nvPr/>
        </p:nvSpPr>
        <p:spPr>
          <a:xfrm>
            <a:off x="0" y="100863"/>
            <a:ext cx="1219199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b="1" dirty="0">
                <a:solidFill>
                  <a:srgbClr val="703881"/>
                </a:solidFill>
                <a:latin typeface="思源宋体 Heavy" panose="02020900000000000000" pitchFamily="18" charset="-122"/>
                <a:ea typeface="思源宋体 Heavy" panose="02020900000000000000" pitchFamily="18" charset="-122"/>
                <a:cs typeface="+mn-ea"/>
                <a:sym typeface="+mn-lt"/>
              </a:rPr>
              <a:t>Signal and background models</a:t>
            </a:r>
          </a:p>
        </p:txBody>
      </p:sp>
      <p:sp>
        <p:nvSpPr>
          <p:cNvPr id="3" name="文本框 14">
            <a:extLst>
              <a:ext uri="{FF2B5EF4-FFF2-40B4-BE49-F238E27FC236}">
                <a16:creationId xmlns:a16="http://schemas.microsoft.com/office/drawing/2014/main" id="{8127ECE2-1DA9-FB82-09D4-BF5C5E9F50A4}"/>
              </a:ext>
            </a:extLst>
          </p:cNvPr>
          <p:cNvSpPr txBox="1"/>
          <p:nvPr/>
        </p:nvSpPr>
        <p:spPr>
          <a:xfrm>
            <a:off x="405088" y="1083745"/>
            <a:ext cx="8720983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Wingdings" pitchFamily="2" charset="2"/>
              <a:buChar char="§"/>
            </a:pPr>
            <a:r>
              <a:rPr lang="en-US" altLang="zh-CN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Signal</a:t>
            </a:r>
            <a:r>
              <a:rPr lang="zh-CN" alt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shape:</a:t>
            </a:r>
            <a:r>
              <a:rPr lang="zh-CN" alt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en-US" altLang="zh-CN" sz="2000" b="1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elativistic Breit-Wigner </a:t>
            </a:r>
          </a:p>
        </p:txBody>
      </p:sp>
      <p:pic>
        <p:nvPicPr>
          <p:cNvPr id="4" name="Picture 5">
            <a:extLst>
              <a:ext uri="{FF2B5EF4-FFF2-40B4-BE49-F238E27FC236}">
                <a16:creationId xmlns:a16="http://schemas.microsoft.com/office/drawing/2014/main" id="{ABF0DB41-9930-C99A-FD82-D47379FBF2D1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22478" b="75712"/>
          <a:stretch/>
        </p:blipFill>
        <p:spPr>
          <a:xfrm>
            <a:off x="8561387" y="1023401"/>
            <a:ext cx="3199677" cy="1091891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B566F078-EA84-A6DD-41EB-77184562B1B9}"/>
              </a:ext>
            </a:extLst>
          </p:cNvPr>
          <p:cNvSpPr txBox="1"/>
          <p:nvPr/>
        </p:nvSpPr>
        <p:spPr>
          <a:xfrm>
            <a:off x="405088" y="2367564"/>
            <a:ext cx="9982200" cy="9197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Font typeface="Wingdings" pitchFamily="2" charset="2"/>
              <a:buChar char="v"/>
            </a:pPr>
            <a:r>
              <a:rPr lang="en-US" sz="20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Non-interference model:</a:t>
            </a:r>
            <a:endParaRPr lang="en-US" sz="2000" b="1" i="0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42950" lvl="1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en-US" b="1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Signal-hypothesis:</a:t>
            </a:r>
            <a:r>
              <a:rPr lang="en-US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NRSPS</a:t>
            </a:r>
            <a:r>
              <a:rPr lang="zh-CN" altLang="en-US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zh-CN" altLang="en-US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NRDPS</a:t>
            </a:r>
            <a:r>
              <a:rPr lang="zh-CN" altLang="en-US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zh-CN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Comb</a:t>
            </a:r>
            <a:r>
              <a:rPr lang="zh-CN" altLang="en-US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zh-CN" altLang="en-US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Feeddown</a:t>
            </a:r>
            <a:r>
              <a:rPr lang="zh-CN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zh-CN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BW0</a:t>
            </a:r>
            <a:r>
              <a:rPr lang="zh-CN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zh-CN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432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BW1</a:t>
            </a:r>
            <a:r>
              <a:rPr lang="zh-CN" altLang="en-US" b="1" dirty="0">
                <a:solidFill>
                  <a:srgbClr val="0432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432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zh-CN" altLang="en-US" b="1" dirty="0">
                <a:solidFill>
                  <a:srgbClr val="0432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432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BW2</a:t>
            </a:r>
            <a:r>
              <a:rPr lang="zh-CN" altLang="en-US" b="1" dirty="0">
                <a:solidFill>
                  <a:srgbClr val="0432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432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zh-CN" altLang="en-US" b="1" dirty="0">
                <a:solidFill>
                  <a:srgbClr val="0432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432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BW3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E082B939-99E9-E08A-29A9-4F07F8DD741E}"/>
                  </a:ext>
                </a:extLst>
              </p:cNvPr>
              <p:cNvSpPr txBox="1"/>
              <p:nvPr/>
            </p:nvSpPr>
            <p:spPr>
              <a:xfrm>
                <a:off x="2535517" y="3481887"/>
                <a:ext cx="6590554" cy="87318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sz="1600" b="0" i="1" smtClean="0">
                          <a:latin typeface="Cambria Math" panose="02040503050406030204" pitchFamily="18" charset="0"/>
                        </a:rPr>
                        <m:t>𝑃𝑑𝑓</m:t>
                      </m:r>
                      <m:d>
                        <m:dPr>
                          <m:ctrlPr>
                            <a:rPr lang="en-US" altLang="zh-CN" sz="16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altLang="zh-CN" sz="1600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</m:d>
                      <m:r>
                        <a:rPr lang="en-US" altLang="zh-CN" sz="1600" b="0" i="1" smtClean="0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hr m:val="∑"/>
                          <m:subHide m:val="on"/>
                          <m:supHide m:val="on"/>
                          <m:ctrlPr>
                            <a:rPr lang="en-US" altLang="zh-CN" sz="1600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/>
                        <m:sup/>
                        <m:e>
                          <m:sSub>
                            <m:sSubPr>
                              <m:ctrlPr>
                                <a:rPr lang="en-US" altLang="zh-CN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zh-CN" sz="1600" b="0" i="1" smtClean="0"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b>
                              <m:sSub>
                                <m:sSubPr>
                                  <m:ctrlPr>
                                    <a:rPr lang="en-US" altLang="zh-CN" sz="16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1600" b="0" i="1" smtClean="0">
                                      <a:latin typeface="Cambria Math" panose="02040503050406030204" pitchFamily="18" charset="0"/>
                                    </a:rPr>
                                    <m:t>𝑋</m:t>
                                  </m:r>
                                </m:e>
                                <m:sub>
                                  <m:r>
                                    <a:rPr lang="en-US" altLang="zh-CN" sz="1600" b="0" i="1" smtClean="0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</m:sub>
                          </m:sSub>
                          <m:r>
                            <a:rPr lang="en-US" altLang="zh-CN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sSup>
                            <m:sSupPr>
                              <m:ctrlPr>
                                <a:rPr lang="en-US" altLang="zh-CN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begChr m:val="|"/>
                                  <m:endChr m:val="|"/>
                                  <m:ctrlPr>
                                    <a:rPr lang="en-US" altLang="zh-CN" sz="16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altLang="zh-CN" sz="16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𝐵𝑊</m:t>
                                  </m:r>
                                  <m:d>
                                    <m:dPr>
                                      <m:ctrlPr>
                                        <a:rPr lang="en-US" altLang="zh-CN" sz="16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altLang="zh-CN" sz="16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𝑚</m:t>
                                      </m:r>
                                      <m:r>
                                        <a:rPr lang="en-US" altLang="zh-CN" sz="16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,</m:t>
                                      </m:r>
                                      <m:sSub>
                                        <m:sSubPr>
                                          <m:ctrlPr>
                                            <a:rPr lang="en-US" altLang="zh-CN" sz="1600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altLang="zh-CN" sz="1600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𝑀</m:t>
                                          </m:r>
                                        </m:e>
                                        <m:sub>
                                          <m:r>
                                            <a:rPr lang="en-US" altLang="zh-CN" sz="1600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𝑖</m:t>
                                          </m:r>
                                        </m:sub>
                                      </m:sSub>
                                      <m:r>
                                        <a:rPr lang="en-US" altLang="zh-CN" sz="16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,</m:t>
                                      </m:r>
                                      <m:sSub>
                                        <m:sSubPr>
                                          <m:ctrlPr>
                                            <a:rPr lang="en-US" altLang="zh-CN" sz="1600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m:rPr>
                                              <m:sty m:val="p"/>
                                            </m:rPr>
                                            <a:rPr lang="el-GR" altLang="zh-CN" sz="1600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Γ</m:t>
                                          </m:r>
                                        </m:e>
                                        <m:sub>
                                          <m:r>
                                            <a:rPr lang="en-US" altLang="zh-CN" sz="1600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𝑖</m:t>
                                          </m:r>
                                        </m:sub>
                                      </m:sSub>
                                    </m:e>
                                  </m:d>
                                </m:e>
                              </m:d>
                            </m:e>
                            <m:sup>
                              <m:r>
                                <a:rPr lang="en-US" altLang="zh-CN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altLang="zh-CN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⊗</m:t>
                          </m:r>
                          <m:r>
                            <a:rPr lang="en-US" altLang="zh-CN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𝑅</m:t>
                          </m:r>
                          <m:d>
                            <m:dPr>
                              <m:ctrlPr>
                                <a:rPr lang="en-US" altLang="zh-CN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altLang="zh-CN" sz="16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16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𝑀</m:t>
                                  </m:r>
                                </m:e>
                                <m:sub>
                                  <m:r>
                                    <a:rPr lang="en-US" altLang="zh-CN" sz="16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</m:e>
                          </m:d>
                        </m:e>
                      </m:nary>
                      <m:r>
                        <a:rPr lang="en-US" altLang="zh-CN" sz="16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altLang="zh-CN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en-US" altLang="zh-CN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𝑁𝑅𝑆𝑃𝑆</m:t>
                          </m:r>
                        </m:sub>
                      </m:sSub>
                      <m:r>
                        <a:rPr lang="en-US" altLang="zh-CN" sz="16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⋅</m:t>
                      </m:r>
                      <m:sSub>
                        <m:sSubPr>
                          <m:ctrlPr>
                            <a:rPr lang="en-US" altLang="zh-CN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𝑓</m:t>
                          </m:r>
                        </m:e>
                        <m:sub>
                          <m:r>
                            <a:rPr lang="en-US" altLang="zh-CN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𝑁𝑅𝑆𝑃𝑆</m:t>
                          </m:r>
                        </m:sub>
                      </m:sSub>
                      <m:d>
                        <m:dPr>
                          <m:ctrlPr>
                            <a:rPr lang="en-US" altLang="zh-CN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altLang="zh-CN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𝑚</m:t>
                          </m:r>
                        </m:e>
                      </m:d>
                    </m:oMath>
                  </m:oMathPara>
                </a14:m>
                <a:endParaRPr lang="en-US" altLang="zh-CN" sz="1600" b="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altLang="zh-CN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en-US" altLang="zh-CN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𝑁𝑅</m:t>
                          </m:r>
                          <m:r>
                            <m:rPr>
                              <m:sty m:val="p"/>
                            </m:rPr>
                            <a:rPr lang="en-US" altLang="zh-CN" sz="16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D</m:t>
                          </m:r>
                          <m:r>
                            <a:rPr lang="en-US" altLang="zh-CN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𝑃𝑆</m:t>
                          </m:r>
                        </m:sub>
                      </m:sSub>
                      <m:r>
                        <a:rPr lang="en-US" altLang="zh-CN" sz="16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⋅</m:t>
                      </m:r>
                      <m:sSub>
                        <m:sSubPr>
                          <m:ctrlPr>
                            <a:rPr lang="en-US" altLang="zh-CN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𝑓</m:t>
                          </m:r>
                        </m:e>
                        <m:sub>
                          <m:r>
                            <a:rPr lang="en-US" altLang="zh-CN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𝑁𝑅</m:t>
                          </m:r>
                          <m:r>
                            <a:rPr lang="en-US" altLang="zh-CN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𝐷</m:t>
                          </m:r>
                          <m:r>
                            <a:rPr lang="en-US" altLang="zh-CN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𝑃𝑆</m:t>
                          </m:r>
                        </m:sub>
                      </m:sSub>
                      <m:d>
                        <m:dPr>
                          <m:ctrlPr>
                            <a:rPr lang="en-US" altLang="zh-CN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altLang="zh-CN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𝑚</m:t>
                          </m:r>
                        </m:e>
                      </m:d>
                      <m:r>
                        <a:rPr lang="en-US" altLang="zh-CN" sz="16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altLang="zh-CN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altLang="zh-CN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Co</m:t>
                          </m:r>
                          <m:r>
                            <a:rPr lang="en-US" altLang="zh-CN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𝑚𝑏</m:t>
                          </m:r>
                        </m:sub>
                      </m:sSub>
                      <m:r>
                        <a:rPr lang="en-US" altLang="zh-CN" sz="16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⋅</m:t>
                      </m:r>
                      <m:sSub>
                        <m:sSubPr>
                          <m:ctrlPr>
                            <a:rPr lang="en-US" altLang="zh-CN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𝑓</m:t>
                          </m:r>
                        </m:e>
                        <m:sub>
                          <m:r>
                            <a:rPr lang="en-US" altLang="zh-CN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𝐶𝑜𝑚𝑏</m:t>
                          </m:r>
                        </m:sub>
                      </m:sSub>
                      <m:d>
                        <m:dPr>
                          <m:ctrlPr>
                            <a:rPr lang="en-US" altLang="zh-CN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altLang="zh-CN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𝑚</m:t>
                          </m:r>
                        </m:e>
                      </m:d>
                      <m:r>
                        <a:rPr lang="en-US" altLang="zh-CN" sz="16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altLang="zh-CN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en-US" altLang="zh-CN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𝐹𝑒𝑒𝑑𝑜𝑤𝑛</m:t>
                          </m:r>
                        </m:sub>
                      </m:sSub>
                      <m:r>
                        <a:rPr lang="en-US" altLang="zh-CN" sz="16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⋅</m:t>
                      </m:r>
                      <m:sSub>
                        <m:sSubPr>
                          <m:ctrlPr>
                            <a:rPr lang="en-US" altLang="zh-CN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𝑓</m:t>
                          </m:r>
                        </m:e>
                        <m:sub>
                          <m:r>
                            <a:rPr lang="en-US" altLang="zh-CN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𝐹𝑒𝑒𝑑𝑑𝑜𝑤𝑛</m:t>
                          </m:r>
                        </m:sub>
                      </m:sSub>
                      <m:d>
                        <m:dPr>
                          <m:ctrlPr>
                            <a:rPr lang="en-US" altLang="zh-CN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altLang="zh-CN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𝑚</m:t>
                          </m:r>
                        </m:e>
                      </m:d>
                    </m:oMath>
                  </m:oMathPara>
                </a14:m>
                <a:endParaRPr lang="en-CN" sz="1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E082B939-99E9-E08A-29A9-4F07F8DD741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35517" y="3481887"/>
                <a:ext cx="6590554" cy="873188"/>
              </a:xfrm>
              <a:prstGeom prst="rect">
                <a:avLst/>
              </a:prstGeom>
              <a:blipFill>
                <a:blip r:embed="rId5"/>
                <a:stretch>
                  <a:fillRect t="-98592" b="-108451"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CN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extBox 7">
            <a:extLst>
              <a:ext uri="{FF2B5EF4-FFF2-40B4-BE49-F238E27FC236}">
                <a16:creationId xmlns:a16="http://schemas.microsoft.com/office/drawing/2014/main" id="{55E12866-78A1-F905-BBFE-CC0223FBB9EE}"/>
              </a:ext>
            </a:extLst>
          </p:cNvPr>
          <p:cNvSpPr txBox="1"/>
          <p:nvPr/>
        </p:nvSpPr>
        <p:spPr>
          <a:xfrm>
            <a:off x="458681" y="4346347"/>
            <a:ext cx="9691977" cy="9197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en-US" sz="2000" b="1" dirty="0">
                <a:solidFill>
                  <a:srgbClr val="0432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Interference model:</a:t>
            </a:r>
            <a:endParaRPr lang="en-US" sz="2000" b="1" i="0" dirty="0">
              <a:solidFill>
                <a:srgbClr val="0432FF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42950" lvl="1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en-US" b="1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Signal-hypothesis:</a:t>
            </a:r>
            <a:r>
              <a:rPr lang="en-US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NRSPS</a:t>
            </a:r>
            <a:r>
              <a:rPr lang="zh-CN" altLang="en-US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zh-CN" altLang="en-US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NRDPS</a:t>
            </a:r>
            <a:r>
              <a:rPr lang="zh-CN" altLang="en-US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zh-CN" altLang="en-US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Comb</a:t>
            </a:r>
            <a:r>
              <a:rPr lang="zh-CN" altLang="en-US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zh-CN" altLang="en-US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Feeddown</a:t>
            </a:r>
            <a:r>
              <a:rPr lang="zh-CN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zh-CN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BW0</a:t>
            </a:r>
            <a:r>
              <a:rPr lang="zh-CN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zh-CN" altLang="en-US" b="1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i="0" dirty="0">
                <a:solidFill>
                  <a:srgbClr val="0432FF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BW123 </a:t>
            </a:r>
            <a:r>
              <a:rPr lang="en-US" b="1" i="0" dirty="0" err="1">
                <a:solidFill>
                  <a:srgbClr val="0432FF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Interf</a:t>
            </a:r>
            <a:r>
              <a:rPr lang="en-US" b="1" i="0" dirty="0">
                <a:solidFill>
                  <a:srgbClr val="0432FF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 Term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8DB9E61-EB5B-14EF-7DA4-4C2969EE001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535517" y="5378112"/>
            <a:ext cx="5847951" cy="1379025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9D753F76-80C9-8D37-5A74-9E5F0814E76A}"/>
              </a:ext>
            </a:extLst>
          </p:cNvPr>
          <p:cNvSpPr txBox="1"/>
          <p:nvPr/>
        </p:nvSpPr>
        <p:spPr>
          <a:xfrm>
            <a:off x="405088" y="1620768"/>
            <a:ext cx="8386482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Wingdings" pitchFamily="2" charset="2"/>
              <a:buChar char="§"/>
            </a:pPr>
            <a:r>
              <a:rPr lang="en-US" altLang="zh-CN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Background</a:t>
            </a:r>
            <a:r>
              <a:rPr lang="zh-CN" alt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component:</a:t>
            </a:r>
            <a:r>
              <a:rPr lang="zh-CN" alt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NRSPS</a:t>
            </a:r>
            <a:r>
              <a:rPr lang="zh-CN" altLang="en-US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zh-CN" altLang="en-US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NRDPS</a:t>
            </a:r>
            <a:r>
              <a:rPr lang="zh-CN" altLang="en-US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zh-CN" altLang="en-US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Feeddown</a:t>
            </a:r>
            <a:r>
              <a:rPr lang="zh-CN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zh-CN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Comb</a:t>
            </a:r>
            <a:r>
              <a:rPr lang="zh-CN" altLang="en-US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zh-CN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BW0</a:t>
            </a:r>
            <a:endParaRPr lang="en-US" altLang="zh-CN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0403949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AutoShape 2" descr="ataQuality &lt; CMSPublic &lt; TWiki">
            <a:extLst>
              <a:ext uri="{FF2B5EF4-FFF2-40B4-BE49-F238E27FC236}">
                <a16:creationId xmlns:a16="http://schemas.microsoft.com/office/drawing/2014/main" id="{D7ABA860-4640-919D-4CAC-5CD133994D22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786500" y="525972"/>
            <a:ext cx="2286000" cy="1714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" name="Slide Number Placeholder 8">
            <a:extLst>
              <a:ext uri="{FF2B5EF4-FFF2-40B4-BE49-F238E27FC236}">
                <a16:creationId xmlns:a16="http://schemas.microsoft.com/office/drawing/2014/main" id="{847CD213-329B-ED66-25C4-11BFB9C70832}"/>
              </a:ext>
            </a:extLst>
          </p:cNvPr>
          <p:cNvSpPr txBox="1">
            <a:spLocks/>
          </p:cNvSpPr>
          <p:nvPr/>
        </p:nvSpPr>
        <p:spPr>
          <a:xfrm>
            <a:off x="11761064" y="6530807"/>
            <a:ext cx="4402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0656997-67EF-DA49-A4B2-B9CA2969301D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21</a:t>
            </a:fld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7" name="Picture 1" descr="page1image45887056">
            <a:extLst>
              <a:ext uri="{FF2B5EF4-FFF2-40B4-BE49-F238E27FC236}">
                <a16:creationId xmlns:a16="http://schemas.microsoft.com/office/drawing/2014/main" id="{558BE136-BA63-400E-2465-FA7F5AAB790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"/>
            <a:ext cx="786500" cy="786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文本框 27">
            <a:extLst>
              <a:ext uri="{FF2B5EF4-FFF2-40B4-BE49-F238E27FC236}">
                <a16:creationId xmlns:a16="http://schemas.microsoft.com/office/drawing/2014/main" id="{D50B6C07-C9F5-E68B-4DDB-0085F3CB93FC}"/>
              </a:ext>
            </a:extLst>
          </p:cNvPr>
          <p:cNvSpPr txBox="1"/>
          <p:nvPr/>
        </p:nvSpPr>
        <p:spPr>
          <a:xfrm>
            <a:off x="0" y="100863"/>
            <a:ext cx="1219199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b="1" dirty="0">
                <a:solidFill>
                  <a:srgbClr val="703881"/>
                </a:solidFill>
                <a:latin typeface="思源宋体 Heavy" panose="02020900000000000000" pitchFamily="18" charset="-122"/>
                <a:ea typeface="思源宋体 Heavy" panose="02020900000000000000" pitchFamily="18" charset="-122"/>
                <a:cs typeface="+mn-ea"/>
                <a:sym typeface="+mn-lt"/>
              </a:rPr>
              <a:t>Run 2 &amp; 3 interference fit result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A277ABE-EFB0-EA97-DACD-23AFDF77EB5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60776" y="805140"/>
            <a:ext cx="7086600" cy="2984402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Table 3">
                <a:extLst>
                  <a:ext uri="{FF2B5EF4-FFF2-40B4-BE49-F238E27FC236}">
                    <a16:creationId xmlns:a16="http://schemas.microsoft.com/office/drawing/2014/main" id="{2D3FB215-73A9-24E3-C028-BF1A25FE6681}"/>
                  </a:ext>
                </a:extLst>
              </p:cNvPr>
              <p:cNvGraphicFramePr>
                <a:graphicFrameLocks noGrp="1"/>
              </p:cNvGraphicFramePr>
              <p:nvPr/>
            </p:nvGraphicFramePr>
            <p:xfrm>
              <a:off x="461846" y="3944589"/>
              <a:ext cx="11537249" cy="149352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615181">
                      <a:extLst>
                        <a:ext uri="{9D8B030D-6E8A-4147-A177-3AD203B41FA5}">
                          <a16:colId xmlns:a16="http://schemas.microsoft.com/office/drawing/2014/main" val="4247974570"/>
                        </a:ext>
                      </a:extLst>
                    </a:gridCol>
                    <a:gridCol w="1653678">
                      <a:extLst>
                        <a:ext uri="{9D8B030D-6E8A-4147-A177-3AD203B41FA5}">
                          <a16:colId xmlns:a16="http://schemas.microsoft.com/office/drawing/2014/main" val="2631863784"/>
                        </a:ext>
                      </a:extLst>
                    </a:gridCol>
                    <a:gridCol w="1653678">
                      <a:extLst>
                        <a:ext uri="{9D8B030D-6E8A-4147-A177-3AD203B41FA5}">
                          <a16:colId xmlns:a16="http://schemas.microsoft.com/office/drawing/2014/main" val="3743429075"/>
                        </a:ext>
                      </a:extLst>
                    </a:gridCol>
                    <a:gridCol w="1653678">
                      <a:extLst>
                        <a:ext uri="{9D8B030D-6E8A-4147-A177-3AD203B41FA5}">
                          <a16:colId xmlns:a16="http://schemas.microsoft.com/office/drawing/2014/main" val="837671352"/>
                        </a:ext>
                      </a:extLst>
                    </a:gridCol>
                    <a:gridCol w="1653678">
                      <a:extLst>
                        <a:ext uri="{9D8B030D-6E8A-4147-A177-3AD203B41FA5}">
                          <a16:colId xmlns:a16="http://schemas.microsoft.com/office/drawing/2014/main" val="2546877541"/>
                        </a:ext>
                      </a:extLst>
                    </a:gridCol>
                    <a:gridCol w="1653678">
                      <a:extLst>
                        <a:ext uri="{9D8B030D-6E8A-4147-A177-3AD203B41FA5}">
                          <a16:colId xmlns:a16="http://schemas.microsoft.com/office/drawing/2014/main" val="1234167002"/>
                        </a:ext>
                      </a:extLst>
                    </a:gridCol>
                    <a:gridCol w="1653678">
                      <a:extLst>
                        <a:ext uri="{9D8B030D-6E8A-4147-A177-3AD203B41FA5}">
                          <a16:colId xmlns:a16="http://schemas.microsoft.com/office/drawing/2014/main" val="4289773394"/>
                        </a:ext>
                      </a:extLst>
                    </a:gridCol>
                  </a:tblGrid>
                  <a:tr h="324000">
                    <a:tc>
                      <a:txBody>
                        <a:bodyPr/>
                        <a:lstStyle/>
                        <a:p>
                          <a:pPr marL="0" algn="ctr" defTabSz="914400" rtl="0" eaLnBrk="1" latinLnBrk="0" hangingPunct="1"/>
                          <a:r>
                            <a:rPr lang="en-US" sz="1600" b="1" i="0" kern="1200" dirty="0">
                              <a:solidFill>
                                <a:schemeClr val="tx1">
                                  <a:lumMod val="85000"/>
                                  <a:lumOff val="15000"/>
                                </a:schemeClr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Params</a:t>
                          </a:r>
                          <a:endParaRPr lang="x-none" sz="1600" b="1" i="0" kern="1200"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anchor="ctr">
                        <a:lnR w="952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latinLnBrk="0" hangingPunct="1"/>
                          <a:r>
                            <a:rPr lang="en-US" altLang="zh-CN" sz="1600" b="1" kern="1200" dirty="0">
                              <a:solidFill>
                                <a:schemeClr val="tx1"/>
                              </a:solidFill>
                            </a:rPr>
                            <a:t>M(</a:t>
                          </a:r>
                          <a:r>
                            <a:rPr lang="x-none" sz="1600" b="1" kern="1200">
                              <a:solidFill>
                                <a:schemeClr val="tx1"/>
                              </a:solidFill>
                            </a:rPr>
                            <a:t>BW1</a:t>
                          </a:r>
                          <a:r>
                            <a:rPr lang="en-US" sz="1600" b="1" kern="1200" dirty="0">
                              <a:solidFill>
                                <a:schemeClr val="tx1"/>
                              </a:solidFill>
                            </a:rPr>
                            <a:t>)</a:t>
                          </a:r>
                          <a:endParaRPr lang="x-none" sz="1600" b="1" i="0" kern="1200" dirty="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anchor="ctr">
                        <a:lnL w="952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>
                            <a:lumMod val="9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latinLnBrk="0" hangingPunct="1"/>
                          <a:r>
                            <a:rPr lang="el-GR" sz="1600" b="1" kern="1200" dirty="0">
                              <a:solidFill>
                                <a:schemeClr val="tx1"/>
                              </a:solidFill>
                            </a:rPr>
                            <a:t>Γ</a:t>
                          </a:r>
                          <a:r>
                            <a:rPr lang="en-US" altLang="zh-CN" sz="1600" b="1" kern="1200" dirty="0">
                              <a:solidFill>
                                <a:schemeClr val="tx1"/>
                              </a:solidFill>
                            </a:rPr>
                            <a:t>(BW1)</a:t>
                          </a:r>
                          <a:endParaRPr lang="x-none" sz="1600" b="1" i="0" kern="1200" dirty="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anchor="ctr">
                        <a:lnL w="952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>
                            <a:lumMod val="9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latinLnBrk="0" hangingPunct="1"/>
                          <a:r>
                            <a:rPr lang="en-US" altLang="zh-CN" sz="1600" b="1" kern="1200" dirty="0">
                              <a:solidFill>
                                <a:schemeClr val="tx1"/>
                              </a:solidFill>
                            </a:rPr>
                            <a:t>M(BW2)</a:t>
                          </a:r>
                          <a:endParaRPr lang="x-none" sz="1600" b="1" i="0" kern="1200" dirty="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anchor="ctr">
                        <a:lnL w="952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>
                            <a:lumMod val="9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l-GR" sz="1600" b="1" kern="1200" dirty="0">
                              <a:solidFill>
                                <a:schemeClr val="tx1"/>
                              </a:solidFill>
                            </a:rPr>
                            <a:t>Γ</a:t>
                          </a:r>
                          <a:r>
                            <a:rPr lang="en-US" altLang="zh-CN" sz="1600" b="1" kern="1200" dirty="0">
                              <a:solidFill>
                                <a:schemeClr val="tx1"/>
                              </a:solidFill>
                            </a:rPr>
                            <a:t>(BW2)</a:t>
                          </a:r>
                          <a:endParaRPr lang="x-none" sz="1600" b="1" i="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anchor="ctr">
                        <a:lnL w="952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>
                            <a:lumMod val="9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latinLnBrk="0" hangingPunct="1"/>
                          <a:r>
                            <a:rPr lang="en-US" altLang="zh-CN" sz="1600" b="1" kern="1200" dirty="0">
                              <a:solidFill>
                                <a:schemeClr val="tx1"/>
                              </a:solidFill>
                            </a:rPr>
                            <a:t>M(BW3)</a:t>
                          </a:r>
                          <a:endParaRPr lang="x-none" sz="1600" b="1" i="0" kern="1200" dirty="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anchor="ctr">
                        <a:lnL w="952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>
                            <a:lumMod val="9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l-GR" sz="1600" b="1" kern="1200" dirty="0">
                              <a:solidFill>
                                <a:schemeClr val="tx1"/>
                              </a:solidFill>
                            </a:rPr>
                            <a:t>Γ</a:t>
                          </a:r>
                          <a:r>
                            <a:rPr lang="en-US" altLang="zh-CN" sz="1600" b="1" kern="1200" dirty="0">
                              <a:solidFill>
                                <a:schemeClr val="tx1"/>
                              </a:solidFill>
                            </a:rPr>
                            <a:t>(BW3)</a:t>
                          </a:r>
                          <a:endParaRPr lang="x-none" sz="1600" b="1" i="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anchor="ctr">
                        <a:lnL w="952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T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>
                            <a:lumMod val="95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595076520"/>
                      </a:ext>
                    </a:extLst>
                  </a:tr>
                  <a:tr h="324000">
                    <a:tc>
                      <a:txBody>
                        <a:bodyPr/>
                        <a:lstStyle/>
                        <a:p>
                          <a:pPr marL="0" algn="ctr" defTabSz="914400" rtl="0" eaLnBrk="1" latinLnBrk="0" hangingPunct="1"/>
                          <a:r>
                            <a:rPr lang="en-US" altLang="zh-CN" sz="1600" b="1" i="0" kern="1200" dirty="0">
                              <a:solidFill>
                                <a:schemeClr val="tx1"/>
                              </a:solidFill>
                            </a:rPr>
                            <a:t>Run</a:t>
                          </a:r>
                          <a:r>
                            <a:rPr lang="zh-CN" altLang="en-US" sz="1600" b="1" i="0" kern="1200" dirty="0">
                              <a:solidFill>
                                <a:schemeClr val="tx1"/>
                              </a:solidFill>
                            </a:rPr>
                            <a:t> </a:t>
                          </a:r>
                          <a:r>
                            <a:rPr lang="en-US" altLang="zh-CN" sz="1600" b="1" i="0" kern="1200" dirty="0">
                              <a:solidFill>
                                <a:schemeClr val="tx1"/>
                              </a:solidFill>
                            </a:rPr>
                            <a:t>II</a:t>
                          </a:r>
                          <a:r>
                            <a:rPr lang="zh-CN" altLang="en-US" sz="1600" b="1" i="0" kern="1200" dirty="0">
                              <a:solidFill>
                                <a:schemeClr val="tx1"/>
                              </a:solidFill>
                            </a:rPr>
                            <a:t> </a:t>
                          </a:r>
                          <a:r>
                            <a:rPr lang="en-US" altLang="zh-CN" sz="1600" b="1" i="0" kern="1200" dirty="0">
                              <a:solidFill>
                                <a:schemeClr val="tx1"/>
                              </a:solidFill>
                            </a:rPr>
                            <a:t>&amp;</a:t>
                          </a:r>
                          <a:r>
                            <a:rPr lang="zh-CN" altLang="en-US" sz="1600" b="1" i="0" kern="1200" dirty="0">
                              <a:solidFill>
                                <a:schemeClr val="tx1"/>
                              </a:solidFill>
                            </a:rPr>
                            <a:t> </a:t>
                          </a:r>
                          <a:r>
                            <a:rPr lang="en-US" altLang="zh-CN" sz="1600" b="1" i="0" kern="1200" dirty="0">
                              <a:solidFill>
                                <a:schemeClr val="tx1"/>
                              </a:solidFill>
                            </a:rPr>
                            <a:t>III</a:t>
                          </a:r>
                          <a:r>
                            <a:rPr lang="zh-CN" altLang="en-US" sz="1600" b="1" i="0" kern="1200" dirty="0">
                              <a:solidFill>
                                <a:schemeClr val="tx1"/>
                              </a:solidFill>
                            </a:rPr>
                            <a:t> </a:t>
                          </a:r>
                          <a:r>
                            <a:rPr lang="en-US" altLang="zh-CN" sz="1600" b="1" i="0" kern="1200" dirty="0" err="1">
                              <a:solidFill>
                                <a:schemeClr val="tx1"/>
                              </a:solidFill>
                            </a:rPr>
                            <a:t>Interf</a:t>
                          </a:r>
                          <a:r>
                            <a:rPr lang="en-US" altLang="zh-CN" sz="1600" b="1" i="0" kern="1200" dirty="0">
                              <a:solidFill>
                                <a:schemeClr val="tx1"/>
                              </a:solidFill>
                            </a:rPr>
                            <a:t>.</a:t>
                          </a:r>
                        </a:p>
                        <a:p>
                          <a:pPr marL="0" algn="ctr" defTabSz="914400" rtl="0" eaLnBrk="1" latinLnBrk="0" hangingPunct="1"/>
                          <a:r>
                            <a:rPr lang="en-US" altLang="zh-CN" sz="1600" b="1" i="0" kern="1200" dirty="0">
                              <a:solidFill>
                                <a:schemeClr val="tx1"/>
                              </a:solidFill>
                            </a:rPr>
                            <a:t>[MeV]</a:t>
                          </a:r>
                          <a:endParaRPr lang="x-none" sz="1600" b="1" i="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anchor="ctr">
                        <a:lnR w="952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latinLnBrk="0" hangingPunct="1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Sup>
                                  <m:sSubSupPr>
                                    <m:ctrlPr>
                                      <a:rPr lang="x-none" sz="1600" b="1" i="1" kern="120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altLang="zh-CN" sz="1600" b="1" i="1" kern="120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𝟔𝟓𝟗𝟑</m:t>
                                    </m:r>
                                  </m:e>
                                  <m:sub>
                                    <m:r>
                                      <a:rPr lang="en-US" altLang="zh-CN" sz="1600" b="1" kern="120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  <m:r>
                                      <a:rPr lang="en-US" altLang="zh-CN" sz="1600" b="1" i="1" kern="120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𝟏𝟒</m:t>
                                    </m:r>
                                  </m:sub>
                                  <m:sup>
                                    <m:r>
                                      <a:rPr lang="en-US" altLang="zh-CN" sz="1600" b="1" kern="120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+</m:t>
                                    </m:r>
                                    <m:r>
                                      <a:rPr lang="en-US" altLang="zh-CN" sz="1600" b="1" i="1" kern="120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𝟏𝟓</m:t>
                                    </m:r>
                                  </m:sup>
                                </m:sSubSup>
                                <m:r>
                                  <a:rPr lang="en-US" altLang="zh-CN" sz="1600" b="1" kern="1200" dirty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±</m:t>
                                </m:r>
                                <m:r>
                                  <a:rPr lang="en-US" altLang="zh-CN" sz="1600" b="1" i="1" kern="1200" dirty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𝟐𝟓</m:t>
                                </m:r>
                              </m:oMath>
                            </m:oMathPara>
                          </a14:m>
                          <a:endParaRPr lang="x-none" sz="1600" b="1" kern="1200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+mn-ea"/>
                            <a:cs typeface="+mn-cs"/>
                          </a:endParaRPr>
                        </a:p>
                      </a:txBody>
                      <a:tcPr anchor="ctr">
                        <a:lnL w="952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Sup>
                                  <m:sSubSupPr>
                                    <m:ctrlPr>
                                      <a:rPr lang="x-none" sz="1600" b="1" i="1" kern="120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altLang="zh-CN" sz="1600" b="1" i="1" kern="120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𝟒𝟒𝟔</m:t>
                                    </m:r>
                                  </m:e>
                                  <m:sub>
                                    <m:r>
                                      <a:rPr lang="en-US" altLang="zh-CN" sz="1600" b="1" kern="120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  <m:r>
                                      <a:rPr lang="en-US" altLang="zh-CN" sz="1600" b="1" i="1" kern="120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𝟓𝟒</m:t>
                                    </m:r>
                                  </m:sub>
                                  <m:sup>
                                    <m:r>
                                      <a:rPr lang="en-US" altLang="zh-CN" sz="1600" b="1" kern="120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+</m:t>
                                    </m:r>
                                    <m:r>
                                      <a:rPr lang="en-US" altLang="zh-CN" sz="1600" b="1" i="1" kern="120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𝟔𝟔</m:t>
                                    </m:r>
                                  </m:sup>
                                </m:sSubSup>
                                <m:r>
                                  <a:rPr lang="en-US" altLang="zh-CN" sz="1600" b="1" kern="1200" dirty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±</m:t>
                                </m:r>
                                <m:r>
                                  <a:rPr lang="en-US" altLang="zh-CN" sz="1600" b="1" i="0" kern="1200" dirty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𝟖𝟕</m:t>
                                </m:r>
                              </m:oMath>
                            </m:oMathPara>
                          </a14:m>
                          <a:endParaRPr lang="x-none" sz="1600" b="1" kern="1200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+mn-ea"/>
                            <a:cs typeface="+mn-cs"/>
                          </a:endParaRPr>
                        </a:p>
                      </a:txBody>
                      <a:tcPr anchor="ctr">
                        <a:lnL w="952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altLang="zh-CN" sz="1600" b="1" i="1" kern="120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𝟔𝟖𝟒𝟕</m:t>
                                </m:r>
                                <m:r>
                                  <a:rPr lang="en-US" altLang="zh-CN" sz="1600" b="1" kern="1200" dirty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±</m:t>
                                </m:r>
                                <m:r>
                                  <a:rPr lang="en-US" altLang="zh-CN" sz="1600" b="1" i="0" kern="1200" dirty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𝟏𝟎</m:t>
                                </m:r>
                                <m:r>
                                  <a:rPr lang="en-US" altLang="zh-CN" sz="1600" b="1" kern="1200" dirty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±</m:t>
                                </m:r>
                                <m:r>
                                  <a:rPr lang="en-US" altLang="zh-CN" sz="1600" b="1" i="0" kern="1200" dirty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𝟏𝟓</m:t>
                                </m:r>
                              </m:oMath>
                            </m:oMathPara>
                          </a14:m>
                          <a:endParaRPr lang="x-none" sz="1600" b="1" kern="1200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+mn-ea"/>
                            <a:cs typeface="+mn-cs"/>
                          </a:endParaRPr>
                        </a:p>
                      </a:txBody>
                      <a:tcPr anchor="ctr">
                        <a:lnL w="952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Sup>
                                  <m:sSubSupPr>
                                    <m:ctrlPr>
                                      <a:rPr lang="x-none" sz="1600" b="1" i="1" kern="120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altLang="zh-CN" sz="1600" b="1" i="1" kern="120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𝟏𝟑𝟓</m:t>
                                    </m:r>
                                  </m:e>
                                  <m:sub>
                                    <m:r>
                                      <a:rPr lang="en-US" altLang="zh-CN" sz="1600" b="1" kern="120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  <m:r>
                                      <a:rPr lang="en-US" altLang="zh-CN" sz="1600" b="1" i="1" kern="120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𝟏𝟒</m:t>
                                    </m:r>
                                  </m:sub>
                                  <m:sup>
                                    <m:r>
                                      <a:rPr lang="en-US" altLang="zh-CN" sz="1600" b="1" kern="120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+</m:t>
                                    </m:r>
                                    <m:r>
                                      <a:rPr lang="en-US" altLang="zh-CN" sz="1600" b="1" i="1" kern="120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𝟏𝟔</m:t>
                                    </m:r>
                                  </m:sup>
                                </m:sSubSup>
                                <m:r>
                                  <a:rPr lang="en-US" altLang="zh-CN" sz="1600" b="1" kern="1200" dirty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±</m:t>
                                </m:r>
                                <m:r>
                                  <a:rPr lang="en-US" altLang="zh-CN" sz="1600" b="1" i="0" kern="1200" dirty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𝟏𝟒</m:t>
                                </m:r>
                              </m:oMath>
                            </m:oMathPara>
                          </a14:m>
                          <a:endParaRPr lang="x-none" sz="1600" b="1" kern="1200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+mn-ea"/>
                            <a:cs typeface="+mn-cs"/>
                          </a:endParaRPr>
                        </a:p>
                      </a:txBody>
                      <a:tcPr anchor="ctr">
                        <a:lnL w="952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latinLnBrk="0" hangingPunct="1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Sup>
                                  <m:sSubSupPr>
                                    <m:ctrlPr>
                                      <a:rPr lang="x-none" sz="1600" b="1" i="1" kern="120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altLang="zh-CN" sz="1600" b="1" i="1" kern="120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𝟕𝟏𝟕𝟑</m:t>
                                    </m:r>
                                  </m:e>
                                  <m:sub>
                                    <m:r>
                                      <a:rPr lang="en-US" altLang="zh-CN" sz="1600" b="1" kern="120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  <m:r>
                                      <a:rPr lang="en-US" altLang="zh-CN" sz="1600" b="1" i="1" kern="120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𝟏𝟎</m:t>
                                    </m:r>
                                  </m:sub>
                                  <m:sup>
                                    <m:r>
                                      <a:rPr lang="en-US" altLang="zh-CN" sz="1600" b="1" kern="120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+</m:t>
                                    </m:r>
                                    <m:r>
                                      <a:rPr lang="en-US" altLang="zh-CN" sz="1600" b="1" i="1" kern="120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𝟗</m:t>
                                    </m:r>
                                  </m:sup>
                                </m:sSubSup>
                                <m:r>
                                  <a:rPr lang="en-US" altLang="zh-CN" sz="1600" b="1" kern="1200" dirty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±</m:t>
                                </m:r>
                                <m:r>
                                  <a:rPr lang="en-US" altLang="zh-CN" sz="1600" b="1" i="0" kern="1200" dirty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𝟏𝟑</m:t>
                                </m:r>
                              </m:oMath>
                            </m:oMathPara>
                          </a14:m>
                          <a:endParaRPr lang="x-none" sz="1600" b="1" kern="1200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+mn-ea"/>
                            <a:cs typeface="+mn-cs"/>
                          </a:endParaRPr>
                        </a:p>
                      </a:txBody>
                      <a:tcPr anchor="ctr">
                        <a:lnL w="952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Sup>
                                  <m:sSubSupPr>
                                    <m:ctrlPr>
                                      <a:rPr lang="x-none" sz="1600" b="1" i="1" kern="120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altLang="zh-CN" sz="1600" b="1" i="1" kern="120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𝟕𝟑</m:t>
                                    </m:r>
                                  </m:e>
                                  <m:sub>
                                    <m:r>
                                      <a:rPr lang="en-US" altLang="zh-CN" sz="1600" b="1" kern="120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  <m:r>
                                      <a:rPr lang="en-US" altLang="zh-CN" sz="1600" b="1" i="1" kern="120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𝟏𝟓</m:t>
                                    </m:r>
                                  </m:sub>
                                  <m:sup>
                                    <m:r>
                                      <a:rPr lang="en-US" altLang="zh-CN" sz="1600" b="1" kern="120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+</m:t>
                                    </m:r>
                                    <m:r>
                                      <a:rPr lang="en-US" altLang="zh-CN" sz="1600" b="1" i="1" kern="120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𝟏𝟖</m:t>
                                    </m:r>
                                  </m:sup>
                                </m:sSubSup>
                                <m:r>
                                  <a:rPr lang="en-US" altLang="zh-CN" sz="1600" b="1" kern="1200" dirty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±</m:t>
                                </m:r>
                                <m:r>
                                  <a:rPr lang="en-US" altLang="zh-CN" sz="1600" b="1" i="0" kern="1200" dirty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𝟏𝟎</m:t>
                                </m:r>
                              </m:oMath>
                            </m:oMathPara>
                          </a14:m>
                          <a:endParaRPr lang="x-none" sz="1600" b="1" kern="1200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+mn-ea"/>
                            <a:cs typeface="+mn-cs"/>
                          </a:endParaRPr>
                        </a:p>
                      </a:txBody>
                      <a:tcPr anchor="ctr">
                        <a:lnL w="952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T w="952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2839219267"/>
                      </a:ext>
                    </a:extLst>
                  </a:tr>
                  <a:tr h="324000">
                    <a:tc>
                      <a:txBody>
                        <a:bodyPr/>
                        <a:lstStyle/>
                        <a:p>
                          <a:pPr marL="0" algn="ctr" defTabSz="914400" rtl="0" eaLnBrk="1" latinLnBrk="0" hangingPunct="1"/>
                          <a:r>
                            <a:rPr lang="en-US" altLang="zh-CN" sz="1600" b="0" kern="1200" dirty="0">
                              <a:solidFill>
                                <a:schemeClr val="tx1"/>
                              </a:solidFill>
                            </a:rPr>
                            <a:t>Run</a:t>
                          </a:r>
                          <a:r>
                            <a:rPr lang="zh-CN" altLang="en-US" sz="1600" b="0" kern="1200" dirty="0">
                              <a:solidFill>
                                <a:schemeClr val="tx1"/>
                              </a:solidFill>
                            </a:rPr>
                            <a:t> </a:t>
                          </a:r>
                          <a:r>
                            <a:rPr lang="en-US" altLang="zh-CN" sz="1600" b="0" kern="1200" dirty="0">
                              <a:solidFill>
                                <a:schemeClr val="tx1"/>
                              </a:solidFill>
                            </a:rPr>
                            <a:t>II</a:t>
                          </a:r>
                          <a:r>
                            <a:rPr lang="zh-CN" altLang="en-US" sz="1600" b="0" kern="1200" dirty="0">
                              <a:solidFill>
                                <a:schemeClr val="tx1"/>
                              </a:solidFill>
                            </a:rPr>
                            <a:t> </a:t>
                          </a:r>
                          <a:r>
                            <a:rPr lang="en-US" altLang="zh-CN" sz="1600" b="0" kern="1200" dirty="0" err="1">
                              <a:solidFill>
                                <a:schemeClr val="tx1"/>
                              </a:solidFill>
                            </a:rPr>
                            <a:t>Interf</a:t>
                          </a:r>
                          <a:r>
                            <a:rPr lang="en-US" altLang="zh-CN" sz="1600" b="0" kern="1200" dirty="0">
                              <a:solidFill>
                                <a:schemeClr val="tx1"/>
                              </a:solidFill>
                            </a:rPr>
                            <a:t>.</a:t>
                          </a:r>
                          <a:r>
                            <a:rPr lang="zh-CN" altLang="en-US" sz="1600" b="0" kern="1200" dirty="0">
                              <a:solidFill>
                                <a:schemeClr val="tx1"/>
                              </a:solidFill>
                            </a:rPr>
                            <a:t> </a:t>
                          </a:r>
                          <a:endParaRPr lang="en-US" altLang="zh-CN" sz="1600" b="0" kern="1200" dirty="0">
                            <a:solidFill>
                              <a:schemeClr val="tx1"/>
                            </a:solidFill>
                          </a:endParaRPr>
                        </a:p>
                        <a:p>
                          <a:pPr marL="0" algn="ctr" defTabSz="914400" rtl="0" eaLnBrk="1" latinLnBrk="0" hangingPunct="1"/>
                          <a:r>
                            <a:rPr lang="en-US" altLang="zh-CN" sz="1600" b="0" kern="1200" dirty="0">
                              <a:solidFill>
                                <a:schemeClr val="tx1"/>
                              </a:solidFill>
                            </a:rPr>
                            <a:t>[MeV]</a:t>
                          </a:r>
                          <a:endParaRPr lang="x-none" sz="1600" b="0" i="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anchor="ctr">
                        <a:lnR w="952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latinLnBrk="0" hangingPunct="1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Sup>
                                  <m:sSubSupPr>
                                    <m:ctrlPr>
                                      <a:rPr lang="x-none" sz="1600" b="0" i="1" kern="120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altLang="zh-CN" sz="1600" b="0" kern="120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6638</m:t>
                                    </m:r>
                                  </m:e>
                                  <m:sub>
                                    <m:r>
                                      <a:rPr lang="en-US" altLang="zh-CN" sz="1600" b="0" kern="120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−38−31</m:t>
                                    </m:r>
                                  </m:sub>
                                  <m:sup>
                                    <m:r>
                                      <a:rPr lang="en-US" altLang="zh-CN" sz="1600" b="0" kern="120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+43+16</m:t>
                                    </m:r>
                                  </m:sup>
                                </m:sSubSup>
                              </m:oMath>
                            </m:oMathPara>
                          </a14:m>
                          <a:endParaRPr lang="x-none" sz="1600" b="1" kern="1200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+mn-ea"/>
                            <a:cs typeface="+mn-cs"/>
                          </a:endParaRPr>
                        </a:p>
                      </a:txBody>
                      <a:tcPr anchor="ctr">
                        <a:lnL w="952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Sup>
                                  <m:sSubSupPr>
                                    <m:ctrlPr>
                                      <a:rPr lang="x-none" sz="1600" b="0" i="1" kern="120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altLang="zh-CN" sz="1600" b="0" kern="120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440</m:t>
                                    </m:r>
                                  </m:e>
                                  <m:sub>
                                    <m:r>
                                      <a:rPr lang="en-US" altLang="zh-CN" sz="1600" b="0" kern="120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−200−240</m:t>
                                    </m:r>
                                  </m:sub>
                                  <m:sup>
                                    <m:r>
                                      <a:rPr lang="en-US" altLang="zh-CN" sz="1600" b="0" kern="120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+230+110</m:t>
                                    </m:r>
                                  </m:sup>
                                </m:sSubSup>
                              </m:oMath>
                            </m:oMathPara>
                          </a14:m>
                          <a:endParaRPr lang="x-none" sz="1600" b="1" kern="1200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+mn-ea"/>
                            <a:cs typeface="+mn-cs"/>
                          </a:endParaRPr>
                        </a:p>
                      </a:txBody>
                      <a:tcPr anchor="ctr">
                        <a:lnL w="952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Sup>
                                  <m:sSubSupPr>
                                    <m:ctrlPr>
                                      <a:rPr lang="x-none" sz="1600" b="0" i="1" kern="120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altLang="zh-CN" sz="1600" b="0" kern="120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6847</m:t>
                                    </m:r>
                                  </m:e>
                                  <m:sub>
                                    <m:r>
                                      <a:rPr lang="en-US" altLang="zh-CN" sz="1600" b="0" kern="120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−28−20</m:t>
                                    </m:r>
                                  </m:sub>
                                  <m:sup>
                                    <m:r>
                                      <a:rPr lang="en-US" altLang="zh-CN" sz="1600" b="0" kern="120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+44+48</m:t>
                                    </m:r>
                                  </m:sup>
                                </m:sSubSup>
                              </m:oMath>
                            </m:oMathPara>
                          </a14:m>
                          <a:endParaRPr lang="x-none" sz="1600" b="1" kern="1200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+mn-ea"/>
                            <a:cs typeface="+mn-cs"/>
                          </a:endParaRPr>
                        </a:p>
                      </a:txBody>
                      <a:tcPr anchor="ctr">
                        <a:lnL w="952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Sup>
                                  <m:sSubSupPr>
                                    <m:ctrlPr>
                                      <a:rPr lang="x-none" sz="1600" b="0" i="1" kern="120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altLang="zh-CN" sz="1600" b="0" kern="120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191</m:t>
                                    </m:r>
                                  </m:e>
                                  <m:sub>
                                    <m:r>
                                      <a:rPr lang="en-US" altLang="zh-CN" sz="1600" b="0" kern="120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−49−17</m:t>
                                    </m:r>
                                  </m:sub>
                                  <m:sup>
                                    <m:r>
                                      <a:rPr lang="en-US" altLang="zh-CN" sz="1600" b="0" kern="120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+66+25</m:t>
                                    </m:r>
                                  </m:sup>
                                </m:sSubSup>
                              </m:oMath>
                            </m:oMathPara>
                          </a14:m>
                          <a:endParaRPr lang="x-none" sz="1600" b="1" kern="1200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+mn-ea"/>
                            <a:cs typeface="+mn-cs"/>
                          </a:endParaRPr>
                        </a:p>
                      </a:txBody>
                      <a:tcPr anchor="ctr">
                        <a:lnL w="952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latinLnBrk="0" hangingPunct="1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Sup>
                                  <m:sSubSupPr>
                                    <m:ctrlPr>
                                      <a:rPr lang="x-none" sz="1600" b="0" i="1" kern="120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altLang="zh-CN" sz="1600" b="0" kern="120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7134</m:t>
                                    </m:r>
                                  </m:e>
                                  <m:sub>
                                    <m:r>
                                      <a:rPr lang="en-US" altLang="zh-CN" sz="1600" b="0" kern="120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−25−15</m:t>
                                    </m:r>
                                  </m:sub>
                                  <m:sup>
                                    <m:r>
                                      <a:rPr lang="en-US" altLang="zh-CN" sz="1600" b="0" kern="120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+48+41</m:t>
                                    </m:r>
                                  </m:sup>
                                </m:sSubSup>
                              </m:oMath>
                            </m:oMathPara>
                          </a14:m>
                          <a:endParaRPr lang="x-none" sz="1600" b="1" kern="1200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+mn-ea"/>
                            <a:cs typeface="+mn-cs"/>
                          </a:endParaRPr>
                        </a:p>
                      </a:txBody>
                      <a:tcPr anchor="ctr">
                        <a:lnL w="952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Sup>
                                  <m:sSubSupPr>
                                    <m:ctrlPr>
                                      <a:rPr lang="x-none" sz="1600" b="0" i="1" kern="120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altLang="zh-CN" sz="1600" b="0" kern="120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97</m:t>
                                    </m:r>
                                  </m:e>
                                  <m:sub>
                                    <m:r>
                                      <a:rPr lang="en-US" altLang="zh-CN" sz="1600" b="0" kern="120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−29−26</m:t>
                                    </m:r>
                                  </m:sub>
                                  <m:sup>
                                    <m:r>
                                      <a:rPr lang="en-US" altLang="zh-CN" sz="1600" b="0" kern="120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+40+29</m:t>
                                    </m:r>
                                  </m:sup>
                                </m:sSubSup>
                              </m:oMath>
                            </m:oMathPara>
                          </a14:m>
                          <a:endParaRPr lang="x-none" sz="1600" b="1" kern="1200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+mn-ea"/>
                            <a:cs typeface="+mn-cs"/>
                          </a:endParaRPr>
                        </a:p>
                      </a:txBody>
                      <a:tcPr anchor="ctr">
                        <a:lnL w="952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T w="952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724993472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4" name="Table 3">
                <a:extLst>
                  <a:ext uri="{FF2B5EF4-FFF2-40B4-BE49-F238E27FC236}">
                    <a16:creationId xmlns:a16="http://schemas.microsoft.com/office/drawing/2014/main" id="{2D3FB215-73A9-24E3-C028-BF1A25FE6681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023369343"/>
                  </p:ext>
                </p:extLst>
              </p:nvPr>
            </p:nvGraphicFramePr>
            <p:xfrm>
              <a:off x="461846" y="3944589"/>
              <a:ext cx="11537249" cy="149352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615181">
                      <a:extLst>
                        <a:ext uri="{9D8B030D-6E8A-4147-A177-3AD203B41FA5}">
                          <a16:colId xmlns:a16="http://schemas.microsoft.com/office/drawing/2014/main" val="4247974570"/>
                        </a:ext>
                      </a:extLst>
                    </a:gridCol>
                    <a:gridCol w="1653678">
                      <a:extLst>
                        <a:ext uri="{9D8B030D-6E8A-4147-A177-3AD203B41FA5}">
                          <a16:colId xmlns:a16="http://schemas.microsoft.com/office/drawing/2014/main" val="2631863784"/>
                        </a:ext>
                      </a:extLst>
                    </a:gridCol>
                    <a:gridCol w="1653678">
                      <a:extLst>
                        <a:ext uri="{9D8B030D-6E8A-4147-A177-3AD203B41FA5}">
                          <a16:colId xmlns:a16="http://schemas.microsoft.com/office/drawing/2014/main" val="3743429075"/>
                        </a:ext>
                      </a:extLst>
                    </a:gridCol>
                    <a:gridCol w="1653678">
                      <a:extLst>
                        <a:ext uri="{9D8B030D-6E8A-4147-A177-3AD203B41FA5}">
                          <a16:colId xmlns:a16="http://schemas.microsoft.com/office/drawing/2014/main" val="837671352"/>
                        </a:ext>
                      </a:extLst>
                    </a:gridCol>
                    <a:gridCol w="1653678">
                      <a:extLst>
                        <a:ext uri="{9D8B030D-6E8A-4147-A177-3AD203B41FA5}">
                          <a16:colId xmlns:a16="http://schemas.microsoft.com/office/drawing/2014/main" val="2546877541"/>
                        </a:ext>
                      </a:extLst>
                    </a:gridCol>
                    <a:gridCol w="1653678">
                      <a:extLst>
                        <a:ext uri="{9D8B030D-6E8A-4147-A177-3AD203B41FA5}">
                          <a16:colId xmlns:a16="http://schemas.microsoft.com/office/drawing/2014/main" val="1234167002"/>
                        </a:ext>
                      </a:extLst>
                    </a:gridCol>
                    <a:gridCol w="1653678">
                      <a:extLst>
                        <a:ext uri="{9D8B030D-6E8A-4147-A177-3AD203B41FA5}">
                          <a16:colId xmlns:a16="http://schemas.microsoft.com/office/drawing/2014/main" val="4289773394"/>
                        </a:ext>
                      </a:extLst>
                    </a:gridCol>
                  </a:tblGrid>
                  <a:tr h="335280">
                    <a:tc>
                      <a:txBody>
                        <a:bodyPr/>
                        <a:lstStyle/>
                        <a:p>
                          <a:pPr marL="0" algn="ctr" defTabSz="914400" rtl="0" eaLnBrk="1" latinLnBrk="0" hangingPunct="1"/>
                          <a:r>
                            <a:rPr lang="en-US" sz="1600" b="1" i="0" kern="1200" dirty="0">
                              <a:solidFill>
                                <a:schemeClr val="tx1">
                                  <a:lumMod val="85000"/>
                                  <a:lumOff val="15000"/>
                                </a:schemeClr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Params</a:t>
                          </a:r>
                          <a:endParaRPr lang="x-none" sz="1600" b="1" i="0" kern="1200"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anchor="ctr">
                        <a:lnR w="952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latinLnBrk="0" hangingPunct="1"/>
                          <a:r>
                            <a:rPr lang="en-US" altLang="zh-CN" sz="1600" b="1" kern="1200" dirty="0">
                              <a:solidFill>
                                <a:schemeClr val="tx1"/>
                              </a:solidFill>
                            </a:rPr>
                            <a:t>M(</a:t>
                          </a:r>
                          <a:r>
                            <a:rPr lang="x-none" sz="1600" b="1" kern="1200">
                              <a:solidFill>
                                <a:schemeClr val="tx1"/>
                              </a:solidFill>
                            </a:rPr>
                            <a:t>BW1</a:t>
                          </a:r>
                          <a:r>
                            <a:rPr lang="en-US" sz="1600" b="1" kern="1200" dirty="0">
                              <a:solidFill>
                                <a:schemeClr val="tx1"/>
                              </a:solidFill>
                            </a:rPr>
                            <a:t>)</a:t>
                          </a:r>
                          <a:endParaRPr lang="x-none" sz="1600" b="1" i="0" kern="1200" dirty="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anchor="ctr">
                        <a:lnL w="952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>
                            <a:lumMod val="9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latinLnBrk="0" hangingPunct="1"/>
                          <a:r>
                            <a:rPr lang="el-GR" sz="1600" b="1" kern="1200" dirty="0">
                              <a:solidFill>
                                <a:schemeClr val="tx1"/>
                              </a:solidFill>
                            </a:rPr>
                            <a:t>Γ</a:t>
                          </a:r>
                          <a:r>
                            <a:rPr lang="en-US" altLang="zh-CN" sz="1600" b="1" kern="1200" dirty="0">
                              <a:solidFill>
                                <a:schemeClr val="tx1"/>
                              </a:solidFill>
                            </a:rPr>
                            <a:t>(BW1)</a:t>
                          </a:r>
                          <a:endParaRPr lang="x-none" sz="1600" b="1" i="0" kern="1200" dirty="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anchor="ctr">
                        <a:lnL w="952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>
                            <a:lumMod val="9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latinLnBrk="0" hangingPunct="1"/>
                          <a:r>
                            <a:rPr lang="en-US" altLang="zh-CN" sz="1600" b="1" kern="1200" dirty="0">
                              <a:solidFill>
                                <a:schemeClr val="tx1"/>
                              </a:solidFill>
                            </a:rPr>
                            <a:t>M(BW2)</a:t>
                          </a:r>
                          <a:endParaRPr lang="x-none" sz="1600" b="1" i="0" kern="1200" dirty="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anchor="ctr">
                        <a:lnL w="952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>
                            <a:lumMod val="9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l-GR" sz="1600" b="1" kern="1200" dirty="0">
                              <a:solidFill>
                                <a:schemeClr val="tx1"/>
                              </a:solidFill>
                            </a:rPr>
                            <a:t>Γ</a:t>
                          </a:r>
                          <a:r>
                            <a:rPr lang="en-US" altLang="zh-CN" sz="1600" b="1" kern="1200" dirty="0">
                              <a:solidFill>
                                <a:schemeClr val="tx1"/>
                              </a:solidFill>
                            </a:rPr>
                            <a:t>(BW2)</a:t>
                          </a:r>
                          <a:endParaRPr lang="x-none" sz="1600" b="1" i="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anchor="ctr">
                        <a:lnL w="952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>
                            <a:lumMod val="9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latinLnBrk="0" hangingPunct="1"/>
                          <a:r>
                            <a:rPr lang="en-US" altLang="zh-CN" sz="1600" b="1" kern="1200" dirty="0">
                              <a:solidFill>
                                <a:schemeClr val="tx1"/>
                              </a:solidFill>
                            </a:rPr>
                            <a:t>M(BW3)</a:t>
                          </a:r>
                          <a:endParaRPr lang="x-none" sz="1600" b="1" i="0" kern="1200" dirty="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anchor="ctr">
                        <a:lnL w="952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>
                            <a:lumMod val="9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l-GR" sz="1600" b="1" kern="1200" dirty="0">
                              <a:solidFill>
                                <a:schemeClr val="tx1"/>
                              </a:solidFill>
                            </a:rPr>
                            <a:t>Γ</a:t>
                          </a:r>
                          <a:r>
                            <a:rPr lang="en-US" altLang="zh-CN" sz="1600" b="1" kern="1200" dirty="0">
                              <a:solidFill>
                                <a:schemeClr val="tx1"/>
                              </a:solidFill>
                            </a:rPr>
                            <a:t>(BW3)</a:t>
                          </a:r>
                          <a:endParaRPr lang="x-none" sz="1600" b="1" i="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anchor="ctr">
                        <a:lnL w="952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T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>
                            <a:lumMod val="95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595076520"/>
                      </a:ext>
                    </a:extLst>
                  </a:tr>
                  <a:tr h="579120">
                    <a:tc>
                      <a:txBody>
                        <a:bodyPr/>
                        <a:lstStyle/>
                        <a:p>
                          <a:pPr marL="0" algn="ctr" defTabSz="914400" rtl="0" eaLnBrk="1" latinLnBrk="0" hangingPunct="1"/>
                          <a:r>
                            <a:rPr lang="en-US" altLang="zh-CN" sz="1600" b="1" i="0" kern="1200" dirty="0">
                              <a:solidFill>
                                <a:schemeClr val="tx1"/>
                              </a:solidFill>
                            </a:rPr>
                            <a:t>Run</a:t>
                          </a:r>
                          <a:r>
                            <a:rPr lang="zh-CN" altLang="en-US" sz="1600" b="1" i="0" kern="1200" dirty="0">
                              <a:solidFill>
                                <a:schemeClr val="tx1"/>
                              </a:solidFill>
                            </a:rPr>
                            <a:t> </a:t>
                          </a:r>
                          <a:r>
                            <a:rPr lang="en-US" altLang="zh-CN" sz="1600" b="1" i="0" kern="1200" dirty="0">
                              <a:solidFill>
                                <a:schemeClr val="tx1"/>
                              </a:solidFill>
                            </a:rPr>
                            <a:t>II</a:t>
                          </a:r>
                          <a:r>
                            <a:rPr lang="zh-CN" altLang="en-US" sz="1600" b="1" i="0" kern="1200" dirty="0">
                              <a:solidFill>
                                <a:schemeClr val="tx1"/>
                              </a:solidFill>
                            </a:rPr>
                            <a:t> </a:t>
                          </a:r>
                          <a:r>
                            <a:rPr lang="en-US" altLang="zh-CN" sz="1600" b="1" i="0" kern="1200" dirty="0">
                              <a:solidFill>
                                <a:schemeClr val="tx1"/>
                              </a:solidFill>
                            </a:rPr>
                            <a:t>&amp;</a:t>
                          </a:r>
                          <a:r>
                            <a:rPr lang="zh-CN" altLang="en-US" sz="1600" b="1" i="0" kern="1200" dirty="0">
                              <a:solidFill>
                                <a:schemeClr val="tx1"/>
                              </a:solidFill>
                            </a:rPr>
                            <a:t> </a:t>
                          </a:r>
                          <a:r>
                            <a:rPr lang="en-US" altLang="zh-CN" sz="1600" b="1" i="0" kern="1200" dirty="0">
                              <a:solidFill>
                                <a:schemeClr val="tx1"/>
                              </a:solidFill>
                            </a:rPr>
                            <a:t>III</a:t>
                          </a:r>
                          <a:r>
                            <a:rPr lang="zh-CN" altLang="en-US" sz="1600" b="1" i="0" kern="1200" dirty="0">
                              <a:solidFill>
                                <a:schemeClr val="tx1"/>
                              </a:solidFill>
                            </a:rPr>
                            <a:t> </a:t>
                          </a:r>
                          <a:r>
                            <a:rPr lang="en-US" altLang="zh-CN" sz="1600" b="1" i="0" kern="1200" dirty="0" err="1">
                              <a:solidFill>
                                <a:schemeClr val="tx1"/>
                              </a:solidFill>
                            </a:rPr>
                            <a:t>Interf</a:t>
                          </a:r>
                          <a:r>
                            <a:rPr lang="en-US" altLang="zh-CN" sz="1600" b="1" i="0" kern="1200" dirty="0">
                              <a:solidFill>
                                <a:schemeClr val="tx1"/>
                              </a:solidFill>
                            </a:rPr>
                            <a:t>.</a:t>
                          </a:r>
                        </a:p>
                        <a:p>
                          <a:pPr marL="0" algn="ctr" defTabSz="914400" rtl="0" eaLnBrk="1" latinLnBrk="0" hangingPunct="1"/>
                          <a:r>
                            <a:rPr lang="en-US" altLang="zh-CN" sz="1600" b="1" i="0" kern="1200" dirty="0">
                              <a:solidFill>
                                <a:schemeClr val="tx1"/>
                              </a:solidFill>
                            </a:rPr>
                            <a:t>[MeV]</a:t>
                          </a:r>
                          <a:endParaRPr lang="x-none" sz="1600" b="1" i="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anchor="ctr">
                        <a:lnR w="952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en-CN"/>
                        </a:p>
                      </a:txBody>
                      <a:tcPr anchor="ctr">
                        <a:lnL w="952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5"/>
                          <a:stretch>
                            <a:fillRect l="-97710" t="-60870" r="-498473" b="-11087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CN"/>
                        </a:p>
                      </a:txBody>
                      <a:tcPr anchor="ctr">
                        <a:lnL w="952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5"/>
                          <a:stretch>
                            <a:fillRect l="-199231" t="-60870" r="-402308" b="-11087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CN"/>
                        </a:p>
                      </a:txBody>
                      <a:tcPr anchor="ctr">
                        <a:lnL w="952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5"/>
                          <a:stretch>
                            <a:fillRect l="-299231" t="-60870" r="-302308" b="-11087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CN"/>
                        </a:p>
                      </a:txBody>
                      <a:tcPr anchor="ctr">
                        <a:lnL w="952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5"/>
                          <a:stretch>
                            <a:fillRect l="-399231" t="-60870" r="-202308" b="-11087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CN"/>
                        </a:p>
                      </a:txBody>
                      <a:tcPr anchor="ctr">
                        <a:lnL w="952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5"/>
                          <a:stretch>
                            <a:fillRect l="-495420" t="-60870" r="-100763" b="-11087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CN"/>
                        </a:p>
                      </a:txBody>
                      <a:tcPr anchor="ctr">
                        <a:lnL w="952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T w="952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5"/>
                          <a:stretch>
                            <a:fillRect l="-600000" t="-60870" r="-1538" b="-11087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839219267"/>
                      </a:ext>
                    </a:extLst>
                  </a:tr>
                  <a:tr h="579120">
                    <a:tc>
                      <a:txBody>
                        <a:bodyPr/>
                        <a:lstStyle/>
                        <a:p>
                          <a:pPr marL="0" algn="ctr" defTabSz="914400" rtl="0" eaLnBrk="1" latinLnBrk="0" hangingPunct="1"/>
                          <a:r>
                            <a:rPr lang="en-US" altLang="zh-CN" sz="1600" b="0" kern="1200" dirty="0">
                              <a:solidFill>
                                <a:schemeClr val="tx1"/>
                              </a:solidFill>
                            </a:rPr>
                            <a:t>Run</a:t>
                          </a:r>
                          <a:r>
                            <a:rPr lang="zh-CN" altLang="en-US" sz="1600" b="0" kern="1200" dirty="0">
                              <a:solidFill>
                                <a:schemeClr val="tx1"/>
                              </a:solidFill>
                            </a:rPr>
                            <a:t> </a:t>
                          </a:r>
                          <a:r>
                            <a:rPr lang="en-US" altLang="zh-CN" sz="1600" b="0" kern="1200" dirty="0">
                              <a:solidFill>
                                <a:schemeClr val="tx1"/>
                              </a:solidFill>
                            </a:rPr>
                            <a:t>II</a:t>
                          </a:r>
                          <a:r>
                            <a:rPr lang="zh-CN" altLang="en-US" sz="1600" b="0" kern="1200" dirty="0">
                              <a:solidFill>
                                <a:schemeClr val="tx1"/>
                              </a:solidFill>
                            </a:rPr>
                            <a:t> </a:t>
                          </a:r>
                          <a:r>
                            <a:rPr lang="en-US" altLang="zh-CN" sz="1600" b="0" kern="1200" dirty="0" err="1">
                              <a:solidFill>
                                <a:schemeClr val="tx1"/>
                              </a:solidFill>
                            </a:rPr>
                            <a:t>Interf</a:t>
                          </a:r>
                          <a:r>
                            <a:rPr lang="en-US" altLang="zh-CN" sz="1600" b="0" kern="1200" dirty="0">
                              <a:solidFill>
                                <a:schemeClr val="tx1"/>
                              </a:solidFill>
                            </a:rPr>
                            <a:t>.</a:t>
                          </a:r>
                          <a:r>
                            <a:rPr lang="zh-CN" altLang="en-US" sz="1600" b="0" kern="1200" dirty="0">
                              <a:solidFill>
                                <a:schemeClr val="tx1"/>
                              </a:solidFill>
                            </a:rPr>
                            <a:t> </a:t>
                          </a:r>
                          <a:endParaRPr lang="en-US" altLang="zh-CN" sz="1600" b="0" kern="1200" dirty="0">
                            <a:solidFill>
                              <a:schemeClr val="tx1"/>
                            </a:solidFill>
                          </a:endParaRPr>
                        </a:p>
                        <a:p>
                          <a:pPr marL="0" algn="ctr" defTabSz="914400" rtl="0" eaLnBrk="1" latinLnBrk="0" hangingPunct="1"/>
                          <a:r>
                            <a:rPr lang="en-US" altLang="zh-CN" sz="1600" b="0" kern="1200" dirty="0">
                              <a:solidFill>
                                <a:schemeClr val="tx1"/>
                              </a:solidFill>
                            </a:rPr>
                            <a:t>[MeV]</a:t>
                          </a:r>
                          <a:endParaRPr lang="x-none" sz="1600" b="0" i="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anchor="ctr">
                        <a:lnR w="952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en-CN"/>
                        </a:p>
                      </a:txBody>
                      <a:tcPr anchor="ctr">
                        <a:lnL w="952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5"/>
                          <a:stretch>
                            <a:fillRect l="-97710" t="-160870" r="-498473" b="-1087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CN"/>
                        </a:p>
                      </a:txBody>
                      <a:tcPr anchor="ctr">
                        <a:lnL w="952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5"/>
                          <a:stretch>
                            <a:fillRect l="-199231" t="-160870" r="-402308" b="-1087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CN"/>
                        </a:p>
                      </a:txBody>
                      <a:tcPr anchor="ctr">
                        <a:lnL w="952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5"/>
                          <a:stretch>
                            <a:fillRect l="-299231" t="-160870" r="-302308" b="-1087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CN"/>
                        </a:p>
                      </a:txBody>
                      <a:tcPr anchor="ctr">
                        <a:lnL w="952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5"/>
                          <a:stretch>
                            <a:fillRect l="-399231" t="-160870" r="-202308" b="-1087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CN"/>
                        </a:p>
                      </a:txBody>
                      <a:tcPr anchor="ctr">
                        <a:lnL w="952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5"/>
                          <a:stretch>
                            <a:fillRect l="-495420" t="-160870" r="-100763" b="-1087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CN"/>
                        </a:p>
                      </a:txBody>
                      <a:tcPr anchor="ctr">
                        <a:lnL w="952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T w="952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5"/>
                          <a:stretch>
                            <a:fillRect l="-600000" t="-160870" r="-1538" b="-1087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724993472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5" name="TextBox 4">
            <a:extLst>
              <a:ext uri="{FF2B5EF4-FFF2-40B4-BE49-F238E27FC236}">
                <a16:creationId xmlns:a16="http://schemas.microsoft.com/office/drawing/2014/main" id="{2132D60B-9635-2280-8801-6677B617CCEA}"/>
              </a:ext>
            </a:extLst>
          </p:cNvPr>
          <p:cNvSpPr txBox="1"/>
          <p:nvPr/>
        </p:nvSpPr>
        <p:spPr>
          <a:xfrm>
            <a:off x="2003800" y="5474024"/>
            <a:ext cx="8453340" cy="135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lnSpc>
                <a:spcPts val="2460"/>
              </a:lnSpc>
              <a:buFont typeface="Wingdings" pitchFamily="2" charset="2"/>
              <a:buChar char="v"/>
            </a:pPr>
            <a:r>
              <a:rPr lang="en-US" altLang="zh-CN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VS.</a:t>
            </a:r>
            <a:r>
              <a:rPr lang="zh-CN" altLang="en-US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Run</a:t>
            </a:r>
            <a:r>
              <a:rPr lang="zh-CN" altLang="en-US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zh-CN" altLang="en-US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result</a:t>
            </a:r>
          </a:p>
          <a:p>
            <a:pPr marL="800100" lvl="1" indent="-342900">
              <a:lnSpc>
                <a:spcPts val="2460"/>
              </a:lnSpc>
              <a:buFont typeface="Wingdings" pitchFamily="2" charset="2"/>
              <a:buChar char="ü"/>
            </a:pPr>
            <a:r>
              <a:rPr lang="en-US" altLang="zh-CN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Statistical uncertainty </a:t>
            </a:r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reduced</a:t>
            </a:r>
            <a:r>
              <a:rPr lang="zh-CN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by</a:t>
            </a:r>
            <a:r>
              <a:rPr lang="zh-CN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2000" b="1" dirty="0">
                <a:solidFill>
                  <a:srgbClr val="151D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zh-CN" altLang="en-US" sz="2000" b="1" dirty="0">
                <a:solidFill>
                  <a:srgbClr val="151D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2000" b="1" dirty="0">
                <a:solidFill>
                  <a:srgbClr val="151D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factor</a:t>
            </a:r>
            <a:r>
              <a:rPr lang="zh-CN" altLang="en-US" sz="2000" b="1" dirty="0">
                <a:solidFill>
                  <a:srgbClr val="151D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2000" b="1" dirty="0">
                <a:solidFill>
                  <a:srgbClr val="151D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of</a:t>
            </a:r>
            <a:r>
              <a:rPr lang="zh-CN" altLang="en-US" sz="2000" b="1" dirty="0">
                <a:solidFill>
                  <a:srgbClr val="151D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2000" b="1" dirty="0">
                <a:solidFill>
                  <a:srgbClr val="151D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</a:p>
          <a:p>
            <a:pPr marL="800100" lvl="1" indent="-342900">
              <a:lnSpc>
                <a:spcPts val="2460"/>
              </a:lnSpc>
              <a:buFont typeface="Wingdings" pitchFamily="2" charset="2"/>
              <a:buChar char="ü"/>
            </a:pPr>
            <a:r>
              <a:rPr lang="en-US" altLang="zh-CN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Systematic uncertainty</a:t>
            </a:r>
            <a:r>
              <a:rPr lang="zh-CN" alt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reduced</a:t>
            </a:r>
            <a:r>
              <a:rPr lang="zh-CN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by</a:t>
            </a:r>
            <a:r>
              <a:rPr lang="zh-CN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about</a:t>
            </a:r>
            <a:r>
              <a:rPr lang="zh-CN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2000" b="1" dirty="0">
                <a:solidFill>
                  <a:srgbClr val="151D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zh-CN" altLang="en-US" sz="2000" b="1" dirty="0">
                <a:solidFill>
                  <a:srgbClr val="151D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2000" b="1" dirty="0">
                <a:solidFill>
                  <a:srgbClr val="151D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factor</a:t>
            </a:r>
            <a:r>
              <a:rPr lang="zh-CN" altLang="en-US" sz="2000" b="1" dirty="0">
                <a:solidFill>
                  <a:srgbClr val="151D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2000" b="1" dirty="0">
                <a:solidFill>
                  <a:srgbClr val="151D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of</a:t>
            </a:r>
            <a:r>
              <a:rPr lang="zh-CN" altLang="en-US" sz="2000" b="1" dirty="0">
                <a:solidFill>
                  <a:srgbClr val="151D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2000" b="1" dirty="0">
                <a:solidFill>
                  <a:srgbClr val="151D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</a:p>
          <a:p>
            <a:pPr marL="800100" lvl="1" indent="-342900">
              <a:lnSpc>
                <a:spcPts val="2460"/>
              </a:lnSpc>
              <a:buFont typeface="Wingdings" pitchFamily="2" charset="2"/>
              <a:buChar char="ü"/>
            </a:pPr>
            <a:r>
              <a:rPr lang="en-US" altLang="zh-CN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Large mass </a:t>
            </a:r>
            <a:r>
              <a:rPr lang="en-US" altLang="zh-CN" sz="2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splittings</a:t>
            </a:r>
            <a:r>
              <a:rPr lang="zh-CN" alt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(&gt;</a:t>
            </a:r>
            <a:r>
              <a:rPr lang="zh-CN" alt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200MeV)</a:t>
            </a:r>
            <a:r>
              <a:rPr lang="zh-CN" alt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still</a:t>
            </a:r>
            <a:r>
              <a:rPr lang="zh-CN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exist,</a:t>
            </a:r>
            <a:r>
              <a:rPr lang="zh-CN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w</a:t>
            </a:r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ith improved precision</a:t>
            </a:r>
            <a:endParaRPr lang="en-US" altLang="zh-CN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5564174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AutoShape 2" descr="ataQuality &lt; CMSPublic &lt; TWiki">
            <a:extLst>
              <a:ext uri="{FF2B5EF4-FFF2-40B4-BE49-F238E27FC236}">
                <a16:creationId xmlns:a16="http://schemas.microsoft.com/office/drawing/2014/main" id="{D7ABA860-4640-919D-4CAC-5CD133994D22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786500" y="525972"/>
            <a:ext cx="2286000" cy="1714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" name="Slide Number Placeholder 8">
            <a:extLst>
              <a:ext uri="{FF2B5EF4-FFF2-40B4-BE49-F238E27FC236}">
                <a16:creationId xmlns:a16="http://schemas.microsoft.com/office/drawing/2014/main" id="{847CD213-329B-ED66-25C4-11BFB9C70832}"/>
              </a:ext>
            </a:extLst>
          </p:cNvPr>
          <p:cNvSpPr txBox="1">
            <a:spLocks/>
          </p:cNvSpPr>
          <p:nvPr/>
        </p:nvSpPr>
        <p:spPr>
          <a:xfrm>
            <a:off x="11761064" y="6530807"/>
            <a:ext cx="4402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0656997-67EF-DA49-A4B2-B9CA2969301D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22</a:t>
            </a:fld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7" name="Picture 1" descr="page1image45887056">
            <a:extLst>
              <a:ext uri="{FF2B5EF4-FFF2-40B4-BE49-F238E27FC236}">
                <a16:creationId xmlns:a16="http://schemas.microsoft.com/office/drawing/2014/main" id="{558BE136-BA63-400E-2465-FA7F5AAB790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"/>
            <a:ext cx="786500" cy="786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文本框 27">
            <a:extLst>
              <a:ext uri="{FF2B5EF4-FFF2-40B4-BE49-F238E27FC236}">
                <a16:creationId xmlns:a16="http://schemas.microsoft.com/office/drawing/2014/main" id="{D50B6C07-C9F5-E68B-4DDB-0085F3CB93FC}"/>
              </a:ext>
            </a:extLst>
          </p:cNvPr>
          <p:cNvSpPr txBox="1"/>
          <p:nvPr/>
        </p:nvSpPr>
        <p:spPr>
          <a:xfrm>
            <a:off x="663388" y="100863"/>
            <a:ext cx="1152861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b="1" dirty="0">
                <a:solidFill>
                  <a:srgbClr val="703881"/>
                </a:solidFill>
                <a:latin typeface="思源宋体 Heavy" panose="02020900000000000000" pitchFamily="18" charset="-122"/>
                <a:ea typeface="思源宋体 Heavy" panose="02020900000000000000" pitchFamily="18" charset="-122"/>
                <a:cs typeface="+mn-ea"/>
                <a:sym typeface="+mn-lt"/>
              </a:rPr>
              <a:t>Explore 𝐽/𝜓𝜓(𝟐𝐒) channel with Run 2 &amp;</a:t>
            </a:r>
            <a:r>
              <a:rPr lang="zh-CN" altLang="en-US" sz="3200" b="1" dirty="0">
                <a:solidFill>
                  <a:srgbClr val="703881"/>
                </a:solidFill>
                <a:latin typeface="思源宋体 Heavy" panose="02020900000000000000" pitchFamily="18" charset="-122"/>
                <a:ea typeface="思源宋体 Heavy" panose="02020900000000000000" pitchFamily="18" charset="-122"/>
                <a:cs typeface="+mn-ea"/>
                <a:sym typeface="+mn-lt"/>
              </a:rPr>
              <a:t> </a:t>
            </a:r>
            <a:r>
              <a:rPr lang="en-US" altLang="zh-CN" sz="3200" b="1" dirty="0">
                <a:solidFill>
                  <a:srgbClr val="703881"/>
                </a:solidFill>
                <a:latin typeface="思源宋体 Heavy" panose="02020900000000000000" pitchFamily="18" charset="-122"/>
                <a:ea typeface="思源宋体 Heavy" panose="02020900000000000000" pitchFamily="18" charset="-122"/>
                <a:cs typeface="+mn-ea"/>
                <a:sym typeface="+mn-lt"/>
              </a:rPr>
              <a:t>3 data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9F7903F-8566-3C75-A666-B257A8D63AB9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51874" b="50000"/>
          <a:stretch/>
        </p:blipFill>
        <p:spPr>
          <a:xfrm>
            <a:off x="4225727" y="3705947"/>
            <a:ext cx="3740545" cy="282486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7D8BDA36-7B33-BD3D-7266-4DCB68B47211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51874" b="49859"/>
          <a:stretch/>
        </p:blipFill>
        <p:spPr>
          <a:xfrm>
            <a:off x="239093" y="3680870"/>
            <a:ext cx="3740545" cy="2832851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44BE38DA-D9D1-90ED-5667-8CF65410B577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4852" t="50000" r="27022"/>
          <a:stretch/>
        </p:blipFill>
        <p:spPr>
          <a:xfrm>
            <a:off x="8212361" y="3705947"/>
            <a:ext cx="3740546" cy="282486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内容占位符 2">
                <a:extLst>
                  <a:ext uri="{FF2B5EF4-FFF2-40B4-BE49-F238E27FC236}">
                    <a16:creationId xmlns:a16="http://schemas.microsoft.com/office/drawing/2014/main" id="{5E5F8114-E6E5-83A8-E26F-B14F54D1EE23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719748" y="936807"/>
                <a:ext cx="11041316" cy="2147008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Autofit/>
              </a:bodyPr>
              <a:lstStyle>
                <a:lvl1pPr marL="0" indent="0" algn="ctr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None/>
                  <a:defRPr sz="2400" kern="1200">
                    <a:solidFill>
                      <a:schemeClr val="tx1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lvl1pPr>
                <a:lvl2pPr marL="4572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342900" indent="-342900" algn="l">
                  <a:buFont typeface="Arial" panose="020B0604020202020204" pitchFamily="34" charset="0"/>
                  <a:buChar char="•"/>
                </a:pPr>
                <a:r>
                  <a:rPr lang="en-US" altLang="zh-CN" sz="2000" dirty="0">
                    <a:solidFill>
                      <a:srgbClr val="FF05FF"/>
                    </a:solidFill>
                  </a:rPr>
                  <a:t>X(6900)</a:t>
                </a:r>
                <a:r>
                  <a:rPr lang="zh-CN" altLang="en-US" sz="2000" dirty="0">
                    <a:solidFill>
                      <a:srgbClr val="FF05FF"/>
                    </a:solidFill>
                  </a:rPr>
                  <a:t> </a:t>
                </a:r>
                <a:r>
                  <a:rPr lang="en-US" altLang="zh-CN" sz="2000" dirty="0">
                    <a:solidFill>
                      <a:srgbClr val="FF05FF"/>
                    </a:solidFill>
                  </a:rPr>
                  <a:t>near</a:t>
                </a:r>
                <a:r>
                  <a:rPr lang="zh-CN" altLang="en-US" sz="2000" dirty="0">
                    <a:solidFill>
                      <a:srgbClr val="FF05FF"/>
                    </a:solidFill>
                  </a:rPr>
                  <a:t> </a:t>
                </a:r>
                <a:r>
                  <a:rPr lang="en-US" altLang="zh-CN" sz="2000" dirty="0">
                    <a:solidFill>
                      <a:srgbClr val="FF05FF"/>
                    </a:solidFill>
                  </a:rPr>
                  <a:t>threshold</a:t>
                </a:r>
                <a:r>
                  <a:rPr lang="en-US" altLang="zh-CN" sz="2000" dirty="0"/>
                  <a:t> obvious</a:t>
                </a:r>
              </a:p>
              <a:p>
                <a:pPr marL="342900" indent="-342900" algn="l">
                  <a:buFont typeface="Arial" panose="020B0604020202020204" pitchFamily="34" charset="0"/>
                  <a:buChar char="•"/>
                </a:pPr>
                <a:r>
                  <a:rPr lang="en-US" altLang="zh-CN" sz="2000" dirty="0">
                    <a:solidFill>
                      <a:srgbClr val="0432FF"/>
                    </a:solidFill>
                  </a:rPr>
                  <a:t>X(7100)</a:t>
                </a:r>
                <a:r>
                  <a:rPr lang="zh-CN" altLang="en-US" sz="2000" dirty="0">
                    <a:solidFill>
                      <a:srgbClr val="0432FF"/>
                    </a:solidFill>
                  </a:rPr>
                  <a:t> </a:t>
                </a:r>
                <a:r>
                  <a:rPr lang="en-US" altLang="zh-CN" sz="2000" dirty="0"/>
                  <a:t>is</a:t>
                </a:r>
                <a:r>
                  <a:rPr lang="zh-CN" altLang="en-US" sz="2000" dirty="0"/>
                  <a:t> </a:t>
                </a:r>
                <a:r>
                  <a:rPr lang="en-US" altLang="zh-CN" sz="2000" dirty="0"/>
                  <a:t>visible</a:t>
                </a:r>
              </a:p>
              <a:p>
                <a:pPr marL="342900" indent="-342900" algn="l">
                  <a:buFont typeface="Arial" panose="020B0604020202020204" pitchFamily="34" charset="0"/>
                  <a:buChar char="•"/>
                </a:pPr>
                <a:r>
                  <a:rPr lang="en-US" altLang="zh-CN" sz="2000" dirty="0"/>
                  <a:t>According</a:t>
                </a:r>
                <a:r>
                  <a:rPr lang="zh-CN" altLang="en-US" sz="2000" dirty="0"/>
                  <a:t> </a:t>
                </a:r>
                <a:r>
                  <a:rPr lang="en-US" altLang="zh-CN" sz="2000" dirty="0">
                    <a:solidFill>
                      <a:schemeClr val="tx1"/>
                    </a:solidFill>
                  </a:rPr>
                  <a:t>to</a:t>
                </a:r>
                <a:r>
                  <a:rPr lang="zh-CN" altLang="en-US" sz="2000" dirty="0">
                    <a:solidFill>
                      <a:schemeClr val="tx1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2000" b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𝐽</m:t>
                    </m:r>
                    <m:r>
                      <a:rPr lang="en-US" altLang="zh-CN" sz="2000" b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altLang="zh-CN" sz="2000" b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𝜓</m:t>
                    </m:r>
                    <m:r>
                      <a:rPr lang="en-US" altLang="zh-CN" sz="2000" b="1">
                        <a:latin typeface="Cambria Math" panose="02040503050406030204" pitchFamily="18" charset="0"/>
                      </a:rPr>
                      <m:t>𝐽</m:t>
                    </m:r>
                    <m:r>
                      <a:rPr lang="en-US" altLang="zh-CN" sz="2000" b="1"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altLang="zh-CN" sz="2000" b="1">
                        <a:latin typeface="Cambria Math" panose="02040503050406030204" pitchFamily="18" charset="0"/>
                      </a:rPr>
                      <m:t>𝜓</m:t>
                    </m:r>
                  </m:oMath>
                </a14:m>
                <a:r>
                  <a:rPr lang="zh-CN" altLang="en-US" sz="2000" dirty="0"/>
                  <a:t> </a:t>
                </a:r>
                <a:r>
                  <a:rPr lang="en-US" altLang="zh-CN" sz="2000" dirty="0"/>
                  <a:t>channel,</a:t>
                </a:r>
                <a:r>
                  <a:rPr lang="zh-CN" altLang="en-US" sz="2000" dirty="0"/>
                  <a:t> </a:t>
                </a:r>
                <a:r>
                  <a:rPr lang="en-US" altLang="zh-CN" sz="2000" dirty="0"/>
                  <a:t>should</a:t>
                </a:r>
                <a:r>
                  <a:rPr lang="zh-CN" altLang="en-US" sz="2000" dirty="0"/>
                  <a:t> </a:t>
                </a:r>
                <a:r>
                  <a:rPr lang="en-US" altLang="zh-CN" sz="2000" dirty="0"/>
                  <a:t>be</a:t>
                </a:r>
                <a:r>
                  <a:rPr lang="zh-CN" altLang="en-US" sz="2000" dirty="0"/>
                  <a:t> </a:t>
                </a:r>
                <a:r>
                  <a:rPr lang="en-US" altLang="zh-CN" sz="2000" dirty="0"/>
                  <a:t>an X(6900)</a:t>
                </a:r>
                <a:r>
                  <a:rPr lang="zh-CN" altLang="en-US" sz="2000" dirty="0"/>
                  <a:t> </a:t>
                </a:r>
                <a:r>
                  <a:rPr lang="en-US" altLang="zh-CN" sz="2000" dirty="0"/>
                  <a:t>and an</a:t>
                </a:r>
                <a:r>
                  <a:rPr lang="zh-CN" altLang="en-US" sz="2000" dirty="0"/>
                  <a:t> </a:t>
                </a:r>
                <a:r>
                  <a:rPr lang="en-US" altLang="zh-CN" sz="2000" dirty="0"/>
                  <a:t>X(7100)</a:t>
                </a:r>
              </a:p>
              <a:p>
                <a:pPr marL="342900" indent="-342900" algn="l">
                  <a:buFont typeface="Arial" panose="020B0604020202020204" pitchFamily="34" charset="0"/>
                  <a:buChar char="•"/>
                </a:pPr>
                <a:r>
                  <a:rPr lang="en-US" altLang="zh-CN" sz="2000" dirty="0"/>
                  <a:t>Signal</a:t>
                </a:r>
                <a:r>
                  <a:rPr lang="zh-CN" altLang="en-US" sz="2000" dirty="0"/>
                  <a:t> </a:t>
                </a:r>
                <a:r>
                  <a:rPr lang="en-US" altLang="zh-CN" sz="2000" dirty="0"/>
                  <a:t>dominated</a:t>
                </a:r>
                <a:r>
                  <a:rPr lang="zh-CN" altLang="en-US" sz="2000" dirty="0"/>
                  <a:t> </a:t>
                </a:r>
                <a:r>
                  <a:rPr lang="en-US" altLang="zh-CN" sz="2000" dirty="0"/>
                  <a:t>by</a:t>
                </a:r>
                <a:r>
                  <a:rPr lang="zh-CN" altLang="en-US" sz="2000" dirty="0"/>
                  <a:t> </a:t>
                </a:r>
                <a:r>
                  <a:rPr lang="en-US" altLang="zh-CN" sz="2000" dirty="0"/>
                  <a:t>Run</a:t>
                </a:r>
                <a:r>
                  <a:rPr lang="zh-CN" altLang="en-US" sz="2000" dirty="0"/>
                  <a:t> </a:t>
                </a:r>
                <a:r>
                  <a:rPr lang="en-US" altLang="zh-CN" sz="2000" dirty="0"/>
                  <a:t>3</a:t>
                </a:r>
              </a:p>
              <a:p>
                <a:pPr marL="342900" indent="-342900" algn="l">
                  <a:buFont typeface="Arial" panose="020B0604020202020204" pitchFamily="34" charset="0"/>
                  <a:buChar char="•"/>
                </a:pPr>
                <a:r>
                  <a:rPr lang="en-US" altLang="zh-CN" sz="2000" dirty="0"/>
                  <a:t>Two</a:t>
                </a:r>
                <a:r>
                  <a:rPr lang="zh-CN" altLang="en-US" sz="2000" dirty="0"/>
                  <a:t> </a:t>
                </a:r>
                <a:r>
                  <a:rPr lang="en-US" altLang="zh-CN" sz="2000" dirty="0"/>
                  <a:t>dimensional</a:t>
                </a:r>
                <a:r>
                  <a:rPr lang="zh-CN" altLang="en-US" sz="2000" dirty="0"/>
                  <a:t> </a:t>
                </a:r>
                <a:r>
                  <a:rPr lang="en-US" altLang="zh-CN" sz="2000" dirty="0"/>
                  <a:t>fit</a:t>
                </a:r>
                <a:r>
                  <a:rPr lang="zh-CN" altLang="en-US" sz="2000" dirty="0"/>
                  <a:t> </a:t>
                </a:r>
                <a:r>
                  <a:rPr lang="en-US" altLang="zh-CN" sz="2000" dirty="0"/>
                  <a:t>for</a:t>
                </a:r>
                <a:r>
                  <a:rPr lang="zh-CN" altLang="en-US" sz="2000" dirty="0"/>
                  <a:t> </a:t>
                </a:r>
                <a14:m>
                  <m:oMath xmlns:m="http://schemas.openxmlformats.org/officeDocument/2006/math">
                    <m:r>
                      <a:rPr lang="en-US" altLang="zh-CN" sz="2000" b="1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𝑱</m:t>
                    </m:r>
                    <m:r>
                      <a:rPr lang="en-US" altLang="zh-CN" sz="2000" b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/</m:t>
                    </m:r>
                    <m:r>
                      <a:rPr lang="en-US" altLang="zh-CN" sz="2000" b="1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𝝍𝝍</m:t>
                    </m:r>
                    <m:r>
                      <a:rPr lang="en-US" altLang="zh-CN" sz="2000" b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(</m:t>
                    </m:r>
                    <m:r>
                      <a:rPr lang="en-US" altLang="zh-CN" sz="2000" b="1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𝟐𝐒</m:t>
                    </m:r>
                    <m:r>
                      <a:rPr lang="en-US" altLang="zh-CN" sz="2000" b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) </m:t>
                    </m:r>
                  </m:oMath>
                </a14:m>
                <a:r>
                  <a:rPr lang="en-US" altLang="zh-CN" sz="20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yield</a:t>
                </a:r>
                <a:r>
                  <a:rPr lang="zh-CN" altLang="en-US" sz="20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000" b="1" i="1" dirty="0">
                    <a:solidFill>
                      <a:srgbClr val="0432FF"/>
                    </a:solidFill>
                  </a:rPr>
                  <a:t>~2.6</a:t>
                </a:r>
                <a:r>
                  <a:rPr lang="zh-CN" altLang="en-US" sz="2000" b="1" i="1" dirty="0">
                    <a:solidFill>
                      <a:srgbClr val="0432FF"/>
                    </a:solidFill>
                  </a:rPr>
                  <a:t> </a:t>
                </a:r>
                <a:r>
                  <a:rPr lang="en-US" altLang="zh-CN" sz="2000" b="1" i="1" dirty="0">
                    <a:solidFill>
                      <a:srgbClr val="0432FF"/>
                    </a:solidFill>
                  </a:rPr>
                  <a:t>X</a:t>
                </a:r>
                <a:r>
                  <a:rPr lang="zh-CN" altLang="en-US" sz="2000" b="1" i="1" dirty="0">
                    <a:solidFill>
                      <a:srgbClr val="0432FF"/>
                    </a:solidFill>
                  </a:rPr>
                  <a:t> </a:t>
                </a:r>
                <a:r>
                  <a:rPr lang="en-US" altLang="zh-CN" sz="2000" b="1" i="1" dirty="0">
                    <a:solidFill>
                      <a:srgbClr val="0432FF"/>
                    </a:solidFill>
                  </a:rPr>
                  <a:t>of</a:t>
                </a:r>
                <a:r>
                  <a:rPr lang="zh-CN" altLang="en-US" sz="2000" b="1" i="1" dirty="0">
                    <a:solidFill>
                      <a:srgbClr val="0432FF"/>
                    </a:solidFill>
                  </a:rPr>
                  <a:t> </a:t>
                </a:r>
                <a:r>
                  <a:rPr lang="en-US" altLang="zh-CN" sz="2000" b="1" i="1" dirty="0">
                    <a:solidFill>
                      <a:srgbClr val="0432FF"/>
                    </a:solidFill>
                  </a:rPr>
                  <a:t>Run</a:t>
                </a:r>
                <a:r>
                  <a:rPr lang="zh-CN" altLang="en-US" sz="2000" b="1" i="1" dirty="0">
                    <a:solidFill>
                      <a:srgbClr val="0432FF"/>
                    </a:solidFill>
                  </a:rPr>
                  <a:t> </a:t>
                </a:r>
                <a:r>
                  <a:rPr lang="en-US" altLang="zh-CN" sz="2000" b="1" i="1" dirty="0">
                    <a:solidFill>
                      <a:srgbClr val="0432FF"/>
                    </a:solidFill>
                  </a:rPr>
                  <a:t>2</a:t>
                </a:r>
                <a:endParaRPr lang="en-CN" sz="2000" b="1" i="1" dirty="0">
                  <a:solidFill>
                    <a:srgbClr val="0432FF"/>
                  </a:solidFill>
                </a:endParaRPr>
              </a:p>
              <a:p>
                <a:pPr algn="l"/>
                <a:endParaRPr lang="en-US" altLang="zh-CN" sz="2000" dirty="0"/>
              </a:p>
              <a:p>
                <a:pPr marL="342900" indent="-342900" algn="l">
                  <a:buFont typeface="Arial" panose="020B0604020202020204" pitchFamily="34" charset="0"/>
                  <a:buChar char="•"/>
                </a:pPr>
                <a:endParaRPr lang="zh-CN" altLang="en-US" sz="2000" dirty="0"/>
              </a:p>
            </p:txBody>
          </p:sp>
        </mc:Choice>
        <mc:Fallback xmlns="">
          <p:sp>
            <p:nvSpPr>
              <p:cNvPr id="6" name="内容占位符 2">
                <a:extLst>
                  <a:ext uri="{FF2B5EF4-FFF2-40B4-BE49-F238E27FC236}">
                    <a16:creationId xmlns:a16="http://schemas.microsoft.com/office/drawing/2014/main" id="{5E5F8114-E6E5-83A8-E26F-B14F54D1EE2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9748" y="936807"/>
                <a:ext cx="11041316" cy="2147008"/>
              </a:xfrm>
              <a:prstGeom prst="rect">
                <a:avLst/>
              </a:prstGeom>
              <a:blipFill>
                <a:blip r:embed="rId5"/>
                <a:stretch>
                  <a:fillRect l="-460" t="-2353"/>
                </a:stretch>
              </a:blipFill>
            </p:spPr>
            <p:txBody>
              <a:bodyPr/>
              <a:lstStyle/>
              <a:p>
                <a:r>
                  <a:rPr lang="en-CN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F68BC701-87DA-D42F-20B1-2AEF81407592}"/>
              </a:ext>
            </a:extLst>
          </p:cNvPr>
          <p:cNvCxnSpPr>
            <a:cxnSpLocks/>
          </p:cNvCxnSpPr>
          <p:nvPr/>
        </p:nvCxnSpPr>
        <p:spPr>
          <a:xfrm flipV="1">
            <a:off x="976942" y="4820826"/>
            <a:ext cx="0" cy="552938"/>
          </a:xfrm>
          <a:prstGeom prst="line">
            <a:avLst/>
          </a:prstGeom>
          <a:ln w="38100">
            <a:solidFill>
              <a:srgbClr val="FF40FF"/>
            </a:solidFill>
            <a:head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FE2DFFC6-492F-A829-82B5-7CADB27B1C47}"/>
              </a:ext>
            </a:extLst>
          </p:cNvPr>
          <p:cNvCxnSpPr>
            <a:cxnSpLocks/>
          </p:cNvCxnSpPr>
          <p:nvPr/>
        </p:nvCxnSpPr>
        <p:spPr>
          <a:xfrm flipV="1">
            <a:off x="4897977" y="3943307"/>
            <a:ext cx="0" cy="552938"/>
          </a:xfrm>
          <a:prstGeom prst="line">
            <a:avLst/>
          </a:prstGeom>
          <a:ln w="38100">
            <a:solidFill>
              <a:srgbClr val="FF40FF"/>
            </a:solidFill>
            <a:head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7F4A02F8-0A7D-A057-1DE9-F96DC4A4989E}"/>
              </a:ext>
            </a:extLst>
          </p:cNvPr>
          <p:cNvCxnSpPr>
            <a:cxnSpLocks/>
          </p:cNvCxnSpPr>
          <p:nvPr/>
        </p:nvCxnSpPr>
        <p:spPr>
          <a:xfrm flipV="1">
            <a:off x="8951816" y="3528907"/>
            <a:ext cx="0" cy="536269"/>
          </a:xfrm>
          <a:prstGeom prst="line">
            <a:avLst/>
          </a:prstGeom>
          <a:ln w="38100">
            <a:solidFill>
              <a:srgbClr val="FF40FF"/>
            </a:solidFill>
            <a:head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60A2F659-5904-50EA-8E78-E09F1837D624}"/>
              </a:ext>
            </a:extLst>
          </p:cNvPr>
          <p:cNvCxnSpPr>
            <a:cxnSpLocks/>
          </p:cNvCxnSpPr>
          <p:nvPr/>
        </p:nvCxnSpPr>
        <p:spPr>
          <a:xfrm flipV="1">
            <a:off x="1497278" y="4841908"/>
            <a:ext cx="0" cy="552938"/>
          </a:xfrm>
          <a:prstGeom prst="line">
            <a:avLst/>
          </a:prstGeom>
          <a:ln w="38100">
            <a:solidFill>
              <a:srgbClr val="0432FF"/>
            </a:solidFill>
            <a:head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0762547A-872C-B015-04B2-F914C65264CF}"/>
              </a:ext>
            </a:extLst>
          </p:cNvPr>
          <p:cNvCxnSpPr>
            <a:cxnSpLocks/>
          </p:cNvCxnSpPr>
          <p:nvPr/>
        </p:nvCxnSpPr>
        <p:spPr>
          <a:xfrm flipV="1">
            <a:off x="5349733" y="4496245"/>
            <a:ext cx="0" cy="552938"/>
          </a:xfrm>
          <a:prstGeom prst="line">
            <a:avLst/>
          </a:prstGeom>
          <a:ln w="38100">
            <a:solidFill>
              <a:srgbClr val="0432FF"/>
            </a:solidFill>
            <a:head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815F272C-F72F-8B65-6356-C0E94EFDF6C6}"/>
              </a:ext>
            </a:extLst>
          </p:cNvPr>
          <p:cNvCxnSpPr>
            <a:cxnSpLocks/>
          </p:cNvCxnSpPr>
          <p:nvPr/>
        </p:nvCxnSpPr>
        <p:spPr>
          <a:xfrm flipV="1">
            <a:off x="9458002" y="4087062"/>
            <a:ext cx="0" cy="490463"/>
          </a:xfrm>
          <a:prstGeom prst="line">
            <a:avLst/>
          </a:prstGeom>
          <a:ln w="38100">
            <a:solidFill>
              <a:srgbClr val="0432FF"/>
            </a:solidFill>
            <a:head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0FCB9BC3-3D0E-A8AD-1FB4-5C5DAE396A15}"/>
              </a:ext>
            </a:extLst>
          </p:cNvPr>
          <p:cNvSpPr txBox="1"/>
          <p:nvPr/>
        </p:nvSpPr>
        <p:spPr>
          <a:xfrm>
            <a:off x="7385887" y="2366860"/>
            <a:ext cx="2763519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altLang="zh-CN" sz="1800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Run</a:t>
            </a:r>
            <a:r>
              <a:rPr lang="zh-CN" altLang="en-US" sz="1800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zh-CN" altLang="en-US" sz="1800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en-US" altLang="zh-CN" sz="1800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~109</a:t>
            </a:r>
            <a:r>
              <a:rPr lang="zh-CN" altLang="en-US" sz="1800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1800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±</a:t>
            </a:r>
            <a:r>
              <a:rPr lang="zh-CN" altLang="en-US" sz="1800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1800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14 </a:t>
            </a:r>
          </a:p>
          <a:p>
            <a:pPr algn="l"/>
            <a:r>
              <a:rPr lang="en-US" altLang="zh-CN" sz="1800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Run</a:t>
            </a:r>
            <a:r>
              <a:rPr lang="zh-CN" altLang="en-US" sz="1800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zh-CN" altLang="en-US" sz="1800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en-US" altLang="zh-CN" sz="1800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~281</a:t>
            </a:r>
            <a:r>
              <a:rPr lang="zh-CN" altLang="en-US" sz="1800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1800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±</a:t>
            </a:r>
            <a:r>
              <a:rPr lang="zh-CN" altLang="en-US" sz="1800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1800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22</a:t>
            </a:r>
          </a:p>
          <a:p>
            <a:pPr algn="l"/>
            <a:r>
              <a:rPr lang="en-US" altLang="zh-CN" sz="1800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Run</a:t>
            </a:r>
            <a:r>
              <a:rPr lang="zh-CN" altLang="en-US" sz="1800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1800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+3</a:t>
            </a:r>
            <a:r>
              <a:rPr lang="zh-CN" altLang="en-US" sz="1800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US" altLang="zh-CN" sz="1800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~386</a:t>
            </a:r>
            <a:r>
              <a:rPr lang="zh-CN" altLang="en-US" sz="1800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1800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±</a:t>
            </a:r>
            <a:r>
              <a:rPr lang="zh-CN" altLang="en-US" sz="1800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1800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26</a:t>
            </a:r>
          </a:p>
        </p:txBody>
      </p:sp>
    </p:spTree>
    <p:extLst>
      <p:ext uri="{BB962C8B-B14F-4D97-AF65-F5344CB8AC3E}">
        <p14:creationId xmlns:p14="http://schemas.microsoft.com/office/powerpoint/2010/main" val="174166237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8">
            <a:extLst>
              <a:ext uri="{FF2B5EF4-FFF2-40B4-BE49-F238E27FC236}">
                <a16:creationId xmlns:a16="http://schemas.microsoft.com/office/drawing/2014/main" id="{847CD213-329B-ED66-25C4-11BFB9C70832}"/>
              </a:ext>
            </a:extLst>
          </p:cNvPr>
          <p:cNvSpPr txBox="1">
            <a:spLocks/>
          </p:cNvSpPr>
          <p:nvPr/>
        </p:nvSpPr>
        <p:spPr>
          <a:xfrm>
            <a:off x="11761064" y="6530807"/>
            <a:ext cx="4402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0656997-67EF-DA49-A4B2-B9CA2969301D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23</a:t>
            </a:fld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7" name="Picture 1" descr="page1image45887056">
            <a:extLst>
              <a:ext uri="{FF2B5EF4-FFF2-40B4-BE49-F238E27FC236}">
                <a16:creationId xmlns:a16="http://schemas.microsoft.com/office/drawing/2014/main" id="{558BE136-BA63-400E-2465-FA7F5AAB790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"/>
            <a:ext cx="786500" cy="786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9" name="文本框 27">
                <a:extLst>
                  <a:ext uri="{FF2B5EF4-FFF2-40B4-BE49-F238E27FC236}">
                    <a16:creationId xmlns:a16="http://schemas.microsoft.com/office/drawing/2014/main" id="{D50B6C07-C9F5-E68B-4DDB-0085F3CB93FC}"/>
                  </a:ext>
                </a:extLst>
              </p:cNvPr>
              <p:cNvSpPr txBox="1"/>
              <p:nvPr/>
            </p:nvSpPr>
            <p:spPr>
              <a:xfrm>
                <a:off x="3939021" y="100863"/>
                <a:ext cx="4313957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r>
                      <a:rPr lang="en-US" altLang="zh-CN" sz="3200" b="1" i="1" smtClean="0">
                        <a:solidFill>
                          <a:srgbClr val="703881"/>
                        </a:solidFill>
                        <a:latin typeface="Cambria Math" panose="02040503050406030204" pitchFamily="18" charset="0"/>
                        <a:ea typeface="思源宋体 Heavy" panose="02020900000000000000" pitchFamily="18" charset="-122"/>
                        <a:cs typeface="+mn-ea"/>
                        <a:sym typeface="+mn-lt"/>
                      </a:rPr>
                      <m:t>𝑱</m:t>
                    </m:r>
                    <m:r>
                      <a:rPr lang="en-US" altLang="zh-CN" sz="3200" b="1" i="1" smtClean="0">
                        <a:solidFill>
                          <a:srgbClr val="703881"/>
                        </a:solidFill>
                        <a:latin typeface="Cambria Math" panose="02040503050406030204" pitchFamily="18" charset="0"/>
                        <a:ea typeface="思源宋体 Heavy" panose="02020900000000000000" pitchFamily="18" charset="-122"/>
                        <a:cs typeface="+mn-ea"/>
                        <a:sym typeface="+mn-lt"/>
                      </a:rPr>
                      <m:t>/</m:t>
                    </m:r>
                    <m:r>
                      <a:rPr lang="en-US" altLang="zh-CN" sz="3200" b="1" i="1" smtClean="0">
                        <a:solidFill>
                          <a:srgbClr val="70388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+mn-ea"/>
                        <a:sym typeface="+mn-lt"/>
                      </a:rPr>
                      <m:t>𝝍</m:t>
                    </m:r>
                  </m:oMath>
                </a14:m>
                <a:r>
                  <a:rPr lang="en-US" altLang="zh-CN" sz="3200" b="1" dirty="0">
                    <a:solidFill>
                      <a:srgbClr val="703881"/>
                    </a:solidFill>
                    <a:latin typeface="思源宋体 Heavy" panose="02020900000000000000" pitchFamily="18" charset="-122"/>
                    <a:ea typeface="思源宋体 Heavy" panose="02020900000000000000" pitchFamily="18" charset="-122"/>
                    <a:cs typeface="+mn-ea"/>
                    <a:sym typeface="+mn-lt"/>
                  </a:rPr>
                  <a:t> polarizations</a:t>
                </a:r>
              </a:p>
            </p:txBody>
          </p:sp>
        </mc:Choice>
        <mc:Fallback xmlns="">
          <p:sp>
            <p:nvSpPr>
              <p:cNvPr id="9" name="文本框 27">
                <a:extLst>
                  <a:ext uri="{FF2B5EF4-FFF2-40B4-BE49-F238E27FC236}">
                    <a16:creationId xmlns:a16="http://schemas.microsoft.com/office/drawing/2014/main" id="{D50B6C07-C9F5-E68B-4DDB-0085F3CB93F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39021" y="100863"/>
                <a:ext cx="4313957" cy="584775"/>
              </a:xfrm>
              <a:prstGeom prst="rect">
                <a:avLst/>
              </a:prstGeom>
              <a:blipFill>
                <a:blip r:embed="rId4"/>
                <a:stretch>
                  <a:fillRect t="-15217" b="-34783"/>
                </a:stretch>
              </a:blipFill>
            </p:spPr>
            <p:txBody>
              <a:bodyPr/>
              <a:lstStyle/>
              <a:p>
                <a:r>
                  <a:rPr lang="en-CN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Picture 2">
            <a:extLst>
              <a:ext uri="{FF2B5EF4-FFF2-40B4-BE49-F238E27FC236}">
                <a16:creationId xmlns:a16="http://schemas.microsoft.com/office/drawing/2014/main" id="{AD14453B-9680-2736-8C6F-8734BD302EF3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4853" t="50521"/>
          <a:stretch/>
        </p:blipFill>
        <p:spPr>
          <a:xfrm>
            <a:off x="2490391" y="3429000"/>
            <a:ext cx="8995930" cy="3284369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034F8D00-E770-2FF1-7918-BE284C74A088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26858" t="63875" r="4790"/>
          <a:stretch/>
        </p:blipFill>
        <p:spPr>
          <a:xfrm>
            <a:off x="6357318" y="1554672"/>
            <a:ext cx="4967324" cy="1714964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89AB35E8-40FE-DD39-53B1-2FBF3EB8E82B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t="33279" r="79829"/>
          <a:stretch/>
        </p:blipFill>
        <p:spPr>
          <a:xfrm>
            <a:off x="263537" y="3012403"/>
            <a:ext cx="1754106" cy="3790289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F1AC486B-F2BB-8493-464D-5423F6C8E725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26857" t="44435" r="8373" b="35428"/>
          <a:stretch/>
        </p:blipFill>
        <p:spPr>
          <a:xfrm>
            <a:off x="786500" y="1724141"/>
            <a:ext cx="4968671" cy="1009119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E2E3E505-2CE4-C3C4-9D1C-B9FFB68AD942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33493" t="33279" r="42544" b="60349"/>
          <a:stretch/>
        </p:blipFill>
        <p:spPr>
          <a:xfrm>
            <a:off x="610505" y="1147852"/>
            <a:ext cx="2055843" cy="357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321490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AutoShape 2" descr="ataQuality &lt; CMSPublic &lt; TWiki">
            <a:extLst>
              <a:ext uri="{FF2B5EF4-FFF2-40B4-BE49-F238E27FC236}">
                <a16:creationId xmlns:a16="http://schemas.microsoft.com/office/drawing/2014/main" id="{D7ABA860-4640-919D-4CAC-5CD133994D22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786500" y="525972"/>
            <a:ext cx="2286000" cy="1714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" name="Slide Number Placeholder 8">
            <a:extLst>
              <a:ext uri="{FF2B5EF4-FFF2-40B4-BE49-F238E27FC236}">
                <a16:creationId xmlns:a16="http://schemas.microsoft.com/office/drawing/2014/main" id="{847CD213-329B-ED66-25C4-11BFB9C70832}"/>
              </a:ext>
            </a:extLst>
          </p:cNvPr>
          <p:cNvSpPr txBox="1">
            <a:spLocks/>
          </p:cNvSpPr>
          <p:nvPr/>
        </p:nvSpPr>
        <p:spPr>
          <a:xfrm>
            <a:off x="11761064" y="6530807"/>
            <a:ext cx="4402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0656997-67EF-DA49-A4B2-B9CA2969301D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24</a:t>
            </a:fld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7" name="Picture 1" descr="page1image45887056">
            <a:extLst>
              <a:ext uri="{FF2B5EF4-FFF2-40B4-BE49-F238E27FC236}">
                <a16:creationId xmlns:a16="http://schemas.microsoft.com/office/drawing/2014/main" id="{558BE136-BA63-400E-2465-FA7F5AAB790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"/>
            <a:ext cx="786500" cy="786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文本框 27">
            <a:extLst>
              <a:ext uri="{FF2B5EF4-FFF2-40B4-BE49-F238E27FC236}">
                <a16:creationId xmlns:a16="http://schemas.microsoft.com/office/drawing/2014/main" id="{D50B6C07-C9F5-E68B-4DDB-0085F3CB93FC}"/>
              </a:ext>
            </a:extLst>
          </p:cNvPr>
          <p:cNvSpPr txBox="1"/>
          <p:nvPr/>
        </p:nvSpPr>
        <p:spPr>
          <a:xfrm>
            <a:off x="0" y="100863"/>
            <a:ext cx="1219199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b="1" dirty="0">
                <a:solidFill>
                  <a:srgbClr val="703881"/>
                </a:solidFill>
                <a:latin typeface="思源宋体 Heavy" panose="02020900000000000000" pitchFamily="18" charset="-122"/>
                <a:ea typeface="思源宋体 Heavy" panose="02020900000000000000" pitchFamily="18" charset="-122"/>
                <a:cs typeface="+mn-ea"/>
                <a:sym typeface="+mn-lt"/>
              </a:rPr>
              <a:t>Hypothesis test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3D4EDCF-F9EB-66AB-CCE4-44DB490542EB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49105"/>
          <a:stretch/>
        </p:blipFill>
        <p:spPr>
          <a:xfrm>
            <a:off x="258866" y="887363"/>
            <a:ext cx="4505191" cy="5933083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21BA7628-2A8F-BC01-7266-8BACE5859730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51082"/>
          <a:stretch/>
        </p:blipFill>
        <p:spPr>
          <a:xfrm>
            <a:off x="4847447" y="786500"/>
            <a:ext cx="4218942" cy="5780582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8DA17F97-70B7-6D3F-22DA-927A1F84D478}"/>
                  </a:ext>
                </a:extLst>
              </p:cNvPr>
              <p:cNvSpPr txBox="1"/>
              <p:nvPr/>
            </p:nvSpPr>
            <p:spPr>
              <a:xfrm>
                <a:off x="9149780" y="2513226"/>
                <a:ext cx="2845651" cy="31393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altLang="zh-CN" sz="2200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𝑷𝑪</m:t>
                    </m:r>
                    <m:r>
                      <a:rPr lang="en-US" altLang="zh-CN" sz="2200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=++</m:t>
                    </m:r>
                  </m:oMath>
                </a14:m>
                <a:r>
                  <a:rPr lang="zh-CN" altLang="en-US" sz="2200" b="1" dirty="0">
                    <a:solidFill>
                      <a:srgbClr val="C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200" b="1" dirty="0">
                    <a:solidFill>
                      <a:srgbClr val="C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very</a:t>
                </a:r>
                <a:r>
                  <a:rPr lang="zh-CN" altLang="en-US" sz="2200" b="1" dirty="0">
                    <a:solidFill>
                      <a:srgbClr val="C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200" b="1" dirty="0">
                    <a:solidFill>
                      <a:srgbClr val="C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certain</a:t>
                </a:r>
              </a:p>
              <a:p>
                <a:endParaRPr lang="en-US" altLang="zh-CN" sz="2200" b="1" i="1" dirty="0">
                  <a:solidFill>
                    <a:srgbClr val="C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14:m>
                  <m:oMath xmlns:m="http://schemas.openxmlformats.org/officeDocument/2006/math">
                    <m:r>
                      <a:rPr lang="en-US" altLang="zh-CN" sz="2200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𝑱</m:t>
                    </m:r>
                    <m:r>
                      <a:rPr lang="en-US" altLang="zh-CN" sz="2200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≠</m:t>
                    </m:r>
                    <m:r>
                      <a:rPr lang="en-US" altLang="zh-CN" sz="2200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𝟏</m:t>
                    </m:r>
                  </m:oMath>
                </a14:m>
                <a:r>
                  <a:rPr lang="zh-CN" altLang="en-US" sz="2200" b="1" dirty="0">
                    <a:solidFill>
                      <a:srgbClr val="C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200" b="1" dirty="0">
                    <a:solidFill>
                      <a:srgbClr val="C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at</a:t>
                </a:r>
                <a:r>
                  <a:rPr lang="zh-CN" altLang="en-US" sz="2200" b="1" dirty="0">
                    <a:solidFill>
                      <a:srgbClr val="C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200" b="1" dirty="0">
                    <a:solidFill>
                      <a:srgbClr val="C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&gt;</a:t>
                </a:r>
                <a:r>
                  <a:rPr lang="zh-CN" altLang="en-US" sz="2200" b="1" dirty="0">
                    <a:solidFill>
                      <a:srgbClr val="C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200" b="1" dirty="0">
                    <a:solidFill>
                      <a:srgbClr val="C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99%</a:t>
                </a:r>
                <a:r>
                  <a:rPr lang="zh-CN" altLang="en-US" sz="2200" b="1" dirty="0">
                    <a:solidFill>
                      <a:srgbClr val="C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200" b="1" dirty="0">
                    <a:solidFill>
                      <a:srgbClr val="C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CL</a:t>
                </a:r>
              </a:p>
              <a:p>
                <a:endParaRPr lang="en-US" altLang="zh-CN" sz="2200" b="1" dirty="0">
                  <a:solidFill>
                    <a:srgbClr val="C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14:m>
                  <m:oMath xmlns:m="http://schemas.openxmlformats.org/officeDocument/2006/math">
                    <m:r>
                      <a:rPr lang="en-US" altLang="zh-CN" sz="2200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𝑱</m:t>
                    </m:r>
                    <m:r>
                      <a:rPr lang="en-US" altLang="zh-CN" sz="2200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≠</m:t>
                    </m:r>
                    <m:r>
                      <a:rPr lang="en-US" altLang="zh-CN" sz="2200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𝟎</m:t>
                    </m:r>
                  </m:oMath>
                </a14:m>
                <a:r>
                  <a:rPr lang="zh-CN" altLang="en-US" sz="2200" b="1" dirty="0">
                    <a:solidFill>
                      <a:srgbClr val="C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200" b="1" dirty="0">
                    <a:solidFill>
                      <a:srgbClr val="C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at</a:t>
                </a:r>
                <a:r>
                  <a:rPr lang="zh-CN" altLang="en-US" sz="2200" b="1" dirty="0">
                    <a:solidFill>
                      <a:srgbClr val="C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200" b="1" dirty="0">
                    <a:solidFill>
                      <a:srgbClr val="C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&gt;</a:t>
                </a:r>
                <a:r>
                  <a:rPr lang="zh-CN" altLang="en-US" sz="2200" b="1" dirty="0">
                    <a:solidFill>
                      <a:srgbClr val="C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200" b="1" dirty="0">
                    <a:solidFill>
                      <a:srgbClr val="C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95%</a:t>
                </a:r>
                <a:r>
                  <a:rPr lang="zh-CN" altLang="en-US" sz="2200" b="1" dirty="0">
                    <a:solidFill>
                      <a:srgbClr val="C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200" b="1" dirty="0">
                    <a:solidFill>
                      <a:srgbClr val="C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CL</a:t>
                </a:r>
              </a:p>
              <a:p>
                <a:endParaRPr lang="en-US" altLang="zh-CN" sz="2200" b="1" dirty="0">
                  <a:solidFill>
                    <a:srgbClr val="C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14:m>
                  <m:oMath xmlns:m="http://schemas.openxmlformats.org/officeDocument/2006/math">
                    <m:r>
                      <a:rPr lang="en-US" altLang="zh-CN" sz="2200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𝑱</m:t>
                    </m:r>
                    <m:r>
                      <a:rPr lang="en-US" altLang="zh-CN" sz="2200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&gt;</m:t>
                    </m:r>
                    <m:r>
                      <a:rPr lang="en-US" altLang="zh-CN" sz="2200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𝟐</m:t>
                    </m:r>
                  </m:oMath>
                </a14:m>
                <a:r>
                  <a:rPr lang="zh-CN" altLang="en-US" sz="2200" b="1" dirty="0">
                    <a:solidFill>
                      <a:srgbClr val="C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200" b="1" dirty="0">
                    <a:solidFill>
                      <a:srgbClr val="C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less</a:t>
                </a:r>
                <a:r>
                  <a:rPr lang="zh-CN" altLang="en-US" sz="2200" b="1" dirty="0">
                    <a:solidFill>
                      <a:srgbClr val="C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200" b="1" dirty="0">
                    <a:solidFill>
                      <a:srgbClr val="C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likely</a:t>
                </a:r>
              </a:p>
              <a:p>
                <a:endParaRPr lang="en-US" sz="2200" b="1" dirty="0">
                  <a:solidFill>
                    <a:srgbClr val="C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14:m>
                  <m:oMath xmlns:m="http://schemas.openxmlformats.org/officeDocument/2006/math">
                    <m:r>
                      <a:rPr lang="en-US" altLang="zh-CN" sz="2200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𝑱</m:t>
                    </m:r>
                    <m:r>
                      <a:rPr lang="en-US" altLang="zh-CN" sz="2200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altLang="zh-CN" sz="2200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𝟐</m:t>
                    </m:r>
                  </m:oMath>
                </a14:m>
                <a:r>
                  <a:rPr lang="zh-CN" altLang="en-US" sz="2200" b="1" dirty="0">
                    <a:solidFill>
                      <a:srgbClr val="C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200" b="1" dirty="0">
                    <a:solidFill>
                      <a:srgbClr val="C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consistent,</a:t>
                </a:r>
                <a:r>
                  <a:rPr lang="zh-CN" altLang="en-US" sz="2200" b="1" dirty="0">
                    <a:solidFill>
                      <a:srgbClr val="C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200" b="1" dirty="0">
                    <a:solidFill>
                      <a:srgbClr val="C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rare</a:t>
                </a:r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8DA17F97-70B7-6D3F-22DA-927A1F84D47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149780" y="2513226"/>
                <a:ext cx="2845651" cy="3139321"/>
              </a:xfrm>
              <a:prstGeom prst="rect">
                <a:avLst/>
              </a:prstGeom>
              <a:blipFill>
                <a:blip r:embed="rId5"/>
                <a:stretch>
                  <a:fillRect l="-889" t="-1210" r="-1778" b="-2823"/>
                </a:stretch>
              </a:blipFill>
            </p:spPr>
            <p:txBody>
              <a:bodyPr/>
              <a:lstStyle/>
              <a:p>
                <a:r>
                  <a:rPr lang="en-CN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13037274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AutoShape 2" descr="ataQuality &lt; CMSPublic &lt; TWiki">
            <a:extLst>
              <a:ext uri="{FF2B5EF4-FFF2-40B4-BE49-F238E27FC236}">
                <a16:creationId xmlns:a16="http://schemas.microsoft.com/office/drawing/2014/main" id="{D7ABA860-4640-919D-4CAC-5CD133994D22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786500" y="525972"/>
            <a:ext cx="2286000" cy="1714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" name="Slide Number Placeholder 8">
            <a:extLst>
              <a:ext uri="{FF2B5EF4-FFF2-40B4-BE49-F238E27FC236}">
                <a16:creationId xmlns:a16="http://schemas.microsoft.com/office/drawing/2014/main" id="{847CD213-329B-ED66-25C4-11BFB9C70832}"/>
              </a:ext>
            </a:extLst>
          </p:cNvPr>
          <p:cNvSpPr txBox="1">
            <a:spLocks/>
          </p:cNvSpPr>
          <p:nvPr/>
        </p:nvSpPr>
        <p:spPr>
          <a:xfrm>
            <a:off x="11761064" y="6530807"/>
            <a:ext cx="4402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0656997-67EF-DA49-A4B2-B9CA2969301D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25</a:t>
            </a:fld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7" name="Picture 1" descr="page1image45887056">
            <a:extLst>
              <a:ext uri="{FF2B5EF4-FFF2-40B4-BE49-F238E27FC236}">
                <a16:creationId xmlns:a16="http://schemas.microsoft.com/office/drawing/2014/main" id="{558BE136-BA63-400E-2465-FA7F5AAB790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"/>
            <a:ext cx="786500" cy="786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E97AE2C0-F0D5-9839-2CB4-A0D69132D03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3388" y="1818629"/>
            <a:ext cx="5671088" cy="440595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AF417962-52ED-A282-6AE7-6A3ADAD8D5BC}"/>
              </a:ext>
            </a:extLst>
          </p:cNvPr>
          <p:cNvSpPr txBox="1"/>
          <p:nvPr/>
        </p:nvSpPr>
        <p:spPr>
          <a:xfrm>
            <a:off x="413296" y="1158844"/>
            <a:ext cx="509966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itchFamily="2" charset="2"/>
              <a:buChar char="v"/>
            </a:pPr>
            <a:r>
              <a:rPr lang="en-US" altLang="zh-CN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Only</a:t>
            </a:r>
            <a:r>
              <a:rPr lang="zh-CN" alt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consider</a:t>
            </a:r>
            <a:r>
              <a:rPr lang="zh-CN" alt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X6900</a:t>
            </a:r>
            <a:r>
              <a:rPr lang="zh-CN" alt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</a:t>
            </a:r>
            <a:r>
              <a:rPr lang="zh-CN" alt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𝐽/𝜓𝜓(𝟐𝐒) channel </a:t>
            </a:r>
            <a:endParaRPr lang="en-CN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3BA3150B-F264-45C5-C7DD-E2808A54CB57}"/>
                  </a:ext>
                </a:extLst>
              </p:cNvPr>
              <p:cNvSpPr txBox="1"/>
              <p:nvPr/>
            </p:nvSpPr>
            <p:spPr>
              <a:xfrm>
                <a:off x="7132599" y="2764241"/>
                <a:ext cx="4585166" cy="168796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sz="2400" b="1" i="0" smtClean="0">
                          <a:solidFill>
                            <a:srgbClr val="011893"/>
                          </a:solidFill>
                          <a:latin typeface="Cambria Math" panose="02040503050406030204" pitchFamily="18" charset="0"/>
                        </a:rPr>
                        <m:t>𝐌</m:t>
                      </m:r>
                      <m:d>
                        <m:dPr>
                          <m:ctrlPr>
                            <a:rPr lang="en-US" altLang="zh-CN" sz="2400" b="1" i="1" smtClean="0">
                              <a:solidFill>
                                <a:srgbClr val="011893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altLang="zh-CN" sz="2400" b="1" i="0" smtClean="0">
                              <a:solidFill>
                                <a:srgbClr val="011893"/>
                              </a:solidFill>
                              <a:latin typeface="Cambria Math" panose="02040503050406030204" pitchFamily="18" charset="0"/>
                            </a:rPr>
                            <m:t>𝐗</m:t>
                          </m:r>
                          <m:r>
                            <a:rPr lang="en-US" altLang="zh-CN" sz="2400" b="1" i="0" smtClean="0">
                              <a:solidFill>
                                <a:srgbClr val="011893"/>
                              </a:solidFill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altLang="zh-CN" sz="2400" b="1" i="0" smtClean="0">
                              <a:solidFill>
                                <a:srgbClr val="011893"/>
                              </a:solidFill>
                              <a:latin typeface="Cambria Math" panose="02040503050406030204" pitchFamily="18" charset="0"/>
                            </a:rPr>
                            <m:t>𝟔𝟗𝟎𝟎</m:t>
                          </m:r>
                          <m:r>
                            <a:rPr lang="en-US" altLang="zh-CN" sz="2400" b="1" i="0" smtClean="0">
                              <a:solidFill>
                                <a:srgbClr val="011893"/>
                              </a:solidFill>
                              <a:latin typeface="Cambria Math" panose="02040503050406030204" pitchFamily="18" charset="0"/>
                            </a:rPr>
                            <m:t>)</m:t>
                          </m:r>
                        </m:e>
                      </m:d>
                      <m:r>
                        <a:rPr lang="en-US" altLang="zh-CN" sz="2400" b="1" i="0" smtClean="0">
                          <a:solidFill>
                            <a:srgbClr val="011893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altLang="zh-CN" sz="2400" b="1" i="0" smtClean="0">
                          <a:solidFill>
                            <a:srgbClr val="011893"/>
                          </a:solidFill>
                          <a:latin typeface="Cambria Math" panose="02040503050406030204" pitchFamily="18" charset="0"/>
                        </a:rPr>
                        <m:t>𝟔𝟖𝟒𝟏</m:t>
                      </m:r>
                      <m:r>
                        <a:rPr lang="en-US" altLang="zh-CN" sz="2400" b="1" i="0" smtClean="0">
                          <a:solidFill>
                            <a:srgbClr val="011893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</m:t>
                      </m:r>
                      <m:r>
                        <a:rPr lang="en-US" altLang="zh-CN" sz="2400" b="1" i="0" smtClean="0">
                          <a:solidFill>
                            <a:srgbClr val="011893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𝟏𝟒</m:t>
                      </m:r>
                      <m:r>
                        <a:rPr lang="zh-CN" altLang="en-US" sz="2400" b="1" i="0" smtClean="0">
                          <a:solidFill>
                            <a:srgbClr val="011893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n-US" altLang="zh-CN" sz="2400" b="1" i="0" smtClean="0">
                          <a:solidFill>
                            <a:srgbClr val="011893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𝐌𝐞𝐕</m:t>
                      </m:r>
                    </m:oMath>
                  </m:oMathPara>
                </a14:m>
                <a:endParaRPr lang="en-US" altLang="zh-CN" sz="2400" b="1" dirty="0">
                  <a:solidFill>
                    <a:srgbClr val="011893"/>
                  </a:solidFill>
                  <a:ea typeface="Cambria Math" panose="02040503050406030204" pitchFamily="18" charset="0"/>
                </a:endParaRPr>
              </a:p>
              <a:p>
                <a:pPr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2400" b="1" i="0" smtClean="0">
                          <a:solidFill>
                            <a:srgbClr val="011893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𝚪</m:t>
                      </m:r>
                      <m:d>
                        <m:dPr>
                          <m:ctrlPr>
                            <a:rPr lang="en-US" altLang="zh-CN" sz="2400" b="1" i="1" smtClean="0">
                              <a:solidFill>
                                <a:srgbClr val="011893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altLang="zh-CN" sz="2400" b="1" i="0" smtClean="0">
                              <a:solidFill>
                                <a:srgbClr val="011893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𝐗</m:t>
                          </m:r>
                          <m:r>
                            <a:rPr lang="en-US" altLang="zh-CN" sz="2400" b="1" i="0" smtClean="0">
                              <a:solidFill>
                                <a:srgbClr val="011893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(</m:t>
                          </m:r>
                          <m:r>
                            <a:rPr lang="en-US" altLang="zh-CN" sz="2400" b="1" i="0" smtClean="0">
                              <a:solidFill>
                                <a:srgbClr val="011893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𝟔𝟗𝟎𝟎</m:t>
                          </m:r>
                          <m:r>
                            <a:rPr lang="en-US" altLang="zh-CN" sz="2400" b="1" i="0" smtClean="0">
                              <a:solidFill>
                                <a:srgbClr val="011893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)</m:t>
                          </m:r>
                        </m:e>
                      </m:d>
                      <m:r>
                        <a:rPr lang="en-US" altLang="zh-CN" sz="2400" b="1" i="0" smtClean="0">
                          <a:solidFill>
                            <a:srgbClr val="011893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altLang="zh-CN" sz="2400" b="1" i="0" smtClean="0">
                          <a:solidFill>
                            <a:srgbClr val="011893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𝟏𝟓𝟎</m:t>
                      </m:r>
                      <m:r>
                        <a:rPr lang="en-US" altLang="zh-CN" sz="2400" b="1" i="0" smtClean="0">
                          <a:solidFill>
                            <a:srgbClr val="011893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</m:t>
                      </m:r>
                      <m:r>
                        <a:rPr lang="en-US" altLang="zh-CN" sz="2400" b="1" i="0" smtClean="0">
                          <a:solidFill>
                            <a:srgbClr val="011893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𝟐𝟖</m:t>
                      </m:r>
                      <m:r>
                        <a:rPr lang="zh-CN" altLang="en-US" sz="2400" b="1" i="0" smtClean="0">
                          <a:solidFill>
                            <a:srgbClr val="011893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n-US" altLang="zh-CN" sz="2400" b="1" i="0" smtClean="0">
                          <a:solidFill>
                            <a:srgbClr val="011893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𝐌𝐞𝐕</m:t>
                      </m:r>
                    </m:oMath>
                  </m:oMathPara>
                </a14:m>
                <a:endParaRPr lang="en-CN" sz="2400" b="1" dirty="0">
                  <a:solidFill>
                    <a:srgbClr val="011893"/>
                  </a:solidFill>
                </a:endParaRPr>
              </a:p>
              <a:p>
                <a:pPr>
                  <a:lnSpc>
                    <a:spcPct val="150000"/>
                  </a:lnSpc>
                </a:pPr>
                <a:r>
                  <a:rPr lang="en-US" altLang="zh-CN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Significance</a:t>
                </a:r>
                <a:r>
                  <a:rPr lang="zh-CN" alt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of</a:t>
                </a:r>
                <a:r>
                  <a:rPr lang="zh-CN" alt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400" b="1" dirty="0">
                    <a:solidFill>
                      <a:srgbClr val="FF40F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X(6900)</a:t>
                </a:r>
                <a:r>
                  <a:rPr lang="zh-CN" altLang="en-US" sz="2400" b="1" dirty="0">
                    <a:solidFill>
                      <a:srgbClr val="FF40F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400" b="1" dirty="0">
                    <a:solidFill>
                      <a:srgbClr val="FF40F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</a:t>
                </a:r>
                <a:r>
                  <a:rPr lang="zh-CN" altLang="en-US" sz="2400" b="1" dirty="0">
                    <a:solidFill>
                      <a:srgbClr val="FF40F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400" b="1" dirty="0">
                    <a:solidFill>
                      <a:srgbClr val="FF40F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7.5</a:t>
                </a:r>
                <a:r>
                  <a:rPr lang="zh-CN" altLang="en-US" sz="2400" b="1" dirty="0">
                    <a:solidFill>
                      <a:srgbClr val="FF40F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l-GR" sz="2400" b="1" dirty="0">
                    <a:solidFill>
                      <a:srgbClr val="FF40FF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σ</a:t>
                </a:r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3BA3150B-F264-45C5-C7DD-E2808A54CB5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32599" y="2764241"/>
                <a:ext cx="4585166" cy="1687963"/>
              </a:xfrm>
              <a:prstGeom prst="rect">
                <a:avLst/>
              </a:prstGeom>
              <a:blipFill>
                <a:blip r:embed="rId5"/>
                <a:stretch>
                  <a:fillRect l="-2210" b="-7463"/>
                </a:stretch>
              </a:blipFill>
            </p:spPr>
            <p:txBody>
              <a:bodyPr/>
              <a:lstStyle/>
              <a:p>
                <a:r>
                  <a:rPr lang="en-CN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文本框 27">
            <a:extLst>
              <a:ext uri="{FF2B5EF4-FFF2-40B4-BE49-F238E27FC236}">
                <a16:creationId xmlns:a16="http://schemas.microsoft.com/office/drawing/2014/main" id="{AD355550-6641-5853-BB98-F3DB51D592C1}"/>
              </a:ext>
            </a:extLst>
          </p:cNvPr>
          <p:cNvSpPr txBox="1"/>
          <p:nvPr/>
        </p:nvSpPr>
        <p:spPr>
          <a:xfrm>
            <a:off x="663388" y="100863"/>
            <a:ext cx="1152861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b="1" dirty="0">
                <a:solidFill>
                  <a:srgbClr val="703881"/>
                </a:solidFill>
                <a:latin typeface="思源宋体 Heavy" panose="02020900000000000000" pitchFamily="18" charset="-122"/>
                <a:ea typeface="思源宋体 Heavy" panose="02020900000000000000" pitchFamily="18" charset="-122"/>
                <a:cs typeface="+mn-ea"/>
                <a:sym typeface="+mn-lt"/>
              </a:rPr>
              <a:t>Explore 𝐽/𝜓𝜓(𝟐𝐒) channel with Run 2 &amp;</a:t>
            </a:r>
            <a:r>
              <a:rPr lang="zh-CN" altLang="en-US" sz="3200" b="1" dirty="0">
                <a:solidFill>
                  <a:srgbClr val="703881"/>
                </a:solidFill>
                <a:latin typeface="思源宋体 Heavy" panose="02020900000000000000" pitchFamily="18" charset="-122"/>
                <a:ea typeface="思源宋体 Heavy" panose="02020900000000000000" pitchFamily="18" charset="-122"/>
                <a:cs typeface="+mn-ea"/>
                <a:sym typeface="+mn-lt"/>
              </a:rPr>
              <a:t> </a:t>
            </a:r>
            <a:r>
              <a:rPr lang="en-US" altLang="zh-CN" sz="3200" b="1" dirty="0">
                <a:solidFill>
                  <a:srgbClr val="703881"/>
                </a:solidFill>
                <a:latin typeface="思源宋体 Heavy" panose="02020900000000000000" pitchFamily="18" charset="-122"/>
                <a:ea typeface="思源宋体 Heavy" panose="02020900000000000000" pitchFamily="18" charset="-122"/>
                <a:cs typeface="+mn-ea"/>
                <a:sym typeface="+mn-lt"/>
              </a:rPr>
              <a:t>3 data</a:t>
            </a:r>
          </a:p>
        </p:txBody>
      </p:sp>
    </p:spTree>
    <p:extLst>
      <p:ext uri="{BB962C8B-B14F-4D97-AF65-F5344CB8AC3E}">
        <p14:creationId xmlns:p14="http://schemas.microsoft.com/office/powerpoint/2010/main" val="108695891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AutoShape 2" descr="ataQuality &lt; CMSPublic &lt; TWiki">
            <a:extLst>
              <a:ext uri="{FF2B5EF4-FFF2-40B4-BE49-F238E27FC236}">
                <a16:creationId xmlns:a16="http://schemas.microsoft.com/office/drawing/2014/main" id="{D7ABA860-4640-919D-4CAC-5CD133994D22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786500" y="525972"/>
            <a:ext cx="2286000" cy="1714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" name="Slide Number Placeholder 8">
            <a:extLst>
              <a:ext uri="{FF2B5EF4-FFF2-40B4-BE49-F238E27FC236}">
                <a16:creationId xmlns:a16="http://schemas.microsoft.com/office/drawing/2014/main" id="{847CD213-329B-ED66-25C4-11BFB9C70832}"/>
              </a:ext>
            </a:extLst>
          </p:cNvPr>
          <p:cNvSpPr txBox="1">
            <a:spLocks/>
          </p:cNvSpPr>
          <p:nvPr/>
        </p:nvSpPr>
        <p:spPr>
          <a:xfrm>
            <a:off x="11761064" y="6530807"/>
            <a:ext cx="4402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0656997-67EF-DA49-A4B2-B9CA2969301D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26</a:t>
            </a:fld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7" name="Picture 1" descr="page1image45887056">
            <a:extLst>
              <a:ext uri="{FF2B5EF4-FFF2-40B4-BE49-F238E27FC236}">
                <a16:creationId xmlns:a16="http://schemas.microsoft.com/office/drawing/2014/main" id="{558BE136-BA63-400E-2465-FA7F5AAB790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"/>
            <a:ext cx="786500" cy="786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文本框 27">
            <a:extLst>
              <a:ext uri="{FF2B5EF4-FFF2-40B4-BE49-F238E27FC236}">
                <a16:creationId xmlns:a16="http://schemas.microsoft.com/office/drawing/2014/main" id="{D50B6C07-C9F5-E68B-4DDB-0085F3CB93FC}"/>
              </a:ext>
            </a:extLst>
          </p:cNvPr>
          <p:cNvSpPr txBox="1"/>
          <p:nvPr/>
        </p:nvSpPr>
        <p:spPr>
          <a:xfrm>
            <a:off x="0" y="100863"/>
            <a:ext cx="1219199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b="1" dirty="0">
                <a:solidFill>
                  <a:srgbClr val="703881"/>
                </a:solidFill>
                <a:latin typeface="思源宋体 Heavy" panose="02020900000000000000" pitchFamily="18" charset="-122"/>
                <a:ea typeface="思源宋体 Heavy" panose="02020900000000000000" pitchFamily="18" charset="-122"/>
                <a:cs typeface="+mn-ea"/>
                <a:sym typeface="+mn-lt"/>
              </a:rPr>
              <a:t>Lorentz-Invariant</a:t>
            </a:r>
            <a:r>
              <a:rPr lang="zh-CN" altLang="en-US" sz="3200" b="1" dirty="0">
                <a:solidFill>
                  <a:srgbClr val="703881"/>
                </a:solidFill>
                <a:latin typeface="思源宋体 Heavy" panose="02020900000000000000" pitchFamily="18" charset="-122"/>
                <a:ea typeface="思源宋体 Heavy" panose="02020900000000000000" pitchFamily="18" charset="-122"/>
                <a:cs typeface="+mn-ea"/>
                <a:sym typeface="+mn-lt"/>
              </a:rPr>
              <a:t> </a:t>
            </a:r>
            <a:r>
              <a:rPr lang="en-US" altLang="zh-CN" sz="3200" b="1" dirty="0">
                <a:solidFill>
                  <a:srgbClr val="703881"/>
                </a:solidFill>
                <a:latin typeface="思源宋体 Heavy" panose="02020900000000000000" pitchFamily="18" charset="-122"/>
                <a:ea typeface="思源宋体 Heavy" panose="02020900000000000000" pitchFamily="18" charset="-122"/>
                <a:cs typeface="+mn-ea"/>
                <a:sym typeface="+mn-lt"/>
              </a:rPr>
              <a:t>Amplitude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D0C7162-CDF4-3841-1FA9-FB9DDD8E617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42635" y="878153"/>
            <a:ext cx="9506729" cy="5733861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AD46B62C-73C3-43D0-70A6-15490053A66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120000" y="5334000"/>
            <a:ext cx="952500" cy="3048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5A8C1D57-5A4A-47B1-CE71-906AE587A04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628635" y="5372100"/>
            <a:ext cx="952500" cy="3048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CB511AF9-9B78-4521-2D26-0DB3A94D0D7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730364" y="5391150"/>
            <a:ext cx="952500" cy="3048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78A813A4-5D5C-88A9-0B33-5C92380D4E1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493293" y="5391150"/>
            <a:ext cx="952500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017913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AutoShape 2" descr="ataQuality &lt; CMSPublic &lt; TWiki">
            <a:extLst>
              <a:ext uri="{FF2B5EF4-FFF2-40B4-BE49-F238E27FC236}">
                <a16:creationId xmlns:a16="http://schemas.microsoft.com/office/drawing/2014/main" id="{D7ABA860-4640-919D-4CAC-5CD133994D22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786500" y="525972"/>
            <a:ext cx="2286000" cy="1714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" name="Slide Number Placeholder 8">
            <a:extLst>
              <a:ext uri="{FF2B5EF4-FFF2-40B4-BE49-F238E27FC236}">
                <a16:creationId xmlns:a16="http://schemas.microsoft.com/office/drawing/2014/main" id="{847CD213-329B-ED66-25C4-11BFB9C70832}"/>
              </a:ext>
            </a:extLst>
          </p:cNvPr>
          <p:cNvSpPr txBox="1">
            <a:spLocks/>
          </p:cNvSpPr>
          <p:nvPr/>
        </p:nvSpPr>
        <p:spPr>
          <a:xfrm>
            <a:off x="11761064" y="6530807"/>
            <a:ext cx="4402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0656997-67EF-DA49-A4B2-B9CA2969301D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27</a:t>
            </a:fld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7" name="Picture 1" descr="page1image45887056">
            <a:extLst>
              <a:ext uri="{FF2B5EF4-FFF2-40B4-BE49-F238E27FC236}">
                <a16:creationId xmlns:a16="http://schemas.microsoft.com/office/drawing/2014/main" id="{558BE136-BA63-400E-2465-FA7F5AAB790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"/>
            <a:ext cx="786500" cy="786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文本框 27">
            <a:extLst>
              <a:ext uri="{FF2B5EF4-FFF2-40B4-BE49-F238E27FC236}">
                <a16:creationId xmlns:a16="http://schemas.microsoft.com/office/drawing/2014/main" id="{D50B6C07-C9F5-E68B-4DDB-0085F3CB93FC}"/>
              </a:ext>
            </a:extLst>
          </p:cNvPr>
          <p:cNvSpPr txBox="1"/>
          <p:nvPr/>
        </p:nvSpPr>
        <p:spPr>
          <a:xfrm>
            <a:off x="1" y="100863"/>
            <a:ext cx="12192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b="1" dirty="0">
                <a:solidFill>
                  <a:srgbClr val="703881"/>
                </a:solidFill>
                <a:latin typeface="思源宋体 Heavy" panose="02020900000000000000" pitchFamily="18" charset="-122"/>
                <a:ea typeface="思源宋体 Heavy" panose="02020900000000000000" pitchFamily="18" charset="-122"/>
                <a:cs typeface="+mn-ea"/>
                <a:sym typeface="+mn-lt"/>
              </a:rPr>
              <a:t>Lorentz-Invariant</a:t>
            </a:r>
            <a:r>
              <a:rPr lang="zh-CN" altLang="en-US" sz="3200" b="1" dirty="0">
                <a:solidFill>
                  <a:srgbClr val="703881"/>
                </a:solidFill>
                <a:latin typeface="思源宋体 Heavy" panose="02020900000000000000" pitchFamily="18" charset="-122"/>
                <a:ea typeface="思源宋体 Heavy" panose="02020900000000000000" pitchFamily="18" charset="-122"/>
                <a:cs typeface="+mn-ea"/>
                <a:sym typeface="+mn-lt"/>
              </a:rPr>
              <a:t> </a:t>
            </a:r>
            <a:r>
              <a:rPr lang="en-US" altLang="zh-CN" sz="3200" b="1" dirty="0">
                <a:solidFill>
                  <a:srgbClr val="703881"/>
                </a:solidFill>
                <a:latin typeface="思源宋体 Heavy" panose="02020900000000000000" pitchFamily="18" charset="-122"/>
                <a:ea typeface="思源宋体 Heavy" panose="02020900000000000000" pitchFamily="18" charset="-122"/>
                <a:cs typeface="+mn-ea"/>
                <a:sym typeface="+mn-lt"/>
              </a:rPr>
              <a:t>Amplitude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C92866E-512E-4A3C-3E14-5F8A107CE6A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64532" y="891462"/>
            <a:ext cx="9262936" cy="5749187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3F816195-9532-0AB7-0A06-9D38AA1EDD80}"/>
              </a:ext>
            </a:extLst>
          </p:cNvPr>
          <p:cNvSpPr txBox="1"/>
          <p:nvPr/>
        </p:nvSpPr>
        <p:spPr>
          <a:xfrm>
            <a:off x="501227" y="3129280"/>
            <a:ext cx="912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Backup</a:t>
            </a:r>
            <a:r>
              <a:rPr lang="zh-CN" altLang="en-US" dirty="0"/>
              <a:t> </a:t>
            </a:r>
            <a:endParaRPr lang="en-CN" dirty="0"/>
          </a:p>
        </p:txBody>
      </p:sp>
    </p:spTree>
    <p:extLst>
      <p:ext uri="{BB962C8B-B14F-4D97-AF65-F5344CB8AC3E}">
        <p14:creationId xmlns:p14="http://schemas.microsoft.com/office/powerpoint/2010/main" val="90854488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AutoShape 2" descr="ataQuality &lt; CMSPublic &lt; TWiki">
            <a:extLst>
              <a:ext uri="{FF2B5EF4-FFF2-40B4-BE49-F238E27FC236}">
                <a16:creationId xmlns:a16="http://schemas.microsoft.com/office/drawing/2014/main" id="{D7ABA860-4640-919D-4CAC-5CD133994D22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786500" y="525972"/>
            <a:ext cx="2286000" cy="1714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" name="Slide Number Placeholder 8">
            <a:extLst>
              <a:ext uri="{FF2B5EF4-FFF2-40B4-BE49-F238E27FC236}">
                <a16:creationId xmlns:a16="http://schemas.microsoft.com/office/drawing/2014/main" id="{847CD213-329B-ED66-25C4-11BFB9C70832}"/>
              </a:ext>
            </a:extLst>
          </p:cNvPr>
          <p:cNvSpPr txBox="1">
            <a:spLocks/>
          </p:cNvSpPr>
          <p:nvPr/>
        </p:nvSpPr>
        <p:spPr>
          <a:xfrm>
            <a:off x="11761064" y="6530807"/>
            <a:ext cx="4402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0656997-67EF-DA49-A4B2-B9CA2969301D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28</a:t>
            </a:fld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7" name="Picture 1" descr="page1image45887056">
            <a:extLst>
              <a:ext uri="{FF2B5EF4-FFF2-40B4-BE49-F238E27FC236}">
                <a16:creationId xmlns:a16="http://schemas.microsoft.com/office/drawing/2014/main" id="{558BE136-BA63-400E-2465-FA7F5AAB790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"/>
            <a:ext cx="786500" cy="786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文本框 27">
            <a:extLst>
              <a:ext uri="{FF2B5EF4-FFF2-40B4-BE49-F238E27FC236}">
                <a16:creationId xmlns:a16="http://schemas.microsoft.com/office/drawing/2014/main" id="{C45C7410-7A9A-5920-772A-27A97AC0FF96}"/>
              </a:ext>
            </a:extLst>
          </p:cNvPr>
          <p:cNvSpPr txBox="1"/>
          <p:nvPr/>
        </p:nvSpPr>
        <p:spPr>
          <a:xfrm>
            <a:off x="0" y="100863"/>
            <a:ext cx="1219199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b="1" dirty="0">
                <a:solidFill>
                  <a:srgbClr val="703881"/>
                </a:solidFill>
                <a:latin typeface="思源宋体 Heavy" panose="02020900000000000000" pitchFamily="18" charset="-122"/>
                <a:ea typeface="思源宋体 Heavy" panose="02020900000000000000" pitchFamily="18" charset="-122"/>
                <a:cs typeface="+mn-ea"/>
                <a:sym typeface="+mn-lt"/>
              </a:rPr>
              <a:t>Status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114203D-F4C9-C1E8-E489-9A52C79DC153}"/>
              </a:ext>
            </a:extLst>
          </p:cNvPr>
          <p:cNvSpPr txBox="1"/>
          <p:nvPr/>
        </p:nvSpPr>
        <p:spPr>
          <a:xfrm>
            <a:off x="858445" y="3752087"/>
            <a:ext cx="226286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dirty="0">
                <a:solidFill>
                  <a:srgbClr val="1E66B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Run</a:t>
            </a:r>
            <a:r>
              <a:rPr lang="zh-CN" altLang="en-US" b="1" i="1" dirty="0">
                <a:solidFill>
                  <a:srgbClr val="1E66B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b="1" i="1" dirty="0">
                <a:solidFill>
                  <a:srgbClr val="1E66B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zh-CN" altLang="en-US" b="1" i="1" dirty="0">
                <a:solidFill>
                  <a:srgbClr val="1E66B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b="1" i="1" dirty="0">
                <a:solidFill>
                  <a:srgbClr val="1E66B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result:</a:t>
            </a:r>
            <a:endParaRPr lang="en-US" b="1" i="1" dirty="0">
              <a:solidFill>
                <a:srgbClr val="1E66B7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X(7100)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4.7</a:t>
            </a:r>
            <a:r>
              <a:rPr lang="el-GR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σ</a:t>
            </a: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Interference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&lt; 4</a:t>
            </a:r>
            <a:r>
              <a:rPr lang="el-GR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σ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95B24BD0-E85B-54A6-2502-66611EEC494F}"/>
                  </a:ext>
                </a:extLst>
              </p:cNvPr>
              <p:cNvSpPr txBox="1"/>
              <p:nvPr/>
            </p:nvSpPr>
            <p:spPr>
              <a:xfrm>
                <a:off x="5755945" y="4181450"/>
                <a:ext cx="5342168" cy="1290418"/>
              </a:xfrm>
              <a:prstGeom prst="rect">
                <a:avLst/>
              </a:prstGeom>
              <a:noFill/>
              <a:ln w="19050">
                <a:solidFill>
                  <a:srgbClr val="011893"/>
                </a:solidFill>
                <a:prstDash val="dash"/>
              </a:ln>
            </p:spPr>
            <p:txBody>
              <a:bodyPr wrap="none" rtlCol="0">
                <a:spAutoFit/>
              </a:bodyPr>
              <a:lstStyle/>
              <a:p>
                <a:pPr marL="342900" indent="-342900">
                  <a:lnSpc>
                    <a:spcPct val="150000"/>
                  </a:lnSpc>
                  <a:buFont typeface="Wingdings" pitchFamily="2" charset="2"/>
                  <a:buChar char="Ø"/>
                </a:pPr>
                <a:r>
                  <a:rPr lang="en-US" altLang="zh-CN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Interference imply same</a:t>
                </a:r>
                <a:r>
                  <a:rPr lang="zh-CN" alt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𝐽</m:t>
                        </m:r>
                      </m:e>
                      <m:sup>
                        <m:r>
                          <a:rPr lang="en-US" altLang="zh-CN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𝑃𝐶</m:t>
                        </m:r>
                      </m:sup>
                    </m:sSup>
                  </m:oMath>
                </a14:m>
                <a:r>
                  <a:rPr lang="en-US" altLang="zh-CN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quantum numbers</a:t>
                </a:r>
              </a:p>
              <a:p>
                <a:pPr marL="342900" indent="-342900">
                  <a:lnSpc>
                    <a:spcPct val="150000"/>
                  </a:lnSpc>
                  <a:buFont typeface="Wingdings" pitchFamily="2" charset="2"/>
                  <a:buChar char="Ø"/>
                </a:pPr>
                <a:r>
                  <a:rPr lang="en" altLang="zh-CN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&gt; 200 MeV mass splitting</a:t>
                </a:r>
                <a:r>
                  <a:rPr lang="en-US" altLang="zh-CN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</a:t>
                </a:r>
                <a:r>
                  <a:rPr lang="en" altLang="zh-CN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altLang="zh-CN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==&gt;</a:t>
                </a:r>
                <a:r>
                  <a:rPr lang="en" altLang="zh-CN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Radial excitations</a:t>
                </a:r>
                <a:r>
                  <a:rPr lang="en-US" altLang="zh-CN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?</a:t>
                </a:r>
              </a:p>
              <a:p>
                <a:pPr marL="342900" indent="-342900">
                  <a:lnSpc>
                    <a:spcPct val="150000"/>
                  </a:lnSpc>
                  <a:buFont typeface="Wingdings" pitchFamily="2" charset="2"/>
                  <a:buChar char="Ø"/>
                </a:pPr>
                <a:r>
                  <a:rPr lang="en-US" altLang="zh-CN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</a:t>
                </a:r>
                <a:r>
                  <a:rPr lang="zh-CN" alt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altLang="zh-CN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family</a:t>
                </a:r>
                <a:r>
                  <a:rPr lang="zh-CN" alt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altLang="zh-CN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of</a:t>
                </a:r>
                <a:r>
                  <a:rPr lang="zh-CN" alt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altLang="zh-CN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all-charm tetraquarks ?</a:t>
                </a:r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95B24BD0-E85B-54A6-2502-66611EEC494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55945" y="4181450"/>
                <a:ext cx="5342168" cy="1290418"/>
              </a:xfrm>
              <a:prstGeom prst="rect">
                <a:avLst/>
              </a:prstGeom>
              <a:blipFill>
                <a:blip r:embed="rId4"/>
                <a:stretch>
                  <a:fillRect l="-472" b="-4762"/>
                </a:stretch>
              </a:blipFill>
              <a:ln w="19050">
                <a:solidFill>
                  <a:srgbClr val="011893"/>
                </a:solidFill>
                <a:prstDash val="dash"/>
              </a:ln>
            </p:spPr>
            <p:txBody>
              <a:bodyPr/>
              <a:lstStyle/>
              <a:p>
                <a:r>
                  <a:rPr lang="en-CN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Box 5">
            <a:extLst>
              <a:ext uri="{FF2B5EF4-FFF2-40B4-BE49-F238E27FC236}">
                <a16:creationId xmlns:a16="http://schemas.microsoft.com/office/drawing/2014/main" id="{4FAC8294-0391-7F8A-CEFE-E914EB0FA225}"/>
              </a:ext>
            </a:extLst>
          </p:cNvPr>
          <p:cNvSpPr txBox="1"/>
          <p:nvPr/>
        </p:nvSpPr>
        <p:spPr>
          <a:xfrm>
            <a:off x="810257" y="4626747"/>
            <a:ext cx="4064989" cy="12890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CN" sz="1800" b="1" i="1" dirty="0">
                <a:solidFill>
                  <a:srgbClr val="0432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With</a:t>
            </a:r>
            <a:r>
              <a:rPr lang="zh-CN" altLang="en-US" sz="1800" b="1" i="1" dirty="0">
                <a:solidFill>
                  <a:srgbClr val="0432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1800" b="1" i="1" dirty="0">
                <a:solidFill>
                  <a:srgbClr val="0432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3.6X</a:t>
            </a:r>
            <a:r>
              <a:rPr lang="zh-CN" altLang="en-US" sz="1800" b="1" i="1" dirty="0">
                <a:solidFill>
                  <a:srgbClr val="0432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1800" b="1" i="1" dirty="0">
                <a:solidFill>
                  <a:srgbClr val="0432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statistics</a:t>
            </a:r>
            <a:r>
              <a:rPr lang="en-US" altLang="zh-CN" sz="1800" dirty="0">
                <a:solidFill>
                  <a:srgbClr val="0432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342900" indent="-342900">
              <a:lnSpc>
                <a:spcPct val="150000"/>
              </a:lnSpc>
              <a:buFont typeface="Wingdings" pitchFamily="2" charset="2"/>
              <a:buChar char="q"/>
            </a:pPr>
            <a:r>
              <a:rPr lang="en-US" altLang="zh-CN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Significance</a:t>
            </a:r>
            <a:r>
              <a:rPr lang="zh-CN" alt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of</a:t>
            </a:r>
            <a:r>
              <a:rPr lang="zh-CN" alt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1800" b="1" i="1" dirty="0">
                <a:solidFill>
                  <a:srgbClr val="0432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ALL</a:t>
            </a:r>
            <a:r>
              <a:rPr lang="zh-CN" altLang="en-US" sz="1800" b="1" i="1" dirty="0">
                <a:solidFill>
                  <a:srgbClr val="0432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1800" b="1" i="1" dirty="0">
                <a:solidFill>
                  <a:srgbClr val="0432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states</a:t>
            </a:r>
            <a:r>
              <a:rPr lang="zh-CN" altLang="en-US" sz="1800" b="1" i="1" dirty="0">
                <a:solidFill>
                  <a:srgbClr val="0432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1800" dirty="0">
                <a:solidFill>
                  <a:srgbClr val="0432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over</a:t>
            </a:r>
            <a:r>
              <a:rPr lang="zh-CN" altLang="en-US" sz="1800" dirty="0">
                <a:solidFill>
                  <a:srgbClr val="0432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1800" dirty="0">
                <a:solidFill>
                  <a:srgbClr val="0432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el-GR" altLang="zh-CN" sz="1800" dirty="0">
                <a:solidFill>
                  <a:srgbClr val="0432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σ</a:t>
            </a:r>
            <a:r>
              <a:rPr lang="en-US" altLang="zh-CN" sz="1800" dirty="0">
                <a:solidFill>
                  <a:srgbClr val="0432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?</a:t>
            </a:r>
          </a:p>
          <a:p>
            <a:pPr marL="342900" indent="-342900">
              <a:lnSpc>
                <a:spcPct val="150000"/>
              </a:lnSpc>
              <a:buFont typeface="Wingdings" pitchFamily="2" charset="2"/>
              <a:buChar char="q"/>
            </a:pPr>
            <a:r>
              <a:rPr lang="en-US" altLang="zh-CN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Significance of</a:t>
            </a:r>
            <a:r>
              <a:rPr lang="en-US" altLang="zh-CN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1800" b="1" i="1" dirty="0">
                <a:solidFill>
                  <a:srgbClr val="0432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interference</a:t>
            </a:r>
            <a:r>
              <a:rPr lang="zh-CN" altLang="en-US" sz="1800" b="1" dirty="0">
                <a:solidFill>
                  <a:srgbClr val="0432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1800" dirty="0">
                <a:solidFill>
                  <a:srgbClr val="0432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over 5</a:t>
            </a:r>
            <a:r>
              <a:rPr lang="el-GR" altLang="zh-CN" sz="1800" dirty="0">
                <a:solidFill>
                  <a:srgbClr val="0432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σ</a:t>
            </a:r>
            <a:r>
              <a:rPr lang="en-US" altLang="zh-CN" sz="1800" dirty="0">
                <a:solidFill>
                  <a:srgbClr val="0432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?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270108E-C321-03AF-B9F5-BBA40BF26C3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7325" y="997407"/>
            <a:ext cx="3600000" cy="2706844"/>
          </a:xfrm>
          <a:prstGeom prst="rect">
            <a:avLst/>
          </a:prstGeom>
        </p:spPr>
      </p:pic>
      <p:grpSp>
        <p:nvGrpSpPr>
          <p:cNvPr id="10" name="组合 32">
            <a:extLst>
              <a:ext uri="{FF2B5EF4-FFF2-40B4-BE49-F238E27FC236}">
                <a16:creationId xmlns:a16="http://schemas.microsoft.com/office/drawing/2014/main" id="{0E705A1F-8F8D-2527-48DF-DFC238B31AFB}"/>
              </a:ext>
            </a:extLst>
          </p:cNvPr>
          <p:cNvGrpSpPr>
            <a:grpSpLocks noChangeAspect="1"/>
          </p:cNvGrpSpPr>
          <p:nvPr/>
        </p:nvGrpSpPr>
        <p:grpSpPr>
          <a:xfrm>
            <a:off x="4148182" y="997406"/>
            <a:ext cx="4212000" cy="2787082"/>
            <a:chOff x="6332363" y="629901"/>
            <a:chExt cx="4687243" cy="3124829"/>
          </a:xfrm>
        </p:grpSpPr>
        <p:pic>
          <p:nvPicPr>
            <p:cNvPr id="11" name="图片 28">
              <a:extLst>
                <a:ext uri="{FF2B5EF4-FFF2-40B4-BE49-F238E27FC236}">
                  <a16:creationId xmlns:a16="http://schemas.microsoft.com/office/drawing/2014/main" id="{83BBEA9E-E17A-C4A6-6A5C-0A75BD31F9CB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6332363" y="629901"/>
              <a:ext cx="4687243" cy="3124829"/>
            </a:xfrm>
            <a:prstGeom prst="rect">
              <a:avLst/>
            </a:prstGeom>
          </p:spPr>
        </p:pic>
        <p:sp>
          <p:nvSpPr>
            <p:cNvPr id="12" name="文本框 29">
              <a:extLst>
                <a:ext uri="{FF2B5EF4-FFF2-40B4-BE49-F238E27FC236}">
                  <a16:creationId xmlns:a16="http://schemas.microsoft.com/office/drawing/2014/main" id="{F39DEB41-17F2-678E-7960-1ADF5E6A55E4}"/>
                </a:ext>
              </a:extLst>
            </p:cNvPr>
            <p:cNvSpPr txBox="1"/>
            <p:nvPr/>
          </p:nvSpPr>
          <p:spPr>
            <a:xfrm>
              <a:off x="8207071" y="829896"/>
              <a:ext cx="663019" cy="30567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zh-CN" sz="1500" b="1" dirty="0">
                  <a:solidFill>
                    <a:srgbClr val="0410FB"/>
                  </a:solidFill>
                </a:rPr>
                <a:t>Run II</a:t>
              </a:r>
              <a:endParaRPr kumimoji="1" lang="zh-CN" altLang="en-US" sz="1500" b="1" dirty="0">
                <a:solidFill>
                  <a:srgbClr val="0410FB"/>
                </a:solidFill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3" name="文本框 31">
                  <a:extLst>
                    <a:ext uri="{FF2B5EF4-FFF2-40B4-BE49-F238E27FC236}">
                      <a16:creationId xmlns:a16="http://schemas.microsoft.com/office/drawing/2014/main" id="{C38096D3-7ACB-ADF4-6A91-F4FAEB3ED329}"/>
                    </a:ext>
                  </a:extLst>
                </p:cNvPr>
                <p:cNvSpPr txBox="1"/>
                <p:nvPr/>
              </p:nvSpPr>
              <p:spPr>
                <a:xfrm>
                  <a:off x="7085417" y="1087944"/>
                  <a:ext cx="922475" cy="34507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14:m>
                    <m:oMath xmlns:m="http://schemas.openxmlformats.org/officeDocument/2006/math">
                      <m:r>
                        <a:rPr kumimoji="1" lang="en-US" altLang="zh-CN" sz="14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𝚼</m:t>
                      </m:r>
                    </m:oMath>
                  </a14:m>
                  <a:r>
                    <a:rPr kumimoji="1" lang="en-US" altLang="zh-CN" sz="1400" b="1" dirty="0"/>
                    <a:t> Family</a:t>
                  </a:r>
                  <a:endParaRPr kumimoji="1" lang="zh-CN" altLang="en-US" sz="1400" b="1" dirty="0"/>
                </a:p>
              </p:txBody>
            </p:sp>
          </mc:Choice>
          <mc:Fallback xmlns="">
            <p:sp>
              <p:nvSpPr>
                <p:cNvPr id="29" name="文本框 31">
                  <a:extLst>
                    <a:ext uri="{FF2B5EF4-FFF2-40B4-BE49-F238E27FC236}">
                      <a16:creationId xmlns:a16="http://schemas.microsoft.com/office/drawing/2014/main" id="{30B1EF32-A426-B52B-7DEC-732B80E1B46A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085417" y="1087944"/>
                  <a:ext cx="922475" cy="345074"/>
                </a:xfrm>
                <a:prstGeom prst="rect">
                  <a:avLst/>
                </a:prstGeom>
                <a:blipFill>
                  <a:blip r:embed="rId7"/>
                  <a:stretch>
                    <a:fillRect r="-1515" b="-19231"/>
                  </a:stretch>
                </a:blipFill>
              </p:spPr>
              <p:txBody>
                <a:bodyPr/>
                <a:lstStyle/>
                <a:p>
                  <a:r>
                    <a:rPr lang="en-CN">
                      <a:noFill/>
                    </a:rPr>
                    <a:t> </a:t>
                  </a:r>
                </a:p>
              </p:txBody>
            </p:sp>
          </mc:Fallback>
        </mc:AlternateContent>
      </p:grpSp>
      <p:pic>
        <p:nvPicPr>
          <p:cNvPr id="14" name="Picture 13">
            <a:extLst>
              <a:ext uri="{FF2B5EF4-FFF2-40B4-BE49-F238E27FC236}">
                <a16:creationId xmlns:a16="http://schemas.microsoft.com/office/drawing/2014/main" id="{D64A6F0F-FBEE-D875-BB9A-8AA3FB40767B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231270" y="982829"/>
            <a:ext cx="3627084" cy="2736000"/>
          </a:xfrm>
          <a:prstGeom prst="rect">
            <a:avLst/>
          </a:prstGeom>
        </p:spPr>
      </p:pic>
      <p:sp>
        <p:nvSpPr>
          <p:cNvPr id="15" name="文本框 3">
            <a:extLst>
              <a:ext uri="{FF2B5EF4-FFF2-40B4-BE49-F238E27FC236}">
                <a16:creationId xmlns:a16="http://schemas.microsoft.com/office/drawing/2014/main" id="{C068CE12-0EC2-B0BB-4774-3BD8A3CCE3E6}"/>
              </a:ext>
            </a:extLst>
          </p:cNvPr>
          <p:cNvSpPr txBox="1"/>
          <p:nvPr/>
        </p:nvSpPr>
        <p:spPr>
          <a:xfrm>
            <a:off x="4875246" y="2462766"/>
            <a:ext cx="212429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" altLang="zh-CN" sz="1200" dirty="0">
                <a:effectLst/>
                <a:cs typeface="Times New Roman" panose="02020603050405020304" pitchFamily="18" charset="0"/>
              </a:rPr>
              <a:t>Res. Diff Indices:</a:t>
            </a:r>
          </a:p>
          <a:p>
            <a:r>
              <a:rPr lang="en" altLang="zh-CN" sz="1200" dirty="0">
                <a:effectLst/>
                <a:cs typeface="Times New Roman" panose="02020603050405020304" pitchFamily="18" charset="0"/>
              </a:rPr>
              <a:t>1: Y(2</a:t>
            </a:r>
            <a:r>
              <a:rPr lang="en-US" altLang="zh-CN" sz="1200" dirty="0">
                <a:effectLst/>
                <a:cs typeface="Times New Roman" panose="02020603050405020304" pitchFamily="18" charset="0"/>
              </a:rPr>
              <a:t>S</a:t>
            </a:r>
            <a:r>
              <a:rPr lang="en" altLang="zh-CN" sz="1200" dirty="0">
                <a:effectLst/>
                <a:cs typeface="Times New Roman" panose="02020603050405020304" pitchFamily="18" charset="0"/>
              </a:rPr>
              <a:t>)-Y(1S)</a:t>
            </a:r>
          </a:p>
          <a:p>
            <a:r>
              <a:rPr lang="en" altLang="zh-CN" sz="1200" dirty="0">
                <a:effectLst/>
                <a:cs typeface="Times New Roman" panose="02020603050405020304" pitchFamily="18" charset="0"/>
              </a:rPr>
              <a:t>2: Y(3</a:t>
            </a:r>
            <a:r>
              <a:rPr lang="en-US" altLang="zh-CN" sz="1200" dirty="0">
                <a:effectLst/>
                <a:cs typeface="Times New Roman" panose="02020603050405020304" pitchFamily="18" charset="0"/>
              </a:rPr>
              <a:t>S</a:t>
            </a:r>
            <a:r>
              <a:rPr lang="en" altLang="zh-CN" sz="1200" dirty="0">
                <a:effectLst/>
                <a:cs typeface="Times New Roman" panose="02020603050405020304" pitchFamily="18" charset="0"/>
              </a:rPr>
              <a:t>)-Y(2</a:t>
            </a:r>
            <a:r>
              <a:rPr lang="en-US" altLang="zh-CN" sz="1200" dirty="0">
                <a:effectLst/>
                <a:cs typeface="Times New Roman" panose="02020603050405020304" pitchFamily="18" charset="0"/>
              </a:rPr>
              <a:t>S</a:t>
            </a:r>
            <a:r>
              <a:rPr lang="en" altLang="zh-CN" sz="1200" dirty="0">
                <a:effectLst/>
                <a:cs typeface="Times New Roman" panose="02020603050405020304" pitchFamily="18" charset="0"/>
              </a:rPr>
              <a:t>), X(6900)-X(6600)</a:t>
            </a:r>
          </a:p>
          <a:p>
            <a:r>
              <a:rPr lang="en" altLang="zh-CN" sz="1200" dirty="0">
                <a:effectLst/>
                <a:cs typeface="Times New Roman" panose="02020603050405020304" pitchFamily="18" charset="0"/>
              </a:rPr>
              <a:t>3: Y(4</a:t>
            </a:r>
            <a:r>
              <a:rPr lang="en-US" altLang="zh-CN" sz="1200" dirty="0">
                <a:effectLst/>
                <a:cs typeface="Times New Roman" panose="02020603050405020304" pitchFamily="18" charset="0"/>
              </a:rPr>
              <a:t>S</a:t>
            </a:r>
            <a:r>
              <a:rPr lang="en" altLang="zh-CN" sz="1200" dirty="0">
                <a:effectLst/>
                <a:cs typeface="Times New Roman" panose="02020603050405020304" pitchFamily="18" charset="0"/>
              </a:rPr>
              <a:t>)-Y(3</a:t>
            </a:r>
            <a:r>
              <a:rPr lang="en-US" altLang="zh-CN" sz="1200" dirty="0">
                <a:effectLst/>
                <a:cs typeface="Times New Roman" panose="02020603050405020304" pitchFamily="18" charset="0"/>
              </a:rPr>
              <a:t>S</a:t>
            </a:r>
            <a:r>
              <a:rPr lang="en" altLang="zh-CN" sz="1200" dirty="0">
                <a:effectLst/>
                <a:cs typeface="Times New Roman" panose="02020603050405020304" pitchFamily="18" charset="0"/>
              </a:rPr>
              <a:t>), X(7100)-X(6900)</a:t>
            </a:r>
            <a:endParaRPr kumimoji="1" lang="zh-CN" altLang="en-US" sz="1200" dirty="0">
              <a:cs typeface="Times New Roman" panose="02020603050405020304" pitchFamily="18" charset="0"/>
            </a:endParaRPr>
          </a:p>
        </p:txBody>
      </p:sp>
      <p:sp>
        <p:nvSpPr>
          <p:cNvPr id="18" name="文本框 29">
            <a:extLst>
              <a:ext uri="{FF2B5EF4-FFF2-40B4-BE49-F238E27FC236}">
                <a16:creationId xmlns:a16="http://schemas.microsoft.com/office/drawing/2014/main" id="{7BEF71D8-2613-558F-74A4-AAE1A71709EC}"/>
              </a:ext>
            </a:extLst>
          </p:cNvPr>
          <p:cNvSpPr txBox="1"/>
          <p:nvPr/>
        </p:nvSpPr>
        <p:spPr>
          <a:xfrm>
            <a:off x="10265198" y="1175785"/>
            <a:ext cx="595795" cy="27263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500" b="1" dirty="0">
                <a:solidFill>
                  <a:srgbClr val="0410FB"/>
                </a:solidFill>
              </a:rPr>
              <a:t>Run II</a:t>
            </a:r>
            <a:endParaRPr kumimoji="1" lang="zh-CN" altLang="en-US" sz="1500" b="1" dirty="0">
              <a:solidFill>
                <a:srgbClr val="0410FB"/>
              </a:solidFill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E219796B-4BEA-2BFD-A0B8-4BF6965F47F1}"/>
              </a:ext>
            </a:extLst>
          </p:cNvPr>
          <p:cNvSpPr txBox="1"/>
          <p:nvPr/>
        </p:nvSpPr>
        <p:spPr>
          <a:xfrm>
            <a:off x="4795620" y="855871"/>
            <a:ext cx="2248736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50" b="1" dirty="0">
                <a:solidFill>
                  <a:srgbClr val="011893"/>
                </a:solidFill>
                <a:latin typeface="Helvetica" pitchFamily="2" charset="0"/>
              </a:rPr>
              <a:t>Chinese Phys. Lett. 41 111201</a:t>
            </a:r>
            <a:endParaRPr lang="en-CN" sz="1050" b="1" dirty="0">
              <a:solidFill>
                <a:srgbClr val="011893"/>
              </a:solidFill>
              <a:latin typeface="Helvetica" pitchFamily="2" charset="0"/>
            </a:endParaRPr>
          </a:p>
        </p:txBody>
      </p:sp>
      <p:sp>
        <p:nvSpPr>
          <p:cNvPr id="21" name="文本框 8">
            <a:extLst>
              <a:ext uri="{FF2B5EF4-FFF2-40B4-BE49-F238E27FC236}">
                <a16:creationId xmlns:a16="http://schemas.microsoft.com/office/drawing/2014/main" id="{3715E4D8-6662-82C6-9CD9-B1BCDB2006A9}"/>
              </a:ext>
            </a:extLst>
          </p:cNvPr>
          <p:cNvSpPr txBox="1"/>
          <p:nvPr/>
        </p:nvSpPr>
        <p:spPr>
          <a:xfrm>
            <a:off x="883619" y="870262"/>
            <a:ext cx="2452518" cy="25428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" altLang="zh-CN" sz="1000" dirty="0">
                <a:solidFill>
                  <a:srgbClr val="000000"/>
                </a:solidFill>
                <a:effectLst/>
                <a:latin typeface="Helvetica" pitchFamily="2" charset="0"/>
              </a:rPr>
              <a:t>Phys. Rev. Lett., 132(11):111901, 2024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344D9D81-BA46-DCDF-5B8E-B9BD455AA3DD}"/>
                  </a:ext>
                </a:extLst>
              </p:cNvPr>
              <p:cNvSpPr txBox="1"/>
              <p:nvPr/>
            </p:nvSpPr>
            <p:spPr>
              <a:xfrm>
                <a:off x="2084116" y="5868831"/>
                <a:ext cx="8688982" cy="66197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altLang="zh-CN" sz="2800" b="1" i="1" dirty="0">
                    <a:solidFill>
                      <a:srgbClr val="FF05F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 </a:t>
                </a:r>
                <a:r>
                  <a:rPr lang="en-US" sz="2800" b="1" i="1" dirty="0">
                    <a:solidFill>
                      <a:srgbClr val="FF05F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FAMILY of all-charm tetraquark states with same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800" i="1" smtClean="0">
                            <a:solidFill>
                              <a:srgbClr val="FF05FF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altLang="zh-CN" sz="2800" b="0" i="1" smtClean="0">
                            <a:solidFill>
                              <a:srgbClr val="FF05FF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𝐽</m:t>
                        </m:r>
                      </m:e>
                      <m:sup>
                        <m:r>
                          <a:rPr lang="en-US" altLang="zh-CN" sz="2800" b="0" i="1" smtClean="0">
                            <a:solidFill>
                              <a:srgbClr val="FF05FF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𝑃𝐶</m:t>
                        </m:r>
                      </m:sup>
                    </m:sSup>
                    <m:r>
                      <a:rPr lang="en-US" altLang="zh-CN" sz="2800" b="0" i="1" smtClean="0">
                        <a:solidFill>
                          <a:srgbClr val="FF05FF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 ?</m:t>
                    </m:r>
                  </m:oMath>
                </a14:m>
                <a:endParaRPr lang="en-CN" sz="2800" i="1" dirty="0">
                  <a:solidFill>
                    <a:srgbClr val="FF05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344D9D81-BA46-DCDF-5B8E-B9BD455AA3D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84116" y="5868831"/>
                <a:ext cx="8688982" cy="661976"/>
              </a:xfrm>
              <a:prstGeom prst="rect">
                <a:avLst/>
              </a:prstGeom>
              <a:blipFill>
                <a:blip r:embed="rId10"/>
                <a:stretch>
                  <a:fillRect l="-1460" b="-24528"/>
                </a:stretch>
              </a:blipFill>
            </p:spPr>
            <p:txBody>
              <a:bodyPr/>
              <a:lstStyle/>
              <a:p>
                <a:r>
                  <a:rPr lang="en-CN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3" name="文本框 29">
            <a:extLst>
              <a:ext uri="{FF2B5EF4-FFF2-40B4-BE49-F238E27FC236}">
                <a16:creationId xmlns:a16="http://schemas.microsoft.com/office/drawing/2014/main" id="{AB854CC3-CC99-0F4D-5CAA-1B3D17A9AD1C}"/>
              </a:ext>
            </a:extLst>
          </p:cNvPr>
          <p:cNvSpPr txBox="1"/>
          <p:nvPr/>
        </p:nvSpPr>
        <p:spPr>
          <a:xfrm>
            <a:off x="2771199" y="1101649"/>
            <a:ext cx="595795" cy="27263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500" b="1" dirty="0">
                <a:solidFill>
                  <a:srgbClr val="0410FB"/>
                </a:solidFill>
              </a:rPr>
              <a:t>Run II</a:t>
            </a:r>
            <a:endParaRPr kumimoji="1" lang="zh-CN" altLang="en-US" sz="1500" b="1" dirty="0">
              <a:solidFill>
                <a:srgbClr val="0410F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064852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AutoShape 2" descr="ataQuality &lt; CMSPublic &lt; TWiki">
            <a:extLst>
              <a:ext uri="{FF2B5EF4-FFF2-40B4-BE49-F238E27FC236}">
                <a16:creationId xmlns:a16="http://schemas.microsoft.com/office/drawing/2014/main" id="{D7ABA860-4640-919D-4CAC-5CD133994D22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786500" y="525972"/>
            <a:ext cx="2286000" cy="1714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" name="Slide Number Placeholder 8">
            <a:extLst>
              <a:ext uri="{FF2B5EF4-FFF2-40B4-BE49-F238E27FC236}">
                <a16:creationId xmlns:a16="http://schemas.microsoft.com/office/drawing/2014/main" id="{847CD213-329B-ED66-25C4-11BFB9C70832}"/>
              </a:ext>
            </a:extLst>
          </p:cNvPr>
          <p:cNvSpPr txBox="1">
            <a:spLocks/>
          </p:cNvSpPr>
          <p:nvPr/>
        </p:nvSpPr>
        <p:spPr>
          <a:xfrm>
            <a:off x="11761064" y="6530807"/>
            <a:ext cx="4402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0656997-67EF-DA49-A4B2-B9CA2969301D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29</a:t>
            </a:fld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7" name="Picture 1" descr="page1image45887056">
            <a:extLst>
              <a:ext uri="{FF2B5EF4-FFF2-40B4-BE49-F238E27FC236}">
                <a16:creationId xmlns:a16="http://schemas.microsoft.com/office/drawing/2014/main" id="{558BE136-BA63-400E-2465-FA7F5AAB790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"/>
            <a:ext cx="786500" cy="786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文本框 27">
            <a:extLst>
              <a:ext uri="{FF2B5EF4-FFF2-40B4-BE49-F238E27FC236}">
                <a16:creationId xmlns:a16="http://schemas.microsoft.com/office/drawing/2014/main" id="{DA6C4E1B-FC03-EA6C-EFE6-6E7CA3C0F9E1}"/>
              </a:ext>
            </a:extLst>
          </p:cNvPr>
          <p:cNvSpPr txBox="1"/>
          <p:nvPr/>
        </p:nvSpPr>
        <p:spPr>
          <a:xfrm>
            <a:off x="0" y="100863"/>
            <a:ext cx="1220133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b="1" dirty="0">
                <a:solidFill>
                  <a:srgbClr val="703881"/>
                </a:solidFill>
                <a:latin typeface="思源宋体 Heavy" panose="02020900000000000000" pitchFamily="18" charset="-122"/>
                <a:ea typeface="思源宋体 Heavy" panose="02020900000000000000" pitchFamily="18" charset="-122"/>
                <a:cs typeface="+mn-ea"/>
                <a:sym typeface="+mn-lt"/>
              </a:rPr>
              <a:t>New conventional hadrons at LHC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7DA4897F-B781-2B8C-3E6E-DB10E923C24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5313" y="796439"/>
            <a:ext cx="10740704" cy="59670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84715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Picture 31">
            <a:extLst>
              <a:ext uri="{FF2B5EF4-FFF2-40B4-BE49-F238E27FC236}">
                <a16:creationId xmlns:a16="http://schemas.microsoft.com/office/drawing/2014/main" id="{F9CBF74C-FDF8-3B2A-7DBC-3107545B1C4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43023" y="1384325"/>
            <a:ext cx="3312000" cy="2507257"/>
          </a:xfrm>
          <a:prstGeom prst="rect">
            <a:avLst/>
          </a:prstGeom>
        </p:spPr>
      </p:pic>
      <p:sp>
        <p:nvSpPr>
          <p:cNvPr id="20" name="AutoShape 2" descr="ataQuality &lt; CMSPublic &lt; TWiki">
            <a:extLst>
              <a:ext uri="{FF2B5EF4-FFF2-40B4-BE49-F238E27FC236}">
                <a16:creationId xmlns:a16="http://schemas.microsoft.com/office/drawing/2014/main" id="{D7ABA860-4640-919D-4CAC-5CD133994D22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786500" y="525972"/>
            <a:ext cx="2286000" cy="1714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" name="Slide Number Placeholder 8">
            <a:extLst>
              <a:ext uri="{FF2B5EF4-FFF2-40B4-BE49-F238E27FC236}">
                <a16:creationId xmlns:a16="http://schemas.microsoft.com/office/drawing/2014/main" id="{847CD213-329B-ED66-25C4-11BFB9C70832}"/>
              </a:ext>
            </a:extLst>
          </p:cNvPr>
          <p:cNvSpPr txBox="1">
            <a:spLocks/>
          </p:cNvSpPr>
          <p:nvPr/>
        </p:nvSpPr>
        <p:spPr>
          <a:xfrm>
            <a:off x="11761064" y="6530807"/>
            <a:ext cx="4402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0656997-67EF-DA49-A4B2-B9CA2969301D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7" name="Picture 1" descr="page1image45887056">
            <a:extLst>
              <a:ext uri="{FF2B5EF4-FFF2-40B4-BE49-F238E27FC236}">
                <a16:creationId xmlns:a16="http://schemas.microsoft.com/office/drawing/2014/main" id="{558BE136-BA63-400E-2465-FA7F5AAB790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"/>
            <a:ext cx="786500" cy="786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文本框 27">
            <a:extLst>
              <a:ext uri="{FF2B5EF4-FFF2-40B4-BE49-F238E27FC236}">
                <a16:creationId xmlns:a16="http://schemas.microsoft.com/office/drawing/2014/main" id="{D50B6C07-C9F5-E68B-4DDB-0085F3CB93FC}"/>
              </a:ext>
            </a:extLst>
          </p:cNvPr>
          <p:cNvSpPr txBox="1"/>
          <p:nvPr/>
        </p:nvSpPr>
        <p:spPr>
          <a:xfrm>
            <a:off x="0" y="100863"/>
            <a:ext cx="1219199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b="1" dirty="0">
                <a:solidFill>
                  <a:srgbClr val="703881"/>
                </a:solidFill>
                <a:latin typeface="思源宋体 Heavy" panose="02020900000000000000" pitchFamily="18" charset="-122"/>
                <a:ea typeface="思源宋体 Heavy" panose="02020900000000000000" pitchFamily="18" charset="-122"/>
                <a:cs typeface="+mn-ea"/>
                <a:sym typeface="+mn-lt"/>
              </a:rPr>
              <a:t>Status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7E5D04B-BF4A-D155-9CED-58AC8E04235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50963" y="1380870"/>
            <a:ext cx="3636000" cy="2373641"/>
          </a:xfrm>
          <a:prstGeom prst="rect">
            <a:avLst/>
          </a:prstGeom>
        </p:spPr>
      </p:pic>
      <p:sp>
        <p:nvSpPr>
          <p:cNvPr id="4" name="文本框 9">
            <a:extLst>
              <a:ext uri="{FF2B5EF4-FFF2-40B4-BE49-F238E27FC236}">
                <a16:creationId xmlns:a16="http://schemas.microsoft.com/office/drawing/2014/main" id="{B921CEF2-0FB9-3D35-1C02-B7B4AA17112E}"/>
              </a:ext>
            </a:extLst>
          </p:cNvPr>
          <p:cNvSpPr txBox="1"/>
          <p:nvPr/>
        </p:nvSpPr>
        <p:spPr>
          <a:xfrm>
            <a:off x="1343434" y="1232080"/>
            <a:ext cx="179087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" altLang="zh-CN" sz="1000" dirty="0">
                <a:solidFill>
                  <a:srgbClr val="000000"/>
                </a:solidFill>
                <a:effectLst/>
                <a:latin typeface="Helvetica" pitchFamily="2" charset="0"/>
                <a:hlinkClick r:id="rId6"/>
              </a:rPr>
              <a:t>Sci. Bull., 65(23):1983, 2020</a:t>
            </a:r>
            <a:endParaRPr lang="en" altLang="zh-CN" sz="1000" dirty="0">
              <a:solidFill>
                <a:srgbClr val="000000"/>
              </a:solidFill>
              <a:effectLst/>
              <a:latin typeface="Helvetica" pitchFamily="2" charset="0"/>
            </a:endParaRPr>
          </a:p>
        </p:txBody>
      </p:sp>
      <p:sp>
        <p:nvSpPr>
          <p:cNvPr id="10" name="文本框 4">
            <a:extLst>
              <a:ext uri="{FF2B5EF4-FFF2-40B4-BE49-F238E27FC236}">
                <a16:creationId xmlns:a16="http://schemas.microsoft.com/office/drawing/2014/main" id="{425517B8-F886-74DC-87CE-33C7035AC8DD}"/>
              </a:ext>
            </a:extLst>
          </p:cNvPr>
          <p:cNvSpPr txBox="1"/>
          <p:nvPr/>
        </p:nvSpPr>
        <p:spPr>
          <a:xfrm>
            <a:off x="456774" y="3960652"/>
            <a:ext cx="99206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itchFamily="2" charset="2"/>
              <a:buChar char="q"/>
            </a:pPr>
            <a:r>
              <a:rPr kumimoji="1" lang="en-US" altLang="zh-CN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ALL exp </a:t>
            </a:r>
            <a:r>
              <a:rPr lang="en" altLang="zh-CN" b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observe </a:t>
            </a:r>
            <a:r>
              <a:rPr lang="en" altLang="zh-CN" b="1" dirty="0">
                <a:solidFill>
                  <a:srgbClr val="0432FF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X(6900) </a:t>
            </a:r>
            <a:r>
              <a:rPr lang="en-US" altLang="zh-CN" b="1" dirty="0">
                <a:solidFill>
                  <a:srgbClr val="EA448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endParaRPr lang="en" altLang="zh-CN" b="1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文本框 5">
            <a:extLst>
              <a:ext uri="{FF2B5EF4-FFF2-40B4-BE49-F238E27FC236}">
                <a16:creationId xmlns:a16="http://schemas.microsoft.com/office/drawing/2014/main" id="{903CDFC7-3DF0-8D0A-DF54-4BAA72D05C1B}"/>
              </a:ext>
            </a:extLst>
          </p:cNvPr>
          <p:cNvSpPr txBox="1"/>
          <p:nvPr/>
        </p:nvSpPr>
        <p:spPr>
          <a:xfrm>
            <a:off x="460158" y="5208305"/>
            <a:ext cx="46176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buFont typeface="Wingdings" pitchFamily="2" charset="2"/>
              <a:buChar char="q"/>
            </a:pPr>
            <a:r>
              <a:rPr lang="en" altLang="zh-CN" b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All exp use </a:t>
            </a:r>
            <a:r>
              <a:rPr lang="en" altLang="zh-CN" b="1" dirty="0">
                <a:solidFill>
                  <a:srgbClr val="0432FF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interference</a:t>
            </a:r>
            <a:r>
              <a:rPr lang="en" altLang="zh-CN" b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but in diff ways</a:t>
            </a:r>
          </a:p>
        </p:txBody>
      </p:sp>
      <p:sp>
        <p:nvSpPr>
          <p:cNvPr id="12" name="文本框 6">
            <a:extLst>
              <a:ext uri="{FF2B5EF4-FFF2-40B4-BE49-F238E27FC236}">
                <a16:creationId xmlns:a16="http://schemas.microsoft.com/office/drawing/2014/main" id="{BFA3C2E2-2D56-FFD3-15E5-3DF60F69E9E3}"/>
              </a:ext>
            </a:extLst>
          </p:cNvPr>
          <p:cNvSpPr txBox="1"/>
          <p:nvPr/>
        </p:nvSpPr>
        <p:spPr>
          <a:xfrm>
            <a:off x="456774" y="6450805"/>
            <a:ext cx="76742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Wingdings" pitchFamily="2" charset="2"/>
              <a:buChar char="q"/>
            </a:pPr>
            <a:r>
              <a:rPr lang="en" altLang="zh-CN" b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All exp see </a:t>
            </a:r>
            <a:r>
              <a:rPr lang="en" altLang="zh-CN" b="1" dirty="0">
                <a:solidFill>
                  <a:srgbClr val="0432FF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a threshold excess</a:t>
            </a:r>
            <a:r>
              <a:rPr lang="en" altLang="zh-CN" b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NOT explained! Classified as background</a:t>
            </a:r>
          </a:p>
        </p:txBody>
      </p:sp>
      <p:sp>
        <p:nvSpPr>
          <p:cNvPr id="13" name="下箭头 12">
            <a:extLst>
              <a:ext uri="{FF2B5EF4-FFF2-40B4-BE49-F238E27FC236}">
                <a16:creationId xmlns:a16="http://schemas.microsoft.com/office/drawing/2014/main" id="{090E4751-39BD-C2A1-9F76-D550F261EBED}"/>
              </a:ext>
            </a:extLst>
          </p:cNvPr>
          <p:cNvSpPr/>
          <p:nvPr/>
        </p:nvSpPr>
        <p:spPr>
          <a:xfrm rot="7758192">
            <a:off x="2589788" y="2144509"/>
            <a:ext cx="343036" cy="132590"/>
          </a:xfrm>
          <a:prstGeom prst="notchedRightArrow">
            <a:avLst/>
          </a:prstGeom>
          <a:noFill/>
          <a:ln w="2857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D4F7FE9D-D3C5-03D8-BAB9-F490DD99F9AD}"/>
              </a:ext>
            </a:extLst>
          </p:cNvPr>
          <p:cNvGrpSpPr/>
          <p:nvPr/>
        </p:nvGrpSpPr>
        <p:grpSpPr>
          <a:xfrm>
            <a:off x="4637762" y="1234735"/>
            <a:ext cx="2710534" cy="2689533"/>
            <a:chOff x="3636001" y="318610"/>
            <a:chExt cx="2710534" cy="2689533"/>
          </a:xfrm>
        </p:grpSpPr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0EC1F068-53E7-9F52-D2EA-B062F071D649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3636001" y="512515"/>
              <a:ext cx="2678497" cy="2495628"/>
            </a:xfrm>
            <a:prstGeom prst="rect">
              <a:avLst/>
            </a:prstGeom>
          </p:spPr>
        </p:pic>
        <p:sp>
          <p:nvSpPr>
            <p:cNvPr id="16" name="文本框 7">
              <a:extLst>
                <a:ext uri="{FF2B5EF4-FFF2-40B4-BE49-F238E27FC236}">
                  <a16:creationId xmlns:a16="http://schemas.microsoft.com/office/drawing/2014/main" id="{226F4B13-A81C-EA8E-B862-C98D94BCB42A}"/>
                </a:ext>
              </a:extLst>
            </p:cNvPr>
            <p:cNvSpPr txBox="1"/>
            <p:nvPr/>
          </p:nvSpPr>
          <p:spPr>
            <a:xfrm>
              <a:off x="3941709" y="318610"/>
              <a:ext cx="240482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" altLang="zh-CN" sz="1000" dirty="0">
                  <a:solidFill>
                    <a:srgbClr val="000000"/>
                  </a:solidFill>
                  <a:effectLst/>
                  <a:latin typeface="Helvetica" pitchFamily="2" charset="0"/>
                  <a:hlinkClick r:id="rId8"/>
                </a:rPr>
                <a:t>Phys. Rev. Lett., 131(15):151902, 2023</a:t>
              </a:r>
              <a:endParaRPr lang="en" altLang="zh-CN" sz="1000" dirty="0">
                <a:solidFill>
                  <a:srgbClr val="000000"/>
                </a:solidFill>
                <a:effectLst/>
                <a:latin typeface="Helvetica" pitchFamily="2" charset="0"/>
              </a:endParaRPr>
            </a:p>
          </p:txBody>
        </p:sp>
        <p:sp>
          <p:nvSpPr>
            <p:cNvPr id="17" name="下箭头 16">
              <a:extLst>
                <a:ext uri="{FF2B5EF4-FFF2-40B4-BE49-F238E27FC236}">
                  <a16:creationId xmlns:a16="http://schemas.microsoft.com/office/drawing/2014/main" id="{43DAC892-0ADE-E8E6-CB61-063CB5987D3F}"/>
                </a:ext>
              </a:extLst>
            </p:cNvPr>
            <p:cNvSpPr/>
            <p:nvPr/>
          </p:nvSpPr>
          <p:spPr>
            <a:xfrm rot="955503">
              <a:off x="4589049" y="1219675"/>
              <a:ext cx="161596" cy="335879"/>
            </a:xfrm>
            <a:prstGeom prst="downArrow">
              <a:avLst/>
            </a:prstGeom>
            <a:solidFill>
              <a:srgbClr val="0432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dirty="0"/>
            </a:p>
          </p:txBody>
        </p:sp>
      </p:grpSp>
      <p:sp>
        <p:nvSpPr>
          <p:cNvPr id="18" name="下箭头 20">
            <a:extLst>
              <a:ext uri="{FF2B5EF4-FFF2-40B4-BE49-F238E27FC236}">
                <a16:creationId xmlns:a16="http://schemas.microsoft.com/office/drawing/2014/main" id="{451FA6A7-8859-ED11-7CCE-C43D07457B21}"/>
              </a:ext>
            </a:extLst>
          </p:cNvPr>
          <p:cNvSpPr/>
          <p:nvPr/>
        </p:nvSpPr>
        <p:spPr>
          <a:xfrm rot="955503">
            <a:off x="8947338" y="1557701"/>
            <a:ext cx="161596" cy="335879"/>
          </a:xfrm>
          <a:prstGeom prst="downArrow">
            <a:avLst/>
          </a:prstGeom>
          <a:solidFill>
            <a:srgbClr val="0432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19" name="下箭头 19">
            <a:extLst>
              <a:ext uri="{FF2B5EF4-FFF2-40B4-BE49-F238E27FC236}">
                <a16:creationId xmlns:a16="http://schemas.microsoft.com/office/drawing/2014/main" id="{47162105-7EE2-9090-A529-2B7357861BD7}"/>
              </a:ext>
            </a:extLst>
          </p:cNvPr>
          <p:cNvSpPr/>
          <p:nvPr/>
        </p:nvSpPr>
        <p:spPr>
          <a:xfrm rot="1083857">
            <a:off x="2260048" y="1752975"/>
            <a:ext cx="161596" cy="335879"/>
          </a:xfrm>
          <a:prstGeom prst="downArrow">
            <a:avLst/>
          </a:prstGeom>
          <a:solidFill>
            <a:srgbClr val="0432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0722D14E-EB59-3978-3B4F-2951579608E9}"/>
              </a:ext>
            </a:extLst>
          </p:cNvPr>
          <p:cNvSpPr txBox="1"/>
          <p:nvPr/>
        </p:nvSpPr>
        <p:spPr>
          <a:xfrm>
            <a:off x="3611676" y="3966148"/>
            <a:ext cx="610362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" altLang="zh-CN" b="1" dirty="0">
                <a:solidFill>
                  <a:srgbClr val="AB1500"/>
                </a:solidFill>
                <a:effectLst/>
                <a:latin typeface="Times New Roman" panose="02020603050405020304" pitchFamily="18" charset="0"/>
                <a:ea typeface="Segoe UI Symbol" panose="020B0502040204020203" pitchFamily="34" charset="0"/>
                <a:cs typeface="Times New Roman" panose="02020603050405020304" pitchFamily="18" charset="0"/>
              </a:rPr>
              <a:t>+ additional structure </a:t>
            </a:r>
            <a:endParaRPr lang="en-CN" dirty="0">
              <a:solidFill>
                <a:srgbClr val="AB1500"/>
              </a:solidFill>
              <a:latin typeface="Times New Roman" panose="02020603050405020304" pitchFamily="18" charset="0"/>
              <a:ea typeface="Segoe UI Symbol" panose="020B0502040204020203" pitchFamily="34" charset="0"/>
              <a:cs typeface="Times New Roman" panose="02020603050405020304" pitchFamily="18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D92AEEB8-7B2A-604E-3DB5-3AD0DC8C36DF}"/>
              </a:ext>
            </a:extLst>
          </p:cNvPr>
          <p:cNvSpPr txBox="1"/>
          <p:nvPr/>
        </p:nvSpPr>
        <p:spPr>
          <a:xfrm>
            <a:off x="202285" y="4304670"/>
            <a:ext cx="8870954" cy="4442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914400" lvl="1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sz="1700" b="1" dirty="0">
                <a:solidFill>
                  <a:schemeClr val="accent6">
                    <a:lumMod val="7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Hump</a:t>
            </a:r>
            <a:r>
              <a:rPr lang="zh-CN" altLang="en-US" sz="1700" b="1" dirty="0">
                <a:solidFill>
                  <a:schemeClr val="accent6">
                    <a:lumMod val="7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1700" b="1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@</a:t>
            </a:r>
            <a:r>
              <a:rPr lang="zh-CN" altLang="en-US" sz="1700" b="1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1700" b="1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6.6</a:t>
            </a:r>
            <a:r>
              <a:rPr lang="zh-CN" altLang="en-US" sz="1700" b="1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1700" b="1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GeV</a:t>
            </a:r>
            <a:r>
              <a:rPr lang="en-US" altLang="zh-CN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zh-CN" altLang="en-US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" altLang="zh-CN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Different modeling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57AC4BB1-11F6-D66F-8D1D-CB8D730E76AC}"/>
              </a:ext>
            </a:extLst>
          </p:cNvPr>
          <p:cNvSpPr txBox="1"/>
          <p:nvPr/>
        </p:nvSpPr>
        <p:spPr>
          <a:xfrm>
            <a:off x="7242355" y="3977594"/>
            <a:ext cx="42883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en" altLang="zh-CN" b="1" dirty="0">
                <a:solidFill>
                  <a:srgbClr val="AB15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Only CMS claimed</a:t>
            </a:r>
            <a:r>
              <a:rPr lang="zh-CN" altLang="en-US" b="1" dirty="0">
                <a:solidFill>
                  <a:srgbClr val="AB15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en-US" altLang="zh-CN" b="1" dirty="0">
                <a:solidFill>
                  <a:srgbClr val="AB15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X(6600) &amp; X(7100)</a:t>
            </a:r>
            <a:endParaRPr lang="en" altLang="zh-CN" b="1" dirty="0">
              <a:solidFill>
                <a:srgbClr val="AB15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A8C5AFF3-C581-B066-9EA5-461B6545F3D3}"/>
              </a:ext>
            </a:extLst>
          </p:cNvPr>
          <p:cNvSpPr txBox="1"/>
          <p:nvPr/>
        </p:nvSpPr>
        <p:spPr>
          <a:xfrm>
            <a:off x="268200" y="5555533"/>
            <a:ext cx="7048059" cy="87447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914400" lvl="1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" altLang="zh-CN" sz="18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LHCb</a:t>
            </a:r>
            <a:r>
              <a:rPr lang="en-US" altLang="zh-CN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zh-CN" alt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" altLang="zh-CN" sz="18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extra BW interfere with SPS</a:t>
            </a:r>
            <a:r>
              <a:rPr lang="en-US" altLang="zh-CN" sz="18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" altLang="zh-CN" sz="18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" altLang="zh-CN" sz="1800" i="1" dirty="0">
                <a:solidFill>
                  <a:srgbClr val="1E66B7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X(6900) NOT interfering!</a:t>
            </a:r>
          </a:p>
          <a:p>
            <a:pPr marL="914400" lvl="1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sz="18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ATLAS</a:t>
            </a:r>
            <a:r>
              <a:rPr lang="zh-CN" altLang="en-US" sz="18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18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and</a:t>
            </a:r>
            <a:r>
              <a:rPr lang="zh-CN" altLang="en-US" sz="18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18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CMS:</a:t>
            </a:r>
            <a:r>
              <a:rPr lang="zh-CN" altLang="en-US" sz="18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18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different</a:t>
            </a:r>
            <a:r>
              <a:rPr lang="zh-CN" altLang="en-US" sz="18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18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multi-resonance interference</a:t>
            </a:r>
            <a:endParaRPr lang="en" altLang="zh-CN" sz="1800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15D00833-6F74-8011-5F5E-B395D9378322}"/>
              </a:ext>
            </a:extLst>
          </p:cNvPr>
          <p:cNvSpPr txBox="1"/>
          <p:nvPr/>
        </p:nvSpPr>
        <p:spPr>
          <a:xfrm>
            <a:off x="7457878" y="5955527"/>
            <a:ext cx="4781886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System Font Regular"/>
              <a:buChar char="🔎"/>
            </a:pPr>
            <a:r>
              <a:rPr lang="en" altLang="zh-CN" sz="2200" b="1" i="1" dirty="0">
                <a:solidFill>
                  <a:srgbClr val="FF4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number of unresolved questions</a:t>
            </a:r>
            <a:r>
              <a:rPr lang="zh-CN" altLang="en-US" sz="2200" b="1" i="1" dirty="0">
                <a:solidFill>
                  <a:srgbClr val="FF4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" altLang="zh-CN" sz="2200" b="1" i="1" dirty="0">
                <a:solidFill>
                  <a:srgbClr val="FF4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!</a:t>
            </a:r>
          </a:p>
        </p:txBody>
      </p:sp>
      <p:sp>
        <p:nvSpPr>
          <p:cNvPr id="26" name="下箭头 12">
            <a:extLst>
              <a:ext uri="{FF2B5EF4-FFF2-40B4-BE49-F238E27FC236}">
                <a16:creationId xmlns:a16="http://schemas.microsoft.com/office/drawing/2014/main" id="{DAFDDE24-05B5-AE04-E199-2827E75D930B}"/>
              </a:ext>
            </a:extLst>
          </p:cNvPr>
          <p:cNvSpPr/>
          <p:nvPr/>
        </p:nvSpPr>
        <p:spPr>
          <a:xfrm rot="7758192">
            <a:off x="9147614" y="1919636"/>
            <a:ext cx="343036" cy="132590"/>
          </a:xfrm>
          <a:prstGeom prst="notchedRightArrow">
            <a:avLst/>
          </a:prstGeom>
          <a:noFill/>
          <a:ln w="2857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27" name="下箭头 12">
            <a:extLst>
              <a:ext uri="{FF2B5EF4-FFF2-40B4-BE49-F238E27FC236}">
                <a16:creationId xmlns:a16="http://schemas.microsoft.com/office/drawing/2014/main" id="{C7ECD4C0-0221-479F-0E65-81F708BC9BFF}"/>
              </a:ext>
            </a:extLst>
          </p:cNvPr>
          <p:cNvSpPr/>
          <p:nvPr/>
        </p:nvSpPr>
        <p:spPr>
          <a:xfrm rot="7758192">
            <a:off x="1721696" y="1903063"/>
            <a:ext cx="307777" cy="138102"/>
          </a:xfrm>
          <a:prstGeom prst="rightArrow">
            <a:avLst/>
          </a:prstGeom>
          <a:noFill/>
          <a:ln w="28575">
            <a:solidFill>
              <a:srgbClr val="5382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28" name="下箭头 12">
            <a:extLst>
              <a:ext uri="{FF2B5EF4-FFF2-40B4-BE49-F238E27FC236}">
                <a16:creationId xmlns:a16="http://schemas.microsoft.com/office/drawing/2014/main" id="{3BB257C4-B33C-14C7-4A55-76C22D2E3D4D}"/>
              </a:ext>
            </a:extLst>
          </p:cNvPr>
          <p:cNvSpPr/>
          <p:nvPr/>
        </p:nvSpPr>
        <p:spPr>
          <a:xfrm rot="7758192">
            <a:off x="5294949" y="2099562"/>
            <a:ext cx="307777" cy="138102"/>
          </a:xfrm>
          <a:prstGeom prst="rightArrow">
            <a:avLst/>
          </a:prstGeom>
          <a:noFill/>
          <a:ln w="28575">
            <a:solidFill>
              <a:srgbClr val="5382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29" name="下箭头 12">
            <a:extLst>
              <a:ext uri="{FF2B5EF4-FFF2-40B4-BE49-F238E27FC236}">
                <a16:creationId xmlns:a16="http://schemas.microsoft.com/office/drawing/2014/main" id="{C23DB0BB-B63A-1DBA-5AC5-EC3899601012}"/>
              </a:ext>
            </a:extLst>
          </p:cNvPr>
          <p:cNvSpPr/>
          <p:nvPr/>
        </p:nvSpPr>
        <p:spPr>
          <a:xfrm rot="7758192">
            <a:off x="8507906" y="1585589"/>
            <a:ext cx="307777" cy="138102"/>
          </a:xfrm>
          <a:prstGeom prst="rightArrow">
            <a:avLst/>
          </a:prstGeom>
          <a:noFill/>
          <a:ln w="28575">
            <a:solidFill>
              <a:srgbClr val="5382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FAE32161-F2F9-9CAD-10A6-354C18CE42B0}"/>
                  </a:ext>
                </a:extLst>
              </p:cNvPr>
              <p:cNvSpPr txBox="1"/>
              <p:nvPr/>
            </p:nvSpPr>
            <p:spPr>
              <a:xfrm>
                <a:off x="202284" y="4726288"/>
                <a:ext cx="8081251" cy="46416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914400" lvl="1" indent="-45720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 sz="1800" b="1" dirty="0">
                    <a:solidFill>
                      <a:srgbClr val="0070C0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Hint</a:t>
                </a:r>
                <a:r>
                  <a:rPr lang="zh-CN" altLang="en-US" sz="1800" b="1" dirty="0">
                    <a:solidFill>
                      <a:srgbClr val="0070C0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altLang="zh-CN" sz="1800" b="1" dirty="0">
                    <a:solidFill>
                      <a:srgbClr val="0070C0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@</a:t>
                </a:r>
                <a:r>
                  <a:rPr lang="zh-CN" altLang="en-US" sz="1800" b="1" dirty="0">
                    <a:solidFill>
                      <a:srgbClr val="0070C0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" altLang="zh-CN" sz="1800" b="1" dirty="0">
                    <a:solidFill>
                      <a:srgbClr val="0070C0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7.2 GeV</a:t>
                </a:r>
                <a:r>
                  <a:rPr lang="en" altLang="zh-CN" sz="1800" dirty="0"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: LHCb not consider; </a:t>
                </a:r>
                <a:r>
                  <a:rPr lang="zh-CN" altLang="en-US" sz="1800" dirty="0"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" altLang="zh-CN" sz="1800" dirty="0"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ATLAS 3</a:t>
                </a:r>
                <a:r>
                  <a:rPr lang="el-GR" altLang="zh-CN" sz="1800" dirty="0"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σ</a:t>
                </a:r>
                <a:r>
                  <a:rPr lang="en-US" altLang="zh-CN" sz="1800" dirty="0"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" altLang="zh-CN" sz="1800" dirty="0"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hint </a:t>
                </a:r>
                <a:r>
                  <a:rPr lang="en" altLang="zh-CN" sz="1800" dirty="0"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in 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altLang="zh-CN" sz="1800" b="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𝐽</m:t>
                    </m:r>
                    <m:r>
                      <a:rPr lang="en-US" altLang="zh-CN" sz="1800" b="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altLang="zh-CN" sz="1800" b="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𝜓𝜓</m:t>
                    </m:r>
                    <m:r>
                      <a:rPr lang="en-US" altLang="zh-CN" sz="18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(2</m:t>
                    </m:r>
                    <m:r>
                      <a:rPr lang="en-US" altLang="zh-CN" sz="18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𝑆</m:t>
                    </m:r>
                    <m:r>
                      <a:rPr lang="en-US" altLang="zh-CN" sz="18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" altLang="zh-CN" sz="1800" dirty="0"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FAE32161-F2F9-9CAD-10A6-354C18CE42B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2284" y="4726288"/>
                <a:ext cx="8081251" cy="464166"/>
              </a:xfrm>
              <a:prstGeom prst="rect">
                <a:avLst/>
              </a:prstGeom>
              <a:blipFill>
                <a:blip r:embed="rId9"/>
                <a:stretch>
                  <a:fillRect b="-18919"/>
                </a:stretch>
              </a:blipFill>
            </p:spPr>
            <p:txBody>
              <a:bodyPr/>
              <a:lstStyle/>
              <a:p>
                <a:r>
                  <a:rPr lang="en-CN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1" name="TextBox 30">
            <a:extLst>
              <a:ext uri="{FF2B5EF4-FFF2-40B4-BE49-F238E27FC236}">
                <a16:creationId xmlns:a16="http://schemas.microsoft.com/office/drawing/2014/main" id="{05618194-43DA-8564-29D4-16923EA8EC7F}"/>
              </a:ext>
            </a:extLst>
          </p:cNvPr>
          <p:cNvSpPr txBox="1"/>
          <p:nvPr/>
        </p:nvSpPr>
        <p:spPr>
          <a:xfrm>
            <a:off x="246679" y="685638"/>
            <a:ext cx="5353068" cy="4572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en-US" altLang="zh-CN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All-charm</a:t>
            </a:r>
            <a:r>
              <a:rPr lang="zh-CN" alt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etraquar</a:t>
            </a:r>
            <a:r>
              <a:rPr lang="en-US" altLang="zh-CN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k</a:t>
            </a:r>
            <a:r>
              <a:rPr lang="zh-CN" alt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on</a:t>
            </a:r>
            <a:r>
              <a:rPr lang="zh-CN" alt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LHC</a:t>
            </a:r>
            <a:r>
              <a:rPr lang="zh-CN" alt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</a:t>
            </a:r>
            <a:r>
              <a:rPr lang="zh-CN" alt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J/J/ </a:t>
            </a:r>
            <a:r>
              <a:rPr lang="en-US" altLang="zh-CN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channel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DD90D9D-2D82-DE10-FD46-640F79CFF494}"/>
              </a:ext>
            </a:extLst>
          </p:cNvPr>
          <p:cNvSpPr txBox="1"/>
          <p:nvPr/>
        </p:nvSpPr>
        <p:spPr>
          <a:xfrm>
            <a:off x="7965949" y="1234154"/>
            <a:ext cx="2506633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00" b="0" i="0" dirty="0">
                <a:solidFill>
                  <a:srgbClr val="000000"/>
                </a:solidFill>
                <a:effectLst/>
                <a:latin typeface="Helvetica" pitchFamily="2" charset="0"/>
                <a:hlinkClick r:id="rId10"/>
              </a:rPr>
              <a:t>Phys. Rev. Lett. 132</a:t>
            </a:r>
            <a:r>
              <a:rPr lang="en-US" altLang="zh-CN" sz="1000" b="0" i="0" dirty="0">
                <a:solidFill>
                  <a:srgbClr val="000000"/>
                </a:solidFill>
                <a:effectLst/>
                <a:latin typeface="Helvetica" pitchFamily="2" charset="0"/>
                <a:hlinkClick r:id="rId10"/>
              </a:rPr>
              <a:t>:</a:t>
            </a:r>
            <a:r>
              <a:rPr lang="en-US" sz="1000" b="0" i="0" dirty="0">
                <a:solidFill>
                  <a:srgbClr val="000000"/>
                </a:solidFill>
                <a:effectLst/>
                <a:latin typeface="Helvetica" pitchFamily="2" charset="0"/>
                <a:hlinkClick r:id="rId10"/>
              </a:rPr>
              <a:t>111901</a:t>
            </a:r>
            <a:r>
              <a:rPr lang="en-US" altLang="zh-CN" sz="1000" dirty="0">
                <a:solidFill>
                  <a:srgbClr val="000000"/>
                </a:solidFill>
                <a:latin typeface="Helvetica" pitchFamily="2" charset="0"/>
                <a:hlinkClick r:id="rId10"/>
              </a:rPr>
              <a:t>,</a:t>
            </a:r>
            <a:r>
              <a:rPr lang="zh-CN" altLang="en-US" sz="1000" dirty="0">
                <a:solidFill>
                  <a:srgbClr val="000000"/>
                </a:solidFill>
                <a:latin typeface="Helvetica" pitchFamily="2" charset="0"/>
                <a:hlinkClick r:id="rId10"/>
              </a:rPr>
              <a:t> </a:t>
            </a:r>
            <a:r>
              <a:rPr lang="en-US" altLang="zh-CN" sz="1000" dirty="0">
                <a:solidFill>
                  <a:srgbClr val="000000"/>
                </a:solidFill>
                <a:latin typeface="Helvetica" pitchFamily="2" charset="0"/>
                <a:hlinkClick r:id="rId10"/>
              </a:rPr>
              <a:t>2024</a:t>
            </a:r>
            <a:endParaRPr lang="en-CN" sz="1000" dirty="0">
              <a:latin typeface="Helvetica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16209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 animBg="1"/>
      <p:bldP spid="21" grpId="0"/>
      <p:bldP spid="22" grpId="0"/>
      <p:bldP spid="23" grpId="0"/>
      <p:bldP spid="24" grpId="0"/>
      <p:bldP spid="25" grpId="0"/>
      <p:bldP spid="26" grpId="0" animBg="1"/>
      <p:bldP spid="27" grpId="0" animBg="1"/>
      <p:bldP spid="28" grpId="0" animBg="1"/>
      <p:bldP spid="29" grpId="0" animBg="1"/>
      <p:bldP spid="30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AutoShape 2" descr="ataQuality &lt; CMSPublic &lt; TWiki">
            <a:extLst>
              <a:ext uri="{FF2B5EF4-FFF2-40B4-BE49-F238E27FC236}">
                <a16:creationId xmlns:a16="http://schemas.microsoft.com/office/drawing/2014/main" id="{D7ABA860-4640-919D-4CAC-5CD133994D22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786500" y="525972"/>
            <a:ext cx="2286000" cy="1714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" name="Slide Number Placeholder 8">
            <a:extLst>
              <a:ext uri="{FF2B5EF4-FFF2-40B4-BE49-F238E27FC236}">
                <a16:creationId xmlns:a16="http://schemas.microsoft.com/office/drawing/2014/main" id="{847CD213-329B-ED66-25C4-11BFB9C70832}"/>
              </a:ext>
            </a:extLst>
          </p:cNvPr>
          <p:cNvSpPr txBox="1">
            <a:spLocks/>
          </p:cNvSpPr>
          <p:nvPr/>
        </p:nvSpPr>
        <p:spPr>
          <a:xfrm>
            <a:off x="11761064" y="6530807"/>
            <a:ext cx="4402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0656997-67EF-DA49-A4B2-B9CA2969301D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30</a:t>
            </a:fld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7" name="Picture 1" descr="page1image45887056">
            <a:extLst>
              <a:ext uri="{FF2B5EF4-FFF2-40B4-BE49-F238E27FC236}">
                <a16:creationId xmlns:a16="http://schemas.microsoft.com/office/drawing/2014/main" id="{558BE136-BA63-400E-2465-FA7F5AAB790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"/>
            <a:ext cx="786500" cy="786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文本框 27">
            <a:extLst>
              <a:ext uri="{FF2B5EF4-FFF2-40B4-BE49-F238E27FC236}">
                <a16:creationId xmlns:a16="http://schemas.microsoft.com/office/drawing/2014/main" id="{D50B6C07-C9F5-E68B-4DDB-0085F3CB93FC}"/>
              </a:ext>
            </a:extLst>
          </p:cNvPr>
          <p:cNvSpPr txBox="1"/>
          <p:nvPr/>
        </p:nvSpPr>
        <p:spPr>
          <a:xfrm>
            <a:off x="0" y="100863"/>
            <a:ext cx="1220133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b="1" dirty="0">
                <a:solidFill>
                  <a:srgbClr val="703881"/>
                </a:solidFill>
                <a:latin typeface="思源宋体 Heavy" panose="02020900000000000000" pitchFamily="18" charset="-122"/>
                <a:ea typeface="思源宋体 Heavy" panose="02020900000000000000" pitchFamily="18" charset="-122"/>
                <a:cs typeface="+mn-ea"/>
                <a:sym typeface="+mn-lt"/>
              </a:rPr>
              <a:t>New exotic hadrons at LHC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55E4063-129D-4BDB-97B5-14F00F3F1A9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3705" y="851261"/>
            <a:ext cx="10551795" cy="5862108"/>
          </a:xfrm>
          <a:prstGeom prst="rect">
            <a:avLst/>
          </a:prstGeom>
        </p:spPr>
      </p:pic>
      <p:sp>
        <p:nvSpPr>
          <p:cNvPr id="5" name="Donut 4">
            <a:extLst>
              <a:ext uri="{FF2B5EF4-FFF2-40B4-BE49-F238E27FC236}">
                <a16:creationId xmlns:a16="http://schemas.microsoft.com/office/drawing/2014/main" id="{CF83641B-91FE-A05D-66C0-E4F7A41BA1B6}"/>
              </a:ext>
            </a:extLst>
          </p:cNvPr>
          <p:cNvSpPr/>
          <p:nvPr/>
        </p:nvSpPr>
        <p:spPr>
          <a:xfrm>
            <a:off x="6977271" y="1933224"/>
            <a:ext cx="4234068" cy="1247298"/>
          </a:xfrm>
          <a:prstGeom prst="donut">
            <a:avLst>
              <a:gd name="adj" fmla="val 2873"/>
            </a:avLst>
          </a:prstGeom>
          <a:solidFill>
            <a:srgbClr val="3300FF"/>
          </a:solidFill>
          <a:ln>
            <a:solidFill>
              <a:srgbClr val="33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N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664977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AutoShape 2" descr="ataQuality &lt; CMSPublic &lt; TWiki">
            <a:extLst>
              <a:ext uri="{FF2B5EF4-FFF2-40B4-BE49-F238E27FC236}">
                <a16:creationId xmlns:a16="http://schemas.microsoft.com/office/drawing/2014/main" id="{D7ABA860-4640-919D-4CAC-5CD133994D22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786500" y="525972"/>
            <a:ext cx="2286000" cy="1714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" name="Slide Number Placeholder 8">
            <a:extLst>
              <a:ext uri="{FF2B5EF4-FFF2-40B4-BE49-F238E27FC236}">
                <a16:creationId xmlns:a16="http://schemas.microsoft.com/office/drawing/2014/main" id="{847CD213-329B-ED66-25C4-11BFB9C70832}"/>
              </a:ext>
            </a:extLst>
          </p:cNvPr>
          <p:cNvSpPr txBox="1">
            <a:spLocks/>
          </p:cNvSpPr>
          <p:nvPr/>
        </p:nvSpPr>
        <p:spPr>
          <a:xfrm>
            <a:off x="11761064" y="6530807"/>
            <a:ext cx="4402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0656997-67EF-DA49-A4B2-B9CA2969301D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31</a:t>
            </a:fld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7" name="Picture 1" descr="page1image45887056">
            <a:extLst>
              <a:ext uri="{FF2B5EF4-FFF2-40B4-BE49-F238E27FC236}">
                <a16:creationId xmlns:a16="http://schemas.microsoft.com/office/drawing/2014/main" id="{558BE136-BA63-400E-2465-FA7F5AAB790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"/>
            <a:ext cx="786500" cy="786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文本框 27">
            <a:extLst>
              <a:ext uri="{FF2B5EF4-FFF2-40B4-BE49-F238E27FC236}">
                <a16:creationId xmlns:a16="http://schemas.microsoft.com/office/drawing/2014/main" id="{D50B6C07-C9F5-E68B-4DDB-0085F3CB93FC}"/>
              </a:ext>
            </a:extLst>
          </p:cNvPr>
          <p:cNvSpPr txBox="1"/>
          <p:nvPr/>
        </p:nvSpPr>
        <p:spPr>
          <a:xfrm>
            <a:off x="0" y="100863"/>
            <a:ext cx="1219199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b="1" dirty="0">
                <a:solidFill>
                  <a:srgbClr val="703881"/>
                </a:solidFill>
                <a:latin typeface="思源宋体 Heavy" panose="02020900000000000000" pitchFamily="18" charset="-122"/>
                <a:ea typeface="思源宋体 Heavy" panose="02020900000000000000" pitchFamily="18" charset="-122"/>
                <a:cs typeface="+mn-ea"/>
                <a:sym typeface="+mn-lt"/>
              </a:rPr>
              <a:t>Status</a:t>
            </a:r>
          </a:p>
        </p:txBody>
      </p:sp>
      <p:pic>
        <p:nvPicPr>
          <p:cNvPr id="3" name="图片 3">
            <a:extLst>
              <a:ext uri="{FF2B5EF4-FFF2-40B4-BE49-F238E27FC236}">
                <a16:creationId xmlns:a16="http://schemas.microsoft.com/office/drawing/2014/main" id="{52327B50-9B6A-3B18-99A3-D0553C16825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31022" y="786500"/>
            <a:ext cx="7345108" cy="2290187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133A23C2-1727-C5BD-2AEC-B70E77CEA91C}"/>
                  </a:ext>
                </a:extLst>
              </p:cNvPr>
              <p:cNvSpPr txBox="1"/>
              <p:nvPr/>
            </p:nvSpPr>
            <p:spPr>
              <a:xfrm>
                <a:off x="2553378" y="3140165"/>
                <a:ext cx="7300396" cy="228479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285750" indent="-285750">
                  <a:lnSpc>
                    <a:spcPts val="2940"/>
                  </a:lnSpc>
                  <a:buFont typeface="Wingdings" pitchFamily="2" charset="2"/>
                  <a:buChar char="v"/>
                </a:pPr>
                <a:r>
                  <a:rPr lang="en-US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Models of potential quark conﬁgurations for </a:t>
                </a:r>
                <a:r>
                  <a:rPr lang="en-US" sz="2200" dirty="0">
                    <a:latin typeface="Times New Roman" panose="02020603050405020304" pitchFamily="18" charset="0"/>
                    <a:cs typeface="Times New Roman" panose="02020603050405020304" pitchFamily="18" charset="0"/>
                    <a:sym typeface="Symbol" panose="05050102010706020507" pitchFamily="18" charset="2"/>
                  </a:rPr>
                  <a:t>J/J/ </a:t>
                </a:r>
                <a:r>
                  <a:rPr lang="en-US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mesons.</a:t>
                </a:r>
                <a:endParaRPr lang="en-CN" sz="22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742950" lvl="1" indent="-285750">
                  <a:lnSpc>
                    <a:spcPts val="2940"/>
                  </a:lnSpc>
                  <a:buFont typeface="Arial" panose="020B0604020202020204" pitchFamily="34" charset="0"/>
                  <a:buChar char="•"/>
                </a:pPr>
                <a:r>
                  <a:rPr lang="en" altLang="zh-CN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</a:t>
                </a:r>
                <a:r>
                  <a:rPr lang="en" altLang="zh-CN" sz="2200" dirty="0"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eson-meson “molecule</a:t>
                </a:r>
                <a:r>
                  <a:rPr lang="en-US" altLang="zh-CN" sz="2200" dirty="0"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” </a:t>
                </a:r>
                <a:r>
                  <a:rPr lang="en" altLang="zh-CN" sz="2200" dirty="0"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</a:t>
                </a:r>
                <a14:m>
                  <m:oMath xmlns:m="http://schemas.openxmlformats.org/officeDocument/2006/math">
                    <m:r>
                      <a:rPr lang="en" altLang="zh-CN" sz="2000" i="1" dirty="0" smtClean="0">
                        <a:effectLst/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𝑐</m:t>
                    </m:r>
                    <m:acc>
                      <m:accPr>
                        <m:chr m:val="̅"/>
                        <m:ctrlPr>
                          <a:rPr kumimoji="1" lang="zh-CN" altLang="en-US" sz="2000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kumimoji="1" lang="en-US" altLang="zh-CN" sz="2000" i="1">
                            <a:latin typeface="Cambria Math" panose="02040503050406030204" pitchFamily="18" charset="0"/>
                          </a:rPr>
                          <m:t>𝑐</m:t>
                        </m:r>
                      </m:e>
                    </m:acc>
                  </m:oMath>
                </a14:m>
                <a:r>
                  <a:rPr lang="en" altLang="zh-CN" sz="2000" dirty="0"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-</a:t>
                </a:r>
                <a:r>
                  <a:rPr lang="en" altLang="zh-CN" sz="2000" dirty="0"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" altLang="zh-CN" sz="2000" i="1" dirty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𝑐</m:t>
                    </m:r>
                    <m:acc>
                      <m:accPr>
                        <m:chr m:val="̅"/>
                        <m:ctrlPr>
                          <a:rPr kumimoji="1" lang="zh-CN" altLang="en-US" sz="2000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kumimoji="1" lang="en-US" altLang="zh-CN" sz="2000" i="1">
                            <a:latin typeface="Cambria Math" panose="02040503050406030204" pitchFamily="18" charset="0"/>
                          </a:rPr>
                          <m:t>𝑐</m:t>
                        </m:r>
                      </m:e>
                    </m:acc>
                  </m:oMath>
                </a14:m>
                <a:r>
                  <a:rPr lang="en" altLang="zh-CN" sz="2200" dirty="0"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 </a:t>
                </a:r>
              </a:p>
              <a:p>
                <a:pPr marL="742950" lvl="1" indent="-285750">
                  <a:lnSpc>
                    <a:spcPts val="294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</a:t>
                </a:r>
                <a:r>
                  <a:rPr lang="en" altLang="zh-CN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air of diquarks</a:t>
                </a:r>
                <a:r>
                  <a:rPr lang="en" altLang="zh-CN" sz="2200" dirty="0"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(</a:t>
                </a:r>
                <a14:m>
                  <m:oMath xmlns:m="http://schemas.openxmlformats.org/officeDocument/2006/math">
                    <m:r>
                      <a:rPr kumimoji="1" lang="en-US" altLang="zh-CN" sz="2000" b="0" i="1" smtClean="0">
                        <a:latin typeface="Cambria Math" panose="02040503050406030204" pitchFamily="18" charset="0"/>
                      </a:rPr>
                      <m:t>𝑐𝑐</m:t>
                    </m:r>
                  </m:oMath>
                </a14:m>
                <a:r>
                  <a:rPr lang="en" altLang="zh-CN" sz="2000" dirty="0"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-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kumimoji="1" lang="zh-CN" altLang="en-US" sz="2000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kumimoji="1" lang="en-US" altLang="zh-CN" sz="2000" i="1">
                            <a:latin typeface="Cambria Math" panose="02040503050406030204" pitchFamily="18" charset="0"/>
                          </a:rPr>
                          <m:t>𝑐</m:t>
                        </m:r>
                      </m:e>
                    </m:acc>
                    <m:acc>
                      <m:accPr>
                        <m:chr m:val="̅"/>
                        <m:ctrlPr>
                          <a:rPr kumimoji="1" lang="zh-CN" altLang="en-US" sz="2000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kumimoji="1" lang="en-US" altLang="zh-CN" sz="2000" i="1">
                            <a:latin typeface="Cambria Math" panose="02040503050406030204" pitchFamily="18" charset="0"/>
                          </a:rPr>
                          <m:t>𝑐</m:t>
                        </m:r>
                      </m:e>
                    </m:acc>
                  </m:oMath>
                </a14:m>
                <a:r>
                  <a:rPr lang="en" altLang="zh-CN" sz="2200" dirty="0"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 </a:t>
                </a:r>
              </a:p>
              <a:p>
                <a:pPr marL="742950" lvl="1" indent="-285750">
                  <a:lnSpc>
                    <a:spcPts val="2940"/>
                  </a:lnSpc>
                  <a:buFont typeface="Arial" panose="020B0604020202020204" pitchFamily="34" charset="0"/>
                  <a:buChar char="•"/>
                </a:pPr>
                <a:r>
                  <a:rPr lang="en" altLang="zh-CN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Hybrid</a:t>
                </a:r>
                <a:r>
                  <a:rPr lang="zh-CN" altLang="en-US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with</a:t>
                </a:r>
                <a:r>
                  <a:rPr lang="zh-CN" altLang="en-US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" altLang="zh-CN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 valence gluon</a:t>
                </a:r>
              </a:p>
              <a:p>
                <a:pPr marL="742950" lvl="1" indent="-285750">
                  <a:lnSpc>
                    <a:spcPts val="2940"/>
                  </a:lnSpc>
                  <a:buFont typeface="Arial" panose="020B0604020202020204" pitchFamily="34" charset="0"/>
                  <a:buChar char="•"/>
                </a:pPr>
                <a:r>
                  <a:rPr lang="en" altLang="zh-CN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Peaks as artifact of </a:t>
                </a:r>
                <a:r>
                  <a:rPr lang="en" altLang="zh-CN" sz="22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dicharmonia</a:t>
                </a:r>
                <a:r>
                  <a:rPr lang="en" altLang="zh-CN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production thresholds</a:t>
                </a:r>
              </a:p>
              <a:p>
                <a:pPr marL="742950" lvl="1" indent="-285750">
                  <a:lnSpc>
                    <a:spcPts val="294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……</a:t>
                </a:r>
                <a:endParaRPr lang="en-US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133A23C2-1727-C5BD-2AEC-B70E77CEA91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53378" y="3140165"/>
                <a:ext cx="7300396" cy="2284793"/>
              </a:xfrm>
              <a:prstGeom prst="rect">
                <a:avLst/>
              </a:prstGeom>
              <a:blipFill>
                <a:blip r:embed="rId5"/>
                <a:stretch>
                  <a:fillRect l="-1043" t="-1657" r="-174" b="-2762"/>
                </a:stretch>
              </a:blipFill>
            </p:spPr>
            <p:txBody>
              <a:bodyPr/>
              <a:lstStyle/>
              <a:p>
                <a:r>
                  <a:rPr lang="en-CN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53321C14-18D1-C4D6-C8F7-9816EAB607A4}"/>
                  </a:ext>
                </a:extLst>
              </p:cNvPr>
              <p:cNvSpPr txBox="1"/>
              <p:nvPr/>
            </p:nvSpPr>
            <p:spPr>
              <a:xfrm>
                <a:off x="935311" y="5424958"/>
                <a:ext cx="10536530" cy="110966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3300" i="1" dirty="0">
                    <a:solidFill>
                      <a:srgbClr val="0432F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Family of all-charm tetraquarks with same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3300" i="1" smtClean="0">
                            <a:solidFill>
                              <a:srgbClr val="0432FF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altLang="zh-CN" sz="3300" b="0" i="1" smtClean="0">
                            <a:solidFill>
                              <a:srgbClr val="0432FF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𝐽</m:t>
                        </m:r>
                      </m:e>
                      <m:sup>
                        <m:r>
                          <a:rPr lang="en-US" altLang="zh-CN" sz="3300" b="0" i="1" smtClean="0">
                            <a:solidFill>
                              <a:srgbClr val="0432FF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𝑃𝐶</m:t>
                        </m:r>
                      </m:sup>
                    </m:sSup>
                  </m:oMath>
                </a14:m>
                <a:endParaRPr lang="en-US" sz="3300" i="1" dirty="0">
                  <a:solidFill>
                    <a:srgbClr val="0432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algn="ctr"/>
                <a:r>
                  <a:rPr lang="en-US" sz="3300" i="1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offers </a:t>
                </a:r>
                <a:r>
                  <a:rPr lang="en-US" sz="33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new perspectives</a:t>
                </a:r>
                <a:r>
                  <a:rPr lang="zh-CN" altLang="en-US" sz="33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altLang="zh-CN" sz="33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on</a:t>
                </a:r>
                <a:r>
                  <a:rPr lang="zh-CN" altLang="en-US" sz="33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altLang="zh-CN" sz="33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interpretation</a:t>
                </a:r>
                <a:r>
                  <a:rPr lang="zh-CN" altLang="en-US" sz="33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altLang="zh-CN" sz="33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for</a:t>
                </a:r>
                <a:r>
                  <a:rPr lang="zh-CN" altLang="en-US" sz="33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altLang="zh-CN" sz="3300" b="1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exotics</a:t>
                </a:r>
                <a:endParaRPr lang="en-US" sz="3300" b="1" i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53321C14-18D1-C4D6-C8F7-9816EAB607A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35311" y="5424958"/>
                <a:ext cx="10536530" cy="1109663"/>
              </a:xfrm>
              <a:prstGeom prst="rect">
                <a:avLst/>
              </a:prstGeom>
              <a:blipFill>
                <a:blip r:embed="rId6"/>
                <a:stretch>
                  <a:fillRect t="-7955" b="-18182"/>
                </a:stretch>
              </a:blipFill>
            </p:spPr>
            <p:txBody>
              <a:bodyPr/>
              <a:lstStyle/>
              <a:p>
                <a:r>
                  <a:rPr lang="en-CN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6678550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AutoShape 2" descr="ataQuality &lt; CMSPublic &lt; TWiki">
            <a:extLst>
              <a:ext uri="{FF2B5EF4-FFF2-40B4-BE49-F238E27FC236}">
                <a16:creationId xmlns:a16="http://schemas.microsoft.com/office/drawing/2014/main" id="{D7ABA860-4640-919D-4CAC-5CD133994D22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786500" y="525972"/>
            <a:ext cx="2286000" cy="1714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" name="Slide Number Placeholder 8">
            <a:extLst>
              <a:ext uri="{FF2B5EF4-FFF2-40B4-BE49-F238E27FC236}">
                <a16:creationId xmlns:a16="http://schemas.microsoft.com/office/drawing/2014/main" id="{847CD213-329B-ED66-25C4-11BFB9C70832}"/>
              </a:ext>
            </a:extLst>
          </p:cNvPr>
          <p:cNvSpPr txBox="1">
            <a:spLocks/>
          </p:cNvSpPr>
          <p:nvPr/>
        </p:nvSpPr>
        <p:spPr>
          <a:xfrm>
            <a:off x="11761064" y="6530807"/>
            <a:ext cx="4402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0656997-67EF-DA49-A4B2-B9CA2969301D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32</a:t>
            </a:fld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7" name="Picture 1" descr="page1image45887056">
            <a:extLst>
              <a:ext uri="{FF2B5EF4-FFF2-40B4-BE49-F238E27FC236}">
                <a16:creationId xmlns:a16="http://schemas.microsoft.com/office/drawing/2014/main" id="{558BE136-BA63-400E-2465-FA7F5AAB790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"/>
            <a:ext cx="786500" cy="786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文本框 27">
            <a:extLst>
              <a:ext uri="{FF2B5EF4-FFF2-40B4-BE49-F238E27FC236}">
                <a16:creationId xmlns:a16="http://schemas.microsoft.com/office/drawing/2014/main" id="{D50B6C07-C9F5-E68B-4DDB-0085F3CB93FC}"/>
              </a:ext>
            </a:extLst>
          </p:cNvPr>
          <p:cNvSpPr txBox="1"/>
          <p:nvPr/>
        </p:nvSpPr>
        <p:spPr>
          <a:xfrm>
            <a:off x="0" y="100863"/>
            <a:ext cx="1219199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b="1" dirty="0">
                <a:solidFill>
                  <a:srgbClr val="703881"/>
                </a:solidFill>
                <a:latin typeface="思源宋体 Heavy" panose="02020900000000000000" pitchFamily="18" charset="-122"/>
                <a:ea typeface="思源宋体 Heavy" panose="02020900000000000000" pitchFamily="18" charset="-122"/>
                <a:cs typeface="+mn-ea"/>
                <a:sym typeface="+mn-lt"/>
              </a:rPr>
              <a:t>𝐽/𝜓𝐽/𝜓: 6-15 GeV fits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366B677-F78F-2CD0-B857-BA8B1A6300B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95998" y="1300431"/>
            <a:ext cx="5914625" cy="4491365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EAA473B6-F005-CA37-A0A6-86E2FE9AB0C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20568" y="1386847"/>
            <a:ext cx="5703863" cy="44913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7110878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27">
            <a:extLst>
              <a:ext uri="{FF2B5EF4-FFF2-40B4-BE49-F238E27FC236}">
                <a16:creationId xmlns:a16="http://schemas.microsoft.com/office/drawing/2014/main" id="{0BA1CD68-9021-ED56-87AA-538A82A8E7D5}"/>
              </a:ext>
            </a:extLst>
          </p:cNvPr>
          <p:cNvSpPr txBox="1"/>
          <p:nvPr/>
        </p:nvSpPr>
        <p:spPr>
          <a:xfrm>
            <a:off x="2405243" y="100864"/>
            <a:ext cx="82627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b="1" dirty="0">
                <a:solidFill>
                  <a:srgbClr val="703881"/>
                </a:solidFill>
                <a:latin typeface="思源宋体 Heavy" panose="02020900000000000000" pitchFamily="18" charset="-122"/>
                <a:ea typeface="思源宋体 Heavy" panose="02020900000000000000" pitchFamily="18" charset="-122"/>
                <a:cs typeface="+mn-ea"/>
                <a:sym typeface="+mn-lt"/>
              </a:rPr>
              <a:t>Fit</a:t>
            </a:r>
            <a:r>
              <a:rPr lang="zh-CN" altLang="en-US" sz="3200" b="1" dirty="0">
                <a:solidFill>
                  <a:srgbClr val="703881"/>
                </a:solidFill>
                <a:latin typeface="思源宋体 Heavy" panose="02020900000000000000" pitchFamily="18" charset="-122"/>
                <a:ea typeface="思源宋体 Heavy" panose="02020900000000000000" pitchFamily="18" charset="-122"/>
                <a:cs typeface="+mn-ea"/>
                <a:sym typeface="+mn-lt"/>
              </a:rPr>
              <a:t> </a:t>
            </a:r>
            <a:r>
              <a:rPr lang="en-US" altLang="zh-CN" sz="3200" b="1" dirty="0">
                <a:solidFill>
                  <a:srgbClr val="703881"/>
                </a:solidFill>
                <a:latin typeface="思源宋体 Heavy" panose="02020900000000000000" pitchFamily="18" charset="-122"/>
                <a:ea typeface="思源宋体 Heavy" panose="02020900000000000000" pitchFamily="18" charset="-122"/>
                <a:cs typeface="+mn-ea"/>
                <a:sym typeface="+mn-lt"/>
              </a:rPr>
              <a:t>model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E616F79C-79D8-1D48-FA93-67892306C53C}"/>
                  </a:ext>
                </a:extLst>
              </p:cNvPr>
              <p:cNvSpPr txBox="1"/>
              <p:nvPr/>
            </p:nvSpPr>
            <p:spPr>
              <a:xfrm>
                <a:off x="1917251" y="1315227"/>
                <a:ext cx="11148462" cy="181126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285750" indent="-285750">
                  <a:buFont typeface="Wingdings" pitchFamily="2" charset="2"/>
                  <a:buChar char="q"/>
                </a:pPr>
                <a:r>
                  <a:rPr lang="en-US" altLang="zh-CN" sz="2000" b="1" dirty="0"/>
                  <a:t>Final</a:t>
                </a:r>
                <a:r>
                  <a:rPr lang="zh-CN" altLang="en-US" sz="2000" b="1" dirty="0"/>
                  <a:t> </a:t>
                </a:r>
                <a:r>
                  <a:rPr lang="en-US" altLang="zh-CN" sz="2000" b="1" dirty="0"/>
                  <a:t>2D</a:t>
                </a:r>
                <a:r>
                  <a:rPr lang="zh-CN" altLang="en-US" sz="2000" b="1" dirty="0"/>
                  <a:t> </a:t>
                </a:r>
                <a:r>
                  <a:rPr lang="en-US" altLang="zh-CN" sz="2000" b="1" dirty="0"/>
                  <a:t>fit</a:t>
                </a:r>
                <a:r>
                  <a:rPr lang="zh-CN" altLang="en-US" sz="2000" b="1" dirty="0"/>
                  <a:t> </a:t>
                </a:r>
                <a:r>
                  <a:rPr lang="en-US" altLang="zh-CN" sz="2000" b="1" dirty="0"/>
                  <a:t>model</a:t>
                </a:r>
                <a:r>
                  <a:rPr lang="zh-CN" altLang="en-US" sz="2000" b="1" dirty="0"/>
                  <a:t> </a:t>
                </a:r>
                <a:r>
                  <a:rPr lang="en-US" altLang="zh-CN" sz="2000" dirty="0"/>
                  <a:t>(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sz="2000" i="1">
                            <a:latin typeface="Cambria Math" panose="02040503050406030204" pitchFamily="18" charset="0"/>
                          </a:rPr>
                          <m:t>0</m:t>
                        </m:r>
                      </m:e>
                      <m:sup>
                        <m:r>
                          <a:rPr lang="en-US" altLang="zh-CN" sz="2000" i="1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r>
                      <a:rPr lang="zh-CN" altLang="en-US" sz="200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>
                        <a:latin typeface="Cambria Math" panose="02040503050406030204" pitchFamily="18" charset="0"/>
                      </a:rPr>
                      <m:t>vs</m:t>
                    </m:r>
                    <m:r>
                      <a:rPr lang="en-US" altLang="zh-CN" sz="2000" i="1">
                        <a:latin typeface="Cambria Math" panose="02040503050406030204" pitchFamily="18" charset="0"/>
                      </a:rPr>
                      <m:t>.</m:t>
                    </m:r>
                    <m:r>
                      <a:rPr lang="zh-CN" altLang="en-US" sz="2000" i="1">
                        <a:latin typeface="Cambria Math" panose="02040503050406030204" pitchFamily="18" charset="0"/>
                      </a:rPr>
                      <m:t> </m:t>
                    </m:r>
                    <m:sSup>
                      <m:sSupPr>
                        <m:ctrlPr>
                          <a:rPr lang="en-US" altLang="zh-CN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sz="2000" i="1">
                            <a:latin typeface="Cambria Math" panose="02040503050406030204" pitchFamily="18" charset="0"/>
                          </a:rPr>
                          <m:t>0</m:t>
                        </m:r>
                      </m:e>
                      <m:sup>
                        <m:r>
                          <a:rPr lang="en-US" altLang="zh-CN" sz="2000" i="1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US" altLang="zh-CN" sz="2000" dirty="0"/>
                  <a:t>):</a:t>
                </a:r>
                <a:r>
                  <a:rPr lang="zh-CN" altLang="en-US" sz="2000" b="1" dirty="0"/>
                  <a:t> </a:t>
                </a:r>
                <a:endParaRPr lang="en-US" altLang="zh-CN" sz="2000" i="1" dirty="0">
                  <a:latin typeface="Cambria Math" panose="02040503050406030204" pitchFamily="18" charset="0"/>
                </a:endParaRPr>
              </a:p>
              <a:p>
                <a:r>
                  <a:rPr lang="en-US" altLang="zh-CN" sz="2000" dirty="0"/>
                  <a:t>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2000" i="1">
                            <a:latin typeface="Cambria Math" panose="02040503050406030204" pitchFamily="18" charset="0"/>
                          </a:rPr>
                          <m:t>𝑃</m:t>
                        </m:r>
                        <m:r>
                          <a:rPr lang="en-US" altLang="zh-CN" sz="2000" i="1">
                            <a:latin typeface="Cambria Math" panose="02040503050406030204" pitchFamily="18" charset="0"/>
                          </a:rPr>
                          <m:t>(</m:t>
                        </m:r>
                        <m:sSub>
                          <m:sSubPr>
                            <m:ctrlPr>
                              <a:rPr lang="en-US" altLang="zh-CN" sz="20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2000" i="1">
                                <a:latin typeface="Cambria Math" panose="02040503050406030204" pitchFamily="18" charset="0"/>
                              </a:rPr>
                              <m:t>𝑚</m:t>
                            </m:r>
                          </m:e>
                          <m:sub>
                            <m:r>
                              <a:rPr lang="en-US" altLang="zh-CN" sz="2000" i="1">
                                <a:latin typeface="Cambria Math" panose="02040503050406030204" pitchFamily="18" charset="0"/>
                              </a:rPr>
                              <m:t>𝑋</m:t>
                            </m:r>
                          </m:sub>
                        </m:sSub>
                        <m:r>
                          <a:rPr lang="en-US" altLang="zh-CN" sz="2000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altLang="zh-CN" sz="2000" i="1"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b>
                        <m:sSup>
                          <m:sSupPr>
                            <m:ctrlPr>
                              <a:rPr lang="en-US" altLang="zh-CN" sz="20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2000" i="1">
                                <a:latin typeface="Cambria Math" panose="02040503050406030204" pitchFamily="18" charset="0"/>
                              </a:rPr>
                              <m:t>0</m:t>
                            </m:r>
                          </m:e>
                          <m:sup>
                            <m:r>
                              <a:rPr lang="en-US" altLang="zh-CN" sz="2000" i="1">
                                <a:latin typeface="Cambria Math" panose="02040503050406030204" pitchFamily="18" charset="0"/>
                              </a:rPr>
                              <m:t>−</m:t>
                            </m:r>
                          </m:sup>
                        </m:sSup>
                      </m:sub>
                    </m:sSub>
                    <m:r>
                      <a:rPr lang="en-US" altLang="zh-CN" sz="2000" i="1">
                        <a:latin typeface="Cambria Math" panose="02040503050406030204" pitchFamily="18" charset="0"/>
                      </a:rPr>
                      <m:t>)=</m:t>
                    </m:r>
                  </m:oMath>
                </a14:m>
                <a:r>
                  <a:rPr lang="en-US" altLang="zh-CN" sz="2000" i="1" dirty="0">
                    <a:latin typeface="Cambria Math" panose="02040503050406030204" pitchFamily="18" charset="0"/>
                  </a:rPr>
                  <a:t>……</a:t>
                </a:r>
              </a:p>
              <a:p>
                <a:r>
                  <a:rPr lang="en-US" altLang="zh-CN" sz="2000" dirty="0"/>
                  <a:t>		</a:t>
                </a:r>
                <a14:m>
                  <m:oMath xmlns:m="http://schemas.openxmlformats.org/officeDocument/2006/math">
                    <m:r>
                      <a:rPr lang="en-US" altLang="zh-CN" sz="2000" i="1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altLang="zh-CN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2000" i="1"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d>
                          <m:dPr>
                            <m:ctrlPr>
                              <a:rPr lang="en-US" altLang="zh-CN" sz="20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altLang="zh-CN" sz="2000" i="1">
                                <a:latin typeface="Cambria Math" panose="02040503050406030204" pitchFamily="18" charset="0"/>
                              </a:rPr>
                              <m:t>𝑖𝑛𝑡𝑒𝑟𝑓</m:t>
                            </m:r>
                            <m:r>
                              <a:rPr lang="en-US" altLang="zh-CN" sz="2000" i="1"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en-US" altLang="zh-CN" sz="2000" i="1">
                                <a:latin typeface="Cambria Math" panose="02040503050406030204" pitchFamily="18" charset="0"/>
                              </a:rPr>
                              <m:t>𝐵𝑊</m:t>
                            </m:r>
                            <m:r>
                              <a:rPr lang="en-US" altLang="zh-CN" sz="2000" i="1">
                                <a:latin typeface="Cambria Math" panose="02040503050406030204" pitchFamily="18" charset="0"/>
                              </a:rPr>
                              <m:t>1</m:t>
                            </m:r>
                            <m:r>
                              <a:rPr lang="en-US" altLang="zh-CN" sz="2000" i="1">
                                <a:latin typeface="Cambria Math" panose="02040503050406030204" pitchFamily="18" charset="0"/>
                              </a:rPr>
                              <m:t>𝐵𝑊</m:t>
                            </m:r>
                            <m:r>
                              <a:rPr lang="en-US" altLang="zh-CN" sz="20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  <m:r>
                              <a:rPr lang="en-US" altLang="zh-CN" sz="2000" i="1">
                                <a:latin typeface="Cambria Math" panose="02040503050406030204" pitchFamily="18" charset="0"/>
                              </a:rPr>
                              <m:t>𝐵𝑊</m:t>
                            </m:r>
                            <m:r>
                              <a:rPr lang="en-US" altLang="zh-CN" sz="2000" i="1">
                                <a:latin typeface="Cambria Math" panose="02040503050406030204" pitchFamily="18" charset="0"/>
                              </a:rPr>
                              <m:t>3</m:t>
                            </m:r>
                          </m:e>
                        </m:d>
                      </m:sub>
                    </m:sSub>
                    <m:r>
                      <a:rPr lang="zh-CN" altLang="en-US" sz="2000" i="1">
                        <a:latin typeface="Cambria Math" panose="02040503050406030204" pitchFamily="18" charset="0"/>
                      </a:rPr>
                      <m:t>∗</m:t>
                    </m:r>
                    <m:d>
                      <m:dPr>
                        <m:begChr m:val="["/>
                        <m:ctrlPr>
                          <a:rPr lang="en-US" altLang="zh-CN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zh-CN" sz="20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20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𝑓</m:t>
                            </m:r>
                          </m:e>
                          <m:sub>
                            <m:sSubSup>
                              <m:sSubSupPr>
                                <m:ctrlPr>
                                  <a:rPr lang="en-US" altLang="zh-CN" sz="2000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en-US" altLang="zh-CN" sz="2000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  <m:sub>
                                <m:r>
                                  <a:rPr lang="en-US" altLang="zh-CN" sz="2000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𝑚</m:t>
                                </m:r>
                              </m:sub>
                              <m:sup>
                                <m:r>
                                  <a:rPr lang="en-US" altLang="zh-CN" sz="2000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</m:sup>
                            </m:sSubSup>
                          </m:sub>
                        </m:sSub>
                        <m:r>
                          <a:rPr lang="zh-CN" altLang="en-US" sz="2000" i="1">
                            <a:latin typeface="Cambria Math" panose="02040503050406030204" pitchFamily="18" charset="0"/>
                          </a:rPr>
                          <m:t>∗</m:t>
                        </m:r>
                        <m:sSub>
                          <m:sSubPr>
                            <m:ctrlPr>
                              <a:rPr lang="en-US" altLang="zh-CN" sz="20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2000" i="1">
                                <a:latin typeface="Cambria Math" panose="02040503050406030204" pitchFamily="18" charset="0"/>
                              </a:rPr>
                              <m:t>𝑃</m:t>
                            </m:r>
                          </m:e>
                          <m:sub>
                            <m:sSubSup>
                              <m:sSubSupPr>
                                <m:ctrlPr>
                                  <a:rPr lang="en-US" altLang="zh-CN" sz="2000" i="1"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en-US" altLang="zh-CN" sz="2000" i="1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  <m:sub>
                                <m:r>
                                  <a:rPr lang="en-US" altLang="zh-CN" sz="2000" i="1">
                                    <a:latin typeface="Cambria Math" panose="02040503050406030204" pitchFamily="18" charset="0"/>
                                  </a:rPr>
                                  <m:t>𝑚</m:t>
                                </m:r>
                              </m:sub>
                              <m:sup>
                                <m:r>
                                  <a:rPr lang="en-US" altLang="zh-CN" sz="2000" i="1"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</m:sup>
                            </m:sSubSup>
                            <m:d>
                              <m:dPr>
                                <m:ctrlPr>
                                  <a:rPr lang="en-US" altLang="zh-CN" sz="2000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altLang="zh-CN" sz="2000" i="1">
                                    <a:latin typeface="Cambria Math" panose="02040503050406030204" pitchFamily="18" charset="0"/>
                                  </a:rPr>
                                  <m:t>𝑖𝑛𝑡𝑒𝑟𝑓</m:t>
                                </m:r>
                                <m:r>
                                  <a:rPr lang="en-US" altLang="zh-CN" sz="2000" i="1"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r>
                                  <a:rPr lang="en-US" altLang="zh-CN" sz="2000" i="1">
                                    <a:latin typeface="Cambria Math" panose="02040503050406030204" pitchFamily="18" charset="0"/>
                                  </a:rPr>
                                  <m:t>𝐵𝑊</m:t>
                                </m:r>
                                <m:r>
                                  <a:rPr lang="en-US" altLang="zh-CN" sz="2000" i="1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  <m:r>
                                  <a:rPr lang="en-US" altLang="zh-CN" sz="2000" i="1">
                                    <a:latin typeface="Cambria Math" panose="02040503050406030204" pitchFamily="18" charset="0"/>
                                  </a:rPr>
                                  <m:t>𝐵𝑊</m:t>
                                </m:r>
                                <m:r>
                                  <a:rPr lang="en-US" altLang="zh-CN" sz="2000" i="1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  <m:r>
                                  <a:rPr lang="en-US" altLang="zh-CN" sz="2000" i="1">
                                    <a:latin typeface="Cambria Math" panose="02040503050406030204" pitchFamily="18" charset="0"/>
                                  </a:rPr>
                                  <m:t>𝐵𝑊</m:t>
                                </m:r>
                                <m:r>
                                  <a:rPr lang="en-US" altLang="zh-CN" sz="2000" i="1">
                                    <a:latin typeface="Cambria Math" panose="02040503050406030204" pitchFamily="18" charset="0"/>
                                  </a:rPr>
                                  <m:t>3</m:t>
                                </m:r>
                              </m:e>
                            </m:d>
                          </m:sub>
                        </m:sSub>
                        <m:sSub>
                          <m:sSubPr>
                            <m:ctrlPr>
                              <a:rPr lang="en-US" altLang="zh-CN" sz="20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2000" i="1">
                                <a:latin typeface="Cambria Math" panose="02040503050406030204" pitchFamily="18" charset="0"/>
                              </a:rPr>
                              <m:t>(</m:t>
                            </m:r>
                            <m:sSub>
                              <m:sSubPr>
                                <m:ctrlPr>
                                  <a:rPr lang="en-US" altLang="zh-CN" sz="20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2000" i="1">
                                    <a:latin typeface="Cambria Math" panose="02040503050406030204" pitchFamily="18" charset="0"/>
                                  </a:rPr>
                                  <m:t>𝑚</m:t>
                                </m:r>
                              </m:e>
                              <m:sub>
                                <m:r>
                                  <a:rPr lang="en-US" altLang="zh-CN" sz="2000" i="1">
                                    <a:latin typeface="Cambria Math" panose="02040503050406030204" pitchFamily="18" charset="0"/>
                                  </a:rPr>
                                  <m:t>𝑋</m:t>
                                </m:r>
                              </m:sub>
                            </m:sSub>
                            <m:r>
                              <a:rPr lang="en-US" altLang="zh-CN" sz="2000" i="1"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en-US" altLang="zh-CN" sz="2000" i="1">
                                <a:latin typeface="Cambria Math" panose="02040503050406030204" pitchFamily="18" charset="0"/>
                              </a:rPr>
                              <m:t>𝐷</m:t>
                            </m:r>
                          </m:e>
                          <m:sub>
                            <m:sSup>
                              <m:sSupPr>
                                <m:ctrlPr>
                                  <a:rPr lang="en-US" altLang="zh-CN" sz="2000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2000" i="1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  <m:sup>
                                <m:r>
                                  <a:rPr lang="en-US" altLang="zh-CN" sz="2000" i="1"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</m:sup>
                            </m:sSup>
                          </m:sub>
                        </m:sSub>
                      </m:e>
                    </m:d>
                  </m:oMath>
                </a14:m>
                <a:endParaRPr lang="en-US" altLang="zh-CN" sz="2000" i="1" dirty="0">
                  <a:latin typeface="Cambria Math" panose="02040503050406030204" pitchFamily="18" charset="0"/>
                </a:endParaRPr>
              </a:p>
              <a:p>
                <a:r>
                  <a:rPr lang="en-US" altLang="zh-CN" sz="2000" dirty="0"/>
                  <a:t>		</a:t>
                </a:r>
                <a14:m>
                  <m:oMath xmlns:m="http://schemas.openxmlformats.org/officeDocument/2006/math">
                    <m:r>
                      <a:rPr lang="en-US" altLang="zh-CN" sz="2000" i="1">
                        <a:latin typeface="Cambria Math" panose="02040503050406030204" pitchFamily="18" charset="0"/>
                      </a:rPr>
                      <m:t>+</m:t>
                    </m:r>
                    <m:d>
                      <m:dPr>
                        <m:ctrlPr>
                          <a:rPr lang="en-US" altLang="zh-CN" sz="20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zh-CN" sz="20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1−</m:t>
                        </m:r>
                        <m:sSub>
                          <m:sSubPr>
                            <m:ctrlPr>
                              <a:rPr lang="en-US" altLang="zh-CN" sz="20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20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𝑓</m:t>
                            </m:r>
                          </m:e>
                          <m:sub>
                            <m:sSubSup>
                              <m:sSubSupPr>
                                <m:ctrlPr>
                                  <a:rPr lang="en-US" altLang="zh-CN" sz="2000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en-US" altLang="zh-CN" sz="2000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  <m:sub>
                                <m:r>
                                  <a:rPr lang="en-US" altLang="zh-CN" sz="2000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𝑚</m:t>
                                </m:r>
                              </m:sub>
                              <m:sup>
                                <m:r>
                                  <a:rPr lang="en-US" altLang="zh-CN" sz="2000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</m:sup>
                            </m:sSubSup>
                          </m:sub>
                        </m:sSub>
                      </m:e>
                    </m:d>
                    <m:r>
                      <a:rPr lang="zh-CN" altLang="en-US" sz="2000" i="1">
                        <a:latin typeface="Cambria Math" panose="02040503050406030204" pitchFamily="18" charset="0"/>
                      </a:rPr>
                      <m:t>∗</m:t>
                    </m:r>
                    <m:sSub>
                      <m:sSubPr>
                        <m:ctrlPr>
                          <a:rPr lang="en-US" altLang="zh-CN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2000" i="1"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sSup>
                          <m:sSupPr>
                            <m:ctrlPr>
                              <a:rPr lang="en-US" altLang="zh-CN" sz="20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2000" i="1">
                                <a:latin typeface="Cambria Math" panose="02040503050406030204" pitchFamily="18" charset="0"/>
                              </a:rPr>
                              <m:t>0</m:t>
                            </m:r>
                          </m:e>
                          <m:sup>
                            <m:r>
                              <a:rPr lang="en-US" altLang="zh-CN" sz="2000" i="1">
                                <a:latin typeface="Cambria Math" panose="02040503050406030204" pitchFamily="18" charset="0"/>
                              </a:rPr>
                              <m:t>−</m:t>
                            </m:r>
                          </m:sup>
                        </m:sSup>
                        <m:d>
                          <m:dPr>
                            <m:ctrlPr>
                              <a:rPr lang="en-US" altLang="zh-CN" sz="20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altLang="zh-CN" sz="2000" i="1">
                                <a:latin typeface="Cambria Math" panose="02040503050406030204" pitchFamily="18" charset="0"/>
                              </a:rPr>
                              <m:t>𝑖𝑛𝑡𝑒𝑟𝑓</m:t>
                            </m:r>
                            <m:r>
                              <a:rPr lang="en-US" altLang="zh-CN" sz="2000" i="1"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en-US" altLang="zh-CN" sz="2000" i="1">
                                <a:latin typeface="Cambria Math" panose="02040503050406030204" pitchFamily="18" charset="0"/>
                              </a:rPr>
                              <m:t>𝐵𝑊</m:t>
                            </m:r>
                            <m:r>
                              <a:rPr lang="en-US" altLang="zh-CN" sz="2000" i="1">
                                <a:latin typeface="Cambria Math" panose="02040503050406030204" pitchFamily="18" charset="0"/>
                              </a:rPr>
                              <m:t>1</m:t>
                            </m:r>
                            <m:r>
                              <a:rPr lang="en-US" altLang="zh-CN" sz="2000" i="1">
                                <a:latin typeface="Cambria Math" panose="02040503050406030204" pitchFamily="18" charset="0"/>
                              </a:rPr>
                              <m:t>𝐵𝑊</m:t>
                            </m:r>
                            <m:r>
                              <a:rPr lang="en-US" altLang="zh-CN" sz="20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  <m:r>
                              <a:rPr lang="en-US" altLang="zh-CN" sz="2000" i="1">
                                <a:latin typeface="Cambria Math" panose="02040503050406030204" pitchFamily="18" charset="0"/>
                              </a:rPr>
                              <m:t>𝐵𝑊</m:t>
                            </m:r>
                            <m:r>
                              <a:rPr lang="en-US" altLang="zh-CN" sz="2000" i="1">
                                <a:latin typeface="Cambria Math" panose="02040503050406030204" pitchFamily="18" charset="0"/>
                              </a:rPr>
                              <m:t>3</m:t>
                            </m:r>
                          </m:e>
                        </m:d>
                      </m:sub>
                    </m:sSub>
                    <m:sSub>
                      <m:sSubPr>
                        <m:ctrlPr>
                          <a:rPr lang="en-US" altLang="zh-CN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2000" i="1">
                            <a:latin typeface="Cambria Math" panose="02040503050406030204" pitchFamily="18" charset="0"/>
                          </a:rPr>
                          <m:t>(</m:t>
                        </m:r>
                        <m:sSub>
                          <m:sSubPr>
                            <m:ctrlPr>
                              <a:rPr lang="en-US" altLang="zh-CN" sz="20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2000" i="1">
                                <a:latin typeface="Cambria Math" panose="02040503050406030204" pitchFamily="18" charset="0"/>
                              </a:rPr>
                              <m:t>𝑚</m:t>
                            </m:r>
                          </m:e>
                          <m:sub>
                            <m:r>
                              <a:rPr lang="en-US" altLang="zh-CN" sz="2000" i="1">
                                <a:latin typeface="Cambria Math" panose="02040503050406030204" pitchFamily="18" charset="0"/>
                              </a:rPr>
                              <m:t>𝑋</m:t>
                            </m:r>
                          </m:sub>
                        </m:sSub>
                        <m:r>
                          <a:rPr lang="en-US" altLang="zh-CN" sz="2000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altLang="zh-CN" sz="2000" i="1"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b>
                        <m:sSup>
                          <m:sSupPr>
                            <m:ctrlPr>
                              <a:rPr lang="en-US" altLang="zh-CN" sz="20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2000" i="1">
                                <a:latin typeface="Cambria Math" panose="02040503050406030204" pitchFamily="18" charset="0"/>
                              </a:rPr>
                              <m:t>0</m:t>
                            </m:r>
                          </m:e>
                          <m:sup>
                            <m:r>
                              <a:rPr lang="en-US" altLang="zh-CN" sz="2000" i="1">
                                <a:latin typeface="Cambria Math" panose="02040503050406030204" pitchFamily="18" charset="0"/>
                              </a:rPr>
                              <m:t>−</m:t>
                            </m:r>
                          </m:sup>
                        </m:sSup>
                      </m:sub>
                    </m:sSub>
                    <m:r>
                      <a:rPr lang="en-US" altLang="zh-CN" sz="2000" i="1">
                        <a:latin typeface="Cambria Math" panose="02040503050406030204" pitchFamily="18" charset="0"/>
                      </a:rPr>
                      <m:t>)]</m:t>
                    </m:r>
                  </m:oMath>
                </a14:m>
                <a:endParaRPr lang="en-US" altLang="zh-CN" sz="2000" i="1" dirty="0">
                  <a:solidFill>
                    <a:srgbClr val="FF0000"/>
                  </a:solidFill>
                  <a:latin typeface="Cambria Math" panose="02040503050406030204" pitchFamily="18" charset="0"/>
                </a:endParaRP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20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sSubSup>
                          <m:sSubSupPr>
                            <m:ctrlPr>
                              <a:rPr lang="en-US" altLang="zh-CN" sz="20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altLang="zh-CN" sz="20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0</m:t>
                            </m:r>
                          </m:e>
                          <m:sub>
                            <m:r>
                              <a:rPr lang="en-US" altLang="zh-CN" sz="20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𝑚</m:t>
                            </m:r>
                          </m:sub>
                          <m:sup>
                            <m:r>
                              <a:rPr lang="en-US" altLang="zh-CN" sz="20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+</m:t>
                            </m:r>
                          </m:sup>
                        </m:sSubSup>
                      </m:sub>
                    </m:sSub>
                  </m:oMath>
                </a14:m>
                <a:r>
                  <a:rPr lang="en-US" altLang="zh-CN" sz="2000" dirty="0"/>
                  <a:t>:</a:t>
                </a:r>
                <a:r>
                  <a:rPr lang="zh-CN" altLang="en-US" sz="2000" dirty="0"/>
                  <a:t> </a:t>
                </a:r>
                <a:r>
                  <a:rPr lang="en-US" altLang="zh-CN" sz="2000" dirty="0"/>
                  <a:t>fraction</a:t>
                </a:r>
                <a:r>
                  <a:rPr lang="zh-CN" altLang="en-US" sz="2000" dirty="0"/>
                  <a:t> </a:t>
                </a:r>
                <a:r>
                  <a:rPr lang="en-US" altLang="zh-CN" sz="2000" dirty="0"/>
                  <a:t>of</a:t>
                </a:r>
                <a:r>
                  <a:rPr lang="zh-CN" altLang="en-US" sz="2000" dirty="0"/>
                  <a:t>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zh-CN" sz="20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</m:e>
                      <m:sub>
                        <m:r>
                          <a:rPr lang="en-US" altLang="zh-CN" sz="20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𝑚</m:t>
                        </m:r>
                      </m:sub>
                      <m:sup>
                        <m:r>
                          <a:rPr lang="en-US" altLang="zh-CN" sz="20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bSup>
                  </m:oMath>
                </a14:m>
                <a:r>
                  <a:rPr lang="zh-CN" altLang="en-US" sz="2000" dirty="0"/>
                  <a:t> </a:t>
                </a:r>
                <a:r>
                  <a:rPr lang="en-US" altLang="zh-CN" sz="2000" dirty="0"/>
                  <a:t>signal</a:t>
                </a:r>
                <a:r>
                  <a:rPr lang="zh-CN" altLang="en-US" sz="2000" dirty="0"/>
                  <a:t> </a:t>
                </a:r>
                <a:r>
                  <a:rPr lang="en-US" altLang="zh-CN" sz="2000" dirty="0"/>
                  <a:t>component</a:t>
                </a:r>
                <a:endParaRPr lang="en-US" altLang="zh-CN" sz="2000" i="1" dirty="0"/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E616F79C-79D8-1D48-FA93-67892306C53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17251" y="1315227"/>
                <a:ext cx="11148462" cy="1811265"/>
              </a:xfrm>
              <a:prstGeom prst="rect">
                <a:avLst/>
              </a:prstGeom>
              <a:blipFill>
                <a:blip r:embed="rId2"/>
                <a:stretch>
                  <a:fillRect l="-569" t="-2083" b="-2778"/>
                </a:stretch>
              </a:blipFill>
            </p:spPr>
            <p:txBody>
              <a:bodyPr/>
              <a:lstStyle/>
              <a:p>
                <a:r>
                  <a:rPr lang="en-CN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" name="Picture 1" descr="page1image45887056">
            <a:extLst>
              <a:ext uri="{FF2B5EF4-FFF2-40B4-BE49-F238E27FC236}">
                <a16:creationId xmlns:a16="http://schemas.microsoft.com/office/drawing/2014/main" id="{DA795275-B6EE-A12A-7EBB-BBC86BC36E7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"/>
            <a:ext cx="786500" cy="786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Slide Number Placeholder 8">
            <a:extLst>
              <a:ext uri="{FF2B5EF4-FFF2-40B4-BE49-F238E27FC236}">
                <a16:creationId xmlns:a16="http://schemas.microsoft.com/office/drawing/2014/main" id="{91DF1C0C-C37C-6847-B945-3F7E9DEAE91B}"/>
              </a:ext>
            </a:extLst>
          </p:cNvPr>
          <p:cNvSpPr txBox="1">
            <a:spLocks/>
          </p:cNvSpPr>
          <p:nvPr/>
        </p:nvSpPr>
        <p:spPr>
          <a:xfrm>
            <a:off x="11761064" y="6530807"/>
            <a:ext cx="4402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0656997-67EF-DA49-A4B2-B9CA2969301D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33</a:t>
            </a:fld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79350038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FE3CE722-D93A-299C-CE33-59B63CC7340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31274" y="902862"/>
            <a:ext cx="8750748" cy="5818679"/>
          </a:xfrm>
          <a:prstGeom prst="rect">
            <a:avLst/>
          </a:prstGeom>
        </p:spPr>
      </p:pic>
      <p:sp>
        <p:nvSpPr>
          <p:cNvPr id="7" name="文本框 27">
            <a:extLst>
              <a:ext uri="{FF2B5EF4-FFF2-40B4-BE49-F238E27FC236}">
                <a16:creationId xmlns:a16="http://schemas.microsoft.com/office/drawing/2014/main" id="{41B7514A-65C1-1742-2A5C-7EA2F0C5D171}"/>
              </a:ext>
            </a:extLst>
          </p:cNvPr>
          <p:cNvSpPr txBox="1"/>
          <p:nvPr/>
        </p:nvSpPr>
        <p:spPr>
          <a:xfrm>
            <a:off x="2794861" y="100864"/>
            <a:ext cx="787313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b="1" dirty="0">
                <a:solidFill>
                  <a:srgbClr val="703881"/>
                </a:solidFill>
                <a:latin typeface="思源宋体 Heavy" panose="02020900000000000000" pitchFamily="18" charset="-122"/>
                <a:ea typeface="思源宋体 Heavy" panose="02020900000000000000" pitchFamily="18" charset="-122"/>
                <a:cs typeface="+mn-ea"/>
                <a:sym typeface="+mn-lt"/>
              </a:rPr>
              <a:t>Concept of Analysis: Production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4C70448-650E-53D7-8C31-62CAEF91F1E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45296" y="2305893"/>
            <a:ext cx="2171646" cy="2897286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91C5BCBD-AB4B-4289-6DC8-73E321CCEE2B}"/>
                  </a:ext>
                </a:extLst>
              </p:cNvPr>
              <p:cNvSpPr txBox="1"/>
              <p:nvPr/>
            </p:nvSpPr>
            <p:spPr>
              <a:xfrm>
                <a:off x="2806274" y="2199216"/>
                <a:ext cx="109267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i="1" dirty="0">
                    <a:solidFill>
                      <a:schemeClr val="accent1"/>
                    </a:solidFill>
                  </a:rPr>
                  <a:t>match</a:t>
                </a:r>
                <a:r>
                  <a:rPr lang="zh-CN" altLang="en-US" i="1" dirty="0">
                    <a:solidFill>
                      <a:schemeClr val="accent1"/>
                    </a:solidFill>
                  </a:rPr>
                  <a:t>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i="1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zh-CN" i="1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US" altLang="zh-CN" i="1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𝑧</m:t>
                        </m:r>
                      </m:sub>
                      <m:sup>
                        <m:r>
                          <a:rPr lang="en-US" altLang="zh-CN" i="1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𝑋</m:t>
                        </m:r>
                      </m:sup>
                    </m:sSubSup>
                  </m:oMath>
                </a14:m>
                <a:endParaRPr lang="en-CN" i="1" dirty="0">
                  <a:solidFill>
                    <a:schemeClr val="accent1"/>
                  </a:solidFill>
                </a:endParaRPr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91C5BCBD-AB4B-4289-6DC8-73E321CCEE2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06274" y="2199216"/>
                <a:ext cx="1092671" cy="369332"/>
              </a:xfrm>
              <a:prstGeom prst="rect">
                <a:avLst/>
              </a:prstGeom>
              <a:blipFill>
                <a:blip r:embed="rId4"/>
                <a:stretch>
                  <a:fillRect l="-4545" t="-10000" b="-26667"/>
                </a:stretch>
              </a:blipFill>
            </p:spPr>
            <p:txBody>
              <a:bodyPr/>
              <a:lstStyle/>
              <a:p>
                <a:r>
                  <a:rPr lang="en-CN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EA1E75D1-9B67-B2F5-C125-0E8E8A9859EE}"/>
                  </a:ext>
                </a:extLst>
              </p:cNvPr>
              <p:cNvSpPr txBox="1"/>
              <p:nvPr/>
            </p:nvSpPr>
            <p:spPr>
              <a:xfrm>
                <a:off x="2806274" y="4658785"/>
                <a:ext cx="1096647" cy="37330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i="1" dirty="0">
                    <a:solidFill>
                      <a:schemeClr val="accent1"/>
                    </a:solidFill>
                  </a:rPr>
                  <a:t>match</a:t>
                </a:r>
                <a:r>
                  <a:rPr lang="zh-CN" altLang="en-US" i="1" dirty="0">
                    <a:solidFill>
                      <a:schemeClr val="accent1"/>
                    </a:solidFill>
                  </a:rPr>
                  <a:t>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i="1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zh-CN" i="1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US" altLang="zh-CN" i="1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𝑇</m:t>
                        </m:r>
                      </m:sub>
                      <m:sup>
                        <m:r>
                          <a:rPr lang="en-US" altLang="zh-CN" i="1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𝑋</m:t>
                        </m:r>
                      </m:sup>
                    </m:sSubSup>
                  </m:oMath>
                </a14:m>
                <a:endParaRPr lang="en-CN" i="1" dirty="0">
                  <a:solidFill>
                    <a:schemeClr val="accent1"/>
                  </a:solidFill>
                </a:endParaRPr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EA1E75D1-9B67-B2F5-C125-0E8E8A9859E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06274" y="4658785"/>
                <a:ext cx="1096647" cy="373307"/>
              </a:xfrm>
              <a:prstGeom prst="rect">
                <a:avLst/>
              </a:prstGeom>
              <a:blipFill>
                <a:blip r:embed="rId5"/>
                <a:stretch>
                  <a:fillRect l="-4545" t="-6667" b="-26667"/>
                </a:stretch>
              </a:blipFill>
            </p:spPr>
            <p:txBody>
              <a:bodyPr/>
              <a:lstStyle/>
              <a:p>
                <a:r>
                  <a:rPr lang="en-CN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1" descr="page1image45887056">
            <a:extLst>
              <a:ext uri="{FF2B5EF4-FFF2-40B4-BE49-F238E27FC236}">
                <a16:creationId xmlns:a16="http://schemas.microsoft.com/office/drawing/2014/main" id="{51ACBD93-C27E-FB4C-A377-B11B6FD2408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"/>
            <a:ext cx="786500" cy="786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58BACD0-D1FF-ED31-1101-7C7A3B3A287B}"/>
              </a:ext>
            </a:extLst>
          </p:cNvPr>
          <p:cNvSpPr txBox="1">
            <a:spLocks/>
          </p:cNvSpPr>
          <p:nvPr/>
        </p:nvSpPr>
        <p:spPr>
          <a:xfrm>
            <a:off x="11761064" y="6530807"/>
            <a:ext cx="4402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0656997-67EF-DA49-A4B2-B9CA2969301D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34</a:t>
            </a:fld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23306293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F1426565-B5D6-EA17-ED10-957DA701D18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31273" y="902861"/>
            <a:ext cx="8797242" cy="5554597"/>
          </a:xfrm>
          <a:prstGeom prst="rect">
            <a:avLst/>
          </a:prstGeom>
        </p:spPr>
      </p:pic>
      <p:sp>
        <p:nvSpPr>
          <p:cNvPr id="3" name="文本框 27">
            <a:extLst>
              <a:ext uri="{FF2B5EF4-FFF2-40B4-BE49-F238E27FC236}">
                <a16:creationId xmlns:a16="http://schemas.microsoft.com/office/drawing/2014/main" id="{30E2AF10-23AC-4168-5E78-D1B3E547A26E}"/>
              </a:ext>
            </a:extLst>
          </p:cNvPr>
          <p:cNvSpPr txBox="1"/>
          <p:nvPr/>
        </p:nvSpPr>
        <p:spPr>
          <a:xfrm>
            <a:off x="2794861" y="100864"/>
            <a:ext cx="787313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b="1" dirty="0">
                <a:solidFill>
                  <a:srgbClr val="703881"/>
                </a:solidFill>
                <a:latin typeface="思源宋体 Heavy" panose="02020900000000000000" pitchFamily="18" charset="-122"/>
                <a:ea typeface="思源宋体 Heavy" panose="02020900000000000000" pitchFamily="18" charset="-122"/>
                <a:cs typeface="+mn-ea"/>
                <a:sym typeface="+mn-lt"/>
              </a:rPr>
              <a:t>Concept of Analysis: Production</a:t>
            </a:r>
          </a:p>
        </p:txBody>
      </p:sp>
      <p:pic>
        <p:nvPicPr>
          <p:cNvPr id="5" name="Picture 1" descr="page1image45887056">
            <a:extLst>
              <a:ext uri="{FF2B5EF4-FFF2-40B4-BE49-F238E27FC236}">
                <a16:creationId xmlns:a16="http://schemas.microsoft.com/office/drawing/2014/main" id="{AA5CE36C-A2D3-2C37-62F9-6AAA44C24CC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"/>
            <a:ext cx="786500" cy="786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Slide Number Placeholder 8">
            <a:extLst>
              <a:ext uri="{FF2B5EF4-FFF2-40B4-BE49-F238E27FC236}">
                <a16:creationId xmlns:a16="http://schemas.microsoft.com/office/drawing/2014/main" id="{BFE9608F-1E21-FDDF-35F5-DE78B248BDD6}"/>
              </a:ext>
            </a:extLst>
          </p:cNvPr>
          <p:cNvSpPr txBox="1">
            <a:spLocks/>
          </p:cNvSpPr>
          <p:nvPr/>
        </p:nvSpPr>
        <p:spPr>
          <a:xfrm>
            <a:off x="11761064" y="6530807"/>
            <a:ext cx="4402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0656997-67EF-DA49-A4B2-B9CA2969301D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35</a:t>
            </a:fld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30003986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57BE794A-35D3-5027-1984-585417412B8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0" y="805873"/>
            <a:ext cx="9144000" cy="5889111"/>
          </a:xfrm>
          <a:prstGeom prst="rect">
            <a:avLst/>
          </a:prstGeom>
        </p:spPr>
      </p:pic>
      <p:sp>
        <p:nvSpPr>
          <p:cNvPr id="3" name="文本框 27">
            <a:extLst>
              <a:ext uri="{FF2B5EF4-FFF2-40B4-BE49-F238E27FC236}">
                <a16:creationId xmlns:a16="http://schemas.microsoft.com/office/drawing/2014/main" id="{982F4BB7-350D-3823-5856-A477218BCA12}"/>
              </a:ext>
            </a:extLst>
          </p:cNvPr>
          <p:cNvSpPr txBox="1"/>
          <p:nvPr/>
        </p:nvSpPr>
        <p:spPr>
          <a:xfrm>
            <a:off x="1524001" y="100864"/>
            <a:ext cx="917274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b="1" dirty="0">
                <a:solidFill>
                  <a:srgbClr val="703881"/>
                </a:solidFill>
                <a:latin typeface="思源宋体 Heavy" panose="02020900000000000000" pitchFamily="18" charset="-122"/>
                <a:ea typeface="思源宋体 Heavy" panose="02020900000000000000" pitchFamily="18" charset="-122"/>
                <a:cs typeface="+mn-ea"/>
                <a:sym typeface="+mn-lt"/>
              </a:rPr>
              <a:t>Angular</a:t>
            </a:r>
            <a:r>
              <a:rPr lang="zh-CN" altLang="en-US" sz="3200" b="1" dirty="0">
                <a:solidFill>
                  <a:srgbClr val="703881"/>
                </a:solidFill>
                <a:latin typeface="思源宋体 Heavy" panose="02020900000000000000" pitchFamily="18" charset="-122"/>
                <a:ea typeface="思源宋体 Heavy" panose="02020900000000000000" pitchFamily="18" charset="-122"/>
                <a:cs typeface="+mn-ea"/>
                <a:sym typeface="+mn-lt"/>
              </a:rPr>
              <a:t> </a:t>
            </a:r>
            <a:r>
              <a:rPr lang="en-US" altLang="zh-CN" sz="3200" b="1" dirty="0">
                <a:solidFill>
                  <a:srgbClr val="703881"/>
                </a:solidFill>
                <a:latin typeface="思源宋体 Heavy" panose="02020900000000000000" pitchFamily="18" charset="-122"/>
                <a:ea typeface="思源宋体 Heavy" panose="02020900000000000000" pitchFamily="18" charset="-122"/>
                <a:cs typeface="+mn-ea"/>
                <a:sym typeface="+mn-lt"/>
              </a:rPr>
              <a:t>Analysis</a:t>
            </a:r>
          </a:p>
        </p:txBody>
      </p:sp>
      <p:pic>
        <p:nvPicPr>
          <p:cNvPr id="5" name="Picture 1" descr="page1image45887056">
            <a:extLst>
              <a:ext uri="{FF2B5EF4-FFF2-40B4-BE49-F238E27FC236}">
                <a16:creationId xmlns:a16="http://schemas.microsoft.com/office/drawing/2014/main" id="{B91830ED-F5FD-1BEC-5C30-630B9188615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"/>
            <a:ext cx="786500" cy="786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Slide Number Placeholder 8">
            <a:extLst>
              <a:ext uri="{FF2B5EF4-FFF2-40B4-BE49-F238E27FC236}">
                <a16:creationId xmlns:a16="http://schemas.microsoft.com/office/drawing/2014/main" id="{98603B66-23D5-6F10-5259-1CC2B16C556B}"/>
              </a:ext>
            </a:extLst>
          </p:cNvPr>
          <p:cNvSpPr txBox="1">
            <a:spLocks/>
          </p:cNvSpPr>
          <p:nvPr/>
        </p:nvSpPr>
        <p:spPr>
          <a:xfrm>
            <a:off x="11761064" y="6530807"/>
            <a:ext cx="4402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0656997-67EF-DA49-A4B2-B9CA2969301D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36</a:t>
            </a:fld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82589525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7">
            <a:extLst>
              <a:ext uri="{FF2B5EF4-FFF2-40B4-BE49-F238E27FC236}">
                <a16:creationId xmlns:a16="http://schemas.microsoft.com/office/drawing/2014/main" id="{30E2AF10-23AC-4168-5E78-D1B3E547A26E}"/>
              </a:ext>
            </a:extLst>
          </p:cNvPr>
          <p:cNvSpPr txBox="1"/>
          <p:nvPr/>
        </p:nvSpPr>
        <p:spPr>
          <a:xfrm>
            <a:off x="2310501" y="100864"/>
            <a:ext cx="835749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b="1" dirty="0">
                <a:solidFill>
                  <a:srgbClr val="703881"/>
                </a:solidFill>
                <a:latin typeface="思源宋体 Heavy" panose="02020900000000000000" pitchFamily="18" charset="-122"/>
                <a:ea typeface="思源宋体 Heavy" panose="02020900000000000000" pitchFamily="18" charset="-122"/>
                <a:cs typeface="+mn-ea"/>
                <a:sym typeface="+mn-lt"/>
              </a:rPr>
              <a:t>Polarization in Production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A59A63B-3795-F894-9CFC-5A16F9598B0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88188" y="902862"/>
            <a:ext cx="8690674" cy="5625009"/>
          </a:xfrm>
          <a:prstGeom prst="rect">
            <a:avLst/>
          </a:prstGeom>
        </p:spPr>
      </p:pic>
      <p:pic>
        <p:nvPicPr>
          <p:cNvPr id="5" name="Picture 1" descr="page1image45887056">
            <a:extLst>
              <a:ext uri="{FF2B5EF4-FFF2-40B4-BE49-F238E27FC236}">
                <a16:creationId xmlns:a16="http://schemas.microsoft.com/office/drawing/2014/main" id="{B5125948-A4B5-95F9-673B-97BC78E0004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"/>
            <a:ext cx="786500" cy="786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Slide Number Placeholder 8">
            <a:extLst>
              <a:ext uri="{FF2B5EF4-FFF2-40B4-BE49-F238E27FC236}">
                <a16:creationId xmlns:a16="http://schemas.microsoft.com/office/drawing/2014/main" id="{04D6720B-94F6-BC57-EF5A-758F31EC56F5}"/>
              </a:ext>
            </a:extLst>
          </p:cNvPr>
          <p:cNvSpPr txBox="1">
            <a:spLocks/>
          </p:cNvSpPr>
          <p:nvPr/>
        </p:nvSpPr>
        <p:spPr>
          <a:xfrm>
            <a:off x="11761064" y="6530807"/>
            <a:ext cx="4402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0656997-67EF-DA49-A4B2-B9CA2969301D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37</a:t>
            </a:fld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40240274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5092AC34-7BE1-FEB9-54E8-BB60242A364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98356" y="933368"/>
            <a:ext cx="8814661" cy="5695735"/>
          </a:xfrm>
          <a:prstGeom prst="rect">
            <a:avLst/>
          </a:prstGeom>
        </p:spPr>
      </p:pic>
      <p:sp>
        <p:nvSpPr>
          <p:cNvPr id="6" name="文本框 27">
            <a:extLst>
              <a:ext uri="{FF2B5EF4-FFF2-40B4-BE49-F238E27FC236}">
                <a16:creationId xmlns:a16="http://schemas.microsoft.com/office/drawing/2014/main" id="{A09C1769-4502-7D36-B4FF-BB46BB0101D0}"/>
              </a:ext>
            </a:extLst>
          </p:cNvPr>
          <p:cNvSpPr txBox="1"/>
          <p:nvPr/>
        </p:nvSpPr>
        <p:spPr>
          <a:xfrm>
            <a:off x="1524001" y="100864"/>
            <a:ext cx="914399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b="1" dirty="0">
                <a:solidFill>
                  <a:srgbClr val="703881"/>
                </a:solidFill>
                <a:latin typeface="思源宋体 Heavy" panose="02020900000000000000" pitchFamily="18" charset="-122"/>
                <a:ea typeface="思源宋体 Heavy" panose="02020900000000000000" pitchFamily="18" charset="-122"/>
                <a:cs typeface="+mn-ea"/>
                <a:sym typeface="+mn-lt"/>
              </a:rPr>
              <a:t>Production</a:t>
            </a:r>
            <a:r>
              <a:rPr lang="zh-CN" altLang="en-US" sz="3200" b="1" dirty="0">
                <a:solidFill>
                  <a:srgbClr val="703881"/>
                </a:solidFill>
                <a:latin typeface="思源宋体 Heavy" panose="02020900000000000000" pitchFamily="18" charset="-122"/>
                <a:ea typeface="思源宋体 Heavy" panose="02020900000000000000" pitchFamily="18" charset="-122"/>
                <a:cs typeface="+mn-ea"/>
                <a:sym typeface="+mn-lt"/>
              </a:rPr>
              <a:t> </a:t>
            </a:r>
            <a:r>
              <a:rPr lang="en-US" altLang="zh-CN" sz="3200" b="1" dirty="0">
                <a:solidFill>
                  <a:srgbClr val="703881"/>
                </a:solidFill>
                <a:latin typeface="思源宋体 Heavy" panose="02020900000000000000" pitchFamily="18" charset="-122"/>
                <a:ea typeface="思源宋体 Heavy" panose="02020900000000000000" pitchFamily="18" charset="-122"/>
                <a:cs typeface="+mn-ea"/>
                <a:sym typeface="+mn-lt"/>
              </a:rPr>
              <a:t>Angles</a:t>
            </a:r>
          </a:p>
        </p:txBody>
      </p:sp>
      <p:pic>
        <p:nvPicPr>
          <p:cNvPr id="7" name="Picture 1" descr="page1image45887056">
            <a:extLst>
              <a:ext uri="{FF2B5EF4-FFF2-40B4-BE49-F238E27FC236}">
                <a16:creationId xmlns:a16="http://schemas.microsoft.com/office/drawing/2014/main" id="{3140DF13-E49C-38AE-F257-87B12C976AB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"/>
            <a:ext cx="786500" cy="786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Slide Number Placeholder 8">
            <a:extLst>
              <a:ext uri="{FF2B5EF4-FFF2-40B4-BE49-F238E27FC236}">
                <a16:creationId xmlns:a16="http://schemas.microsoft.com/office/drawing/2014/main" id="{600127E5-E303-B5B8-C748-A83C33522538}"/>
              </a:ext>
            </a:extLst>
          </p:cNvPr>
          <p:cNvSpPr txBox="1">
            <a:spLocks/>
          </p:cNvSpPr>
          <p:nvPr/>
        </p:nvSpPr>
        <p:spPr>
          <a:xfrm>
            <a:off x="11761064" y="6530807"/>
            <a:ext cx="4402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0656997-67EF-DA49-A4B2-B9CA2969301D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38</a:t>
            </a:fld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266CB51F-862A-17F4-6521-AA418D3502E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62351" y="1447332"/>
            <a:ext cx="721491" cy="124351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B9A63C53-7E23-C733-74AF-91ACF402E27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62350" y="4269069"/>
            <a:ext cx="721491" cy="1243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8636810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7">
            <a:extLst>
              <a:ext uri="{FF2B5EF4-FFF2-40B4-BE49-F238E27FC236}">
                <a16:creationId xmlns:a16="http://schemas.microsoft.com/office/drawing/2014/main" id="{670285BF-52E6-038E-2A7E-FA1006A8FB6F}"/>
              </a:ext>
            </a:extLst>
          </p:cNvPr>
          <p:cNvSpPr txBox="1"/>
          <p:nvPr/>
        </p:nvSpPr>
        <p:spPr>
          <a:xfrm>
            <a:off x="1524001" y="100864"/>
            <a:ext cx="914399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b="1" dirty="0">
                <a:solidFill>
                  <a:srgbClr val="703881"/>
                </a:solidFill>
                <a:latin typeface="思源宋体 Heavy" panose="02020900000000000000" pitchFamily="18" charset="-122"/>
                <a:ea typeface="思源宋体 Heavy" panose="02020900000000000000" pitchFamily="18" charset="-122"/>
                <a:cs typeface="+mn-ea"/>
                <a:sym typeface="+mn-lt"/>
              </a:rPr>
              <a:t>Production</a:t>
            </a:r>
            <a:r>
              <a:rPr lang="zh-CN" altLang="en-US" sz="3200" b="1" dirty="0">
                <a:solidFill>
                  <a:srgbClr val="703881"/>
                </a:solidFill>
                <a:latin typeface="思源宋体 Heavy" panose="02020900000000000000" pitchFamily="18" charset="-122"/>
                <a:ea typeface="思源宋体 Heavy" panose="02020900000000000000" pitchFamily="18" charset="-122"/>
                <a:cs typeface="+mn-ea"/>
                <a:sym typeface="+mn-lt"/>
              </a:rPr>
              <a:t> </a:t>
            </a:r>
            <a:r>
              <a:rPr lang="en-US" altLang="zh-CN" sz="3200" b="1" dirty="0">
                <a:solidFill>
                  <a:srgbClr val="703881"/>
                </a:solidFill>
                <a:latin typeface="思源宋体 Heavy" panose="02020900000000000000" pitchFamily="18" charset="-122"/>
                <a:ea typeface="思源宋体 Heavy" panose="02020900000000000000" pitchFamily="18" charset="-122"/>
                <a:cs typeface="+mn-ea"/>
                <a:sym typeface="+mn-lt"/>
              </a:rPr>
              <a:t>Angles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687DD87-271D-4807-FBE9-D47EE940D33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44850" y="879446"/>
            <a:ext cx="8544875" cy="5856030"/>
          </a:xfrm>
          <a:prstGeom prst="rect">
            <a:avLst/>
          </a:prstGeom>
        </p:spPr>
      </p:pic>
      <p:pic>
        <p:nvPicPr>
          <p:cNvPr id="5" name="Picture 1" descr="page1image45887056">
            <a:extLst>
              <a:ext uri="{FF2B5EF4-FFF2-40B4-BE49-F238E27FC236}">
                <a16:creationId xmlns:a16="http://schemas.microsoft.com/office/drawing/2014/main" id="{9AE51753-17EA-0A6C-4856-343F0C2AF03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"/>
            <a:ext cx="786500" cy="786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Slide Number Placeholder 8">
            <a:extLst>
              <a:ext uri="{FF2B5EF4-FFF2-40B4-BE49-F238E27FC236}">
                <a16:creationId xmlns:a16="http://schemas.microsoft.com/office/drawing/2014/main" id="{BDDAE420-0862-0F08-33AE-2AFC8FC86C22}"/>
              </a:ext>
            </a:extLst>
          </p:cNvPr>
          <p:cNvSpPr txBox="1">
            <a:spLocks/>
          </p:cNvSpPr>
          <p:nvPr/>
        </p:nvSpPr>
        <p:spPr>
          <a:xfrm>
            <a:off x="11761064" y="6530807"/>
            <a:ext cx="4402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0656997-67EF-DA49-A4B2-B9CA2969301D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39</a:t>
            </a:fld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7BEA2506-AD54-8765-C2E6-7593015DAC7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30646" y="4246629"/>
            <a:ext cx="721491" cy="145857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79B55029-670C-942E-D716-2858457E4AD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81135" y="1340744"/>
            <a:ext cx="721491" cy="1458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87663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AutoShape 2" descr="ataQuality &lt; CMSPublic &lt; TWiki">
            <a:extLst>
              <a:ext uri="{FF2B5EF4-FFF2-40B4-BE49-F238E27FC236}">
                <a16:creationId xmlns:a16="http://schemas.microsoft.com/office/drawing/2014/main" id="{D7ABA860-4640-919D-4CAC-5CD133994D22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786500" y="525972"/>
            <a:ext cx="2286000" cy="1714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" name="Slide Number Placeholder 8">
            <a:extLst>
              <a:ext uri="{FF2B5EF4-FFF2-40B4-BE49-F238E27FC236}">
                <a16:creationId xmlns:a16="http://schemas.microsoft.com/office/drawing/2014/main" id="{847CD213-329B-ED66-25C4-11BFB9C70832}"/>
              </a:ext>
            </a:extLst>
          </p:cNvPr>
          <p:cNvSpPr txBox="1">
            <a:spLocks/>
          </p:cNvSpPr>
          <p:nvPr/>
        </p:nvSpPr>
        <p:spPr>
          <a:xfrm>
            <a:off x="11761064" y="6530807"/>
            <a:ext cx="4402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0656997-67EF-DA49-A4B2-B9CA2969301D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7" name="Picture 1" descr="page1image45887056">
            <a:extLst>
              <a:ext uri="{FF2B5EF4-FFF2-40B4-BE49-F238E27FC236}">
                <a16:creationId xmlns:a16="http://schemas.microsoft.com/office/drawing/2014/main" id="{558BE136-BA63-400E-2465-FA7F5AAB790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"/>
            <a:ext cx="786500" cy="786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文本框 27">
            <a:extLst>
              <a:ext uri="{FF2B5EF4-FFF2-40B4-BE49-F238E27FC236}">
                <a16:creationId xmlns:a16="http://schemas.microsoft.com/office/drawing/2014/main" id="{D50B6C07-C9F5-E68B-4DDB-0085F3CB93FC}"/>
              </a:ext>
            </a:extLst>
          </p:cNvPr>
          <p:cNvSpPr txBox="1"/>
          <p:nvPr/>
        </p:nvSpPr>
        <p:spPr>
          <a:xfrm>
            <a:off x="0" y="100863"/>
            <a:ext cx="1219199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b="1" dirty="0">
                <a:solidFill>
                  <a:srgbClr val="703881"/>
                </a:solidFill>
                <a:latin typeface="思源宋体 Heavy" panose="02020900000000000000" pitchFamily="18" charset="-122"/>
                <a:ea typeface="思源宋体 Heavy" panose="02020900000000000000" pitchFamily="18" charset="-122"/>
                <a:cs typeface="+mn-ea"/>
                <a:sym typeface="+mn-lt"/>
              </a:rPr>
              <a:t> 𝐽/𝜓𝐽/𝜓 yield: two-dimensional fit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D02D7B3-DAC0-08CF-E343-D8946BF62F6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87992" y="1110747"/>
            <a:ext cx="4865927" cy="327253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4" name="TextBox 10">
            <a:extLst>
              <a:ext uri="{FF2B5EF4-FFF2-40B4-BE49-F238E27FC236}">
                <a16:creationId xmlns:a16="http://schemas.microsoft.com/office/drawing/2014/main" id="{F24C3459-FD1A-5D0D-004B-2B63B9EA53DA}"/>
              </a:ext>
            </a:extLst>
          </p:cNvPr>
          <p:cNvSpPr txBox="1"/>
          <p:nvPr/>
        </p:nvSpPr>
        <p:spPr>
          <a:xfrm>
            <a:off x="1705499" y="5695527"/>
            <a:ext cx="8781002" cy="661207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800100" lvl="1" indent="-342900">
              <a:lnSpc>
                <a:spcPct val="150000"/>
              </a:lnSpc>
              <a:buFont typeface="Wingdings" pitchFamily="2" charset="2"/>
              <a:buChar char="Ø"/>
            </a:pPr>
            <a:r>
              <a:rPr lang="en-US" altLang="zh-CN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Run</a:t>
            </a:r>
            <a:r>
              <a:rPr lang="zh-CN" alt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2+3 </a:t>
            </a:r>
            <a:r>
              <a:rPr lang="en-US" altLang="zh-CN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luminosity</a:t>
            </a:r>
            <a:r>
              <a:rPr lang="zh-CN" alt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is </a:t>
            </a:r>
            <a:r>
              <a:rPr lang="en-US" altLang="zh-CN" sz="2800" b="1" i="1" dirty="0">
                <a:solidFill>
                  <a:srgbClr val="FF4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2.3X</a:t>
            </a:r>
            <a:r>
              <a:rPr lang="en-US" altLang="zh-CN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of</a:t>
            </a:r>
            <a:r>
              <a:rPr lang="zh-CN" alt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Run</a:t>
            </a:r>
            <a:r>
              <a:rPr lang="zh-CN" alt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52F76077-A430-A20D-6FD7-010F5BCE7FAA}"/>
                  </a:ext>
                </a:extLst>
              </p:cNvPr>
              <p:cNvSpPr txBox="1"/>
              <p:nvPr/>
            </p:nvSpPr>
            <p:spPr>
              <a:xfrm>
                <a:off x="6692639" y="1155968"/>
                <a:ext cx="5050761" cy="318209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42900" indent="-342900">
                  <a:lnSpc>
                    <a:spcPts val="2660"/>
                  </a:lnSpc>
                  <a:buFont typeface="Wingdings" pitchFamily="2" charset="2"/>
                  <a:buChar char="q"/>
                </a:pPr>
                <a:r>
                  <a:rPr lang="en-US" altLang="zh-CN" sz="2000" b="1" i="1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Luminosity</a:t>
                </a:r>
              </a:p>
              <a:p>
                <a:pPr>
                  <a:lnSpc>
                    <a:spcPts val="2660"/>
                  </a:lnSpc>
                </a:pPr>
                <a:r>
                  <a:rPr lang="en-US" altLang="zh-CN" sz="20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	</a:t>
                </a:r>
                <a:r>
                  <a:rPr lang="en-US" altLang="zh-CN" sz="2000" dirty="0">
                    <a:solidFill>
                      <a:srgbClr val="AB794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Run</a:t>
                </a:r>
                <a:r>
                  <a:rPr lang="zh-CN" altLang="en-US" sz="2000" dirty="0">
                    <a:solidFill>
                      <a:srgbClr val="AB794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000" dirty="0">
                    <a:solidFill>
                      <a:srgbClr val="AB794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:r>
                  <a:rPr lang="en-US" altLang="zh-CN" sz="2000" i="0" dirty="0">
                    <a:solidFill>
                      <a:srgbClr val="AB7941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135 </a:t>
                </a:r>
                <a:r>
                  <a:rPr lang="en-US" altLang="zh-CN" sz="2000" dirty="0">
                    <a:solidFill>
                      <a:srgbClr val="AB7941"/>
                    </a:solidFill>
                    <a:latin typeface="Times New Roman" panose="02020603050405020304" pitchFamily="18" charset="0"/>
                    <a:ea typeface="Arial" charset="0"/>
                    <a:cs typeface="Times New Roman" panose="02020603050405020304" pitchFamily="18" charset="0"/>
                  </a:rPr>
                  <a:t>fb</a:t>
                </a:r>
                <a:r>
                  <a:rPr lang="en-US" altLang="zh-CN" sz="2000" baseline="30000" dirty="0">
                    <a:solidFill>
                      <a:srgbClr val="AB7941"/>
                    </a:solidFill>
                    <a:latin typeface="Times New Roman" panose="02020603050405020304" pitchFamily="18" charset="0"/>
                    <a:ea typeface="Arial" charset="0"/>
                    <a:cs typeface="Times New Roman" panose="02020603050405020304" pitchFamily="18" charset="0"/>
                  </a:rPr>
                  <a:t>-1</a:t>
                </a:r>
                <a:r>
                  <a:rPr lang="en-US" altLang="zh-CN" sz="2000" i="0" dirty="0">
                    <a:solidFill>
                      <a:srgbClr val="AB7941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</a:p>
              <a:p>
                <a:pPr>
                  <a:lnSpc>
                    <a:spcPts val="2660"/>
                  </a:lnSpc>
                </a:pPr>
                <a:r>
                  <a:rPr lang="en-US" altLang="zh-CN" sz="20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	</a:t>
                </a:r>
                <a:r>
                  <a:rPr lang="en-US" altLang="zh-CN" sz="2000" dirty="0">
                    <a:solidFill>
                      <a:srgbClr val="0C42FE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Run</a:t>
                </a:r>
                <a:r>
                  <a:rPr lang="zh-CN" altLang="en-US" sz="2000" dirty="0">
                    <a:solidFill>
                      <a:srgbClr val="0C42FE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000" dirty="0">
                    <a:solidFill>
                      <a:srgbClr val="0C42FE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</a:t>
                </a:r>
                <a:r>
                  <a:rPr lang="zh-CN" altLang="en-US" sz="2000" dirty="0">
                    <a:solidFill>
                      <a:srgbClr val="0C42FE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000" dirty="0">
                    <a:solidFill>
                      <a:srgbClr val="0C42FE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180</a:t>
                </a:r>
                <a:r>
                  <a:rPr lang="zh-CN" altLang="en-US" sz="2000" dirty="0">
                    <a:solidFill>
                      <a:srgbClr val="0C42FE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000" dirty="0">
                    <a:solidFill>
                      <a:srgbClr val="0C42FE"/>
                    </a:solidFill>
                    <a:latin typeface="Times New Roman" panose="02020603050405020304" pitchFamily="18" charset="0"/>
                    <a:ea typeface="Arial" charset="0"/>
                    <a:cs typeface="Times New Roman" panose="02020603050405020304" pitchFamily="18" charset="0"/>
                  </a:rPr>
                  <a:t>fb</a:t>
                </a:r>
                <a:r>
                  <a:rPr lang="en-US" altLang="zh-CN" sz="2000" baseline="30000" dirty="0">
                    <a:solidFill>
                      <a:srgbClr val="0C42FE"/>
                    </a:solidFill>
                    <a:latin typeface="Times New Roman" panose="02020603050405020304" pitchFamily="18" charset="0"/>
                    <a:ea typeface="Arial" charset="0"/>
                    <a:cs typeface="Times New Roman" panose="02020603050405020304" pitchFamily="18" charset="0"/>
                  </a:rPr>
                  <a:t>-1</a:t>
                </a:r>
                <a:endParaRPr lang="en-US" altLang="zh-CN" sz="20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342900" indent="-342900">
                  <a:lnSpc>
                    <a:spcPts val="2660"/>
                  </a:lnSpc>
                  <a:buFont typeface="Wingdings" pitchFamily="2" charset="2"/>
                  <a:buChar char="q"/>
                </a:pPr>
                <a14:m>
                  <m:oMath xmlns:m="http://schemas.openxmlformats.org/officeDocument/2006/math">
                    <m:r>
                      <a:rPr lang="en-US" altLang="zh-CN" sz="20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𝑱</m:t>
                    </m:r>
                    <m:r>
                      <a:rPr lang="en-US" altLang="zh-CN" sz="20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altLang="zh-CN" sz="20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𝝍</m:t>
                    </m:r>
                    <m:r>
                      <a:rPr lang="en-US" altLang="zh-CN" sz="20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𝑱</m:t>
                    </m:r>
                    <m:r>
                      <a:rPr lang="en-US" altLang="zh-CN" sz="20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altLang="zh-CN" sz="20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𝝍</m:t>
                    </m:r>
                  </m:oMath>
                </a14:m>
                <a:r>
                  <a:rPr lang="zh-CN" altLang="en-US" sz="2000" b="1" i="1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000" b="1" i="1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yield</a:t>
                </a:r>
              </a:p>
              <a:p>
                <a:pPr>
                  <a:lnSpc>
                    <a:spcPts val="2660"/>
                  </a:lnSpc>
                </a:pPr>
                <a:r>
                  <a:rPr lang="en-US" altLang="zh-CN" sz="20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	</a:t>
                </a:r>
                <a:r>
                  <a:rPr lang="en-US" altLang="zh-CN" sz="2000" dirty="0">
                    <a:solidFill>
                      <a:srgbClr val="AB794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Run</a:t>
                </a:r>
                <a:r>
                  <a:rPr lang="zh-CN" altLang="en-US" sz="2000" dirty="0">
                    <a:solidFill>
                      <a:srgbClr val="AB794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000" dirty="0">
                    <a:solidFill>
                      <a:srgbClr val="AB794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2:       </a:t>
                </a:r>
                <a:r>
                  <a:rPr lang="zh-CN" altLang="en-US" sz="2000" dirty="0">
                    <a:solidFill>
                      <a:srgbClr val="AB794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000" dirty="0">
                    <a:solidFill>
                      <a:srgbClr val="AB794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12622 ± 165</a:t>
                </a:r>
              </a:p>
              <a:p>
                <a:pPr>
                  <a:lnSpc>
                    <a:spcPts val="2660"/>
                  </a:lnSpc>
                </a:pPr>
                <a:r>
                  <a:rPr lang="en-US" altLang="zh-CN" sz="20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	</a:t>
                </a:r>
                <a:r>
                  <a:rPr lang="en-US" altLang="zh-CN" sz="2000" dirty="0">
                    <a:solidFill>
                      <a:srgbClr val="0C42FE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Run</a:t>
                </a:r>
                <a:r>
                  <a:rPr lang="zh-CN" altLang="en-US" sz="2000" dirty="0">
                    <a:solidFill>
                      <a:srgbClr val="0C42FE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000" dirty="0">
                    <a:solidFill>
                      <a:srgbClr val="0C42FE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2+3</a:t>
                </a:r>
                <a:r>
                  <a:rPr lang="zh-CN" altLang="en-US" sz="2000" dirty="0">
                    <a:solidFill>
                      <a:srgbClr val="0C42FE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000" dirty="0">
                    <a:solidFill>
                      <a:srgbClr val="0C42FE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</a:t>
                </a:r>
                <a:r>
                  <a:rPr lang="zh-CN" altLang="en-US" sz="2000" dirty="0">
                    <a:solidFill>
                      <a:srgbClr val="0C42FE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</a:t>
                </a:r>
                <a:r>
                  <a:rPr lang="en-US" altLang="zh-CN" sz="2000" dirty="0">
                    <a:solidFill>
                      <a:srgbClr val="0C42FE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44936 ± 692</a:t>
                </a:r>
                <a:endParaRPr lang="en-US" altLang="zh-CN" sz="20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342900" indent="-342900">
                  <a:lnSpc>
                    <a:spcPts val="2660"/>
                  </a:lnSpc>
                  <a:buFont typeface="Wingdings" pitchFamily="2" charset="2"/>
                  <a:buChar char="q"/>
                </a:pPr>
                <a14:m>
                  <m:oMath xmlns:m="http://schemas.openxmlformats.org/officeDocument/2006/math">
                    <m:r>
                      <a:rPr lang="en-US" altLang="zh-CN" sz="20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𝑱</m:t>
                    </m:r>
                    <m:r>
                      <a:rPr lang="en-US" altLang="zh-CN" sz="20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altLang="zh-CN" sz="20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𝝍</m:t>
                    </m:r>
                    <m:r>
                      <a:rPr lang="en-US" altLang="zh-CN" sz="20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𝑱</m:t>
                    </m:r>
                    <m:r>
                      <a:rPr lang="en-US" altLang="zh-CN" sz="20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altLang="zh-CN" sz="20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𝝍</m:t>
                    </m:r>
                  </m:oMath>
                </a14:m>
                <a:r>
                  <a:rPr lang="zh-CN" altLang="en-US" sz="2000" b="1" i="1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000" b="1" i="1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yield</a:t>
                </a:r>
                <a:r>
                  <a:rPr lang="zh-CN" altLang="en-US" sz="2000" b="1" i="1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000" b="1" i="1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per</a:t>
                </a:r>
                <a:r>
                  <a:rPr lang="zh-CN" altLang="en-US" sz="2000" b="1" i="1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000" b="1" i="1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unit</a:t>
                </a:r>
                <a:r>
                  <a:rPr lang="zh-CN" altLang="en-US" sz="2000" b="1" i="1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000" b="1" i="1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luminosity</a:t>
                </a:r>
              </a:p>
              <a:p>
                <a:pPr lvl="2">
                  <a:lnSpc>
                    <a:spcPts val="2660"/>
                  </a:lnSpc>
                </a:pPr>
                <a:r>
                  <a:rPr lang="en-US" altLang="zh-CN" sz="2000" dirty="0">
                    <a:solidFill>
                      <a:srgbClr val="AB794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Run</a:t>
                </a:r>
                <a:r>
                  <a:rPr lang="zh-CN" altLang="en-US" sz="2000" dirty="0">
                    <a:solidFill>
                      <a:srgbClr val="AB794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000" dirty="0">
                    <a:solidFill>
                      <a:srgbClr val="AB794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:r>
                  <a:rPr lang="zh-CN" altLang="en-US" sz="2000" dirty="0">
                    <a:solidFill>
                      <a:srgbClr val="AB794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000" dirty="0">
                    <a:solidFill>
                      <a:srgbClr val="AB794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~</a:t>
                </a:r>
                <a:r>
                  <a:rPr lang="zh-CN" altLang="en-US" sz="2000" dirty="0">
                    <a:solidFill>
                      <a:srgbClr val="AB794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000" dirty="0">
                    <a:solidFill>
                      <a:srgbClr val="AB794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93</a:t>
                </a:r>
                <a:r>
                  <a:rPr lang="zh-CN" altLang="en-US" sz="2000" dirty="0">
                    <a:solidFill>
                      <a:srgbClr val="AB794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000" dirty="0">
                    <a:solidFill>
                      <a:srgbClr val="AB794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events</a:t>
                </a:r>
                <a:r>
                  <a:rPr lang="zh-CN" altLang="en-US" sz="2000" dirty="0">
                    <a:solidFill>
                      <a:srgbClr val="AB794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000" dirty="0">
                    <a:solidFill>
                      <a:srgbClr val="AB794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/</a:t>
                </a:r>
                <a:r>
                  <a:rPr lang="zh-CN" altLang="en-US" sz="2000" dirty="0">
                    <a:solidFill>
                      <a:srgbClr val="AB794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000" dirty="0">
                    <a:solidFill>
                      <a:srgbClr val="AB7941"/>
                    </a:solidFill>
                    <a:latin typeface="Times New Roman" panose="02020603050405020304" pitchFamily="18" charset="0"/>
                    <a:ea typeface="Arial" charset="0"/>
                    <a:cs typeface="Times New Roman" panose="02020603050405020304" pitchFamily="18" charset="0"/>
                  </a:rPr>
                  <a:t>fb</a:t>
                </a:r>
                <a:r>
                  <a:rPr lang="en-US" altLang="zh-CN" sz="2000" baseline="30000" dirty="0">
                    <a:solidFill>
                      <a:srgbClr val="AB7941"/>
                    </a:solidFill>
                    <a:latin typeface="Times New Roman" panose="02020603050405020304" pitchFamily="18" charset="0"/>
                    <a:ea typeface="Arial" charset="0"/>
                    <a:cs typeface="Times New Roman" panose="02020603050405020304" pitchFamily="18" charset="0"/>
                  </a:rPr>
                  <a:t>-1</a:t>
                </a:r>
                <a:endParaRPr lang="en-US" altLang="zh-CN" sz="2000" dirty="0">
                  <a:solidFill>
                    <a:srgbClr val="AB794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lvl="2">
                  <a:lnSpc>
                    <a:spcPts val="2660"/>
                  </a:lnSpc>
                </a:pPr>
                <a:r>
                  <a:rPr lang="en-US" altLang="zh-CN" sz="2000" dirty="0">
                    <a:solidFill>
                      <a:srgbClr val="0C42FE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Run</a:t>
                </a:r>
                <a:r>
                  <a:rPr lang="zh-CN" altLang="en-US" sz="2000" dirty="0">
                    <a:solidFill>
                      <a:srgbClr val="0C42FE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000" dirty="0">
                    <a:solidFill>
                      <a:srgbClr val="0C42FE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</a:t>
                </a:r>
                <a:r>
                  <a:rPr lang="zh-CN" altLang="en-US" sz="2000" dirty="0">
                    <a:solidFill>
                      <a:srgbClr val="0C42FE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000" dirty="0">
                    <a:solidFill>
                      <a:srgbClr val="0C42FE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~</a:t>
                </a:r>
                <a:r>
                  <a:rPr lang="zh-CN" altLang="en-US" sz="2000" dirty="0">
                    <a:solidFill>
                      <a:srgbClr val="0C42FE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000" dirty="0">
                    <a:solidFill>
                      <a:srgbClr val="0C42FE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177</a:t>
                </a:r>
                <a:r>
                  <a:rPr lang="zh-CN" altLang="en-US" sz="2000" dirty="0">
                    <a:solidFill>
                      <a:srgbClr val="0C42FE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000" dirty="0">
                    <a:solidFill>
                      <a:srgbClr val="0C42FE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events</a:t>
                </a:r>
                <a:r>
                  <a:rPr lang="zh-CN" altLang="en-US" sz="2000" dirty="0">
                    <a:solidFill>
                      <a:srgbClr val="0C42FE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000" dirty="0">
                    <a:solidFill>
                      <a:srgbClr val="0C42FE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/</a:t>
                </a:r>
                <a:r>
                  <a:rPr lang="zh-CN" altLang="en-US" sz="2000" dirty="0">
                    <a:solidFill>
                      <a:srgbClr val="0C42FE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000" dirty="0">
                    <a:solidFill>
                      <a:srgbClr val="0C42FE"/>
                    </a:solidFill>
                    <a:latin typeface="Times New Roman" panose="02020603050405020304" pitchFamily="18" charset="0"/>
                    <a:ea typeface="Arial" charset="0"/>
                    <a:cs typeface="Times New Roman" panose="02020603050405020304" pitchFamily="18" charset="0"/>
                  </a:rPr>
                  <a:t>fb</a:t>
                </a:r>
                <a:r>
                  <a:rPr lang="en-US" altLang="zh-CN" sz="2000" baseline="30000" dirty="0">
                    <a:solidFill>
                      <a:srgbClr val="0C42FE"/>
                    </a:solidFill>
                    <a:latin typeface="Times New Roman" panose="02020603050405020304" pitchFamily="18" charset="0"/>
                    <a:ea typeface="Arial" charset="0"/>
                    <a:cs typeface="Times New Roman" panose="02020603050405020304" pitchFamily="18" charset="0"/>
                  </a:rPr>
                  <a:t>-1</a:t>
                </a:r>
                <a:endParaRPr lang="en-US" altLang="zh-CN" sz="2000" dirty="0">
                  <a:solidFill>
                    <a:srgbClr val="0C42FE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52F76077-A430-A20D-6FD7-010F5BCE7FA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92639" y="1155968"/>
                <a:ext cx="5050761" cy="3182090"/>
              </a:xfrm>
              <a:prstGeom prst="rect">
                <a:avLst/>
              </a:prstGeom>
              <a:blipFill>
                <a:blip r:embed="rId5"/>
                <a:stretch>
                  <a:fillRect l="-1256" t="-797" b="-2390"/>
                </a:stretch>
              </a:blipFill>
            </p:spPr>
            <p:txBody>
              <a:bodyPr/>
              <a:lstStyle/>
              <a:p>
                <a:r>
                  <a:rPr lang="en-CN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4AD6BA35-59F1-E9B6-31C6-06C076BB6561}"/>
                  </a:ext>
                </a:extLst>
              </p:cNvPr>
              <p:cNvSpPr txBox="1"/>
              <p:nvPr/>
            </p:nvSpPr>
            <p:spPr>
              <a:xfrm>
                <a:off x="1705499" y="4961657"/>
                <a:ext cx="8088928" cy="66120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800100" lvl="1" indent="-342900">
                  <a:lnSpc>
                    <a:spcPct val="150000"/>
                  </a:lnSpc>
                  <a:buFont typeface="Wingdings" pitchFamily="2" charset="2"/>
                  <a:buChar char="Ø"/>
                </a:pPr>
                <a:r>
                  <a:rPr lang="en-US" altLang="zh-CN" sz="28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Run</a:t>
                </a:r>
                <a:r>
                  <a:rPr lang="zh-CN" altLang="en-US" sz="28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:r>
                  <a:rPr lang="en-US" altLang="zh-CN" sz="28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+3 </a:t>
                </a:r>
                <a:r>
                  <a:rPr lang="zh-CN" altLang="en-US" sz="28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28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𝑱</m:t>
                    </m:r>
                    <m:r>
                      <a:rPr lang="en-US" altLang="zh-CN" sz="28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altLang="zh-CN" sz="28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𝝍</m:t>
                    </m:r>
                    <m:r>
                      <a:rPr lang="en-US" altLang="zh-CN" sz="28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𝑱</m:t>
                    </m:r>
                    <m:r>
                      <a:rPr lang="en-US" altLang="zh-CN" sz="28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altLang="zh-CN" sz="28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𝝍</m:t>
                    </m:r>
                  </m:oMath>
                </a14:m>
                <a:r>
                  <a:rPr lang="zh-CN" altLang="en-US" sz="2800" b="1" i="1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800" b="1" i="1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yield </a:t>
                </a:r>
                <a:r>
                  <a:rPr lang="en-US" altLang="zh-CN" sz="28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is</a:t>
                </a:r>
                <a:r>
                  <a:rPr lang="zh-CN" altLang="en-US" sz="28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CN" sz="2800" b="1" i="1" dirty="0">
                    <a:solidFill>
                      <a:srgbClr val="FF40F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3.</a:t>
                </a:r>
                <a:r>
                  <a:rPr lang="en-US" altLang="zh-CN" sz="2800" b="1" i="1" dirty="0">
                    <a:solidFill>
                      <a:srgbClr val="FF40F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6X</a:t>
                </a:r>
                <a:r>
                  <a:rPr lang="zh-CN" altLang="en-US" sz="2800" b="1" i="1" dirty="0">
                    <a:solidFill>
                      <a:srgbClr val="FF40F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8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of</a:t>
                </a:r>
                <a:r>
                  <a:rPr lang="zh-CN" altLang="en-US" sz="28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8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Run</a:t>
                </a:r>
                <a:r>
                  <a:rPr lang="zh-CN" altLang="en-US" sz="28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:r>
                  <a:rPr lang="en-US" altLang="zh-CN" sz="28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4AD6BA35-59F1-E9B6-31C6-06C076BB656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05499" y="4961657"/>
                <a:ext cx="8088928" cy="661207"/>
              </a:xfrm>
              <a:prstGeom prst="rect">
                <a:avLst/>
              </a:prstGeom>
              <a:blipFill>
                <a:blip r:embed="rId6"/>
                <a:stretch>
                  <a:fillRect b="-26415"/>
                </a:stretch>
              </a:blipFill>
            </p:spPr>
            <p:txBody>
              <a:bodyPr/>
              <a:lstStyle/>
              <a:p>
                <a:r>
                  <a:rPr lang="en-CN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TextBox 9">
            <a:extLst>
              <a:ext uri="{FF2B5EF4-FFF2-40B4-BE49-F238E27FC236}">
                <a16:creationId xmlns:a16="http://schemas.microsoft.com/office/drawing/2014/main" id="{DB3750CD-B785-2D27-D940-D44187226826}"/>
              </a:ext>
            </a:extLst>
          </p:cNvPr>
          <p:cNvSpPr txBox="1"/>
          <p:nvPr/>
        </p:nvSpPr>
        <p:spPr>
          <a:xfrm>
            <a:off x="4321304" y="4404186"/>
            <a:ext cx="1630921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00" b="0" i="0" dirty="0">
                <a:solidFill>
                  <a:srgbClr val="000000"/>
                </a:solidFill>
                <a:effectLst/>
                <a:latin typeface="Helvetica" pitchFamily="2" charset="0"/>
                <a:hlinkClick r:id="rId7"/>
              </a:rPr>
              <a:t>CMS-PAS-BPH-24-003</a:t>
            </a:r>
            <a:endParaRPr lang="en-CN" sz="1000" dirty="0">
              <a:latin typeface="Helvetica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67260906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7">
            <a:extLst>
              <a:ext uri="{FF2B5EF4-FFF2-40B4-BE49-F238E27FC236}">
                <a16:creationId xmlns:a16="http://schemas.microsoft.com/office/drawing/2014/main" id="{30E2AF10-23AC-4168-5E78-D1B3E547A26E}"/>
              </a:ext>
            </a:extLst>
          </p:cNvPr>
          <p:cNvSpPr txBox="1"/>
          <p:nvPr/>
        </p:nvSpPr>
        <p:spPr>
          <a:xfrm>
            <a:off x="2405243" y="100864"/>
            <a:ext cx="82627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b="1" dirty="0">
                <a:solidFill>
                  <a:srgbClr val="703881"/>
                </a:solidFill>
                <a:latin typeface="思源宋体 Heavy" panose="02020900000000000000" pitchFamily="18" charset="-122"/>
                <a:ea typeface="思源宋体 Heavy" panose="02020900000000000000" pitchFamily="18" charset="-122"/>
                <a:cs typeface="+mn-ea"/>
                <a:sym typeface="+mn-lt"/>
              </a:rPr>
              <a:t>Discriminant Distributions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03D2ECE-FB9F-FF2C-51DB-58852826364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52262" y="654681"/>
            <a:ext cx="6493854" cy="6203319"/>
          </a:xfrm>
          <a:prstGeom prst="rect">
            <a:avLst/>
          </a:prstGeom>
        </p:spPr>
      </p:pic>
      <p:pic>
        <p:nvPicPr>
          <p:cNvPr id="5" name="Picture 1" descr="page1image45887056">
            <a:extLst>
              <a:ext uri="{FF2B5EF4-FFF2-40B4-BE49-F238E27FC236}">
                <a16:creationId xmlns:a16="http://schemas.microsoft.com/office/drawing/2014/main" id="{CA5BAA2E-8346-C472-25EE-5E10B68DA0F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"/>
            <a:ext cx="786500" cy="786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Slide Number Placeholder 8">
            <a:extLst>
              <a:ext uri="{FF2B5EF4-FFF2-40B4-BE49-F238E27FC236}">
                <a16:creationId xmlns:a16="http://schemas.microsoft.com/office/drawing/2014/main" id="{C872B32B-2850-142D-0BE2-B1ACE035B4BC}"/>
              </a:ext>
            </a:extLst>
          </p:cNvPr>
          <p:cNvSpPr txBox="1">
            <a:spLocks/>
          </p:cNvSpPr>
          <p:nvPr/>
        </p:nvSpPr>
        <p:spPr>
          <a:xfrm>
            <a:off x="11761064" y="6530807"/>
            <a:ext cx="4402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0656997-67EF-DA49-A4B2-B9CA2969301D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40</a:t>
            </a:fld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72626202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AutoShape 2" descr="ataQuality &lt; CMSPublic &lt; TWiki">
            <a:extLst>
              <a:ext uri="{FF2B5EF4-FFF2-40B4-BE49-F238E27FC236}">
                <a16:creationId xmlns:a16="http://schemas.microsoft.com/office/drawing/2014/main" id="{D7ABA860-4640-919D-4CAC-5CD133994D22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786500" y="525972"/>
            <a:ext cx="2286000" cy="1714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" name="Slide Number Placeholder 8">
            <a:extLst>
              <a:ext uri="{FF2B5EF4-FFF2-40B4-BE49-F238E27FC236}">
                <a16:creationId xmlns:a16="http://schemas.microsoft.com/office/drawing/2014/main" id="{847CD213-329B-ED66-25C4-11BFB9C70832}"/>
              </a:ext>
            </a:extLst>
          </p:cNvPr>
          <p:cNvSpPr txBox="1">
            <a:spLocks/>
          </p:cNvSpPr>
          <p:nvPr/>
        </p:nvSpPr>
        <p:spPr>
          <a:xfrm>
            <a:off x="11761064" y="6530807"/>
            <a:ext cx="4402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0656997-67EF-DA49-A4B2-B9CA2969301D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41</a:t>
            </a:fld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7" name="Picture 1" descr="page1image45887056">
            <a:extLst>
              <a:ext uri="{FF2B5EF4-FFF2-40B4-BE49-F238E27FC236}">
                <a16:creationId xmlns:a16="http://schemas.microsoft.com/office/drawing/2014/main" id="{558BE136-BA63-400E-2465-FA7F5AAB790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"/>
            <a:ext cx="786500" cy="786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文本框 27">
            <a:extLst>
              <a:ext uri="{FF2B5EF4-FFF2-40B4-BE49-F238E27FC236}">
                <a16:creationId xmlns:a16="http://schemas.microsoft.com/office/drawing/2014/main" id="{D50B6C07-C9F5-E68B-4DDB-0085F3CB93FC}"/>
              </a:ext>
            </a:extLst>
          </p:cNvPr>
          <p:cNvSpPr txBox="1"/>
          <p:nvPr/>
        </p:nvSpPr>
        <p:spPr>
          <a:xfrm>
            <a:off x="0" y="100863"/>
            <a:ext cx="1219199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b="1" dirty="0">
                <a:solidFill>
                  <a:srgbClr val="703881"/>
                </a:solidFill>
                <a:latin typeface="思源宋体 Heavy" panose="02020900000000000000" pitchFamily="18" charset="-122"/>
                <a:ea typeface="思源宋体 Heavy" panose="02020900000000000000" pitchFamily="18" charset="-122"/>
                <a:cs typeface="+mn-ea"/>
                <a:sym typeface="+mn-lt"/>
              </a:rPr>
              <a:t>Hypothesis test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F6C99DD-2432-DE59-B737-A3B9B27D7B3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94138" y="767466"/>
            <a:ext cx="8603722" cy="5945903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EE7E9431-A5F0-06AC-A0FF-084C6926BDC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812138" y="981718"/>
            <a:ext cx="721491" cy="124351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70748717-3197-929B-A61C-BA61A204CFC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92103" y="1010233"/>
            <a:ext cx="721491" cy="1243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034880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31F9870C-20B4-9DF0-A4EE-620EBDFF89F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1" y="918358"/>
            <a:ext cx="8830160" cy="5747062"/>
          </a:xfrm>
          <a:prstGeom prst="rect">
            <a:avLst/>
          </a:prstGeom>
        </p:spPr>
      </p:pic>
      <p:sp>
        <p:nvSpPr>
          <p:cNvPr id="6" name="文本框 27">
            <a:extLst>
              <a:ext uri="{FF2B5EF4-FFF2-40B4-BE49-F238E27FC236}">
                <a16:creationId xmlns:a16="http://schemas.microsoft.com/office/drawing/2014/main" id="{783BD14B-D7CA-FB0F-A649-BD227994C5FF}"/>
              </a:ext>
            </a:extLst>
          </p:cNvPr>
          <p:cNvSpPr txBox="1"/>
          <p:nvPr/>
        </p:nvSpPr>
        <p:spPr>
          <a:xfrm>
            <a:off x="1524001" y="100864"/>
            <a:ext cx="914399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b="1" dirty="0">
                <a:solidFill>
                  <a:srgbClr val="703881"/>
                </a:solidFill>
                <a:latin typeface="思源宋体 Heavy" panose="02020900000000000000" pitchFamily="18" charset="-122"/>
                <a:ea typeface="思源宋体 Heavy" panose="02020900000000000000" pitchFamily="18" charset="-122"/>
                <a:cs typeface="+mn-ea"/>
                <a:sym typeface="+mn-lt"/>
              </a:rPr>
              <a:t>Summary of Results</a:t>
            </a:r>
          </a:p>
        </p:txBody>
      </p:sp>
      <p:pic>
        <p:nvPicPr>
          <p:cNvPr id="3" name="Picture 1" descr="page1image45887056">
            <a:extLst>
              <a:ext uri="{FF2B5EF4-FFF2-40B4-BE49-F238E27FC236}">
                <a16:creationId xmlns:a16="http://schemas.microsoft.com/office/drawing/2014/main" id="{A9C01B90-84CF-64C2-3452-825A66E4ECC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"/>
            <a:ext cx="786500" cy="786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Slide Number Placeholder 8">
            <a:extLst>
              <a:ext uri="{FF2B5EF4-FFF2-40B4-BE49-F238E27FC236}">
                <a16:creationId xmlns:a16="http://schemas.microsoft.com/office/drawing/2014/main" id="{C81E082F-CF29-C428-3FDE-76211E74B18B}"/>
              </a:ext>
            </a:extLst>
          </p:cNvPr>
          <p:cNvSpPr txBox="1">
            <a:spLocks/>
          </p:cNvSpPr>
          <p:nvPr/>
        </p:nvSpPr>
        <p:spPr>
          <a:xfrm>
            <a:off x="11761064" y="6530807"/>
            <a:ext cx="4402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0656997-67EF-DA49-A4B2-B9CA2969301D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42</a:t>
            </a:fld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FDDC7B32-29B6-F904-2510-BEA2CAC1E65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37964" y="3337784"/>
            <a:ext cx="2513924" cy="9082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0866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AutoShape 2" descr="ataQuality &lt; CMSPublic &lt; TWiki">
            <a:extLst>
              <a:ext uri="{FF2B5EF4-FFF2-40B4-BE49-F238E27FC236}">
                <a16:creationId xmlns:a16="http://schemas.microsoft.com/office/drawing/2014/main" id="{D7ABA860-4640-919D-4CAC-5CD133994D22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786500" y="525972"/>
            <a:ext cx="2286000" cy="1714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" name="Slide Number Placeholder 8">
            <a:extLst>
              <a:ext uri="{FF2B5EF4-FFF2-40B4-BE49-F238E27FC236}">
                <a16:creationId xmlns:a16="http://schemas.microsoft.com/office/drawing/2014/main" id="{847CD213-329B-ED66-25C4-11BFB9C70832}"/>
              </a:ext>
            </a:extLst>
          </p:cNvPr>
          <p:cNvSpPr txBox="1">
            <a:spLocks/>
          </p:cNvSpPr>
          <p:nvPr/>
        </p:nvSpPr>
        <p:spPr>
          <a:xfrm>
            <a:off x="11761064" y="6530807"/>
            <a:ext cx="4402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0656997-67EF-DA49-A4B2-B9CA2969301D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7" name="Picture 1" descr="page1image45887056">
            <a:extLst>
              <a:ext uri="{FF2B5EF4-FFF2-40B4-BE49-F238E27FC236}">
                <a16:creationId xmlns:a16="http://schemas.microsoft.com/office/drawing/2014/main" id="{558BE136-BA63-400E-2465-FA7F5AAB790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"/>
            <a:ext cx="786500" cy="786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文本框 27">
            <a:extLst>
              <a:ext uri="{FF2B5EF4-FFF2-40B4-BE49-F238E27FC236}">
                <a16:creationId xmlns:a16="http://schemas.microsoft.com/office/drawing/2014/main" id="{D50B6C07-C9F5-E68B-4DDB-0085F3CB93FC}"/>
              </a:ext>
            </a:extLst>
          </p:cNvPr>
          <p:cNvSpPr txBox="1"/>
          <p:nvPr/>
        </p:nvSpPr>
        <p:spPr>
          <a:xfrm>
            <a:off x="0" y="100863"/>
            <a:ext cx="1219199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b="1" dirty="0">
                <a:solidFill>
                  <a:srgbClr val="703881"/>
                </a:solidFill>
                <a:latin typeface="思源宋体 Heavy" panose="02020900000000000000" pitchFamily="18" charset="-122"/>
                <a:ea typeface="思源宋体 Heavy" panose="02020900000000000000" pitchFamily="18" charset="-122"/>
                <a:cs typeface="+mn-ea"/>
                <a:sym typeface="+mn-lt"/>
              </a:rPr>
              <a:t>Signal and background models</a:t>
            </a:r>
          </a:p>
        </p:txBody>
      </p:sp>
      <p:sp>
        <p:nvSpPr>
          <p:cNvPr id="3" name="文本框 14">
            <a:extLst>
              <a:ext uri="{FF2B5EF4-FFF2-40B4-BE49-F238E27FC236}">
                <a16:creationId xmlns:a16="http://schemas.microsoft.com/office/drawing/2014/main" id="{8127ECE2-1DA9-FB82-09D4-BF5C5E9F50A4}"/>
              </a:ext>
            </a:extLst>
          </p:cNvPr>
          <p:cNvSpPr txBox="1"/>
          <p:nvPr/>
        </p:nvSpPr>
        <p:spPr>
          <a:xfrm>
            <a:off x="405088" y="1083745"/>
            <a:ext cx="8720983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Wingdings" pitchFamily="2" charset="2"/>
              <a:buChar char="§"/>
            </a:pPr>
            <a:r>
              <a:rPr lang="en-US" altLang="zh-CN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Signal</a:t>
            </a:r>
            <a:r>
              <a:rPr lang="zh-CN" alt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shape:</a:t>
            </a:r>
            <a:r>
              <a:rPr lang="zh-CN" alt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en-US" altLang="zh-CN" sz="2000" b="1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elativistic Breit-Wigner </a:t>
            </a:r>
          </a:p>
        </p:txBody>
      </p:sp>
      <p:pic>
        <p:nvPicPr>
          <p:cNvPr id="4" name="Picture 5">
            <a:extLst>
              <a:ext uri="{FF2B5EF4-FFF2-40B4-BE49-F238E27FC236}">
                <a16:creationId xmlns:a16="http://schemas.microsoft.com/office/drawing/2014/main" id="{ABF0DB41-9930-C99A-FD82-D47379FBF2D1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22478" b="75712"/>
          <a:stretch/>
        </p:blipFill>
        <p:spPr>
          <a:xfrm>
            <a:off x="4175123" y="2060447"/>
            <a:ext cx="3199677" cy="1091891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B566F078-EA84-A6DD-41EB-77184562B1B9}"/>
              </a:ext>
            </a:extLst>
          </p:cNvPr>
          <p:cNvSpPr txBox="1"/>
          <p:nvPr/>
        </p:nvSpPr>
        <p:spPr>
          <a:xfrm>
            <a:off x="405088" y="2747385"/>
            <a:ext cx="9982200" cy="9197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Font typeface="Wingdings" pitchFamily="2" charset="2"/>
              <a:buChar char="v"/>
            </a:pPr>
            <a:r>
              <a:rPr lang="en-US" sz="20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Non-interference model:</a:t>
            </a:r>
            <a:endParaRPr lang="en-US" sz="2000" b="1" i="0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42950" lvl="1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en-US" b="1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Signal-hypothesis:</a:t>
            </a:r>
            <a:r>
              <a:rPr lang="en-US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NRSPS</a:t>
            </a:r>
            <a:r>
              <a:rPr lang="zh-CN" altLang="en-US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zh-CN" altLang="en-US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NRDPS</a:t>
            </a:r>
            <a:r>
              <a:rPr lang="zh-CN" altLang="en-US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zh-CN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Comb</a:t>
            </a:r>
            <a:r>
              <a:rPr lang="zh-CN" altLang="en-US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zh-CN" altLang="en-US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Feeddown</a:t>
            </a:r>
            <a:r>
              <a:rPr lang="zh-CN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zh-CN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BW0</a:t>
            </a:r>
            <a:r>
              <a:rPr lang="zh-CN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zh-CN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432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BW1</a:t>
            </a:r>
            <a:r>
              <a:rPr lang="zh-CN" altLang="en-US" b="1" dirty="0">
                <a:solidFill>
                  <a:srgbClr val="0432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432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zh-CN" altLang="en-US" b="1" dirty="0">
                <a:solidFill>
                  <a:srgbClr val="0432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432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BW2</a:t>
            </a:r>
            <a:r>
              <a:rPr lang="zh-CN" altLang="en-US" b="1" dirty="0">
                <a:solidFill>
                  <a:srgbClr val="0432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432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zh-CN" altLang="en-US" b="1" dirty="0">
                <a:solidFill>
                  <a:srgbClr val="0432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432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BW3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E082B939-99E9-E08A-29A9-4F07F8DD741E}"/>
                  </a:ext>
                </a:extLst>
              </p:cNvPr>
              <p:cNvSpPr txBox="1"/>
              <p:nvPr/>
            </p:nvSpPr>
            <p:spPr>
              <a:xfrm>
                <a:off x="2535517" y="3662158"/>
                <a:ext cx="6590554" cy="87318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sz="1600" b="0" i="1" smtClean="0">
                          <a:latin typeface="Cambria Math" panose="02040503050406030204" pitchFamily="18" charset="0"/>
                        </a:rPr>
                        <m:t>𝑃𝑑𝑓</m:t>
                      </m:r>
                      <m:d>
                        <m:dPr>
                          <m:ctrlPr>
                            <a:rPr lang="en-US" altLang="zh-CN" sz="16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altLang="zh-CN" sz="1600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</m:d>
                      <m:r>
                        <a:rPr lang="en-US" altLang="zh-CN" sz="1600" b="0" i="1" smtClean="0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hr m:val="∑"/>
                          <m:subHide m:val="on"/>
                          <m:supHide m:val="on"/>
                          <m:ctrlPr>
                            <a:rPr lang="en-US" altLang="zh-CN" sz="1600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/>
                        <m:sup/>
                        <m:e>
                          <m:sSub>
                            <m:sSubPr>
                              <m:ctrlPr>
                                <a:rPr lang="en-US" altLang="zh-CN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zh-CN" sz="1600" b="0" i="1" smtClean="0"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b>
                              <m:sSub>
                                <m:sSubPr>
                                  <m:ctrlPr>
                                    <a:rPr lang="en-US" altLang="zh-CN" sz="16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1600" b="0" i="1" smtClean="0">
                                      <a:latin typeface="Cambria Math" panose="02040503050406030204" pitchFamily="18" charset="0"/>
                                    </a:rPr>
                                    <m:t>𝑋</m:t>
                                  </m:r>
                                </m:e>
                                <m:sub>
                                  <m:r>
                                    <a:rPr lang="en-US" altLang="zh-CN" sz="1600" b="0" i="1" smtClean="0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</m:sub>
                          </m:sSub>
                          <m:r>
                            <a:rPr lang="en-US" altLang="zh-CN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sSup>
                            <m:sSupPr>
                              <m:ctrlPr>
                                <a:rPr lang="en-US" altLang="zh-CN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begChr m:val="|"/>
                                  <m:endChr m:val="|"/>
                                  <m:ctrlPr>
                                    <a:rPr lang="en-US" altLang="zh-CN" sz="16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altLang="zh-CN" sz="16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𝐵𝑊</m:t>
                                  </m:r>
                                  <m:d>
                                    <m:dPr>
                                      <m:ctrlPr>
                                        <a:rPr lang="en-US" altLang="zh-CN" sz="16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altLang="zh-CN" sz="16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𝑚</m:t>
                                      </m:r>
                                      <m:r>
                                        <a:rPr lang="en-US" altLang="zh-CN" sz="16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,</m:t>
                                      </m:r>
                                      <m:sSub>
                                        <m:sSubPr>
                                          <m:ctrlPr>
                                            <a:rPr lang="en-US" altLang="zh-CN" sz="1600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altLang="zh-CN" sz="1600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𝑀</m:t>
                                          </m:r>
                                        </m:e>
                                        <m:sub>
                                          <m:r>
                                            <a:rPr lang="en-US" altLang="zh-CN" sz="1600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𝑖</m:t>
                                          </m:r>
                                        </m:sub>
                                      </m:sSub>
                                      <m:r>
                                        <a:rPr lang="en-US" altLang="zh-CN" sz="16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,</m:t>
                                      </m:r>
                                      <m:sSub>
                                        <m:sSubPr>
                                          <m:ctrlPr>
                                            <a:rPr lang="en-US" altLang="zh-CN" sz="1600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m:rPr>
                                              <m:sty m:val="p"/>
                                            </m:rPr>
                                            <a:rPr lang="el-GR" altLang="zh-CN" sz="1600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Γ</m:t>
                                          </m:r>
                                        </m:e>
                                        <m:sub>
                                          <m:r>
                                            <a:rPr lang="en-US" altLang="zh-CN" sz="1600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𝑖</m:t>
                                          </m:r>
                                        </m:sub>
                                      </m:sSub>
                                    </m:e>
                                  </m:d>
                                </m:e>
                              </m:d>
                            </m:e>
                            <m:sup>
                              <m:r>
                                <a:rPr lang="en-US" altLang="zh-CN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altLang="zh-CN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⊗</m:t>
                          </m:r>
                          <m:r>
                            <a:rPr lang="en-US" altLang="zh-CN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𝑅</m:t>
                          </m:r>
                          <m:d>
                            <m:dPr>
                              <m:ctrlPr>
                                <a:rPr lang="en-US" altLang="zh-CN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altLang="zh-CN" sz="16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16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𝑀</m:t>
                                  </m:r>
                                </m:e>
                                <m:sub>
                                  <m:r>
                                    <a:rPr lang="en-US" altLang="zh-CN" sz="16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</m:e>
                          </m:d>
                        </m:e>
                      </m:nary>
                      <m:r>
                        <a:rPr lang="en-US" altLang="zh-CN" sz="16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altLang="zh-CN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en-US" altLang="zh-CN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𝑁𝑅𝑆𝑃𝑆</m:t>
                          </m:r>
                        </m:sub>
                      </m:sSub>
                      <m:r>
                        <a:rPr lang="en-US" altLang="zh-CN" sz="16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⋅</m:t>
                      </m:r>
                      <m:sSub>
                        <m:sSubPr>
                          <m:ctrlPr>
                            <a:rPr lang="en-US" altLang="zh-CN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𝑓</m:t>
                          </m:r>
                        </m:e>
                        <m:sub>
                          <m:r>
                            <a:rPr lang="en-US" altLang="zh-CN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𝑁𝑅𝑆𝑃𝑆</m:t>
                          </m:r>
                        </m:sub>
                      </m:sSub>
                      <m:d>
                        <m:dPr>
                          <m:ctrlPr>
                            <a:rPr lang="en-US" altLang="zh-CN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altLang="zh-CN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𝑚</m:t>
                          </m:r>
                        </m:e>
                      </m:d>
                    </m:oMath>
                  </m:oMathPara>
                </a14:m>
                <a:endParaRPr lang="en-US" altLang="zh-CN" sz="1600" b="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altLang="zh-CN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en-US" altLang="zh-CN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𝑁𝑅</m:t>
                          </m:r>
                          <m:r>
                            <m:rPr>
                              <m:sty m:val="p"/>
                            </m:rPr>
                            <a:rPr lang="en-US" altLang="zh-CN" sz="16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D</m:t>
                          </m:r>
                          <m:r>
                            <a:rPr lang="en-US" altLang="zh-CN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𝑃𝑆</m:t>
                          </m:r>
                        </m:sub>
                      </m:sSub>
                      <m:r>
                        <a:rPr lang="en-US" altLang="zh-CN" sz="16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⋅</m:t>
                      </m:r>
                      <m:sSub>
                        <m:sSubPr>
                          <m:ctrlPr>
                            <a:rPr lang="en-US" altLang="zh-CN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𝑓</m:t>
                          </m:r>
                        </m:e>
                        <m:sub>
                          <m:r>
                            <a:rPr lang="en-US" altLang="zh-CN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𝑁𝑅</m:t>
                          </m:r>
                          <m:r>
                            <a:rPr lang="en-US" altLang="zh-CN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𝐷</m:t>
                          </m:r>
                          <m:r>
                            <a:rPr lang="en-US" altLang="zh-CN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𝑃𝑆</m:t>
                          </m:r>
                        </m:sub>
                      </m:sSub>
                      <m:d>
                        <m:dPr>
                          <m:ctrlPr>
                            <a:rPr lang="en-US" altLang="zh-CN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altLang="zh-CN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𝑚</m:t>
                          </m:r>
                        </m:e>
                      </m:d>
                      <m:r>
                        <a:rPr lang="en-US" altLang="zh-CN" sz="16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altLang="zh-CN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altLang="zh-CN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Co</m:t>
                          </m:r>
                          <m:r>
                            <a:rPr lang="en-US" altLang="zh-CN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𝑚𝑏</m:t>
                          </m:r>
                        </m:sub>
                      </m:sSub>
                      <m:r>
                        <a:rPr lang="en-US" altLang="zh-CN" sz="16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⋅</m:t>
                      </m:r>
                      <m:sSub>
                        <m:sSubPr>
                          <m:ctrlPr>
                            <a:rPr lang="en-US" altLang="zh-CN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𝑓</m:t>
                          </m:r>
                        </m:e>
                        <m:sub>
                          <m:r>
                            <a:rPr lang="en-US" altLang="zh-CN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𝐶𝑜𝑚𝑏</m:t>
                          </m:r>
                        </m:sub>
                      </m:sSub>
                      <m:d>
                        <m:dPr>
                          <m:ctrlPr>
                            <a:rPr lang="en-US" altLang="zh-CN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altLang="zh-CN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𝑚</m:t>
                          </m:r>
                        </m:e>
                      </m:d>
                      <m:r>
                        <a:rPr lang="en-US" altLang="zh-CN" sz="16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altLang="zh-CN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en-US" altLang="zh-CN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𝐹𝑒𝑒𝑑𝑜𝑤𝑛</m:t>
                          </m:r>
                        </m:sub>
                      </m:sSub>
                      <m:r>
                        <a:rPr lang="en-US" altLang="zh-CN" sz="16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⋅</m:t>
                      </m:r>
                      <m:sSub>
                        <m:sSubPr>
                          <m:ctrlPr>
                            <a:rPr lang="en-US" altLang="zh-CN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𝑓</m:t>
                          </m:r>
                        </m:e>
                        <m:sub>
                          <m:r>
                            <a:rPr lang="en-US" altLang="zh-CN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𝐹𝑒𝑒𝑑𝑑𝑜𝑤𝑛</m:t>
                          </m:r>
                        </m:sub>
                      </m:sSub>
                      <m:d>
                        <m:dPr>
                          <m:ctrlPr>
                            <a:rPr lang="en-US" altLang="zh-CN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altLang="zh-CN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𝑚</m:t>
                          </m:r>
                        </m:e>
                      </m:d>
                    </m:oMath>
                  </m:oMathPara>
                </a14:m>
                <a:endParaRPr lang="en-CN" sz="1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E082B939-99E9-E08A-29A9-4F07F8DD741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35517" y="3662158"/>
                <a:ext cx="6590554" cy="873188"/>
              </a:xfrm>
              <a:prstGeom prst="rect">
                <a:avLst/>
              </a:prstGeom>
              <a:blipFill>
                <a:blip r:embed="rId5"/>
                <a:stretch>
                  <a:fillRect t="-102857" b="-110000"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CN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extBox 7">
            <a:extLst>
              <a:ext uri="{FF2B5EF4-FFF2-40B4-BE49-F238E27FC236}">
                <a16:creationId xmlns:a16="http://schemas.microsoft.com/office/drawing/2014/main" id="{55E12866-78A1-F905-BBFE-CC0223FBB9EE}"/>
              </a:ext>
            </a:extLst>
          </p:cNvPr>
          <p:cNvSpPr txBox="1"/>
          <p:nvPr/>
        </p:nvSpPr>
        <p:spPr>
          <a:xfrm>
            <a:off x="405088" y="4393632"/>
            <a:ext cx="9691977" cy="9197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en-US" sz="2000" b="1" dirty="0">
                <a:solidFill>
                  <a:srgbClr val="0432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Interference model:</a:t>
            </a:r>
            <a:endParaRPr lang="en-US" sz="2000" b="1" i="0" dirty="0">
              <a:solidFill>
                <a:srgbClr val="0432FF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42950" lvl="1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en-US" b="1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Signal-hypothesis:</a:t>
            </a:r>
            <a:r>
              <a:rPr lang="en-US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NRSPS</a:t>
            </a:r>
            <a:r>
              <a:rPr lang="zh-CN" altLang="en-US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zh-CN" altLang="en-US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NRDPS</a:t>
            </a:r>
            <a:r>
              <a:rPr lang="zh-CN" altLang="en-US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zh-CN" altLang="en-US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Comb</a:t>
            </a:r>
            <a:r>
              <a:rPr lang="zh-CN" altLang="en-US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zh-CN" altLang="en-US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Feeddown</a:t>
            </a:r>
            <a:r>
              <a:rPr lang="zh-CN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zh-CN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BW0</a:t>
            </a:r>
            <a:r>
              <a:rPr lang="zh-CN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zh-CN" altLang="en-US" b="1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i="0" dirty="0">
                <a:solidFill>
                  <a:srgbClr val="0432FF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BW123 </a:t>
            </a:r>
            <a:r>
              <a:rPr lang="en-US" b="1" i="0" dirty="0" err="1">
                <a:solidFill>
                  <a:srgbClr val="0432FF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Interf</a:t>
            </a:r>
            <a:r>
              <a:rPr lang="en-US" b="1" i="0" dirty="0">
                <a:solidFill>
                  <a:srgbClr val="0432FF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 Term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8DB9E61-EB5B-14EF-7DA4-4C2969EE001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906818" y="5355332"/>
            <a:ext cx="5847951" cy="1379025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9D753F76-80C9-8D37-5A74-9E5F0814E76A}"/>
              </a:ext>
            </a:extLst>
          </p:cNvPr>
          <p:cNvSpPr txBox="1"/>
          <p:nvPr/>
        </p:nvSpPr>
        <p:spPr>
          <a:xfrm>
            <a:off x="405088" y="1620768"/>
            <a:ext cx="8386482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Wingdings" pitchFamily="2" charset="2"/>
              <a:buChar char="§"/>
            </a:pPr>
            <a:r>
              <a:rPr lang="en-US" altLang="zh-CN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Background</a:t>
            </a:r>
            <a:r>
              <a:rPr lang="zh-CN" alt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component:</a:t>
            </a:r>
            <a:r>
              <a:rPr lang="zh-CN" alt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NRSPS</a:t>
            </a:r>
            <a:r>
              <a:rPr lang="zh-CN" altLang="en-US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zh-CN" altLang="en-US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NRDPS</a:t>
            </a:r>
            <a:r>
              <a:rPr lang="zh-CN" altLang="en-US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zh-CN" altLang="en-US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Feeddown</a:t>
            </a:r>
            <a:r>
              <a:rPr lang="zh-CN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zh-CN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Comb</a:t>
            </a:r>
            <a:r>
              <a:rPr lang="zh-CN" altLang="en-US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zh-CN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BW0</a:t>
            </a:r>
            <a:endParaRPr lang="en-US" altLang="zh-CN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2" name="Picture 13">
            <a:extLst>
              <a:ext uri="{FF2B5EF4-FFF2-40B4-BE49-F238E27FC236}">
                <a16:creationId xmlns:a16="http://schemas.microsoft.com/office/drawing/2014/main" id="{2EAAC526-7759-57C2-F85A-3E5A5D52371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804357" y="665683"/>
            <a:ext cx="1944156" cy="1192735"/>
          </a:xfrm>
          <a:prstGeom prst="rect">
            <a:avLst/>
          </a:prstGeom>
        </p:spPr>
      </p:pic>
      <p:pic>
        <p:nvPicPr>
          <p:cNvPr id="13" name="Picture 14">
            <a:extLst>
              <a:ext uri="{FF2B5EF4-FFF2-40B4-BE49-F238E27FC236}">
                <a16:creationId xmlns:a16="http://schemas.microsoft.com/office/drawing/2014/main" id="{2FC5C482-1F1A-5437-EC05-F94C4E88BECC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804357" y="1957132"/>
            <a:ext cx="2015037" cy="1298520"/>
          </a:xfrm>
          <a:prstGeom prst="rect">
            <a:avLst/>
          </a:prstGeom>
        </p:spPr>
      </p:pic>
      <p:sp>
        <p:nvSpPr>
          <p:cNvPr id="14" name="TextBox 17">
            <a:extLst>
              <a:ext uri="{FF2B5EF4-FFF2-40B4-BE49-F238E27FC236}">
                <a16:creationId xmlns:a16="http://schemas.microsoft.com/office/drawing/2014/main" id="{50B62CBA-4A34-4CCD-DD62-FD15F5B3A0B6}"/>
              </a:ext>
            </a:extLst>
          </p:cNvPr>
          <p:cNvSpPr txBox="1"/>
          <p:nvPr/>
        </p:nvSpPr>
        <p:spPr>
          <a:xfrm>
            <a:off x="10905646" y="976023"/>
            <a:ext cx="8812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b="1" dirty="0">
                <a:solidFill>
                  <a:srgbClr val="2475C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SPS</a:t>
            </a:r>
            <a:endParaRPr lang="en-CN" sz="1400" b="1" dirty="0">
              <a:solidFill>
                <a:srgbClr val="2475C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TextBox 18">
            <a:extLst>
              <a:ext uri="{FF2B5EF4-FFF2-40B4-BE49-F238E27FC236}">
                <a16:creationId xmlns:a16="http://schemas.microsoft.com/office/drawing/2014/main" id="{2A53632D-94B1-B639-CB14-EEF37565DD05}"/>
              </a:ext>
            </a:extLst>
          </p:cNvPr>
          <p:cNvSpPr txBox="1"/>
          <p:nvPr/>
        </p:nvSpPr>
        <p:spPr>
          <a:xfrm>
            <a:off x="10905646" y="2452503"/>
            <a:ext cx="52290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b="1" dirty="0">
                <a:solidFill>
                  <a:srgbClr val="2475C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DPS</a:t>
            </a:r>
            <a:endParaRPr lang="en-CN" sz="1400" b="1" dirty="0">
              <a:solidFill>
                <a:srgbClr val="2475C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08718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AutoShape 2" descr="ataQuality &lt; CMSPublic &lt; TWiki">
            <a:extLst>
              <a:ext uri="{FF2B5EF4-FFF2-40B4-BE49-F238E27FC236}">
                <a16:creationId xmlns:a16="http://schemas.microsoft.com/office/drawing/2014/main" id="{D7ABA860-4640-919D-4CAC-5CD133994D22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786500" y="525972"/>
            <a:ext cx="2286000" cy="1714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" name="Slide Number Placeholder 8">
            <a:extLst>
              <a:ext uri="{FF2B5EF4-FFF2-40B4-BE49-F238E27FC236}">
                <a16:creationId xmlns:a16="http://schemas.microsoft.com/office/drawing/2014/main" id="{847CD213-329B-ED66-25C4-11BFB9C70832}"/>
              </a:ext>
            </a:extLst>
          </p:cNvPr>
          <p:cNvSpPr txBox="1">
            <a:spLocks/>
          </p:cNvSpPr>
          <p:nvPr/>
        </p:nvSpPr>
        <p:spPr>
          <a:xfrm>
            <a:off x="11761064" y="6530807"/>
            <a:ext cx="4402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0656997-67EF-DA49-A4B2-B9CA2969301D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7" name="Picture 1" descr="page1image45887056">
            <a:extLst>
              <a:ext uri="{FF2B5EF4-FFF2-40B4-BE49-F238E27FC236}">
                <a16:creationId xmlns:a16="http://schemas.microsoft.com/office/drawing/2014/main" id="{558BE136-BA63-400E-2465-FA7F5AAB790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"/>
            <a:ext cx="786500" cy="786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文本框 27">
            <a:extLst>
              <a:ext uri="{FF2B5EF4-FFF2-40B4-BE49-F238E27FC236}">
                <a16:creationId xmlns:a16="http://schemas.microsoft.com/office/drawing/2014/main" id="{D50B6C07-C9F5-E68B-4DDB-0085F3CB93FC}"/>
              </a:ext>
            </a:extLst>
          </p:cNvPr>
          <p:cNvSpPr txBox="1"/>
          <p:nvPr/>
        </p:nvSpPr>
        <p:spPr>
          <a:xfrm>
            <a:off x="0" y="100863"/>
            <a:ext cx="1219199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b="1" dirty="0">
                <a:solidFill>
                  <a:srgbClr val="703881"/>
                </a:solidFill>
                <a:latin typeface="思源宋体 Heavy" panose="02020900000000000000" pitchFamily="18" charset="-122"/>
                <a:ea typeface="思源宋体 Heavy" panose="02020900000000000000" pitchFamily="18" charset="-122"/>
                <a:cs typeface="+mn-ea"/>
                <a:sym typeface="+mn-lt"/>
              </a:rPr>
              <a:t>Run 2 &amp; 3 no-interference fit result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88CEF9A-4218-CED1-9479-83B5A101E32F}"/>
              </a:ext>
            </a:extLst>
          </p:cNvPr>
          <p:cNvSpPr txBox="1"/>
          <p:nvPr/>
        </p:nvSpPr>
        <p:spPr>
          <a:xfrm>
            <a:off x="584012" y="786500"/>
            <a:ext cx="9982200" cy="9197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Font typeface="Wingdings" pitchFamily="2" charset="2"/>
              <a:buChar char="v"/>
            </a:pPr>
            <a:r>
              <a:rPr lang="en-US" sz="20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No-interference model:</a:t>
            </a:r>
            <a:endParaRPr lang="en-US" sz="2000" b="1" i="0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42950" lvl="1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en-US" b="1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Signal-hypothesis:</a:t>
            </a:r>
            <a:r>
              <a:rPr lang="en-US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NRSPS</a:t>
            </a:r>
            <a:r>
              <a:rPr lang="zh-CN" altLang="en-US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zh-CN" altLang="en-US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NRDPS</a:t>
            </a:r>
            <a:r>
              <a:rPr lang="zh-CN" altLang="en-US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zh-CN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Comb</a:t>
            </a:r>
            <a:r>
              <a:rPr lang="zh-CN" altLang="en-US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zh-CN" altLang="en-US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Feeddown</a:t>
            </a:r>
            <a:r>
              <a:rPr lang="zh-CN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zh-CN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BW0</a:t>
            </a:r>
            <a:r>
              <a:rPr lang="zh-CN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zh-CN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432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BW1</a:t>
            </a:r>
            <a:r>
              <a:rPr lang="zh-CN" altLang="en-US" b="1" dirty="0">
                <a:solidFill>
                  <a:srgbClr val="0432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432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zh-CN" altLang="en-US" b="1" dirty="0">
                <a:solidFill>
                  <a:srgbClr val="0432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432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BW2</a:t>
            </a:r>
            <a:r>
              <a:rPr lang="zh-CN" altLang="en-US" b="1" dirty="0">
                <a:solidFill>
                  <a:srgbClr val="0432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432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zh-CN" altLang="en-US" b="1" dirty="0">
                <a:solidFill>
                  <a:srgbClr val="0432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432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BW3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ACC8D24B-2B5F-FC2F-AAF1-BA34CF822377}"/>
                  </a:ext>
                </a:extLst>
              </p:cNvPr>
              <p:cNvSpPr txBox="1"/>
              <p:nvPr/>
            </p:nvSpPr>
            <p:spPr>
              <a:xfrm>
                <a:off x="2838205" y="1749271"/>
                <a:ext cx="5473814" cy="95256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lIns="0" tIns="0" rIns="0" bIns="0" rtlCol="0" anchor="ctr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sz="1400" b="0" i="1" smtClean="0">
                          <a:latin typeface="Cambria Math" panose="02040503050406030204" pitchFamily="18" charset="0"/>
                        </a:rPr>
                        <m:t>𝑃𝑑𝑓</m:t>
                      </m:r>
                      <m:d>
                        <m:dPr>
                          <m:ctrlPr>
                            <a:rPr lang="en-US" altLang="zh-CN" sz="1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altLang="zh-CN" sz="1400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</m:d>
                      <m:r>
                        <a:rPr lang="en-US" altLang="zh-CN" sz="1400" b="0" i="1" smtClean="0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hr m:val="∑"/>
                          <m:subHide m:val="on"/>
                          <m:supHide m:val="on"/>
                          <m:ctrlPr>
                            <a:rPr lang="en-US" altLang="zh-CN" sz="1400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/>
                        <m:sup/>
                        <m:e>
                          <m:sSub>
                            <m:sSubPr>
                              <m:ctrlPr>
                                <a:rPr lang="en-US" altLang="zh-CN" sz="1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zh-CN" sz="1400" b="0" i="1" smtClean="0"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b>
                              <m:sSub>
                                <m:sSubPr>
                                  <m:ctrlPr>
                                    <a:rPr lang="en-US" altLang="zh-CN" sz="1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1400" b="0" i="1" smtClean="0">
                                      <a:latin typeface="Cambria Math" panose="02040503050406030204" pitchFamily="18" charset="0"/>
                                    </a:rPr>
                                    <m:t>𝑋</m:t>
                                  </m:r>
                                </m:e>
                                <m:sub>
                                  <m:r>
                                    <a:rPr lang="en-US" altLang="zh-CN" sz="1400" b="0" i="1" smtClean="0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</m:sub>
                          </m:sSub>
                          <m:r>
                            <a:rPr lang="en-US" altLang="zh-CN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sSup>
                            <m:sSupPr>
                              <m:ctrlPr>
                                <a:rPr lang="en-US" altLang="zh-CN" sz="1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begChr m:val="|"/>
                                  <m:endChr m:val="|"/>
                                  <m:ctrlPr>
                                    <a:rPr lang="en-US" altLang="zh-CN" sz="1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altLang="zh-CN" sz="1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𝐵𝑊</m:t>
                                  </m:r>
                                  <m:d>
                                    <m:dPr>
                                      <m:ctrlPr>
                                        <a:rPr lang="en-US" altLang="zh-CN" sz="14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altLang="zh-CN" sz="14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𝑚</m:t>
                                      </m:r>
                                      <m:r>
                                        <a:rPr lang="en-US" altLang="zh-CN" sz="14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,</m:t>
                                      </m:r>
                                      <m:sSub>
                                        <m:sSubPr>
                                          <m:ctrlPr>
                                            <a:rPr lang="en-US" altLang="zh-CN" sz="1400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altLang="zh-CN" sz="1400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𝑀</m:t>
                                          </m:r>
                                        </m:e>
                                        <m:sub>
                                          <m:r>
                                            <a:rPr lang="en-US" altLang="zh-CN" sz="1400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𝑖</m:t>
                                          </m:r>
                                        </m:sub>
                                      </m:sSub>
                                      <m:r>
                                        <a:rPr lang="en-US" altLang="zh-CN" sz="14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,</m:t>
                                      </m:r>
                                      <m:sSub>
                                        <m:sSubPr>
                                          <m:ctrlPr>
                                            <a:rPr lang="en-US" altLang="zh-CN" sz="1400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m:rPr>
                                              <m:sty m:val="p"/>
                                            </m:rPr>
                                            <a:rPr lang="el-GR" altLang="zh-CN" sz="1400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Γ</m:t>
                                          </m:r>
                                        </m:e>
                                        <m:sub>
                                          <m:r>
                                            <a:rPr lang="en-US" altLang="zh-CN" sz="1400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𝑖</m:t>
                                          </m:r>
                                        </m:sub>
                                      </m:sSub>
                                    </m:e>
                                  </m:d>
                                </m:e>
                              </m:d>
                            </m:e>
                            <m:sup>
                              <m:r>
                                <a:rPr lang="en-US" altLang="zh-CN" sz="1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altLang="zh-CN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⊗</m:t>
                          </m:r>
                          <m:r>
                            <a:rPr lang="en-US" altLang="zh-CN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𝑅</m:t>
                          </m:r>
                          <m:d>
                            <m:dPr>
                              <m:ctrlPr>
                                <a:rPr lang="en-US" altLang="zh-CN" sz="1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altLang="zh-CN" sz="1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1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𝑀</m:t>
                                  </m:r>
                                </m:e>
                                <m:sub>
                                  <m:r>
                                    <a:rPr lang="en-US" altLang="zh-CN" sz="1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</m:e>
                          </m:d>
                        </m:e>
                      </m:nary>
                      <m:r>
                        <a:rPr lang="en-US" altLang="zh-CN" sz="1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altLang="zh-CN" sz="1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sz="1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en-US" altLang="zh-CN" sz="1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𝑁𝑅𝑆𝑃𝑆</m:t>
                          </m:r>
                        </m:sub>
                      </m:sSub>
                      <m:r>
                        <a:rPr lang="en-US" altLang="zh-CN" sz="1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⋅</m:t>
                      </m:r>
                      <m:sSub>
                        <m:sSubPr>
                          <m:ctrlPr>
                            <a:rPr lang="en-US" altLang="zh-CN" sz="1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sz="1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𝑓</m:t>
                          </m:r>
                        </m:e>
                        <m:sub>
                          <m:r>
                            <a:rPr lang="en-US" altLang="zh-CN" sz="1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𝑁𝑅𝑆𝑃𝑆</m:t>
                          </m:r>
                        </m:sub>
                      </m:sSub>
                      <m:d>
                        <m:dPr>
                          <m:ctrlPr>
                            <a:rPr lang="en-US" altLang="zh-CN" sz="1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altLang="zh-CN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𝑚</m:t>
                          </m:r>
                        </m:e>
                      </m:d>
                    </m:oMath>
                  </m:oMathPara>
                </a14:m>
                <a:endParaRPr lang="en-US" altLang="zh-CN" sz="1400" b="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altLang="zh-CN" sz="1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sz="1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en-US" altLang="zh-CN" sz="1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𝑁𝑅</m:t>
                          </m:r>
                          <m:r>
                            <m:rPr>
                              <m:sty m:val="p"/>
                            </m:rPr>
                            <a:rPr lang="en-US" altLang="zh-CN" sz="1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D</m:t>
                          </m:r>
                          <m:r>
                            <a:rPr lang="en-US" altLang="zh-CN" sz="1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𝑃𝑆</m:t>
                          </m:r>
                        </m:sub>
                      </m:sSub>
                      <m:r>
                        <a:rPr lang="en-US" altLang="zh-CN" sz="1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⋅</m:t>
                      </m:r>
                      <m:sSub>
                        <m:sSubPr>
                          <m:ctrlPr>
                            <a:rPr lang="en-US" altLang="zh-CN" sz="1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sz="1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𝑓</m:t>
                          </m:r>
                        </m:e>
                        <m:sub>
                          <m:r>
                            <a:rPr lang="en-US" altLang="zh-CN" sz="1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𝑁𝑅</m:t>
                          </m:r>
                          <m:r>
                            <a:rPr lang="en-US" altLang="zh-CN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𝐷</m:t>
                          </m:r>
                          <m:r>
                            <a:rPr lang="en-US" altLang="zh-CN" sz="1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𝑃𝑆</m:t>
                          </m:r>
                        </m:sub>
                      </m:sSub>
                      <m:d>
                        <m:dPr>
                          <m:ctrlPr>
                            <a:rPr lang="en-US" altLang="zh-CN" sz="1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altLang="zh-CN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𝑚</m:t>
                          </m:r>
                        </m:e>
                      </m:d>
                      <m:r>
                        <a:rPr lang="en-US" altLang="zh-CN" sz="1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altLang="zh-CN" sz="1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sz="1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altLang="zh-CN" sz="1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Co</m:t>
                          </m:r>
                          <m:r>
                            <a:rPr lang="en-US" altLang="zh-CN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𝑚𝑏</m:t>
                          </m:r>
                        </m:sub>
                      </m:sSub>
                      <m:r>
                        <a:rPr lang="en-US" altLang="zh-CN" sz="1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⋅</m:t>
                      </m:r>
                      <m:sSub>
                        <m:sSubPr>
                          <m:ctrlPr>
                            <a:rPr lang="en-US" altLang="zh-CN" sz="1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sz="1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𝑓</m:t>
                          </m:r>
                        </m:e>
                        <m:sub>
                          <m:r>
                            <a:rPr lang="en-US" altLang="zh-CN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𝐶𝑜𝑚𝑏</m:t>
                          </m:r>
                        </m:sub>
                      </m:sSub>
                      <m:d>
                        <m:dPr>
                          <m:ctrlPr>
                            <a:rPr lang="en-US" altLang="zh-CN" sz="1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altLang="zh-CN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𝑚</m:t>
                          </m:r>
                        </m:e>
                      </m:d>
                      <m:r>
                        <a:rPr lang="en-US" altLang="zh-CN" sz="1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altLang="zh-CN" sz="1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sz="1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en-US" altLang="zh-CN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𝐹𝑒𝑒𝑑𝑜𝑤𝑛</m:t>
                          </m:r>
                        </m:sub>
                      </m:sSub>
                      <m:r>
                        <a:rPr lang="en-US" altLang="zh-CN" sz="1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⋅</m:t>
                      </m:r>
                      <m:sSub>
                        <m:sSubPr>
                          <m:ctrlPr>
                            <a:rPr lang="en-US" altLang="zh-CN" sz="1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sz="1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𝑓</m:t>
                          </m:r>
                        </m:e>
                        <m:sub>
                          <m:r>
                            <a:rPr lang="en-US" altLang="zh-CN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𝐹𝑒𝑒𝑑𝑑𝑜𝑤𝑛</m:t>
                          </m:r>
                        </m:sub>
                      </m:sSub>
                      <m:d>
                        <m:dPr>
                          <m:ctrlPr>
                            <a:rPr lang="en-US" altLang="zh-CN" sz="1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altLang="zh-CN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𝑚</m:t>
                          </m:r>
                        </m:e>
                      </m:d>
                    </m:oMath>
                  </m:oMathPara>
                </a14:m>
                <a:endParaRPr lang="en-CN" sz="1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CN" sz="1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ACC8D24B-2B5F-FC2F-AAF1-BA34CF82237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38205" y="1749271"/>
                <a:ext cx="5473814" cy="952568"/>
              </a:xfrm>
              <a:prstGeom prst="rect">
                <a:avLst/>
              </a:prstGeom>
              <a:blipFill>
                <a:blip r:embed="rId4"/>
                <a:stretch>
                  <a:fillRect t="-79221" b="-68831"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CN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extBox 4">
            <a:extLst>
              <a:ext uri="{FF2B5EF4-FFF2-40B4-BE49-F238E27FC236}">
                <a16:creationId xmlns:a16="http://schemas.microsoft.com/office/drawing/2014/main" id="{DDEEF9F4-0329-DAEC-89D9-6A13A85C6B8C}"/>
              </a:ext>
            </a:extLst>
          </p:cNvPr>
          <p:cNvSpPr txBox="1"/>
          <p:nvPr/>
        </p:nvSpPr>
        <p:spPr>
          <a:xfrm>
            <a:off x="2219970" y="6286783"/>
            <a:ext cx="7975004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en-US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Dips poorly described — </a:t>
            </a:r>
            <a:r>
              <a:rPr lang="en-US" sz="2200" b="1" i="1" dirty="0">
                <a:solidFill>
                  <a:srgbClr val="9437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</a:t>
            </a:r>
            <a:r>
              <a:rPr lang="en-US" altLang="zh-CN" sz="2200" b="1" i="1" dirty="0">
                <a:solidFill>
                  <a:srgbClr val="9437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n-US" altLang="zh-CN" sz="2200" b="1" i="1" dirty="0" err="1">
                <a:solidFill>
                  <a:srgbClr val="9437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sz="2200" b="1" i="1" dirty="0" err="1">
                <a:solidFill>
                  <a:srgbClr val="9437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nterf</a:t>
            </a:r>
            <a:r>
              <a:rPr lang="en-US" altLang="zh-CN" sz="2200" b="1" i="1" dirty="0">
                <a:solidFill>
                  <a:srgbClr val="9437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sz="2200" b="1" i="1" dirty="0">
                <a:solidFill>
                  <a:srgbClr val="9437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model no longer sufficient</a:t>
            </a:r>
            <a:r>
              <a:rPr lang="zh-CN" altLang="en-US" sz="2200" b="1" i="1" dirty="0">
                <a:solidFill>
                  <a:srgbClr val="9437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2200" b="1" i="1" dirty="0">
                <a:solidFill>
                  <a:srgbClr val="9437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!</a:t>
            </a:r>
            <a:endParaRPr lang="en-CN" sz="2200" b="1" i="1" dirty="0">
              <a:solidFill>
                <a:srgbClr val="9437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FE53E08-48FC-CE0D-95F6-D2C76FB6AAB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24569" y="2812440"/>
            <a:ext cx="4443137" cy="332721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5B4A79A1-6C95-428C-27A2-A000400A6A73}"/>
              </a:ext>
            </a:extLst>
          </p:cNvPr>
          <p:cNvSpPr txBox="1"/>
          <p:nvPr/>
        </p:nvSpPr>
        <p:spPr>
          <a:xfrm>
            <a:off x="3036482" y="2959573"/>
            <a:ext cx="1435433" cy="307777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zh-CN" sz="1400" b="1" i="1" dirty="0">
                <a:latin typeface="Calibri" panose="020F0502020204030204" pitchFamily="34" charset="0"/>
                <a:cs typeface="Calibri" panose="020F0502020204030204" pitchFamily="34" charset="0"/>
              </a:rPr>
              <a:t>Run</a:t>
            </a:r>
            <a:r>
              <a:rPr lang="zh-CN" altLang="en-US" sz="1400" b="1" i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zh-CN" sz="1400" b="1" i="1" dirty="0">
                <a:latin typeface="Calibri" panose="020F0502020204030204" pitchFamily="34" charset="0"/>
                <a:cs typeface="Calibri" panose="020F0502020204030204" pitchFamily="34" charset="0"/>
              </a:rPr>
              <a:t>2</a:t>
            </a:r>
            <a:r>
              <a:rPr lang="zh-CN" altLang="en-US" sz="1400" b="1" i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zh-CN" sz="1400" b="1" i="1" dirty="0">
                <a:latin typeface="Calibri" panose="020F0502020204030204" pitchFamily="34" charset="0"/>
                <a:cs typeface="Calibri" panose="020F0502020204030204" pitchFamily="34" charset="0"/>
              </a:rPr>
              <a:t>No-</a:t>
            </a:r>
            <a:r>
              <a:rPr lang="en-US" altLang="zh-CN" sz="1400" b="1" i="1" dirty="0" err="1">
                <a:latin typeface="Calibri" panose="020F0502020204030204" pitchFamily="34" charset="0"/>
                <a:cs typeface="Calibri" panose="020F0502020204030204" pitchFamily="34" charset="0"/>
              </a:rPr>
              <a:t>Interf</a:t>
            </a:r>
            <a:endParaRPr lang="en-CN" sz="1400" b="1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0" name="Picture 7">
            <a:extLst>
              <a:ext uri="{FF2B5EF4-FFF2-40B4-BE49-F238E27FC236}">
                <a16:creationId xmlns:a16="http://schemas.microsoft.com/office/drawing/2014/main" id="{5F064700-4C06-3B8F-98F4-EADAEBC3BEFA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/>
          <a:stretch/>
        </p:blipFill>
        <p:spPr>
          <a:xfrm>
            <a:off x="6096000" y="2754817"/>
            <a:ext cx="4328569" cy="3401017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F940AD94-5F54-9C36-BDB6-9E80C7CA4298}"/>
              </a:ext>
            </a:extLst>
          </p:cNvPr>
          <p:cNvSpPr txBox="1"/>
          <p:nvPr/>
        </p:nvSpPr>
        <p:spPr>
          <a:xfrm>
            <a:off x="7602455" y="2949887"/>
            <a:ext cx="1628273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zh-CN" sz="1400" b="1" i="1" dirty="0">
                <a:solidFill>
                  <a:srgbClr val="0432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Run</a:t>
            </a:r>
            <a:r>
              <a:rPr lang="zh-CN" altLang="en-US" sz="1400" b="1" i="1" dirty="0">
                <a:solidFill>
                  <a:srgbClr val="0432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zh-CN" sz="1400" b="1" i="1" dirty="0">
                <a:solidFill>
                  <a:srgbClr val="0432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2+3</a:t>
            </a:r>
            <a:r>
              <a:rPr lang="zh-CN" altLang="en-US" sz="1400" b="1" i="1" dirty="0">
                <a:solidFill>
                  <a:srgbClr val="0432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zh-CN" sz="1400" b="1" i="1" dirty="0">
                <a:solidFill>
                  <a:srgbClr val="0432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No-</a:t>
            </a:r>
            <a:r>
              <a:rPr lang="en-US" altLang="zh-CN" sz="1400" b="1" i="1" dirty="0" err="1">
                <a:solidFill>
                  <a:srgbClr val="0432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Interf</a:t>
            </a:r>
            <a:endParaRPr lang="en-CN" sz="1400" b="1" i="1" dirty="0">
              <a:solidFill>
                <a:srgbClr val="0432FF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2" name="Rounded Rectangle 11">
            <a:extLst>
              <a:ext uri="{FF2B5EF4-FFF2-40B4-BE49-F238E27FC236}">
                <a16:creationId xmlns:a16="http://schemas.microsoft.com/office/drawing/2014/main" id="{2375EB55-07E8-B4D5-EAE5-E937DCEC424B}"/>
              </a:ext>
            </a:extLst>
          </p:cNvPr>
          <p:cNvSpPr/>
          <p:nvPr/>
        </p:nvSpPr>
        <p:spPr>
          <a:xfrm>
            <a:off x="2607219" y="5099031"/>
            <a:ext cx="190191" cy="688132"/>
          </a:xfrm>
          <a:prstGeom prst="roundRect">
            <a:avLst/>
          </a:prstGeom>
          <a:solidFill>
            <a:srgbClr val="FFFF00">
              <a:alpha val="47451"/>
            </a:srgbClr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N"/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3626BA40-B7B0-CCDD-6065-E768A46C8EC2}"/>
              </a:ext>
            </a:extLst>
          </p:cNvPr>
          <p:cNvSpPr/>
          <p:nvPr/>
        </p:nvSpPr>
        <p:spPr>
          <a:xfrm>
            <a:off x="3148344" y="5099031"/>
            <a:ext cx="158493" cy="688874"/>
          </a:xfrm>
          <a:prstGeom prst="roundRect">
            <a:avLst/>
          </a:prstGeom>
          <a:solidFill>
            <a:srgbClr val="FFFF00">
              <a:alpha val="47451"/>
            </a:srgbClr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N"/>
          </a:p>
        </p:txBody>
      </p:sp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EE432F6C-7FAF-9B7C-DAE2-2BCC32256C62}"/>
              </a:ext>
            </a:extLst>
          </p:cNvPr>
          <p:cNvSpPr/>
          <p:nvPr/>
        </p:nvSpPr>
        <p:spPr>
          <a:xfrm>
            <a:off x="2607219" y="3421647"/>
            <a:ext cx="190191" cy="896873"/>
          </a:xfrm>
          <a:prstGeom prst="roundRect">
            <a:avLst/>
          </a:prstGeom>
          <a:solidFill>
            <a:srgbClr val="FFFF00">
              <a:alpha val="47451"/>
            </a:srgbClr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N"/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62E42E15-F8FB-F3A7-70A6-E5016BB42009}"/>
              </a:ext>
            </a:extLst>
          </p:cNvPr>
          <p:cNvSpPr/>
          <p:nvPr/>
        </p:nvSpPr>
        <p:spPr>
          <a:xfrm>
            <a:off x="3148344" y="3814276"/>
            <a:ext cx="158493" cy="688874"/>
          </a:xfrm>
          <a:prstGeom prst="roundRect">
            <a:avLst/>
          </a:prstGeom>
          <a:solidFill>
            <a:srgbClr val="FFFF00">
              <a:alpha val="47451"/>
            </a:srgbClr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N"/>
          </a:p>
        </p:txBody>
      </p:sp>
      <p:sp>
        <p:nvSpPr>
          <p:cNvPr id="16" name="Rounded Rectangle 15">
            <a:extLst>
              <a:ext uri="{FF2B5EF4-FFF2-40B4-BE49-F238E27FC236}">
                <a16:creationId xmlns:a16="http://schemas.microsoft.com/office/drawing/2014/main" id="{D0C248D8-5087-AF96-2358-44A798449728}"/>
              </a:ext>
            </a:extLst>
          </p:cNvPr>
          <p:cNvSpPr/>
          <p:nvPr/>
        </p:nvSpPr>
        <p:spPr>
          <a:xfrm>
            <a:off x="7225010" y="3561451"/>
            <a:ext cx="190191" cy="600515"/>
          </a:xfrm>
          <a:prstGeom prst="roundRect">
            <a:avLst/>
          </a:prstGeom>
          <a:solidFill>
            <a:srgbClr val="FFFF00">
              <a:alpha val="47451"/>
            </a:srgbClr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N"/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E3CF717B-DFCC-C403-86F7-FC867AB31BF1}"/>
              </a:ext>
            </a:extLst>
          </p:cNvPr>
          <p:cNvSpPr/>
          <p:nvPr/>
        </p:nvSpPr>
        <p:spPr>
          <a:xfrm>
            <a:off x="7225010" y="5146176"/>
            <a:ext cx="190191" cy="665670"/>
          </a:xfrm>
          <a:prstGeom prst="roundRect">
            <a:avLst/>
          </a:prstGeom>
          <a:solidFill>
            <a:srgbClr val="FFFF00">
              <a:alpha val="47451"/>
            </a:srgbClr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N"/>
          </a:p>
        </p:txBody>
      </p:sp>
      <p:sp>
        <p:nvSpPr>
          <p:cNvPr id="18" name="Rounded Rectangle 17">
            <a:extLst>
              <a:ext uri="{FF2B5EF4-FFF2-40B4-BE49-F238E27FC236}">
                <a16:creationId xmlns:a16="http://schemas.microsoft.com/office/drawing/2014/main" id="{1081C630-C7DC-2E30-99AF-44AC2818725A}"/>
              </a:ext>
            </a:extLst>
          </p:cNvPr>
          <p:cNvSpPr/>
          <p:nvPr/>
        </p:nvSpPr>
        <p:spPr>
          <a:xfrm>
            <a:off x="7740647" y="3805496"/>
            <a:ext cx="158493" cy="412082"/>
          </a:xfrm>
          <a:prstGeom prst="roundRect">
            <a:avLst/>
          </a:prstGeom>
          <a:solidFill>
            <a:srgbClr val="FFFF00">
              <a:alpha val="47451"/>
            </a:srgbClr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N"/>
          </a:p>
        </p:txBody>
      </p:sp>
      <p:sp>
        <p:nvSpPr>
          <p:cNvPr id="19" name="Rounded Rectangle 18">
            <a:extLst>
              <a:ext uri="{FF2B5EF4-FFF2-40B4-BE49-F238E27FC236}">
                <a16:creationId xmlns:a16="http://schemas.microsoft.com/office/drawing/2014/main" id="{47DF1BC8-6534-8FB8-FECB-428633550630}"/>
              </a:ext>
            </a:extLst>
          </p:cNvPr>
          <p:cNvSpPr/>
          <p:nvPr/>
        </p:nvSpPr>
        <p:spPr>
          <a:xfrm>
            <a:off x="7740647" y="5140973"/>
            <a:ext cx="158493" cy="665670"/>
          </a:xfrm>
          <a:prstGeom prst="roundRect">
            <a:avLst/>
          </a:prstGeom>
          <a:solidFill>
            <a:srgbClr val="FFFF00">
              <a:alpha val="47451"/>
            </a:srgbClr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N"/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C6A18FBE-CEC2-EB0C-9110-BD6340A4F9EF}"/>
              </a:ext>
            </a:extLst>
          </p:cNvPr>
          <p:cNvSpPr/>
          <p:nvPr/>
        </p:nvSpPr>
        <p:spPr>
          <a:xfrm>
            <a:off x="6358399" y="5581122"/>
            <a:ext cx="161663" cy="316986"/>
          </a:xfrm>
          <a:prstGeom prst="roundRect">
            <a:avLst/>
          </a:prstGeom>
          <a:solidFill>
            <a:srgbClr val="FFFF00">
              <a:alpha val="47451"/>
            </a:srgbClr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N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0288EADA-9F6E-23AE-D084-F801FC309C75}"/>
              </a:ext>
            </a:extLst>
          </p:cNvPr>
          <p:cNvSpPr txBox="1"/>
          <p:nvPr/>
        </p:nvSpPr>
        <p:spPr>
          <a:xfrm>
            <a:off x="1903622" y="2680703"/>
            <a:ext cx="2506633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00" b="0" i="0" dirty="0">
                <a:solidFill>
                  <a:srgbClr val="000000"/>
                </a:solidFill>
                <a:effectLst/>
                <a:latin typeface="Helvetica" pitchFamily="2" charset="0"/>
                <a:hlinkClick r:id="rId7"/>
              </a:rPr>
              <a:t>Phys. Rev. Lett. 132</a:t>
            </a:r>
            <a:r>
              <a:rPr lang="en-US" altLang="zh-CN" sz="1000" b="0" i="0" dirty="0">
                <a:solidFill>
                  <a:srgbClr val="000000"/>
                </a:solidFill>
                <a:effectLst/>
                <a:latin typeface="Helvetica" pitchFamily="2" charset="0"/>
                <a:hlinkClick r:id="rId7"/>
              </a:rPr>
              <a:t>:</a:t>
            </a:r>
            <a:r>
              <a:rPr lang="en-US" sz="1000" b="0" i="0" dirty="0">
                <a:solidFill>
                  <a:srgbClr val="000000"/>
                </a:solidFill>
                <a:effectLst/>
                <a:latin typeface="Helvetica" pitchFamily="2" charset="0"/>
                <a:hlinkClick r:id="rId7"/>
              </a:rPr>
              <a:t>111901</a:t>
            </a:r>
            <a:r>
              <a:rPr lang="en-US" altLang="zh-CN" sz="1000" dirty="0">
                <a:solidFill>
                  <a:srgbClr val="000000"/>
                </a:solidFill>
                <a:latin typeface="Helvetica" pitchFamily="2" charset="0"/>
                <a:hlinkClick r:id="rId7"/>
              </a:rPr>
              <a:t>,</a:t>
            </a:r>
            <a:r>
              <a:rPr lang="zh-CN" altLang="en-US" sz="1000" dirty="0">
                <a:solidFill>
                  <a:srgbClr val="000000"/>
                </a:solidFill>
                <a:latin typeface="Helvetica" pitchFamily="2" charset="0"/>
                <a:hlinkClick r:id="rId7"/>
              </a:rPr>
              <a:t> </a:t>
            </a:r>
            <a:r>
              <a:rPr lang="en-US" altLang="zh-CN" sz="1000" dirty="0">
                <a:solidFill>
                  <a:srgbClr val="000000"/>
                </a:solidFill>
                <a:latin typeface="Helvetica" pitchFamily="2" charset="0"/>
                <a:hlinkClick r:id="rId7"/>
              </a:rPr>
              <a:t>2024</a:t>
            </a:r>
            <a:endParaRPr lang="en-CN" sz="1000" dirty="0">
              <a:latin typeface="Helvetica" pitchFamily="2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39AC6551-D824-03D8-A1C1-C1E4F2D46201}"/>
              </a:ext>
            </a:extLst>
          </p:cNvPr>
          <p:cNvSpPr txBox="1"/>
          <p:nvPr/>
        </p:nvSpPr>
        <p:spPr>
          <a:xfrm>
            <a:off x="6456482" y="2685803"/>
            <a:ext cx="1630921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00" b="0" i="0" dirty="0">
                <a:solidFill>
                  <a:srgbClr val="000000"/>
                </a:solidFill>
                <a:effectLst/>
                <a:latin typeface="Helvetica" pitchFamily="2" charset="0"/>
                <a:hlinkClick r:id="rId8"/>
              </a:rPr>
              <a:t>CMS-PAS-BPH-24-003</a:t>
            </a:r>
            <a:endParaRPr lang="en-CN" sz="1000" dirty="0">
              <a:latin typeface="Helvetica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574770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1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AutoShape 2" descr="ataQuality &lt; CMSPublic &lt; TWiki">
            <a:extLst>
              <a:ext uri="{FF2B5EF4-FFF2-40B4-BE49-F238E27FC236}">
                <a16:creationId xmlns:a16="http://schemas.microsoft.com/office/drawing/2014/main" id="{D7ABA860-4640-919D-4CAC-5CD133994D22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786500" y="525972"/>
            <a:ext cx="2286000" cy="1714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" name="Slide Number Placeholder 8">
            <a:extLst>
              <a:ext uri="{FF2B5EF4-FFF2-40B4-BE49-F238E27FC236}">
                <a16:creationId xmlns:a16="http://schemas.microsoft.com/office/drawing/2014/main" id="{847CD213-329B-ED66-25C4-11BFB9C70832}"/>
              </a:ext>
            </a:extLst>
          </p:cNvPr>
          <p:cNvSpPr txBox="1">
            <a:spLocks/>
          </p:cNvSpPr>
          <p:nvPr/>
        </p:nvSpPr>
        <p:spPr>
          <a:xfrm>
            <a:off x="11761064" y="6530807"/>
            <a:ext cx="4402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0656997-67EF-DA49-A4B2-B9CA2969301D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7" name="Picture 1" descr="page1image45887056">
            <a:extLst>
              <a:ext uri="{FF2B5EF4-FFF2-40B4-BE49-F238E27FC236}">
                <a16:creationId xmlns:a16="http://schemas.microsoft.com/office/drawing/2014/main" id="{558BE136-BA63-400E-2465-FA7F5AAB790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"/>
            <a:ext cx="786500" cy="786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文本框 27">
            <a:extLst>
              <a:ext uri="{FF2B5EF4-FFF2-40B4-BE49-F238E27FC236}">
                <a16:creationId xmlns:a16="http://schemas.microsoft.com/office/drawing/2014/main" id="{D50B6C07-C9F5-E68B-4DDB-0085F3CB93FC}"/>
              </a:ext>
            </a:extLst>
          </p:cNvPr>
          <p:cNvSpPr txBox="1"/>
          <p:nvPr/>
        </p:nvSpPr>
        <p:spPr>
          <a:xfrm>
            <a:off x="0" y="100863"/>
            <a:ext cx="1219199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b="1" dirty="0">
                <a:solidFill>
                  <a:srgbClr val="703881"/>
                </a:solidFill>
                <a:latin typeface="思源宋体 Heavy" panose="02020900000000000000" pitchFamily="18" charset="-122"/>
                <a:ea typeface="思源宋体 Heavy" panose="02020900000000000000" pitchFamily="18" charset="-122"/>
                <a:cs typeface="+mn-ea"/>
                <a:sym typeface="+mn-lt"/>
              </a:rPr>
              <a:t>Run 2 &amp; 3 interference fit result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D643E85-5269-537C-0302-703D3680E9C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60394" y="1332549"/>
            <a:ext cx="5225451" cy="4107613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9489BCFC-52F5-8856-ACAF-B018FB2F441B}"/>
              </a:ext>
            </a:extLst>
          </p:cNvPr>
          <p:cNvSpPr txBox="1"/>
          <p:nvPr/>
        </p:nvSpPr>
        <p:spPr>
          <a:xfrm>
            <a:off x="2098812" y="5379664"/>
            <a:ext cx="7803200" cy="96141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Font typeface="Wingdings" pitchFamily="2" charset="2"/>
              <a:buChar char="Ø"/>
            </a:pPr>
            <a:r>
              <a:rPr lang="en" altLang="zh-CN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All</a:t>
            </a:r>
            <a:r>
              <a:rPr lang="zh-CN" alt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states</a:t>
            </a:r>
            <a:r>
              <a:rPr lang="zh-CN" alt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and</a:t>
            </a:r>
            <a:r>
              <a:rPr lang="zh-CN" alt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dips</a:t>
            </a:r>
            <a:r>
              <a:rPr lang="zh-CN" alt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2000" b="1" dirty="0">
                <a:solidFill>
                  <a:srgbClr val="9437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well</a:t>
            </a:r>
            <a:r>
              <a:rPr lang="zh-CN" altLang="en-US" sz="2000" b="1" dirty="0">
                <a:solidFill>
                  <a:srgbClr val="9437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2000" b="1" dirty="0">
                <a:solidFill>
                  <a:srgbClr val="9437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above</a:t>
            </a:r>
            <a:r>
              <a:rPr lang="zh-CN" altLang="en-US" sz="2000" b="1" dirty="0">
                <a:solidFill>
                  <a:srgbClr val="9437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" altLang="zh-CN" sz="2000" b="1" dirty="0">
                <a:solidFill>
                  <a:srgbClr val="9437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el-GR" altLang="zh-CN" sz="2000" b="1" dirty="0">
                <a:solidFill>
                  <a:srgbClr val="9437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σ</a:t>
            </a:r>
            <a:r>
              <a:rPr lang="zh-CN" altLang="en-US" sz="2000" b="1" dirty="0">
                <a:solidFill>
                  <a:srgbClr val="9437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2000" b="1" dirty="0">
                <a:solidFill>
                  <a:srgbClr val="9437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!</a:t>
            </a:r>
          </a:p>
          <a:p>
            <a:pPr marL="342900" indent="-342900">
              <a:lnSpc>
                <a:spcPct val="150000"/>
              </a:lnSpc>
              <a:buFont typeface="Wingdings" pitchFamily="2" charset="2"/>
              <a:buChar char="Ø"/>
            </a:pPr>
            <a:r>
              <a:rPr lang="en-US" altLang="zh-CN" sz="2000" b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Quantum </a:t>
            </a:r>
            <a:r>
              <a:rPr lang="en-US" altLang="zh-CN" sz="2000" b="1" dirty="0">
                <a:solidFill>
                  <a:srgbClr val="9437FF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interference among structures validated!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68739AD7-7DAA-6349-A48B-1EE029E9DC61}"/>
                  </a:ext>
                </a:extLst>
              </p:cNvPr>
              <p:cNvSpPr txBox="1"/>
              <p:nvPr/>
            </p:nvSpPr>
            <p:spPr>
              <a:xfrm>
                <a:off x="7301216" y="6398978"/>
                <a:ext cx="4693592" cy="40709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altLang="zh-CN" sz="2000" b="1" i="1" dirty="0">
                    <a:solidFill>
                      <a:srgbClr val="7030A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Strongly</a:t>
                </a:r>
                <a:r>
                  <a:rPr lang="zh-CN" altLang="en-US" sz="2000" b="1" i="1" dirty="0">
                    <a:solidFill>
                      <a:srgbClr val="7030A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en-US" altLang="zh-CN" sz="2000" b="1" i="1" dirty="0">
                    <a:solidFill>
                      <a:srgbClr val="7030A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imply</a:t>
                </a:r>
                <a:r>
                  <a:rPr lang="zh-CN" altLang="en-US" sz="2000" b="1" i="1" dirty="0">
                    <a:solidFill>
                      <a:srgbClr val="7030A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en-US" altLang="zh-CN" sz="2000" b="1" i="1" dirty="0">
                    <a:solidFill>
                      <a:srgbClr val="7030A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that</a:t>
                </a:r>
                <a:r>
                  <a:rPr lang="zh-CN" altLang="en-US" sz="2000" b="1" i="1" dirty="0">
                    <a:solidFill>
                      <a:srgbClr val="7030A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en-US" altLang="zh-CN" sz="2000" b="1" i="1" dirty="0">
                    <a:solidFill>
                      <a:srgbClr val="7030A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they</a:t>
                </a:r>
                <a:r>
                  <a:rPr lang="zh-CN" altLang="en-US" sz="2000" b="1" i="1" dirty="0">
                    <a:solidFill>
                      <a:srgbClr val="7030A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en-US" altLang="zh-CN" sz="2000" b="1" i="1" dirty="0">
                    <a:solidFill>
                      <a:srgbClr val="7030A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have</a:t>
                </a:r>
                <a:r>
                  <a:rPr lang="zh-CN" altLang="en-US" sz="2000" b="1" i="1" dirty="0">
                    <a:solidFill>
                      <a:srgbClr val="7030A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en-US" altLang="zh-CN" sz="2000" b="1" i="1" dirty="0">
                    <a:solidFill>
                      <a:srgbClr val="7030A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same</a:t>
                </a:r>
                <a:r>
                  <a:rPr lang="zh-CN" altLang="en-US" sz="2000" b="1" i="1" dirty="0">
                    <a:solidFill>
                      <a:srgbClr val="7030A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1" i="1" smtClean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altLang="zh-CN" sz="2000" b="1" i="1" smtClean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𝑱</m:t>
                        </m:r>
                      </m:e>
                      <m:sup>
                        <m:r>
                          <a:rPr lang="en-US" altLang="zh-CN" sz="2000" b="1" i="1" smtClean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𝑷𝑪</m:t>
                        </m:r>
                      </m:sup>
                    </m:sSup>
                  </m:oMath>
                </a14:m>
                <a:endParaRPr lang="en" altLang="zh-CN" sz="2000" b="1" i="1" dirty="0">
                  <a:solidFill>
                    <a:srgbClr val="7030A0"/>
                  </a:solidFill>
                  <a:effectLst/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68739AD7-7DAA-6349-A48B-1EE029E9DC6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01216" y="6398978"/>
                <a:ext cx="4693592" cy="407099"/>
              </a:xfrm>
              <a:prstGeom prst="rect">
                <a:avLst/>
              </a:prstGeom>
              <a:blipFill>
                <a:blip r:embed="rId5"/>
                <a:stretch>
                  <a:fillRect l="-1622" t="-9375" b="-25000"/>
                </a:stretch>
              </a:blipFill>
            </p:spPr>
            <p:txBody>
              <a:bodyPr/>
              <a:lstStyle/>
              <a:p>
                <a:r>
                  <a:rPr lang="en-CN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文本框 9">
            <a:extLst>
              <a:ext uri="{FF2B5EF4-FFF2-40B4-BE49-F238E27FC236}">
                <a16:creationId xmlns:a16="http://schemas.microsoft.com/office/drawing/2014/main" id="{710979D5-1518-E530-BA87-136E362C5EE9}"/>
              </a:ext>
            </a:extLst>
          </p:cNvPr>
          <p:cNvSpPr txBox="1"/>
          <p:nvPr/>
        </p:nvSpPr>
        <p:spPr>
          <a:xfrm>
            <a:off x="3114176" y="1747511"/>
            <a:ext cx="6202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1600" b="1" dirty="0">
                <a:solidFill>
                  <a:srgbClr val="FF4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17</a:t>
            </a:r>
            <a:r>
              <a:rPr lang="el-GR" altLang="zh-CN" sz="1600" b="1" dirty="0">
                <a:solidFill>
                  <a:srgbClr val="FF40FF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σ</a:t>
            </a:r>
            <a:endParaRPr kumimoji="1" lang="zh-CN" altLang="en-US" sz="1600" b="1" dirty="0">
              <a:solidFill>
                <a:srgbClr val="FF40FF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" name="文本框 10">
            <a:extLst>
              <a:ext uri="{FF2B5EF4-FFF2-40B4-BE49-F238E27FC236}">
                <a16:creationId xmlns:a16="http://schemas.microsoft.com/office/drawing/2014/main" id="{A73E15FF-76BC-E491-09F1-695EFA6E99E0}"/>
              </a:ext>
            </a:extLst>
          </p:cNvPr>
          <p:cNvSpPr txBox="1"/>
          <p:nvPr/>
        </p:nvSpPr>
        <p:spPr>
          <a:xfrm>
            <a:off x="3622777" y="2228725"/>
            <a:ext cx="49976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1600" b="1" dirty="0">
                <a:solidFill>
                  <a:srgbClr val="FF40FF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8</a:t>
            </a:r>
            <a:r>
              <a:rPr lang="el-GR" altLang="zh-CN" sz="1600" b="1" dirty="0">
                <a:solidFill>
                  <a:srgbClr val="FF40FF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σ</a:t>
            </a:r>
            <a:endParaRPr kumimoji="1" lang="zh-CN" altLang="en-US" sz="1600" b="1" dirty="0">
              <a:solidFill>
                <a:srgbClr val="FF40FF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" name="文本框 11">
            <a:extLst>
              <a:ext uri="{FF2B5EF4-FFF2-40B4-BE49-F238E27FC236}">
                <a16:creationId xmlns:a16="http://schemas.microsoft.com/office/drawing/2014/main" id="{6445E308-374A-6025-C62F-CB200DC3F9C9}"/>
              </a:ext>
            </a:extLst>
          </p:cNvPr>
          <p:cNvSpPr txBox="1"/>
          <p:nvPr/>
        </p:nvSpPr>
        <p:spPr>
          <a:xfrm>
            <a:off x="2405857" y="1487357"/>
            <a:ext cx="61072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1600" b="1" dirty="0">
                <a:solidFill>
                  <a:srgbClr val="FF4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15</a:t>
            </a:r>
            <a:r>
              <a:rPr lang="el-GR" altLang="zh-CN" sz="1600" b="1" dirty="0">
                <a:solidFill>
                  <a:srgbClr val="FF40FF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σ</a:t>
            </a:r>
            <a:endParaRPr kumimoji="1" lang="zh-CN" altLang="en-US" sz="1600" b="1" dirty="0">
              <a:solidFill>
                <a:srgbClr val="FF40FF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" name="文本框 1">
            <a:extLst>
              <a:ext uri="{FF2B5EF4-FFF2-40B4-BE49-F238E27FC236}">
                <a16:creationId xmlns:a16="http://schemas.microsoft.com/office/drawing/2014/main" id="{EDD689AC-E18C-CE15-E0EB-2C9BC1F3E87B}"/>
              </a:ext>
            </a:extLst>
          </p:cNvPr>
          <p:cNvSpPr txBox="1"/>
          <p:nvPr/>
        </p:nvSpPr>
        <p:spPr>
          <a:xfrm>
            <a:off x="2160506" y="2865719"/>
            <a:ext cx="171215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1600" b="1" dirty="0">
                <a:solidFill>
                  <a:srgbClr val="0410FB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Dip1:</a:t>
            </a:r>
            <a:r>
              <a:rPr kumimoji="1" lang="zh-CN" altLang="en-US" sz="1600" b="1" dirty="0">
                <a:solidFill>
                  <a:srgbClr val="0410FB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kumimoji="1" lang="en-US" altLang="zh-CN" sz="1600" b="1" dirty="0">
                <a:solidFill>
                  <a:srgbClr val="0410FB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10</a:t>
            </a:r>
            <a:r>
              <a:rPr lang="el-GR" altLang="zh-CN" sz="1600" b="1" dirty="0">
                <a:solidFill>
                  <a:srgbClr val="0410FB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σ</a:t>
            </a:r>
            <a:endParaRPr kumimoji="1" lang="zh-CN" altLang="en-US" sz="1600" b="1" dirty="0">
              <a:solidFill>
                <a:srgbClr val="0410FB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2" name="文本框 5">
            <a:extLst>
              <a:ext uri="{FF2B5EF4-FFF2-40B4-BE49-F238E27FC236}">
                <a16:creationId xmlns:a16="http://schemas.microsoft.com/office/drawing/2014/main" id="{CD49EDF7-07FB-707E-FEAA-A794E85B12B2}"/>
              </a:ext>
            </a:extLst>
          </p:cNvPr>
          <p:cNvSpPr txBox="1"/>
          <p:nvPr/>
        </p:nvSpPr>
        <p:spPr>
          <a:xfrm>
            <a:off x="3136771" y="3047801"/>
            <a:ext cx="171215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1600" b="1" dirty="0">
                <a:solidFill>
                  <a:srgbClr val="0410FB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Dip2:</a:t>
            </a:r>
            <a:r>
              <a:rPr kumimoji="1" lang="zh-CN" altLang="en-US" sz="1600" b="1" dirty="0">
                <a:solidFill>
                  <a:srgbClr val="0410FB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kumimoji="1" lang="en-US" altLang="zh-CN" sz="1600" b="1" dirty="0">
                <a:solidFill>
                  <a:srgbClr val="0410FB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7</a:t>
            </a:r>
            <a:r>
              <a:rPr lang="el-GR" altLang="zh-CN" sz="1600" b="1" dirty="0">
                <a:solidFill>
                  <a:srgbClr val="0410FB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σ</a:t>
            </a:r>
            <a:endParaRPr kumimoji="1" lang="zh-CN" altLang="en-US" sz="1600" b="1" dirty="0">
              <a:solidFill>
                <a:srgbClr val="0410FB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3" name="TextBox 15">
            <a:extLst>
              <a:ext uri="{FF2B5EF4-FFF2-40B4-BE49-F238E27FC236}">
                <a16:creationId xmlns:a16="http://schemas.microsoft.com/office/drawing/2014/main" id="{4D083DDA-A416-232F-0FE0-0697B51B508A}"/>
              </a:ext>
            </a:extLst>
          </p:cNvPr>
          <p:cNvSpPr txBox="1"/>
          <p:nvPr/>
        </p:nvSpPr>
        <p:spPr>
          <a:xfrm>
            <a:off x="264142" y="786500"/>
            <a:ext cx="6178268" cy="498663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Interference model</a:t>
            </a:r>
            <a:r>
              <a:rPr lang="zh-CN" alt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with</a:t>
            </a:r>
            <a:r>
              <a:rPr lang="zh-CN" alt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Run</a:t>
            </a:r>
            <a:r>
              <a:rPr lang="zh-CN" alt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zh-CN" alt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zh-CN" alt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en-US" sz="2000" b="1" i="0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43723E8D-6885-97F5-304F-BCCDFFCC3D6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791146" y="1310935"/>
            <a:ext cx="4209053" cy="3181425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660CDDBB-AC72-DB29-8BF1-7241BAEE30E4}"/>
              </a:ext>
            </a:extLst>
          </p:cNvPr>
          <p:cNvSpPr txBox="1"/>
          <p:nvPr/>
        </p:nvSpPr>
        <p:spPr>
          <a:xfrm>
            <a:off x="1810653" y="1288735"/>
            <a:ext cx="1630921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00" b="0" i="0" dirty="0">
                <a:solidFill>
                  <a:srgbClr val="000000"/>
                </a:solidFill>
                <a:effectLst/>
                <a:latin typeface="Helvetica" pitchFamily="2" charset="0"/>
                <a:hlinkClick r:id="rId7"/>
              </a:rPr>
              <a:t>CMS-PAS-BPH-24-003</a:t>
            </a:r>
            <a:endParaRPr lang="en-CN" sz="1000" dirty="0">
              <a:latin typeface="Helvetica" pitchFamily="2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4B6B81B-52F5-08F6-247F-B199E45833FB}"/>
              </a:ext>
            </a:extLst>
          </p:cNvPr>
          <p:cNvSpPr txBox="1"/>
          <p:nvPr/>
        </p:nvSpPr>
        <p:spPr>
          <a:xfrm>
            <a:off x="7135993" y="1279113"/>
            <a:ext cx="1630921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00" b="0" i="0" dirty="0">
                <a:solidFill>
                  <a:srgbClr val="000000"/>
                </a:solidFill>
                <a:effectLst/>
                <a:latin typeface="Helvetica" pitchFamily="2" charset="0"/>
                <a:hlinkClick r:id="rId7"/>
              </a:rPr>
              <a:t>CMS-PAS-BPH-24-003</a:t>
            </a:r>
            <a:endParaRPr lang="en-CN" sz="1000" dirty="0">
              <a:latin typeface="Helvetica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4230090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AutoShape 2" descr="ataQuality &lt; CMSPublic &lt; TWiki">
            <a:extLst>
              <a:ext uri="{FF2B5EF4-FFF2-40B4-BE49-F238E27FC236}">
                <a16:creationId xmlns:a16="http://schemas.microsoft.com/office/drawing/2014/main" id="{D7ABA860-4640-919D-4CAC-5CD133994D22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786500" y="525972"/>
            <a:ext cx="2286000" cy="1714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" name="Slide Number Placeholder 8">
            <a:extLst>
              <a:ext uri="{FF2B5EF4-FFF2-40B4-BE49-F238E27FC236}">
                <a16:creationId xmlns:a16="http://schemas.microsoft.com/office/drawing/2014/main" id="{847CD213-329B-ED66-25C4-11BFB9C70832}"/>
              </a:ext>
            </a:extLst>
          </p:cNvPr>
          <p:cNvSpPr txBox="1">
            <a:spLocks/>
          </p:cNvSpPr>
          <p:nvPr/>
        </p:nvSpPr>
        <p:spPr>
          <a:xfrm>
            <a:off x="11761064" y="6530807"/>
            <a:ext cx="4402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0656997-67EF-DA49-A4B2-B9CA2969301D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7" name="Picture 1" descr="page1image45887056">
            <a:extLst>
              <a:ext uri="{FF2B5EF4-FFF2-40B4-BE49-F238E27FC236}">
                <a16:creationId xmlns:a16="http://schemas.microsoft.com/office/drawing/2014/main" id="{558BE136-BA63-400E-2465-FA7F5AAB790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"/>
            <a:ext cx="786500" cy="786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A05CB4B4-5441-D995-9D67-096E6EA760A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80407" y="1110747"/>
            <a:ext cx="5763573" cy="2078665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102F6465-9262-B3EB-FBDE-2416D4F7C74E}"/>
              </a:ext>
            </a:extLst>
          </p:cNvPr>
          <p:cNvSpPr txBox="1"/>
          <p:nvPr/>
        </p:nvSpPr>
        <p:spPr>
          <a:xfrm>
            <a:off x="393251" y="6362286"/>
            <a:ext cx="555043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ATLAS only</a:t>
            </a:r>
            <a:r>
              <a:rPr lang="zh-CN" altLang="en-US" sz="1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1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claim </a:t>
            </a:r>
            <a:r>
              <a:rPr lang="en-US" altLang="zh-CN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X(6900)</a:t>
            </a:r>
            <a:r>
              <a:rPr lang="en-US" altLang="zh-CN" sz="1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4.7σ</a:t>
            </a:r>
            <a:r>
              <a:rPr lang="zh-CN" altLang="en-US" sz="1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1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 </a:t>
            </a:r>
            <a:r>
              <a:rPr lang="en-US" altLang="zh-CN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𝐽/𝜓𝜓(𝟐𝐒)</a:t>
            </a:r>
            <a:r>
              <a:rPr lang="en-US" altLang="zh-CN" sz="1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channel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5" name="Table 12">
                <a:extLst>
                  <a:ext uri="{FF2B5EF4-FFF2-40B4-BE49-F238E27FC236}">
                    <a16:creationId xmlns:a16="http://schemas.microsoft.com/office/drawing/2014/main" id="{216ABC5A-F239-8126-DF3A-4486C691BCB3}"/>
                  </a:ext>
                </a:extLst>
              </p:cNvPr>
              <p:cNvGraphicFramePr>
                <a:graphicFrameLocks noGrp="1"/>
              </p:cNvGraphicFramePr>
              <p:nvPr/>
            </p:nvGraphicFramePr>
            <p:xfrm>
              <a:off x="6442054" y="3397718"/>
              <a:ext cx="5101926" cy="198000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700642">
                      <a:extLst>
                        <a:ext uri="{9D8B030D-6E8A-4147-A177-3AD203B41FA5}">
                          <a16:colId xmlns:a16="http://schemas.microsoft.com/office/drawing/2014/main" val="847050581"/>
                        </a:ext>
                      </a:extLst>
                    </a:gridCol>
                    <a:gridCol w="1700642">
                      <a:extLst>
                        <a:ext uri="{9D8B030D-6E8A-4147-A177-3AD203B41FA5}">
                          <a16:colId xmlns:a16="http://schemas.microsoft.com/office/drawing/2014/main" val="917642132"/>
                        </a:ext>
                      </a:extLst>
                    </a:gridCol>
                    <a:gridCol w="1700642">
                      <a:extLst>
                        <a:ext uri="{9D8B030D-6E8A-4147-A177-3AD203B41FA5}">
                          <a16:colId xmlns:a16="http://schemas.microsoft.com/office/drawing/2014/main" val="2058315019"/>
                        </a:ext>
                      </a:extLst>
                    </a:gridCol>
                  </a:tblGrid>
                  <a:tr h="39600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b="1" dirty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Params</a:t>
                          </a:r>
                          <a:endParaRPr lang="en-CN" sz="1400" b="1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400" b="1" dirty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𝐽/𝜓𝜓(2S) [MeV]</a:t>
                          </a:r>
                          <a:endParaRPr lang="en-CN" sz="1400" b="1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>
                            <a:lumMod val="9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altLang="zh-CN" sz="1400" b="1" dirty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𝐽/𝜓𝐽/𝜓</a:t>
                          </a:r>
                          <a:r>
                            <a:rPr lang="zh-CN" altLang="en-US" sz="1400" b="1" dirty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 </a:t>
                          </a:r>
                          <a:r>
                            <a:rPr lang="en-US" altLang="zh-CN" sz="1400" b="1" dirty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[MeV]</a:t>
                          </a:r>
                          <a:endParaRPr lang="en-CN" sz="1400" b="1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>
                            <a:lumMod val="95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720113468"/>
                      </a:ext>
                    </a:extLst>
                  </a:tr>
                  <a:tr h="396000">
                    <a:tc>
                      <a:txBody>
                        <a:bodyPr/>
                        <a:lstStyle/>
                        <a:p>
                          <a:pPr marL="0" algn="ctr" defTabSz="914400" rtl="0" eaLnBrk="1" latinLnBrk="0" hangingPunct="1"/>
                          <a:r>
                            <a:rPr lang="en-US" altLang="zh-CN" sz="1400" b="1" i="0" kern="1200" dirty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M(BW2)</a:t>
                          </a:r>
                          <a:endParaRPr lang="x-none" sz="1400" b="1" i="0" kern="1200" dirty="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Times New Roman" panose="02020603050405020304" pitchFamily="18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Sup>
                                  <m:sSubSupPr>
                                    <m:ctrlPr>
                                      <a:rPr lang="x-none" sz="1400" b="1" i="1" kern="120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altLang="zh-CN" sz="1400" b="1" i="1" kern="120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𝟔𝟖𝟕𝟔</m:t>
                                    </m:r>
                                  </m:e>
                                  <m:sub>
                                    <m:r>
                                      <a:rPr lang="en-US" altLang="zh-CN" sz="1400" b="1" kern="120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  <m:r>
                                      <a:rPr lang="en-US" altLang="zh-CN" sz="1400" b="1" i="1" kern="120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𝟐𝟗</m:t>
                                    </m:r>
                                    <m:r>
                                      <a:rPr lang="en-US" altLang="zh-CN" sz="1400" b="1" i="1" kern="120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  <m:r>
                                      <a:rPr lang="en-US" altLang="zh-CN" sz="1400" b="1" i="1" kern="120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𝟏𝟏𝟎</m:t>
                                    </m:r>
                                  </m:sub>
                                  <m:sup>
                                    <m:r>
                                      <a:rPr lang="en-US" altLang="zh-CN" sz="1400" b="1" kern="120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+</m:t>
                                    </m:r>
                                    <m:r>
                                      <a:rPr lang="en-US" altLang="zh-CN" sz="1400" b="1" i="1" kern="120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𝟒𝟔</m:t>
                                    </m:r>
                                    <m:r>
                                      <a:rPr lang="en-US" altLang="zh-CN" sz="1400" b="1" i="1" kern="120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+</m:t>
                                    </m:r>
                                    <m:r>
                                      <a:rPr lang="en-US" altLang="zh-CN" sz="1400" b="1" i="1" kern="120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𝟏𝟏𝟎</m:t>
                                    </m:r>
                                  </m:sup>
                                </m:sSubSup>
                              </m:oMath>
                            </m:oMathPara>
                          </a14:m>
                          <a:endParaRPr lang="en-CN" sz="1400" b="1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altLang="zh-CN" sz="1400" b="1" i="1" kern="120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𝟔𝟖𝟒𝟕</m:t>
                                </m:r>
                                <m:r>
                                  <a:rPr lang="en-US" altLang="zh-CN" sz="1400" b="1" kern="1200" dirty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±</m:t>
                                </m:r>
                                <m:r>
                                  <a:rPr lang="en-US" altLang="zh-CN" sz="1400" b="1" i="0" kern="1200" dirty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𝟏𝟎</m:t>
                                </m:r>
                                <m:r>
                                  <a:rPr lang="en-US" altLang="zh-CN" sz="1400" b="1" kern="1200" dirty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±</m:t>
                                </m:r>
                                <m:r>
                                  <a:rPr lang="en-US" altLang="zh-CN" sz="1400" b="1" i="0" kern="1200" dirty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𝟏𝟓</m:t>
                                </m:r>
                              </m:oMath>
                            </m:oMathPara>
                          </a14:m>
                          <a:endParaRPr lang="x-none" sz="1400" b="1" kern="1200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+mn-ea"/>
                            <a:cs typeface="+mn-cs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843133142"/>
                      </a:ext>
                    </a:extLst>
                  </a:tr>
                  <a:tr h="396000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l-GR" sz="1400" b="1" i="0" kern="1200" dirty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Γ</a:t>
                          </a:r>
                          <a:r>
                            <a:rPr lang="en-US" altLang="zh-CN" sz="1400" b="1" i="0" kern="1200" dirty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(BW2)</a:t>
                          </a:r>
                          <a:endParaRPr lang="x-none" sz="1400" b="1" i="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Times New Roman" panose="02020603050405020304" pitchFamily="18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Sup>
                                  <m:sSubSupPr>
                                    <m:ctrlPr>
                                      <a:rPr lang="x-none" sz="1400" b="1" i="1" kern="120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altLang="zh-CN" sz="1400" b="1" i="1" kern="120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𝟐𝟓𝟑</m:t>
                                    </m:r>
                                  </m:e>
                                  <m:sub>
                                    <m:r>
                                      <a:rPr lang="en-US" altLang="zh-CN" sz="1400" b="1" kern="120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  <m:r>
                                      <a:rPr lang="en-US" altLang="zh-CN" sz="1400" b="1" i="1" kern="120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𝟏𝟎𝟎</m:t>
                                    </m:r>
                                    <m:r>
                                      <a:rPr lang="en-US" altLang="zh-CN" sz="1400" b="1" i="1" kern="120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  <m:r>
                                      <a:rPr lang="en-US" altLang="zh-CN" sz="1400" b="1" i="1" kern="120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𝟏𝟐𝟎</m:t>
                                    </m:r>
                                  </m:sub>
                                  <m:sup>
                                    <m:r>
                                      <a:rPr lang="en-US" altLang="zh-CN" sz="1400" b="1" kern="120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+</m:t>
                                    </m:r>
                                    <m:r>
                                      <a:rPr lang="en-US" altLang="zh-CN" sz="1400" b="1" i="1" kern="120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𝟐𝟗𝟎</m:t>
                                    </m:r>
                                    <m:r>
                                      <a:rPr lang="en-US" altLang="zh-CN" sz="1400" b="1" i="1" kern="120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+</m:t>
                                    </m:r>
                                    <m:r>
                                      <a:rPr lang="en-US" altLang="zh-CN" sz="1400" b="1" i="1" kern="120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𝟏𝟐𝟎</m:t>
                                    </m:r>
                                  </m:sup>
                                </m:sSubSup>
                              </m:oMath>
                            </m:oMathPara>
                          </a14:m>
                          <a:endParaRPr lang="en-CN" sz="1400" b="1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Sup>
                                  <m:sSubSupPr>
                                    <m:ctrlPr>
                                      <a:rPr lang="x-none" sz="1400" b="1" i="1" kern="120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altLang="zh-CN" sz="1400" b="1" i="1" kern="120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𝟏𝟑𝟓</m:t>
                                    </m:r>
                                  </m:e>
                                  <m:sub>
                                    <m:r>
                                      <a:rPr lang="en-US" altLang="zh-CN" sz="1400" b="1" kern="120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  <m:r>
                                      <a:rPr lang="en-US" altLang="zh-CN" sz="1400" b="1" i="1" kern="120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𝟏𝟒</m:t>
                                    </m:r>
                                  </m:sub>
                                  <m:sup>
                                    <m:r>
                                      <a:rPr lang="en-US" altLang="zh-CN" sz="1400" b="1" kern="120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+</m:t>
                                    </m:r>
                                    <m:r>
                                      <a:rPr lang="en-US" altLang="zh-CN" sz="1400" b="1" i="1" kern="120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𝟏𝟔</m:t>
                                    </m:r>
                                  </m:sup>
                                </m:sSubSup>
                                <m:r>
                                  <a:rPr lang="en-US" altLang="zh-CN" sz="1400" b="1" kern="1200" dirty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±</m:t>
                                </m:r>
                                <m:r>
                                  <a:rPr lang="en-US" altLang="zh-CN" sz="1400" b="1" i="0" kern="1200" dirty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𝟏𝟒</m:t>
                                </m:r>
                              </m:oMath>
                            </m:oMathPara>
                          </a14:m>
                          <a:endParaRPr lang="en-CN" sz="1400" b="1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39522252"/>
                      </a:ext>
                    </a:extLst>
                  </a:tr>
                  <a:tr h="396000">
                    <a:tc>
                      <a:txBody>
                        <a:bodyPr/>
                        <a:lstStyle/>
                        <a:p>
                          <a:pPr marL="0" algn="ctr" defTabSz="914400" rtl="0" eaLnBrk="1" latinLnBrk="0" hangingPunct="1"/>
                          <a:r>
                            <a:rPr lang="en-US" altLang="zh-CN" sz="1400" b="1" i="0" kern="1200" dirty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M(BW3)</a:t>
                          </a:r>
                          <a:endParaRPr lang="x-none" sz="1400" b="1" i="0" kern="1200" dirty="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Times New Roman" panose="02020603050405020304" pitchFamily="18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Sup>
                                  <m:sSubSupPr>
                                    <m:ctrlPr>
                                      <a:rPr lang="x-none" sz="1400" b="1" i="1" kern="120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altLang="zh-CN" sz="1400" b="1" i="1" kern="120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𝟕𝟏𝟔𝟗</m:t>
                                    </m:r>
                                  </m:e>
                                  <m:sub>
                                    <m:r>
                                      <a:rPr lang="en-US" altLang="zh-CN" sz="1400" b="1" kern="120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  <m:r>
                                      <a:rPr lang="en-US" altLang="zh-CN" sz="1400" b="1" i="1" kern="120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𝟓𝟐</m:t>
                                    </m:r>
                                    <m:r>
                                      <a:rPr lang="en-US" altLang="zh-CN" sz="1400" b="1" i="1" kern="120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  <m:r>
                                      <a:rPr lang="en-US" altLang="zh-CN" sz="1400" b="1" i="1" kern="120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𝟕𝟎</m:t>
                                    </m:r>
                                  </m:sub>
                                  <m:sup>
                                    <m:r>
                                      <a:rPr lang="en-US" altLang="zh-CN" sz="1400" b="1" kern="120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+</m:t>
                                    </m:r>
                                    <m:r>
                                      <a:rPr lang="en-US" altLang="zh-CN" sz="1400" b="1" i="1" kern="120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𝟐𝟔</m:t>
                                    </m:r>
                                    <m:r>
                                      <a:rPr lang="en-US" altLang="zh-CN" sz="1400" b="1" i="1" kern="120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+</m:t>
                                    </m:r>
                                    <m:r>
                                      <a:rPr lang="en-US" altLang="zh-CN" sz="1400" b="1" i="1" kern="120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𝟕𝟒</m:t>
                                    </m:r>
                                  </m:sup>
                                </m:sSubSup>
                              </m:oMath>
                            </m:oMathPara>
                          </a14:m>
                          <a:endParaRPr lang="en-CN" sz="1400" b="1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Sup>
                                  <m:sSubSupPr>
                                    <m:ctrlPr>
                                      <a:rPr lang="x-none" sz="1400" b="1" i="1" kern="120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altLang="zh-CN" sz="1400" b="1" i="1" kern="120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𝟕𝟏𝟕𝟑</m:t>
                                    </m:r>
                                  </m:e>
                                  <m:sub>
                                    <m:r>
                                      <a:rPr lang="en-US" altLang="zh-CN" sz="1400" b="1" kern="120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  <m:r>
                                      <a:rPr lang="en-US" altLang="zh-CN" sz="1400" b="1" i="1" kern="120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𝟏𝟎</m:t>
                                    </m:r>
                                  </m:sub>
                                  <m:sup>
                                    <m:r>
                                      <a:rPr lang="en-US" altLang="zh-CN" sz="1400" b="1" kern="120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+</m:t>
                                    </m:r>
                                    <m:r>
                                      <a:rPr lang="en-US" altLang="zh-CN" sz="1400" b="1" i="1" kern="120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𝟗</m:t>
                                    </m:r>
                                  </m:sup>
                                </m:sSubSup>
                                <m:r>
                                  <a:rPr lang="en-US" altLang="zh-CN" sz="1400" b="1" kern="1200" dirty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±</m:t>
                                </m:r>
                                <m:r>
                                  <a:rPr lang="en-US" altLang="zh-CN" sz="1400" b="1" i="0" kern="1200" dirty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𝟏𝟑</m:t>
                                </m:r>
                              </m:oMath>
                            </m:oMathPara>
                          </a14:m>
                          <a:endParaRPr lang="x-none" sz="1400" b="1" kern="1200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+mn-ea"/>
                            <a:cs typeface="+mn-cs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2433649908"/>
                      </a:ext>
                    </a:extLst>
                  </a:tr>
                  <a:tr h="396000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l-GR" sz="1400" b="1" i="0" kern="1200" dirty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Γ</a:t>
                          </a:r>
                          <a:r>
                            <a:rPr lang="en-US" altLang="zh-CN" sz="1400" b="1" i="0" kern="1200" dirty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(BW3)</a:t>
                          </a:r>
                          <a:endParaRPr lang="x-none" sz="1400" b="1" i="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Times New Roman" panose="02020603050405020304" pitchFamily="18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Sup>
                                  <m:sSubSupPr>
                                    <m:ctrlPr>
                                      <a:rPr lang="x-none" sz="1400" b="1" i="1" kern="120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altLang="zh-CN" sz="1400" b="1" i="1" kern="120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𝟏𝟓𝟒</m:t>
                                    </m:r>
                                  </m:e>
                                  <m:sub>
                                    <m:r>
                                      <a:rPr lang="en-US" altLang="zh-CN" sz="1400" b="1" i="0" kern="120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  <m:r>
                                      <a:rPr lang="en-US" altLang="zh-CN" sz="1400" b="1" i="0" kern="120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𝟖𝟐</m:t>
                                    </m:r>
                                    <m:r>
                                      <a:rPr lang="en-US" altLang="zh-CN" sz="1400" b="1" i="1" kern="120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  <m:r>
                                      <a:rPr lang="en-US" altLang="zh-CN" sz="1400" b="1" i="1" kern="120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𝟏𝟔𝟎</m:t>
                                    </m:r>
                                  </m:sub>
                                  <m:sup>
                                    <m:r>
                                      <a:rPr lang="en-US" altLang="zh-CN" sz="1400" b="1" kern="120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+</m:t>
                                    </m:r>
                                    <m:r>
                                      <a:rPr lang="en-US" altLang="zh-CN" sz="1400" b="1" i="1" kern="120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𝟏𝟏𝟎</m:t>
                                    </m:r>
                                    <m:r>
                                      <a:rPr lang="en-US" altLang="zh-CN" sz="1400" b="1" i="1" kern="120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+</m:t>
                                    </m:r>
                                    <m:r>
                                      <a:rPr lang="en-US" altLang="zh-CN" sz="1400" b="1" i="1" kern="120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𝟏𝟒𝟎</m:t>
                                    </m:r>
                                  </m:sup>
                                </m:sSubSup>
                              </m:oMath>
                            </m:oMathPara>
                          </a14:m>
                          <a:endParaRPr lang="en-CN" sz="1400" b="1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Sup>
                                  <m:sSubSupPr>
                                    <m:ctrlPr>
                                      <a:rPr lang="x-none" sz="1400" b="1" i="1" kern="120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altLang="zh-CN" sz="1400" b="1" i="1" kern="120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𝟕𝟑</m:t>
                                    </m:r>
                                  </m:e>
                                  <m:sub>
                                    <m:r>
                                      <a:rPr lang="en-US" altLang="zh-CN" sz="1400" b="1" kern="120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  <m:r>
                                      <a:rPr lang="en-US" altLang="zh-CN" sz="1400" b="1" i="1" kern="120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𝟏𝟓</m:t>
                                    </m:r>
                                  </m:sub>
                                  <m:sup>
                                    <m:r>
                                      <a:rPr lang="en-US" altLang="zh-CN" sz="1400" b="1" kern="120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+</m:t>
                                    </m:r>
                                    <m:r>
                                      <a:rPr lang="en-US" altLang="zh-CN" sz="1400" b="1" i="1" kern="120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𝟏𝟖</m:t>
                                    </m:r>
                                  </m:sup>
                                </m:sSubSup>
                                <m:r>
                                  <a:rPr lang="en-US" altLang="zh-CN" sz="1400" b="1" kern="1200" dirty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±</m:t>
                                </m:r>
                                <m:r>
                                  <a:rPr lang="en-US" altLang="zh-CN" sz="1400" b="1" i="0" kern="1200" dirty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𝟏𝟎</m:t>
                                </m:r>
                              </m:oMath>
                            </m:oMathPara>
                          </a14:m>
                          <a:endParaRPr lang="en-CN" sz="1400" b="1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116129549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5" name="Table 12">
                <a:extLst>
                  <a:ext uri="{FF2B5EF4-FFF2-40B4-BE49-F238E27FC236}">
                    <a16:creationId xmlns:a16="http://schemas.microsoft.com/office/drawing/2014/main" id="{216ABC5A-F239-8126-DF3A-4486C691BCB3}"/>
                  </a:ext>
                </a:extLst>
              </p:cNvPr>
              <p:cNvGraphicFramePr>
                <a:graphicFrameLocks noGrp="1"/>
              </p:cNvGraphicFramePr>
              <p:nvPr/>
            </p:nvGraphicFramePr>
            <p:xfrm>
              <a:off x="6442054" y="3397718"/>
              <a:ext cx="5101926" cy="198000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700642">
                      <a:extLst>
                        <a:ext uri="{9D8B030D-6E8A-4147-A177-3AD203B41FA5}">
                          <a16:colId xmlns:a16="http://schemas.microsoft.com/office/drawing/2014/main" val="847050581"/>
                        </a:ext>
                      </a:extLst>
                    </a:gridCol>
                    <a:gridCol w="1700642">
                      <a:extLst>
                        <a:ext uri="{9D8B030D-6E8A-4147-A177-3AD203B41FA5}">
                          <a16:colId xmlns:a16="http://schemas.microsoft.com/office/drawing/2014/main" val="917642132"/>
                        </a:ext>
                      </a:extLst>
                    </a:gridCol>
                    <a:gridCol w="1700642">
                      <a:extLst>
                        <a:ext uri="{9D8B030D-6E8A-4147-A177-3AD203B41FA5}">
                          <a16:colId xmlns:a16="http://schemas.microsoft.com/office/drawing/2014/main" val="2058315019"/>
                        </a:ext>
                      </a:extLst>
                    </a:gridCol>
                  </a:tblGrid>
                  <a:tr h="39600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b="1" dirty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Params</a:t>
                          </a:r>
                          <a:endParaRPr lang="en-CN" sz="1400" b="1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400" b="1" dirty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𝐽/𝜓𝜓(2S) [MeV]</a:t>
                          </a:r>
                          <a:endParaRPr lang="en-CN" sz="1400" b="1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>
                            <a:lumMod val="9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altLang="zh-CN" sz="1400" b="1" dirty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𝐽/𝜓𝐽/𝜓</a:t>
                          </a:r>
                          <a:r>
                            <a:rPr lang="zh-CN" altLang="en-US" sz="1400" b="1" dirty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 </a:t>
                          </a:r>
                          <a:r>
                            <a:rPr lang="en-US" altLang="zh-CN" sz="1400" b="1" dirty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[MeV]</a:t>
                          </a:r>
                          <a:endParaRPr lang="en-CN" sz="1400" b="1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>
                            <a:lumMod val="95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720113468"/>
                      </a:ext>
                    </a:extLst>
                  </a:tr>
                  <a:tr h="396000">
                    <a:tc>
                      <a:txBody>
                        <a:bodyPr/>
                        <a:lstStyle/>
                        <a:p>
                          <a:pPr marL="0" algn="ctr" defTabSz="914400" rtl="0" eaLnBrk="1" latinLnBrk="0" hangingPunct="1"/>
                          <a:r>
                            <a:rPr lang="en-US" altLang="zh-CN" sz="1400" b="1" i="0" kern="1200" dirty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M(BW2)</a:t>
                          </a:r>
                          <a:endParaRPr lang="x-none" sz="1400" b="1" i="0" kern="1200" dirty="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Times New Roman" panose="02020603050405020304" pitchFamily="18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en-CN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5"/>
                          <a:stretch>
                            <a:fillRect l="-100746" t="-100000" r="-101493" b="-29687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CN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5"/>
                          <a:stretch>
                            <a:fillRect l="-200746" t="-100000" r="-1493" b="-296875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843133142"/>
                      </a:ext>
                    </a:extLst>
                  </a:tr>
                  <a:tr h="396000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l-GR" sz="1400" b="1" i="0" kern="1200" dirty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Γ</a:t>
                          </a:r>
                          <a:r>
                            <a:rPr lang="en-US" altLang="zh-CN" sz="1400" b="1" i="0" kern="1200" dirty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(BW2)</a:t>
                          </a:r>
                          <a:endParaRPr lang="x-none" sz="1400" b="1" i="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Times New Roman" panose="02020603050405020304" pitchFamily="18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CN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5"/>
                          <a:stretch>
                            <a:fillRect l="-100746" t="-206452" r="-101493" b="-20645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CN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5"/>
                          <a:stretch>
                            <a:fillRect l="-200746" t="-206452" r="-1493" b="-206452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39522252"/>
                      </a:ext>
                    </a:extLst>
                  </a:tr>
                  <a:tr h="396000">
                    <a:tc>
                      <a:txBody>
                        <a:bodyPr/>
                        <a:lstStyle/>
                        <a:p>
                          <a:pPr marL="0" algn="ctr" defTabSz="914400" rtl="0" eaLnBrk="1" latinLnBrk="0" hangingPunct="1"/>
                          <a:r>
                            <a:rPr lang="en-US" altLang="zh-CN" sz="1400" b="1" i="0" kern="1200" dirty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M(BW3)</a:t>
                          </a:r>
                          <a:endParaRPr lang="x-none" sz="1400" b="1" i="0" kern="1200" dirty="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Times New Roman" panose="02020603050405020304" pitchFamily="18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en-CN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5"/>
                          <a:stretch>
                            <a:fillRect l="-100746" t="-296875" r="-101493" b="-10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CN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5"/>
                          <a:stretch>
                            <a:fillRect l="-200746" t="-296875" r="-1493" b="-10000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433649908"/>
                      </a:ext>
                    </a:extLst>
                  </a:tr>
                  <a:tr h="396000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l-GR" sz="1400" b="1" i="0" kern="1200" dirty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Γ</a:t>
                          </a:r>
                          <a:r>
                            <a:rPr lang="en-US" altLang="zh-CN" sz="1400" b="1" i="0" kern="1200" dirty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(BW3)</a:t>
                          </a:r>
                          <a:endParaRPr lang="x-none" sz="1400" b="1" i="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Times New Roman" panose="02020603050405020304" pitchFamily="18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CN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5"/>
                          <a:stretch>
                            <a:fillRect l="-100746" t="-409677" r="-101493" b="-322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CN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5"/>
                          <a:stretch>
                            <a:fillRect l="-200746" t="-409677" r="-1493" b="-3226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116129549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6" name="TextBox 5">
            <a:extLst>
              <a:ext uri="{FF2B5EF4-FFF2-40B4-BE49-F238E27FC236}">
                <a16:creationId xmlns:a16="http://schemas.microsoft.com/office/drawing/2014/main" id="{4143FE64-36EA-65DB-1B59-3A5EBE5545DF}"/>
              </a:ext>
            </a:extLst>
          </p:cNvPr>
          <p:cNvSpPr txBox="1"/>
          <p:nvPr/>
        </p:nvSpPr>
        <p:spPr>
          <a:xfrm>
            <a:off x="6442054" y="5668897"/>
            <a:ext cx="6170278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itchFamily="2" charset="2"/>
              <a:buChar char="ü"/>
            </a:pPr>
            <a:r>
              <a:rPr lang="en-US" altLang="zh-CN" sz="2400" b="1" i="1" dirty="0">
                <a:solidFill>
                  <a:srgbClr val="0432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Consistent</a:t>
            </a:r>
            <a:r>
              <a:rPr lang="en-US" altLang="zh-CN" sz="2400" i="1" dirty="0">
                <a:solidFill>
                  <a:srgbClr val="0432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with </a:t>
            </a:r>
            <a:r>
              <a:rPr lang="en-US" sz="2400" dirty="0">
                <a:solidFill>
                  <a:srgbClr val="0432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𝐽/𝜓𝐽/𝜓 </a:t>
            </a:r>
            <a:r>
              <a:rPr lang="en-US" altLang="zh-CN" sz="2400" i="1" dirty="0">
                <a:solidFill>
                  <a:srgbClr val="0432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result!</a:t>
            </a:r>
            <a:endParaRPr lang="en-US" sz="2400" i="1" dirty="0">
              <a:solidFill>
                <a:srgbClr val="0432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itchFamily="2" charset="2"/>
              <a:buChar char="ü"/>
            </a:pPr>
            <a:r>
              <a:rPr lang="en-US" altLang="zh-CN" sz="2400" b="1" i="1" dirty="0">
                <a:solidFill>
                  <a:srgbClr val="0432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Confirmed</a:t>
            </a:r>
            <a:r>
              <a:rPr lang="zh-CN" altLang="en-US" sz="2400" i="1" dirty="0">
                <a:solidFill>
                  <a:srgbClr val="0432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2400" i="1" dirty="0">
                <a:solidFill>
                  <a:srgbClr val="0432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</a:t>
            </a:r>
            <a:r>
              <a:rPr lang="zh-CN" altLang="en-US" sz="2400" i="1" dirty="0">
                <a:solidFill>
                  <a:srgbClr val="0432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2400" i="1" dirty="0">
                <a:solidFill>
                  <a:srgbClr val="0432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zh-CN" altLang="en-US" sz="2400" i="1" dirty="0">
                <a:solidFill>
                  <a:srgbClr val="0432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2400" i="1" dirty="0">
                <a:solidFill>
                  <a:srgbClr val="0432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different</a:t>
            </a:r>
            <a:r>
              <a:rPr lang="zh-CN" altLang="en-US" sz="2400" i="1" dirty="0">
                <a:solidFill>
                  <a:srgbClr val="0432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2400" i="1" dirty="0">
                <a:solidFill>
                  <a:srgbClr val="0432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channel!</a:t>
            </a:r>
            <a:endParaRPr lang="en-US" altLang="zh-CN" sz="2400" b="1" i="1" dirty="0">
              <a:solidFill>
                <a:srgbClr val="0432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D758AE6-35F2-E0A2-ED25-F5B448946848}"/>
              </a:ext>
            </a:extLst>
          </p:cNvPr>
          <p:cNvSpPr txBox="1"/>
          <p:nvPr/>
        </p:nvSpPr>
        <p:spPr>
          <a:xfrm>
            <a:off x="636812" y="5324094"/>
            <a:ext cx="3696846" cy="960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itchFamily="2" charset="2"/>
              <a:buChar char="Ø"/>
            </a:pPr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Significance</a:t>
            </a:r>
            <a:r>
              <a:rPr lang="zh-CN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of</a:t>
            </a:r>
            <a:r>
              <a:rPr lang="zh-CN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2000" b="1" dirty="0">
                <a:solidFill>
                  <a:srgbClr val="FF4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X(6900)</a:t>
            </a:r>
            <a:r>
              <a:rPr lang="zh-CN" altLang="en-US" sz="2000" b="1" dirty="0">
                <a:solidFill>
                  <a:srgbClr val="FF4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2000" b="1" dirty="0">
                <a:solidFill>
                  <a:srgbClr val="FF4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r>
              <a:rPr lang="zh-CN" altLang="en-US" sz="2000" b="1" dirty="0">
                <a:solidFill>
                  <a:srgbClr val="FF4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2000" b="1" dirty="0">
                <a:solidFill>
                  <a:srgbClr val="FF4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7.9</a:t>
            </a:r>
            <a:r>
              <a:rPr lang="el-GR" sz="2000" b="1" dirty="0">
                <a:solidFill>
                  <a:srgbClr val="FF40FF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σ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Ø"/>
            </a:pPr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Significance</a:t>
            </a:r>
            <a:r>
              <a:rPr lang="zh-CN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of</a:t>
            </a:r>
            <a:r>
              <a:rPr lang="zh-CN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2000" b="1" dirty="0">
                <a:solidFill>
                  <a:srgbClr val="0432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X(7100)</a:t>
            </a:r>
            <a:r>
              <a:rPr lang="zh-CN" altLang="en-US" sz="2000" b="1" dirty="0">
                <a:solidFill>
                  <a:srgbClr val="0432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2000" b="1" dirty="0">
                <a:solidFill>
                  <a:srgbClr val="0432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r>
              <a:rPr lang="zh-CN" altLang="en-US" sz="2000" b="1" dirty="0">
                <a:solidFill>
                  <a:srgbClr val="0432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1" lang="en-US" altLang="zh-CN" sz="2000" b="1" dirty="0">
                <a:solidFill>
                  <a:srgbClr val="0432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4.0</a:t>
            </a:r>
            <a:r>
              <a:rPr lang="el-GR" altLang="zh-CN" sz="2000" b="1" dirty="0">
                <a:solidFill>
                  <a:srgbClr val="0432FF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σ</a:t>
            </a:r>
            <a:endParaRPr lang="en-US" sz="2000" b="1" dirty="0">
              <a:solidFill>
                <a:srgbClr val="0432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文本框 27">
            <a:extLst>
              <a:ext uri="{FF2B5EF4-FFF2-40B4-BE49-F238E27FC236}">
                <a16:creationId xmlns:a16="http://schemas.microsoft.com/office/drawing/2014/main" id="{F536D528-7D30-F009-D3B8-D6AF0FADFD67}"/>
              </a:ext>
            </a:extLst>
          </p:cNvPr>
          <p:cNvSpPr txBox="1"/>
          <p:nvPr/>
        </p:nvSpPr>
        <p:spPr>
          <a:xfrm>
            <a:off x="663388" y="100863"/>
            <a:ext cx="1152861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b="1" dirty="0">
                <a:solidFill>
                  <a:srgbClr val="703881"/>
                </a:solidFill>
                <a:latin typeface="思源宋体 Heavy" panose="02020900000000000000" pitchFamily="18" charset="-122"/>
                <a:ea typeface="思源宋体 Heavy" panose="02020900000000000000" pitchFamily="18" charset="-122"/>
                <a:cs typeface="+mn-ea"/>
                <a:sym typeface="+mn-lt"/>
              </a:rPr>
              <a:t>Explore 𝐽/𝜓𝜓(𝟐𝐒) channel with Run 2 &amp;</a:t>
            </a:r>
            <a:r>
              <a:rPr lang="zh-CN" altLang="en-US" sz="3200" b="1" dirty="0">
                <a:solidFill>
                  <a:srgbClr val="703881"/>
                </a:solidFill>
                <a:latin typeface="思源宋体 Heavy" panose="02020900000000000000" pitchFamily="18" charset="-122"/>
                <a:ea typeface="思源宋体 Heavy" panose="02020900000000000000" pitchFamily="18" charset="-122"/>
                <a:cs typeface="+mn-ea"/>
                <a:sym typeface="+mn-lt"/>
              </a:rPr>
              <a:t> </a:t>
            </a:r>
            <a:r>
              <a:rPr lang="en-US" altLang="zh-CN" sz="3200" b="1" dirty="0">
                <a:solidFill>
                  <a:srgbClr val="703881"/>
                </a:solidFill>
                <a:latin typeface="思源宋体 Heavy" panose="02020900000000000000" pitchFamily="18" charset="-122"/>
                <a:ea typeface="思源宋体 Heavy" panose="02020900000000000000" pitchFamily="18" charset="-122"/>
                <a:cs typeface="+mn-ea"/>
                <a:sym typeface="+mn-lt"/>
              </a:rPr>
              <a:t>3 data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4E84C47B-F31E-6BAA-AA22-03EEF7D6D9B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36812" y="897722"/>
            <a:ext cx="4542694" cy="4426372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CB03A08B-5C9E-25E9-D7CB-DCE65C02E12B}"/>
              </a:ext>
            </a:extLst>
          </p:cNvPr>
          <p:cNvSpPr txBox="1"/>
          <p:nvPr/>
        </p:nvSpPr>
        <p:spPr>
          <a:xfrm>
            <a:off x="3873705" y="5016317"/>
            <a:ext cx="1520807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b="0" i="0" u="sng" dirty="0">
                <a:effectLst/>
                <a:latin typeface="Calibri" panose="020F0502020204030204" pitchFamily="34" charset="0"/>
                <a:cs typeface="Calibri" panose="020F0502020204030204" pitchFamily="34" charset="0"/>
                <a:hlinkClick r:id="rId7"/>
              </a:rPr>
              <a:t>arXiv:2602.02252</a:t>
            </a:r>
            <a:r>
              <a:rPr lang="en-US" sz="1400" b="1" i="0" dirty="0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 </a:t>
            </a:r>
            <a:endParaRPr lang="en-CN" sz="1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5747254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841CB3F-2AC2-2BFE-1975-891000ED93A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45239" y="818201"/>
            <a:ext cx="5558897" cy="2792748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9B4F28B1-6653-8CB9-0363-333693B9DE1C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alphaModFix/>
          </a:blip>
          <a:srcRect l="17211" r="33058"/>
          <a:stretch/>
        </p:blipFill>
        <p:spPr>
          <a:xfrm>
            <a:off x="8534401" y="-4977"/>
            <a:ext cx="3657598" cy="6862977"/>
          </a:xfrm>
          <a:custGeom>
            <a:avLst/>
            <a:gdLst/>
            <a:ahLst/>
            <a:cxnLst/>
            <a:rect l="l" t="t" r="r" b="b"/>
            <a:pathLst>
              <a:path w="6878775" h="6858000">
                <a:moveTo>
                  <a:pt x="1102973" y="0"/>
                </a:moveTo>
                <a:lnTo>
                  <a:pt x="1160688" y="0"/>
                </a:lnTo>
                <a:lnTo>
                  <a:pt x="983189" y="331786"/>
                </a:lnTo>
                <a:cubicBezTo>
                  <a:pt x="914866" y="469145"/>
                  <a:pt x="850355" y="608712"/>
                  <a:pt x="789261" y="750263"/>
                </a:cubicBezTo>
                <a:cubicBezTo>
                  <a:pt x="774307" y="784928"/>
                  <a:pt x="759992" y="819849"/>
                  <a:pt x="745295" y="854514"/>
                </a:cubicBezTo>
                <a:cubicBezTo>
                  <a:pt x="756682" y="845393"/>
                  <a:pt x="765489" y="833492"/>
                  <a:pt x="770857" y="819975"/>
                </a:cubicBezTo>
                <a:cubicBezTo>
                  <a:pt x="879943" y="589569"/>
                  <a:pt x="999605" y="365513"/>
                  <a:pt x="1131329" y="148742"/>
                </a:cubicBezTo>
                <a:lnTo>
                  <a:pt x="1227589" y="0"/>
                </a:lnTo>
                <a:lnTo>
                  <a:pt x="6878775" y="0"/>
                </a:lnTo>
                <a:lnTo>
                  <a:pt x="6878775" y="6858000"/>
                </a:lnTo>
                <a:lnTo>
                  <a:pt x="713521" y="6858000"/>
                </a:lnTo>
                <a:lnTo>
                  <a:pt x="625642" y="6670527"/>
                </a:lnTo>
                <a:cubicBezTo>
                  <a:pt x="507232" y="6398531"/>
                  <a:pt x="403083" y="6118381"/>
                  <a:pt x="312785" y="5830359"/>
                </a:cubicBezTo>
                <a:cubicBezTo>
                  <a:pt x="278149" y="5719759"/>
                  <a:pt x="248879" y="5607635"/>
                  <a:pt x="212198" y="5480401"/>
                </a:cubicBezTo>
                <a:cubicBezTo>
                  <a:pt x="212208" y="5491601"/>
                  <a:pt x="212803" y="5502788"/>
                  <a:pt x="213988" y="5513923"/>
                </a:cubicBezTo>
                <a:cubicBezTo>
                  <a:pt x="264089" y="5723695"/>
                  <a:pt x="307290" y="5935370"/>
                  <a:pt x="365826" y="6142729"/>
                </a:cubicBezTo>
                <a:cubicBezTo>
                  <a:pt x="433152" y="6380817"/>
                  <a:pt x="510068" y="6614016"/>
                  <a:pt x="597975" y="6841549"/>
                </a:cubicBezTo>
                <a:lnTo>
                  <a:pt x="604824" y="6858000"/>
                </a:lnTo>
                <a:lnTo>
                  <a:pt x="552056" y="6858000"/>
                </a:lnTo>
                <a:lnTo>
                  <a:pt x="539576" y="6828295"/>
                </a:lnTo>
                <a:cubicBezTo>
                  <a:pt x="380597" y="6414594"/>
                  <a:pt x="260223" y="5988893"/>
                  <a:pt x="171555" y="5552906"/>
                </a:cubicBezTo>
                <a:cubicBezTo>
                  <a:pt x="91163" y="5157998"/>
                  <a:pt x="43746" y="4758899"/>
                  <a:pt x="12305" y="4357388"/>
                </a:cubicBezTo>
                <a:cubicBezTo>
                  <a:pt x="-14281" y="4013908"/>
                  <a:pt x="4507" y="3672965"/>
                  <a:pt x="46684" y="3331516"/>
                </a:cubicBezTo>
                <a:cubicBezTo>
                  <a:pt x="127203" y="2664286"/>
                  <a:pt x="277819" y="2007265"/>
                  <a:pt x="496065" y="1371196"/>
                </a:cubicBezTo>
                <a:cubicBezTo>
                  <a:pt x="636273" y="966066"/>
                  <a:pt x="800445" y="573253"/>
                  <a:pt x="995723" y="196614"/>
                </a:cubicBezTo>
                <a:close/>
              </a:path>
            </a:pathLst>
          </a:custGeom>
        </p:spPr>
      </p:pic>
      <p:sp>
        <p:nvSpPr>
          <p:cNvPr id="20" name="AutoShape 2" descr="ataQuality &lt; CMSPublic &lt; TWiki">
            <a:extLst>
              <a:ext uri="{FF2B5EF4-FFF2-40B4-BE49-F238E27FC236}">
                <a16:creationId xmlns:a16="http://schemas.microsoft.com/office/drawing/2014/main" id="{D7ABA860-4640-919D-4CAC-5CD133994D22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786500" y="525972"/>
            <a:ext cx="2286000" cy="1714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" name="Slide Number Placeholder 8">
            <a:extLst>
              <a:ext uri="{FF2B5EF4-FFF2-40B4-BE49-F238E27FC236}">
                <a16:creationId xmlns:a16="http://schemas.microsoft.com/office/drawing/2014/main" id="{847CD213-329B-ED66-25C4-11BFB9C70832}"/>
              </a:ext>
            </a:extLst>
          </p:cNvPr>
          <p:cNvSpPr txBox="1">
            <a:spLocks/>
          </p:cNvSpPr>
          <p:nvPr/>
        </p:nvSpPr>
        <p:spPr>
          <a:xfrm>
            <a:off x="11761064" y="6530807"/>
            <a:ext cx="4402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0656997-67EF-DA49-A4B2-B9CA2969301D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7" name="Picture 1" descr="page1image45887056">
            <a:extLst>
              <a:ext uri="{FF2B5EF4-FFF2-40B4-BE49-F238E27FC236}">
                <a16:creationId xmlns:a16="http://schemas.microsoft.com/office/drawing/2014/main" id="{558BE136-BA63-400E-2465-FA7F5AAB790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"/>
            <a:ext cx="786500" cy="786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文本框 27">
            <a:extLst>
              <a:ext uri="{FF2B5EF4-FFF2-40B4-BE49-F238E27FC236}">
                <a16:creationId xmlns:a16="http://schemas.microsoft.com/office/drawing/2014/main" id="{D50B6C07-C9F5-E68B-4DDB-0085F3CB93FC}"/>
              </a:ext>
            </a:extLst>
          </p:cNvPr>
          <p:cNvSpPr txBox="1"/>
          <p:nvPr/>
        </p:nvSpPr>
        <p:spPr>
          <a:xfrm>
            <a:off x="3939021" y="100863"/>
            <a:ext cx="431395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b="1" dirty="0">
                <a:solidFill>
                  <a:srgbClr val="703881"/>
                </a:solidFill>
                <a:latin typeface="思源宋体 Heavy" panose="02020900000000000000" pitchFamily="18" charset="-122"/>
                <a:ea typeface="思源宋体 Heavy" panose="02020900000000000000" pitchFamily="18" charset="-122"/>
                <a:cs typeface="+mn-ea"/>
                <a:sym typeface="+mn-lt"/>
              </a:rPr>
              <a:t>Spin</a:t>
            </a:r>
            <a:r>
              <a:rPr lang="zh-CN" altLang="en-US" sz="3200" b="1" dirty="0">
                <a:solidFill>
                  <a:srgbClr val="703881"/>
                </a:solidFill>
                <a:latin typeface="思源宋体 Heavy" panose="02020900000000000000" pitchFamily="18" charset="-122"/>
                <a:ea typeface="思源宋体 Heavy" panose="02020900000000000000" pitchFamily="18" charset="-122"/>
                <a:cs typeface="+mn-ea"/>
                <a:sym typeface="+mn-lt"/>
              </a:rPr>
              <a:t> </a:t>
            </a:r>
            <a:r>
              <a:rPr lang="en-US" altLang="zh-CN" sz="3200" b="1" dirty="0">
                <a:solidFill>
                  <a:srgbClr val="703881"/>
                </a:solidFill>
                <a:latin typeface="思源宋体 Heavy" panose="02020900000000000000" pitchFamily="18" charset="-122"/>
                <a:ea typeface="思源宋体 Heavy" panose="02020900000000000000" pitchFamily="18" charset="-122"/>
                <a:cs typeface="+mn-ea"/>
                <a:sym typeface="+mn-lt"/>
              </a:rPr>
              <a:t>parity</a:t>
            </a:r>
            <a:r>
              <a:rPr lang="zh-CN" altLang="en-US" sz="3200" b="1" dirty="0">
                <a:solidFill>
                  <a:srgbClr val="703881"/>
                </a:solidFill>
                <a:latin typeface="思源宋体 Heavy" panose="02020900000000000000" pitchFamily="18" charset="-122"/>
                <a:ea typeface="思源宋体 Heavy" panose="02020900000000000000" pitchFamily="18" charset="-122"/>
                <a:cs typeface="+mn-ea"/>
                <a:sym typeface="+mn-lt"/>
              </a:rPr>
              <a:t> </a:t>
            </a:r>
            <a:r>
              <a:rPr lang="en-US" altLang="zh-CN" sz="3200" b="1" dirty="0">
                <a:solidFill>
                  <a:srgbClr val="703881"/>
                </a:solidFill>
                <a:latin typeface="思源宋体 Heavy" panose="02020900000000000000" pitchFamily="18" charset="-122"/>
                <a:ea typeface="思源宋体 Heavy" panose="02020900000000000000" pitchFamily="18" charset="-122"/>
                <a:cs typeface="+mn-ea"/>
                <a:sym typeface="+mn-lt"/>
              </a:rPr>
              <a:t>analysis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1D207333-A9F4-5899-7D69-54C1F50F1D3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66459" y="3476114"/>
            <a:ext cx="3874095" cy="3237256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9E8880A0-BF43-0A81-5499-1020E670E39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317659" y="3657710"/>
            <a:ext cx="866973" cy="291618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472CCD6A-4F9D-5248-26ED-DCF66E9F4A72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980775" y="3082995"/>
            <a:ext cx="788791" cy="234615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A740FD56-B83A-C532-7897-A4B3E1CCB36E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184632" y="4596842"/>
            <a:ext cx="2617355" cy="834353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6D6A7FA1-A632-6808-469B-6D01993B89B5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896165" y="6198259"/>
            <a:ext cx="2692349" cy="5097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229291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10443</TotalTime>
  <Words>1861</Words>
  <Application>Microsoft Macintosh PowerPoint</Application>
  <PresentationFormat>Widescreen</PresentationFormat>
  <Paragraphs>378</Paragraphs>
  <Slides>42</Slides>
  <Notes>33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42</vt:i4>
      </vt:variant>
    </vt:vector>
  </HeadingPairs>
  <TitlesOfParts>
    <vt:vector size="52" baseType="lpstr">
      <vt:lpstr>System Font Regular</vt:lpstr>
      <vt:lpstr>思源宋体 Heavy</vt:lpstr>
      <vt:lpstr>Arial</vt:lpstr>
      <vt:lpstr>Calibri</vt:lpstr>
      <vt:lpstr>Calibri Light</vt:lpstr>
      <vt:lpstr>Cambria Math</vt:lpstr>
      <vt:lpstr>Helvetica</vt:lpstr>
      <vt:lpstr>Times New Roman</vt:lpstr>
      <vt:lpstr>Wingdings</vt:lpstr>
      <vt:lpstr>Office Theme</vt:lpstr>
      <vt:lpstr>Observation of a family of all-charm tetraquarks with spin-2 and positive parity at CMS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Observation of a family of all-charm tetraquarks with spin-2 and positive parity at CMS </dc:title>
  <dc:creator>a6368</dc:creator>
  <cp:lastModifiedBy>a6368</cp:lastModifiedBy>
  <cp:revision>13</cp:revision>
  <dcterms:created xsi:type="dcterms:W3CDTF">2026-02-15T02:46:40Z</dcterms:created>
  <dcterms:modified xsi:type="dcterms:W3CDTF">2026-03-03T21:46:57Z</dcterms:modified>
</cp:coreProperties>
</file>