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1141" r:id="rId2"/>
    <p:sldId id="1142" r:id="rId3"/>
    <p:sldId id="1156" r:id="rId4"/>
    <p:sldId id="1158" r:id="rId5"/>
    <p:sldId id="1157" r:id="rId6"/>
    <p:sldId id="1152" r:id="rId7"/>
    <p:sldId id="1144" r:id="rId8"/>
    <p:sldId id="1147" r:id="rId9"/>
    <p:sldId id="1159" r:id="rId10"/>
    <p:sldId id="1154" r:id="rId11"/>
    <p:sldId id="1148" r:id="rId12"/>
  </p:sldIdLst>
  <p:sldSz cx="10691813" cy="7559675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1pPr>
    <a:lvl2pPr marL="453857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2pPr>
    <a:lvl3pPr marL="910887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3pPr>
    <a:lvl4pPr marL="1367918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4pPr>
    <a:lvl5pPr marL="1824947" indent="1588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5pPr>
    <a:lvl6pPr marL="2285151" algn="l" defTabSz="914059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6pPr>
    <a:lvl7pPr marL="2742181" algn="l" defTabSz="914059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7pPr>
    <a:lvl8pPr marL="3199213" algn="l" defTabSz="914059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8pPr>
    <a:lvl9pPr marL="3656243" algn="l" defTabSz="914059" rtl="0" eaLnBrk="1" latinLnBrk="0" hangingPunct="1">
      <a:defRPr kern="1200">
        <a:solidFill>
          <a:srgbClr val="000000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99"/>
    <a:srgbClr val="0000FF"/>
    <a:srgbClr val="008000"/>
    <a:srgbClr val="FFFF99"/>
    <a:srgbClr val="EBFFFE"/>
    <a:srgbClr val="15578D"/>
    <a:srgbClr val="EC4ECE"/>
    <a:srgbClr val="CAFEFC"/>
    <a:srgbClr val="26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834" autoAdjust="0"/>
    <p:restoredTop sz="97930" autoAdjust="0"/>
  </p:normalViewPr>
  <p:slideViewPr>
    <p:cSldViewPr>
      <p:cViewPr varScale="1">
        <p:scale>
          <a:sx n="70" d="100"/>
          <a:sy n="70" d="100"/>
        </p:scale>
        <p:origin x="-1421" y="-178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2880" y="-102"/>
      </p:cViewPr>
      <p:guideLst>
        <p:guide orient="horz" pos="2924"/>
        <p:guide pos="22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C5E1F-E06E-40BF-BC43-0AFC7103EE92}" type="datetimeFigureOut">
              <a:rPr lang="en-GB" smtClean="0"/>
              <a:t>30/09/2015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F688E-F8C5-455E-BBD8-E073DA2E4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641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542925" y="0"/>
            <a:ext cx="4419600" cy="3125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21219" y="2809447"/>
            <a:ext cx="7232417" cy="264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3987652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59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675" indent="-285644" algn="l" defTabSz="4459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2576" indent="-228516" algn="l" defTabSz="4459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9606" indent="-228516" algn="l" defTabSz="4459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6637" indent="-228516" algn="l" defTabSz="445922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3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4021" algn="l" defTabSz="913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0825" algn="l" defTabSz="913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7631" algn="l" defTabSz="913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4435" algn="l" defTabSz="91360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542925" y="0"/>
            <a:ext cx="4419600" cy="31257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80489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7199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719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652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652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652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652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652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013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719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lIns="93031" tIns="46516" rIns="93031" bIns="46516"/>
          <a:lstStyle/>
          <a:p>
            <a:pPr>
              <a:defRPr/>
            </a:pPr>
            <a:fld id="{6BC47CE7-F681-46BE-92E5-533528BCB456}" type="slidenum">
              <a:rPr lang="en-US" altLang="en-US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81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38225" y="704850"/>
            <a:ext cx="4921250" cy="3481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9770" y="4408146"/>
            <a:ext cx="5599780" cy="417766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6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83" y="4283075"/>
            <a:ext cx="7485063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801" indent="0" algn="ctr">
              <a:buNone/>
              <a:defRPr/>
            </a:lvl2pPr>
            <a:lvl3pPr marL="913608" indent="0" algn="ctr">
              <a:buNone/>
              <a:defRPr/>
            </a:lvl3pPr>
            <a:lvl4pPr marL="1370412" indent="0" algn="ctr">
              <a:buNone/>
              <a:defRPr/>
            </a:lvl4pPr>
            <a:lvl5pPr marL="1827217" indent="0" algn="ctr">
              <a:buNone/>
              <a:defRPr/>
            </a:lvl5pPr>
            <a:lvl6pPr marL="2284021" indent="0" algn="ctr">
              <a:buNone/>
              <a:defRPr/>
            </a:lvl6pPr>
            <a:lvl7pPr marL="2740825" indent="0" algn="ctr">
              <a:buNone/>
              <a:defRPr/>
            </a:lvl7pPr>
            <a:lvl8pPr marL="3197631" indent="0" algn="ctr">
              <a:buNone/>
              <a:defRPr/>
            </a:lvl8pPr>
            <a:lvl9pPr marL="365443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60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98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763" y="303213"/>
            <a:ext cx="2405062" cy="64500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4375" cy="64500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89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73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8" y="4857758"/>
            <a:ext cx="9088437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8" y="3203575"/>
            <a:ext cx="9088437" cy="1654175"/>
          </a:xfrm>
        </p:spPr>
        <p:txBody>
          <a:bodyPr anchor="b"/>
          <a:lstStyle>
            <a:lvl1pPr marL="0" indent="0">
              <a:buNone/>
              <a:defRPr sz="2100"/>
            </a:lvl1pPr>
            <a:lvl2pPr marL="456801" indent="0">
              <a:buNone/>
              <a:defRPr sz="1800"/>
            </a:lvl2pPr>
            <a:lvl3pPr marL="913608" indent="0">
              <a:buNone/>
              <a:defRPr sz="1600"/>
            </a:lvl3pPr>
            <a:lvl4pPr marL="1370412" indent="0">
              <a:buNone/>
              <a:defRPr sz="1400"/>
            </a:lvl4pPr>
            <a:lvl5pPr marL="1827217" indent="0">
              <a:buNone/>
              <a:defRPr sz="1400"/>
            </a:lvl5pPr>
            <a:lvl6pPr marL="2284021" indent="0">
              <a:buNone/>
              <a:defRPr sz="1400"/>
            </a:lvl6pPr>
            <a:lvl7pPr marL="2740825" indent="0">
              <a:buNone/>
              <a:defRPr sz="1400"/>
            </a:lvl7pPr>
            <a:lvl8pPr marL="3197631" indent="0">
              <a:buNone/>
              <a:defRPr sz="1400"/>
            </a:lvl8pPr>
            <a:lvl9pPr marL="3654435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558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6" y="1763713"/>
            <a:ext cx="4733925" cy="498951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3" y="1763713"/>
            <a:ext cx="4735512" cy="498951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78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01" indent="0">
              <a:buNone/>
              <a:defRPr sz="2100" b="1"/>
            </a:lvl2pPr>
            <a:lvl3pPr marL="913608" indent="0">
              <a:buNone/>
              <a:defRPr sz="1800" b="1"/>
            </a:lvl3pPr>
            <a:lvl4pPr marL="1370412" indent="0">
              <a:buNone/>
              <a:defRPr sz="1600" b="1"/>
            </a:lvl4pPr>
            <a:lvl5pPr marL="1827217" indent="0">
              <a:buNone/>
              <a:defRPr sz="1600" b="1"/>
            </a:lvl5pPr>
            <a:lvl6pPr marL="2284021" indent="0">
              <a:buNone/>
              <a:defRPr sz="1600" b="1"/>
            </a:lvl6pPr>
            <a:lvl7pPr marL="2740825" indent="0">
              <a:buNone/>
              <a:defRPr sz="1600" b="1"/>
            </a:lvl7pPr>
            <a:lvl8pPr marL="3197631" indent="0">
              <a:buNone/>
              <a:defRPr sz="1600" b="1"/>
            </a:lvl8pPr>
            <a:lvl9pPr marL="365443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01" indent="0">
              <a:buNone/>
              <a:defRPr sz="2100" b="1"/>
            </a:lvl2pPr>
            <a:lvl3pPr marL="913608" indent="0">
              <a:buNone/>
              <a:defRPr sz="1800" b="1"/>
            </a:lvl3pPr>
            <a:lvl4pPr marL="1370412" indent="0">
              <a:buNone/>
              <a:defRPr sz="1600" b="1"/>
            </a:lvl4pPr>
            <a:lvl5pPr marL="1827217" indent="0">
              <a:buNone/>
              <a:defRPr sz="1600" b="1"/>
            </a:lvl5pPr>
            <a:lvl6pPr marL="2284021" indent="0">
              <a:buNone/>
              <a:defRPr sz="1600" b="1"/>
            </a:lvl6pPr>
            <a:lvl7pPr marL="2740825" indent="0">
              <a:buNone/>
              <a:defRPr sz="1600" b="1"/>
            </a:lvl7pPr>
            <a:lvl8pPr marL="3197631" indent="0">
              <a:buNone/>
              <a:defRPr sz="1600" b="1"/>
            </a:lvl8pPr>
            <a:lvl9pPr marL="365443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91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16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884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1" y="301625"/>
            <a:ext cx="3517900" cy="12795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6" y="301630"/>
            <a:ext cx="5976937" cy="6451599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1" y="158115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801" indent="0">
              <a:buNone/>
              <a:defRPr sz="1300"/>
            </a:lvl2pPr>
            <a:lvl3pPr marL="913608" indent="0">
              <a:buNone/>
              <a:defRPr sz="1000"/>
            </a:lvl3pPr>
            <a:lvl4pPr marL="1370412" indent="0">
              <a:buNone/>
              <a:defRPr sz="900"/>
            </a:lvl4pPr>
            <a:lvl5pPr marL="1827217" indent="0">
              <a:buNone/>
              <a:defRPr sz="900"/>
            </a:lvl5pPr>
            <a:lvl6pPr marL="2284021" indent="0">
              <a:buNone/>
              <a:defRPr sz="900"/>
            </a:lvl6pPr>
            <a:lvl7pPr marL="2740825" indent="0">
              <a:buNone/>
              <a:defRPr sz="900"/>
            </a:lvl7pPr>
            <a:lvl8pPr marL="3197631" indent="0">
              <a:buNone/>
              <a:defRPr sz="900"/>
            </a:lvl8pPr>
            <a:lvl9pPr marL="365443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061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801" indent="0">
              <a:buNone/>
              <a:defRPr sz="2900"/>
            </a:lvl2pPr>
            <a:lvl3pPr marL="913608" indent="0">
              <a:buNone/>
              <a:defRPr sz="2400"/>
            </a:lvl3pPr>
            <a:lvl4pPr marL="1370412" indent="0">
              <a:buNone/>
              <a:defRPr sz="2100"/>
            </a:lvl4pPr>
            <a:lvl5pPr marL="1827217" indent="0">
              <a:buNone/>
              <a:defRPr sz="2100"/>
            </a:lvl5pPr>
            <a:lvl6pPr marL="2284021" indent="0">
              <a:buNone/>
              <a:defRPr sz="2100"/>
            </a:lvl6pPr>
            <a:lvl7pPr marL="2740825" indent="0">
              <a:buNone/>
              <a:defRPr sz="2100"/>
            </a:lvl7pPr>
            <a:lvl8pPr marL="3197631" indent="0">
              <a:buNone/>
              <a:defRPr sz="2100"/>
            </a:lvl8pPr>
            <a:lvl9pPr marL="3654435" indent="0">
              <a:buNone/>
              <a:defRPr sz="21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801" indent="0">
              <a:buNone/>
              <a:defRPr sz="1300"/>
            </a:lvl2pPr>
            <a:lvl3pPr marL="913608" indent="0">
              <a:buNone/>
              <a:defRPr sz="1000"/>
            </a:lvl3pPr>
            <a:lvl4pPr marL="1370412" indent="0">
              <a:buNone/>
              <a:defRPr sz="900"/>
            </a:lvl4pPr>
            <a:lvl5pPr marL="1827217" indent="0">
              <a:buNone/>
              <a:defRPr sz="900"/>
            </a:lvl5pPr>
            <a:lvl6pPr marL="2284021" indent="0">
              <a:buNone/>
              <a:defRPr sz="900"/>
            </a:lvl6pPr>
            <a:lvl7pPr marL="2740825" indent="0">
              <a:buNone/>
              <a:defRPr sz="900"/>
            </a:lvl7pPr>
            <a:lvl8pPr marL="3197631" indent="0">
              <a:buNone/>
              <a:defRPr sz="900"/>
            </a:lvl8pPr>
            <a:lvl9pPr marL="365443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127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6"/>
            <a:ext cx="962183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017" tIns="52007" rIns="104017" bIns="520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63713"/>
            <a:ext cx="9621837" cy="498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017" tIns="52007" rIns="104017" bIns="520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1039427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39427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2pPr>
      <a:lvl3pPr algn="ctr" defTabSz="1039427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3pPr>
      <a:lvl4pPr algn="ctr" defTabSz="1039427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4pPr>
      <a:lvl5pPr algn="ctr" defTabSz="1039427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5pPr>
      <a:lvl6pPr marL="456801" algn="ctr" defTabSz="1042086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6pPr>
      <a:lvl7pPr marL="913608" algn="ctr" defTabSz="1042086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7pPr>
      <a:lvl8pPr marL="1370412" algn="ctr" defTabSz="1042086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8pPr>
      <a:lvl9pPr marL="1827217" algn="ctr" defTabSz="1042086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Arial" charset="0"/>
        </a:defRPr>
      </a:lvl9pPr>
    </p:titleStyle>
    <p:bodyStyle>
      <a:lvl1pPr marL="387207" indent="-387207" algn="l" defTabSz="1039427" rtl="0" eaLnBrk="0" fontAlgn="base" hangingPunct="0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44238" indent="-323730" algn="l" defTabSz="1039427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2pPr>
      <a:lvl3pPr marL="1299681" indent="-257079" algn="l" defTabSz="1039427" rtl="0" eaLnBrk="0" fontAlgn="base" hangingPunct="0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</a:defRPr>
      </a:lvl3pPr>
      <a:lvl4pPr marL="1821774" indent="-258668" algn="l" defTabSz="1039427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2281" indent="-257079" algn="l" defTabSz="1039427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1100" indent="-260126" algn="l" defTabSz="1042086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57904" indent="-260126" algn="l" defTabSz="1042086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4708" indent="-260126" algn="l" defTabSz="1042086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1512" indent="-260126" algn="l" defTabSz="1042086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01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08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412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217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021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825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631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435" algn="l" defTabSz="9136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hyperlink" Target="https://cds.cern.ch/record/2055248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ida2020.web.cern.ch/content/uob#contact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1399" y="1259557"/>
            <a:ext cx="1088563" cy="8491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20316" y="2411685"/>
            <a:ext cx="9721080" cy="4908743"/>
          </a:xfrm>
          <a:prstGeom prst="rect">
            <a:avLst/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383" tIns="45692" rIns="91383" bIns="45692"/>
          <a:lstStyle/>
          <a:p>
            <a:pPr eaLnBrk="0" hangingPunct="0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868">
            <a:off x="4983414" y="3995698"/>
            <a:ext cx="4997135" cy="3126767"/>
          </a:xfrm>
          <a:prstGeom prst="rect">
            <a:avLst/>
          </a:prstGeom>
          <a:ln w="44450">
            <a:solidFill>
              <a:schemeClr val="tx1">
                <a:alpha val="89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458" y="611485"/>
            <a:ext cx="7992888" cy="1258888"/>
          </a:xfrm>
        </p:spPr>
        <p:txBody>
          <a:bodyPr/>
          <a:lstStyle/>
          <a:p>
            <a:r>
              <a:rPr lang="sv-SE" sz="3200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</a:t>
            </a:r>
            <a:r>
              <a:rPr lang="sv-SE" sz="32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 Tracker </a:t>
            </a:r>
            <a:r>
              <a:rPr lang="sv-SE" sz="3200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BILPA</a:t>
            </a:r>
            <a:r>
              <a:rPr lang="en-GB" sz="36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b="1" dirty="0" smtClean="0">
                <a:solidFill>
                  <a:srgbClr val="C00000"/>
                </a:solidFill>
              </a:rPr>
              <a:t>Phil Allport,</a:t>
            </a:r>
            <a:r>
              <a:rPr lang="en-GB" sz="1600" b="1" dirty="0">
                <a:solidFill>
                  <a:srgbClr val="C00000"/>
                </a:solidFill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</a:rPr>
              <a:t>Matt </a:t>
            </a:r>
            <a:r>
              <a:rPr lang="en-GB" sz="1600" b="1" dirty="0">
                <a:solidFill>
                  <a:srgbClr val="C00000"/>
                </a:solidFill>
              </a:rPr>
              <a:t>B</a:t>
            </a:r>
            <a:r>
              <a:rPr lang="en-GB" sz="1600" b="1" dirty="0" smtClean="0">
                <a:solidFill>
                  <a:srgbClr val="C00000"/>
                </a:solidFill>
              </a:rPr>
              <a:t>aca, James Broughton, Andy Chisholm, Laura Gonella, Kostas Nikolopoulos, Simon Pyatt, Juergen Thomas, John Wilson</a:t>
            </a:r>
            <a:r>
              <a:rPr lang="en-GB" sz="2100" b="1" dirty="0" smtClean="0">
                <a:solidFill>
                  <a:srgbClr val="C00000"/>
                </a:solidFill>
              </a:rPr>
              <a:t/>
            </a:r>
            <a:br>
              <a:rPr lang="en-GB" sz="2100" b="1" dirty="0" smtClean="0">
                <a:solidFill>
                  <a:srgbClr val="C00000"/>
                </a:solidFill>
              </a:rPr>
            </a:br>
            <a:r>
              <a:rPr lang="en-GB" sz="2100" dirty="0" smtClean="0">
                <a:solidFill>
                  <a:srgbClr val="C00000"/>
                </a:solidFill>
              </a:rPr>
              <a:t/>
            </a:r>
            <a:br>
              <a:rPr lang="en-GB" sz="2100" dirty="0" smtClean="0">
                <a:solidFill>
                  <a:srgbClr val="C00000"/>
                </a:solidFill>
              </a:rPr>
            </a:br>
            <a:r>
              <a:rPr lang="en-GB" sz="2100" dirty="0">
                <a:solidFill>
                  <a:srgbClr val="C00000"/>
                </a:solidFill>
              </a:rPr>
              <a:t/>
            </a:r>
            <a:br>
              <a:rPr lang="en-GB" sz="2100" dirty="0">
                <a:solidFill>
                  <a:srgbClr val="C00000"/>
                </a:solidFill>
              </a:rPr>
            </a:br>
            <a:r>
              <a:rPr lang="en-GB" sz="2100" dirty="0" smtClean="0">
                <a:solidFill>
                  <a:srgbClr val="C00000"/>
                </a:solidFill>
              </a:rPr>
              <a:t>              						</a:t>
            </a:r>
            <a:r>
              <a:rPr lang="en-GB" sz="2100" dirty="0">
                <a:solidFill>
                  <a:srgbClr val="C00000"/>
                </a:solidFill>
              </a:rPr>
              <a:t/>
            </a:r>
            <a:br>
              <a:rPr lang="en-GB" sz="2100" dirty="0">
                <a:solidFill>
                  <a:srgbClr val="C00000"/>
                </a:solidFill>
              </a:rPr>
            </a:br>
            <a:r>
              <a:rPr lang="en-GB" sz="2100" b="1" dirty="0" smtClean="0">
                <a:solidFill>
                  <a:srgbClr val="0000FF"/>
                </a:solidFill>
              </a:rPr>
              <a:t>30/09/15</a:t>
            </a:r>
            <a:endParaRPr lang="en-GB" sz="2400" b="1" dirty="0">
              <a:solidFill>
                <a:srgbClr val="0000FF"/>
              </a:solidFill>
            </a:endParaRPr>
          </a:p>
        </p:txBody>
      </p:sp>
      <p:sp>
        <p:nvSpPr>
          <p:cNvPr id="3077" name="Rectangle 2"/>
          <p:cNvSpPr>
            <a:spLocks noChangeArrowheads="1"/>
          </p:cNvSpPr>
          <p:nvPr/>
        </p:nvSpPr>
        <p:spPr bwMode="auto">
          <a:xfrm>
            <a:off x="882080" y="2663882"/>
            <a:ext cx="3879319" cy="39116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383" tIns="45692" rIns="91383" bIns="45692"/>
          <a:lstStyle/>
          <a:p>
            <a:pPr eaLnBrk="0" hangingPunct="0"/>
            <a:endParaRPr lang="en-GB" dirty="0"/>
          </a:p>
        </p:txBody>
      </p:sp>
      <p:sp>
        <p:nvSpPr>
          <p:cNvPr id="3079" name="Rectangle 2"/>
          <p:cNvSpPr>
            <a:spLocks noChangeArrowheads="1"/>
          </p:cNvSpPr>
          <p:nvPr/>
        </p:nvSpPr>
        <p:spPr bwMode="auto">
          <a:xfrm rot="21368888">
            <a:off x="3602817" y="2715967"/>
            <a:ext cx="1835150" cy="160851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05" tIns="45703" rIns="91405" bIns="45703"/>
          <a:lstStyle/>
          <a:p>
            <a:pPr eaLnBrk="0" hangingPunct="0"/>
            <a:endParaRPr lang="en-GB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 rot="390619">
            <a:off x="3831806" y="4297971"/>
            <a:ext cx="1352527" cy="266419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05" tIns="45703" rIns="91405" bIns="45703"/>
          <a:lstStyle/>
          <a:p>
            <a:pPr eaLnBrk="0" hangingPunct="0"/>
            <a:endParaRPr lang="en-GB" dirty="0"/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593378" y="2483693"/>
            <a:ext cx="9577065" cy="4992688"/>
          </a:xfrm>
        </p:spPr>
        <p:txBody>
          <a:bodyPr/>
          <a:lstStyle/>
          <a:p>
            <a:pPr marL="390172" indent="-326825" defTabSz="1042344"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Introduction</a:t>
            </a:r>
          </a:p>
          <a:p>
            <a:pPr marL="390172" indent="-326825" defTabSz="1042344"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ATLAS UK Tracker Upgrade</a:t>
            </a:r>
          </a:p>
          <a:p>
            <a:pPr marL="390172" indent="-326825" defTabSz="1042344"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AIDA-2020 Transnational Access Facility</a:t>
            </a:r>
          </a:p>
          <a:p>
            <a:pPr marL="390172" indent="-326825" defTabSz="1042344"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Current Facilities</a:t>
            </a:r>
          </a:p>
          <a:p>
            <a:pPr marL="390172" indent="-326825" defTabSz="1042344"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Hybrid/Module Read-out</a:t>
            </a:r>
          </a:p>
          <a:p>
            <a:pPr marL="390172" indent="-326825" defTabSz="1042344"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3200" b="1" dirty="0" err="1" smtClean="0">
                <a:solidFill>
                  <a:schemeClr val="bg1"/>
                </a:solidFill>
              </a:rPr>
              <a:t>ALiBaVa</a:t>
            </a:r>
            <a:r>
              <a:rPr lang="en-GB" sz="3200" b="1" dirty="0" smtClean="0">
                <a:solidFill>
                  <a:schemeClr val="bg1"/>
                </a:solidFill>
              </a:rPr>
              <a:t> </a:t>
            </a:r>
            <a:r>
              <a:rPr lang="en-GB" sz="3200" b="1" dirty="0">
                <a:solidFill>
                  <a:schemeClr val="bg1"/>
                </a:solidFill>
              </a:rPr>
              <a:t>Set-up</a:t>
            </a:r>
          </a:p>
          <a:p>
            <a:pPr marL="390172" indent="-326825" defTabSz="1042344">
              <a:spcAft>
                <a:spcPts val="600"/>
              </a:spcAft>
              <a:buClr>
                <a:srgbClr val="FF0000"/>
              </a:buClr>
              <a:defRPr/>
            </a:pPr>
            <a:r>
              <a:rPr lang="en-GB" sz="3200" b="1" dirty="0" smtClean="0">
                <a:solidFill>
                  <a:schemeClr val="bg1"/>
                </a:solidFill>
              </a:rPr>
              <a:t>Future Capabilities</a:t>
            </a:r>
          </a:p>
          <a:p>
            <a:pPr marL="63347" indent="0" defTabSz="1042344">
              <a:buClr>
                <a:srgbClr val="FF0000"/>
              </a:buClr>
              <a:buNone/>
              <a:defRPr/>
            </a:pPr>
            <a:endParaRPr lang="en-GB" sz="2800" b="1" dirty="0"/>
          </a:p>
          <a:p>
            <a:pPr marL="390280" indent="-390280" defTabSz="1042344">
              <a:buClr>
                <a:srgbClr val="FF0000"/>
              </a:buClr>
              <a:defRPr/>
            </a:pPr>
            <a:endParaRPr lang="en-GB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44486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ALiBaVa</a:t>
            </a:r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Set-up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50362" y="1549330"/>
            <a:ext cx="7232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150V</a:t>
            </a:r>
          </a:p>
          <a:p>
            <a:r>
              <a:rPr lang="en-GB" dirty="0" smtClean="0"/>
              <a:t>-18</a:t>
            </a:r>
            <a:r>
              <a:rPr lang="en-GB" baseline="30000" dirty="0" smtClean="0"/>
              <a:t>o</a:t>
            </a:r>
            <a:r>
              <a:rPr lang="en-GB" dirty="0" smtClean="0"/>
              <a:t>C</a:t>
            </a:r>
            <a:endParaRPr lang="en-GB" dirty="0"/>
          </a:p>
        </p:txBody>
      </p:sp>
      <p:pic>
        <p:nvPicPr>
          <p:cNvPr id="1030" name="CC52D259-E126-4D5C-A93E-30113F48684E" descr="490C3E7A-34B2-4918-90EB-7AB70161524E@p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30" y="5557046"/>
            <a:ext cx="3247176" cy="182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12" y="3563813"/>
            <a:ext cx="3341786" cy="186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-414734" y="963974"/>
            <a:ext cx="547260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8525" indent="-3651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Typical irradiation to doses of order </a:t>
            </a:r>
            <a:r>
              <a:rPr lang="en-GB" sz="2000" b="1" kern="0" dirty="0">
                <a:latin typeface="+mn-lt"/>
              </a:rPr>
              <a:t> </a:t>
            </a:r>
            <a:r>
              <a:rPr lang="en-GB" sz="2000" kern="0" dirty="0" smtClean="0">
                <a:latin typeface="+mn-lt"/>
              </a:rPr>
              <a:t>(5-10 × 10</a:t>
            </a:r>
            <a:r>
              <a:rPr lang="en-GB" sz="2000" kern="0" baseline="31999" dirty="0" smtClean="0">
                <a:latin typeface="+mn-lt"/>
              </a:rPr>
              <a:t>14</a:t>
            </a:r>
            <a:r>
              <a:rPr lang="en-GB" sz="2000" kern="0" dirty="0" smtClean="0">
                <a:latin typeface="+mn-lt"/>
              </a:rPr>
              <a:t> </a:t>
            </a:r>
            <a:r>
              <a:rPr lang="en-GB" sz="2000" kern="0" dirty="0">
                <a:latin typeface="+mn-lt"/>
              </a:rPr>
              <a:t>1 MeV </a:t>
            </a:r>
            <a:r>
              <a:rPr lang="en-GB" sz="2000" kern="0" dirty="0" err="1">
                <a:latin typeface="+mn-lt"/>
              </a:rPr>
              <a:t>n</a:t>
            </a:r>
            <a:r>
              <a:rPr lang="en-GB" sz="2000" kern="0" baseline="-5999" dirty="0" err="1">
                <a:latin typeface="+mn-lt"/>
              </a:rPr>
              <a:t>eq</a:t>
            </a:r>
            <a:r>
              <a:rPr lang="en-GB" sz="2000" kern="0" dirty="0">
                <a:latin typeface="+mn-lt"/>
              </a:rPr>
              <a:t> cm</a:t>
            </a:r>
            <a:r>
              <a:rPr lang="en-GB" sz="2000" kern="0" baseline="31999" dirty="0">
                <a:latin typeface="+mn-lt"/>
              </a:rPr>
              <a:t>-2</a:t>
            </a:r>
            <a:r>
              <a:rPr lang="en-GB" sz="2000" kern="0" dirty="0">
                <a:latin typeface="+mn-lt"/>
              </a:rPr>
              <a:t>) </a:t>
            </a:r>
            <a:endParaRPr lang="en-GB" sz="2000" dirty="0" smtClean="0">
              <a:solidFill>
                <a:schemeClr val="tx1"/>
              </a:solidFill>
              <a:latin typeface="+mn-lt"/>
            </a:endParaRPr>
          </a:p>
          <a:p>
            <a:pPr marL="898525" indent="-3651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See expected signal(V)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unirradiated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and for some dosed samples with cold operation with N</a:t>
            </a:r>
            <a:r>
              <a:rPr lang="en-GB" sz="2000" baseline="-25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flush of enclosure</a:t>
            </a:r>
          </a:p>
          <a:p>
            <a:pPr marL="898525" indent="-36512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80MBq </a:t>
            </a:r>
            <a:r>
              <a:rPr lang="en-GB" sz="2000" baseline="30000" dirty="0" smtClean="0">
                <a:solidFill>
                  <a:schemeClr val="tx1"/>
                </a:solidFill>
                <a:latin typeface="+mn-lt"/>
              </a:rPr>
              <a:t>90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Sr  source allows                        very high data taking rate</a:t>
            </a:r>
          </a:p>
        </p:txBody>
      </p:sp>
      <p:pic>
        <p:nvPicPr>
          <p:cNvPr id="1033" name="6A1E5B0C-A328-401E-BB0D-1252385E0585" descr="2A0C9B5A-B621-411C-BD31-C3BEF47C9A49@ph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072"/>
          <a:stretch/>
        </p:blipFill>
        <p:spPr bwMode="auto">
          <a:xfrm flipH="1">
            <a:off x="3617714" y="2699717"/>
            <a:ext cx="1255724" cy="120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13D85B55-A3A2-44E8-90C6-C9CFEEDE643F" descr="D2AFCB50-4EB6-410A-BD31-27D5F891FBFF@ph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458" y="5917378"/>
            <a:ext cx="2605410" cy="146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143C5BB1-3532-4157-B2F3-0C97834CE9DC" descr="B1D6011D-4B6A-4FF2-B719-06A57B5F1133@ph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130" y="1187549"/>
            <a:ext cx="4242311" cy="3050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816596" y="2587639"/>
                <a:ext cx="5455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GB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GB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𝐕</m:t>
                          </m:r>
                        </m:e>
                      </m:rad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596" y="2587639"/>
                <a:ext cx="545534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089" y="4130100"/>
            <a:ext cx="2592288" cy="170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736929" y="311829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-25</a:t>
            </a:r>
            <a:r>
              <a:rPr lang="en-GB" baseline="30000" dirty="0" smtClean="0"/>
              <a:t>o</a:t>
            </a:r>
            <a:r>
              <a:rPr lang="en-GB" dirty="0" smtClean="0"/>
              <a:t>C</a:t>
            </a:r>
            <a:endParaRPr lang="en-GB" dirty="0"/>
          </a:p>
        </p:txBody>
      </p:sp>
      <p:pic>
        <p:nvPicPr>
          <p:cNvPr id="17" name="011F76AB-767D-4A38-B1C9-7E29C237836C" descr="DEA9C3CF-EAEE-4EC2-8DB8-A0E94DF78EE1@ph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042" y="4772903"/>
            <a:ext cx="3625771" cy="260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82010" y="4213626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However, sometimes results are not as we expect so further work is needed ….</a:t>
            </a:r>
            <a:endParaRPr lang="en-GB" dirty="0"/>
          </a:p>
        </p:txBody>
      </p:sp>
      <p:sp>
        <p:nvSpPr>
          <p:cNvPr id="18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29882" y="827509"/>
            <a:ext cx="4827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rgbClr val="C00000"/>
                </a:solidFill>
              </a:rPr>
              <a:t>Purchased thanks to Miriam’s Royal </a:t>
            </a:r>
            <a:r>
              <a:rPr lang="en-GB" i="1" dirty="0" smtClean="0">
                <a:solidFill>
                  <a:srgbClr val="C00000"/>
                </a:solidFill>
              </a:rPr>
              <a:t>Society </a:t>
            </a:r>
            <a:r>
              <a:rPr lang="en-GB" i="1" dirty="0">
                <a:solidFill>
                  <a:srgbClr val="C00000"/>
                </a:solidFill>
              </a:rPr>
              <a:t>grant</a:t>
            </a:r>
            <a:endParaRPr lang="en-GB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9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Capabilities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GB" sz="200" kern="0" dirty="0" err="1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i</a:t>
            </a: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18" name="Shape 109"/>
          <p:cNvSpPr/>
          <p:nvPr/>
        </p:nvSpPr>
        <p:spPr>
          <a:xfrm>
            <a:off x="-486742" y="1187549"/>
            <a:ext cx="11099800" cy="30963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marL="1117600" lvl="2" indent="-2286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Char char="•"/>
              <a:defRPr sz="1800"/>
            </a:pPr>
            <a:r>
              <a:rPr lang="en-GB" sz="2000" b="1" dirty="0" smtClean="0">
                <a:latin typeface="+mn-lt"/>
              </a:rPr>
              <a:t>Major University investment in academic staff and capabilities linked to concept of Birmingham Instrumentation Laboratory for Particle physics and Applications</a:t>
            </a:r>
          </a:p>
          <a:p>
            <a:pPr marL="1117600" lvl="2" indent="-2286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Char char="•"/>
              <a:defRPr sz="1800"/>
            </a:pPr>
            <a:r>
              <a:rPr lang="en-GB" sz="2000" b="1" dirty="0" smtClean="0">
                <a:latin typeface="+mn-lt"/>
              </a:rPr>
              <a:t>~ 170m</a:t>
            </a:r>
            <a:r>
              <a:rPr lang="en-GB" sz="2000" b="1" baseline="30000" dirty="0" smtClean="0">
                <a:latin typeface="+mn-lt"/>
              </a:rPr>
              <a:t>2</a:t>
            </a:r>
            <a:r>
              <a:rPr lang="en-GB" sz="2000" b="1" dirty="0" smtClean="0">
                <a:latin typeface="+mn-lt"/>
              </a:rPr>
              <a:t> of new and reconditioned cleanroom laboratory space for both </a:t>
            </a:r>
            <a:r>
              <a:rPr lang="en-GB" sz="2000" b="1" dirty="0" err="1" smtClean="0">
                <a:latin typeface="+mn-lt"/>
              </a:rPr>
              <a:t>ITk</a:t>
            </a:r>
            <a:r>
              <a:rPr lang="en-GB" sz="2000" b="1" dirty="0" smtClean="0">
                <a:latin typeface="+mn-lt"/>
              </a:rPr>
              <a:t> strip module production and R&amp;D on novel radiation-hard detectors</a:t>
            </a:r>
          </a:p>
          <a:p>
            <a:pPr marL="1117600" lvl="2" indent="-2286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Char char="•"/>
              <a:defRPr sz="1800"/>
            </a:pPr>
            <a:endParaRPr lang="en-GB" sz="2000" b="1" dirty="0">
              <a:latin typeface="+mn-lt"/>
            </a:endParaRPr>
          </a:p>
          <a:p>
            <a:pPr marL="1117600" lvl="2" indent="-2286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Char char="•"/>
              <a:defRPr sz="1800"/>
            </a:pPr>
            <a:endParaRPr lang="en-GB" sz="2000" b="1" dirty="0" smtClean="0">
              <a:latin typeface="+mn-lt"/>
            </a:endParaRPr>
          </a:p>
          <a:p>
            <a:pPr marL="1117600" lvl="2" indent="-228600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buSzPct val="100000"/>
              <a:buChar char="•"/>
              <a:defRPr sz="1800"/>
            </a:pPr>
            <a:endParaRPr lang="en-GB" sz="2000" b="1" dirty="0" smtClean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93447" y="3943329"/>
            <a:ext cx="2481957" cy="4457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930" y="3308584"/>
            <a:ext cx="4104456" cy="410445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78" y="2915741"/>
            <a:ext cx="2664296" cy="20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57674" y="3600556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Hope will be like the caves, only cleaner …</a:t>
            </a:r>
            <a:endParaRPr lang="en-GB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 bwMode="auto">
          <a:xfrm>
            <a:off x="8226226" y="7236221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14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bldLvl="5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3" name="Shape 62"/>
          <p:cNvSpPr txBox="1">
            <a:spLocks/>
          </p:cNvSpPr>
          <p:nvPr/>
        </p:nvSpPr>
        <p:spPr>
          <a:xfrm>
            <a:off x="582810" y="805705"/>
            <a:ext cx="9875664" cy="6286500"/>
          </a:xfrm>
          <a:prstGeom prst="rect">
            <a:avLst/>
          </a:prstGeom>
        </p:spPr>
        <p:txBody>
          <a:bodyPr/>
          <a:lstStyle>
            <a:lvl1pPr marL="387207" indent="-387207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238" indent="-323730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chemeClr val="tx1"/>
                </a:solidFill>
                <a:latin typeface="+mn-lt"/>
              </a:defRPr>
            </a:lvl2pPr>
            <a:lvl3pPr marL="12996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</a:defRPr>
            </a:lvl3pPr>
            <a:lvl4pPr marL="1821774" indent="-258668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3422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801100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257904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714708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171512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endParaRPr lang="en-GB" sz="2000" b="1" kern="0" dirty="0" smtClean="0"/>
          </a:p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The Birmingham group is a key player in the development and preparations for production of a significant fraction of the silicon micro-strip part of the new ATLAS inner tracker (the </a:t>
            </a:r>
            <a:r>
              <a:rPr lang="en-GB" sz="2000" b="1" kern="0" dirty="0" err="1" smtClean="0"/>
              <a:t>ITk</a:t>
            </a:r>
            <a:r>
              <a:rPr lang="en-GB" sz="2000" b="1" kern="0" dirty="0" smtClean="0"/>
              <a:t>) required for operation at the HL-LHC</a:t>
            </a:r>
            <a:endParaRPr lang="en-GB" sz="2000" b="1" kern="0" dirty="0"/>
          </a:p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University of Birmingham operates the UK’s only AIDA 2020 (EU funded) Transnational Access Facility for irradiations using the MC40 cyclotron</a:t>
            </a:r>
          </a:p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With significant University investment we are building a new cleanroom facility (BILPA) suitable for the ATLAS construction activity and better able to support future activities based on semiconductor detector development</a:t>
            </a:r>
          </a:p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New appointments are planned in support of this and medical applications where there is a long history of involvement in proton therapy activities (silicon strip modules for the </a:t>
            </a:r>
            <a:r>
              <a:rPr lang="en-GB" sz="2000" b="1" kern="0" dirty="0" err="1" smtClean="0"/>
              <a:t>PRaVDA</a:t>
            </a:r>
            <a:r>
              <a:rPr lang="en-GB" sz="2000" b="1" kern="0" dirty="0" smtClean="0"/>
              <a:t> consortium built at Birmingham)</a:t>
            </a:r>
            <a:endParaRPr lang="en-GB" sz="2000" b="1" kern="0" dirty="0"/>
          </a:p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r>
              <a:rPr lang="en-GB" sz="2000" b="1" kern="0" dirty="0"/>
              <a:t>L</a:t>
            </a:r>
            <a:r>
              <a:rPr lang="en-GB" sz="2000" b="1" kern="0" dirty="0" smtClean="0"/>
              <a:t>onger term sensor interests include the development of radiation-hard monolithic pixel detectors as central to optimal outer tracking and digital calorimetry at future facilities. </a:t>
            </a:r>
            <a:r>
              <a:rPr lang="en-GB" sz="2000" b="1" kern="0" dirty="0"/>
              <a:t>I</a:t>
            </a:r>
            <a:r>
              <a:rPr lang="en-GB" sz="2000" b="1" kern="0" dirty="0" smtClean="0"/>
              <a:t>n this context we (</a:t>
            </a:r>
            <a:r>
              <a:rPr lang="en-GB" sz="2000" b="1" kern="0" dirty="0" err="1" smtClean="0"/>
              <a:t>incl</a:t>
            </a:r>
            <a:r>
              <a:rPr lang="en-GB" sz="2000" b="1" kern="0" smtClean="0"/>
              <a:t> Nige) are </a:t>
            </a:r>
            <a:r>
              <a:rPr lang="en-GB" sz="2000" b="1" kern="0" dirty="0" smtClean="0"/>
              <a:t>bidding (PRD) with RAL and Sussex to explore realising these in a common technology (HV-CMOS), emphasising particle flow capabilities and linking with CALICE and EM Calorimeter triggering expertise at Birmingham.</a:t>
            </a:r>
          </a:p>
        </p:txBody>
      </p:sp>
      <p:sp>
        <p:nvSpPr>
          <p:cNvPr id="4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95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UK Tracker Upgrade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3" name="Shape 62"/>
          <p:cNvSpPr txBox="1">
            <a:spLocks/>
          </p:cNvSpPr>
          <p:nvPr/>
        </p:nvSpPr>
        <p:spPr>
          <a:xfrm>
            <a:off x="438794" y="899517"/>
            <a:ext cx="9659640" cy="6286500"/>
          </a:xfrm>
          <a:prstGeom prst="rect">
            <a:avLst/>
          </a:prstGeom>
        </p:spPr>
        <p:txBody>
          <a:bodyPr/>
          <a:lstStyle>
            <a:lvl1pPr marL="387207" indent="-387207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238" indent="-323730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chemeClr val="tx1"/>
                </a:solidFill>
                <a:latin typeface="+mn-lt"/>
              </a:defRPr>
            </a:lvl2pPr>
            <a:lvl3pPr marL="12996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</a:defRPr>
            </a:lvl3pPr>
            <a:lvl4pPr marL="1821774" indent="-258668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3422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801100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257904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714708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171512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endParaRPr lang="en-GB" sz="2000" b="1" kern="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866" y="5003973"/>
            <a:ext cx="558165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4" y="2483693"/>
            <a:ext cx="56292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30" y="5075981"/>
            <a:ext cx="4464496" cy="2384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5" descr="0803012_05-A4-at-144-dpi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6827" y="1475581"/>
            <a:ext cx="4970689" cy="3384376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 rot="21221073">
            <a:off x="8075835" y="3013200"/>
            <a:ext cx="500721" cy="17280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scene3d>
            <a:camera prst="orthographicFront">
              <a:rot lat="0" lon="0" rev="15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485" tIns="49741" rIns="99485" bIns="49741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8514208" y="4571925"/>
            <a:ext cx="1944266" cy="2880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485" tIns="49741" rIns="99485" bIns="49741"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777954" y="2195661"/>
            <a:ext cx="0" cy="2473391"/>
          </a:xfrm>
          <a:prstGeom prst="straightConnector1">
            <a:avLst/>
          </a:prstGeom>
          <a:ln>
            <a:solidFill>
              <a:srgbClr val="00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11"/>
          <p:cNvSpPr txBox="1">
            <a:spLocks noChangeArrowheads="1"/>
          </p:cNvSpPr>
          <p:nvPr/>
        </p:nvSpPr>
        <p:spPr bwMode="auto">
          <a:xfrm rot="-5400000">
            <a:off x="5443719" y="3952542"/>
            <a:ext cx="521570" cy="28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13" tIns="49755" rIns="99513" bIns="49755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tx1"/>
                </a:solidFill>
              </a:rPr>
              <a:t>25 m</a:t>
            </a:r>
            <a:endParaRPr lang="en-US" sz="1600" b="1"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282010" y="3779837"/>
            <a:ext cx="4176465" cy="1080120"/>
          </a:xfrm>
          <a:prstGeom prst="straightConnector1">
            <a:avLst/>
          </a:prstGeom>
          <a:ln>
            <a:solidFill>
              <a:srgbClr val="00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8"/>
          <p:cNvSpPr txBox="1">
            <a:spLocks noChangeArrowheads="1"/>
          </p:cNvSpPr>
          <p:nvPr/>
        </p:nvSpPr>
        <p:spPr bwMode="auto">
          <a:xfrm rot="-786131">
            <a:off x="9551333" y="3926792"/>
            <a:ext cx="521570" cy="28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13" tIns="49755" rIns="99513" bIns="49755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chemeClr val="tx1"/>
                </a:solidFill>
              </a:rPr>
              <a:t>45 m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27" name="Slide Number Placeholder 4"/>
          <p:cNvSpPr txBox="1">
            <a:spLocks/>
          </p:cNvSpPr>
          <p:nvPr/>
        </p:nvSpPr>
        <p:spPr bwMode="auto">
          <a:xfrm>
            <a:off x="8251825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 flipV="1">
            <a:off x="5417914" y="3779837"/>
            <a:ext cx="3096294" cy="864096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592933" y="1043533"/>
            <a:ext cx="856939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HL-LHC: 10× LHC integrated luminosity, 7.5× LHC nominal instantaneous luminosity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10</a:t>
            </a:r>
            <a:r>
              <a:rPr lang="en-GB" dirty="0" smtClean="0"/>
              <a:t>× radiation levels, data volumes and data rates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/>
              <a:t>7.5</a:t>
            </a:r>
            <a:r>
              <a:rPr lang="en-GB" dirty="0" smtClean="0"/>
              <a:t>× hit densities (pile-up) per beam crossing</a:t>
            </a:r>
          </a:p>
          <a:p>
            <a:pPr marL="285750" indent="-285750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en-GB" dirty="0"/>
              <a:t> </a:t>
            </a:r>
            <a:r>
              <a:rPr lang="en-GB" dirty="0" smtClean="0"/>
              <a:t>Need major upgrades and new tracker</a:t>
            </a:r>
          </a:p>
          <a:p>
            <a:pPr marL="285750" indent="-285750">
              <a:buClr>
                <a:srgbClr val="FF0000"/>
              </a:buClr>
              <a:buFont typeface="Times New Roman" panose="02020603050405020304" pitchFamily="18" charset="0"/>
              <a:buChar char="→"/>
            </a:pPr>
            <a:r>
              <a:rPr lang="en-GB" dirty="0"/>
              <a:t> </a:t>
            </a:r>
            <a:r>
              <a:rPr lang="en-GB" dirty="0" smtClean="0"/>
              <a:t>Opportunity for tracking in Level-1 trigger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67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057" y="2411685"/>
            <a:ext cx="3953743" cy="372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UK Tracker Upgrade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3" name="Shape 62"/>
          <p:cNvSpPr txBox="1">
            <a:spLocks/>
          </p:cNvSpPr>
          <p:nvPr/>
        </p:nvSpPr>
        <p:spPr>
          <a:xfrm>
            <a:off x="438794" y="899517"/>
            <a:ext cx="9659640" cy="6286500"/>
          </a:xfrm>
          <a:prstGeom prst="rect">
            <a:avLst/>
          </a:prstGeom>
        </p:spPr>
        <p:txBody>
          <a:bodyPr/>
          <a:lstStyle>
            <a:lvl1pPr marL="387207" indent="-387207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238" indent="-323730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chemeClr val="tx1"/>
                </a:solidFill>
                <a:latin typeface="+mn-lt"/>
              </a:defRPr>
            </a:lvl2pPr>
            <a:lvl3pPr marL="12996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</a:defRPr>
            </a:lvl3pPr>
            <a:lvl4pPr marL="1821774" indent="-258668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3422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801100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257904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714708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171512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endParaRPr lang="en-GB" sz="2000" b="1" kern="0" dirty="0" smtClean="0"/>
          </a:p>
        </p:txBody>
      </p:sp>
      <p:sp>
        <p:nvSpPr>
          <p:cNvPr id="4" name="Rectangle 3"/>
          <p:cNvSpPr/>
          <p:nvPr/>
        </p:nvSpPr>
        <p:spPr>
          <a:xfrm>
            <a:off x="89322" y="1212005"/>
            <a:ext cx="7828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The most recent public description of the ATLAS upgrade plans can be found at  </a:t>
            </a:r>
            <a:r>
              <a:rPr lang="en-GB" u="sng" dirty="0" smtClean="0">
                <a:hlinkClick r:id="rId4"/>
              </a:rPr>
              <a:t>https</a:t>
            </a:r>
            <a:r>
              <a:rPr lang="en-GB" u="sng" dirty="0">
                <a:hlinkClick r:id="rId4"/>
              </a:rPr>
              <a:t>://cds.cern.ch/record/2055248</a:t>
            </a:r>
            <a:r>
              <a:rPr lang="en-GB" u="sng" dirty="0" smtClean="0">
                <a:hlinkClick r:id="rId4"/>
              </a:rPr>
              <a:t>/</a:t>
            </a:r>
            <a:endParaRPr lang="en-GB" u="sng" dirty="0" smtClean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Note the layout of the tracker continues to evolve with an expectation that the barrel will be formed of 5 pixel and 4 strip layers, but the strip layers will be longer, resulting in a small decrease in total number of modules required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The desire is also to increase the pixel coverage in </a:t>
            </a:r>
            <a:r>
              <a:rPr lang="el-GR" dirty="0" smtClean="0"/>
              <a:t>η</a:t>
            </a:r>
            <a:endParaRPr lang="en-GB" dirty="0"/>
          </a:p>
        </p:txBody>
      </p:sp>
      <p:sp>
        <p:nvSpPr>
          <p:cNvPr id="7" name="CasellaDiTesto 7"/>
          <p:cNvSpPr txBox="1">
            <a:spLocks noChangeArrowheads="1"/>
          </p:cNvSpPr>
          <p:nvPr/>
        </p:nvSpPr>
        <p:spPr bwMode="auto">
          <a:xfrm>
            <a:off x="4149912" y="6372125"/>
            <a:ext cx="1558325" cy="36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3" tIns="45692" rIns="91383" bIns="4569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it-IT" b="1" u="sng" dirty="0">
                <a:solidFill>
                  <a:srgbClr val="FF0000"/>
                </a:solidFill>
                <a:latin typeface="Candara" pitchFamily="34" charset="0"/>
              </a:rPr>
              <a:t>Forward pixel</a:t>
            </a:r>
            <a:endParaRPr lang="en-US" b="1" u="sng" dirty="0">
              <a:solidFill>
                <a:srgbClr val="FF0000"/>
              </a:solidFill>
              <a:latin typeface="Candara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44" y="3789833"/>
            <a:ext cx="56388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76030" y="4582467"/>
            <a:ext cx="673100" cy="382587"/>
          </a:xfrm>
          <a:prstGeom prst="rect">
            <a:avLst/>
          </a:prstGeom>
        </p:spPr>
        <p:txBody>
          <a:bodyPr wrap="none" lIns="104287" tIns="52144" rIns="104287" bIns="52144" anchor="ctr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9130" y="5661967"/>
            <a:ext cx="1250950" cy="382587"/>
          </a:xfrm>
          <a:prstGeom prst="rect">
            <a:avLst/>
          </a:prstGeom>
        </p:spPr>
        <p:txBody>
          <a:bodyPr wrap="none" lIns="104287" tIns="52144" rIns="104287" bIns="52144" anchor="ctr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 eta</a:t>
            </a:r>
          </a:p>
        </p:txBody>
      </p:sp>
      <p:cxnSp>
        <p:nvCxnSpPr>
          <p:cNvPr id="11" name="Straight Connector 7"/>
          <p:cNvCxnSpPr>
            <a:cxnSpLocks noChangeShapeType="1"/>
          </p:cNvCxnSpPr>
          <p:nvPr/>
        </p:nvCxnSpPr>
        <p:spPr bwMode="auto">
          <a:xfrm>
            <a:off x="3365005" y="5806429"/>
            <a:ext cx="0" cy="192088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0"/>
          <p:cNvCxnSpPr>
            <a:cxnSpLocks noChangeShapeType="1"/>
          </p:cNvCxnSpPr>
          <p:nvPr/>
        </p:nvCxnSpPr>
        <p:spPr bwMode="auto">
          <a:xfrm>
            <a:off x="3517405" y="5734992"/>
            <a:ext cx="0" cy="263525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3669805" y="5734992"/>
            <a:ext cx="0" cy="263525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3822205" y="5734992"/>
            <a:ext cx="0" cy="263525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3974605" y="5734992"/>
            <a:ext cx="0" cy="263525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127005" y="5734992"/>
            <a:ext cx="0" cy="263525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4279405" y="5734992"/>
            <a:ext cx="0" cy="263525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431805" y="5734992"/>
            <a:ext cx="0" cy="263525"/>
          </a:xfrm>
          <a:prstGeom prst="line">
            <a:avLst/>
          </a:prstGeom>
          <a:noFill/>
          <a:ln w="952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844055" y="4869804"/>
            <a:ext cx="1470025" cy="382588"/>
          </a:xfrm>
          <a:prstGeom prst="rect">
            <a:avLst/>
          </a:prstGeom>
        </p:spPr>
        <p:txBody>
          <a:bodyPr wrap="none" lIns="104287" tIns="52144" rIns="104287" bIns="52144" anchor="ctr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Strip barrels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90417" y="4942829"/>
            <a:ext cx="1243013" cy="382588"/>
          </a:xfrm>
          <a:prstGeom prst="rect">
            <a:avLst/>
          </a:prstGeom>
        </p:spPr>
        <p:txBody>
          <a:bodyPr wrap="none" lIns="104287" tIns="52144" rIns="104287" bIns="52144" anchor="ctr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Strip discs</a:t>
            </a:r>
          </a:p>
        </p:txBody>
      </p:sp>
      <p:sp>
        <p:nvSpPr>
          <p:cNvPr id="21" name="CasellaDiTesto 9"/>
          <p:cNvSpPr txBox="1">
            <a:spLocks noChangeArrowheads="1"/>
          </p:cNvSpPr>
          <p:nvPr/>
        </p:nvSpPr>
        <p:spPr bwMode="auto">
          <a:xfrm>
            <a:off x="1871676" y="3276231"/>
            <a:ext cx="1959076" cy="36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3" tIns="45692" rIns="91383" bIns="4569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it-IT" b="1" u="sng">
                <a:solidFill>
                  <a:srgbClr val="0070C0"/>
                </a:solidFill>
                <a:latin typeface="Candara" pitchFamily="34" charset="0"/>
              </a:rPr>
              <a:t>Long Barrel Strips</a:t>
            </a:r>
            <a:endParaRPr lang="en-US" b="1" u="sng">
              <a:solidFill>
                <a:srgbClr val="0070C0"/>
              </a:solidFill>
              <a:latin typeface="Candara" pitchFamily="34" charset="0"/>
            </a:endParaRPr>
          </a:p>
        </p:txBody>
      </p:sp>
      <p:sp>
        <p:nvSpPr>
          <p:cNvPr id="22" name="CasellaDiTesto 11"/>
          <p:cNvSpPr txBox="1">
            <a:spLocks noChangeArrowheads="1"/>
          </p:cNvSpPr>
          <p:nvPr/>
        </p:nvSpPr>
        <p:spPr bwMode="auto">
          <a:xfrm>
            <a:off x="3914790" y="3275781"/>
            <a:ext cx="2011974" cy="36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3" tIns="45692" rIns="91383" bIns="4569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it-IT" b="1" u="sng" dirty="0">
                <a:solidFill>
                  <a:srgbClr val="0070C0"/>
                </a:solidFill>
                <a:latin typeface="Candara" pitchFamily="34" charset="0"/>
              </a:rPr>
              <a:t>Short Barrel Strips</a:t>
            </a:r>
            <a:endParaRPr lang="en-US" b="1" u="sng" dirty="0">
              <a:solidFill>
                <a:srgbClr val="0070C0"/>
              </a:solidFill>
              <a:latin typeface="Candara" pitchFamily="34" charset="0"/>
            </a:endParaRPr>
          </a:p>
        </p:txBody>
      </p:sp>
      <p:sp>
        <p:nvSpPr>
          <p:cNvPr id="23" name="CasellaDiTesto 12"/>
          <p:cNvSpPr txBox="1">
            <a:spLocks noChangeArrowheads="1"/>
          </p:cNvSpPr>
          <p:nvPr/>
        </p:nvSpPr>
        <p:spPr bwMode="auto">
          <a:xfrm>
            <a:off x="5417914" y="2915741"/>
            <a:ext cx="1649696" cy="36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3" tIns="45692" rIns="91383" bIns="4569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it-IT" b="1" u="sng" dirty="0">
                <a:solidFill>
                  <a:srgbClr val="0070C0"/>
                </a:solidFill>
                <a:latin typeface="Candara" pitchFamily="34" charset="0"/>
              </a:rPr>
              <a:t>Forward Strips</a:t>
            </a:r>
            <a:endParaRPr lang="en-US" b="1" u="sng" dirty="0">
              <a:solidFill>
                <a:srgbClr val="0070C0"/>
              </a:solidFill>
              <a:latin typeface="Candara" pitchFamily="34" charset="0"/>
            </a:endParaRPr>
          </a:p>
        </p:txBody>
      </p:sp>
      <p:cxnSp>
        <p:nvCxnSpPr>
          <p:cNvPr id="24" name="Connettore 2 13"/>
          <p:cNvCxnSpPr/>
          <p:nvPr/>
        </p:nvCxnSpPr>
        <p:spPr>
          <a:xfrm flipH="1">
            <a:off x="1773648" y="3583494"/>
            <a:ext cx="1077566" cy="916423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15"/>
          <p:cNvCxnSpPr/>
          <p:nvPr/>
        </p:nvCxnSpPr>
        <p:spPr>
          <a:xfrm flipH="1">
            <a:off x="1989672" y="3573498"/>
            <a:ext cx="864096" cy="135846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18"/>
          <p:cNvCxnSpPr/>
          <p:nvPr/>
        </p:nvCxnSpPr>
        <p:spPr>
          <a:xfrm flipH="1">
            <a:off x="2233629" y="3582520"/>
            <a:ext cx="2022475" cy="1539875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0"/>
          <p:cNvCxnSpPr/>
          <p:nvPr/>
        </p:nvCxnSpPr>
        <p:spPr>
          <a:xfrm flipH="1">
            <a:off x="2492389" y="3582519"/>
            <a:ext cx="1763712" cy="174289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1"/>
          <p:cNvCxnSpPr/>
          <p:nvPr/>
        </p:nvCxnSpPr>
        <p:spPr>
          <a:xfrm flipH="1">
            <a:off x="2709752" y="3582519"/>
            <a:ext cx="1559049" cy="192551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6"/>
          <p:cNvCxnSpPr/>
          <p:nvPr/>
        </p:nvCxnSpPr>
        <p:spPr>
          <a:xfrm flipH="1">
            <a:off x="4869993" y="3275781"/>
            <a:ext cx="1268001" cy="1503349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3552"/>
          <p:cNvCxnSpPr/>
          <p:nvPr/>
        </p:nvCxnSpPr>
        <p:spPr>
          <a:xfrm flipV="1">
            <a:off x="779054" y="6044554"/>
            <a:ext cx="346522" cy="6156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7"/>
          <p:cNvSpPr txBox="1">
            <a:spLocks noChangeArrowheads="1"/>
          </p:cNvSpPr>
          <p:nvPr/>
        </p:nvSpPr>
        <p:spPr bwMode="auto">
          <a:xfrm>
            <a:off x="89322" y="6578914"/>
            <a:ext cx="1324286" cy="36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83" tIns="45692" rIns="91383" bIns="45692">
            <a:spAutoFit/>
          </a:bodyPr>
          <a:lstStyle>
            <a:lvl1pPr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it-IT" b="1" u="sng" dirty="0">
                <a:solidFill>
                  <a:srgbClr val="FF0000"/>
                </a:solidFill>
                <a:latin typeface="Candara" pitchFamily="34" charset="0"/>
              </a:rPr>
              <a:t>Barrel pixel</a:t>
            </a:r>
            <a:endParaRPr lang="en-US" b="1" u="sng" dirty="0">
              <a:solidFill>
                <a:srgbClr val="FF0000"/>
              </a:solidFill>
              <a:latin typeface="Candara" pitchFamily="34" charset="0"/>
            </a:endParaRPr>
          </a:p>
        </p:txBody>
      </p:sp>
      <p:cxnSp>
        <p:nvCxnSpPr>
          <p:cNvPr id="33" name="Connettore 2 26"/>
          <p:cNvCxnSpPr/>
          <p:nvPr/>
        </p:nvCxnSpPr>
        <p:spPr>
          <a:xfrm>
            <a:off x="4268801" y="3584103"/>
            <a:ext cx="2084388" cy="61118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23552"/>
          <p:cNvCxnSpPr/>
          <p:nvPr/>
        </p:nvCxnSpPr>
        <p:spPr>
          <a:xfrm flipH="1" flipV="1">
            <a:off x="2709752" y="5908226"/>
            <a:ext cx="1722054" cy="5449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ight Arrow 5"/>
          <p:cNvSpPr/>
          <p:nvPr/>
        </p:nvSpPr>
        <p:spPr bwMode="auto">
          <a:xfrm rot="20810210">
            <a:off x="5964298" y="4748971"/>
            <a:ext cx="978408" cy="4846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63045" y="6300117"/>
            <a:ext cx="4483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UK originally built 600 barrel strip modules for current ATLAS with 60m</a:t>
            </a:r>
            <a:r>
              <a:rPr lang="en-GB" baseline="30000" dirty="0" smtClean="0"/>
              <a:t>2</a:t>
            </a:r>
            <a:r>
              <a:rPr lang="en-GB" dirty="0" smtClean="0"/>
              <a:t> of silicon strips.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New tracker 200m</a:t>
            </a:r>
            <a:r>
              <a:rPr lang="en-GB" b="1" baseline="30000" dirty="0" smtClean="0">
                <a:solidFill>
                  <a:srgbClr val="C00000"/>
                </a:solidFill>
              </a:rPr>
              <a:t>2</a:t>
            </a:r>
            <a:r>
              <a:rPr lang="en-GB" b="1" dirty="0" smtClean="0">
                <a:solidFill>
                  <a:srgbClr val="C00000"/>
                </a:solidFill>
              </a:rPr>
              <a:t> of silicon strips 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(20,000 modules)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0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74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UK Tracker Upgrade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(</a:t>
            </a: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3" name="Shape 62"/>
          <p:cNvSpPr txBox="1">
            <a:spLocks/>
          </p:cNvSpPr>
          <p:nvPr/>
        </p:nvSpPr>
        <p:spPr>
          <a:xfrm>
            <a:off x="438794" y="899517"/>
            <a:ext cx="9659640" cy="6286500"/>
          </a:xfrm>
          <a:prstGeom prst="rect">
            <a:avLst/>
          </a:prstGeom>
        </p:spPr>
        <p:txBody>
          <a:bodyPr/>
          <a:lstStyle>
            <a:lvl1pPr marL="387207" indent="-387207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238" indent="-323730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chemeClr val="tx1"/>
                </a:solidFill>
                <a:latin typeface="+mn-lt"/>
              </a:defRPr>
            </a:lvl2pPr>
            <a:lvl3pPr marL="12996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</a:defRPr>
            </a:lvl3pPr>
            <a:lvl4pPr marL="1821774" indent="-258668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3422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801100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257904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714708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171512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404495" indent="-404495" defTabSz="531622">
              <a:spcBef>
                <a:spcPts val="600"/>
              </a:spcBef>
              <a:spcAft>
                <a:spcPts val="600"/>
              </a:spcAft>
              <a:buClr>
                <a:srgbClr val="FF0000"/>
              </a:buClr>
              <a:defRPr sz="1800"/>
            </a:pPr>
            <a:endParaRPr lang="en-GB" sz="2000" b="1" kern="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46" y="1650255"/>
            <a:ext cx="6106412" cy="36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9245" y="1212005"/>
            <a:ext cx="782899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For the UK, the contribution is expected to be half the total strip barrel of area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Clr>
                <a:srgbClr val="FF0000"/>
              </a:buClr>
            </a:pPr>
            <a:endParaRPr lang="en-GB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Birmingham R&amp;D has focussed on glue studies, assembly techniques, development of strip module read-out and Quality Assurance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Birmingham currently involved in 3 production programme areas: </a:t>
            </a:r>
          </a:p>
          <a:p>
            <a:pPr marL="739607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Barrel Hybrid assembly and QA (with Liverpool)</a:t>
            </a:r>
          </a:p>
          <a:p>
            <a:pPr marL="739607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Barrel Module assembly and QA (with Cambridge, Glasgow,           Liverpool, Oxford, RAL, Sheffield)</a:t>
            </a:r>
          </a:p>
          <a:p>
            <a:pPr marL="739607" lvl="1" indent="-285750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dirty="0" smtClean="0"/>
              <a:t>Radiation testing (with Sheffield)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058" y="1650255"/>
            <a:ext cx="3672408" cy="338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Phil Allport\AppData\Local\Microsoft\Windows\Temporary Internet Files\Content.Outlook\8X4TUIYK\DSCF46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722" y="5054931"/>
            <a:ext cx="2821744" cy="211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75146" y="5231030"/>
            <a:ext cx="2639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chip 2560 channel read-out hybrid</a:t>
            </a:r>
            <a:endParaRPr lang="en-GB" sz="1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34138" y="5796061"/>
            <a:ext cx="3045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chip 2560 channel read-out hybrid</a:t>
            </a:r>
            <a:endParaRPr lang="en-GB" sz="1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94178" y="6156101"/>
            <a:ext cx="2360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5120 strip sensor</a:t>
            </a:r>
          </a:p>
          <a:p>
            <a:pPr algn="ctr"/>
            <a:r>
              <a:rPr lang="en-GB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 rows of 1280 strips)</a:t>
            </a:r>
            <a:endParaRPr lang="en-GB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73261" y="6816685"/>
            <a:ext cx="2885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10cm×10cm </a:t>
            </a:r>
            <a:r>
              <a:rPr lang="en-GB" sz="1600" b="1" dirty="0" err="1" smtClean="0"/>
              <a:t>ITk</a:t>
            </a:r>
            <a:r>
              <a:rPr lang="en-GB" sz="1600" b="1" dirty="0" smtClean="0"/>
              <a:t> Strip Module</a:t>
            </a:r>
            <a:endParaRPr lang="en-GB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045175" y="1224000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(~6000 modules)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74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26026" y="3985650"/>
            <a:ext cx="2237538" cy="2098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AIDA-2020 </a:t>
            </a:r>
            <a:r>
              <a:rPr lang="en-GB" sz="6000" b="1" kern="0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UoB</a:t>
            </a:r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MC40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32815" y="4858948"/>
            <a:ext cx="199766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Layout of </a:t>
            </a:r>
          </a:p>
          <a:p>
            <a:r>
              <a:rPr lang="en-GB" sz="1400" b="1" dirty="0" smtClean="0"/>
              <a:t>Radiation Zone</a:t>
            </a:r>
            <a:endParaRPr lang="en-GB" sz="1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2815" y="3328624"/>
            <a:ext cx="1997667" cy="1498250"/>
          </a:xfrm>
          <a:prstGeom prst="rect">
            <a:avLst/>
          </a:prstGeom>
        </p:spPr>
      </p:pic>
      <p:pic>
        <p:nvPicPr>
          <p:cNvPr id="8" name="InsideDummyBox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18473" y="5572600"/>
            <a:ext cx="2512009" cy="123157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62"/>
          <p:cNvSpPr txBox="1">
            <a:spLocks/>
          </p:cNvSpPr>
          <p:nvPr/>
        </p:nvSpPr>
        <p:spPr>
          <a:xfrm>
            <a:off x="438794" y="827509"/>
            <a:ext cx="10091688" cy="6286500"/>
          </a:xfrm>
          <a:prstGeom prst="rect">
            <a:avLst/>
          </a:prstGeom>
        </p:spPr>
        <p:txBody>
          <a:bodyPr/>
          <a:lstStyle>
            <a:lvl1pPr marL="387207" indent="-387207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238" indent="-323730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chemeClr val="tx1"/>
                </a:solidFill>
                <a:latin typeface="+mn-lt"/>
              </a:defRPr>
            </a:lvl2pPr>
            <a:lvl3pPr marL="12996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</a:defRPr>
            </a:lvl3pPr>
            <a:lvl4pPr marL="1821774" indent="-258668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3422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801100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257904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714708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171512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404495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The MC40</a:t>
            </a:r>
            <a:r>
              <a:rPr lang="en-GB" sz="2000" b="1" kern="0" dirty="0"/>
              <a:t> </a:t>
            </a:r>
            <a:r>
              <a:rPr lang="en-GB" sz="2000" b="1" kern="0" dirty="0" smtClean="0"/>
              <a:t>cyclotron </a:t>
            </a:r>
            <a:r>
              <a:rPr lang="en-GB" sz="2000" b="1" kern="0" dirty="0"/>
              <a:t>at the University of Birmingham </a:t>
            </a:r>
            <a:r>
              <a:rPr lang="en-GB" sz="2000" b="1" kern="0" dirty="0" smtClean="0"/>
              <a:t>is primarily used for overnight radio-isotope production for mainly medical applications. However, thanks to a joint activity initiated by </a:t>
            </a:r>
            <a:r>
              <a:rPr lang="en-GB" sz="2000" b="1" kern="0" dirty="0" smtClean="0">
                <a:solidFill>
                  <a:srgbClr val="C00000"/>
                </a:solidFill>
              </a:rPr>
              <a:t>Sheffield</a:t>
            </a:r>
            <a:r>
              <a:rPr lang="en-GB" sz="2000" b="1" kern="0" dirty="0" smtClean="0"/>
              <a:t>, </a:t>
            </a:r>
            <a:r>
              <a:rPr lang="en-GB" sz="2000" b="1" kern="0" dirty="0" smtClean="0">
                <a:solidFill>
                  <a:srgbClr val="C00000"/>
                </a:solidFill>
              </a:rPr>
              <a:t>Liverpool</a:t>
            </a:r>
            <a:r>
              <a:rPr lang="en-GB" sz="2000" b="1" kern="0" dirty="0" smtClean="0"/>
              <a:t> and </a:t>
            </a:r>
            <a:r>
              <a:rPr lang="en-GB" sz="2000" b="1" kern="0" dirty="0" smtClean="0">
                <a:solidFill>
                  <a:srgbClr val="C00000"/>
                </a:solidFill>
              </a:rPr>
              <a:t>Birmingham</a:t>
            </a:r>
            <a:r>
              <a:rPr lang="en-GB" sz="2000" b="1" kern="0" dirty="0" smtClean="0"/>
              <a:t>, it  can now provide irradiations for particle physics during daytime.</a:t>
            </a:r>
          </a:p>
          <a:p>
            <a:pPr marL="404495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Irradiation facility was commissioned in early 2013 and has irradiated ~300 samples in total. </a:t>
            </a:r>
          </a:p>
          <a:p>
            <a:pPr marL="404495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Now a Transnational Access Facility</a:t>
            </a:r>
          </a:p>
          <a:p>
            <a:pPr marL="404495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Samples studied so far include:</a:t>
            </a:r>
          </a:p>
          <a:p>
            <a:pPr marL="808990" lvl="1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buFontTx/>
              <a:buChar char="✓"/>
              <a:defRPr sz="1800"/>
            </a:pPr>
            <a:r>
              <a:rPr lang="en-GB" sz="2000" b="1" kern="0" dirty="0"/>
              <a:t>Composites, carbon fibre support structures</a:t>
            </a:r>
          </a:p>
          <a:p>
            <a:pPr marL="808990" lvl="1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buFontTx/>
              <a:buChar char="✓"/>
              <a:defRPr sz="1800"/>
            </a:pPr>
            <a:r>
              <a:rPr lang="en-GB" sz="2000" b="1" kern="0" dirty="0" smtClean="0"/>
              <a:t>Pixel (hybrid and CMOS) and strip sensors</a:t>
            </a:r>
          </a:p>
          <a:p>
            <a:pPr marL="808990" lvl="1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buFontTx/>
              <a:buChar char="✓"/>
              <a:defRPr sz="1800"/>
            </a:pPr>
            <a:r>
              <a:rPr lang="en-GB" sz="2000" b="1" kern="0" dirty="0" smtClean="0"/>
              <a:t>ASICs. microelectronics, optical fibres</a:t>
            </a:r>
          </a:p>
          <a:p>
            <a:pPr marL="808990" lvl="1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buFontTx/>
              <a:buChar char="✓"/>
              <a:defRPr sz="1800"/>
            </a:pPr>
            <a:r>
              <a:rPr lang="en-GB" sz="2000" b="1" kern="0" dirty="0" smtClean="0"/>
              <a:t>Hybrid and PCB materials</a:t>
            </a:r>
          </a:p>
          <a:p>
            <a:pPr marL="808990" lvl="1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buFontTx/>
              <a:buChar char="✓"/>
              <a:defRPr sz="1800"/>
            </a:pPr>
            <a:r>
              <a:rPr lang="en-GB" sz="2000" b="1" kern="0" dirty="0" smtClean="0"/>
              <a:t>JFETs, HV-switches, …</a:t>
            </a:r>
          </a:p>
          <a:p>
            <a:pPr marL="446088" indent="-446088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tabLst>
                <a:tab pos="446088" algn="l"/>
              </a:tabLst>
              <a:defRPr sz="1800"/>
            </a:pPr>
            <a:r>
              <a:rPr lang="en-GB" sz="2000" b="1" kern="0" dirty="0" smtClean="0"/>
              <a:t>27 MeV continuous 1cm</a:t>
            </a:r>
            <a:r>
              <a:rPr lang="en-GB" sz="2000" b="1" kern="0" baseline="31999" dirty="0" smtClean="0"/>
              <a:t>2</a:t>
            </a:r>
            <a:r>
              <a:rPr lang="en-GB" sz="2000" b="1" kern="0" dirty="0" smtClean="0"/>
              <a:t> proton beam can achieve HL-LHC 	              </a:t>
            </a:r>
            <a:r>
              <a:rPr lang="en-GB" sz="2000" b="1" kern="0" dirty="0" err="1" smtClean="0"/>
              <a:t>fluences</a:t>
            </a:r>
            <a:r>
              <a:rPr lang="en-GB" sz="2000" b="1" kern="0" dirty="0" smtClean="0"/>
              <a:t> of inner layer strip system (10</a:t>
            </a:r>
            <a:r>
              <a:rPr lang="en-GB" sz="2000" b="1" kern="0" baseline="31999" dirty="0" smtClean="0"/>
              <a:t>15</a:t>
            </a:r>
            <a:r>
              <a:rPr lang="en-GB" sz="2000" b="1" kern="0" dirty="0" smtClean="0"/>
              <a:t> 1 MeV </a:t>
            </a:r>
            <a:r>
              <a:rPr lang="en-GB" sz="2000" b="1" kern="0" dirty="0" err="1" smtClean="0"/>
              <a:t>n</a:t>
            </a:r>
            <a:r>
              <a:rPr lang="en-GB" sz="2000" b="1" kern="0" baseline="-5999" dirty="0" err="1" smtClean="0"/>
              <a:t>eq</a:t>
            </a:r>
            <a:r>
              <a:rPr lang="en-GB" sz="2000" b="1" kern="0" dirty="0" smtClean="0"/>
              <a:t> cm</a:t>
            </a:r>
            <a:r>
              <a:rPr lang="en-GB" sz="2000" b="1" kern="0" baseline="31999" dirty="0" smtClean="0"/>
              <a:t>-2</a:t>
            </a:r>
            <a:r>
              <a:rPr lang="en-GB" sz="2000" b="1" kern="0" dirty="0" smtClean="0"/>
              <a:t>)                                       in 80 s with 1 </a:t>
            </a:r>
            <a:r>
              <a:rPr lang="el-GR" sz="2000" b="1" kern="0" dirty="0" smtClean="0"/>
              <a:t>μ</a:t>
            </a:r>
            <a:r>
              <a:rPr lang="en-GB" sz="2000" b="1" kern="0" dirty="0" smtClean="0"/>
              <a:t>A beam current (max energy of 37 MeV, max current of ~2 </a:t>
            </a:r>
            <a:r>
              <a:rPr lang="el-GR" sz="2000" b="1" kern="0" dirty="0"/>
              <a:t>μ</a:t>
            </a:r>
            <a:r>
              <a:rPr lang="en-GB" sz="2000" b="1" kern="0" dirty="0" smtClean="0"/>
              <a:t>A)</a:t>
            </a:r>
          </a:p>
          <a:p>
            <a:pPr marL="404495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defRPr sz="1800"/>
            </a:pPr>
            <a:r>
              <a:rPr lang="en-GB" sz="2000" b="1" kern="0" dirty="0" smtClean="0"/>
              <a:t>See AIDA 2020 link: </a:t>
            </a:r>
            <a:r>
              <a:rPr lang="en-GB" sz="2000" b="1" dirty="0">
                <a:hlinkClick r:id="rId6"/>
              </a:rPr>
              <a:t>http://aida2020.web.cern.ch/content/uob#contact</a:t>
            </a:r>
            <a:endParaRPr lang="en-GB" sz="2000" b="1" kern="0" dirty="0"/>
          </a:p>
          <a:p>
            <a:pPr marL="404495" indent="-404495" defTabSz="531622">
              <a:spcBef>
                <a:spcPts val="600"/>
              </a:spcBef>
              <a:spcAft>
                <a:spcPts val="500"/>
              </a:spcAft>
              <a:buClr>
                <a:srgbClr val="FF0000"/>
              </a:buClr>
              <a:defRPr sz="1800"/>
            </a:pPr>
            <a:endParaRPr lang="en-GB" sz="2000" b="1" kern="0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8663564" y="5382168"/>
            <a:ext cx="1866918" cy="1904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144" y="2728574"/>
            <a:ext cx="5113338" cy="61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6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78"/>
          <p:cNvSpPr txBox="1">
            <a:spLocks/>
          </p:cNvSpPr>
          <p:nvPr/>
        </p:nvSpPr>
        <p:spPr>
          <a:xfrm>
            <a:off x="17314" y="827509"/>
            <a:ext cx="6336704" cy="6690295"/>
          </a:xfrm>
          <a:prstGeom prst="rect">
            <a:avLst/>
          </a:prstGeom>
        </p:spPr>
        <p:txBody>
          <a:bodyPr anchor="t"/>
          <a:lstStyle>
            <a:lvl1pPr marL="387207" indent="-387207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238" indent="-323730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chemeClr val="tx1"/>
                </a:solidFill>
                <a:latin typeface="+mn-lt"/>
              </a:defRPr>
            </a:lvl2pPr>
            <a:lvl3pPr marL="12996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</a:defRPr>
            </a:lvl3pPr>
            <a:lvl4pPr marL="1821774" indent="-258668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3422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801100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257904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714708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171512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444500" indent="-444500">
              <a:buClr>
                <a:srgbClr val="FF0000"/>
              </a:buClr>
              <a:defRPr sz="1800"/>
            </a:pPr>
            <a:r>
              <a:rPr lang="en-GB" sz="2000" b="1" kern="0" dirty="0" smtClean="0"/>
              <a:t>XY-axis (45cm×40cm) scanning system installed in the irradiation area to allow areas of 15cm×15cm (orthogonal) to be uniformly irradiated at low temperatures</a:t>
            </a:r>
          </a:p>
          <a:p>
            <a:pPr marL="444500" indent="-444500">
              <a:buClr>
                <a:srgbClr val="FF0000"/>
              </a:buClr>
              <a:defRPr sz="1800"/>
            </a:pPr>
            <a:r>
              <a:rPr lang="en-GB" sz="2000" b="1" kern="0" dirty="0" smtClean="0"/>
              <a:t>Samples are suspended from the lid in the thermal chamber which is mounted on the scanning system operating down to -50</a:t>
            </a:r>
            <a:r>
              <a:rPr lang="en-GB" sz="2000" b="1" kern="0" baseline="30000" dirty="0" smtClean="0"/>
              <a:t>o</a:t>
            </a:r>
            <a:r>
              <a:rPr lang="en-GB" sz="2000" b="1" kern="0" dirty="0" smtClean="0"/>
              <a:t>C</a:t>
            </a:r>
          </a:p>
          <a:p>
            <a:pPr marL="444500" indent="-444500">
              <a:buClr>
                <a:srgbClr val="FF0000"/>
              </a:buClr>
              <a:defRPr sz="1800"/>
            </a:pPr>
            <a:r>
              <a:rPr lang="en-GB" sz="2000" b="1" kern="0" dirty="0" smtClean="0"/>
              <a:t>Sealed feed-</a:t>
            </a:r>
            <a:r>
              <a:rPr lang="en-GB" sz="2000" b="1" kern="0" dirty="0" err="1" smtClean="0"/>
              <a:t>throughs</a:t>
            </a:r>
            <a:r>
              <a:rPr lang="en-GB" sz="2000" b="1" kern="0" dirty="0" smtClean="0"/>
              <a:t> allow external read-out and monitoring to be connected or space in the box can house shielded electronics</a:t>
            </a:r>
          </a:p>
          <a:p>
            <a:pPr marL="444500" indent="-444500">
              <a:buClr>
                <a:srgbClr val="FF0000"/>
              </a:buClr>
              <a:defRPr sz="1800"/>
            </a:pPr>
            <a:r>
              <a:rPr lang="en-GB" sz="2000" b="1" kern="0" dirty="0" smtClean="0"/>
              <a:t> Similar arrangement provided for use at  CERN PS by UK Irradiation Group</a:t>
            </a:r>
            <a:endParaRPr lang="en-GB" sz="2000" b="1" kern="0" dirty="0"/>
          </a:p>
        </p:txBody>
      </p:sp>
      <p:sp>
        <p:nvSpPr>
          <p:cNvPr id="12" name="Shape 81"/>
          <p:cNvSpPr/>
          <p:nvPr/>
        </p:nvSpPr>
        <p:spPr>
          <a:xfrm>
            <a:off x="7677136" y="3184187"/>
            <a:ext cx="1567260" cy="19351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15" y="0"/>
                </a:moveTo>
                <a:cubicBezTo>
                  <a:pt x="5051" y="0"/>
                  <a:pt x="3298" y="1419"/>
                  <a:pt x="3298" y="3172"/>
                </a:cubicBezTo>
                <a:lnTo>
                  <a:pt x="3298" y="8749"/>
                </a:lnTo>
                <a:lnTo>
                  <a:pt x="0" y="11044"/>
                </a:lnTo>
                <a:lnTo>
                  <a:pt x="3298" y="13343"/>
                </a:lnTo>
                <a:lnTo>
                  <a:pt x="3298" y="18428"/>
                </a:lnTo>
                <a:cubicBezTo>
                  <a:pt x="3298" y="20181"/>
                  <a:pt x="5051" y="21600"/>
                  <a:pt x="7215" y="21600"/>
                </a:cubicBezTo>
                <a:lnTo>
                  <a:pt x="17678" y="21600"/>
                </a:lnTo>
                <a:cubicBezTo>
                  <a:pt x="19842" y="21600"/>
                  <a:pt x="21600" y="20181"/>
                  <a:pt x="21600" y="18428"/>
                </a:cubicBezTo>
                <a:lnTo>
                  <a:pt x="21600" y="3172"/>
                </a:lnTo>
                <a:cubicBezTo>
                  <a:pt x="21600" y="1419"/>
                  <a:pt x="19842" y="0"/>
                  <a:pt x="17678" y="0"/>
                </a:cubicBezTo>
                <a:lnTo>
                  <a:pt x="7215" y="0"/>
                </a:lnTo>
                <a:close/>
              </a:path>
            </a:pathLst>
          </a:custGeom>
          <a:noFill/>
          <a:ln w="50800" cap="flat">
            <a:solidFill>
              <a:srgbClr val="FF2600"/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lvl="0">
              <a:defRPr sz="2400"/>
            </a:pPr>
            <a:endParaRPr sz="2000"/>
          </a:p>
        </p:txBody>
      </p:sp>
      <p:grpSp>
        <p:nvGrpSpPr>
          <p:cNvPr id="13" name="Group 84"/>
          <p:cNvGrpSpPr/>
          <p:nvPr/>
        </p:nvGrpSpPr>
        <p:grpSpPr>
          <a:xfrm>
            <a:off x="7760959" y="1756416"/>
            <a:ext cx="1463818" cy="1415457"/>
            <a:chOff x="-195659" y="0"/>
            <a:chExt cx="1463816" cy="1415454"/>
          </a:xfrm>
        </p:grpSpPr>
        <p:sp>
          <p:nvSpPr>
            <p:cNvPr id="20" name="Shape 82"/>
            <p:cNvSpPr/>
            <p:nvPr/>
          </p:nvSpPr>
          <p:spPr>
            <a:xfrm>
              <a:off x="-195660" y="136227"/>
              <a:ext cx="1262064" cy="1143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57" y="0"/>
                  </a:moveTo>
                  <a:cubicBezTo>
                    <a:pt x="5008" y="0"/>
                    <a:pt x="3349" y="1832"/>
                    <a:pt x="3349" y="4095"/>
                  </a:cubicBezTo>
                  <a:lnTo>
                    <a:pt x="3349" y="7523"/>
                  </a:lnTo>
                  <a:lnTo>
                    <a:pt x="0" y="10493"/>
                  </a:lnTo>
                  <a:lnTo>
                    <a:pt x="3349" y="13455"/>
                  </a:lnTo>
                  <a:lnTo>
                    <a:pt x="3349" y="17505"/>
                  </a:lnTo>
                  <a:cubicBezTo>
                    <a:pt x="3349" y="19768"/>
                    <a:pt x="5008" y="21600"/>
                    <a:pt x="7057" y="21600"/>
                  </a:cubicBezTo>
                  <a:lnTo>
                    <a:pt x="17885" y="21600"/>
                  </a:lnTo>
                  <a:cubicBezTo>
                    <a:pt x="19934" y="21600"/>
                    <a:pt x="21600" y="19768"/>
                    <a:pt x="21600" y="17505"/>
                  </a:cubicBezTo>
                  <a:lnTo>
                    <a:pt x="21600" y="4095"/>
                  </a:lnTo>
                  <a:cubicBezTo>
                    <a:pt x="21600" y="1832"/>
                    <a:pt x="19934" y="0"/>
                    <a:pt x="17885" y="0"/>
                  </a:cubicBezTo>
                  <a:lnTo>
                    <a:pt x="7057" y="0"/>
                  </a:lnTo>
                  <a:close/>
                </a:path>
              </a:pathLst>
            </a:custGeom>
            <a:noFill/>
            <a:ln w="508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  <a:endParaRPr sz="2000"/>
            </a:p>
          </p:txBody>
        </p:sp>
        <p:sp>
          <p:nvSpPr>
            <p:cNvPr id="21" name="Shape 83"/>
            <p:cNvSpPr/>
            <p:nvPr/>
          </p:nvSpPr>
          <p:spPr>
            <a:xfrm>
              <a:off x="214107" y="0"/>
              <a:ext cx="1054050" cy="1415455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 sz="2000"/>
            </a:p>
          </p:txBody>
        </p:sp>
      </p:grpSp>
      <p:pic>
        <p:nvPicPr>
          <p:cNvPr id="14" name="scanning.pn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03304" y="807733"/>
            <a:ext cx="2270766" cy="4446513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5" name="Shape 86"/>
          <p:cNvSpPr/>
          <p:nvPr/>
        </p:nvSpPr>
        <p:spPr>
          <a:xfrm>
            <a:off x="6263183" y="3654791"/>
            <a:ext cx="138820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 lvl="0">
              <a:defRPr sz="1800"/>
            </a:pPr>
            <a:r>
              <a:rPr sz="2400" dirty="0">
                <a:latin typeface="Helvetica"/>
                <a:ea typeface="Helvetica"/>
                <a:cs typeface="Helvetica"/>
                <a:sym typeface="Helvetica"/>
              </a:rPr>
              <a:t>Scanning</a:t>
            </a:r>
            <a:br>
              <a:rPr sz="2400" dirty="0">
                <a:latin typeface="Helvetica"/>
                <a:ea typeface="Helvetica"/>
                <a:cs typeface="Helvetica"/>
                <a:sym typeface="Helvetica"/>
              </a:rPr>
            </a:br>
            <a:r>
              <a:rPr sz="2400" dirty="0">
                <a:latin typeface="Helvetica"/>
                <a:ea typeface="Helvetica"/>
                <a:cs typeface="Helvetica"/>
                <a:sym typeface="Helvetica"/>
              </a:rPr>
              <a:t>system</a:t>
            </a:r>
          </a:p>
        </p:txBody>
      </p:sp>
      <p:sp>
        <p:nvSpPr>
          <p:cNvPr id="16" name="Shape 87"/>
          <p:cNvSpPr/>
          <p:nvPr/>
        </p:nvSpPr>
        <p:spPr>
          <a:xfrm>
            <a:off x="6354018" y="2070615"/>
            <a:ext cx="1301638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/>
          <a:p>
            <a:pPr lvl="0">
              <a:defRPr sz="1800"/>
            </a:pPr>
            <a:r>
              <a:rPr sz="2400" dirty="0">
                <a:latin typeface="Helvetica"/>
                <a:ea typeface="Helvetica"/>
                <a:cs typeface="Helvetica"/>
                <a:sym typeface="Helvetica"/>
              </a:rPr>
              <a:t>Thermal</a:t>
            </a:r>
            <a:br>
              <a:rPr sz="2400" dirty="0">
                <a:latin typeface="Helvetica"/>
                <a:ea typeface="Helvetica"/>
                <a:cs typeface="Helvetica"/>
                <a:sym typeface="Helvetica"/>
              </a:rPr>
            </a:br>
            <a:r>
              <a:rPr sz="2400" dirty="0">
                <a:latin typeface="Helvetica"/>
                <a:ea typeface="Helvetica"/>
                <a:cs typeface="Helvetica"/>
                <a:sym typeface="Helvetica"/>
              </a:rPr>
              <a:t>chamber</a:t>
            </a:r>
          </a:p>
        </p:txBody>
      </p:sp>
      <p:sp>
        <p:nvSpPr>
          <p:cNvPr id="17" name="Shape 88"/>
          <p:cNvSpPr/>
          <p:nvPr/>
        </p:nvSpPr>
        <p:spPr>
          <a:xfrm>
            <a:off x="6434450" y="1116895"/>
            <a:ext cx="1575752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numCol="1" anchor="ctr">
            <a:spAutoFit/>
          </a:bodyPr>
          <a:lstStyle>
            <a:lvl1pPr>
              <a:defRPr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/>
            </a:pPr>
            <a:r>
              <a:rPr sz="2400" dirty="0"/>
              <a:t>Beam pipe</a:t>
            </a:r>
          </a:p>
        </p:txBody>
      </p:sp>
      <p:sp>
        <p:nvSpPr>
          <p:cNvPr id="18" name="Shape 89"/>
          <p:cNvSpPr/>
          <p:nvPr/>
        </p:nvSpPr>
        <p:spPr>
          <a:xfrm>
            <a:off x="9131807" y="1610112"/>
            <a:ext cx="343669" cy="354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50800" cap="flat">
            <a:solidFill>
              <a:srgbClr val="FF2600"/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>
                <a:solidFill>
                  <a:srgbClr val="FF2600"/>
                </a:solidFill>
              </a:defRPr>
            </a:pPr>
            <a:endParaRPr sz="2000"/>
          </a:p>
        </p:txBody>
      </p:sp>
      <p:sp>
        <p:nvSpPr>
          <p:cNvPr id="19" name="Shape 90"/>
          <p:cNvSpPr/>
          <p:nvPr/>
        </p:nvSpPr>
        <p:spPr>
          <a:xfrm>
            <a:off x="8088725" y="1475581"/>
            <a:ext cx="1097836" cy="191955"/>
          </a:xfrm>
          <a:prstGeom prst="line">
            <a:avLst/>
          </a:prstGeom>
          <a:noFill/>
          <a:ln w="50800" cap="flat">
            <a:solidFill>
              <a:srgbClr val="FF2600"/>
            </a:solidFill>
            <a:prstDash val="solid"/>
            <a:miter lim="400000"/>
            <a:headEnd type="triangle" w="med" len="med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2400"/>
            </a:pPr>
            <a:endParaRPr sz="2000"/>
          </a:p>
        </p:txBody>
      </p:sp>
      <p:pic>
        <p:nvPicPr>
          <p:cNvPr id="23" name="pasted-image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2170" y="5364013"/>
            <a:ext cx="2736304" cy="211719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" name="Group 181"/>
          <p:cNvGrpSpPr/>
          <p:nvPr/>
        </p:nvGrpSpPr>
        <p:grpSpPr>
          <a:xfrm>
            <a:off x="3409907" y="5224850"/>
            <a:ext cx="3880215" cy="2299403"/>
            <a:chOff x="-1" y="0"/>
            <a:chExt cx="6267142" cy="4262704"/>
          </a:xfrm>
        </p:grpSpPr>
        <p:grpSp>
          <p:nvGrpSpPr>
            <p:cNvPr id="24" name="Group 179"/>
            <p:cNvGrpSpPr/>
            <p:nvPr/>
          </p:nvGrpSpPr>
          <p:grpSpPr>
            <a:xfrm>
              <a:off x="-1" y="0"/>
              <a:ext cx="6267142" cy="4262704"/>
              <a:chOff x="0" y="0"/>
              <a:chExt cx="6267139" cy="4262703"/>
            </a:xfrm>
          </p:grpSpPr>
          <p:pic>
            <p:nvPicPr>
              <p:cNvPr id="27" name="fluence_percentage.png"/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0" y="0"/>
                <a:ext cx="6062629" cy="382765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8" name="Shape 178"/>
              <p:cNvSpPr/>
              <p:nvPr/>
            </p:nvSpPr>
            <p:spPr>
              <a:xfrm>
                <a:off x="694165" y="3616063"/>
                <a:ext cx="5572974" cy="6466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200" b="1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/>
                </a:pPr>
                <a:r>
                  <a:rPr sz="1600" b="1" dirty="0" err="1">
                    <a:solidFill>
                      <a:srgbClr val="C00000"/>
                    </a:solidFill>
                  </a:rPr>
                  <a:t>Fluence</a:t>
                </a:r>
                <a:r>
                  <a:rPr sz="1600" b="1" dirty="0">
                    <a:solidFill>
                      <a:srgbClr val="C00000"/>
                    </a:solidFill>
                  </a:rPr>
                  <a:t> Received / Target </a:t>
                </a:r>
                <a:r>
                  <a:rPr sz="1600" b="1" dirty="0" err="1">
                    <a:solidFill>
                      <a:srgbClr val="C00000"/>
                    </a:solidFill>
                  </a:rPr>
                  <a:t>Fluence</a:t>
                </a:r>
                <a:endParaRPr sz="16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6" name="Shape 180"/>
            <p:cNvSpPr/>
            <p:nvPr/>
          </p:nvSpPr>
          <p:spPr>
            <a:xfrm>
              <a:off x="3107531" y="243681"/>
              <a:ext cx="2270151" cy="635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 algn="l" defTabSz="457200">
                <a:defRPr sz="1800"/>
              </a:pPr>
              <a:r>
                <a:rPr sz="1200" dirty="0">
                  <a:latin typeface="Helvetica"/>
                  <a:ea typeface="Helvetica"/>
                  <a:cs typeface="Helvetica"/>
                  <a:sym typeface="Helvetica"/>
                </a:rPr>
                <a:t>Number of measurement = 194</a:t>
              </a:r>
            </a:p>
            <a:p>
              <a:pPr lvl="0" algn="l" defTabSz="457200">
                <a:defRPr sz="1800"/>
              </a:pPr>
              <a:r>
                <a:rPr sz="1200" dirty="0">
                  <a:latin typeface="Helvetica"/>
                  <a:ea typeface="Helvetica"/>
                  <a:cs typeface="Helvetica"/>
                  <a:sym typeface="Helvetica"/>
                </a:rPr>
                <a:t>Average = 0.97</a:t>
              </a:r>
            </a:p>
            <a:p>
              <a:pPr lvl="0" algn="l" defTabSz="457200">
                <a:defRPr sz="1800"/>
              </a:pPr>
              <a:r>
                <a:rPr sz="1200" dirty="0">
                  <a:latin typeface="Helvetica"/>
                  <a:ea typeface="Helvetica"/>
                  <a:cs typeface="Helvetica"/>
                  <a:sym typeface="Helvetica"/>
                </a:rPr>
                <a:t>Sigma = 0.10</a:t>
              </a:r>
            </a:p>
          </p:txBody>
        </p:sp>
      </p:grpSp>
      <p:cxnSp>
        <p:nvCxnSpPr>
          <p:cNvPr id="29" name="Straight Arrow Connector 28"/>
          <p:cNvCxnSpPr/>
          <p:nvPr/>
        </p:nvCxnSpPr>
        <p:spPr bwMode="auto">
          <a:xfrm flipV="1">
            <a:off x="3185666" y="5796061"/>
            <a:ext cx="2152128" cy="1572353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0" name="Scan_path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61330" y="4852987"/>
            <a:ext cx="2448272" cy="14774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pasted-image.pn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330" y="6330433"/>
            <a:ext cx="1728192" cy="103798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1817514" y="6293147"/>
            <a:ext cx="162717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ts val="600"/>
              </a:spcBef>
              <a:buClr>
                <a:srgbClr val="FF0000"/>
              </a:buClr>
              <a:buSzPct val="100000"/>
              <a:defRPr sz="1800"/>
            </a:pPr>
            <a:r>
              <a:rPr lang="en-GB" sz="1200" b="1" dirty="0"/>
              <a:t>Dosimetry using Faraday cup and cross-check using gamma spectroscopy of irradiated Ni foils </a:t>
            </a:r>
            <a:r>
              <a:rPr lang="en-GB" sz="1400" b="1" dirty="0">
                <a:solidFill>
                  <a:srgbClr val="C00000"/>
                </a:solidFill>
              </a:rPr>
              <a:t>(10% accuracy)</a:t>
            </a:r>
          </a:p>
        </p:txBody>
      </p:sp>
      <p:pic>
        <p:nvPicPr>
          <p:cNvPr id="32" name="pasted-image.pn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V="1">
            <a:off x="5057874" y="4485730"/>
            <a:ext cx="2445296" cy="662257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/>
          <p:cNvSpPr txBox="1"/>
          <p:nvPr/>
        </p:nvSpPr>
        <p:spPr>
          <a:xfrm>
            <a:off x="6434450" y="471594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Lid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36983" y="614680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Box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89522" y="486834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Scan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-54694" y="7010905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Holder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AIDA-2020 </a:t>
            </a:r>
            <a:r>
              <a:rPr lang="en-GB" sz="6000" b="1" kern="0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UoB</a:t>
            </a:r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MC40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37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08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 advAuto="0"/>
      <p:bldP spid="30" grpId="0" animBg="1" advAuto="0"/>
      <p:bldP spid="30" grpId="1" animBg="1" advAuto="0"/>
      <p:bldP spid="31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60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Cleanroom Facilities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9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6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2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endParaRPr lang="en-GB" sz="2400" b="1" kern="0" dirty="0">
              <a:solidFill>
                <a:srgbClr val="0000FF"/>
              </a:solidFill>
            </a:endParaRPr>
          </a:p>
        </p:txBody>
      </p:sp>
      <p:sp>
        <p:nvSpPr>
          <p:cNvPr id="6" name="Text Placeholder 7"/>
          <p:cNvSpPr txBox="1">
            <a:spLocks/>
          </p:cNvSpPr>
          <p:nvPr/>
        </p:nvSpPr>
        <p:spPr>
          <a:xfrm>
            <a:off x="5186907" y="971525"/>
            <a:ext cx="5415583" cy="2520280"/>
          </a:xfrm>
          <a:prstGeom prst="rect">
            <a:avLst/>
          </a:prstGeom>
        </p:spPr>
        <p:txBody>
          <a:bodyPr>
            <a:noAutofit/>
          </a:bodyPr>
          <a:lstStyle>
            <a:lvl1pPr marL="387207" indent="-387207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4238" indent="-323730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200">
                <a:solidFill>
                  <a:schemeClr val="tx1"/>
                </a:solidFill>
                <a:latin typeface="+mn-lt"/>
              </a:defRPr>
            </a:lvl2pPr>
            <a:lvl3pPr marL="12996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chemeClr val="tx1"/>
                </a:solidFill>
                <a:latin typeface="+mn-lt"/>
              </a:defRPr>
            </a:lvl3pPr>
            <a:lvl4pPr marL="1821774" indent="-258668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342281" indent="-257079" algn="l" defTabSz="1039427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801100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257904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714708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171512" indent="-260126" algn="l" defTabSz="1042086" rtl="0" fontAlgn="base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1066800" indent="-533400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kern="0" dirty="0" smtClean="0"/>
              <a:t>Hesse &amp; </a:t>
            </a:r>
            <a:r>
              <a:rPr lang="en-GB" sz="2000" kern="0" dirty="0" err="1" smtClean="0"/>
              <a:t>Knipps</a:t>
            </a:r>
            <a:r>
              <a:rPr lang="en-GB" sz="2000" kern="0" dirty="0" smtClean="0"/>
              <a:t> </a:t>
            </a:r>
            <a:r>
              <a:rPr lang="en-GB" sz="2000" kern="0" dirty="0" err="1" smtClean="0"/>
              <a:t>BondJet</a:t>
            </a:r>
            <a:r>
              <a:rPr lang="en-GB" sz="2000" kern="0" dirty="0" smtClean="0"/>
              <a:t> 820 automatic wire bonder</a:t>
            </a:r>
          </a:p>
          <a:p>
            <a:pPr marL="1066800" indent="-533400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kern="0" dirty="0" err="1" smtClean="0"/>
              <a:t>Delvotec</a:t>
            </a:r>
            <a:r>
              <a:rPr lang="en-GB" sz="2000" kern="0" dirty="0" smtClean="0"/>
              <a:t> 5430 semiautomatic table top wire bonder</a:t>
            </a:r>
          </a:p>
          <a:p>
            <a:pPr marL="1066800" indent="-533400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kern="0" dirty="0" err="1" smtClean="0"/>
              <a:t>Dage</a:t>
            </a:r>
            <a:r>
              <a:rPr lang="en-GB" sz="2000" kern="0" dirty="0" smtClean="0"/>
              <a:t> 4000 wire-pull and shear strength tester </a:t>
            </a:r>
          </a:p>
          <a:p>
            <a:pPr marL="1066800" indent="-533400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kern="0" dirty="0" smtClean="0"/>
              <a:t>Dima </a:t>
            </a:r>
            <a:r>
              <a:rPr lang="en-GB" sz="2000" kern="0" dirty="0" err="1" smtClean="0"/>
              <a:t>Dotmaster</a:t>
            </a:r>
            <a:r>
              <a:rPr lang="en-GB" sz="2000" kern="0" dirty="0" smtClean="0"/>
              <a:t> with the DD-5097 upgrade </a:t>
            </a:r>
          </a:p>
          <a:p>
            <a:pPr marL="1066800" indent="-533400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kern="0" dirty="0" smtClean="0"/>
              <a:t>Cascade </a:t>
            </a:r>
            <a:r>
              <a:rPr lang="en-GB" sz="2000" kern="0" dirty="0" err="1" smtClean="0"/>
              <a:t>Microtech</a:t>
            </a:r>
            <a:r>
              <a:rPr lang="en-GB" sz="2000" kern="0" dirty="0" smtClean="0"/>
              <a:t> REL 4800 manual probe station</a:t>
            </a:r>
          </a:p>
          <a:p>
            <a:pPr marL="1066800" indent="-533400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kern="0" dirty="0" smtClean="0"/>
              <a:t> </a:t>
            </a:r>
            <a:r>
              <a:rPr lang="en-GB" sz="2000" kern="0" dirty="0" err="1" smtClean="0"/>
              <a:t>Cammax</a:t>
            </a:r>
            <a:r>
              <a:rPr lang="en-GB" sz="2000" kern="0" dirty="0" smtClean="0"/>
              <a:t> </a:t>
            </a:r>
            <a:r>
              <a:rPr lang="en-GB" sz="2000" kern="0" dirty="0" err="1" smtClean="0"/>
              <a:t>Precima</a:t>
            </a:r>
            <a:r>
              <a:rPr lang="en-GB" sz="2000" kern="0" dirty="0" smtClean="0"/>
              <a:t> DB600 die bonder pick and placer</a:t>
            </a:r>
          </a:p>
          <a:p>
            <a:pPr marL="1066800" indent="-533400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kern="0" dirty="0" smtClean="0"/>
              <a:t>Inspection microscopes, electrical test equipment, N</a:t>
            </a:r>
            <a:r>
              <a:rPr lang="en-GB" sz="2000" kern="0" baseline="-25000" dirty="0" smtClean="0"/>
              <a:t>2</a:t>
            </a:r>
            <a:r>
              <a:rPr lang="en-GB" sz="2000" kern="0" dirty="0" smtClean="0"/>
              <a:t> storage, environmental chamber, precision scales, …</a:t>
            </a:r>
          </a:p>
          <a:p>
            <a:pPr marL="1066800" indent="-533400"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kern="0" dirty="0" smtClean="0"/>
              <a:t>Access to shared facilities with astrophysics group</a:t>
            </a:r>
            <a:endParaRPr lang="en-US" sz="2000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30" y="985257"/>
            <a:ext cx="5412245" cy="8503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30" y="2099701"/>
            <a:ext cx="5412245" cy="8160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330" y="3131765"/>
            <a:ext cx="5412245" cy="79208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75338" y="4080931"/>
            <a:ext cx="3888432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66800" indent="-5334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Readout for ATLAS 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ABC250 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ASICs, hybrids and modules: HSIO 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DAQ system </a:t>
            </a:r>
          </a:p>
          <a:p>
            <a:pPr marL="1066800" indent="-5334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+mn-lt"/>
              </a:rPr>
              <a:t>For ABC130 hybrid plus module 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read-out: have successfully commissioned   </a:t>
            </a:r>
            <a:r>
              <a:rPr lang="en-GB" sz="2000" dirty="0" err="1" smtClean="0">
                <a:solidFill>
                  <a:schemeClr val="tx1"/>
                </a:solidFill>
                <a:latin typeface="+mn-lt"/>
              </a:rPr>
              <a:t>Digilent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GB" sz="2000" dirty="0" err="1">
                <a:solidFill>
                  <a:schemeClr val="tx1"/>
                </a:solidFill>
                <a:latin typeface="+mn-lt"/>
              </a:rPr>
              <a:t>Atlys</a:t>
            </a:r>
            <a:r>
              <a:rPr lang="en-GB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2000" dirty="0" smtClean="0">
                <a:solidFill>
                  <a:schemeClr val="tx1"/>
                </a:solidFill>
                <a:latin typeface="+mn-lt"/>
              </a:rPr>
              <a:t>board</a:t>
            </a:r>
            <a:endParaRPr lang="en-GB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603" y="5580037"/>
            <a:ext cx="1920212" cy="14401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673" y="4355901"/>
            <a:ext cx="2364605" cy="1014378"/>
          </a:xfrm>
          <a:prstGeom prst="rect">
            <a:avLst/>
          </a:prstGeom>
        </p:spPr>
      </p:pic>
      <p:sp>
        <p:nvSpPr>
          <p:cNvPr id="10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06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608859" y="2591125"/>
            <a:ext cx="3258880" cy="71246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87" tIns="52144" rIns="104287" bIns="52144" rtlCol="0" anchor="ctr"/>
          <a:lstStyle/>
          <a:p>
            <a:pPr algn="ctr"/>
            <a:endParaRPr lang="en-GB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8018860" y="185492"/>
            <a:ext cx="2494756" cy="400733"/>
          </a:xfrm>
          <a:custGeom>
            <a:avLst/>
            <a:gdLst>
              <a:gd name="T0" fmla="*/ 2133600 w 2133600"/>
              <a:gd name="T1" fmla="*/ 181769 h 363538"/>
              <a:gd name="T2" fmla="*/ 1066800 w 2133600"/>
              <a:gd name="T3" fmla="*/ 363538 h 363538"/>
              <a:gd name="T4" fmla="*/ 0 w 2133600"/>
              <a:gd name="T5" fmla="*/ 181769 h 363538"/>
              <a:gd name="T6" fmla="*/ 1066800 w 2133600"/>
              <a:gd name="T7" fmla="*/ 0 h 3635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33600"/>
              <a:gd name="T13" fmla="*/ 0 h 363538"/>
              <a:gd name="T14" fmla="*/ 2133600 w 2133600"/>
              <a:gd name="T15" fmla="*/ 363538 h 3635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33600" h="363538">
                <a:moveTo>
                  <a:pt x="0" y="0"/>
                </a:moveTo>
                <a:lnTo>
                  <a:pt x="5926" y="0"/>
                </a:lnTo>
                <a:lnTo>
                  <a:pt x="5926" y="1013"/>
                </a:lnTo>
                <a:lnTo>
                  <a:pt x="0" y="10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04287" tIns="52144" rIns="104287" bIns="52144" anchor="ctr"/>
          <a:lstStyle/>
          <a:p>
            <a:endParaRPr lang="en-GB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5667033" y="2117409"/>
            <a:ext cx="4258163" cy="4535805"/>
          </a:xfrm>
          <a:custGeom>
            <a:avLst/>
            <a:gdLst>
              <a:gd name="T0" fmla="*/ 3641725 w 3641725"/>
              <a:gd name="T1" fmla="*/ 2057400 h 4114800"/>
              <a:gd name="T2" fmla="*/ 1820863 w 3641725"/>
              <a:gd name="T3" fmla="*/ 4114800 h 4114800"/>
              <a:gd name="T4" fmla="*/ 0 w 3641725"/>
              <a:gd name="T5" fmla="*/ 2057400 h 4114800"/>
              <a:gd name="T6" fmla="*/ 1820863 w 3641725"/>
              <a:gd name="T7" fmla="*/ 0 h 41148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3641725"/>
              <a:gd name="T13" fmla="*/ 0 h 4114800"/>
              <a:gd name="T14" fmla="*/ 3641725 w 3641725"/>
              <a:gd name="T15" fmla="*/ 4114800 h 41148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41725" h="4114800">
                <a:moveTo>
                  <a:pt x="0" y="0"/>
                </a:moveTo>
                <a:lnTo>
                  <a:pt x="10115" y="0"/>
                </a:lnTo>
                <a:lnTo>
                  <a:pt x="10115" y="11430"/>
                </a:lnTo>
                <a:lnTo>
                  <a:pt x="0" y="1143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645" tIns="51323" rIns="102645" bIns="51323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100">
              <a:solidFill>
                <a:srgbClr val="000000"/>
              </a:solidFill>
              <a:latin typeface="Arial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100">
              <a:solidFill>
                <a:srgbClr val="000000"/>
              </a:solidFill>
              <a:latin typeface="Arial" charset="0"/>
              <a:cs typeface="Tahoma" pitchFamily="34" charset="0"/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5524103" y="1307194"/>
            <a:ext cx="5167710" cy="5808000"/>
          </a:xfrm>
          <a:custGeom>
            <a:avLst/>
            <a:gdLst>
              <a:gd name="T0" fmla="*/ 4419600 w 4419600"/>
              <a:gd name="T1" fmla="*/ 2634456 h 5268912"/>
              <a:gd name="T2" fmla="*/ 2209800 w 4419600"/>
              <a:gd name="T3" fmla="*/ 5268912 h 5268912"/>
              <a:gd name="T4" fmla="*/ 0 w 4419600"/>
              <a:gd name="T5" fmla="*/ 2634456 h 5268912"/>
              <a:gd name="T6" fmla="*/ 2209800 w 4419600"/>
              <a:gd name="T7" fmla="*/ 0 h 526891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4419600"/>
              <a:gd name="T13" fmla="*/ 0 h 5268912"/>
              <a:gd name="T14" fmla="*/ 4419600 w 4419600"/>
              <a:gd name="T15" fmla="*/ 5268912 h 52689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19600" h="5268912">
                <a:moveTo>
                  <a:pt x="0" y="0"/>
                </a:moveTo>
                <a:lnTo>
                  <a:pt x="9858" y="0"/>
                </a:lnTo>
                <a:lnTo>
                  <a:pt x="9858" y="14637"/>
                </a:lnTo>
                <a:lnTo>
                  <a:pt x="0" y="1463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645" tIns="51323" rIns="102645" bIns="51323"/>
          <a:lstStyle/>
          <a:p>
            <a:endParaRPr lang="en-GB"/>
          </a:p>
        </p:txBody>
      </p:sp>
      <p:pic>
        <p:nvPicPr>
          <p:cNvPr id="5128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98" y="1032456"/>
            <a:ext cx="5275370" cy="326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TextBox 13"/>
          <p:cNvSpPr txBox="1">
            <a:spLocks noChangeArrowheads="1"/>
          </p:cNvSpPr>
          <p:nvPr/>
        </p:nvSpPr>
        <p:spPr bwMode="auto">
          <a:xfrm>
            <a:off x="4959813" y="1081071"/>
            <a:ext cx="5370038" cy="216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287" tIns="52144" rIns="104287" bIns="52144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en-US" sz="2300" i="1" dirty="0">
                <a:latin typeface="Tahoma" pitchFamily="34" charset="0"/>
              </a:rPr>
              <a:t>(left): </a:t>
            </a:r>
            <a:r>
              <a:rPr lang="en-US" altLang="en-US" sz="2300" dirty="0">
                <a:latin typeface="Tahoma" pitchFamily="34" charset="0"/>
              </a:rPr>
              <a:t>Output from </a:t>
            </a:r>
            <a:r>
              <a:rPr lang="en-US" altLang="en-US" sz="2300" dirty="0" err="1">
                <a:latin typeface="Tahoma" pitchFamily="34" charset="0"/>
              </a:rPr>
              <a:t>StrobeDelay</a:t>
            </a:r>
            <a:r>
              <a:rPr lang="en-US" altLang="en-US" sz="2300" dirty="0">
                <a:latin typeface="Tahoma" pitchFamily="34" charset="0"/>
              </a:rPr>
              <a:t> 0.25, using ABCN250 hybrid, </a:t>
            </a:r>
            <a:r>
              <a:rPr lang="en-US" altLang="en-US" sz="2300" i="1" dirty="0">
                <a:latin typeface="Tahoma" pitchFamily="34" charset="0"/>
              </a:rPr>
              <a:t>(bottom): </a:t>
            </a:r>
            <a:r>
              <a:rPr lang="en-US" altLang="en-US" sz="2300" dirty="0">
                <a:latin typeface="Tahoma" pitchFamily="34" charset="0"/>
              </a:rPr>
              <a:t>3PointGain 1fC, second row of hybrid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100" dirty="0">
              <a:solidFill>
                <a:srgbClr val="0000FF"/>
              </a:solidFill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100" dirty="0">
              <a:latin typeface="Arial" charset="0"/>
            </a:endParaRPr>
          </a:p>
        </p:txBody>
      </p:sp>
      <p:pic>
        <p:nvPicPr>
          <p:cNvPr id="5130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896" y="3424604"/>
            <a:ext cx="6058694" cy="376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TextBox 5"/>
          <p:cNvSpPr txBox="1">
            <a:spLocks noChangeArrowheads="1"/>
          </p:cNvSpPr>
          <p:nvPr/>
        </p:nvSpPr>
        <p:spPr bwMode="auto">
          <a:xfrm>
            <a:off x="-534591" y="3947830"/>
            <a:ext cx="5167710" cy="3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4287" tIns="52144" rIns="104287" bIns="52144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endParaRPr lang="en-US" altLang="en-US" sz="2300" dirty="0">
              <a:latin typeface="Tahoma" pitchFamily="34" charset="0"/>
            </a:endParaRPr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en-US" sz="2300" dirty="0">
                <a:solidFill>
                  <a:srgbClr val="0000FF"/>
                </a:solidFill>
                <a:latin typeface="Tahoma" pitchFamily="34" charset="0"/>
              </a:rPr>
              <a:t>Good preparation for ABC130 hybrid tests: </a:t>
            </a:r>
            <a:r>
              <a:rPr lang="en-US" altLang="en-US" sz="2300" dirty="0" err="1">
                <a:latin typeface="Tahoma" pitchFamily="34" charset="0"/>
              </a:rPr>
              <a:t>Synchronisation</a:t>
            </a:r>
            <a:r>
              <a:rPr lang="en-US" altLang="en-US" sz="2300" dirty="0">
                <a:latin typeface="Tahoma" pitchFamily="34" charset="0"/>
              </a:rPr>
              <a:t> with SVN, compiling, Root6</a:t>
            </a:r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en-US" sz="2300" dirty="0">
                <a:latin typeface="Tahoma" pitchFamily="34" charset="0"/>
              </a:rPr>
              <a:t>Can easily swap between SLC6 and Win7 PCs: Swap </a:t>
            </a:r>
            <a:r>
              <a:rPr lang="en-US" altLang="en-US" sz="2300" dirty="0" err="1">
                <a:latin typeface="Tahoma" pitchFamily="34" charset="0"/>
              </a:rPr>
              <a:t>ethernet</a:t>
            </a:r>
            <a:r>
              <a:rPr lang="en-US" altLang="en-US" sz="2300" dirty="0">
                <a:latin typeface="Tahoma" pitchFamily="34" charset="0"/>
              </a:rPr>
              <a:t> cable into </a:t>
            </a:r>
            <a:r>
              <a:rPr lang="en-US" altLang="en-US" sz="2300" dirty="0" err="1">
                <a:latin typeface="Tahoma" pitchFamily="34" charset="0"/>
              </a:rPr>
              <a:t>Atlys</a:t>
            </a:r>
            <a:endParaRPr lang="en-US" altLang="en-US" sz="2300" dirty="0">
              <a:latin typeface="Tahoma" pitchFamily="34" charset="0"/>
            </a:endParaRPr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en-US" sz="2300" dirty="0">
                <a:latin typeface="Tahoma" pitchFamily="34" charset="0"/>
              </a:rPr>
              <a:t>Run tests from office desktop</a:t>
            </a:r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endParaRPr lang="en-US" altLang="en-US" sz="2300" dirty="0"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100" dirty="0">
              <a:solidFill>
                <a:srgbClr val="0000FF"/>
              </a:solidFill>
              <a:latin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100" dirty="0"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08859" y="2591125"/>
            <a:ext cx="3720992" cy="659304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r>
              <a:rPr lang="en-GB" b="1" dirty="0" smtClean="0"/>
              <a:t>Ready for electrical ABC130 hybrids and modules</a:t>
            </a:r>
            <a:endParaRPr lang="en-GB" b="1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-358950" y="-71339"/>
            <a:ext cx="11393488" cy="1258888"/>
          </a:xfrm>
          <a:prstGeom prst="rect">
            <a:avLst/>
          </a:prstGeom>
        </p:spPr>
        <p:txBody>
          <a:bodyPr/>
          <a:lstStyle>
            <a:lvl1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2pPr>
            <a:lvl3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3pPr>
            <a:lvl4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4pPr>
            <a:lvl5pPr algn="ctr" defTabSz="1039427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5pPr>
            <a:lvl6pPr marL="456801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6pPr>
            <a:lvl7pPr marL="913608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7pPr>
            <a:lvl8pPr marL="1370412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8pPr>
            <a:lvl9pPr marL="1827217" algn="ctr" defTabSz="1042086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GB" sz="5400" b="1" kern="0" dirty="0" err="1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ITk</a:t>
            </a:r>
            <a:r>
              <a:rPr lang="en-GB" sz="54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Hybrid and Module Readout </a:t>
            </a:r>
            <a:r>
              <a:rPr lang="en-GB" sz="8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32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3200" b="1" kern="0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/>
            </a:r>
            <a:br>
              <a:rPr lang="en-GB" sz="100" kern="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</a:br>
            <a:endParaRPr lang="en-GB" sz="2000" b="1" kern="0" dirty="0">
              <a:solidFill>
                <a:srgbClr val="0000FF"/>
              </a:solidFill>
            </a:endParaRPr>
          </a:p>
        </p:txBody>
      </p:sp>
      <p:sp>
        <p:nvSpPr>
          <p:cNvPr id="17" name="Slide Number Placeholder 4"/>
          <p:cNvSpPr txBox="1">
            <a:spLocks/>
          </p:cNvSpPr>
          <p:nvPr/>
        </p:nvSpPr>
        <p:spPr bwMode="auto">
          <a:xfrm>
            <a:off x="8226226" y="7235825"/>
            <a:ext cx="24939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7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AF702ED-CD87-4D93-946B-05EF429BAA16}" type="slidenum">
              <a:rPr lang="en-US" altLang="en-US" sz="2000" b="1">
                <a:solidFill>
                  <a:srgbClr val="000000"/>
                </a:solidFill>
                <a:latin typeface="Times New Roman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490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94302</TotalTime>
  <Words>1059</Words>
  <Application>Microsoft Office PowerPoint</Application>
  <PresentationFormat>Custom</PresentationFormat>
  <Paragraphs>143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ATLAS Silicon Tracker and BILPA  Phil Allport, Matt Baca, James Broughton, Andy Chisholm, Laura Gonella, Kostas Nikolopoulos, Simon Pyatt, Juergen Thomas, John Wilson                        30/09/15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</dc:title>
  <dc:creator>Phil Allport</dc:creator>
  <cp:lastModifiedBy>Phil Allport</cp:lastModifiedBy>
  <cp:revision>1207</cp:revision>
  <cp:lastPrinted>2013-12-06T08:55:48Z</cp:lastPrinted>
  <dcterms:created xsi:type="dcterms:W3CDTF">2010-12-02T09:31:53Z</dcterms:created>
  <dcterms:modified xsi:type="dcterms:W3CDTF">2015-09-30T15:16:37Z</dcterms:modified>
</cp:coreProperties>
</file>