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handoutMasterIdLst>
    <p:handoutMasterId r:id="rId17"/>
  </p:handoutMasterIdLst>
  <p:sldIdLst>
    <p:sldId id="376" r:id="rId3"/>
    <p:sldId id="296" r:id="rId4"/>
    <p:sldId id="326" r:id="rId5"/>
    <p:sldId id="375" r:id="rId6"/>
    <p:sldId id="377" r:id="rId7"/>
    <p:sldId id="378" r:id="rId8"/>
    <p:sldId id="379" r:id="rId9"/>
    <p:sldId id="381" r:id="rId10"/>
    <p:sldId id="382" r:id="rId11"/>
    <p:sldId id="385" r:id="rId12"/>
    <p:sldId id="380" r:id="rId13"/>
    <p:sldId id="383" r:id="rId14"/>
    <p:sldId id="38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45" autoAdjust="0"/>
    <p:restoredTop sz="86420" autoAdjust="0"/>
  </p:normalViewPr>
  <p:slideViewPr>
    <p:cSldViewPr>
      <p:cViewPr varScale="1">
        <p:scale>
          <a:sx n="103" d="100"/>
          <a:sy n="103" d="100"/>
        </p:scale>
        <p:origin x="-20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7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73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686E7-CED9-4BE2-94E8-7FBFD459A1AA}" type="datetimeFigureOut">
              <a:rPr lang="en-GB" smtClean="0"/>
              <a:pPr/>
              <a:t>30/09/15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FC701-340C-4682-A4EF-49A46DE5460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0779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80675-31FF-453E-B074-A7812A9A7FF3}" type="datetimeFigureOut">
              <a:rPr lang="en-GB" smtClean="0"/>
              <a:pPr/>
              <a:t>30/09/15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DB09C-27D8-447F-813F-4BDC92373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64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Don’t patronise!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DB09C-27D8-447F-813F-4BDC9237316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31913" y="1871663"/>
            <a:ext cx="6553200" cy="1447800"/>
          </a:xfrm>
          <a:gradFill rotWithShape="1">
            <a:gsLst>
              <a:gs pos="0">
                <a:srgbClr val="3366FF"/>
              </a:gs>
              <a:gs pos="100000">
                <a:srgbClr val="172F76"/>
              </a:gs>
            </a:gsLst>
            <a:lin ang="5400000" scaled="1"/>
          </a:gradFill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92200" y="3543300"/>
            <a:ext cx="7124700" cy="2552699"/>
          </a:xfrm>
        </p:spPr>
        <p:txBody>
          <a:bodyPr>
            <a:normAutofit/>
          </a:bodyPr>
          <a:lstStyle>
            <a:lvl1pPr marL="0" indent="0" algn="ctr">
              <a:buFont typeface="Wingdings" charset="2"/>
              <a:buNone/>
              <a:defRPr sz="2000">
                <a:solidFill>
                  <a:srgbClr val="0000FF"/>
                </a:solidFill>
              </a:defRPr>
            </a:lvl1pPr>
            <a:lvl2pPr marL="114300" lvl="1" indent="0" algn="ctr">
              <a:buFont typeface="Wingdings" charset="2"/>
              <a:buNone/>
              <a:defRPr sz="2000"/>
            </a:lvl2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22275" y="228600"/>
            <a:ext cx="84312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109788" y="457200"/>
            <a:ext cx="21812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762000">
              <a:spcBef>
                <a:spcPct val="50000"/>
              </a:spcBef>
            </a:pPr>
            <a:endParaRPr lang="en-US" sz="2400"/>
          </a:p>
        </p:txBody>
      </p:sp>
      <p:pic>
        <p:nvPicPr>
          <p:cNvPr id="15371" name="Picture 11" descr="LHCb"/>
          <p:cNvPicPr>
            <a:picLocks noChangeAspect="1" noChangeArrowheads="1"/>
          </p:cNvPicPr>
          <p:nvPr/>
        </p:nvPicPr>
        <p:blipFill>
          <a:blip r:embed="rId2" cstate="print"/>
          <a:srcRect t="16312"/>
          <a:stretch>
            <a:fillRect/>
          </a:stretch>
        </p:blipFill>
        <p:spPr bwMode="auto">
          <a:xfrm>
            <a:off x="4141788" y="796925"/>
            <a:ext cx="866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lh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53707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08463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66413" y="4031537"/>
            <a:ext cx="4208463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08463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07138" y="4031537"/>
            <a:ext cx="8585342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2"/>
          </p:nvPr>
        </p:nvSpPr>
        <p:spPr>
          <a:xfrm>
            <a:off x="4848225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2"/>
          </p:nvPr>
        </p:nvSpPr>
        <p:spPr>
          <a:xfrm>
            <a:off x="4473575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2"/>
          </p:nvPr>
        </p:nvSpPr>
        <p:spPr>
          <a:xfrm>
            <a:off x="4686300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33900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619625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2"/>
          </p:nvPr>
        </p:nvSpPr>
        <p:spPr>
          <a:xfrm>
            <a:off x="4833938" y="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15925"/>
            <a:ext cx="2141537" cy="6261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15925"/>
            <a:ext cx="6275388" cy="6261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2"/>
          </p:nvPr>
        </p:nvSpPr>
        <p:spPr>
          <a:xfrm>
            <a:off x="4216400" y="-9525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D5DC2547-6C9B-0C47-A55A-9DFCC887ECF3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46831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2"/>
          </p:nvPr>
        </p:nvSpPr>
        <p:spPr>
          <a:xfrm>
            <a:off x="5557838" y="0"/>
            <a:ext cx="243046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40F935D-50E9-8D44-BBE0-62689E16B3F4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641704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9C13105-2820-F846-BE06-B14FE874FCDB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922336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D7415C1-853A-9D40-982F-BD61651AFF00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121138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124744"/>
            <a:ext cx="4038600" cy="24768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124744"/>
            <a:ext cx="4038600" cy="24768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D7415C1-853A-9D40-982F-BD61651AFF00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53008" y="3861048"/>
            <a:ext cx="4038600" cy="24768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4008" y="3861048"/>
            <a:ext cx="4038600" cy="24768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38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5DB7913-5A75-3B48-BF55-AEED0B411FBF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856291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660F2FA4-4ABE-514D-820C-CC21BC3C6B35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41243193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9921A0E-065A-784C-AEB4-0CEFDFB5AF96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853367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48BCC55-EF45-7944-BF52-0132B6824112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41429691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D7A02E4-5AAC-2148-8872-B8BF0ACDA480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4036454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01357E6-3FAA-BF4D-893F-97B04680B51F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408586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58738"/>
            <a:ext cx="2057400" cy="61849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58738"/>
            <a:ext cx="6019800" cy="61849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66452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49723A2-61C8-CF42-8319-3BE2791D5E30}" type="slidenum">
              <a:rPr lang="nl-NL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nl-NL">
                <a:solidFill>
                  <a:srgbClr val="000000"/>
                </a:solidFill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3719588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2"/>
          </p:nvPr>
        </p:nvSpPr>
        <p:spPr>
          <a:xfrm>
            <a:off x="4714875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08463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08463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07138" y="4031537"/>
            <a:ext cx="4206875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66413" y="4031537"/>
            <a:ext cx="4208463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733" y="1844824"/>
            <a:ext cx="4206875" cy="237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208463" cy="237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07138" y="4289754"/>
            <a:ext cx="4206875" cy="237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66413" y="4289754"/>
            <a:ext cx="4208463" cy="237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56183" y="1340768"/>
            <a:ext cx="4040188" cy="4562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4041775" cy="4562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1" y="1298575"/>
            <a:ext cx="2611016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0152" y="1298575"/>
            <a:ext cx="2932386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07139" y="4077072"/>
            <a:ext cx="2608677" cy="25889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5940152" y="4077072"/>
            <a:ext cx="2934724" cy="25889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5"/>
          </p:nvPr>
        </p:nvSpPr>
        <p:spPr>
          <a:xfrm>
            <a:off x="2987824" y="1321035"/>
            <a:ext cx="2880320" cy="2612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6"/>
          </p:nvPr>
        </p:nvSpPr>
        <p:spPr>
          <a:xfrm>
            <a:off x="2987824" y="4077072"/>
            <a:ext cx="2880320" cy="2592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rh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28405" cy="53707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67238" y="0"/>
            <a:ext cx="2971800" cy="3333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07138" y="4031537"/>
            <a:ext cx="4206875" cy="26344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0" y="0"/>
            <a:ext cx="9144000" cy="352425"/>
          </a:xfrm>
          <a:prstGeom prst="rect">
            <a:avLst/>
          </a:prstGeom>
          <a:gradFill rotWithShape="1">
            <a:gsLst>
              <a:gs pos="0">
                <a:srgbClr val="4B76FF"/>
              </a:gs>
              <a:gs pos="100000">
                <a:srgbClr val="1F41A1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09699"/>
            <a:ext cx="8567738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5438" y="415925"/>
            <a:ext cx="8548687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Master Title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67488" y="0"/>
            <a:ext cx="2220912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F4D05A51-100F-4478-A42C-1DB77888453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347" name="Picture 11" descr="LHCb"/>
          <p:cNvPicPr>
            <a:picLocks noChangeAspect="1" noChangeArrowheads="1"/>
          </p:cNvPicPr>
          <p:nvPr/>
        </p:nvPicPr>
        <p:blipFill>
          <a:blip r:embed="rId20" cstate="print"/>
          <a:srcRect t="16312"/>
          <a:stretch>
            <a:fillRect/>
          </a:stretch>
        </p:blipFill>
        <p:spPr bwMode="auto">
          <a:xfrm>
            <a:off x="9525" y="0"/>
            <a:ext cx="32702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662" y="0"/>
            <a:ext cx="3373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67300" y="0"/>
            <a:ext cx="2946400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30-Sep-2015</a:t>
            </a:r>
            <a:endParaRPr lang="en-GB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781030" y="0"/>
            <a:ext cx="362970" cy="43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6" r:id="rId3"/>
    <p:sldLayoutId id="2147483663" r:id="rId4"/>
    <p:sldLayoutId id="2147483664" r:id="rId5"/>
    <p:sldLayoutId id="2147483685" r:id="rId6"/>
    <p:sldLayoutId id="2147483691" r:id="rId7"/>
    <p:sldLayoutId id="2147483690" r:id="rId8"/>
    <p:sldLayoutId id="2147483688" r:id="rId9"/>
    <p:sldLayoutId id="2147483689" r:id="rId10"/>
    <p:sldLayoutId id="2147483687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</p:sldLayoutIdLst>
  <p:hf hdr="0"/>
  <p:txStyles>
    <p:titleStyle>
      <a:lvl1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+mj-lt"/>
          <a:ea typeface="+mj-ea"/>
          <a:cs typeface="+mj-cs"/>
        </a:defRPr>
      </a:lvl1pPr>
      <a:lvl2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2pPr>
      <a:lvl3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3pPr>
      <a:lvl4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4pPr>
      <a:lvl5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5pPr>
      <a:lvl6pPr marL="4572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6pPr>
      <a:lvl7pPr marL="9144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7pPr>
      <a:lvl8pPr marL="13716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8pPr>
      <a:lvl9pPr marL="18288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charset="0"/>
        </a:defRPr>
      </a:lvl9pPr>
    </p:titleStyle>
    <p:bodyStyle>
      <a:lvl1pPr marL="266700" indent="-266700" algn="l" defTabSz="762000" rtl="0" eaLnBrk="1" fontAlgn="base" hangingPunct="1">
        <a:spcBef>
          <a:spcPct val="20000"/>
        </a:spcBef>
        <a:spcAft>
          <a:spcPct val="0"/>
        </a:spcAft>
        <a:buClrTx/>
        <a:buSzPct val="80000"/>
        <a:buFont typeface="Arial"/>
        <a:buChar char="•"/>
        <a:defRPr sz="2400">
          <a:solidFill>
            <a:srgbClr val="1C1C1C"/>
          </a:solidFill>
          <a:latin typeface="+mn-lt"/>
          <a:ea typeface="+mn-ea"/>
          <a:cs typeface="+mn-cs"/>
        </a:defRPr>
      </a:lvl1pPr>
      <a:lvl2pPr marL="723900" indent="-266700" algn="l" defTabSz="762000" rtl="0" eaLnBrk="1" fontAlgn="base" hangingPunct="1">
        <a:spcBef>
          <a:spcPct val="20000"/>
        </a:spcBef>
        <a:spcAft>
          <a:spcPct val="0"/>
        </a:spcAft>
        <a:buSzPct val="60000"/>
        <a:buFont typeface="Lucida Grande"/>
        <a:buChar char="−"/>
        <a:defRPr sz="2000" baseline="0">
          <a:solidFill>
            <a:srgbClr val="1F41A1"/>
          </a:solidFill>
          <a:latin typeface="+mn-lt"/>
          <a:ea typeface="ＭＳ Ｐゴシック" charset="-128"/>
        </a:defRPr>
      </a:lvl2pPr>
      <a:lvl3pPr marL="1085850" indent="-228600" algn="l" defTabSz="762000" rtl="0" eaLnBrk="1" fontAlgn="base" hangingPunct="1">
        <a:spcBef>
          <a:spcPct val="20000"/>
        </a:spcBef>
        <a:spcAft>
          <a:spcPct val="0"/>
        </a:spcAft>
        <a:buSzPct val="55000"/>
        <a:buFont typeface="Wingdings" charset="2"/>
        <a:buChar char="l"/>
        <a:defRPr sz="1800">
          <a:solidFill>
            <a:srgbClr val="666699"/>
          </a:solidFill>
          <a:latin typeface="+mn-lt"/>
          <a:ea typeface="ＭＳ Ｐゴシック" charset="-128"/>
        </a:defRPr>
      </a:lvl3pPr>
      <a:lvl4pPr marL="14287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5F5F5F"/>
          </a:solidFill>
          <a:latin typeface="+mn-lt"/>
          <a:ea typeface="ＭＳ Ｐゴシック" charset="-128"/>
        </a:defRPr>
      </a:lvl4pPr>
      <a:lvl5pPr marL="17716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charset="-128"/>
        </a:defRPr>
      </a:lvl5pPr>
      <a:lvl6pPr marL="22288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charset="-128"/>
        </a:defRPr>
      </a:lvl6pPr>
      <a:lvl7pPr marL="26860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charset="-128"/>
        </a:defRPr>
      </a:lvl7pPr>
      <a:lvl8pPr marL="31432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charset="-128"/>
        </a:defRPr>
      </a:lvl8pPr>
      <a:lvl9pPr marL="36004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17" name="Rectangle 13"/>
          <p:cNvSpPr>
            <a:spLocks noChangeArrowheads="1"/>
          </p:cNvSpPr>
          <p:nvPr/>
        </p:nvSpPr>
        <p:spPr bwMode="auto">
          <a:xfrm>
            <a:off x="0" y="6675438"/>
            <a:ext cx="9144000" cy="182562"/>
          </a:xfrm>
          <a:prstGeom prst="rect">
            <a:avLst/>
          </a:prstGeom>
          <a:solidFill>
            <a:srgbClr val="3912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56716" name="Rectangle 12"/>
          <p:cNvSpPr>
            <a:spLocks noChangeArrowheads="1"/>
          </p:cNvSpPr>
          <p:nvPr/>
        </p:nvSpPr>
        <p:spPr bwMode="auto">
          <a:xfrm>
            <a:off x="1009650" y="0"/>
            <a:ext cx="8134350" cy="590550"/>
          </a:xfrm>
          <a:prstGeom prst="rect">
            <a:avLst/>
          </a:prstGeom>
          <a:solidFill>
            <a:srgbClr val="3912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1250" y="-58738"/>
            <a:ext cx="6634163" cy="68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456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5250" y="6664325"/>
            <a:ext cx="30289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</a:rPr>
              <a:t>30-Sep-2015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456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90775" y="6657975"/>
            <a:ext cx="44084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FFFFFF"/>
                </a:solidFill>
              </a:rPr>
              <a:t>Nigel Watson (Birmingham)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456711" name="Line 7"/>
          <p:cNvSpPr>
            <a:spLocks noChangeShapeType="1"/>
          </p:cNvSpPr>
          <p:nvPr/>
        </p:nvSpPr>
        <p:spPr bwMode="auto">
          <a:xfrm>
            <a:off x="123825" y="6692900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56714" name="Picture 10" descr="lhcb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1238" cy="5905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456722" name="Picture 18" descr="logo-pi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656" y="0"/>
            <a:ext cx="576262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LOGO-ERC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324" y="50299"/>
            <a:ext cx="515406" cy="4931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76078" y="6638674"/>
            <a:ext cx="51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1589233-7CDA-064C-BA17-346454AB95AF}" type="slidenum">
              <a:rPr lang="en-US" sz="1000" smtClean="0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 dirty="0" smtClean="0">
                <a:solidFill>
                  <a:srgbClr val="FFFFFF"/>
                </a:solidFill>
              </a:rPr>
              <a:t>/15</a:t>
            </a:r>
            <a:endParaRPr lang="en-US" sz="10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JHEP09(2015)006" TargetMode="External"/><Relationship Id="rId4" Type="http://schemas.openxmlformats.org/officeDocument/2006/relationships/hyperlink" Target="http://dx.doi.org/10.1007/JHEP06(2015)11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JHEP12(2014)07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</a:p>
          <a:p>
            <a:r>
              <a:rPr lang="en-US" dirty="0" smtClean="0"/>
              <a:t>Nigel (also small % ILC)</a:t>
            </a:r>
          </a:p>
          <a:p>
            <a:r>
              <a:rPr lang="en-US" dirty="0" smtClean="0"/>
              <a:t>Cristina (also NA62)</a:t>
            </a:r>
          </a:p>
          <a:p>
            <a:r>
              <a:rPr lang="en-US" dirty="0" smtClean="0"/>
              <a:t>Sasha (also ATLAS)</a:t>
            </a:r>
          </a:p>
          <a:p>
            <a:r>
              <a:rPr lang="en-US" dirty="0" err="1" smtClean="0"/>
              <a:t>Tonino</a:t>
            </a:r>
            <a:r>
              <a:rPr lang="en-US" dirty="0" smtClean="0"/>
              <a:t> (also NA62)</a:t>
            </a:r>
          </a:p>
          <a:p>
            <a:r>
              <a:rPr lang="en-US" dirty="0" smtClean="0"/>
              <a:t>Mark S. (also everything)</a:t>
            </a:r>
          </a:p>
          <a:p>
            <a:r>
              <a:rPr lang="en-US" dirty="0" smtClean="0"/>
              <a:t>Students</a:t>
            </a:r>
          </a:p>
          <a:p>
            <a:pPr lvl="1"/>
            <a:r>
              <a:rPr lang="en-US" dirty="0" smtClean="0"/>
              <a:t>Jimmy McCarthy – started teaching job 1-Sep-2015</a:t>
            </a:r>
          </a:p>
          <a:p>
            <a:pPr lvl="1"/>
            <a:r>
              <a:rPr lang="en-US" dirty="0" smtClean="0"/>
              <a:t>Luca </a:t>
            </a:r>
            <a:r>
              <a:rPr lang="en-US" dirty="0" err="1" smtClean="0"/>
              <a:t>Pescatore</a:t>
            </a:r>
            <a:r>
              <a:rPr lang="en-US" dirty="0" smtClean="0"/>
              <a:t>, Pete Griffith</a:t>
            </a:r>
          </a:p>
          <a:p>
            <a:pPr lvl="1"/>
            <a:r>
              <a:rPr lang="en-US" dirty="0" smtClean="0"/>
              <a:t>Nathanael Farley</a:t>
            </a:r>
          </a:p>
          <a:p>
            <a:pPr lvl="1"/>
            <a:r>
              <a:rPr lang="en-US" dirty="0" smtClean="0"/>
              <a:t>Tim Williams</a:t>
            </a:r>
          </a:p>
          <a:p>
            <a:pPr lvl="1"/>
            <a:r>
              <a:rPr lang="en-US" dirty="0" err="1" smtClean="0"/>
              <a:t>Kristian</a:t>
            </a:r>
            <a:r>
              <a:rPr lang="en-US" dirty="0" smtClean="0"/>
              <a:t> </a:t>
            </a:r>
            <a:r>
              <a:rPr lang="en-US" dirty="0" err="1" smtClean="0"/>
              <a:t>Zarebski</a:t>
            </a:r>
            <a:r>
              <a:rPr lang="en-US" dirty="0" smtClean="0"/>
              <a:t>, </a:t>
            </a:r>
            <a:r>
              <a:rPr lang="en-US" dirty="0" err="1" smtClean="0"/>
              <a:t>Georgios</a:t>
            </a:r>
            <a:r>
              <a:rPr lang="en-US" dirty="0"/>
              <a:t> </a:t>
            </a:r>
            <a:r>
              <a:rPr lang="en-US" dirty="0" err="1"/>
              <a:t>Chatzikonstantinidis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99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Geant4 (in </a:t>
            </a:r>
            <a:r>
              <a:rPr lang="en-US" dirty="0" err="1"/>
              <a:t>LHCb</a:t>
            </a:r>
            <a:r>
              <a:rPr lang="en-US" dirty="0"/>
              <a:t>) release </a:t>
            </a:r>
            <a:r>
              <a:rPr lang="en-US" dirty="0" smtClean="0"/>
              <a:t>management, responsible</a:t>
            </a:r>
            <a:endParaRPr lang="en-GB" dirty="0"/>
          </a:p>
          <a:p>
            <a:pPr lvl="1"/>
            <a:r>
              <a:rPr lang="en-US" dirty="0" smtClean="0"/>
              <a:t>Verifications/validations </a:t>
            </a:r>
            <a:r>
              <a:rPr lang="en-US" dirty="0"/>
              <a:t>of Geant4 physics </a:t>
            </a:r>
            <a:endParaRPr lang="en-GB" dirty="0"/>
          </a:p>
          <a:p>
            <a:pPr lvl="1"/>
            <a:r>
              <a:rPr lang="en-US" dirty="0" smtClean="0"/>
              <a:t>Likewise in </a:t>
            </a:r>
            <a:r>
              <a:rPr lang="en-US" dirty="0" err="1" smtClean="0"/>
              <a:t>LHCb</a:t>
            </a:r>
            <a:r>
              <a:rPr lang="en-US" dirty="0" smtClean="0"/>
              <a:t> simulation application (‘Gauss’)</a:t>
            </a:r>
            <a:endParaRPr lang="en-US" dirty="0"/>
          </a:p>
          <a:p>
            <a:r>
              <a:rPr lang="en-US" dirty="0" smtClean="0"/>
              <a:t>Validation testing framework (‘</a:t>
            </a:r>
            <a:r>
              <a:rPr lang="en-US" dirty="0" err="1" smtClean="0"/>
              <a:t>LHCbPR</a:t>
            </a:r>
            <a:r>
              <a:rPr lang="en-US" dirty="0" smtClean="0"/>
              <a:t>’)</a:t>
            </a:r>
          </a:p>
          <a:p>
            <a:pPr lvl="1"/>
            <a:r>
              <a:rPr lang="en-US" dirty="0" smtClean="0"/>
              <a:t>Tests for Geant4, Gauss</a:t>
            </a:r>
          </a:p>
          <a:p>
            <a:pPr lvl="1"/>
            <a:r>
              <a:rPr lang="en-US" dirty="0" smtClean="0"/>
              <a:t>Framework itself</a:t>
            </a:r>
          </a:p>
          <a:p>
            <a:r>
              <a:rPr lang="en-US" dirty="0" smtClean="0"/>
              <a:t>Geometry restructuring within Geant4/</a:t>
            </a:r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Grid Expert on Call and Distributed Analysis Support (+Ganga development for </a:t>
            </a:r>
            <a:r>
              <a:rPr lang="en-US" dirty="0" err="1" smtClean="0"/>
              <a:t>LHCb</a:t>
            </a:r>
            <a:r>
              <a:rPr lang="en-US" dirty="0" smtClean="0"/>
              <a:t> and core Ganga)</a:t>
            </a:r>
          </a:p>
          <a:p>
            <a:r>
              <a:rPr lang="en-US" dirty="0" smtClean="0"/>
              <a:t>+paper reviewing + shift leader + Editorial Board (NKW just ended sentence as deputy chairperson)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235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and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Funded by STFC now</a:t>
            </a:r>
          </a:p>
          <a:p>
            <a:r>
              <a:rPr lang="en-US" dirty="0" smtClean="0"/>
              <a:t>UK projects are RICH and VELO</a:t>
            </a:r>
          </a:p>
          <a:p>
            <a:r>
              <a:rPr lang="en-US" dirty="0" smtClean="0"/>
              <a:t>Although we are not really in either detector group, we do</a:t>
            </a:r>
          </a:p>
          <a:p>
            <a:pPr lvl="1"/>
            <a:r>
              <a:rPr lang="en-US" dirty="0" smtClean="0"/>
              <a:t>Ageing tests for new PMTs</a:t>
            </a:r>
          </a:p>
          <a:p>
            <a:pPr lvl="1"/>
            <a:r>
              <a:rPr lang="en-US" dirty="0" smtClean="0"/>
              <a:t>Firmware for RICH</a:t>
            </a:r>
          </a:p>
          <a:p>
            <a:pPr lvl="2"/>
            <a:r>
              <a:rPr lang="en-US" dirty="0" smtClean="0"/>
              <a:t>Benefit hugely from the overlap with NA62 expertise!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Component testing for radiation hardness at cyclotron</a:t>
            </a:r>
          </a:p>
          <a:p>
            <a:pPr lvl="1"/>
            <a:r>
              <a:rPr lang="en-US" dirty="0" smtClean="0"/>
              <a:t>Especially </a:t>
            </a:r>
            <a:r>
              <a:rPr lang="en-US" dirty="0"/>
              <a:t>for VELO, for upgrade need 8e15 n/cm</a:t>
            </a:r>
            <a:r>
              <a:rPr lang="en-US" baseline="30000" dirty="0"/>
              <a:t>2</a:t>
            </a:r>
          </a:p>
          <a:p>
            <a:pPr lvl="2"/>
            <a:r>
              <a:rPr lang="en-US" dirty="0" smtClean="0"/>
              <a:t>Benefit </a:t>
            </a:r>
            <a:r>
              <a:rPr lang="en-US" dirty="0"/>
              <a:t>hugely from the overlap </a:t>
            </a:r>
            <a:r>
              <a:rPr lang="en-US" dirty="0" smtClean="0"/>
              <a:t>with ATLAS </a:t>
            </a:r>
            <a:r>
              <a:rPr lang="en-US" dirty="0"/>
              <a:t>expertise</a:t>
            </a:r>
            <a:r>
              <a:rPr lang="en-US" dirty="0" smtClean="0"/>
              <a:t>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 groups joined since 2011 are being reviewed by </a:t>
            </a:r>
            <a:r>
              <a:rPr lang="en-US" dirty="0" err="1" smtClean="0"/>
              <a:t>LHCb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Includes us but we don’t anticipate any problems!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918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 Gain Tests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  <p:pic>
        <p:nvPicPr>
          <p:cNvPr id="19" name="Content Placeholder 18" descr="Screen Shot 2015-09-30 at 15.27.08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081" r="-33081"/>
          <a:stretch>
            <a:fillRect/>
          </a:stretch>
        </p:blipFill>
        <p:spPr>
          <a:xfrm>
            <a:off x="-468560" y="1268760"/>
            <a:ext cx="4206875" cy="2634481"/>
          </a:xfrm>
        </p:spPr>
      </p:pic>
      <p:pic>
        <p:nvPicPr>
          <p:cNvPr id="20" name="Content Placeholder 19" descr="Screen Shot 2015-09-30 at 15.28.49.png"/>
          <p:cNvPicPr>
            <a:picLocks noGrp="1" noChangeAspect="1"/>
          </p:cNvPicPr>
          <p:nvPr>
            <p:ph sz="half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1" b="8151"/>
          <a:stretch>
            <a:fillRect/>
          </a:stretch>
        </p:blipFill>
        <p:spPr>
          <a:xfrm>
            <a:off x="179512" y="4077072"/>
            <a:ext cx="4206875" cy="2634481"/>
          </a:xfrm>
        </p:spPr>
      </p:pic>
      <p:pic>
        <p:nvPicPr>
          <p:cNvPr id="15" name="Content Placeholder 14" descr="Screen Shot 2015-09-30 at 15.23.16.png"/>
          <p:cNvPicPr>
            <a:picLocks noGrp="1" noChangeAspect="1"/>
          </p:cNvPicPr>
          <p:nvPr>
            <p:ph sz="half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03" r="-19003"/>
          <a:stretch>
            <a:fillRect/>
          </a:stretch>
        </p:blipFill>
        <p:spPr>
          <a:xfrm>
            <a:off x="2267744" y="1196752"/>
            <a:ext cx="7975284" cy="4992496"/>
          </a:xfrm>
        </p:spPr>
      </p:pic>
    </p:spTree>
    <p:extLst>
      <p:ext uri="{BB962C8B-B14F-4D97-AF65-F5344CB8AC3E}">
        <p14:creationId xmlns:p14="http://schemas.microsoft.com/office/powerpoint/2010/main" val="3443023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and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Funded by STFC now</a:t>
            </a:r>
          </a:p>
          <a:p>
            <a:r>
              <a:rPr lang="en-US" dirty="0" smtClean="0"/>
              <a:t>UK projects are RICH and VELO</a:t>
            </a:r>
          </a:p>
          <a:p>
            <a:r>
              <a:rPr lang="en-US" dirty="0" smtClean="0"/>
              <a:t>Although we are not really in either detector group, we do</a:t>
            </a:r>
          </a:p>
          <a:p>
            <a:pPr lvl="1"/>
            <a:r>
              <a:rPr lang="en-US" dirty="0" smtClean="0"/>
              <a:t>Ageing tests for new PMTs</a:t>
            </a:r>
          </a:p>
          <a:p>
            <a:pPr lvl="1"/>
            <a:r>
              <a:rPr lang="en-US" dirty="0" smtClean="0"/>
              <a:t>Firmware for RICH</a:t>
            </a:r>
          </a:p>
          <a:p>
            <a:pPr lvl="2"/>
            <a:r>
              <a:rPr lang="en-US" dirty="0" smtClean="0"/>
              <a:t>Benefit hugely from the overlap with NA62 expertise!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Component testing for radiation hardness at cyclotron</a:t>
            </a:r>
          </a:p>
          <a:p>
            <a:pPr lvl="1"/>
            <a:r>
              <a:rPr lang="en-US" dirty="0" smtClean="0"/>
              <a:t>Especially </a:t>
            </a:r>
            <a:r>
              <a:rPr lang="en-US" dirty="0"/>
              <a:t>for VELO, for upgrade need 8e15 n/cm</a:t>
            </a:r>
            <a:r>
              <a:rPr lang="en-US" baseline="30000" dirty="0"/>
              <a:t>2</a:t>
            </a:r>
          </a:p>
          <a:p>
            <a:pPr lvl="2"/>
            <a:r>
              <a:rPr lang="en-US" dirty="0" smtClean="0"/>
              <a:t>Benefit </a:t>
            </a:r>
            <a:r>
              <a:rPr lang="en-US" dirty="0"/>
              <a:t>hugely from the overlap </a:t>
            </a:r>
            <a:r>
              <a:rPr lang="en-US" dirty="0" smtClean="0"/>
              <a:t>with ATLAS </a:t>
            </a:r>
            <a:r>
              <a:rPr lang="en-US" dirty="0"/>
              <a:t>expertise</a:t>
            </a:r>
            <a:r>
              <a:rPr lang="en-US" dirty="0" smtClean="0"/>
              <a:t>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 groups joined since 2011 are being reviewed by </a:t>
            </a:r>
            <a:r>
              <a:rPr lang="en-US" dirty="0" err="1" smtClean="0"/>
              <a:t>LHCb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Includes us but we don’t anticipate any problems!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61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 interest in </a:t>
            </a:r>
            <a:r>
              <a:rPr lang="en-GB" dirty="0" err="1" smtClean="0"/>
              <a:t>LHCb</a:t>
            </a:r>
            <a:r>
              <a:rPr lang="en-GB" dirty="0" smtClean="0"/>
              <a:t> - rare </a:t>
            </a:r>
            <a:r>
              <a:rPr lang="en-GB" dirty="0" smtClean="0"/>
              <a:t>decays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24745"/>
            <a:ext cx="4771256" cy="55446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Using heavy flavour measurements,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two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routes</a:t>
            </a:r>
            <a:r>
              <a:rPr lang="en-GB" dirty="0" smtClean="0"/>
              <a:t> to finding </a:t>
            </a:r>
            <a:r>
              <a:rPr lang="en-GB" dirty="0" smtClean="0">
                <a:solidFill>
                  <a:srgbClr val="FF00FF"/>
                </a:solidFill>
              </a:rPr>
              <a:t>physics beyond the </a:t>
            </a:r>
            <a:r>
              <a:rPr lang="en-GB" dirty="0" smtClean="0">
                <a:solidFill>
                  <a:srgbClr val="FF00FF"/>
                </a:solidFill>
              </a:rPr>
              <a:t>SM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CP violation</a:t>
            </a:r>
          </a:p>
          <a:p>
            <a:pPr lvl="1"/>
            <a:r>
              <a:rPr lang="en-GB" dirty="0" smtClean="0"/>
              <a:t>Clearly must exist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Rare </a:t>
            </a:r>
            <a:r>
              <a:rPr lang="en-GB" dirty="0" smtClean="0">
                <a:solidFill>
                  <a:srgbClr val="00B050"/>
                </a:solidFill>
              </a:rPr>
              <a:t>decays</a:t>
            </a:r>
          </a:p>
          <a:p>
            <a:pPr lvl="1"/>
            <a:r>
              <a:rPr lang="en-GB" dirty="0" smtClean="0"/>
              <a:t>FCNC</a:t>
            </a:r>
          </a:p>
          <a:p>
            <a:pPr lvl="1"/>
            <a:r>
              <a:rPr lang="nl-NL" dirty="0" smtClean="0"/>
              <a:t>Only via loop, box diagrams a</a:t>
            </a:r>
            <a:r>
              <a:rPr lang="en-GB" dirty="0" smtClean="0"/>
              <a:t>s forbidden at tree level</a:t>
            </a:r>
          </a:p>
          <a:p>
            <a:pPr lvl="1"/>
            <a:r>
              <a:rPr lang="en-GB" dirty="0" smtClean="0"/>
              <a:t>Br typically ~10</a:t>
            </a:r>
            <a:r>
              <a:rPr lang="en-GB" baseline="30000" dirty="0" smtClean="0"/>
              <a:t>-6</a:t>
            </a:r>
            <a:r>
              <a:rPr lang="en-GB" dirty="0" smtClean="0"/>
              <a:t> or less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New physics participant </a:t>
            </a:r>
            <a:r>
              <a:rPr lang="en-GB" dirty="0" smtClean="0">
                <a:solidFill>
                  <a:srgbClr val="FF0000"/>
                </a:solidFill>
              </a:rPr>
              <a:t>may</a:t>
            </a:r>
            <a:r>
              <a:rPr lang="en-GB" dirty="0" smtClean="0"/>
              <a:t> enter in loops as virtual particles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Indirect</a:t>
            </a:r>
            <a:r>
              <a:rPr lang="en-GB" dirty="0" smtClean="0"/>
              <a:t> probe accesses </a:t>
            </a:r>
            <a:r>
              <a:rPr lang="en-GB" dirty="0" smtClean="0">
                <a:solidFill>
                  <a:srgbClr val="FF0000"/>
                </a:solidFill>
              </a:rPr>
              <a:t>higher</a:t>
            </a:r>
            <a:r>
              <a:rPr lang="en-GB" dirty="0" smtClean="0"/>
              <a:t> energy scale than direct searches</a:t>
            </a:r>
          </a:p>
          <a:p>
            <a:pPr lvl="1"/>
            <a:r>
              <a:rPr lang="en-GB" dirty="0" smtClean="0"/>
              <a:t>Convenient detection mechanism</a:t>
            </a:r>
          </a:p>
          <a:p>
            <a:pPr lvl="1"/>
            <a:r>
              <a:rPr lang="en-GB" dirty="0" smtClean="0"/>
              <a:t>Not so straightforward to identify the origin - modelling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  <p:grpSp>
        <p:nvGrpSpPr>
          <p:cNvPr id="14" name="Content Placeholder 13"/>
          <p:cNvGrpSpPr>
            <a:grpSpLocks noGrp="1"/>
          </p:cNvGrpSpPr>
          <p:nvPr/>
        </p:nvGrpSpPr>
        <p:grpSpPr>
          <a:xfrm>
            <a:off x="4860032" y="1340768"/>
            <a:ext cx="4033143" cy="5184304"/>
            <a:chOff x="5148064" y="1916832"/>
            <a:chExt cx="3467824" cy="3938736"/>
          </a:xfrm>
        </p:grpSpPr>
        <p:sp>
          <p:nvSpPr>
            <p:cNvPr id="15" name="Oval 14"/>
            <p:cNvSpPr/>
            <p:nvPr/>
          </p:nvSpPr>
          <p:spPr bwMode="auto">
            <a:xfrm>
              <a:off x="6156176" y="1916832"/>
              <a:ext cx="1368152" cy="914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SM</a:t>
              </a:r>
              <a:endParaRPr kumimoji="0" lang="en-GB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6012160" y="4941168"/>
              <a:ext cx="1728192" cy="914400"/>
            </a:xfrm>
            <a:prstGeom prst="ellipse">
              <a:avLst/>
            </a:prstGeom>
            <a:solidFill>
              <a:srgbClr val="FF00FF">
                <a:alpha val="46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&gt;SM</a:t>
              </a:r>
              <a:endParaRPr kumimoji="0" lang="en-GB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7" name="Curved Right Arrow 16"/>
            <p:cNvSpPr/>
            <p:nvPr/>
          </p:nvSpPr>
          <p:spPr bwMode="auto">
            <a:xfrm>
              <a:off x="5148064" y="2492896"/>
              <a:ext cx="792088" cy="2808312"/>
            </a:xfrm>
            <a:prstGeom prst="curvedRightArrow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Curved Left Arrow 17"/>
            <p:cNvSpPr/>
            <p:nvPr/>
          </p:nvSpPr>
          <p:spPr bwMode="auto">
            <a:xfrm>
              <a:off x="7884368" y="2564904"/>
              <a:ext cx="731520" cy="2728320"/>
            </a:xfrm>
            <a:prstGeom prst="curvedLeftArrow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11" descr="Fig1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3592" y="5345832"/>
            <a:ext cx="3264912" cy="15121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 smtClean="0">
                <a:sym typeface="Symbol"/>
              </a:rPr>
              <a:t>b</a:t>
            </a:r>
            <a:r>
              <a:rPr lang="en-GB" i="1" dirty="0" smtClean="0">
                <a:sym typeface="Symbol"/>
              </a:rPr>
              <a:t> </a:t>
            </a:r>
            <a:r>
              <a:rPr lang="en-GB" b="0" i="1" dirty="0" smtClean="0">
                <a:sym typeface="Wingdings" pitchFamily="2" charset="2"/>
              </a:rPr>
              <a:t>s</a:t>
            </a:r>
            <a:r>
              <a:rPr lang="en-GB" dirty="0" smtClean="0">
                <a:latin typeface="Script MT Bold"/>
                <a:sym typeface="MT Extra"/>
              </a:rPr>
              <a:t></a:t>
            </a:r>
            <a:r>
              <a:rPr lang="en-GB" baseline="30000" dirty="0" smtClean="0">
                <a:latin typeface="Symbol" pitchFamily="18" charset="2"/>
                <a:sym typeface="Wingdings" pitchFamily="2" charset="2"/>
              </a:rPr>
              <a:t> +</a:t>
            </a:r>
            <a:r>
              <a:rPr lang="en-GB" dirty="0" smtClean="0">
                <a:latin typeface="Script MT Bold"/>
                <a:sym typeface="MT Extra"/>
              </a:rPr>
              <a:t></a:t>
            </a:r>
            <a:r>
              <a:rPr lang="en-GB" b="0" baseline="30000" dirty="0" smtClean="0">
                <a:latin typeface="Symbol" pitchFamily="18" charset="2"/>
                <a:sym typeface="Wingdings" pitchFamily="2" charset="2"/>
              </a:rPr>
              <a:t>-</a:t>
            </a:r>
            <a:r>
              <a:rPr lang="en-GB" dirty="0" smtClean="0">
                <a:sym typeface="Wingdings" pitchFamily="2" charset="2"/>
              </a:rPr>
              <a:t>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FCNC themselves are highly attractive for experiments</a:t>
            </a:r>
          </a:p>
          <a:p>
            <a:pPr lvl="1"/>
            <a:r>
              <a:rPr lang="en-GB" dirty="0" smtClean="0"/>
              <a:t>Wide variety of angular observables accessible in 4 particle final states</a:t>
            </a:r>
          </a:p>
          <a:p>
            <a:pPr lvl="1"/>
            <a:r>
              <a:rPr lang="en-GB" dirty="0" smtClean="0"/>
              <a:t>Experimental signatures</a:t>
            </a:r>
          </a:p>
          <a:p>
            <a:pPr lvl="2"/>
            <a:r>
              <a:rPr lang="en-GB" dirty="0" smtClean="0"/>
              <a:t>Clean</a:t>
            </a:r>
          </a:p>
          <a:p>
            <a:pPr lvl="2"/>
            <a:r>
              <a:rPr lang="en-GB" dirty="0" smtClean="0"/>
              <a:t>Low backgrounds</a:t>
            </a:r>
          </a:p>
          <a:p>
            <a:r>
              <a:rPr lang="en-GB" dirty="0" smtClean="0"/>
              <a:t>New physics may </a:t>
            </a:r>
            <a:r>
              <a:rPr lang="en-GB" dirty="0" smtClean="0"/>
              <a:t>be apparent via</a:t>
            </a:r>
            <a:endParaRPr lang="en-GB" dirty="0" smtClean="0"/>
          </a:p>
          <a:p>
            <a:pPr lvl="1"/>
            <a:r>
              <a:rPr lang="en-GB" dirty="0" smtClean="0"/>
              <a:t>Rate</a:t>
            </a:r>
          </a:p>
          <a:p>
            <a:pPr lvl="1"/>
            <a:r>
              <a:rPr lang="en-GB" dirty="0" smtClean="0"/>
              <a:t>Angular distributions</a:t>
            </a:r>
          </a:p>
          <a:p>
            <a:pPr lvl="1"/>
            <a:r>
              <a:rPr lang="en-GB" dirty="0" smtClean="0"/>
              <a:t>Asymmetries</a:t>
            </a:r>
          </a:p>
          <a:p>
            <a:pPr lvl="1"/>
            <a:r>
              <a:rPr lang="en-GB" dirty="0" smtClean="0"/>
              <a:t>Often as f(</a:t>
            </a:r>
            <a:r>
              <a:rPr lang="en-GB" dirty="0" err="1" smtClean="0"/>
              <a:t>dilepton</a:t>
            </a:r>
            <a:r>
              <a:rPr lang="en-GB" dirty="0" smtClean="0"/>
              <a:t> invariant mass), q</a:t>
            </a:r>
            <a:r>
              <a:rPr lang="en-GB" baseline="30000" dirty="0" smtClean="0"/>
              <a:t>2</a:t>
            </a:r>
            <a:endParaRPr lang="en-GB" baseline="30000" dirty="0" smtClean="0"/>
          </a:p>
          <a:p>
            <a:r>
              <a:rPr lang="en-GB" dirty="0" smtClean="0"/>
              <a:t>Predictions well-</a:t>
            </a:r>
            <a:r>
              <a:rPr lang="en-GB" dirty="0" smtClean="0"/>
              <a:t>established			</a:t>
            </a:r>
            <a:endParaRPr lang="en-GB" dirty="0" smtClean="0"/>
          </a:p>
          <a:p>
            <a:pPr lvl="1"/>
            <a:r>
              <a:rPr lang="en-GB" dirty="0" smtClean="0"/>
              <a:t>Varying degrees of theoretical uncertainty</a:t>
            </a:r>
          </a:p>
          <a:p>
            <a:pPr lvl="1"/>
            <a:r>
              <a:rPr lang="en-GB" dirty="0" err="1" smtClean="0"/>
              <a:t>Hadronic</a:t>
            </a:r>
            <a:r>
              <a:rPr lang="en-GB" dirty="0" smtClean="0"/>
              <a:t> form factors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  <p:pic>
        <p:nvPicPr>
          <p:cNvPr id="7" name="Content Placeholder 9" descr="Fig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96136" y="3789040"/>
            <a:ext cx="3192902" cy="14788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Content Placeholder 10" descr="Fig1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2204864"/>
            <a:ext cx="3168352" cy="146744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Recent Physics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Electroweak, r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are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decays, charmless B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decays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lvl="1">
              <a:buFont typeface="Arial" charset="0"/>
              <a:buChar char="•"/>
            </a:pPr>
            <a:r>
              <a:rPr lang="en-GB" dirty="0"/>
              <a:t>Measurement of the forward </a:t>
            </a:r>
            <a:r>
              <a:rPr lang="en-GB" i="1" dirty="0"/>
              <a:t>W</a:t>
            </a:r>
            <a:r>
              <a:rPr lang="en-GB" dirty="0"/>
              <a:t> boson cross-section in </a:t>
            </a:r>
            <a:r>
              <a:rPr lang="en-GB" i="1" dirty="0" err="1"/>
              <a:t>pp</a:t>
            </a:r>
            <a:r>
              <a:rPr lang="en-GB" dirty="0"/>
              <a:t> collisions at </a:t>
            </a:r>
            <a:r>
              <a:rPr lang="en-GB" i="1" dirty="0"/>
              <a:t>s</a:t>
            </a:r>
            <a:r>
              <a:rPr lang="en-GB" dirty="0"/>
              <a:t>√=7</a:t>
            </a:r>
            <a:r>
              <a:rPr lang="en-GB" dirty="0"/>
              <a:t>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2">
              <a:buFont typeface="Arial" charset="0"/>
              <a:buChar char="•"/>
            </a:pPr>
            <a:r>
              <a:rPr lang="ro-RO" dirty="0" smtClean="0">
                <a:hlinkClick r:id="rId2" action="ppaction://hlinkfile"/>
              </a:rPr>
              <a:t>JHEP12(2014)079</a:t>
            </a:r>
            <a:r>
              <a:rPr lang="en-GB" dirty="0" smtClean="0"/>
              <a:t> Simone </a:t>
            </a:r>
            <a:r>
              <a:rPr lang="en-GB" dirty="0" err="1" smtClean="0"/>
              <a:t>Bifani</a:t>
            </a:r>
            <a:r>
              <a:rPr lang="en-GB" dirty="0" smtClean="0"/>
              <a:t> et al.</a:t>
            </a:r>
            <a:endParaRPr lang="en-GB" dirty="0"/>
          </a:p>
          <a:p>
            <a:pPr lvl="1">
              <a:buFont typeface="Arial" charset="0"/>
              <a:buChar char="•"/>
            </a:pPr>
            <a:endParaRPr lang="en-GB" dirty="0" smtClean="0"/>
          </a:p>
          <a:p>
            <a:pPr lvl="1">
              <a:buFont typeface="Arial" charset="0"/>
              <a:buChar char="•"/>
            </a:pPr>
            <a:r>
              <a:rPr lang="en-GB" dirty="0" smtClean="0"/>
              <a:t>Search </a:t>
            </a:r>
            <a:r>
              <a:rPr lang="en-GB" dirty="0"/>
              <a:t>for the </a:t>
            </a:r>
            <a:r>
              <a:rPr lang="en-GB" dirty="0" smtClean="0"/>
              <a:t>Λ</a:t>
            </a:r>
            <a:r>
              <a:rPr lang="en-GB" baseline="-25000" dirty="0" smtClean="0"/>
              <a:t>b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 → </a:t>
            </a:r>
            <a:r>
              <a:rPr lang="en-GB" dirty="0" err="1" smtClean="0"/>
              <a:t>Λη</a:t>
            </a:r>
            <a:r>
              <a:rPr lang="en-GB" dirty="0" smtClean="0"/>
              <a:t>′ </a:t>
            </a:r>
            <a:r>
              <a:rPr lang="en-GB" dirty="0"/>
              <a:t>and </a:t>
            </a:r>
            <a:r>
              <a:rPr lang="en-GB" dirty="0" smtClean="0"/>
              <a:t>Λ</a:t>
            </a:r>
            <a:r>
              <a:rPr lang="en-GB" baseline="-25000" dirty="0" smtClean="0"/>
              <a:t>b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 → </a:t>
            </a:r>
            <a:r>
              <a:rPr lang="en-GB" dirty="0" err="1"/>
              <a:t>Λη</a:t>
            </a:r>
            <a:r>
              <a:rPr lang="en-GB" dirty="0"/>
              <a:t> decays with the </a:t>
            </a:r>
            <a:r>
              <a:rPr lang="en-GB" dirty="0" err="1"/>
              <a:t>LHCb</a:t>
            </a:r>
            <a:r>
              <a:rPr lang="en-GB" dirty="0"/>
              <a:t> </a:t>
            </a:r>
            <a:r>
              <a:rPr lang="en-GB" dirty="0" smtClean="0"/>
              <a:t>detector</a:t>
            </a:r>
            <a:endParaRPr lang="en-GB" dirty="0">
              <a:latin typeface="Calibri" charset="0"/>
              <a:ea typeface="ＭＳ Ｐゴシック" charset="0"/>
              <a:sym typeface="Wingdings" charset="0"/>
            </a:endParaRPr>
          </a:p>
          <a:p>
            <a:pPr lvl="2">
              <a:buFont typeface="Arial" charset="0"/>
              <a:buChar char="•"/>
            </a:pPr>
            <a:r>
              <a:rPr lang="en-GB" dirty="0" smtClean="0">
                <a:hlinkClick r:id="rId3"/>
              </a:rPr>
              <a:t>JHEP09(2015)006 </a:t>
            </a:r>
            <a:r>
              <a:rPr lang="en-GB" dirty="0" smtClean="0"/>
              <a:t>(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Jimmy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McCarthy et al. – PhD approved 25/9/2015)</a:t>
            </a:r>
          </a:p>
          <a:p>
            <a:pPr lvl="1">
              <a:buFont typeface="Arial" charset="0"/>
              <a:buChar char="•"/>
            </a:pPr>
            <a:endParaRPr lang="en-GB" dirty="0" smtClean="0"/>
          </a:p>
          <a:p>
            <a:pPr lvl="1">
              <a:buFont typeface="Arial" charset="0"/>
              <a:buChar char="•"/>
            </a:pPr>
            <a:r>
              <a:rPr lang="en-GB" dirty="0" smtClean="0"/>
              <a:t>Differential </a:t>
            </a:r>
            <a:r>
              <a:rPr lang="en-GB" dirty="0"/>
              <a:t>branching fraction and angular analysis of </a:t>
            </a:r>
            <a:r>
              <a:rPr lang="en-GB" dirty="0" smtClean="0"/>
              <a:t>Λ</a:t>
            </a:r>
            <a:r>
              <a:rPr lang="en-GB" baseline="-25000" dirty="0" smtClean="0"/>
              <a:t>b</a:t>
            </a:r>
            <a:r>
              <a:rPr lang="en-GB" baseline="30000" dirty="0" smtClean="0"/>
              <a:t>0</a:t>
            </a:r>
            <a:r>
              <a:rPr lang="en-GB" dirty="0"/>
              <a:t> → </a:t>
            </a:r>
            <a:r>
              <a:rPr lang="en-GB" dirty="0" err="1" smtClean="0"/>
              <a:t>Λμ</a:t>
            </a:r>
            <a:r>
              <a:rPr lang="en-GB" baseline="30000" dirty="0" err="1" smtClean="0"/>
              <a:t>+</a:t>
            </a:r>
            <a:r>
              <a:rPr lang="en-GB" dirty="0" err="1" smtClean="0"/>
              <a:t>μ</a:t>
            </a:r>
            <a:r>
              <a:rPr lang="en-GB" baseline="30000" dirty="0" smtClean="0"/>
              <a:t>−</a:t>
            </a:r>
            <a:r>
              <a:rPr lang="en-GB" dirty="0" smtClean="0"/>
              <a:t> decays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hlinkClick r:id="rId4"/>
              </a:rPr>
              <a:t>JHEP06(2015)115</a:t>
            </a:r>
            <a:r>
              <a:rPr lang="en-GB" dirty="0" smtClean="0"/>
              <a:t> (Luca </a:t>
            </a:r>
            <a:r>
              <a:rPr lang="en-GB" dirty="0" err="1" smtClean="0"/>
              <a:t>Pescatore</a:t>
            </a:r>
            <a:r>
              <a:rPr lang="en-GB" dirty="0" smtClean="0"/>
              <a:t> et al. – writing up), </a:t>
            </a:r>
            <a:r>
              <a:rPr lang="en-GB" i="1" dirty="0" smtClean="0">
                <a:solidFill>
                  <a:srgbClr val="FF0000"/>
                </a:solidFill>
              </a:rPr>
              <a:t>see e.g. following slides</a:t>
            </a:r>
          </a:p>
          <a:p>
            <a:pPr lvl="1">
              <a:buFont typeface="Arial" charset="0"/>
              <a:buChar char="•"/>
            </a:pPr>
            <a:endParaRPr lang="en-GB" dirty="0" smtClean="0">
              <a:latin typeface="Arial" charset="0"/>
              <a:ea typeface="ＭＳ Ｐゴシック" charset="0"/>
              <a:cs typeface="Arial" charset="0"/>
              <a:sym typeface="Wingdings" charset="0"/>
            </a:endParaRPr>
          </a:p>
          <a:p>
            <a:pPr lvl="1">
              <a:buFont typeface="Arial" charset="0"/>
              <a:buChar char="•"/>
            </a:pPr>
            <a:r>
              <a:rPr lang="en-GB" dirty="0" smtClean="0"/>
              <a:t>In review…</a:t>
            </a:r>
          </a:p>
          <a:p>
            <a:pPr lvl="2">
              <a:buFont typeface="Arial" charset="0"/>
              <a:buChar char="•"/>
            </a:pPr>
            <a:r>
              <a:rPr lang="en-GB" dirty="0" smtClean="0"/>
              <a:t>Measurement </a:t>
            </a:r>
            <a:r>
              <a:rPr lang="en-GB" dirty="0"/>
              <a:t>of W and Z production cross sections at 8 </a:t>
            </a:r>
            <a:r>
              <a:rPr lang="en-GB" dirty="0" err="1" smtClean="0"/>
              <a:t>TeV</a:t>
            </a:r>
            <a:r>
              <a:rPr lang="en-GB" dirty="0" smtClean="0"/>
              <a:t> – Simone et al.</a:t>
            </a:r>
          </a:p>
          <a:p>
            <a:pPr lvl="2">
              <a:buFont typeface="Arial" charset="0"/>
              <a:buChar char="•"/>
            </a:pPr>
            <a:r>
              <a:rPr lang="en-GB" i="1" dirty="0"/>
              <a:t>W</a:t>
            </a:r>
            <a:r>
              <a:rPr lang="en-GB" dirty="0"/>
              <a:t> and </a:t>
            </a:r>
            <a:r>
              <a:rPr lang="en-GB" i="1" dirty="0"/>
              <a:t>Z</a:t>
            </a:r>
            <a:r>
              <a:rPr lang="en-GB" dirty="0"/>
              <a:t> boson cross-section at 13 </a:t>
            </a:r>
            <a:r>
              <a:rPr lang="en-GB" dirty="0" err="1"/>
              <a:t>TeV</a:t>
            </a:r>
            <a:r>
              <a:rPr lang="en-GB" dirty="0"/>
              <a:t> using </a:t>
            </a:r>
            <a:r>
              <a:rPr lang="en-GB" dirty="0" err="1"/>
              <a:t>muon</a:t>
            </a:r>
            <a:r>
              <a:rPr lang="en-GB" dirty="0"/>
              <a:t> final </a:t>
            </a:r>
            <a:r>
              <a:rPr lang="en-GB" dirty="0" smtClean="0"/>
              <a:t>states – Simone et al.</a:t>
            </a:r>
            <a:endParaRPr lang="en-GB" dirty="0"/>
          </a:p>
          <a:p>
            <a:pPr lvl="1">
              <a:buFont typeface="Arial" charset="0"/>
              <a:buChar char="•"/>
            </a:pPr>
            <a:endParaRPr lang="en-GB" dirty="0"/>
          </a:p>
          <a:p>
            <a:pPr lvl="1">
              <a:buFont typeface="Arial" charset="0"/>
              <a:buChar char="•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To enter review…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Search for </a:t>
            </a:r>
            <a:r>
              <a:rPr lang="en-GB" i="1" dirty="0"/>
              <a:t>Λ</a:t>
            </a:r>
            <a:r>
              <a:rPr lang="en-GB" i="1" baseline="-25000" dirty="0"/>
              <a:t>b</a:t>
            </a:r>
            <a:r>
              <a:rPr lang="en-GB" baseline="30000" dirty="0"/>
              <a:t>0</a:t>
            </a:r>
            <a:r>
              <a:rPr lang="en-GB" dirty="0"/>
              <a:t> → </a:t>
            </a:r>
            <a:r>
              <a:rPr lang="en-GB" i="1" dirty="0" err="1" smtClean="0"/>
              <a:t>pKμ</a:t>
            </a:r>
            <a:r>
              <a:rPr lang="en-GB" baseline="30000" dirty="0" err="1"/>
              <a:t>+</a:t>
            </a:r>
            <a:r>
              <a:rPr lang="en-GB" i="1" dirty="0" err="1"/>
              <a:t>μ</a:t>
            </a:r>
            <a:r>
              <a:rPr lang="en-GB" baseline="30000" dirty="0" smtClean="0"/>
              <a:t>−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(Pete Griffith, to enter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review ~1 month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)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R</a:t>
            </a:r>
            <a:r>
              <a:rPr lang="en-GB" baseline="-25000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K*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 </a:t>
            </a:r>
            <a:r>
              <a:rPr lang="en-GB" baseline="-25000" dirty="0">
                <a:latin typeface="Calibri" charset="0"/>
                <a:ea typeface="ＭＳ Ｐゴシック" charset="0"/>
                <a:cs typeface="Arial" charset="0"/>
                <a:sym typeface="Wingdings" charset="0"/>
              </a:rPr>
              <a:t> </a:t>
            </a:r>
            <a:r>
              <a:rPr lang="en-GB" dirty="0" smtClean="0">
                <a:latin typeface="Calibri" charset="0"/>
                <a:ea typeface="ＭＳ Ｐゴシック" charset="0"/>
                <a:cs typeface="Arial" charset="0"/>
                <a:sym typeface="Wingdings" charset="0"/>
              </a:rPr>
              <a:t>(</a:t>
            </a:r>
            <a:r>
              <a:rPr lang="en-GB" dirty="0" smtClean="0">
                <a:latin typeface="Calibri" charset="0"/>
                <a:ea typeface="ＭＳ Ｐゴシック" charset="0"/>
              </a:rPr>
              <a:t>B</a:t>
            </a:r>
            <a:r>
              <a:rPr lang="en-GB" baseline="30000" dirty="0" smtClean="0">
                <a:latin typeface="Calibri" charset="0"/>
                <a:ea typeface="ＭＳ Ｐゴシック" charset="0"/>
              </a:rPr>
              <a:t>0</a:t>
            </a:r>
            <a:r>
              <a:rPr lang="en-GB" dirty="0">
                <a:latin typeface="Calibri" charset="0"/>
                <a:ea typeface="ＭＳ Ｐゴシック" charset="0"/>
                <a:sym typeface="Wingdings" charset="0"/>
              </a:rPr>
              <a:t></a:t>
            </a:r>
            <a:r>
              <a:rPr lang="en-GB" dirty="0">
                <a:latin typeface="Calibri" charset="0"/>
                <a:ea typeface="ＭＳ Ｐゴシック" charset="0"/>
              </a:rPr>
              <a:t>K</a:t>
            </a:r>
            <a:r>
              <a:rPr lang="en-GB" baseline="30000" dirty="0">
                <a:latin typeface="Calibri" charset="0"/>
                <a:ea typeface="ＭＳ Ｐゴシック" charset="0"/>
              </a:rPr>
              <a:t>*0</a:t>
            </a:r>
            <a:r>
              <a:rPr lang="en-GB" dirty="0">
                <a:latin typeface="Calibri" charset="0"/>
                <a:ea typeface="ＭＳ Ｐゴシック" charset="0"/>
              </a:rPr>
              <a:t> </a:t>
            </a:r>
            <a:r>
              <a:rPr lang="en-GB" i="1" dirty="0">
                <a:latin typeface="Symbol" charset="0"/>
                <a:ea typeface="ＭＳ Ｐゴシック" charset="0"/>
              </a:rPr>
              <a:t>mm </a:t>
            </a:r>
            <a:r>
              <a:rPr lang="en-GB" i="1" dirty="0">
                <a:latin typeface="Calibri" charset="0"/>
                <a:ea typeface="ＭＳ Ｐゴシック" charset="0"/>
              </a:rPr>
              <a:t>/ </a:t>
            </a:r>
            <a:r>
              <a:rPr lang="en-GB" dirty="0">
                <a:latin typeface="Calibri" charset="0"/>
                <a:ea typeface="ＭＳ Ｐゴシック" charset="0"/>
              </a:rPr>
              <a:t>B</a:t>
            </a:r>
            <a:r>
              <a:rPr lang="en-GB" baseline="30000" dirty="0">
                <a:latin typeface="Calibri" charset="0"/>
                <a:ea typeface="ＭＳ Ｐゴシック" charset="0"/>
              </a:rPr>
              <a:t>0</a:t>
            </a:r>
            <a:r>
              <a:rPr lang="en-GB" dirty="0">
                <a:latin typeface="Calibri" charset="0"/>
                <a:ea typeface="ＭＳ Ｐゴシック" charset="0"/>
                <a:sym typeface="Wingdings" charset="0"/>
              </a:rPr>
              <a:t> </a:t>
            </a:r>
            <a:r>
              <a:rPr lang="en-GB" dirty="0">
                <a:latin typeface="Calibri" charset="0"/>
                <a:ea typeface="ＭＳ Ｐゴシック" charset="0"/>
              </a:rPr>
              <a:t>K</a:t>
            </a:r>
            <a:r>
              <a:rPr lang="en-GB" baseline="30000" dirty="0">
                <a:latin typeface="Calibri" charset="0"/>
                <a:ea typeface="ＭＳ Ｐゴシック" charset="0"/>
              </a:rPr>
              <a:t>*0</a:t>
            </a:r>
            <a:r>
              <a:rPr lang="en-GB" dirty="0">
                <a:latin typeface="Calibri" charset="0"/>
                <a:ea typeface="ＭＳ Ｐゴシック" charset="0"/>
              </a:rPr>
              <a:t> </a:t>
            </a:r>
            <a:r>
              <a:rPr lang="en-GB" dirty="0" err="1" smtClean="0">
                <a:latin typeface="Calibri" charset="0"/>
                <a:ea typeface="ＭＳ Ｐゴシック" charset="0"/>
              </a:rPr>
              <a:t>ee</a:t>
            </a:r>
            <a:r>
              <a:rPr lang="en-GB" dirty="0" smtClean="0">
                <a:latin typeface="Calibri" charset="0"/>
                <a:ea typeface="ＭＳ Ｐゴシック" charset="0"/>
              </a:rPr>
              <a:t>)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  <a:sym typeface="Wingdings" charset="0"/>
              </a:rPr>
              <a:t>(Luca, Simone, …)</a:t>
            </a:r>
            <a:endParaRPr lang="en-GB" baseline="-25000" dirty="0" smtClean="0">
              <a:latin typeface="Arial" charset="0"/>
              <a:ea typeface="ＭＳ Ｐゴシック" charset="0"/>
              <a:cs typeface="Arial" charset="0"/>
              <a:sym typeface="Wingdings" charset="0"/>
            </a:endParaRPr>
          </a:p>
          <a:p>
            <a:pPr lvl="1">
              <a:buFont typeface="Arial" charset="0"/>
              <a:buChar char="•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In progress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lvl="1">
              <a:buFont typeface="Arial" charset="0"/>
              <a:buChar char="•"/>
            </a:pP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B</a:t>
            </a:r>
            <a:r>
              <a:rPr lang="en-GB" baseline="30000" dirty="0" err="1" smtClean="0">
                <a:latin typeface="Arial" charset="0"/>
                <a:ea typeface="ＭＳ Ｐゴシック" charset="0"/>
                <a:cs typeface="Arial" charset="0"/>
              </a:rPr>
              <a:t>+</a:t>
            </a:r>
            <a:r>
              <a:rPr lang="en-GB" baseline="-25000" dirty="0" err="1">
                <a:latin typeface="Arial" charset="0"/>
                <a:ea typeface="ＭＳ Ｐゴシック" charset="0"/>
                <a:cs typeface="Arial" charset="0"/>
              </a:rPr>
              <a:t>c</a:t>
            </a:r>
            <a:r>
              <a:rPr lang="en-GB" baseline="-2500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decays (Nathanael Farley)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lvl="1">
              <a:buFont typeface="Arial" charset="0"/>
              <a:buChar char="•"/>
            </a:pPr>
            <a:r>
              <a:rPr lang="en-GB" dirty="0" smtClean="0"/>
              <a:t>Search for Λ</a:t>
            </a:r>
            <a:r>
              <a:rPr lang="en-GB" baseline="-25000" dirty="0" smtClean="0"/>
              <a:t>b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 → </a:t>
            </a:r>
            <a:r>
              <a:rPr lang="en-GB" dirty="0" err="1" smtClean="0"/>
              <a:t>pKη</a:t>
            </a:r>
            <a:r>
              <a:rPr lang="en-GB" dirty="0"/>
              <a:t>′ </a:t>
            </a:r>
            <a:r>
              <a:rPr lang="en-GB" dirty="0" smtClean="0"/>
              <a:t>(Tim Williams)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42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en-GB" dirty="0"/>
              <a:t>Λ</a:t>
            </a:r>
            <a:r>
              <a:rPr lang="en-GB" baseline="-25000" dirty="0"/>
              <a:t>b</a:t>
            </a:r>
            <a:r>
              <a:rPr lang="en-GB" baseline="30000" dirty="0"/>
              <a:t>0</a:t>
            </a:r>
            <a:r>
              <a:rPr lang="en-GB" dirty="0"/>
              <a:t> → </a:t>
            </a:r>
            <a:r>
              <a:rPr lang="en-GB" dirty="0" err="1"/>
              <a:t>Λμ</a:t>
            </a:r>
            <a:r>
              <a:rPr lang="en-GB" baseline="30000" dirty="0" err="1"/>
              <a:t>+</a:t>
            </a:r>
            <a:r>
              <a:rPr lang="en-GB" dirty="0" err="1"/>
              <a:t>μ</a:t>
            </a:r>
            <a:r>
              <a:rPr lang="en-GB" baseline="30000" dirty="0" smtClean="0"/>
              <a:t>− </a:t>
            </a:r>
            <a:r>
              <a:rPr lang="en-GB" dirty="0"/>
              <a:t>d</a:t>
            </a:r>
            <a:r>
              <a:rPr lang="en-GB" dirty="0" smtClean="0"/>
              <a:t>ifferential </a:t>
            </a:r>
            <a:r>
              <a:rPr lang="en-GB" dirty="0"/>
              <a:t>branching </a:t>
            </a:r>
            <a:r>
              <a:rPr lang="en-GB" dirty="0" smtClean="0"/>
              <a:t>fraction</a:t>
            </a:r>
            <a:endParaRPr lang="en-US" dirty="0"/>
          </a:p>
        </p:txBody>
      </p:sp>
      <p:pic>
        <p:nvPicPr>
          <p:cNvPr id="7" name="Content Placeholder 6" descr="figure3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96" r="-5296"/>
          <a:stretch>
            <a:fillRect/>
          </a:stretch>
        </p:blipFill>
        <p:spPr>
          <a:xfrm>
            <a:off x="304800" y="1298574"/>
            <a:ext cx="4267200" cy="5455575"/>
          </a:xfrm>
        </p:spPr>
      </p:pic>
      <p:pic>
        <p:nvPicPr>
          <p:cNvPr id="10" name="Content Placeholder 9" descr="figure5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226" b="-44226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942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Λ</a:t>
            </a:r>
            <a:r>
              <a:rPr lang="en-GB" baseline="-25000" dirty="0"/>
              <a:t>b</a:t>
            </a:r>
            <a:r>
              <a:rPr lang="en-GB" baseline="30000" dirty="0"/>
              <a:t>0</a:t>
            </a:r>
            <a:r>
              <a:rPr lang="en-GB" dirty="0"/>
              <a:t> → </a:t>
            </a:r>
            <a:r>
              <a:rPr lang="en-GB" dirty="0" err="1"/>
              <a:t>Λμ</a:t>
            </a:r>
            <a:r>
              <a:rPr lang="en-GB" baseline="30000" dirty="0" err="1"/>
              <a:t>+</a:t>
            </a:r>
            <a:r>
              <a:rPr lang="en-GB" dirty="0" err="1"/>
              <a:t>μ</a:t>
            </a:r>
            <a:r>
              <a:rPr lang="en-GB" baseline="30000" dirty="0" smtClean="0"/>
              <a:t>− </a:t>
            </a:r>
            <a:r>
              <a:rPr lang="en-GB" dirty="0" smtClean="0"/>
              <a:t>angular analysis</a:t>
            </a:r>
            <a:endParaRPr lang="en-US" dirty="0"/>
          </a:p>
        </p:txBody>
      </p:sp>
      <p:pic>
        <p:nvPicPr>
          <p:cNvPr id="12" name="Content Placeholder 11" descr="figure8a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6" r="-4146"/>
          <a:stretch>
            <a:fillRect/>
          </a:stretch>
        </p:blipFill>
        <p:spPr>
          <a:xfrm>
            <a:off x="4283968" y="3959368"/>
            <a:ext cx="4638923" cy="2905043"/>
          </a:xfrm>
        </p:spPr>
      </p:pic>
      <p:pic>
        <p:nvPicPr>
          <p:cNvPr id="13" name="Content Placeholder 12" descr="figure8b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67" r="-4167"/>
          <a:stretch>
            <a:fillRect/>
          </a:stretch>
        </p:blipFill>
        <p:spPr>
          <a:xfrm>
            <a:off x="0" y="3933057"/>
            <a:ext cx="4618678" cy="289127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  <p:pic>
        <p:nvPicPr>
          <p:cNvPr id="15" name="Content Placeholder 14" descr="figure11.png"/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80" b="-2980"/>
          <a:stretch>
            <a:fillRect/>
          </a:stretch>
        </p:blipFill>
        <p:spPr>
          <a:xfrm>
            <a:off x="1115616" y="1412776"/>
            <a:ext cx="4206875" cy="2634481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14"/>
          </p:nvPr>
        </p:nvSpPr>
        <p:spPr>
          <a:xfrm>
            <a:off x="5580112" y="1340768"/>
            <a:ext cx="3563888" cy="26344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Compare angular asymmetries for </a:t>
            </a:r>
            <a:r>
              <a:rPr lang="en-US" sz="2400" dirty="0" err="1" smtClean="0">
                <a:solidFill>
                  <a:srgbClr val="FF0000"/>
                </a:solidFill>
              </a:rPr>
              <a:t>hadronic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dirty="0" err="1" smtClean="0">
                <a:solidFill>
                  <a:srgbClr val="FF00FF"/>
                </a:solidFill>
              </a:rPr>
              <a:t>leptonic</a:t>
            </a:r>
            <a:r>
              <a:rPr lang="en-US" sz="2400" dirty="0" smtClean="0">
                <a:solidFill>
                  <a:srgbClr val="FF00FF"/>
                </a:solidFill>
              </a:rPr>
              <a:t> </a:t>
            </a:r>
            <a:r>
              <a:rPr lang="en-US" sz="2400" dirty="0" smtClean="0"/>
              <a:t>sides of decay vs. q</a:t>
            </a:r>
            <a:r>
              <a:rPr lang="en-US" sz="2400" baseline="30000" dirty="0" smtClean="0"/>
              <a:t>2</a:t>
            </a:r>
          </a:p>
          <a:p>
            <a:endParaRPr lang="en-US" sz="24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1547664" y="3717032"/>
            <a:ext cx="171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Hadronic</a:t>
            </a:r>
            <a:r>
              <a:rPr lang="en-US" b="1" dirty="0" smtClean="0">
                <a:solidFill>
                  <a:srgbClr val="FF0000"/>
                </a:solidFill>
              </a:rPr>
              <a:t> side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0152" y="3717032"/>
            <a:ext cx="1672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FF"/>
                </a:solidFill>
              </a:rPr>
              <a:t>Leptonic</a:t>
            </a:r>
            <a:r>
              <a:rPr lang="en-US" b="1" dirty="0" smtClean="0">
                <a:solidFill>
                  <a:srgbClr val="FF00FF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side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12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Geant4 (in </a:t>
            </a:r>
            <a:r>
              <a:rPr lang="en-US" dirty="0" err="1"/>
              <a:t>LHCb</a:t>
            </a:r>
            <a:r>
              <a:rPr lang="en-US" dirty="0"/>
              <a:t>) release </a:t>
            </a:r>
            <a:r>
              <a:rPr lang="en-US" dirty="0" smtClean="0"/>
              <a:t>management, responsible - NKW</a:t>
            </a:r>
            <a:endParaRPr lang="en-GB" dirty="0"/>
          </a:p>
          <a:p>
            <a:pPr lvl="1"/>
            <a:r>
              <a:rPr lang="en-US" dirty="0" smtClean="0"/>
              <a:t>Verifications/validations </a:t>
            </a:r>
            <a:r>
              <a:rPr lang="en-US" dirty="0"/>
              <a:t>of Geant4 </a:t>
            </a:r>
            <a:r>
              <a:rPr lang="en-US" dirty="0" smtClean="0"/>
              <a:t>physics, </a:t>
            </a:r>
            <a:r>
              <a:rPr lang="en-GB" i="1" dirty="0">
                <a:solidFill>
                  <a:srgbClr val="FF0000"/>
                </a:solidFill>
              </a:rPr>
              <a:t>see e.g. following slides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Likewise in </a:t>
            </a:r>
            <a:r>
              <a:rPr lang="en-US" dirty="0" err="1" smtClean="0"/>
              <a:t>LHCb</a:t>
            </a:r>
            <a:r>
              <a:rPr lang="en-US" dirty="0" smtClean="0"/>
              <a:t> simulation application (‘Gauss’)</a:t>
            </a:r>
          </a:p>
          <a:p>
            <a:pPr lvl="1"/>
            <a:r>
              <a:rPr lang="en-US" dirty="0" smtClean="0"/>
              <a:t>New G4 v10…</a:t>
            </a:r>
          </a:p>
          <a:p>
            <a:pPr lvl="1"/>
            <a:r>
              <a:rPr lang="en-US" dirty="0" smtClean="0"/>
              <a:t>Fast </a:t>
            </a:r>
            <a:r>
              <a:rPr lang="en-US" dirty="0" err="1" smtClean="0"/>
              <a:t>sim</a:t>
            </a:r>
            <a:r>
              <a:rPr lang="en-US" dirty="0" smtClean="0"/>
              <a:t>. – </a:t>
            </a:r>
            <a:r>
              <a:rPr lang="en-US" dirty="0" err="1" smtClean="0"/>
              <a:t>Delphes</a:t>
            </a:r>
            <a:r>
              <a:rPr lang="en-US" dirty="0" smtClean="0"/>
              <a:t> or Geant4?</a:t>
            </a:r>
            <a:endParaRPr lang="en-US" dirty="0"/>
          </a:p>
          <a:p>
            <a:r>
              <a:rPr lang="en-US" dirty="0" smtClean="0"/>
              <a:t>Validation testing framework (‘</a:t>
            </a:r>
            <a:r>
              <a:rPr lang="en-US" dirty="0" err="1" smtClean="0"/>
              <a:t>LHCbPR</a:t>
            </a:r>
            <a:r>
              <a:rPr lang="en-US" dirty="0" smtClean="0"/>
              <a:t>’) - </a:t>
            </a:r>
            <a:r>
              <a:rPr lang="en-US" dirty="0" smtClean="0">
                <a:solidFill>
                  <a:srgbClr val="FF00FF"/>
                </a:solidFill>
              </a:rPr>
              <a:t>Sasha</a:t>
            </a:r>
          </a:p>
          <a:p>
            <a:pPr lvl="1"/>
            <a:r>
              <a:rPr lang="en-US" dirty="0" smtClean="0"/>
              <a:t>Tests for Geant4, Gauss</a:t>
            </a:r>
          </a:p>
          <a:p>
            <a:pPr lvl="1"/>
            <a:r>
              <a:rPr lang="en-US" dirty="0" smtClean="0"/>
              <a:t>Framework itself</a:t>
            </a:r>
          </a:p>
          <a:p>
            <a:r>
              <a:rPr lang="en-US" dirty="0" smtClean="0"/>
              <a:t>Geometry restructuring within Geant4/</a:t>
            </a:r>
            <a:r>
              <a:rPr lang="en-US" dirty="0" err="1" smtClean="0"/>
              <a:t>LHCb</a:t>
            </a:r>
            <a:r>
              <a:rPr lang="en-US" dirty="0" smtClean="0"/>
              <a:t> – </a:t>
            </a:r>
            <a:r>
              <a:rPr lang="en-US" dirty="0" err="1" smtClean="0"/>
              <a:t>t.b.d</a:t>
            </a:r>
            <a:r>
              <a:rPr lang="en-US" dirty="0" smtClean="0"/>
              <a:t>.</a:t>
            </a:r>
          </a:p>
          <a:p>
            <a:r>
              <a:rPr lang="en-US" dirty="0" smtClean="0"/>
              <a:t>Grid Expert on Call and Distributed Analysis Support - </a:t>
            </a:r>
            <a:r>
              <a:rPr lang="en-US" dirty="0">
                <a:solidFill>
                  <a:srgbClr val="FF00FF"/>
                </a:solidFill>
              </a:rPr>
              <a:t>Mark </a:t>
            </a:r>
            <a:r>
              <a:rPr lang="en-US" dirty="0" smtClean="0"/>
              <a:t>(+Ganga development for </a:t>
            </a:r>
            <a:r>
              <a:rPr lang="en-US" dirty="0" err="1" smtClean="0"/>
              <a:t>LHCb</a:t>
            </a:r>
            <a:r>
              <a:rPr lang="en-US" dirty="0" smtClean="0"/>
              <a:t> and core Ganga)</a:t>
            </a:r>
            <a:endParaRPr lang="en-US" dirty="0" smtClean="0">
              <a:solidFill>
                <a:srgbClr val="FF00FF"/>
              </a:solidFill>
            </a:endParaRPr>
          </a:p>
          <a:p>
            <a:r>
              <a:rPr lang="en-US" dirty="0" smtClean="0"/>
              <a:t>Physics WG liaisons (e.g. Luca – MC liaison for Rare Decays; Jimmy – trigger liaison for Charmless B decays)</a:t>
            </a:r>
          </a:p>
          <a:p>
            <a:r>
              <a:rPr lang="en-US" dirty="0"/>
              <a:t>P</a:t>
            </a:r>
            <a:r>
              <a:rPr lang="en-US" dirty="0" smtClean="0"/>
              <a:t>aper reviewing, shift leaders, Editorial Board (NKW just ended sentence as deputy chairperson)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05A51-100F-4478-A42C-1DB77888453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29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reen Shot 2015-09-30 at 15.15.0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" r="2757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23088" y="0"/>
            <a:ext cx="2220912" cy="304800"/>
          </a:xfrm>
        </p:spPr>
        <p:txBody>
          <a:bodyPr/>
          <a:lstStyle/>
          <a:p>
            <a:fld id="{F4D05A51-100F-4478-A42C-1DB77888453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3373438" cy="304800"/>
          </a:xfrm>
        </p:spPr>
        <p:txBody>
          <a:bodyPr/>
          <a:lstStyle/>
          <a:p>
            <a:r>
              <a:rPr lang="en-GB" smtClean="0"/>
              <a:t>Nigel Watson (Birmingham)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6713538" y="0"/>
            <a:ext cx="2430462" cy="365125"/>
          </a:xfrm>
        </p:spPr>
        <p:txBody>
          <a:bodyPr/>
          <a:lstStyle/>
          <a:p>
            <a:r>
              <a:rPr lang="en-GB" smtClean="0"/>
              <a:t>30-Sep-2015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19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Screen Shot 2015-09-30 at 15.16.4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r="11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2199300"/>
      </p:ext>
    </p:extLst>
  </p:cSld>
  <p:clrMapOvr>
    <a:masterClrMapping/>
  </p:clrMapOvr>
</p:sld>
</file>

<file path=ppt/theme/theme1.xml><?xml version="1.0" encoding="utf-8"?>
<a:theme xmlns:a="http://schemas.openxmlformats.org/drawingml/2006/main" name="DaVinci_nkw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aVinc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aVinci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Vinci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DaVinci_nkw</Template>
  <TotalTime>12029</TotalTime>
  <Words>790</Words>
  <Application>Microsoft Macintosh PowerPoint</Application>
  <PresentationFormat>On-screen Show (4:3)</PresentationFormat>
  <Paragraphs>162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DaVinci_nkw</vt:lpstr>
      <vt:lpstr>Default Design</vt:lpstr>
      <vt:lpstr>Current Group</vt:lpstr>
      <vt:lpstr>Wide interest in LHCb - rare decays</vt:lpstr>
      <vt:lpstr>b s +- processes</vt:lpstr>
      <vt:lpstr>Recent Physics Analyses</vt:lpstr>
      <vt:lpstr>Λb0 → Λμ+μ− differential branching fraction</vt:lpstr>
      <vt:lpstr>Λb0 → Λμ+μ− angular analysis</vt:lpstr>
      <vt:lpstr>Technical</vt:lpstr>
      <vt:lpstr>PowerPoint Presentation</vt:lpstr>
      <vt:lpstr>PowerPoint Presentation</vt:lpstr>
      <vt:lpstr>What we do</vt:lpstr>
      <vt:lpstr>Upgrade and future</vt:lpstr>
      <vt:lpstr>PMT Gain Tests</vt:lpstr>
      <vt:lpstr>Upgrade and future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Nigel Watson</cp:lastModifiedBy>
  <cp:revision>173</cp:revision>
  <cp:lastPrinted>2015-09-30T14:58:28Z</cp:lastPrinted>
  <dcterms:created xsi:type="dcterms:W3CDTF">2013-05-15T13:37:37Z</dcterms:created>
  <dcterms:modified xsi:type="dcterms:W3CDTF">2015-09-30T15:21:09Z</dcterms:modified>
</cp:coreProperties>
</file>