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95" r:id="rId3"/>
    <p:sldId id="260" r:id="rId4"/>
    <p:sldId id="290" r:id="rId5"/>
    <p:sldId id="298" r:id="rId6"/>
    <p:sldId id="28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4536BC-4E29-4514-9923-D78DFE6DEA56}" type="datetimeFigureOut">
              <a:rPr lang="en-US"/>
              <a:pPr>
                <a:defRPr/>
              </a:pPr>
              <a:t>9/2/2013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B6B37A-FC91-4C14-AC4E-AB2DFF934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EEB1B-EC2A-4F21-87DA-C061CE6CA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24661-74EF-460F-A7A7-3F7702527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8DD80-0FA6-4018-8FD9-938C15616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3AC7C-8C7A-4BB3-BD83-D847358EF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8C95B-CAA0-4791-A9CD-D7876877A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D96DF-AF5D-4827-BEB4-5BBF20F698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DC04B-5BA3-4AF4-ABA5-AA3272F556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573E2-927F-4F23-B5F7-5E3C01012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E1BDB-BA80-496D-B99B-1ECCD094D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CD4F0-483A-46C8-9021-C0AB77A5F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DDF71-E602-4320-8A2F-64D882046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2480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WP3/WP5 Meeting, 8th July 2013, John Wilson.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1C449A-5E17-4200-B876-CD0F298FE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389607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Group  meeting, 2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Sept, 2013;     JAW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025"/>
            <a:ext cx="8362950" cy="8636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800" dirty="0" smtClean="0">
                <a:solidFill>
                  <a:srgbClr val="984807"/>
                </a:solidFill>
                <a:latin typeface="Arial" charset="0"/>
                <a:cs typeface="Arial" charset="0"/>
              </a:rPr>
              <a:t>ATLAS Tracker Upgrade</a:t>
            </a:r>
            <a:r>
              <a:rPr lang="en-GB" sz="2000" dirty="0" smtClean="0">
                <a:solidFill>
                  <a:srgbClr val="984807"/>
                </a:solidFill>
                <a:latin typeface="Arial" charset="0"/>
                <a:cs typeface="Arial" charset="0"/>
              </a:rPr>
              <a:t/>
            </a:r>
            <a:br>
              <a:rPr lang="en-GB" sz="2000" dirty="0" smtClean="0">
                <a:solidFill>
                  <a:srgbClr val="984807"/>
                </a:solidFill>
                <a:latin typeface="Arial" charset="0"/>
                <a:cs typeface="Arial" charset="0"/>
              </a:rPr>
            </a:br>
            <a:endParaRPr lang="en-US" sz="2000" dirty="0" smtClean="0">
              <a:solidFill>
                <a:srgbClr val="984807"/>
              </a:solidFill>
              <a:latin typeface="Arial" charset="0"/>
              <a:cs typeface="Arial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8362950" cy="50006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z="2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Team</a:t>
            </a:r>
          </a:p>
          <a:p>
            <a:pPr eaLnBrk="1" hangingPunct="1">
              <a:buFont typeface="Arial" charset="0"/>
              <a:buNone/>
            </a:pPr>
            <a:r>
              <a:rPr lang="en-GB" sz="2000" dirty="0" smtClean="0">
                <a:latin typeface="Arial" charset="0"/>
                <a:cs typeface="Arial" charset="0"/>
              </a:rPr>
              <a:t>Simon, Sam, </a:t>
            </a:r>
            <a:r>
              <a:rPr lang="en-GB" sz="2000" dirty="0" err="1" smtClean="0">
                <a:latin typeface="Arial" charset="0"/>
                <a:cs typeface="Arial" charset="0"/>
              </a:rPr>
              <a:t>Juergen</a:t>
            </a:r>
            <a:r>
              <a:rPr lang="en-GB" sz="2000" dirty="0" smtClean="0">
                <a:latin typeface="Arial" charset="0"/>
                <a:cs typeface="Arial" charset="0"/>
              </a:rPr>
              <a:t>, JW  + Kostas and Chris</a:t>
            </a:r>
          </a:p>
          <a:p>
            <a:pPr eaLnBrk="1" hangingPunct="1">
              <a:buFont typeface="Arial" charset="0"/>
              <a:buNone/>
            </a:pPr>
            <a:endParaRPr lang="en-GB" sz="20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GB" sz="2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Main activities  (responsible for WP 3.5: hybrid production)</a:t>
            </a:r>
          </a:p>
          <a:p>
            <a:pPr eaLnBrk="1" hangingPunct="1"/>
            <a:r>
              <a:rPr lang="en-GB" sz="2000" dirty="0" smtClean="0">
                <a:latin typeface="Arial" charset="0"/>
                <a:cs typeface="Arial" charset="0"/>
              </a:rPr>
              <a:t>Gluing, bonding, vacuum (Simon, Sam)</a:t>
            </a:r>
          </a:p>
          <a:p>
            <a:pPr eaLnBrk="1" hangingPunct="1"/>
            <a:r>
              <a:rPr lang="en-GB" sz="2000" dirty="0" smtClean="0">
                <a:latin typeface="Arial" charset="0"/>
                <a:cs typeface="Arial" charset="0"/>
              </a:rPr>
              <a:t>Readout tests  (</a:t>
            </a:r>
            <a:r>
              <a:rPr lang="en-GB" sz="2000" dirty="0" err="1" smtClean="0">
                <a:latin typeface="Arial" charset="0"/>
                <a:cs typeface="Arial" charset="0"/>
              </a:rPr>
              <a:t>Juergen</a:t>
            </a:r>
            <a:r>
              <a:rPr lang="en-GB" sz="2000" dirty="0" smtClean="0">
                <a:latin typeface="Arial" charset="0"/>
                <a:cs typeface="Arial" charset="0"/>
              </a:rPr>
              <a:t>)</a:t>
            </a:r>
          </a:p>
          <a:p>
            <a:pPr eaLnBrk="1" hangingPunct="1"/>
            <a:r>
              <a:rPr lang="en-GB" sz="2000" dirty="0" smtClean="0">
                <a:latin typeface="Arial" charset="0"/>
                <a:cs typeface="Arial" charset="0"/>
              </a:rPr>
              <a:t>Irradiation tests on cyclotron (JW) : </a:t>
            </a:r>
            <a:r>
              <a:rPr lang="en-GB" sz="2000" b="1" dirty="0" smtClean="0">
                <a:solidFill>
                  <a:srgbClr val="632523"/>
                </a:solidFill>
                <a:latin typeface="Arial" charset="0"/>
                <a:cs typeface="Arial" charset="0"/>
              </a:rPr>
              <a:t>WP 5.7 </a:t>
            </a:r>
            <a:r>
              <a:rPr lang="en-GB" sz="2000" dirty="0" smtClean="0">
                <a:latin typeface="Arial" charset="0"/>
                <a:cs typeface="Arial" charset="0"/>
              </a:rPr>
              <a:t>(Paul </a:t>
            </a:r>
            <a:r>
              <a:rPr lang="en-GB" sz="2000" dirty="0" err="1" smtClean="0">
                <a:latin typeface="Arial" charset="0"/>
                <a:cs typeface="Arial" charset="0"/>
              </a:rPr>
              <a:t>Dervan</a:t>
            </a:r>
            <a:r>
              <a:rPr lang="en-GB" sz="2000" dirty="0" smtClean="0">
                <a:latin typeface="Arial" charset="0"/>
                <a:cs typeface="Arial" charset="0"/>
              </a:rPr>
              <a:t>)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1403280" y="150003"/>
            <a:ext cx="7345440" cy="648072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ctr"/>
            <a:r>
              <a:rPr lang="de-DE" sz="2800" dirty="0" smtClean="0">
                <a:solidFill>
                  <a:schemeClr val="accent6">
                    <a:lumMod val="50000"/>
                  </a:schemeClr>
                </a:solidFill>
              </a:rPr>
              <a:t>Gluing:  getting up to speed</a:t>
            </a:r>
            <a:endParaRPr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468000" y="1484280"/>
            <a:ext cx="8281800" cy="47516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buSzPct val="60000"/>
              <a:buFont typeface="Wingdings" charset="2"/>
              <a:buChar char=""/>
            </a:pPr>
            <a:endParaRPr/>
          </a:p>
          <a:p>
            <a:pPr>
              <a:buSzPct val="60000"/>
              <a:buFont typeface="Wingdings" charset="2"/>
              <a:buChar char=""/>
            </a:pPr>
            <a:endParaRPr/>
          </a:p>
          <a:p>
            <a:pPr>
              <a:buSzPct val="60000"/>
              <a:buFont typeface="Wingdings" charset="2"/>
              <a:buChar char=""/>
            </a:pPr>
            <a:endParaRPr/>
          </a:p>
        </p:txBody>
      </p:sp>
      <p:sp>
        <p:nvSpPr>
          <p:cNvPr id="102" name="CustomShape 3"/>
          <p:cNvSpPr/>
          <p:nvPr/>
        </p:nvSpPr>
        <p:spPr>
          <a:xfrm>
            <a:off x="324000" y="1628640"/>
            <a:ext cx="8496000" cy="4537080"/>
          </a:xfrm>
          <a:prstGeom prst="rect">
            <a:avLst/>
          </a:prstGeom>
        </p:spPr>
      </p:sp>
      <p:pic>
        <p:nvPicPr>
          <p:cNvPr id="103" name="Picture 10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2051720" cy="1800384"/>
          </a:xfrm>
          <a:prstGeom prst="rect">
            <a:avLst/>
          </a:prstGeom>
        </p:spPr>
      </p:pic>
      <p:sp>
        <p:nvSpPr>
          <p:cNvPr id="104" name="CustomShape 4"/>
          <p:cNvSpPr/>
          <p:nvPr/>
        </p:nvSpPr>
        <p:spPr>
          <a:xfrm>
            <a:off x="334854" y="3264492"/>
            <a:ext cx="8640720" cy="3456384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+ tests</a:t>
            </a:r>
          </a:p>
          <a:p>
            <a:pPr>
              <a:lnSpc>
                <a:spcPct val="100000"/>
              </a:lnSpc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Measure glue thickness with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Astro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CMM ?</a:t>
            </a:r>
          </a:p>
          <a:p>
            <a:pPr>
              <a:lnSpc>
                <a:spcPct val="100000"/>
              </a:lnSpc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+ new ideas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 Rather than curing the glue at room temp (i.e. leave devices under vacuum overnight),  can glue be cured at slightly raised temp (+35C) ?</a:t>
            </a:r>
          </a:p>
          <a:p>
            <a:pPr>
              <a:lnSpc>
                <a:spcPct val="100000"/>
              </a:lnSpc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→  develop heating panels etc</a:t>
            </a:r>
          </a:p>
          <a:p>
            <a:pPr>
              <a:lnSpc>
                <a:spcPct val="100000"/>
              </a:lnSpc>
            </a:pP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Advantage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:  curing in  a few hours; faster throughput 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  to be tested by Simon and Sam</a:t>
            </a:r>
            <a:endParaRPr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" name="Picture 10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31840" y="1124744"/>
            <a:ext cx="2376264" cy="1944400"/>
          </a:xfrm>
          <a:prstGeom prst="rect">
            <a:avLst/>
          </a:prstGeom>
        </p:spPr>
      </p:pic>
      <p:pic>
        <p:nvPicPr>
          <p:cNvPr id="8" name="Picture 7" descr="Gluing_26Jul2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1196752"/>
            <a:ext cx="2555776" cy="1916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627784" y="6309320"/>
            <a:ext cx="396808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Group meeting, 2nd Sept  2013, JAW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54868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31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Cleanroom</a:t>
            </a:r>
            <a:r>
              <a:rPr lang="en-GB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US" sz="31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6A36C-4794-4992-8C96-E9FE4C649873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358775" y="836712"/>
            <a:ext cx="87852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>
                <a:cs typeface="Arial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New bonder well exercised by Simon 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  bid for new apparatus: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</a:t>
            </a: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Bond Pull Tester                                            Dry  Storage</a:t>
            </a:r>
            <a:endParaRPr lang="en-GB" sz="2000" b="1" dirty="0">
              <a:cs typeface="Arial" charset="0"/>
            </a:endParaRPr>
          </a:p>
        </p:txBody>
      </p:sp>
      <p:sp>
        <p:nvSpPr>
          <p:cNvPr id="16390" name="TextBox 10"/>
          <p:cNvSpPr txBox="1">
            <a:spLocks noChangeArrowheads="1"/>
          </p:cNvSpPr>
          <p:nvPr/>
        </p:nvSpPr>
        <p:spPr bwMode="auto">
          <a:xfrm>
            <a:off x="467544" y="5445224"/>
            <a:ext cx="2555776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dirty="0" err="1" smtClean="0">
                <a:solidFill>
                  <a:schemeClr val="accent2"/>
                </a:solidFill>
              </a:rPr>
              <a:t>Dage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BT 22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6391" name="Picture 11" descr="PullTester-554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84984"/>
            <a:ext cx="266541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99592" y="2564904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model</a:t>
            </a:r>
            <a:endParaRPr lang="en-US" dirty="0"/>
          </a:p>
        </p:txBody>
      </p:sp>
      <p:pic>
        <p:nvPicPr>
          <p:cNvPr id="9" name="Picture 8" descr="Dage 4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3068960"/>
            <a:ext cx="1869672" cy="2492896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491880" y="5589240"/>
            <a:ext cx="2088231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 err="1">
                <a:solidFill>
                  <a:schemeClr val="accent2"/>
                </a:solidFill>
              </a:rPr>
              <a:t>Dage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4000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9872" y="2420888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Proposed purchase 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420888"/>
            <a:ext cx="2553642" cy="346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Testing hybrid  (ex-</a:t>
            </a:r>
            <a:r>
              <a:rPr lang="en-GB" sz="2800" dirty="0" err="1" smtClean="0">
                <a:solidFill>
                  <a:schemeClr val="accent6">
                    <a:lumMod val="50000"/>
                  </a:schemeClr>
                </a:solidFill>
              </a:rPr>
              <a:t>Liverpoool</a:t>
            </a:r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)  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3287331"/>
            <a:ext cx="7848872" cy="3168352"/>
          </a:xfrm>
        </p:spPr>
        <p:txBody>
          <a:bodyPr/>
          <a:lstStyle/>
          <a:p>
            <a:pPr>
              <a:buNone/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Lots of technical details overcome by </a:t>
            </a:r>
            <a:r>
              <a:rPr lang="en-GB" sz="2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Juergen</a:t>
            </a:r>
            <a:endParaRPr lang="en-GB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cooling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maintain flat via vacuum plate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sensitive to power supply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settings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;  noise</a:t>
            </a:r>
          </a:p>
          <a:p>
            <a:pPr>
              <a:buNone/>
            </a:pP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Next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Test hybrid glued and bonded in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Bham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Understand hybrid operation in detail   (plots, as for SCT)</a:t>
            </a:r>
          </a:p>
          <a:p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Group meeting, 2nd  Sept 2013, JAW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ED96DF-AF5D-4827-BEB4-5BBF20F6984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124744"/>
            <a:ext cx="3096344" cy="208823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1560" y="1124744"/>
            <a:ext cx="2952328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4395"/>
            <a:ext cx="8229600" cy="706090"/>
          </a:xfrm>
        </p:spPr>
        <p:txBody>
          <a:bodyPr/>
          <a:lstStyle/>
          <a:p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Irradiations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688632"/>
          </a:xfrm>
        </p:spPr>
        <p:txBody>
          <a:bodyPr/>
          <a:lstStyle/>
          <a:p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Irradiation group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David Parker’s cyclotron ream;  </a:t>
            </a:r>
          </a:p>
          <a:p>
            <a:pPr>
              <a:buNone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Kerry Parker and Paul Hodgson (Sheffield; </a:t>
            </a:r>
            <a:r>
              <a:rPr lang="en-GB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scanning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) ;</a:t>
            </a:r>
          </a:p>
          <a:p>
            <a:pPr>
              <a:buNone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Paul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Dervan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(Liverpool; </a:t>
            </a:r>
            <a:r>
              <a:rPr lang="en-GB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testing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) ;</a:t>
            </a:r>
          </a:p>
          <a:p>
            <a:pPr>
              <a:buNone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JAW (</a:t>
            </a:r>
            <a:r>
              <a:rPr lang="en-GB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fluence</a:t>
            </a:r>
            <a:r>
              <a:rPr lang="en-GB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measurement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Hardware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: Richard French and Hector Marin-Reyes (Sheffield)</a:t>
            </a:r>
          </a:p>
          <a:p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Irradiate devices in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Bham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; test in ATLAS institutes (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L’pool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mainly so far)</a:t>
            </a:r>
          </a:p>
          <a:p>
            <a:pPr>
              <a:buNone/>
            </a:pP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Plan</a:t>
            </a:r>
          </a:p>
          <a:p>
            <a:pPr marL="457200" indent="-457200">
              <a:buNone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Continue – lots to do  </a:t>
            </a:r>
            <a:r>
              <a:rPr lang="en-GB" sz="2000" smtClean="0">
                <a:latin typeface="Arial" pitchFamily="34" charset="0"/>
                <a:cs typeface="Arial" pitchFamily="34" charset="0"/>
              </a:rPr>
              <a:t>+  plan a combined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testing effort: bond irradiated devices to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pcbs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Bham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and then test in Sheffield.</a:t>
            </a:r>
          </a:p>
          <a:p>
            <a:pPr marL="457200" indent="-457200">
              <a:buNone/>
            </a:pP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None/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Problems: local heating</a:t>
            </a:r>
            <a:endParaRPr lang="en-U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None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A beam of 27MeV protons deposits 1W approx in 300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m of silicon. So, although in cold box (nitrogen at -10C), devices may anneal.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8796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Group meeting, 2nd Sept 2013, JAW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F3AC7C-8C7A-4BB3-BD83-D847358EFC5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 descr="DSCN024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6296" y="72728"/>
            <a:ext cx="1860987" cy="2289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1516"/>
            <a:ext cx="8229600" cy="70609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Irradiations so far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46558"/>
            <a:ext cx="8229600" cy="5922801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Regular Tuesday runs on cyclotron  </a:t>
            </a:r>
            <a:r>
              <a:rPr lang="en-US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→ 105 objects irradiated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4 carbon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fibre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3 materials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2 sets of JFETs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96 ATLAS prototype silicon sensors 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→   Main Barrel ATLAS12 finished</a:t>
            </a:r>
          </a:p>
          <a:p>
            <a:pPr>
              <a:buNone/>
            </a:pPr>
            <a:endParaRPr lang="en-GB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Imminent:</a:t>
            </a:r>
            <a:endParaRPr lang="en-U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Barrel ATLAS12 mixed irradiation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Barrel ATLAS12 glued sensors</a:t>
            </a:r>
          </a:p>
          <a:p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Endcap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ATLAS12 (+60 sensors)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Pixel V (+8 single sensors)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Full size ATLAS12 (Standard and Slim Edge)</a:t>
            </a:r>
          </a:p>
          <a:p>
            <a:pPr>
              <a:buNone/>
            </a:pP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Summary</a:t>
            </a: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programme well under way.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DSCN024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6004" y="1273952"/>
            <a:ext cx="2372368" cy="31631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87824" y="6453336"/>
            <a:ext cx="24788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0070C0"/>
                </a:solidFill>
                <a:latin typeface="+mj-lt"/>
              </a:rPr>
              <a:t>Group meeting, 2nd Sept 2013, JAW </a:t>
            </a:r>
            <a:endParaRPr lang="en-US" sz="12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02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431</Words>
  <Application>Microsoft Office PowerPoint</Application>
  <PresentationFormat>On-screen Show (4:3)</PresentationFormat>
  <Paragraphs>74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ATLAS Tracker Upgrade </vt:lpstr>
      <vt:lpstr>Slide 2</vt:lpstr>
      <vt:lpstr> Cleanroom </vt:lpstr>
      <vt:lpstr>Testing hybrid  (ex-Liverpoool)  </vt:lpstr>
      <vt:lpstr>Irradiations</vt:lpstr>
      <vt:lpstr>Irradiations so far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WP3.5: QA for hybrids</dc:title>
  <dc:creator>bhamuser</dc:creator>
  <cp:lastModifiedBy>bhamuser</cp:lastModifiedBy>
  <cp:revision>96</cp:revision>
  <dcterms:created xsi:type="dcterms:W3CDTF">2013-04-28T15:30:00Z</dcterms:created>
  <dcterms:modified xsi:type="dcterms:W3CDTF">2013-09-02T07:18:37Z</dcterms:modified>
</cp:coreProperties>
</file>