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38" r:id="rId3"/>
    <p:sldMasterId id="2147483953" r:id="rId4"/>
    <p:sldMasterId id="2147483963" r:id="rId5"/>
    <p:sldMasterId id="2147483983" r:id="rId6"/>
    <p:sldMasterId id="2147483993" r:id="rId7"/>
    <p:sldMasterId id="2147484018" r:id="rId8"/>
  </p:sldMasterIdLst>
  <p:notesMasterIdLst>
    <p:notesMasterId r:id="rId64"/>
  </p:notesMasterIdLst>
  <p:sldIdLst>
    <p:sldId id="1018" r:id="rId9"/>
    <p:sldId id="1261" r:id="rId10"/>
    <p:sldId id="1153" r:id="rId11"/>
    <p:sldId id="1094" r:id="rId12"/>
    <p:sldId id="1262" r:id="rId13"/>
    <p:sldId id="1229" r:id="rId14"/>
    <p:sldId id="1166" r:id="rId15"/>
    <p:sldId id="1167" r:id="rId16"/>
    <p:sldId id="1168" r:id="rId17"/>
    <p:sldId id="1170" r:id="rId18"/>
    <p:sldId id="1171" r:id="rId19"/>
    <p:sldId id="1231" r:id="rId20"/>
    <p:sldId id="1264" r:id="rId21"/>
    <p:sldId id="1267" r:id="rId22"/>
    <p:sldId id="1263" r:id="rId23"/>
    <p:sldId id="1265" r:id="rId24"/>
    <p:sldId id="1266" r:id="rId25"/>
    <p:sldId id="1233" r:id="rId26"/>
    <p:sldId id="1268" r:id="rId27"/>
    <p:sldId id="1278" r:id="rId28"/>
    <p:sldId id="1311" r:id="rId29"/>
    <p:sldId id="1271" r:id="rId30"/>
    <p:sldId id="1269" r:id="rId31"/>
    <p:sldId id="1272" r:id="rId32"/>
    <p:sldId id="1273" r:id="rId33"/>
    <p:sldId id="1274" r:id="rId34"/>
    <p:sldId id="1286" r:id="rId35"/>
    <p:sldId id="1287" r:id="rId36"/>
    <p:sldId id="1288" r:id="rId37"/>
    <p:sldId id="1280" r:id="rId38"/>
    <p:sldId id="1279" r:id="rId39"/>
    <p:sldId id="1191" r:id="rId40"/>
    <p:sldId id="1193" r:id="rId41"/>
    <p:sldId id="1183" r:id="rId42"/>
    <p:sldId id="1282" r:id="rId43"/>
    <p:sldId id="1310" r:id="rId44"/>
    <p:sldId id="1292" r:id="rId45"/>
    <p:sldId id="1305" r:id="rId46"/>
    <p:sldId id="1306" r:id="rId47"/>
    <p:sldId id="1307" r:id="rId48"/>
    <p:sldId id="1308" r:id="rId49"/>
    <p:sldId id="1309" r:id="rId50"/>
    <p:sldId id="1283" r:id="rId51"/>
    <p:sldId id="1284" r:id="rId52"/>
    <p:sldId id="1302" r:id="rId53"/>
    <p:sldId id="1296" r:id="rId54"/>
    <p:sldId id="1297" r:id="rId55"/>
    <p:sldId id="1298" r:id="rId56"/>
    <p:sldId id="1300" r:id="rId57"/>
    <p:sldId id="1303" r:id="rId58"/>
    <p:sldId id="1304" r:id="rId59"/>
    <p:sldId id="1294" r:id="rId60"/>
    <p:sldId id="1295" r:id="rId61"/>
    <p:sldId id="1293" r:id="rId62"/>
    <p:sldId id="1117" r:id="rId63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1407B9"/>
    <a:srgbClr val="FFFF00"/>
    <a:srgbClr val="000066"/>
    <a:srgbClr val="FF5050"/>
    <a:srgbClr val="FF0000"/>
    <a:srgbClr val="33CC33"/>
    <a:srgbClr val="0000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06" autoAdjust="0"/>
    <p:restoredTop sz="94660" autoAdjust="0"/>
  </p:normalViewPr>
  <p:slideViewPr>
    <p:cSldViewPr>
      <p:cViewPr>
        <p:scale>
          <a:sx n="50" d="100"/>
          <a:sy n="50" d="100"/>
        </p:scale>
        <p:origin x="-342" y="-552"/>
      </p:cViewPr>
      <p:guideLst>
        <p:guide orient="horz" pos="3936"/>
        <p:guide orient="horz" pos="3216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96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61" Type="http://schemas.openxmlformats.org/officeDocument/2006/relationships/slide" Target="slides/slide53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image" Target="../media/image9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B8342-EA71-4196-8BF3-36841F4D8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F4277-930A-40CC-B380-096633335B00}" type="slidenum">
              <a:rPr lang="en-GB">
                <a:latin typeface="Times New Roman" charset="0"/>
              </a:rPr>
              <a:pPr/>
              <a:t>1</a:t>
            </a:fld>
            <a:endParaRPr lang="en-GB">
              <a:latin typeface="Times New Roman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0C4E0-701B-4EF2-9BE3-8D87C1FA8799}" type="slidenum">
              <a:rPr lang="en-GB"/>
              <a:pPr/>
              <a:t>2</a:t>
            </a:fld>
            <a:endParaRPr lang="en-GB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6C1711-D292-4818-A1C3-0D56921A626A}" type="slidenum">
              <a:rPr lang="en-GB"/>
              <a:pPr/>
              <a:t>16</a:t>
            </a:fld>
            <a:endParaRPr lang="en-GB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ED352-48FA-441B-B72E-F9FE2F537EA8}" type="slidenum">
              <a:rPr lang="en-GB"/>
              <a:pPr/>
              <a:t>17</a:t>
            </a:fld>
            <a:endParaRPr lang="en-GB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42B16-F359-406D-87A1-69A2375B3BF9}" type="slidenum">
              <a:rPr lang="en-GB">
                <a:latin typeface="Times New Roman" charset="0"/>
              </a:rPr>
              <a:pPr/>
              <a:t>55</a:t>
            </a:fld>
            <a:endParaRPr lang="en-GB">
              <a:latin typeface="Times New Roman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8ABD-8626-4B72-964E-A04903D3F1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DF993-EA2C-4439-898C-D2F97F85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2B01B-FDBD-4A62-B789-DDF6EF043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80093-3400-4888-8AFA-51B308396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98F7-77E9-4DB9-9E16-3FE80BD49E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47B9-8DFB-4994-B637-4F2FD702A5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44DC5-65C4-4F30-B647-166C9DFE1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ECC2A-1917-434C-822A-D5E5C2738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D67D0-90D3-4660-B248-567A51D7BF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F1579-6791-4132-A60B-C0DCB20394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66A3B-CFC6-4E83-A285-DE8EA5618C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8E6E4-0415-4F82-8826-B57FDD09D1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9D774-354B-44D9-BF67-1F1D528CE5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485D2-339A-407D-AB02-ACEB1AE69E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CB363-E3CA-4D1D-B6CA-1E4A5804D4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6EF8B-650D-45B4-8C93-3B1F17DD24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3863B-7A01-47EE-845D-A4A241428A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729D1-4AD5-4E3D-B6D0-158BF12363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F857-5EC0-4F6B-A417-B8FC4AE872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10E05-B408-4777-A75B-8E1427E15D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BD6C5-F80B-4554-A5C0-8EE8F78D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5345B-C795-4F64-8689-14D080CA8A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50B-1EAB-4DA2-8D47-9E716E3B3E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001BB-75C9-4449-A31B-A872B7FA47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42BD-70C1-4098-9B8C-290C7D648E4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6FAC-DF2A-49F9-9B87-BCBF3AAC5BB8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6380-9E0C-4E95-B68A-B90AE0010F70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8E52-C195-4A2B-9C8B-8877AA7BF917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 2 段組み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2B1E-49E4-4975-9CE1-82832C6C8C06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4610-E6F7-4941-BCD5-52AE37898E6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8293-6F62-4BCD-87B5-08E7235B185A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FE79B5DA-B550-4BAB-AB51-49085A6F2FA0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5D98-AA69-432F-8E2E-5A7DA8E735E7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6C36A646-D256-4666-AB4C-EEF34AB95234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41AE-6DAE-4E5C-87FA-37537B88C87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42BD-70C1-4098-9B8C-290C7D648E4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6FAC-DF2A-49F9-9B87-BCBF3AAC5BB8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6380-9E0C-4E95-B68A-B90AE0010F70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8E52-C195-4A2B-9C8B-8877AA7BF917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 2 段組み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2B1E-49E4-4975-9CE1-82832C6C8C06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4610-E6F7-4941-BCD5-52AE37898E6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8293-6F62-4BCD-87B5-08E7235B185A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FE79B5DA-B550-4BAB-AB51-49085A6F2FA0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5D98-AA69-432F-8E2E-5A7DA8E735E7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6C36A646-D256-4666-AB4C-EEF34AB95234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41AE-6DAE-4E5C-87FA-37537B88C87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42BD-70C1-4098-9B8C-290C7D648E4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6FAC-DF2A-49F9-9B87-BCBF3AAC5BB8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6380-9E0C-4E95-B68A-B90AE0010F70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8E52-C195-4A2B-9C8B-8877AA7BF917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 2 段組み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2B1E-49E4-4975-9CE1-82832C6C8C06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4610-E6F7-4941-BCD5-52AE37898E65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8293-6F62-4BCD-87B5-08E7235B185A}" type="datetime1">
              <a:rPr lang="en-US" altLang="ja-JP" smtClean="0">
                <a:solidFill>
                  <a:prstClr val="black"/>
                </a:solidFill>
              </a:rPr>
              <a:pPr/>
              <a:t>7/9/2011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FE79B5DA-B550-4BAB-AB51-49085A6F2FA0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5D98-AA69-432F-8E2E-5A7DA8E735E7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6C36A646-D256-4666-AB4C-EEF34AB95234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2011/7/9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41AE-6DAE-4E5C-87FA-37537B88C87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7/9/2011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7/10/2011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4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8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11030" y="57150"/>
            <a:ext cx="173156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dirty="0" smtClean="0">
                <a:solidFill>
                  <a:schemeClr val="hlink"/>
                </a:solidFill>
                <a:latin typeface="Haettenschweiler" pitchFamily="34" charset="0"/>
              </a:rPr>
              <a:t>PPAP Community ‘11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517F119-1EAA-40AC-86B8-2BDA4F6F6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271" name="Picture 7" descr="galseq_D_063"/>
          <p:cNvPicPr>
            <a:picLocks noChangeAspect="1" noChangeArrowheads="1"/>
          </p:cNvPicPr>
          <p:nvPr userDrawn="1"/>
        </p:nvPicPr>
        <p:blipFill>
          <a:blip r:embed="rId14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51360" y="71046"/>
            <a:ext cx="171232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dirty="0" smtClean="0">
                <a:solidFill>
                  <a:schemeClr val="hlink"/>
                </a:solidFill>
                <a:latin typeface="Haettenschweiler" pitchFamily="34" charset="0"/>
              </a:rPr>
              <a:t>PPAP</a:t>
            </a: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 Community ‘11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0E3E318-9470-4B35-90D5-6F086EBD8C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5367" name="Picture 7" descr="galseq_D_063"/>
          <p:cNvPicPr>
            <a:picLocks noChangeAspect="1" noChangeArrowheads="1"/>
          </p:cNvPicPr>
          <p:nvPr userDrawn="1"/>
        </p:nvPicPr>
        <p:blipFill>
          <a:blip r:embed="rId14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51360" y="71046"/>
            <a:ext cx="171232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dirty="0" smtClean="0">
                <a:solidFill>
                  <a:schemeClr val="hlink"/>
                </a:solidFill>
                <a:latin typeface="Haettenschweiler" pitchFamily="34" charset="0"/>
              </a:rPr>
              <a:t>PPAP Community ‘11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1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125ED04E-DDD6-48EC-AAAC-AE883962DCB1}" type="datetime1">
              <a:rPr lang="en-US" altLang="ja-JP" smtClean="0">
                <a:solidFill>
                  <a:prstClr val="black"/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7/9/2011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</p:sldLayoutIdLst>
  <p:hf hd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kumimoji="1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kumimoji="1" sz="2800">
          <a:latin typeface="+mn-lt"/>
        </a:defRPr>
      </a:lvl1pPr>
      <a:lvl2pPr marL="742950" indent="-285750" eaLnBrk="1" hangingPunct="1">
        <a:buChar char="–"/>
        <a:defRPr kumimoji="1" sz="2400">
          <a:latin typeface="+mn-lt"/>
        </a:defRPr>
      </a:lvl2pPr>
      <a:lvl3pPr marL="1143000" indent="-228600" eaLnBrk="1" hangingPunct="1">
        <a:buChar char="•"/>
        <a:defRPr kumimoji="1" sz="2400">
          <a:latin typeface="+mn-lt"/>
        </a:defRPr>
      </a:lvl3pPr>
      <a:lvl4pPr marL="1600200" indent="-228600" eaLnBrk="1" hangingPunct="1">
        <a:buChar char="–"/>
        <a:defRPr kumimoji="1" sz="2000">
          <a:latin typeface="+mn-lt"/>
        </a:defRPr>
      </a:lvl4pPr>
      <a:lvl5pPr marL="2057400" indent="-228600" eaLnBrk="1" hangingPunct="1">
        <a:buChar char="»"/>
        <a:defRPr kumimoji="1" sz="2000">
          <a:latin typeface="+mn-lt"/>
        </a:defRPr>
      </a:lvl5pPr>
      <a:lvl6pPr marL="2514600" indent="-228600" eaLnBrk="1" hangingPunct="1">
        <a:buChar char="•"/>
        <a:defRPr kumimoji="1" sz="2000"/>
      </a:lvl6pPr>
      <a:lvl7pPr marL="2971800" indent="-228600" eaLnBrk="1" hangingPunct="1">
        <a:buChar char="•"/>
        <a:defRPr kumimoji="1" sz="2000"/>
      </a:lvl7pPr>
      <a:lvl8pPr marL="3429000" indent="-228600" eaLnBrk="1" hangingPunct="1">
        <a:buChar char="•"/>
        <a:defRPr kumimoji="1" sz="2000"/>
      </a:lvl8pPr>
      <a:lvl9pPr marL="3886200" indent="-228600" eaLnBrk="1" hangingPunct="1">
        <a:buChar char="•"/>
        <a:defRPr kumimoji="1"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 kumimoji="1"/>
      </a:lvl1pPr>
      <a:lvl2pPr marL="457200" eaLnBrk="1" hangingPunct="1">
        <a:defRPr kumimoji="1"/>
      </a:lvl2pPr>
      <a:lvl3pPr marL="914400" eaLnBrk="1" hangingPunct="1">
        <a:defRPr kumimoji="1"/>
      </a:lvl3pPr>
      <a:lvl4pPr marL="1371600" eaLnBrk="1" hangingPunct="1">
        <a:defRPr kumimoji="1"/>
      </a:lvl4pPr>
      <a:lvl5pPr marL="1828800" eaLnBrk="1" hangingPunct="1">
        <a:defRPr kumimoji="1"/>
      </a:lvl5pPr>
      <a:lvl6pPr marL="2286000" eaLnBrk="1" hangingPunct="1">
        <a:defRPr kumimoji="1"/>
      </a:lvl6pPr>
      <a:lvl7pPr marL="2743200" eaLnBrk="1" hangingPunct="1">
        <a:defRPr kumimoji="1"/>
      </a:lvl7pPr>
      <a:lvl8pPr marL="3200400" eaLnBrk="1" hangingPunct="1">
        <a:defRPr kumimoji="1"/>
      </a:lvl8pPr>
      <a:lvl9pPr marL="3657600" eaLnBrk="1" hangingPunct="1">
        <a:defRPr kumimoji="1"/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1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125ED04E-DDD6-48EC-AAAC-AE883962DCB1}" type="datetime1">
              <a:rPr lang="en-US" altLang="ja-JP" smtClean="0">
                <a:solidFill>
                  <a:prstClr val="black"/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7/9/2011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</p:sldLayoutIdLst>
  <p:hf hd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kumimoji="1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kumimoji="1" sz="2800">
          <a:latin typeface="+mn-lt"/>
        </a:defRPr>
      </a:lvl1pPr>
      <a:lvl2pPr marL="742950" indent="-285750" eaLnBrk="1" hangingPunct="1">
        <a:buChar char="–"/>
        <a:defRPr kumimoji="1" sz="2400">
          <a:latin typeface="+mn-lt"/>
        </a:defRPr>
      </a:lvl2pPr>
      <a:lvl3pPr marL="1143000" indent="-228600" eaLnBrk="1" hangingPunct="1">
        <a:buChar char="•"/>
        <a:defRPr kumimoji="1" sz="2400">
          <a:latin typeface="+mn-lt"/>
        </a:defRPr>
      </a:lvl3pPr>
      <a:lvl4pPr marL="1600200" indent="-228600" eaLnBrk="1" hangingPunct="1">
        <a:buChar char="–"/>
        <a:defRPr kumimoji="1" sz="2000">
          <a:latin typeface="+mn-lt"/>
        </a:defRPr>
      </a:lvl4pPr>
      <a:lvl5pPr marL="2057400" indent="-228600" eaLnBrk="1" hangingPunct="1">
        <a:buChar char="»"/>
        <a:defRPr kumimoji="1" sz="2000">
          <a:latin typeface="+mn-lt"/>
        </a:defRPr>
      </a:lvl5pPr>
      <a:lvl6pPr marL="2514600" indent="-228600" eaLnBrk="1" hangingPunct="1">
        <a:buChar char="•"/>
        <a:defRPr kumimoji="1" sz="2000"/>
      </a:lvl6pPr>
      <a:lvl7pPr marL="2971800" indent="-228600" eaLnBrk="1" hangingPunct="1">
        <a:buChar char="•"/>
        <a:defRPr kumimoji="1" sz="2000"/>
      </a:lvl7pPr>
      <a:lvl8pPr marL="3429000" indent="-228600" eaLnBrk="1" hangingPunct="1">
        <a:buChar char="•"/>
        <a:defRPr kumimoji="1" sz="2000"/>
      </a:lvl8pPr>
      <a:lvl9pPr marL="3886200" indent="-228600" eaLnBrk="1" hangingPunct="1">
        <a:buChar char="•"/>
        <a:defRPr kumimoji="1"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 kumimoji="1"/>
      </a:lvl1pPr>
      <a:lvl2pPr marL="457200" eaLnBrk="1" hangingPunct="1">
        <a:defRPr kumimoji="1"/>
      </a:lvl2pPr>
      <a:lvl3pPr marL="914400" eaLnBrk="1" hangingPunct="1">
        <a:defRPr kumimoji="1"/>
      </a:lvl3pPr>
      <a:lvl4pPr marL="1371600" eaLnBrk="1" hangingPunct="1">
        <a:defRPr kumimoji="1"/>
      </a:lvl4pPr>
      <a:lvl5pPr marL="1828800" eaLnBrk="1" hangingPunct="1">
        <a:defRPr kumimoji="1"/>
      </a:lvl5pPr>
      <a:lvl6pPr marL="2286000" eaLnBrk="1" hangingPunct="1">
        <a:defRPr kumimoji="1"/>
      </a:lvl6pPr>
      <a:lvl7pPr marL="2743200" eaLnBrk="1" hangingPunct="1">
        <a:defRPr kumimoji="1"/>
      </a:lvl7pPr>
      <a:lvl8pPr marL="3200400" eaLnBrk="1" hangingPunct="1">
        <a:defRPr kumimoji="1"/>
      </a:lvl8pPr>
      <a:lvl9pPr marL="3657600" eaLnBrk="1" hangingPunct="1">
        <a:defRPr kumimoji="1"/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1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125ED04E-DDD6-48EC-AAAC-AE883962DCB1}" type="datetime1">
              <a:rPr lang="en-US" altLang="ja-JP" smtClean="0">
                <a:solidFill>
                  <a:prstClr val="black"/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7/9/2011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</p:sldLayoutIdLst>
  <p:hf hd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kumimoji="1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kumimoji="1" sz="2800">
          <a:latin typeface="+mn-lt"/>
        </a:defRPr>
      </a:lvl1pPr>
      <a:lvl2pPr marL="742950" indent="-285750" eaLnBrk="1" hangingPunct="1">
        <a:buChar char="–"/>
        <a:defRPr kumimoji="1" sz="2400">
          <a:latin typeface="+mn-lt"/>
        </a:defRPr>
      </a:lvl2pPr>
      <a:lvl3pPr marL="1143000" indent="-228600" eaLnBrk="1" hangingPunct="1">
        <a:buChar char="•"/>
        <a:defRPr kumimoji="1" sz="2400">
          <a:latin typeface="+mn-lt"/>
        </a:defRPr>
      </a:lvl3pPr>
      <a:lvl4pPr marL="1600200" indent="-228600" eaLnBrk="1" hangingPunct="1">
        <a:buChar char="–"/>
        <a:defRPr kumimoji="1" sz="2000">
          <a:latin typeface="+mn-lt"/>
        </a:defRPr>
      </a:lvl4pPr>
      <a:lvl5pPr marL="2057400" indent="-228600" eaLnBrk="1" hangingPunct="1">
        <a:buChar char="»"/>
        <a:defRPr kumimoji="1" sz="2000">
          <a:latin typeface="+mn-lt"/>
        </a:defRPr>
      </a:lvl5pPr>
      <a:lvl6pPr marL="2514600" indent="-228600" eaLnBrk="1" hangingPunct="1">
        <a:buChar char="•"/>
        <a:defRPr kumimoji="1" sz="2000"/>
      </a:lvl6pPr>
      <a:lvl7pPr marL="2971800" indent="-228600" eaLnBrk="1" hangingPunct="1">
        <a:buChar char="•"/>
        <a:defRPr kumimoji="1" sz="2000"/>
      </a:lvl7pPr>
      <a:lvl8pPr marL="3429000" indent="-228600" eaLnBrk="1" hangingPunct="1">
        <a:buChar char="•"/>
        <a:defRPr kumimoji="1" sz="2000"/>
      </a:lvl8pPr>
      <a:lvl9pPr marL="3886200" indent="-228600" eaLnBrk="1" hangingPunct="1">
        <a:buChar char="•"/>
        <a:defRPr kumimoji="1"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 kumimoji="1"/>
      </a:lvl1pPr>
      <a:lvl2pPr marL="457200" eaLnBrk="1" hangingPunct="1">
        <a:defRPr kumimoji="1"/>
      </a:lvl2pPr>
      <a:lvl3pPr marL="914400" eaLnBrk="1" hangingPunct="1">
        <a:defRPr kumimoji="1"/>
      </a:lvl3pPr>
      <a:lvl4pPr marL="1371600" eaLnBrk="1" hangingPunct="1">
        <a:defRPr kumimoji="1"/>
      </a:lvl4pPr>
      <a:lvl5pPr marL="1828800" eaLnBrk="1" hangingPunct="1">
        <a:defRPr kumimoji="1"/>
      </a:lvl5pPr>
      <a:lvl6pPr marL="2286000" eaLnBrk="1" hangingPunct="1">
        <a:defRPr kumimoji="1"/>
      </a:lvl6pPr>
      <a:lvl7pPr marL="2743200" eaLnBrk="1" hangingPunct="1">
        <a:defRPr kumimoji="1"/>
      </a:lvl7pPr>
      <a:lvl8pPr marL="3200400" eaLnBrk="1" hangingPunct="1">
        <a:defRPr kumimoji="1"/>
      </a:lvl8pPr>
      <a:lvl9pPr marL="3657600" eaLnBrk="1" hangingPunct="1">
        <a:defRPr kumimoji="1"/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AFB440F-0678-C44D-9201-E7B2668205A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7/9/2011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7FB00B1A-27FF-E043-A3FA-278FE0BD00E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Chalkduster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i="0" kern="1200">
          <a:solidFill>
            <a:srgbClr val="FF0000"/>
          </a:solidFill>
          <a:latin typeface="Bank Gothic Ligh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12C36C77-B6E7-F74E-9F58-E5D81B13320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7/10/2011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F0988FB4-B567-4145-8E31-2E87F27E0D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48.png"/><Relationship Id="rId5" Type="http://schemas.openxmlformats.org/officeDocument/2006/relationships/image" Target="../media/image47.wmf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76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6.png"/><Relationship Id="rId4" Type="http://schemas.openxmlformats.org/officeDocument/2006/relationships/oleObject" Target="../embeddings/oleObject5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Photo#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8" y="17463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28600" y="476250"/>
            <a:ext cx="8686800" cy="1976438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4400" dirty="0" smtClean="0"/>
              <a:t>Long-baseline neutrino experiments: present and future</a:t>
            </a:r>
            <a:endParaRPr lang="en-GB" sz="4400" b="1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124200" y="4876800"/>
            <a:ext cx="2678113" cy="1076325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Dave Wark</a:t>
            </a:r>
          </a:p>
          <a:p>
            <a:r>
              <a:rPr lang="en-GB" sz="3200" b="1"/>
              <a:t>Imperial/RAL</a:t>
            </a:r>
          </a:p>
        </p:txBody>
      </p:sp>
      <p:pic>
        <p:nvPicPr>
          <p:cNvPr id="66565" name="Picture 5" descr="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5105400"/>
            <a:ext cx="176053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506858" y="2871788"/>
            <a:ext cx="3887410" cy="1569660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 smtClean="0"/>
              <a:t>PPAP Town Meeting</a:t>
            </a:r>
          </a:p>
          <a:p>
            <a:r>
              <a:rPr lang="en-GB" sz="3200" b="1" dirty="0" smtClean="0"/>
              <a:t>Univ. </a:t>
            </a:r>
            <a:r>
              <a:rPr lang="en-GB" sz="3200" b="1" dirty="0" smtClean="0"/>
              <a:t>o</a:t>
            </a:r>
            <a:r>
              <a:rPr lang="en-GB" sz="3200" b="1" dirty="0" smtClean="0"/>
              <a:t>f Birmingham</a:t>
            </a:r>
          </a:p>
          <a:p>
            <a:r>
              <a:rPr lang="en-GB" sz="3200" b="1" dirty="0" smtClean="0"/>
              <a:t>July 11</a:t>
            </a:r>
            <a:r>
              <a:rPr lang="en-GB" sz="3200" b="1" baseline="30000" dirty="0" smtClean="0"/>
              <a:t>th</a:t>
            </a:r>
            <a:r>
              <a:rPr lang="en-GB" sz="3200" b="1" dirty="0" smtClean="0"/>
              <a:t>, 2011</a:t>
            </a:r>
            <a:endParaRPr lang="en-GB" sz="3200" b="1" dirty="0"/>
          </a:p>
        </p:txBody>
      </p:sp>
      <p:pic>
        <p:nvPicPr>
          <p:cNvPr id="66567" name="Picture 7" descr="stfc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775" y="5157788"/>
            <a:ext cx="255746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33" y="16933"/>
            <a:ext cx="9138965" cy="685800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324528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816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48680"/>
            <a:ext cx="532859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1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32956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16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6"/>
            <a:ext cx="3714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197420" y="2564904"/>
            <a:ext cx="4446588" cy="4304283"/>
            <a:chOff x="1547664" y="188640"/>
            <a:chExt cx="4446588" cy="4304283"/>
          </a:xfrm>
        </p:grpSpPr>
        <p:pic>
          <p:nvPicPr>
            <p:cNvPr id="3" name="Picture 46" descr="cont_sn223-dm23_over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47664" y="260648"/>
              <a:ext cx="4446588" cy="423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3347864" y="188640"/>
              <a:ext cx="2557129" cy="461665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SK 3</a:t>
              </a:r>
              <a:r>
                <a:rPr lang="en-GB" sz="2400" dirty="0" smtClean="0">
                  <a:latin typeface="Symbol" pitchFamily="18" charset="2"/>
                </a:rPr>
                <a:t>n</a:t>
              </a:r>
              <a:r>
                <a:rPr lang="en-GB" sz="2400" dirty="0" smtClean="0"/>
                <a:t> Analysis</a:t>
              </a:r>
              <a:endParaRPr lang="en-GB" sz="2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35696" y="4077072"/>
              <a:ext cx="3096344" cy="36933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Takeuchi’s </a:t>
              </a:r>
              <a:r>
                <a:rPr lang="en-GB" sz="1800" dirty="0" smtClean="0"/>
                <a:t>talk from </a:t>
              </a:r>
              <a:r>
                <a:rPr lang="en-GB" sz="1800" dirty="0" smtClean="0">
                  <a:latin typeface="Symbol" pitchFamily="18" charset="2"/>
                </a:rPr>
                <a:t>n</a:t>
              </a:r>
              <a:r>
                <a:rPr lang="en-GB" sz="1800" dirty="0" smtClean="0"/>
                <a:t>2010</a:t>
              </a:r>
              <a:endParaRPr lang="en-GB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71433"/>
            <a:ext cx="8229600" cy="54925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7030A0"/>
                </a:solidFill>
              </a:rPr>
              <a:t>Measurements with Anti-neutrinos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1003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正方形/長方形 6"/>
          <p:cNvSpPr/>
          <p:nvPr/>
        </p:nvSpPr>
        <p:spPr>
          <a:xfrm>
            <a:off x="4355976" y="620688"/>
            <a:ext cx="4176464" cy="2448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03648" y="908720"/>
            <a:ext cx="1440160" cy="2880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76056" y="836712"/>
            <a:ext cx="1800200" cy="2880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pic>
        <p:nvPicPr>
          <p:cNvPr id="5806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3111395"/>
            <a:ext cx="4067497" cy="343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06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3843" y="3123252"/>
            <a:ext cx="5190157" cy="373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#</a:t>
            </a:r>
            <a:endParaRPr lang="en-US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1620" name="Picture 4" descr="birdeye-JPARC-SK-Kor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10980738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2613" name="Line 5"/>
          <p:cNvSpPr>
            <a:spLocks noChangeShapeType="1"/>
          </p:cNvSpPr>
          <p:nvPr/>
        </p:nvSpPr>
        <p:spPr bwMode="auto">
          <a:xfrm flipH="1" flipV="1">
            <a:off x="4932363" y="2060575"/>
            <a:ext cx="1655762" cy="338455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17326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863" y="461963"/>
            <a:ext cx="18573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261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7525" y="4479925"/>
            <a:ext cx="2800350" cy="2098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95288" y="1916113"/>
            <a:ext cx="4752975" cy="3313112"/>
            <a:chOff x="249" y="1207"/>
            <a:chExt cx="2994" cy="2087"/>
          </a:xfrm>
        </p:grpSpPr>
        <p:pic>
          <p:nvPicPr>
            <p:cNvPr id="111625" name="Picture 18" descr="Ingrid4"/>
            <p:cNvPicPr>
              <a:picLocks noChangeAspect="1" noChangeArrowheads="1"/>
            </p:cNvPicPr>
            <p:nvPr/>
          </p:nvPicPr>
          <p:blipFill>
            <a:blip r:embed="rId5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249" y="1207"/>
              <a:ext cx="1049" cy="1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1626" name="Picture 10" descr="ND280Exploded-Text-Black-Smal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22" y="2114"/>
              <a:ext cx="1178" cy="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1627" name="Line 12"/>
            <p:cNvSpPr>
              <a:spLocks noChangeShapeType="1"/>
            </p:cNvSpPr>
            <p:nvPr/>
          </p:nvSpPr>
          <p:spPr bwMode="auto">
            <a:xfrm>
              <a:off x="2018" y="2478"/>
              <a:ext cx="1225" cy="81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1628" name="Line 13"/>
            <p:cNvSpPr>
              <a:spLocks noChangeShapeType="1"/>
            </p:cNvSpPr>
            <p:nvPr/>
          </p:nvSpPr>
          <p:spPr bwMode="auto">
            <a:xfrm>
              <a:off x="1383" y="1797"/>
              <a:ext cx="1860" cy="1497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2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32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2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26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66725"/>
            <a:ext cx="83820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8" y="131763"/>
            <a:ext cx="9226551" cy="651192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468313" y="1125538"/>
            <a:ext cx="441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3962400"/>
            <a:ext cx="3101975" cy="2887663"/>
            <a:chOff x="1965" y="365"/>
            <a:chExt cx="1954" cy="1811"/>
          </a:xfrm>
        </p:grpSpPr>
        <p:pic>
          <p:nvPicPr>
            <p:cNvPr id="112660" name="Picture 4" descr="d-numu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65" y="365"/>
              <a:ext cx="1954" cy="1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61" name="Text Box 5"/>
            <p:cNvSpPr txBox="1">
              <a:spLocks noChangeArrowheads="1"/>
            </p:cNvSpPr>
            <p:nvPr/>
          </p:nvSpPr>
          <p:spPr bwMode="auto">
            <a:xfrm>
              <a:off x="2016" y="923"/>
              <a:ext cx="28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latin typeface="Symbol" pitchFamily="18" charset="2"/>
                  <a:ea typeface="ＭＳ Ｐゴシック" pitchFamily="50" charset="-128"/>
                </a:rPr>
                <a:t>m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062663" y="0"/>
            <a:ext cx="3081337" cy="2886075"/>
            <a:chOff x="96" y="377"/>
            <a:chExt cx="1941" cy="1799"/>
          </a:xfrm>
        </p:grpSpPr>
        <p:pic>
          <p:nvPicPr>
            <p:cNvPr id="112658" name="Picture 7" descr="d-nu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377"/>
              <a:ext cx="1941" cy="1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59" name="Text Box 8"/>
            <p:cNvSpPr txBox="1">
              <a:spLocks noChangeArrowheads="1"/>
            </p:cNvSpPr>
            <p:nvPr/>
          </p:nvSpPr>
          <p:spPr bwMode="auto">
            <a:xfrm>
              <a:off x="144" y="946"/>
              <a:ext cx="244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ea typeface="ＭＳ Ｐゴシック" pitchFamily="50" charset="-128"/>
                </a:rPr>
                <a:t>e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033713" y="1981200"/>
            <a:ext cx="3095625" cy="2881313"/>
            <a:chOff x="3810" y="361"/>
            <a:chExt cx="1950" cy="1815"/>
          </a:xfrm>
        </p:grpSpPr>
        <p:pic>
          <p:nvPicPr>
            <p:cNvPr id="112656" name="Picture 10" descr="d-pi0-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10" y="361"/>
              <a:ext cx="1950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57" name="Text Box 11"/>
            <p:cNvSpPr txBox="1">
              <a:spLocks noChangeArrowheads="1"/>
            </p:cNvSpPr>
            <p:nvPr/>
          </p:nvSpPr>
          <p:spPr bwMode="auto">
            <a:xfrm>
              <a:off x="3888" y="971"/>
              <a:ext cx="3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ja-JP" sz="3600" b="1">
                  <a:solidFill>
                    <a:srgbClr val="FF6600"/>
                  </a:solidFill>
                  <a:latin typeface="Symbol" pitchFamily="18" charset="2"/>
                  <a:ea typeface="ＭＳ Ｐゴシック" pitchFamily="50" charset="-128"/>
                </a:rPr>
                <a:t>p</a:t>
              </a:r>
              <a:r>
                <a:rPr kumimoji="1" lang="en-US" altLang="ja-JP" sz="3600" b="1" baseline="30000">
                  <a:solidFill>
                    <a:srgbClr val="FF6600"/>
                  </a:solidFill>
                  <a:ea typeface="ＭＳ Ｐゴシック" pitchFamily="50" charset="-128"/>
                </a:rPr>
                <a:t>0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17488" y="2209800"/>
            <a:ext cx="2613025" cy="2057400"/>
            <a:chOff x="137" y="1392"/>
            <a:chExt cx="1646" cy="1296"/>
          </a:xfrm>
        </p:grpSpPr>
        <p:sp>
          <p:nvSpPr>
            <p:cNvPr id="112654" name="Text Box 13"/>
            <p:cNvSpPr txBox="1">
              <a:spLocks noChangeArrowheads="1"/>
            </p:cNvSpPr>
            <p:nvPr/>
          </p:nvSpPr>
          <p:spPr bwMode="auto">
            <a:xfrm>
              <a:off x="137" y="1392"/>
              <a:ext cx="1646" cy="993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>
                  <a:latin typeface="Symbol" pitchFamily="18" charset="2"/>
                </a:rPr>
                <a:t>n</a:t>
              </a:r>
              <a:r>
                <a:rPr lang="en-GB" sz="3200" baseline="-25000">
                  <a:latin typeface="Symbol" pitchFamily="18" charset="2"/>
                </a:rPr>
                <a:t>m</a:t>
              </a:r>
              <a:r>
                <a:rPr lang="en-GB" sz="3200"/>
                <a:t> </a:t>
              </a:r>
            </a:p>
            <a:p>
              <a:r>
                <a:rPr lang="en-GB" sz="3200"/>
                <a:t>disappearance </a:t>
              </a:r>
            </a:p>
            <a:p>
              <a:r>
                <a:rPr lang="en-GB" sz="3200"/>
                <a:t>signal</a:t>
              </a:r>
            </a:p>
          </p:txBody>
        </p:sp>
        <p:sp>
          <p:nvSpPr>
            <p:cNvPr id="112655" name="Line 14"/>
            <p:cNvSpPr>
              <a:spLocks noChangeShapeType="1"/>
            </p:cNvSpPr>
            <p:nvPr/>
          </p:nvSpPr>
          <p:spPr bwMode="auto">
            <a:xfrm>
              <a:off x="480" y="2232"/>
              <a:ext cx="144" cy="456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6702425" y="2743200"/>
            <a:ext cx="2138363" cy="1804988"/>
            <a:chOff x="4222" y="1728"/>
            <a:chExt cx="1347" cy="1137"/>
          </a:xfrm>
        </p:grpSpPr>
        <p:sp>
          <p:nvSpPr>
            <p:cNvPr id="112652" name="Text Box 16"/>
            <p:cNvSpPr txBox="1">
              <a:spLocks noChangeArrowheads="1"/>
            </p:cNvSpPr>
            <p:nvPr/>
          </p:nvSpPr>
          <p:spPr bwMode="auto">
            <a:xfrm>
              <a:off x="4222" y="1872"/>
              <a:ext cx="1347" cy="993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>
                  <a:latin typeface="Symbol" pitchFamily="18" charset="2"/>
                </a:rPr>
                <a:t>n</a:t>
              </a:r>
              <a:r>
                <a:rPr lang="en-GB" sz="3200" baseline="-25000"/>
                <a:t>e</a:t>
              </a:r>
              <a:r>
                <a:rPr lang="en-GB" sz="3200"/>
                <a:t> </a:t>
              </a:r>
            </a:p>
            <a:p>
              <a:r>
                <a:rPr lang="en-GB" sz="3200"/>
                <a:t>appearance </a:t>
              </a:r>
            </a:p>
            <a:p>
              <a:r>
                <a:rPr lang="en-GB" sz="3200"/>
                <a:t>signal</a:t>
              </a:r>
            </a:p>
          </p:txBody>
        </p:sp>
        <p:sp>
          <p:nvSpPr>
            <p:cNvPr id="112653" name="Line 17"/>
            <p:cNvSpPr>
              <a:spLocks noChangeShapeType="1"/>
            </p:cNvSpPr>
            <p:nvPr/>
          </p:nvSpPr>
          <p:spPr bwMode="auto">
            <a:xfrm flipV="1">
              <a:off x="4992" y="1728"/>
              <a:ext cx="96" cy="384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430588" y="198438"/>
            <a:ext cx="2295525" cy="2392362"/>
            <a:chOff x="2161" y="125"/>
            <a:chExt cx="1446" cy="1507"/>
          </a:xfrm>
        </p:grpSpPr>
        <p:sp>
          <p:nvSpPr>
            <p:cNvPr id="112650" name="Text Box 19"/>
            <p:cNvSpPr txBox="1">
              <a:spLocks noChangeArrowheads="1"/>
            </p:cNvSpPr>
            <p:nvPr/>
          </p:nvSpPr>
          <p:spPr bwMode="auto">
            <a:xfrm>
              <a:off x="2161" y="125"/>
              <a:ext cx="1446" cy="993"/>
            </a:xfrm>
            <a:prstGeom prst="rect">
              <a:avLst/>
            </a:prstGeom>
            <a:noFill/>
            <a:ln w="22225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3200"/>
                <a:t>Background </a:t>
              </a:r>
            </a:p>
            <a:p>
              <a:r>
                <a:rPr lang="en-GB" sz="3200"/>
                <a:t>from NC</a:t>
              </a:r>
            </a:p>
            <a:p>
              <a:r>
                <a:rPr lang="en-GB" sz="3200"/>
                <a:t>interactions</a:t>
              </a:r>
            </a:p>
          </p:txBody>
        </p:sp>
        <p:sp>
          <p:nvSpPr>
            <p:cNvPr id="112651" name="Line 20"/>
            <p:cNvSpPr>
              <a:spLocks noChangeShapeType="1"/>
            </p:cNvSpPr>
            <p:nvPr/>
          </p:nvSpPr>
          <p:spPr bwMode="auto">
            <a:xfrm flipH="1">
              <a:off x="2400" y="1152"/>
              <a:ext cx="96" cy="480"/>
            </a:xfrm>
            <a:prstGeom prst="line">
              <a:avLst/>
            </a:prstGeom>
            <a:noFill/>
            <a:ln w="22225">
              <a:solidFill>
                <a:srgbClr val="66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12649" name="Text Box 21"/>
          <p:cNvSpPr txBox="1">
            <a:spLocks noChangeArrowheads="1"/>
          </p:cNvSpPr>
          <p:nvPr/>
        </p:nvSpPr>
        <p:spPr bwMode="auto">
          <a:xfrm>
            <a:off x="3830638" y="4953000"/>
            <a:ext cx="3576637" cy="180022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Super Kamiokande </a:t>
            </a:r>
          </a:p>
          <a:p>
            <a:r>
              <a:rPr lang="en-GB"/>
              <a:t>well understood,</a:t>
            </a:r>
          </a:p>
          <a:p>
            <a:r>
              <a:rPr lang="en-GB"/>
              <a:t>Excellent for separating</a:t>
            </a:r>
          </a:p>
          <a:p>
            <a:r>
              <a:rPr lang="en-GB"/>
              <a:t>Electrons, </a:t>
            </a:r>
            <a:r>
              <a:rPr lang="en-GB">
                <a:latin typeface="Symbol" pitchFamily="18" charset="2"/>
              </a:rPr>
              <a:t>m</a:t>
            </a:r>
            <a:r>
              <a:rPr lang="en-GB"/>
              <a:t>, </a:t>
            </a:r>
            <a:r>
              <a:rPr lang="en-GB">
                <a:latin typeface="Symbol" pitchFamily="18" charset="2"/>
              </a:rPr>
              <a:t>p</a:t>
            </a:r>
            <a:r>
              <a:rPr lang="en-GB" baseline="3000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ratevstime_png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3212976"/>
            <a:ext cx="6156176" cy="2039901"/>
          </a:xfrm>
          <a:prstGeom prst="rect">
            <a:avLst/>
          </a:prstGeom>
        </p:spPr>
      </p:pic>
      <p:pic>
        <p:nvPicPr>
          <p:cNvPr id="8" name="コンテンツ プレースホルダ 7" descr="nd280_051409_imag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3573270"/>
            <a:ext cx="2627784" cy="3284730"/>
          </a:xfrm>
        </p:spPr>
      </p:pic>
      <p:pic>
        <p:nvPicPr>
          <p:cNvPr id="18" name="図 17" descr="beamtime_png[1]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4420149"/>
            <a:ext cx="3600400" cy="243785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44625"/>
            <a:ext cx="8229600" cy="5760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7030A0"/>
                </a:solidFill>
              </a:rPr>
              <a:t>Near Detector Neutrino Measurements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14356"/>
            <a:ext cx="56938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Documents and Settings\Owner\デスクトップ\nu10ギリシャ\plots\TPC dE\dx plots, May 2010\BeamScatterCTpo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791698"/>
            <a:ext cx="3491880" cy="234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25"/>
          <p:cNvSpPr txBox="1">
            <a:spLocks noChangeArrowheads="1"/>
          </p:cNvSpPr>
          <p:nvPr/>
        </p:nvSpPr>
        <p:spPr bwMode="auto">
          <a:xfrm>
            <a:off x="6056382" y="620688"/>
            <a:ext cx="28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b="1" dirty="0" err="1">
                <a:solidFill>
                  <a:srgbClr val="FF0000"/>
                </a:solidFill>
                <a:latin typeface="Times New Roman" pitchFamily="18" charset="0"/>
              </a:rPr>
              <a:t>dE</a:t>
            </a: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/</a:t>
            </a:r>
            <a:r>
              <a:rPr lang="en-US" altLang="ja-JP" sz="2000" b="1" dirty="0" err="1">
                <a:solidFill>
                  <a:srgbClr val="FF0000"/>
                </a:solidFill>
                <a:latin typeface="Times New Roman" pitchFamily="18" charset="0"/>
              </a:rPr>
              <a:t>dx</a:t>
            </a: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 by  TPC (positive)</a:t>
            </a:r>
            <a:endParaRPr lang="ja-JP" altLang="en-US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91680" y="836712"/>
            <a:ext cx="2669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>
                <a:solidFill>
                  <a:srgbClr val="0000CC"/>
                </a:solidFill>
                <a:latin typeface="Gill Sans MT"/>
              </a:rPr>
              <a:t>Neutrino interaction</a:t>
            </a:r>
            <a:endParaRPr kumimoji="1" lang="ja-JP" altLang="en-US" sz="2000" b="1" dirty="0">
              <a:solidFill>
                <a:srgbClr val="0000CC"/>
              </a:solidFill>
              <a:latin typeface="Gill Sans MT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35290" y="1403484"/>
            <a:ext cx="921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dirty="0">
                <a:solidFill>
                  <a:srgbClr val="FF0000"/>
                </a:solidFill>
                <a:latin typeface="Gill Sans MT"/>
              </a:rPr>
              <a:t>proton</a:t>
            </a:r>
            <a:endParaRPr kumimoji="1" lang="ja-JP" altLang="en-US" sz="1800" b="1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16216" y="2420888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dirty="0">
                <a:solidFill>
                  <a:srgbClr val="FF0000"/>
                </a:solidFill>
                <a:latin typeface="Gill Sans MT"/>
              </a:rPr>
              <a:t>MIP (</a:t>
            </a:r>
            <a:r>
              <a:rPr kumimoji="1" lang="en-US" altLang="ja-JP" sz="1800" b="1" dirty="0">
                <a:solidFill>
                  <a:srgbClr val="FF0000"/>
                </a:solidFill>
                <a:latin typeface="Symbol" pitchFamily="18" charset="2"/>
              </a:rPr>
              <a:t>m/p</a:t>
            </a:r>
            <a:r>
              <a:rPr kumimoji="1" lang="en-US" altLang="ja-JP" sz="1800" b="1" dirty="0">
                <a:solidFill>
                  <a:srgbClr val="FF0000"/>
                </a:solidFill>
                <a:latin typeface="Gill Sans MT"/>
              </a:rPr>
              <a:t>)</a:t>
            </a:r>
            <a:endParaRPr kumimoji="1" lang="ja-JP" altLang="en-US" sz="1800" b="1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36096" y="1772816"/>
            <a:ext cx="10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dirty="0">
                <a:solidFill>
                  <a:srgbClr val="FF0000"/>
                </a:solidFill>
                <a:latin typeface="Gill Sans MT"/>
              </a:rPr>
              <a:t>electron</a:t>
            </a:r>
            <a:endParaRPr kumimoji="1" lang="ja-JP" altLang="en-US" sz="1800" b="1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16" name="テキスト ボックス 25"/>
          <p:cNvSpPr txBox="1">
            <a:spLocks noChangeArrowheads="1"/>
          </p:cNvSpPr>
          <p:nvPr/>
        </p:nvSpPr>
        <p:spPr bwMode="auto">
          <a:xfrm>
            <a:off x="4788024" y="3369186"/>
            <a:ext cx="23839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Neutrino event rate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( INGRID)</a:t>
            </a:r>
            <a:endParaRPr lang="ja-JP" altLang="en-US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テキスト ボックス 25"/>
          <p:cNvSpPr txBox="1">
            <a:spLocks noChangeArrowheads="1"/>
          </p:cNvSpPr>
          <p:nvPr/>
        </p:nvSpPr>
        <p:spPr bwMode="auto">
          <a:xfrm>
            <a:off x="4720405" y="5013176"/>
            <a:ext cx="2653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Neutrino event timing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Times New Roman" pitchFamily="18" charset="0"/>
              </a:rPr>
              <a:t>( INGRID)</a:t>
            </a:r>
            <a:endParaRPr lang="ja-JP" altLang="en-US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43808" y="5301208"/>
            <a:ext cx="1195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>
                <a:solidFill>
                  <a:srgbClr val="0000CC"/>
                </a:solidFill>
                <a:latin typeface="Gill Sans MT"/>
              </a:rPr>
              <a:t>Jan. 23</a:t>
            </a:r>
            <a:r>
              <a:rPr kumimoji="1" lang="en-US" altLang="ja-JP" sz="2000" b="1" baseline="30000" dirty="0">
                <a:solidFill>
                  <a:srgbClr val="0000CC"/>
                </a:solidFill>
                <a:latin typeface="Gill Sans MT"/>
              </a:rPr>
              <a:t>rd</a:t>
            </a:r>
            <a:r>
              <a:rPr kumimoji="1" lang="en-US" altLang="ja-JP" sz="2000" b="1" dirty="0">
                <a:solidFill>
                  <a:srgbClr val="0000CC"/>
                </a:solidFill>
                <a:latin typeface="Gill Sans MT"/>
              </a:rPr>
              <a:t> </a:t>
            </a:r>
            <a:endParaRPr kumimoji="1" lang="ja-JP" altLang="en-US" sz="2000" b="1" dirty="0">
              <a:solidFill>
                <a:srgbClr val="0000CC"/>
              </a:solidFill>
              <a:latin typeface="Gill Sans MT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78242" y="5229200"/>
            <a:ext cx="1365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>
                <a:solidFill>
                  <a:srgbClr val="0000CC"/>
                </a:solidFill>
                <a:latin typeface="Gill Sans MT"/>
              </a:rPr>
              <a:t>June 26</a:t>
            </a:r>
            <a:r>
              <a:rPr kumimoji="1" lang="en-US" altLang="ja-JP" sz="2000" b="1" baseline="30000" dirty="0">
                <a:solidFill>
                  <a:srgbClr val="0000CC"/>
                </a:solidFill>
                <a:latin typeface="Gill Sans MT"/>
              </a:rPr>
              <a:t>th</a:t>
            </a:r>
            <a:r>
              <a:rPr kumimoji="1" lang="en-US" altLang="ja-JP" sz="2000" b="1" dirty="0">
                <a:solidFill>
                  <a:srgbClr val="0000CC"/>
                </a:solidFill>
                <a:latin typeface="Gill Sans MT"/>
              </a:rPr>
              <a:t>  </a:t>
            </a:r>
            <a:endParaRPr kumimoji="1" lang="ja-JP" altLang="en-US" sz="2000" b="1" dirty="0">
              <a:solidFill>
                <a:srgbClr val="0000CC"/>
              </a:solidFill>
              <a:latin typeface="Gill Sans MT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275856" y="4797152"/>
            <a:ext cx="360040" cy="432048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8316416" y="4797152"/>
            <a:ext cx="360040" cy="432048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496" y="3140968"/>
            <a:ext cx="388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1" lang="en-US" altLang="ja-JP" sz="1800" dirty="0">
                <a:solidFill>
                  <a:srgbClr val="FF0000"/>
                </a:solidFill>
                <a:latin typeface="Gill Sans MT"/>
              </a:rPr>
              <a:t> ICHEP talk by </a:t>
            </a:r>
            <a:r>
              <a:rPr kumimoji="1" lang="en-US" altLang="ja-JP" sz="1800" dirty="0" err="1">
                <a:solidFill>
                  <a:srgbClr val="FF0000"/>
                </a:solidFill>
                <a:latin typeface="Gill Sans MT"/>
              </a:rPr>
              <a:t>Flor</a:t>
            </a:r>
            <a:r>
              <a:rPr kumimoji="1" lang="en-US" altLang="ja-JP" sz="1800" dirty="0">
                <a:solidFill>
                  <a:srgbClr val="FF0000"/>
                </a:solidFill>
                <a:latin typeface="Gill Sans MT"/>
              </a:rPr>
              <a:t> de Maria </a:t>
            </a:r>
            <a:r>
              <a:rPr kumimoji="1" lang="en-US" altLang="ja-JP" sz="1800" dirty="0" err="1">
                <a:solidFill>
                  <a:srgbClr val="FF0000"/>
                </a:solidFill>
                <a:latin typeface="Gill Sans MT"/>
              </a:rPr>
              <a:t>Blaszczyk</a:t>
            </a:r>
            <a:endParaRPr kumimoji="1" lang="ja-JP" altLang="en-US" sz="1800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7129570" y="4843570"/>
            <a:ext cx="3690306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From Nakaya-san’s presentation at ICHEP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-173637"/>
            <a:ext cx="8280921" cy="5853105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6113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03180"/>
            <a:ext cx="6192688" cy="15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2900" name="Object 4"/>
          <p:cNvGraphicFramePr>
            <a:graphicFrameLocks noChangeAspect="1"/>
          </p:cNvGraphicFramePr>
          <p:nvPr/>
        </p:nvGraphicFramePr>
        <p:xfrm>
          <a:off x="1547664" y="3933056"/>
          <a:ext cx="6477000" cy="1149350"/>
        </p:xfrm>
        <a:graphic>
          <a:graphicData uri="http://schemas.openxmlformats.org/presentationml/2006/ole">
            <p:oleObj spid="_x0000_s592900" name="Equation" r:id="rId4" imgW="2361960" imgH="419040" progId="Equation.3">
              <p:embed/>
            </p:oleObj>
          </a:graphicData>
        </a:graphic>
      </p:graphicFrame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152400" y="1447800"/>
            <a:ext cx="8991600" cy="2209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225550" y="4641850"/>
          <a:ext cx="6477000" cy="1149350"/>
        </p:xfrm>
        <a:graphic>
          <a:graphicData uri="http://schemas.openxmlformats.org/presentationml/2006/ole">
            <p:oleObj spid="_x0000_s592898" name="Equation" r:id="rId5" imgW="2361960" imgH="419040" progId="Equation.3">
              <p:embed/>
            </p:oleObj>
          </a:graphicData>
        </a:graphic>
      </p:graphicFrame>
      <p:pic>
        <p:nvPicPr>
          <p:cNvPr id="1526791" name="Picture 7" descr="vuv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2852738"/>
            <a:ext cx="83058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26792" name="Object 5"/>
          <p:cNvGraphicFramePr>
            <a:graphicFrameLocks noChangeAspect="1"/>
          </p:cNvGraphicFramePr>
          <p:nvPr/>
        </p:nvGraphicFramePr>
        <p:xfrm>
          <a:off x="539750" y="2854325"/>
          <a:ext cx="8305800" cy="3432175"/>
        </p:xfrm>
        <a:graphic>
          <a:graphicData uri="http://schemas.openxmlformats.org/presentationml/2006/ole">
            <p:oleObj spid="_x0000_s592899" name="Equation" r:id="rId7" imgW="3301920" imgH="1257120" progId="Equation.3">
              <p:embed/>
            </p:oleObj>
          </a:graphicData>
        </a:graphic>
      </p:graphicFrame>
      <p:sp>
        <p:nvSpPr>
          <p:cNvPr id="1526793" name="Text Box 9"/>
          <p:cNvSpPr txBox="1">
            <a:spLocks noChangeArrowheads="1"/>
          </p:cNvSpPr>
          <p:nvPr/>
        </p:nvSpPr>
        <p:spPr bwMode="auto">
          <a:xfrm>
            <a:off x="2286000" y="5657850"/>
            <a:ext cx="2057400" cy="579438"/>
          </a:xfrm>
          <a:prstGeom prst="rect">
            <a:avLst/>
          </a:prstGeom>
          <a:solidFill>
            <a:srgbClr val="FFFFFF"/>
          </a:solidFill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rgbClr val="990000"/>
                </a:solidFill>
              </a:rPr>
              <a:t>~0.03</a:t>
            </a:r>
            <a:endParaRPr lang="en-GB" sz="2400" baseline="30000" dirty="0">
              <a:solidFill>
                <a:srgbClr val="990000"/>
              </a:solidFill>
            </a:endParaRPr>
          </a:p>
        </p:txBody>
      </p:sp>
      <p:sp>
        <p:nvSpPr>
          <p:cNvPr id="1526794" name="Text Box 10"/>
          <p:cNvSpPr txBox="1">
            <a:spLocks noChangeArrowheads="1"/>
          </p:cNvSpPr>
          <p:nvPr/>
        </p:nvSpPr>
        <p:spPr bwMode="auto">
          <a:xfrm>
            <a:off x="5638800" y="5657850"/>
            <a:ext cx="2057400" cy="579438"/>
          </a:xfrm>
          <a:prstGeom prst="rect">
            <a:avLst/>
          </a:prstGeom>
          <a:solidFill>
            <a:srgbClr val="FFFFFF"/>
          </a:solidFill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990000"/>
                </a:solidFill>
                <a:latin typeface="Symbol" pitchFamily="18" charset="2"/>
              </a:rPr>
              <a:t>~p</a:t>
            </a:r>
            <a:r>
              <a:rPr lang="en-GB" sz="2400">
                <a:solidFill>
                  <a:srgbClr val="990000"/>
                </a:solidFill>
              </a:rPr>
              <a:t>/4</a:t>
            </a:r>
            <a:endParaRPr lang="en-GB" sz="2400" baseline="30000">
              <a:solidFill>
                <a:srgbClr val="990000"/>
              </a:solidFill>
            </a:endParaRP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-306388"/>
            <a:ext cx="7772400" cy="1143001"/>
          </a:xfrm>
        </p:spPr>
        <p:txBody>
          <a:bodyPr/>
          <a:lstStyle/>
          <a:p>
            <a:pPr eaLnBrk="1" hangingPunct="1"/>
            <a:r>
              <a:rPr lang="en-GB" sz="3600" i="1" dirty="0" smtClean="0">
                <a:latin typeface="Arial" charset="0"/>
              </a:rPr>
              <a:t>Three neutrino mixing.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299075" y="2857500"/>
            <a:ext cx="3273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22228B"/>
                </a:solidFill>
              </a:rPr>
              <a:t>Remember degeneracies </a:t>
            </a:r>
          </a:p>
          <a:p>
            <a:r>
              <a:rPr lang="en-GB" sz="2400">
                <a:solidFill>
                  <a:srgbClr val="22228B"/>
                </a:solidFill>
              </a:rPr>
              <a:t>And covariances!</a:t>
            </a:r>
          </a:p>
        </p:txBody>
      </p:sp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549275"/>
            <a:ext cx="8497887" cy="2303463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26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2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2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2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793" grpId="0" animBg="1" autoUpdateAnimBg="0"/>
      <p:bldP spid="1526794" grpId="0" animBg="1" autoUpdateAnimBg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0"/>
            <a:ext cx="9324528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36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754116" cy="277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9"/>
            <a:ext cx="4644008" cy="50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27984" cy="164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364430"/>
            <a:ext cx="5574804" cy="136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700808"/>
            <a:ext cx="36957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93571" y="4752528"/>
            <a:ext cx="5486941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93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5052345"/>
            <a:ext cx="1440557" cy="39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66725"/>
            <a:ext cx="8382000" cy="592455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66725"/>
            <a:ext cx="8382000" cy="592455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092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0929"/>
            <a:ext cx="5352921" cy="261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92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8846"/>
            <a:ext cx="5432276" cy="27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92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60648"/>
            <a:ext cx="3240360" cy="322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928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5683" y="3573016"/>
            <a:ext cx="3454449" cy="328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61880" y="97468"/>
            <a:ext cx="471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  <a:latin typeface="Symbol" pitchFamily="18" charset="2"/>
              </a:rPr>
              <a:t>n</a:t>
            </a:r>
            <a:r>
              <a:rPr lang="en-GB" baseline="-25000" dirty="0" smtClean="0">
                <a:solidFill>
                  <a:schemeClr val="accent6"/>
                </a:solidFill>
              </a:rPr>
              <a:t>e</a:t>
            </a:r>
            <a:r>
              <a:rPr lang="en-GB" dirty="0" smtClean="0">
                <a:solidFill>
                  <a:schemeClr val="accent6"/>
                </a:solidFill>
              </a:rPr>
              <a:t> Appearance Data Reduction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6072607"/>
            <a:ext cx="4564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6"/>
                </a:solidFill>
              </a:rPr>
              <a:t>All cuts optimized for low statistics</a:t>
            </a:r>
          </a:p>
          <a:p>
            <a:r>
              <a:rPr lang="en-GB" sz="2400" dirty="0" smtClean="0">
                <a:solidFill>
                  <a:schemeClr val="accent6"/>
                </a:solidFill>
              </a:rPr>
              <a:t>and fixed before data taken.</a:t>
            </a:r>
            <a:endParaRPr lang="en-GB" sz="2400" dirty="0">
              <a:solidFill>
                <a:schemeClr val="accent6"/>
              </a:solidFill>
            </a:endParaRPr>
          </a:p>
        </p:txBody>
      </p:sp>
      <p:pic>
        <p:nvPicPr>
          <p:cNvPr id="609291" name="Picture 11" descr="http://www.t2k.org/news/logo/t2k_logo_smal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6352925"/>
            <a:ext cx="1052116" cy="526058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 bwMode="auto">
          <a:xfrm>
            <a:off x="-324544" y="2564904"/>
            <a:ext cx="914400" cy="914400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2555776" y="2564904"/>
            <a:ext cx="504056" cy="1588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609285" idx="0"/>
          </p:cNvCxnSpPr>
          <p:nvPr/>
        </p:nvCxnSpPr>
        <p:spPr bwMode="auto">
          <a:xfrm rot="10800000" flipV="1">
            <a:off x="2676462" y="2996951"/>
            <a:ext cx="383373" cy="333978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2627784" y="3717032"/>
            <a:ext cx="504056" cy="1588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5220072" y="2924944"/>
            <a:ext cx="648072" cy="432048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6200000" flipH="1">
            <a:off x="7092280" y="3447220"/>
            <a:ext cx="360040" cy="72008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09292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7439" y="5085184"/>
            <a:ext cx="196656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9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9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19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459" y="1278607"/>
            <a:ext cx="42005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9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5945" y="5445224"/>
            <a:ext cx="1869951" cy="144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ttp://www.t2k.org/news/logo/t2k_logo_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52116" cy="526058"/>
          </a:xfrm>
          <a:prstGeom prst="rect">
            <a:avLst/>
          </a:prstGeom>
          <a:noFill/>
        </p:spPr>
      </p:pic>
      <p:pic>
        <p:nvPicPr>
          <p:cNvPr id="6195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25079"/>
            <a:ext cx="3240360" cy="320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9808" y="290424"/>
            <a:ext cx="338536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504" y="601524"/>
            <a:ext cx="4229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Check many distributions....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732" y="5117122"/>
            <a:ext cx="1846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You win some...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4765" y="3297178"/>
            <a:ext cx="3463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No excess outside FV or in OD,</a:t>
            </a:r>
          </a:p>
          <a:p>
            <a:r>
              <a:rPr lang="en-GB" sz="2000" dirty="0" smtClean="0">
                <a:solidFill>
                  <a:schemeClr val="accent6"/>
                </a:solidFill>
              </a:rPr>
              <a:t>b</a:t>
            </a:r>
            <a:r>
              <a:rPr lang="en-GB" sz="2000" dirty="0" smtClean="0">
                <a:solidFill>
                  <a:schemeClr val="accent6"/>
                </a:solidFill>
              </a:rPr>
              <a:t>ut KS prob. for R</a:t>
            </a:r>
            <a:r>
              <a:rPr lang="en-GB" sz="2000" baseline="30000" dirty="0" smtClean="0">
                <a:solidFill>
                  <a:schemeClr val="accent6"/>
                </a:solidFill>
              </a:rPr>
              <a:t>2</a:t>
            </a:r>
            <a:r>
              <a:rPr lang="en-GB" sz="2000" dirty="0" smtClean="0">
                <a:solidFill>
                  <a:schemeClr val="accent6"/>
                </a:solidFill>
              </a:rPr>
              <a:t> is ~3%</a:t>
            </a:r>
            <a:endParaRPr lang="en-GB" sz="2000" dirty="0">
              <a:solidFill>
                <a:schemeClr val="accent6"/>
              </a:solidFill>
            </a:endParaRPr>
          </a:p>
        </p:txBody>
      </p:sp>
      <p:pic>
        <p:nvPicPr>
          <p:cNvPr id="6195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3949644"/>
            <a:ext cx="3096344" cy="29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95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68759"/>
            <a:ext cx="1656184" cy="2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050145" y="6525344"/>
            <a:ext cx="1745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You lose some.</a:t>
            </a:r>
            <a:endParaRPr lang="en-GB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964488" cy="6336263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" name="TextBox 2"/>
          <p:cNvSpPr txBox="1"/>
          <p:nvPr/>
        </p:nvSpPr>
        <p:spPr>
          <a:xfrm>
            <a:off x="5192948" y="6237312"/>
            <a:ext cx="3716082" cy="52322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Now back to MINOS </a:t>
            </a:r>
            <a:r>
              <a:rPr lang="en-GB" dirty="0" smtClean="0">
                <a:latin typeface="Times New Roman"/>
                <a:cs typeface="Times New Roman"/>
              </a:rPr>
              <a:t>→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5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956" y="360040"/>
            <a:ext cx="880354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3847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Arial Black"/>
              </a:rPr>
              <a:t>Library Event Matching</a:t>
            </a:r>
            <a:endParaRPr lang="en-US" sz="3200" dirty="0">
              <a:latin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1733"/>
            <a:ext cx="8229600" cy="294517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Make a template library of signal and background events to compare each data event with</a:t>
            </a:r>
          </a:p>
          <a:p>
            <a:pPr lvl="1"/>
            <a:r>
              <a:rPr lang="en-US" dirty="0" smtClean="0"/>
              <a:t>Infinite number of events would be ideal (but hard so..)</a:t>
            </a:r>
          </a:p>
          <a:p>
            <a:pPr lvl="2"/>
            <a:r>
              <a:rPr lang="en-US" dirty="0" smtClean="0"/>
              <a:t>Tricks needed for offsetting events </a:t>
            </a:r>
            <a:r>
              <a:rPr lang="en-US" dirty="0" err="1" smtClean="0"/>
              <a:t>wrt</a:t>
            </a:r>
            <a:r>
              <a:rPr lang="en-US" dirty="0" smtClean="0"/>
              <a:t> strip boundaries</a:t>
            </a:r>
          </a:p>
          <a:p>
            <a:pPr lvl="1"/>
            <a:r>
              <a:rPr lang="en-US" dirty="0" smtClean="0"/>
              <a:t>Determine for each data event which 50 templates match best</a:t>
            </a:r>
          </a:p>
          <a:p>
            <a:r>
              <a:rPr lang="en-US" dirty="0" smtClean="0"/>
              <a:t>3 higher level quantities (fraction of events which are signal, EM shower content and fractional charge) used to..</a:t>
            </a:r>
          </a:p>
          <a:p>
            <a:r>
              <a:rPr lang="en-US" dirty="0"/>
              <a:t>C</a:t>
            </a:r>
            <a:r>
              <a:rPr lang="en-US" dirty="0" smtClean="0"/>
              <a:t>reate Neural Net for final probability 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dave2.tiff"/>
          <p:cNvPicPr>
            <a:picLocks noChangeAspect="1"/>
          </p:cNvPicPr>
          <p:nvPr/>
        </p:nvPicPr>
        <p:blipFill>
          <a:blip r:embed="rId2" cstate="print"/>
          <a:srcRect t="13184" r="1239" b="4944"/>
          <a:stretch>
            <a:fillRect/>
          </a:stretch>
        </p:blipFill>
        <p:spPr>
          <a:xfrm>
            <a:off x="4086789" y="562374"/>
            <a:ext cx="4600011" cy="2866626"/>
          </a:xfrm>
          <a:prstGeom prst="rect">
            <a:avLst/>
          </a:prstGeom>
        </p:spPr>
      </p:pic>
      <p:pic>
        <p:nvPicPr>
          <p:cNvPr id="5" name="Picture 4" descr="dave3.tiff"/>
          <p:cNvPicPr>
            <a:picLocks noChangeAspect="1"/>
          </p:cNvPicPr>
          <p:nvPr/>
        </p:nvPicPr>
        <p:blipFill>
          <a:blip r:embed="rId3" cstate="print"/>
          <a:srcRect t="14696" b="4899"/>
          <a:stretch>
            <a:fillRect/>
          </a:stretch>
        </p:blipFill>
        <p:spPr>
          <a:xfrm>
            <a:off x="4173079" y="562374"/>
            <a:ext cx="4513721" cy="277798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89163" y="998539"/>
            <a:ext cx="3904863" cy="2430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FF"/>
                </a:solidFill>
                <a:latin typeface="Arial Black"/>
              </a:rPr>
              <a:t>MINOS has minimal information</a:t>
            </a:r>
          </a:p>
          <a:p>
            <a:pPr marL="742950" lvl="1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/>
            </a:pPr>
            <a:r>
              <a:rPr lang="en-US" b="1" dirty="0" smtClean="0">
                <a:solidFill>
                  <a:srgbClr val="FF0000"/>
                </a:solidFill>
                <a:latin typeface="Bank Gothic Light"/>
              </a:rPr>
              <a:t>Strip position</a:t>
            </a:r>
          </a:p>
          <a:p>
            <a:pPr marL="742950" lvl="1" indent="-28575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/>
            </a:pPr>
            <a:r>
              <a:rPr lang="en-US" b="1" dirty="0" smtClean="0">
                <a:solidFill>
                  <a:srgbClr val="FF0000"/>
                </a:solidFill>
                <a:latin typeface="Bank Gothic Light"/>
              </a:rPr>
              <a:t>Strip energy</a:t>
            </a:r>
          </a:p>
        </p:txBody>
      </p:sp>
      <p:pic>
        <p:nvPicPr>
          <p:cNvPr id="7" name="Picture 6" descr="dave4.tiff"/>
          <p:cNvPicPr>
            <a:picLocks noChangeAspect="1"/>
          </p:cNvPicPr>
          <p:nvPr/>
        </p:nvPicPr>
        <p:blipFill>
          <a:blip r:embed="rId4" cstate="print"/>
          <a:srcRect l="40884" t="26616" r="8672" b="21626"/>
          <a:stretch>
            <a:fillRect/>
          </a:stretch>
        </p:blipFill>
        <p:spPr>
          <a:xfrm>
            <a:off x="4173079" y="438475"/>
            <a:ext cx="4339252" cy="33158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1960" y="6334780"/>
            <a:ext cx="4903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1407B9"/>
                </a:solidFill>
              </a:rPr>
              <a:t>(this slide provided by Jenny Thomas)</a:t>
            </a:r>
            <a:endParaRPr lang="en-GB" sz="2400" dirty="0">
              <a:solidFill>
                <a:srgbClr val="1407B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6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56992"/>
            <a:ext cx="44196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6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210" y="404664"/>
            <a:ext cx="37147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6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80728"/>
            <a:ext cx="3848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4560"/>
            <a:ext cx="8784976" cy="658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072" y="133565"/>
            <a:ext cx="8791625" cy="6597352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" name="TextBox 2"/>
          <p:cNvSpPr txBox="1"/>
          <p:nvPr/>
        </p:nvSpPr>
        <p:spPr>
          <a:xfrm>
            <a:off x="395536" y="6237312"/>
            <a:ext cx="248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Jose Valle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630" y="3861048"/>
            <a:ext cx="820386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3441482" cy="317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6971" y="1687424"/>
            <a:ext cx="4488324" cy="61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772816"/>
            <a:ext cx="2952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-18256"/>
            <a:ext cx="8786813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Where are we now, and what’s next?</a:t>
            </a:r>
            <a:endParaRPr lang="en-US" dirty="0" smtClean="0"/>
          </a:p>
        </p:txBody>
      </p:sp>
      <p:sp>
        <p:nvSpPr>
          <p:cNvPr id="193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264" y="980728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Interesting indications from experiments that </a:t>
            </a:r>
            <a:r>
              <a:rPr lang="en-GB" dirty="0" smtClean="0">
                <a:latin typeface="Times New Roman" pitchFamily="18" charset="0"/>
              </a:rPr>
              <a:t>sin</a:t>
            </a:r>
            <a:r>
              <a:rPr lang="en-GB" baseline="30000" dirty="0" smtClean="0">
                <a:latin typeface="Times New Roman" pitchFamily="18" charset="0"/>
              </a:rPr>
              <a:t>2</a:t>
            </a:r>
            <a:r>
              <a:rPr lang="en-GB" dirty="0" smtClean="0">
                <a:latin typeface="Times New Roman" pitchFamily="18" charset="0"/>
              </a:rPr>
              <a:t>2</a:t>
            </a:r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>
                <a:latin typeface="Times New Roman" pitchFamily="18" charset="0"/>
              </a:rPr>
              <a:t>13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</a:rPr>
              <a:t>≥ ~0.01 </a:t>
            </a:r>
            <a:r>
              <a:rPr lang="en-GB" dirty="0" smtClean="0"/>
              <a:t>, which would put us in the regime where long baseline experiments can search for CP violation in neutrino oscillations.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More data from T2K would be a strong test, but there was this little earthquake.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Damage to the accelerator and</a:t>
            </a:r>
          </a:p>
          <a:p>
            <a:pPr eaLnBrk="1" hangingPunct="1">
              <a:lnSpc>
                <a:spcPct val="90000"/>
              </a:lnSpc>
              <a:buNone/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Next new data likely to come from semi-Double </a:t>
            </a:r>
            <a:r>
              <a:rPr lang="en-GB" dirty="0" err="1" smtClean="0"/>
              <a:t>Chooz</a:t>
            </a:r>
            <a:r>
              <a:rPr lang="en-GB" dirty="0" smtClean="0"/>
              <a:t>, which is taking data now.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2231" y="3528392"/>
            <a:ext cx="3128281" cy="234888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4221088"/>
            <a:ext cx="51480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1560" y="435476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3200" kern="0" dirty="0" smtClean="0">
                <a:latin typeface="+mn-lt"/>
              </a:rPr>
              <a:t>d</a:t>
            </a:r>
            <a:r>
              <a:rPr kumimoji="0" lang="en-GB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etectors</a:t>
            </a: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seems mercifully light.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3200" kern="0" dirty="0" smtClean="0">
                <a:latin typeface="+mn-lt"/>
              </a:rPr>
              <a:t>We hope to restart accelerators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3200" kern="0" dirty="0" smtClean="0">
                <a:latin typeface="+mn-lt"/>
              </a:rPr>
              <a:t>t</a:t>
            </a:r>
            <a:r>
              <a:rPr lang="en-GB" sz="3200" kern="0" dirty="0" smtClean="0">
                <a:latin typeface="+mn-lt"/>
              </a:rPr>
              <a:t>his year and T2K in early 2012.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662" y="116632"/>
            <a:ext cx="8640960" cy="648072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569346" name="Picture 2" descr="http://images.china.cn/attachement/jpg/site1007/20110711/00016c8b5de00f84927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214495" cy="2597661"/>
          </a:xfrm>
          <a:prstGeom prst="rect">
            <a:avLst/>
          </a:prstGeom>
          <a:noFill/>
        </p:spPr>
      </p:pic>
      <p:pic>
        <p:nvPicPr>
          <p:cNvPr id="4" name="Picture 3" descr="DSC007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8011" y="3501008"/>
            <a:ext cx="4475989" cy="3356992"/>
          </a:xfrm>
          <a:prstGeom prst="rect">
            <a:avLst/>
          </a:prstGeom>
        </p:spPr>
      </p:pic>
      <p:pic>
        <p:nvPicPr>
          <p:cNvPr id="5" name="Picture 4" descr="IMG_09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0"/>
            <a:ext cx="4860032" cy="36298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924944"/>
            <a:ext cx="6705169" cy="181588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Semi-Double-</a:t>
            </a:r>
            <a:r>
              <a:rPr lang="en-GB" dirty="0" err="1" smtClean="0"/>
              <a:t>Chooz</a:t>
            </a:r>
            <a:r>
              <a:rPr lang="en-GB" dirty="0" smtClean="0"/>
              <a:t> now taking data with</a:t>
            </a:r>
          </a:p>
          <a:p>
            <a:r>
              <a:rPr lang="en-GB" dirty="0" smtClean="0"/>
              <a:t>t</a:t>
            </a:r>
            <a:r>
              <a:rPr lang="en-GB" dirty="0" smtClean="0"/>
              <a:t>he far detector, 1</a:t>
            </a:r>
            <a:r>
              <a:rPr lang="en-GB" baseline="30000" dirty="0" smtClean="0"/>
              <a:t>st</a:t>
            </a:r>
            <a:r>
              <a:rPr lang="en-GB" dirty="0" smtClean="0"/>
              <a:t> results within the year.  If </a:t>
            </a:r>
          </a:p>
          <a:p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/>
              <a:t>13</a:t>
            </a:r>
            <a:r>
              <a:rPr lang="en-GB" dirty="0" smtClean="0"/>
              <a:t> near top of indicated range they</a:t>
            </a:r>
          </a:p>
          <a:p>
            <a:r>
              <a:rPr lang="en-GB" dirty="0" smtClean="0"/>
              <a:t>w</a:t>
            </a:r>
            <a:r>
              <a:rPr lang="en-GB" dirty="0" smtClean="0"/>
              <a:t>ill have early sensitivity.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9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9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31" y="0"/>
            <a:ext cx="8964488" cy="6933352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0" y="0"/>
            <a:ext cx="9175750" cy="6958013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62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1505" name="Object 1"/>
          <p:cNvGraphicFramePr>
            <a:graphicFrameLocks noChangeAspect="1"/>
          </p:cNvGraphicFramePr>
          <p:nvPr/>
        </p:nvGraphicFramePr>
        <p:xfrm>
          <a:off x="1143000" y="476672"/>
          <a:ext cx="3024336" cy="3024336"/>
        </p:xfrm>
        <a:graphic>
          <a:graphicData uri="http://schemas.openxmlformats.org/presentationml/2006/ole">
            <p:oleObj spid="_x0000_s661505" name="Acrobat Document" r:id="rId3" imgW="5486400" imgH="5486400" progId="AcroExch.Document.7">
              <p:embed/>
            </p:oleObj>
          </a:graphicData>
        </a:graphic>
      </p:graphicFrame>
      <p:graphicFrame>
        <p:nvGraphicFramePr>
          <p:cNvPr id="661506" name="Object 2"/>
          <p:cNvGraphicFramePr>
            <a:graphicFrameLocks noChangeAspect="1"/>
          </p:cNvGraphicFramePr>
          <p:nvPr/>
        </p:nvGraphicFramePr>
        <p:xfrm>
          <a:off x="4716016" y="520824"/>
          <a:ext cx="2952328" cy="2952328"/>
        </p:xfrm>
        <a:graphic>
          <a:graphicData uri="http://schemas.openxmlformats.org/presentationml/2006/ole">
            <p:oleObj spid="_x0000_s661506" name="Acrobat Document" r:id="rId4" imgW="5486400" imgH="5486400" progId="AcroExch.Document.7">
              <p:embed/>
            </p:oleObj>
          </a:graphicData>
        </a:graphic>
      </p:graphicFrame>
      <p:pic>
        <p:nvPicPr>
          <p:cNvPr id="66150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104084"/>
            <a:ext cx="57626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2"/>
          <p:cNvSpPr txBox="1">
            <a:spLocks noChangeArrowheads="1"/>
          </p:cNvSpPr>
          <p:nvPr/>
        </p:nvSpPr>
        <p:spPr>
          <a:xfrm>
            <a:off x="1066800" y="-90265"/>
            <a:ext cx="7772400" cy="11430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Where will those get us?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3553852"/>
            <a:ext cx="6205738" cy="52322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Even some 90% CP violation sensitivity...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481234" y="4221088"/>
            <a:ext cx="1713931" cy="338554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</a:t>
            </a:r>
            <a:r>
              <a:rPr lang="en-GB" sz="1600" dirty="0" smtClean="0"/>
              <a:t>in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2</a:t>
            </a:r>
            <a:r>
              <a:rPr lang="en-GB" sz="1600" dirty="0" smtClean="0">
                <a:latin typeface="Symbol" pitchFamily="18" charset="2"/>
              </a:rPr>
              <a:t>q</a:t>
            </a:r>
            <a:r>
              <a:rPr lang="en-GB" sz="1600" baseline="-25000" dirty="0" smtClean="0"/>
              <a:t>13</a:t>
            </a:r>
            <a:r>
              <a:rPr lang="en-GB" sz="1600" dirty="0" smtClean="0"/>
              <a:t> = 0.1, NH</a:t>
            </a: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90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MINOS+ </a:t>
            </a:r>
            <a:endParaRPr lang="en-US" dirty="0"/>
          </a:p>
        </p:txBody>
      </p:sp>
      <p:pic>
        <p:nvPicPr>
          <p:cNvPr id="4" name="Picture 3" descr="novaspect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038" y="2711053"/>
            <a:ext cx="3840701" cy="3911366"/>
          </a:xfrm>
          <a:prstGeom prst="rect">
            <a:avLst/>
          </a:prstGeom>
        </p:spPr>
      </p:pic>
      <p:pic>
        <p:nvPicPr>
          <p:cNvPr id="5" name="Content Placeholder 5" descr="minosplusra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24883" y="2461562"/>
            <a:ext cx="4819117" cy="4160857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689009"/>
            <a:ext cx="9144000" cy="1580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MINOS+ will look for new physics in a precision long-baseline neutrino measurement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Use on-axis high flux in MINOS detector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Improves hugely on precision in 4-10 </a:t>
            </a:r>
            <a:r>
              <a:rPr lang="en-US" sz="3200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 range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inosplus-fhcrh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93116" y="726455"/>
            <a:ext cx="3925062" cy="3596960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12022" y="0"/>
            <a:ext cx="8229600" cy="767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457200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prstClr val="black"/>
                </a:solidFill>
                <a:latin typeface="Tahoma Bold"/>
              </a:rPr>
              <a:t>MINOS and MINOS+ </a:t>
            </a:r>
            <a:endParaRPr lang="en-US" sz="3600" dirty="0">
              <a:solidFill>
                <a:prstClr val="black"/>
              </a:solidFill>
              <a:latin typeface="Tahoma Bold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6187" y="4102590"/>
            <a:ext cx="4303003" cy="2755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Calibri"/>
              </a:rPr>
              <a:t>A</a:t>
            </a: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fter 1 year MINOS+ continues to dominate </a:t>
            </a:r>
            <a:r>
              <a:rPr lang="en-US" sz="2000" dirty="0" smtClean="0">
                <a:solidFill>
                  <a:srgbClr val="FF0000"/>
                </a:solidFill>
                <a:latin typeface="Symbol"/>
              </a:rPr>
              <a:t>D</a:t>
            </a: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m</a:t>
            </a:r>
            <a:r>
              <a:rPr lang="en-US" sz="2000" baseline="30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20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measurement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Combination of counting and shape different from LE beam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If new physics here, MINOS+ will be able to unravel it with the energy spectrum giving model discrimination (hard for NOVA)</a:t>
            </a:r>
          </a:p>
        </p:txBody>
      </p:sp>
      <p:pic>
        <p:nvPicPr>
          <p:cNvPr id="9" name="Content Placeholder 14" descr="contourall.png"/>
          <p:cNvPicPr>
            <a:picLocks noChangeAspect="1"/>
          </p:cNvPicPr>
          <p:nvPr/>
        </p:nvPicPr>
        <p:blipFill>
          <a:blip r:embed="rId3" cstate="print"/>
          <a:srcRect t="3717" b="8672"/>
          <a:stretch>
            <a:fillRect/>
          </a:stretch>
        </p:blipFill>
        <p:spPr>
          <a:xfrm>
            <a:off x="268998" y="908894"/>
            <a:ext cx="3933122" cy="305118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4102590"/>
            <a:ext cx="4303003" cy="2755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353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2353" baseline="30000" dirty="0" smtClean="0">
                <a:solidFill>
                  <a:srgbClr val="FF0000"/>
                </a:solidFill>
                <a:latin typeface="Calibri"/>
              </a:rPr>
              <a:t>nd</a:t>
            </a:r>
            <a:r>
              <a:rPr lang="en-US" sz="2353" dirty="0" smtClean="0">
                <a:solidFill>
                  <a:srgbClr val="FF0000"/>
                </a:solidFill>
                <a:latin typeface="Calibri"/>
              </a:rPr>
              <a:t> year of MINOS+ with antineutrino running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353" dirty="0" smtClean="0">
                <a:solidFill>
                  <a:srgbClr val="FF0000"/>
                </a:solidFill>
                <a:latin typeface="Calibri"/>
              </a:rPr>
              <a:t>Compare purple and blue contours </a:t>
            </a:r>
            <a:r>
              <a:rPr lang="en-US" sz="2353" dirty="0">
                <a:solidFill>
                  <a:srgbClr val="FF0000"/>
                </a:solidFill>
                <a:latin typeface="Calibri"/>
              </a:rPr>
              <a:t>t</a:t>
            </a:r>
            <a:r>
              <a:rPr lang="en-US" sz="2353" dirty="0" smtClean="0">
                <a:solidFill>
                  <a:srgbClr val="FF0000"/>
                </a:solidFill>
                <a:latin typeface="Calibri"/>
              </a:rPr>
              <a:t>o see neutrino-antineutrino difference at many sigma if present parameters </a:t>
            </a:r>
            <a:r>
              <a:rPr lang="en-US" sz="2353" dirty="0" smtClean="0">
                <a:solidFill>
                  <a:srgbClr val="FF0000"/>
                </a:solidFill>
                <a:latin typeface="Calibri"/>
              </a:rPr>
              <a:t>persist</a:t>
            </a:r>
            <a:endParaRPr lang="en-US" sz="2353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srgbClr val="FF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71438"/>
            <a:ext cx="8786813" cy="1143000"/>
          </a:xfrm>
        </p:spPr>
        <p:txBody>
          <a:bodyPr/>
          <a:lstStyle/>
          <a:p>
            <a:pPr eaLnBrk="1" hangingPunct="1"/>
            <a:r>
              <a:rPr lang="en-GB" smtClean="0"/>
              <a:t>What  are the </a:t>
            </a:r>
            <a:r>
              <a:rPr lang="en-GB" smtClean="0">
                <a:latin typeface="Symbol" charset="2"/>
              </a:rPr>
              <a:t>n</a:t>
            </a:r>
            <a:r>
              <a:rPr lang="en-GB" smtClean="0"/>
              <a:t> oscillation goals now?</a:t>
            </a:r>
            <a:endParaRPr lang="en-US" smtClean="0"/>
          </a:p>
        </p:txBody>
      </p:sp>
      <p:sp>
        <p:nvSpPr>
          <p:cNvPr id="193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43013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The only logical candidate for “atmospheric” oscillation is </a:t>
            </a:r>
            <a:r>
              <a:rPr lang="en-GB" dirty="0" smtClean="0">
                <a:latin typeface="Symbol" charset="2"/>
              </a:rPr>
              <a:t>n</a:t>
            </a:r>
            <a:r>
              <a:rPr lang="en-GB" baseline="-25000" dirty="0" smtClean="0">
                <a:latin typeface="Symbol" charset="2"/>
              </a:rPr>
              <a:t>m</a:t>
            </a:r>
            <a:r>
              <a:rPr lang="en-GB" dirty="0" smtClean="0"/>
              <a:t> </a:t>
            </a:r>
            <a:r>
              <a:rPr lang="en-GB" dirty="0" smtClean="0">
                <a:cs typeface="Times New Roman" charset="0"/>
              </a:rPr>
              <a:t>→ </a:t>
            </a:r>
            <a:r>
              <a:rPr lang="en-GB" dirty="0" err="1" smtClean="0">
                <a:latin typeface="Symbol" charset="2"/>
                <a:cs typeface="Times New Roman" charset="0"/>
              </a:rPr>
              <a:t>n</a:t>
            </a:r>
            <a:r>
              <a:rPr lang="en-GB" baseline="-25000" dirty="0" err="1" smtClean="0">
                <a:latin typeface="Symbol" charset="2"/>
                <a:cs typeface="Times New Roman" charset="0"/>
              </a:rPr>
              <a:t>t</a:t>
            </a:r>
            <a:r>
              <a:rPr lang="en-GB" baseline="-25000" dirty="0" smtClean="0">
                <a:latin typeface="Symbol" charset="2"/>
                <a:cs typeface="Times New Roman" charset="0"/>
              </a:rPr>
              <a:t> </a:t>
            </a:r>
            <a:r>
              <a:rPr lang="en-GB" dirty="0" smtClean="0">
                <a:latin typeface="Symbol" charset="2"/>
                <a:cs typeface="Times New Roman" charset="0"/>
              </a:rPr>
              <a:t>, </a:t>
            </a:r>
            <a:r>
              <a:rPr lang="en-GB" dirty="0" smtClean="0">
                <a:cs typeface="Times New Roman" charset="0"/>
              </a:rPr>
              <a:t>but OPERA should confirm (1</a:t>
            </a:r>
            <a:r>
              <a:rPr lang="en-GB" baseline="30000" dirty="0" smtClean="0">
                <a:cs typeface="Times New Roman" charset="0"/>
              </a:rPr>
              <a:t>st</a:t>
            </a:r>
            <a:r>
              <a:rPr lang="en-GB" dirty="0" smtClean="0">
                <a:cs typeface="Times New Roman" charset="0"/>
              </a:rPr>
              <a:t> </a:t>
            </a:r>
            <a:r>
              <a:rPr lang="en-GB" dirty="0" smtClean="0">
                <a:latin typeface="Symbol" pitchFamily="18" charset="2"/>
                <a:cs typeface="Times New Roman" charset="0"/>
              </a:rPr>
              <a:t>t</a:t>
            </a:r>
            <a:r>
              <a:rPr lang="en-GB" dirty="0" smtClean="0">
                <a:cs typeface="Times New Roman" charset="0"/>
              </a:rPr>
              <a:t>-appearance candidate </a:t>
            </a:r>
            <a:r>
              <a:rPr lang="en-GB" dirty="0" smtClean="0">
                <a:cs typeface="Times New Roman" charset="0"/>
              </a:rPr>
              <a:t>observed, where is the second?).  </a:t>
            </a: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Either measure or limit the value of </a:t>
            </a:r>
            <a:r>
              <a:rPr lang="en-GB" dirty="0" smtClean="0">
                <a:latin typeface="Symbol" charset="2"/>
              </a:rPr>
              <a:t>q</a:t>
            </a:r>
            <a:r>
              <a:rPr lang="en-GB" baseline="-25000" dirty="0" smtClean="0"/>
              <a:t>13</a:t>
            </a:r>
            <a:r>
              <a:rPr lang="en-GB" dirty="0" smtClean="0"/>
              <a:t> with as much sensitivity as possible.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Make the most sensitive possible test of the deviation of </a:t>
            </a:r>
            <a:r>
              <a:rPr lang="en-GB" dirty="0" smtClean="0">
                <a:latin typeface="Symbol" charset="2"/>
              </a:rPr>
              <a:t>q</a:t>
            </a:r>
            <a:r>
              <a:rPr lang="en-GB" baseline="-25000" dirty="0" smtClean="0"/>
              <a:t>23</a:t>
            </a:r>
            <a:r>
              <a:rPr lang="en-GB" dirty="0" smtClean="0"/>
              <a:t> from 45º.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Determine the mass hierarchy.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Measure the angle </a:t>
            </a:r>
            <a:r>
              <a:rPr lang="en-GB" dirty="0" smtClean="0">
                <a:latin typeface="Symbol" charset="2"/>
              </a:rPr>
              <a:t>d</a:t>
            </a:r>
            <a:r>
              <a:rPr lang="en-GB" dirty="0" smtClean="0"/>
              <a:t>!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Are there any surprises?</a:t>
            </a:r>
          </a:p>
          <a:p>
            <a:pPr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3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3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3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3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741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5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 Standard Interactions*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698" y="1134838"/>
            <a:ext cx="3796770" cy="49913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Our anti-neutrino result has motivated some work from other theorists*</a:t>
            </a:r>
          </a:p>
          <a:p>
            <a:r>
              <a:rPr lang="en-US" dirty="0" smtClean="0"/>
              <a:t>Note the NSI has a measurable effect in neutrinos as well as antineutrinos</a:t>
            </a:r>
          </a:p>
          <a:p>
            <a:r>
              <a:rPr lang="en-US" dirty="0" smtClean="0"/>
              <a:t>Comparison of low energy to high energy behavior could disentangle this without anti-nu running</a:t>
            </a:r>
          </a:p>
          <a:p>
            <a:endParaRPr lang="en-US" dirty="0"/>
          </a:p>
        </p:txBody>
      </p:sp>
      <p:pic>
        <p:nvPicPr>
          <p:cNvPr id="4" name="Picture 3" descr="parke.tiff"/>
          <p:cNvPicPr>
            <a:picLocks noChangeAspect="1"/>
          </p:cNvPicPr>
          <p:nvPr/>
        </p:nvPicPr>
        <p:blipFill>
          <a:blip r:embed="rId2" cstate="print"/>
          <a:srcRect l="9264" t="14316" r="20843" b="31317"/>
          <a:stretch>
            <a:fillRect/>
          </a:stretch>
        </p:blipFill>
        <p:spPr>
          <a:xfrm>
            <a:off x="3805200" y="860993"/>
            <a:ext cx="5230495" cy="526517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rot="5400000">
            <a:off x="3715200" y="3593653"/>
            <a:ext cx="405299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728388" y="3592800"/>
            <a:ext cx="405299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469678" y="5987664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700" dirty="0" smtClean="0">
                <a:solidFill>
                  <a:srgbClr val="FF0000"/>
                </a:solidFill>
                <a:latin typeface="Calibri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J. Kopp, P.A.N. Machado and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S.Parke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, Phys.Rev.D82:113002 (2010).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787609"/>
            <a:ext cx="469095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solidFill>
                  <a:srgbClr val="0000FF"/>
                </a:solidFill>
                <a:latin typeface="Princetown LET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Alexander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Friedland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, Cecilia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Lunardini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,      Phys.Rev.D74:033012,2006.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erileLimitsWithN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6654" y="1872487"/>
            <a:ext cx="4874568" cy="33737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5647"/>
          </a:xfrm>
        </p:spPr>
        <p:txBody>
          <a:bodyPr/>
          <a:lstStyle/>
          <a:p>
            <a:r>
              <a:rPr lang="en-US" dirty="0" smtClean="0"/>
              <a:t>MINOS+ : </a:t>
            </a:r>
            <a:r>
              <a:rPr lang="en-US" dirty="0" err="1" smtClean="0">
                <a:latin typeface="Symbol"/>
              </a:rPr>
              <a:t>n</a:t>
            </a:r>
            <a:r>
              <a:rPr lang="en-US" baseline="-25000" dirty="0" err="1" smtClean="0">
                <a:latin typeface="Symbol"/>
              </a:rPr>
              <a:t>m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>
                <a:latin typeface="Symbol"/>
              </a:rPr>
              <a:t>n</a:t>
            </a:r>
            <a:r>
              <a:rPr lang="en-US" baseline="-25000" dirty="0" err="1" smtClean="0">
                <a:latin typeface="Stone Sans ITC TT"/>
              </a:rPr>
              <a:t>s</a:t>
            </a:r>
            <a:endParaRPr lang="en-US" dirty="0">
              <a:latin typeface="Stone Sans ITC TT"/>
            </a:endParaRPr>
          </a:p>
        </p:txBody>
      </p:sp>
      <p:pic>
        <p:nvPicPr>
          <p:cNvPr id="5" name="Picture 4" descr="AntineutrinoSensitiv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872486"/>
            <a:ext cx="4572001" cy="332301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9698" y="5246286"/>
            <a:ext cx="8761524" cy="87987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Including NC and CC disappearance probes mixture of </a:t>
            </a:r>
            <a:r>
              <a:rPr lang="en-US" dirty="0" smtClean="0">
                <a:latin typeface="Symbol"/>
              </a:rPr>
              <a:t>q</a:t>
            </a:r>
            <a:r>
              <a:rPr lang="en-US" baseline="-25000" dirty="0" smtClean="0"/>
              <a:t>24</a:t>
            </a:r>
            <a:r>
              <a:rPr lang="en-US" dirty="0" smtClean="0"/>
              <a:t>+</a:t>
            </a:r>
            <a:r>
              <a:rPr lang="en-US" baseline="-25000" dirty="0" smtClean="0"/>
              <a:t> </a:t>
            </a:r>
            <a:r>
              <a:rPr lang="en-US" dirty="0" smtClean="0">
                <a:latin typeface="Symbol"/>
              </a:rPr>
              <a:t>q</a:t>
            </a:r>
            <a:r>
              <a:rPr lang="en-US" baseline="-25000" dirty="0" smtClean="0"/>
              <a:t>34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1238" y="992610"/>
            <a:ext cx="8761524" cy="879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smtClean="0">
                <a:solidFill>
                  <a:prstClr val="black"/>
                </a:solidFill>
                <a:latin typeface="Calibri"/>
              </a:rPr>
              <a:t>Using CC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disappearance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3200" dirty="0">
              <a:solidFill>
                <a:srgbClr val="FF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84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Extra Dimensions</a:t>
            </a:r>
            <a:endParaRPr lang="en-US" dirty="0"/>
          </a:p>
        </p:txBody>
      </p:sp>
      <p:pic>
        <p:nvPicPr>
          <p:cNvPr id="4" name="Content Placeholder 3" descr="extradimensions.tif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684" t="18527" r="23264" b="12737"/>
          <a:stretch>
            <a:fillRect/>
          </a:stretch>
        </p:blipFill>
        <p:spPr>
          <a:xfrm>
            <a:off x="1407590" y="1013248"/>
            <a:ext cx="6328819" cy="4539351"/>
          </a:xfrm>
        </p:spPr>
      </p:pic>
      <p:sp>
        <p:nvSpPr>
          <p:cNvPr id="5" name="TextBox 4"/>
          <p:cNvSpPr txBox="1"/>
          <p:nvPr/>
        </p:nvSpPr>
        <p:spPr>
          <a:xfrm>
            <a:off x="6931470" y="274638"/>
            <a:ext cx="2040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Assumes heavy RH (sterile) neutrino + extra dimensions!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23969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P.A.N.Machado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H.Nunokawa,R.Zukanovich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Funchal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, hep-ph/1101.003v1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9656" y="5552599"/>
            <a:ext cx="8824344" cy="12023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MINOS data has already put limit on extra dimensions at about 1 micron level.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This is just an example of the breadth of subjects which can be studied in the long baseline neutrino beam at higher energy</a:t>
            </a:r>
            <a:endParaRPr lang="en-US" sz="3200" dirty="0">
              <a:solidFill>
                <a:srgbClr val="FF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27384"/>
            <a:ext cx="8786813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OK, then what?</a:t>
            </a:r>
            <a:endParaRPr lang="en-US" dirty="0" smtClean="0"/>
          </a:p>
        </p:txBody>
      </p:sp>
      <p:sp>
        <p:nvSpPr>
          <p:cNvPr id="193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Assuming current indications of </a:t>
            </a:r>
            <a:r>
              <a:rPr lang="en-GB" dirty="0" smtClean="0">
                <a:latin typeface="Times New Roman" pitchFamily="18" charset="0"/>
              </a:rPr>
              <a:t>sin</a:t>
            </a:r>
            <a:r>
              <a:rPr lang="en-GB" baseline="30000" dirty="0" smtClean="0">
                <a:latin typeface="Times New Roman" pitchFamily="18" charset="0"/>
              </a:rPr>
              <a:t>2</a:t>
            </a:r>
            <a:r>
              <a:rPr lang="en-GB" dirty="0" smtClean="0">
                <a:latin typeface="Times New Roman" pitchFamily="18" charset="0"/>
              </a:rPr>
              <a:t>2</a:t>
            </a:r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>
                <a:latin typeface="Times New Roman" pitchFamily="18" charset="0"/>
              </a:rPr>
              <a:t>13</a:t>
            </a:r>
            <a:r>
              <a:rPr lang="en-GB" dirty="0" smtClean="0">
                <a:latin typeface="Times New Roman" pitchFamily="18" charset="0"/>
              </a:rPr>
              <a:t> ≥ ~0.01 </a:t>
            </a:r>
            <a:r>
              <a:rPr lang="en-GB" dirty="0" smtClean="0">
                <a:latin typeface="Times New Roman" pitchFamily="18" charset="0"/>
              </a:rPr>
              <a:t>are confirmed with further data, there are three plans to exploit with new long-baseline experiments: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latin typeface="Times New Roman" pitchFamily="18" charset="0"/>
              </a:rPr>
              <a:t>An upgrade of T2K based on reaching 1.6 MW beam power and a new far detector.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latin typeface="Times New Roman" pitchFamily="18" charset="0"/>
              </a:rPr>
              <a:t>LBNE – a plan to build a new neutrino beam at </a:t>
            </a:r>
            <a:r>
              <a:rPr lang="en-GB" dirty="0" err="1" smtClean="0">
                <a:latin typeface="Times New Roman" pitchFamily="18" charset="0"/>
              </a:rPr>
              <a:t>Fermilab</a:t>
            </a:r>
            <a:r>
              <a:rPr lang="en-GB" dirty="0" smtClean="0">
                <a:latin typeface="Times New Roman" pitchFamily="18" charset="0"/>
              </a:rPr>
              <a:t> aimed at </a:t>
            </a:r>
            <a:r>
              <a:rPr lang="en-GB" dirty="0" err="1" smtClean="0">
                <a:latin typeface="Times New Roman" pitchFamily="18" charset="0"/>
              </a:rPr>
              <a:t>Homestake</a:t>
            </a:r>
            <a:r>
              <a:rPr lang="en-GB" dirty="0" smtClean="0">
                <a:latin typeface="Times New Roman" pitchFamily="18" charset="0"/>
              </a:rPr>
              <a:t>, where either a large water Cerenkov detector or a LAr tracking calorimeter would be built.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>
                <a:latin typeface="Times New Roman" pitchFamily="18" charset="0"/>
              </a:rPr>
              <a:t>LAGUNA-LBNO – three different options for new long baseline in Europe.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03815" cy="5922256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pic>
        <p:nvPicPr>
          <p:cNvPr id="6277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5057775"/>
            <a:ext cx="3686175" cy="1800225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6277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340768"/>
            <a:ext cx="3592810" cy="2177942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6277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861048"/>
            <a:ext cx="2636912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stCxn id="627715" idx="2"/>
          </p:cNvCxnSpPr>
          <p:nvPr/>
        </p:nvCxnSpPr>
        <p:spPr bwMode="auto">
          <a:xfrm>
            <a:off x="3131840" y="3501008"/>
            <a:ext cx="914400" cy="914400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6200000" flipH="1">
            <a:off x="2879812" y="3753036"/>
            <a:ext cx="720080" cy="216024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6200000" flipV="1">
            <a:off x="5112060" y="4257092"/>
            <a:ext cx="936104" cy="720080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7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87"/>
            <a:ext cx="9036496" cy="678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4581128"/>
            <a:ext cx="4608512" cy="2308324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Funds have been requested to</a:t>
            </a:r>
          </a:p>
          <a:p>
            <a:r>
              <a:rPr lang="en-GB" sz="2400" dirty="0" smtClean="0"/>
              <a:t>b</a:t>
            </a:r>
            <a:r>
              <a:rPr lang="en-GB" sz="2400" dirty="0" smtClean="0"/>
              <a:t>uild a ~few x 100 ton LAr to</a:t>
            </a:r>
          </a:p>
          <a:p>
            <a:r>
              <a:rPr lang="en-GB" sz="2400" dirty="0" smtClean="0"/>
              <a:t>b</a:t>
            </a:r>
            <a:r>
              <a:rPr lang="en-GB" sz="2400" dirty="0" smtClean="0"/>
              <a:t>e put in a new pit at Tokai</a:t>
            </a:r>
          </a:p>
          <a:p>
            <a:r>
              <a:rPr lang="en-GB" sz="2400" dirty="0" smtClean="0"/>
              <a:t>UK T2K are invited to join</a:t>
            </a:r>
          </a:p>
          <a:p>
            <a:r>
              <a:rPr lang="en-GB" sz="2400" dirty="0" smtClean="0"/>
              <a:t>i</a:t>
            </a:r>
            <a:r>
              <a:rPr lang="en-GB" sz="2400" dirty="0" smtClean="0"/>
              <a:t>n this effort.  We will begin</a:t>
            </a:r>
          </a:p>
          <a:p>
            <a:r>
              <a:rPr lang="en-GB" sz="2400" dirty="0" smtClean="0"/>
              <a:t>w</a:t>
            </a:r>
            <a:r>
              <a:rPr lang="en-GB" sz="2400" dirty="0" smtClean="0"/>
              <a:t>ork on an </a:t>
            </a:r>
            <a:r>
              <a:rPr lang="en-GB" sz="2400" dirty="0" err="1" smtClean="0"/>
              <a:t>SoI</a:t>
            </a:r>
            <a:r>
              <a:rPr lang="en-GB" sz="2400" dirty="0" smtClean="0"/>
              <a:t> immediately.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0"/>
            <a:ext cx="9236075" cy="6858000"/>
            <a:chOff x="1" y="0"/>
            <a:chExt cx="10158605" cy="7772400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" y="0"/>
              <a:ext cx="10074569" cy="7772400"/>
              <a:chOff x="0" y="0"/>
              <a:chExt cx="9158699" cy="6858000"/>
            </a:xfrm>
          </p:grpSpPr>
          <p:pic>
            <p:nvPicPr>
              <p:cNvPr id="60424" name="Picture 1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6858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6042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-300000">
                <a:off x="6634132" y="3127248"/>
                <a:ext cx="2524567" cy="17067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42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2400" y="1934964"/>
                <a:ext cx="2133600" cy="1341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" name="Rectangle 14"/>
            <p:cNvSpPr/>
            <p:nvPr/>
          </p:nvSpPr>
          <p:spPr>
            <a:xfrm rot="2100000">
              <a:off x="7443476" y="3697288"/>
              <a:ext cx="2715130" cy="1504103"/>
            </a:xfrm>
            <a:prstGeom prst="rect">
              <a:avLst/>
            </a:prstGeom>
            <a:noFill/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anchor="ctr"/>
            <a:lstStyle/>
            <a:p>
              <a:pPr>
                <a:defRPr/>
              </a:pPr>
              <a:endParaRPr lang="en-US" sz="2400" dirty="0">
                <a:solidFill>
                  <a:srgbClr val="EAEAEA"/>
                </a:solidFill>
              </a:endParaRPr>
            </a:p>
          </p:txBody>
        </p:sp>
      </p:grp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1350963" y="268288"/>
            <a:ext cx="6542087" cy="8318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Arial" charset="0"/>
              </a:rPr>
              <a:t>US: Long Baseline Neutrino Experiment</a:t>
            </a:r>
          </a:p>
          <a:p>
            <a:r>
              <a:rPr lang="en-US" sz="2000">
                <a:solidFill>
                  <a:srgbClr val="FFFFFF"/>
                </a:solidFill>
                <a:latin typeface="Arial" charset="0"/>
              </a:rPr>
              <a:t>CD 0: January 2010</a:t>
            </a:r>
          </a:p>
        </p:txBody>
      </p:sp>
      <p:sp>
        <p:nvSpPr>
          <p:cNvPr id="60420" name="TextBox 12"/>
          <p:cNvSpPr txBox="1">
            <a:spLocks noChangeArrowheads="1"/>
          </p:cNvSpPr>
          <p:nvPr/>
        </p:nvSpPr>
        <p:spPr bwMode="auto">
          <a:xfrm rot="600000">
            <a:off x="4133850" y="2967038"/>
            <a:ext cx="1095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rgbClr val="00007A"/>
                </a:solidFill>
                <a:latin typeface="Arial" charset="0"/>
              </a:rPr>
              <a:t>1300 km</a:t>
            </a:r>
          </a:p>
        </p:txBody>
      </p:sp>
      <p:sp>
        <p:nvSpPr>
          <p:cNvPr id="60421" name="Rectangle 13"/>
          <p:cNvSpPr>
            <a:spLocks noChangeArrowheads="1"/>
          </p:cNvSpPr>
          <p:nvPr/>
        </p:nvSpPr>
        <p:spPr bwMode="auto">
          <a:xfrm>
            <a:off x="992188" y="5360988"/>
            <a:ext cx="7196137" cy="1016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Arial" charset="0"/>
              </a:rPr>
              <a:t>Collaboration:</a:t>
            </a:r>
          </a:p>
          <a:p>
            <a:r>
              <a:rPr lang="en-US" sz="2000">
                <a:solidFill>
                  <a:srgbClr val="FFFFFF"/>
                </a:solidFill>
                <a:latin typeface="Arial" charset="0"/>
              </a:rPr>
              <a:t>288 members from 54 institutions (India, Italy, Japan, UK, US)</a:t>
            </a:r>
          </a:p>
          <a:p>
            <a:r>
              <a:rPr lang="en-US" sz="2000">
                <a:solidFill>
                  <a:srgbClr val="FFFFFF"/>
                </a:solidFill>
                <a:latin typeface="Arial" charset="0"/>
              </a:rPr>
              <a:t>Continue to grow!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P. Oddone,  NRC – DUSEL,  December 15,  2010</a:t>
            </a:r>
            <a:endParaRPr lang="en-US" sz="1200"/>
          </a:p>
        </p:txBody>
      </p:sp>
      <p:sp>
        <p:nvSpPr>
          <p:cNvPr id="6144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2296841-56C9-4ED2-9982-03CF6061BD98}" type="slidenum">
              <a:rPr lang="en-US" smtClean="0"/>
              <a:pPr/>
              <a:t>47</a:t>
            </a:fld>
            <a:endParaRPr lang="en-US" smtClean="0"/>
          </a:p>
        </p:txBody>
      </p:sp>
      <p:pic>
        <p:nvPicPr>
          <p:cNvPr id="61444" name="Picture 3" descr="Intro_Strait 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4"/>
          <p:cNvSpPr>
            <a:spLocks noChangeArrowheads="1"/>
          </p:cNvSpPr>
          <p:nvPr/>
        </p:nvSpPr>
        <p:spPr bwMode="auto">
          <a:xfrm>
            <a:off x="8431213" y="5973763"/>
            <a:ext cx="309562" cy="177800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>
              <a:solidFill>
                <a:srgbClr val="EAEAEA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P. Oddone,  NRC – DUSEL,  December 15,  2010</a:t>
            </a:r>
            <a:endParaRPr lang="en-US" sz="1200"/>
          </a:p>
        </p:txBody>
      </p:sp>
      <p:pic>
        <p:nvPicPr>
          <p:cNvPr id="62468" name="Picture 3" descr="Intro_Strait 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2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Rectangle 4"/>
          <p:cNvSpPr>
            <a:spLocks noChangeArrowheads="1"/>
          </p:cNvSpPr>
          <p:nvPr/>
        </p:nvSpPr>
        <p:spPr bwMode="auto">
          <a:xfrm>
            <a:off x="8348663" y="6008688"/>
            <a:ext cx="415925" cy="153987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endParaRPr lang="en-US" sz="2400">
              <a:solidFill>
                <a:srgbClr val="EAEAEA"/>
              </a:solidFill>
              <a:latin typeface="Arial" charset="0"/>
            </a:endParaRPr>
          </a:p>
        </p:txBody>
      </p:sp>
      <p:pic>
        <p:nvPicPr>
          <p:cNvPr id="6328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3096"/>
            <a:ext cx="3888432" cy="215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3140968"/>
            <a:ext cx="2195736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Alternative is </a:t>
            </a:r>
          </a:p>
          <a:p>
            <a:r>
              <a:rPr lang="en-GB" sz="2400" dirty="0" smtClean="0"/>
              <a:t>34 </a:t>
            </a:r>
            <a:r>
              <a:rPr lang="en-GB" sz="2400" dirty="0" err="1" smtClean="0"/>
              <a:t>kT</a:t>
            </a:r>
            <a:r>
              <a:rPr lang="en-GB" sz="2400" dirty="0" smtClean="0"/>
              <a:t> of LAr</a:t>
            </a:r>
            <a:endParaRPr lang="en-GB" sz="2400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H="1">
            <a:off x="503548" y="4113076"/>
            <a:ext cx="720080" cy="216024"/>
          </a:xfrm>
          <a:prstGeom prst="straightConnector1">
            <a:avLst/>
          </a:prstGeom>
          <a:solidFill>
            <a:srgbClr val="FFFFFF"/>
          </a:solid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95536" y="6453336"/>
            <a:ext cx="6336704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LAr Slight cheaper but riskier – Marx Committee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796" y="1514209"/>
            <a:ext cx="7153644" cy="537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4644008" cy="3933056"/>
            <a:chOff x="0" y="0"/>
            <a:chExt cx="4644008" cy="3933056"/>
          </a:xfrm>
        </p:grpSpPr>
        <p:pic>
          <p:nvPicPr>
            <p:cNvPr id="62873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447925" cy="2409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2267744" y="260648"/>
              <a:ext cx="2376264" cy="1872208"/>
            </a:xfrm>
            <a:prstGeom prst="line">
              <a:avLst/>
            </a:prstGeom>
            <a:solidFill>
              <a:srgbClr val="FFFFFF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23528" y="2204864"/>
              <a:ext cx="2376264" cy="1728192"/>
            </a:xfrm>
            <a:prstGeom prst="line">
              <a:avLst/>
            </a:prstGeom>
            <a:solidFill>
              <a:srgbClr val="FFFFFF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96921" y="6519446"/>
            <a:ext cx="4547079" cy="338554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From Patricia </a:t>
            </a:r>
            <a:r>
              <a:rPr lang="en-GB" sz="1600" dirty="0" err="1" smtClean="0"/>
              <a:t>Vahle’s</a:t>
            </a:r>
            <a:r>
              <a:rPr lang="en-GB" sz="1600" dirty="0" smtClean="0"/>
              <a:t> presentation at Neutrinos 2010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5537" y="4246031"/>
            <a:ext cx="3960439" cy="2401843"/>
            <a:chOff x="395537" y="4246031"/>
            <a:chExt cx="3960439" cy="2401843"/>
          </a:xfrm>
        </p:grpSpPr>
        <p:pic>
          <p:nvPicPr>
            <p:cNvPr id="594946" name="Picture 2" descr="http://www.economist.com/images/images-magazine/2011/03/19/ob/20110319_obp00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537" y="4246031"/>
              <a:ext cx="3960439" cy="222982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899592" y="6309320"/>
              <a:ext cx="2948436" cy="338554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Simon van der Meer, 1925 - 2011</a:t>
              </a:r>
              <a:endParaRPr lang="en-GB" sz="16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55" y="20471"/>
            <a:ext cx="9055770" cy="695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0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624"/>
            <a:ext cx="89231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07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068" y="2223618"/>
            <a:ext cx="3611860" cy="185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07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6257" y="2746995"/>
            <a:ext cx="29241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5805264"/>
            <a:ext cx="4680520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Possible synergy with a </a:t>
            </a:r>
            <a:r>
              <a:rPr lang="en-GB" sz="2400" dirty="0" smtClean="0">
                <a:latin typeface="Symbol" pitchFamily="18" charset="2"/>
              </a:rPr>
              <a:t>b</a:t>
            </a:r>
            <a:r>
              <a:rPr lang="en-GB" sz="2400" dirty="0" smtClean="0"/>
              <a:t> beam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0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0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1482" y="2276872"/>
            <a:ext cx="4729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slide on </a:t>
            </a:r>
            <a:r>
              <a:rPr lang="en-GB" dirty="0" err="1" smtClean="0"/>
              <a:t>hadron</a:t>
            </a:r>
            <a:r>
              <a:rPr lang="en-GB" dirty="0" smtClean="0"/>
              <a:t> production</a:t>
            </a:r>
            <a:endParaRPr lang="en-GB" dirty="0"/>
          </a:p>
        </p:txBody>
      </p:sp>
      <p:pic>
        <p:nvPicPr>
          <p:cNvPr id="633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42975"/>
            <a:ext cx="769620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0"/>
            <a:ext cx="2571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44624"/>
            <a:ext cx="5976664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 the systematics dominated era</a:t>
            </a:r>
          </a:p>
          <a:p>
            <a:r>
              <a:rPr lang="en-GB" sz="2400" dirty="0" smtClean="0"/>
              <a:t>s</a:t>
            </a:r>
            <a:r>
              <a:rPr lang="en-GB" sz="2400" dirty="0" smtClean="0"/>
              <a:t>uch measurements are even mor</a:t>
            </a:r>
            <a:r>
              <a:rPr lang="en-GB" sz="2400" dirty="0" smtClean="0"/>
              <a:t>e important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3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3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2166" y="2276872"/>
            <a:ext cx="4427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slide on cross sections....</a:t>
            </a:r>
            <a:endParaRPr lang="en-GB" dirty="0"/>
          </a:p>
        </p:txBody>
      </p:sp>
      <p:pic>
        <p:nvPicPr>
          <p:cNvPr id="6348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0792" y="102988"/>
            <a:ext cx="7896225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3064" y="6090067"/>
            <a:ext cx="5976664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Dedicated cross-section measurements ala </a:t>
            </a:r>
            <a:r>
              <a:rPr lang="en-GB" sz="2400" dirty="0" err="1" smtClean="0"/>
              <a:t>SciBooNE</a:t>
            </a:r>
            <a:r>
              <a:rPr lang="en-GB" sz="2400" dirty="0" smtClean="0"/>
              <a:t> and </a:t>
            </a:r>
            <a:r>
              <a:rPr lang="en-GB" sz="2400" dirty="0" err="1" smtClean="0"/>
              <a:t>MInERVA</a:t>
            </a:r>
            <a:r>
              <a:rPr lang="en-GB" sz="2400" dirty="0" smtClean="0"/>
              <a:t> even more critical....</a:t>
            </a:r>
            <a:endParaRPr lang="en-GB" sz="2400" dirty="0" smtClean="0"/>
          </a:p>
        </p:txBody>
      </p:sp>
      <p:grpSp>
        <p:nvGrpSpPr>
          <p:cNvPr id="8" name="Group 7"/>
          <p:cNvGrpSpPr/>
          <p:nvPr/>
        </p:nvGrpSpPr>
        <p:grpSpPr>
          <a:xfrm flipV="1">
            <a:off x="6228184" y="5561856"/>
            <a:ext cx="2483768" cy="1296144"/>
            <a:chOff x="0" y="1484784"/>
            <a:chExt cx="2483768" cy="1152128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1484784"/>
              <a:ext cx="2483768" cy="1152128"/>
            </a:xfrm>
            <a:prstGeom prst="rect">
              <a:avLst/>
            </a:prstGeom>
            <a:solidFill>
              <a:schemeClr val="accent5"/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251520" y="1556792"/>
            <a:ext cx="1842558" cy="1080120"/>
          </p:xfrm>
          <a:graphic>
            <a:graphicData uri="http://schemas.openxmlformats.org/presentationml/2006/ole">
              <p:oleObj spid="_x0000_s634883" name="Equation" r:id="rId4" imgW="736560" imgH="4316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0"/>
            <a:ext cx="9324528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379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3356992"/>
            <a:ext cx="34705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79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2408" y="1916832"/>
            <a:ext cx="5076056" cy="237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6371778" y="0"/>
            <a:ext cx="2952750" cy="1885950"/>
            <a:chOff x="6191250" y="4581128"/>
            <a:chExt cx="2952750" cy="1885950"/>
          </a:xfrm>
        </p:grpSpPr>
        <p:pic>
          <p:nvPicPr>
            <p:cNvPr id="63795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91250" y="4581128"/>
              <a:ext cx="29527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795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12360" y="5085184"/>
              <a:ext cx="9715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4753" y="4320684"/>
            <a:ext cx="5569247" cy="253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-180528" y="0"/>
            <a:ext cx="3419872" cy="2996952"/>
            <a:chOff x="0" y="0"/>
            <a:chExt cx="3431945" cy="3068960"/>
          </a:xfrm>
        </p:grpSpPr>
        <p:pic>
          <p:nvPicPr>
            <p:cNvPr id="3" name="Picture 2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7544" y="0"/>
              <a:ext cx="2671354" cy="306896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13"/>
            <p:cNvSpPr/>
            <p:nvPr/>
          </p:nvSpPr>
          <p:spPr bwMode="auto">
            <a:xfrm>
              <a:off x="0" y="0"/>
              <a:ext cx="2843808" cy="836712"/>
            </a:xfrm>
            <a:prstGeom prst="rect">
              <a:avLst/>
            </a:prstGeom>
            <a:solidFill>
              <a:srgbClr val="FFFFFF"/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3528" y="188640"/>
              <a:ext cx="3108417" cy="523220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LSND Starts it all...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11560" y="2956882"/>
            <a:ext cx="2592288" cy="40011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MiniBooNE</a:t>
            </a:r>
            <a:r>
              <a:rPr lang="en-GB" sz="2000" dirty="0" smtClean="0"/>
              <a:t> says.... </a:t>
            </a:r>
            <a:endParaRPr lang="en-GB" sz="2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259632" y="3789040"/>
            <a:ext cx="711696" cy="40011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No! </a:t>
            </a:r>
            <a:endParaRPr lang="en-GB" sz="2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115616" y="5405154"/>
            <a:ext cx="711696" cy="40011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Yes? </a:t>
            </a:r>
            <a:endParaRPr lang="en-GB" sz="2000" dirty="0" smtClean="0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3275856" y="404664"/>
            <a:ext cx="3024336" cy="1368152"/>
          </a:xfrm>
          <a:prstGeom prst="rect">
            <a:avLst/>
          </a:prstGeom>
          <a:solidFill>
            <a:schemeClr val="accent6"/>
          </a:solidFill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Short baselines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 smtClean="0">
                <a:latin typeface="+mj-lt"/>
                <a:ea typeface="+mj-ea"/>
                <a:cs typeface="+mj-cs"/>
              </a:rPr>
              <a:t>(L/E ~ 1)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 smtClean="0">
                <a:latin typeface="+mj-lt"/>
                <a:ea typeface="+mj-ea"/>
                <a:cs typeface="+mj-cs"/>
              </a:rPr>
              <a:t>a</a:t>
            </a:r>
            <a:r>
              <a:rPr lang="en-GB" kern="0" dirty="0" smtClean="0">
                <a:latin typeface="+mj-lt"/>
                <a:ea typeface="+mj-ea"/>
                <a:cs typeface="+mj-cs"/>
              </a:rPr>
              <a:t>nd sterile </a:t>
            </a:r>
            <a:r>
              <a:rPr lang="en-GB" kern="0" dirty="0" smtClean="0">
                <a:latin typeface="Symbol" pitchFamily="18" charset="2"/>
                <a:ea typeface="+mj-ea"/>
                <a:cs typeface="+mj-cs"/>
              </a:rPr>
              <a:t>n</a:t>
            </a:r>
            <a:r>
              <a:rPr lang="en-GB" kern="0" dirty="0" smtClean="0">
                <a:latin typeface="+mj-lt"/>
                <a:ea typeface="+mj-ea"/>
                <a:cs typeface="+mj-cs"/>
              </a:rPr>
              <a:t>.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37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7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4"/>
          <p:cNvSpPr txBox="1">
            <a:spLocks noChangeArrowheads="1"/>
          </p:cNvSpPr>
          <p:nvPr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45411" name="Text Box 5"/>
          <p:cNvSpPr txBox="1">
            <a:spLocks noChangeArrowheads="1"/>
          </p:cNvSpPr>
          <p:nvPr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  <p:pic>
        <p:nvPicPr>
          <p:cNvPr id="1454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74713"/>
            <a:ext cx="714375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3" name="Rectangle 7"/>
          <p:cNvSpPr>
            <a:spLocks noGrp="1" noChangeArrowheads="1"/>
          </p:cNvSpPr>
          <p:nvPr>
            <p:ph type="title"/>
          </p:nvPr>
        </p:nvSpPr>
        <p:spPr>
          <a:xfrm>
            <a:off x="899592" y="-162272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GB" sz="3600" i="1" dirty="0" smtClean="0">
                <a:latin typeface="Arial" charset="0"/>
              </a:rPr>
              <a:t>Conclusions</a:t>
            </a:r>
          </a:p>
        </p:txBody>
      </p:sp>
      <p:sp>
        <p:nvSpPr>
          <p:cNvPr id="14541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8600" y="970384"/>
            <a:ext cx="8915400" cy="4114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Neutrino oscillations are the first confirmed physics beyond the SM, and their continued study is essential to extend our knowledge of fundamental interactions.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Current indications are that </a:t>
            </a:r>
            <a:r>
              <a:rPr lang="en-GB" sz="2000" dirty="0" smtClean="0">
                <a:latin typeface="Times New Roman" pitchFamily="18" charset="0"/>
              </a:rPr>
              <a:t>sin</a:t>
            </a:r>
            <a:r>
              <a:rPr lang="en-GB" sz="2000" baseline="30000" dirty="0" smtClean="0">
                <a:latin typeface="Times New Roman" pitchFamily="18" charset="0"/>
              </a:rPr>
              <a:t>2</a:t>
            </a:r>
            <a:r>
              <a:rPr lang="en-GB" sz="2000" dirty="0" smtClean="0">
                <a:latin typeface="Times New Roman" pitchFamily="18" charset="0"/>
              </a:rPr>
              <a:t>2</a:t>
            </a:r>
            <a:r>
              <a:rPr lang="en-GB" sz="2000" dirty="0" smtClean="0">
                <a:latin typeface="Symbol" pitchFamily="18" charset="2"/>
              </a:rPr>
              <a:t>q</a:t>
            </a:r>
            <a:r>
              <a:rPr lang="en-GB" sz="2000" baseline="-25000" dirty="0" smtClean="0">
                <a:latin typeface="Times New Roman" pitchFamily="18" charset="0"/>
              </a:rPr>
              <a:t>13</a:t>
            </a:r>
            <a:r>
              <a:rPr lang="en-GB" sz="2000" dirty="0" smtClean="0">
                <a:latin typeface="Times New Roman" pitchFamily="18" charset="0"/>
              </a:rPr>
              <a:t> ≥ ~</a:t>
            </a:r>
            <a:r>
              <a:rPr lang="en-GB" sz="2000" dirty="0" smtClean="0">
                <a:latin typeface="Times New Roman" pitchFamily="18" charset="0"/>
              </a:rPr>
              <a:t>0.01, which would make further long baseline experiments the most attractive option for first searches for CP violation in the neutrino sector.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Do not assume we know everything that is going on – redundancy is essential!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Continued operation of existin</a:t>
            </a:r>
            <a:r>
              <a:rPr lang="en-GB" sz="2000" dirty="0" smtClean="0">
                <a:latin typeface="Times New Roman" pitchFamily="18" charset="0"/>
              </a:rPr>
              <a:t>g experiments (T2K, MINOS+, Double </a:t>
            </a:r>
            <a:r>
              <a:rPr lang="en-GB" sz="2000" dirty="0" err="1" smtClean="0">
                <a:latin typeface="Times New Roman" pitchFamily="18" charset="0"/>
              </a:rPr>
              <a:t>Chooz</a:t>
            </a:r>
            <a:r>
              <a:rPr lang="en-GB" sz="2000" dirty="0" smtClean="0">
                <a:latin typeface="Times New Roman" pitchFamily="18" charset="0"/>
              </a:rPr>
              <a:t>) is the highest priority.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There are three next-generation projects, with UK interest in all of them – we need to carefully targeted involvement where we can be effective, but there is no reason to restrict ourselves to one project. 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In my opinion, a large LAr tracking calorimeter will be used in at least one experiment, making UK involvement in LAr development a high priority.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A ~100 ton LAr may be developed in the near term at Tokai, and we should be involved.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There will be many other opportunities for smaller-scale involvement in cross-section, </a:t>
            </a:r>
            <a:r>
              <a:rPr lang="en-GB" sz="2000" dirty="0" err="1" smtClean="0">
                <a:latin typeface="Times New Roman" pitchFamily="18" charset="0"/>
              </a:rPr>
              <a:t>hadron</a:t>
            </a:r>
            <a:r>
              <a:rPr lang="en-GB" sz="2000" dirty="0" smtClean="0">
                <a:latin typeface="Times New Roman" pitchFamily="18" charset="0"/>
              </a:rPr>
              <a:t> production, and  perhaps short-baseline projects.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</a:rPr>
              <a:t>Neutrino oscillations offers a very wide range of experiments, which must happen, no matter what we do at the energy frontier.  This  is an area of particle physics with a guaranteed future, and the UK should play a full and diverse role.  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5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5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5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5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5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54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ICHEP2010  -- T.Nakaya (Kyoto) --</a:t>
            </a:r>
            <a:endParaRPr lang="en-US">
              <a:solidFill>
                <a:prstClr val="black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336376"/>
            <a:ext cx="917257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12" y="908721"/>
            <a:ext cx="3541924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8038" y="4869160"/>
            <a:ext cx="3092474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67575" y="0"/>
            <a:ext cx="18764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5"/>
          <p:cNvSpPr>
            <a:spLocks noChangeShapeType="1"/>
          </p:cNvSpPr>
          <p:nvPr/>
        </p:nvSpPr>
        <p:spPr bwMode="auto">
          <a:xfrm flipH="1" flipV="1">
            <a:off x="4283968" y="1412776"/>
            <a:ext cx="216024" cy="3600400"/>
          </a:xfrm>
          <a:prstGeom prst="line">
            <a:avLst/>
          </a:prstGeom>
          <a:noFill/>
          <a:ln w="603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ja-JP" altLang="en-US" sz="180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355976" y="1196752"/>
            <a:ext cx="928694" cy="500066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851920" y="4653136"/>
            <a:ext cx="1214446" cy="571504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72000" y="2852936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600" b="1" dirty="0">
                <a:solidFill>
                  <a:srgbClr val="FFFF00"/>
                </a:solidFill>
                <a:latin typeface="Gill Sans MT"/>
              </a:rPr>
              <a:t>735km</a:t>
            </a:r>
            <a:endParaRPr kumimoji="1" lang="ja-JP" altLang="en-US" sz="3600" b="1" dirty="0">
              <a:solidFill>
                <a:srgbClr val="FFFF00"/>
              </a:solidFill>
              <a:latin typeface="Gill Sans MT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7544" y="5602014"/>
            <a:ext cx="2637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Gill Sans MT"/>
              </a:rPr>
              <a:t>MINOS</a:t>
            </a:r>
            <a:endParaRPr lang="ja-JP" altLang="en-US" sz="54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  <a:latin typeface="Gill Sans MT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20117" y="476672"/>
            <a:ext cx="263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Gill Sans MT"/>
              </a:rPr>
              <a:t>ICHEP talk by Justin Evans</a:t>
            </a:r>
            <a:endParaRPr kumimoji="1" lang="ja-JP" altLang="en-US" sz="1800" dirty="0">
              <a:solidFill>
                <a:srgbClr val="FF0000"/>
              </a:solidFill>
              <a:latin typeface="Gill Sans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99" y="35998"/>
            <a:ext cx="9104948" cy="6832473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92" y="35986"/>
            <a:ext cx="9104948" cy="6832473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92" y="35986"/>
            <a:ext cx="9104948" cy="6832473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" name="TextBox 2"/>
          <p:cNvSpPr txBox="1"/>
          <p:nvPr/>
        </p:nvSpPr>
        <p:spPr>
          <a:xfrm>
            <a:off x="964215" y="6262626"/>
            <a:ext cx="7640233" cy="52322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Cross-sections for all processes very poorly known!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lw_zakopane_3">
  <a:themeElements>
    <a:clrScheme name="dlw_zakopane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lw_zakopane_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w_zakopane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w_zakopane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lw_zakopane_3">
  <a:themeElements>
    <a:clrScheme name="dlw_zakopane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lw_zakopane_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w_zakopane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w_zakopane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signTemplate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DesignTemplate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DesignTemplate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41668</TotalTime>
  <Words>1308</Words>
  <Application>Microsoft Office PowerPoint</Application>
  <PresentationFormat>On-screen Show (4:3)</PresentationFormat>
  <Paragraphs>180</Paragraphs>
  <Slides>55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Default Design</vt:lpstr>
      <vt:lpstr>1_dlw_zakopane_3</vt:lpstr>
      <vt:lpstr>3_dlw_zakopane_3</vt:lpstr>
      <vt:lpstr>DesignTemplate</vt:lpstr>
      <vt:lpstr>1_DesignTemplate</vt:lpstr>
      <vt:lpstr>3_DesignTemplate</vt:lpstr>
      <vt:lpstr>Office Theme</vt:lpstr>
      <vt:lpstr>2_Office Theme</vt:lpstr>
      <vt:lpstr>Equation</vt:lpstr>
      <vt:lpstr>Microsoft Equation 3.0</vt:lpstr>
      <vt:lpstr>Adobe Acrobat Document</vt:lpstr>
      <vt:lpstr>Slide 1</vt:lpstr>
      <vt:lpstr>Three neutrino mixing.</vt:lpstr>
      <vt:lpstr>Slide 3</vt:lpstr>
      <vt:lpstr>What  are the n oscillation goals now?</vt:lpstr>
      <vt:lpstr>Slide 5</vt:lpstr>
      <vt:lpstr>Slide 6</vt:lpstr>
      <vt:lpstr>Slide 7</vt:lpstr>
      <vt:lpstr>Slide 8</vt:lpstr>
      <vt:lpstr>Slide 9</vt:lpstr>
      <vt:lpstr>Slide 10</vt:lpstr>
      <vt:lpstr>Slide 11</vt:lpstr>
      <vt:lpstr>Measurements with Anti-neutrinos</vt:lpstr>
      <vt:lpstr>#</vt:lpstr>
      <vt:lpstr>Slide 14</vt:lpstr>
      <vt:lpstr>Slide 15</vt:lpstr>
      <vt:lpstr>Slide 16</vt:lpstr>
      <vt:lpstr>Slide 17</vt:lpstr>
      <vt:lpstr>Near Detector Neutrino Measurements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Library Event Matching</vt:lpstr>
      <vt:lpstr>Slide 28</vt:lpstr>
      <vt:lpstr>Slide 29</vt:lpstr>
      <vt:lpstr>Slide 30</vt:lpstr>
      <vt:lpstr>Where are we now, and what’s next?</vt:lpstr>
      <vt:lpstr>Slide 32</vt:lpstr>
      <vt:lpstr>Slide 33</vt:lpstr>
      <vt:lpstr>Slide 34</vt:lpstr>
      <vt:lpstr>Slide 35</vt:lpstr>
      <vt:lpstr>Slide 36</vt:lpstr>
      <vt:lpstr>Slide 37</vt:lpstr>
      <vt:lpstr>MINOS+ </vt:lpstr>
      <vt:lpstr>Slide 39</vt:lpstr>
      <vt:lpstr>Non Standard Interactions*</vt:lpstr>
      <vt:lpstr>MINOS+ : nmns</vt:lpstr>
      <vt:lpstr>Extra Dimensions</vt:lpstr>
      <vt:lpstr>OK, then what?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Conclusions</vt:lpstr>
    </vt:vector>
  </TitlesOfParts>
  <Company>University of Sussex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dlw54</cp:lastModifiedBy>
  <cp:revision>422</cp:revision>
  <dcterms:created xsi:type="dcterms:W3CDTF">2002-07-15T08:47:35Z</dcterms:created>
  <dcterms:modified xsi:type="dcterms:W3CDTF">2011-07-11T13:13:45Z</dcterms:modified>
</cp:coreProperties>
</file>