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6"/>
  </p:notesMasterIdLst>
  <p:sldIdLst>
    <p:sldId id="256" r:id="rId2"/>
    <p:sldId id="257" r:id="rId3"/>
    <p:sldId id="258" r:id="rId4"/>
    <p:sldId id="266" r:id="rId5"/>
    <p:sldId id="265" r:id="rId6"/>
    <p:sldId id="264" r:id="rId7"/>
    <p:sldId id="263" r:id="rId8"/>
    <p:sldId id="262" r:id="rId9"/>
    <p:sldId id="367" r:id="rId10"/>
    <p:sldId id="261" r:id="rId11"/>
    <p:sldId id="260" r:id="rId12"/>
    <p:sldId id="259" r:id="rId13"/>
    <p:sldId id="267" r:id="rId14"/>
    <p:sldId id="268" r:id="rId15"/>
    <p:sldId id="270" r:id="rId16"/>
    <p:sldId id="271" r:id="rId17"/>
    <p:sldId id="368" r:id="rId18"/>
    <p:sldId id="319" r:id="rId19"/>
    <p:sldId id="318" r:id="rId20"/>
    <p:sldId id="320" r:id="rId21"/>
    <p:sldId id="321" r:id="rId22"/>
    <p:sldId id="322" r:id="rId23"/>
    <p:sldId id="324" r:id="rId24"/>
    <p:sldId id="326" r:id="rId25"/>
    <p:sldId id="325" r:id="rId26"/>
    <p:sldId id="327" r:id="rId27"/>
    <p:sldId id="328" r:id="rId28"/>
    <p:sldId id="329" r:id="rId29"/>
    <p:sldId id="332" r:id="rId30"/>
    <p:sldId id="330" r:id="rId31"/>
    <p:sldId id="335" r:id="rId32"/>
    <p:sldId id="336" r:id="rId33"/>
    <p:sldId id="275" r:id="rId34"/>
    <p:sldId id="276" r:id="rId35"/>
    <p:sldId id="337" r:id="rId36"/>
    <p:sldId id="334" r:id="rId37"/>
    <p:sldId id="333" r:id="rId38"/>
    <p:sldId id="340" r:id="rId39"/>
    <p:sldId id="341" r:id="rId40"/>
    <p:sldId id="342" r:id="rId41"/>
    <p:sldId id="343" r:id="rId42"/>
    <p:sldId id="346" r:id="rId43"/>
    <p:sldId id="347" r:id="rId44"/>
    <p:sldId id="348" r:id="rId45"/>
    <p:sldId id="349" r:id="rId46"/>
    <p:sldId id="350" r:id="rId47"/>
    <p:sldId id="294" r:id="rId48"/>
    <p:sldId id="295" r:id="rId49"/>
    <p:sldId id="296" r:id="rId50"/>
    <p:sldId id="297" r:id="rId51"/>
    <p:sldId id="351" r:id="rId52"/>
    <p:sldId id="356" r:id="rId53"/>
    <p:sldId id="352" r:id="rId54"/>
    <p:sldId id="353" r:id="rId55"/>
    <p:sldId id="354" r:id="rId56"/>
    <p:sldId id="355" r:id="rId57"/>
    <p:sldId id="306" r:id="rId58"/>
    <p:sldId id="307" r:id="rId59"/>
    <p:sldId id="308" r:id="rId60"/>
    <p:sldId id="309" r:id="rId61"/>
    <p:sldId id="369" r:id="rId62"/>
    <p:sldId id="310" r:id="rId63"/>
    <p:sldId id="311" r:id="rId64"/>
    <p:sldId id="357" r:id="rId65"/>
    <p:sldId id="312" r:id="rId66"/>
    <p:sldId id="358" r:id="rId67"/>
    <p:sldId id="359" r:id="rId68"/>
    <p:sldId id="360" r:id="rId69"/>
    <p:sldId id="361" r:id="rId70"/>
    <p:sldId id="362" r:id="rId71"/>
    <p:sldId id="363" r:id="rId72"/>
    <p:sldId id="366" r:id="rId73"/>
    <p:sldId id="365" r:id="rId74"/>
    <p:sldId id="364" r:id="rId7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993C1488-4BCF-4B83-B96C-247B08721374}">
          <p14:sldIdLst>
            <p14:sldId id="256"/>
            <p14:sldId id="257"/>
            <p14:sldId id="258"/>
            <p14:sldId id="266"/>
            <p14:sldId id="265"/>
            <p14:sldId id="264"/>
            <p14:sldId id="263"/>
            <p14:sldId id="262"/>
            <p14:sldId id="367"/>
            <p14:sldId id="261"/>
            <p14:sldId id="260"/>
            <p14:sldId id="259"/>
            <p14:sldId id="267"/>
            <p14:sldId id="268"/>
            <p14:sldId id="270"/>
            <p14:sldId id="271"/>
            <p14:sldId id="368"/>
            <p14:sldId id="319"/>
            <p14:sldId id="318"/>
            <p14:sldId id="320"/>
            <p14:sldId id="321"/>
            <p14:sldId id="322"/>
            <p14:sldId id="324"/>
            <p14:sldId id="326"/>
            <p14:sldId id="325"/>
            <p14:sldId id="327"/>
            <p14:sldId id="328"/>
            <p14:sldId id="329"/>
            <p14:sldId id="332"/>
            <p14:sldId id="330"/>
            <p14:sldId id="335"/>
            <p14:sldId id="336"/>
            <p14:sldId id="275"/>
            <p14:sldId id="276"/>
            <p14:sldId id="337"/>
            <p14:sldId id="334"/>
            <p14:sldId id="333"/>
            <p14:sldId id="340"/>
            <p14:sldId id="341"/>
            <p14:sldId id="342"/>
            <p14:sldId id="343"/>
            <p14:sldId id="346"/>
            <p14:sldId id="347"/>
            <p14:sldId id="348"/>
            <p14:sldId id="349"/>
            <p14:sldId id="350"/>
            <p14:sldId id="294"/>
            <p14:sldId id="295"/>
            <p14:sldId id="296"/>
            <p14:sldId id="297"/>
            <p14:sldId id="351"/>
            <p14:sldId id="356"/>
            <p14:sldId id="352"/>
            <p14:sldId id="353"/>
            <p14:sldId id="354"/>
            <p14:sldId id="355"/>
            <p14:sldId id="306"/>
            <p14:sldId id="307"/>
            <p14:sldId id="308"/>
            <p14:sldId id="309"/>
            <p14:sldId id="369"/>
            <p14:sldId id="310"/>
            <p14:sldId id="311"/>
            <p14:sldId id="357"/>
            <p14:sldId id="312"/>
            <p14:sldId id="358"/>
            <p14:sldId id="359"/>
            <p14:sldId id="360"/>
            <p14:sldId id="361"/>
            <p14:sldId id="362"/>
            <p14:sldId id="363"/>
            <p14:sldId id="366"/>
            <p14:sldId id="365"/>
            <p14:sldId id="3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4" userDrawn="1">
          <p15:clr>
            <a:srgbClr val="A4A3A4"/>
          </p15:clr>
        </p15:guide>
        <p15:guide id="2" pos="166" userDrawn="1">
          <p15:clr>
            <a:srgbClr val="A4A3A4"/>
          </p15:clr>
        </p15:guide>
        <p15:guide id="3" pos="7514" userDrawn="1">
          <p15:clr>
            <a:srgbClr val="A4A3A4"/>
          </p15:clr>
        </p15:guide>
        <p15:guide id="4" orient="horz" pos="572" userDrawn="1">
          <p15:clr>
            <a:srgbClr val="A4A3A4"/>
          </p15:clr>
        </p15:guide>
        <p15:guide id="5" orient="horz" pos="41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26" autoAdjust="0"/>
    <p:restoredTop sz="94660"/>
  </p:normalViewPr>
  <p:slideViewPr>
    <p:cSldViewPr snapToGrid="0" showGuides="1">
      <p:cViewPr>
        <p:scale>
          <a:sx n="73" d="100"/>
          <a:sy n="73" d="100"/>
        </p:scale>
        <p:origin x="1037" y="197"/>
      </p:cViewPr>
      <p:guideLst>
        <p:guide orient="horz" pos="164"/>
        <p:guide pos="166"/>
        <p:guide pos="7514"/>
        <p:guide orient="horz" pos="572"/>
        <p:guide orient="horz" pos="41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8C4025-34C1-4B94-AA89-CA058DC5DEC5}" type="datetimeFigureOut">
              <a:rPr lang="en-GB" smtClean="0"/>
              <a:t>12/12/2024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40F2D1-A3AB-455E-B223-79251538F8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07834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40F2D1-A3AB-455E-B223-79251538F83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69732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40F2D1-A3AB-455E-B223-79251538F83E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37122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E45DDB-CB1B-91E6-B6A9-F2676B73DB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FC1778E-2622-0AF3-9304-A8B3356341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FC1D89-B3F1-F153-44E6-A8F9CD989F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85F7D-7FF9-4790-9EF8-6CFA6BC853C9}" type="datetimeFigureOut">
              <a:rPr lang="en-GB" smtClean="0"/>
              <a:t>12/12/2024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A530FE-BDC9-F7BE-9047-6041544169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96C279-67C1-839B-4D15-67C043C651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B0381-3304-48E0-8456-FAB078F8B7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26475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53F791-835A-D59D-4FBD-221763037A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5E43A66-3E5E-D8C0-E26E-66F1DE4B34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170FD3-D13F-6C8D-8C8E-3BAA3E748C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85F7D-7FF9-4790-9EF8-6CFA6BC853C9}" type="datetimeFigureOut">
              <a:rPr lang="en-GB" smtClean="0"/>
              <a:t>12/12/2024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ED69FE-11A0-32F9-2123-67F0CD3000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B3F444-FC15-A3C7-80D2-5080C18B6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B0381-3304-48E0-8456-FAB078F8B7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46185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4159FE7-B88B-F8E5-D3A7-91EE961295B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43A33EA-19DE-ACD5-3BEB-CB3B385490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A85BE3-15BA-4825-A8D8-3CBC273F1A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85F7D-7FF9-4790-9EF8-6CFA6BC853C9}" type="datetimeFigureOut">
              <a:rPr lang="en-GB" smtClean="0"/>
              <a:t>12/12/2024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83A97-39D0-3501-E2EE-4B1C754F6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443FE5-502D-9EF1-86DC-B7FD1BD646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B0381-3304-48E0-8456-FAB078F8B7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87796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319A1F-19F1-F67D-82B4-B1DBD4A27C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D3A98C-22BB-BD35-204C-DE234CE844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E9B6FB-2B6D-3801-8CE3-8881020729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85F7D-7FF9-4790-9EF8-6CFA6BC853C9}" type="datetimeFigureOut">
              <a:rPr lang="en-GB" smtClean="0"/>
              <a:t>12/12/2024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20BD85-302B-D783-56F3-5C85CEA1D9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F30219-9F9D-FE14-2DDE-5FC00B9516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B0381-3304-48E0-8456-FAB078F8B7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79238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D3AC8E-9365-F065-84C8-BC841903D7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DEE653-956D-C011-DFE5-320DBD4140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7EA01F-CD0C-7F08-A517-D163E15F0A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85F7D-7FF9-4790-9EF8-6CFA6BC853C9}" type="datetimeFigureOut">
              <a:rPr lang="en-GB" smtClean="0"/>
              <a:t>12/12/2024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BDE061-A246-7760-8F06-DCD7C010B0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F6C49C-7850-763E-FCB0-17A595245A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B0381-3304-48E0-8456-FAB078F8B7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280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2C3E40-870C-586B-752A-6492663AA3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7A5246-F7AE-BE5F-01C1-43F6033DCC3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9E4FDA2-E16D-C3DD-468E-369DA46243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C39474-F603-8503-3592-1BAF37BD66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85F7D-7FF9-4790-9EF8-6CFA6BC853C9}" type="datetimeFigureOut">
              <a:rPr lang="en-GB" smtClean="0"/>
              <a:t>12/12/2024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C64FC8-36D8-C7DF-9010-CDE851D4A1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BF8ED8-2B64-A50D-5839-21FADE8A75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B0381-3304-48E0-8456-FAB078F8B7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87082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83BB45-034B-E784-F7CE-5C2EBA5F43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7EAB26-5EDC-9976-2566-EEDAE85285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CD4012C-5EF7-3361-AE0A-2A62EF8DFD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E69E233-513C-3328-36B5-27C69E0A4C8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A2C28CB-B150-D4E5-08F2-DB93E8059DA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ADC83FD-F794-87B5-FF4C-22D97DE781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85F7D-7FF9-4790-9EF8-6CFA6BC853C9}" type="datetimeFigureOut">
              <a:rPr lang="en-GB" smtClean="0"/>
              <a:t>12/12/2024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4564503-3D1F-9FA5-E6FF-13616C49F3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1AD2D37-C916-1DF3-30AB-D6D2CB58A2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B0381-3304-48E0-8456-FAB078F8B7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08308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F71F3F-8505-ACF8-E995-5920EFB413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42E1740-4761-4F09-B621-C2C91BB748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85F7D-7FF9-4790-9EF8-6CFA6BC853C9}" type="datetimeFigureOut">
              <a:rPr lang="en-GB" smtClean="0"/>
              <a:t>12/12/2024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7EAC96E-9AC2-3966-5811-B7B184CEF4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624346-B4C4-1FE4-8115-A243741161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B0381-3304-48E0-8456-FAB078F8B7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63321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B76168A-22B6-89AC-5DBC-33B386A30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85F7D-7FF9-4790-9EF8-6CFA6BC853C9}" type="datetimeFigureOut">
              <a:rPr lang="en-GB" smtClean="0"/>
              <a:t>12/12/2024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6CA60BE-C3FE-78A9-D9BD-41840A40AF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38B68F-CD36-8ED0-E8A7-EE79BB0AF3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B0381-3304-48E0-8456-FAB078F8B7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81684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4CE9A6-BC14-FA53-BA2A-CEC4F5A53C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05036C-8B97-2985-DE05-961234ABE1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4DF599-37AB-6FBD-B42C-A98B36407A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145708-643A-7E9B-88F2-8383B4B81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85F7D-7FF9-4790-9EF8-6CFA6BC853C9}" type="datetimeFigureOut">
              <a:rPr lang="en-GB" smtClean="0"/>
              <a:t>12/12/2024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DD9FCD5-526D-70D8-3E9C-51B69E3438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302CCA-2671-4210-6203-4BD9048735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B0381-3304-48E0-8456-FAB078F8B7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89194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612B68-B6A8-5309-CF2F-D00CA642E5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6D40908-7174-0171-7004-38D98E94117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57AF709-367E-03E0-896E-FBEEEDBEA3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C51DE37-FD62-EE32-E75D-4002A372D4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85F7D-7FF9-4790-9EF8-6CFA6BC853C9}" type="datetimeFigureOut">
              <a:rPr lang="en-GB" smtClean="0"/>
              <a:t>12/12/2024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6DB2666-A715-52A1-0E28-E77B615386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F4D6D2-B1AF-0FD2-220C-F57EB0423B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B0381-3304-48E0-8456-FAB078F8B7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5184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A6F5343-5348-89F5-8299-A9D1E97B15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42D6E2-5DCA-BF6A-CC9C-61012A64D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85ADFA-7FCF-92C4-4BEE-5ABBFB73B3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F385F7D-7FF9-4790-9EF8-6CFA6BC853C9}" type="datetimeFigureOut">
              <a:rPr lang="en-GB" smtClean="0"/>
              <a:t>12/12/2024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4BEA0D-3468-C515-C251-81306CB219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0C6468-0A6A-6946-47D1-C8EC586772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16B0381-3304-48E0-8456-FAB078F8B7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2951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.png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.png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.png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.png"/><Relationship Id="rId4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.png"/><Relationship Id="rId4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8.png"/><Relationship Id="rId5" Type="http://schemas.openxmlformats.org/officeDocument/2006/relationships/image" Target="../media/image3.png"/><Relationship Id="rId4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4.png"/><Relationship Id="rId4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3.png"/><Relationship Id="rId4" Type="http://schemas.openxmlformats.org/officeDocument/2006/relationships/image" Target="../media/image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7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3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4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6.png"/><Relationship Id="rId4" Type="http://schemas.openxmlformats.org/officeDocument/2006/relationships/image" Target="../media/image3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60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62.png"/><Relationship Id="rId4" Type="http://schemas.openxmlformats.org/officeDocument/2006/relationships/image" Target="../media/image3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3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66.png"/><Relationship Id="rId5" Type="http://schemas.openxmlformats.org/officeDocument/2006/relationships/image" Target="../media/image65.png"/><Relationship Id="rId4" Type="http://schemas.openxmlformats.org/officeDocument/2006/relationships/image" Target="../media/image3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68.png"/><Relationship Id="rId5" Type="http://schemas.openxmlformats.org/officeDocument/2006/relationships/image" Target="../media/image66.png"/><Relationship Id="rId4" Type="http://schemas.openxmlformats.org/officeDocument/2006/relationships/image" Target="../media/image3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9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.png"/><Relationship Id="rId4" Type="http://schemas.openxmlformats.org/officeDocument/2006/relationships/image" Target="../media/image76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78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9.png"/><Relationship Id="rId4" Type="http://schemas.openxmlformats.org/officeDocument/2006/relationships/image" Target="../media/image3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.png"/><Relationship Id="rId4" Type="http://schemas.openxmlformats.org/officeDocument/2006/relationships/image" Target="../media/image80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1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2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84.png"/><Relationship Id="rId4" Type="http://schemas.openxmlformats.org/officeDocument/2006/relationships/image" Target="../media/image83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86.png"/><Relationship Id="rId4" Type="http://schemas.openxmlformats.org/officeDocument/2006/relationships/image" Target="../media/image85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7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8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91.png"/><Relationship Id="rId4" Type="http://schemas.openxmlformats.org/officeDocument/2006/relationships/image" Target="../media/image3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.png"/><Relationship Id="rId4" Type="http://schemas.openxmlformats.org/officeDocument/2006/relationships/image" Target="../media/image94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98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99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01.png"/><Relationship Id="rId4" Type="http://schemas.openxmlformats.org/officeDocument/2006/relationships/image" Target="../media/image100.pn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2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04.png"/><Relationship Id="rId4" Type="http://schemas.openxmlformats.org/officeDocument/2006/relationships/image" Target="../media/image10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.pn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5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6.pn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08.png"/><Relationship Id="rId4" Type="http://schemas.openxmlformats.org/officeDocument/2006/relationships/image" Target="../media/image107.pn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9.png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990479F8-1EED-0DC7-35E6-42F1BAF55FFC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61000"/>
          </a:blip>
          <a:stretch>
            <a:fillRect/>
          </a:stretch>
        </p:blipFill>
        <p:spPr>
          <a:xfrm>
            <a:off x="5486400" y="1054571"/>
            <a:ext cx="6804252" cy="5803429"/>
          </a:xfrm>
          <a:prstGeom prst="rect">
            <a:avLst/>
          </a:prstGeom>
        </p:spPr>
      </p:pic>
      <p:pic>
        <p:nvPicPr>
          <p:cNvPr id="4" name="Picture 3" descr="A black and white sign&#10;&#10;Description automatically generated">
            <a:extLst>
              <a:ext uri="{FF2B5EF4-FFF2-40B4-BE49-F238E27FC236}">
                <a16:creationId xmlns:a16="http://schemas.microsoft.com/office/drawing/2014/main" id="{2EAA2C4B-218B-D113-AB92-392615E471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3525" y="253611"/>
            <a:ext cx="1552640" cy="394970"/>
          </a:xfrm>
          <a:prstGeom prst="rect">
            <a:avLst/>
          </a:prstGeom>
        </p:spPr>
      </p:pic>
      <p:pic>
        <p:nvPicPr>
          <p:cNvPr id="5" name="Picture 4" descr="A logo with a red arrow and blue and white letters&#10;&#10;Description automatically generated">
            <a:extLst>
              <a:ext uri="{FF2B5EF4-FFF2-40B4-BE49-F238E27FC236}">
                <a16:creationId xmlns:a16="http://schemas.microsoft.com/office/drawing/2014/main" id="{D784752D-4B98-E8F3-82AE-46AF8C911AB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67717" y="20794"/>
            <a:ext cx="874628" cy="62973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2DF68AA-F780-72B1-1EF8-BA4330CF335E}"/>
              </a:ext>
            </a:extLst>
          </p:cNvPr>
          <p:cNvSpPr txBox="1"/>
          <p:nvPr/>
        </p:nvSpPr>
        <p:spPr>
          <a:xfrm>
            <a:off x="263525" y="1081777"/>
            <a:ext cx="7325833" cy="54784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defRPr sz="2400">
                <a:solidFill>
                  <a:srgbClr val="C8C8C8"/>
                </a:solidFill>
              </a:defRPr>
            </a:pPr>
            <a:endParaRPr lang="en-GB" sz="4400" u="sng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l">
              <a:defRPr sz="2400">
                <a:solidFill>
                  <a:srgbClr val="C8C8C8"/>
                </a:solidFill>
              </a:defRPr>
            </a:pPr>
            <a:r>
              <a:rPr lang="en-GB" sz="4400" u="sng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EIC Yellow Report</a:t>
            </a:r>
          </a:p>
          <a:p>
            <a:pPr algn="l">
              <a:defRPr sz="2400">
                <a:solidFill>
                  <a:srgbClr val="C8C8C8"/>
                </a:solidFill>
              </a:defRPr>
            </a:pPr>
            <a:endParaRPr lang="en-GB" sz="4400" u="sng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l">
              <a:defRPr sz="2400">
                <a:solidFill>
                  <a:srgbClr val="C8C8C8"/>
                </a:solidFill>
              </a:defRPr>
            </a:pPr>
            <a:r>
              <a:rPr lang="en-GB" sz="4400" u="sng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Volume I</a:t>
            </a:r>
            <a:endParaRPr lang="en-GB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l">
              <a:defRPr sz="2400">
                <a:solidFill>
                  <a:srgbClr val="C8C8C8"/>
                </a:solidFill>
              </a:defRPr>
            </a:pPr>
            <a:endParaRPr lang="en-GB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l">
              <a:defRPr sz="2400">
                <a:solidFill>
                  <a:srgbClr val="C8C8C8"/>
                </a:solidFill>
              </a:defRPr>
            </a:pPr>
            <a:endParaRPr lang="en-GB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l">
              <a:defRPr sz="2400">
                <a:solidFill>
                  <a:srgbClr val="C8C8C8"/>
                </a:solidFill>
              </a:defRPr>
            </a:pPr>
            <a:endParaRPr lang="en-GB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l">
              <a:defRPr sz="2400">
                <a:solidFill>
                  <a:srgbClr val="C8C8C8"/>
                </a:solidFill>
              </a:defRPr>
            </a:pPr>
            <a:endParaRPr lang="en-GB" sz="1000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l">
              <a:defRPr sz="2400">
                <a:solidFill>
                  <a:srgbClr val="C8C8C8"/>
                </a:solidFill>
              </a:defRPr>
            </a:pPr>
            <a:endParaRPr lang="en-GB" sz="1000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l">
              <a:defRPr sz="2400">
                <a:solidFill>
                  <a:srgbClr val="C8C8C8"/>
                </a:solidFill>
              </a:defRPr>
            </a:pPr>
            <a:r>
              <a:rPr lang="en-GB" i="1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Athavan Ramalingam</a:t>
            </a:r>
          </a:p>
          <a:p>
            <a:pPr algn="l">
              <a:defRPr sz="2400">
                <a:solidFill>
                  <a:srgbClr val="C8C8C8"/>
                </a:solidFill>
              </a:defRPr>
            </a:pPr>
            <a:endParaRPr lang="en-GB" sz="1000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>
              <a:defRPr sz="2400">
                <a:solidFill>
                  <a:srgbClr val="C8C8C8"/>
                </a:solidFill>
              </a:defRPr>
            </a:pPr>
            <a:r>
              <a:rPr lang="en-GB" i="1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Journal club – 12/12/2024</a:t>
            </a:r>
          </a:p>
          <a:p>
            <a:pPr algn="l">
              <a:defRPr sz="2400">
                <a:solidFill>
                  <a:srgbClr val="C8C8C8"/>
                </a:solidFill>
              </a:defRPr>
            </a:pPr>
            <a:endParaRPr lang="en-GB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2A2E6498-2A20-E602-F5FE-FE0243265259}"/>
              </a:ext>
            </a:extLst>
          </p:cNvPr>
          <p:cNvSpPr txBox="1">
            <a:spLocks/>
          </p:cNvSpPr>
          <p:nvPr/>
        </p:nvSpPr>
        <p:spPr>
          <a:xfrm>
            <a:off x="924849" y="4341530"/>
            <a:ext cx="2966484" cy="9590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 sz="2400">
                <a:solidFill>
                  <a:srgbClr val="C8C8C8"/>
                </a:solidFill>
              </a:defRPr>
            </a:pPr>
            <a:endParaRPr lang="en-GB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03144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A3054F-E747-BADD-B338-7C57961F32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and white sign&#10;&#10;Description automatically generated">
            <a:extLst>
              <a:ext uri="{FF2B5EF4-FFF2-40B4-BE49-F238E27FC236}">
                <a16:creationId xmlns:a16="http://schemas.microsoft.com/office/drawing/2014/main" id="{16D90DFB-5E96-B0B3-7088-68F43883F2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525" y="253611"/>
            <a:ext cx="1552640" cy="394970"/>
          </a:xfrm>
          <a:prstGeom prst="rect">
            <a:avLst/>
          </a:prstGeom>
        </p:spPr>
      </p:pic>
      <p:sp>
        <p:nvSpPr>
          <p:cNvPr id="9" name="Subtitle 2">
            <a:extLst>
              <a:ext uri="{FF2B5EF4-FFF2-40B4-BE49-F238E27FC236}">
                <a16:creationId xmlns:a16="http://schemas.microsoft.com/office/drawing/2014/main" id="{BA23056E-4DD7-39B2-4F58-0A4C2B56486C}"/>
              </a:ext>
            </a:extLst>
          </p:cNvPr>
          <p:cNvSpPr txBox="1">
            <a:spLocks/>
          </p:cNvSpPr>
          <p:nvPr/>
        </p:nvSpPr>
        <p:spPr>
          <a:xfrm>
            <a:off x="924849" y="4341530"/>
            <a:ext cx="2966484" cy="9590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 sz="2400">
                <a:solidFill>
                  <a:srgbClr val="C8C8C8"/>
                </a:solidFill>
              </a:defRPr>
            </a:pPr>
            <a:endParaRPr lang="en-GB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6DC73A4-340B-0960-8F51-CBA451B0F1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525" y="908050"/>
            <a:ext cx="4765675" cy="463550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bg1"/>
                </a:solidFill>
              </a:rPr>
              <a:t>2.1 Introduction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3B72F207-D403-7A56-11B2-926F80AC86D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183188" y="1577845"/>
            <a:ext cx="6745287" cy="1422978"/>
          </a:xfr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4A18478-3B15-42B1-3010-FACBA06C10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63525" y="1371601"/>
            <a:ext cx="4765675" cy="5393266"/>
          </a:xfrm>
        </p:spPr>
        <p:txBody>
          <a:bodyPr>
            <a:normAutofit/>
          </a:bodyPr>
          <a:lstStyle/>
          <a:p>
            <a:pPr marL="457200" indent="-457200">
              <a:buAutoNum type="arabicPeriod" startAt="6"/>
            </a:pPr>
            <a:r>
              <a:rPr lang="en-GB" sz="2000" dirty="0">
                <a:solidFill>
                  <a:schemeClr val="bg1"/>
                </a:solidFill>
              </a:rPr>
              <a:t>How does a </a:t>
            </a:r>
            <a:r>
              <a:rPr lang="en-GB" sz="2000" dirty="0">
                <a:solidFill>
                  <a:srgbClr val="FFFF00"/>
                </a:solidFill>
              </a:rPr>
              <a:t>dense nuclear environment</a:t>
            </a:r>
            <a:r>
              <a:rPr lang="en-GB" sz="2000" dirty="0">
                <a:solidFill>
                  <a:schemeClr val="bg1"/>
                </a:solidFill>
              </a:rPr>
              <a:t> affect the dynamics of </a:t>
            </a:r>
            <a:r>
              <a:rPr lang="en-GB" sz="2000" dirty="0">
                <a:solidFill>
                  <a:srgbClr val="FFFF00"/>
                </a:solidFill>
              </a:rPr>
              <a:t>quarks and gluons</a:t>
            </a:r>
            <a:r>
              <a:rPr lang="en-GB" sz="2000" dirty="0">
                <a:solidFill>
                  <a:schemeClr val="bg1"/>
                </a:solidFill>
              </a:rPr>
              <a:t>, their correlations, and their interactions? </a:t>
            </a:r>
          </a:p>
          <a:p>
            <a:pPr marL="457200" indent="-457200">
              <a:buAutoNum type="arabicPeriod" startAt="7"/>
            </a:pPr>
            <a:r>
              <a:rPr lang="en-GB" sz="2000" dirty="0">
                <a:solidFill>
                  <a:schemeClr val="bg1"/>
                </a:solidFill>
              </a:rPr>
              <a:t>What happens to the </a:t>
            </a:r>
            <a:r>
              <a:rPr lang="en-GB" sz="2000" dirty="0">
                <a:solidFill>
                  <a:srgbClr val="FFFF00"/>
                </a:solidFill>
              </a:rPr>
              <a:t>gluon density </a:t>
            </a:r>
            <a:r>
              <a:rPr lang="en-GB" sz="2000" dirty="0">
                <a:solidFill>
                  <a:schemeClr val="bg1"/>
                </a:solidFill>
              </a:rPr>
              <a:t>in </a:t>
            </a:r>
            <a:r>
              <a:rPr lang="en-GB" sz="2000" dirty="0">
                <a:solidFill>
                  <a:srgbClr val="FFFF00"/>
                </a:solidFill>
              </a:rPr>
              <a:t>nuclei</a:t>
            </a:r>
            <a:r>
              <a:rPr lang="en-GB" sz="2000" dirty="0">
                <a:solidFill>
                  <a:schemeClr val="bg1"/>
                </a:solidFill>
              </a:rPr>
              <a:t>? </a:t>
            </a:r>
          </a:p>
          <a:p>
            <a:pPr marL="457200" indent="-457200">
              <a:buAutoNum type="arabicPeriod" startAt="8"/>
            </a:pPr>
            <a:r>
              <a:rPr lang="en-GB" sz="2000" dirty="0">
                <a:solidFill>
                  <a:schemeClr val="bg1"/>
                </a:solidFill>
              </a:rPr>
              <a:t>Does it </a:t>
            </a:r>
            <a:r>
              <a:rPr lang="en-GB" sz="2000" dirty="0">
                <a:solidFill>
                  <a:srgbClr val="FFFF00"/>
                </a:solidFill>
              </a:rPr>
              <a:t>saturate at high energy</a:t>
            </a:r>
            <a:r>
              <a:rPr lang="en-GB" sz="2000" dirty="0">
                <a:solidFill>
                  <a:schemeClr val="bg1"/>
                </a:solidFill>
              </a:rPr>
              <a:t>, giving rise to </a:t>
            </a:r>
            <a:r>
              <a:rPr lang="en-GB" sz="2000" dirty="0">
                <a:solidFill>
                  <a:srgbClr val="FFFF00"/>
                </a:solidFill>
              </a:rPr>
              <a:t>gluonic matter </a:t>
            </a:r>
            <a:r>
              <a:rPr lang="en-GB" sz="2000" dirty="0">
                <a:solidFill>
                  <a:schemeClr val="bg1"/>
                </a:solidFill>
              </a:rPr>
              <a:t>or a </a:t>
            </a:r>
            <a:r>
              <a:rPr lang="en-GB" sz="2000" dirty="0">
                <a:solidFill>
                  <a:srgbClr val="FFFF00"/>
                </a:solidFill>
              </a:rPr>
              <a:t>gluonic phase</a:t>
            </a:r>
            <a:r>
              <a:rPr lang="en-GB" sz="2000" dirty="0">
                <a:solidFill>
                  <a:schemeClr val="bg1"/>
                </a:solidFill>
              </a:rPr>
              <a:t> with universal properties in all nuclei and even in nucleons?</a:t>
            </a:r>
          </a:p>
        </p:txBody>
      </p:sp>
      <p:pic>
        <p:nvPicPr>
          <p:cNvPr id="11" name="Picture 10" descr="A logo with a red arrow and blue and white letters&#10;&#10;Description automatically generated">
            <a:extLst>
              <a:ext uri="{FF2B5EF4-FFF2-40B4-BE49-F238E27FC236}">
                <a16:creationId xmlns:a16="http://schemas.microsoft.com/office/drawing/2014/main" id="{CB192181-0BD7-F8C3-3073-E49398BDD9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67717" y="20794"/>
            <a:ext cx="874628" cy="629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01387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ADA997-DEF6-377F-1E3A-E6C183DF60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and white sign&#10;&#10;Description automatically generated">
            <a:extLst>
              <a:ext uri="{FF2B5EF4-FFF2-40B4-BE49-F238E27FC236}">
                <a16:creationId xmlns:a16="http://schemas.microsoft.com/office/drawing/2014/main" id="{98EBAE66-E6C9-DAB8-0E4B-E177E6CB67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525" y="253611"/>
            <a:ext cx="1552640" cy="394970"/>
          </a:xfrm>
          <a:prstGeom prst="rect">
            <a:avLst/>
          </a:prstGeom>
        </p:spPr>
      </p:pic>
      <p:sp>
        <p:nvSpPr>
          <p:cNvPr id="9" name="Subtitle 2">
            <a:extLst>
              <a:ext uri="{FF2B5EF4-FFF2-40B4-BE49-F238E27FC236}">
                <a16:creationId xmlns:a16="http://schemas.microsoft.com/office/drawing/2014/main" id="{0BC1000B-438C-AEFD-E8B7-CFC921A579AD}"/>
              </a:ext>
            </a:extLst>
          </p:cNvPr>
          <p:cNvSpPr txBox="1">
            <a:spLocks/>
          </p:cNvSpPr>
          <p:nvPr/>
        </p:nvSpPr>
        <p:spPr>
          <a:xfrm>
            <a:off x="924849" y="4341530"/>
            <a:ext cx="2966484" cy="9590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 sz="2400">
                <a:solidFill>
                  <a:srgbClr val="C8C8C8"/>
                </a:solidFill>
              </a:defRPr>
            </a:pPr>
            <a:endParaRPr lang="en-GB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1972D5-AB09-B642-E492-74B62F6DE1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525" y="908050"/>
            <a:ext cx="4765675" cy="463550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bg1"/>
                </a:solidFill>
              </a:rPr>
              <a:t>2.1 Introduction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474A18AC-B2C5-2275-6E79-7AC5F3261D0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565415" y="253611"/>
            <a:ext cx="5278557" cy="6510727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 Placeholder 5">
                <a:extLst>
                  <a:ext uri="{FF2B5EF4-FFF2-40B4-BE49-F238E27FC236}">
                    <a16:creationId xmlns:a16="http://schemas.microsoft.com/office/drawing/2014/main" id="{3DEBB80E-6239-27C7-4388-9988F29BF867}"/>
                  </a:ext>
                </a:extLst>
              </p:cNvPr>
              <p:cNvSpPr>
                <a:spLocks noGrp="1"/>
              </p:cNvSpPr>
              <p:nvPr>
                <p:ph type="body" sz="half" idx="2"/>
              </p:nvPr>
            </p:nvSpPr>
            <p:spPr>
              <a:xfrm>
                <a:off x="263525" y="1371601"/>
                <a:ext cx="4902835" cy="5393266"/>
              </a:xfrm>
            </p:spPr>
            <p:txBody>
              <a:bodyPr/>
              <a:lstStyle/>
              <a:p>
                <a:r>
                  <a:rPr lang="en-GB" dirty="0">
                    <a:solidFill>
                      <a:schemeClr val="bg1"/>
                    </a:solidFill>
                  </a:rPr>
                  <a:t>LH - polarised and unpolarised </a:t>
                </a:r>
                <a14:m>
                  <m:oMath xmlns:m="http://schemas.openxmlformats.org/officeDocument/2006/math">
                    <m:r>
                      <a:rPr lang="en-GB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𝑒</m:t>
                    </m:r>
                    <m:r>
                      <a:rPr lang="en-GB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GB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>
                    <a:solidFill>
                      <a:schemeClr val="bg1"/>
                    </a:solidFill>
                  </a:rPr>
                  <a:t>collisions</a:t>
                </a:r>
              </a:p>
              <a:p>
                <a:r>
                  <a:rPr lang="en-GB" dirty="0">
                    <a:solidFill>
                      <a:schemeClr val="bg1"/>
                    </a:solidFill>
                  </a:rPr>
                  <a:t>RH - </a:t>
                </a:r>
                <a14:m>
                  <m:oMath xmlns:m="http://schemas.openxmlformats.org/officeDocument/2006/math">
                    <m:r>
                      <a:rPr lang="en-GB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𝑒</m:t>
                    </m:r>
                    <m:r>
                      <a:rPr lang="en-GB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>
                    <a:solidFill>
                      <a:schemeClr val="bg1"/>
                    </a:solidFill>
                  </a:rPr>
                  <a:t>collisions</a:t>
                </a:r>
              </a:p>
              <a:p>
                <a:endParaRPr lang="en-GB" dirty="0">
                  <a:solidFill>
                    <a:schemeClr val="bg1"/>
                  </a:solidFill>
                </a:endParaRPr>
              </a:p>
              <a:p>
                <a14:m>
                  <m:oMath xmlns:m="http://schemas.openxmlformats.org/officeDocument/2006/math">
                    <m:r>
                      <a:rPr lang="en-GB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GB" dirty="0">
                    <a:solidFill>
                      <a:schemeClr val="bg1"/>
                    </a:solidFill>
                  </a:rPr>
                  <a:t> - measure of the momentum fraction of the struck parton inside the parent-proton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GB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p>
                        <m:r>
                          <a:rPr lang="en-GB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GB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>
                    <a:solidFill>
                      <a:schemeClr val="bg1"/>
                    </a:solidFill>
                  </a:rPr>
                  <a:t>- the square of the momentum transfer between electron and proton and is inversely proportional to the resolution</a:t>
                </a:r>
              </a:p>
              <a:p>
                <a:r>
                  <a:rPr lang="en-GB" dirty="0">
                    <a:solidFill>
                      <a:schemeClr val="bg1"/>
                    </a:solidFill>
                  </a:rPr>
                  <a:t>Diagonal lines - lines of constant inelasticity y, which is the ratio of the virtual photon's energy to the electron energy in the target rest frame</a:t>
                </a:r>
              </a:p>
              <a:p>
                <a:r>
                  <a:rPr lang="en-GB" dirty="0">
                    <a:solidFill>
                      <a:schemeClr val="bg1"/>
                    </a:solidFill>
                  </a:rPr>
                  <a:t>Maximum value is 1 for y.</a:t>
                </a:r>
              </a:p>
              <a:p>
                <a:endParaRPr lang="en-GB" dirty="0">
                  <a:solidFill>
                    <a:schemeClr val="bg1"/>
                  </a:solidFill>
                </a:endParaRPr>
              </a:p>
              <a:p>
                <a:r>
                  <a:rPr lang="en-GB" dirty="0">
                    <a:solidFill>
                      <a:schemeClr val="bg1"/>
                    </a:solidFill>
                  </a:rPr>
                  <a:t>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x-IV_mathan" sz="1800" i="1" smtClean="0">
                            <a:solidFill>
                              <a:srgbClr val="FFFF00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x-IV_mathan" sz="1800">
                            <a:solidFill>
                              <a:srgbClr val="FFFF00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p>
                        <m:r>
                          <a:rPr lang="x-IV_mathan" sz="1800">
                            <a:solidFill>
                              <a:srgbClr val="FFFF00"/>
                            </a:solidFill>
                            <a:effectLst/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x-IV_mathan" sz="1800">
                        <a:solidFill>
                          <a:srgbClr val="FFFF00"/>
                        </a:solidFill>
                        <a:effectLst/>
                        <a:latin typeface="Cambria Math" panose="02040503050406030204" pitchFamily="18" charset="0"/>
                      </a:rPr>
                      <m:t>≃</m:t>
                    </m:r>
                    <m:r>
                      <a:rPr lang="x-IV_mathan" sz="1800">
                        <a:solidFill>
                          <a:srgbClr val="FFFF00"/>
                        </a:solidFill>
                        <a:effectLst/>
                        <a:latin typeface="Cambria Math" panose="02040503050406030204" pitchFamily="18" charset="0"/>
                      </a:rPr>
                      <m:t>𝑠𝑥𝑦</m:t>
                    </m:r>
                  </m:oMath>
                </a14:m>
                <a:endParaRPr lang="x-IV_mathan" sz="1800" dirty="0">
                  <a:solidFill>
                    <a:srgbClr val="FFFF00"/>
                  </a:solidFill>
                  <a:effectLst/>
                  <a:latin typeface="Cambria Math" panose="02040503050406030204" pitchFamily="18" charset="0"/>
                </a:endParaRPr>
              </a:p>
              <a:p>
                <a:endParaRPr lang="en-GB" dirty="0">
                  <a:solidFill>
                    <a:schemeClr val="bg1"/>
                  </a:solidFill>
                </a:endParaRPr>
              </a:p>
              <a:p>
                <a:r>
                  <a:rPr lang="en-GB" dirty="0">
                    <a:solidFill>
                      <a:schemeClr val="bg1"/>
                    </a:solidFill>
                  </a:rPr>
                  <a:t>Energy range for </a:t>
                </a:r>
                <a14:m>
                  <m:oMath xmlns:m="http://schemas.openxmlformats.org/officeDocument/2006/math">
                    <m:r>
                      <a:rPr lang="en-GB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𝑒</m:t>
                    </m:r>
                    <m:r>
                      <a:rPr lang="en-GB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GB" dirty="0">
                    <a:solidFill>
                      <a:schemeClr val="bg1"/>
                    </a:solidFill>
                  </a:rPr>
                  <a:t> collisions of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GB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GB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rad>
                  </m:oMath>
                </a14:m>
                <a:r>
                  <a:rPr lang="en-GB" dirty="0">
                    <a:solidFill>
                      <a:schemeClr val="bg1"/>
                    </a:solidFill>
                  </a:rPr>
                  <a:t> is 20 to 140GeV</a:t>
                </a:r>
              </a:p>
            </p:txBody>
          </p:sp>
        </mc:Choice>
        <mc:Fallback xmlns="">
          <p:sp>
            <p:nvSpPr>
              <p:cNvPr id="6" name="Text Placeholder 5">
                <a:extLst>
                  <a:ext uri="{FF2B5EF4-FFF2-40B4-BE49-F238E27FC236}">
                    <a16:creationId xmlns:a16="http://schemas.microsoft.com/office/drawing/2014/main" id="{3DEBB80E-6239-27C7-4388-9988F29BF86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2"/>
              </p:nvPr>
            </p:nvSpPr>
            <p:spPr>
              <a:xfrm>
                <a:off x="263525" y="1371601"/>
                <a:ext cx="4902835" cy="5393266"/>
              </a:xfrm>
              <a:blipFill>
                <a:blip r:embed="rId4"/>
                <a:stretch>
                  <a:fillRect l="-621" t="-79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 descr="A logo with a red arrow and blue and white letters&#10;&#10;Description automatically generated">
            <a:extLst>
              <a:ext uri="{FF2B5EF4-FFF2-40B4-BE49-F238E27FC236}">
                <a16:creationId xmlns:a16="http://schemas.microsoft.com/office/drawing/2014/main" id="{C572BA5D-0BAE-6443-72AF-6E4EA6BE3F9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67717" y="20794"/>
            <a:ext cx="874628" cy="629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97546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064982-1044-7324-66D4-2C492D197B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and white sign&#10;&#10;Description automatically generated">
            <a:extLst>
              <a:ext uri="{FF2B5EF4-FFF2-40B4-BE49-F238E27FC236}">
                <a16:creationId xmlns:a16="http://schemas.microsoft.com/office/drawing/2014/main" id="{EB267454-CEBD-167D-21AC-18E660C662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525" y="253611"/>
            <a:ext cx="1552640" cy="394970"/>
          </a:xfrm>
          <a:prstGeom prst="rect">
            <a:avLst/>
          </a:prstGeom>
        </p:spPr>
      </p:pic>
      <p:sp>
        <p:nvSpPr>
          <p:cNvPr id="9" name="Subtitle 2">
            <a:extLst>
              <a:ext uri="{FF2B5EF4-FFF2-40B4-BE49-F238E27FC236}">
                <a16:creationId xmlns:a16="http://schemas.microsoft.com/office/drawing/2014/main" id="{7DDA7EA7-EED3-6511-3A5C-1A43802AC1D4}"/>
              </a:ext>
            </a:extLst>
          </p:cNvPr>
          <p:cNvSpPr txBox="1">
            <a:spLocks/>
          </p:cNvSpPr>
          <p:nvPr/>
        </p:nvSpPr>
        <p:spPr>
          <a:xfrm>
            <a:off x="924849" y="4341530"/>
            <a:ext cx="2966484" cy="9590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 sz="2400">
                <a:solidFill>
                  <a:srgbClr val="C8C8C8"/>
                </a:solidFill>
              </a:defRPr>
            </a:pPr>
            <a:endParaRPr lang="en-GB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2CFF21-6728-89CD-D7F2-3F8B1C9ACE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525" y="908050"/>
            <a:ext cx="4765675" cy="463550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bg1"/>
                </a:solidFill>
              </a:rPr>
              <a:t>2.2 Origin of Nuclear Spin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C8B3E9B3-D09C-C60B-F442-3BEEA8453A7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029200" y="841762"/>
            <a:ext cx="6796512" cy="5923105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 Placeholder 5">
                <a:extLst>
                  <a:ext uri="{FF2B5EF4-FFF2-40B4-BE49-F238E27FC236}">
                    <a16:creationId xmlns:a16="http://schemas.microsoft.com/office/drawing/2014/main" id="{806741CF-226A-C955-4E7C-1A47F6A3AA67}"/>
                  </a:ext>
                </a:extLst>
              </p:cNvPr>
              <p:cNvSpPr>
                <a:spLocks noGrp="1"/>
              </p:cNvSpPr>
              <p:nvPr>
                <p:ph type="body" sz="half" idx="2"/>
              </p:nvPr>
            </p:nvSpPr>
            <p:spPr>
              <a:xfrm>
                <a:off x="263525" y="1371601"/>
                <a:ext cx="4765675" cy="5393266"/>
              </a:xfrm>
            </p:spPr>
            <p:txBody>
              <a:bodyPr/>
              <a:lstStyle/>
              <a:p>
                <a:r>
                  <a:rPr lang="en-GB" dirty="0">
                    <a:solidFill>
                      <a:schemeClr val="bg1"/>
                    </a:solidFill>
                  </a:rPr>
                  <a:t>Understanding of Nucleon spin from quark and gluon spin and angular momentum</a:t>
                </a:r>
              </a:p>
              <a:p>
                <a:endParaRPr lang="en-GB" dirty="0">
                  <a:solidFill>
                    <a:schemeClr val="bg1"/>
                  </a:solidFill>
                </a:endParaRPr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x-IV_mathan" sz="1800" i="1" smtClean="0">
                            <a:solidFill>
                              <a:srgbClr val="FFFF00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x-IV_mathan" sz="1800">
                            <a:solidFill>
                              <a:srgbClr val="FFFF00"/>
                            </a:solidFill>
                            <a:effectLst/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x-IV_mathan" sz="1800">
                            <a:solidFill>
                              <a:srgbClr val="FFFF00"/>
                            </a:solidFill>
                            <a:effectLst/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x-IV_mathan" sz="1800" smtClean="0">
                        <a:solidFill>
                          <a:srgbClr val="FFFF00"/>
                        </a:solidFill>
                        <a:effectLst/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x-IV_mathan" sz="1800" i="1" smtClean="0">
                            <a:solidFill>
                              <a:srgbClr val="FFFF00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x-IV_mathan" sz="1800">
                            <a:solidFill>
                              <a:srgbClr val="FFFF00"/>
                            </a:solidFill>
                            <a:effectLst/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x-IV_mathan" sz="1800">
                            <a:solidFill>
                              <a:srgbClr val="FFFF00"/>
                            </a:solidFill>
                            <a:effectLst/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x-IV_mathan" sz="1800" smtClean="0">
                        <a:solidFill>
                          <a:srgbClr val="FFFF00"/>
                        </a:solidFill>
                        <a:effectLst/>
                        <a:latin typeface="Cambria Math" panose="02040503050406030204" pitchFamily="18" charset="0"/>
                      </a:rPr>
                      <m:t>∆</m:t>
                    </m:r>
                    <m:r>
                      <m:rPr>
                        <m:sty m:val="p"/>
                      </m:rPr>
                      <a:rPr lang="x-IV_mathan" sz="1800" smtClean="0">
                        <a:solidFill>
                          <a:srgbClr val="FFFF00"/>
                        </a:solidFill>
                        <a:effectLst/>
                        <a:latin typeface="Cambria Math" panose="02040503050406030204" pitchFamily="18" charset="0"/>
                      </a:rPr>
                      <m:t>Σ</m:t>
                    </m:r>
                    <m:d>
                      <m:dPr>
                        <m:ctrlPr>
                          <a:rPr lang="x-IV_mathan" sz="1800" i="1" smtClean="0">
                            <a:solidFill>
                              <a:srgbClr val="FFFF00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x-IV_mathan" sz="1800">
                            <a:solidFill>
                              <a:srgbClr val="FFFF00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</m:d>
                    <m:r>
                      <a:rPr lang="x-IV_mathan" sz="1800" smtClean="0">
                        <a:solidFill>
                          <a:srgbClr val="FFFF00"/>
                        </a:solidFill>
                        <a:effectLst/>
                        <a:latin typeface="Cambria Math" panose="02040503050406030204" pitchFamily="18" charset="0"/>
                      </a:rPr>
                      <m:t>+∆</m:t>
                    </m:r>
                    <m:r>
                      <a:rPr lang="x-IV_mathan" sz="1800" smtClean="0">
                        <a:solidFill>
                          <a:srgbClr val="FFFF00"/>
                        </a:solidFill>
                        <a:effectLst/>
                        <a:latin typeface="Cambria Math" panose="02040503050406030204" pitchFamily="18" charset="0"/>
                      </a:rPr>
                      <m:t>𝐺</m:t>
                    </m:r>
                    <m:d>
                      <m:dPr>
                        <m:ctrlPr>
                          <a:rPr lang="x-IV_mathan" sz="1800" i="1" smtClean="0">
                            <a:solidFill>
                              <a:srgbClr val="FFFF00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x-IV_mathan" sz="1800">
                            <a:solidFill>
                              <a:srgbClr val="FFFF00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</m:d>
                    <m:r>
                      <a:rPr lang="x-IV_mathan" sz="1800" smtClean="0">
                        <a:solidFill>
                          <a:srgbClr val="FFFF00"/>
                        </a:solidFill>
                        <a:effectLst/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x-IV_mathan" sz="1800" i="1" smtClean="0">
                            <a:solidFill>
                              <a:srgbClr val="FFFF00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x-IV_mathan" sz="1800">
                            <a:solidFill>
                              <a:srgbClr val="FFFF00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x-IV_mathan" sz="1800">
                            <a:solidFill>
                              <a:srgbClr val="FFFF00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𝑄</m:t>
                        </m:r>
                        <m:r>
                          <a:rPr lang="x-IV_mathan" sz="1800">
                            <a:solidFill>
                              <a:srgbClr val="FFFF00"/>
                            </a:solidFill>
                            <a:effectLst/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x-IV_mathan" sz="1800">
                            <a:solidFill>
                              <a:srgbClr val="FFFF00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𝐺</m:t>
                        </m:r>
                      </m:sub>
                    </m:sSub>
                    <m:d>
                      <m:dPr>
                        <m:ctrlPr>
                          <a:rPr lang="x-IV_mathan" sz="1800" i="1" smtClean="0">
                            <a:solidFill>
                              <a:srgbClr val="FFFF00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x-IV_mathan" sz="1800">
                            <a:solidFill>
                              <a:srgbClr val="FFFF00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</m:d>
                  </m:oMath>
                </a14:m>
                <a:r>
                  <a:rPr lang="x-IV_mathan" sz="1800" i="1" dirty="0">
                    <a:solidFill>
                      <a:srgbClr val="FFFF00"/>
                    </a:solidFill>
                    <a:effectLst/>
                    <a:latin typeface="Cambria Math" panose="02040503050406030204" pitchFamily="18" charset="0"/>
                  </a:rPr>
                  <a:t> - Nuclear Spin</a:t>
                </a:r>
                <a:endParaRPr lang="en-GB" dirty="0">
                  <a:solidFill>
                    <a:srgbClr val="FFFF00"/>
                  </a:solidFill>
                </a:endParaRPr>
              </a:p>
              <a:p>
                <a:endParaRPr lang="en-GB" dirty="0">
                  <a:solidFill>
                    <a:schemeClr val="bg1"/>
                  </a:solidFill>
                </a:endParaRPr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0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ΔΣ</m:t>
                    </m:r>
                  </m:oMath>
                </a14:m>
                <a:r>
                  <a:rPr lang="el-GR" dirty="0">
                    <a:solidFill>
                      <a:schemeClr val="bg1"/>
                    </a:solidFill>
                  </a:rPr>
                  <a:t> - </a:t>
                </a:r>
                <a:r>
                  <a:rPr lang="en-GB" dirty="0">
                    <a:solidFill>
                      <a:schemeClr val="bg1"/>
                    </a:solidFill>
                  </a:rPr>
                  <a:t>quark plus anti quark spin</a:t>
                </a:r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0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Δ</m:t>
                    </m:r>
                    <m:r>
                      <a:rPr lang="en-GB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𝐺</m:t>
                    </m:r>
                  </m:oMath>
                </a14:m>
                <a:r>
                  <a:rPr lang="en-GB" dirty="0">
                    <a:solidFill>
                      <a:schemeClr val="bg1"/>
                    </a:solidFill>
                  </a:rPr>
                  <a:t> - gluon spin</a:t>
                </a:r>
              </a:p>
              <a:p>
                <a14:m>
                  <m:oMath xmlns:m="http://schemas.openxmlformats.org/officeDocument/2006/math">
                    <m:r>
                      <a:rPr lang="en-GB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GB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>
                    <a:solidFill>
                      <a:schemeClr val="bg1"/>
                    </a:solidFill>
                  </a:rPr>
                  <a:t>- the parton angular momenta</a:t>
                </a:r>
              </a:p>
              <a:p>
                <a14:m>
                  <m:oMath xmlns:m="http://schemas.openxmlformats.org/officeDocument/2006/math">
                    <m:r>
                      <a:rPr lang="el-GR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l-GR" dirty="0">
                    <a:solidFill>
                      <a:schemeClr val="bg1"/>
                    </a:solidFill>
                  </a:rPr>
                  <a:t> - </a:t>
                </a:r>
                <a:r>
                  <a:rPr lang="en-GB" dirty="0">
                    <a:solidFill>
                      <a:schemeClr val="bg1"/>
                    </a:solidFill>
                  </a:rPr>
                  <a:t>renormalisation scale</a:t>
                </a:r>
              </a:p>
              <a:p>
                <a:endParaRPr lang="en-GB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" name="Text Placeholder 5">
                <a:extLst>
                  <a:ext uri="{FF2B5EF4-FFF2-40B4-BE49-F238E27FC236}">
                    <a16:creationId xmlns:a16="http://schemas.microsoft.com/office/drawing/2014/main" id="{806741CF-226A-C955-4E7C-1A47F6A3AA6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2"/>
              </p:nvPr>
            </p:nvSpPr>
            <p:spPr>
              <a:xfrm>
                <a:off x="263525" y="1371601"/>
                <a:ext cx="4765675" cy="5393266"/>
              </a:xfrm>
              <a:blipFill>
                <a:blip r:embed="rId4"/>
                <a:stretch>
                  <a:fillRect l="-639" t="-79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 descr="A logo with a red arrow and blue and white letters&#10;&#10;Description automatically generated">
            <a:extLst>
              <a:ext uri="{FF2B5EF4-FFF2-40B4-BE49-F238E27FC236}">
                <a16:creationId xmlns:a16="http://schemas.microsoft.com/office/drawing/2014/main" id="{1A0E1771-91B8-F402-DF3B-E2341134A4F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67717" y="20794"/>
            <a:ext cx="874628" cy="629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95500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C4AE90-3F65-F5BB-9BF7-830FD5854A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and white sign&#10;&#10;Description automatically generated">
            <a:extLst>
              <a:ext uri="{FF2B5EF4-FFF2-40B4-BE49-F238E27FC236}">
                <a16:creationId xmlns:a16="http://schemas.microsoft.com/office/drawing/2014/main" id="{D0019CA2-F842-2774-92A9-DD2A7BC70B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525" y="253611"/>
            <a:ext cx="1552640" cy="394970"/>
          </a:xfrm>
          <a:prstGeom prst="rect">
            <a:avLst/>
          </a:prstGeom>
        </p:spPr>
      </p:pic>
      <p:sp>
        <p:nvSpPr>
          <p:cNvPr id="9" name="Subtitle 2">
            <a:extLst>
              <a:ext uri="{FF2B5EF4-FFF2-40B4-BE49-F238E27FC236}">
                <a16:creationId xmlns:a16="http://schemas.microsoft.com/office/drawing/2014/main" id="{13D37D9E-0FE1-AF7C-9162-4452C991148D}"/>
              </a:ext>
            </a:extLst>
          </p:cNvPr>
          <p:cNvSpPr txBox="1">
            <a:spLocks/>
          </p:cNvSpPr>
          <p:nvPr/>
        </p:nvSpPr>
        <p:spPr>
          <a:xfrm>
            <a:off x="924849" y="4341530"/>
            <a:ext cx="2966484" cy="9590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 sz="2400">
                <a:solidFill>
                  <a:srgbClr val="C8C8C8"/>
                </a:solidFill>
              </a:defRPr>
            </a:pPr>
            <a:endParaRPr lang="en-GB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66932C5-B9F9-DB89-8559-2F34F9DB51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525" y="908050"/>
            <a:ext cx="4765675" cy="463550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bg1"/>
                </a:solidFill>
              </a:rPr>
              <a:t>2.2 Origin of Nuclear Spin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68B4A6F8-4004-099F-1546-09D59504C0E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915279" y="1139825"/>
            <a:ext cx="7125996" cy="3061068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 Placeholder 5">
                <a:extLst>
                  <a:ext uri="{FF2B5EF4-FFF2-40B4-BE49-F238E27FC236}">
                    <a16:creationId xmlns:a16="http://schemas.microsoft.com/office/drawing/2014/main" id="{3DA81E9E-070F-1420-11F2-5026643178A4}"/>
                  </a:ext>
                </a:extLst>
              </p:cNvPr>
              <p:cNvSpPr>
                <a:spLocks noGrp="1"/>
              </p:cNvSpPr>
              <p:nvPr>
                <p:ph type="body" sz="half" idx="2"/>
              </p:nvPr>
            </p:nvSpPr>
            <p:spPr>
              <a:xfrm>
                <a:off x="263525" y="1371601"/>
                <a:ext cx="4765675" cy="5393266"/>
              </a:xfrm>
            </p:spPr>
            <p:txBody>
              <a:bodyPr/>
              <a:lstStyle/>
              <a:p>
                <a:r>
                  <a:rPr lang="en-GB" dirty="0">
                    <a:solidFill>
                      <a:schemeClr val="bg1"/>
                    </a:solidFill>
                  </a:rPr>
                  <a:t>To obtain info on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0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ΔΣ</m:t>
                    </m:r>
                  </m:oMath>
                </a14:m>
                <a:r>
                  <a:rPr lang="en-GB" dirty="0">
                    <a:solidFill>
                      <a:schemeClr val="bg1"/>
                    </a:solidFill>
                  </a:rPr>
                  <a:t> and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dirty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Δ</m:t>
                    </m:r>
                    <m:r>
                      <a:rPr lang="en-GB" i="1" dirty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𝐺</m:t>
                    </m:r>
                  </m:oMath>
                </a14:m>
                <a:endParaRPr lang="en-GB" dirty="0">
                  <a:solidFill>
                    <a:schemeClr val="bg1"/>
                  </a:solidFill>
                </a:endParaRPr>
              </a:p>
              <a:p>
                <a:endParaRPr lang="en-GB" dirty="0">
                  <a:solidFill>
                    <a:schemeClr val="bg1"/>
                  </a:solidFill>
                </a:endParaRPr>
              </a:p>
              <a:p>
                <a:r>
                  <a:rPr lang="en-GB" dirty="0">
                    <a:solidFill>
                      <a:schemeClr val="bg1"/>
                    </a:solidFill>
                  </a:rPr>
                  <a:t>Requires assuring DIS with</a:t>
                </a:r>
              </a:p>
              <a:p>
                <a:pPr marL="285750" indent="-285750">
                  <a:buFontTx/>
                  <a:buChar char="-"/>
                </a:pPr>
                <a:r>
                  <a:rPr lang="en-GB" dirty="0">
                    <a:solidFill>
                      <a:schemeClr val="bg1"/>
                    </a:solidFill>
                  </a:rPr>
                  <a:t>Longitudinally polarised electrons</a:t>
                </a:r>
              </a:p>
              <a:p>
                <a:pPr marL="285750" indent="-285750">
                  <a:buFontTx/>
                  <a:buChar char="-"/>
                </a:pPr>
                <a:r>
                  <a:rPr lang="en-GB" dirty="0">
                    <a:solidFill>
                      <a:schemeClr val="bg1"/>
                    </a:solidFill>
                  </a:rPr>
                  <a:t>Longitudinally polarised proton  </a:t>
                </a:r>
              </a:p>
              <a:p>
                <a:pPr marL="285750" indent="-285750">
                  <a:buFontTx/>
                  <a:buChar char="-"/>
                </a:pPr>
                <a:endParaRPr lang="en-GB" dirty="0">
                  <a:solidFill>
                    <a:schemeClr val="bg1"/>
                  </a:solidFill>
                </a:endParaRPr>
              </a:p>
              <a:p>
                <a:r>
                  <a:rPr lang="en-GB" dirty="0">
                    <a:solidFill>
                      <a:schemeClr val="bg1"/>
                    </a:solidFill>
                  </a:rPr>
                  <a:t>Good electromagnetic calorimetry</a:t>
                </a:r>
              </a:p>
              <a:p>
                <a:r>
                  <a:rPr lang="en-GB" dirty="0">
                    <a:solidFill>
                      <a:schemeClr val="bg1"/>
                    </a:solidFill>
                  </a:rPr>
                  <a:t>Central detector </a:t>
                </a:r>
              </a:p>
              <a:p>
                <a:pPr marL="285750" indent="-285750">
                  <a:buFontTx/>
                  <a:buChar char="-"/>
                </a:pPr>
                <a14:m>
                  <m:oMath xmlns:m="http://schemas.openxmlformats.org/officeDocument/2006/math">
                    <m:r>
                      <a:rPr lang="el-GR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𝜎</m:t>
                    </m:r>
                    <m:r>
                      <a:rPr lang="el-GR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GB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)/</m:t>
                    </m:r>
                    <m:r>
                      <a:rPr lang="en-GB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GB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≈10%/√</m:t>
                    </m:r>
                    <m:r>
                      <a:rPr lang="en-GB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GB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⨂(1−3)% </m:t>
                    </m:r>
                  </m:oMath>
                </a14:m>
                <a:r>
                  <a:rPr lang="en-GB" dirty="0">
                    <a:solidFill>
                      <a:schemeClr val="bg1"/>
                    </a:solidFill>
                  </a:rPr>
                  <a:t>at midrapidity)</a:t>
                </a:r>
              </a:p>
              <a:p>
                <a:r>
                  <a:rPr lang="en-GB" dirty="0">
                    <a:solidFill>
                      <a:schemeClr val="bg1"/>
                    </a:solidFill>
                  </a:rPr>
                  <a:t>Backward rapidities </a:t>
                </a:r>
              </a:p>
              <a:p>
                <a:pPr marL="285750" indent="-285750">
                  <a:buFontTx/>
                  <a:buChar char="-"/>
                </a:pPr>
                <a14:m>
                  <m:oMath xmlns:m="http://schemas.openxmlformats.org/officeDocument/2006/math">
                    <m:r>
                      <a:rPr lang="el-GR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𝜎</m:t>
                    </m:r>
                    <m:r>
                      <a:rPr lang="el-GR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GB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)/</m:t>
                    </m:r>
                    <m:r>
                      <a:rPr lang="en-GB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GB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≈2%/√</m:t>
                    </m:r>
                    <m:r>
                      <a:rPr lang="en-GB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GB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⨂(1−3)%</m:t>
                    </m:r>
                  </m:oMath>
                </a14:m>
                <a:endParaRPr lang="en-GB" dirty="0">
                  <a:solidFill>
                    <a:schemeClr val="bg1"/>
                  </a:solidFill>
                </a:endParaRPr>
              </a:p>
              <a:p>
                <a:pPr marL="285750" indent="-285750">
                  <a:buFontTx/>
                  <a:buChar char="-"/>
                </a:pPr>
                <a:endParaRPr lang="en-GB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" name="Text Placeholder 5">
                <a:extLst>
                  <a:ext uri="{FF2B5EF4-FFF2-40B4-BE49-F238E27FC236}">
                    <a16:creationId xmlns:a16="http://schemas.microsoft.com/office/drawing/2014/main" id="{3DA81E9E-070F-1420-11F2-5026643178A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2"/>
              </p:nvPr>
            </p:nvSpPr>
            <p:spPr>
              <a:xfrm>
                <a:off x="263525" y="1371601"/>
                <a:ext cx="4765675" cy="5393266"/>
              </a:xfrm>
              <a:blipFill>
                <a:blip r:embed="rId4"/>
                <a:stretch>
                  <a:fillRect l="-639" t="-79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 descr="A logo with a red arrow and blue and white letters&#10;&#10;Description automatically generated">
            <a:extLst>
              <a:ext uri="{FF2B5EF4-FFF2-40B4-BE49-F238E27FC236}">
                <a16:creationId xmlns:a16="http://schemas.microsoft.com/office/drawing/2014/main" id="{84D02E36-A3FE-33BB-B7B3-0E09DE6CFB7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67717" y="20794"/>
            <a:ext cx="874628" cy="629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86659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B8D944-2DE5-CC77-6119-08B50A99E3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and white sign&#10;&#10;Description automatically generated">
            <a:extLst>
              <a:ext uri="{FF2B5EF4-FFF2-40B4-BE49-F238E27FC236}">
                <a16:creationId xmlns:a16="http://schemas.microsoft.com/office/drawing/2014/main" id="{BB0FB44B-2280-7459-0F58-C55A9B55E6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525" y="253611"/>
            <a:ext cx="1552640" cy="394970"/>
          </a:xfrm>
          <a:prstGeom prst="rect">
            <a:avLst/>
          </a:prstGeom>
        </p:spPr>
      </p:pic>
      <p:sp>
        <p:nvSpPr>
          <p:cNvPr id="9" name="Subtitle 2">
            <a:extLst>
              <a:ext uri="{FF2B5EF4-FFF2-40B4-BE49-F238E27FC236}">
                <a16:creationId xmlns:a16="http://schemas.microsoft.com/office/drawing/2014/main" id="{EC216530-41C6-05DC-591E-4FCFE79A542D}"/>
              </a:ext>
            </a:extLst>
          </p:cNvPr>
          <p:cNvSpPr txBox="1">
            <a:spLocks/>
          </p:cNvSpPr>
          <p:nvPr/>
        </p:nvSpPr>
        <p:spPr>
          <a:xfrm>
            <a:off x="924849" y="4341530"/>
            <a:ext cx="2966484" cy="9590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 sz="2400">
                <a:solidFill>
                  <a:srgbClr val="C8C8C8"/>
                </a:solidFill>
              </a:defRPr>
            </a:pPr>
            <a:endParaRPr lang="en-GB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A886E30-7B0F-A714-F48E-41F4DF15DE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525" y="908050"/>
            <a:ext cx="4765675" cy="463550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bg1"/>
                </a:solidFill>
              </a:rPr>
              <a:t>2.3 Origin of Nucleon Mass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4FE3CF54-3871-6480-E823-59CC88AEDA9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448994" y="908050"/>
            <a:ext cx="6213675" cy="5856288"/>
          </a:xfr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41C05AF-B6AE-41C1-3EBA-7A09844BDE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63525" y="1371601"/>
            <a:ext cx="4765675" cy="5393266"/>
          </a:xfrm>
        </p:spPr>
        <p:txBody>
          <a:bodyPr>
            <a:normAutofit/>
          </a:bodyPr>
          <a:lstStyle/>
          <a:p>
            <a:r>
              <a:rPr lang="en-GB" sz="2000" dirty="0">
                <a:solidFill>
                  <a:schemeClr val="bg1"/>
                </a:solidFill>
              </a:rPr>
              <a:t>Once upon a time…</a:t>
            </a:r>
          </a:p>
        </p:txBody>
      </p:sp>
      <p:pic>
        <p:nvPicPr>
          <p:cNvPr id="11" name="Picture 10" descr="A logo with a red arrow and blue and white letters&#10;&#10;Description automatically generated">
            <a:extLst>
              <a:ext uri="{FF2B5EF4-FFF2-40B4-BE49-F238E27FC236}">
                <a16:creationId xmlns:a16="http://schemas.microsoft.com/office/drawing/2014/main" id="{6422BFA9-6F17-0896-3D4B-283167E10B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67717" y="20794"/>
            <a:ext cx="874628" cy="629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05236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ECA760-9F00-31D7-3FEC-CF59E260E8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and white sign&#10;&#10;Description automatically generated">
            <a:extLst>
              <a:ext uri="{FF2B5EF4-FFF2-40B4-BE49-F238E27FC236}">
                <a16:creationId xmlns:a16="http://schemas.microsoft.com/office/drawing/2014/main" id="{0419F5EC-B7C1-7EB5-C4A3-AE39E2C064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3525" y="253611"/>
            <a:ext cx="1552640" cy="394970"/>
          </a:xfrm>
          <a:prstGeom prst="rect">
            <a:avLst/>
          </a:prstGeom>
        </p:spPr>
      </p:pic>
      <p:sp>
        <p:nvSpPr>
          <p:cNvPr id="9" name="Subtitle 2">
            <a:extLst>
              <a:ext uri="{FF2B5EF4-FFF2-40B4-BE49-F238E27FC236}">
                <a16:creationId xmlns:a16="http://schemas.microsoft.com/office/drawing/2014/main" id="{172F36B3-507B-4F8E-FAFB-F5D122AC1A1B}"/>
              </a:ext>
            </a:extLst>
          </p:cNvPr>
          <p:cNvSpPr txBox="1">
            <a:spLocks/>
          </p:cNvSpPr>
          <p:nvPr/>
        </p:nvSpPr>
        <p:spPr>
          <a:xfrm>
            <a:off x="924849" y="4341530"/>
            <a:ext cx="2966484" cy="9590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 sz="2400">
                <a:solidFill>
                  <a:srgbClr val="C8C8C8"/>
                </a:solidFill>
              </a:defRPr>
            </a:pPr>
            <a:endParaRPr lang="en-GB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A874514-2C64-E848-4C25-D8D7B430AB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525" y="908050"/>
            <a:ext cx="4765675" cy="463550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bg1"/>
                </a:solidFill>
              </a:rPr>
              <a:t>2.3 Origin of Nucleon Mass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892542AD-EB1B-E074-BEA8-AECEF118F88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1123628" y="3868615"/>
            <a:ext cx="10818718" cy="2529607"/>
          </a:xfr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51DFC30-A7D6-8DB3-1A80-F50128F9C8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63525" y="1371601"/>
            <a:ext cx="4765675" cy="5393266"/>
          </a:xfrm>
        </p:spPr>
        <p:txBody>
          <a:bodyPr>
            <a:normAutofit/>
          </a:bodyPr>
          <a:lstStyle/>
          <a:p>
            <a:r>
              <a:rPr lang="en-GB" sz="2000" dirty="0">
                <a:solidFill>
                  <a:schemeClr val="bg1"/>
                </a:solidFill>
              </a:rPr>
              <a:t>The multi-dimensional measurement for the quarkonium production cross-section near threshold, which demands high luminosity</a:t>
            </a:r>
          </a:p>
        </p:txBody>
      </p:sp>
      <p:pic>
        <p:nvPicPr>
          <p:cNvPr id="11" name="Picture 10" descr="A logo with a red arrow and blue and white letters&#10;&#10;Description automatically generated">
            <a:extLst>
              <a:ext uri="{FF2B5EF4-FFF2-40B4-BE49-F238E27FC236}">
                <a16:creationId xmlns:a16="http://schemas.microsoft.com/office/drawing/2014/main" id="{7FEDBA46-94C7-D602-9DD1-5E9D4836EFA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67717" y="20794"/>
            <a:ext cx="874628" cy="629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95925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CB5C77-C8E3-A381-0FBC-48B614D2BE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and white sign&#10;&#10;Description automatically generated">
            <a:extLst>
              <a:ext uri="{FF2B5EF4-FFF2-40B4-BE49-F238E27FC236}">
                <a16:creationId xmlns:a16="http://schemas.microsoft.com/office/drawing/2014/main" id="{0CD43738-5714-875C-B3BE-4D6BC482B7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525" y="253611"/>
            <a:ext cx="1552640" cy="394970"/>
          </a:xfrm>
          <a:prstGeom prst="rect">
            <a:avLst/>
          </a:prstGeom>
        </p:spPr>
      </p:pic>
      <p:sp>
        <p:nvSpPr>
          <p:cNvPr id="9" name="Subtitle 2">
            <a:extLst>
              <a:ext uri="{FF2B5EF4-FFF2-40B4-BE49-F238E27FC236}">
                <a16:creationId xmlns:a16="http://schemas.microsoft.com/office/drawing/2014/main" id="{A1C9C964-213C-931F-7AE1-3AE026CA8253}"/>
              </a:ext>
            </a:extLst>
          </p:cNvPr>
          <p:cNvSpPr txBox="1">
            <a:spLocks/>
          </p:cNvSpPr>
          <p:nvPr/>
        </p:nvSpPr>
        <p:spPr>
          <a:xfrm>
            <a:off x="924849" y="4341530"/>
            <a:ext cx="2966484" cy="9590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 sz="2400">
                <a:solidFill>
                  <a:srgbClr val="C8C8C8"/>
                </a:solidFill>
              </a:defRPr>
            </a:pPr>
            <a:endParaRPr lang="en-GB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42817C-F576-8F47-8629-65CCF90324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525" y="908049"/>
            <a:ext cx="4765675" cy="822427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bg1"/>
                </a:solidFill>
              </a:rPr>
              <a:t>2.4 Multi-Dimensional Imaging of the Nucleon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54A0EC5C-D2C4-97F3-AA27-7E5B34475F7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029200" y="1250070"/>
            <a:ext cx="7023284" cy="5239431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 Placeholder 5">
                <a:extLst>
                  <a:ext uri="{FF2B5EF4-FFF2-40B4-BE49-F238E27FC236}">
                    <a16:creationId xmlns:a16="http://schemas.microsoft.com/office/drawing/2014/main" id="{42C06583-4252-84DE-4BE0-166134A29BE2}"/>
                  </a:ext>
                </a:extLst>
              </p:cNvPr>
              <p:cNvSpPr>
                <a:spLocks noGrp="1"/>
              </p:cNvSpPr>
              <p:nvPr>
                <p:ph type="body" sz="half" idx="2"/>
              </p:nvPr>
            </p:nvSpPr>
            <p:spPr>
              <a:xfrm>
                <a:off x="263525" y="1730477"/>
                <a:ext cx="4765675" cy="5034390"/>
              </a:xfrm>
            </p:spPr>
            <p:txBody>
              <a:bodyPr/>
              <a:lstStyle/>
              <a:p>
                <a:r>
                  <a:rPr lang="en-GB" dirty="0">
                    <a:solidFill>
                      <a:schemeClr val="bg1"/>
                    </a:solidFill>
                  </a:rPr>
                  <a:t>Inclusive DIS (See chapter 2.1)</a:t>
                </a:r>
              </a:p>
              <a:p>
                <a:r>
                  <a:rPr lang="en-GB" dirty="0">
                    <a:solidFill>
                      <a:schemeClr val="bg1"/>
                    </a:solidFill>
                  </a:rPr>
                  <a:t>E.g. </a:t>
                </a:r>
                <a:r>
                  <a:rPr lang="en-GB" dirty="0">
                    <a:solidFill>
                      <a:srgbClr val="FFFF00"/>
                    </a:solidFill>
                  </a:rPr>
                  <a:t>For Inclusive neutral current DIS</a:t>
                </a:r>
                <a:r>
                  <a:rPr lang="en-GB" dirty="0">
                    <a:solidFill>
                      <a:schemeClr val="bg1"/>
                    </a:solidFill>
                  </a:rPr>
                  <a:t>:</a:t>
                </a:r>
              </a:p>
              <a:p>
                <a:r>
                  <a:rPr lang="en-GB" dirty="0">
                    <a:solidFill>
                      <a:srgbClr val="FFFF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GB" i="1" dirty="0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𝑒</m:t>
                    </m:r>
                    <m:r>
                      <a:rPr lang="en-GB" i="1" dirty="0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i="1" dirty="0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GB" i="1" dirty="0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GB" i="1" dirty="0" err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i="1" dirty="0" err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→</m:t>
                    </m:r>
                    <m:r>
                      <a:rPr lang="en-GB" i="1" dirty="0" err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𝑒</m:t>
                    </m:r>
                    <m:r>
                      <a:rPr lang="en-GB" b="0" i="1" dirty="0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′</m:t>
                    </m:r>
                    <m:r>
                      <a:rPr lang="en-GB" i="1" dirty="0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  +</m:t>
                    </m:r>
                    <m:r>
                      <a:rPr lang="en-GB" i="1" dirty="0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𝑋</m:t>
                    </m:r>
                  </m:oMath>
                </a14:m>
                <a:endParaRPr lang="en-GB" dirty="0">
                  <a:solidFill>
                    <a:srgbClr val="FFFF00"/>
                  </a:solidFill>
                </a:endParaRPr>
              </a:p>
              <a:p>
                <a:r>
                  <a:rPr lang="en-GB" dirty="0">
                    <a:solidFill>
                      <a:schemeClr val="bg1"/>
                    </a:solidFill>
                  </a:rPr>
                  <a:t>Transverse Momentum Depended parton distributions(TMDs)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>
                    <a:solidFill>
                      <a:schemeClr val="bg1"/>
                    </a:solidFill>
                  </a:rPr>
                  <a:t>Probability of finding a parton (quark or gluon) inside a hadron with a given longitudinal momentum fraction x and a specified transverse momentum</a:t>
                </a:r>
                <a14:m>
                  <m:oMath xmlns:m="http://schemas.openxmlformats.org/officeDocument/2006/math">
                    <m:r>
                      <a:rPr lang="en-GB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GB" b="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 dirty="0" err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GB" i="1" dirty="0" err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</m:sSub>
                  </m:oMath>
                </a14:m>
                <a:endParaRPr lang="en-GB" dirty="0">
                  <a:solidFill>
                    <a:schemeClr val="bg1"/>
                  </a:solidFill>
                </a:endParaRPr>
              </a:p>
              <a:p>
                <a:r>
                  <a:rPr lang="en-GB" dirty="0">
                    <a:solidFill>
                      <a:schemeClr val="bg1"/>
                    </a:solidFill>
                  </a:rPr>
                  <a:t>Inside a spin 1/2 hadron, a total of 8 leading-twist TMDS exists.</a:t>
                </a:r>
              </a:p>
              <a:p>
                <a:r>
                  <a:rPr lang="pt-BR" dirty="0">
                    <a:solidFill>
                      <a:srgbClr val="FFFF00"/>
                    </a:solidFill>
                  </a:rPr>
                  <a:t>Semi-inclusive DIS (SIDIS) </a:t>
                </a:r>
              </a:p>
              <a:p>
                <a:r>
                  <a:rPr lang="pt-BR" dirty="0">
                    <a:solidFill>
                      <a:srgbClr val="FFFF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pt-BR" i="1" dirty="0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𝑒</m:t>
                    </m:r>
                    <m:r>
                      <a:rPr lang="pt-BR" i="1" dirty="0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pt-BR" i="1" dirty="0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r>
                      <a:rPr lang="pt-BR" i="1" dirty="0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pt-BR" i="1" dirty="0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𝐴</m:t>
                    </m:r>
                    <m:r>
                      <a:rPr lang="pt-BR" i="1" dirty="0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→</m:t>
                    </m:r>
                    <m:r>
                      <a:rPr lang="pt-BR" i="1" dirty="0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𝑒</m:t>
                    </m:r>
                    <m:r>
                      <a:rPr lang="en-GB" b="0" i="1" dirty="0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′</m:t>
                    </m:r>
                    <m:r>
                      <a:rPr lang="pt-BR" i="1" dirty="0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++</m:t>
                    </m:r>
                    <m:sSup>
                      <m:sSupPr>
                        <m:ctrlPr>
                          <a:rPr lang="en-GB" b="0" i="1" dirty="0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pt-BR" i="1" dirty="0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p>
                        <m:r>
                          <a:rPr lang="pt-BR" i="1" dirty="0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±,0</m:t>
                        </m:r>
                      </m:sup>
                    </m:sSup>
                    <m:r>
                      <a:rPr lang="pt-BR" i="1" dirty="0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pt-BR" i="1" dirty="0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𝑋</m:t>
                    </m:r>
                  </m:oMath>
                </a14:m>
                <a:endParaRPr lang="en-GB" dirty="0">
                  <a:solidFill>
                    <a:srgbClr val="FFFF00"/>
                  </a:solidFill>
                </a:endParaRPr>
              </a:p>
              <a:p>
                <a:endParaRPr lang="en-GB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" name="Text Placeholder 5">
                <a:extLst>
                  <a:ext uri="{FF2B5EF4-FFF2-40B4-BE49-F238E27FC236}">
                    <a16:creationId xmlns:a16="http://schemas.microsoft.com/office/drawing/2014/main" id="{42C06583-4252-84DE-4BE0-166134A29BE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2"/>
              </p:nvPr>
            </p:nvSpPr>
            <p:spPr>
              <a:xfrm>
                <a:off x="263525" y="1730477"/>
                <a:ext cx="4765675" cy="5034390"/>
              </a:xfrm>
              <a:blipFill>
                <a:blip r:embed="rId4"/>
                <a:stretch>
                  <a:fillRect l="-639" t="-8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 descr="A logo with a red arrow and blue and white letters&#10;&#10;Description automatically generated">
            <a:extLst>
              <a:ext uri="{FF2B5EF4-FFF2-40B4-BE49-F238E27FC236}">
                <a16:creationId xmlns:a16="http://schemas.microsoft.com/office/drawing/2014/main" id="{CC4BA8B2-47E4-ACF6-10ED-5F49830EDD6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67717" y="20794"/>
            <a:ext cx="874628" cy="629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74261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263DAC-AACB-7700-7A4E-34650DAC70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and white sign&#10;&#10;Description automatically generated">
            <a:extLst>
              <a:ext uri="{FF2B5EF4-FFF2-40B4-BE49-F238E27FC236}">
                <a16:creationId xmlns:a16="http://schemas.microsoft.com/office/drawing/2014/main" id="{611F3AA1-FE77-2CEA-A346-7DEAF8299F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525" y="253611"/>
            <a:ext cx="1552640" cy="394970"/>
          </a:xfrm>
          <a:prstGeom prst="rect">
            <a:avLst/>
          </a:prstGeom>
        </p:spPr>
      </p:pic>
      <p:sp>
        <p:nvSpPr>
          <p:cNvPr id="9" name="Subtitle 2">
            <a:extLst>
              <a:ext uri="{FF2B5EF4-FFF2-40B4-BE49-F238E27FC236}">
                <a16:creationId xmlns:a16="http://schemas.microsoft.com/office/drawing/2014/main" id="{6ED47E43-BB90-0AEF-768B-28C1A338CFD5}"/>
              </a:ext>
            </a:extLst>
          </p:cNvPr>
          <p:cNvSpPr txBox="1">
            <a:spLocks/>
          </p:cNvSpPr>
          <p:nvPr/>
        </p:nvSpPr>
        <p:spPr>
          <a:xfrm>
            <a:off x="924849" y="4341530"/>
            <a:ext cx="2966484" cy="9590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 sz="2400">
                <a:solidFill>
                  <a:srgbClr val="C8C8C8"/>
                </a:solidFill>
              </a:defRPr>
            </a:pPr>
            <a:endParaRPr lang="en-GB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CBD67D8-8DA1-4607-DA3A-B9EBC663D3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525" y="908049"/>
            <a:ext cx="4765675" cy="822427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bg1"/>
                </a:solidFill>
              </a:rPr>
              <a:t>2.4 Multi-Dimensional Imaging of the Nucleon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C090A38F-223B-30EB-5B20-C1C2BC785DC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029200" y="1299807"/>
            <a:ext cx="6968731" cy="5198734"/>
          </a:xfr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A19025D-269C-0BA3-9A6E-D7CD4CB97B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63525" y="1730477"/>
            <a:ext cx="4765675" cy="5034390"/>
          </a:xfrm>
        </p:spPr>
        <p:txBody>
          <a:bodyPr/>
          <a:lstStyle/>
          <a:p>
            <a:r>
              <a:rPr lang="en-GB" dirty="0">
                <a:solidFill>
                  <a:srgbClr val="FFFF00"/>
                </a:solidFill>
              </a:rPr>
              <a:t>Left-Right Symmetry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In a perfect scenario the distribution of quarks and gluons in a spin 1/2 hadron that is polarised transversely to its momentum would be left-right symmetric w.r.t the plane spanned by the momentum and spin directions</a:t>
            </a:r>
          </a:p>
          <a:p>
            <a:r>
              <a:rPr lang="en-GB" dirty="0">
                <a:solidFill>
                  <a:schemeClr val="bg1"/>
                </a:solidFill>
              </a:rPr>
              <a:t>https://ar5iv.labs.arxiv.org/html/1504.04332</a:t>
            </a:r>
          </a:p>
          <a:p>
            <a:endParaRPr lang="en-GB" dirty="0">
              <a:solidFill>
                <a:schemeClr val="bg1"/>
              </a:solidFill>
            </a:endParaRPr>
          </a:p>
          <a:p>
            <a:r>
              <a:rPr lang="en-GB" dirty="0">
                <a:solidFill>
                  <a:srgbClr val="FFFF00"/>
                </a:solidFill>
              </a:rPr>
              <a:t>Sivers asymmetry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In reality the distribution of quark and gluons in a spin 1/2 hadron that is polarized transversely to its momentum need not be left-right symmetric w.r.t. The plane spanned by the momentum and spin. This asymmetry is called the Sivers effect.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bg1"/>
              </a:solidFill>
            </a:endParaRPr>
          </a:p>
          <a:p>
            <a:r>
              <a:rPr lang="en-GB" dirty="0">
                <a:solidFill>
                  <a:srgbClr val="FFFF00"/>
                </a:solidFill>
              </a:rPr>
              <a:t>Sivers function - One of the eight quark TMDS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11" name="Picture 10" descr="A logo with a red arrow and blue and white letters&#10;&#10;Description automatically generated">
            <a:extLst>
              <a:ext uri="{FF2B5EF4-FFF2-40B4-BE49-F238E27FC236}">
                <a16:creationId xmlns:a16="http://schemas.microsoft.com/office/drawing/2014/main" id="{8B95069A-759B-9248-1CEF-055BC6D449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67717" y="20794"/>
            <a:ext cx="874628" cy="629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6140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D78C46-1675-66CF-1F9C-960290D397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and white sign&#10;&#10;Description automatically generated">
            <a:extLst>
              <a:ext uri="{FF2B5EF4-FFF2-40B4-BE49-F238E27FC236}">
                <a16:creationId xmlns:a16="http://schemas.microsoft.com/office/drawing/2014/main" id="{AF87D8C6-F175-3DE6-5EE6-ED05C80AC7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525" y="253611"/>
            <a:ext cx="1552640" cy="394970"/>
          </a:xfrm>
          <a:prstGeom prst="rect">
            <a:avLst/>
          </a:prstGeom>
        </p:spPr>
      </p:pic>
      <p:sp>
        <p:nvSpPr>
          <p:cNvPr id="9" name="Subtitle 2">
            <a:extLst>
              <a:ext uri="{FF2B5EF4-FFF2-40B4-BE49-F238E27FC236}">
                <a16:creationId xmlns:a16="http://schemas.microsoft.com/office/drawing/2014/main" id="{2C65E995-0434-686E-E33A-37B102B312CD}"/>
              </a:ext>
            </a:extLst>
          </p:cNvPr>
          <p:cNvSpPr txBox="1">
            <a:spLocks/>
          </p:cNvSpPr>
          <p:nvPr/>
        </p:nvSpPr>
        <p:spPr>
          <a:xfrm>
            <a:off x="924849" y="4341530"/>
            <a:ext cx="2966484" cy="9590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 sz="2400">
                <a:solidFill>
                  <a:srgbClr val="C8C8C8"/>
                </a:solidFill>
              </a:defRPr>
            </a:pPr>
            <a:endParaRPr lang="en-GB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B0CB8C2-CB6A-45F0-1762-BB0575BAE9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525" y="908049"/>
            <a:ext cx="4765675" cy="822427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bg1"/>
                </a:solidFill>
              </a:rPr>
              <a:t>2.4 Multi-Dimensional Imaging of the Nucleon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4E44159-FB41-8FF4-6699-3D67EB382F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63525" y="1730477"/>
            <a:ext cx="4765675" cy="5034390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Interest in quantitative understanding of the TMD evolution</a:t>
            </a:r>
          </a:p>
          <a:p>
            <a:endParaRPr lang="en-GB" dirty="0">
              <a:solidFill>
                <a:schemeClr val="bg1"/>
              </a:solidFill>
            </a:endParaRPr>
          </a:p>
          <a:p>
            <a:r>
              <a:rPr lang="en-GB" dirty="0">
                <a:solidFill>
                  <a:schemeClr val="bg1"/>
                </a:solidFill>
              </a:rPr>
              <a:t>How to address the gluon Sivers function</a:t>
            </a:r>
          </a:p>
        </p:txBody>
      </p:sp>
      <p:pic>
        <p:nvPicPr>
          <p:cNvPr id="11" name="Picture 10" descr="A logo with a red arrow and blue and white letters&#10;&#10;Description automatically generated">
            <a:extLst>
              <a:ext uri="{FF2B5EF4-FFF2-40B4-BE49-F238E27FC236}">
                <a16:creationId xmlns:a16="http://schemas.microsoft.com/office/drawing/2014/main" id="{0B0EF38D-B20A-B3A5-4BD4-AF88D08385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67717" y="20794"/>
            <a:ext cx="874628" cy="629733"/>
          </a:xfrm>
          <a:prstGeom prst="rect">
            <a:avLst/>
          </a:prstGeom>
        </p:spPr>
      </p:pic>
      <p:pic>
        <p:nvPicPr>
          <p:cNvPr id="13" name="Content Placeholder 6">
            <a:extLst>
              <a:ext uri="{FF2B5EF4-FFF2-40B4-BE49-F238E27FC236}">
                <a16:creationId xmlns:a16="http://schemas.microsoft.com/office/drawing/2014/main" id="{2592AB8B-3144-485B-8A79-88EE30E525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4148959" y="2225044"/>
            <a:ext cx="7779516" cy="4232972"/>
          </a:xfrm>
        </p:spPr>
      </p:pic>
    </p:spTree>
    <p:extLst>
      <p:ext uri="{BB962C8B-B14F-4D97-AF65-F5344CB8AC3E}">
        <p14:creationId xmlns:p14="http://schemas.microsoft.com/office/powerpoint/2010/main" val="12470206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2B46AE-CB6F-8F2C-41D3-856F968F3D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and white sign&#10;&#10;Description automatically generated">
            <a:extLst>
              <a:ext uri="{FF2B5EF4-FFF2-40B4-BE49-F238E27FC236}">
                <a16:creationId xmlns:a16="http://schemas.microsoft.com/office/drawing/2014/main" id="{4420154C-5B95-C220-2771-BCA06A15DB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3525" y="253611"/>
            <a:ext cx="1552640" cy="394970"/>
          </a:xfrm>
          <a:prstGeom prst="rect">
            <a:avLst/>
          </a:prstGeom>
        </p:spPr>
      </p:pic>
      <p:sp>
        <p:nvSpPr>
          <p:cNvPr id="9" name="Subtitle 2">
            <a:extLst>
              <a:ext uri="{FF2B5EF4-FFF2-40B4-BE49-F238E27FC236}">
                <a16:creationId xmlns:a16="http://schemas.microsoft.com/office/drawing/2014/main" id="{C378DE21-9E69-C333-135A-88AD93DD74E8}"/>
              </a:ext>
            </a:extLst>
          </p:cNvPr>
          <p:cNvSpPr txBox="1">
            <a:spLocks/>
          </p:cNvSpPr>
          <p:nvPr/>
        </p:nvSpPr>
        <p:spPr>
          <a:xfrm>
            <a:off x="924849" y="4341530"/>
            <a:ext cx="2966484" cy="9590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 sz="2400">
                <a:solidFill>
                  <a:srgbClr val="C8C8C8"/>
                </a:solidFill>
              </a:defRPr>
            </a:pPr>
            <a:endParaRPr lang="en-GB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92EA82A-D487-8E2F-C61D-2E7EA4F5DF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525" y="908049"/>
            <a:ext cx="4765675" cy="822427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bg1"/>
                </a:solidFill>
              </a:rPr>
              <a:t>2.4 Multi-Dimensional Imaging of the Nucleon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 Placeholder 5">
                <a:extLst>
                  <a:ext uri="{FF2B5EF4-FFF2-40B4-BE49-F238E27FC236}">
                    <a16:creationId xmlns:a16="http://schemas.microsoft.com/office/drawing/2014/main" id="{A420961E-3C85-5AD8-70C9-E874DD96924A}"/>
                  </a:ext>
                </a:extLst>
              </p:cNvPr>
              <p:cNvSpPr>
                <a:spLocks noGrp="1"/>
              </p:cNvSpPr>
              <p:nvPr>
                <p:ph type="body" sz="half" idx="2"/>
              </p:nvPr>
            </p:nvSpPr>
            <p:spPr>
              <a:xfrm>
                <a:off x="263525" y="1730477"/>
                <a:ext cx="4990758" cy="5034390"/>
              </a:xfrm>
            </p:spPr>
            <p:txBody>
              <a:bodyPr>
                <a:normAutofit/>
              </a:bodyPr>
              <a:lstStyle/>
              <a:p>
                <a:r>
                  <a:rPr lang="en-GB" sz="2000" dirty="0">
                    <a:solidFill>
                      <a:schemeClr val="bg1"/>
                    </a:solidFill>
                  </a:rPr>
                  <a:t>To measure TMDs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 dirty="0">
                    <a:solidFill>
                      <a:schemeClr val="bg1"/>
                    </a:solidFill>
                  </a:rPr>
                  <a:t>Require unpolarized hadrons beams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 dirty="0">
                    <a:solidFill>
                      <a:schemeClr val="bg1"/>
                    </a:solidFill>
                  </a:rPr>
                  <a:t>Requires longitudinally and transversely polarised hadron beam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 dirty="0">
                    <a:solidFill>
                      <a:schemeClr val="bg1"/>
                    </a:solidFill>
                  </a:rPr>
                  <a:t>Colliding with (un)polarised electron beam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GB" sz="2000" dirty="0">
                  <a:solidFill>
                    <a:schemeClr val="bg1"/>
                  </a:solidFill>
                </a:endParaRPr>
              </a:p>
              <a:p>
                <a:r>
                  <a:rPr lang="en-GB" sz="2000" dirty="0">
                    <a:solidFill>
                      <a:schemeClr val="bg1"/>
                    </a:solidFill>
                  </a:rPr>
                  <a:t>Excellent PID is required to separate </a:t>
                </a:r>
                <a14:m>
                  <m:oMath xmlns:m="http://schemas.openxmlformats.org/officeDocument/2006/math">
                    <m:r>
                      <a:rPr lang="en-GB" sz="20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𝜋</m:t>
                    </m:r>
                    <m:r>
                      <a:rPr lang="en-GB" sz="20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GB" sz="20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𝐾</m:t>
                    </m:r>
                    <m:r>
                      <a:rPr lang="en-GB" sz="20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GB" sz="20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endParaRPr lang="en-GB" sz="2000" dirty="0">
                  <a:solidFill>
                    <a:schemeClr val="bg1"/>
                  </a:solidFill>
                </a:endParaRPr>
              </a:p>
              <a:p>
                <a:pPr marL="342900" indent="-342900">
                  <a:buFontTx/>
                  <a:buChar char="-"/>
                </a:pPr>
                <a:r>
                  <a:rPr lang="en-GB" sz="2000" dirty="0">
                    <a:solidFill>
                      <a:schemeClr val="bg1"/>
                    </a:solidFill>
                  </a:rPr>
                  <a:t>Forward region up to 50 GeV/c</a:t>
                </a:r>
              </a:p>
              <a:p>
                <a:pPr marL="342900" indent="-342900">
                  <a:buFontTx/>
                  <a:buChar char="-"/>
                </a:pPr>
                <a:r>
                  <a:rPr lang="en-GB" sz="2000" dirty="0">
                    <a:solidFill>
                      <a:schemeClr val="bg1"/>
                    </a:solidFill>
                  </a:rPr>
                  <a:t>Central detector region up to 10 GeV/c</a:t>
                </a:r>
              </a:p>
              <a:p>
                <a:pPr marL="342900" indent="-342900">
                  <a:buFontTx/>
                  <a:buChar char="-"/>
                </a:pPr>
                <a:r>
                  <a:rPr lang="en-GB" sz="2000" dirty="0">
                    <a:solidFill>
                      <a:schemeClr val="bg1"/>
                    </a:solidFill>
                  </a:rPr>
                  <a:t>Backward region up to 7 GeV/c</a:t>
                </a:r>
              </a:p>
            </p:txBody>
          </p:sp>
        </mc:Choice>
        <mc:Fallback xmlns="">
          <p:sp>
            <p:nvSpPr>
              <p:cNvPr id="6" name="Text Placeholder 5">
                <a:extLst>
                  <a:ext uri="{FF2B5EF4-FFF2-40B4-BE49-F238E27FC236}">
                    <a16:creationId xmlns:a16="http://schemas.microsoft.com/office/drawing/2014/main" id="{A420961E-3C85-5AD8-70C9-E874DD96924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2"/>
              </p:nvPr>
            </p:nvSpPr>
            <p:spPr>
              <a:xfrm>
                <a:off x="263525" y="1730477"/>
                <a:ext cx="4990758" cy="5034390"/>
              </a:xfrm>
              <a:blipFill>
                <a:blip r:embed="rId4"/>
                <a:stretch>
                  <a:fillRect l="-1343" t="-12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 descr="A logo with a red arrow and blue and white letters&#10;&#10;Description automatically generated">
            <a:extLst>
              <a:ext uri="{FF2B5EF4-FFF2-40B4-BE49-F238E27FC236}">
                <a16:creationId xmlns:a16="http://schemas.microsoft.com/office/drawing/2014/main" id="{F220647C-E56C-FDB0-6D39-8D6A89A5072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67717" y="20794"/>
            <a:ext cx="874628" cy="629733"/>
          </a:xfrm>
          <a:prstGeom prst="rect">
            <a:avLst/>
          </a:prstGeom>
        </p:spPr>
      </p:pic>
      <p:pic>
        <p:nvPicPr>
          <p:cNvPr id="8" name="Content Placeholder 6">
            <a:extLst>
              <a:ext uri="{FF2B5EF4-FFF2-40B4-BE49-F238E27FC236}">
                <a16:creationId xmlns:a16="http://schemas.microsoft.com/office/drawing/2014/main" id="{6131D2FE-5FD5-7CF1-935E-F01C8ADCC1B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6"/>
          <a:stretch>
            <a:fillRect/>
          </a:stretch>
        </p:blipFill>
        <p:spPr>
          <a:xfrm>
            <a:off x="5471818" y="2381460"/>
            <a:ext cx="6456657" cy="2727985"/>
          </a:xfrm>
        </p:spPr>
      </p:pic>
    </p:spTree>
    <p:extLst>
      <p:ext uri="{BB962C8B-B14F-4D97-AF65-F5344CB8AC3E}">
        <p14:creationId xmlns:p14="http://schemas.microsoft.com/office/powerpoint/2010/main" val="10257246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A54126-4E1D-38E6-3086-4F4DC0E8E8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and white sign&#10;&#10;Description automatically generated">
            <a:extLst>
              <a:ext uri="{FF2B5EF4-FFF2-40B4-BE49-F238E27FC236}">
                <a16:creationId xmlns:a16="http://schemas.microsoft.com/office/drawing/2014/main" id="{862D94B0-429B-5795-0F90-CA3DC8F8B4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525" y="253611"/>
            <a:ext cx="1552640" cy="394970"/>
          </a:xfrm>
          <a:prstGeom prst="rect">
            <a:avLst/>
          </a:prstGeom>
        </p:spPr>
      </p:pic>
      <p:sp>
        <p:nvSpPr>
          <p:cNvPr id="9" name="Subtitle 2">
            <a:extLst>
              <a:ext uri="{FF2B5EF4-FFF2-40B4-BE49-F238E27FC236}">
                <a16:creationId xmlns:a16="http://schemas.microsoft.com/office/drawing/2014/main" id="{E353D6A8-CA7C-CECF-F126-90E3BAA75326}"/>
              </a:ext>
            </a:extLst>
          </p:cNvPr>
          <p:cNvSpPr txBox="1">
            <a:spLocks/>
          </p:cNvSpPr>
          <p:nvPr/>
        </p:nvSpPr>
        <p:spPr>
          <a:xfrm>
            <a:off x="924849" y="4341530"/>
            <a:ext cx="2966484" cy="9590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 sz="2400">
                <a:solidFill>
                  <a:srgbClr val="C8C8C8"/>
                </a:solidFill>
              </a:defRPr>
            </a:pPr>
            <a:endParaRPr lang="en-GB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1EF5FC5-C647-38A3-04D3-9CF56260E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525" y="908050"/>
            <a:ext cx="4765675" cy="463550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bg1"/>
                </a:solidFill>
              </a:rPr>
              <a:t>Volume I – Executive Summary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0280445-4578-C4FF-B67C-0C89D32EB3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63525" y="1371601"/>
            <a:ext cx="4765675" cy="5393266"/>
          </a:xfrm>
        </p:spPr>
        <p:txBody>
          <a:bodyPr/>
          <a:lstStyle/>
          <a:p>
            <a:pPr marL="342900" indent="-342900">
              <a:buAutoNum type="arabicPeriod"/>
            </a:pPr>
            <a:r>
              <a:rPr lang="en-GB" dirty="0">
                <a:solidFill>
                  <a:schemeClr val="bg1"/>
                </a:solidFill>
              </a:rPr>
              <a:t>Electron Ion Collider</a:t>
            </a:r>
          </a:p>
          <a:p>
            <a:pPr marL="342900" indent="-342900">
              <a:buAutoNum type="arabicPeriod"/>
            </a:pPr>
            <a:r>
              <a:rPr lang="en-GB" dirty="0">
                <a:solidFill>
                  <a:schemeClr val="bg1"/>
                </a:solidFill>
              </a:rPr>
              <a:t>Physics Measurements and Requirements</a:t>
            </a:r>
          </a:p>
          <a:p>
            <a:pPr marL="342900" indent="-342900">
              <a:buAutoNum type="arabicPeriod"/>
            </a:pPr>
            <a:r>
              <a:rPr lang="en-GB" dirty="0">
                <a:solidFill>
                  <a:schemeClr val="bg1"/>
                </a:solidFill>
              </a:rPr>
              <a:t>Detector Concepts</a:t>
            </a:r>
          </a:p>
          <a:p>
            <a:pPr marL="342900" indent="-342900">
              <a:buAutoNum type="arabicPeriod"/>
            </a:pPr>
            <a:r>
              <a:rPr lang="en-GB" dirty="0">
                <a:solidFill>
                  <a:schemeClr val="bg1"/>
                </a:solidFill>
              </a:rPr>
              <a:t>Opportunities for detector Concepts</a:t>
            </a:r>
          </a:p>
        </p:txBody>
      </p:sp>
      <p:pic>
        <p:nvPicPr>
          <p:cNvPr id="11" name="Picture 10" descr="A logo with a red arrow and blue and white letters&#10;&#10;Description automatically generated">
            <a:extLst>
              <a:ext uri="{FF2B5EF4-FFF2-40B4-BE49-F238E27FC236}">
                <a16:creationId xmlns:a16="http://schemas.microsoft.com/office/drawing/2014/main" id="{F314955A-2F07-06CB-3A16-FB09681C00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67717" y="20794"/>
            <a:ext cx="874628" cy="629733"/>
          </a:xfrm>
          <a:prstGeom prst="rect">
            <a:avLst/>
          </a:prstGeom>
        </p:spPr>
      </p:pic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2E1E130E-A044-E764-8831-829A6DACF2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5811104" y="283069"/>
            <a:ext cx="4936583" cy="6291862"/>
          </a:xfrm>
        </p:spPr>
      </p:pic>
    </p:spTree>
    <p:extLst>
      <p:ext uri="{BB962C8B-B14F-4D97-AF65-F5344CB8AC3E}">
        <p14:creationId xmlns:p14="http://schemas.microsoft.com/office/powerpoint/2010/main" val="798694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913B1B-E309-C242-8E0B-039A8AB1D4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and white sign&#10;&#10;Description automatically generated">
            <a:extLst>
              <a:ext uri="{FF2B5EF4-FFF2-40B4-BE49-F238E27FC236}">
                <a16:creationId xmlns:a16="http://schemas.microsoft.com/office/drawing/2014/main" id="{5328339C-1307-5F11-F45B-8AFD9629E3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525" y="253611"/>
            <a:ext cx="1552640" cy="394970"/>
          </a:xfrm>
          <a:prstGeom prst="rect">
            <a:avLst/>
          </a:prstGeom>
        </p:spPr>
      </p:pic>
      <p:sp>
        <p:nvSpPr>
          <p:cNvPr id="9" name="Subtitle 2">
            <a:extLst>
              <a:ext uri="{FF2B5EF4-FFF2-40B4-BE49-F238E27FC236}">
                <a16:creationId xmlns:a16="http://schemas.microsoft.com/office/drawing/2014/main" id="{F6500C52-9BA2-5CA0-EC6C-9F9207A71D1C}"/>
              </a:ext>
            </a:extLst>
          </p:cNvPr>
          <p:cNvSpPr txBox="1">
            <a:spLocks/>
          </p:cNvSpPr>
          <p:nvPr/>
        </p:nvSpPr>
        <p:spPr>
          <a:xfrm>
            <a:off x="924849" y="4341530"/>
            <a:ext cx="2966484" cy="9590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 sz="2400">
                <a:solidFill>
                  <a:srgbClr val="C8C8C8"/>
                </a:solidFill>
              </a:defRPr>
            </a:pPr>
            <a:endParaRPr lang="en-GB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4B86E97-385B-3984-4A46-BD7F2BAE26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525" y="908049"/>
            <a:ext cx="4765675" cy="822427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bg1"/>
                </a:solidFill>
              </a:rPr>
              <a:t>2.5 Imaging The Transverse Spatial Distribution of </a:t>
            </a:r>
            <a:r>
              <a:rPr lang="en-GB" dirty="0" err="1">
                <a:solidFill>
                  <a:schemeClr val="bg1"/>
                </a:solidFill>
              </a:rPr>
              <a:t>Partons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738506E-F512-822A-110E-5861F947008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63525" y="1730477"/>
            <a:ext cx="4765675" cy="5034390"/>
          </a:xfrm>
        </p:spPr>
        <p:txBody>
          <a:bodyPr>
            <a:noAutofit/>
          </a:bodyPr>
          <a:lstStyle/>
          <a:p>
            <a:r>
              <a:rPr lang="en-GB" sz="2000" dirty="0">
                <a:solidFill>
                  <a:srgbClr val="FFFF00"/>
                </a:solidFill>
              </a:rPr>
              <a:t>Deeply Virtual Crompton Scattering (DVCS)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</a:rPr>
              <a:t>Electron scattering a virtual photon on a hadron, where the hadron remains intact and a real photon is produced</a:t>
            </a:r>
            <a:endParaRPr lang="en-GB" sz="800" dirty="0">
              <a:solidFill>
                <a:schemeClr val="bg1"/>
              </a:solidFill>
            </a:endParaRPr>
          </a:p>
          <a:p>
            <a:r>
              <a:rPr lang="en-GB" sz="2000" dirty="0">
                <a:solidFill>
                  <a:srgbClr val="FFFF00"/>
                </a:solidFill>
              </a:rPr>
              <a:t>Deep Virtual Meson Production (DVMP)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</a:rPr>
              <a:t>Electron scattering a virtual photon on a hadron, where the hadron remains intact and a meson is produced</a:t>
            </a:r>
          </a:p>
          <a:p>
            <a:endParaRPr lang="en-GB" sz="800" dirty="0">
              <a:solidFill>
                <a:schemeClr val="bg1"/>
              </a:solidFill>
            </a:endParaRPr>
          </a:p>
          <a:p>
            <a:r>
              <a:rPr lang="en-GB" sz="2000" dirty="0">
                <a:solidFill>
                  <a:schemeClr val="bg1"/>
                </a:solidFill>
              </a:rPr>
              <a:t>DVCS measures GPDs, giving insights into the spatial structure and angular momentum of the </a:t>
            </a:r>
            <a:r>
              <a:rPr lang="en-GB" sz="2000" dirty="0" err="1">
                <a:solidFill>
                  <a:schemeClr val="bg1"/>
                </a:solidFill>
              </a:rPr>
              <a:t>partons</a:t>
            </a:r>
            <a:endParaRPr lang="en-GB" sz="800" dirty="0">
              <a:solidFill>
                <a:schemeClr val="bg1"/>
              </a:solidFill>
            </a:endParaRPr>
          </a:p>
          <a:p>
            <a:r>
              <a:rPr lang="en-GB" sz="2000" dirty="0">
                <a:solidFill>
                  <a:schemeClr val="bg1"/>
                </a:solidFill>
              </a:rPr>
              <a:t>GPDs offer a unique opportunity to probe energy-momentum tensor.</a:t>
            </a:r>
          </a:p>
          <a:p>
            <a:endParaRPr lang="en-GB" sz="2000" dirty="0">
              <a:solidFill>
                <a:schemeClr val="bg1"/>
              </a:solidFill>
            </a:endParaRPr>
          </a:p>
        </p:txBody>
      </p:sp>
      <p:pic>
        <p:nvPicPr>
          <p:cNvPr id="11" name="Picture 10" descr="A logo with a red arrow and blue and white letters&#10;&#10;Description automatically generated">
            <a:extLst>
              <a:ext uri="{FF2B5EF4-FFF2-40B4-BE49-F238E27FC236}">
                <a16:creationId xmlns:a16="http://schemas.microsoft.com/office/drawing/2014/main" id="{0F29D24F-6683-EEDD-6C72-73D84033C8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67717" y="20794"/>
            <a:ext cx="874628" cy="629733"/>
          </a:xfrm>
          <a:prstGeom prst="rect">
            <a:avLst/>
          </a:prstGeom>
        </p:spPr>
      </p:pic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DB35509E-5CDC-828D-706D-EA2B7467460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5156412" y="806245"/>
            <a:ext cx="6792393" cy="5712542"/>
          </a:xfrm>
        </p:spPr>
      </p:pic>
    </p:spTree>
    <p:extLst>
      <p:ext uri="{BB962C8B-B14F-4D97-AF65-F5344CB8AC3E}">
        <p14:creationId xmlns:p14="http://schemas.microsoft.com/office/powerpoint/2010/main" val="418721200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BA2A59-E649-6A5C-8502-EB701CD7F5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and white sign&#10;&#10;Description automatically generated">
            <a:extLst>
              <a:ext uri="{FF2B5EF4-FFF2-40B4-BE49-F238E27FC236}">
                <a16:creationId xmlns:a16="http://schemas.microsoft.com/office/drawing/2014/main" id="{7FA1FC6D-43B7-C2D0-E290-9C982333C4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525" y="253611"/>
            <a:ext cx="1552640" cy="394970"/>
          </a:xfrm>
          <a:prstGeom prst="rect">
            <a:avLst/>
          </a:prstGeom>
        </p:spPr>
      </p:pic>
      <p:sp>
        <p:nvSpPr>
          <p:cNvPr id="9" name="Subtitle 2">
            <a:extLst>
              <a:ext uri="{FF2B5EF4-FFF2-40B4-BE49-F238E27FC236}">
                <a16:creationId xmlns:a16="http://schemas.microsoft.com/office/drawing/2014/main" id="{71A9FFAD-E47B-BDFE-E6A6-0C0A42531DC1}"/>
              </a:ext>
            </a:extLst>
          </p:cNvPr>
          <p:cNvSpPr txBox="1">
            <a:spLocks/>
          </p:cNvSpPr>
          <p:nvPr/>
        </p:nvSpPr>
        <p:spPr>
          <a:xfrm>
            <a:off x="924849" y="4341530"/>
            <a:ext cx="2966484" cy="9590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 sz="2400">
                <a:solidFill>
                  <a:srgbClr val="C8C8C8"/>
                </a:solidFill>
              </a:defRPr>
            </a:pPr>
            <a:endParaRPr lang="en-GB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01D889D-DA7B-86C2-F2C4-4C9E8A7B3C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525" y="908049"/>
            <a:ext cx="4765675" cy="822427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bg1"/>
                </a:solidFill>
              </a:rPr>
              <a:t>2.5 Imaging The Transverse Spatial Distribution of </a:t>
            </a:r>
            <a:r>
              <a:rPr lang="en-GB" dirty="0" err="1">
                <a:solidFill>
                  <a:schemeClr val="bg1"/>
                </a:solidFill>
              </a:rPr>
              <a:t>Partons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372B8C5-E0C8-424B-23EA-36B9E94872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63525" y="1730477"/>
            <a:ext cx="4765675" cy="5034390"/>
          </a:xfrm>
        </p:spPr>
        <p:txBody>
          <a:bodyPr>
            <a:normAutofit/>
          </a:bodyPr>
          <a:lstStyle/>
          <a:p>
            <a:r>
              <a:rPr lang="en-GB" sz="2000" dirty="0">
                <a:solidFill>
                  <a:schemeClr val="bg1"/>
                </a:solidFill>
              </a:rPr>
              <a:t>GPDs on DVCs knowledge is limited, etc.</a:t>
            </a:r>
          </a:p>
          <a:p>
            <a:r>
              <a:rPr lang="en-GB" sz="2000" dirty="0">
                <a:solidFill>
                  <a:schemeClr val="bg1"/>
                </a:solidFill>
              </a:rPr>
              <a:t>Data from </a:t>
            </a:r>
            <a:r>
              <a:rPr lang="en-GB" sz="2000" dirty="0" err="1">
                <a:solidFill>
                  <a:schemeClr val="bg1"/>
                </a:solidFill>
              </a:rPr>
              <a:t>Jlab</a:t>
            </a:r>
            <a:r>
              <a:rPr lang="en-GB" sz="2000" dirty="0">
                <a:solidFill>
                  <a:schemeClr val="bg1"/>
                </a:solidFill>
              </a:rPr>
              <a:t> enable maps of Parton distribution down to 0.1fm</a:t>
            </a:r>
          </a:p>
        </p:txBody>
      </p:sp>
      <p:pic>
        <p:nvPicPr>
          <p:cNvPr id="11" name="Picture 10" descr="A logo with a red arrow and blue and white letters&#10;&#10;Description automatically generated">
            <a:extLst>
              <a:ext uri="{FF2B5EF4-FFF2-40B4-BE49-F238E27FC236}">
                <a16:creationId xmlns:a16="http://schemas.microsoft.com/office/drawing/2014/main" id="{07FD2BFB-9BC4-CBE2-F3EA-DF336F8C5D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67717" y="20794"/>
            <a:ext cx="874628" cy="629733"/>
          </a:xfrm>
          <a:prstGeom prst="rect">
            <a:avLst/>
          </a:prstGeom>
        </p:spPr>
      </p:pic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EC60DD7A-8D2F-3713-102B-FD2EA0BEA0E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2492944" y="3657644"/>
            <a:ext cx="9574411" cy="683886"/>
          </a:xfr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93C7797-B92A-B097-D14A-C7D06CEBE32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04460" y="4388010"/>
            <a:ext cx="9574411" cy="1880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754481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E4B3FF-DFB6-9D38-6197-1A23EA07E8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and white sign&#10;&#10;Description automatically generated">
            <a:extLst>
              <a:ext uri="{FF2B5EF4-FFF2-40B4-BE49-F238E27FC236}">
                <a16:creationId xmlns:a16="http://schemas.microsoft.com/office/drawing/2014/main" id="{82894EF9-2408-ABE8-DA39-5EBEF3B826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525" y="253611"/>
            <a:ext cx="1552640" cy="394970"/>
          </a:xfrm>
          <a:prstGeom prst="rect">
            <a:avLst/>
          </a:prstGeom>
        </p:spPr>
      </p:pic>
      <p:sp>
        <p:nvSpPr>
          <p:cNvPr id="9" name="Subtitle 2">
            <a:extLst>
              <a:ext uri="{FF2B5EF4-FFF2-40B4-BE49-F238E27FC236}">
                <a16:creationId xmlns:a16="http://schemas.microsoft.com/office/drawing/2014/main" id="{4A3A670E-D087-6B1B-7D93-0FDCE080688D}"/>
              </a:ext>
            </a:extLst>
          </p:cNvPr>
          <p:cNvSpPr txBox="1">
            <a:spLocks/>
          </p:cNvSpPr>
          <p:nvPr/>
        </p:nvSpPr>
        <p:spPr>
          <a:xfrm>
            <a:off x="924849" y="4341530"/>
            <a:ext cx="2966484" cy="9590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 sz="2400">
                <a:solidFill>
                  <a:srgbClr val="C8C8C8"/>
                </a:solidFill>
              </a:defRPr>
            </a:pPr>
            <a:endParaRPr lang="en-GB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DA15EA-03FF-B5DC-AA49-A46E4E45E3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525" y="908049"/>
            <a:ext cx="4765675" cy="822427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bg1"/>
                </a:solidFill>
              </a:rPr>
              <a:t>2.5 Imaging The Transverse Spatial Distribution of </a:t>
            </a:r>
            <a:r>
              <a:rPr lang="en-GB" dirty="0" err="1">
                <a:solidFill>
                  <a:schemeClr val="bg1"/>
                </a:solidFill>
              </a:rPr>
              <a:t>Partons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EBF0E92-E5B8-8A0B-381F-9D6E841413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63525" y="1730477"/>
            <a:ext cx="4765675" cy="5034390"/>
          </a:xfrm>
        </p:spPr>
        <p:txBody>
          <a:bodyPr>
            <a:normAutofit/>
          </a:bodyPr>
          <a:lstStyle/>
          <a:p>
            <a:r>
              <a:rPr lang="en-GB" sz="2000" dirty="0">
                <a:solidFill>
                  <a:schemeClr val="bg1"/>
                </a:solidFill>
              </a:rPr>
              <a:t>GPD physics</a:t>
            </a:r>
          </a:p>
        </p:txBody>
      </p:sp>
      <p:pic>
        <p:nvPicPr>
          <p:cNvPr id="11" name="Picture 10" descr="A logo with a red arrow and blue and white letters&#10;&#10;Description automatically generated">
            <a:extLst>
              <a:ext uri="{FF2B5EF4-FFF2-40B4-BE49-F238E27FC236}">
                <a16:creationId xmlns:a16="http://schemas.microsoft.com/office/drawing/2014/main" id="{5BED26D0-4AF0-68E0-FCCB-87F6CBC7AA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67717" y="20794"/>
            <a:ext cx="874628" cy="629733"/>
          </a:xfrm>
          <a:prstGeom prst="rect">
            <a:avLst/>
          </a:prstGeom>
        </p:spPr>
      </p:pic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16A437A3-9139-BA9C-8424-DAC3584CADC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669341" y="2672862"/>
            <a:ext cx="11224180" cy="3572829"/>
          </a:xfrm>
        </p:spPr>
      </p:pic>
    </p:spTree>
    <p:extLst>
      <p:ext uri="{BB962C8B-B14F-4D97-AF65-F5344CB8AC3E}">
        <p14:creationId xmlns:p14="http://schemas.microsoft.com/office/powerpoint/2010/main" val="157385360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BCE798-4E3A-6743-1757-CCD91A4C52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and white sign&#10;&#10;Description automatically generated">
            <a:extLst>
              <a:ext uri="{FF2B5EF4-FFF2-40B4-BE49-F238E27FC236}">
                <a16:creationId xmlns:a16="http://schemas.microsoft.com/office/drawing/2014/main" id="{9A490183-CF9A-A8B6-CF4C-0B45A761FF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525" y="253611"/>
            <a:ext cx="1552640" cy="394970"/>
          </a:xfrm>
          <a:prstGeom prst="rect">
            <a:avLst/>
          </a:prstGeom>
        </p:spPr>
      </p:pic>
      <p:sp>
        <p:nvSpPr>
          <p:cNvPr id="9" name="Subtitle 2">
            <a:extLst>
              <a:ext uri="{FF2B5EF4-FFF2-40B4-BE49-F238E27FC236}">
                <a16:creationId xmlns:a16="http://schemas.microsoft.com/office/drawing/2014/main" id="{153663E9-1179-A1C2-803E-4C5EB8B00E6F}"/>
              </a:ext>
            </a:extLst>
          </p:cNvPr>
          <p:cNvSpPr txBox="1">
            <a:spLocks/>
          </p:cNvSpPr>
          <p:nvPr/>
        </p:nvSpPr>
        <p:spPr>
          <a:xfrm>
            <a:off x="924849" y="4341530"/>
            <a:ext cx="2966484" cy="9590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 sz="2400">
                <a:solidFill>
                  <a:srgbClr val="C8C8C8"/>
                </a:solidFill>
              </a:defRPr>
            </a:pPr>
            <a:endParaRPr lang="en-GB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F8193DF-F462-8B05-D618-FF902B2261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525" y="908049"/>
            <a:ext cx="4765675" cy="822427"/>
          </a:xfrm>
        </p:spPr>
        <p:txBody>
          <a:bodyPr>
            <a:normAutofit fontScale="90000"/>
          </a:bodyPr>
          <a:lstStyle/>
          <a:p>
            <a:r>
              <a:rPr lang="en-GB">
                <a:solidFill>
                  <a:schemeClr val="bg1"/>
                </a:solidFill>
              </a:rPr>
              <a:t>2.6 Physics with High-Energy Nuclear Beams At The EIC</a:t>
            </a:r>
            <a:endParaRPr lang="en-GB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 Placeholder 5">
                <a:extLst>
                  <a:ext uri="{FF2B5EF4-FFF2-40B4-BE49-F238E27FC236}">
                    <a16:creationId xmlns:a16="http://schemas.microsoft.com/office/drawing/2014/main" id="{74744EFF-2300-4BCE-5DBA-9E3DB85C978B}"/>
                  </a:ext>
                </a:extLst>
              </p:cNvPr>
              <p:cNvSpPr>
                <a:spLocks noGrp="1"/>
              </p:cNvSpPr>
              <p:nvPr>
                <p:ph type="body" sz="half" idx="2"/>
              </p:nvPr>
            </p:nvSpPr>
            <p:spPr>
              <a:xfrm>
                <a:off x="263525" y="1730477"/>
                <a:ext cx="4765675" cy="5034390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GB" sz="2000" dirty="0">
                    <a:solidFill>
                      <a:schemeClr val="bg1"/>
                    </a:solidFill>
                  </a:rPr>
                  <a:t>Gluon saturation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GB" sz="200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GB" sz="2000" dirty="0">
                    <a:solidFill>
                      <a:schemeClr val="bg1"/>
                    </a:solidFill>
                  </a:rPr>
                  <a:t>= saturation scale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l-GR" sz="200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000" i="0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GB" sz="200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𝑄𝐶𝐷</m:t>
                        </m:r>
                      </m:sub>
                    </m:sSub>
                  </m:oMath>
                </a14:m>
                <a:r>
                  <a:rPr lang="en-GB" sz="2000" dirty="0">
                    <a:solidFill>
                      <a:schemeClr val="bg1"/>
                    </a:solidFill>
                  </a:rPr>
                  <a:t>= </a:t>
                </a:r>
                <a14:m>
                  <m:oMath xmlns:m="http://schemas.openxmlformats.org/officeDocument/2006/math">
                    <m:r>
                      <a:rPr lang="en-GB" sz="2000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𝑄𝐶𝐷</m:t>
                    </m:r>
                  </m:oMath>
                </a14:m>
                <a:r>
                  <a:rPr lang="en-GB" sz="2000" dirty="0">
                    <a:solidFill>
                      <a:schemeClr val="bg1"/>
                    </a:solidFill>
                  </a:rPr>
                  <a:t> confinement scale</a:t>
                </a:r>
              </a:p>
              <a:p>
                <a:endParaRPr lang="en-GB" sz="2000" dirty="0">
                  <a:solidFill>
                    <a:schemeClr val="bg1"/>
                  </a:solidFill>
                </a:endParaRPr>
              </a:p>
              <a:p>
                <a:r>
                  <a:rPr lang="en-GB" sz="2000" dirty="0">
                    <a:solidFill>
                      <a:schemeClr val="bg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GB" sz="200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GB" sz="2000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&gt;</m:t>
                    </m:r>
                    <m:sSub>
                      <m:sSubPr>
                        <m:ctrlPr>
                          <a:rPr lang="el-GR" sz="200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000" i="0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GB" sz="200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𝑄𝐶𝐷</m:t>
                        </m:r>
                      </m:sub>
                    </m:sSub>
                  </m:oMath>
                </a14:m>
                <a:endParaRPr lang="en-GB" sz="2000" dirty="0">
                  <a:solidFill>
                    <a:schemeClr val="bg1"/>
                  </a:solidFill>
                </a:endParaRPr>
              </a:p>
              <a:p>
                <a:endParaRPr lang="en-GB" sz="2000" dirty="0">
                  <a:solidFill>
                    <a:schemeClr val="bg1"/>
                  </a:solidFill>
                </a:endParaRPr>
              </a:p>
              <a:p>
                <a:r>
                  <a:rPr lang="en-GB" sz="2000" dirty="0">
                    <a:solidFill>
                      <a:schemeClr val="bg1"/>
                    </a:solidFill>
                  </a:rPr>
                  <a:t>The dynamics of strongly related gluons can be described by weak coupling many-body methods.</a:t>
                </a:r>
              </a:p>
              <a:p>
                <a:endParaRPr lang="en-GB" sz="2000" dirty="0">
                  <a:solidFill>
                    <a:schemeClr val="bg1"/>
                  </a:solidFill>
                </a:endParaRPr>
              </a:p>
              <a:p>
                <a:r>
                  <a:rPr lang="en-GB" sz="2000" dirty="0" err="1">
                    <a:solidFill>
                      <a:schemeClr val="bg1"/>
                    </a:solidFill>
                  </a:rPr>
                  <a:t>Color</a:t>
                </a:r>
                <a:r>
                  <a:rPr lang="en-GB" sz="2000" dirty="0">
                    <a:solidFill>
                      <a:schemeClr val="bg1"/>
                    </a:solidFill>
                  </a:rPr>
                  <a:t> Glass Condensate (CGC)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>
                    <a:solidFill>
                      <a:schemeClr val="bg1"/>
                    </a:solidFill>
                  </a:rPr>
                  <a:t>Saturated gluonic matter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>
                    <a:solidFill>
                      <a:schemeClr val="bg1"/>
                    </a:solidFill>
                  </a:rPr>
                  <a:t>Most prominent at small x, corresponding to high energy collisions / photons</a:t>
                </a:r>
              </a:p>
              <a:p>
                <a:endParaRPr lang="en-GB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" name="Text Placeholder 5">
                <a:extLst>
                  <a:ext uri="{FF2B5EF4-FFF2-40B4-BE49-F238E27FC236}">
                    <a16:creationId xmlns:a16="http://schemas.microsoft.com/office/drawing/2014/main" id="{74744EFF-2300-4BCE-5DBA-9E3DB85C978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2"/>
              </p:nvPr>
            </p:nvSpPr>
            <p:spPr>
              <a:xfrm>
                <a:off x="263525" y="1730477"/>
                <a:ext cx="4765675" cy="5034390"/>
              </a:xfrm>
              <a:blipFill>
                <a:blip r:embed="rId3"/>
                <a:stretch>
                  <a:fillRect l="-1151" t="-1574" r="-140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 descr="A logo with a red arrow and blue and white letters&#10;&#10;Description automatically generated">
            <a:extLst>
              <a:ext uri="{FF2B5EF4-FFF2-40B4-BE49-F238E27FC236}">
                <a16:creationId xmlns:a16="http://schemas.microsoft.com/office/drawing/2014/main" id="{5E4F55FE-CB20-29BC-7B95-0B14FBDB01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67717" y="20794"/>
            <a:ext cx="874628" cy="629733"/>
          </a:xfrm>
          <a:prstGeom prst="rect">
            <a:avLst/>
          </a:prstGeom>
        </p:spPr>
      </p:pic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D99A8719-8B7E-D656-3015-D685E7B396E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5007112" y="908047"/>
            <a:ext cx="7070556" cy="5590029"/>
          </a:xfrm>
        </p:spPr>
      </p:pic>
    </p:spTree>
    <p:extLst>
      <p:ext uri="{BB962C8B-B14F-4D97-AF65-F5344CB8AC3E}">
        <p14:creationId xmlns:p14="http://schemas.microsoft.com/office/powerpoint/2010/main" val="233073500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0A38D8-7207-0091-ADF8-FCDAE72B1A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and white sign&#10;&#10;Description automatically generated">
            <a:extLst>
              <a:ext uri="{FF2B5EF4-FFF2-40B4-BE49-F238E27FC236}">
                <a16:creationId xmlns:a16="http://schemas.microsoft.com/office/drawing/2014/main" id="{14E03AE7-CE5D-4457-C9D5-6EF0E74C1E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525" y="253611"/>
            <a:ext cx="1552640" cy="394970"/>
          </a:xfrm>
          <a:prstGeom prst="rect">
            <a:avLst/>
          </a:prstGeom>
        </p:spPr>
      </p:pic>
      <p:sp>
        <p:nvSpPr>
          <p:cNvPr id="9" name="Subtitle 2">
            <a:extLst>
              <a:ext uri="{FF2B5EF4-FFF2-40B4-BE49-F238E27FC236}">
                <a16:creationId xmlns:a16="http://schemas.microsoft.com/office/drawing/2014/main" id="{D520DB3C-8A09-5C8C-F76E-4BEC515295FF}"/>
              </a:ext>
            </a:extLst>
          </p:cNvPr>
          <p:cNvSpPr txBox="1">
            <a:spLocks/>
          </p:cNvSpPr>
          <p:nvPr/>
        </p:nvSpPr>
        <p:spPr>
          <a:xfrm>
            <a:off x="924849" y="4341530"/>
            <a:ext cx="2966484" cy="9590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 sz="2400">
                <a:solidFill>
                  <a:srgbClr val="C8C8C8"/>
                </a:solidFill>
              </a:defRPr>
            </a:pPr>
            <a:endParaRPr lang="en-GB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473659C-EDEA-B453-D309-EE77C2B172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525" y="908049"/>
            <a:ext cx="4765675" cy="822427"/>
          </a:xfrm>
        </p:spPr>
        <p:txBody>
          <a:bodyPr>
            <a:normAutofit fontScale="90000"/>
          </a:bodyPr>
          <a:lstStyle/>
          <a:p>
            <a:r>
              <a:rPr lang="en-GB">
                <a:solidFill>
                  <a:schemeClr val="bg1"/>
                </a:solidFill>
              </a:rPr>
              <a:t>2.6 Physics with High-Energy Nuclear Beams At The EIC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217EE47-C9E4-89C3-1BFD-BCE1055E80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63525" y="1730477"/>
            <a:ext cx="4765675" cy="5034390"/>
          </a:xfrm>
        </p:spPr>
        <p:txBody>
          <a:bodyPr/>
          <a:lstStyle/>
          <a:p>
            <a:r>
              <a:rPr lang="en-GB" dirty="0" err="1">
                <a:solidFill>
                  <a:schemeClr val="bg1"/>
                </a:solidFill>
              </a:rPr>
              <a:t>Dihadron</a:t>
            </a:r>
            <a:r>
              <a:rPr lang="en-GB" dirty="0">
                <a:solidFill>
                  <a:schemeClr val="bg1"/>
                </a:solidFill>
              </a:rPr>
              <a:t> - pair hadron production</a:t>
            </a:r>
          </a:p>
          <a:p>
            <a:endParaRPr lang="en-GB" dirty="0">
              <a:solidFill>
                <a:schemeClr val="bg1"/>
              </a:solidFill>
            </a:endParaRPr>
          </a:p>
          <a:p>
            <a:r>
              <a:rPr lang="en-GB" dirty="0">
                <a:solidFill>
                  <a:schemeClr val="bg1"/>
                </a:solidFill>
              </a:rPr>
              <a:t>Azimuthal plane - plane of </a:t>
            </a:r>
            <a:r>
              <a:rPr lang="el-GR" dirty="0">
                <a:solidFill>
                  <a:schemeClr val="bg1"/>
                </a:solidFill>
              </a:rPr>
              <a:t>ϕ</a:t>
            </a:r>
            <a:endParaRPr lang="en-GB" dirty="0">
              <a:solidFill>
                <a:schemeClr val="bg1"/>
              </a:solidFill>
            </a:endParaRPr>
          </a:p>
          <a:p>
            <a:endParaRPr lang="en-GB" dirty="0">
              <a:solidFill>
                <a:schemeClr val="bg1"/>
              </a:solidFill>
            </a:endParaRPr>
          </a:p>
          <a:p>
            <a:endParaRPr lang="en-GB" dirty="0">
              <a:solidFill>
                <a:schemeClr val="bg1"/>
              </a:solidFill>
            </a:endParaRPr>
          </a:p>
          <a:p>
            <a:endParaRPr lang="en-GB" dirty="0">
              <a:solidFill>
                <a:schemeClr val="bg1"/>
              </a:solidFill>
            </a:endParaRPr>
          </a:p>
          <a:p>
            <a:endParaRPr lang="en-GB" dirty="0">
              <a:solidFill>
                <a:schemeClr val="bg1"/>
              </a:solidFill>
            </a:endParaRPr>
          </a:p>
          <a:p>
            <a:endParaRPr lang="en-GB" dirty="0">
              <a:solidFill>
                <a:schemeClr val="bg1"/>
              </a:solidFill>
            </a:endParaRPr>
          </a:p>
          <a:p>
            <a:endParaRPr lang="en-GB" dirty="0">
              <a:solidFill>
                <a:schemeClr val="bg1"/>
              </a:solidFill>
            </a:endParaRPr>
          </a:p>
          <a:p>
            <a:endParaRPr lang="en-GB" dirty="0">
              <a:solidFill>
                <a:schemeClr val="bg1"/>
              </a:solidFill>
            </a:endParaRPr>
          </a:p>
          <a:p>
            <a:endParaRPr lang="en-GB" dirty="0">
              <a:solidFill>
                <a:schemeClr val="bg1"/>
              </a:solidFill>
            </a:endParaRPr>
          </a:p>
          <a:p>
            <a:endParaRPr lang="en-GB" dirty="0">
              <a:solidFill>
                <a:schemeClr val="bg1"/>
              </a:solidFill>
            </a:endParaRPr>
          </a:p>
          <a:p>
            <a:endParaRPr lang="en-GB" dirty="0">
              <a:solidFill>
                <a:schemeClr val="bg1"/>
              </a:solidFill>
            </a:endParaRPr>
          </a:p>
          <a:p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11" name="Picture 10" descr="A logo with a red arrow and blue and white letters&#10;&#10;Description automatically generated">
            <a:extLst>
              <a:ext uri="{FF2B5EF4-FFF2-40B4-BE49-F238E27FC236}">
                <a16:creationId xmlns:a16="http://schemas.microsoft.com/office/drawing/2014/main" id="{71433382-3065-75C1-1ECF-B1B64C4E35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67717" y="20794"/>
            <a:ext cx="874628" cy="629733"/>
          </a:xfrm>
          <a:prstGeom prst="rect">
            <a:avLst/>
          </a:prstGeom>
        </p:spPr>
      </p:pic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DDF61F74-46DB-E8B5-018F-2166BB350D6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5183188" y="1494670"/>
            <a:ext cx="6172200" cy="3859135"/>
          </a:xfr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2D416997-E9BF-BCE8-2056-4EF11A79CC9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8397" y="2692361"/>
            <a:ext cx="3072386" cy="2858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422922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78A1F2-201C-EEE5-3A3C-6AB3FB6959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and white sign&#10;&#10;Description automatically generated">
            <a:extLst>
              <a:ext uri="{FF2B5EF4-FFF2-40B4-BE49-F238E27FC236}">
                <a16:creationId xmlns:a16="http://schemas.microsoft.com/office/drawing/2014/main" id="{0478B0BA-DD2C-47F1-21D1-AC2F75587A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525" y="253611"/>
            <a:ext cx="1552640" cy="394970"/>
          </a:xfrm>
          <a:prstGeom prst="rect">
            <a:avLst/>
          </a:prstGeom>
        </p:spPr>
      </p:pic>
      <p:sp>
        <p:nvSpPr>
          <p:cNvPr id="9" name="Subtitle 2">
            <a:extLst>
              <a:ext uri="{FF2B5EF4-FFF2-40B4-BE49-F238E27FC236}">
                <a16:creationId xmlns:a16="http://schemas.microsoft.com/office/drawing/2014/main" id="{27A9F728-251B-E50F-873E-36B7F1B08FDA}"/>
              </a:ext>
            </a:extLst>
          </p:cNvPr>
          <p:cNvSpPr txBox="1">
            <a:spLocks/>
          </p:cNvSpPr>
          <p:nvPr/>
        </p:nvSpPr>
        <p:spPr>
          <a:xfrm>
            <a:off x="924849" y="4341530"/>
            <a:ext cx="2966484" cy="9590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 sz="2400">
                <a:solidFill>
                  <a:srgbClr val="C8C8C8"/>
                </a:solidFill>
              </a:defRPr>
            </a:pPr>
            <a:endParaRPr lang="en-GB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9F69382-C787-27A5-9FE1-0701718403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525" y="908049"/>
            <a:ext cx="4765675" cy="822427"/>
          </a:xfrm>
        </p:spPr>
        <p:txBody>
          <a:bodyPr>
            <a:normAutofit fontScale="90000"/>
          </a:bodyPr>
          <a:lstStyle/>
          <a:p>
            <a:r>
              <a:rPr lang="en-GB">
                <a:solidFill>
                  <a:schemeClr val="bg1"/>
                </a:solidFill>
              </a:rPr>
              <a:t>2.6 Physics with High-Energy Nuclear Beams At The EIC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E07434E-086E-24EC-3420-4AC23370AB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63525" y="1730477"/>
            <a:ext cx="4765675" cy="5034390"/>
          </a:xfrm>
        </p:spPr>
        <p:txBody>
          <a:bodyPr>
            <a:normAutofit/>
          </a:bodyPr>
          <a:lstStyle/>
          <a:p>
            <a:r>
              <a:rPr lang="en-GB" sz="2000" dirty="0">
                <a:solidFill>
                  <a:schemeClr val="bg1"/>
                </a:solidFill>
              </a:rPr>
              <a:t>Gluon saturation study requirement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</a:rPr>
              <a:t>Require the highest energy and heaviest nuclei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</a:rPr>
              <a:t>Roman pots</a:t>
            </a:r>
          </a:p>
        </p:txBody>
      </p:sp>
      <p:pic>
        <p:nvPicPr>
          <p:cNvPr id="11" name="Picture 10" descr="A logo with a red arrow and blue and white letters&#10;&#10;Description automatically generated">
            <a:extLst>
              <a:ext uri="{FF2B5EF4-FFF2-40B4-BE49-F238E27FC236}">
                <a16:creationId xmlns:a16="http://schemas.microsoft.com/office/drawing/2014/main" id="{A237EB34-5F40-1A16-0331-FD360C6407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67717" y="20794"/>
            <a:ext cx="874628" cy="629733"/>
          </a:xfrm>
          <a:prstGeom prst="rect">
            <a:avLst/>
          </a:prstGeom>
        </p:spPr>
      </p:pic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9654C528-6FCC-4C72-2A0E-C1B561DFB8A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2098234" y="3727938"/>
            <a:ext cx="9844111" cy="2755174"/>
          </a:xfrm>
        </p:spPr>
      </p:pic>
    </p:spTree>
    <p:extLst>
      <p:ext uri="{BB962C8B-B14F-4D97-AF65-F5344CB8AC3E}">
        <p14:creationId xmlns:p14="http://schemas.microsoft.com/office/powerpoint/2010/main" val="81279017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C042E0-958A-7180-9D6D-B592E24A84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and white sign&#10;&#10;Description automatically generated">
            <a:extLst>
              <a:ext uri="{FF2B5EF4-FFF2-40B4-BE49-F238E27FC236}">
                <a16:creationId xmlns:a16="http://schemas.microsoft.com/office/drawing/2014/main" id="{C3873A35-2297-2498-2923-DCCA27A390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525" y="253611"/>
            <a:ext cx="1552640" cy="394970"/>
          </a:xfrm>
          <a:prstGeom prst="rect">
            <a:avLst/>
          </a:prstGeom>
        </p:spPr>
      </p:pic>
      <p:sp>
        <p:nvSpPr>
          <p:cNvPr id="9" name="Subtitle 2">
            <a:extLst>
              <a:ext uri="{FF2B5EF4-FFF2-40B4-BE49-F238E27FC236}">
                <a16:creationId xmlns:a16="http://schemas.microsoft.com/office/drawing/2014/main" id="{127DF06E-FCCA-2FCB-BF1D-1FD8EBAD2B8A}"/>
              </a:ext>
            </a:extLst>
          </p:cNvPr>
          <p:cNvSpPr txBox="1">
            <a:spLocks/>
          </p:cNvSpPr>
          <p:nvPr/>
        </p:nvSpPr>
        <p:spPr>
          <a:xfrm>
            <a:off x="924849" y="4341530"/>
            <a:ext cx="2966484" cy="9590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 sz="2400">
                <a:solidFill>
                  <a:srgbClr val="C8C8C8"/>
                </a:solidFill>
              </a:defRPr>
            </a:pPr>
            <a:endParaRPr lang="en-GB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C0D2DB1-E0B9-4654-9C0C-FBE6740E52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525" y="908049"/>
            <a:ext cx="4765675" cy="822427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bg1"/>
                </a:solidFill>
              </a:rPr>
              <a:t>2.7 Nuclear Modifications Of Parton Distribution Functions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 Placeholder 5">
                <a:extLst>
                  <a:ext uri="{FF2B5EF4-FFF2-40B4-BE49-F238E27FC236}">
                    <a16:creationId xmlns:a16="http://schemas.microsoft.com/office/drawing/2014/main" id="{DC3A754D-6B3C-52CF-9070-75466E4DDA43}"/>
                  </a:ext>
                </a:extLst>
              </p:cNvPr>
              <p:cNvSpPr>
                <a:spLocks noGrp="1"/>
              </p:cNvSpPr>
              <p:nvPr>
                <p:ph type="body" sz="half" idx="2"/>
              </p:nvPr>
            </p:nvSpPr>
            <p:spPr>
              <a:xfrm>
                <a:off x="263525" y="1730477"/>
                <a:ext cx="4765675" cy="5034390"/>
              </a:xfrm>
            </p:spPr>
            <p:txBody>
              <a:bodyPr/>
              <a:lstStyle/>
              <a:p>
                <a:r>
                  <a:rPr lang="en-GB" dirty="0">
                    <a:solidFill>
                      <a:schemeClr val="bg1"/>
                    </a:solidFill>
                  </a:rPr>
                  <a:t>Nuclear Parton Distribution Function (nPDF)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>
                    <a:solidFill>
                      <a:schemeClr val="bg1"/>
                    </a:solidFill>
                  </a:rPr>
                  <a:t>The parton distribution inside of a nucleus (instead of an isolated proton.)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>
                    <a:solidFill>
                      <a:schemeClr val="bg1"/>
                    </a:solidFill>
                  </a:rPr>
                  <a:t>E.g. Heavy ion collisions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GB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GB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𝑢</m:t>
                        </m:r>
                      </m:sub>
                      <m:sup>
                        <m:r>
                          <a:rPr lang="en-GB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sup>
                    </m:sSubSup>
                    <m:r>
                      <a:rPr lang="en-GB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(</m:t>
                    </m:r>
                    <m:r>
                      <a:rPr lang="en-GB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GB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,</m:t>
                    </m:r>
                    <m:sSup>
                      <m:sSupPr>
                        <m:ctrlPr>
                          <a:rPr lang="en-GB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p>
                        <m:r>
                          <a:rPr lang="en-GB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GB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): </m:t>
                    </m:r>
                  </m:oMath>
                </a14:m>
                <a:r>
                  <a:rPr lang="en-GB" dirty="0">
                    <a:solidFill>
                      <a:schemeClr val="bg1"/>
                    </a:solidFill>
                  </a:rPr>
                  <a:t>Up quark distribution in a nucleus A</a:t>
                </a:r>
              </a:p>
              <a:p>
                <a:endParaRPr lang="en-GB" dirty="0">
                  <a:solidFill>
                    <a:schemeClr val="bg1"/>
                  </a:solidFill>
                </a:endParaRPr>
              </a:p>
              <a:p>
                <a:r>
                  <a:rPr lang="en-GB" dirty="0">
                    <a:solidFill>
                      <a:schemeClr val="bg1"/>
                    </a:solidFill>
                  </a:rPr>
                  <a:t>Photo-production</a:t>
                </a:r>
              </a:p>
              <a:p>
                <a:r>
                  <a:rPr lang="en-GB" dirty="0">
                    <a:solidFill>
                      <a:schemeClr val="bg1"/>
                    </a:solidFill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p>
                        <m:r>
                          <a:rPr lang="en-GB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GB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~0</m:t>
                    </m:r>
                  </m:oMath>
                </a14:m>
                <a:endParaRPr lang="en-GB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" name="Text Placeholder 5">
                <a:extLst>
                  <a:ext uri="{FF2B5EF4-FFF2-40B4-BE49-F238E27FC236}">
                    <a16:creationId xmlns:a16="http://schemas.microsoft.com/office/drawing/2014/main" id="{DC3A754D-6B3C-52CF-9070-75466E4DDA4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2"/>
              </p:nvPr>
            </p:nvSpPr>
            <p:spPr>
              <a:xfrm>
                <a:off x="263525" y="1730477"/>
                <a:ext cx="4765675" cy="5034390"/>
              </a:xfrm>
              <a:blipFill>
                <a:blip r:embed="rId3"/>
                <a:stretch>
                  <a:fillRect l="-639" t="-8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 descr="A logo with a red arrow and blue and white letters&#10;&#10;Description automatically generated">
            <a:extLst>
              <a:ext uri="{FF2B5EF4-FFF2-40B4-BE49-F238E27FC236}">
                <a16:creationId xmlns:a16="http://schemas.microsoft.com/office/drawing/2014/main" id="{826C9DDD-48B2-A38D-3EA4-BF59E48735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67717" y="20794"/>
            <a:ext cx="874628" cy="629733"/>
          </a:xfrm>
          <a:prstGeom prst="rect">
            <a:avLst/>
          </a:prstGeom>
        </p:spPr>
      </p:pic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00E371D9-B0CD-BE26-0E92-167565BDEF9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5179641" y="2281349"/>
            <a:ext cx="6481938" cy="2539706"/>
          </a:xfr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233C875-032F-10F2-938C-7102245CC2B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79641" y="5034225"/>
            <a:ext cx="6477198" cy="1246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13818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5ACF86-5663-68E2-723F-03EF2F5609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and white sign&#10;&#10;Description automatically generated">
            <a:extLst>
              <a:ext uri="{FF2B5EF4-FFF2-40B4-BE49-F238E27FC236}">
                <a16:creationId xmlns:a16="http://schemas.microsoft.com/office/drawing/2014/main" id="{5D5F3AD0-D232-93B6-47D8-996B589541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525" y="253611"/>
            <a:ext cx="1552640" cy="394970"/>
          </a:xfrm>
          <a:prstGeom prst="rect">
            <a:avLst/>
          </a:prstGeom>
        </p:spPr>
      </p:pic>
      <p:sp>
        <p:nvSpPr>
          <p:cNvPr id="9" name="Subtitle 2">
            <a:extLst>
              <a:ext uri="{FF2B5EF4-FFF2-40B4-BE49-F238E27FC236}">
                <a16:creationId xmlns:a16="http://schemas.microsoft.com/office/drawing/2014/main" id="{616F2093-C442-266E-3CF4-642382CBA6F7}"/>
              </a:ext>
            </a:extLst>
          </p:cNvPr>
          <p:cNvSpPr txBox="1">
            <a:spLocks/>
          </p:cNvSpPr>
          <p:nvPr/>
        </p:nvSpPr>
        <p:spPr>
          <a:xfrm>
            <a:off x="924849" y="4341530"/>
            <a:ext cx="2966484" cy="9590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 sz="2400">
                <a:solidFill>
                  <a:srgbClr val="C8C8C8"/>
                </a:solidFill>
              </a:defRPr>
            </a:pPr>
            <a:endParaRPr lang="en-GB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CE31167-90E7-5987-0153-EB795671A4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525" y="908049"/>
            <a:ext cx="4765675" cy="822427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bg1"/>
                </a:solidFill>
              </a:rPr>
              <a:t>2.7 Nuclear Modifications Of Parton Distribution Functions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5616A65-384A-0263-7752-B91D66DC36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63525" y="1730477"/>
            <a:ext cx="4765675" cy="5034390"/>
          </a:xfrm>
        </p:spPr>
        <p:txBody>
          <a:bodyPr>
            <a:normAutofit/>
          </a:bodyPr>
          <a:lstStyle/>
          <a:p>
            <a:r>
              <a:rPr lang="en-GB" sz="2000" dirty="0">
                <a:solidFill>
                  <a:schemeClr val="bg1"/>
                </a:solidFill>
              </a:rPr>
              <a:t>Charm production</a:t>
            </a:r>
          </a:p>
          <a:p>
            <a:endParaRPr lang="en-GB" sz="2000" dirty="0">
              <a:solidFill>
                <a:schemeClr val="bg1"/>
              </a:solidFill>
            </a:endParaRPr>
          </a:p>
          <a:p>
            <a:r>
              <a:rPr lang="en-GB" sz="2000" dirty="0">
                <a:solidFill>
                  <a:schemeClr val="bg1"/>
                </a:solidFill>
              </a:rPr>
              <a:t>Photon-gluon fusion</a:t>
            </a:r>
          </a:p>
        </p:txBody>
      </p:sp>
      <p:pic>
        <p:nvPicPr>
          <p:cNvPr id="11" name="Picture 10" descr="A logo with a red arrow and blue and white letters&#10;&#10;Description automatically generated">
            <a:extLst>
              <a:ext uri="{FF2B5EF4-FFF2-40B4-BE49-F238E27FC236}">
                <a16:creationId xmlns:a16="http://schemas.microsoft.com/office/drawing/2014/main" id="{B854A638-D7A1-F49D-9592-FDC1CB3C4C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67717" y="20794"/>
            <a:ext cx="874628" cy="629733"/>
          </a:xfrm>
          <a:prstGeom prst="rect">
            <a:avLst/>
          </a:prstGeom>
        </p:spPr>
      </p:pic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3E092019-999E-DCAD-CDE6-BEFDD829AE9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3544229" y="2295407"/>
            <a:ext cx="8302446" cy="3172084"/>
          </a:xfrm>
        </p:spPr>
      </p:pic>
    </p:spTree>
    <p:extLst>
      <p:ext uri="{BB962C8B-B14F-4D97-AF65-F5344CB8AC3E}">
        <p14:creationId xmlns:p14="http://schemas.microsoft.com/office/powerpoint/2010/main" val="416010823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BE0342-12FE-047D-A816-57E3CE703A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and white sign&#10;&#10;Description automatically generated">
            <a:extLst>
              <a:ext uri="{FF2B5EF4-FFF2-40B4-BE49-F238E27FC236}">
                <a16:creationId xmlns:a16="http://schemas.microsoft.com/office/drawing/2014/main" id="{514F493B-F638-4727-4FA5-7C6A2F601C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525" y="253611"/>
            <a:ext cx="1552640" cy="394970"/>
          </a:xfrm>
          <a:prstGeom prst="rect">
            <a:avLst/>
          </a:prstGeom>
        </p:spPr>
      </p:pic>
      <p:sp>
        <p:nvSpPr>
          <p:cNvPr id="9" name="Subtitle 2">
            <a:extLst>
              <a:ext uri="{FF2B5EF4-FFF2-40B4-BE49-F238E27FC236}">
                <a16:creationId xmlns:a16="http://schemas.microsoft.com/office/drawing/2014/main" id="{7D013703-DED7-7F41-4BD2-ABB0DFCE8AA8}"/>
              </a:ext>
            </a:extLst>
          </p:cNvPr>
          <p:cNvSpPr txBox="1">
            <a:spLocks/>
          </p:cNvSpPr>
          <p:nvPr/>
        </p:nvSpPr>
        <p:spPr>
          <a:xfrm>
            <a:off x="924849" y="4341530"/>
            <a:ext cx="2966484" cy="9590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 sz="2400">
                <a:solidFill>
                  <a:srgbClr val="C8C8C8"/>
                </a:solidFill>
              </a:defRPr>
            </a:pPr>
            <a:endParaRPr lang="en-GB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984DB0B-7419-E1AF-4F0B-D4BF7FF488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525" y="908049"/>
            <a:ext cx="4765675" cy="822427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bg1"/>
                </a:solidFill>
              </a:rPr>
              <a:t>2.7 Nuclear Modifications Of Parton Distribution Functions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 Placeholder 5">
                <a:extLst>
                  <a:ext uri="{FF2B5EF4-FFF2-40B4-BE49-F238E27FC236}">
                    <a16:creationId xmlns:a16="http://schemas.microsoft.com/office/drawing/2014/main" id="{77B8FF93-686A-712B-5C89-35EB1553D220}"/>
                  </a:ext>
                </a:extLst>
              </p:cNvPr>
              <p:cNvSpPr>
                <a:spLocks noGrp="1"/>
              </p:cNvSpPr>
              <p:nvPr>
                <p:ph type="body" sz="half" idx="2"/>
              </p:nvPr>
            </p:nvSpPr>
            <p:spPr>
              <a:xfrm>
                <a:off x="263525" y="1730477"/>
                <a:ext cx="4765675" cy="5034390"/>
              </a:xfrm>
            </p:spPr>
            <p:txBody>
              <a:bodyPr/>
              <a:lstStyle/>
              <a:p>
                <a:r>
                  <a:rPr lang="en-GB" dirty="0">
                    <a:solidFill>
                      <a:schemeClr val="bg1"/>
                    </a:solidFill>
                  </a:rPr>
                  <a:t>Requirements for precision nuclear PDF Measurement</a:t>
                </a:r>
              </a:p>
              <a:p>
                <a:endParaRPr lang="en-GB" dirty="0">
                  <a:solidFill>
                    <a:schemeClr val="bg1"/>
                  </a:solidFill>
                </a:endParaRPr>
              </a:p>
              <a:p>
                <a:endParaRPr lang="en-GB" dirty="0">
                  <a:solidFill>
                    <a:schemeClr val="bg1"/>
                  </a:solidFill>
                </a:endParaRPr>
              </a:p>
              <a:p>
                <a:r>
                  <a:rPr lang="en-GB" dirty="0">
                    <a:solidFill>
                      <a:schemeClr val="bg1"/>
                    </a:solidFill>
                  </a:rPr>
                  <a:t>Good impact parameter resolution</a:t>
                </a:r>
              </a:p>
              <a:p>
                <a:r>
                  <a:rPr lang="en-GB" dirty="0">
                    <a:solidFill>
                      <a:schemeClr val="bg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GB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𝑥𝑦</m:t>
                        </m:r>
                      </m:sub>
                    </m:sSub>
                    <m:r>
                      <a:rPr lang="en-GB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~20/</m:t>
                    </m:r>
                    <m:sSub>
                      <m:sSubPr>
                        <m:ctrlPr>
                          <a:rPr lang="en-GB" i="1" dirty="0" err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 dirty="0" err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GB" i="1" dirty="0" err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en-GB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⨂5</m:t>
                    </m:r>
                    <m:r>
                      <a:rPr lang="el-GR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GB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endParaRPr lang="en-GB" dirty="0">
                  <a:solidFill>
                    <a:schemeClr val="bg1"/>
                  </a:solidFill>
                </a:endParaRPr>
              </a:p>
              <a:p>
                <a:endParaRPr lang="en-GB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" name="Text Placeholder 5">
                <a:extLst>
                  <a:ext uri="{FF2B5EF4-FFF2-40B4-BE49-F238E27FC236}">
                    <a16:creationId xmlns:a16="http://schemas.microsoft.com/office/drawing/2014/main" id="{77B8FF93-686A-712B-5C89-35EB1553D22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2"/>
              </p:nvPr>
            </p:nvSpPr>
            <p:spPr>
              <a:xfrm>
                <a:off x="263525" y="1730477"/>
                <a:ext cx="4765675" cy="5034390"/>
              </a:xfrm>
              <a:blipFill>
                <a:blip r:embed="rId3"/>
                <a:stretch>
                  <a:fillRect l="-639" t="-8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 descr="A logo with a red arrow and blue and white letters&#10;&#10;Description automatically generated">
            <a:extLst>
              <a:ext uri="{FF2B5EF4-FFF2-40B4-BE49-F238E27FC236}">
                <a16:creationId xmlns:a16="http://schemas.microsoft.com/office/drawing/2014/main" id="{09B14DF7-4C04-3478-D20E-B9A2F1E5BA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67717" y="20794"/>
            <a:ext cx="874628" cy="629733"/>
          </a:xfrm>
          <a:prstGeom prst="rect">
            <a:avLst/>
          </a:prstGeom>
        </p:spPr>
      </p:pic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D6ECE3A7-B732-23CB-8E4F-7E50A8D854B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3429161" y="3673562"/>
            <a:ext cx="8499314" cy="1896193"/>
          </a:xfrm>
        </p:spPr>
      </p:pic>
    </p:spTree>
    <p:extLst>
      <p:ext uri="{BB962C8B-B14F-4D97-AF65-F5344CB8AC3E}">
        <p14:creationId xmlns:p14="http://schemas.microsoft.com/office/powerpoint/2010/main" val="114895079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C7047D-9014-D385-372B-E15517D277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and white sign&#10;&#10;Description automatically generated">
            <a:extLst>
              <a:ext uri="{FF2B5EF4-FFF2-40B4-BE49-F238E27FC236}">
                <a16:creationId xmlns:a16="http://schemas.microsoft.com/office/drawing/2014/main" id="{82522731-EF5F-4ABD-CA4B-F82269C503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525" y="253611"/>
            <a:ext cx="1552640" cy="394970"/>
          </a:xfrm>
          <a:prstGeom prst="rect">
            <a:avLst/>
          </a:prstGeom>
        </p:spPr>
      </p:pic>
      <p:sp>
        <p:nvSpPr>
          <p:cNvPr id="9" name="Subtitle 2">
            <a:extLst>
              <a:ext uri="{FF2B5EF4-FFF2-40B4-BE49-F238E27FC236}">
                <a16:creationId xmlns:a16="http://schemas.microsoft.com/office/drawing/2014/main" id="{92CB8B85-5872-E7C7-DFB2-893008880D57}"/>
              </a:ext>
            </a:extLst>
          </p:cNvPr>
          <p:cNvSpPr txBox="1">
            <a:spLocks/>
          </p:cNvSpPr>
          <p:nvPr/>
        </p:nvSpPr>
        <p:spPr>
          <a:xfrm>
            <a:off x="924849" y="4341530"/>
            <a:ext cx="2966484" cy="9590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 sz="2400">
                <a:solidFill>
                  <a:srgbClr val="C8C8C8"/>
                </a:solidFill>
              </a:defRPr>
            </a:pPr>
            <a:endParaRPr lang="en-GB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EC70794-5910-C77B-885A-46A7029E35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525" y="908049"/>
            <a:ext cx="4765675" cy="822427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bg1"/>
                </a:solidFill>
              </a:rPr>
              <a:t>2.8 Passage of </a:t>
            </a:r>
            <a:r>
              <a:rPr lang="en-GB" dirty="0" err="1">
                <a:solidFill>
                  <a:schemeClr val="bg1"/>
                </a:solidFill>
              </a:rPr>
              <a:t>Color</a:t>
            </a:r>
            <a:r>
              <a:rPr lang="en-GB" dirty="0">
                <a:solidFill>
                  <a:schemeClr val="bg1"/>
                </a:solidFill>
              </a:rPr>
              <a:t> Charge Through Cold QCD Matter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DAADC42-862E-4732-B7AE-6601259186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63526" y="1730477"/>
            <a:ext cx="3199522" cy="5034390"/>
          </a:xfrm>
        </p:spPr>
        <p:txBody>
          <a:bodyPr>
            <a:normAutofit/>
          </a:bodyPr>
          <a:lstStyle/>
          <a:p>
            <a:r>
              <a:rPr lang="en-GB" sz="2000" dirty="0">
                <a:solidFill>
                  <a:schemeClr val="bg1"/>
                </a:solidFill>
              </a:rPr>
              <a:t>Jets!</a:t>
            </a:r>
          </a:p>
          <a:p>
            <a:r>
              <a:rPr lang="en-GB" sz="2000" dirty="0">
                <a:solidFill>
                  <a:schemeClr val="bg1"/>
                </a:solidFill>
              </a:rPr>
              <a:t>All about jets!</a:t>
            </a:r>
          </a:p>
        </p:txBody>
      </p:sp>
      <p:pic>
        <p:nvPicPr>
          <p:cNvPr id="11" name="Picture 10" descr="A logo with a red arrow and blue and white letters&#10;&#10;Description automatically generated">
            <a:extLst>
              <a:ext uri="{FF2B5EF4-FFF2-40B4-BE49-F238E27FC236}">
                <a16:creationId xmlns:a16="http://schemas.microsoft.com/office/drawing/2014/main" id="{8C111E8D-6CB7-06B9-284C-215B74CE1F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67717" y="20794"/>
            <a:ext cx="874628" cy="629733"/>
          </a:xfrm>
          <a:prstGeom prst="rect">
            <a:avLst/>
          </a:prstGeom>
        </p:spPr>
      </p:pic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3FCB1577-DDE7-51F1-CF38-A712808AE84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4445540" y="1497128"/>
            <a:ext cx="6909848" cy="3482453"/>
          </a:xfr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6713BD3-9368-6543-93C1-7271D00B5BB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45540" y="5046005"/>
            <a:ext cx="6821611" cy="707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51256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726416-1C7E-CB70-2930-FF99654E07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and white sign&#10;&#10;Description automatically generated">
            <a:extLst>
              <a:ext uri="{FF2B5EF4-FFF2-40B4-BE49-F238E27FC236}">
                <a16:creationId xmlns:a16="http://schemas.microsoft.com/office/drawing/2014/main" id="{C3A309DE-756F-FC3E-20A4-B2A92B418E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525" y="253611"/>
            <a:ext cx="1552640" cy="394970"/>
          </a:xfrm>
          <a:prstGeom prst="rect">
            <a:avLst/>
          </a:prstGeom>
        </p:spPr>
      </p:pic>
      <p:sp>
        <p:nvSpPr>
          <p:cNvPr id="9" name="Subtitle 2">
            <a:extLst>
              <a:ext uri="{FF2B5EF4-FFF2-40B4-BE49-F238E27FC236}">
                <a16:creationId xmlns:a16="http://schemas.microsoft.com/office/drawing/2014/main" id="{04A26F86-F307-73B2-7878-B31F8D53E129}"/>
              </a:ext>
            </a:extLst>
          </p:cNvPr>
          <p:cNvSpPr txBox="1">
            <a:spLocks/>
          </p:cNvSpPr>
          <p:nvPr/>
        </p:nvSpPr>
        <p:spPr>
          <a:xfrm>
            <a:off x="924849" y="4341530"/>
            <a:ext cx="2966484" cy="9590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 sz="2400">
                <a:solidFill>
                  <a:srgbClr val="C8C8C8"/>
                </a:solidFill>
              </a:defRPr>
            </a:pPr>
            <a:endParaRPr lang="en-GB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3DB02CC-4A6B-E84E-EB0A-B43F4A5823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525" y="908050"/>
            <a:ext cx="4765675" cy="463550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bg1"/>
                </a:solidFill>
              </a:rPr>
              <a:t>1. The Electron-Ion Collider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 Placeholder 5">
                <a:extLst>
                  <a:ext uri="{FF2B5EF4-FFF2-40B4-BE49-F238E27FC236}">
                    <a16:creationId xmlns:a16="http://schemas.microsoft.com/office/drawing/2014/main" id="{38756123-79E0-A964-B6C2-539D8A4F3C97}"/>
                  </a:ext>
                </a:extLst>
              </p:cNvPr>
              <p:cNvSpPr>
                <a:spLocks noGrp="1"/>
              </p:cNvSpPr>
              <p:nvPr>
                <p:ph type="body" sz="half" idx="2"/>
              </p:nvPr>
            </p:nvSpPr>
            <p:spPr>
              <a:xfrm>
                <a:off x="263525" y="1371601"/>
                <a:ext cx="5060315" cy="5393266"/>
              </a:xfrm>
            </p:spPr>
            <p:txBody>
              <a:bodyPr>
                <a:norm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>
                    <a:solidFill>
                      <a:schemeClr val="bg1"/>
                    </a:solidFill>
                  </a:rPr>
                  <a:t>Highly polarised electron and proton beams (</a:t>
                </a:r>
                <a14:m>
                  <m:oMath xmlns:m="http://schemas.openxmlformats.org/officeDocument/2006/math">
                    <m:r>
                      <a:rPr lang="en-GB" sz="20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~70%</m:t>
                    </m:r>
                  </m:oMath>
                </a14:m>
                <a:r>
                  <a:rPr lang="en-GB" sz="2000" dirty="0">
                    <a:solidFill>
                      <a:schemeClr val="bg1"/>
                    </a:solidFill>
                  </a:rPr>
                  <a:t>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>
                    <a:solidFill>
                      <a:schemeClr val="bg1"/>
                    </a:solidFill>
                  </a:rPr>
                  <a:t>Ion beams from deuterons to heavy nuclei (gold, lead, uranium etc.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>
                    <a:solidFill>
                      <a:schemeClr val="bg1"/>
                    </a:solidFill>
                  </a:rPr>
                  <a:t>Centre of mass energies from 20-100 GeV, upgradeable to 140 GeV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>
                    <a:solidFill>
                      <a:schemeClr val="bg1"/>
                    </a:solidFill>
                  </a:rPr>
                  <a:t>Luminosity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33</m:t>
                        </m:r>
                      </m:sup>
                    </m:sSup>
                    <m:r>
                      <a:rPr lang="en-GB" sz="20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en-GB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34</m:t>
                        </m:r>
                      </m:sup>
                    </m:sSup>
                    <m:r>
                      <a:rPr lang="en-GB" sz="20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𝑐</m:t>
                    </m:r>
                    <m:sSup>
                      <m:sSupPr>
                        <m:ctrlPr>
                          <a:rPr lang="en-GB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GB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−2</m:t>
                        </m:r>
                      </m:sup>
                    </m:sSup>
                    <m:sSup>
                      <m:sSupPr>
                        <m:ctrlPr>
                          <a:rPr lang="en-GB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p>
                        <m:r>
                          <a:rPr lang="en-GB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endParaRPr lang="en-GB" sz="2000" dirty="0">
                  <a:solidFill>
                    <a:schemeClr val="bg1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>
                    <a:solidFill>
                      <a:schemeClr val="bg1"/>
                    </a:solidFill>
                  </a:rPr>
                  <a:t>More than one interaction region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2000" dirty="0">
                  <a:solidFill>
                    <a:schemeClr val="bg1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2000" dirty="0">
                  <a:solidFill>
                    <a:schemeClr val="bg1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>
                    <a:solidFill>
                      <a:schemeClr val="bg1"/>
                    </a:solidFill>
                  </a:rPr>
                  <a:t>Deuterium:  </a:t>
                </a:r>
                <a:r>
                  <a:rPr lang="en-GB" sz="2000" baseline="30000" dirty="0">
                    <a:solidFill>
                      <a:schemeClr val="bg1"/>
                    </a:solidFill>
                    <a:effectLst/>
                  </a:rPr>
                  <a:t>2</a:t>
                </a:r>
                <a:r>
                  <a:rPr lang="en-GB" sz="2000" baseline="-25000" dirty="0">
                    <a:solidFill>
                      <a:schemeClr val="bg1"/>
                    </a:solidFill>
                    <a:effectLst/>
                  </a:rPr>
                  <a:t>1</a:t>
                </a:r>
                <a:r>
                  <a:rPr lang="en-GB" sz="2000" dirty="0">
                    <a:solidFill>
                      <a:schemeClr val="bg1"/>
                    </a:solidFill>
                    <a:effectLst/>
                  </a:rPr>
                  <a:t>H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>
                    <a:solidFill>
                      <a:schemeClr val="bg1"/>
                    </a:solidFill>
                  </a:rPr>
                  <a:t>Deuteron: </a:t>
                </a:r>
                <a:r>
                  <a:rPr lang="en-GB" sz="2000" baseline="30000" dirty="0">
                    <a:solidFill>
                      <a:schemeClr val="bg1"/>
                    </a:solidFill>
                    <a:effectLst/>
                  </a:rPr>
                  <a:t>2</a:t>
                </a:r>
                <a:r>
                  <a:rPr lang="en-GB" sz="2000" baseline="-25000" dirty="0">
                    <a:solidFill>
                      <a:schemeClr val="bg1"/>
                    </a:solidFill>
                    <a:effectLst/>
                  </a:rPr>
                  <a:t>1</a:t>
                </a:r>
                <a:r>
                  <a:rPr lang="en-GB" sz="2000" dirty="0">
                    <a:solidFill>
                      <a:schemeClr val="bg1"/>
                    </a:solidFill>
                    <a:effectLst/>
                  </a:rPr>
                  <a:t>H</a:t>
                </a:r>
                <a:r>
                  <a:rPr lang="en-GB" sz="2000" baseline="30000" dirty="0">
                    <a:solidFill>
                      <a:schemeClr val="bg1"/>
                    </a:solidFill>
                    <a:effectLst/>
                  </a:rPr>
                  <a:t>+</a:t>
                </a:r>
                <a:endParaRPr lang="en-GB" sz="20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" name="Text Placeholder 5">
                <a:extLst>
                  <a:ext uri="{FF2B5EF4-FFF2-40B4-BE49-F238E27FC236}">
                    <a16:creationId xmlns:a16="http://schemas.microsoft.com/office/drawing/2014/main" id="{38756123-79E0-A964-B6C2-539D8A4F3C9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2"/>
              </p:nvPr>
            </p:nvSpPr>
            <p:spPr>
              <a:xfrm>
                <a:off x="263525" y="1371601"/>
                <a:ext cx="5060315" cy="5393266"/>
              </a:xfrm>
              <a:blipFill>
                <a:blip r:embed="rId3"/>
                <a:stretch>
                  <a:fillRect l="-1084" t="-1017" r="-168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 descr="A logo with a red arrow and blue and white letters&#10;&#10;Description automatically generated">
            <a:extLst>
              <a:ext uri="{FF2B5EF4-FFF2-40B4-BE49-F238E27FC236}">
                <a16:creationId xmlns:a16="http://schemas.microsoft.com/office/drawing/2014/main" id="{9828EE8B-6963-9073-8D0B-01FEE25E62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67717" y="20794"/>
            <a:ext cx="874628" cy="629733"/>
          </a:xfrm>
          <a:prstGeom prst="rect">
            <a:avLst/>
          </a:prstGeom>
        </p:spPr>
      </p:pic>
      <p:pic>
        <p:nvPicPr>
          <p:cNvPr id="16" name="Content Placeholder 15">
            <a:extLst>
              <a:ext uri="{FF2B5EF4-FFF2-40B4-BE49-F238E27FC236}">
                <a16:creationId xmlns:a16="http://schemas.microsoft.com/office/drawing/2014/main" id="{0D2EB33B-05AD-B8E1-D728-9ADC6DACFDF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5635394" y="105342"/>
            <a:ext cx="5432323" cy="6647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550247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5A6BB1-C8E7-CF68-6199-C3DB85A19F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and white sign&#10;&#10;Description automatically generated">
            <a:extLst>
              <a:ext uri="{FF2B5EF4-FFF2-40B4-BE49-F238E27FC236}">
                <a16:creationId xmlns:a16="http://schemas.microsoft.com/office/drawing/2014/main" id="{0AF319D5-461D-0298-4C0C-C92B8226B4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525" y="253611"/>
            <a:ext cx="1552640" cy="394970"/>
          </a:xfrm>
          <a:prstGeom prst="rect">
            <a:avLst/>
          </a:prstGeom>
        </p:spPr>
      </p:pic>
      <p:sp>
        <p:nvSpPr>
          <p:cNvPr id="9" name="Subtitle 2">
            <a:extLst>
              <a:ext uri="{FF2B5EF4-FFF2-40B4-BE49-F238E27FC236}">
                <a16:creationId xmlns:a16="http://schemas.microsoft.com/office/drawing/2014/main" id="{5CE69FF4-24EF-F32F-4254-26D1489861CF}"/>
              </a:ext>
            </a:extLst>
          </p:cNvPr>
          <p:cNvSpPr txBox="1">
            <a:spLocks/>
          </p:cNvSpPr>
          <p:nvPr/>
        </p:nvSpPr>
        <p:spPr>
          <a:xfrm>
            <a:off x="924849" y="4341530"/>
            <a:ext cx="2966484" cy="9590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 sz="2400">
                <a:solidFill>
                  <a:srgbClr val="C8C8C8"/>
                </a:solidFill>
              </a:defRPr>
            </a:pPr>
            <a:endParaRPr lang="en-GB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60FE7D3-2118-6D16-68A6-F624742CF0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525" y="908049"/>
            <a:ext cx="4765675" cy="822427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bg1"/>
                </a:solidFill>
              </a:rPr>
              <a:t>2.8 Passage of </a:t>
            </a:r>
            <a:r>
              <a:rPr lang="en-GB" dirty="0" err="1">
                <a:solidFill>
                  <a:schemeClr val="bg1"/>
                </a:solidFill>
              </a:rPr>
              <a:t>Color</a:t>
            </a:r>
            <a:r>
              <a:rPr lang="en-GB" dirty="0">
                <a:solidFill>
                  <a:schemeClr val="bg1"/>
                </a:solidFill>
              </a:rPr>
              <a:t> Charge Through Cold QCD Matter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A582E6A-6F04-F353-239E-7878FD238C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63525" y="1730477"/>
            <a:ext cx="4765675" cy="5034390"/>
          </a:xfrm>
        </p:spPr>
        <p:txBody>
          <a:bodyPr>
            <a:normAutofit/>
          </a:bodyPr>
          <a:lstStyle/>
          <a:p>
            <a:r>
              <a:rPr lang="en-GB" sz="2000" dirty="0">
                <a:solidFill>
                  <a:schemeClr val="bg1"/>
                </a:solidFill>
              </a:rPr>
              <a:t>Even more jets!</a:t>
            </a:r>
          </a:p>
        </p:txBody>
      </p:sp>
      <p:pic>
        <p:nvPicPr>
          <p:cNvPr id="11" name="Picture 10" descr="A logo with a red arrow and blue and white letters&#10;&#10;Description automatically generated">
            <a:extLst>
              <a:ext uri="{FF2B5EF4-FFF2-40B4-BE49-F238E27FC236}">
                <a16:creationId xmlns:a16="http://schemas.microsoft.com/office/drawing/2014/main" id="{6CBBAEBF-4D4A-166A-6C71-EFA4434C27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67717" y="20794"/>
            <a:ext cx="874628" cy="629733"/>
          </a:xfrm>
          <a:prstGeom prst="rect">
            <a:avLst/>
          </a:prstGeom>
        </p:spPr>
      </p:pic>
      <p:pic>
        <p:nvPicPr>
          <p:cNvPr id="15" name="Content Placeholder 14">
            <a:extLst>
              <a:ext uri="{FF2B5EF4-FFF2-40B4-BE49-F238E27FC236}">
                <a16:creationId xmlns:a16="http://schemas.microsoft.com/office/drawing/2014/main" id="{B6FE097B-3080-751C-AF38-BC7C33D1580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4464059" y="1870575"/>
            <a:ext cx="7464416" cy="4501042"/>
          </a:xfrm>
        </p:spPr>
      </p:pic>
    </p:spTree>
    <p:extLst>
      <p:ext uri="{BB962C8B-B14F-4D97-AF65-F5344CB8AC3E}">
        <p14:creationId xmlns:p14="http://schemas.microsoft.com/office/powerpoint/2010/main" val="407852174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257AB4-FE9B-9FA3-9CCC-1C03A8A7AE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and white sign&#10;&#10;Description automatically generated">
            <a:extLst>
              <a:ext uri="{FF2B5EF4-FFF2-40B4-BE49-F238E27FC236}">
                <a16:creationId xmlns:a16="http://schemas.microsoft.com/office/drawing/2014/main" id="{4D7E7B2F-CB62-77BE-B0F2-06BD188CA2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525" y="253611"/>
            <a:ext cx="1552640" cy="394970"/>
          </a:xfrm>
          <a:prstGeom prst="rect">
            <a:avLst/>
          </a:prstGeom>
        </p:spPr>
      </p:pic>
      <p:sp>
        <p:nvSpPr>
          <p:cNvPr id="9" name="Subtitle 2">
            <a:extLst>
              <a:ext uri="{FF2B5EF4-FFF2-40B4-BE49-F238E27FC236}">
                <a16:creationId xmlns:a16="http://schemas.microsoft.com/office/drawing/2014/main" id="{178C99DA-04E3-6BD2-A1D7-C392709817AD}"/>
              </a:ext>
            </a:extLst>
          </p:cNvPr>
          <p:cNvSpPr txBox="1">
            <a:spLocks/>
          </p:cNvSpPr>
          <p:nvPr/>
        </p:nvSpPr>
        <p:spPr>
          <a:xfrm>
            <a:off x="924849" y="4341530"/>
            <a:ext cx="2966484" cy="9590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 sz="2400">
                <a:solidFill>
                  <a:srgbClr val="C8C8C8"/>
                </a:solidFill>
              </a:defRPr>
            </a:pPr>
            <a:endParaRPr lang="en-GB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E4B8E90-1B40-2450-FE4A-C19BB222D0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525" y="908049"/>
            <a:ext cx="4765675" cy="822427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bg1"/>
                </a:solidFill>
              </a:rPr>
              <a:t>2.8 Passage of </a:t>
            </a:r>
            <a:r>
              <a:rPr lang="en-GB" dirty="0" err="1">
                <a:solidFill>
                  <a:schemeClr val="bg1"/>
                </a:solidFill>
              </a:rPr>
              <a:t>Color</a:t>
            </a:r>
            <a:r>
              <a:rPr lang="en-GB" dirty="0">
                <a:solidFill>
                  <a:schemeClr val="bg1"/>
                </a:solidFill>
              </a:rPr>
              <a:t> Charge Through Cold QCD Matter</a:t>
            </a:r>
          </a:p>
        </p:txBody>
      </p:sp>
      <p:pic>
        <p:nvPicPr>
          <p:cNvPr id="11" name="Picture 10" descr="A logo with a red arrow and blue and white letters&#10;&#10;Description automatically generated">
            <a:extLst>
              <a:ext uri="{FF2B5EF4-FFF2-40B4-BE49-F238E27FC236}">
                <a16:creationId xmlns:a16="http://schemas.microsoft.com/office/drawing/2014/main" id="{779E9BB3-7F37-C224-EE01-321F510F15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67717" y="20794"/>
            <a:ext cx="874628" cy="629733"/>
          </a:xfrm>
          <a:prstGeom prst="rect">
            <a:avLst/>
          </a:prstGeom>
        </p:spPr>
      </p:pic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132D004-2B00-7872-38E3-DD8748A5898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332246" y="2172512"/>
            <a:ext cx="11527507" cy="3777439"/>
          </a:xfrm>
        </p:spPr>
      </p:pic>
    </p:spTree>
    <p:extLst>
      <p:ext uri="{BB962C8B-B14F-4D97-AF65-F5344CB8AC3E}">
        <p14:creationId xmlns:p14="http://schemas.microsoft.com/office/powerpoint/2010/main" val="287532450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54B0F9-AFE7-C454-36E4-A1F8AE2089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and white sign&#10;&#10;Description automatically generated">
            <a:extLst>
              <a:ext uri="{FF2B5EF4-FFF2-40B4-BE49-F238E27FC236}">
                <a16:creationId xmlns:a16="http://schemas.microsoft.com/office/drawing/2014/main" id="{38DD1345-EB5B-F04F-45EF-8BE5771AF2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525" y="253611"/>
            <a:ext cx="1552640" cy="394970"/>
          </a:xfrm>
          <a:prstGeom prst="rect">
            <a:avLst/>
          </a:prstGeom>
        </p:spPr>
      </p:pic>
      <p:sp>
        <p:nvSpPr>
          <p:cNvPr id="9" name="Subtitle 2">
            <a:extLst>
              <a:ext uri="{FF2B5EF4-FFF2-40B4-BE49-F238E27FC236}">
                <a16:creationId xmlns:a16="http://schemas.microsoft.com/office/drawing/2014/main" id="{2C32886F-F813-1712-AF5E-3A67B0E65EAC}"/>
              </a:ext>
            </a:extLst>
          </p:cNvPr>
          <p:cNvSpPr txBox="1">
            <a:spLocks/>
          </p:cNvSpPr>
          <p:nvPr/>
        </p:nvSpPr>
        <p:spPr>
          <a:xfrm>
            <a:off x="924849" y="4341530"/>
            <a:ext cx="2966484" cy="9590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 sz="2400">
                <a:solidFill>
                  <a:srgbClr val="C8C8C8"/>
                </a:solidFill>
              </a:defRPr>
            </a:pPr>
            <a:endParaRPr lang="en-GB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C94BAA2-B837-9C97-EB83-21663D8AE0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525" y="908049"/>
            <a:ext cx="4765675" cy="822427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bg1"/>
                </a:solidFill>
              </a:rPr>
              <a:t>2.8 Passage of </a:t>
            </a:r>
            <a:r>
              <a:rPr lang="en-GB" dirty="0" err="1">
                <a:solidFill>
                  <a:schemeClr val="bg1"/>
                </a:solidFill>
              </a:rPr>
              <a:t>Color</a:t>
            </a:r>
            <a:r>
              <a:rPr lang="en-GB" dirty="0">
                <a:solidFill>
                  <a:schemeClr val="bg1"/>
                </a:solidFill>
              </a:rPr>
              <a:t> Charge Through Cold QCD Matter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 Placeholder 5">
                <a:extLst>
                  <a:ext uri="{FF2B5EF4-FFF2-40B4-BE49-F238E27FC236}">
                    <a16:creationId xmlns:a16="http://schemas.microsoft.com/office/drawing/2014/main" id="{3B162CBB-C1D1-2F81-6DEF-408C3AEA1633}"/>
                  </a:ext>
                </a:extLst>
              </p:cNvPr>
              <p:cNvSpPr>
                <a:spLocks noGrp="1"/>
              </p:cNvSpPr>
              <p:nvPr>
                <p:ph type="body" sz="half" idx="2"/>
              </p:nvPr>
            </p:nvSpPr>
            <p:spPr>
              <a:xfrm>
                <a:off x="263525" y="1730477"/>
                <a:ext cx="4765675" cy="5034390"/>
              </a:xfrm>
            </p:spPr>
            <p:txBody>
              <a:bodyPr/>
              <a:lstStyle/>
              <a:p>
                <a:endParaRPr lang="en-GB" dirty="0">
                  <a:solidFill>
                    <a:schemeClr val="bg1"/>
                  </a:solidFill>
                </a:endParaRPr>
              </a:p>
              <a:p>
                <a:endParaRPr lang="en-GB" dirty="0">
                  <a:solidFill>
                    <a:schemeClr val="bg1"/>
                  </a:solidFill>
                </a:endParaRPr>
              </a:p>
              <a:p>
                <a:endParaRPr lang="en-GB" dirty="0">
                  <a:solidFill>
                    <a:schemeClr val="bg1"/>
                  </a:solidFill>
                </a:endParaRPr>
              </a:p>
              <a:p>
                <a:endParaRPr lang="en-GB" dirty="0">
                  <a:solidFill>
                    <a:schemeClr val="bg1"/>
                  </a:solidFill>
                </a:endParaRPr>
              </a:p>
              <a:p>
                <a:endParaRPr lang="en-GB" dirty="0">
                  <a:solidFill>
                    <a:schemeClr val="bg1"/>
                  </a:solidFill>
                </a:endParaRPr>
              </a:p>
              <a:p>
                <a:endParaRPr lang="en-GB" dirty="0">
                  <a:solidFill>
                    <a:schemeClr val="bg1"/>
                  </a:solidFill>
                </a:endParaRPr>
              </a:p>
              <a:p>
                <a:endParaRPr lang="en-GB" dirty="0">
                  <a:solidFill>
                    <a:schemeClr val="bg1"/>
                  </a:solidFill>
                </a:endParaRPr>
              </a:p>
              <a:p>
                <a:endParaRPr lang="en-GB" dirty="0">
                  <a:solidFill>
                    <a:schemeClr val="bg1"/>
                  </a:solidFill>
                </a:endParaRPr>
              </a:p>
              <a:p>
                <a:endParaRPr lang="en-GB" dirty="0">
                  <a:solidFill>
                    <a:schemeClr val="bg1"/>
                  </a:solidFill>
                </a:endParaRPr>
              </a:p>
              <a:p>
                <a:r>
                  <a:rPr lang="en-GB" sz="2000" dirty="0">
                    <a:solidFill>
                      <a:schemeClr val="bg1"/>
                    </a:solidFill>
                  </a:rPr>
                  <a:t>Good hadronic resolution</a:t>
                </a:r>
              </a:p>
              <a:p>
                <a:r>
                  <a:rPr lang="en-GB" sz="2000" dirty="0">
                    <a:solidFill>
                      <a:schemeClr val="bg1"/>
                    </a:solidFill>
                  </a:rPr>
                  <a:t>Forward region </a:t>
                </a:r>
                <a14:m>
                  <m:oMath xmlns:m="http://schemas.openxmlformats.org/officeDocument/2006/math">
                    <m:r>
                      <a:rPr lang="en-GB" sz="2000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𝜎</m:t>
                    </m:r>
                    <m:r>
                      <a:rPr lang="en-GB" sz="2000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sz="2000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GB" sz="2000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)/</m:t>
                    </m:r>
                    <m:r>
                      <a:rPr lang="en-GB" sz="2000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GB" sz="2000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≈50%/√</m:t>
                    </m:r>
                    <m:r>
                      <a:rPr lang="en-GB" sz="2000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GB" sz="2000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⨂10%</m:t>
                    </m:r>
                  </m:oMath>
                </a14:m>
                <a:endParaRPr lang="en-GB" sz="20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" name="Text Placeholder 5">
                <a:extLst>
                  <a:ext uri="{FF2B5EF4-FFF2-40B4-BE49-F238E27FC236}">
                    <a16:creationId xmlns:a16="http://schemas.microsoft.com/office/drawing/2014/main" id="{3B162CBB-C1D1-2F81-6DEF-408C3AEA163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2"/>
              </p:nvPr>
            </p:nvSpPr>
            <p:spPr>
              <a:xfrm>
                <a:off x="263525" y="1730477"/>
                <a:ext cx="4765675" cy="5034390"/>
              </a:xfrm>
              <a:blipFill>
                <a:blip r:embed="rId3"/>
                <a:stretch>
                  <a:fillRect l="-127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 descr="A logo with a red arrow and blue and white letters&#10;&#10;Description automatically generated">
            <a:extLst>
              <a:ext uri="{FF2B5EF4-FFF2-40B4-BE49-F238E27FC236}">
                <a16:creationId xmlns:a16="http://schemas.microsoft.com/office/drawing/2014/main" id="{D4573DE4-A288-C5CC-6152-AAE383B98A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67717" y="20794"/>
            <a:ext cx="874628" cy="629733"/>
          </a:xfrm>
          <a:prstGeom prst="rect">
            <a:avLst/>
          </a:prstGeom>
        </p:spPr>
      </p:pic>
      <p:pic>
        <p:nvPicPr>
          <p:cNvPr id="8" name="Content Placeholder 6">
            <a:extLst>
              <a:ext uri="{FF2B5EF4-FFF2-40B4-BE49-F238E27FC236}">
                <a16:creationId xmlns:a16="http://schemas.microsoft.com/office/drawing/2014/main" id="{4C0424BB-0C34-4BFA-F2D9-8B2253068E1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4706532" y="1702824"/>
            <a:ext cx="7029283" cy="2003414"/>
          </a:xfr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6D63A29-6360-A519-365C-6823946F660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52657" y="3912878"/>
            <a:ext cx="7183158" cy="783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459938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544122-75EB-EBEA-10CA-E9614CAC59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and white sign&#10;&#10;Description automatically generated">
            <a:extLst>
              <a:ext uri="{FF2B5EF4-FFF2-40B4-BE49-F238E27FC236}">
                <a16:creationId xmlns:a16="http://schemas.microsoft.com/office/drawing/2014/main" id="{7A2DD896-C77B-93E8-0B57-8F1384B90D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525" y="253611"/>
            <a:ext cx="1552640" cy="394970"/>
          </a:xfrm>
          <a:prstGeom prst="rect">
            <a:avLst/>
          </a:prstGeom>
        </p:spPr>
      </p:pic>
      <p:sp>
        <p:nvSpPr>
          <p:cNvPr id="9" name="Subtitle 2">
            <a:extLst>
              <a:ext uri="{FF2B5EF4-FFF2-40B4-BE49-F238E27FC236}">
                <a16:creationId xmlns:a16="http://schemas.microsoft.com/office/drawing/2014/main" id="{8D3634B9-C8A4-45F9-0E58-0B9813F7DAED}"/>
              </a:ext>
            </a:extLst>
          </p:cNvPr>
          <p:cNvSpPr txBox="1">
            <a:spLocks/>
          </p:cNvSpPr>
          <p:nvPr/>
        </p:nvSpPr>
        <p:spPr>
          <a:xfrm>
            <a:off x="924849" y="4341530"/>
            <a:ext cx="2966484" cy="9590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 sz="2400">
                <a:solidFill>
                  <a:srgbClr val="C8C8C8"/>
                </a:solidFill>
              </a:defRPr>
            </a:pPr>
            <a:endParaRPr lang="en-GB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EA84DD9-3306-8C42-1BA2-449A11A960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525" y="908050"/>
            <a:ext cx="4919662" cy="463550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bg1"/>
                </a:solidFill>
              </a:rPr>
              <a:t>2.9 Connections to Other Fields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1F8FD457-3267-370A-990C-CFF3121C7E2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548692" y="1877438"/>
            <a:ext cx="7379784" cy="4538016"/>
          </a:xfr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8902B77-940F-FBDD-39F8-E6487AA78E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63525" y="1371601"/>
            <a:ext cx="4765675" cy="5393266"/>
          </a:xfrm>
        </p:spPr>
        <p:txBody>
          <a:bodyPr>
            <a:normAutofit/>
          </a:bodyPr>
          <a:lstStyle/>
          <a:p>
            <a:r>
              <a:rPr lang="en-GB" sz="2000" dirty="0">
                <a:solidFill>
                  <a:schemeClr val="bg1"/>
                </a:solidFill>
              </a:rPr>
              <a:t>Mainly about what impact the EIC will have on other fields…</a:t>
            </a:r>
          </a:p>
        </p:txBody>
      </p:sp>
      <p:pic>
        <p:nvPicPr>
          <p:cNvPr id="11" name="Picture 10" descr="A logo with a red arrow and blue and white letters&#10;&#10;Description automatically generated">
            <a:extLst>
              <a:ext uri="{FF2B5EF4-FFF2-40B4-BE49-F238E27FC236}">
                <a16:creationId xmlns:a16="http://schemas.microsoft.com/office/drawing/2014/main" id="{DAE30970-1E02-0805-D3D5-E3BF3903CB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67717" y="20794"/>
            <a:ext cx="874628" cy="629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486364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2CEF00-4760-2CDD-B70C-9492EDDE0B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and white sign&#10;&#10;Description automatically generated">
            <a:extLst>
              <a:ext uri="{FF2B5EF4-FFF2-40B4-BE49-F238E27FC236}">
                <a16:creationId xmlns:a16="http://schemas.microsoft.com/office/drawing/2014/main" id="{A4B7414F-EE84-BD31-736E-2B3C69534C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525" y="253611"/>
            <a:ext cx="1552640" cy="394970"/>
          </a:xfrm>
          <a:prstGeom prst="rect">
            <a:avLst/>
          </a:prstGeom>
        </p:spPr>
      </p:pic>
      <p:sp>
        <p:nvSpPr>
          <p:cNvPr id="9" name="Subtitle 2">
            <a:extLst>
              <a:ext uri="{FF2B5EF4-FFF2-40B4-BE49-F238E27FC236}">
                <a16:creationId xmlns:a16="http://schemas.microsoft.com/office/drawing/2014/main" id="{593845BA-B8C8-47C5-825C-AE56B9D236AA}"/>
              </a:ext>
            </a:extLst>
          </p:cNvPr>
          <p:cNvSpPr txBox="1">
            <a:spLocks/>
          </p:cNvSpPr>
          <p:nvPr/>
        </p:nvSpPr>
        <p:spPr>
          <a:xfrm>
            <a:off x="924849" y="4341530"/>
            <a:ext cx="2966484" cy="9590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 sz="2400">
                <a:solidFill>
                  <a:srgbClr val="C8C8C8"/>
                </a:solidFill>
              </a:defRPr>
            </a:pPr>
            <a:endParaRPr lang="en-GB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C690F3C-DA27-3614-1DD3-74F32D5EE7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525" y="908050"/>
            <a:ext cx="4919662" cy="463550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bg1"/>
                </a:solidFill>
              </a:rPr>
              <a:t>2.9 Connections to Other Fields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AE8DDEB3-AF07-A13B-55C0-4CC64352941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41916" y="1865624"/>
            <a:ext cx="10931279" cy="4133219"/>
          </a:xfr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781C5E0-779A-0F33-7254-ABE796C7C1F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63525" y="1371601"/>
            <a:ext cx="4765675" cy="5393266"/>
          </a:xfrm>
        </p:spPr>
        <p:txBody>
          <a:bodyPr/>
          <a:lstStyle/>
          <a:p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11" name="Picture 10" descr="A logo with a red arrow and blue and white letters&#10;&#10;Description automatically generated">
            <a:extLst>
              <a:ext uri="{FF2B5EF4-FFF2-40B4-BE49-F238E27FC236}">
                <a16:creationId xmlns:a16="http://schemas.microsoft.com/office/drawing/2014/main" id="{327D4A97-9039-8FBD-8A28-E2A2B0E8E8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67717" y="20794"/>
            <a:ext cx="874628" cy="629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21311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B10495-A236-A5A5-C97C-CE20317C67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and white sign&#10;&#10;Description automatically generated">
            <a:extLst>
              <a:ext uri="{FF2B5EF4-FFF2-40B4-BE49-F238E27FC236}">
                <a16:creationId xmlns:a16="http://schemas.microsoft.com/office/drawing/2014/main" id="{0A2D5365-89A8-4689-E555-B3D0648571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525" y="253611"/>
            <a:ext cx="1552640" cy="394970"/>
          </a:xfrm>
          <a:prstGeom prst="rect">
            <a:avLst/>
          </a:prstGeom>
        </p:spPr>
      </p:pic>
      <p:sp>
        <p:nvSpPr>
          <p:cNvPr id="9" name="Subtitle 2">
            <a:extLst>
              <a:ext uri="{FF2B5EF4-FFF2-40B4-BE49-F238E27FC236}">
                <a16:creationId xmlns:a16="http://schemas.microsoft.com/office/drawing/2014/main" id="{9E5F70E9-9787-9EF2-EDDB-16F2B16FE17C}"/>
              </a:ext>
            </a:extLst>
          </p:cNvPr>
          <p:cNvSpPr txBox="1">
            <a:spLocks/>
          </p:cNvSpPr>
          <p:nvPr/>
        </p:nvSpPr>
        <p:spPr>
          <a:xfrm>
            <a:off x="924849" y="4341530"/>
            <a:ext cx="2966484" cy="9590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 sz="2400">
                <a:solidFill>
                  <a:srgbClr val="C8C8C8"/>
                </a:solidFill>
              </a:defRPr>
            </a:pPr>
            <a:endParaRPr lang="en-GB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9EB3F5D-ABA3-66E7-4356-54741FF2FD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525" y="908050"/>
            <a:ext cx="4919662" cy="463550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bg1"/>
                </a:solidFill>
              </a:rPr>
              <a:t>2.9 Connections to Other Fields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D099AC24-576D-BB20-BC30-E1F8F39F3FB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59526" y="2270929"/>
            <a:ext cx="11368949" cy="1696856"/>
          </a:xfr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15F635A-D8B0-3D86-290B-E43A1FAC20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63525" y="1371601"/>
            <a:ext cx="4765675" cy="5393266"/>
          </a:xfrm>
        </p:spPr>
        <p:txBody>
          <a:bodyPr/>
          <a:lstStyle/>
          <a:p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11" name="Picture 10" descr="A logo with a red arrow and blue and white letters&#10;&#10;Description automatically generated">
            <a:extLst>
              <a:ext uri="{FF2B5EF4-FFF2-40B4-BE49-F238E27FC236}">
                <a16:creationId xmlns:a16="http://schemas.microsoft.com/office/drawing/2014/main" id="{58FFFFC4-0EAA-8933-DB9B-62A5D32F2F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67717" y="20794"/>
            <a:ext cx="874628" cy="629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427311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F4DDB0-BBD6-2C76-5866-5B1FAD2520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and white sign&#10;&#10;Description automatically generated">
            <a:extLst>
              <a:ext uri="{FF2B5EF4-FFF2-40B4-BE49-F238E27FC236}">
                <a16:creationId xmlns:a16="http://schemas.microsoft.com/office/drawing/2014/main" id="{742C68C6-E9E4-D68A-FCC2-D3D96C3193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525" y="253611"/>
            <a:ext cx="1552640" cy="394970"/>
          </a:xfrm>
          <a:prstGeom prst="rect">
            <a:avLst/>
          </a:prstGeom>
        </p:spPr>
      </p:pic>
      <p:sp>
        <p:nvSpPr>
          <p:cNvPr id="9" name="Subtitle 2">
            <a:extLst>
              <a:ext uri="{FF2B5EF4-FFF2-40B4-BE49-F238E27FC236}">
                <a16:creationId xmlns:a16="http://schemas.microsoft.com/office/drawing/2014/main" id="{19E353EC-B429-B2D5-6E0A-DCB148236D52}"/>
              </a:ext>
            </a:extLst>
          </p:cNvPr>
          <p:cNvSpPr txBox="1">
            <a:spLocks/>
          </p:cNvSpPr>
          <p:nvPr/>
        </p:nvSpPr>
        <p:spPr>
          <a:xfrm>
            <a:off x="924849" y="4341530"/>
            <a:ext cx="2966484" cy="9590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 sz="2400">
                <a:solidFill>
                  <a:srgbClr val="C8C8C8"/>
                </a:solidFill>
              </a:defRPr>
            </a:pPr>
            <a:endParaRPr lang="en-GB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DA516D6-5E0B-CAB8-4321-42D14C796A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525" y="908049"/>
            <a:ext cx="4765675" cy="822427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bg1"/>
                </a:solidFill>
              </a:rPr>
              <a:t>2.10 Summary of Machine Design Parameters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1F9D076-585E-32EE-7A8B-1DB02C6D31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63525" y="1730477"/>
            <a:ext cx="4765675" cy="5034390"/>
          </a:xfrm>
        </p:spPr>
        <p:txBody>
          <a:bodyPr>
            <a:normAutofit/>
          </a:bodyPr>
          <a:lstStyle/>
          <a:p>
            <a:r>
              <a:rPr lang="en-GB" sz="2000" dirty="0">
                <a:solidFill>
                  <a:schemeClr val="bg1"/>
                </a:solidFill>
              </a:rPr>
              <a:t>Summary on machine requirements:</a:t>
            </a:r>
          </a:p>
          <a:p>
            <a:r>
              <a:rPr lang="en-GB" sz="2000" dirty="0">
                <a:solidFill>
                  <a:schemeClr val="bg1"/>
                </a:solidFill>
              </a:rPr>
              <a:t>Depends critically on: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</a:rPr>
              <a:t>Luminosity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</a:rPr>
              <a:t>Centre-of-mass energy and its range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</a:rPr>
              <a:t>Lepton and light-ion beam polarization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</a:rPr>
              <a:t>Availability of ion beams from deuterons to heavy nuclei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</a:rPr>
              <a:t>Two interaction regions</a:t>
            </a:r>
          </a:p>
        </p:txBody>
      </p:sp>
      <p:pic>
        <p:nvPicPr>
          <p:cNvPr id="11" name="Picture 10" descr="A logo with a red arrow and blue and white letters&#10;&#10;Description automatically generated">
            <a:extLst>
              <a:ext uri="{FF2B5EF4-FFF2-40B4-BE49-F238E27FC236}">
                <a16:creationId xmlns:a16="http://schemas.microsoft.com/office/drawing/2014/main" id="{35A595EF-14F0-0F21-FA44-BC84925E0F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67717" y="20794"/>
            <a:ext cx="874628" cy="629733"/>
          </a:xfrm>
          <a:prstGeom prst="rect">
            <a:avLst/>
          </a:prstGeom>
        </p:spPr>
      </p:pic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FD5F601-927B-632F-60F0-D6B20540522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5183188" y="2427747"/>
            <a:ext cx="6172200" cy="1992980"/>
          </a:xfrm>
        </p:spPr>
      </p:pic>
    </p:spTree>
    <p:extLst>
      <p:ext uri="{BB962C8B-B14F-4D97-AF65-F5344CB8AC3E}">
        <p14:creationId xmlns:p14="http://schemas.microsoft.com/office/powerpoint/2010/main" val="103268579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AD344B-037E-474B-4A0E-F20536BE30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and white sign&#10;&#10;Description automatically generated">
            <a:extLst>
              <a:ext uri="{FF2B5EF4-FFF2-40B4-BE49-F238E27FC236}">
                <a16:creationId xmlns:a16="http://schemas.microsoft.com/office/drawing/2014/main" id="{1481BD96-C6C4-691E-AB02-6A977A73EF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525" y="253611"/>
            <a:ext cx="1552640" cy="394970"/>
          </a:xfrm>
          <a:prstGeom prst="rect">
            <a:avLst/>
          </a:prstGeom>
        </p:spPr>
      </p:pic>
      <p:sp>
        <p:nvSpPr>
          <p:cNvPr id="9" name="Subtitle 2">
            <a:extLst>
              <a:ext uri="{FF2B5EF4-FFF2-40B4-BE49-F238E27FC236}">
                <a16:creationId xmlns:a16="http://schemas.microsoft.com/office/drawing/2014/main" id="{813F2EF5-4A94-BC7B-A069-D591E3BDF7FF}"/>
              </a:ext>
            </a:extLst>
          </p:cNvPr>
          <p:cNvSpPr txBox="1">
            <a:spLocks/>
          </p:cNvSpPr>
          <p:nvPr/>
        </p:nvSpPr>
        <p:spPr>
          <a:xfrm>
            <a:off x="924849" y="4341530"/>
            <a:ext cx="2966484" cy="9590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 sz="2400">
                <a:solidFill>
                  <a:srgbClr val="C8C8C8"/>
                </a:solidFill>
              </a:defRPr>
            </a:pPr>
            <a:endParaRPr lang="en-GB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BEA732B-C2EF-A851-E736-CA178E0507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525" y="908049"/>
            <a:ext cx="4765675" cy="822427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bg1"/>
                </a:solidFill>
              </a:rPr>
              <a:t>2.10 Summary of Machine Design Parameters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 Placeholder 5">
                <a:extLst>
                  <a:ext uri="{FF2B5EF4-FFF2-40B4-BE49-F238E27FC236}">
                    <a16:creationId xmlns:a16="http://schemas.microsoft.com/office/drawing/2014/main" id="{E9346368-30E5-2C77-E897-13421FB9669C}"/>
                  </a:ext>
                </a:extLst>
              </p:cNvPr>
              <p:cNvSpPr>
                <a:spLocks noGrp="1"/>
              </p:cNvSpPr>
              <p:nvPr>
                <p:ph type="body" sz="half" idx="2"/>
              </p:nvPr>
            </p:nvSpPr>
            <p:spPr>
              <a:xfrm>
                <a:off x="263525" y="1730477"/>
                <a:ext cx="4765675" cy="5034390"/>
              </a:xfrm>
            </p:spPr>
            <p:txBody>
              <a:bodyPr>
                <a:normAutofit/>
              </a:bodyPr>
              <a:lstStyle/>
              <a:p>
                <a:r>
                  <a:rPr lang="en-GB" sz="2000" dirty="0">
                    <a:solidFill>
                      <a:schemeClr val="bg1"/>
                    </a:solidFill>
                  </a:rPr>
                  <a:t>Luminosity: </a:t>
                </a:r>
              </a:p>
              <a:p>
                <a:r>
                  <a:rPr lang="en-GB" sz="2000" dirty="0">
                    <a:solidFill>
                      <a:schemeClr val="bg1"/>
                    </a:solidFill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00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sz="200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33</m:t>
                        </m:r>
                      </m:sup>
                    </m:sSup>
                    <m:r>
                      <a:rPr lang="en-GB" sz="2000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𝑐</m:t>
                    </m:r>
                    <m:sSup>
                      <m:sSupPr>
                        <m:ctrlPr>
                          <a:rPr lang="en-GB" sz="200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GB" sz="200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−2</m:t>
                        </m:r>
                      </m:sup>
                    </m:sSup>
                    <m:sSup>
                      <m:sSupPr>
                        <m:ctrlPr>
                          <a:rPr lang="en-GB" sz="200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p>
                        <m:r>
                          <a:rPr lang="en-GB" sz="200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r>
                      <a:rPr lang="en-GB" sz="2000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en-GB" sz="200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sz="200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34</m:t>
                        </m:r>
                      </m:sup>
                    </m:sSup>
                    <m:r>
                      <a:rPr lang="en-GB" sz="2000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𝑐</m:t>
                    </m:r>
                    <m:sSup>
                      <m:sSupPr>
                        <m:ctrlPr>
                          <a:rPr lang="en-GB" sz="200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GB" sz="200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−2</m:t>
                        </m:r>
                      </m:sup>
                    </m:sSup>
                    <m:sSup>
                      <m:sSupPr>
                        <m:ctrlPr>
                          <a:rPr lang="en-GB" sz="200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p>
                        <m:r>
                          <a:rPr lang="en-GB" sz="200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endParaRPr lang="en-GB" sz="20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" name="Text Placeholder 5">
                <a:extLst>
                  <a:ext uri="{FF2B5EF4-FFF2-40B4-BE49-F238E27FC236}">
                    <a16:creationId xmlns:a16="http://schemas.microsoft.com/office/drawing/2014/main" id="{E9346368-30E5-2C77-E897-13421FB9669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2"/>
              </p:nvPr>
            </p:nvSpPr>
            <p:spPr>
              <a:xfrm>
                <a:off x="263525" y="1730477"/>
                <a:ext cx="4765675" cy="5034390"/>
              </a:xfrm>
              <a:blipFill>
                <a:blip r:embed="rId3"/>
                <a:stretch>
                  <a:fillRect l="-1279" t="-12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 descr="A logo with a red arrow and blue and white letters&#10;&#10;Description automatically generated">
            <a:extLst>
              <a:ext uri="{FF2B5EF4-FFF2-40B4-BE49-F238E27FC236}">
                <a16:creationId xmlns:a16="http://schemas.microsoft.com/office/drawing/2014/main" id="{B02A10A7-03FD-A560-95EB-7BA2F169BE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67717" y="20794"/>
            <a:ext cx="874628" cy="629733"/>
          </a:xfrm>
          <a:prstGeom prst="rect">
            <a:avLst/>
          </a:prstGeom>
        </p:spPr>
      </p:pic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8534A98-B855-B53A-864D-329729FA1B7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4159974" y="2532186"/>
            <a:ext cx="7587631" cy="3846717"/>
          </a:xfrm>
        </p:spPr>
      </p:pic>
    </p:spTree>
    <p:extLst>
      <p:ext uri="{BB962C8B-B14F-4D97-AF65-F5344CB8AC3E}">
        <p14:creationId xmlns:p14="http://schemas.microsoft.com/office/powerpoint/2010/main" val="121819387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34715F-E684-FAD4-0B83-99398313E4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and white sign&#10;&#10;Description automatically generated">
            <a:extLst>
              <a:ext uri="{FF2B5EF4-FFF2-40B4-BE49-F238E27FC236}">
                <a16:creationId xmlns:a16="http://schemas.microsoft.com/office/drawing/2014/main" id="{4DA3D199-A363-FC74-F062-0E68A13C57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525" y="253611"/>
            <a:ext cx="1552640" cy="394970"/>
          </a:xfrm>
          <a:prstGeom prst="rect">
            <a:avLst/>
          </a:prstGeom>
        </p:spPr>
      </p:pic>
      <p:sp>
        <p:nvSpPr>
          <p:cNvPr id="9" name="Subtitle 2">
            <a:extLst>
              <a:ext uri="{FF2B5EF4-FFF2-40B4-BE49-F238E27FC236}">
                <a16:creationId xmlns:a16="http://schemas.microsoft.com/office/drawing/2014/main" id="{35F9F2A0-18C5-8C56-0218-DC4C2F761063}"/>
              </a:ext>
            </a:extLst>
          </p:cNvPr>
          <p:cNvSpPr txBox="1">
            <a:spLocks/>
          </p:cNvSpPr>
          <p:nvPr/>
        </p:nvSpPr>
        <p:spPr>
          <a:xfrm>
            <a:off x="924849" y="4341530"/>
            <a:ext cx="2966484" cy="9590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 sz="2400">
                <a:solidFill>
                  <a:srgbClr val="C8C8C8"/>
                </a:solidFill>
              </a:defRPr>
            </a:pPr>
            <a:endParaRPr lang="en-GB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D933E2E-8E4C-40F0-8078-930779B63B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525" y="908049"/>
            <a:ext cx="4765675" cy="822427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bg1"/>
                </a:solidFill>
              </a:rPr>
              <a:t>2.10 Summary of Machine Design Parameters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4868D76-3F27-E4D1-B6EA-4B2D2905C3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63525" y="1730477"/>
            <a:ext cx="4765675" cy="5034390"/>
          </a:xfrm>
        </p:spPr>
        <p:txBody>
          <a:bodyPr>
            <a:normAutofit/>
          </a:bodyPr>
          <a:lstStyle/>
          <a:p>
            <a:r>
              <a:rPr lang="en-GB" sz="2000" dirty="0">
                <a:solidFill>
                  <a:srgbClr val="FFFF00"/>
                </a:solidFill>
              </a:rPr>
              <a:t>Centre-of-Mass:  </a:t>
            </a:r>
          </a:p>
          <a:p>
            <a:r>
              <a:rPr lang="en-GB" sz="2000" dirty="0">
                <a:solidFill>
                  <a:schemeClr val="bg1"/>
                </a:solidFill>
              </a:rPr>
              <a:t>20 −100GeV upgradeable to 140GeV</a:t>
            </a:r>
          </a:p>
        </p:txBody>
      </p:sp>
      <p:pic>
        <p:nvPicPr>
          <p:cNvPr id="11" name="Picture 10" descr="A logo with a red arrow and blue and white letters&#10;&#10;Description automatically generated">
            <a:extLst>
              <a:ext uri="{FF2B5EF4-FFF2-40B4-BE49-F238E27FC236}">
                <a16:creationId xmlns:a16="http://schemas.microsoft.com/office/drawing/2014/main" id="{09A20DC4-A4C9-1580-11F5-8A500F1871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67717" y="20794"/>
            <a:ext cx="874628" cy="629733"/>
          </a:xfrm>
          <a:prstGeom prst="rect">
            <a:avLst/>
          </a:prstGeom>
        </p:spPr>
      </p:pic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451121A6-6164-9586-3FF2-5C21C4127B0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4569683" y="1859287"/>
            <a:ext cx="7560270" cy="1056489"/>
          </a:xfr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8C62662-BD89-88A7-20B8-ADCD7472622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69683" y="3077442"/>
            <a:ext cx="7560270" cy="1032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358935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A81340-148C-09D9-6612-680CAB0B48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and white sign&#10;&#10;Description automatically generated">
            <a:extLst>
              <a:ext uri="{FF2B5EF4-FFF2-40B4-BE49-F238E27FC236}">
                <a16:creationId xmlns:a16="http://schemas.microsoft.com/office/drawing/2014/main" id="{AD3A3FAB-AEF0-78CE-793A-9333D9798E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525" y="253611"/>
            <a:ext cx="1552640" cy="394970"/>
          </a:xfrm>
          <a:prstGeom prst="rect">
            <a:avLst/>
          </a:prstGeom>
        </p:spPr>
      </p:pic>
      <p:sp>
        <p:nvSpPr>
          <p:cNvPr id="9" name="Subtitle 2">
            <a:extLst>
              <a:ext uri="{FF2B5EF4-FFF2-40B4-BE49-F238E27FC236}">
                <a16:creationId xmlns:a16="http://schemas.microsoft.com/office/drawing/2014/main" id="{9EFCD8DC-5920-F3BE-5DF5-B58A52C477BC}"/>
              </a:ext>
            </a:extLst>
          </p:cNvPr>
          <p:cNvSpPr txBox="1">
            <a:spLocks/>
          </p:cNvSpPr>
          <p:nvPr/>
        </p:nvSpPr>
        <p:spPr>
          <a:xfrm>
            <a:off x="924849" y="4341530"/>
            <a:ext cx="2966484" cy="9590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 sz="2400">
                <a:solidFill>
                  <a:srgbClr val="C8C8C8"/>
                </a:solidFill>
              </a:defRPr>
            </a:pPr>
            <a:endParaRPr lang="en-GB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AE821E4-7478-60B6-8EDB-3D51785E52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525" y="908049"/>
            <a:ext cx="4765675" cy="822427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bg1"/>
                </a:solidFill>
              </a:rPr>
              <a:t>2.10 Summary of Machine Design Parameters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 Placeholder 5">
                <a:extLst>
                  <a:ext uri="{FF2B5EF4-FFF2-40B4-BE49-F238E27FC236}">
                    <a16:creationId xmlns:a16="http://schemas.microsoft.com/office/drawing/2014/main" id="{CF627C64-9CDA-05FA-3E43-B0757596FB53}"/>
                  </a:ext>
                </a:extLst>
              </p:cNvPr>
              <p:cNvSpPr>
                <a:spLocks noGrp="1"/>
              </p:cNvSpPr>
              <p:nvPr>
                <p:ph type="body" sz="half" idx="2"/>
              </p:nvPr>
            </p:nvSpPr>
            <p:spPr>
              <a:xfrm>
                <a:off x="263525" y="1730477"/>
                <a:ext cx="5252372" cy="5034390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GB" dirty="0">
                    <a:solidFill>
                      <a:schemeClr val="bg1"/>
                    </a:solidFill>
                  </a:rPr>
                  <a:t>Two types of asymmetries:</a:t>
                </a:r>
              </a:p>
              <a:p>
                <a:r>
                  <a:rPr lang="en-GB" dirty="0">
                    <a:solidFill>
                      <a:schemeClr val="bg1"/>
                    </a:solidFill>
                  </a:rPr>
                  <a:t>Double-spin asymmetries</a:t>
                </a:r>
              </a:p>
              <a:p>
                <a:pPr marL="285750" indent="-285750">
                  <a:buFontTx/>
                  <a:buChar char="-"/>
                </a:pPr>
                <a:r>
                  <a:rPr lang="en-GB" dirty="0">
                    <a:solidFill>
                      <a:schemeClr val="bg1"/>
                    </a:solidFill>
                  </a:rPr>
                  <a:t>Requires both electron and hadron beams to be polarised</a:t>
                </a:r>
              </a:p>
              <a:p>
                <a:r>
                  <a:rPr lang="en-GB" dirty="0">
                    <a:solidFill>
                      <a:schemeClr val="bg1"/>
                    </a:solidFill>
                  </a:rPr>
                  <a:t>Single-spin asymmetries</a:t>
                </a:r>
              </a:p>
              <a:p>
                <a:pPr marL="285750" indent="-285750">
                  <a:buFontTx/>
                  <a:buChar char="-"/>
                </a:pPr>
                <a:r>
                  <a:rPr lang="en-GB" dirty="0">
                    <a:solidFill>
                      <a:schemeClr val="bg1"/>
                    </a:solidFill>
                  </a:rPr>
                  <a:t>Requires only one beam to be polarised (typically the hadron beam </a:t>
                </a:r>
              </a:p>
              <a:p>
                <a:r>
                  <a:rPr lang="en-GB" dirty="0">
                    <a:solidFill>
                      <a:schemeClr val="bg1"/>
                    </a:solidFill>
                  </a:rPr>
                  <a:t>The statistical uncertainties for spin asymmetries are strongly affected by the degree of polarisation achieved</a:t>
                </a:r>
              </a:p>
              <a:p>
                <a:r>
                  <a:rPr lang="en-GB" dirty="0">
                    <a:solidFill>
                      <a:schemeClr val="bg1"/>
                    </a:solidFill>
                  </a:rPr>
                  <a:t>Double-spin asymmetries  </a:t>
                </a:r>
                <a14:m>
                  <m:oMath xmlns:m="http://schemas.openxmlformats.org/officeDocument/2006/math">
                    <m:r>
                      <a:rPr lang="en-GB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1/[</m:t>
                    </m:r>
                    <m:sSub>
                      <m:sSubPr>
                        <m:ctrlPr>
                          <a:rPr lang="en-GB" i="1" dirty="0" err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 dirty="0" err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GB" i="1" dirty="0" err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n-GB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GB" i="1" dirty="0" err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 dirty="0" err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GB" i="1" dirty="0" err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GB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ad>
                      <m:radPr>
                        <m:degHide m:val="on"/>
                        <m:ctrlPr>
                          <a:rPr lang="en-GB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GB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</m:rad>
                    <m:r>
                      <a:rPr lang="en-GB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endParaRPr lang="en-GB" dirty="0">
                  <a:solidFill>
                    <a:schemeClr val="bg1"/>
                  </a:solidFill>
                </a:endParaRPr>
              </a:p>
              <a:p>
                <a:r>
                  <a:rPr lang="en-GB" dirty="0">
                    <a:solidFill>
                      <a:schemeClr val="bg1"/>
                    </a:solidFill>
                  </a:rPr>
                  <a:t>Single-spin asymmetries </a:t>
                </a:r>
                <a14:m>
                  <m:oMath xmlns:m="http://schemas.openxmlformats.org/officeDocument/2006/math">
                    <m:r>
                      <a:rPr lang="en-GB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1/[</m:t>
                    </m:r>
                    <m:r>
                      <a:rPr lang="en-GB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𝑃</m:t>
                    </m:r>
                    <m:rad>
                      <m:radPr>
                        <m:degHide m:val="on"/>
                        <m:ctrlPr>
                          <a:rPr lang="en-GB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GB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</m:rad>
                    <m:r>
                      <a:rPr lang="en-GB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endParaRPr lang="en-GB" dirty="0">
                  <a:solidFill>
                    <a:schemeClr val="bg1"/>
                  </a:solidFill>
                </a:endParaRPr>
              </a:p>
              <a:p>
                <a:r>
                  <a:rPr lang="en-GB" dirty="0">
                    <a:solidFill>
                      <a:schemeClr val="bg1"/>
                    </a:solidFill>
                  </a:rPr>
                  <a:t>∴ High beam polarisation’s are mandatory to reduce the statistical uncertainty</a:t>
                </a:r>
              </a:p>
              <a:p>
                <a:endParaRPr lang="en-GB" dirty="0">
                  <a:solidFill>
                    <a:schemeClr val="bg1"/>
                  </a:solidFill>
                </a:endParaRPr>
              </a:p>
              <a:p>
                <a:r>
                  <a:rPr lang="en-GB" dirty="0">
                    <a:solidFill>
                      <a:schemeClr val="bg1"/>
                    </a:solidFill>
                  </a:rPr>
                  <a:t>Measurements require longitudinal and transverse polarisation orientation</a:t>
                </a:r>
              </a:p>
              <a:p>
                <a:r>
                  <a:rPr lang="en-GB" dirty="0">
                    <a:solidFill>
                      <a:schemeClr val="bg1"/>
                    </a:solidFill>
                  </a:rPr>
                  <a:t>- Protons, deuterons, </a:t>
                </a:r>
                <a14:m>
                  <m:oMath xmlns:m="http://schemas.openxmlformats.org/officeDocument/2006/math">
                    <m:r>
                      <a:rPr lang="en-GB" i="1" baseline="30000" dirty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3</m:t>
                    </m:r>
                    <m:r>
                      <a:rPr lang="en-GB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𝐻𝑒</m:t>
                    </m:r>
                  </m:oMath>
                </a14:m>
                <a:r>
                  <a:rPr lang="en-GB" dirty="0">
                    <a:solidFill>
                      <a:schemeClr val="bg1"/>
                    </a:solidFill>
                  </a:rPr>
                  <a:t>, other polarizable light nuclei</a:t>
                </a:r>
              </a:p>
              <a:p>
                <a:r>
                  <a:rPr lang="en-GB" dirty="0">
                    <a:solidFill>
                      <a:schemeClr val="bg1"/>
                    </a:solidFill>
                  </a:rPr>
                  <a:t>Longitudinal polarisation for the electron beam </a:t>
                </a:r>
              </a:p>
              <a:p>
                <a:endParaRPr lang="en-GB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" name="Text Placeholder 5">
                <a:extLst>
                  <a:ext uri="{FF2B5EF4-FFF2-40B4-BE49-F238E27FC236}">
                    <a16:creationId xmlns:a16="http://schemas.microsoft.com/office/drawing/2014/main" id="{CF627C64-9CDA-05FA-3E43-B0757596FB5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2"/>
              </p:nvPr>
            </p:nvSpPr>
            <p:spPr>
              <a:xfrm>
                <a:off x="263525" y="1730477"/>
                <a:ext cx="5252372" cy="5034390"/>
              </a:xfrm>
              <a:blipFill>
                <a:blip r:embed="rId3"/>
                <a:stretch>
                  <a:fillRect l="-464" t="-8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 descr="A logo with a red arrow and blue and white letters&#10;&#10;Description automatically generated">
            <a:extLst>
              <a:ext uri="{FF2B5EF4-FFF2-40B4-BE49-F238E27FC236}">
                <a16:creationId xmlns:a16="http://schemas.microsoft.com/office/drawing/2014/main" id="{7FA2A780-FFDD-816A-F888-6A26EF0761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67717" y="20794"/>
            <a:ext cx="874628" cy="629733"/>
          </a:xfrm>
          <a:prstGeom prst="rect">
            <a:avLst/>
          </a:prstGeom>
        </p:spPr>
      </p:pic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48FCF6BC-73B3-CFC2-CB05-4D326B19B79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5515897" y="1858432"/>
            <a:ext cx="6578595" cy="2389240"/>
          </a:xfrm>
        </p:spPr>
      </p:pic>
    </p:spTree>
    <p:extLst>
      <p:ext uri="{BB962C8B-B14F-4D97-AF65-F5344CB8AC3E}">
        <p14:creationId xmlns:p14="http://schemas.microsoft.com/office/powerpoint/2010/main" val="39137006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CF67A4-2037-47E6-52B1-456E3FC3AA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and white sign&#10;&#10;Description automatically generated">
            <a:extLst>
              <a:ext uri="{FF2B5EF4-FFF2-40B4-BE49-F238E27FC236}">
                <a16:creationId xmlns:a16="http://schemas.microsoft.com/office/drawing/2014/main" id="{E4B7473B-E1E2-7DF3-69B3-FFEBFAAFC2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525" y="253611"/>
            <a:ext cx="1552640" cy="394970"/>
          </a:xfrm>
          <a:prstGeom prst="rect">
            <a:avLst/>
          </a:prstGeom>
        </p:spPr>
      </p:pic>
      <p:sp>
        <p:nvSpPr>
          <p:cNvPr id="9" name="Subtitle 2">
            <a:extLst>
              <a:ext uri="{FF2B5EF4-FFF2-40B4-BE49-F238E27FC236}">
                <a16:creationId xmlns:a16="http://schemas.microsoft.com/office/drawing/2014/main" id="{C9117124-2A5D-0256-DC2B-5F32D734D94E}"/>
              </a:ext>
            </a:extLst>
          </p:cNvPr>
          <p:cNvSpPr txBox="1">
            <a:spLocks/>
          </p:cNvSpPr>
          <p:nvPr/>
        </p:nvSpPr>
        <p:spPr>
          <a:xfrm>
            <a:off x="924849" y="4341530"/>
            <a:ext cx="2966484" cy="9590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 sz="2400">
                <a:solidFill>
                  <a:srgbClr val="C8C8C8"/>
                </a:solidFill>
              </a:defRPr>
            </a:pPr>
            <a:endParaRPr lang="en-GB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C5A1357-274C-4EB9-8BDA-E120327B7C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525" y="908050"/>
            <a:ext cx="4765675" cy="463550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bg1"/>
                </a:solidFill>
              </a:rPr>
              <a:t>1. The Electron-Ion Collider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EE8692D-0F05-E45C-9AB1-AAF0217C4C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63525" y="1371601"/>
            <a:ext cx="4765675" cy="5393266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FFFF00"/>
                </a:solidFill>
              </a:rPr>
              <a:t>Ion Ring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C00000"/>
                </a:solidFill>
              </a:rPr>
              <a:t>Electron Acceleration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70C0"/>
                </a:solidFill>
              </a:rPr>
              <a:t>Electron Ring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7030A0"/>
                </a:solidFill>
              </a:rPr>
              <a:t>Ion Cooling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2"/>
                </a:solidFill>
              </a:rPr>
              <a:t>Collision Zone</a:t>
            </a:r>
          </a:p>
        </p:txBody>
      </p:sp>
      <p:pic>
        <p:nvPicPr>
          <p:cNvPr id="11" name="Picture 10" descr="A logo with a red arrow and blue and white letters&#10;&#10;Description automatically generated">
            <a:extLst>
              <a:ext uri="{FF2B5EF4-FFF2-40B4-BE49-F238E27FC236}">
                <a16:creationId xmlns:a16="http://schemas.microsoft.com/office/drawing/2014/main" id="{F258F712-A463-0EAF-5CC8-40BFDA0E5B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67717" y="20794"/>
            <a:ext cx="874628" cy="629733"/>
          </a:xfrm>
          <a:prstGeom prst="rect">
            <a:avLst/>
          </a:prstGeom>
        </p:spPr>
      </p:pic>
      <p:pic>
        <p:nvPicPr>
          <p:cNvPr id="19" name="Content Placeholder 18">
            <a:extLst>
              <a:ext uri="{FF2B5EF4-FFF2-40B4-BE49-F238E27FC236}">
                <a16:creationId xmlns:a16="http://schemas.microsoft.com/office/drawing/2014/main" id="{7A080C44-E656-20B6-D1EE-D1CA35A389E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5248339" y="335660"/>
            <a:ext cx="5468822" cy="6362471"/>
          </a:xfrm>
        </p:spPr>
      </p:pic>
    </p:spTree>
    <p:extLst>
      <p:ext uri="{BB962C8B-B14F-4D97-AF65-F5344CB8AC3E}">
        <p14:creationId xmlns:p14="http://schemas.microsoft.com/office/powerpoint/2010/main" val="175110124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1EDAD7-8844-026B-695D-B00469AB83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and white sign&#10;&#10;Description automatically generated">
            <a:extLst>
              <a:ext uri="{FF2B5EF4-FFF2-40B4-BE49-F238E27FC236}">
                <a16:creationId xmlns:a16="http://schemas.microsoft.com/office/drawing/2014/main" id="{C1E0B522-8D68-CEC8-CCD6-9340B5D3B9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525" y="253611"/>
            <a:ext cx="1552640" cy="394970"/>
          </a:xfrm>
          <a:prstGeom prst="rect">
            <a:avLst/>
          </a:prstGeom>
        </p:spPr>
      </p:pic>
      <p:sp>
        <p:nvSpPr>
          <p:cNvPr id="9" name="Subtitle 2">
            <a:extLst>
              <a:ext uri="{FF2B5EF4-FFF2-40B4-BE49-F238E27FC236}">
                <a16:creationId xmlns:a16="http://schemas.microsoft.com/office/drawing/2014/main" id="{80BEA1CA-A1D9-D7E0-B40B-31EA8C8D213E}"/>
              </a:ext>
            </a:extLst>
          </p:cNvPr>
          <p:cNvSpPr txBox="1">
            <a:spLocks/>
          </p:cNvSpPr>
          <p:nvPr/>
        </p:nvSpPr>
        <p:spPr>
          <a:xfrm>
            <a:off x="924849" y="4341530"/>
            <a:ext cx="2966484" cy="9590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 sz="2400">
                <a:solidFill>
                  <a:srgbClr val="C8C8C8"/>
                </a:solidFill>
              </a:defRPr>
            </a:pPr>
            <a:endParaRPr lang="en-GB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17691E0-8F5B-65EC-A1E7-20C9E82438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525" y="908049"/>
            <a:ext cx="4765675" cy="822427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bg1"/>
                </a:solidFill>
              </a:rPr>
              <a:t>2.10 Summary of Machine Design Parameters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 Placeholder 5">
                <a:extLst>
                  <a:ext uri="{FF2B5EF4-FFF2-40B4-BE49-F238E27FC236}">
                    <a16:creationId xmlns:a16="http://schemas.microsoft.com/office/drawing/2014/main" id="{60E5D9C9-C37A-F5BE-F126-8D3E5C220718}"/>
                  </a:ext>
                </a:extLst>
              </p:cNvPr>
              <p:cNvSpPr>
                <a:spLocks noGrp="1"/>
              </p:cNvSpPr>
              <p:nvPr>
                <p:ph type="body" sz="half" idx="2"/>
              </p:nvPr>
            </p:nvSpPr>
            <p:spPr>
              <a:xfrm>
                <a:off x="263525" y="1730477"/>
                <a:ext cx="4765675" cy="5034390"/>
              </a:xfrm>
            </p:spPr>
            <p:txBody>
              <a:bodyPr>
                <a:normAutofit/>
              </a:bodyPr>
              <a:lstStyle/>
              <a:p>
                <a:r>
                  <a:rPr lang="en-GB" sz="2000" dirty="0">
                    <a:solidFill>
                      <a:schemeClr val="bg1"/>
                    </a:solidFill>
                  </a:rPr>
                  <a:t>Ion beams of heavy nuclei (Gold, Lead or Uranium) + highest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GB" sz="200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GB" sz="200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rad>
                  </m:oMath>
                </a14:m>
                <a:r>
                  <a:rPr lang="en-GB" sz="2000" dirty="0">
                    <a:solidFill>
                      <a:schemeClr val="bg1"/>
                    </a:solidFill>
                  </a:rPr>
                  <a:t> = access to the highest gluon densities</a:t>
                </a:r>
              </a:p>
              <a:p>
                <a:endParaRPr lang="en-GB" sz="2000" dirty="0">
                  <a:solidFill>
                    <a:schemeClr val="bg1"/>
                  </a:solidFill>
                </a:endParaRPr>
              </a:p>
              <a:p>
                <a:r>
                  <a:rPr lang="en-GB" sz="2000" dirty="0">
                    <a:solidFill>
                      <a:schemeClr val="bg1"/>
                    </a:solidFill>
                  </a:rPr>
                  <a:t>Increase understanding to how </a:t>
                </a:r>
                <a:r>
                  <a:rPr lang="en-GB" sz="2000" dirty="0" err="1">
                    <a:solidFill>
                      <a:schemeClr val="bg1"/>
                    </a:solidFill>
                  </a:rPr>
                  <a:t>colored</a:t>
                </a:r>
                <a:r>
                  <a:rPr lang="en-GB" sz="2000" dirty="0">
                    <a:solidFill>
                      <a:schemeClr val="bg1"/>
                    </a:solidFill>
                  </a:rPr>
                  <a:t> particles propagate through nuclear matter</a:t>
                </a:r>
              </a:p>
              <a:p>
                <a:endParaRPr lang="en-GB" sz="2000" dirty="0">
                  <a:solidFill>
                    <a:schemeClr val="bg1"/>
                  </a:solidFill>
                </a:endParaRPr>
              </a:p>
              <a:p>
                <a:r>
                  <a:rPr lang="en-GB" sz="2000" dirty="0">
                    <a:solidFill>
                      <a:schemeClr val="bg1"/>
                    </a:solidFill>
                  </a:rPr>
                  <a:t>Light ions are essential to study A-dependence of gluon saturation and for precise studies of short-range nuclear correlations</a:t>
                </a:r>
              </a:p>
            </p:txBody>
          </p:sp>
        </mc:Choice>
        <mc:Fallback xmlns="">
          <p:sp>
            <p:nvSpPr>
              <p:cNvPr id="6" name="Text Placeholder 5">
                <a:extLst>
                  <a:ext uri="{FF2B5EF4-FFF2-40B4-BE49-F238E27FC236}">
                    <a16:creationId xmlns:a16="http://schemas.microsoft.com/office/drawing/2014/main" id="{60E5D9C9-C37A-F5BE-F126-8D3E5C22071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2"/>
              </p:nvPr>
            </p:nvSpPr>
            <p:spPr>
              <a:xfrm>
                <a:off x="263525" y="1730477"/>
                <a:ext cx="4765675" cy="5034390"/>
              </a:xfrm>
              <a:blipFill>
                <a:blip r:embed="rId3"/>
                <a:stretch>
                  <a:fillRect l="-1279" t="-12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 descr="A logo with a red arrow and blue and white letters&#10;&#10;Description automatically generated">
            <a:extLst>
              <a:ext uri="{FF2B5EF4-FFF2-40B4-BE49-F238E27FC236}">
                <a16:creationId xmlns:a16="http://schemas.microsoft.com/office/drawing/2014/main" id="{BCABA021-4341-3344-3BAC-FA56BD2C69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67717" y="20794"/>
            <a:ext cx="874628" cy="629733"/>
          </a:xfrm>
          <a:prstGeom prst="rect">
            <a:avLst/>
          </a:prstGeom>
        </p:spPr>
      </p:pic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157AF203-2AF7-512C-EF89-598097791A3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4925960" y="2600870"/>
            <a:ext cx="7128223" cy="1209251"/>
          </a:xfrm>
        </p:spPr>
      </p:pic>
    </p:spTree>
    <p:extLst>
      <p:ext uri="{BB962C8B-B14F-4D97-AF65-F5344CB8AC3E}">
        <p14:creationId xmlns:p14="http://schemas.microsoft.com/office/powerpoint/2010/main" val="375049360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9C8BE0-B05D-F43E-E88F-728C9C9055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and white sign&#10;&#10;Description automatically generated">
            <a:extLst>
              <a:ext uri="{FF2B5EF4-FFF2-40B4-BE49-F238E27FC236}">
                <a16:creationId xmlns:a16="http://schemas.microsoft.com/office/drawing/2014/main" id="{C605FF36-A99A-3099-F3F9-4F5B868C48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525" y="253611"/>
            <a:ext cx="1552640" cy="394970"/>
          </a:xfrm>
          <a:prstGeom prst="rect">
            <a:avLst/>
          </a:prstGeom>
        </p:spPr>
      </p:pic>
      <p:sp>
        <p:nvSpPr>
          <p:cNvPr id="9" name="Subtitle 2">
            <a:extLst>
              <a:ext uri="{FF2B5EF4-FFF2-40B4-BE49-F238E27FC236}">
                <a16:creationId xmlns:a16="http://schemas.microsoft.com/office/drawing/2014/main" id="{EC502B72-9692-F4E7-1B4F-2392322AFE64}"/>
              </a:ext>
            </a:extLst>
          </p:cNvPr>
          <p:cNvSpPr txBox="1">
            <a:spLocks/>
          </p:cNvSpPr>
          <p:nvPr/>
        </p:nvSpPr>
        <p:spPr>
          <a:xfrm>
            <a:off x="924849" y="4341530"/>
            <a:ext cx="2966484" cy="9590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 sz="2400">
                <a:solidFill>
                  <a:srgbClr val="C8C8C8"/>
                </a:solidFill>
              </a:defRPr>
            </a:pPr>
            <a:endParaRPr lang="en-GB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DD5CD52-70A0-7BA4-138D-B551B9882F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525" y="908049"/>
            <a:ext cx="4765675" cy="822427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bg1"/>
                </a:solidFill>
              </a:rPr>
              <a:t>2.11 Summary Of Detector Requirements</a:t>
            </a:r>
          </a:p>
        </p:txBody>
      </p:sp>
      <p:pic>
        <p:nvPicPr>
          <p:cNvPr id="11" name="Picture 10" descr="A logo with a red arrow and blue and white letters&#10;&#10;Description automatically generated">
            <a:extLst>
              <a:ext uri="{FF2B5EF4-FFF2-40B4-BE49-F238E27FC236}">
                <a16:creationId xmlns:a16="http://schemas.microsoft.com/office/drawing/2014/main" id="{5934CB4D-264B-6E73-95C4-ADB7319ED9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67717" y="20794"/>
            <a:ext cx="874628" cy="629733"/>
          </a:xfrm>
          <a:prstGeom prst="rect">
            <a:avLst/>
          </a:prstGeom>
        </p:spPr>
      </p:pic>
      <p:pic>
        <p:nvPicPr>
          <p:cNvPr id="15" name="Content Placeholder 14">
            <a:extLst>
              <a:ext uri="{FF2B5EF4-FFF2-40B4-BE49-F238E27FC236}">
                <a16:creationId xmlns:a16="http://schemas.microsoft.com/office/drawing/2014/main" id="{56B3300B-EEBF-ACEB-C195-A6B0858A4F1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693336" y="1880247"/>
            <a:ext cx="10692197" cy="4642389"/>
          </a:xfrm>
        </p:spPr>
      </p:pic>
    </p:spTree>
    <p:extLst>
      <p:ext uri="{BB962C8B-B14F-4D97-AF65-F5344CB8AC3E}">
        <p14:creationId xmlns:p14="http://schemas.microsoft.com/office/powerpoint/2010/main" val="302727843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DCFC3A-4AF1-170B-ED22-9091538D5F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and white sign&#10;&#10;Description automatically generated">
            <a:extLst>
              <a:ext uri="{FF2B5EF4-FFF2-40B4-BE49-F238E27FC236}">
                <a16:creationId xmlns:a16="http://schemas.microsoft.com/office/drawing/2014/main" id="{17AD7633-C4BF-8D16-C500-6B7AB473DC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525" y="253611"/>
            <a:ext cx="1552640" cy="394970"/>
          </a:xfrm>
          <a:prstGeom prst="rect">
            <a:avLst/>
          </a:prstGeom>
        </p:spPr>
      </p:pic>
      <p:sp>
        <p:nvSpPr>
          <p:cNvPr id="9" name="Subtitle 2">
            <a:extLst>
              <a:ext uri="{FF2B5EF4-FFF2-40B4-BE49-F238E27FC236}">
                <a16:creationId xmlns:a16="http://schemas.microsoft.com/office/drawing/2014/main" id="{7F699374-7BBD-07D8-A58B-E4594C223249}"/>
              </a:ext>
            </a:extLst>
          </p:cNvPr>
          <p:cNvSpPr txBox="1">
            <a:spLocks/>
          </p:cNvSpPr>
          <p:nvPr/>
        </p:nvSpPr>
        <p:spPr>
          <a:xfrm>
            <a:off x="924849" y="4341530"/>
            <a:ext cx="2966484" cy="9590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 sz="2400">
                <a:solidFill>
                  <a:srgbClr val="C8C8C8"/>
                </a:solidFill>
              </a:defRPr>
            </a:pPr>
            <a:endParaRPr lang="en-GB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C3751B9-828C-9C7F-E821-0ED1CEEF92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525" y="908049"/>
            <a:ext cx="4765675" cy="822427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bg1"/>
                </a:solidFill>
              </a:rPr>
              <a:t>2.11 Summary Of Detector Requirements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 Placeholder 5">
                <a:extLst>
                  <a:ext uri="{FF2B5EF4-FFF2-40B4-BE49-F238E27FC236}">
                    <a16:creationId xmlns:a16="http://schemas.microsoft.com/office/drawing/2014/main" id="{0B22CF19-DE9C-D6B3-B8FE-D7AFE8DFD88A}"/>
                  </a:ext>
                </a:extLst>
              </p:cNvPr>
              <p:cNvSpPr>
                <a:spLocks noGrp="1"/>
              </p:cNvSpPr>
              <p:nvPr>
                <p:ph type="body" sz="half" idx="2"/>
              </p:nvPr>
            </p:nvSpPr>
            <p:spPr>
              <a:xfrm>
                <a:off x="263525" y="1730477"/>
                <a:ext cx="4765675" cy="5034390"/>
              </a:xfrm>
            </p:spPr>
            <p:txBody>
              <a:bodyPr/>
              <a:lstStyle/>
              <a:p>
                <a:r>
                  <a:rPr lang="en-GB" dirty="0">
                    <a:solidFill>
                      <a:schemeClr val="bg1"/>
                    </a:solidFill>
                  </a:rPr>
                  <a:t>Polar angle - </a:t>
                </a:r>
                <a14:m>
                  <m:oMath xmlns:m="http://schemas.openxmlformats.org/officeDocument/2006/math">
                    <m:r>
                      <a:rPr lang="el-GR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𝜃</m:t>
                    </m:r>
                  </m:oMath>
                </a14:m>
                <a:endParaRPr lang="el-GR" dirty="0">
                  <a:solidFill>
                    <a:schemeClr val="bg1"/>
                  </a:solidFill>
                </a:endParaRPr>
              </a:p>
              <a:p>
                <a:r>
                  <a:rPr lang="en-GB" dirty="0">
                    <a:solidFill>
                      <a:schemeClr val="bg1"/>
                    </a:solidFill>
                  </a:rPr>
                  <a:t>Pseudorapidity - </a:t>
                </a:r>
                <a14:m>
                  <m:oMath xmlns:m="http://schemas.openxmlformats.org/officeDocument/2006/math">
                    <m:r>
                      <a:rPr lang="el-GR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𝜂</m:t>
                    </m:r>
                    <m:r>
                      <a:rPr lang="el-GR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=−</m:t>
                    </m:r>
                    <m:r>
                      <m:rPr>
                        <m:sty m:val="p"/>
                      </m:rPr>
                      <a:rPr lang="en-GB" i="1" dirty="0" err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ln</m:t>
                    </m:r>
                    <m:r>
                      <a:rPr lang="en-GB" i="1" dirty="0" err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⁡</m:t>
                    </m:r>
                    <m:r>
                      <m:rPr>
                        <m:sty m:val="p"/>
                      </m:rPr>
                      <a:rPr lang="en-GB" i="1" dirty="0" err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tan</m:t>
                    </m:r>
                    <m:r>
                      <a:rPr lang="en-GB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⁡(</m:t>
                    </m:r>
                    <m:r>
                      <a:rPr lang="el-GR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𝜃</m:t>
                    </m:r>
                    <m:r>
                      <a:rPr lang="el-GR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/2) </m:t>
                    </m:r>
                  </m:oMath>
                </a14:m>
                <a:endParaRPr lang="el-GR" dirty="0">
                  <a:solidFill>
                    <a:schemeClr val="bg1"/>
                  </a:solidFill>
                </a:endParaRPr>
              </a:p>
              <a:p>
                <a14:m>
                  <m:oMath xmlns:m="http://schemas.openxmlformats.org/officeDocument/2006/math">
                    <m:r>
                      <a:rPr lang="en-GB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GB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en-GB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p>
                        <m:r>
                          <a:rPr lang="en-GB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dirty="0">
                    <a:solidFill>
                      <a:schemeClr val="bg1"/>
                    </a:solidFill>
                  </a:rPr>
                  <a:t>  phase space</a:t>
                </a:r>
              </a:p>
              <a:p>
                <a:endParaRPr lang="en-GB" dirty="0">
                  <a:solidFill>
                    <a:schemeClr val="bg1"/>
                  </a:solidFill>
                </a:endParaRPr>
              </a:p>
              <a:p>
                <a:r>
                  <a:rPr lang="en-GB" dirty="0">
                    <a:solidFill>
                      <a:schemeClr val="bg1"/>
                    </a:solidFill>
                  </a:rPr>
                  <a:t>Detector requirement were organised by:</a:t>
                </a:r>
              </a:p>
              <a:p>
                <a:r>
                  <a:rPr lang="en-GB" dirty="0">
                    <a:solidFill>
                      <a:schemeClr val="bg1"/>
                    </a:solidFill>
                  </a:rPr>
                  <a:t>- Inclusive DIS (Neutral and Charged)</a:t>
                </a:r>
              </a:p>
              <a:p>
                <a:r>
                  <a:rPr lang="en-GB" dirty="0">
                    <a:solidFill>
                      <a:schemeClr val="bg1"/>
                    </a:solidFill>
                  </a:rPr>
                  <a:t>- Semi-inclusive DIS</a:t>
                </a:r>
              </a:p>
              <a:p>
                <a:r>
                  <a:rPr lang="en-GB" dirty="0">
                    <a:solidFill>
                      <a:schemeClr val="bg1"/>
                    </a:solidFill>
                  </a:rPr>
                  <a:t>- Exclusive DIS</a:t>
                </a:r>
              </a:p>
            </p:txBody>
          </p:sp>
        </mc:Choice>
        <mc:Fallback xmlns="">
          <p:sp>
            <p:nvSpPr>
              <p:cNvPr id="6" name="Text Placeholder 5">
                <a:extLst>
                  <a:ext uri="{FF2B5EF4-FFF2-40B4-BE49-F238E27FC236}">
                    <a16:creationId xmlns:a16="http://schemas.microsoft.com/office/drawing/2014/main" id="{0B22CF19-DE9C-D6B3-B8FE-D7AFE8DFD88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2"/>
              </p:nvPr>
            </p:nvSpPr>
            <p:spPr>
              <a:xfrm>
                <a:off x="263525" y="1730477"/>
                <a:ext cx="4765675" cy="5034390"/>
              </a:xfrm>
              <a:blipFill>
                <a:blip r:embed="rId3"/>
                <a:stretch>
                  <a:fillRect l="-639" t="-8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 descr="A logo with a red arrow and blue and white letters&#10;&#10;Description automatically generated">
            <a:extLst>
              <a:ext uri="{FF2B5EF4-FFF2-40B4-BE49-F238E27FC236}">
                <a16:creationId xmlns:a16="http://schemas.microsoft.com/office/drawing/2014/main" id="{08E42BAA-ABD6-6EFE-5DA8-189A3E6A8A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67717" y="20794"/>
            <a:ext cx="874628" cy="629733"/>
          </a:xfrm>
          <a:prstGeom prst="rect">
            <a:avLst/>
          </a:prstGeom>
        </p:spPr>
      </p:pic>
      <p:pic>
        <p:nvPicPr>
          <p:cNvPr id="7" name="Content Placeholder 9">
            <a:extLst>
              <a:ext uri="{FF2B5EF4-FFF2-40B4-BE49-F238E27FC236}">
                <a16:creationId xmlns:a16="http://schemas.microsoft.com/office/drawing/2014/main" id="{B27CC286-D074-44E4-9121-EFCC5ADBC1A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4552657" y="752220"/>
            <a:ext cx="7053989" cy="4889696"/>
          </a:xfrm>
        </p:spPr>
      </p:pic>
      <p:pic>
        <p:nvPicPr>
          <p:cNvPr id="3" name="Content Placeholder 6">
            <a:extLst>
              <a:ext uri="{FF2B5EF4-FFF2-40B4-BE49-F238E27FC236}">
                <a16:creationId xmlns:a16="http://schemas.microsoft.com/office/drawing/2014/main" id="{7A348E96-8112-13F8-F452-FB8586D05B5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92061" y="5696085"/>
            <a:ext cx="6172200" cy="863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706773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BC3E6C-6C05-AB2B-1049-0D1B42E9E5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and white sign&#10;&#10;Description automatically generated">
            <a:extLst>
              <a:ext uri="{FF2B5EF4-FFF2-40B4-BE49-F238E27FC236}">
                <a16:creationId xmlns:a16="http://schemas.microsoft.com/office/drawing/2014/main" id="{486CC983-A562-405C-28BD-3C0EBF48A9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525" y="253611"/>
            <a:ext cx="1552640" cy="394970"/>
          </a:xfrm>
          <a:prstGeom prst="rect">
            <a:avLst/>
          </a:prstGeom>
        </p:spPr>
      </p:pic>
      <p:sp>
        <p:nvSpPr>
          <p:cNvPr id="9" name="Subtitle 2">
            <a:extLst>
              <a:ext uri="{FF2B5EF4-FFF2-40B4-BE49-F238E27FC236}">
                <a16:creationId xmlns:a16="http://schemas.microsoft.com/office/drawing/2014/main" id="{DC3492EC-D7F3-AEE0-99A1-D45B4949B1FA}"/>
              </a:ext>
            </a:extLst>
          </p:cNvPr>
          <p:cNvSpPr txBox="1">
            <a:spLocks/>
          </p:cNvSpPr>
          <p:nvPr/>
        </p:nvSpPr>
        <p:spPr>
          <a:xfrm>
            <a:off x="924849" y="4341530"/>
            <a:ext cx="2966484" cy="9590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 sz="2400">
                <a:solidFill>
                  <a:srgbClr val="C8C8C8"/>
                </a:solidFill>
              </a:defRPr>
            </a:pPr>
            <a:endParaRPr lang="en-GB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6488C59-B095-B1E1-26FB-5A6BE1B397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525" y="908049"/>
            <a:ext cx="4765675" cy="822427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bg1"/>
                </a:solidFill>
              </a:rPr>
              <a:t>2.11 Summary Of Detector Requirements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 Placeholder 5">
                <a:extLst>
                  <a:ext uri="{FF2B5EF4-FFF2-40B4-BE49-F238E27FC236}">
                    <a16:creationId xmlns:a16="http://schemas.microsoft.com/office/drawing/2014/main" id="{4A2CF954-3DAF-2CE0-6347-FF7A8A578141}"/>
                  </a:ext>
                </a:extLst>
              </p:cNvPr>
              <p:cNvSpPr>
                <a:spLocks noGrp="1"/>
              </p:cNvSpPr>
              <p:nvPr>
                <p:ph type="body" sz="half" idx="2"/>
              </p:nvPr>
            </p:nvSpPr>
            <p:spPr>
              <a:xfrm>
                <a:off x="263525" y="1730477"/>
                <a:ext cx="5300696" cy="5034390"/>
              </a:xfrm>
            </p:spPr>
            <p:txBody>
              <a:bodyPr>
                <a:normAutofit fontScale="25000" lnSpcReduction="20000"/>
              </a:bodyPr>
              <a:lstStyle/>
              <a:p>
                <a:r>
                  <a:rPr lang="en-GB" sz="8000" dirty="0">
                    <a:solidFill>
                      <a:schemeClr val="bg1"/>
                    </a:solidFill>
                  </a:rPr>
                  <a:t>Beam direction follows HERA collider at DESY</a:t>
                </a:r>
              </a:p>
              <a:p>
                <a:r>
                  <a:rPr lang="en-GB" sz="8000" dirty="0">
                    <a:solidFill>
                      <a:schemeClr val="bg1"/>
                    </a:solidFill>
                  </a:rPr>
                  <a:t>Forwards</a:t>
                </a:r>
              </a:p>
              <a:p>
                <a:r>
                  <a:rPr lang="en-GB" sz="8000" dirty="0">
                    <a:solidFill>
                      <a:schemeClr val="bg1"/>
                    </a:solidFill>
                  </a:rPr>
                  <a:t>- Positive z-direction/pseudorapidity</a:t>
                </a:r>
              </a:p>
              <a:p>
                <a:r>
                  <a:rPr lang="en-GB" sz="8000" dirty="0">
                    <a:solidFill>
                      <a:schemeClr val="bg1"/>
                    </a:solidFill>
                  </a:rPr>
                  <a:t>Backward/rear</a:t>
                </a:r>
              </a:p>
              <a:p>
                <a:r>
                  <a:rPr lang="en-GB" sz="8000" dirty="0">
                    <a:solidFill>
                      <a:schemeClr val="bg1"/>
                    </a:solidFill>
                  </a:rPr>
                  <a:t>- Negative z-direction/pseudorapidity </a:t>
                </a:r>
              </a:p>
              <a:p>
                <a:endParaRPr lang="en-GB" sz="8000" dirty="0">
                  <a:solidFill>
                    <a:schemeClr val="bg1"/>
                  </a:solidFill>
                </a:endParaRPr>
              </a:p>
              <a:p>
                <a:r>
                  <a:rPr lang="en-GB" sz="8000" dirty="0">
                    <a:solidFill>
                      <a:schemeClr val="bg1"/>
                    </a:solidFill>
                  </a:rPr>
                  <a:t>Particle kinematics</a:t>
                </a:r>
              </a:p>
              <a:p>
                <a:r>
                  <a:rPr lang="en-GB" sz="8000" dirty="0">
                    <a:solidFill>
                      <a:schemeClr val="bg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GB" sz="8000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GB" sz="8000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,</m:t>
                    </m:r>
                    <m:sSup>
                      <m:sSupPr>
                        <m:ctrlPr>
                          <a:rPr lang="en-GB" sz="800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800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p>
                        <m:r>
                          <a:rPr lang="en-GB" sz="800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GB" sz="8000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, </m:t>
                    </m:r>
                    <m:r>
                      <a:rPr lang="en-GB" sz="8000" i="1" dirty="0" err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GB" sz="8000" i="1" dirty="0" err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GB" sz="8000" i="1" dirty="0" err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𝑊</m:t>
                    </m:r>
                    <m:r>
                      <a:rPr lang="en-GB" sz="8000" i="1" dirty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GB" sz="8000" i="1" dirty="0" err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8000" i="1" dirty="0" err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GB" sz="8000" i="1" dirty="0" err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GB" sz="8000" i="1" dirty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, </m:t>
                    </m:r>
                    <m:r>
                      <a:rPr lang="en-GB" sz="8000" i="1" dirty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GB" sz="8000" i="1" dirty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, </m:t>
                    </m:r>
                    <m:r>
                      <a:rPr lang="en-GB" sz="8000" i="1" dirty="0" err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𝜙</m:t>
                    </m:r>
                    <m:r>
                      <a:rPr lang="en-GB" sz="8000" i="1" dirty="0" err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GB" sz="8000" i="1" dirty="0" err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𝜃</m:t>
                    </m:r>
                  </m:oMath>
                </a14:m>
                <a:endParaRPr lang="en-GB" sz="8000" dirty="0">
                  <a:solidFill>
                    <a:schemeClr val="bg1"/>
                  </a:solidFill>
                </a:endParaRPr>
              </a:p>
              <a:p>
                <a:endParaRPr lang="en-GB" sz="8000" dirty="0">
                  <a:solidFill>
                    <a:schemeClr val="bg1"/>
                  </a:solidFill>
                </a:endParaRPr>
              </a:p>
              <a:p>
                <a:r>
                  <a:rPr lang="en-GB" sz="8000" dirty="0">
                    <a:solidFill>
                      <a:schemeClr val="bg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GB" sz="8000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GB" sz="8000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,</m:t>
                    </m:r>
                    <m:sSup>
                      <m:sSupPr>
                        <m:ctrlPr>
                          <a:rPr lang="en-GB" sz="800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800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p>
                        <m:r>
                          <a:rPr lang="en-GB" sz="800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GB" sz="8000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, </m:t>
                    </m:r>
                    <m:r>
                      <a:rPr lang="en-GB" sz="8000" i="1" dirty="0" err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GB" sz="8000" i="1" dirty="0" err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GB" sz="8000" i="1" dirty="0" err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𝑊</m:t>
                    </m:r>
                  </m:oMath>
                </a14:m>
                <a:endParaRPr lang="en-GB" sz="8000" dirty="0">
                  <a:solidFill>
                    <a:schemeClr val="bg1"/>
                  </a:solidFill>
                </a:endParaRPr>
              </a:p>
              <a:p>
                <a:r>
                  <a:rPr lang="en-GB" sz="8000" dirty="0">
                    <a:solidFill>
                      <a:schemeClr val="bg1"/>
                    </a:solidFill>
                  </a:rPr>
                  <a:t>- Determined by the scattered electron</a:t>
                </a:r>
              </a:p>
              <a:p>
                <a:r>
                  <a:rPr lang="en-GB" sz="8000" dirty="0">
                    <a:solidFill>
                      <a:schemeClr val="bg1"/>
                    </a:solidFill>
                  </a:rPr>
                  <a:t>- Determined by the hadronic final state using the Jacquet-Blondel method</a:t>
                </a:r>
              </a:p>
              <a:p>
                <a:r>
                  <a:rPr lang="en-GB" sz="8000" dirty="0">
                    <a:solidFill>
                      <a:schemeClr val="bg1"/>
                    </a:solidFill>
                  </a:rPr>
                  <a:t>- Or a combination of both</a:t>
                </a:r>
              </a:p>
              <a:p>
                <a:endParaRPr lang="en-GB" sz="8000" dirty="0">
                  <a:solidFill>
                    <a:schemeClr val="bg1"/>
                  </a:solidFill>
                </a:endParaRPr>
              </a:p>
              <a:p>
                <a:endParaRPr lang="en-GB" sz="8000" dirty="0">
                  <a:solidFill>
                    <a:schemeClr val="bg1"/>
                  </a:solidFill>
                </a:endParaRPr>
              </a:p>
              <a:p>
                <a:r>
                  <a:rPr lang="en-GB" sz="8000" dirty="0">
                    <a:solidFill>
                      <a:schemeClr val="bg1"/>
                    </a:solidFill>
                  </a:rPr>
                  <a:t>Electron method</a:t>
                </a:r>
              </a:p>
              <a:p>
                <a:r>
                  <a:rPr lang="en-GB" sz="8000" dirty="0">
                    <a:solidFill>
                      <a:schemeClr val="bg1"/>
                    </a:solidFill>
                  </a:rPr>
                  <a:t>	- Superior in resolution performance for x and y in low x region</a:t>
                </a:r>
              </a:p>
              <a:p>
                <a:endParaRPr lang="en-GB" sz="8000" dirty="0">
                  <a:solidFill>
                    <a:schemeClr val="bg1"/>
                  </a:solidFill>
                </a:endParaRPr>
              </a:p>
              <a:p>
                <a:r>
                  <a:rPr lang="en-GB" sz="8000" dirty="0">
                    <a:solidFill>
                      <a:schemeClr val="bg1"/>
                    </a:solidFill>
                  </a:rPr>
                  <a:t>Jacquet-Blondel method</a:t>
                </a:r>
              </a:p>
              <a:p>
                <a:r>
                  <a:rPr lang="en-GB" sz="8000" dirty="0">
                    <a:solidFill>
                      <a:schemeClr val="bg1"/>
                    </a:solidFill>
                  </a:rPr>
                  <a:t>	- Superior in resolution performance for x and y in high region</a:t>
                </a:r>
              </a:p>
              <a:p>
                <a:r>
                  <a:rPr lang="en-GB" sz="8000" dirty="0">
                    <a:solidFill>
                      <a:schemeClr val="bg1"/>
                    </a:solidFill>
                  </a:rPr>
                  <a:t>	- (only really in the charge current)</a:t>
                </a:r>
              </a:p>
              <a:p>
                <a:endParaRPr lang="en-GB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6" name="Text Placeholder 5">
                <a:extLst>
                  <a:ext uri="{FF2B5EF4-FFF2-40B4-BE49-F238E27FC236}">
                    <a16:creationId xmlns:a16="http://schemas.microsoft.com/office/drawing/2014/main" id="{4A2CF954-3DAF-2CE0-6347-FF7A8A57814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2"/>
              </p:nvPr>
            </p:nvSpPr>
            <p:spPr>
              <a:xfrm>
                <a:off x="263525" y="1730477"/>
                <a:ext cx="5300696" cy="5034390"/>
              </a:xfrm>
              <a:blipFill>
                <a:blip r:embed="rId3"/>
                <a:stretch>
                  <a:fillRect l="-1149" t="-2179" b="-5653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 descr="A logo with a red arrow and blue and white letters&#10;&#10;Description automatically generated">
            <a:extLst>
              <a:ext uri="{FF2B5EF4-FFF2-40B4-BE49-F238E27FC236}">
                <a16:creationId xmlns:a16="http://schemas.microsoft.com/office/drawing/2014/main" id="{92B735C8-6905-5C18-D754-3045014776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67717" y="20794"/>
            <a:ext cx="874628" cy="629733"/>
          </a:xfrm>
          <a:prstGeom prst="rect">
            <a:avLst/>
          </a:prstGeom>
        </p:spPr>
      </p:pic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CD9B12C1-0604-C155-8657-4119A4C8600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5564221" y="1515641"/>
            <a:ext cx="6172200" cy="863372"/>
          </a:xfr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D16D53D-FA92-C3AA-604B-5CFC64DD2EF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96743" y="2685359"/>
            <a:ext cx="6641433" cy="3956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108222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3FCA0B-2B3B-F317-CDEC-C2AFF11C6B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and white sign&#10;&#10;Description automatically generated">
            <a:extLst>
              <a:ext uri="{FF2B5EF4-FFF2-40B4-BE49-F238E27FC236}">
                <a16:creationId xmlns:a16="http://schemas.microsoft.com/office/drawing/2014/main" id="{D1331B0A-16DD-A844-D060-DD844A7002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525" y="253611"/>
            <a:ext cx="1552640" cy="394970"/>
          </a:xfrm>
          <a:prstGeom prst="rect">
            <a:avLst/>
          </a:prstGeom>
        </p:spPr>
      </p:pic>
      <p:sp>
        <p:nvSpPr>
          <p:cNvPr id="9" name="Subtitle 2">
            <a:extLst>
              <a:ext uri="{FF2B5EF4-FFF2-40B4-BE49-F238E27FC236}">
                <a16:creationId xmlns:a16="http://schemas.microsoft.com/office/drawing/2014/main" id="{88804D17-1F22-0439-D5DF-FA480DA31F8C}"/>
              </a:ext>
            </a:extLst>
          </p:cNvPr>
          <p:cNvSpPr txBox="1">
            <a:spLocks/>
          </p:cNvSpPr>
          <p:nvPr/>
        </p:nvSpPr>
        <p:spPr>
          <a:xfrm>
            <a:off x="924849" y="4341530"/>
            <a:ext cx="2966484" cy="9590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 sz="2400">
                <a:solidFill>
                  <a:srgbClr val="C8C8C8"/>
                </a:solidFill>
              </a:defRPr>
            </a:pPr>
            <a:endParaRPr lang="en-GB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4053CD5-5E40-64DA-28D7-A2189D320D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525" y="908049"/>
            <a:ext cx="4765675" cy="822427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bg1"/>
                </a:solidFill>
              </a:rPr>
              <a:t>2.11 Summary Of Detector Requirements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D0CFEF7-3278-693D-2B6A-E809157DC0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63525" y="1730477"/>
            <a:ext cx="4765675" cy="5034390"/>
          </a:xfrm>
        </p:spPr>
        <p:txBody>
          <a:bodyPr>
            <a:normAutofit fontScale="85000" lnSpcReduction="20000"/>
          </a:bodyPr>
          <a:lstStyle/>
          <a:p>
            <a:r>
              <a:rPr lang="en-GB" dirty="0">
                <a:solidFill>
                  <a:schemeClr val="bg1"/>
                </a:solidFill>
              </a:rPr>
              <a:t>Detector requirement</a:t>
            </a:r>
          </a:p>
          <a:p>
            <a:r>
              <a:rPr lang="en-GB" dirty="0">
                <a:solidFill>
                  <a:schemeClr val="bg1"/>
                </a:solidFill>
              </a:rPr>
              <a:t>4π hermetic detector with low mass inner tracking</a:t>
            </a:r>
          </a:p>
          <a:p>
            <a:endParaRPr lang="en-GB" dirty="0">
              <a:solidFill>
                <a:schemeClr val="bg1"/>
              </a:solidFill>
            </a:endParaRPr>
          </a:p>
          <a:p>
            <a:r>
              <a:rPr lang="en-GB" dirty="0">
                <a:solidFill>
                  <a:schemeClr val="bg1"/>
                </a:solidFill>
              </a:rPr>
              <a:t>Primary detector</a:t>
            </a:r>
          </a:p>
          <a:p>
            <a:r>
              <a:rPr lang="en-GB" dirty="0">
                <a:solidFill>
                  <a:schemeClr val="bg1"/>
                </a:solidFill>
              </a:rPr>
              <a:t>- Range of −4&lt;η&lt;4</a:t>
            </a:r>
          </a:p>
          <a:p>
            <a:r>
              <a:rPr lang="en-GB" dirty="0">
                <a:solidFill>
                  <a:schemeClr val="bg1"/>
                </a:solidFill>
              </a:rPr>
              <a:t>- For electrons, photons, hadrons, and jets measurements.</a:t>
            </a:r>
          </a:p>
          <a:p>
            <a:endParaRPr lang="en-GB" dirty="0">
              <a:solidFill>
                <a:schemeClr val="bg1"/>
              </a:solidFill>
            </a:endParaRPr>
          </a:p>
          <a:p>
            <a:r>
              <a:rPr lang="en-GB" dirty="0">
                <a:solidFill>
                  <a:schemeClr val="bg1"/>
                </a:solidFill>
              </a:rPr>
              <a:t>Auxiliary detector</a:t>
            </a:r>
          </a:p>
          <a:p>
            <a:r>
              <a:rPr lang="en-GB" dirty="0">
                <a:solidFill>
                  <a:schemeClr val="bg1"/>
                </a:solidFill>
              </a:rPr>
              <a:t>- Low-Q^2  tagger in the far backward region</a:t>
            </a:r>
          </a:p>
          <a:p>
            <a:r>
              <a:rPr lang="en-GB" dirty="0">
                <a:solidFill>
                  <a:schemeClr val="bg1"/>
                </a:solidFill>
              </a:rPr>
              <a:t>- Proton detection (Roman Pots) in the far forward region</a:t>
            </a:r>
          </a:p>
          <a:p>
            <a:r>
              <a:rPr lang="en-GB" dirty="0">
                <a:solidFill>
                  <a:schemeClr val="bg1"/>
                </a:solidFill>
              </a:rPr>
              <a:t>- Neutron detection (ZDC) in the far forward region</a:t>
            </a:r>
          </a:p>
          <a:p>
            <a:endParaRPr lang="en-GB" dirty="0">
              <a:solidFill>
                <a:schemeClr val="bg1"/>
              </a:solidFill>
            </a:endParaRPr>
          </a:p>
          <a:p>
            <a:r>
              <a:rPr lang="en-GB" dirty="0">
                <a:solidFill>
                  <a:schemeClr val="bg1"/>
                </a:solidFill>
              </a:rPr>
              <a:t>Moderate occupancy as the event multiplicities are low</a:t>
            </a:r>
          </a:p>
          <a:p>
            <a:r>
              <a:rPr lang="en-GB" dirty="0">
                <a:solidFill>
                  <a:schemeClr val="bg1"/>
                </a:solidFill>
              </a:rPr>
              <a:t>Higher occupancy for specific components closer to the beamline due to machine background level</a:t>
            </a:r>
          </a:p>
          <a:p>
            <a:endParaRPr lang="en-GB" dirty="0">
              <a:solidFill>
                <a:schemeClr val="bg1"/>
              </a:solidFill>
            </a:endParaRPr>
          </a:p>
          <a:p>
            <a:r>
              <a:rPr lang="en-GB" dirty="0">
                <a:solidFill>
                  <a:schemeClr val="bg1"/>
                </a:solidFill>
              </a:rPr>
              <a:t>Moderate radiation harness requirements compared to the LHC</a:t>
            </a:r>
          </a:p>
        </p:txBody>
      </p:sp>
      <p:pic>
        <p:nvPicPr>
          <p:cNvPr id="11" name="Picture 10" descr="A logo with a red arrow and blue and white letters&#10;&#10;Description automatically generated">
            <a:extLst>
              <a:ext uri="{FF2B5EF4-FFF2-40B4-BE49-F238E27FC236}">
                <a16:creationId xmlns:a16="http://schemas.microsoft.com/office/drawing/2014/main" id="{7E3BA9C1-9A52-0E74-F29C-08286525D3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67717" y="20794"/>
            <a:ext cx="874628" cy="629733"/>
          </a:xfrm>
          <a:prstGeom prst="rect">
            <a:avLst/>
          </a:prstGeom>
        </p:spPr>
      </p:pic>
      <p:pic>
        <p:nvPicPr>
          <p:cNvPr id="10" name="Content Placeholder 6">
            <a:extLst>
              <a:ext uri="{FF2B5EF4-FFF2-40B4-BE49-F238E27FC236}">
                <a16:creationId xmlns:a16="http://schemas.microsoft.com/office/drawing/2014/main" id="{EEABEAEF-B57C-D076-25DF-865E5791E69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5183187" y="2123086"/>
            <a:ext cx="6772303" cy="2855313"/>
          </a:xfrm>
        </p:spPr>
      </p:pic>
    </p:spTree>
    <p:extLst>
      <p:ext uri="{BB962C8B-B14F-4D97-AF65-F5344CB8AC3E}">
        <p14:creationId xmlns:p14="http://schemas.microsoft.com/office/powerpoint/2010/main" val="398872389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F097CD-640D-DD80-2B14-8987A63C84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and white sign&#10;&#10;Description automatically generated">
            <a:extLst>
              <a:ext uri="{FF2B5EF4-FFF2-40B4-BE49-F238E27FC236}">
                <a16:creationId xmlns:a16="http://schemas.microsoft.com/office/drawing/2014/main" id="{EE543537-22ED-BCFC-081C-B355551BC1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525" y="253611"/>
            <a:ext cx="1552640" cy="394970"/>
          </a:xfrm>
          <a:prstGeom prst="rect">
            <a:avLst/>
          </a:prstGeom>
        </p:spPr>
      </p:pic>
      <p:sp>
        <p:nvSpPr>
          <p:cNvPr id="9" name="Subtitle 2">
            <a:extLst>
              <a:ext uri="{FF2B5EF4-FFF2-40B4-BE49-F238E27FC236}">
                <a16:creationId xmlns:a16="http://schemas.microsoft.com/office/drawing/2014/main" id="{9230CA0D-A075-97A3-B79C-43C514B0FAB7}"/>
              </a:ext>
            </a:extLst>
          </p:cNvPr>
          <p:cNvSpPr txBox="1">
            <a:spLocks/>
          </p:cNvSpPr>
          <p:nvPr/>
        </p:nvSpPr>
        <p:spPr>
          <a:xfrm>
            <a:off x="924849" y="4341530"/>
            <a:ext cx="2966484" cy="9590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 sz="2400">
                <a:solidFill>
                  <a:srgbClr val="C8C8C8"/>
                </a:solidFill>
              </a:defRPr>
            </a:pPr>
            <a:endParaRPr lang="en-GB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19EC12-9D09-0861-D402-461E3BFA95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525" y="908049"/>
            <a:ext cx="4765675" cy="822427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bg1"/>
                </a:solidFill>
              </a:rPr>
              <a:t>2.11 Summary Of Detector Requirements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707A547-F322-48A6-C6E2-428A8A693F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63525" y="1730477"/>
            <a:ext cx="4765675" cy="5034390"/>
          </a:xfrm>
        </p:spPr>
        <p:txBody>
          <a:bodyPr/>
          <a:lstStyle/>
          <a:p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11" name="Picture 10" descr="A logo with a red arrow and blue and white letters&#10;&#10;Description automatically generated">
            <a:extLst>
              <a:ext uri="{FF2B5EF4-FFF2-40B4-BE49-F238E27FC236}">
                <a16:creationId xmlns:a16="http://schemas.microsoft.com/office/drawing/2014/main" id="{101D592F-FB8C-4211-16FC-ED2F4ED3EB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67717" y="20794"/>
            <a:ext cx="874628" cy="629733"/>
          </a:xfrm>
          <a:prstGeom prst="rect">
            <a:avLst/>
          </a:prstGeom>
        </p:spPr>
      </p:pic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AFD52054-328E-45A6-AC9B-001D0F3EE0D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5940296" y="1730476"/>
            <a:ext cx="6172200" cy="4702628"/>
          </a:xfr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0278F33-907A-9AA2-494E-6EDA06DC5B1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504" y="1663815"/>
            <a:ext cx="5937356" cy="4940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072915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AB20FC-4C69-3FAD-D469-2B04BAC5F6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and white sign&#10;&#10;Description automatically generated">
            <a:extLst>
              <a:ext uri="{FF2B5EF4-FFF2-40B4-BE49-F238E27FC236}">
                <a16:creationId xmlns:a16="http://schemas.microsoft.com/office/drawing/2014/main" id="{476CE7D6-4694-6C3B-7332-0056A4AD1C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525" y="253611"/>
            <a:ext cx="1552640" cy="394970"/>
          </a:xfrm>
          <a:prstGeom prst="rect">
            <a:avLst/>
          </a:prstGeom>
        </p:spPr>
      </p:pic>
      <p:sp>
        <p:nvSpPr>
          <p:cNvPr id="9" name="Subtitle 2">
            <a:extLst>
              <a:ext uri="{FF2B5EF4-FFF2-40B4-BE49-F238E27FC236}">
                <a16:creationId xmlns:a16="http://schemas.microsoft.com/office/drawing/2014/main" id="{B4FFB522-8DB1-74D6-E599-FFD377B086FD}"/>
              </a:ext>
            </a:extLst>
          </p:cNvPr>
          <p:cNvSpPr txBox="1">
            <a:spLocks/>
          </p:cNvSpPr>
          <p:nvPr/>
        </p:nvSpPr>
        <p:spPr>
          <a:xfrm>
            <a:off x="924849" y="4341530"/>
            <a:ext cx="2966484" cy="9590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 sz="2400">
                <a:solidFill>
                  <a:srgbClr val="C8C8C8"/>
                </a:solidFill>
              </a:defRPr>
            </a:pPr>
            <a:endParaRPr lang="en-GB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B5620BC-15D9-4ADC-8A75-8A0389DD9F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525" y="908049"/>
            <a:ext cx="4765675" cy="822427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bg1"/>
                </a:solidFill>
              </a:rPr>
              <a:t>2.11 Summary Of Detector Requirements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55C8386-6E36-CAC7-D929-B780BC702D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63525" y="1730477"/>
            <a:ext cx="4765675" cy="5034390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Further details in Volume 2 of the Yellow report</a:t>
            </a:r>
          </a:p>
          <a:p>
            <a:r>
              <a:rPr lang="en-GB" dirty="0">
                <a:solidFill>
                  <a:schemeClr val="bg1"/>
                </a:solidFill>
              </a:rPr>
              <a:t>Quick summary of the questions and reasoning the build of the EIC</a:t>
            </a:r>
          </a:p>
          <a:p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11" name="Picture 10" descr="A logo with a red arrow and blue and white letters&#10;&#10;Description automatically generated">
            <a:extLst>
              <a:ext uri="{FF2B5EF4-FFF2-40B4-BE49-F238E27FC236}">
                <a16:creationId xmlns:a16="http://schemas.microsoft.com/office/drawing/2014/main" id="{444214BF-59F9-4436-6CE7-63FF1BBF28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67717" y="20794"/>
            <a:ext cx="874628" cy="629733"/>
          </a:xfrm>
          <a:prstGeom prst="rect">
            <a:avLst/>
          </a:prstGeom>
        </p:spPr>
      </p:pic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4D41B776-64D8-81EA-5559-6A78F1DDC7E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4122191" y="3050032"/>
            <a:ext cx="7820154" cy="1493649"/>
          </a:xfr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408945E-D39E-268C-A6AD-30FA3ED7139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66250" y="4754880"/>
            <a:ext cx="7820154" cy="1798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739526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3EA9E9-2E04-EE67-A3BA-EFBD841D82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and white sign&#10;&#10;Description automatically generated">
            <a:extLst>
              <a:ext uri="{FF2B5EF4-FFF2-40B4-BE49-F238E27FC236}">
                <a16:creationId xmlns:a16="http://schemas.microsoft.com/office/drawing/2014/main" id="{44A4252C-E515-DF49-A839-3941B67B9C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525" y="253611"/>
            <a:ext cx="1552640" cy="394970"/>
          </a:xfrm>
          <a:prstGeom prst="rect">
            <a:avLst/>
          </a:prstGeom>
        </p:spPr>
      </p:pic>
      <p:sp>
        <p:nvSpPr>
          <p:cNvPr id="9" name="Subtitle 2">
            <a:extLst>
              <a:ext uri="{FF2B5EF4-FFF2-40B4-BE49-F238E27FC236}">
                <a16:creationId xmlns:a16="http://schemas.microsoft.com/office/drawing/2014/main" id="{86D15375-E0FA-BA70-68BF-3B16C9A69F2F}"/>
              </a:ext>
            </a:extLst>
          </p:cNvPr>
          <p:cNvSpPr txBox="1">
            <a:spLocks/>
          </p:cNvSpPr>
          <p:nvPr/>
        </p:nvSpPr>
        <p:spPr>
          <a:xfrm>
            <a:off x="924849" y="4341530"/>
            <a:ext cx="2966484" cy="9590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 sz="2400">
                <a:solidFill>
                  <a:srgbClr val="C8C8C8"/>
                </a:solidFill>
              </a:defRPr>
            </a:pPr>
            <a:endParaRPr lang="en-GB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6503ED0-FF84-FFC1-06EF-18D7C3CEE6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525" y="908050"/>
            <a:ext cx="4765675" cy="463550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bg1"/>
                </a:solidFill>
              </a:rPr>
              <a:t>3. Detector Concepts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2DB9CE92-42CF-5BA6-BC01-263DAA7D53B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785818" y="3044538"/>
            <a:ext cx="8128802" cy="3370082"/>
          </a:xfr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0A2A97B-6387-2131-9EE0-2DB7EDDB6D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63525" y="1371601"/>
            <a:ext cx="4765675" cy="5393266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First </a:t>
            </a:r>
            <a:r>
              <a:rPr lang="en-GB" dirty="0" err="1">
                <a:solidFill>
                  <a:schemeClr val="bg1"/>
                </a:solidFill>
              </a:rPr>
              <a:t>e+p</a:t>
            </a:r>
            <a:r>
              <a:rPr lang="en-GB" dirty="0">
                <a:solidFill>
                  <a:schemeClr val="bg1"/>
                </a:solidFill>
              </a:rPr>
              <a:t> collider facility HERA at DESY, Germany</a:t>
            </a:r>
          </a:p>
          <a:p>
            <a:r>
              <a:rPr lang="en-GB" dirty="0">
                <a:solidFill>
                  <a:schemeClr val="bg1"/>
                </a:solidFill>
              </a:rPr>
              <a:t>First </a:t>
            </a:r>
            <a:r>
              <a:rPr lang="en-GB" dirty="0" err="1">
                <a:solidFill>
                  <a:schemeClr val="bg1"/>
                </a:solidFill>
              </a:rPr>
              <a:t>e+p</a:t>
            </a:r>
            <a:r>
              <a:rPr lang="en-GB" dirty="0">
                <a:solidFill>
                  <a:schemeClr val="bg1"/>
                </a:solidFill>
              </a:rPr>
              <a:t> collisions at HERA in 1992</a:t>
            </a:r>
          </a:p>
          <a:p>
            <a:endParaRPr lang="en-GB" dirty="0">
              <a:solidFill>
                <a:schemeClr val="bg1"/>
              </a:solidFill>
            </a:endParaRPr>
          </a:p>
          <a:p>
            <a:r>
              <a:rPr lang="en-GB" dirty="0">
                <a:solidFill>
                  <a:schemeClr val="bg1"/>
                </a:solidFill>
              </a:rPr>
              <a:t>2 EIC detectors to carry out the extensive scientific program</a:t>
            </a:r>
          </a:p>
          <a:p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11" name="Picture 10" descr="A logo with a red arrow and blue and white letters&#10;&#10;Description automatically generated">
            <a:extLst>
              <a:ext uri="{FF2B5EF4-FFF2-40B4-BE49-F238E27FC236}">
                <a16:creationId xmlns:a16="http://schemas.microsoft.com/office/drawing/2014/main" id="{F1DF8F71-5F3E-C33C-8470-6826B7D9C0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67717" y="20794"/>
            <a:ext cx="874628" cy="629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404566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1BABD2-AF05-4DA2-3AC4-6DFD63CA82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and white sign&#10;&#10;Description automatically generated">
            <a:extLst>
              <a:ext uri="{FF2B5EF4-FFF2-40B4-BE49-F238E27FC236}">
                <a16:creationId xmlns:a16="http://schemas.microsoft.com/office/drawing/2014/main" id="{22E9D456-B3DA-9F5B-5C06-2C05089325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525" y="253611"/>
            <a:ext cx="1552640" cy="394970"/>
          </a:xfrm>
          <a:prstGeom prst="rect">
            <a:avLst/>
          </a:prstGeom>
        </p:spPr>
      </p:pic>
      <p:sp>
        <p:nvSpPr>
          <p:cNvPr id="9" name="Subtitle 2">
            <a:extLst>
              <a:ext uri="{FF2B5EF4-FFF2-40B4-BE49-F238E27FC236}">
                <a16:creationId xmlns:a16="http://schemas.microsoft.com/office/drawing/2014/main" id="{20F9C0B3-6B89-7A0F-4AD3-4C41264DD82B}"/>
              </a:ext>
            </a:extLst>
          </p:cNvPr>
          <p:cNvSpPr txBox="1">
            <a:spLocks/>
          </p:cNvSpPr>
          <p:nvPr/>
        </p:nvSpPr>
        <p:spPr>
          <a:xfrm>
            <a:off x="924849" y="4341530"/>
            <a:ext cx="2966484" cy="9590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 sz="2400">
                <a:solidFill>
                  <a:srgbClr val="C8C8C8"/>
                </a:solidFill>
              </a:defRPr>
            </a:pPr>
            <a:endParaRPr lang="en-GB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322228A-0483-556B-0945-8C2043B9C6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525" y="908050"/>
            <a:ext cx="4765675" cy="463550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bg1"/>
                </a:solidFill>
              </a:rPr>
              <a:t>3. Detector Concepts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63185B26-2C0C-BE52-6C5A-A726E950235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183188" y="2328699"/>
            <a:ext cx="6745287" cy="3014989"/>
          </a:xfr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 Placeholder 5">
                <a:extLst>
                  <a:ext uri="{FF2B5EF4-FFF2-40B4-BE49-F238E27FC236}">
                    <a16:creationId xmlns:a16="http://schemas.microsoft.com/office/drawing/2014/main" id="{21B2C6A8-F889-6275-1775-31EED7DFDFE3}"/>
                  </a:ext>
                </a:extLst>
              </p:cNvPr>
              <p:cNvSpPr>
                <a:spLocks noGrp="1"/>
              </p:cNvSpPr>
              <p:nvPr>
                <p:ph type="body" sz="half" idx="2"/>
              </p:nvPr>
            </p:nvSpPr>
            <p:spPr>
              <a:xfrm>
                <a:off x="263525" y="1371601"/>
                <a:ext cx="4765675" cy="5393266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en-GB" sz="2000" dirty="0">
                    <a:solidFill>
                      <a:schemeClr val="bg1"/>
                    </a:solidFill>
                  </a:rPr>
                  <a:t>EIC detector requirement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>
                    <a:solidFill>
                      <a:schemeClr val="bg1"/>
                    </a:solidFill>
                  </a:rPr>
                  <a:t>Space is constrained due to the requirements of high luminosity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>
                    <a:solidFill>
                      <a:schemeClr val="bg1"/>
                    </a:solidFill>
                  </a:rPr>
                  <a:t> Must have strong integration of forward and backward detectors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>
                    <a:solidFill>
                      <a:schemeClr val="bg1"/>
                    </a:solidFill>
                  </a:rPr>
                  <a:t> Multiple hermetic functionalities (precision energy measurement and particle tracking and identification)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>
                    <a:solidFill>
                      <a:schemeClr val="bg1"/>
                    </a:solidFill>
                  </a:rPr>
                  <a:t>Determine the energy-momentum four-vector of final-state particle over a large range of energies: </a:t>
                </a:r>
                <a14:m>
                  <m:oMath xmlns:m="http://schemas.openxmlformats.org/officeDocument/2006/math">
                    <m:r>
                      <a:rPr lang="en-GB" sz="2000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~10</m:t>
                    </m:r>
                    <m:r>
                      <a:rPr lang="en-GB" sz="2000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𝑀𝑒𝑉</m:t>
                    </m:r>
                    <m:r>
                      <a:rPr lang="en-GB" sz="2000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2000" dirty="0">
                    <a:solidFill>
                      <a:schemeClr val="bg1"/>
                    </a:solidFill>
                  </a:rPr>
                  <a:t>to </a:t>
                </a:r>
                <a14:m>
                  <m:oMath xmlns:m="http://schemas.openxmlformats.org/officeDocument/2006/math">
                    <m:r>
                      <a:rPr lang="en-GB" sz="2000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~10</m:t>
                    </m:r>
                    <m:r>
                      <a:rPr lang="en-GB" sz="2000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𝐺𝑒𝑉</m:t>
                    </m:r>
                  </m:oMath>
                </a14:m>
                <a:endParaRPr lang="en-GB" sz="2000" dirty="0">
                  <a:solidFill>
                    <a:schemeClr val="bg1"/>
                  </a:solidFill>
                </a:endParaRPr>
              </a:p>
              <a:p>
                <a:r>
                  <a:rPr lang="en-GB" sz="2000" dirty="0">
                    <a:solidFill>
                      <a:schemeClr val="bg1"/>
                    </a:solidFill>
                  </a:rPr>
                  <a:t>To the major detector facilities: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 dirty="0">
                    <a:solidFill>
                      <a:schemeClr val="bg1"/>
                    </a:solidFill>
                  </a:rPr>
                  <a:t>Collision luminosity must be determined by special purpose detectors close to the beam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 dirty="0">
                    <a:solidFill>
                      <a:schemeClr val="bg1"/>
                    </a:solidFill>
                  </a:rPr>
                  <a:t>Precise knowledge of the polarisation’s of the electron and ion beams is essential for spin-dependent measurements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 dirty="0">
                    <a:solidFill>
                      <a:schemeClr val="bg1"/>
                    </a:solidFill>
                  </a:rPr>
                  <a:t>Obtained by using special purpose polarimeters</a:t>
                </a:r>
              </a:p>
              <a:p>
                <a:endParaRPr lang="en-GB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6" name="Text Placeholder 5">
                <a:extLst>
                  <a:ext uri="{FF2B5EF4-FFF2-40B4-BE49-F238E27FC236}">
                    <a16:creationId xmlns:a16="http://schemas.microsoft.com/office/drawing/2014/main" id="{21B2C6A8-F889-6275-1775-31EED7DFDFE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2"/>
              </p:nvPr>
            </p:nvSpPr>
            <p:spPr>
              <a:xfrm>
                <a:off x="263525" y="1371601"/>
                <a:ext cx="4765675" cy="5393266"/>
              </a:xfrm>
              <a:blipFill>
                <a:blip r:embed="rId4"/>
                <a:stretch>
                  <a:fillRect l="-1151" t="-1921" r="-1790" b="-169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 descr="A logo with a red arrow and blue and white letters&#10;&#10;Description automatically generated">
            <a:extLst>
              <a:ext uri="{FF2B5EF4-FFF2-40B4-BE49-F238E27FC236}">
                <a16:creationId xmlns:a16="http://schemas.microsoft.com/office/drawing/2014/main" id="{E10BB6D7-A136-1303-296D-B9A4A3E7C4A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67717" y="20794"/>
            <a:ext cx="874628" cy="629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399530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F634D9-BE6D-5A98-99C1-A477A914B9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and white sign&#10;&#10;Description automatically generated">
            <a:extLst>
              <a:ext uri="{FF2B5EF4-FFF2-40B4-BE49-F238E27FC236}">
                <a16:creationId xmlns:a16="http://schemas.microsoft.com/office/drawing/2014/main" id="{BFAC3667-4F33-7566-F70A-75FFBA81F9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525" y="253611"/>
            <a:ext cx="1552640" cy="394970"/>
          </a:xfrm>
          <a:prstGeom prst="rect">
            <a:avLst/>
          </a:prstGeom>
        </p:spPr>
      </p:pic>
      <p:sp>
        <p:nvSpPr>
          <p:cNvPr id="9" name="Subtitle 2">
            <a:extLst>
              <a:ext uri="{FF2B5EF4-FFF2-40B4-BE49-F238E27FC236}">
                <a16:creationId xmlns:a16="http://schemas.microsoft.com/office/drawing/2014/main" id="{39BEAAA9-C49C-7FF3-5037-2B6165714232}"/>
              </a:ext>
            </a:extLst>
          </p:cNvPr>
          <p:cNvSpPr txBox="1">
            <a:spLocks/>
          </p:cNvSpPr>
          <p:nvPr/>
        </p:nvSpPr>
        <p:spPr>
          <a:xfrm>
            <a:off x="924849" y="4341530"/>
            <a:ext cx="2966484" cy="9590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 sz="2400">
                <a:solidFill>
                  <a:srgbClr val="C8C8C8"/>
                </a:solidFill>
              </a:defRPr>
            </a:pPr>
            <a:endParaRPr lang="en-GB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C8D194D-AE5F-65C1-5B7C-33B8B5FA86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525" y="908050"/>
            <a:ext cx="4765675" cy="463550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bg1"/>
                </a:solidFill>
              </a:rPr>
              <a:t>3. Detector Concepts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5AD3E1F0-5ECE-A3E4-6DAB-629F8BB1F06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112068" y="1688310"/>
            <a:ext cx="6745287" cy="577208"/>
          </a:xfr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0335F5F-BA3E-B143-328F-BEA72EEAC6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63525" y="1371601"/>
            <a:ext cx="4765675" cy="5393266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Design of Detectors: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Centred around solenoidal superconductive magnets with bipolar fields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Achieved by either modifying BABAR/SPHENIX magnet at 1.5T or a new superconductive magnet at 3T</a:t>
            </a:r>
          </a:p>
          <a:p>
            <a:endParaRPr lang="en-GB" dirty="0">
              <a:solidFill>
                <a:schemeClr val="bg1"/>
              </a:solidFill>
            </a:endParaRPr>
          </a:p>
          <a:p>
            <a:r>
              <a:rPr lang="en-GB" dirty="0">
                <a:solidFill>
                  <a:schemeClr val="bg1"/>
                </a:solidFill>
              </a:rPr>
              <a:t>Solenoidal configuration:</a:t>
            </a:r>
          </a:p>
          <a:p>
            <a:pPr marL="285750" indent="-285750">
              <a:buFontTx/>
              <a:buChar char="-"/>
            </a:pPr>
            <a:r>
              <a:rPr lang="en-GB" dirty="0">
                <a:solidFill>
                  <a:schemeClr val="bg1"/>
                </a:solidFill>
              </a:rPr>
              <a:t>Tracking and vertexing</a:t>
            </a:r>
          </a:p>
          <a:p>
            <a:pPr marL="285750" indent="-285750">
              <a:buFontTx/>
              <a:buChar char="-"/>
            </a:pPr>
            <a:r>
              <a:rPr lang="en-GB" dirty="0">
                <a:solidFill>
                  <a:schemeClr val="bg1"/>
                </a:solidFill>
              </a:rPr>
              <a:t>Particle Identification</a:t>
            </a:r>
          </a:p>
          <a:p>
            <a:pPr marL="285750" indent="-285750">
              <a:buFontTx/>
              <a:buChar char="-"/>
            </a:pPr>
            <a:r>
              <a:rPr lang="en-GB" dirty="0">
                <a:solidFill>
                  <a:schemeClr val="bg1"/>
                </a:solidFill>
              </a:rPr>
              <a:t>Calorimetry systems organised in a configuration with barrel and endcap detectors</a:t>
            </a:r>
          </a:p>
          <a:p>
            <a:endParaRPr lang="en-GB" dirty="0">
              <a:solidFill>
                <a:schemeClr val="bg1"/>
              </a:solidFill>
            </a:endParaRPr>
          </a:p>
          <a:p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11" name="Picture 10" descr="A logo with a red arrow and blue and white letters&#10;&#10;Description automatically generated">
            <a:extLst>
              <a:ext uri="{FF2B5EF4-FFF2-40B4-BE49-F238E27FC236}">
                <a16:creationId xmlns:a16="http://schemas.microsoft.com/office/drawing/2014/main" id="{6961E429-05AB-B23E-B61D-B43C02C066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67717" y="20794"/>
            <a:ext cx="874628" cy="62973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F4CEFC5-DAC1-2A21-5AB9-B405B4E0D06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59877" y="2663634"/>
            <a:ext cx="6823110" cy="1279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64065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D8DD5C-F945-21FD-8E6A-B2BF0C6D6A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and white sign&#10;&#10;Description automatically generated">
            <a:extLst>
              <a:ext uri="{FF2B5EF4-FFF2-40B4-BE49-F238E27FC236}">
                <a16:creationId xmlns:a16="http://schemas.microsoft.com/office/drawing/2014/main" id="{D28EACEF-0228-5383-0931-5083A5CF03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525" y="253611"/>
            <a:ext cx="1552640" cy="394970"/>
          </a:xfrm>
          <a:prstGeom prst="rect">
            <a:avLst/>
          </a:prstGeom>
        </p:spPr>
      </p:pic>
      <p:sp>
        <p:nvSpPr>
          <p:cNvPr id="9" name="Subtitle 2">
            <a:extLst>
              <a:ext uri="{FF2B5EF4-FFF2-40B4-BE49-F238E27FC236}">
                <a16:creationId xmlns:a16="http://schemas.microsoft.com/office/drawing/2014/main" id="{4E64ACAB-9FE8-9F11-AB37-A25788FEC608}"/>
              </a:ext>
            </a:extLst>
          </p:cNvPr>
          <p:cNvSpPr txBox="1">
            <a:spLocks/>
          </p:cNvSpPr>
          <p:nvPr/>
        </p:nvSpPr>
        <p:spPr>
          <a:xfrm>
            <a:off x="924849" y="4341530"/>
            <a:ext cx="2966484" cy="9590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 sz="2400">
                <a:solidFill>
                  <a:srgbClr val="C8C8C8"/>
                </a:solidFill>
              </a:defRPr>
            </a:pPr>
            <a:endParaRPr lang="en-GB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E30A7A0-33F9-6C7D-454D-A4078AD28D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525" y="908050"/>
            <a:ext cx="4765675" cy="463550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bg1"/>
                </a:solidFill>
              </a:rPr>
              <a:t>1. The Electron-Ion Collider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3E58823E-F6F5-77B2-BB1E-1A3F0A9249D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406391" y="1629293"/>
            <a:ext cx="8402263" cy="1874435"/>
          </a:xfr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8324A24-E67A-72EC-4627-267212AD8F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63525" y="1371601"/>
            <a:ext cx="4765675" cy="5393266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Reasoning and </a:t>
            </a:r>
            <a:r>
              <a:rPr lang="en-GB" dirty="0" err="1">
                <a:solidFill>
                  <a:schemeClr val="bg1"/>
                </a:solidFill>
              </a:rPr>
              <a:t>histiry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11" name="Picture 10" descr="A logo with a red arrow and blue and white letters&#10;&#10;Description automatically generated">
            <a:extLst>
              <a:ext uri="{FF2B5EF4-FFF2-40B4-BE49-F238E27FC236}">
                <a16:creationId xmlns:a16="http://schemas.microsoft.com/office/drawing/2014/main" id="{2DB55896-D55C-1891-30A7-B47CAF3219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67717" y="20794"/>
            <a:ext cx="874628" cy="62973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7665485-6177-F3BD-99A5-1209F3C18C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76730" y="3844577"/>
            <a:ext cx="8331924" cy="2760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582929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EE71D6-FA8F-968F-3395-1F411992A6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and white sign&#10;&#10;Description automatically generated">
            <a:extLst>
              <a:ext uri="{FF2B5EF4-FFF2-40B4-BE49-F238E27FC236}">
                <a16:creationId xmlns:a16="http://schemas.microsoft.com/office/drawing/2014/main" id="{D9E112AB-B7A0-1E6A-00E9-315698C1FB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525" y="253611"/>
            <a:ext cx="1552640" cy="394970"/>
          </a:xfrm>
          <a:prstGeom prst="rect">
            <a:avLst/>
          </a:prstGeom>
        </p:spPr>
      </p:pic>
      <p:sp>
        <p:nvSpPr>
          <p:cNvPr id="9" name="Subtitle 2">
            <a:extLst>
              <a:ext uri="{FF2B5EF4-FFF2-40B4-BE49-F238E27FC236}">
                <a16:creationId xmlns:a16="http://schemas.microsoft.com/office/drawing/2014/main" id="{6F5D3383-9D79-9794-A10F-581466F5BEDC}"/>
              </a:ext>
            </a:extLst>
          </p:cNvPr>
          <p:cNvSpPr txBox="1">
            <a:spLocks/>
          </p:cNvSpPr>
          <p:nvPr/>
        </p:nvSpPr>
        <p:spPr>
          <a:xfrm>
            <a:off x="924849" y="4341530"/>
            <a:ext cx="2966484" cy="9590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 sz="2400">
                <a:solidFill>
                  <a:srgbClr val="C8C8C8"/>
                </a:solidFill>
              </a:defRPr>
            </a:pPr>
            <a:endParaRPr lang="en-GB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46D735E-FDE8-0F4A-3D05-A2268A9444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525" y="908050"/>
            <a:ext cx="4765675" cy="463550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bg1"/>
                </a:solidFill>
              </a:rPr>
              <a:t>3. Detector Concepts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FAFE5344-5815-9A4B-E805-010327EADEB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183188" y="1662824"/>
            <a:ext cx="6745287" cy="3637757"/>
          </a:xfr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 Placeholder 5">
                <a:extLst>
                  <a:ext uri="{FF2B5EF4-FFF2-40B4-BE49-F238E27FC236}">
                    <a16:creationId xmlns:a16="http://schemas.microsoft.com/office/drawing/2014/main" id="{F8630996-3583-01B4-BF6E-8F50B3F78089}"/>
                  </a:ext>
                </a:extLst>
              </p:cNvPr>
              <p:cNvSpPr>
                <a:spLocks noGrp="1"/>
              </p:cNvSpPr>
              <p:nvPr>
                <p:ph type="body" sz="half" idx="2"/>
              </p:nvPr>
            </p:nvSpPr>
            <p:spPr>
              <a:xfrm>
                <a:off x="263525" y="1371601"/>
                <a:ext cx="4765675" cy="5393266"/>
              </a:xfrm>
            </p:spPr>
            <p:txBody>
              <a:bodyPr/>
              <a:lstStyle/>
              <a:p>
                <a:r>
                  <a:rPr lang="en-GB" dirty="0">
                    <a:solidFill>
                      <a:schemeClr val="bg1"/>
                    </a:solidFill>
                  </a:rPr>
                  <a:t>Contrasts to </a:t>
                </a:r>
                <a14:m>
                  <m:oMath xmlns:m="http://schemas.openxmlformats.org/officeDocument/2006/math">
                    <m:r>
                      <a:rPr lang="en-GB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𝑒𝑒</m:t>
                    </m:r>
                    <m:r>
                      <a:rPr lang="en-GB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>
                    <a:solidFill>
                      <a:schemeClr val="bg1"/>
                    </a:solidFill>
                  </a:rPr>
                  <a:t>and </a:t>
                </a:r>
                <a14:m>
                  <m:oMath xmlns:m="http://schemas.openxmlformats.org/officeDocument/2006/math">
                    <m:r>
                      <a:rPr lang="en-GB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𝑝𝑝</m:t>
                    </m:r>
                    <m:r>
                      <a:rPr lang="en-GB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>
                    <a:solidFill>
                      <a:schemeClr val="bg1"/>
                    </a:solidFill>
                  </a:rPr>
                  <a:t>colliders:</a:t>
                </a:r>
              </a:p>
              <a:p>
                <a:pPr marL="285750" indent="-285750">
                  <a:buFontTx/>
                  <a:buChar char="-"/>
                </a:pPr>
                <a:r>
                  <a:rPr lang="en-GB" dirty="0">
                    <a:solidFill>
                      <a:schemeClr val="bg1"/>
                    </a:solidFill>
                  </a:rPr>
                  <a:t>Unique collision environment</a:t>
                </a:r>
              </a:p>
              <a:p>
                <a:pPr marL="285750" indent="-285750">
                  <a:buFontTx/>
                  <a:buChar char="-"/>
                </a:pPr>
                <a:r>
                  <a:rPr lang="en-GB" dirty="0">
                    <a:solidFill>
                      <a:schemeClr val="bg1"/>
                    </a:solidFill>
                  </a:rPr>
                  <a:t>Hadron endcap, barrel and electron endcap detector systems</a:t>
                </a:r>
              </a:p>
              <a:p>
                <a:r>
                  <a:rPr lang="en-GB" dirty="0">
                    <a:solidFill>
                      <a:schemeClr val="bg1"/>
                    </a:solidFill>
                  </a:rPr>
                  <a:t>Performance requirements for theses detectors vary significantly (see Ch 2.11)</a:t>
                </a:r>
              </a:p>
            </p:txBody>
          </p:sp>
        </mc:Choice>
        <mc:Fallback>
          <p:sp>
            <p:nvSpPr>
              <p:cNvPr id="6" name="Text Placeholder 5">
                <a:extLst>
                  <a:ext uri="{FF2B5EF4-FFF2-40B4-BE49-F238E27FC236}">
                    <a16:creationId xmlns:a16="http://schemas.microsoft.com/office/drawing/2014/main" id="{F8630996-3583-01B4-BF6E-8F50B3F7808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2"/>
              </p:nvPr>
            </p:nvSpPr>
            <p:spPr>
              <a:xfrm>
                <a:off x="263525" y="1371601"/>
                <a:ext cx="4765675" cy="5393266"/>
              </a:xfrm>
              <a:blipFill>
                <a:blip r:embed="rId4"/>
                <a:stretch>
                  <a:fillRect l="-639" t="-791" r="-7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 descr="A logo with a red arrow and blue and white letters&#10;&#10;Description automatically generated">
            <a:extLst>
              <a:ext uri="{FF2B5EF4-FFF2-40B4-BE49-F238E27FC236}">
                <a16:creationId xmlns:a16="http://schemas.microsoft.com/office/drawing/2014/main" id="{54B922B7-11C0-9DB0-FC08-0267467A34A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67717" y="20794"/>
            <a:ext cx="874628" cy="629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279111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7A4384-642E-196E-8033-788D8846F1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and white sign&#10;&#10;Description automatically generated">
            <a:extLst>
              <a:ext uri="{FF2B5EF4-FFF2-40B4-BE49-F238E27FC236}">
                <a16:creationId xmlns:a16="http://schemas.microsoft.com/office/drawing/2014/main" id="{DDE15105-B93A-A047-083E-A18BDDB0D3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525" y="253611"/>
            <a:ext cx="1552640" cy="394970"/>
          </a:xfrm>
          <a:prstGeom prst="rect">
            <a:avLst/>
          </a:prstGeom>
        </p:spPr>
      </p:pic>
      <p:sp>
        <p:nvSpPr>
          <p:cNvPr id="9" name="Subtitle 2">
            <a:extLst>
              <a:ext uri="{FF2B5EF4-FFF2-40B4-BE49-F238E27FC236}">
                <a16:creationId xmlns:a16="http://schemas.microsoft.com/office/drawing/2014/main" id="{3EC31469-F87F-72CF-A13F-F6F692569144}"/>
              </a:ext>
            </a:extLst>
          </p:cNvPr>
          <p:cNvSpPr txBox="1">
            <a:spLocks/>
          </p:cNvSpPr>
          <p:nvPr/>
        </p:nvSpPr>
        <p:spPr>
          <a:xfrm>
            <a:off x="924849" y="4341530"/>
            <a:ext cx="2966484" cy="9590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 sz="2400">
                <a:solidFill>
                  <a:srgbClr val="C8C8C8"/>
                </a:solidFill>
              </a:defRPr>
            </a:pPr>
            <a:endParaRPr lang="en-GB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6EE29F5-8FAA-1B21-F8E5-3007FA7589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525" y="908049"/>
            <a:ext cx="4765675" cy="822427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bg1"/>
                </a:solidFill>
              </a:rPr>
              <a:t>3.1 Tracking And Vertexing Detector Systems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1AD9400-2085-AC7A-EDAC-BF07EAEB57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63525" y="1730477"/>
            <a:ext cx="4765675" cy="5034390"/>
          </a:xfrm>
        </p:spPr>
        <p:txBody>
          <a:bodyPr>
            <a:normAutofit fontScale="77500" lnSpcReduction="20000"/>
          </a:bodyPr>
          <a:lstStyle/>
          <a:p>
            <a:r>
              <a:rPr lang="en-GB" dirty="0">
                <a:solidFill>
                  <a:schemeClr val="bg1"/>
                </a:solidFill>
              </a:rPr>
              <a:t>Tracking and vertexing systems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Based on semiconductor detector technologies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Based on gaseous tracking detector technologies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Or a combination of both</a:t>
            </a:r>
          </a:p>
          <a:p>
            <a:endParaRPr lang="en-GB" dirty="0">
              <a:solidFill>
                <a:schemeClr val="bg1"/>
              </a:solidFill>
            </a:endParaRPr>
          </a:p>
          <a:p>
            <a:r>
              <a:rPr lang="en-GB" dirty="0">
                <a:solidFill>
                  <a:schemeClr val="bg1"/>
                </a:solidFill>
              </a:rPr>
              <a:t>Silicon semiconductor-based sensors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Collect electron/hole pairs caused by the passage of charged particles</a:t>
            </a:r>
          </a:p>
          <a:p>
            <a:endParaRPr lang="en-GB" dirty="0">
              <a:solidFill>
                <a:schemeClr val="bg1"/>
              </a:solidFill>
            </a:endParaRPr>
          </a:p>
          <a:p>
            <a:r>
              <a:rPr lang="en-GB" dirty="0">
                <a:solidFill>
                  <a:schemeClr val="bg1"/>
                </a:solidFill>
              </a:rPr>
              <a:t>Tracking and vertexing detector requirements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 High Granularity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Satisfy tracking (vertexing) requirement = &gt;5μm (around 3μm)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 Lower material budget = &lt;0.8% (0.1%) of a radiation length in the barrel (endcap)</a:t>
            </a:r>
          </a:p>
          <a:p>
            <a:endParaRPr lang="en-GB" dirty="0">
              <a:solidFill>
                <a:schemeClr val="bg1"/>
              </a:solidFill>
            </a:endParaRPr>
          </a:p>
          <a:p>
            <a:r>
              <a:rPr lang="en-GB" dirty="0">
                <a:solidFill>
                  <a:schemeClr val="bg1"/>
                </a:solidFill>
              </a:rPr>
              <a:t>Monolithic Active Pixel Sensors (MAPS)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First gen. 180nm by STAR and ALICE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 Second gen. To the 150.180nm Depleted MAPS (D-MAPS)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Third Gen. 65nm under development by the EIC and ALICE ITS3 vertex tracker upgrade</a:t>
            </a:r>
          </a:p>
          <a:p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11" name="Picture 10" descr="A logo with a red arrow and blue and white letters&#10;&#10;Description automatically generated">
            <a:extLst>
              <a:ext uri="{FF2B5EF4-FFF2-40B4-BE49-F238E27FC236}">
                <a16:creationId xmlns:a16="http://schemas.microsoft.com/office/drawing/2014/main" id="{039F1987-7FA7-E212-60E5-4F04E5D1DD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67717" y="20794"/>
            <a:ext cx="874628" cy="629733"/>
          </a:xfrm>
          <a:prstGeom prst="rect">
            <a:avLst/>
          </a:prstGeom>
        </p:spPr>
      </p:pic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E4DF976E-E689-4F67-D834-E1B4993875E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5183188" y="2203937"/>
            <a:ext cx="6810972" cy="2693183"/>
          </a:xfrm>
        </p:spPr>
      </p:pic>
    </p:spTree>
    <p:extLst>
      <p:ext uri="{BB962C8B-B14F-4D97-AF65-F5344CB8AC3E}">
        <p14:creationId xmlns:p14="http://schemas.microsoft.com/office/powerpoint/2010/main" val="2829026827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05FCA0-6C32-7997-B724-1B335929E0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and white sign&#10;&#10;Description automatically generated">
            <a:extLst>
              <a:ext uri="{FF2B5EF4-FFF2-40B4-BE49-F238E27FC236}">
                <a16:creationId xmlns:a16="http://schemas.microsoft.com/office/drawing/2014/main" id="{AE38D60F-AABC-D594-9334-64C076775F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525" y="253611"/>
            <a:ext cx="1552640" cy="394970"/>
          </a:xfrm>
          <a:prstGeom prst="rect">
            <a:avLst/>
          </a:prstGeom>
        </p:spPr>
      </p:pic>
      <p:sp>
        <p:nvSpPr>
          <p:cNvPr id="9" name="Subtitle 2">
            <a:extLst>
              <a:ext uri="{FF2B5EF4-FFF2-40B4-BE49-F238E27FC236}">
                <a16:creationId xmlns:a16="http://schemas.microsoft.com/office/drawing/2014/main" id="{655EE19F-EA13-7660-E978-25E8E275C6B7}"/>
              </a:ext>
            </a:extLst>
          </p:cNvPr>
          <p:cNvSpPr txBox="1">
            <a:spLocks/>
          </p:cNvSpPr>
          <p:nvPr/>
        </p:nvSpPr>
        <p:spPr>
          <a:xfrm>
            <a:off x="924849" y="4341530"/>
            <a:ext cx="2966484" cy="9590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 sz="2400">
                <a:solidFill>
                  <a:srgbClr val="C8C8C8"/>
                </a:solidFill>
              </a:defRPr>
            </a:pPr>
            <a:endParaRPr lang="en-GB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5E52549-30B4-A691-A22D-6C7866A151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525" y="908049"/>
            <a:ext cx="4765675" cy="822427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bg1"/>
                </a:solidFill>
              </a:rPr>
              <a:t>3.1 Tracking And Vertexing Detector Systems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5B3B538-68AE-567D-7D36-F96FD05ED4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63525" y="1730477"/>
            <a:ext cx="4765675" cy="5034390"/>
          </a:xfrm>
        </p:spPr>
        <p:txBody>
          <a:bodyPr/>
          <a:lstStyle/>
          <a:p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11" name="Picture 10" descr="A logo with a red arrow and blue and white letters&#10;&#10;Description automatically generated">
            <a:extLst>
              <a:ext uri="{FF2B5EF4-FFF2-40B4-BE49-F238E27FC236}">
                <a16:creationId xmlns:a16="http://schemas.microsoft.com/office/drawing/2014/main" id="{0504BD68-3FC7-7131-BCC3-454C64749A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67717" y="20794"/>
            <a:ext cx="874628" cy="629733"/>
          </a:xfrm>
          <a:prstGeom prst="rect">
            <a:avLst/>
          </a:prstGeom>
        </p:spPr>
      </p:pic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9B52DD41-CFA3-CB01-8890-B9CD5946804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3651356" y="1319262"/>
            <a:ext cx="7615795" cy="5207448"/>
          </a:xfrm>
        </p:spPr>
      </p:pic>
    </p:spTree>
    <p:extLst>
      <p:ext uri="{BB962C8B-B14F-4D97-AF65-F5344CB8AC3E}">
        <p14:creationId xmlns:p14="http://schemas.microsoft.com/office/powerpoint/2010/main" val="3658098900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918528-CA89-EB4E-C37C-D31E2E25AE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and white sign&#10;&#10;Description automatically generated">
            <a:extLst>
              <a:ext uri="{FF2B5EF4-FFF2-40B4-BE49-F238E27FC236}">
                <a16:creationId xmlns:a16="http://schemas.microsoft.com/office/drawing/2014/main" id="{FD45FC37-97D4-C87F-CE19-AEE85AC12D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525" y="253611"/>
            <a:ext cx="1552640" cy="394970"/>
          </a:xfrm>
          <a:prstGeom prst="rect">
            <a:avLst/>
          </a:prstGeom>
        </p:spPr>
      </p:pic>
      <p:sp>
        <p:nvSpPr>
          <p:cNvPr id="9" name="Subtitle 2">
            <a:extLst>
              <a:ext uri="{FF2B5EF4-FFF2-40B4-BE49-F238E27FC236}">
                <a16:creationId xmlns:a16="http://schemas.microsoft.com/office/drawing/2014/main" id="{6B61B232-00E3-7255-F1FD-AE7CD7C1E3CB}"/>
              </a:ext>
            </a:extLst>
          </p:cNvPr>
          <p:cNvSpPr txBox="1">
            <a:spLocks/>
          </p:cNvSpPr>
          <p:nvPr/>
        </p:nvSpPr>
        <p:spPr>
          <a:xfrm>
            <a:off x="924849" y="4341530"/>
            <a:ext cx="2966484" cy="9590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 sz="2400">
                <a:solidFill>
                  <a:srgbClr val="C8C8C8"/>
                </a:solidFill>
              </a:defRPr>
            </a:pPr>
            <a:endParaRPr lang="en-GB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0495F1D-9904-663C-AEF7-0EE4F40432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525" y="908049"/>
            <a:ext cx="4765675" cy="822427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bg1"/>
                </a:solidFill>
              </a:rPr>
              <a:t>3.1 Tracking And Vertexing Detector Systems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700A16E-AF4E-621C-22A0-841ACB5EE1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63525" y="1730477"/>
            <a:ext cx="5086688" cy="5034390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Gaseous tracking chambers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The ionisation caused by track drifts to anode planes in endcaps where it is collected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Potentially after additional amplification</a:t>
            </a:r>
          </a:p>
          <a:p>
            <a:endParaRPr lang="en-GB" dirty="0">
              <a:solidFill>
                <a:schemeClr val="bg1"/>
              </a:solidFill>
            </a:endParaRPr>
          </a:p>
          <a:p>
            <a:r>
              <a:rPr lang="en-GB" dirty="0">
                <a:solidFill>
                  <a:schemeClr val="bg1"/>
                </a:solidFill>
              </a:rPr>
              <a:t>Time Projection Chamber (TPC)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 A double-sided TPC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Central cathode and gas amplification modules at the endcaps</a:t>
            </a:r>
          </a:p>
          <a:p>
            <a:endParaRPr lang="en-GB" dirty="0">
              <a:solidFill>
                <a:schemeClr val="bg1"/>
              </a:solidFill>
            </a:endParaRPr>
          </a:p>
          <a:p>
            <a:r>
              <a:rPr lang="en-GB" dirty="0">
                <a:solidFill>
                  <a:schemeClr val="bg1"/>
                </a:solidFill>
              </a:rPr>
              <a:t>Under construction for </a:t>
            </a:r>
            <a:r>
              <a:rPr lang="en-GB" dirty="0" err="1">
                <a:solidFill>
                  <a:schemeClr val="bg1"/>
                </a:solidFill>
              </a:rPr>
              <a:t>sPHENIX</a:t>
            </a:r>
            <a:r>
              <a:rPr lang="en-GB" dirty="0">
                <a:solidFill>
                  <a:schemeClr val="bg1"/>
                </a:solidFill>
              </a:rPr>
              <a:t> experiment (may be modified for EIC)</a:t>
            </a:r>
          </a:p>
        </p:txBody>
      </p:sp>
      <p:pic>
        <p:nvPicPr>
          <p:cNvPr id="11" name="Picture 10" descr="A logo with a red arrow and blue and white letters&#10;&#10;Description automatically generated">
            <a:extLst>
              <a:ext uri="{FF2B5EF4-FFF2-40B4-BE49-F238E27FC236}">
                <a16:creationId xmlns:a16="http://schemas.microsoft.com/office/drawing/2014/main" id="{81988E40-1B3A-0BA9-0224-31CA3A5ED5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67717" y="20794"/>
            <a:ext cx="874628" cy="629733"/>
          </a:xfrm>
          <a:prstGeom prst="rect">
            <a:avLst/>
          </a:prstGeom>
        </p:spPr>
      </p:pic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ED3B9EB3-C94B-DED5-E907-115B1F8E3CC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5590223" y="1629696"/>
            <a:ext cx="6338252" cy="710538"/>
          </a:xfr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3E59B4D-8B8A-121F-45CD-C0783489BA0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90223" y="2483147"/>
            <a:ext cx="6426228" cy="2528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953310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26015C-0D51-6A28-8146-5D01597171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and white sign&#10;&#10;Description automatically generated">
            <a:extLst>
              <a:ext uri="{FF2B5EF4-FFF2-40B4-BE49-F238E27FC236}">
                <a16:creationId xmlns:a16="http://schemas.microsoft.com/office/drawing/2014/main" id="{B5C5E5C0-274E-C24E-539A-5FCD8CD5CF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525" y="253611"/>
            <a:ext cx="1552640" cy="394970"/>
          </a:xfrm>
          <a:prstGeom prst="rect">
            <a:avLst/>
          </a:prstGeom>
        </p:spPr>
      </p:pic>
      <p:sp>
        <p:nvSpPr>
          <p:cNvPr id="9" name="Subtitle 2">
            <a:extLst>
              <a:ext uri="{FF2B5EF4-FFF2-40B4-BE49-F238E27FC236}">
                <a16:creationId xmlns:a16="http://schemas.microsoft.com/office/drawing/2014/main" id="{E7230D5F-9655-DCE3-65E5-ABF93809F9C0}"/>
              </a:ext>
            </a:extLst>
          </p:cNvPr>
          <p:cNvSpPr txBox="1">
            <a:spLocks/>
          </p:cNvSpPr>
          <p:nvPr/>
        </p:nvSpPr>
        <p:spPr>
          <a:xfrm>
            <a:off x="924849" y="4341530"/>
            <a:ext cx="2966484" cy="9590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 sz="2400">
                <a:solidFill>
                  <a:srgbClr val="C8C8C8"/>
                </a:solidFill>
              </a:defRPr>
            </a:pPr>
            <a:endParaRPr lang="en-GB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9D34B86-8FD4-F124-3ED5-C48E7BEFAA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525" y="908049"/>
            <a:ext cx="4765675" cy="822427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bg1"/>
                </a:solidFill>
              </a:rPr>
              <a:t>3.2 Particle Identification Detector Systems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AFC5DED-50DE-D95C-EC3E-D8B643509A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63525" y="1730477"/>
            <a:ext cx="4765675" cy="5034390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Gaseous tracking chambers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The ionisation caused by track drifts to anode planes in endcaps where it is collected</a:t>
            </a:r>
          </a:p>
          <a:p>
            <a:r>
              <a:rPr lang="en-GB" dirty="0">
                <a:solidFill>
                  <a:schemeClr val="bg1"/>
                </a:solidFill>
              </a:rPr>
              <a:t>Potentially after additional amplification</a:t>
            </a:r>
          </a:p>
          <a:p>
            <a:endParaRPr lang="en-GB" dirty="0">
              <a:solidFill>
                <a:schemeClr val="bg1"/>
              </a:solidFill>
            </a:endParaRPr>
          </a:p>
          <a:p>
            <a:r>
              <a:rPr lang="en-GB" dirty="0">
                <a:solidFill>
                  <a:schemeClr val="bg1"/>
                </a:solidFill>
              </a:rPr>
              <a:t>Time Projection Chamber (TPC)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A double-sided TPC</a:t>
            </a:r>
          </a:p>
          <a:p>
            <a:r>
              <a:rPr lang="en-GB" dirty="0">
                <a:solidFill>
                  <a:schemeClr val="bg1"/>
                </a:solidFill>
              </a:rPr>
              <a:t>Central cathode and gas amplification modules at the endcaps</a:t>
            </a:r>
          </a:p>
          <a:p>
            <a:r>
              <a:rPr lang="en-GB" dirty="0">
                <a:solidFill>
                  <a:schemeClr val="bg1"/>
                </a:solidFill>
              </a:rPr>
              <a:t>Under construction for </a:t>
            </a:r>
            <a:r>
              <a:rPr lang="en-GB" dirty="0" err="1">
                <a:solidFill>
                  <a:schemeClr val="bg1"/>
                </a:solidFill>
              </a:rPr>
              <a:t>sPHENIX</a:t>
            </a:r>
            <a:r>
              <a:rPr lang="en-GB" dirty="0">
                <a:solidFill>
                  <a:schemeClr val="bg1"/>
                </a:solidFill>
              </a:rPr>
              <a:t> experiment (may be modified for EIC)</a:t>
            </a:r>
          </a:p>
        </p:txBody>
      </p:sp>
      <p:pic>
        <p:nvPicPr>
          <p:cNvPr id="11" name="Picture 10" descr="A logo with a red arrow and blue and white letters&#10;&#10;Description automatically generated">
            <a:extLst>
              <a:ext uri="{FF2B5EF4-FFF2-40B4-BE49-F238E27FC236}">
                <a16:creationId xmlns:a16="http://schemas.microsoft.com/office/drawing/2014/main" id="{E4D52DBC-444E-026A-A6A7-EE160B746F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67717" y="20794"/>
            <a:ext cx="874628" cy="629733"/>
          </a:xfrm>
          <a:prstGeom prst="rect">
            <a:avLst/>
          </a:prstGeom>
        </p:spPr>
      </p:pic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1613BE4C-8866-FF69-28F0-D091BE357B6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5237076" y="2919845"/>
            <a:ext cx="6856067" cy="1106257"/>
          </a:xfr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6B3D39D-5891-8344-AEF8-02739E6EB34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32732" y="4277411"/>
            <a:ext cx="6856067" cy="47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0194130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5757E9-A0F5-B82D-B201-3D106127C2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and white sign&#10;&#10;Description automatically generated">
            <a:extLst>
              <a:ext uri="{FF2B5EF4-FFF2-40B4-BE49-F238E27FC236}">
                <a16:creationId xmlns:a16="http://schemas.microsoft.com/office/drawing/2014/main" id="{65B83C64-C418-FAF4-4DFF-5F9832EE51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525" y="253611"/>
            <a:ext cx="1552640" cy="394970"/>
          </a:xfrm>
          <a:prstGeom prst="rect">
            <a:avLst/>
          </a:prstGeom>
        </p:spPr>
      </p:pic>
      <p:sp>
        <p:nvSpPr>
          <p:cNvPr id="9" name="Subtitle 2">
            <a:extLst>
              <a:ext uri="{FF2B5EF4-FFF2-40B4-BE49-F238E27FC236}">
                <a16:creationId xmlns:a16="http://schemas.microsoft.com/office/drawing/2014/main" id="{58A642EA-7332-6A25-6CF6-D74A48ECDA01}"/>
              </a:ext>
            </a:extLst>
          </p:cNvPr>
          <p:cNvSpPr txBox="1">
            <a:spLocks/>
          </p:cNvSpPr>
          <p:nvPr/>
        </p:nvSpPr>
        <p:spPr>
          <a:xfrm>
            <a:off x="924849" y="4341530"/>
            <a:ext cx="2966484" cy="9590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 sz="2400">
                <a:solidFill>
                  <a:srgbClr val="C8C8C8"/>
                </a:solidFill>
              </a:defRPr>
            </a:pPr>
            <a:endParaRPr lang="en-GB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A01CA0F-97FE-59B8-6F34-6F99DA8DF1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525" y="908049"/>
            <a:ext cx="4765675" cy="822427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bg1"/>
                </a:solidFill>
              </a:rPr>
              <a:t>3.2 Particle Identification Detector Systems</a:t>
            </a:r>
          </a:p>
        </p:txBody>
      </p:sp>
      <p:pic>
        <p:nvPicPr>
          <p:cNvPr id="11" name="Picture 10" descr="A logo with a red arrow and blue and white letters&#10;&#10;Description automatically generated">
            <a:extLst>
              <a:ext uri="{FF2B5EF4-FFF2-40B4-BE49-F238E27FC236}">
                <a16:creationId xmlns:a16="http://schemas.microsoft.com/office/drawing/2014/main" id="{5D62D1FD-D258-21DB-B4E4-00E5C534F1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67717" y="20794"/>
            <a:ext cx="874628" cy="629733"/>
          </a:xfrm>
          <a:prstGeom prst="rect">
            <a:avLst/>
          </a:prstGeom>
        </p:spPr>
      </p:pic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632F4B3C-8D6D-B0D1-792C-CD01CA4440D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592282" y="1771481"/>
            <a:ext cx="11036027" cy="4873051"/>
          </a:xfrm>
        </p:spPr>
      </p:pic>
    </p:spTree>
    <p:extLst>
      <p:ext uri="{BB962C8B-B14F-4D97-AF65-F5344CB8AC3E}">
        <p14:creationId xmlns:p14="http://schemas.microsoft.com/office/powerpoint/2010/main" val="1679965008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031261-2944-74C7-78EA-D190420312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and white sign&#10;&#10;Description automatically generated">
            <a:extLst>
              <a:ext uri="{FF2B5EF4-FFF2-40B4-BE49-F238E27FC236}">
                <a16:creationId xmlns:a16="http://schemas.microsoft.com/office/drawing/2014/main" id="{1212D950-51FF-657E-5AE3-D097FF5D99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525" y="253611"/>
            <a:ext cx="1552640" cy="394970"/>
          </a:xfrm>
          <a:prstGeom prst="rect">
            <a:avLst/>
          </a:prstGeom>
        </p:spPr>
      </p:pic>
      <p:sp>
        <p:nvSpPr>
          <p:cNvPr id="9" name="Subtitle 2">
            <a:extLst>
              <a:ext uri="{FF2B5EF4-FFF2-40B4-BE49-F238E27FC236}">
                <a16:creationId xmlns:a16="http://schemas.microsoft.com/office/drawing/2014/main" id="{67A2EEF9-580E-077A-D49A-3D10F670FF7E}"/>
              </a:ext>
            </a:extLst>
          </p:cNvPr>
          <p:cNvSpPr txBox="1">
            <a:spLocks/>
          </p:cNvSpPr>
          <p:nvPr/>
        </p:nvSpPr>
        <p:spPr>
          <a:xfrm>
            <a:off x="924849" y="4341530"/>
            <a:ext cx="2966484" cy="9590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 sz="2400">
                <a:solidFill>
                  <a:srgbClr val="C8C8C8"/>
                </a:solidFill>
              </a:defRPr>
            </a:pPr>
            <a:endParaRPr lang="en-GB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C44980C-B07F-D30A-D6F4-7989A36B32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525" y="908049"/>
            <a:ext cx="4765675" cy="822427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bg1"/>
                </a:solidFill>
              </a:rPr>
              <a:t>3.2 Particle Identification Detector Systems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E72DED4-87AC-1252-2E6C-21C3493ED9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63525" y="1730477"/>
            <a:ext cx="4765675" cy="5034390"/>
          </a:xfrm>
        </p:spPr>
        <p:txBody>
          <a:bodyPr/>
          <a:lstStyle/>
          <a:p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11" name="Picture 10" descr="A logo with a red arrow and blue and white letters&#10;&#10;Description automatically generated">
            <a:extLst>
              <a:ext uri="{FF2B5EF4-FFF2-40B4-BE49-F238E27FC236}">
                <a16:creationId xmlns:a16="http://schemas.microsoft.com/office/drawing/2014/main" id="{594A5B80-4E35-B120-421A-EA59547611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67717" y="20794"/>
            <a:ext cx="874628" cy="629733"/>
          </a:xfrm>
          <a:prstGeom prst="rect">
            <a:avLst/>
          </a:prstGeom>
        </p:spPr>
      </p:pic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1ABC4D84-AA03-DE04-5A4A-0A7290D0006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735724" y="2056858"/>
            <a:ext cx="10457347" cy="4381627"/>
          </a:xfrm>
        </p:spPr>
      </p:pic>
    </p:spTree>
    <p:extLst>
      <p:ext uri="{BB962C8B-B14F-4D97-AF65-F5344CB8AC3E}">
        <p14:creationId xmlns:p14="http://schemas.microsoft.com/office/powerpoint/2010/main" val="3215282465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5DEB97-FE69-44A0-570B-C3B96590E0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and white sign&#10;&#10;Description automatically generated">
            <a:extLst>
              <a:ext uri="{FF2B5EF4-FFF2-40B4-BE49-F238E27FC236}">
                <a16:creationId xmlns:a16="http://schemas.microsoft.com/office/drawing/2014/main" id="{F72AE1C3-B417-421A-5056-003D12E9E8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525" y="253611"/>
            <a:ext cx="1552640" cy="394970"/>
          </a:xfrm>
          <a:prstGeom prst="rect">
            <a:avLst/>
          </a:prstGeom>
        </p:spPr>
      </p:pic>
      <p:sp>
        <p:nvSpPr>
          <p:cNvPr id="9" name="Subtitle 2">
            <a:extLst>
              <a:ext uri="{FF2B5EF4-FFF2-40B4-BE49-F238E27FC236}">
                <a16:creationId xmlns:a16="http://schemas.microsoft.com/office/drawing/2014/main" id="{AF1E48B4-BF36-465C-F582-BF18FE0E0C15}"/>
              </a:ext>
            </a:extLst>
          </p:cNvPr>
          <p:cNvSpPr txBox="1">
            <a:spLocks/>
          </p:cNvSpPr>
          <p:nvPr/>
        </p:nvSpPr>
        <p:spPr>
          <a:xfrm>
            <a:off x="924849" y="4341530"/>
            <a:ext cx="2966484" cy="9590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 sz="2400">
                <a:solidFill>
                  <a:srgbClr val="C8C8C8"/>
                </a:solidFill>
              </a:defRPr>
            </a:pPr>
            <a:endParaRPr lang="en-GB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58D6ABF-ED46-A043-6137-8BD8474F57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525" y="908050"/>
            <a:ext cx="5293995" cy="463550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bg1"/>
                </a:solidFill>
              </a:rPr>
              <a:t>3.3 Calorimeter Detector Systems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C11E89D1-81F2-6E44-DE37-0C7A52CCF0B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890619" y="2312707"/>
            <a:ext cx="7207370" cy="1909095"/>
          </a:xfr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FD1C2D2-9AE1-83DB-8926-56A10C71DF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63525" y="1371601"/>
            <a:ext cx="4765675" cy="5393266"/>
          </a:xfrm>
        </p:spPr>
        <p:txBody>
          <a:bodyPr>
            <a:normAutofit fontScale="92500" lnSpcReduction="10000"/>
          </a:bodyPr>
          <a:lstStyle/>
          <a:p>
            <a:r>
              <a:rPr lang="en-GB" dirty="0">
                <a:solidFill>
                  <a:schemeClr val="bg1"/>
                </a:solidFill>
              </a:rPr>
              <a:t>Third major detector system: calorimetry</a:t>
            </a:r>
          </a:p>
          <a:p>
            <a:r>
              <a:rPr lang="en-GB" dirty="0">
                <a:solidFill>
                  <a:schemeClr val="bg1"/>
                </a:solidFill>
              </a:rPr>
              <a:t>Measures particle energy, includes both electron and hadron calorimetry effects</a:t>
            </a:r>
          </a:p>
          <a:p>
            <a:r>
              <a:rPr lang="en-GB" dirty="0">
                <a:solidFill>
                  <a:schemeClr val="bg1"/>
                </a:solidFill>
              </a:rPr>
              <a:t>Only light-collecting calorimeters are considered here</a:t>
            </a:r>
          </a:p>
          <a:p>
            <a:endParaRPr lang="en-GB" dirty="0">
              <a:solidFill>
                <a:schemeClr val="bg1"/>
              </a:solidFill>
            </a:endParaRPr>
          </a:p>
          <a:p>
            <a:r>
              <a:rPr lang="en-GB" dirty="0">
                <a:solidFill>
                  <a:schemeClr val="bg1"/>
                </a:solidFill>
              </a:rPr>
              <a:t>Electromagnetic calorimetry (ECAL)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Requires excellent resolution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To constrain the electron scattering kinematics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Aids in separating electrons from hadrons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The detection of neutral particles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The separation of the two photons from neutral pion decay</a:t>
            </a:r>
          </a:p>
          <a:p>
            <a:endParaRPr lang="en-GB" dirty="0">
              <a:solidFill>
                <a:schemeClr val="bg1"/>
              </a:solidFill>
            </a:endParaRPr>
          </a:p>
          <a:p>
            <a:r>
              <a:rPr lang="en-GB" dirty="0">
                <a:solidFill>
                  <a:schemeClr val="bg1"/>
                </a:solidFill>
              </a:rPr>
              <a:t>Hadron calorimetry (HCAL)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Requires determination of the total energy in hadronic jets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In particular for neutral components which are not tracked</a:t>
            </a:r>
          </a:p>
        </p:txBody>
      </p:sp>
      <p:pic>
        <p:nvPicPr>
          <p:cNvPr id="11" name="Picture 10" descr="A logo with a red arrow and blue and white letters&#10;&#10;Description automatically generated">
            <a:extLst>
              <a:ext uri="{FF2B5EF4-FFF2-40B4-BE49-F238E27FC236}">
                <a16:creationId xmlns:a16="http://schemas.microsoft.com/office/drawing/2014/main" id="{80A7DC69-1B36-DA4B-0DB8-CD0833DDFE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67717" y="20794"/>
            <a:ext cx="874628" cy="629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5957187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0C3695-FE99-92FA-A77D-C205FDEE82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and white sign&#10;&#10;Description automatically generated">
            <a:extLst>
              <a:ext uri="{FF2B5EF4-FFF2-40B4-BE49-F238E27FC236}">
                <a16:creationId xmlns:a16="http://schemas.microsoft.com/office/drawing/2014/main" id="{96D1341F-D148-48E4-91E4-21754ED2D5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525" y="253611"/>
            <a:ext cx="1552640" cy="394970"/>
          </a:xfrm>
          <a:prstGeom prst="rect">
            <a:avLst/>
          </a:prstGeom>
        </p:spPr>
      </p:pic>
      <p:sp>
        <p:nvSpPr>
          <p:cNvPr id="9" name="Subtitle 2">
            <a:extLst>
              <a:ext uri="{FF2B5EF4-FFF2-40B4-BE49-F238E27FC236}">
                <a16:creationId xmlns:a16="http://schemas.microsoft.com/office/drawing/2014/main" id="{4B07FCD9-1F8C-9167-26ED-2B8E5584D4CB}"/>
              </a:ext>
            </a:extLst>
          </p:cNvPr>
          <p:cNvSpPr txBox="1">
            <a:spLocks/>
          </p:cNvSpPr>
          <p:nvPr/>
        </p:nvSpPr>
        <p:spPr>
          <a:xfrm>
            <a:off x="924849" y="4341530"/>
            <a:ext cx="2966484" cy="9590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 sz="2400">
                <a:solidFill>
                  <a:srgbClr val="C8C8C8"/>
                </a:solidFill>
              </a:defRPr>
            </a:pPr>
            <a:endParaRPr lang="en-GB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13210D-92AC-297C-F0AB-082322927B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525" y="908050"/>
            <a:ext cx="5304155" cy="463550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bg1"/>
                </a:solidFill>
              </a:rPr>
              <a:t>3.3 Calorimeter Detector Systems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EE51A0CE-2D68-4C6C-7B54-E8842AE790D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197058" y="1740863"/>
            <a:ext cx="6745287" cy="248581"/>
          </a:xfr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68AA1DE-E4B0-F377-9C28-EA3CADF696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63525" y="1371601"/>
            <a:ext cx="4765675" cy="5393266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Possible detectors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Homogenous detectors (PbWO4, scintillating glass, and lead glass)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 Sampling calorimeters (Scintillator </a:t>
            </a:r>
            <a:r>
              <a:rPr lang="en-GB" dirty="0" err="1">
                <a:solidFill>
                  <a:schemeClr val="bg1"/>
                </a:solidFill>
              </a:rPr>
              <a:t>fibers</a:t>
            </a:r>
            <a:r>
              <a:rPr lang="en-GB" dirty="0">
                <a:solidFill>
                  <a:schemeClr val="bg1"/>
                </a:solidFill>
              </a:rPr>
              <a:t> in tungsten powder and layered shashlyk detectors)</a:t>
            </a:r>
          </a:p>
          <a:p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11" name="Picture 10" descr="A logo with a red arrow and blue and white letters&#10;&#10;Description automatically generated">
            <a:extLst>
              <a:ext uri="{FF2B5EF4-FFF2-40B4-BE49-F238E27FC236}">
                <a16:creationId xmlns:a16="http://schemas.microsoft.com/office/drawing/2014/main" id="{DEEAEB62-9DF3-8A15-AB19-D966AB029A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67717" y="20794"/>
            <a:ext cx="874628" cy="62973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A0534C9-ADC3-8F8A-7F47-0BAFDA0836E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86577" y="2600960"/>
            <a:ext cx="6741898" cy="2880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151903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C7C595-5AD4-23A2-0CF2-F497A9D342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and white sign&#10;&#10;Description automatically generated">
            <a:extLst>
              <a:ext uri="{FF2B5EF4-FFF2-40B4-BE49-F238E27FC236}">
                <a16:creationId xmlns:a16="http://schemas.microsoft.com/office/drawing/2014/main" id="{F94C2CA3-A908-650A-FCFB-5C658AB1FC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525" y="253611"/>
            <a:ext cx="1552640" cy="394970"/>
          </a:xfrm>
          <a:prstGeom prst="rect">
            <a:avLst/>
          </a:prstGeom>
        </p:spPr>
      </p:pic>
      <p:sp>
        <p:nvSpPr>
          <p:cNvPr id="9" name="Subtitle 2">
            <a:extLst>
              <a:ext uri="{FF2B5EF4-FFF2-40B4-BE49-F238E27FC236}">
                <a16:creationId xmlns:a16="http://schemas.microsoft.com/office/drawing/2014/main" id="{3CFCE42B-F89A-2F3C-FD55-6BE1D9D8448D}"/>
              </a:ext>
            </a:extLst>
          </p:cNvPr>
          <p:cNvSpPr txBox="1">
            <a:spLocks/>
          </p:cNvSpPr>
          <p:nvPr/>
        </p:nvSpPr>
        <p:spPr>
          <a:xfrm>
            <a:off x="924849" y="4341530"/>
            <a:ext cx="2966484" cy="9590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 sz="2400">
                <a:solidFill>
                  <a:srgbClr val="C8C8C8"/>
                </a:solidFill>
              </a:defRPr>
            </a:pPr>
            <a:endParaRPr lang="en-GB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5021FFE-17EA-494C-BF80-4D8068B1B9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525" y="908050"/>
            <a:ext cx="4765675" cy="463550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bg1"/>
                </a:solidFill>
              </a:rPr>
              <a:t>3.4 Auxiliary Detector Systems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601331EC-6F61-3926-9F36-8966DBF35EF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183188" y="2608257"/>
            <a:ext cx="6745287" cy="2455873"/>
          </a:xfr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D21DB9E-62A1-DC2F-E0A1-25EF4C3BEF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63525" y="1371601"/>
            <a:ext cx="5038049" cy="5393266"/>
          </a:xfrm>
        </p:spPr>
        <p:txBody>
          <a:bodyPr/>
          <a:lstStyle/>
          <a:p>
            <a:r>
              <a:rPr lang="en-GB" sz="2000" dirty="0">
                <a:solidFill>
                  <a:schemeClr val="bg1"/>
                </a:solidFill>
              </a:rPr>
              <a:t>Far-forward region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</a:rPr>
              <a:t>Silicon detectors in Roman pots can detect very forward hadrons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</a:rPr>
              <a:t>Up to 5 </a:t>
            </a:r>
            <a:r>
              <a:rPr lang="en-GB" sz="2000" dirty="0" err="1">
                <a:solidFill>
                  <a:schemeClr val="bg1"/>
                </a:solidFill>
              </a:rPr>
              <a:t>mrad</a:t>
            </a:r>
            <a:r>
              <a:rPr lang="en-GB" sz="2000" dirty="0">
                <a:solidFill>
                  <a:schemeClr val="bg1"/>
                </a:solidFill>
              </a:rPr>
              <a:t> with high timing resolution of Low Gain Avalanche Diodes (LGADs).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</a:rPr>
              <a:t>Similar technology used in the off-momentum detectors to tag nuclear breakup of Lambda decay products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</a:rPr>
              <a:t>Neutron and low-energy photons n the forward direction will be detected in the Zero-Degree Calorimeter (ZDC)</a:t>
            </a:r>
          </a:p>
          <a:p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11" name="Picture 10" descr="A logo with a red arrow and blue and white letters&#10;&#10;Description automatically generated">
            <a:extLst>
              <a:ext uri="{FF2B5EF4-FFF2-40B4-BE49-F238E27FC236}">
                <a16:creationId xmlns:a16="http://schemas.microsoft.com/office/drawing/2014/main" id="{8EDF4E1E-2F83-3A5D-6F43-A6A5D2B285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67717" y="20794"/>
            <a:ext cx="874628" cy="629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41549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DEBD43-AB49-A1FB-6D19-943347A047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and white sign&#10;&#10;Description automatically generated">
            <a:extLst>
              <a:ext uri="{FF2B5EF4-FFF2-40B4-BE49-F238E27FC236}">
                <a16:creationId xmlns:a16="http://schemas.microsoft.com/office/drawing/2014/main" id="{C2537831-D352-AA12-463B-459E5F5A32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525" y="253611"/>
            <a:ext cx="1552640" cy="394970"/>
          </a:xfrm>
          <a:prstGeom prst="rect">
            <a:avLst/>
          </a:prstGeom>
        </p:spPr>
      </p:pic>
      <p:sp>
        <p:nvSpPr>
          <p:cNvPr id="9" name="Subtitle 2">
            <a:extLst>
              <a:ext uri="{FF2B5EF4-FFF2-40B4-BE49-F238E27FC236}">
                <a16:creationId xmlns:a16="http://schemas.microsoft.com/office/drawing/2014/main" id="{81B94027-8B7E-D5A3-DC86-FA9C40392933}"/>
              </a:ext>
            </a:extLst>
          </p:cNvPr>
          <p:cNvSpPr txBox="1">
            <a:spLocks/>
          </p:cNvSpPr>
          <p:nvPr/>
        </p:nvSpPr>
        <p:spPr>
          <a:xfrm>
            <a:off x="924849" y="4341530"/>
            <a:ext cx="2966484" cy="9590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 sz="2400">
                <a:solidFill>
                  <a:srgbClr val="C8C8C8"/>
                </a:solidFill>
              </a:defRPr>
            </a:pPr>
            <a:endParaRPr lang="en-GB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5CE3A94-0D74-7428-5DF2-A798A7DCFC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525" y="908050"/>
            <a:ext cx="4765675" cy="463550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bg1"/>
                </a:solidFill>
              </a:rPr>
              <a:t>1. The Electron-Ion Collider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77CA011B-5436-D3AA-A784-C5C536A28A1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586023" y="340993"/>
            <a:ext cx="6249054" cy="6176014"/>
          </a:xfr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EE80731-5155-2452-AD09-2679CB1CAA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63525" y="1371601"/>
            <a:ext cx="4765675" cy="5393266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More History</a:t>
            </a:r>
          </a:p>
        </p:txBody>
      </p:sp>
      <p:pic>
        <p:nvPicPr>
          <p:cNvPr id="11" name="Picture 10" descr="A logo with a red arrow and blue and white letters&#10;&#10;Description automatically generated">
            <a:extLst>
              <a:ext uri="{FF2B5EF4-FFF2-40B4-BE49-F238E27FC236}">
                <a16:creationId xmlns:a16="http://schemas.microsoft.com/office/drawing/2014/main" id="{0A0F2B22-B2E8-F3B2-81BB-042B8F6D6C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67717" y="20794"/>
            <a:ext cx="874628" cy="629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4558116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9402A9-5B32-9910-9C29-9AA509C3E1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and white sign&#10;&#10;Description automatically generated">
            <a:extLst>
              <a:ext uri="{FF2B5EF4-FFF2-40B4-BE49-F238E27FC236}">
                <a16:creationId xmlns:a16="http://schemas.microsoft.com/office/drawing/2014/main" id="{3CCA51C4-9A9F-0459-58EC-6DD78915B0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525" y="253611"/>
            <a:ext cx="1552640" cy="394970"/>
          </a:xfrm>
          <a:prstGeom prst="rect">
            <a:avLst/>
          </a:prstGeom>
        </p:spPr>
      </p:pic>
      <p:sp>
        <p:nvSpPr>
          <p:cNvPr id="9" name="Subtitle 2">
            <a:extLst>
              <a:ext uri="{FF2B5EF4-FFF2-40B4-BE49-F238E27FC236}">
                <a16:creationId xmlns:a16="http://schemas.microsoft.com/office/drawing/2014/main" id="{472F98B8-9FCD-A6CC-77B6-EFA7435F5E75}"/>
              </a:ext>
            </a:extLst>
          </p:cNvPr>
          <p:cNvSpPr txBox="1">
            <a:spLocks/>
          </p:cNvSpPr>
          <p:nvPr/>
        </p:nvSpPr>
        <p:spPr>
          <a:xfrm>
            <a:off x="924849" y="4341530"/>
            <a:ext cx="2966484" cy="9590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 sz="2400">
                <a:solidFill>
                  <a:srgbClr val="C8C8C8"/>
                </a:solidFill>
              </a:defRPr>
            </a:pPr>
            <a:endParaRPr lang="en-GB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1FE9237-9A53-16AF-9827-EF38FD9D70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525" y="908050"/>
            <a:ext cx="4765675" cy="463550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bg1"/>
                </a:solidFill>
              </a:rPr>
              <a:t>3.4 Auxiliary Detector Systems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1625C7CB-50AF-E3DF-2FDC-89362523F4A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183188" y="2303174"/>
            <a:ext cx="6745287" cy="3066039"/>
          </a:xfr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 Placeholder 5">
                <a:extLst>
                  <a:ext uri="{FF2B5EF4-FFF2-40B4-BE49-F238E27FC236}">
                    <a16:creationId xmlns:a16="http://schemas.microsoft.com/office/drawing/2014/main" id="{089ADC00-E1A5-E48D-EE0C-B40790A57BB2}"/>
                  </a:ext>
                </a:extLst>
              </p:cNvPr>
              <p:cNvSpPr>
                <a:spLocks noGrp="1"/>
              </p:cNvSpPr>
              <p:nvPr>
                <p:ph type="body" sz="half" idx="2"/>
              </p:nvPr>
            </p:nvSpPr>
            <p:spPr>
              <a:xfrm>
                <a:off x="263525" y="1371601"/>
                <a:ext cx="4765675" cy="5393266"/>
              </a:xfrm>
            </p:spPr>
            <p:txBody>
              <a:bodyPr>
                <a:normAutofit/>
              </a:bodyPr>
              <a:lstStyle/>
              <a:p>
                <a:r>
                  <a:rPr lang="en-GB" sz="2000" dirty="0">
                    <a:solidFill>
                      <a:schemeClr val="bg1"/>
                    </a:solidFill>
                  </a:rPr>
                  <a:t>Far-backward region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 dirty="0">
                    <a:solidFill>
                      <a:schemeClr val="bg1"/>
                    </a:solidFill>
                  </a:rPr>
                  <a:t>Bremsstrahlung photons detected in an electromagnetic zero-degree calorimeter or a pair of spectrometer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 dirty="0">
                    <a:solidFill>
                      <a:schemeClr val="bg1"/>
                    </a:solidFill>
                  </a:rPr>
                  <a:t>Used to determine luminosity.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 dirty="0">
                    <a:solidFill>
                      <a:schemeClr val="bg1"/>
                    </a:solidFill>
                  </a:rPr>
                  <a:t>Very low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00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p>
                        <m:r>
                          <a:rPr lang="en-GB" sz="200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sz="2000" dirty="0">
                    <a:solidFill>
                      <a:schemeClr val="bg1"/>
                    </a:solidFill>
                  </a:rPr>
                  <a:t>  electron will be tagged in far-backward position-sensitive detectors or segmentation in the Zero-degree calorimeter 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GB" sz="2000" dirty="0">
                  <a:solidFill>
                    <a:schemeClr val="bg1"/>
                  </a:solidFill>
                </a:endParaRPr>
              </a:p>
              <a:p>
                <a:r>
                  <a:rPr lang="en-GB" sz="2000" dirty="0">
                    <a:solidFill>
                      <a:schemeClr val="bg1"/>
                    </a:solidFill>
                  </a:rPr>
                  <a:t>In other sections of the EIC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 dirty="0">
                    <a:solidFill>
                      <a:schemeClr val="bg1"/>
                    </a:solidFill>
                  </a:rPr>
                  <a:t>Electron and hadron polarimeters will non-destructively measure the polarisation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 dirty="0">
                    <a:solidFill>
                      <a:schemeClr val="bg1"/>
                    </a:solidFill>
                  </a:rPr>
                  <a:t>To a systematic precision better than 1%</a:t>
                </a:r>
              </a:p>
            </p:txBody>
          </p:sp>
        </mc:Choice>
        <mc:Fallback>
          <p:sp>
            <p:nvSpPr>
              <p:cNvPr id="6" name="Text Placeholder 5">
                <a:extLst>
                  <a:ext uri="{FF2B5EF4-FFF2-40B4-BE49-F238E27FC236}">
                    <a16:creationId xmlns:a16="http://schemas.microsoft.com/office/drawing/2014/main" id="{089ADC00-E1A5-E48D-EE0C-B40790A57BB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2"/>
              </p:nvPr>
            </p:nvSpPr>
            <p:spPr>
              <a:xfrm>
                <a:off x="263525" y="1371601"/>
                <a:ext cx="4765675" cy="5393266"/>
              </a:xfrm>
              <a:blipFill>
                <a:blip r:embed="rId4"/>
                <a:stretch>
                  <a:fillRect l="-1279" t="-1017" b="-169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 descr="A logo with a red arrow and blue and white letters&#10;&#10;Description automatically generated">
            <a:extLst>
              <a:ext uri="{FF2B5EF4-FFF2-40B4-BE49-F238E27FC236}">
                <a16:creationId xmlns:a16="http://schemas.microsoft.com/office/drawing/2014/main" id="{1FB300A5-C5FC-B7D2-81D6-564014705C1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67717" y="20794"/>
            <a:ext cx="874628" cy="629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0486602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2D550E-5575-CEE2-0511-D7FB13AA67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and white sign&#10;&#10;Description automatically generated">
            <a:extLst>
              <a:ext uri="{FF2B5EF4-FFF2-40B4-BE49-F238E27FC236}">
                <a16:creationId xmlns:a16="http://schemas.microsoft.com/office/drawing/2014/main" id="{0257600B-B91B-14E9-66FA-E5A735D5C6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525" y="253611"/>
            <a:ext cx="1552640" cy="394970"/>
          </a:xfrm>
          <a:prstGeom prst="rect">
            <a:avLst/>
          </a:prstGeom>
        </p:spPr>
      </p:pic>
      <p:sp>
        <p:nvSpPr>
          <p:cNvPr id="9" name="Subtitle 2">
            <a:extLst>
              <a:ext uri="{FF2B5EF4-FFF2-40B4-BE49-F238E27FC236}">
                <a16:creationId xmlns:a16="http://schemas.microsoft.com/office/drawing/2014/main" id="{56198C07-94D9-3AD5-7C70-E8AC47C0EA14}"/>
              </a:ext>
            </a:extLst>
          </p:cNvPr>
          <p:cNvSpPr txBox="1">
            <a:spLocks/>
          </p:cNvSpPr>
          <p:nvPr/>
        </p:nvSpPr>
        <p:spPr>
          <a:xfrm>
            <a:off x="924849" y="4341530"/>
            <a:ext cx="2966484" cy="9590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 sz="2400">
                <a:solidFill>
                  <a:srgbClr val="C8C8C8"/>
                </a:solidFill>
              </a:defRPr>
            </a:pPr>
            <a:endParaRPr lang="en-GB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51F130D-1898-AFE7-AD55-FDC5A84A0B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525" y="908050"/>
            <a:ext cx="4765675" cy="463550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bg1"/>
                </a:solidFill>
              </a:rPr>
              <a:t>3.4 Auxiliary Detector Systems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8B11CC1B-5499-4DCD-5F6C-FCBF5CBEAE3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183188" y="2303174"/>
            <a:ext cx="6745287" cy="3066039"/>
          </a:xfr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282E36B-16BE-0DA5-ADBE-C89F73A171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63525" y="1371601"/>
            <a:ext cx="4765675" cy="5393266"/>
          </a:xfrm>
        </p:spPr>
        <p:txBody>
          <a:bodyPr>
            <a:normAutofit/>
          </a:bodyPr>
          <a:lstStyle/>
          <a:p>
            <a:r>
              <a:rPr lang="en-GB" sz="2000" dirty="0">
                <a:solidFill>
                  <a:schemeClr val="bg1"/>
                </a:solidFill>
              </a:rPr>
              <a:t>For the electron beam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</a:rPr>
              <a:t> A Crompton polarimeter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</a:rPr>
              <a:t>Reach the necessary luminosity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bg1"/>
                </a:solidFill>
              </a:rPr>
              <a:t>using a diode laser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bg1"/>
                </a:solidFill>
              </a:rPr>
              <a:t>high repetition frequency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bg1"/>
                </a:solidFill>
              </a:rPr>
              <a:t>Fiber amplifier to reach powers up to 20W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</a:rPr>
              <a:t>To measure both longitudinal and transverse polarisation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bg1"/>
                </a:solidFill>
              </a:rPr>
              <a:t>Position sensitive detectors such as diamond strip or HV-MAPS detectors can be used.</a:t>
            </a:r>
          </a:p>
        </p:txBody>
      </p:sp>
      <p:pic>
        <p:nvPicPr>
          <p:cNvPr id="11" name="Picture 10" descr="A logo with a red arrow and blue and white letters&#10;&#10;Description automatically generated">
            <a:extLst>
              <a:ext uri="{FF2B5EF4-FFF2-40B4-BE49-F238E27FC236}">
                <a16:creationId xmlns:a16="http://schemas.microsoft.com/office/drawing/2014/main" id="{4F82C439-057A-67EF-FE14-60EE654DE9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67717" y="20794"/>
            <a:ext cx="874628" cy="629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9627665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B4BA84-BB1C-B5F2-8245-AED1334BC6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and white sign&#10;&#10;Description automatically generated">
            <a:extLst>
              <a:ext uri="{FF2B5EF4-FFF2-40B4-BE49-F238E27FC236}">
                <a16:creationId xmlns:a16="http://schemas.microsoft.com/office/drawing/2014/main" id="{4BCD57DD-EB44-1D9E-C553-A77DEB9E7A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525" y="253611"/>
            <a:ext cx="1552640" cy="394970"/>
          </a:xfrm>
          <a:prstGeom prst="rect">
            <a:avLst/>
          </a:prstGeom>
        </p:spPr>
      </p:pic>
      <p:sp>
        <p:nvSpPr>
          <p:cNvPr id="9" name="Subtitle 2">
            <a:extLst>
              <a:ext uri="{FF2B5EF4-FFF2-40B4-BE49-F238E27FC236}">
                <a16:creationId xmlns:a16="http://schemas.microsoft.com/office/drawing/2014/main" id="{4CFA252B-2668-D514-4477-1B0C96FD55E8}"/>
              </a:ext>
            </a:extLst>
          </p:cNvPr>
          <p:cNvSpPr txBox="1">
            <a:spLocks/>
          </p:cNvSpPr>
          <p:nvPr/>
        </p:nvSpPr>
        <p:spPr>
          <a:xfrm>
            <a:off x="924849" y="4341530"/>
            <a:ext cx="2966484" cy="9590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 sz="2400">
                <a:solidFill>
                  <a:srgbClr val="C8C8C8"/>
                </a:solidFill>
              </a:defRPr>
            </a:pPr>
            <a:endParaRPr lang="en-GB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2BFFE6C-38D7-9DFF-0DD1-49F9B1D3C4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525" y="908050"/>
            <a:ext cx="4765675" cy="463550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bg1"/>
                </a:solidFill>
              </a:rPr>
              <a:t>3.4 Auxiliary Detector Systems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AD687AA9-8034-28B5-A9F8-D9BD1E9496F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183188" y="2670549"/>
            <a:ext cx="6745287" cy="2331289"/>
          </a:xfr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68F119B-4545-0FC1-B0E0-03A197EFBB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63525" y="1371601"/>
            <a:ext cx="4765675" cy="5393266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For the hadron beam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Use existing polarimeters at THIC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The atomic hydrogen jet for absolute measurements combined with a fast carbon ribbon for relative measurements.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At the higher proton current of the EIC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Require additional hydrogen jet detectors and alternative ribbon targets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For 3He beams the hydrogen jet may be replaced by a polarized 3He target</a:t>
            </a:r>
          </a:p>
          <a:p>
            <a:endParaRPr lang="en-GB" dirty="0">
              <a:solidFill>
                <a:schemeClr val="bg1"/>
              </a:solidFill>
            </a:endParaRPr>
          </a:p>
          <a:p>
            <a:r>
              <a:rPr lang="en-GB" dirty="0">
                <a:solidFill>
                  <a:schemeClr val="bg1"/>
                </a:solidFill>
              </a:rPr>
              <a:t>Use a streaming readout approach without trigger electronics that control whether or not to read to record events.</a:t>
            </a:r>
          </a:p>
          <a:p>
            <a:r>
              <a:rPr lang="en-GB" dirty="0">
                <a:solidFill>
                  <a:schemeClr val="bg1"/>
                </a:solidFill>
              </a:rPr>
              <a:t>Similar to the </a:t>
            </a:r>
            <a:r>
              <a:rPr lang="en-GB" dirty="0" err="1">
                <a:solidFill>
                  <a:schemeClr val="bg1"/>
                </a:solidFill>
              </a:rPr>
              <a:t>LHCb</a:t>
            </a:r>
            <a:r>
              <a:rPr lang="en-GB" dirty="0">
                <a:solidFill>
                  <a:schemeClr val="bg1"/>
                </a:solidFill>
              </a:rPr>
              <a:t> upgrade...</a:t>
            </a:r>
          </a:p>
          <a:p>
            <a:r>
              <a:rPr lang="en-GB" dirty="0">
                <a:solidFill>
                  <a:schemeClr val="bg1"/>
                </a:solidFill>
              </a:rPr>
              <a:t>On the software side, new approaches using AI are being explored</a:t>
            </a:r>
          </a:p>
          <a:p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11" name="Picture 10" descr="A logo with a red arrow and blue and white letters&#10;&#10;Description automatically generated">
            <a:extLst>
              <a:ext uri="{FF2B5EF4-FFF2-40B4-BE49-F238E27FC236}">
                <a16:creationId xmlns:a16="http://schemas.microsoft.com/office/drawing/2014/main" id="{A4F7A217-A534-3BB3-AD8B-CD07F6775E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67717" y="20794"/>
            <a:ext cx="874628" cy="629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6596556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A1C54F-A68A-B922-30B6-102211EA72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and white sign&#10;&#10;Description automatically generated">
            <a:extLst>
              <a:ext uri="{FF2B5EF4-FFF2-40B4-BE49-F238E27FC236}">
                <a16:creationId xmlns:a16="http://schemas.microsoft.com/office/drawing/2014/main" id="{7DEB4EE2-C60D-2340-CCC6-4AC3C1C2A1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525" y="253611"/>
            <a:ext cx="1552640" cy="394970"/>
          </a:xfrm>
          <a:prstGeom prst="rect">
            <a:avLst/>
          </a:prstGeom>
        </p:spPr>
      </p:pic>
      <p:sp>
        <p:nvSpPr>
          <p:cNvPr id="9" name="Subtitle 2">
            <a:extLst>
              <a:ext uri="{FF2B5EF4-FFF2-40B4-BE49-F238E27FC236}">
                <a16:creationId xmlns:a16="http://schemas.microsoft.com/office/drawing/2014/main" id="{E09C0F3F-F689-EEF8-4B45-A8716E1B47DD}"/>
              </a:ext>
            </a:extLst>
          </p:cNvPr>
          <p:cNvSpPr txBox="1">
            <a:spLocks/>
          </p:cNvSpPr>
          <p:nvPr/>
        </p:nvSpPr>
        <p:spPr>
          <a:xfrm>
            <a:off x="924849" y="4341530"/>
            <a:ext cx="2966484" cy="9590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 sz="2400">
                <a:solidFill>
                  <a:srgbClr val="C8C8C8"/>
                </a:solidFill>
              </a:defRPr>
            </a:pPr>
            <a:endParaRPr lang="en-GB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E62BFDF-7D89-A36E-9343-7022B70859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525" y="908050"/>
            <a:ext cx="5456555" cy="463550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bg1"/>
                </a:solidFill>
              </a:rPr>
              <a:t>3.5 Two Complementary Detectors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BB9AE23B-B141-B5B7-8C4C-3BD443CF3E7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183188" y="2597129"/>
            <a:ext cx="6745287" cy="2478130"/>
          </a:xfr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7D800D2-518A-1E53-D9C0-E7CFA699F2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63525" y="1371601"/>
            <a:ext cx="4765675" cy="5393266"/>
          </a:xfrm>
        </p:spPr>
        <p:txBody>
          <a:bodyPr>
            <a:normAutofit/>
          </a:bodyPr>
          <a:lstStyle/>
          <a:p>
            <a:r>
              <a:rPr lang="en-GB" sz="2000" dirty="0">
                <a:solidFill>
                  <a:schemeClr val="bg1"/>
                </a:solidFill>
              </a:rPr>
              <a:t>Requires a 4π detector with strong integration of forward and backward detection capabilities</a:t>
            </a:r>
          </a:p>
          <a:p>
            <a:r>
              <a:rPr lang="en-GB" sz="2000" dirty="0">
                <a:solidFill>
                  <a:schemeClr val="bg1"/>
                </a:solidFill>
              </a:rPr>
              <a:t>Requires multiple hermetic functionalities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</a:rPr>
              <a:t>Precision energy measurement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</a:rPr>
              <a:t>Particle tracking and identification</a:t>
            </a:r>
          </a:p>
          <a:p>
            <a:r>
              <a:rPr lang="en-GB" sz="2000" dirty="0">
                <a:solidFill>
                  <a:schemeClr val="bg1"/>
                </a:solidFill>
              </a:rPr>
              <a:t>Must cover large and versatile range of energies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</a:rPr>
              <a:t>Spanning from nuclear energy scales to multi-GeV electron ion beam energies.</a:t>
            </a:r>
          </a:p>
        </p:txBody>
      </p:sp>
      <p:pic>
        <p:nvPicPr>
          <p:cNvPr id="11" name="Picture 10" descr="A logo with a red arrow and blue and white letters&#10;&#10;Description automatically generated">
            <a:extLst>
              <a:ext uri="{FF2B5EF4-FFF2-40B4-BE49-F238E27FC236}">
                <a16:creationId xmlns:a16="http://schemas.microsoft.com/office/drawing/2014/main" id="{6DD98C75-493E-989A-B85B-33B23ED137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67717" y="20794"/>
            <a:ext cx="874628" cy="629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2132149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0F69BA-734B-753E-0EF6-C8D1D7CE7F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and white sign&#10;&#10;Description automatically generated">
            <a:extLst>
              <a:ext uri="{FF2B5EF4-FFF2-40B4-BE49-F238E27FC236}">
                <a16:creationId xmlns:a16="http://schemas.microsoft.com/office/drawing/2014/main" id="{E44B32B7-DA5F-F384-4120-BBF53F40A1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525" y="253611"/>
            <a:ext cx="1552640" cy="394970"/>
          </a:xfrm>
          <a:prstGeom prst="rect">
            <a:avLst/>
          </a:prstGeom>
        </p:spPr>
      </p:pic>
      <p:sp>
        <p:nvSpPr>
          <p:cNvPr id="9" name="Subtitle 2">
            <a:extLst>
              <a:ext uri="{FF2B5EF4-FFF2-40B4-BE49-F238E27FC236}">
                <a16:creationId xmlns:a16="http://schemas.microsoft.com/office/drawing/2014/main" id="{744CF2F2-EACD-FF71-B23C-B0B9B13712C4}"/>
              </a:ext>
            </a:extLst>
          </p:cNvPr>
          <p:cNvSpPr txBox="1">
            <a:spLocks/>
          </p:cNvSpPr>
          <p:nvPr/>
        </p:nvSpPr>
        <p:spPr>
          <a:xfrm>
            <a:off x="924849" y="4341530"/>
            <a:ext cx="2966484" cy="9590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 sz="2400">
                <a:solidFill>
                  <a:srgbClr val="C8C8C8"/>
                </a:solidFill>
              </a:defRPr>
            </a:pPr>
            <a:endParaRPr lang="en-GB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D13036B-7B04-2A71-503E-B89D487175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525" y="908050"/>
            <a:ext cx="5476875" cy="463550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bg1"/>
                </a:solidFill>
              </a:rPr>
              <a:t>3.5 Two Complementary Detectors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0A1E0336-DD7F-1429-77FC-21CADA9DD6C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183188" y="1965819"/>
            <a:ext cx="6745287" cy="3740749"/>
          </a:xfr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147DFFD-95D4-EE37-0D93-20994A7BC9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63525" y="1371601"/>
            <a:ext cx="4765675" cy="5393266"/>
          </a:xfrm>
        </p:spPr>
        <p:txBody>
          <a:bodyPr>
            <a:normAutofit/>
          </a:bodyPr>
          <a:lstStyle/>
          <a:p>
            <a:r>
              <a:rPr lang="en-GB" sz="2000" dirty="0">
                <a:solidFill>
                  <a:schemeClr val="bg1"/>
                </a:solidFill>
              </a:rPr>
              <a:t> Table 3.1</a:t>
            </a:r>
          </a:p>
          <a:p>
            <a:r>
              <a:rPr lang="en-GB" sz="2000" dirty="0">
                <a:solidFill>
                  <a:schemeClr val="bg1"/>
                </a:solidFill>
              </a:rPr>
              <a:t>Summarizes the high-level performance of different subdetectors based on a 3 T solenoid for a future EIC detector</a:t>
            </a:r>
          </a:p>
          <a:p>
            <a:r>
              <a:rPr lang="en-GB" sz="2000" dirty="0">
                <a:solidFill>
                  <a:schemeClr val="bg1"/>
                </a:solidFill>
              </a:rPr>
              <a:t>Need two detectors that differ in their basic features (e.g. Solenoid field and sub-detectors) to optimise science output</a:t>
            </a:r>
          </a:p>
          <a:p>
            <a:r>
              <a:rPr lang="en-GB" sz="2000" dirty="0">
                <a:solidFill>
                  <a:schemeClr val="bg1"/>
                </a:solidFill>
              </a:rPr>
              <a:t>Since the scientific community usually only becomes convinced of exciting new discoveries when two different experiments with different systematics arrive at the same conclusion.</a:t>
            </a:r>
          </a:p>
        </p:txBody>
      </p:sp>
      <p:pic>
        <p:nvPicPr>
          <p:cNvPr id="11" name="Picture 10" descr="A logo with a red arrow and blue and white letters&#10;&#10;Description automatically generated">
            <a:extLst>
              <a:ext uri="{FF2B5EF4-FFF2-40B4-BE49-F238E27FC236}">
                <a16:creationId xmlns:a16="http://schemas.microsoft.com/office/drawing/2014/main" id="{35C7D5AF-7673-685D-6318-B159C07833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67717" y="20794"/>
            <a:ext cx="874628" cy="629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853189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5C9873-A2EC-5446-2FD0-2426218D02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and white sign&#10;&#10;Description automatically generated">
            <a:extLst>
              <a:ext uri="{FF2B5EF4-FFF2-40B4-BE49-F238E27FC236}">
                <a16:creationId xmlns:a16="http://schemas.microsoft.com/office/drawing/2014/main" id="{7DDB3BFA-3BD8-1915-3903-85928E5D5B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525" y="253611"/>
            <a:ext cx="1552640" cy="394970"/>
          </a:xfrm>
          <a:prstGeom prst="rect">
            <a:avLst/>
          </a:prstGeom>
        </p:spPr>
      </p:pic>
      <p:sp>
        <p:nvSpPr>
          <p:cNvPr id="9" name="Subtitle 2">
            <a:extLst>
              <a:ext uri="{FF2B5EF4-FFF2-40B4-BE49-F238E27FC236}">
                <a16:creationId xmlns:a16="http://schemas.microsoft.com/office/drawing/2014/main" id="{3B74DE1B-30C7-D72D-FE59-37DCF5DFB604}"/>
              </a:ext>
            </a:extLst>
          </p:cNvPr>
          <p:cNvSpPr txBox="1">
            <a:spLocks/>
          </p:cNvSpPr>
          <p:nvPr/>
        </p:nvSpPr>
        <p:spPr>
          <a:xfrm>
            <a:off x="924849" y="4341530"/>
            <a:ext cx="2966484" cy="9590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 sz="2400">
                <a:solidFill>
                  <a:srgbClr val="C8C8C8"/>
                </a:solidFill>
              </a:defRPr>
            </a:pPr>
            <a:endParaRPr lang="en-GB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4B36C05-8CF7-7BB6-EBFC-82596AAEE2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525" y="908050"/>
            <a:ext cx="5476875" cy="463550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bg1"/>
                </a:solidFill>
              </a:rPr>
              <a:t>3.5 Two Complementary Detectors</a:t>
            </a:r>
          </a:p>
        </p:txBody>
      </p:sp>
      <p:pic>
        <p:nvPicPr>
          <p:cNvPr id="11" name="Picture 10" descr="A logo with a red arrow and blue and white letters&#10;&#10;Description automatically generated">
            <a:extLst>
              <a:ext uri="{FF2B5EF4-FFF2-40B4-BE49-F238E27FC236}">
                <a16:creationId xmlns:a16="http://schemas.microsoft.com/office/drawing/2014/main" id="{422A8A9B-5AF7-E258-C7EE-482B6D4023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67717" y="20794"/>
            <a:ext cx="874628" cy="629733"/>
          </a:xfrm>
          <a:prstGeom prst="rect">
            <a:avLst/>
          </a:prstGeom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id="{869E2A0C-C83B-A8FD-3B8E-C8D7188CDEF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202" y="1371600"/>
            <a:ext cx="11237596" cy="5432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0659562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7C410F-3B94-ECFF-4BBD-8D26EF0A02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and white sign&#10;&#10;Description automatically generated">
            <a:extLst>
              <a:ext uri="{FF2B5EF4-FFF2-40B4-BE49-F238E27FC236}">
                <a16:creationId xmlns:a16="http://schemas.microsoft.com/office/drawing/2014/main" id="{11053734-589E-FDBE-BDF3-50077333D6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525" y="253611"/>
            <a:ext cx="1552640" cy="394970"/>
          </a:xfrm>
          <a:prstGeom prst="rect">
            <a:avLst/>
          </a:prstGeom>
        </p:spPr>
      </p:pic>
      <p:sp>
        <p:nvSpPr>
          <p:cNvPr id="9" name="Subtitle 2">
            <a:extLst>
              <a:ext uri="{FF2B5EF4-FFF2-40B4-BE49-F238E27FC236}">
                <a16:creationId xmlns:a16="http://schemas.microsoft.com/office/drawing/2014/main" id="{29C6374D-9726-DF66-F6AA-0D4ED4E796B6}"/>
              </a:ext>
            </a:extLst>
          </p:cNvPr>
          <p:cNvSpPr txBox="1">
            <a:spLocks/>
          </p:cNvSpPr>
          <p:nvPr/>
        </p:nvSpPr>
        <p:spPr>
          <a:xfrm>
            <a:off x="924849" y="4341530"/>
            <a:ext cx="2966484" cy="9590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 sz="2400">
                <a:solidFill>
                  <a:srgbClr val="C8C8C8"/>
                </a:solidFill>
              </a:defRPr>
            </a:pPr>
            <a:endParaRPr lang="en-GB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C18052F-518C-FB55-F929-E3DBC33AE3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525" y="908049"/>
            <a:ext cx="4765675" cy="822427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bg1"/>
                </a:solidFill>
              </a:rPr>
              <a:t>4. Opportunities For Detector Technology And Computing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18E702B-4E9A-596D-101A-E6D71C5EC0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63525" y="1730477"/>
            <a:ext cx="4765675" cy="5034390"/>
          </a:xfrm>
        </p:spPr>
        <p:txBody>
          <a:bodyPr/>
          <a:lstStyle/>
          <a:p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11" name="Picture 10" descr="A logo with a red arrow and blue and white letters&#10;&#10;Description automatically generated">
            <a:extLst>
              <a:ext uri="{FF2B5EF4-FFF2-40B4-BE49-F238E27FC236}">
                <a16:creationId xmlns:a16="http://schemas.microsoft.com/office/drawing/2014/main" id="{C9837DC7-A4AD-6DE5-1D71-183FE430B8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67717" y="20794"/>
            <a:ext cx="874628" cy="629733"/>
          </a:xfrm>
          <a:prstGeom prst="rect">
            <a:avLst/>
          </a:prstGeom>
        </p:spPr>
      </p:pic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40F8A2BD-CD95-4E34-416A-B901A5C618E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762678" y="2622621"/>
            <a:ext cx="10504473" cy="3546964"/>
          </a:xfrm>
        </p:spPr>
      </p:pic>
    </p:spTree>
    <p:extLst>
      <p:ext uri="{BB962C8B-B14F-4D97-AF65-F5344CB8AC3E}">
        <p14:creationId xmlns:p14="http://schemas.microsoft.com/office/powerpoint/2010/main" val="2734531233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F71D54-5737-37A9-7255-1582B6FB21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and white sign&#10;&#10;Description automatically generated">
            <a:extLst>
              <a:ext uri="{FF2B5EF4-FFF2-40B4-BE49-F238E27FC236}">
                <a16:creationId xmlns:a16="http://schemas.microsoft.com/office/drawing/2014/main" id="{CAE16111-973E-916B-C9F5-37F1A747E5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525" y="253611"/>
            <a:ext cx="1552640" cy="394970"/>
          </a:xfrm>
          <a:prstGeom prst="rect">
            <a:avLst/>
          </a:prstGeom>
        </p:spPr>
      </p:pic>
      <p:sp>
        <p:nvSpPr>
          <p:cNvPr id="9" name="Subtitle 2">
            <a:extLst>
              <a:ext uri="{FF2B5EF4-FFF2-40B4-BE49-F238E27FC236}">
                <a16:creationId xmlns:a16="http://schemas.microsoft.com/office/drawing/2014/main" id="{04E9A32F-E73A-F134-46DD-F501B46CF917}"/>
              </a:ext>
            </a:extLst>
          </p:cNvPr>
          <p:cNvSpPr txBox="1">
            <a:spLocks/>
          </p:cNvSpPr>
          <p:nvPr/>
        </p:nvSpPr>
        <p:spPr>
          <a:xfrm>
            <a:off x="924849" y="4341530"/>
            <a:ext cx="2966484" cy="9590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 sz="2400">
                <a:solidFill>
                  <a:srgbClr val="C8C8C8"/>
                </a:solidFill>
              </a:defRPr>
            </a:pPr>
            <a:endParaRPr lang="en-GB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6B5BD8-3CC4-7D7E-9372-6166705EFF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525" y="908049"/>
            <a:ext cx="4765675" cy="822427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bg1"/>
                </a:solidFill>
              </a:rPr>
              <a:t>4. Opportunities For Detector Technology And Computing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342E6EC-88A0-1BA5-68D4-22E691B0CA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63525" y="1730477"/>
            <a:ext cx="4765675" cy="5034390"/>
          </a:xfrm>
        </p:spPr>
        <p:txBody>
          <a:bodyPr/>
          <a:lstStyle/>
          <a:p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11" name="Picture 10" descr="A logo with a red arrow and blue and white letters&#10;&#10;Description automatically generated">
            <a:extLst>
              <a:ext uri="{FF2B5EF4-FFF2-40B4-BE49-F238E27FC236}">
                <a16:creationId xmlns:a16="http://schemas.microsoft.com/office/drawing/2014/main" id="{B1C00B56-BB78-4AEE-AE23-ABF75332D3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67717" y="20794"/>
            <a:ext cx="874628" cy="629733"/>
          </a:xfrm>
          <a:prstGeom prst="rect">
            <a:avLst/>
          </a:prstGeom>
        </p:spPr>
      </p:pic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7A0BC556-3C07-5EF7-079B-0DCB3486AD6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4907994" y="734187"/>
            <a:ext cx="6597037" cy="3607343"/>
          </a:xfr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205A668-D27F-348E-91C9-E9A72762D0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07994" y="4462842"/>
            <a:ext cx="6597037" cy="2345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6606876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837084-30FE-129C-89A3-C73EAB6DEC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and white sign&#10;&#10;Description automatically generated">
            <a:extLst>
              <a:ext uri="{FF2B5EF4-FFF2-40B4-BE49-F238E27FC236}">
                <a16:creationId xmlns:a16="http://schemas.microsoft.com/office/drawing/2014/main" id="{527A9D5A-80BD-16C3-696D-80B11A0CE1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525" y="253611"/>
            <a:ext cx="1552640" cy="394970"/>
          </a:xfrm>
          <a:prstGeom prst="rect">
            <a:avLst/>
          </a:prstGeom>
        </p:spPr>
      </p:pic>
      <p:sp>
        <p:nvSpPr>
          <p:cNvPr id="9" name="Subtitle 2">
            <a:extLst>
              <a:ext uri="{FF2B5EF4-FFF2-40B4-BE49-F238E27FC236}">
                <a16:creationId xmlns:a16="http://schemas.microsoft.com/office/drawing/2014/main" id="{599E80B2-DFE1-C9E3-8194-E29840B80413}"/>
              </a:ext>
            </a:extLst>
          </p:cNvPr>
          <p:cNvSpPr txBox="1">
            <a:spLocks/>
          </p:cNvSpPr>
          <p:nvPr/>
        </p:nvSpPr>
        <p:spPr>
          <a:xfrm>
            <a:off x="924849" y="4341530"/>
            <a:ext cx="2966484" cy="9590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 sz="2400">
                <a:solidFill>
                  <a:srgbClr val="C8C8C8"/>
                </a:solidFill>
              </a:defRPr>
            </a:pPr>
            <a:endParaRPr lang="en-GB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90831CF-5610-92EF-E41D-F380EDFFF3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525" y="908049"/>
            <a:ext cx="4765675" cy="822427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bg1"/>
                </a:solidFill>
              </a:rPr>
              <a:t>4. Opportunities For Detector Technology And Computing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394E0B2-74A4-2181-BE02-8BD202AE9C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63525" y="1730477"/>
            <a:ext cx="4765675" cy="5034390"/>
          </a:xfrm>
        </p:spPr>
        <p:txBody>
          <a:bodyPr/>
          <a:lstStyle/>
          <a:p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11" name="Picture 10" descr="A logo with a red arrow and blue and white letters&#10;&#10;Description automatically generated">
            <a:extLst>
              <a:ext uri="{FF2B5EF4-FFF2-40B4-BE49-F238E27FC236}">
                <a16:creationId xmlns:a16="http://schemas.microsoft.com/office/drawing/2014/main" id="{CA722777-B035-E823-D333-64F8FC0D71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67717" y="20794"/>
            <a:ext cx="874628" cy="629733"/>
          </a:xfrm>
          <a:prstGeom prst="rect">
            <a:avLst/>
          </a:prstGeom>
        </p:spPr>
      </p:pic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E1683A91-163B-6291-559A-E5B2D2A8B21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2408091" y="1730476"/>
            <a:ext cx="7885380" cy="5034390"/>
          </a:xfrm>
        </p:spPr>
      </p:pic>
    </p:spTree>
    <p:extLst>
      <p:ext uri="{BB962C8B-B14F-4D97-AF65-F5344CB8AC3E}">
        <p14:creationId xmlns:p14="http://schemas.microsoft.com/office/powerpoint/2010/main" val="68746137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DCC1D0-6481-0535-5DA5-BE4CAE8339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and white sign&#10;&#10;Description automatically generated">
            <a:extLst>
              <a:ext uri="{FF2B5EF4-FFF2-40B4-BE49-F238E27FC236}">
                <a16:creationId xmlns:a16="http://schemas.microsoft.com/office/drawing/2014/main" id="{D910384F-2A43-AE8F-3844-A355C8268B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525" y="253611"/>
            <a:ext cx="1552640" cy="394970"/>
          </a:xfrm>
          <a:prstGeom prst="rect">
            <a:avLst/>
          </a:prstGeom>
        </p:spPr>
      </p:pic>
      <p:sp>
        <p:nvSpPr>
          <p:cNvPr id="9" name="Subtitle 2">
            <a:extLst>
              <a:ext uri="{FF2B5EF4-FFF2-40B4-BE49-F238E27FC236}">
                <a16:creationId xmlns:a16="http://schemas.microsoft.com/office/drawing/2014/main" id="{31A0C229-8773-C3FD-7024-33CE4FC4030D}"/>
              </a:ext>
            </a:extLst>
          </p:cNvPr>
          <p:cNvSpPr txBox="1">
            <a:spLocks/>
          </p:cNvSpPr>
          <p:nvPr/>
        </p:nvSpPr>
        <p:spPr>
          <a:xfrm>
            <a:off x="924849" y="4341530"/>
            <a:ext cx="2966484" cy="9590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 sz="2400">
                <a:solidFill>
                  <a:srgbClr val="C8C8C8"/>
                </a:solidFill>
              </a:defRPr>
            </a:pPr>
            <a:endParaRPr lang="en-GB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149EE2B-21EC-2051-E57E-DA862AFEA4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525" y="908049"/>
            <a:ext cx="4765675" cy="822427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bg1"/>
                </a:solidFill>
              </a:rPr>
              <a:t>4. Opportunities For Detector Technology And Computing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6DAD352-0674-C219-4909-0A1B9A772B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63525" y="1730477"/>
            <a:ext cx="4765675" cy="5034390"/>
          </a:xfrm>
        </p:spPr>
        <p:txBody>
          <a:bodyPr/>
          <a:lstStyle/>
          <a:p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11" name="Picture 10" descr="A logo with a red arrow and blue and white letters&#10;&#10;Description automatically generated">
            <a:extLst>
              <a:ext uri="{FF2B5EF4-FFF2-40B4-BE49-F238E27FC236}">
                <a16:creationId xmlns:a16="http://schemas.microsoft.com/office/drawing/2014/main" id="{70B02EAD-F4E7-92F6-8046-6C32260422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67717" y="20794"/>
            <a:ext cx="874628" cy="629733"/>
          </a:xfrm>
          <a:prstGeom prst="rect">
            <a:avLst/>
          </a:prstGeom>
        </p:spPr>
      </p:pic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EA1AF0D7-50F7-9DFA-5555-213D43D3919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3706433" y="1677844"/>
            <a:ext cx="7537341" cy="2886801"/>
          </a:xfr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5BF99E8-F8C1-473E-B976-DA3B9546B1B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06432" y="4772695"/>
            <a:ext cx="7537341" cy="2064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62807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C61EEF-2D40-3EF9-09E7-7DC9182470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and white sign&#10;&#10;Description automatically generated">
            <a:extLst>
              <a:ext uri="{FF2B5EF4-FFF2-40B4-BE49-F238E27FC236}">
                <a16:creationId xmlns:a16="http://schemas.microsoft.com/office/drawing/2014/main" id="{02188012-E9E7-9140-0A43-38B8D64CC8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525" y="253611"/>
            <a:ext cx="1552640" cy="394970"/>
          </a:xfrm>
          <a:prstGeom prst="rect">
            <a:avLst/>
          </a:prstGeom>
        </p:spPr>
      </p:pic>
      <p:sp>
        <p:nvSpPr>
          <p:cNvPr id="9" name="Subtitle 2">
            <a:extLst>
              <a:ext uri="{FF2B5EF4-FFF2-40B4-BE49-F238E27FC236}">
                <a16:creationId xmlns:a16="http://schemas.microsoft.com/office/drawing/2014/main" id="{A4D35520-432D-06B6-6584-4B7606946154}"/>
              </a:ext>
            </a:extLst>
          </p:cNvPr>
          <p:cNvSpPr txBox="1">
            <a:spLocks/>
          </p:cNvSpPr>
          <p:nvPr/>
        </p:nvSpPr>
        <p:spPr>
          <a:xfrm>
            <a:off x="924849" y="4341530"/>
            <a:ext cx="2966484" cy="9590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 sz="2400">
                <a:solidFill>
                  <a:srgbClr val="C8C8C8"/>
                </a:solidFill>
              </a:defRPr>
            </a:pPr>
            <a:endParaRPr lang="en-GB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26FC85A-D990-7C34-18A2-F8C0834CDE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525" y="908050"/>
            <a:ext cx="4765675" cy="463550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bg1"/>
                </a:solidFill>
              </a:rPr>
              <a:t>2.1 Introduction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3370210C-9648-AF06-BD2D-A5738669713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964860" y="773723"/>
            <a:ext cx="6963615" cy="5938746"/>
          </a:xfr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3B858EC-A96B-13AB-4077-79F77FD108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63525" y="1371601"/>
            <a:ext cx="4765675" cy="5340868"/>
          </a:xfrm>
        </p:spPr>
        <p:txBody>
          <a:bodyPr>
            <a:normAutofit fontScale="92500" lnSpcReduction="20000"/>
          </a:bodyPr>
          <a:lstStyle/>
          <a:p>
            <a:r>
              <a:rPr lang="en-GB" sz="2000" dirty="0">
                <a:solidFill>
                  <a:schemeClr val="bg1"/>
                </a:solidFill>
              </a:rPr>
              <a:t>Addressing fundamental questions: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000" dirty="0">
                <a:solidFill>
                  <a:schemeClr val="bg1"/>
                </a:solidFill>
              </a:rPr>
              <a:t>Origin of the nucleon mass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000" dirty="0">
                <a:solidFill>
                  <a:schemeClr val="bg1"/>
                </a:solidFill>
              </a:rPr>
              <a:t>Nucleon spin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000" dirty="0">
                <a:solidFill>
                  <a:schemeClr val="bg1"/>
                </a:solidFill>
              </a:rPr>
              <a:t>Properties of a dense system of gluons</a:t>
            </a:r>
          </a:p>
          <a:p>
            <a:endParaRPr lang="en-GB" sz="2000" dirty="0">
              <a:solidFill>
                <a:schemeClr val="bg1"/>
              </a:solidFill>
            </a:endParaRPr>
          </a:p>
          <a:p>
            <a:r>
              <a:rPr lang="en-GB" sz="2000" dirty="0">
                <a:solidFill>
                  <a:schemeClr val="bg1"/>
                </a:solidFill>
              </a:rPr>
              <a:t>Key questions: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dirty="0">
                <a:solidFill>
                  <a:schemeClr val="bg1"/>
                </a:solidFill>
              </a:rPr>
              <a:t>How do the nucleonic properties such as </a:t>
            </a:r>
            <a:r>
              <a:rPr lang="en-GB" sz="2000" dirty="0">
                <a:solidFill>
                  <a:srgbClr val="FFFF00"/>
                </a:solidFill>
              </a:rPr>
              <a:t>mass</a:t>
            </a:r>
            <a:r>
              <a:rPr lang="en-GB" sz="2000" dirty="0">
                <a:solidFill>
                  <a:schemeClr val="bg1"/>
                </a:solidFill>
              </a:rPr>
              <a:t> and </a:t>
            </a:r>
            <a:r>
              <a:rPr lang="en-GB" sz="2000" dirty="0">
                <a:solidFill>
                  <a:srgbClr val="FFFF00"/>
                </a:solidFill>
              </a:rPr>
              <a:t>spin</a:t>
            </a:r>
            <a:r>
              <a:rPr lang="en-GB" sz="2000" dirty="0">
                <a:solidFill>
                  <a:schemeClr val="bg1"/>
                </a:solidFill>
              </a:rPr>
              <a:t> emerge from </a:t>
            </a:r>
            <a:r>
              <a:rPr lang="en-GB" sz="2000" dirty="0" err="1">
                <a:solidFill>
                  <a:schemeClr val="bg1"/>
                </a:solidFill>
              </a:rPr>
              <a:t>partons</a:t>
            </a:r>
            <a:r>
              <a:rPr lang="en-GB" sz="2000" dirty="0">
                <a:solidFill>
                  <a:schemeClr val="bg1"/>
                </a:solidFill>
              </a:rPr>
              <a:t> and their underlying interactions?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dirty="0">
                <a:solidFill>
                  <a:schemeClr val="bg1"/>
                </a:solidFill>
              </a:rPr>
              <a:t>How are </a:t>
            </a:r>
            <a:r>
              <a:rPr lang="en-GB" sz="2000" dirty="0" err="1">
                <a:solidFill>
                  <a:schemeClr val="bg1"/>
                </a:solidFill>
              </a:rPr>
              <a:t>partons</a:t>
            </a:r>
            <a:r>
              <a:rPr lang="en-GB" sz="2000" dirty="0">
                <a:solidFill>
                  <a:schemeClr val="bg1"/>
                </a:solidFill>
              </a:rPr>
              <a:t> inside the nucleon distributed in both </a:t>
            </a:r>
            <a:r>
              <a:rPr lang="en-GB" sz="2000" dirty="0">
                <a:solidFill>
                  <a:srgbClr val="FFFF00"/>
                </a:solidFill>
              </a:rPr>
              <a:t>momentum and position space</a:t>
            </a:r>
            <a:r>
              <a:rPr lang="en-GB" sz="2000" dirty="0">
                <a:solidFill>
                  <a:schemeClr val="bg1"/>
                </a:solidFill>
              </a:rPr>
              <a:t>?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dirty="0">
                <a:solidFill>
                  <a:schemeClr val="bg1"/>
                </a:solidFill>
              </a:rPr>
              <a:t>How do </a:t>
            </a:r>
            <a:r>
              <a:rPr lang="en-GB" sz="2000" dirty="0">
                <a:solidFill>
                  <a:srgbClr val="FFFF00"/>
                </a:solidFill>
              </a:rPr>
              <a:t>colour-charged quarks and</a:t>
            </a:r>
            <a:r>
              <a:rPr lang="en-GB" sz="2000" dirty="0">
                <a:solidFill>
                  <a:schemeClr val="bg1"/>
                </a:solidFill>
              </a:rPr>
              <a:t> </a:t>
            </a:r>
            <a:r>
              <a:rPr lang="en-GB" sz="2000" dirty="0">
                <a:solidFill>
                  <a:srgbClr val="FFFF00"/>
                </a:solidFill>
              </a:rPr>
              <a:t>gluons, and jets</a:t>
            </a:r>
            <a:r>
              <a:rPr lang="en-GB" sz="2000" dirty="0">
                <a:solidFill>
                  <a:schemeClr val="bg1"/>
                </a:solidFill>
              </a:rPr>
              <a:t>, interact with a nuclear medium?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dirty="0">
                <a:solidFill>
                  <a:schemeClr val="bg1"/>
                </a:solidFill>
              </a:rPr>
              <a:t>How do the </a:t>
            </a:r>
            <a:r>
              <a:rPr lang="en-GB" sz="2000" dirty="0">
                <a:solidFill>
                  <a:srgbClr val="FFFF00"/>
                </a:solidFill>
              </a:rPr>
              <a:t>confined hadronic states </a:t>
            </a:r>
            <a:r>
              <a:rPr lang="en-GB" sz="2000" dirty="0">
                <a:solidFill>
                  <a:schemeClr val="bg1"/>
                </a:solidFill>
              </a:rPr>
              <a:t>emerge from these quarks and gluons?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dirty="0">
                <a:solidFill>
                  <a:schemeClr val="bg1"/>
                </a:solidFill>
              </a:rPr>
              <a:t>How do the </a:t>
            </a:r>
            <a:r>
              <a:rPr lang="en-GB" sz="2000" dirty="0">
                <a:solidFill>
                  <a:srgbClr val="FFFF00"/>
                </a:solidFill>
              </a:rPr>
              <a:t>quark-gluon interactions </a:t>
            </a:r>
            <a:r>
              <a:rPr lang="en-GB" sz="2000" dirty="0">
                <a:solidFill>
                  <a:schemeClr val="bg1"/>
                </a:solidFill>
              </a:rPr>
              <a:t>create </a:t>
            </a:r>
            <a:r>
              <a:rPr lang="en-GB" sz="2000" dirty="0">
                <a:solidFill>
                  <a:srgbClr val="FFFF00"/>
                </a:solidFill>
              </a:rPr>
              <a:t>nuclear binding</a:t>
            </a:r>
            <a:r>
              <a:rPr lang="en-GB" sz="2000" dirty="0">
                <a:solidFill>
                  <a:schemeClr val="bg1"/>
                </a:solidFill>
              </a:rPr>
              <a:t>?</a:t>
            </a:r>
          </a:p>
        </p:txBody>
      </p:sp>
      <p:pic>
        <p:nvPicPr>
          <p:cNvPr id="11" name="Picture 10" descr="A logo with a red arrow and blue and white letters&#10;&#10;Description automatically generated">
            <a:extLst>
              <a:ext uri="{FF2B5EF4-FFF2-40B4-BE49-F238E27FC236}">
                <a16:creationId xmlns:a16="http://schemas.microsoft.com/office/drawing/2014/main" id="{C8AA6F37-CEBF-B09D-8C7B-ADA61CFFC4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67717" y="20794"/>
            <a:ext cx="874628" cy="629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4382387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6F08EA-3D97-30E5-76CB-DEF1C96CDD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and white sign&#10;&#10;Description automatically generated">
            <a:extLst>
              <a:ext uri="{FF2B5EF4-FFF2-40B4-BE49-F238E27FC236}">
                <a16:creationId xmlns:a16="http://schemas.microsoft.com/office/drawing/2014/main" id="{DEFA472D-C445-BA3F-8F70-FFC8AE5612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525" y="253611"/>
            <a:ext cx="1552640" cy="394970"/>
          </a:xfrm>
          <a:prstGeom prst="rect">
            <a:avLst/>
          </a:prstGeom>
        </p:spPr>
      </p:pic>
      <p:sp>
        <p:nvSpPr>
          <p:cNvPr id="9" name="Subtitle 2">
            <a:extLst>
              <a:ext uri="{FF2B5EF4-FFF2-40B4-BE49-F238E27FC236}">
                <a16:creationId xmlns:a16="http://schemas.microsoft.com/office/drawing/2014/main" id="{ED79690F-F7A2-0BC2-9399-B7BBA768CA43}"/>
              </a:ext>
            </a:extLst>
          </p:cNvPr>
          <p:cNvSpPr txBox="1">
            <a:spLocks/>
          </p:cNvSpPr>
          <p:nvPr/>
        </p:nvSpPr>
        <p:spPr>
          <a:xfrm>
            <a:off x="924849" y="4341530"/>
            <a:ext cx="2966484" cy="9590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 sz="2400">
                <a:solidFill>
                  <a:srgbClr val="C8C8C8"/>
                </a:solidFill>
              </a:defRPr>
            </a:pPr>
            <a:endParaRPr lang="en-GB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4E8BD6C-C084-5B5B-9B30-8EFA9D745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525" y="908049"/>
            <a:ext cx="4765675" cy="822427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bg1"/>
                </a:solidFill>
              </a:rPr>
              <a:t>4. Opportunities For Detector Technology And Computing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204B6A4-2EAB-F022-796A-068923C2EC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63525" y="1730477"/>
            <a:ext cx="4765675" cy="5034390"/>
          </a:xfrm>
        </p:spPr>
        <p:txBody>
          <a:bodyPr/>
          <a:lstStyle/>
          <a:p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11" name="Picture 10" descr="A logo with a red arrow and blue and white letters&#10;&#10;Description automatically generated">
            <a:extLst>
              <a:ext uri="{FF2B5EF4-FFF2-40B4-BE49-F238E27FC236}">
                <a16:creationId xmlns:a16="http://schemas.microsoft.com/office/drawing/2014/main" id="{383FA1FE-8D05-BFB6-42AC-EEFCB8E0B6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67717" y="20794"/>
            <a:ext cx="874628" cy="629733"/>
          </a:xfrm>
          <a:prstGeom prst="rect">
            <a:avLst/>
          </a:prstGeom>
        </p:spPr>
      </p:pic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A08C498E-DBB4-E890-5778-C6A12235030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1251053" y="2238643"/>
            <a:ext cx="10144528" cy="4205773"/>
          </a:xfrm>
        </p:spPr>
      </p:pic>
    </p:spTree>
    <p:extLst>
      <p:ext uri="{BB962C8B-B14F-4D97-AF65-F5344CB8AC3E}">
        <p14:creationId xmlns:p14="http://schemas.microsoft.com/office/powerpoint/2010/main" val="1917836731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F3642E-433F-2CCC-AB68-DCE56D2ECE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and white sign&#10;&#10;Description automatically generated">
            <a:extLst>
              <a:ext uri="{FF2B5EF4-FFF2-40B4-BE49-F238E27FC236}">
                <a16:creationId xmlns:a16="http://schemas.microsoft.com/office/drawing/2014/main" id="{1AB21FDE-6BFA-0BDA-54AA-BC32B67843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525" y="253611"/>
            <a:ext cx="1552640" cy="394970"/>
          </a:xfrm>
          <a:prstGeom prst="rect">
            <a:avLst/>
          </a:prstGeom>
        </p:spPr>
      </p:pic>
      <p:sp>
        <p:nvSpPr>
          <p:cNvPr id="9" name="Subtitle 2">
            <a:extLst>
              <a:ext uri="{FF2B5EF4-FFF2-40B4-BE49-F238E27FC236}">
                <a16:creationId xmlns:a16="http://schemas.microsoft.com/office/drawing/2014/main" id="{FA468A44-4066-4364-1F70-69879CB5443E}"/>
              </a:ext>
            </a:extLst>
          </p:cNvPr>
          <p:cNvSpPr txBox="1">
            <a:spLocks/>
          </p:cNvSpPr>
          <p:nvPr/>
        </p:nvSpPr>
        <p:spPr>
          <a:xfrm>
            <a:off x="924849" y="4341530"/>
            <a:ext cx="2966484" cy="9590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 sz="2400">
                <a:solidFill>
                  <a:srgbClr val="C8C8C8"/>
                </a:solidFill>
              </a:defRPr>
            </a:pPr>
            <a:endParaRPr lang="en-GB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B7A028C-A18C-5C09-49E2-47ECBA6578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525" y="908049"/>
            <a:ext cx="4765675" cy="822427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bg1"/>
                </a:solidFill>
              </a:rPr>
              <a:t>4. Opportunities For Detector Technology And Computing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287A8F5-F07D-CB6C-5E60-9C6FFF8D3A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63525" y="1730477"/>
            <a:ext cx="4765675" cy="5034390"/>
          </a:xfrm>
        </p:spPr>
        <p:txBody>
          <a:bodyPr/>
          <a:lstStyle/>
          <a:p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11" name="Picture 10" descr="A logo with a red arrow and blue and white letters&#10;&#10;Description automatically generated">
            <a:extLst>
              <a:ext uri="{FF2B5EF4-FFF2-40B4-BE49-F238E27FC236}">
                <a16:creationId xmlns:a16="http://schemas.microsoft.com/office/drawing/2014/main" id="{8B148A59-6FEF-39C0-A4AA-526815093A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67717" y="20794"/>
            <a:ext cx="874628" cy="629733"/>
          </a:xfrm>
          <a:prstGeom prst="rect">
            <a:avLst/>
          </a:prstGeom>
        </p:spPr>
      </p:pic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B82D1C77-A761-17CC-1008-E5C016FC02A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2941270" y="1839079"/>
            <a:ext cx="7493401" cy="4817185"/>
          </a:xfrm>
        </p:spPr>
      </p:pic>
    </p:spTree>
    <p:extLst>
      <p:ext uri="{BB962C8B-B14F-4D97-AF65-F5344CB8AC3E}">
        <p14:creationId xmlns:p14="http://schemas.microsoft.com/office/powerpoint/2010/main" val="1932166777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37BF79-0B00-09EB-828C-E4D36FFB4C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and white sign&#10;&#10;Description automatically generated">
            <a:extLst>
              <a:ext uri="{FF2B5EF4-FFF2-40B4-BE49-F238E27FC236}">
                <a16:creationId xmlns:a16="http://schemas.microsoft.com/office/drawing/2014/main" id="{450B6482-CA97-91BC-462A-F977D287A2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525" y="253611"/>
            <a:ext cx="1552640" cy="394970"/>
          </a:xfrm>
          <a:prstGeom prst="rect">
            <a:avLst/>
          </a:prstGeom>
        </p:spPr>
      </p:pic>
      <p:sp>
        <p:nvSpPr>
          <p:cNvPr id="9" name="Subtitle 2">
            <a:extLst>
              <a:ext uri="{FF2B5EF4-FFF2-40B4-BE49-F238E27FC236}">
                <a16:creationId xmlns:a16="http://schemas.microsoft.com/office/drawing/2014/main" id="{B9439109-B4EB-90BE-6FE8-565DB35A7ADF}"/>
              </a:ext>
            </a:extLst>
          </p:cNvPr>
          <p:cNvSpPr txBox="1">
            <a:spLocks/>
          </p:cNvSpPr>
          <p:nvPr/>
        </p:nvSpPr>
        <p:spPr>
          <a:xfrm>
            <a:off x="924849" y="4341530"/>
            <a:ext cx="2966484" cy="9590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 sz="2400">
                <a:solidFill>
                  <a:srgbClr val="C8C8C8"/>
                </a:solidFill>
              </a:defRPr>
            </a:pPr>
            <a:endParaRPr lang="en-GB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AA83EE-E2DC-3E9B-8F11-462C16818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525" y="908049"/>
            <a:ext cx="4765675" cy="822427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bg1"/>
                </a:solidFill>
              </a:rPr>
              <a:t>4. Opportunities For Detector Technology And Computing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5EE5ADA-41C9-83FF-90D5-56D981C7D9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63525" y="1730477"/>
            <a:ext cx="4765675" cy="5034390"/>
          </a:xfrm>
        </p:spPr>
        <p:txBody>
          <a:bodyPr/>
          <a:lstStyle/>
          <a:p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11" name="Picture 10" descr="A logo with a red arrow and blue and white letters&#10;&#10;Description automatically generated">
            <a:extLst>
              <a:ext uri="{FF2B5EF4-FFF2-40B4-BE49-F238E27FC236}">
                <a16:creationId xmlns:a16="http://schemas.microsoft.com/office/drawing/2014/main" id="{3B5FE620-48C2-505F-0DA9-00EE4C0123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67717" y="20794"/>
            <a:ext cx="874628" cy="629733"/>
          </a:xfrm>
          <a:prstGeom prst="rect">
            <a:avLst/>
          </a:prstGeom>
        </p:spPr>
      </p:pic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57F02670-6CA3-0885-DB61-67DBD8BF669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3024554" y="1769138"/>
            <a:ext cx="6832013" cy="286944"/>
          </a:xfr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FFF4EB0-DEB7-03D0-C4C2-D63C3872672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24554" y="2326263"/>
            <a:ext cx="6832013" cy="4401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2416518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36B89D-16E0-B43A-6552-980EEC5495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and white sign&#10;&#10;Description automatically generated">
            <a:extLst>
              <a:ext uri="{FF2B5EF4-FFF2-40B4-BE49-F238E27FC236}">
                <a16:creationId xmlns:a16="http://schemas.microsoft.com/office/drawing/2014/main" id="{7B6E5667-5709-EAB6-7A0A-DCE1495F9E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525" y="253611"/>
            <a:ext cx="1552640" cy="394970"/>
          </a:xfrm>
          <a:prstGeom prst="rect">
            <a:avLst/>
          </a:prstGeom>
        </p:spPr>
      </p:pic>
      <p:sp>
        <p:nvSpPr>
          <p:cNvPr id="9" name="Subtitle 2">
            <a:extLst>
              <a:ext uri="{FF2B5EF4-FFF2-40B4-BE49-F238E27FC236}">
                <a16:creationId xmlns:a16="http://schemas.microsoft.com/office/drawing/2014/main" id="{BA9FA0D1-C2AE-4940-E10E-69DAD47B9E93}"/>
              </a:ext>
            </a:extLst>
          </p:cNvPr>
          <p:cNvSpPr txBox="1">
            <a:spLocks/>
          </p:cNvSpPr>
          <p:nvPr/>
        </p:nvSpPr>
        <p:spPr>
          <a:xfrm>
            <a:off x="924849" y="4341530"/>
            <a:ext cx="2966484" cy="9590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 sz="2400">
                <a:solidFill>
                  <a:srgbClr val="C8C8C8"/>
                </a:solidFill>
              </a:defRPr>
            </a:pPr>
            <a:endParaRPr lang="en-GB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B0D58F6-1278-A3CE-6B5D-540423384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525" y="908049"/>
            <a:ext cx="4765675" cy="822427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bg1"/>
                </a:solidFill>
              </a:rPr>
              <a:t>4. Opportunities For Detector Technology And Computing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DF493BD-39F5-4F4D-2FD4-D6CBBF4236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63525" y="1730477"/>
            <a:ext cx="4765675" cy="5034390"/>
          </a:xfrm>
        </p:spPr>
        <p:txBody>
          <a:bodyPr/>
          <a:lstStyle/>
          <a:p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11" name="Picture 10" descr="A logo with a red arrow and blue and white letters&#10;&#10;Description automatically generated">
            <a:extLst>
              <a:ext uri="{FF2B5EF4-FFF2-40B4-BE49-F238E27FC236}">
                <a16:creationId xmlns:a16="http://schemas.microsoft.com/office/drawing/2014/main" id="{1EA69D9B-EC13-C40B-B37F-507ED6A9F5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67717" y="20794"/>
            <a:ext cx="874628" cy="629733"/>
          </a:xfrm>
          <a:prstGeom prst="rect">
            <a:avLst/>
          </a:prstGeom>
        </p:spPr>
      </p:pic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76932D9C-6CBC-8235-36EF-D9BC5F30484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2280976" y="1989944"/>
            <a:ext cx="8360979" cy="4513596"/>
          </a:xfrm>
        </p:spPr>
      </p:pic>
    </p:spTree>
    <p:extLst>
      <p:ext uri="{BB962C8B-B14F-4D97-AF65-F5344CB8AC3E}">
        <p14:creationId xmlns:p14="http://schemas.microsoft.com/office/powerpoint/2010/main" val="1163891692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9553CF-BA90-30A0-CEE3-8FF9D36235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and white sign&#10;&#10;Description automatically generated">
            <a:extLst>
              <a:ext uri="{FF2B5EF4-FFF2-40B4-BE49-F238E27FC236}">
                <a16:creationId xmlns:a16="http://schemas.microsoft.com/office/drawing/2014/main" id="{FFF00B99-E5EC-6EFB-BA6B-9DEFD3E75F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525" y="253611"/>
            <a:ext cx="1552640" cy="394970"/>
          </a:xfrm>
          <a:prstGeom prst="rect">
            <a:avLst/>
          </a:prstGeom>
        </p:spPr>
      </p:pic>
      <p:sp>
        <p:nvSpPr>
          <p:cNvPr id="9" name="Subtitle 2">
            <a:extLst>
              <a:ext uri="{FF2B5EF4-FFF2-40B4-BE49-F238E27FC236}">
                <a16:creationId xmlns:a16="http://schemas.microsoft.com/office/drawing/2014/main" id="{288E3261-F857-9BB3-8730-55D1477AC788}"/>
              </a:ext>
            </a:extLst>
          </p:cNvPr>
          <p:cNvSpPr txBox="1">
            <a:spLocks/>
          </p:cNvSpPr>
          <p:nvPr/>
        </p:nvSpPr>
        <p:spPr>
          <a:xfrm>
            <a:off x="924849" y="4341530"/>
            <a:ext cx="2966484" cy="9590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 sz="2400">
                <a:solidFill>
                  <a:srgbClr val="C8C8C8"/>
                </a:solidFill>
              </a:defRPr>
            </a:pPr>
            <a:endParaRPr lang="en-GB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4EB5139-EF88-5698-9E5A-55CAB01160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525" y="908049"/>
            <a:ext cx="4765675" cy="822427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Volume II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9B27FCA-4E78-56D0-315A-A159687DA5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63525" y="1730477"/>
            <a:ext cx="4765675" cy="5034390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To Be Continued…</a:t>
            </a:r>
          </a:p>
        </p:txBody>
      </p:sp>
      <p:pic>
        <p:nvPicPr>
          <p:cNvPr id="11" name="Picture 10" descr="A logo with a red arrow and blue and white letters&#10;&#10;Description automatically generated">
            <a:extLst>
              <a:ext uri="{FF2B5EF4-FFF2-40B4-BE49-F238E27FC236}">
                <a16:creationId xmlns:a16="http://schemas.microsoft.com/office/drawing/2014/main" id="{20D27C30-92E0-7F27-2F7D-59AE6B7842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67717" y="20794"/>
            <a:ext cx="874628" cy="629733"/>
          </a:xfrm>
          <a:prstGeom prst="rect">
            <a:avLst/>
          </a:prstGeom>
        </p:spPr>
      </p:pic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3506D607-609C-327C-C7A8-DA7A867084D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5690524" y="91167"/>
            <a:ext cx="5180676" cy="6696061"/>
          </a:xfrm>
        </p:spPr>
      </p:pic>
    </p:spTree>
    <p:extLst>
      <p:ext uri="{BB962C8B-B14F-4D97-AF65-F5344CB8AC3E}">
        <p14:creationId xmlns:p14="http://schemas.microsoft.com/office/powerpoint/2010/main" val="25564581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7D04A1-455D-2B67-73EF-3489582814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and white sign&#10;&#10;Description automatically generated">
            <a:extLst>
              <a:ext uri="{FF2B5EF4-FFF2-40B4-BE49-F238E27FC236}">
                <a16:creationId xmlns:a16="http://schemas.microsoft.com/office/drawing/2014/main" id="{E22974A6-CE2A-DE93-C15A-BD583A6E55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525" y="253611"/>
            <a:ext cx="1552640" cy="394970"/>
          </a:xfrm>
          <a:prstGeom prst="rect">
            <a:avLst/>
          </a:prstGeom>
        </p:spPr>
      </p:pic>
      <p:sp>
        <p:nvSpPr>
          <p:cNvPr id="9" name="Subtitle 2">
            <a:extLst>
              <a:ext uri="{FF2B5EF4-FFF2-40B4-BE49-F238E27FC236}">
                <a16:creationId xmlns:a16="http://schemas.microsoft.com/office/drawing/2014/main" id="{85174B9A-5772-207E-D566-79B495B061B5}"/>
              </a:ext>
            </a:extLst>
          </p:cNvPr>
          <p:cNvSpPr txBox="1">
            <a:spLocks/>
          </p:cNvSpPr>
          <p:nvPr/>
        </p:nvSpPr>
        <p:spPr>
          <a:xfrm>
            <a:off x="924849" y="4341530"/>
            <a:ext cx="2966484" cy="9590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 sz="2400">
                <a:solidFill>
                  <a:srgbClr val="C8C8C8"/>
                </a:solidFill>
              </a:defRPr>
            </a:pPr>
            <a:endParaRPr lang="en-GB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327E224-C826-A360-63B8-488422313D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525" y="908050"/>
            <a:ext cx="4765675" cy="463550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bg1"/>
                </a:solidFill>
              </a:rPr>
              <a:t>2.1 Introduction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E7E6D248-389B-12EB-9AD6-12C649A8E85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873451" y="154751"/>
            <a:ext cx="5915501" cy="6548497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 Placeholder 5">
                <a:extLst>
                  <a:ext uri="{FF2B5EF4-FFF2-40B4-BE49-F238E27FC236}">
                    <a16:creationId xmlns:a16="http://schemas.microsoft.com/office/drawing/2014/main" id="{953662F9-22D2-9DD7-FC5E-887E766C3E79}"/>
                  </a:ext>
                </a:extLst>
              </p:cNvPr>
              <p:cNvSpPr>
                <a:spLocks noGrp="1"/>
              </p:cNvSpPr>
              <p:nvPr>
                <p:ph type="body" sz="half" idx="2"/>
              </p:nvPr>
            </p:nvSpPr>
            <p:spPr>
              <a:xfrm>
                <a:off x="263525" y="1371601"/>
                <a:ext cx="5141595" cy="5393266"/>
              </a:xfrm>
            </p:spPr>
            <p:txBody>
              <a:bodyPr>
                <a:normAutofit/>
              </a:bodyPr>
              <a:lstStyle/>
              <a:p>
                <a:r>
                  <a:rPr lang="en-GB" sz="2000" dirty="0">
                    <a:solidFill>
                      <a:schemeClr val="bg1"/>
                    </a:solidFill>
                  </a:rPr>
                  <a:t>Deep Inelastic Scattering (DIS)</a:t>
                </a:r>
              </a:p>
              <a:p>
                <a14:m>
                  <m:oMath xmlns:m="http://schemas.openxmlformats.org/officeDocument/2006/math">
                    <m:r>
                      <a:rPr lang="en-GB" sz="2000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𝑒</m:t>
                    </m:r>
                  </m:oMath>
                </a14:m>
                <a:r>
                  <a:rPr lang="en-GB" sz="2000" dirty="0">
                    <a:solidFill>
                      <a:schemeClr val="bg1"/>
                    </a:solidFill>
                  </a:rPr>
                  <a:t> - colliding electron  </a:t>
                </a:r>
              </a:p>
              <a:p>
                <a14:m>
                  <m:oMath xmlns:m="http://schemas.openxmlformats.org/officeDocument/2006/math">
                    <m:r>
                      <a:rPr lang="en-GB" sz="2000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GB" sz="2000" dirty="0">
                    <a:solidFill>
                      <a:schemeClr val="bg1"/>
                    </a:solidFill>
                  </a:rPr>
                  <a:t> - proton</a:t>
                </a:r>
              </a:p>
              <a:p>
                <a14:m>
                  <m:oMath xmlns:m="http://schemas.openxmlformats.org/officeDocument/2006/math">
                    <m:r>
                      <a:rPr lang="en-GB" sz="2000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sz="2000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2000" dirty="0">
                    <a:solidFill>
                      <a:schemeClr val="bg1"/>
                    </a:solidFill>
                  </a:rPr>
                  <a:t>- nuclei</a:t>
                </a:r>
              </a:p>
              <a:p>
                <a14:m>
                  <m:oMath xmlns:m="http://schemas.openxmlformats.org/officeDocument/2006/math">
                    <m:r>
                      <a:rPr lang="en-GB" sz="2000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𝑒</m:t>
                    </m:r>
                    <m:r>
                      <a:rPr lang="en-GB" sz="2000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′ </m:t>
                    </m:r>
                  </m:oMath>
                </a14:m>
                <a:r>
                  <a:rPr lang="en-GB" sz="2000" dirty="0">
                    <a:solidFill>
                      <a:schemeClr val="bg1"/>
                    </a:solidFill>
                  </a:rPr>
                  <a:t>- final state: scattered electron</a:t>
                </a:r>
              </a:p>
              <a:p>
                <a14:m>
                  <m:oMath xmlns:m="http://schemas.openxmlformats.org/officeDocument/2006/math">
                    <m:r>
                      <a:rPr lang="el-GR" sz="2000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l-GR" sz="2000" dirty="0">
                    <a:solidFill>
                      <a:schemeClr val="bg1"/>
                    </a:solidFill>
                  </a:rPr>
                  <a:t> - </a:t>
                </a:r>
                <a:r>
                  <a:rPr lang="en-GB" sz="2000" dirty="0">
                    <a:solidFill>
                      <a:schemeClr val="bg1"/>
                    </a:solidFill>
                  </a:rPr>
                  <a:t>neutrino</a:t>
                </a:r>
              </a:p>
              <a:p>
                <a14:m>
                  <m:oMath xmlns:m="http://schemas.openxmlformats.org/officeDocument/2006/math">
                    <m:r>
                      <a:rPr lang="el-GR" sz="2000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l-GR" sz="2000" dirty="0">
                    <a:solidFill>
                      <a:schemeClr val="bg1"/>
                    </a:solidFill>
                  </a:rPr>
                  <a:t> - </a:t>
                </a:r>
                <a:r>
                  <a:rPr lang="en-GB" sz="2000" dirty="0">
                    <a:solidFill>
                      <a:schemeClr val="bg1"/>
                    </a:solidFill>
                  </a:rPr>
                  <a:t>photon</a:t>
                </a:r>
              </a:p>
              <a:p>
                <a14:m>
                  <m:oMath xmlns:m="http://schemas.openxmlformats.org/officeDocument/2006/math">
                    <m:r>
                      <a:rPr lang="en-GB" sz="2000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h</m:t>
                    </m:r>
                  </m:oMath>
                </a14:m>
                <a:r>
                  <a:rPr lang="en-GB" sz="2000" dirty="0">
                    <a:solidFill>
                      <a:schemeClr val="bg1"/>
                    </a:solidFill>
                  </a:rPr>
                  <a:t> - hadron</a:t>
                </a:r>
              </a:p>
              <a:p>
                <a14:m>
                  <m:oMath xmlns:m="http://schemas.openxmlformats.org/officeDocument/2006/math">
                    <m:r>
                      <a:rPr lang="en-GB" sz="2000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𝑋</m:t>
                    </m:r>
                  </m:oMath>
                </a14:m>
                <a:r>
                  <a:rPr lang="en-GB" sz="2000" dirty="0">
                    <a:solidFill>
                      <a:schemeClr val="bg1"/>
                    </a:solidFill>
                  </a:rPr>
                  <a:t> -Hadronic final state </a:t>
                </a:r>
              </a:p>
              <a:p>
                <a:endParaRPr lang="en-GB" sz="20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" name="Text Placeholder 5">
                <a:extLst>
                  <a:ext uri="{FF2B5EF4-FFF2-40B4-BE49-F238E27FC236}">
                    <a16:creationId xmlns:a16="http://schemas.microsoft.com/office/drawing/2014/main" id="{953662F9-22D2-9DD7-FC5E-887E766C3E7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2"/>
              </p:nvPr>
            </p:nvSpPr>
            <p:spPr>
              <a:xfrm>
                <a:off x="263525" y="1371601"/>
                <a:ext cx="5141595" cy="5393266"/>
              </a:xfrm>
              <a:blipFill>
                <a:blip r:embed="rId4"/>
                <a:stretch>
                  <a:fillRect l="-1185" t="-10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 descr="A logo with a red arrow and blue and white letters&#10;&#10;Description automatically generated">
            <a:extLst>
              <a:ext uri="{FF2B5EF4-FFF2-40B4-BE49-F238E27FC236}">
                <a16:creationId xmlns:a16="http://schemas.microsoft.com/office/drawing/2014/main" id="{804C5EF0-9FB9-EC37-85B3-BC8F994FE35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67717" y="20794"/>
            <a:ext cx="874628" cy="629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37357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F74D7D-7A5C-829F-E11E-D00B9382DE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and white sign&#10;&#10;Description automatically generated">
            <a:extLst>
              <a:ext uri="{FF2B5EF4-FFF2-40B4-BE49-F238E27FC236}">
                <a16:creationId xmlns:a16="http://schemas.microsoft.com/office/drawing/2014/main" id="{BD523BC2-E71D-E0DD-4062-40BBD2A19D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525" y="253611"/>
            <a:ext cx="1552640" cy="394970"/>
          </a:xfrm>
          <a:prstGeom prst="rect">
            <a:avLst/>
          </a:prstGeom>
        </p:spPr>
      </p:pic>
      <p:sp>
        <p:nvSpPr>
          <p:cNvPr id="9" name="Subtitle 2">
            <a:extLst>
              <a:ext uri="{FF2B5EF4-FFF2-40B4-BE49-F238E27FC236}">
                <a16:creationId xmlns:a16="http://schemas.microsoft.com/office/drawing/2014/main" id="{CCE2A536-C5BA-8137-F94C-5C922E747DAC}"/>
              </a:ext>
            </a:extLst>
          </p:cNvPr>
          <p:cNvSpPr txBox="1">
            <a:spLocks/>
          </p:cNvSpPr>
          <p:nvPr/>
        </p:nvSpPr>
        <p:spPr>
          <a:xfrm>
            <a:off x="924849" y="4341530"/>
            <a:ext cx="2966484" cy="9590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 sz="2400">
                <a:solidFill>
                  <a:srgbClr val="C8C8C8"/>
                </a:solidFill>
              </a:defRPr>
            </a:pPr>
            <a:endParaRPr lang="en-GB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484EEC4-EBF3-C9AF-F73F-9E38561AD9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525" y="908050"/>
            <a:ext cx="4765675" cy="463550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bg1"/>
                </a:solidFill>
              </a:rPr>
              <a:t>2.1 Introduction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A5B9EF25-070E-D20B-D562-3CE54846139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391130" y="0"/>
            <a:ext cx="6011863" cy="6655170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 Placeholder 5">
                <a:extLst>
                  <a:ext uri="{FF2B5EF4-FFF2-40B4-BE49-F238E27FC236}">
                    <a16:creationId xmlns:a16="http://schemas.microsoft.com/office/drawing/2014/main" id="{9416CFB8-F064-85AA-B669-422A32E5D340}"/>
                  </a:ext>
                </a:extLst>
              </p:cNvPr>
              <p:cNvSpPr>
                <a:spLocks noGrp="1"/>
              </p:cNvSpPr>
              <p:nvPr>
                <p:ph type="body" sz="half" idx="2"/>
              </p:nvPr>
            </p:nvSpPr>
            <p:spPr>
              <a:xfrm>
                <a:off x="263525" y="1371601"/>
                <a:ext cx="5141595" cy="5393266"/>
              </a:xfrm>
            </p:spPr>
            <p:txBody>
              <a:bodyPr>
                <a:normAutofit/>
              </a:bodyPr>
              <a:lstStyle/>
              <a:p>
                <a:r>
                  <a:rPr lang="en-GB" sz="2000" dirty="0">
                    <a:solidFill>
                      <a:srgbClr val="FFFF00"/>
                    </a:solidFill>
                  </a:rPr>
                  <a:t>Neutral Inclusive DIS: 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 dirty="0">
                    <a:solidFill>
                      <a:schemeClr val="bg1"/>
                    </a:solidFill>
                  </a:rPr>
                  <a:t>Only scattered electron</a:t>
                </a:r>
              </a:p>
              <a:p>
                <a:endParaRPr lang="en-GB" sz="2000" dirty="0">
                  <a:solidFill>
                    <a:schemeClr val="bg1"/>
                  </a:solidFill>
                </a:endParaRPr>
              </a:p>
              <a:p>
                <a:r>
                  <a:rPr lang="en-GB" sz="2000" dirty="0">
                    <a:solidFill>
                      <a:srgbClr val="FFFF00"/>
                    </a:solidFill>
                  </a:rPr>
                  <a:t>Charge-current Inclusive DIS: 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 dirty="0">
                    <a:solidFill>
                      <a:schemeClr val="bg1"/>
                    </a:solidFill>
                  </a:rPr>
                  <a:t>Only final state particles</a:t>
                </a:r>
              </a:p>
              <a:p>
                <a:endParaRPr lang="en-GB" sz="2000" dirty="0">
                  <a:solidFill>
                    <a:schemeClr val="bg1"/>
                  </a:solidFill>
                </a:endParaRPr>
              </a:p>
              <a:p>
                <a:r>
                  <a:rPr lang="en-GB" sz="2000" dirty="0">
                    <a:solidFill>
                      <a:srgbClr val="FFFF00"/>
                    </a:solidFill>
                  </a:rPr>
                  <a:t>Semi-inclusive DIS: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 dirty="0">
                    <a:solidFill>
                      <a:schemeClr val="bg1"/>
                    </a:solidFill>
                  </a:rPr>
                  <a:t>F(</a:t>
                </a:r>
                <a14:m>
                  <m:oMath xmlns:m="http://schemas.openxmlformats.org/officeDocument/2006/math">
                    <m:r>
                      <a:rPr lang="en-GB" sz="2000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GB" sz="2000" dirty="0">
                    <a:solidFill>
                      <a:schemeClr val="bg1"/>
                    </a:solidFill>
                  </a:rPr>
                  <a:t>,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00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p>
                        <m:r>
                          <a:rPr lang="en-GB" sz="200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sz="2000" dirty="0">
                    <a:solidFill>
                      <a:schemeClr val="bg1"/>
                    </a:solidFill>
                  </a:rPr>
                  <a:t>)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 dirty="0">
                    <a:solidFill>
                      <a:schemeClr val="bg1"/>
                    </a:solidFill>
                  </a:rPr>
                  <a:t>At least one final state particle</a:t>
                </a:r>
              </a:p>
              <a:p>
                <a:endParaRPr lang="en-GB" sz="2000" dirty="0">
                  <a:solidFill>
                    <a:schemeClr val="bg1"/>
                  </a:solidFill>
                </a:endParaRPr>
              </a:p>
              <a:p>
                <a:r>
                  <a:rPr lang="en-GB" sz="2000" dirty="0">
                    <a:solidFill>
                      <a:srgbClr val="FFFF00"/>
                    </a:solidFill>
                  </a:rPr>
                  <a:t>Exclusive DIS: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 dirty="0">
                    <a:solidFill>
                      <a:schemeClr val="bg1"/>
                    </a:solidFill>
                  </a:rPr>
                  <a:t>All particles</a:t>
                </a:r>
              </a:p>
            </p:txBody>
          </p:sp>
        </mc:Choice>
        <mc:Fallback xmlns="">
          <p:sp>
            <p:nvSpPr>
              <p:cNvPr id="6" name="Text Placeholder 5">
                <a:extLst>
                  <a:ext uri="{FF2B5EF4-FFF2-40B4-BE49-F238E27FC236}">
                    <a16:creationId xmlns:a16="http://schemas.microsoft.com/office/drawing/2014/main" id="{9416CFB8-F064-85AA-B669-422A32E5D34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2"/>
              </p:nvPr>
            </p:nvSpPr>
            <p:spPr>
              <a:xfrm>
                <a:off x="263525" y="1371601"/>
                <a:ext cx="5141595" cy="5393266"/>
              </a:xfrm>
              <a:blipFill>
                <a:blip r:embed="rId4"/>
                <a:stretch>
                  <a:fillRect l="-1185" t="-10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 descr="A logo with a red arrow and blue and white letters&#10;&#10;Description automatically generated">
            <a:extLst>
              <a:ext uri="{FF2B5EF4-FFF2-40B4-BE49-F238E27FC236}">
                <a16:creationId xmlns:a16="http://schemas.microsoft.com/office/drawing/2014/main" id="{F40E19C2-075D-86E6-482E-D776A9C8D6C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67717" y="20794"/>
            <a:ext cx="874628" cy="629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78560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2024_11_13_Initial_Status_Report.pptx" id="{D89C7EF4-838A-45E5-A2BD-9FFC57D28F5B}" vid="{8738CF19-CABC-4E43-AFE4-88C5329FB1D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TM03457485[[fn=Mesh]]</Template>
  <TotalTime>830</TotalTime>
  <Words>2919</Words>
  <Application>Microsoft Office PowerPoint</Application>
  <PresentationFormat>Widescreen</PresentationFormat>
  <Paragraphs>462</Paragraphs>
  <Slides>74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74</vt:i4>
      </vt:variant>
    </vt:vector>
  </HeadingPairs>
  <TitlesOfParts>
    <vt:vector size="80" baseType="lpstr">
      <vt:lpstr>Aptos</vt:lpstr>
      <vt:lpstr>Aptos Display</vt:lpstr>
      <vt:lpstr>Arial</vt:lpstr>
      <vt:lpstr>Cambria Math</vt:lpstr>
      <vt:lpstr>Helvetica</vt:lpstr>
      <vt:lpstr>Office Theme</vt:lpstr>
      <vt:lpstr>PowerPoint Presentation</vt:lpstr>
      <vt:lpstr>Volume I – Executive Summary</vt:lpstr>
      <vt:lpstr>1. The Electron-Ion Collider</vt:lpstr>
      <vt:lpstr>1. The Electron-Ion Collider</vt:lpstr>
      <vt:lpstr>1. The Electron-Ion Collider</vt:lpstr>
      <vt:lpstr>1. The Electron-Ion Collider</vt:lpstr>
      <vt:lpstr>2.1 Introduction</vt:lpstr>
      <vt:lpstr>2.1 Introduction</vt:lpstr>
      <vt:lpstr>2.1 Introduction</vt:lpstr>
      <vt:lpstr>2.1 Introduction</vt:lpstr>
      <vt:lpstr>2.1 Introduction</vt:lpstr>
      <vt:lpstr>2.2 Origin of Nuclear Spin</vt:lpstr>
      <vt:lpstr>2.2 Origin of Nuclear Spin</vt:lpstr>
      <vt:lpstr>2.3 Origin of Nucleon Mass</vt:lpstr>
      <vt:lpstr>2.3 Origin of Nucleon Mass</vt:lpstr>
      <vt:lpstr>2.4 Multi-Dimensional Imaging of the Nucleon</vt:lpstr>
      <vt:lpstr>2.4 Multi-Dimensional Imaging of the Nucleon</vt:lpstr>
      <vt:lpstr>2.4 Multi-Dimensional Imaging of the Nucleon</vt:lpstr>
      <vt:lpstr>2.4 Multi-Dimensional Imaging of the Nucleon</vt:lpstr>
      <vt:lpstr>2.5 Imaging The Transverse Spatial Distribution of Partons</vt:lpstr>
      <vt:lpstr>2.5 Imaging The Transverse Spatial Distribution of Partons</vt:lpstr>
      <vt:lpstr>2.5 Imaging The Transverse Spatial Distribution of Partons</vt:lpstr>
      <vt:lpstr>2.6 Physics with High-Energy Nuclear Beams At The EIC</vt:lpstr>
      <vt:lpstr>2.6 Physics with High-Energy Nuclear Beams At The EIC</vt:lpstr>
      <vt:lpstr>2.6 Physics with High-Energy Nuclear Beams At The EIC</vt:lpstr>
      <vt:lpstr>2.7 Nuclear Modifications Of Parton Distribution Functions</vt:lpstr>
      <vt:lpstr>2.7 Nuclear Modifications Of Parton Distribution Functions</vt:lpstr>
      <vt:lpstr>2.7 Nuclear Modifications Of Parton Distribution Functions</vt:lpstr>
      <vt:lpstr>2.8 Passage of Color Charge Through Cold QCD Matter</vt:lpstr>
      <vt:lpstr>2.8 Passage of Color Charge Through Cold QCD Matter</vt:lpstr>
      <vt:lpstr>2.8 Passage of Color Charge Through Cold QCD Matter</vt:lpstr>
      <vt:lpstr>2.8 Passage of Color Charge Through Cold QCD Matter</vt:lpstr>
      <vt:lpstr>2.9 Connections to Other Fields</vt:lpstr>
      <vt:lpstr>2.9 Connections to Other Fields</vt:lpstr>
      <vt:lpstr>2.9 Connections to Other Fields</vt:lpstr>
      <vt:lpstr>2.10 Summary of Machine Design Parameters</vt:lpstr>
      <vt:lpstr>2.10 Summary of Machine Design Parameters</vt:lpstr>
      <vt:lpstr>2.10 Summary of Machine Design Parameters</vt:lpstr>
      <vt:lpstr>2.10 Summary of Machine Design Parameters</vt:lpstr>
      <vt:lpstr>2.10 Summary of Machine Design Parameters</vt:lpstr>
      <vt:lpstr>2.11 Summary Of Detector Requirements</vt:lpstr>
      <vt:lpstr>2.11 Summary Of Detector Requirements</vt:lpstr>
      <vt:lpstr>2.11 Summary Of Detector Requirements</vt:lpstr>
      <vt:lpstr>2.11 Summary Of Detector Requirements</vt:lpstr>
      <vt:lpstr>2.11 Summary Of Detector Requirements</vt:lpstr>
      <vt:lpstr>2.11 Summary Of Detector Requirements</vt:lpstr>
      <vt:lpstr>3. Detector Concepts</vt:lpstr>
      <vt:lpstr>3. Detector Concepts</vt:lpstr>
      <vt:lpstr>3. Detector Concepts</vt:lpstr>
      <vt:lpstr>3. Detector Concepts</vt:lpstr>
      <vt:lpstr>3.1 Tracking And Vertexing Detector Systems</vt:lpstr>
      <vt:lpstr>3.1 Tracking And Vertexing Detector Systems</vt:lpstr>
      <vt:lpstr>3.1 Tracking And Vertexing Detector Systems</vt:lpstr>
      <vt:lpstr>3.2 Particle Identification Detector Systems</vt:lpstr>
      <vt:lpstr>3.2 Particle Identification Detector Systems</vt:lpstr>
      <vt:lpstr>3.2 Particle Identification Detector Systems</vt:lpstr>
      <vt:lpstr>3.3 Calorimeter Detector Systems</vt:lpstr>
      <vt:lpstr>3.3 Calorimeter Detector Systems</vt:lpstr>
      <vt:lpstr>3.4 Auxiliary Detector Systems</vt:lpstr>
      <vt:lpstr>3.4 Auxiliary Detector Systems</vt:lpstr>
      <vt:lpstr>3.4 Auxiliary Detector Systems</vt:lpstr>
      <vt:lpstr>3.4 Auxiliary Detector Systems</vt:lpstr>
      <vt:lpstr>3.5 Two Complementary Detectors</vt:lpstr>
      <vt:lpstr>3.5 Two Complementary Detectors</vt:lpstr>
      <vt:lpstr>3.5 Two Complementary Detectors</vt:lpstr>
      <vt:lpstr>4. Opportunities For Detector Technology And Computing</vt:lpstr>
      <vt:lpstr>4. Opportunities For Detector Technology And Computing</vt:lpstr>
      <vt:lpstr>4. Opportunities For Detector Technology And Computing</vt:lpstr>
      <vt:lpstr>4. Opportunities For Detector Technology And Computing</vt:lpstr>
      <vt:lpstr>4. Opportunities For Detector Technology And Computing</vt:lpstr>
      <vt:lpstr>4. Opportunities For Detector Technology And Computing</vt:lpstr>
      <vt:lpstr>4. Opportunities For Detector Technology And Computing</vt:lpstr>
      <vt:lpstr>4. Opportunities For Detector Technology And Computing</vt:lpstr>
      <vt:lpstr>Volume II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Athavan Ramalingam (PhD Phys + Astronomy FT)</dc:creator>
  <cp:lastModifiedBy>Athavan Ramalingam (PhD Phys + Astronomy FT)</cp:lastModifiedBy>
  <cp:revision>14</cp:revision>
  <dcterms:created xsi:type="dcterms:W3CDTF">2024-12-11T23:24:15Z</dcterms:created>
  <dcterms:modified xsi:type="dcterms:W3CDTF">2024-12-12T13:59:14Z</dcterms:modified>
</cp:coreProperties>
</file>