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60" r:id="rId4"/>
    <p:sldId id="261" r:id="rId5"/>
    <p:sldId id="271" r:id="rId6"/>
    <p:sldId id="272" r:id="rId7"/>
    <p:sldId id="257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5" r:id="rId17"/>
    <p:sldId id="273" r:id="rId18"/>
    <p:sldId id="274" r:id="rId19"/>
    <p:sldId id="282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4" r:id="rId28"/>
    <p:sldId id="28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5" autoAdjust="0"/>
    <p:restoredTop sz="94660"/>
  </p:normalViewPr>
  <p:slideViewPr>
    <p:cSldViewPr snapToGrid="0">
      <p:cViewPr varScale="1">
        <p:scale>
          <a:sx n="64" d="100"/>
          <a:sy n="64" d="100"/>
        </p:scale>
        <p:origin x="9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FF0B5-EF0D-42C7-9F17-B58CFF82FCA6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C31967-30C8-4B4F-9A1A-B33A20CBC71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Produce beam of muons via pions decay by hitting protons on target </a:t>
          </a:r>
        </a:p>
      </dgm:t>
    </dgm:pt>
    <dgm:pt modelId="{B5D2DB17-46CD-4154-A340-30C00D1167FB}" type="parTrans" cxnId="{1DAA4F33-0AAA-4565-8048-E8461EC3AA20}">
      <dgm:prSet/>
      <dgm:spPr/>
      <dgm:t>
        <a:bodyPr/>
        <a:lstStyle/>
        <a:p>
          <a:endParaRPr lang="en-US"/>
        </a:p>
      </dgm:t>
    </dgm:pt>
    <dgm:pt modelId="{01DBE358-40E1-41D5-BDAF-3201D1155D80}" type="sibTrans" cxnId="{1DAA4F33-0AAA-4565-8048-E8461EC3AA20}">
      <dgm:prSet/>
      <dgm:spPr/>
      <dgm:t>
        <a:bodyPr/>
        <a:lstStyle/>
        <a:p>
          <a:endParaRPr lang="en-US"/>
        </a:p>
      </dgm:t>
    </dgm:pt>
    <dgm:pt modelId="{D8F7DFC0-180E-42C5-9EFD-4B95C1B2421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Collect and stop low momentum muons in stopping target</a:t>
          </a:r>
        </a:p>
      </dgm:t>
    </dgm:pt>
    <dgm:pt modelId="{4BB0716A-2A61-4BE6-ABF3-5A8E8117443C}" type="parTrans" cxnId="{ECE0A5DA-B985-42A9-8889-01994C0DF04B}">
      <dgm:prSet/>
      <dgm:spPr/>
      <dgm:t>
        <a:bodyPr/>
        <a:lstStyle/>
        <a:p>
          <a:endParaRPr lang="en-US"/>
        </a:p>
      </dgm:t>
    </dgm:pt>
    <dgm:pt modelId="{A8E6E60A-9C29-4EC4-AA9F-C833DF242A95}" type="sibTrans" cxnId="{ECE0A5DA-B985-42A9-8889-01994C0DF04B}">
      <dgm:prSet/>
      <dgm:spPr/>
      <dgm:t>
        <a:bodyPr/>
        <a:lstStyle/>
        <a:p>
          <a:endParaRPr lang="en-US"/>
        </a:p>
      </dgm:t>
    </dgm:pt>
    <dgm:pt modelId="{0FAE63F5-B5AB-4C4C-873D-D6B51B8CA7B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Muons are captured and cascade to K shell firing off X-rays</a:t>
          </a:r>
        </a:p>
      </dgm:t>
    </dgm:pt>
    <dgm:pt modelId="{ED9686BB-0A2A-4EC6-B37E-9CC3C1114ADA}" type="parTrans" cxnId="{DB153B21-1825-4BCD-8345-DAD2503C66F2}">
      <dgm:prSet/>
      <dgm:spPr/>
      <dgm:t>
        <a:bodyPr/>
        <a:lstStyle/>
        <a:p>
          <a:endParaRPr lang="en-US"/>
        </a:p>
      </dgm:t>
    </dgm:pt>
    <dgm:pt modelId="{CBCC9648-BF2B-46D4-9DEA-564738986C17}" type="sibTrans" cxnId="{DB153B21-1825-4BCD-8345-DAD2503C66F2}">
      <dgm:prSet/>
      <dgm:spPr/>
      <dgm:t>
        <a:bodyPr/>
        <a:lstStyle/>
        <a:p>
          <a:endParaRPr lang="en-US"/>
        </a:p>
      </dgm:t>
    </dgm:pt>
    <dgm:pt modelId="{D102847A-604B-4787-A4CB-EDA3BE4A487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Measure X-rays spectrum to estimate the number of captures</a:t>
          </a:r>
        </a:p>
      </dgm:t>
    </dgm:pt>
    <dgm:pt modelId="{413C015C-1033-43D4-8601-CECE9F4B67B1}" type="parTrans" cxnId="{0AFCD9F2-D560-45B0-94C7-37764EFF10BF}">
      <dgm:prSet/>
      <dgm:spPr/>
      <dgm:t>
        <a:bodyPr/>
        <a:lstStyle/>
        <a:p>
          <a:endParaRPr lang="en-US"/>
        </a:p>
      </dgm:t>
    </dgm:pt>
    <dgm:pt modelId="{076401E2-6AD4-42AC-B8E3-EDB7D82007D8}" type="sibTrans" cxnId="{0AFCD9F2-D560-45B0-94C7-37764EFF10BF}">
      <dgm:prSet/>
      <dgm:spPr/>
      <dgm:t>
        <a:bodyPr/>
        <a:lstStyle/>
        <a:p>
          <a:endParaRPr lang="en-US"/>
        </a:p>
      </dgm:t>
    </dgm:pt>
    <dgm:pt modelId="{26745FF8-9A5A-4B7A-A4AF-0C5C4C2F614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muon circles the nucleus and will</a:t>
          </a:r>
        </a:p>
      </dgm:t>
    </dgm:pt>
    <dgm:pt modelId="{E57FC393-8F74-4E9A-8825-81AC38C28D60}" type="parTrans" cxnId="{C5CF59C9-6D83-4EE9-A1F1-2334F20F9F7B}">
      <dgm:prSet/>
      <dgm:spPr/>
      <dgm:t>
        <a:bodyPr/>
        <a:lstStyle/>
        <a:p>
          <a:endParaRPr lang="en-US"/>
        </a:p>
      </dgm:t>
    </dgm:pt>
    <dgm:pt modelId="{6B887871-B46A-4CA9-AF73-EDE100D33A52}" type="sibTrans" cxnId="{C5CF59C9-6D83-4EE9-A1F1-2334F20F9F7B}">
      <dgm:prSet/>
      <dgm:spPr/>
      <dgm:t>
        <a:bodyPr/>
        <a:lstStyle/>
        <a:p>
          <a:endParaRPr lang="en-US"/>
        </a:p>
      </dgm:t>
    </dgm:pt>
    <dgm:pt modelId="{1F24DADF-9F87-4064-AC11-A393349854A2}" type="pres">
      <dgm:prSet presAssocID="{D40FF0B5-EF0D-42C7-9F17-B58CFF82FCA6}" presName="root" presStyleCnt="0">
        <dgm:presLayoutVars>
          <dgm:dir/>
          <dgm:resizeHandles val="exact"/>
        </dgm:presLayoutVars>
      </dgm:prSet>
      <dgm:spPr/>
    </dgm:pt>
    <dgm:pt modelId="{709FE3DA-42D8-450A-BFDB-AF7EAB0D9264}" type="pres">
      <dgm:prSet presAssocID="{D3C31967-30C8-4B4F-9A1A-B33A20CBC71C}" presName="compNode" presStyleCnt="0"/>
      <dgm:spPr/>
    </dgm:pt>
    <dgm:pt modelId="{72F9B4CB-43A6-4D86-BD48-317B0D6AAD29}" type="pres">
      <dgm:prSet presAssocID="{D3C31967-30C8-4B4F-9A1A-B33A20CBC71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53416A6A-78C4-4C0D-B6FB-FE55462B0654}" type="pres">
      <dgm:prSet presAssocID="{D3C31967-30C8-4B4F-9A1A-B33A20CBC71C}" presName="spaceRect" presStyleCnt="0"/>
      <dgm:spPr/>
    </dgm:pt>
    <dgm:pt modelId="{4CB6A401-55FA-42F9-82F4-0BB3361D8CAA}" type="pres">
      <dgm:prSet presAssocID="{D3C31967-30C8-4B4F-9A1A-B33A20CBC71C}" presName="textRect" presStyleLbl="revTx" presStyleIdx="0" presStyleCnt="5">
        <dgm:presLayoutVars>
          <dgm:chMax val="1"/>
          <dgm:chPref val="1"/>
        </dgm:presLayoutVars>
      </dgm:prSet>
      <dgm:spPr/>
    </dgm:pt>
    <dgm:pt modelId="{6517D537-2BC4-4869-953C-F63B8C11F6EE}" type="pres">
      <dgm:prSet presAssocID="{01DBE358-40E1-41D5-BDAF-3201D1155D80}" presName="sibTrans" presStyleCnt="0"/>
      <dgm:spPr/>
    </dgm:pt>
    <dgm:pt modelId="{7970B6B7-4BB7-4BB8-9A98-180EF4718C66}" type="pres">
      <dgm:prSet presAssocID="{D8F7DFC0-180E-42C5-9EFD-4B95C1B24216}" presName="compNode" presStyleCnt="0"/>
      <dgm:spPr/>
    </dgm:pt>
    <dgm:pt modelId="{B10AB676-BDBB-4EEF-B249-485BBFFAD872}" type="pres">
      <dgm:prSet presAssocID="{D8F7DFC0-180E-42C5-9EFD-4B95C1B2421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D3F4461B-901A-48C6-A7E3-82EB837F0EFD}" type="pres">
      <dgm:prSet presAssocID="{D8F7DFC0-180E-42C5-9EFD-4B95C1B24216}" presName="spaceRect" presStyleCnt="0"/>
      <dgm:spPr/>
    </dgm:pt>
    <dgm:pt modelId="{861CF906-212D-478E-8042-61811F50D9F6}" type="pres">
      <dgm:prSet presAssocID="{D8F7DFC0-180E-42C5-9EFD-4B95C1B24216}" presName="textRect" presStyleLbl="revTx" presStyleIdx="1" presStyleCnt="5">
        <dgm:presLayoutVars>
          <dgm:chMax val="1"/>
          <dgm:chPref val="1"/>
        </dgm:presLayoutVars>
      </dgm:prSet>
      <dgm:spPr/>
    </dgm:pt>
    <dgm:pt modelId="{3322DDFD-7E40-4B8C-8792-AD74AD3274E6}" type="pres">
      <dgm:prSet presAssocID="{A8E6E60A-9C29-4EC4-AA9F-C833DF242A95}" presName="sibTrans" presStyleCnt="0"/>
      <dgm:spPr/>
    </dgm:pt>
    <dgm:pt modelId="{098E1D71-A49B-4B78-B48E-56A3DC119D85}" type="pres">
      <dgm:prSet presAssocID="{0FAE63F5-B5AB-4C4C-873D-D6B51B8CA7B3}" presName="compNode" presStyleCnt="0"/>
      <dgm:spPr/>
    </dgm:pt>
    <dgm:pt modelId="{EED9E90A-0EB3-48E4-AD15-4BF789A6BC7F}" type="pres">
      <dgm:prSet presAssocID="{0FAE63F5-B5AB-4C4C-873D-D6B51B8CA7B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xplosion"/>
        </a:ext>
      </dgm:extLst>
    </dgm:pt>
    <dgm:pt modelId="{8847AAF2-09DD-474E-805C-4A7B15735B0C}" type="pres">
      <dgm:prSet presAssocID="{0FAE63F5-B5AB-4C4C-873D-D6B51B8CA7B3}" presName="spaceRect" presStyleCnt="0"/>
      <dgm:spPr/>
    </dgm:pt>
    <dgm:pt modelId="{7CA2FC8E-AF7A-40CE-ABE7-09C5212D4DE5}" type="pres">
      <dgm:prSet presAssocID="{0FAE63F5-B5AB-4C4C-873D-D6B51B8CA7B3}" presName="textRect" presStyleLbl="revTx" presStyleIdx="2" presStyleCnt="5">
        <dgm:presLayoutVars>
          <dgm:chMax val="1"/>
          <dgm:chPref val="1"/>
        </dgm:presLayoutVars>
      </dgm:prSet>
      <dgm:spPr/>
    </dgm:pt>
    <dgm:pt modelId="{59ED2E79-8663-4996-AC53-C773CDA25E25}" type="pres">
      <dgm:prSet presAssocID="{CBCC9648-BF2B-46D4-9DEA-564738986C17}" presName="sibTrans" presStyleCnt="0"/>
      <dgm:spPr/>
    </dgm:pt>
    <dgm:pt modelId="{DACDD20A-7B85-43F2-9096-650A6CDB01BE}" type="pres">
      <dgm:prSet presAssocID="{D102847A-604B-4787-A4CB-EDA3BE4A4879}" presName="compNode" presStyleCnt="0"/>
      <dgm:spPr/>
    </dgm:pt>
    <dgm:pt modelId="{996967F0-97EF-4B52-A27C-10662DC47089}" type="pres">
      <dgm:prSet presAssocID="{D102847A-604B-4787-A4CB-EDA3BE4A487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lculator"/>
        </a:ext>
      </dgm:extLst>
    </dgm:pt>
    <dgm:pt modelId="{3FC6182A-2193-480B-B4AC-C31AED66A486}" type="pres">
      <dgm:prSet presAssocID="{D102847A-604B-4787-A4CB-EDA3BE4A4879}" presName="spaceRect" presStyleCnt="0"/>
      <dgm:spPr/>
    </dgm:pt>
    <dgm:pt modelId="{A6771A90-90FB-4617-A958-A44787AAC49F}" type="pres">
      <dgm:prSet presAssocID="{D102847A-604B-4787-A4CB-EDA3BE4A4879}" presName="textRect" presStyleLbl="revTx" presStyleIdx="3" presStyleCnt="5">
        <dgm:presLayoutVars>
          <dgm:chMax val="1"/>
          <dgm:chPref val="1"/>
        </dgm:presLayoutVars>
      </dgm:prSet>
      <dgm:spPr/>
    </dgm:pt>
    <dgm:pt modelId="{0F0F45CA-FC80-42BA-AE5F-2CAACABFF325}" type="pres">
      <dgm:prSet presAssocID="{076401E2-6AD4-42AC-B8E3-EDB7D82007D8}" presName="sibTrans" presStyleCnt="0"/>
      <dgm:spPr/>
    </dgm:pt>
    <dgm:pt modelId="{0A050D32-4AA3-4BD7-82D6-9F74EDDE344D}" type="pres">
      <dgm:prSet presAssocID="{26745FF8-9A5A-4B7A-A4AF-0C5C4C2F6141}" presName="compNode" presStyleCnt="0"/>
      <dgm:spPr/>
    </dgm:pt>
    <dgm:pt modelId="{5C725C9A-10A3-40DD-8BE5-6BF411F2B2A5}" type="pres">
      <dgm:prSet presAssocID="{26745FF8-9A5A-4B7A-A4AF-0C5C4C2F6141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4DCACD2C-E22A-4794-AB3F-B64BB4A067EA}" type="pres">
      <dgm:prSet presAssocID="{26745FF8-9A5A-4B7A-A4AF-0C5C4C2F6141}" presName="spaceRect" presStyleCnt="0"/>
      <dgm:spPr/>
    </dgm:pt>
    <dgm:pt modelId="{90AB1B1E-2D63-4012-AE88-CB66D6078FAF}" type="pres">
      <dgm:prSet presAssocID="{26745FF8-9A5A-4B7A-A4AF-0C5C4C2F6141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9CBBEA15-0092-4B0D-81F9-162E0CE02A3A}" type="presOf" srcId="{0FAE63F5-B5AB-4C4C-873D-D6B51B8CA7B3}" destId="{7CA2FC8E-AF7A-40CE-ABE7-09C5212D4DE5}" srcOrd="0" destOrd="0" presId="urn:microsoft.com/office/officeart/2018/2/layout/IconLabelList"/>
    <dgm:cxn modelId="{DB153B21-1825-4BCD-8345-DAD2503C66F2}" srcId="{D40FF0B5-EF0D-42C7-9F17-B58CFF82FCA6}" destId="{0FAE63F5-B5AB-4C4C-873D-D6B51B8CA7B3}" srcOrd="2" destOrd="0" parTransId="{ED9686BB-0A2A-4EC6-B37E-9CC3C1114ADA}" sibTransId="{CBCC9648-BF2B-46D4-9DEA-564738986C17}"/>
    <dgm:cxn modelId="{1DAA4F33-0AAA-4565-8048-E8461EC3AA20}" srcId="{D40FF0B5-EF0D-42C7-9F17-B58CFF82FCA6}" destId="{D3C31967-30C8-4B4F-9A1A-B33A20CBC71C}" srcOrd="0" destOrd="0" parTransId="{B5D2DB17-46CD-4154-A340-30C00D1167FB}" sibTransId="{01DBE358-40E1-41D5-BDAF-3201D1155D80}"/>
    <dgm:cxn modelId="{8AA39783-FBE3-47AB-81EB-B8E6FCE6C627}" type="presOf" srcId="{D40FF0B5-EF0D-42C7-9F17-B58CFF82FCA6}" destId="{1F24DADF-9F87-4064-AC11-A393349854A2}" srcOrd="0" destOrd="0" presId="urn:microsoft.com/office/officeart/2018/2/layout/IconLabelList"/>
    <dgm:cxn modelId="{EC099E8A-78B1-470E-B1E8-B60530E23E85}" type="presOf" srcId="{D8F7DFC0-180E-42C5-9EFD-4B95C1B24216}" destId="{861CF906-212D-478E-8042-61811F50D9F6}" srcOrd="0" destOrd="0" presId="urn:microsoft.com/office/officeart/2018/2/layout/IconLabelList"/>
    <dgm:cxn modelId="{EFCC68B5-FDFA-4A48-A797-5C1546951090}" type="presOf" srcId="{D102847A-604B-4787-A4CB-EDA3BE4A4879}" destId="{A6771A90-90FB-4617-A958-A44787AAC49F}" srcOrd="0" destOrd="0" presId="urn:microsoft.com/office/officeart/2018/2/layout/IconLabelList"/>
    <dgm:cxn modelId="{C5CF59C9-6D83-4EE9-A1F1-2334F20F9F7B}" srcId="{D40FF0B5-EF0D-42C7-9F17-B58CFF82FCA6}" destId="{26745FF8-9A5A-4B7A-A4AF-0C5C4C2F6141}" srcOrd="4" destOrd="0" parTransId="{E57FC393-8F74-4E9A-8825-81AC38C28D60}" sibTransId="{6B887871-B46A-4CA9-AF73-EDE100D33A52}"/>
    <dgm:cxn modelId="{ECE0A5DA-B985-42A9-8889-01994C0DF04B}" srcId="{D40FF0B5-EF0D-42C7-9F17-B58CFF82FCA6}" destId="{D8F7DFC0-180E-42C5-9EFD-4B95C1B24216}" srcOrd="1" destOrd="0" parTransId="{4BB0716A-2A61-4BE6-ABF3-5A8E8117443C}" sibTransId="{A8E6E60A-9C29-4EC4-AA9F-C833DF242A95}"/>
    <dgm:cxn modelId="{0CE48CE3-A1EE-4DC0-9123-F8BB2D79DE2A}" type="presOf" srcId="{D3C31967-30C8-4B4F-9A1A-B33A20CBC71C}" destId="{4CB6A401-55FA-42F9-82F4-0BB3361D8CAA}" srcOrd="0" destOrd="0" presId="urn:microsoft.com/office/officeart/2018/2/layout/IconLabelList"/>
    <dgm:cxn modelId="{0C90DBE4-264D-44C7-A0F3-AAC6B63F4504}" type="presOf" srcId="{26745FF8-9A5A-4B7A-A4AF-0C5C4C2F6141}" destId="{90AB1B1E-2D63-4012-AE88-CB66D6078FAF}" srcOrd="0" destOrd="0" presId="urn:microsoft.com/office/officeart/2018/2/layout/IconLabelList"/>
    <dgm:cxn modelId="{0AFCD9F2-D560-45B0-94C7-37764EFF10BF}" srcId="{D40FF0B5-EF0D-42C7-9F17-B58CFF82FCA6}" destId="{D102847A-604B-4787-A4CB-EDA3BE4A4879}" srcOrd="3" destOrd="0" parTransId="{413C015C-1033-43D4-8601-CECE9F4B67B1}" sibTransId="{076401E2-6AD4-42AC-B8E3-EDB7D82007D8}"/>
    <dgm:cxn modelId="{51BBE5C2-819F-4027-BD7A-6BD44DBC353E}" type="presParOf" srcId="{1F24DADF-9F87-4064-AC11-A393349854A2}" destId="{709FE3DA-42D8-450A-BFDB-AF7EAB0D9264}" srcOrd="0" destOrd="0" presId="urn:microsoft.com/office/officeart/2018/2/layout/IconLabelList"/>
    <dgm:cxn modelId="{7DA5F219-0651-4012-88D1-1A49FEA48F6A}" type="presParOf" srcId="{709FE3DA-42D8-450A-BFDB-AF7EAB0D9264}" destId="{72F9B4CB-43A6-4D86-BD48-317B0D6AAD29}" srcOrd="0" destOrd="0" presId="urn:microsoft.com/office/officeart/2018/2/layout/IconLabelList"/>
    <dgm:cxn modelId="{2A543D95-48B2-4BC1-89CF-C7C5D67CE8FD}" type="presParOf" srcId="{709FE3DA-42D8-450A-BFDB-AF7EAB0D9264}" destId="{53416A6A-78C4-4C0D-B6FB-FE55462B0654}" srcOrd="1" destOrd="0" presId="urn:microsoft.com/office/officeart/2018/2/layout/IconLabelList"/>
    <dgm:cxn modelId="{6A28BD38-EE7B-44C4-9ACE-FAFBF6369E34}" type="presParOf" srcId="{709FE3DA-42D8-450A-BFDB-AF7EAB0D9264}" destId="{4CB6A401-55FA-42F9-82F4-0BB3361D8CAA}" srcOrd="2" destOrd="0" presId="urn:microsoft.com/office/officeart/2018/2/layout/IconLabelList"/>
    <dgm:cxn modelId="{1D3102CB-C63D-4F37-A9E4-33E19F442640}" type="presParOf" srcId="{1F24DADF-9F87-4064-AC11-A393349854A2}" destId="{6517D537-2BC4-4869-953C-F63B8C11F6EE}" srcOrd="1" destOrd="0" presId="urn:microsoft.com/office/officeart/2018/2/layout/IconLabelList"/>
    <dgm:cxn modelId="{BDA84EEC-BEFB-48CB-9117-7362A4E37769}" type="presParOf" srcId="{1F24DADF-9F87-4064-AC11-A393349854A2}" destId="{7970B6B7-4BB7-4BB8-9A98-180EF4718C66}" srcOrd="2" destOrd="0" presId="urn:microsoft.com/office/officeart/2018/2/layout/IconLabelList"/>
    <dgm:cxn modelId="{981462D2-1624-4C1A-818B-CB70962D8F2F}" type="presParOf" srcId="{7970B6B7-4BB7-4BB8-9A98-180EF4718C66}" destId="{B10AB676-BDBB-4EEF-B249-485BBFFAD872}" srcOrd="0" destOrd="0" presId="urn:microsoft.com/office/officeart/2018/2/layout/IconLabelList"/>
    <dgm:cxn modelId="{95021435-303B-41D5-8034-35DB16683E8A}" type="presParOf" srcId="{7970B6B7-4BB7-4BB8-9A98-180EF4718C66}" destId="{D3F4461B-901A-48C6-A7E3-82EB837F0EFD}" srcOrd="1" destOrd="0" presId="urn:microsoft.com/office/officeart/2018/2/layout/IconLabelList"/>
    <dgm:cxn modelId="{8B4DAE53-3A48-48B4-AC18-A2C39BD75DF2}" type="presParOf" srcId="{7970B6B7-4BB7-4BB8-9A98-180EF4718C66}" destId="{861CF906-212D-478E-8042-61811F50D9F6}" srcOrd="2" destOrd="0" presId="urn:microsoft.com/office/officeart/2018/2/layout/IconLabelList"/>
    <dgm:cxn modelId="{78C222C6-FC3D-4C76-A735-FAAD194B9306}" type="presParOf" srcId="{1F24DADF-9F87-4064-AC11-A393349854A2}" destId="{3322DDFD-7E40-4B8C-8792-AD74AD3274E6}" srcOrd="3" destOrd="0" presId="urn:microsoft.com/office/officeart/2018/2/layout/IconLabelList"/>
    <dgm:cxn modelId="{9D644AFE-CD62-4F26-8467-A6B0C81E6E0C}" type="presParOf" srcId="{1F24DADF-9F87-4064-AC11-A393349854A2}" destId="{098E1D71-A49B-4B78-B48E-56A3DC119D85}" srcOrd="4" destOrd="0" presId="urn:microsoft.com/office/officeart/2018/2/layout/IconLabelList"/>
    <dgm:cxn modelId="{85A83CCA-D6CC-4C8A-BE21-05C7BE56B7DE}" type="presParOf" srcId="{098E1D71-A49B-4B78-B48E-56A3DC119D85}" destId="{EED9E90A-0EB3-48E4-AD15-4BF789A6BC7F}" srcOrd="0" destOrd="0" presId="urn:microsoft.com/office/officeart/2018/2/layout/IconLabelList"/>
    <dgm:cxn modelId="{5B16CF8C-36CD-4EF2-A859-48096EF0A1CD}" type="presParOf" srcId="{098E1D71-A49B-4B78-B48E-56A3DC119D85}" destId="{8847AAF2-09DD-474E-805C-4A7B15735B0C}" srcOrd="1" destOrd="0" presId="urn:microsoft.com/office/officeart/2018/2/layout/IconLabelList"/>
    <dgm:cxn modelId="{1E3117F5-8572-453A-8920-A41C6304005B}" type="presParOf" srcId="{098E1D71-A49B-4B78-B48E-56A3DC119D85}" destId="{7CA2FC8E-AF7A-40CE-ABE7-09C5212D4DE5}" srcOrd="2" destOrd="0" presId="urn:microsoft.com/office/officeart/2018/2/layout/IconLabelList"/>
    <dgm:cxn modelId="{17558767-4462-4F9F-A3B5-C8273E12193B}" type="presParOf" srcId="{1F24DADF-9F87-4064-AC11-A393349854A2}" destId="{59ED2E79-8663-4996-AC53-C773CDA25E25}" srcOrd="5" destOrd="0" presId="urn:microsoft.com/office/officeart/2018/2/layout/IconLabelList"/>
    <dgm:cxn modelId="{DD871A7B-C348-43EC-BB2E-B88509083CA3}" type="presParOf" srcId="{1F24DADF-9F87-4064-AC11-A393349854A2}" destId="{DACDD20A-7B85-43F2-9096-650A6CDB01BE}" srcOrd="6" destOrd="0" presId="urn:microsoft.com/office/officeart/2018/2/layout/IconLabelList"/>
    <dgm:cxn modelId="{CBDF2F20-46E1-4039-B407-482719EF7A83}" type="presParOf" srcId="{DACDD20A-7B85-43F2-9096-650A6CDB01BE}" destId="{996967F0-97EF-4B52-A27C-10662DC47089}" srcOrd="0" destOrd="0" presId="urn:microsoft.com/office/officeart/2018/2/layout/IconLabelList"/>
    <dgm:cxn modelId="{36A0B630-6F8D-42C7-BFCF-1EE609ADBA38}" type="presParOf" srcId="{DACDD20A-7B85-43F2-9096-650A6CDB01BE}" destId="{3FC6182A-2193-480B-B4AC-C31AED66A486}" srcOrd="1" destOrd="0" presId="urn:microsoft.com/office/officeart/2018/2/layout/IconLabelList"/>
    <dgm:cxn modelId="{ACD4F571-C382-4DCA-9D3F-5710C526FF43}" type="presParOf" srcId="{DACDD20A-7B85-43F2-9096-650A6CDB01BE}" destId="{A6771A90-90FB-4617-A958-A44787AAC49F}" srcOrd="2" destOrd="0" presId="urn:microsoft.com/office/officeart/2018/2/layout/IconLabelList"/>
    <dgm:cxn modelId="{35CF09BB-AE4A-44F2-8198-B29B15B2C1FA}" type="presParOf" srcId="{1F24DADF-9F87-4064-AC11-A393349854A2}" destId="{0F0F45CA-FC80-42BA-AE5F-2CAACABFF325}" srcOrd="7" destOrd="0" presId="urn:microsoft.com/office/officeart/2018/2/layout/IconLabelList"/>
    <dgm:cxn modelId="{0DF2A60B-883E-4769-85ED-83316D50E8A5}" type="presParOf" srcId="{1F24DADF-9F87-4064-AC11-A393349854A2}" destId="{0A050D32-4AA3-4BD7-82D6-9F74EDDE344D}" srcOrd="8" destOrd="0" presId="urn:microsoft.com/office/officeart/2018/2/layout/IconLabelList"/>
    <dgm:cxn modelId="{3F083898-F7D6-42E0-9E82-DC2EF6DFE3D4}" type="presParOf" srcId="{0A050D32-4AA3-4BD7-82D6-9F74EDDE344D}" destId="{5C725C9A-10A3-40DD-8BE5-6BF411F2B2A5}" srcOrd="0" destOrd="0" presId="urn:microsoft.com/office/officeart/2018/2/layout/IconLabelList"/>
    <dgm:cxn modelId="{7500A8A7-7418-4869-ACC8-4921F508AFEB}" type="presParOf" srcId="{0A050D32-4AA3-4BD7-82D6-9F74EDDE344D}" destId="{4DCACD2C-E22A-4794-AB3F-B64BB4A067EA}" srcOrd="1" destOrd="0" presId="urn:microsoft.com/office/officeart/2018/2/layout/IconLabelList"/>
    <dgm:cxn modelId="{9EA67AE5-D92D-471F-AB26-A942D06EB2AE}" type="presParOf" srcId="{0A050D32-4AA3-4BD7-82D6-9F74EDDE344D}" destId="{90AB1B1E-2D63-4012-AE88-CB66D6078FA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E41877-F933-4131-A8F6-9B99798E0591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24317DE-885E-4DBD-903B-9E04EF7DAFB0}">
      <dgm:prSet custT="1"/>
      <dgm:spPr/>
      <dgm:t>
        <a:bodyPr/>
        <a:lstStyle/>
        <a:p>
          <a:r>
            <a: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Linac 0 → 400 MeV</a:t>
          </a:r>
        </a:p>
      </dgm:t>
    </dgm:pt>
    <dgm:pt modelId="{B9B4F43F-74AD-40F7-8082-734CBD7FB03A}" type="parTrans" cxnId="{850D3559-4A3F-4403-8D65-2C9AC138FA5A}">
      <dgm:prSet/>
      <dgm:spPr/>
      <dgm:t>
        <a:bodyPr/>
        <a:lstStyle/>
        <a:p>
          <a:endParaRPr lang="en-US"/>
        </a:p>
      </dgm:t>
    </dgm:pt>
    <dgm:pt modelId="{2FBF614E-E49C-498B-BFF6-40178ED088BD}" type="sibTrans" cxnId="{850D3559-4A3F-4403-8D65-2C9AC138FA5A}">
      <dgm:prSet/>
      <dgm:spPr/>
      <dgm:t>
        <a:bodyPr/>
        <a:lstStyle/>
        <a:p>
          <a:endParaRPr lang="en-US"/>
        </a:p>
      </dgm:t>
    </dgm:pt>
    <dgm:pt modelId="{171DDE69-231E-48F7-A763-9D0EB0654971}">
      <dgm:prSet custT="1"/>
      <dgm:spPr/>
      <dgm:t>
        <a:bodyPr/>
        <a:lstStyle/>
        <a:p>
          <a:r>
            <a: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Booster 400 MeV → 8 GeV</a:t>
          </a:r>
        </a:p>
      </dgm:t>
    </dgm:pt>
    <dgm:pt modelId="{2AABB331-6A1A-4498-A5A4-FEBF475BD49D}" type="parTrans" cxnId="{001ED962-FE96-4D40-8EC2-2EFD8A60225A}">
      <dgm:prSet/>
      <dgm:spPr/>
      <dgm:t>
        <a:bodyPr/>
        <a:lstStyle/>
        <a:p>
          <a:endParaRPr lang="en-US"/>
        </a:p>
      </dgm:t>
    </dgm:pt>
    <dgm:pt modelId="{C6CB2669-6E08-4304-914B-8D8423C550EC}" type="sibTrans" cxnId="{001ED962-FE96-4D40-8EC2-2EFD8A60225A}">
      <dgm:prSet/>
      <dgm:spPr/>
      <dgm:t>
        <a:bodyPr/>
        <a:lstStyle/>
        <a:p>
          <a:endParaRPr lang="en-US"/>
        </a:p>
      </dgm:t>
    </dgm:pt>
    <dgm:pt modelId="{5706F2CB-2E49-494B-BCB0-553CF96E5593}">
      <dgm:prSet custT="1"/>
      <dgm:spPr/>
      <dgm:t>
        <a:bodyPr/>
        <a:lstStyle/>
        <a:p>
          <a:r>
            <a: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Recycler re-bunches protons</a:t>
          </a:r>
        </a:p>
      </dgm:t>
    </dgm:pt>
    <dgm:pt modelId="{3A64D69C-810E-4011-8DB9-57D6CF867087}" type="parTrans" cxnId="{7B20CA21-8E6E-4AF2-A29B-E72D329CB378}">
      <dgm:prSet/>
      <dgm:spPr/>
      <dgm:t>
        <a:bodyPr/>
        <a:lstStyle/>
        <a:p>
          <a:endParaRPr lang="en-US"/>
        </a:p>
      </dgm:t>
    </dgm:pt>
    <dgm:pt modelId="{09B8382B-14CC-4A9C-A75A-77FCF2E61A89}" type="sibTrans" cxnId="{7B20CA21-8E6E-4AF2-A29B-E72D329CB378}">
      <dgm:prSet/>
      <dgm:spPr/>
      <dgm:t>
        <a:bodyPr/>
        <a:lstStyle/>
        <a:p>
          <a:endParaRPr lang="en-US"/>
        </a:p>
      </dgm:t>
    </dgm:pt>
    <dgm:pt modelId="{868CDA6B-41D5-4084-A232-64296FB20CCF}">
      <dgm:prSet custT="1"/>
      <dgm:spPr/>
      <dgm:t>
        <a:bodyPr/>
        <a:lstStyle/>
        <a:p>
          <a:r>
            <a: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Delivery Ring slow extracts protons</a:t>
          </a:r>
        </a:p>
      </dgm:t>
    </dgm:pt>
    <dgm:pt modelId="{F99CFD58-A0B0-4407-9F94-103581D452CA}" type="parTrans" cxnId="{C7042E98-2465-4BE3-98D2-9E946FD2A713}">
      <dgm:prSet/>
      <dgm:spPr/>
      <dgm:t>
        <a:bodyPr/>
        <a:lstStyle/>
        <a:p>
          <a:endParaRPr lang="en-US"/>
        </a:p>
      </dgm:t>
    </dgm:pt>
    <dgm:pt modelId="{353B27EB-E8D3-48C5-AC36-C3F2613B0C28}" type="sibTrans" cxnId="{C7042E98-2465-4BE3-98D2-9E946FD2A713}">
      <dgm:prSet/>
      <dgm:spPr/>
      <dgm:t>
        <a:bodyPr/>
        <a:lstStyle/>
        <a:p>
          <a:endParaRPr lang="en-US"/>
        </a:p>
      </dgm:t>
    </dgm:pt>
    <dgm:pt modelId="{B9E67D72-25DF-4E98-888B-8E4F70EEAEE6}">
      <dgm:prSet custT="1"/>
      <dgm:spPr/>
      <dgm:t>
        <a:bodyPr/>
        <a:lstStyle/>
        <a:p>
          <a:r>
            <a: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Mu2e production target produce pions</a:t>
          </a:r>
        </a:p>
      </dgm:t>
    </dgm:pt>
    <dgm:pt modelId="{64DBA3B7-7EBA-47EE-8118-A2756398CE7B}" type="parTrans" cxnId="{5A0D7114-A1A2-4ADE-805B-6DF626492780}">
      <dgm:prSet/>
      <dgm:spPr/>
      <dgm:t>
        <a:bodyPr/>
        <a:lstStyle/>
        <a:p>
          <a:endParaRPr lang="en-US"/>
        </a:p>
      </dgm:t>
    </dgm:pt>
    <dgm:pt modelId="{0B5AE108-E154-4A5B-90ED-A1E2AC947AFE}" type="sibTrans" cxnId="{5A0D7114-A1A2-4ADE-805B-6DF626492780}">
      <dgm:prSet/>
      <dgm:spPr/>
      <dgm:t>
        <a:bodyPr/>
        <a:lstStyle/>
        <a:p>
          <a:endParaRPr lang="en-US"/>
        </a:p>
      </dgm:t>
    </dgm:pt>
    <dgm:pt modelId="{8B8B3AC5-423B-47C0-BE23-92C84561B4A2}" type="pres">
      <dgm:prSet presAssocID="{2DE41877-F933-4131-A8F6-9B99798E0591}" presName="vert0" presStyleCnt="0">
        <dgm:presLayoutVars>
          <dgm:dir/>
          <dgm:animOne val="branch"/>
          <dgm:animLvl val="lvl"/>
        </dgm:presLayoutVars>
      </dgm:prSet>
      <dgm:spPr/>
    </dgm:pt>
    <dgm:pt modelId="{A4B12EC0-6E2A-41A3-9F11-977B452E6E0D}" type="pres">
      <dgm:prSet presAssocID="{524317DE-885E-4DBD-903B-9E04EF7DAFB0}" presName="thickLine" presStyleLbl="alignNode1" presStyleIdx="0" presStyleCnt="5"/>
      <dgm:spPr/>
    </dgm:pt>
    <dgm:pt modelId="{B7816EFA-F0D0-46AD-979C-9A57873F1784}" type="pres">
      <dgm:prSet presAssocID="{524317DE-885E-4DBD-903B-9E04EF7DAFB0}" presName="horz1" presStyleCnt="0"/>
      <dgm:spPr/>
    </dgm:pt>
    <dgm:pt modelId="{0E9F6418-4E19-49BA-BA91-FC0214032778}" type="pres">
      <dgm:prSet presAssocID="{524317DE-885E-4DBD-903B-9E04EF7DAFB0}" presName="tx1" presStyleLbl="revTx" presStyleIdx="0" presStyleCnt="5"/>
      <dgm:spPr/>
    </dgm:pt>
    <dgm:pt modelId="{1324C184-108B-4810-B31A-3E9F6D6409E2}" type="pres">
      <dgm:prSet presAssocID="{524317DE-885E-4DBD-903B-9E04EF7DAFB0}" presName="vert1" presStyleCnt="0"/>
      <dgm:spPr/>
    </dgm:pt>
    <dgm:pt modelId="{2939EDE0-E7AF-435E-80A5-3DF4A94643EC}" type="pres">
      <dgm:prSet presAssocID="{171DDE69-231E-48F7-A763-9D0EB0654971}" presName="thickLine" presStyleLbl="alignNode1" presStyleIdx="1" presStyleCnt="5"/>
      <dgm:spPr/>
    </dgm:pt>
    <dgm:pt modelId="{AF5DAF4E-0FA0-4212-96A0-9DD31B890791}" type="pres">
      <dgm:prSet presAssocID="{171DDE69-231E-48F7-A763-9D0EB0654971}" presName="horz1" presStyleCnt="0"/>
      <dgm:spPr/>
    </dgm:pt>
    <dgm:pt modelId="{F4D3492E-237C-4A21-AF2F-F110FE834E99}" type="pres">
      <dgm:prSet presAssocID="{171DDE69-231E-48F7-A763-9D0EB0654971}" presName="tx1" presStyleLbl="revTx" presStyleIdx="1" presStyleCnt="5"/>
      <dgm:spPr/>
    </dgm:pt>
    <dgm:pt modelId="{6DB55B6A-26BC-494A-83A4-9E3EBB6C924A}" type="pres">
      <dgm:prSet presAssocID="{171DDE69-231E-48F7-A763-9D0EB0654971}" presName="vert1" presStyleCnt="0"/>
      <dgm:spPr/>
    </dgm:pt>
    <dgm:pt modelId="{BD134DB4-E37C-48C0-9A7F-2BC9A64E1616}" type="pres">
      <dgm:prSet presAssocID="{5706F2CB-2E49-494B-BCB0-553CF96E5593}" presName="thickLine" presStyleLbl="alignNode1" presStyleIdx="2" presStyleCnt="5"/>
      <dgm:spPr/>
    </dgm:pt>
    <dgm:pt modelId="{5154BA9E-3DD8-4CFA-A67C-8BDAC5B819D9}" type="pres">
      <dgm:prSet presAssocID="{5706F2CB-2E49-494B-BCB0-553CF96E5593}" presName="horz1" presStyleCnt="0"/>
      <dgm:spPr/>
    </dgm:pt>
    <dgm:pt modelId="{F65471A7-0836-48E3-B8F8-7314BF166763}" type="pres">
      <dgm:prSet presAssocID="{5706F2CB-2E49-494B-BCB0-553CF96E5593}" presName="tx1" presStyleLbl="revTx" presStyleIdx="2" presStyleCnt="5"/>
      <dgm:spPr/>
    </dgm:pt>
    <dgm:pt modelId="{0BBCC7E8-51F8-4FCB-90A9-8B12B6AA3896}" type="pres">
      <dgm:prSet presAssocID="{5706F2CB-2E49-494B-BCB0-553CF96E5593}" presName="vert1" presStyleCnt="0"/>
      <dgm:spPr/>
    </dgm:pt>
    <dgm:pt modelId="{BE6CD32F-AA11-4151-8BED-882F8CE82CEE}" type="pres">
      <dgm:prSet presAssocID="{868CDA6B-41D5-4084-A232-64296FB20CCF}" presName="thickLine" presStyleLbl="alignNode1" presStyleIdx="3" presStyleCnt="5"/>
      <dgm:spPr/>
    </dgm:pt>
    <dgm:pt modelId="{B52EA679-934A-461A-AC59-57BF99DF94A2}" type="pres">
      <dgm:prSet presAssocID="{868CDA6B-41D5-4084-A232-64296FB20CCF}" presName="horz1" presStyleCnt="0"/>
      <dgm:spPr/>
    </dgm:pt>
    <dgm:pt modelId="{96BD3108-3D82-4595-A656-A1F766E15AAB}" type="pres">
      <dgm:prSet presAssocID="{868CDA6B-41D5-4084-A232-64296FB20CCF}" presName="tx1" presStyleLbl="revTx" presStyleIdx="3" presStyleCnt="5"/>
      <dgm:spPr/>
    </dgm:pt>
    <dgm:pt modelId="{3F1F8ECF-CB04-40FE-9573-078899AB6F45}" type="pres">
      <dgm:prSet presAssocID="{868CDA6B-41D5-4084-A232-64296FB20CCF}" presName="vert1" presStyleCnt="0"/>
      <dgm:spPr/>
    </dgm:pt>
    <dgm:pt modelId="{E0A2CCB6-4263-46C2-B355-A0EFFB9CDC77}" type="pres">
      <dgm:prSet presAssocID="{B9E67D72-25DF-4E98-888B-8E4F70EEAEE6}" presName="thickLine" presStyleLbl="alignNode1" presStyleIdx="4" presStyleCnt="5"/>
      <dgm:spPr/>
    </dgm:pt>
    <dgm:pt modelId="{F8B0280E-7534-4E77-95CA-303CC2591EA8}" type="pres">
      <dgm:prSet presAssocID="{B9E67D72-25DF-4E98-888B-8E4F70EEAEE6}" presName="horz1" presStyleCnt="0"/>
      <dgm:spPr/>
    </dgm:pt>
    <dgm:pt modelId="{9DDFF45D-CD71-4663-91DA-BAB111C3FF34}" type="pres">
      <dgm:prSet presAssocID="{B9E67D72-25DF-4E98-888B-8E4F70EEAEE6}" presName="tx1" presStyleLbl="revTx" presStyleIdx="4" presStyleCnt="5"/>
      <dgm:spPr/>
    </dgm:pt>
    <dgm:pt modelId="{AEE290A6-2B69-489D-8864-4330769686B1}" type="pres">
      <dgm:prSet presAssocID="{B9E67D72-25DF-4E98-888B-8E4F70EEAEE6}" presName="vert1" presStyleCnt="0"/>
      <dgm:spPr/>
    </dgm:pt>
  </dgm:ptLst>
  <dgm:cxnLst>
    <dgm:cxn modelId="{5A0D7114-A1A2-4ADE-805B-6DF626492780}" srcId="{2DE41877-F933-4131-A8F6-9B99798E0591}" destId="{B9E67D72-25DF-4E98-888B-8E4F70EEAEE6}" srcOrd="4" destOrd="0" parTransId="{64DBA3B7-7EBA-47EE-8118-A2756398CE7B}" sibTransId="{0B5AE108-E154-4A5B-90ED-A1E2AC947AFE}"/>
    <dgm:cxn modelId="{7B20CA21-8E6E-4AF2-A29B-E72D329CB378}" srcId="{2DE41877-F933-4131-A8F6-9B99798E0591}" destId="{5706F2CB-2E49-494B-BCB0-553CF96E5593}" srcOrd="2" destOrd="0" parTransId="{3A64D69C-810E-4011-8DB9-57D6CF867087}" sibTransId="{09B8382B-14CC-4A9C-A75A-77FCF2E61A89}"/>
    <dgm:cxn modelId="{0EA23734-AFD0-46FA-A5D0-B54B329FBDC9}" type="presOf" srcId="{524317DE-885E-4DBD-903B-9E04EF7DAFB0}" destId="{0E9F6418-4E19-49BA-BA91-FC0214032778}" srcOrd="0" destOrd="0" presId="urn:microsoft.com/office/officeart/2008/layout/LinedList"/>
    <dgm:cxn modelId="{001ED962-FE96-4D40-8EC2-2EFD8A60225A}" srcId="{2DE41877-F933-4131-A8F6-9B99798E0591}" destId="{171DDE69-231E-48F7-A763-9D0EB0654971}" srcOrd="1" destOrd="0" parTransId="{2AABB331-6A1A-4498-A5A4-FEBF475BD49D}" sibTransId="{C6CB2669-6E08-4304-914B-8D8423C550EC}"/>
    <dgm:cxn modelId="{BE148078-6569-401A-B870-FDB2A0CB948F}" type="presOf" srcId="{B9E67D72-25DF-4E98-888B-8E4F70EEAEE6}" destId="{9DDFF45D-CD71-4663-91DA-BAB111C3FF34}" srcOrd="0" destOrd="0" presId="urn:microsoft.com/office/officeart/2008/layout/LinedList"/>
    <dgm:cxn modelId="{850D3559-4A3F-4403-8D65-2C9AC138FA5A}" srcId="{2DE41877-F933-4131-A8F6-9B99798E0591}" destId="{524317DE-885E-4DBD-903B-9E04EF7DAFB0}" srcOrd="0" destOrd="0" parTransId="{B9B4F43F-74AD-40F7-8082-734CBD7FB03A}" sibTransId="{2FBF614E-E49C-498B-BFF6-40178ED088BD}"/>
    <dgm:cxn modelId="{C7042E98-2465-4BE3-98D2-9E946FD2A713}" srcId="{2DE41877-F933-4131-A8F6-9B99798E0591}" destId="{868CDA6B-41D5-4084-A232-64296FB20CCF}" srcOrd="3" destOrd="0" parTransId="{F99CFD58-A0B0-4407-9F94-103581D452CA}" sibTransId="{353B27EB-E8D3-48C5-AC36-C3F2613B0C28}"/>
    <dgm:cxn modelId="{2144F8B3-D82F-4CE1-9F32-1E6291BB43BF}" type="presOf" srcId="{2DE41877-F933-4131-A8F6-9B99798E0591}" destId="{8B8B3AC5-423B-47C0-BE23-92C84561B4A2}" srcOrd="0" destOrd="0" presId="urn:microsoft.com/office/officeart/2008/layout/LinedList"/>
    <dgm:cxn modelId="{EC6D7ACB-6536-439B-853D-AFCBDFC929EF}" type="presOf" srcId="{5706F2CB-2E49-494B-BCB0-553CF96E5593}" destId="{F65471A7-0836-48E3-B8F8-7314BF166763}" srcOrd="0" destOrd="0" presId="urn:microsoft.com/office/officeart/2008/layout/LinedList"/>
    <dgm:cxn modelId="{172476CF-AD28-43D4-ABE9-44531BACA277}" type="presOf" srcId="{868CDA6B-41D5-4084-A232-64296FB20CCF}" destId="{96BD3108-3D82-4595-A656-A1F766E15AAB}" srcOrd="0" destOrd="0" presId="urn:microsoft.com/office/officeart/2008/layout/LinedList"/>
    <dgm:cxn modelId="{C6C891E9-44FE-4C3E-8633-340DEDA6F401}" type="presOf" srcId="{171DDE69-231E-48F7-A763-9D0EB0654971}" destId="{F4D3492E-237C-4A21-AF2F-F110FE834E99}" srcOrd="0" destOrd="0" presId="urn:microsoft.com/office/officeart/2008/layout/LinedList"/>
    <dgm:cxn modelId="{26284AE6-6EB6-4046-B64A-6465E4E22D78}" type="presParOf" srcId="{8B8B3AC5-423B-47C0-BE23-92C84561B4A2}" destId="{A4B12EC0-6E2A-41A3-9F11-977B452E6E0D}" srcOrd="0" destOrd="0" presId="urn:microsoft.com/office/officeart/2008/layout/LinedList"/>
    <dgm:cxn modelId="{95B6508F-17C6-4E89-AEF0-834901E0C126}" type="presParOf" srcId="{8B8B3AC5-423B-47C0-BE23-92C84561B4A2}" destId="{B7816EFA-F0D0-46AD-979C-9A57873F1784}" srcOrd="1" destOrd="0" presId="urn:microsoft.com/office/officeart/2008/layout/LinedList"/>
    <dgm:cxn modelId="{6B7ED4EB-1C30-4339-BE2D-C23E47085CAC}" type="presParOf" srcId="{B7816EFA-F0D0-46AD-979C-9A57873F1784}" destId="{0E9F6418-4E19-49BA-BA91-FC0214032778}" srcOrd="0" destOrd="0" presId="urn:microsoft.com/office/officeart/2008/layout/LinedList"/>
    <dgm:cxn modelId="{D28E3C12-5F71-4BDB-B3AE-AF3E9C6DEBF9}" type="presParOf" srcId="{B7816EFA-F0D0-46AD-979C-9A57873F1784}" destId="{1324C184-108B-4810-B31A-3E9F6D6409E2}" srcOrd="1" destOrd="0" presId="urn:microsoft.com/office/officeart/2008/layout/LinedList"/>
    <dgm:cxn modelId="{28CCE782-93BE-48FA-ACD0-747F553E9BB9}" type="presParOf" srcId="{8B8B3AC5-423B-47C0-BE23-92C84561B4A2}" destId="{2939EDE0-E7AF-435E-80A5-3DF4A94643EC}" srcOrd="2" destOrd="0" presId="urn:microsoft.com/office/officeart/2008/layout/LinedList"/>
    <dgm:cxn modelId="{7B1B841D-E624-4E91-86A5-5D51CD83F2B3}" type="presParOf" srcId="{8B8B3AC5-423B-47C0-BE23-92C84561B4A2}" destId="{AF5DAF4E-0FA0-4212-96A0-9DD31B890791}" srcOrd="3" destOrd="0" presId="urn:microsoft.com/office/officeart/2008/layout/LinedList"/>
    <dgm:cxn modelId="{9941B9B6-BCCF-468E-B8B7-B0CC49A09C6B}" type="presParOf" srcId="{AF5DAF4E-0FA0-4212-96A0-9DD31B890791}" destId="{F4D3492E-237C-4A21-AF2F-F110FE834E99}" srcOrd="0" destOrd="0" presId="urn:microsoft.com/office/officeart/2008/layout/LinedList"/>
    <dgm:cxn modelId="{43B2D2D0-245B-40E4-9556-4BD1684B8AAF}" type="presParOf" srcId="{AF5DAF4E-0FA0-4212-96A0-9DD31B890791}" destId="{6DB55B6A-26BC-494A-83A4-9E3EBB6C924A}" srcOrd="1" destOrd="0" presId="urn:microsoft.com/office/officeart/2008/layout/LinedList"/>
    <dgm:cxn modelId="{A7A1B470-CA5C-448B-966F-C414AA7AB861}" type="presParOf" srcId="{8B8B3AC5-423B-47C0-BE23-92C84561B4A2}" destId="{BD134DB4-E37C-48C0-9A7F-2BC9A64E1616}" srcOrd="4" destOrd="0" presId="urn:microsoft.com/office/officeart/2008/layout/LinedList"/>
    <dgm:cxn modelId="{9D8D6C3F-A592-4D05-8AE5-9E77B4B50E93}" type="presParOf" srcId="{8B8B3AC5-423B-47C0-BE23-92C84561B4A2}" destId="{5154BA9E-3DD8-4CFA-A67C-8BDAC5B819D9}" srcOrd="5" destOrd="0" presId="urn:microsoft.com/office/officeart/2008/layout/LinedList"/>
    <dgm:cxn modelId="{DB6CD57E-B9DF-44EE-BA0D-2B8B126AE3A4}" type="presParOf" srcId="{5154BA9E-3DD8-4CFA-A67C-8BDAC5B819D9}" destId="{F65471A7-0836-48E3-B8F8-7314BF166763}" srcOrd="0" destOrd="0" presId="urn:microsoft.com/office/officeart/2008/layout/LinedList"/>
    <dgm:cxn modelId="{C356D89D-B0D6-47DD-B235-64FB9883E51A}" type="presParOf" srcId="{5154BA9E-3DD8-4CFA-A67C-8BDAC5B819D9}" destId="{0BBCC7E8-51F8-4FCB-90A9-8B12B6AA3896}" srcOrd="1" destOrd="0" presId="urn:microsoft.com/office/officeart/2008/layout/LinedList"/>
    <dgm:cxn modelId="{AE657BCB-7BC6-4F79-9C6E-742120B625FC}" type="presParOf" srcId="{8B8B3AC5-423B-47C0-BE23-92C84561B4A2}" destId="{BE6CD32F-AA11-4151-8BED-882F8CE82CEE}" srcOrd="6" destOrd="0" presId="urn:microsoft.com/office/officeart/2008/layout/LinedList"/>
    <dgm:cxn modelId="{C4AF1974-A7DD-4DF6-8BFB-C2185C6E010A}" type="presParOf" srcId="{8B8B3AC5-423B-47C0-BE23-92C84561B4A2}" destId="{B52EA679-934A-461A-AC59-57BF99DF94A2}" srcOrd="7" destOrd="0" presId="urn:microsoft.com/office/officeart/2008/layout/LinedList"/>
    <dgm:cxn modelId="{4FC7EBEE-C608-4636-8AD6-7FFB219BE33B}" type="presParOf" srcId="{B52EA679-934A-461A-AC59-57BF99DF94A2}" destId="{96BD3108-3D82-4595-A656-A1F766E15AAB}" srcOrd="0" destOrd="0" presId="urn:microsoft.com/office/officeart/2008/layout/LinedList"/>
    <dgm:cxn modelId="{15459C79-10ED-4C7A-825C-4EA42F2F6743}" type="presParOf" srcId="{B52EA679-934A-461A-AC59-57BF99DF94A2}" destId="{3F1F8ECF-CB04-40FE-9573-078899AB6F45}" srcOrd="1" destOrd="0" presId="urn:microsoft.com/office/officeart/2008/layout/LinedList"/>
    <dgm:cxn modelId="{F5722A60-4DE1-4ABE-814B-17827706CCFF}" type="presParOf" srcId="{8B8B3AC5-423B-47C0-BE23-92C84561B4A2}" destId="{E0A2CCB6-4263-46C2-B355-A0EFFB9CDC77}" srcOrd="8" destOrd="0" presId="urn:microsoft.com/office/officeart/2008/layout/LinedList"/>
    <dgm:cxn modelId="{F1C5C03C-27D6-431E-A55F-AC77A14DC088}" type="presParOf" srcId="{8B8B3AC5-423B-47C0-BE23-92C84561B4A2}" destId="{F8B0280E-7534-4E77-95CA-303CC2591EA8}" srcOrd="9" destOrd="0" presId="urn:microsoft.com/office/officeart/2008/layout/LinedList"/>
    <dgm:cxn modelId="{C6B15B0C-574A-43CE-A049-5D424CE824CB}" type="presParOf" srcId="{F8B0280E-7534-4E77-95CA-303CC2591EA8}" destId="{9DDFF45D-CD71-4663-91DA-BAB111C3FF34}" srcOrd="0" destOrd="0" presId="urn:microsoft.com/office/officeart/2008/layout/LinedList"/>
    <dgm:cxn modelId="{3B2FA64C-2EF5-4D46-AD42-A613CF85370C}" type="presParOf" srcId="{F8B0280E-7534-4E77-95CA-303CC2591EA8}" destId="{AEE290A6-2B69-489D-8864-4330769686B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9B4CB-43A6-4D86-BD48-317B0D6AAD29}">
      <dsp:nvSpPr>
        <dsp:cNvPr id="0" name=""/>
        <dsp:cNvSpPr/>
      </dsp:nvSpPr>
      <dsp:spPr>
        <a:xfrm>
          <a:off x="1921887" y="240462"/>
          <a:ext cx="637558" cy="63755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6A401-55FA-42F9-82F4-0BB3361D8CAA}">
      <dsp:nvSpPr>
        <dsp:cNvPr id="0" name=""/>
        <dsp:cNvSpPr/>
      </dsp:nvSpPr>
      <dsp:spPr>
        <a:xfrm>
          <a:off x="1532268" y="1193713"/>
          <a:ext cx="1416796" cy="1151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Produce beam of muons via pions decay by hitting protons on target </a:t>
          </a:r>
        </a:p>
      </dsp:txBody>
      <dsp:txXfrm>
        <a:off x="1532268" y="1193713"/>
        <a:ext cx="1416796" cy="1151147"/>
      </dsp:txXfrm>
    </dsp:sp>
    <dsp:sp modelId="{B10AB676-BDBB-4EEF-B249-485BBFFAD872}">
      <dsp:nvSpPr>
        <dsp:cNvPr id="0" name=""/>
        <dsp:cNvSpPr/>
      </dsp:nvSpPr>
      <dsp:spPr>
        <a:xfrm>
          <a:off x="3586623" y="240462"/>
          <a:ext cx="637558" cy="63755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1CF906-212D-478E-8042-61811F50D9F6}">
      <dsp:nvSpPr>
        <dsp:cNvPr id="0" name=""/>
        <dsp:cNvSpPr/>
      </dsp:nvSpPr>
      <dsp:spPr>
        <a:xfrm>
          <a:off x="3197004" y="1193713"/>
          <a:ext cx="1416796" cy="1151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Collect and stop low momentum muons in stopping target</a:t>
          </a:r>
        </a:p>
      </dsp:txBody>
      <dsp:txXfrm>
        <a:off x="3197004" y="1193713"/>
        <a:ext cx="1416796" cy="1151147"/>
      </dsp:txXfrm>
    </dsp:sp>
    <dsp:sp modelId="{EED9E90A-0EB3-48E4-AD15-4BF789A6BC7F}">
      <dsp:nvSpPr>
        <dsp:cNvPr id="0" name=""/>
        <dsp:cNvSpPr/>
      </dsp:nvSpPr>
      <dsp:spPr>
        <a:xfrm>
          <a:off x="5251360" y="240462"/>
          <a:ext cx="637558" cy="63755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A2FC8E-AF7A-40CE-ABE7-09C5212D4DE5}">
      <dsp:nvSpPr>
        <dsp:cNvPr id="0" name=""/>
        <dsp:cNvSpPr/>
      </dsp:nvSpPr>
      <dsp:spPr>
        <a:xfrm>
          <a:off x="4861741" y="1193713"/>
          <a:ext cx="1416796" cy="1151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Muons are captured and cascade to K shell firing off X-rays</a:t>
          </a:r>
        </a:p>
      </dsp:txBody>
      <dsp:txXfrm>
        <a:off x="4861741" y="1193713"/>
        <a:ext cx="1416796" cy="1151147"/>
      </dsp:txXfrm>
    </dsp:sp>
    <dsp:sp modelId="{996967F0-97EF-4B52-A27C-10662DC47089}">
      <dsp:nvSpPr>
        <dsp:cNvPr id="0" name=""/>
        <dsp:cNvSpPr/>
      </dsp:nvSpPr>
      <dsp:spPr>
        <a:xfrm>
          <a:off x="6916096" y="240462"/>
          <a:ext cx="637558" cy="63755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771A90-90FB-4617-A958-A44787AAC49F}">
      <dsp:nvSpPr>
        <dsp:cNvPr id="0" name=""/>
        <dsp:cNvSpPr/>
      </dsp:nvSpPr>
      <dsp:spPr>
        <a:xfrm>
          <a:off x="6526477" y="1193713"/>
          <a:ext cx="1416796" cy="1151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Measure X-rays spectrum to estimate the number of captures</a:t>
          </a:r>
        </a:p>
      </dsp:txBody>
      <dsp:txXfrm>
        <a:off x="6526477" y="1193713"/>
        <a:ext cx="1416796" cy="1151147"/>
      </dsp:txXfrm>
    </dsp:sp>
    <dsp:sp modelId="{5C725C9A-10A3-40DD-8BE5-6BF411F2B2A5}">
      <dsp:nvSpPr>
        <dsp:cNvPr id="0" name=""/>
        <dsp:cNvSpPr/>
      </dsp:nvSpPr>
      <dsp:spPr>
        <a:xfrm>
          <a:off x="8580832" y="240462"/>
          <a:ext cx="637558" cy="63755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AB1B1E-2D63-4012-AE88-CB66D6078FAF}">
      <dsp:nvSpPr>
        <dsp:cNvPr id="0" name=""/>
        <dsp:cNvSpPr/>
      </dsp:nvSpPr>
      <dsp:spPr>
        <a:xfrm>
          <a:off x="8191213" y="1193713"/>
          <a:ext cx="1416796" cy="1151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muon circles the nucleus and will</a:t>
          </a:r>
        </a:p>
      </dsp:txBody>
      <dsp:txXfrm>
        <a:off x="8191213" y="1193713"/>
        <a:ext cx="1416796" cy="11511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B12EC0-6E2A-41A3-9F11-977B452E6E0D}">
      <dsp:nvSpPr>
        <dsp:cNvPr id="0" name=""/>
        <dsp:cNvSpPr/>
      </dsp:nvSpPr>
      <dsp:spPr>
        <a:xfrm>
          <a:off x="0" y="450"/>
          <a:ext cx="51820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F6418-4E19-49BA-BA91-FC0214032778}">
      <dsp:nvSpPr>
        <dsp:cNvPr id="0" name=""/>
        <dsp:cNvSpPr/>
      </dsp:nvSpPr>
      <dsp:spPr>
        <a:xfrm>
          <a:off x="0" y="450"/>
          <a:ext cx="5182060" cy="738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Linac 0 → 400 MeV</a:t>
          </a:r>
        </a:p>
      </dsp:txBody>
      <dsp:txXfrm>
        <a:off x="0" y="450"/>
        <a:ext cx="5182060" cy="738483"/>
      </dsp:txXfrm>
    </dsp:sp>
    <dsp:sp modelId="{2939EDE0-E7AF-435E-80A5-3DF4A94643EC}">
      <dsp:nvSpPr>
        <dsp:cNvPr id="0" name=""/>
        <dsp:cNvSpPr/>
      </dsp:nvSpPr>
      <dsp:spPr>
        <a:xfrm>
          <a:off x="0" y="738934"/>
          <a:ext cx="51820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D3492E-237C-4A21-AF2F-F110FE834E99}">
      <dsp:nvSpPr>
        <dsp:cNvPr id="0" name=""/>
        <dsp:cNvSpPr/>
      </dsp:nvSpPr>
      <dsp:spPr>
        <a:xfrm>
          <a:off x="0" y="738934"/>
          <a:ext cx="5182060" cy="738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Booster 400 MeV → 8 GeV</a:t>
          </a:r>
        </a:p>
      </dsp:txBody>
      <dsp:txXfrm>
        <a:off x="0" y="738934"/>
        <a:ext cx="5182060" cy="738483"/>
      </dsp:txXfrm>
    </dsp:sp>
    <dsp:sp modelId="{BD134DB4-E37C-48C0-9A7F-2BC9A64E1616}">
      <dsp:nvSpPr>
        <dsp:cNvPr id="0" name=""/>
        <dsp:cNvSpPr/>
      </dsp:nvSpPr>
      <dsp:spPr>
        <a:xfrm>
          <a:off x="0" y="1477417"/>
          <a:ext cx="51820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5471A7-0836-48E3-B8F8-7314BF166763}">
      <dsp:nvSpPr>
        <dsp:cNvPr id="0" name=""/>
        <dsp:cNvSpPr/>
      </dsp:nvSpPr>
      <dsp:spPr>
        <a:xfrm>
          <a:off x="0" y="1477417"/>
          <a:ext cx="5182060" cy="738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Recycler re-bunches protons</a:t>
          </a:r>
        </a:p>
      </dsp:txBody>
      <dsp:txXfrm>
        <a:off x="0" y="1477417"/>
        <a:ext cx="5182060" cy="738483"/>
      </dsp:txXfrm>
    </dsp:sp>
    <dsp:sp modelId="{BE6CD32F-AA11-4151-8BED-882F8CE82CEE}">
      <dsp:nvSpPr>
        <dsp:cNvPr id="0" name=""/>
        <dsp:cNvSpPr/>
      </dsp:nvSpPr>
      <dsp:spPr>
        <a:xfrm>
          <a:off x="0" y="2215901"/>
          <a:ext cx="51820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D3108-3D82-4595-A656-A1F766E15AAB}">
      <dsp:nvSpPr>
        <dsp:cNvPr id="0" name=""/>
        <dsp:cNvSpPr/>
      </dsp:nvSpPr>
      <dsp:spPr>
        <a:xfrm>
          <a:off x="0" y="2215901"/>
          <a:ext cx="5182060" cy="738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Delivery Ring slow extracts protons</a:t>
          </a:r>
        </a:p>
      </dsp:txBody>
      <dsp:txXfrm>
        <a:off x="0" y="2215901"/>
        <a:ext cx="5182060" cy="738483"/>
      </dsp:txXfrm>
    </dsp:sp>
    <dsp:sp modelId="{E0A2CCB6-4263-46C2-B355-A0EFFB9CDC77}">
      <dsp:nvSpPr>
        <dsp:cNvPr id="0" name=""/>
        <dsp:cNvSpPr/>
      </dsp:nvSpPr>
      <dsp:spPr>
        <a:xfrm>
          <a:off x="0" y="2954384"/>
          <a:ext cx="51820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DFF45D-CD71-4663-91DA-BAB111C3FF34}">
      <dsp:nvSpPr>
        <dsp:cNvPr id="0" name=""/>
        <dsp:cNvSpPr/>
      </dsp:nvSpPr>
      <dsp:spPr>
        <a:xfrm>
          <a:off x="0" y="2954384"/>
          <a:ext cx="5182060" cy="738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Mu2e production target produce pions</a:t>
          </a:r>
        </a:p>
      </dsp:txBody>
      <dsp:txXfrm>
        <a:off x="0" y="2954384"/>
        <a:ext cx="5182060" cy="738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94F2E-BACB-4299-98A2-641BF1711F8E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368DE-3753-4E21-9281-15F145E5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0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A65B4-6E84-67EA-B084-8EE7782A9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3AC0DD-8056-4774-46E1-D03C233CEA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8406E-BEA7-B77C-A7EF-25055FEF4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54B9-3F00-4347-8BD9-CD1D30294FE4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4E0FA-8013-2ED3-A97E-AE89FE9D1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6E06-4C5A-DBFB-B780-DECEB076B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1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375C2-6A50-C8B6-C261-FEA645000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B9E4F-FB71-A1B6-AC87-A54431317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E8880-F28D-100D-A941-7891F1FB5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C649-B8F5-413B-93B7-B9406CB9E9AD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2F939-2B1F-B524-BDDC-44B4C945F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0C136-0908-7E2B-6491-3B5377202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7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83A427-917A-E9C8-448C-C5BB4525A0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250B3E-07AE-24A8-FC16-3CD2889A8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805AA-1DE6-127B-6A92-1D25A1DA8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B854-A45A-4C6E-A046-496D6A55B88F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4EDC5-4C2A-994F-EC36-C2A7ADAC3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769FC-C670-534F-F75C-7DCFA4654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47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FBB4B-05E6-7C4C-152D-77F183F37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F54FE-AF36-1025-A59E-E0894632F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8167B-B353-3520-D490-1349A0B05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65506-5F2C-1D43-9618-91A28501E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07933-C5A0-047F-2815-AD6927EA3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2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12A10-A108-E441-9B6C-21337EF72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01C5B-A23A-6D2D-C63A-9CCFFFF02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4F2F5-30FA-97B4-87E1-25DE3FA2D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1579-2CD1-4094-95AA-DD3831336A04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BC847-88D8-E79A-1FFE-BFF9DBC5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0C4F1-58E5-7D5B-C657-F937797E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4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2688E-2167-30B6-08CF-467540F84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923E7-6635-7726-C600-21CFA1AB2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E2D0CF-53F7-25DF-A8D1-D4AFCF174F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1DC64-2CEF-AFE8-950C-43623D16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D5967-3341-4EE5-A3EB-0FD6E42D1961}" type="datetime1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D2750-F958-B3B7-B105-0C85F1DB7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47BEE-A555-D04D-FC0A-AB1ECABD6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4F83C-1EC6-A077-5FB0-46F5227EF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1A7DD-B7F0-8EA4-0100-C40371D2A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BFF4FA-38F5-8F05-50C6-E741292313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ACA44C-31C4-89E3-B9FB-88FFB25BA9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A192A6-3EE1-54E9-3F74-EF50ED8195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9F39EB-F93B-EDF5-D23F-08545E9E3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F9B-63C4-43D4-AE4C-0A78E9161CC3}" type="datetime1">
              <a:rPr lang="en-US" smtClean="0"/>
              <a:t>3/7/2025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634A17-DCF9-5316-6545-89D7E9968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BAF747-07AE-87C2-69A1-3E19D8DEF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29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32FDC-A72A-B075-9FE8-9240A77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F8F099-964E-D47C-E5FB-AEF5F7579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580D-7483-4878-849B-4BBD5EBF57AC}" type="datetime1">
              <a:rPr lang="en-US" smtClean="0"/>
              <a:t>3/7/2025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047312-0A0C-2980-5665-CCB45236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DF0A6D-B06A-5EDA-36BD-5E9214F27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77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1851EE-C8EB-8C6B-8DFE-1A27E27F5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DFA37-8028-43CD-8410-E50E5FD5A054}" type="datetime1">
              <a:rPr lang="en-US" smtClean="0"/>
              <a:t>3/7/2025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43E0DC-238D-2175-09E8-854A40952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D7744-0351-FDF2-B677-5FFEB6EFA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5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51F53-0E6B-2FC8-8676-FE12C61CC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7A3D6-8748-E79C-76E5-1F9CAF580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107C02-8793-05F8-FAB5-8EE7664E0C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90FADD-8C17-52D4-0382-6DB8B9A6A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36FC3-91E5-4FAE-98B2-D51A8C520CE5}" type="datetime1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8D6502-9F16-EAD3-F115-38B813815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E76C0-C5EE-3DB2-7947-E65B8AB2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1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E4787-6BB0-893A-56CA-E7E8EC33D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37F3C-8924-38DC-7D6B-9500F9415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00735-37EF-6A97-AEC1-6DD934CA72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5180D-2D08-C32F-7994-9338D4AAB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3777-4943-4F32-B712-0391EE8279B1}" type="datetime1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6880D-C857-2753-D03A-BC00196DD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2F606-BDE4-E198-1287-1BDAD335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41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CDE81D-41C8-B7FE-EB94-F5E460519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197B2F-C084-DA9D-BCC2-353E9FE3A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0E89B-D744-1E44-792A-7BD28775D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5079C1-B466-4C56-A1DF-14ACA92F8CAF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B9A5F-454B-4E4C-2E94-38DF24E31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7C9E2-480C-278F-C3C2-E7F0B01D4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8DA18B-0B42-4CDB-95D6-C0298FD6D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39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13.pn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12.png"/><Relationship Id="rId9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microsoft.com/office/2007/relationships/diagramDrawing" Target="../diagrams/drawing2.xml"/><Relationship Id="rId3" Type="http://schemas.openxmlformats.org/officeDocument/2006/relationships/image" Target="../media/image35.jpg"/><Relationship Id="rId7" Type="http://schemas.openxmlformats.org/officeDocument/2006/relationships/image" Target="../media/image39.png"/><Relationship Id="rId12" Type="http://schemas.openxmlformats.org/officeDocument/2006/relationships/diagramColors" Target="../diagrams/colors2.xm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diagramQuickStyle" Target="../diagrams/quickStyle2.xml"/><Relationship Id="rId5" Type="http://schemas.openxmlformats.org/officeDocument/2006/relationships/image" Target="../media/image37.png"/><Relationship Id="rId10" Type="http://schemas.openxmlformats.org/officeDocument/2006/relationships/diagramLayout" Target="../diagrams/layout2.xml"/><Relationship Id="rId4" Type="http://schemas.openxmlformats.org/officeDocument/2006/relationships/image" Target="../media/image36.png"/><Relationship Id="rId9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E18F6E8B-15ED-43C7-94BA-91549A651C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" name="Title 1">
            <a:extLst>
              <a:ext uri="{FF2B5EF4-FFF2-40B4-BE49-F238E27FC236}">
                <a16:creationId xmlns:a16="http://schemas.microsoft.com/office/drawing/2014/main" id="{3DBA3089-1B9B-5794-7706-663288A9CE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632" y="257770"/>
            <a:ext cx="6162104" cy="273696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l"/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 Mu2e Experiment at Fermilab: </a:t>
            </a:r>
            <a:b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Overview, Status, and Prospects for Uncovering New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5DB91-79F7-B12B-0C95-89AD523ABD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688" y="3888563"/>
            <a:ext cx="6138147" cy="170984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Kamal Benslama (Drew University)</a:t>
            </a:r>
          </a:p>
          <a:p>
            <a:pPr algn="l"/>
            <a:r>
              <a:rPr 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Mu2e Collaboration</a:t>
            </a:r>
          </a:p>
          <a:p>
            <a:pPr algn="l"/>
            <a:r>
              <a:rPr lang="en-US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Lake Louise Winter Institute 2025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048031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26D1876-0E53-F3C5-3A97-067286CC77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22492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F5D75BA-EAE0-4416-9D51-9BD9374FD163}" type="datetime1">
              <a:rPr lang="en-US"/>
              <a:pPr>
                <a:spcAft>
                  <a:spcPts val="600"/>
                </a:spcAft>
              </a:pPr>
              <a:t>3/7/2025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B417E5-030C-31CA-836C-6B1204F19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187174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18DA18B-0B42-4CDB-95D6-C0298FD6D769}" type="slidenum">
              <a:rPr lang="en-US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089A89A-1E9C-4761-9DFF-53C275FBF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0" y="257770"/>
            <a:ext cx="4837176" cy="29799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ue logo with a white background&#10;&#10;AI-generated content may be incorrect.">
            <a:extLst>
              <a:ext uri="{FF2B5EF4-FFF2-40B4-BE49-F238E27FC236}">
                <a16:creationId xmlns:a16="http://schemas.microsoft.com/office/drawing/2014/main" id="{264ADA6F-4873-D6DA-14F0-4F6FD879D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583" y="471748"/>
            <a:ext cx="2552007" cy="2552007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0" y="3462252"/>
            <a:ext cx="4837176" cy="29799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2089C632-356F-11F3-A563-A24137529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14162" y="3710583"/>
            <a:ext cx="4324849" cy="2483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527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1461E-932E-0E0F-A061-FE4ECD04B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EE138-3BC8-1285-8E00-98E50BBFF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8" y="37973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 Mu2e Experiment (2)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29D04-6E3F-E603-1C76-A9DA370EB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13AAA3-998D-A64C-C84E-CB0F48B65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10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E8B99F-B8AE-E00B-00D9-B5557BBEB4FE}"/>
              </a:ext>
            </a:extLst>
          </p:cNvPr>
          <p:cNvSpPr/>
          <p:nvPr/>
        </p:nvSpPr>
        <p:spPr>
          <a:xfrm>
            <a:off x="0" y="3336932"/>
            <a:ext cx="653271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 Solenoid (TS)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Collimator selects low momentum, negative muons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Antiproton absorber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 shape eliminates photons and neutrons, and restore beam at center of   detector magnet</a:t>
            </a:r>
            <a:endParaRPr lang="fr-FR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+mj-lt"/>
            </a:endParaRPr>
          </a:p>
        </p:txBody>
      </p:sp>
      <p:grpSp>
        <p:nvGrpSpPr>
          <p:cNvPr id="13" name="Group 3">
            <a:extLst>
              <a:ext uri="{FF2B5EF4-FFF2-40B4-BE49-F238E27FC236}">
                <a16:creationId xmlns:a16="http://schemas.microsoft.com/office/drawing/2014/main" id="{F33EAB5A-BE1F-5EE2-7DA3-F1249682AC78}"/>
              </a:ext>
            </a:extLst>
          </p:cNvPr>
          <p:cNvGrpSpPr>
            <a:grpSpLocks/>
          </p:cNvGrpSpPr>
          <p:nvPr/>
        </p:nvGrpSpPr>
        <p:grpSpPr bwMode="auto">
          <a:xfrm>
            <a:off x="7256398" y="3675052"/>
            <a:ext cx="4360863" cy="2554545"/>
            <a:chOff x="4527995" y="4011072"/>
            <a:chExt cx="4360966" cy="255321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3855B81-5576-4495-0A12-802B7BD4909B}"/>
                </a:ext>
              </a:extLst>
            </p:cNvPr>
            <p:cNvSpPr/>
            <p:nvPr/>
          </p:nvSpPr>
          <p:spPr>
            <a:xfrm>
              <a:off x="4527995" y="4011072"/>
              <a:ext cx="4360966" cy="25532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14300">
                <a:defRPr/>
              </a:pPr>
              <a:r>
                <a:rPr 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center of the helical trajectory in a curved solenoidal field drifts vertically as</a:t>
              </a:r>
            </a:p>
            <a:p>
              <a:pPr marL="114300">
                <a:defRPr/>
              </a:pPr>
              <a:endPara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14300">
                <a:defRPr/>
              </a:pPr>
              <a:r>
                <a:rPr 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Oppositely charged muons drift in opposite directions </a:t>
              </a:r>
              <a:br>
                <a:rPr 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</a:t>
              </a:r>
              <a:r>
                <a:rPr 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collimator to select specific charge</a:t>
              </a:r>
            </a:p>
          </p:txBody>
        </p:sp>
        <p:pic>
          <p:nvPicPr>
            <p:cNvPr id="15" name="Picture 5">
              <a:extLst>
                <a:ext uri="{FF2B5EF4-FFF2-40B4-BE49-F238E27FC236}">
                  <a16:creationId xmlns:a16="http://schemas.microsoft.com/office/drawing/2014/main" id="{D3753A55-2397-D704-915E-13F6CDB7C1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892"/>
            <a:stretch>
              <a:fillRect/>
            </a:stretch>
          </p:blipFill>
          <p:spPr bwMode="auto">
            <a:xfrm>
              <a:off x="5102352" y="4634478"/>
              <a:ext cx="2827655" cy="616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6">
            <a:extLst>
              <a:ext uri="{FF2B5EF4-FFF2-40B4-BE49-F238E27FC236}">
                <a16:creationId xmlns:a16="http://schemas.microsoft.com/office/drawing/2014/main" id="{D09D32B9-B553-D2AA-2F64-1CA1A34FE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603" y="1490289"/>
            <a:ext cx="8556625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4">
            <a:extLst>
              <a:ext uri="{FF2B5EF4-FFF2-40B4-BE49-F238E27FC236}">
                <a16:creationId xmlns:a16="http://schemas.microsoft.com/office/drawing/2014/main" id="{10EA9EBA-D54E-0D9A-223A-BE96B4E303C4}"/>
              </a:ext>
            </a:extLst>
          </p:cNvPr>
          <p:cNvGrpSpPr>
            <a:grpSpLocks/>
          </p:cNvGrpSpPr>
          <p:nvPr/>
        </p:nvGrpSpPr>
        <p:grpSpPr bwMode="auto">
          <a:xfrm>
            <a:off x="4804728" y="1574427"/>
            <a:ext cx="852487" cy="504825"/>
            <a:chOff x="7092060" y="3121809"/>
            <a:chExt cx="851293" cy="504653"/>
          </a:xfrm>
        </p:grpSpPr>
        <p:pic>
          <p:nvPicPr>
            <p:cNvPr id="18" name="Picture 15">
              <a:extLst>
                <a:ext uri="{FF2B5EF4-FFF2-40B4-BE49-F238E27FC236}">
                  <a16:creationId xmlns:a16="http://schemas.microsoft.com/office/drawing/2014/main" id="{0F7E1BAF-6993-BBF9-2D02-B23711EE1A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060" y="3121809"/>
              <a:ext cx="844753" cy="504653"/>
            </a:xfrm>
            <a:prstGeom prst="rect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E62C474-1899-5E0E-D4DD-063A29BFB62F}"/>
                </a:ext>
              </a:extLst>
            </p:cNvPr>
            <p:cNvSpPr/>
            <p:nvPr/>
          </p:nvSpPr>
          <p:spPr>
            <a:xfrm>
              <a:off x="7092060" y="3121809"/>
              <a:ext cx="851293" cy="50306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26E1BFF-E474-5854-AC24-333D888EE1FD}"/>
              </a:ext>
            </a:extLst>
          </p:cNvPr>
          <p:cNvCxnSpPr>
            <a:cxnSpLocks/>
          </p:cNvCxnSpPr>
          <p:nvPr/>
        </p:nvCxnSpPr>
        <p:spPr>
          <a:xfrm flipH="1">
            <a:off x="4249103" y="1574427"/>
            <a:ext cx="549275" cy="7905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24648BE-8924-DA8B-00C3-2B5E713FD1E8}"/>
              </a:ext>
            </a:extLst>
          </p:cNvPr>
          <p:cNvCxnSpPr>
            <a:cxnSpLocks/>
          </p:cNvCxnSpPr>
          <p:nvPr/>
        </p:nvCxnSpPr>
        <p:spPr>
          <a:xfrm flipH="1">
            <a:off x="4372928" y="2077664"/>
            <a:ext cx="1292225" cy="4127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1E14F8F-1E60-DF57-C95E-1B457ACF931E}"/>
              </a:ext>
            </a:extLst>
          </p:cNvPr>
          <p:cNvSpPr/>
          <p:nvPr/>
        </p:nvSpPr>
        <p:spPr>
          <a:xfrm>
            <a:off x="2624772" y="1490289"/>
            <a:ext cx="3281362" cy="135255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3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DC5910-9C4C-48FA-734B-FDEA46243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911C1-7748-9978-D5F8-03CB74565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8" y="37973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 Mu2e Experiment (3)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560AD-36F7-E7CA-5859-2DDB0C867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F2D37F-F8C0-0E68-9335-8B92C604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78423AF-CFA2-0BD2-8C2A-4B88C8BEE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687" y="1136643"/>
            <a:ext cx="8556625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BEC7E27-08DA-475C-6397-D781B696E5F9}"/>
              </a:ext>
            </a:extLst>
          </p:cNvPr>
          <p:cNvSpPr/>
          <p:nvPr/>
        </p:nvSpPr>
        <p:spPr>
          <a:xfrm>
            <a:off x="6070599" y="1123943"/>
            <a:ext cx="4303713" cy="20574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F519C5-82E9-5176-4645-9FF8A95AF991}"/>
              </a:ext>
            </a:extLst>
          </p:cNvPr>
          <p:cNvSpPr/>
          <p:nvPr/>
        </p:nvSpPr>
        <p:spPr>
          <a:xfrm>
            <a:off x="376238" y="3383852"/>
            <a:ext cx="6715125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Target, Detector and Solenoid (DS)</a:t>
            </a:r>
          </a:p>
          <a:p>
            <a:pPr lvl="1" indent="-2286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Capture muons on Al target</a:t>
            </a:r>
          </a:p>
          <a:p>
            <a:pPr lvl="1" indent="-2286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Graded magnetic field “reflects” conversion electrons, improving efficiency</a:t>
            </a:r>
          </a:p>
          <a:p>
            <a:pPr lvl="1" indent="-2286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Annular detector let low-momentum particles (beam flash, DIO,…) go through w/o interacting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AC90B03-82DB-AA6B-9B89-A77AE422F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18" y="3383852"/>
            <a:ext cx="2138363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B4574154-2A8F-EB42-99A5-AFFB6DC97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3607" y="4768846"/>
            <a:ext cx="2176462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441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1DD8A-4DA4-F572-930A-AA62C464C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544" y="-11540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Mu2e Tracking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5F1E9-9473-305C-AAE8-2B8273A53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3F6973-DBE1-06FB-20D0-8248F3E08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D45597-DC83-2714-8275-82357420C00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13547" y="1333710"/>
            <a:ext cx="992505" cy="210058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344B463-19C2-1A37-D50D-ADBE35F5E623}"/>
              </a:ext>
            </a:extLst>
          </p:cNvPr>
          <p:cNvGrpSpPr/>
          <p:nvPr/>
        </p:nvGrpSpPr>
        <p:grpSpPr>
          <a:xfrm>
            <a:off x="4673690" y="547375"/>
            <a:ext cx="6985887" cy="2684652"/>
            <a:chOff x="0" y="0"/>
            <a:chExt cx="4980610" cy="234692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10A3D4A-A0E9-E472-0383-D9914A7F5191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69087" y="229756"/>
              <a:ext cx="4511523" cy="2117166"/>
            </a:xfrm>
            <a:prstGeom prst="rect">
              <a:avLst/>
            </a:prstGeom>
          </p:spPr>
        </p:pic>
        <p:sp>
          <p:nvSpPr>
            <p:cNvPr id="9" name="Shape 1137">
              <a:extLst>
                <a:ext uri="{FF2B5EF4-FFF2-40B4-BE49-F238E27FC236}">
                  <a16:creationId xmlns:a16="http://schemas.microsoft.com/office/drawing/2014/main" id="{3EC47773-1C70-B75F-E193-1E01931281E9}"/>
                </a:ext>
              </a:extLst>
            </p:cNvPr>
            <p:cNvSpPr/>
            <p:nvPr/>
          </p:nvSpPr>
          <p:spPr>
            <a:xfrm>
              <a:off x="1061288" y="229769"/>
              <a:ext cx="3327121" cy="711"/>
            </a:xfrm>
            <a:custGeom>
              <a:avLst/>
              <a:gdLst/>
              <a:ahLst/>
              <a:cxnLst/>
              <a:rect l="0" t="0" r="0" b="0"/>
              <a:pathLst>
                <a:path w="3327121" h="711">
                  <a:moveTo>
                    <a:pt x="0" y="0"/>
                  </a:moveTo>
                  <a:lnTo>
                    <a:pt x="3327121" y="711"/>
                  </a:lnTo>
                </a:path>
              </a:pathLst>
            </a:custGeom>
            <a:ln w="25560" cap="flat">
              <a:round/>
            </a:ln>
          </p:spPr>
          <p:style>
            <a:lnRef idx="1">
              <a:srgbClr val="4A7EBB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Shape 1138">
              <a:extLst>
                <a:ext uri="{FF2B5EF4-FFF2-40B4-BE49-F238E27FC236}">
                  <a16:creationId xmlns:a16="http://schemas.microsoft.com/office/drawing/2014/main" id="{5F91E9B9-0DE2-1232-05B1-57B81E26AA91}"/>
                </a:ext>
              </a:extLst>
            </p:cNvPr>
            <p:cNvSpPr/>
            <p:nvPr/>
          </p:nvSpPr>
          <p:spPr>
            <a:xfrm>
              <a:off x="953999" y="172530"/>
              <a:ext cx="114846" cy="114833"/>
            </a:xfrm>
            <a:custGeom>
              <a:avLst/>
              <a:gdLst/>
              <a:ahLst/>
              <a:cxnLst/>
              <a:rect l="0" t="0" r="0" b="0"/>
              <a:pathLst>
                <a:path w="114846" h="114833">
                  <a:moveTo>
                    <a:pt x="104407" y="0"/>
                  </a:moveTo>
                  <a:lnTo>
                    <a:pt x="114846" y="17272"/>
                  </a:lnTo>
                  <a:lnTo>
                    <a:pt x="41402" y="57239"/>
                  </a:lnTo>
                  <a:lnTo>
                    <a:pt x="114846" y="97561"/>
                  </a:lnTo>
                  <a:lnTo>
                    <a:pt x="104407" y="114833"/>
                  </a:lnTo>
                  <a:lnTo>
                    <a:pt x="0" y="57239"/>
                  </a:lnTo>
                  <a:lnTo>
                    <a:pt x="10440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A7EB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Shape 1139">
              <a:extLst>
                <a:ext uri="{FF2B5EF4-FFF2-40B4-BE49-F238E27FC236}">
                  <a16:creationId xmlns:a16="http://schemas.microsoft.com/office/drawing/2014/main" id="{4036671D-382D-FC24-9553-7D977CB3D44A}"/>
                </a:ext>
              </a:extLst>
            </p:cNvPr>
            <p:cNvSpPr/>
            <p:nvPr/>
          </p:nvSpPr>
          <p:spPr>
            <a:xfrm>
              <a:off x="4380840" y="172885"/>
              <a:ext cx="114846" cy="114846"/>
            </a:xfrm>
            <a:custGeom>
              <a:avLst/>
              <a:gdLst/>
              <a:ahLst/>
              <a:cxnLst/>
              <a:rect l="0" t="0" r="0" b="0"/>
              <a:pathLst>
                <a:path w="114846" h="114846">
                  <a:moveTo>
                    <a:pt x="10440" y="0"/>
                  </a:moveTo>
                  <a:lnTo>
                    <a:pt x="114846" y="57595"/>
                  </a:lnTo>
                  <a:lnTo>
                    <a:pt x="10440" y="114846"/>
                  </a:lnTo>
                  <a:lnTo>
                    <a:pt x="0" y="97561"/>
                  </a:lnTo>
                  <a:lnTo>
                    <a:pt x="73444" y="57595"/>
                  </a:lnTo>
                  <a:lnTo>
                    <a:pt x="0" y="17285"/>
                  </a:lnTo>
                  <a:lnTo>
                    <a:pt x="104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A7EB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ABFE65-CB19-63E9-C817-E7D8F32AD964}"/>
                </a:ext>
              </a:extLst>
            </p:cNvPr>
            <p:cNvSpPr/>
            <p:nvPr/>
          </p:nvSpPr>
          <p:spPr>
            <a:xfrm>
              <a:off x="2353323" y="0"/>
              <a:ext cx="615373" cy="3040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kern="10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3196</a:t>
              </a:r>
              <a:endParaRPr lang="en-US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9E97D35-7B23-BB49-773E-2D73864A6AAC}"/>
                </a:ext>
              </a:extLst>
            </p:cNvPr>
            <p:cNvSpPr/>
            <p:nvPr/>
          </p:nvSpPr>
          <p:spPr>
            <a:xfrm>
              <a:off x="2816009" y="0"/>
              <a:ext cx="554565" cy="3040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kern="10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mm</a:t>
              </a:r>
              <a:endParaRPr lang="en-US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4" name="Shape 1141">
              <a:extLst>
                <a:ext uri="{FF2B5EF4-FFF2-40B4-BE49-F238E27FC236}">
                  <a16:creationId xmlns:a16="http://schemas.microsoft.com/office/drawing/2014/main" id="{4E761DFB-406A-D811-5537-E1B707C3802E}"/>
                </a:ext>
              </a:extLst>
            </p:cNvPr>
            <p:cNvSpPr/>
            <p:nvPr/>
          </p:nvSpPr>
          <p:spPr>
            <a:xfrm>
              <a:off x="440639" y="417690"/>
              <a:ext cx="724" cy="1774431"/>
            </a:xfrm>
            <a:custGeom>
              <a:avLst/>
              <a:gdLst/>
              <a:ahLst/>
              <a:cxnLst/>
              <a:rect l="0" t="0" r="0" b="0"/>
              <a:pathLst>
                <a:path w="724" h="1774431">
                  <a:moveTo>
                    <a:pt x="0" y="0"/>
                  </a:moveTo>
                  <a:lnTo>
                    <a:pt x="724" y="1774431"/>
                  </a:lnTo>
                </a:path>
              </a:pathLst>
            </a:custGeom>
            <a:ln w="25560" cap="flat">
              <a:round/>
            </a:ln>
          </p:spPr>
          <p:style>
            <a:lnRef idx="1">
              <a:srgbClr val="4A7EBB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Shape 1142">
              <a:extLst>
                <a:ext uri="{FF2B5EF4-FFF2-40B4-BE49-F238E27FC236}">
                  <a16:creationId xmlns:a16="http://schemas.microsoft.com/office/drawing/2014/main" id="{72463CFD-223B-CCE5-E26F-620CE6F6DC84}"/>
                </a:ext>
              </a:extLst>
            </p:cNvPr>
            <p:cNvSpPr/>
            <p:nvPr/>
          </p:nvSpPr>
          <p:spPr>
            <a:xfrm>
              <a:off x="383400" y="310401"/>
              <a:ext cx="114846" cy="114846"/>
            </a:xfrm>
            <a:custGeom>
              <a:avLst/>
              <a:gdLst/>
              <a:ahLst/>
              <a:cxnLst/>
              <a:rect l="0" t="0" r="0" b="0"/>
              <a:pathLst>
                <a:path w="114846" h="114846">
                  <a:moveTo>
                    <a:pt x="57239" y="0"/>
                  </a:moveTo>
                  <a:lnTo>
                    <a:pt x="114846" y="104407"/>
                  </a:lnTo>
                  <a:lnTo>
                    <a:pt x="97206" y="114846"/>
                  </a:lnTo>
                  <a:lnTo>
                    <a:pt x="57239" y="41402"/>
                  </a:lnTo>
                  <a:lnTo>
                    <a:pt x="16929" y="114846"/>
                  </a:lnTo>
                  <a:lnTo>
                    <a:pt x="0" y="104407"/>
                  </a:lnTo>
                  <a:lnTo>
                    <a:pt x="5723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A7EB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Shape 1143">
              <a:extLst>
                <a:ext uri="{FF2B5EF4-FFF2-40B4-BE49-F238E27FC236}">
                  <a16:creationId xmlns:a16="http://schemas.microsoft.com/office/drawing/2014/main" id="{2535750C-0C1A-6B71-2A41-9942D2D73C13}"/>
                </a:ext>
              </a:extLst>
            </p:cNvPr>
            <p:cNvSpPr/>
            <p:nvPr/>
          </p:nvSpPr>
          <p:spPr>
            <a:xfrm>
              <a:off x="383769" y="2184565"/>
              <a:ext cx="114833" cy="114846"/>
            </a:xfrm>
            <a:custGeom>
              <a:avLst/>
              <a:gdLst/>
              <a:ahLst/>
              <a:cxnLst/>
              <a:rect l="0" t="0" r="0" b="0"/>
              <a:pathLst>
                <a:path w="114833" h="114846">
                  <a:moveTo>
                    <a:pt x="17640" y="0"/>
                  </a:moveTo>
                  <a:lnTo>
                    <a:pt x="57594" y="73444"/>
                  </a:lnTo>
                  <a:lnTo>
                    <a:pt x="97917" y="0"/>
                  </a:lnTo>
                  <a:lnTo>
                    <a:pt x="114833" y="10439"/>
                  </a:lnTo>
                  <a:lnTo>
                    <a:pt x="57594" y="114846"/>
                  </a:lnTo>
                  <a:lnTo>
                    <a:pt x="0" y="10439"/>
                  </a:lnTo>
                  <a:lnTo>
                    <a:pt x="176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A7EB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E3FBAA-A330-6DF4-08B7-97041ECA44D4}"/>
                </a:ext>
              </a:extLst>
            </p:cNvPr>
            <p:cNvSpPr/>
            <p:nvPr/>
          </p:nvSpPr>
          <p:spPr>
            <a:xfrm>
              <a:off x="0" y="72720"/>
              <a:ext cx="615373" cy="3040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kern="10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1620</a:t>
              </a:r>
              <a:endParaRPr lang="en-US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5353321-388B-CF61-86B7-8B3E835391FF}"/>
                </a:ext>
              </a:extLst>
            </p:cNvPr>
            <p:cNvSpPr/>
            <p:nvPr/>
          </p:nvSpPr>
          <p:spPr>
            <a:xfrm>
              <a:off x="462686" y="72720"/>
              <a:ext cx="623582" cy="3040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kern="10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 mm</a:t>
              </a:r>
              <a:endParaRPr lang="en-US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8AE5177-40E5-F7C0-378B-2D52FD8BC37E}"/>
              </a:ext>
            </a:extLst>
          </p:cNvPr>
          <p:cNvSpPr txBox="1"/>
          <p:nvPr/>
        </p:nvSpPr>
        <p:spPr>
          <a:xfrm>
            <a:off x="4224528" y="3492458"/>
            <a:ext cx="743504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electron tracker is low mass straw tube design</a:t>
            </a:r>
          </a:p>
          <a:p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18 station of tubes transverse to the </a:t>
            </a:r>
          </a:p>
          <a:p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 beam, with 21 000 straws in total.</a:t>
            </a:r>
          </a:p>
          <a:p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provides precision momentum measurement</a:t>
            </a:r>
            <a:r>
              <a:rPr lang="en-US" dirty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D62BF271-5F32-4299-EDAE-5E61AA2B5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23" y="3758041"/>
            <a:ext cx="1703317" cy="96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41B6581-63F3-3148-307B-20F8AFE6FE26}"/>
              </a:ext>
            </a:extLst>
          </p:cNvPr>
          <p:cNvSpPr txBox="1"/>
          <p:nvPr/>
        </p:nvSpPr>
        <p:spPr>
          <a:xfrm>
            <a:off x="2706052" y="5826496"/>
            <a:ext cx="8073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Expect completion and installation by Fall 2025</a:t>
            </a:r>
          </a:p>
        </p:txBody>
      </p:sp>
    </p:spTree>
    <p:extLst>
      <p:ext uri="{BB962C8B-B14F-4D97-AF65-F5344CB8AC3E}">
        <p14:creationId xmlns:p14="http://schemas.microsoft.com/office/powerpoint/2010/main" val="563351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BCF41-DA66-4A90-051D-570EE8353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84" y="136525"/>
            <a:ext cx="10515600" cy="1325563"/>
          </a:xfrm>
        </p:spPr>
        <p:txBody>
          <a:bodyPr/>
          <a:lstStyle/>
          <a:p>
            <a:r>
              <a:rPr lang="en-US" dirty="0"/>
              <a:t>	</a:t>
            </a:r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Mu2e Calorimeter</a:t>
            </a:r>
            <a:endParaRPr lang="en-US" b="1" dirty="0">
              <a:solidFill>
                <a:srgbClr val="0000FF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BE13B-5984-9BFB-5C0F-3921046C3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B59F2F-4897-85B4-9345-53A9E6DDA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F9246A7-1350-BF56-A076-2B67F108C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637" y="334709"/>
            <a:ext cx="4175125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36BDFB-00F8-122F-1F4F-4079310CDEE3}"/>
              </a:ext>
            </a:extLst>
          </p:cNvPr>
          <p:cNvSpPr/>
          <p:nvPr/>
        </p:nvSpPr>
        <p:spPr>
          <a:xfrm>
            <a:off x="334708" y="1881461"/>
            <a:ext cx="1152258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CsI crystal calorimeter</a:t>
            </a:r>
          </a:p>
          <a:p>
            <a:pPr lvl="1" indent="-2286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annular disks separated by 70 cm </a:t>
            </a:r>
          </a:p>
          <a:p>
            <a:pPr marL="228600" lvl="1">
              <a:spcAft>
                <a:spcPts val="1200"/>
              </a:spcAft>
              <a:defRPr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(half the “conversion wavelength”)</a:t>
            </a:r>
          </a:p>
          <a:p>
            <a:pPr lvl="1" indent="-2286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674 pure CsI crystals per disk read out by two </a:t>
            </a:r>
            <a:r>
              <a:rPr lang="en-US" sz="28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SiPMs</a:t>
            </a:r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2286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e/</a:t>
            </a:r>
            <a:r>
              <a:rPr lang="en-US" sz="2800" dirty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separation, photon and conversion trigger, </a:t>
            </a:r>
          </a:p>
          <a:p>
            <a:pPr marL="228600" lvl="1">
              <a:spcAft>
                <a:spcPts val="1200"/>
              </a:spcAft>
              <a:defRPr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input to pattern recognition </a:t>
            </a:r>
          </a:p>
          <a:p>
            <a:pPr lvl="1" indent="-2286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Two disks are built, installation in Mu2e Hall soon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304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91A11-A3D6-2BF1-8810-CF1646EA9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Cosmic Ray 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5A14C-E826-98D2-D06B-262EB6C0C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497C8-4353-A341-FA10-C4764F2BA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35E65FAD-C481-AA9A-DD4F-A6196E086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1583531"/>
            <a:ext cx="9474200" cy="369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2E5F00-823B-C0A3-9A0A-C9B9E75D2E07}"/>
              </a:ext>
            </a:extLst>
          </p:cNvPr>
          <p:cNvSpPr txBox="1"/>
          <p:nvPr/>
        </p:nvSpPr>
        <p:spPr>
          <a:xfrm>
            <a:off x="2252663" y="5761831"/>
            <a:ext cx="8855075" cy="430213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/>
          <a:lstStyle/>
          <a:p>
            <a:pPr>
              <a:defRPr/>
            </a:pPr>
            <a:r>
              <a:rPr lang="it-IT" b="0" spc="-1" dirty="0">
                <a:latin typeface="Arial"/>
              </a:rPr>
              <a:t>About 1 cosmic event/day can mimic a 105 MeV electron</a:t>
            </a:r>
          </a:p>
        </p:txBody>
      </p:sp>
    </p:spTree>
    <p:extLst>
      <p:ext uri="{BB962C8B-B14F-4D97-AF65-F5344CB8AC3E}">
        <p14:creationId xmlns:p14="http://schemas.microsoft.com/office/powerpoint/2010/main" val="4087331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47377-3DDA-1368-F9E2-2C408B8C6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160" y="-272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Mu2e Cosmic Ray Veto (CRV)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81B2F-BED1-DBA7-7E00-6DF7925E9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B8437-14A6-3791-ECB5-DFFB48B3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BB27A2-7A7D-2CE2-7E1C-3CA29DD4390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93160" y="1231131"/>
            <a:ext cx="5967000" cy="4043876"/>
          </a:xfrm>
          <a:prstGeom prst="rect">
            <a:avLst/>
          </a:prstGeom>
          <a:ln w="0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5C7C38-DF40-D6F8-812A-671F047E64C5}"/>
              </a:ext>
            </a:extLst>
          </p:cNvPr>
          <p:cNvSpPr txBox="1"/>
          <p:nvPr/>
        </p:nvSpPr>
        <p:spPr>
          <a:xfrm>
            <a:off x="-22381" y="5359992"/>
            <a:ext cx="4683732" cy="657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it-IT" sz="2400" b="1" strike="noStrike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layers of scintillator counter modules read by WLS and SiPMs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C3A4FB-0F78-A970-077B-62A235EFF046}"/>
              </a:ext>
            </a:extLst>
          </p:cNvPr>
          <p:cNvSpPr txBox="1"/>
          <p:nvPr/>
        </p:nvSpPr>
        <p:spPr>
          <a:xfrm>
            <a:off x="7916702" y="5078602"/>
            <a:ext cx="4135090" cy="858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it-IT" sz="2400" b="1" strike="noStrike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out of 4 layers </a:t>
            </a:r>
          </a:p>
          <a:p>
            <a:pPr algn="ctr">
              <a:buNone/>
            </a:pPr>
            <a:r>
              <a:rPr lang="it-IT" sz="2400" b="1" strike="noStrike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a veto efficiency &gt;99.99%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6D381E-76A6-FCC8-780A-C9356527E25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421080" y="1143609"/>
            <a:ext cx="5246664" cy="3819109"/>
          </a:xfrm>
          <a:prstGeom prst="rect">
            <a:avLst/>
          </a:prstGeom>
          <a:ln w="0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902175A-F951-5C08-6176-2D6A893CD173}"/>
              </a:ext>
            </a:extLst>
          </p:cNvPr>
          <p:cNvSpPr txBox="1"/>
          <p:nvPr/>
        </p:nvSpPr>
        <p:spPr>
          <a:xfrm>
            <a:off x="3886956" y="6211654"/>
            <a:ext cx="5549652" cy="657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CRV cover DS and Lower TS</a:t>
            </a:r>
          </a:p>
        </p:txBody>
      </p:sp>
    </p:spTree>
    <p:extLst>
      <p:ext uri="{BB962C8B-B14F-4D97-AF65-F5344CB8AC3E}">
        <p14:creationId xmlns:p14="http://schemas.microsoft.com/office/powerpoint/2010/main" val="2083786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0550F5B9-399F-4FAD-AE6C-ED65F9A43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C062E60F-5CD4-4268-8359-807663468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288350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DE67652-7279-0E4C-638D-46978C4AB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416" y="88734"/>
            <a:ext cx="3300984" cy="7040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Cosmic Ray Tests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B341EC3-1810-4D33-BA3F-E2D0AA0EC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98096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0127CDE-2B99-47A8-BB3C-7D1751910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10864" y="1323863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31262C80-728F-C935-729A-4AD6F9272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144" y="510047"/>
            <a:ext cx="6858000" cy="16459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of event displays of cosmic ray tracks as seen at different detector’s test stations: (Left) Tracker station, (Middle) Calorimeter disk, and (right) CRV test station.</a:t>
            </a:r>
            <a:endParaRPr lang="en-US" alt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8FFF8-5ED2-A4FA-3EB3-7404924504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2477766-5497-41CE-B03D-E45D5676BEF8}" type="datetime1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3/7/2025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D48E00-8862-C85F-2003-0CA6225E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82854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18DA18B-0B42-4CDB-95D6-C0298FD6D769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1" name="Picture 30" descr="A diagram of a circle with a red circle and numbers&#10;&#10;AI-generated content may be incorrect.">
            <a:extLst>
              <a:ext uri="{FF2B5EF4-FFF2-40B4-BE49-F238E27FC236}">
                <a16:creationId xmlns:a16="http://schemas.microsoft.com/office/drawing/2014/main" id="{0B2029B1-33B3-A2F5-A888-24BB9F180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971" y="2565809"/>
            <a:ext cx="4352240" cy="3386417"/>
          </a:xfrm>
          <a:prstGeom prst="rect">
            <a:avLst/>
          </a:prstGeom>
        </p:spPr>
      </p:pic>
      <p:pic>
        <p:nvPicPr>
          <p:cNvPr id="34" name="Picture 33" descr="A graph with circles and lines&#10;&#10;AI-generated content may be incorrect.">
            <a:extLst>
              <a:ext uri="{FF2B5EF4-FFF2-40B4-BE49-F238E27FC236}">
                <a16:creationId xmlns:a16="http://schemas.microsoft.com/office/drawing/2014/main" id="{AEE4EAA4-2726-5EFA-474B-EEB8FA3BC4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1" y="749502"/>
            <a:ext cx="3519045" cy="5722024"/>
          </a:xfrm>
          <a:prstGeom prst="rect">
            <a:avLst/>
          </a:prstGeom>
        </p:spPr>
      </p:pic>
      <p:pic>
        <p:nvPicPr>
          <p:cNvPr id="38" name="Picture 37" descr="A graph with a green line&#10;&#10;AI-generated content may be incorrect.">
            <a:extLst>
              <a:ext uri="{FF2B5EF4-FFF2-40B4-BE49-F238E27FC236}">
                <a16:creationId xmlns:a16="http://schemas.microsoft.com/office/drawing/2014/main" id="{12BABFC1-F27A-B7D1-3326-9E5C838343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657" y="2869363"/>
            <a:ext cx="4623343" cy="287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520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640C0-56B4-BB42-C6F3-E22E385FA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-135627"/>
            <a:ext cx="10515600" cy="1105589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Mu2e Sensitivity Projections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85C5B-E731-943B-3C3A-CB6E80284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18A615-67BA-9803-9BF2-140D59C9D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256609"/>
            <a:ext cx="2743200" cy="365125"/>
          </a:xfrm>
        </p:spPr>
        <p:txBody>
          <a:bodyPr/>
          <a:lstStyle/>
          <a:p>
            <a:fld id="{218DA18B-0B42-4CDB-95D6-C0298FD6D769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DB5EDE-4034-E9DE-0AF6-F08620F0C072}"/>
              </a:ext>
            </a:extLst>
          </p:cNvPr>
          <p:cNvSpPr txBox="1"/>
          <p:nvPr/>
        </p:nvSpPr>
        <p:spPr>
          <a:xfrm>
            <a:off x="398304" y="657906"/>
            <a:ext cx="11395392" cy="1887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Mu2e - Run 1 sensitivity estimate*</a:t>
            </a:r>
          </a:p>
          <a:p>
            <a:pPr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 study based on about 10% of the total data that we will ultimately collect </a:t>
            </a:r>
          </a:p>
          <a:p>
            <a:pPr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sensitivity and 5</a:t>
            </a:r>
            <a:r>
              <a:rPr lang="en-US" sz="2200" dirty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s </a:t>
            </a:r>
            <a:r>
              <a:rPr lang="en-US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discovery potential, including systematics</a:t>
            </a:r>
          </a:p>
          <a:p>
            <a:pPr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2200" spc="-1" dirty="0">
                <a:solidFill>
                  <a:srgbClr val="FF0000"/>
                </a:solidFill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A 5</a:t>
            </a:r>
            <a:r>
              <a:rPr lang="it-IT" sz="2200" spc="-1" dirty="0">
                <a:solidFill>
                  <a:srgbClr val="FF0000"/>
                </a:solidFill>
                <a:latin typeface="Symbol" panose="05050102010706020507" pitchFamily="18" charset="2"/>
                <a:ea typeface="AR PL UMing HK"/>
                <a:cs typeface="Times New Roman" panose="02020603050405020304" pitchFamily="18" charset="0"/>
              </a:rPr>
              <a:t>s</a:t>
            </a:r>
            <a:r>
              <a:rPr lang="it-IT" sz="2200" spc="-1" dirty="0">
                <a:solidFill>
                  <a:srgbClr val="FF0000"/>
                </a:solidFill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 discovery will require Mu2e to observe just 5 events </a:t>
            </a:r>
            <a:r>
              <a:rPr lang="it-IT" sz="2200" spc="-1" dirty="0">
                <a:solidFill>
                  <a:srgbClr val="0000FF"/>
                </a:solidFill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of muon conversion</a:t>
            </a:r>
            <a:endParaRPr lang="it-IT" sz="2200" spc="-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defRPr/>
            </a:pPr>
            <a:endParaRPr lang="en-US" sz="1600" baseline="-25000" dirty="0">
              <a:latin typeface="+mj-lt"/>
            </a:endParaRPr>
          </a:p>
        </p:txBody>
      </p:sp>
      <p:grpSp>
        <p:nvGrpSpPr>
          <p:cNvPr id="7" name="Group 3">
            <a:extLst>
              <a:ext uri="{FF2B5EF4-FFF2-40B4-BE49-F238E27FC236}">
                <a16:creationId xmlns:a16="http://schemas.microsoft.com/office/drawing/2014/main" id="{FE70737F-9003-2221-B27E-60015CB1147C}"/>
              </a:ext>
            </a:extLst>
          </p:cNvPr>
          <p:cNvGrpSpPr>
            <a:grpSpLocks/>
          </p:cNvGrpSpPr>
          <p:nvPr/>
        </p:nvGrpSpPr>
        <p:grpSpPr bwMode="auto">
          <a:xfrm>
            <a:off x="482688" y="2259089"/>
            <a:ext cx="8010148" cy="4097261"/>
            <a:chOff x="477300" y="2651325"/>
            <a:chExt cx="5327969" cy="2438394"/>
          </a:xfrm>
        </p:grpSpPr>
        <p:grpSp>
          <p:nvGrpSpPr>
            <p:cNvPr id="8" name="Group 4">
              <a:extLst>
                <a:ext uri="{FF2B5EF4-FFF2-40B4-BE49-F238E27FC236}">
                  <a16:creationId xmlns:a16="http://schemas.microsoft.com/office/drawing/2014/main" id="{75F7B56C-74BD-7E73-4734-B95861DE8E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300" y="2651325"/>
              <a:ext cx="5327969" cy="2438394"/>
              <a:chOff x="787822" y="1715768"/>
              <a:chExt cx="5578121" cy="2684920"/>
            </a:xfrm>
          </p:grpSpPr>
          <p:pic>
            <p:nvPicPr>
              <p:cNvPr id="10" name="Picture 6">
                <a:extLst>
                  <a:ext uri="{FF2B5EF4-FFF2-40B4-BE49-F238E27FC236}">
                    <a16:creationId xmlns:a16="http://schemas.microsoft.com/office/drawing/2014/main" id="{4102D935-3DA8-F2BC-DC72-1C301242D7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7822" y="2462750"/>
                <a:ext cx="5578121" cy="1937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7">
                <a:extLst>
                  <a:ext uri="{FF2B5EF4-FFF2-40B4-BE49-F238E27FC236}">
                    <a16:creationId xmlns:a16="http://schemas.microsoft.com/office/drawing/2014/main" id="{4FBCEE2B-D7A3-ED81-F70B-B355ABB2A1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035" y="1715768"/>
                <a:ext cx="4903697" cy="756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4F8AA70-B8DA-0BD6-7B80-3ED454D39DD3}"/>
                  </a:ext>
                </a:extLst>
              </p:cNvPr>
              <p:cNvCxnSpPr/>
              <p:nvPr/>
            </p:nvCxnSpPr>
            <p:spPr>
              <a:xfrm>
                <a:off x="1810102" y="3052674"/>
                <a:ext cx="575447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EC10C06-625E-5275-8FF8-79E35DE7A488}"/>
                </a:ext>
              </a:extLst>
            </p:cNvPr>
            <p:cNvCxnSpPr>
              <a:cxnSpLocks/>
            </p:cNvCxnSpPr>
            <p:nvPr/>
          </p:nvCxnSpPr>
          <p:spPr>
            <a:xfrm>
              <a:off x="4076560" y="3865478"/>
              <a:ext cx="929577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6933B84-495F-E447-50F3-E0288DB6243F}"/>
              </a:ext>
            </a:extLst>
          </p:cNvPr>
          <p:cNvSpPr txBox="1"/>
          <p:nvPr/>
        </p:nvSpPr>
        <p:spPr>
          <a:xfrm>
            <a:off x="6496526" y="3546196"/>
            <a:ext cx="8434387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spc="-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Improve sensitivity </a:t>
            </a:r>
          </a:p>
          <a:p>
            <a:pPr algn="ctr">
              <a:defRPr/>
            </a:pPr>
            <a:r>
              <a:rPr lang="it-IT" sz="2400" spc="-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by x1000 </a:t>
            </a:r>
          </a:p>
          <a:p>
            <a:pPr algn="ctr">
              <a:defRPr/>
            </a:pPr>
            <a:r>
              <a:rPr lang="it-IT" sz="2400" spc="-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over SINDRUM II </a:t>
            </a:r>
          </a:p>
          <a:p>
            <a:pPr algn="ctr">
              <a:defRPr/>
            </a:pPr>
            <a:r>
              <a:rPr lang="it-IT" sz="2400" spc="-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In the first running phase</a:t>
            </a:r>
            <a:br>
              <a:rPr lang="it-IT" sz="2400" spc="-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</a:br>
            <a:r>
              <a:rPr lang="it-IT" sz="2400" spc="-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(data taking scheduled </a:t>
            </a:r>
          </a:p>
          <a:p>
            <a:pPr algn="ctr">
              <a:defRPr/>
            </a:pPr>
            <a:r>
              <a:rPr lang="it-IT" sz="2400" spc="-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to start at </a:t>
            </a:r>
          </a:p>
          <a:p>
            <a:pPr algn="ctr">
              <a:defRPr/>
            </a:pPr>
            <a:r>
              <a:rPr lang="it-IT" sz="2400" spc="-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the beginning of 2027)</a:t>
            </a:r>
            <a:endParaRPr lang="it-IT" sz="2400" spc="-1" dirty="0">
              <a:solidFill>
                <a:srgbClr val="0000FF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403">
            <a:extLst>
              <a:ext uri="{FF2B5EF4-FFF2-40B4-BE49-F238E27FC236}">
                <a16:creationId xmlns:a16="http://schemas.microsoft.com/office/drawing/2014/main" id="{58C8FDF8-BA97-F251-833F-978961D31B2E}"/>
              </a:ext>
            </a:extLst>
          </p:cNvPr>
          <p:cNvSpPr txBox="1"/>
          <p:nvPr/>
        </p:nvSpPr>
        <p:spPr>
          <a:xfrm>
            <a:off x="0" y="6625687"/>
            <a:ext cx="7781026" cy="232313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t-IT" sz="1050" b="0" i="1" spc="-1" dirty="0">
                <a:latin typeface="Arial"/>
              </a:rPr>
              <a:t>*</a:t>
            </a:r>
            <a:r>
              <a:rPr lang="it-IT" sz="1100" b="1" i="1" spc="-1" dirty="0">
                <a:latin typeface="Arial"/>
              </a:rPr>
              <a:t>See “Mu2e Run I Sensitivity Projections for  ... Search in Aluminum”, Universe 9 (2023) 1, 54, arxiv:2210.11380</a:t>
            </a:r>
            <a:endParaRPr lang="it-IT" sz="1050" b="1" spc="-1" dirty="0"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6096B5-A3B9-9E4A-C897-E75A70430BAF}"/>
              </a:ext>
            </a:extLst>
          </p:cNvPr>
          <p:cNvSpPr txBox="1"/>
          <p:nvPr/>
        </p:nvSpPr>
        <p:spPr>
          <a:xfrm>
            <a:off x="7656787" y="6439171"/>
            <a:ext cx="44481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Also see “</a:t>
            </a:r>
            <a:r>
              <a:rPr lang="en-US" sz="1050" b="1" i="0" dirty="0">
                <a:solidFill>
                  <a:srgbClr val="000000"/>
                </a:solidFill>
                <a:effectLst/>
                <a:latin typeface="Lucida Grande"/>
              </a:rPr>
              <a:t>Mu2e-II: Muon to electron conversion with PIP-II”,</a:t>
            </a:r>
          </a:p>
          <a:p>
            <a:r>
              <a:rPr lang="en-US" sz="1050" b="1" i="0" dirty="0">
                <a:solidFill>
                  <a:srgbClr val="000000"/>
                </a:solidFill>
                <a:effectLst/>
                <a:latin typeface="Lucida Grande"/>
              </a:rPr>
              <a:t>arxiv</a:t>
            </a:r>
            <a:r>
              <a:rPr lang="en-US" sz="1050" b="1" dirty="0">
                <a:solidFill>
                  <a:srgbClr val="000000"/>
                </a:solidFill>
                <a:latin typeface="Lucida Grande"/>
              </a:rPr>
              <a:t>: 2203.07569</a:t>
            </a:r>
            <a:endParaRPr lang="en-US" sz="1200" b="1" i="0" dirty="0">
              <a:solidFill>
                <a:srgbClr val="000000"/>
              </a:solidFill>
              <a:effectLst/>
              <a:latin typeface="Lucida Grande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35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572BE-0979-788B-1182-210A15AD0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97" y="0"/>
            <a:ext cx="9857232" cy="82296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Summary and 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E1848-8B92-5856-7BC2-29FD986D4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221F17-95EF-2BAB-223C-36A767864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583A4D-48C8-8833-E40E-AF6967E2508C}"/>
              </a:ext>
            </a:extLst>
          </p:cNvPr>
          <p:cNvSpPr txBox="1"/>
          <p:nvPr/>
        </p:nvSpPr>
        <p:spPr>
          <a:xfrm>
            <a:off x="235267" y="822960"/>
            <a:ext cx="11956733" cy="65468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/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Mu2e detector installation in Mu2e hall has started.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Mu2e tracker and calorimeter will be installed in the detector hall in 2025.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endParaRPr lang="it-IT" sz="2800" b="0" spc="-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 commissioning without magnetic field and beam will start in 2025.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beam expected early 2027.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Mu2e run aims to improve Sindrum II result by a factor 10</a:t>
            </a:r>
            <a:r>
              <a:rPr lang="it-IT" sz="2800" b="0" spc="-1" baseline="33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endParaRPr lang="it-IT" sz="2800" b="0" spc="-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shutdown for neutrino beam upgrade expected in 2028.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A second Mu2e run, starting after shutdown, will have higher average beam intensity, aiming to achieve the final 10</a:t>
            </a:r>
            <a:r>
              <a:rPr lang="it-IT" sz="2800" b="0" spc="-1" baseline="33000" dirty="0">
                <a:solidFill>
                  <a:srgbClr val="0000FF"/>
                </a:solidFill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4</a:t>
            </a: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 </a:t>
            </a: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improvement goal.</a:t>
            </a:r>
            <a:endParaRPr lang="it-IT" sz="2800" b="0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  <a:defRPr/>
            </a:pP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A </a:t>
            </a:r>
            <a:r>
              <a:rPr lang="it-IT" sz="2800" b="1" spc="-1" dirty="0">
                <a:solidFill>
                  <a:srgbClr val="0000FF"/>
                </a:solidFill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Mu2e upgrade proposal (Mu2e II) </a:t>
            </a: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ea typeface="AR PL UMing HK"/>
                <a:cs typeface="Times New Roman" panose="02020603050405020304" pitchFamily="18" charset="0"/>
              </a:rPr>
              <a:t>has been inserted in the Snow Mass white paper</a:t>
            </a:r>
            <a:r>
              <a:rPr lang="it-IT" sz="28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it aims to exploit the higher intensity and lower energy PIP-II proton beam to obtain a further x10 improvement in sensitivity to muon conversion</a:t>
            </a:r>
          </a:p>
        </p:txBody>
      </p:sp>
    </p:spTree>
    <p:extLst>
      <p:ext uri="{BB962C8B-B14F-4D97-AF65-F5344CB8AC3E}">
        <p14:creationId xmlns:p14="http://schemas.microsoft.com/office/powerpoint/2010/main" val="821735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B11EE-00A6-8B4B-9DC5-77DBAAAED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1A0705-B758-4558-810E-8E98B9D7A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19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A3FEDC-6D1A-4BBA-2813-BFC4B6F23508}"/>
              </a:ext>
            </a:extLst>
          </p:cNvPr>
          <p:cNvSpPr txBox="1"/>
          <p:nvPr/>
        </p:nvSpPr>
        <p:spPr>
          <a:xfrm>
            <a:off x="4343212" y="2760453"/>
            <a:ext cx="35055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0000FF"/>
                </a:solidFill>
                <a:highlight>
                  <a:srgbClr val="FFFF00"/>
                </a:highligh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6445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2B5D1-C5A7-62A9-C69C-4C55BFB06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-154730"/>
            <a:ext cx="10515600" cy="1187469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Why </a:t>
            </a:r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Symbol" panose="05050102010706020507" pitchFamily="18" charset="2"/>
              </a:rPr>
              <a:t> </a:t>
            </a:r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 Conversion?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771F0-34D8-6BA3-8E59-6D7B9FB49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34EDA-DAA2-13C5-9B80-92ADD0FB2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325CD8-ED16-7E8F-7A66-81CE39EE8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34" y="1032739"/>
            <a:ext cx="2536122" cy="183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38E17E-2E3A-892E-8692-75E00DCAC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94"/>
          <a:stretch>
            <a:fillRect/>
          </a:stretch>
        </p:blipFill>
        <p:spPr bwMode="auto">
          <a:xfrm>
            <a:off x="131762" y="2971591"/>
            <a:ext cx="2887483" cy="19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476A2D-7736-8CFF-5F88-E8856F4E810F}"/>
              </a:ext>
            </a:extLst>
          </p:cNvPr>
          <p:cNvSpPr txBox="1"/>
          <p:nvPr/>
        </p:nvSpPr>
        <p:spPr>
          <a:xfrm>
            <a:off x="3098365" y="1408963"/>
            <a:ext cx="786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know since long time ago that quarks mix violating flavor </a:t>
            </a:r>
          </a:p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conservation</a:t>
            </a:r>
          </a:p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(CKM matrix)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CB2185-B1D4-C498-3B91-15755A7CEAAD}"/>
              </a:ext>
            </a:extLst>
          </p:cNvPr>
          <p:cNvSpPr txBox="1"/>
          <p:nvPr/>
        </p:nvSpPr>
        <p:spPr>
          <a:xfrm>
            <a:off x="3019245" y="3355536"/>
            <a:ext cx="6192837" cy="8953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/>
          <a:lstStyle/>
          <a:p>
            <a:pPr>
              <a:defRPr/>
            </a:pPr>
            <a:r>
              <a:rPr lang="it-IT" sz="24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know since </a:t>
            </a:r>
            <a:r>
              <a:rPr lang="it-IT" sz="240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few years that also neutrinos mix violating neutral lepton flavor conservation</a:t>
            </a:r>
            <a:endParaRPr lang="it-IT" sz="2400" b="0" spc="-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it-IT" sz="24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240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PMNS</a:t>
            </a:r>
            <a:r>
              <a:rPr lang="it-IT" sz="24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matrix)</a:t>
            </a:r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id="{8249BE1D-25D5-3C0E-A8B7-489DA0EF6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2" y="5258404"/>
            <a:ext cx="2594185" cy="85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2244B87-1526-40AD-33E9-39026CF90E26}"/>
              </a:ext>
            </a:extLst>
          </p:cNvPr>
          <p:cNvSpPr txBox="1"/>
          <p:nvPr/>
        </p:nvSpPr>
        <p:spPr>
          <a:xfrm>
            <a:off x="3098365" y="5225502"/>
            <a:ext cx="4850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should not charged leptons mix?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9391F5-ADAC-5211-2C20-1B74C861DEF5}"/>
              </a:ext>
            </a:extLst>
          </p:cNvPr>
          <p:cNvSpPr txBox="1"/>
          <p:nvPr/>
        </p:nvSpPr>
        <p:spPr>
          <a:xfrm>
            <a:off x="7091864" y="5960455"/>
            <a:ext cx="4563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harged </a:t>
            </a:r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epton </a:t>
            </a:r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lavor </a:t>
            </a:r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iolation</a:t>
            </a:r>
          </a:p>
        </p:txBody>
      </p:sp>
      <p:sp>
        <p:nvSpPr>
          <p:cNvPr id="17" name="Arrow: Bent-Up 16">
            <a:extLst>
              <a:ext uri="{FF2B5EF4-FFF2-40B4-BE49-F238E27FC236}">
                <a16:creationId xmlns:a16="http://schemas.microsoft.com/office/drawing/2014/main" id="{C967B78C-61BD-2FFC-282D-BFA02DB5F3DF}"/>
              </a:ext>
            </a:extLst>
          </p:cNvPr>
          <p:cNvSpPr/>
          <p:nvPr/>
        </p:nvSpPr>
        <p:spPr>
          <a:xfrm rot="5400000">
            <a:off x="6198491" y="5745027"/>
            <a:ext cx="586507" cy="767679"/>
          </a:xfrm>
          <a:prstGeom prst="bentUp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7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FE8A0-A02C-1565-6D58-7DB6C4DE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6F89A-25AD-4655-6DAF-14C899B44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85D5BA-ACD4-7A68-7B9A-7AAA1E1EFBA5}"/>
              </a:ext>
            </a:extLst>
          </p:cNvPr>
          <p:cNvSpPr txBox="1"/>
          <p:nvPr/>
        </p:nvSpPr>
        <p:spPr>
          <a:xfrm>
            <a:off x="3280902" y="2536167"/>
            <a:ext cx="56301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44002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89516-C58B-551B-B1A5-5990E03B4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6C46CE-D3C2-5FC5-D10D-CAC067D4F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BEC50A-8146-E1FA-7BD9-B82C780FB12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626792" y="602280"/>
            <a:ext cx="4963789" cy="1416301"/>
          </a:xfrm>
          <a:prstGeom prst="rect">
            <a:avLst/>
          </a:prstGeom>
          <a:ln w="0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A2FBFB-9781-95AC-2542-18334C6E1E1C}"/>
              </a:ext>
            </a:extLst>
          </p:cNvPr>
          <p:cNvSpPr txBox="1"/>
          <p:nvPr/>
        </p:nvSpPr>
        <p:spPr>
          <a:xfrm>
            <a:off x="240792" y="0"/>
            <a:ext cx="992808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The pulsed proton beam structure</a:t>
            </a:r>
            <a:endParaRPr lang="it-IT" sz="3200" b="0" strike="noStrike" spc="-1" dirty="0">
              <a:solidFill>
                <a:srgbClr val="0000FF"/>
              </a:solidFill>
              <a:highlight>
                <a:srgbClr val="FFFF00"/>
              </a:highlight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38F7F9-4903-6A62-30E7-F73FDB7EB2AF}"/>
              </a:ext>
            </a:extLst>
          </p:cNvPr>
          <p:cNvSpPr txBox="1"/>
          <p:nvPr/>
        </p:nvSpPr>
        <p:spPr>
          <a:xfrm>
            <a:off x="1768272" y="4953481"/>
            <a:ext cx="8570520" cy="186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2000" b="1" strike="noStrike" spc="-1" dirty="0">
                <a:solidFill>
                  <a:srgbClr val="00B050"/>
                </a:solidFill>
                <a:latin typeface="Arial"/>
              </a:rPr>
              <a:t>Pulsed Proton Beam Structure</a:t>
            </a:r>
            <a:r>
              <a:rPr lang="it-IT" sz="2000" b="1" strike="noStrike" spc="-1" dirty="0">
                <a:solidFill>
                  <a:srgbClr val="2A6099"/>
                </a:solidFill>
                <a:latin typeface="Arial"/>
              </a:rPr>
              <a:t>:</a:t>
            </a:r>
            <a:endParaRPr lang="it-IT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it-IT" sz="2400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Proton pulse period: 1.695 </a:t>
            </a:r>
            <a:r>
              <a:rPr lang="it-IT" sz="2400" b="0" strike="noStrike" spc="-1" dirty="0">
                <a:solidFill>
                  <a:srgbClr val="0000FF"/>
                </a:solidFill>
                <a:latin typeface="Symbol"/>
                <a:ea typeface="AR PL UMing HK"/>
              </a:rPr>
              <a:t>m</a:t>
            </a:r>
            <a:r>
              <a:rPr lang="it-IT" sz="2400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s ~ 2</a:t>
            </a:r>
            <a:r>
              <a:rPr lang="it-IT" sz="2400" b="0" strike="noStrike" spc="-1" dirty="0">
                <a:solidFill>
                  <a:srgbClr val="0000FF"/>
                </a:solidFill>
                <a:latin typeface="Symbol"/>
                <a:ea typeface="AR PL UMing HK"/>
              </a:rPr>
              <a:t>t</a:t>
            </a:r>
            <a:r>
              <a:rPr lang="it-IT" sz="2400" b="0" strike="noStrike" spc="-1" baseline="-33000" dirty="0">
                <a:solidFill>
                  <a:srgbClr val="0000FF"/>
                </a:solidFill>
                <a:latin typeface="Symbol"/>
                <a:ea typeface="AR PL UMing HK"/>
              </a:rPr>
              <a:t>m</a:t>
            </a:r>
            <a:r>
              <a:rPr lang="it-IT" sz="2400" b="0" strike="noStrike" spc="-1" baseline="33000" dirty="0">
                <a:solidFill>
                  <a:srgbClr val="0000FF"/>
                </a:solidFill>
                <a:latin typeface="Arial"/>
                <a:ea typeface="AR PL UMing HK"/>
              </a:rPr>
              <a:t>Al  </a:t>
            </a:r>
            <a:r>
              <a:rPr lang="it-IT" sz="2400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  (</a:t>
            </a:r>
            <a:r>
              <a:rPr lang="it-IT" sz="2400" b="0" strike="noStrike" spc="-1" dirty="0">
                <a:solidFill>
                  <a:srgbClr val="0000FF"/>
                </a:solidFill>
                <a:latin typeface="Symbol"/>
              </a:rPr>
              <a:t>t</a:t>
            </a:r>
            <a:r>
              <a:rPr lang="it-IT" sz="2400" b="0" strike="noStrike" spc="-1" baseline="-33000" dirty="0">
                <a:solidFill>
                  <a:srgbClr val="0000FF"/>
                </a:solidFill>
                <a:latin typeface="Symbol"/>
              </a:rPr>
              <a:t>m</a:t>
            </a:r>
            <a:r>
              <a:rPr lang="it-IT" sz="2400" b="0" strike="noStrike" spc="-1" baseline="33000" dirty="0">
                <a:solidFill>
                  <a:srgbClr val="0000FF"/>
                </a:solidFill>
                <a:latin typeface="Arial"/>
              </a:rPr>
              <a:t>Al</a:t>
            </a: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 = 864 ns)</a:t>
            </a:r>
          </a:p>
          <a:p>
            <a:pPr>
              <a:lnSpc>
                <a:spcPct val="100000"/>
              </a:lnSpc>
              <a:buNone/>
            </a:pP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Delayed analysis window to suppress prompt backgrounds</a:t>
            </a:r>
          </a:p>
          <a:p>
            <a:pPr>
              <a:lnSpc>
                <a:spcPct val="100000"/>
              </a:lnSpc>
              <a:buNone/>
            </a:pP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Out of bunch proton fraction (“extinction factor”) &lt; 10</a:t>
            </a:r>
            <a:r>
              <a:rPr lang="it-IT" sz="2400" b="0" strike="noStrike" spc="-1" baseline="33000" dirty="0">
                <a:solidFill>
                  <a:srgbClr val="0000FF"/>
                </a:solidFill>
                <a:latin typeface="Arial"/>
              </a:rPr>
              <a:t>-10</a:t>
            </a: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 </a:t>
            </a:r>
          </a:p>
          <a:p>
            <a:pPr>
              <a:lnSpc>
                <a:spcPct val="100000"/>
              </a:lnSpc>
              <a:buNone/>
            </a:pP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(measured by an extinction monitor downstream of the beam</a:t>
            </a:r>
            <a:r>
              <a:rPr lang="it-IT" sz="2400" b="0" strike="noStrike" spc="-1" dirty="0">
                <a:solidFill>
                  <a:srgbClr val="000000"/>
                </a:solidFill>
                <a:latin typeface="Arial"/>
              </a:rPr>
              <a:t>) </a:t>
            </a:r>
            <a:endParaRPr lang="it-IT" sz="2400" b="0" strike="noStrike" spc="-1" dirty="0"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828DA-A304-5451-08F4-023F60BA189B}"/>
              </a:ext>
            </a:extLst>
          </p:cNvPr>
          <p:cNvSpPr txBox="1"/>
          <p:nvPr/>
        </p:nvSpPr>
        <p:spPr>
          <a:xfrm>
            <a:off x="7462752" y="386280"/>
            <a:ext cx="2876040" cy="110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2400" b="0" strike="noStrike" spc="-1">
                <a:solidFill>
                  <a:srgbClr val="000000"/>
                </a:solidFill>
                <a:latin typeface="Arial"/>
              </a:rPr>
              <a:t>Full Beam intensity: </a:t>
            </a:r>
            <a:endParaRPr lang="it-IT" sz="2400" b="0" strike="noStrike" spc="-1">
              <a:latin typeface="Arial"/>
            </a:endParaRPr>
          </a:p>
          <a:p>
            <a:r>
              <a:rPr lang="it-IT" sz="2400" b="1" strike="noStrike" spc="-1">
                <a:solidFill>
                  <a:srgbClr val="000000"/>
                </a:solidFill>
                <a:latin typeface="Arial"/>
              </a:rPr>
              <a:t>3.9 </a:t>
            </a:r>
            <a:r>
              <a:rPr lang="it-IT" sz="2400" b="1" strike="noStrike" spc="-1">
                <a:solidFill>
                  <a:srgbClr val="000000"/>
                </a:solidFill>
                <a:latin typeface="Arial"/>
                <a:ea typeface="Arial"/>
              </a:rPr>
              <a:t>·</a:t>
            </a:r>
            <a:r>
              <a:rPr lang="it-IT" sz="2400" b="1" strike="noStrike" spc="-1">
                <a:solidFill>
                  <a:srgbClr val="000000"/>
                </a:solidFill>
                <a:latin typeface="Arial"/>
              </a:rPr>
              <a:t>10</a:t>
            </a:r>
            <a:r>
              <a:rPr lang="it-IT" sz="2400" b="1" strike="noStrike" spc="-1" baseline="33000">
                <a:solidFill>
                  <a:srgbClr val="000000"/>
                </a:solidFill>
                <a:latin typeface="Arial"/>
              </a:rPr>
              <a:t>7</a:t>
            </a:r>
            <a:r>
              <a:rPr lang="it-IT" sz="2400" b="1" strike="noStrike" spc="-1">
                <a:solidFill>
                  <a:srgbClr val="000000"/>
                </a:solidFill>
                <a:latin typeface="Arial"/>
              </a:rPr>
              <a:t> p/pulse  </a:t>
            </a:r>
            <a:endParaRPr lang="it-IT" sz="2400" b="0" strike="noStrike" spc="-1">
              <a:latin typeface="Arial"/>
            </a:endParaRPr>
          </a:p>
          <a:p>
            <a:r>
              <a:rPr lang="it-IT" sz="2400" b="0" strike="noStrike" spc="-1">
                <a:solidFill>
                  <a:srgbClr val="000000"/>
                </a:solidFill>
                <a:latin typeface="Arial"/>
                <a:ea typeface="Arial"/>
              </a:rPr>
              <a:t>(±</a:t>
            </a:r>
            <a:r>
              <a:rPr lang="it-IT" sz="2400" b="0" strike="noStrike" spc="-1">
                <a:solidFill>
                  <a:srgbClr val="000000"/>
                </a:solidFill>
                <a:latin typeface="Arial"/>
              </a:rPr>
              <a:t>50%)</a:t>
            </a:r>
            <a:endParaRPr lang="it-IT" sz="2400" b="0" strike="noStrike" spc="-1"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1C2B87-16E7-130F-C60C-0F30279CD55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88492" y="1874160"/>
            <a:ext cx="9000000" cy="3109680"/>
          </a:xfrm>
          <a:prstGeom prst="rect">
            <a:avLst/>
          </a:prstGeom>
          <a:ln w="0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F2181B-D2EF-638C-5D29-02575D89F30F}"/>
              </a:ext>
            </a:extLst>
          </p:cNvPr>
          <p:cNvSpPr txBox="1"/>
          <p:nvPr/>
        </p:nvSpPr>
        <p:spPr>
          <a:xfrm>
            <a:off x="10218564" y="1769191"/>
            <a:ext cx="1690920" cy="343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it-IT" sz="18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Analysis </a:t>
            </a:r>
          </a:p>
          <a:p>
            <a:pPr>
              <a:lnSpc>
                <a:spcPct val="100000"/>
              </a:lnSpc>
              <a:buNone/>
            </a:pPr>
            <a:r>
              <a:rPr lang="it-IT" sz="18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window starts </a:t>
            </a:r>
          </a:p>
          <a:p>
            <a:pPr>
              <a:lnSpc>
                <a:spcPct val="100000"/>
              </a:lnSpc>
              <a:buNone/>
            </a:pPr>
            <a:r>
              <a:rPr lang="it-IT" sz="18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~700 ns</a:t>
            </a:r>
          </a:p>
          <a:p>
            <a:pPr>
              <a:lnSpc>
                <a:spcPct val="100000"/>
              </a:lnSpc>
              <a:buNone/>
            </a:pPr>
            <a:r>
              <a:rPr lang="it-IT" sz="18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after the pulse </a:t>
            </a:r>
          </a:p>
          <a:p>
            <a:pPr>
              <a:lnSpc>
                <a:spcPct val="100000"/>
              </a:lnSpc>
              <a:buNone/>
            </a:pPr>
            <a:r>
              <a:rPr lang="it-IT" sz="18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to suppress </a:t>
            </a:r>
          </a:p>
          <a:p>
            <a:pPr>
              <a:lnSpc>
                <a:spcPct val="100000"/>
              </a:lnSpc>
              <a:buNone/>
            </a:pPr>
            <a:r>
              <a:rPr lang="it-IT" sz="18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prompt</a:t>
            </a:r>
          </a:p>
          <a:p>
            <a:r>
              <a:rPr lang="it-IT" sz="18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backgrounds</a:t>
            </a:r>
          </a:p>
          <a:p>
            <a:endParaRPr lang="it-IT" sz="1800" b="0" strike="noStrike" spc="-1" dirty="0">
              <a:solidFill>
                <a:srgbClr val="0000FF"/>
              </a:solidFill>
              <a:highlight>
                <a:srgbClr val="FFFF00"/>
              </a:highlight>
              <a:latin typeface="Arial"/>
            </a:endParaRPr>
          </a:p>
          <a:p>
            <a:r>
              <a:rPr lang="it-IT" sz="18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Extinction </a:t>
            </a:r>
          </a:p>
          <a:p>
            <a:r>
              <a:rPr lang="it-IT" sz="18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Factor &lt;10</a:t>
            </a:r>
            <a:r>
              <a:rPr lang="it-IT" sz="1800" b="0" strike="noStrike" spc="-1" baseline="33000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-10</a:t>
            </a:r>
            <a:endParaRPr lang="it-IT" sz="1800" b="0" strike="noStrike" spc="-1" dirty="0">
              <a:solidFill>
                <a:srgbClr val="0000FF"/>
              </a:solidFill>
              <a:highlight>
                <a:srgbClr val="FFFF00"/>
              </a:highlight>
              <a:latin typeface="Arial"/>
            </a:endParaRPr>
          </a:p>
          <a:p>
            <a:r>
              <a:rPr lang="it-IT" sz="14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(</a:t>
            </a:r>
            <a:r>
              <a:rPr lang="it-IT" sz="12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fraction of protons</a:t>
            </a:r>
          </a:p>
          <a:p>
            <a:r>
              <a:rPr lang="it-IT" sz="12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out of bunch</a:t>
            </a:r>
            <a:r>
              <a:rPr lang="it-IT" sz="1400" b="0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) </a:t>
            </a:r>
          </a:p>
          <a:p>
            <a:endParaRPr lang="it-IT" sz="900" b="0" strike="noStrike" spc="-1" dirty="0">
              <a:latin typeface="Arial"/>
            </a:endParaRPr>
          </a:p>
          <a:p>
            <a:endParaRPr lang="it-IT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8509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42A7F-88A7-44CE-F129-C66F2F6BD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AE2F05-E04D-E8A9-2626-C7307AD1D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32E9FA-8163-958A-223A-B4D1EDC044B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52001" y="1299241"/>
            <a:ext cx="8650460" cy="4480457"/>
          </a:xfrm>
          <a:prstGeom prst="rect">
            <a:avLst/>
          </a:prstGeom>
          <a:ln w="0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9CD448-BA14-B9F4-323B-E4DD0EBC8F08}"/>
              </a:ext>
            </a:extLst>
          </p:cNvPr>
          <p:cNvSpPr txBox="1"/>
          <p:nvPr/>
        </p:nvSpPr>
        <p:spPr>
          <a:xfrm>
            <a:off x="252000" y="216000"/>
            <a:ext cx="9276120" cy="1457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24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Mu2e expected backgrounds for Run 1 (assuming 6</a:t>
            </a:r>
            <a:r>
              <a:rPr lang="it-IT" sz="24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  <a:ea typeface="Arial"/>
              </a:rPr>
              <a:t>·</a:t>
            </a:r>
            <a:r>
              <a:rPr lang="it-IT" sz="24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10</a:t>
            </a:r>
            <a:r>
              <a:rPr lang="it-IT" sz="2400" b="1" strike="noStrike" spc="-1" baseline="33000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16</a:t>
            </a:r>
            <a:r>
              <a:rPr lang="it-IT" sz="24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 stopped muons, </a:t>
            </a:r>
            <a:endParaRPr lang="it-IT" sz="2400" b="0" strike="noStrike" spc="-1" dirty="0">
              <a:solidFill>
                <a:srgbClr val="0000FF"/>
              </a:solidFill>
              <a:highlight>
                <a:srgbClr val="FFFF00"/>
              </a:highlight>
              <a:latin typeface="Arial"/>
            </a:endParaRPr>
          </a:p>
          <a:p>
            <a:r>
              <a:rPr lang="it-IT" sz="24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 mostly at half proton beam intensity*)</a:t>
            </a:r>
            <a:endParaRPr lang="it-IT" sz="2400" b="0" strike="noStrike" spc="-1" dirty="0">
              <a:solidFill>
                <a:srgbClr val="0000FF"/>
              </a:solidFill>
              <a:highlight>
                <a:srgbClr val="FFFF00"/>
              </a:highlight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52B745-186A-9735-364C-74BF998D3C1C}"/>
              </a:ext>
            </a:extLst>
          </p:cNvPr>
          <p:cNvSpPr txBox="1"/>
          <p:nvPr/>
        </p:nvSpPr>
        <p:spPr>
          <a:xfrm>
            <a:off x="1986577" y="5783760"/>
            <a:ext cx="9815400" cy="858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1800" b="0" strike="noStrike" spc="-1" dirty="0">
                <a:latin typeface="Arial"/>
              </a:rPr>
              <a:t>* </a:t>
            </a:r>
            <a:r>
              <a:rPr lang="it-IT" sz="1800" b="0" i="1" strike="noStrike" spc="-1" dirty="0">
                <a:latin typeface="Arial"/>
              </a:rPr>
              <a:t>More details in “Mu2e Run I Sensitivity Projections for the Neutrinoless mu- --&gt; e- Conversion </a:t>
            </a:r>
            <a:endParaRPr lang="it-IT" sz="1800" b="0" strike="noStrike" spc="-1" dirty="0">
              <a:latin typeface="Arial"/>
            </a:endParaRPr>
          </a:p>
          <a:p>
            <a:r>
              <a:rPr lang="it-IT" sz="1800" b="0" i="1" strike="noStrike" spc="-1" dirty="0">
                <a:latin typeface="Arial"/>
              </a:rPr>
              <a:t>Search in Aluminum”,    Universe 9 (2023) 1, 54  (38 pages)</a:t>
            </a:r>
            <a:endParaRPr lang="it-IT" sz="1800" b="0" strike="noStrike" spc="-1" dirty="0">
              <a:latin typeface="Arial"/>
            </a:endParaRPr>
          </a:p>
          <a:p>
            <a:r>
              <a:rPr lang="it-IT" sz="1800" b="0" i="1" strike="noStrike" spc="-1" dirty="0">
                <a:latin typeface="Arial"/>
              </a:rPr>
              <a:t>http://arxiv.org/abs/2210.11380</a:t>
            </a:r>
            <a:endParaRPr lang="it-IT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1591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CCC56-8036-15FD-F9CA-EF59F8C6C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B219A-95C2-02BC-E8E2-C7D3DE4C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8CDF20-9455-457B-D465-EE196C5D941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318680" y="517140"/>
            <a:ext cx="7619760" cy="4905000"/>
          </a:xfrm>
          <a:prstGeom prst="rect">
            <a:avLst/>
          </a:prstGeom>
          <a:ln w="0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8FE92F-D1BA-722A-941F-3BA88BD259B9}"/>
              </a:ext>
            </a:extLst>
          </p:cNvPr>
          <p:cNvSpPr txBox="1"/>
          <p:nvPr/>
        </p:nvSpPr>
        <p:spPr>
          <a:xfrm>
            <a:off x="252000" y="216000"/>
            <a:ext cx="97531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3200" b="1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R</a:t>
            </a:r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adiative </a:t>
            </a:r>
            <a:r>
              <a:rPr lang="it-IT" sz="3200" b="1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P</a:t>
            </a:r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ion </a:t>
            </a:r>
            <a:r>
              <a:rPr lang="it-IT" sz="3200" b="1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C</a:t>
            </a:r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apture </a:t>
            </a:r>
            <a:r>
              <a:rPr lang="it-IT" sz="3200" b="1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S</a:t>
            </a:r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uppression</a:t>
            </a:r>
            <a:endParaRPr lang="it-IT" sz="3200" b="0" strike="noStrike" spc="-1" dirty="0">
              <a:solidFill>
                <a:srgbClr val="0000FF"/>
              </a:solidFill>
              <a:highlight>
                <a:srgbClr val="FFFF00"/>
              </a:highlight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1D0FF4-7ACF-258F-F2EC-3BE03EAACE3D}"/>
              </a:ext>
            </a:extLst>
          </p:cNvPr>
          <p:cNvSpPr txBox="1"/>
          <p:nvPr/>
        </p:nvSpPr>
        <p:spPr>
          <a:xfrm>
            <a:off x="88560" y="5323374"/>
            <a:ext cx="10080000" cy="1850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it-IT" sz="2000" b="1" strike="noStrike" spc="-1" dirty="0">
                <a:solidFill>
                  <a:srgbClr val="000000"/>
                </a:solidFill>
                <a:latin typeface="Arial"/>
                <a:ea typeface="AR PL UMing HK"/>
              </a:rPr>
              <a:t>Radiative Pion </a:t>
            </a:r>
            <a:r>
              <a:rPr lang="it-IT" sz="2000" b="1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Captures</a:t>
            </a:r>
            <a:r>
              <a:rPr lang="it-IT" sz="2000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 </a:t>
            </a:r>
            <a:r>
              <a:rPr lang="it-IT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(RPC) in the Al target producing photons converting in e</a:t>
            </a:r>
            <a:r>
              <a:rPr lang="it-IT" b="0" strike="noStrike" spc="-1" baseline="33000" dirty="0">
                <a:solidFill>
                  <a:srgbClr val="0000FF"/>
                </a:solidFill>
                <a:latin typeface="Arial"/>
                <a:ea typeface="AR PL UMing HK"/>
              </a:rPr>
              <a:t>+</a:t>
            </a:r>
            <a:r>
              <a:rPr lang="it-IT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e</a:t>
            </a:r>
            <a:r>
              <a:rPr lang="it-IT" b="0" strike="noStrike" spc="-1" baseline="33000" dirty="0">
                <a:solidFill>
                  <a:srgbClr val="0000FF"/>
                </a:solidFill>
                <a:latin typeface="Arial"/>
                <a:ea typeface="AR PL UMing HK"/>
              </a:rPr>
              <a:t> </a:t>
            </a:r>
            <a:r>
              <a:rPr lang="it-IT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pairs can be suppressed by a time window cut</a:t>
            </a:r>
            <a:endParaRPr lang="it-IT" b="0" strike="noStrike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it-IT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Also delayed pions coming from </a:t>
            </a:r>
            <a:r>
              <a:rPr lang="it-IT" b="1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antiproton</a:t>
            </a:r>
            <a:r>
              <a:rPr lang="it-IT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 annihilation can be suppressed</a:t>
            </a:r>
            <a:endParaRPr lang="it-IT" sz="1200" b="0" strike="noStrike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it-IT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Time and momentum windows </a:t>
            </a:r>
            <a:r>
              <a:rPr lang="it-IT" b="1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optimized</a:t>
            </a:r>
            <a:r>
              <a:rPr lang="it-IT" b="0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 to get the best </a:t>
            </a:r>
            <a:r>
              <a:rPr lang="it-IT" b="1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discovery sensitivity </a:t>
            </a:r>
            <a:endParaRPr lang="it-IT" b="0" strike="noStrike" spc="-1" dirty="0">
              <a:solidFill>
                <a:srgbClr val="0000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06926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9D4C5-23FA-5193-3BA1-323E289FA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FC9FA4-C56A-73B1-8131-38C5660F2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1C5120-348A-84BD-7D53-5A47202ED9F3}"/>
              </a:ext>
            </a:extLst>
          </p:cNvPr>
          <p:cNvSpPr txBox="1"/>
          <p:nvPr/>
        </p:nvSpPr>
        <p:spPr>
          <a:xfrm>
            <a:off x="216000" y="189720"/>
            <a:ext cx="550548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Symbol"/>
              </a:rPr>
              <a:t>m</a:t>
            </a:r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-→ e+ expected sensitivity</a:t>
            </a:r>
            <a:endParaRPr lang="it-IT" sz="3200" b="0" strike="noStrike" spc="-1" dirty="0">
              <a:solidFill>
                <a:srgbClr val="0000FF"/>
              </a:solidFill>
              <a:highlight>
                <a:srgbClr val="FFFF00"/>
              </a:highlight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43C160-AB01-1184-AC8E-B78D3381D8E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06000" y="1721880"/>
            <a:ext cx="4770000" cy="581040"/>
          </a:xfrm>
          <a:prstGeom prst="rect">
            <a:avLst/>
          </a:prstGeom>
          <a:ln w="0"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AFED9E-CBCF-C259-B543-0604B91F8C7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272000" y="1008000"/>
            <a:ext cx="2231640" cy="1701720"/>
          </a:xfrm>
          <a:prstGeom prst="rect">
            <a:avLst/>
          </a:prstGeom>
          <a:ln w="0"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5A25A5-8F10-5BFA-2AED-9902410A1AF2}"/>
              </a:ext>
            </a:extLst>
          </p:cNvPr>
          <p:cNvSpPr txBox="1"/>
          <p:nvPr/>
        </p:nvSpPr>
        <p:spPr>
          <a:xfrm>
            <a:off x="104040" y="861840"/>
            <a:ext cx="6548400" cy="771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Mu2e will also be able to search for the CLFV and lepton number (</a:t>
            </a:r>
            <a:r>
              <a:rPr lang="it-IT" sz="2400" b="0" strike="noStrike" spc="-1" dirty="0">
                <a:solidFill>
                  <a:srgbClr val="0000FF"/>
                </a:solidFill>
                <a:latin typeface="Symbol"/>
              </a:rPr>
              <a:t>D</a:t>
            </a: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L=2) violating process: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ED8ED7-3D17-F821-09C6-7BA77B1D5138}"/>
              </a:ext>
            </a:extLst>
          </p:cNvPr>
          <p:cNvSpPr txBox="1"/>
          <p:nvPr/>
        </p:nvSpPr>
        <p:spPr>
          <a:xfrm>
            <a:off x="104040" y="2403000"/>
            <a:ext cx="6784920" cy="432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2400" b="1" strike="noStrike" spc="-1" dirty="0">
                <a:solidFill>
                  <a:srgbClr val="0000FF"/>
                </a:solidFill>
                <a:latin typeface="Arial"/>
                <a:ea typeface="AR PL UMing HK"/>
              </a:rPr>
              <a:t>The current limit on </a:t>
            </a:r>
            <a:r>
              <a:rPr lang="it-IT" sz="2400" b="1" strike="noStrike" spc="-1" dirty="0">
                <a:solidFill>
                  <a:srgbClr val="0000FF"/>
                </a:solidFill>
                <a:latin typeface="Arial"/>
              </a:rPr>
              <a:t>R</a:t>
            </a:r>
            <a:r>
              <a:rPr lang="it-IT" sz="2400" b="1" strike="noStrike" spc="-1" baseline="-8000" dirty="0">
                <a:solidFill>
                  <a:srgbClr val="0000FF"/>
                </a:solidFill>
                <a:latin typeface="Symbol"/>
              </a:rPr>
              <a:t>m</a:t>
            </a:r>
            <a:r>
              <a:rPr lang="it-IT" sz="2400" b="1" strike="noStrike" spc="-1" baseline="-8000" dirty="0">
                <a:solidFill>
                  <a:srgbClr val="0000FF"/>
                </a:solidFill>
                <a:latin typeface="Arial"/>
              </a:rPr>
              <a:t>e+</a:t>
            </a:r>
            <a:r>
              <a:rPr lang="it-IT" sz="2400" b="1" strike="noStrike" spc="-1" dirty="0">
                <a:solidFill>
                  <a:srgbClr val="0000FF"/>
                </a:solidFill>
                <a:latin typeface="Arial"/>
              </a:rPr>
              <a:t> is 1.7</a:t>
            </a:r>
            <a:r>
              <a:rPr lang="it-IT" sz="2400" b="1" strike="noStrike" spc="-1" dirty="0">
                <a:solidFill>
                  <a:srgbClr val="0000FF"/>
                </a:solidFill>
                <a:latin typeface="Arial"/>
                <a:ea typeface="Arial"/>
              </a:rPr>
              <a:t>·</a:t>
            </a:r>
            <a:r>
              <a:rPr lang="it-IT" sz="2400" b="1" strike="noStrike" spc="-1" dirty="0">
                <a:solidFill>
                  <a:srgbClr val="0000FF"/>
                </a:solidFill>
                <a:latin typeface="Arial"/>
              </a:rPr>
              <a:t>10</a:t>
            </a:r>
            <a:r>
              <a:rPr lang="it-IT" sz="2400" b="1" strike="noStrike" spc="-1" baseline="33000" dirty="0">
                <a:solidFill>
                  <a:srgbClr val="0000FF"/>
                </a:solidFill>
                <a:latin typeface="Arial"/>
              </a:rPr>
              <a:t>-12 </a:t>
            </a:r>
            <a:r>
              <a:rPr lang="it-IT" sz="2000" b="1" strike="noStrike" spc="-1" dirty="0">
                <a:solidFill>
                  <a:srgbClr val="0000FF"/>
                </a:solidFill>
                <a:latin typeface="Arial"/>
              </a:rPr>
              <a:t>(Sindrum II ‘98)</a:t>
            </a:r>
            <a:r>
              <a:rPr lang="it-IT" sz="2400" b="1" strike="noStrike" spc="-1" dirty="0">
                <a:solidFill>
                  <a:srgbClr val="0000FF"/>
                </a:solidFill>
                <a:latin typeface="Arial"/>
              </a:rPr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8BB4DF-2512-BD1C-1404-85E6C09FACB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95480" y="3168000"/>
            <a:ext cx="3260520" cy="3130920"/>
          </a:xfrm>
          <a:prstGeom prst="rect">
            <a:avLst/>
          </a:prstGeom>
          <a:ln w="0"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7343C8-DC98-2DDD-D237-BFFFA0D6F87F}"/>
              </a:ext>
            </a:extLst>
          </p:cNvPr>
          <p:cNvSpPr txBox="1"/>
          <p:nvPr/>
        </p:nvSpPr>
        <p:spPr>
          <a:xfrm>
            <a:off x="3960000" y="3672000"/>
            <a:ext cx="5472000" cy="1656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1800" b="1" strike="noStrike" spc="-1" dirty="0">
                <a:solidFill>
                  <a:srgbClr val="0000FF"/>
                </a:solidFill>
                <a:latin typeface="Arial"/>
              </a:rPr>
              <a:t>Also for this channel if the error is dominated by signal statistics Mu2e should achieve a factor 10</a:t>
            </a:r>
            <a:r>
              <a:rPr lang="it-IT" sz="1800" b="1" strike="noStrike" spc="-1" baseline="33000" dirty="0">
                <a:solidFill>
                  <a:srgbClr val="0000FF"/>
                </a:solidFill>
                <a:latin typeface="Arial"/>
              </a:rPr>
              <a:t>3</a:t>
            </a:r>
            <a:r>
              <a:rPr lang="it-IT" sz="1800" b="1" strike="noStrike" spc="-1" dirty="0">
                <a:solidFill>
                  <a:srgbClr val="0000FF"/>
                </a:solidFill>
                <a:latin typeface="Arial"/>
              </a:rPr>
              <a:t> improvement in Run 1 and a factor 10</a:t>
            </a:r>
            <a:r>
              <a:rPr lang="it-IT" sz="1800" b="1" strike="noStrike" spc="-1" baseline="33000" dirty="0">
                <a:solidFill>
                  <a:srgbClr val="0000FF"/>
                </a:solidFill>
                <a:latin typeface="Arial"/>
              </a:rPr>
              <a:t>4</a:t>
            </a:r>
            <a:r>
              <a:rPr lang="it-IT" sz="1800" b="1" strike="noStrike" spc="-1" dirty="0">
                <a:solidFill>
                  <a:srgbClr val="0000FF"/>
                </a:solidFill>
                <a:latin typeface="Arial"/>
              </a:rPr>
              <a:t> after Run 2  </a:t>
            </a:r>
          </a:p>
        </p:txBody>
      </p:sp>
    </p:spTree>
    <p:extLst>
      <p:ext uri="{BB962C8B-B14F-4D97-AF65-F5344CB8AC3E}">
        <p14:creationId xmlns:p14="http://schemas.microsoft.com/office/powerpoint/2010/main" val="1280377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C98DF-AF61-12E6-D37F-E85DE58F4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5A290C-FD26-0A33-7041-8F61513CB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40C24C-F5B2-217F-8B20-75F9E7462649}"/>
              </a:ext>
            </a:extLst>
          </p:cNvPr>
          <p:cNvSpPr txBox="1"/>
          <p:nvPr/>
        </p:nvSpPr>
        <p:spPr>
          <a:xfrm>
            <a:off x="216000" y="189720"/>
            <a:ext cx="78084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Symbol"/>
              </a:rPr>
              <a:t>m</a:t>
            </a:r>
            <a:r>
              <a:rPr lang="it-IT" sz="3200" b="1" strike="noStrike" spc="-1" dirty="0">
                <a:solidFill>
                  <a:srgbClr val="0000FF"/>
                </a:solidFill>
                <a:highlight>
                  <a:srgbClr val="FFFF00"/>
                </a:highlight>
                <a:latin typeface="Arial"/>
              </a:rPr>
              <a:t>-→ e+ possible limitation to sensitivity</a:t>
            </a:r>
            <a:endParaRPr lang="it-IT" sz="3200" b="0" strike="noStrike" spc="-1" dirty="0">
              <a:solidFill>
                <a:srgbClr val="0000FF"/>
              </a:solidFill>
              <a:highlight>
                <a:srgbClr val="FFFF00"/>
              </a:highlight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1553E9-FDE2-40CE-07C6-4130726553F2}"/>
              </a:ext>
            </a:extLst>
          </p:cNvPr>
          <p:cNvSpPr txBox="1"/>
          <p:nvPr/>
        </p:nvSpPr>
        <p:spPr>
          <a:xfrm>
            <a:off x="0" y="1650600"/>
            <a:ext cx="6552000" cy="4483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Positron spectrum shows an unexpected bump in the signal region</a:t>
            </a:r>
          </a:p>
          <a:p>
            <a:endParaRPr lang="it-IT" sz="1200" b="0" strike="noStrike" spc="-1" dirty="0">
              <a:solidFill>
                <a:srgbClr val="0000FF"/>
              </a:solidFill>
              <a:latin typeface="Arial"/>
            </a:endParaRPr>
          </a:p>
          <a:p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An a posteriori convolution of the signal with the Sindrum II momentum resolution, including energy losses, shows that the bump is not compatible with the signal </a:t>
            </a:r>
            <a:r>
              <a:rPr lang="it-IT" sz="2000" b="0" strike="noStrike" spc="-1" dirty="0">
                <a:solidFill>
                  <a:srgbClr val="0000FF"/>
                </a:solidFill>
                <a:latin typeface="Arial"/>
              </a:rPr>
              <a:t>( arXiv:2009.00214v1)</a:t>
            </a:r>
          </a:p>
          <a:p>
            <a:endParaRPr lang="it-IT" sz="1200" b="0" strike="noStrike" spc="-1" dirty="0">
              <a:solidFill>
                <a:srgbClr val="0000FF"/>
              </a:solidFill>
              <a:latin typeface="Arial"/>
            </a:endParaRPr>
          </a:p>
          <a:p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A possible explanation could be the Radiative Muon Capture (RMC)</a:t>
            </a:r>
            <a:r>
              <a:rPr lang="it-IT" sz="2400" b="0" strike="noStrike" spc="-1" dirty="0">
                <a:solidFill>
                  <a:srgbClr val="0000FF"/>
                </a:solidFill>
                <a:latin typeface="Symbol"/>
              </a:rPr>
              <a:t>g</a:t>
            </a: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 spectrum model.</a:t>
            </a:r>
          </a:p>
          <a:p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The commonly used closure approximation:</a:t>
            </a:r>
          </a:p>
          <a:p>
            <a:pPr algn="ctr">
              <a:buNone/>
            </a:pPr>
            <a:r>
              <a:rPr lang="it-IT" sz="2200" b="0" i="1" strike="noStrike" spc="-1" dirty="0">
                <a:solidFill>
                  <a:srgbClr val="0000FF"/>
                </a:solidFill>
                <a:latin typeface="Arial"/>
              </a:rPr>
              <a:t>dN/dx ∼ (1−2x+2x</a:t>
            </a:r>
            <a:r>
              <a:rPr lang="it-IT" sz="2200" b="0" i="1" strike="noStrike" spc="-1" baseline="33000" dirty="0">
                <a:solidFill>
                  <a:srgbClr val="0000FF"/>
                </a:solidFill>
                <a:latin typeface="Arial"/>
              </a:rPr>
              <a:t>2</a:t>
            </a:r>
            <a:r>
              <a:rPr lang="it-IT" sz="2200" b="0" i="1" strike="noStrike" spc="-1" dirty="0">
                <a:solidFill>
                  <a:srgbClr val="0000FF"/>
                </a:solidFill>
                <a:latin typeface="Arial"/>
              </a:rPr>
              <a:t> )·x·(1 − x)</a:t>
            </a:r>
            <a:r>
              <a:rPr lang="it-IT" sz="2200" b="0" i="1" strike="noStrike" spc="-1" baseline="33000" dirty="0">
                <a:solidFill>
                  <a:srgbClr val="0000FF"/>
                </a:solidFill>
                <a:latin typeface="Arial"/>
              </a:rPr>
              <a:t>2</a:t>
            </a:r>
            <a:r>
              <a:rPr lang="it-IT" sz="2200" b="0" i="1" strike="noStrike" spc="-1" dirty="0">
                <a:solidFill>
                  <a:srgbClr val="0000FF"/>
                </a:solidFill>
                <a:latin typeface="Arial"/>
              </a:rPr>
              <a:t> , x = k /k</a:t>
            </a:r>
            <a:r>
              <a:rPr lang="it-IT" sz="2200" b="0" i="1" strike="noStrike" spc="-1" baseline="-8000" dirty="0">
                <a:solidFill>
                  <a:srgbClr val="0000FF"/>
                </a:solidFill>
                <a:latin typeface="Arial"/>
              </a:rPr>
              <a:t>max</a:t>
            </a:r>
            <a:endParaRPr lang="it-IT" sz="2200" b="0" strike="noStrike" spc="-1" dirty="0">
              <a:solidFill>
                <a:srgbClr val="0000FF"/>
              </a:solidFill>
              <a:latin typeface="Arial"/>
            </a:endParaRPr>
          </a:p>
          <a:p>
            <a:r>
              <a:rPr lang="it-IT" sz="2200" b="0" strike="noStrike" spc="-1" dirty="0">
                <a:solidFill>
                  <a:srgbClr val="0000FF"/>
                </a:solidFill>
                <a:latin typeface="Arial"/>
              </a:rPr>
              <a:t>assumes an end point k</a:t>
            </a:r>
            <a:r>
              <a:rPr lang="it-IT" sz="2200" b="0" strike="noStrike" spc="-1" baseline="-8000" dirty="0">
                <a:solidFill>
                  <a:srgbClr val="0000FF"/>
                </a:solidFill>
                <a:latin typeface="Arial"/>
              </a:rPr>
              <a:t>max.</a:t>
            </a: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TRIUMF data fit gives an end point lower than the kinematic limit.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0D261E-12FE-9B04-2343-5831853720F1}"/>
              </a:ext>
            </a:extLst>
          </p:cNvPr>
          <p:cNvSpPr txBox="1"/>
          <p:nvPr/>
        </p:nvSpPr>
        <p:spPr>
          <a:xfrm>
            <a:off x="0" y="861840"/>
            <a:ext cx="6652440" cy="771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Sindrum II </a:t>
            </a:r>
            <a:r>
              <a:rPr lang="it-IT" sz="2400" b="0" strike="noStrike" spc="-1" dirty="0">
                <a:solidFill>
                  <a:srgbClr val="0000FF"/>
                </a:solidFill>
                <a:latin typeface="Symbol"/>
              </a:rPr>
              <a:t>m</a:t>
            </a:r>
            <a:r>
              <a:rPr lang="it-IT" sz="2400" b="0" strike="noStrike" spc="-1" baseline="33000" dirty="0">
                <a:solidFill>
                  <a:srgbClr val="0000FF"/>
                </a:solidFill>
                <a:latin typeface="Arial"/>
              </a:rPr>
              <a:t>-</a:t>
            </a: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→e</a:t>
            </a:r>
            <a:r>
              <a:rPr lang="it-IT" sz="2400" b="0" strike="noStrike" spc="-1" baseline="33000" dirty="0">
                <a:solidFill>
                  <a:srgbClr val="0000FF"/>
                </a:solidFill>
                <a:latin typeface="Arial"/>
              </a:rPr>
              <a:t>-</a:t>
            </a:r>
            <a:r>
              <a:rPr lang="it-IT" sz="2400" b="0" strike="noStrike" spc="-1" dirty="0">
                <a:solidFill>
                  <a:srgbClr val="0000FF"/>
                </a:solidFill>
                <a:latin typeface="Arial"/>
              </a:rPr>
              <a:t> 2006 paper also shows the positron spectrum (not elsewhere published):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A7E74C-00FA-F209-77D1-2D81FE60F98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624000" y="1008000"/>
            <a:ext cx="3456000" cy="2064600"/>
          </a:xfrm>
          <a:prstGeom prst="rect">
            <a:avLst/>
          </a:prstGeom>
          <a:ln w="0"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9AE972-F918-8720-0197-FDDCEF3DC364}"/>
              </a:ext>
            </a:extLst>
          </p:cNvPr>
          <p:cNvPicPr/>
          <p:nvPr/>
        </p:nvPicPr>
        <p:blipFill>
          <a:blip r:embed="rId3"/>
          <a:srcRect t="9058"/>
          <a:stretch/>
        </p:blipFill>
        <p:spPr>
          <a:xfrm>
            <a:off x="6732000" y="3456000"/>
            <a:ext cx="3240000" cy="2016000"/>
          </a:xfrm>
          <a:prstGeom prst="rect">
            <a:avLst/>
          </a:prstGeom>
          <a:ln w="0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906B77-579B-49F7-54BA-F83D33A92541}"/>
              </a:ext>
            </a:extLst>
          </p:cNvPr>
          <p:cNvSpPr txBox="1"/>
          <p:nvPr/>
        </p:nvSpPr>
        <p:spPr>
          <a:xfrm>
            <a:off x="7200000" y="792000"/>
            <a:ext cx="2304000" cy="433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1200" b="1" strike="noStrike" spc="-1">
                <a:solidFill>
                  <a:srgbClr val="2A6099"/>
                </a:solidFill>
                <a:latin typeface="Arial"/>
                <a:ea typeface="AR PL UMing HK"/>
              </a:rPr>
              <a:t>Sindrum II </a:t>
            </a:r>
            <a:r>
              <a:rPr lang="it-IT" sz="1200" b="1" strike="noStrike" spc="-1">
                <a:solidFill>
                  <a:srgbClr val="2A6099"/>
                </a:solidFill>
                <a:latin typeface="Symbol"/>
                <a:ea typeface="AR PL UMing HK"/>
              </a:rPr>
              <a:t>m</a:t>
            </a:r>
            <a:r>
              <a:rPr lang="it-IT" sz="1200" b="1" strike="noStrike" spc="-1" baseline="33000">
                <a:solidFill>
                  <a:srgbClr val="2A6099"/>
                </a:solidFill>
                <a:latin typeface="Arial"/>
                <a:ea typeface="AR PL UMing HK"/>
              </a:rPr>
              <a:t>-</a:t>
            </a:r>
            <a:r>
              <a:rPr lang="it-IT" sz="1200" b="1" strike="noStrike" spc="-1">
                <a:solidFill>
                  <a:srgbClr val="2A6099"/>
                </a:solidFill>
                <a:latin typeface="Arial"/>
                <a:ea typeface="AR PL UMing HK"/>
              </a:rPr>
              <a:t>→e</a:t>
            </a:r>
            <a:r>
              <a:rPr lang="it-IT" sz="1200" b="1" strike="noStrike" spc="-1" baseline="33000">
                <a:solidFill>
                  <a:srgbClr val="2A6099"/>
                </a:solidFill>
                <a:latin typeface="Arial"/>
                <a:ea typeface="AR PL UMing HK"/>
              </a:rPr>
              <a:t>-</a:t>
            </a:r>
            <a:r>
              <a:rPr lang="it-IT" sz="1200" b="1" strike="noStrike" spc="-1">
                <a:solidFill>
                  <a:srgbClr val="2A6099"/>
                </a:solidFill>
                <a:latin typeface="Arial"/>
                <a:ea typeface="AR PL UMing HK"/>
              </a:rPr>
              <a:t> 2006</a:t>
            </a:r>
            <a:r>
              <a:rPr lang="it-IT" sz="1200" b="1" strike="noStrike" spc="-1">
                <a:solidFill>
                  <a:srgbClr val="2A6099"/>
                </a:solidFill>
                <a:latin typeface="Arial"/>
              </a:rPr>
              <a:t> paper</a:t>
            </a:r>
            <a:endParaRPr lang="it-IT" sz="1200" b="0" strike="noStrike" spc="-1"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D02791-8FCD-5F22-F560-0C4B67749DCB}"/>
              </a:ext>
            </a:extLst>
          </p:cNvPr>
          <p:cNvSpPr txBox="1"/>
          <p:nvPr/>
        </p:nvSpPr>
        <p:spPr>
          <a:xfrm>
            <a:off x="7524000" y="3204360"/>
            <a:ext cx="1656000" cy="261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it-IT" sz="1200" b="1" strike="noStrike" spc="-1">
                <a:solidFill>
                  <a:srgbClr val="2A6099"/>
                </a:solidFill>
                <a:latin typeface="Arial"/>
              </a:rPr>
              <a:t>arXiv:2009.00214v1</a:t>
            </a:r>
            <a:endParaRPr lang="it-IT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61253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A2FA8-5ABB-FB33-888E-B62526D2E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146ED-90C0-06FF-E749-31E658D5B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D79EEE-2EA5-B4A0-2172-15911F8EF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34" y="495879"/>
            <a:ext cx="11414064" cy="547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8631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25011F-66B4-91B3-31CF-E44FB61B3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9345E-CFA9-116B-FBBF-FF2959DB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E32FDE-245A-F56C-918F-C9455F3C7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428" y="1129414"/>
            <a:ext cx="10720769" cy="522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6153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83499-BA94-7512-C028-F9963E67B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10E2A9-5C3A-8379-2175-395DDD68D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E4B469-A254-1C35-95DE-136E57566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292" y="884084"/>
            <a:ext cx="11338085" cy="530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52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05968-33E8-CBFD-2584-81136629F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651"/>
            <a:ext cx="10515600" cy="98315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</a:rPr>
              <a:t>What we know about CLFV?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D3E0B-0D38-E5E6-F6A8-79DEBDD5D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3D5189-DDBD-D50E-83E5-682EE335C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AAD4224C-C0F5-78B7-6D82-64803CEA79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446213"/>
            <a:ext cx="93726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CLFV is forbidden in the SM, since charged lepton number is accidentally conserved when neutrinos are massless.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en-US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CE76C849-1CAA-5E8F-B6FD-698FB1083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6837" y="2988774"/>
            <a:ext cx="8315325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CLFV can arise at loop level in the SM with massive neutrinos, but the rates are extremely suppressed due to the GIM mechanism and the tiny neutrino masses</a:t>
            </a:r>
          </a:p>
          <a:p>
            <a:pPr algn="just">
              <a:spcBef>
                <a:spcPts val="1200"/>
              </a:spcBef>
              <a:buFontTx/>
              <a:buNone/>
            </a:pPr>
            <a:endParaRPr lang="en-US" altLang="en-US" dirty="0">
              <a:cs typeface="Calibri" panose="020F0502020204030204" pitchFamily="34" charset="0"/>
            </a:endParaRPr>
          </a:p>
          <a:p>
            <a:pPr algn="just">
              <a:spcBef>
                <a:spcPts val="1200"/>
              </a:spcBef>
              <a:buFontTx/>
              <a:buNone/>
            </a:pPr>
            <a:endParaRPr lang="en-US" altLang="en-US" sz="1600" dirty="0">
              <a:cs typeface="Calibri" panose="020F0502020204030204" pitchFamily="34" charset="0"/>
            </a:endParaRPr>
          </a:p>
          <a:p>
            <a:pPr algn="just">
              <a:spcBef>
                <a:spcPts val="1200"/>
              </a:spcBef>
              <a:buFontTx/>
              <a:buNone/>
            </a:pPr>
            <a:endParaRPr lang="en-US" altLang="en-US" sz="1600" dirty="0">
              <a:cs typeface="Calibri" panose="020F0502020204030204" pitchFamily="34" charset="0"/>
            </a:endParaRPr>
          </a:p>
          <a:p>
            <a:pPr algn="just">
              <a:spcBef>
                <a:spcPts val="1200"/>
              </a:spcBef>
              <a:buFontTx/>
              <a:buNone/>
            </a:pPr>
            <a:endParaRPr lang="en-US" altLang="en-US" sz="1600" dirty="0">
              <a:cs typeface="Calibri" panose="020F0502020204030204" pitchFamily="34" charset="0"/>
            </a:endParaRPr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DB3E1E82-DFD0-59E3-57D4-750CAAD6E4B4}"/>
              </a:ext>
            </a:extLst>
          </p:cNvPr>
          <p:cNvGrpSpPr>
            <a:grpSpLocks/>
          </p:cNvGrpSpPr>
          <p:nvPr/>
        </p:nvGrpSpPr>
        <p:grpSpPr bwMode="auto">
          <a:xfrm>
            <a:off x="1247298" y="4389723"/>
            <a:ext cx="9697403" cy="2044128"/>
            <a:chOff x="1557962" y="3197977"/>
            <a:chExt cx="6423255" cy="1256539"/>
          </a:xfrm>
        </p:grpSpPr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FB7DFB20-1948-5431-7387-D7BD597CBB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962" y="3197977"/>
              <a:ext cx="6423255" cy="1256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1B5FAD27-C1CF-D2ED-9B4F-42A1EBA2DA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7086" y="4239072"/>
              <a:ext cx="1791433" cy="141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 b="1" dirty="0" err="1">
                  <a:solidFill>
                    <a:srgbClr val="6380FF"/>
                  </a:solidFill>
                </a:rPr>
                <a:t>Petcov</a:t>
              </a:r>
              <a:r>
                <a:rPr lang="en-US" altLang="en-US" sz="900" b="1" dirty="0">
                  <a:solidFill>
                    <a:srgbClr val="6380FF"/>
                  </a:solidFill>
                </a:rPr>
                <a:t>, Marciano, Shandra, Lee, Shrock, ….</a:t>
              </a:r>
              <a:endParaRPr lang="fr-FR" altLang="en-US" sz="900" b="1" dirty="0">
                <a:solidFill>
                  <a:srgbClr val="638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4895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013FD-F8EB-14F6-C530-517E8E03A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34087-0012-EB44-7842-475D23731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651"/>
            <a:ext cx="10515600" cy="83099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What we know about CLFV?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A46E8-BAEE-B615-A2A2-D0CC38679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02DC2-3286-C050-1C8B-7C0D01717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id="{C14ADA84-1FA6-AB11-8F71-454960A8C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215" y="1092984"/>
            <a:ext cx="1152683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Many BSM theories could </a:t>
            </a:r>
            <a:r>
              <a:rPr lang="en-US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greatly enhance CLFV effects and </a:t>
            </a:r>
            <a:r>
              <a:rPr lang="en-US" altLang="en-US" sz="2800" b="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predict rates close to the sensitivity of the current generation of experiments (10</a:t>
            </a:r>
            <a:r>
              <a:rPr lang="en-US" altLang="en-US" sz="2800" b="0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-17</a:t>
            </a:r>
            <a:r>
              <a:rPr lang="en-US" altLang="en-US" sz="2800" b="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– 10</a:t>
            </a:r>
            <a:r>
              <a:rPr lang="en-US" altLang="en-US" sz="2800" b="0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-15</a:t>
            </a:r>
            <a:r>
              <a:rPr lang="en-US" altLang="en-US" sz="2800" b="0" dirty="0">
                <a:solidFill>
                  <a:srgbClr val="0000FF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0BDEA8E0-E7A5-9EA7-6F1A-6EACE1C9F465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2225801"/>
            <a:ext cx="8365259" cy="3911763"/>
            <a:chOff x="456627" y="1824111"/>
            <a:chExt cx="7849079" cy="3583274"/>
          </a:xfrm>
        </p:grpSpPr>
        <p:pic>
          <p:nvPicPr>
            <p:cNvPr id="12" name="Picture 3">
              <a:extLst>
                <a:ext uri="{FF2B5EF4-FFF2-40B4-BE49-F238E27FC236}">
                  <a16:creationId xmlns:a16="http://schemas.microsoft.com/office/drawing/2014/main" id="{1581AA62-5A38-66FB-E94B-E7BFBEFC39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757" b="51961"/>
            <a:stretch>
              <a:fillRect/>
            </a:stretch>
          </p:blipFill>
          <p:spPr bwMode="auto">
            <a:xfrm>
              <a:off x="456627" y="2185187"/>
              <a:ext cx="7849079" cy="1307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428CA-87AD-5A79-3E35-14C5074A4832}"/>
                </a:ext>
              </a:extLst>
            </p:cNvPr>
            <p:cNvSpPr txBox="1"/>
            <p:nvPr/>
          </p:nvSpPr>
          <p:spPr>
            <a:xfrm>
              <a:off x="1097645" y="1828455"/>
              <a:ext cx="1541460" cy="3083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latin typeface="+mj-lt"/>
                  <a:cs typeface="Calibri" panose="020F0502020204030204" pitchFamily="34" charset="0"/>
                </a:rPr>
                <a:t>Supersymmetry</a:t>
              </a:r>
              <a:endParaRPr lang="fr-FR" sz="1400" dirty="0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3976C1-8A35-2844-875B-D6013E04C3FF}"/>
                </a:ext>
              </a:extLst>
            </p:cNvPr>
            <p:cNvSpPr txBox="1"/>
            <p:nvPr/>
          </p:nvSpPr>
          <p:spPr>
            <a:xfrm>
              <a:off x="3737131" y="1828455"/>
              <a:ext cx="1476605" cy="3083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latin typeface="+mj-lt"/>
                  <a:cs typeface="Calibri" panose="020F0502020204030204" pitchFamily="34" charset="0"/>
                </a:rPr>
                <a:t>Heavy neutrino</a:t>
              </a:r>
              <a:endParaRPr lang="fr-FR" sz="1400" dirty="0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AFDDC-107E-B727-66C1-863900CE708F}"/>
                </a:ext>
              </a:extLst>
            </p:cNvPr>
            <p:cNvSpPr txBox="1"/>
            <p:nvPr/>
          </p:nvSpPr>
          <p:spPr>
            <a:xfrm>
              <a:off x="6114178" y="1824111"/>
              <a:ext cx="1769211" cy="3083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latin typeface="+mj-lt"/>
                  <a:cs typeface="Calibri" panose="020F0502020204030204" pitchFamily="34" charset="0"/>
                </a:rPr>
                <a:t>Two Higgs doublet</a:t>
              </a:r>
              <a:endParaRPr lang="fr-FR" sz="1400" dirty="0">
                <a:latin typeface="+mj-lt"/>
                <a:cs typeface="Calibri" panose="020F0502020204030204" pitchFamily="34" charset="0"/>
              </a:endParaRPr>
            </a:p>
          </p:txBody>
        </p:sp>
        <p:pic>
          <p:nvPicPr>
            <p:cNvPr id="16" name="Picture 7">
              <a:extLst>
                <a:ext uri="{FF2B5EF4-FFF2-40B4-BE49-F238E27FC236}">
                  <a16:creationId xmlns:a16="http://schemas.microsoft.com/office/drawing/2014/main" id="{A0FC9328-E3BF-9B53-B9F2-282C08D89F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907"/>
            <a:stretch>
              <a:fillRect/>
            </a:stretch>
          </p:blipFill>
          <p:spPr bwMode="auto">
            <a:xfrm>
              <a:off x="456627" y="4179016"/>
              <a:ext cx="7849079" cy="1228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427F85-DF75-52B1-DAEA-BC40DA24E76C}"/>
                </a:ext>
              </a:extLst>
            </p:cNvPr>
            <p:cNvSpPr txBox="1"/>
            <p:nvPr/>
          </p:nvSpPr>
          <p:spPr>
            <a:xfrm>
              <a:off x="1293721" y="3751116"/>
              <a:ext cx="1158358" cy="3069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Leptoquark</a:t>
              </a:r>
              <a:endParaRPr lang="fr-FR" sz="1400" dirty="0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D88B7AE-C7A7-DA0E-A4C9-E0E3CAFFD0DE}"/>
                </a:ext>
              </a:extLst>
            </p:cNvPr>
            <p:cNvSpPr txBox="1"/>
            <p:nvPr/>
          </p:nvSpPr>
          <p:spPr>
            <a:xfrm>
              <a:off x="3705458" y="3751116"/>
              <a:ext cx="1417781" cy="3069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Compositness</a:t>
              </a:r>
              <a:endParaRPr lang="fr-FR" sz="1400" dirty="0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BC2A219-F4CD-7F00-14C3-907C4133B568}"/>
                </a:ext>
              </a:extLst>
            </p:cNvPr>
            <p:cNvSpPr txBox="1"/>
            <p:nvPr/>
          </p:nvSpPr>
          <p:spPr>
            <a:xfrm>
              <a:off x="6186575" y="3751116"/>
              <a:ext cx="1695305" cy="3069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latin typeface="+mj-lt"/>
                  <a:cs typeface="Calibri" panose="020F0502020204030204" pitchFamily="34" charset="0"/>
                </a:rPr>
                <a:t>New heavy boson</a:t>
              </a:r>
              <a:endParaRPr lang="fr-FR" sz="1400" dirty="0">
                <a:latin typeface="+mj-lt"/>
                <a:cs typeface="Calibri" panose="020F0502020204030204" pitchFamily="34" charset="0"/>
              </a:endParaRPr>
            </a:p>
          </p:txBody>
        </p:sp>
      </p:grpSp>
      <p:sp>
        <p:nvSpPr>
          <p:cNvPr id="20" name="TextBox 12">
            <a:extLst>
              <a:ext uri="{FF2B5EF4-FFF2-40B4-BE49-F238E27FC236}">
                <a16:creationId xmlns:a16="http://schemas.microsoft.com/office/drawing/2014/main" id="{157D461B-746E-1C69-4F66-9A8D3C9B0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3973" y="6356350"/>
            <a:ext cx="9223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b="1" dirty="0"/>
              <a:t>See e.g. </a:t>
            </a:r>
            <a:r>
              <a:rPr lang="en-US" altLang="en-US" sz="1000" b="1" dirty="0" err="1"/>
              <a:t>Calibbi</a:t>
            </a:r>
            <a:r>
              <a:rPr lang="en-US" altLang="en-US" sz="1000" b="1" dirty="0"/>
              <a:t> </a:t>
            </a:r>
            <a:r>
              <a:rPr lang="en-US" altLang="en-US" sz="1000" b="1" i="1" dirty="0"/>
              <a:t>et al., </a:t>
            </a:r>
            <a:r>
              <a:rPr lang="en-US" altLang="en-US" sz="1000" b="1" dirty="0"/>
              <a:t>JHEP 1211 (2012) 40; </a:t>
            </a:r>
            <a:r>
              <a:rPr lang="en-US" altLang="en-US" sz="1000" b="1" dirty="0" err="1"/>
              <a:t>Hambye</a:t>
            </a:r>
            <a:r>
              <a:rPr lang="en-US" altLang="en-US" sz="1000" b="1" dirty="0"/>
              <a:t>, NPB 248 (2014) 13; Lee </a:t>
            </a:r>
            <a:r>
              <a:rPr lang="en-US" altLang="en-US" sz="1000" b="1" i="1" dirty="0"/>
              <a:t>et al.</a:t>
            </a:r>
            <a:r>
              <a:rPr lang="en-US" altLang="en-US" sz="1000" b="1" dirty="0"/>
              <a:t>, PRD 88 (2013) 093010;  Arnold </a:t>
            </a:r>
            <a:r>
              <a:rPr lang="en-US" altLang="en-US" sz="1000" b="1" i="1" dirty="0"/>
              <a:t>et al.</a:t>
            </a:r>
            <a:r>
              <a:rPr lang="en-US" altLang="en-US" sz="1000" b="1" dirty="0"/>
              <a:t>, PRD 88 (2013) 035009; P. </a:t>
            </a:r>
            <a:r>
              <a:rPr lang="en-US" altLang="en-US" sz="1000" b="1" dirty="0" err="1"/>
              <a:t>Pattori</a:t>
            </a:r>
            <a:r>
              <a:rPr lang="en-US" altLang="en-US" sz="1000" b="1" dirty="0"/>
              <a:t>. EPJC 75 (2015) 579</a:t>
            </a:r>
          </a:p>
        </p:txBody>
      </p:sp>
    </p:spTree>
    <p:extLst>
      <p:ext uri="{BB962C8B-B14F-4D97-AF65-F5344CB8AC3E}">
        <p14:creationId xmlns:p14="http://schemas.microsoft.com/office/powerpoint/2010/main" val="175340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45F1D-7065-CD5A-732C-F84654E0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430" y="-36323"/>
            <a:ext cx="11641137" cy="98723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Scientific Objectives of the Mu2e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361F5-2980-CA77-AB74-1F5A6AB0F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EA30BD-258A-8DFF-3A5C-6FC823ACF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18BAE58F-C002-949E-14A3-0BC4D81BD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181" y="795178"/>
            <a:ext cx="939482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en-US" sz="3600" dirty="0">
                <a:solidFill>
                  <a:srgbClr val="00B050"/>
                </a:solidFill>
                <a:latin typeface="Symbol" panose="05050102010706020507" pitchFamily="18" charset="2"/>
                <a:ea typeface="Times" panose="02020603050405020304" pitchFamily="18" charset="0"/>
                <a:cs typeface="Times" panose="02020603050405020304" pitchFamily="18" charset="0"/>
              </a:rPr>
              <a:t>m</a:t>
            </a:r>
            <a:r>
              <a:rPr lang="it-IT" altLang="en-US" sz="3600" baseline="33000" dirty="0">
                <a:solidFill>
                  <a:srgbClr val="00B050"/>
                </a:solidFill>
                <a:latin typeface="Times" panose="02020603050405020304" pitchFamily="18" charset="0"/>
                <a:ea typeface="Times" panose="02020603050405020304" pitchFamily="18" charset="0"/>
                <a:cs typeface="Times" panose="02020603050405020304" pitchFamily="18" charset="0"/>
              </a:rPr>
              <a:t>-</a:t>
            </a:r>
            <a:r>
              <a:rPr lang="it-IT" altLang="en-US" sz="3600" dirty="0">
                <a:solidFill>
                  <a:srgbClr val="00B050"/>
                </a:solidFill>
                <a:latin typeface="Times" panose="02020603050405020304" pitchFamily="18" charset="0"/>
                <a:ea typeface="Times" panose="02020603050405020304" pitchFamily="18" charset="0"/>
                <a:cs typeface="Times" panose="02020603050405020304" pitchFamily="18" charset="0"/>
              </a:rPr>
              <a:t>N→e</a:t>
            </a:r>
            <a:r>
              <a:rPr lang="it-IT" altLang="en-US" sz="3600" baseline="33000" dirty="0">
                <a:solidFill>
                  <a:srgbClr val="00B050"/>
                </a:solidFill>
                <a:latin typeface="Times" panose="02020603050405020304" pitchFamily="18" charset="0"/>
                <a:ea typeface="Times" panose="02020603050405020304" pitchFamily="18" charset="0"/>
                <a:cs typeface="Times" panose="02020603050405020304" pitchFamily="18" charset="0"/>
              </a:rPr>
              <a:t>-</a:t>
            </a:r>
            <a:r>
              <a:rPr lang="it-IT" altLang="en-US" sz="3600" dirty="0">
                <a:solidFill>
                  <a:srgbClr val="00B050"/>
                </a:solidFill>
                <a:latin typeface="Times" panose="02020603050405020304" pitchFamily="18" charset="0"/>
                <a:ea typeface="Times" panose="02020603050405020304" pitchFamily="18" charset="0"/>
                <a:cs typeface="Times" panose="02020603050405020304" pitchFamily="18" charset="0"/>
              </a:rPr>
              <a:t>N process</a:t>
            </a:r>
            <a:endParaRPr lang="it-IT" altLang="en-US" sz="3600" b="0" dirty="0">
              <a:solidFill>
                <a:srgbClr val="00B050"/>
              </a:solidFill>
              <a:latin typeface="Times" panose="02020603050405020304" pitchFamily="18" charset="0"/>
              <a:ea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D1930A-BD1C-2FA1-8FE7-0B728CCED58F}"/>
              </a:ext>
            </a:extLst>
          </p:cNvPr>
          <p:cNvSpPr txBox="1"/>
          <p:nvPr/>
        </p:nvSpPr>
        <p:spPr>
          <a:xfrm>
            <a:off x="164052" y="3459320"/>
            <a:ext cx="9855200" cy="216376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/>
          <a:lstStyle/>
          <a:p>
            <a:pPr>
              <a:defRPr/>
            </a:pPr>
            <a:r>
              <a:rPr lang="it-IT" sz="2600" b="0" spc="-1" dirty="0">
                <a:solidFill>
                  <a:srgbClr val="0000FF"/>
                </a:solidFill>
                <a:latin typeface="Arial"/>
                <a:ea typeface="AR PL UMing HK"/>
              </a:rPr>
              <a:t>Improve by </a:t>
            </a:r>
            <a:r>
              <a:rPr lang="it-IT" sz="2600" spc="-1" dirty="0">
                <a:solidFill>
                  <a:srgbClr val="0000FF"/>
                </a:solidFill>
                <a:latin typeface="Arial"/>
                <a:ea typeface="AR PL UMing HK"/>
              </a:rPr>
              <a:t>a factor 10</a:t>
            </a:r>
            <a:r>
              <a:rPr lang="it-IT" sz="2600" spc="-1" baseline="33000" dirty="0">
                <a:solidFill>
                  <a:srgbClr val="0000FF"/>
                </a:solidFill>
                <a:latin typeface="Arial"/>
                <a:ea typeface="AR PL UMing HK"/>
              </a:rPr>
              <a:t>4</a:t>
            </a:r>
            <a:r>
              <a:rPr lang="it-IT" sz="2600" b="0" spc="-1" dirty="0">
                <a:solidFill>
                  <a:srgbClr val="0000FF"/>
                </a:solidFill>
                <a:latin typeface="Arial"/>
                <a:ea typeface="AR PL UMing HK"/>
              </a:rPr>
              <a:t> the </a:t>
            </a:r>
            <a:r>
              <a:rPr lang="it-IT" sz="2600" b="0" spc="-1" dirty="0">
                <a:solidFill>
                  <a:srgbClr val="0000FF"/>
                </a:solidFill>
                <a:latin typeface="Arial"/>
              </a:rPr>
              <a:t>sensitivity on:</a:t>
            </a:r>
          </a:p>
          <a:p>
            <a:pPr>
              <a:defRPr/>
            </a:pPr>
            <a:endParaRPr lang="it-IT" sz="2600" b="0" spc="-1" dirty="0">
              <a:latin typeface="Arial"/>
            </a:endParaRPr>
          </a:p>
          <a:p>
            <a:pPr>
              <a:defRPr/>
            </a:pPr>
            <a:endParaRPr lang="it-IT" sz="1800" b="0" spc="-1" dirty="0">
              <a:latin typeface="Arial"/>
            </a:endParaRPr>
          </a:p>
          <a:p>
            <a:pPr>
              <a:defRPr/>
            </a:pPr>
            <a:endParaRPr lang="it-IT" sz="2600" b="0" spc="-1" dirty="0">
              <a:latin typeface="Arial"/>
            </a:endParaRPr>
          </a:p>
          <a:p>
            <a:pPr>
              <a:defRPr/>
            </a:pPr>
            <a:endParaRPr lang="it-IT" sz="2600" b="0" spc="-1" dirty="0">
              <a:latin typeface="Arial"/>
            </a:endParaRPr>
          </a:p>
          <a:p>
            <a:pPr>
              <a:defRPr/>
            </a:pPr>
            <a:r>
              <a:rPr lang="it-IT" sz="240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limit</a:t>
            </a:r>
            <a:r>
              <a:rPr lang="it-IT" sz="2400" b="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(SINDRUM II @PSI using an Au target, 2006)*: </a:t>
            </a:r>
          </a:p>
          <a:p>
            <a:pPr>
              <a:defRPr/>
            </a:pPr>
            <a:endParaRPr lang="it-IT" sz="2000" b="0" spc="-1" dirty="0">
              <a:solidFill>
                <a:srgbClr val="0000FF"/>
              </a:solidFill>
              <a:latin typeface="Arial"/>
            </a:endParaRPr>
          </a:p>
          <a:p>
            <a:pPr algn="ctr">
              <a:defRPr/>
            </a:pPr>
            <a:r>
              <a:rPr lang="it-IT" sz="2400" spc="-1" dirty="0">
                <a:solidFill>
                  <a:srgbClr val="0000FF"/>
                </a:solidFill>
                <a:latin typeface="Arial"/>
              </a:rPr>
              <a:t>R</a:t>
            </a:r>
            <a:r>
              <a:rPr lang="it-IT" sz="2400" spc="-1" baseline="-8000" dirty="0">
                <a:solidFill>
                  <a:srgbClr val="0000FF"/>
                </a:solidFill>
                <a:latin typeface="Symbol"/>
              </a:rPr>
              <a:t>m</a:t>
            </a:r>
            <a:r>
              <a:rPr lang="it-IT" sz="2400" spc="-1" baseline="-8000" dirty="0">
                <a:solidFill>
                  <a:srgbClr val="0000FF"/>
                </a:solidFill>
                <a:latin typeface="Arial"/>
              </a:rPr>
              <a:t>e</a:t>
            </a:r>
            <a:r>
              <a:rPr lang="it-IT" sz="2400" spc="-1" dirty="0">
                <a:solidFill>
                  <a:srgbClr val="0000FF"/>
                </a:solidFill>
                <a:latin typeface="Arial"/>
              </a:rPr>
              <a:t>&lt;7</a:t>
            </a:r>
            <a:r>
              <a:rPr lang="it-IT" sz="2400" spc="-1" dirty="0">
                <a:solidFill>
                  <a:srgbClr val="0000FF"/>
                </a:solidFill>
                <a:latin typeface="Arial"/>
                <a:ea typeface="Arial"/>
              </a:rPr>
              <a:t>·</a:t>
            </a:r>
            <a:r>
              <a:rPr lang="it-IT" sz="2400" spc="-1" dirty="0">
                <a:solidFill>
                  <a:srgbClr val="0000FF"/>
                </a:solidFill>
                <a:latin typeface="Arial"/>
                <a:ea typeface="AR PL UMing HK"/>
              </a:rPr>
              <a:t>10</a:t>
            </a:r>
            <a:r>
              <a:rPr lang="it-IT" sz="2400" spc="-1" baseline="33000" dirty="0">
                <a:solidFill>
                  <a:srgbClr val="0000FF"/>
                </a:solidFill>
                <a:latin typeface="Arial"/>
                <a:ea typeface="AR PL UMing HK"/>
              </a:rPr>
              <a:t>-13  </a:t>
            </a:r>
            <a:r>
              <a:rPr lang="it-IT" sz="2400" spc="-1" dirty="0">
                <a:solidFill>
                  <a:srgbClr val="0000FF"/>
                </a:solidFill>
                <a:latin typeface="Arial"/>
                <a:ea typeface="AR PL UMing HK"/>
              </a:rPr>
              <a:t>(</a:t>
            </a:r>
            <a:r>
              <a:rPr lang="it-IT" sz="2400" spc="-1" dirty="0">
                <a:solidFill>
                  <a:srgbClr val="0000FF"/>
                </a:solidFill>
                <a:latin typeface="Arial"/>
              </a:rPr>
              <a:t>90% CL)</a:t>
            </a:r>
          </a:p>
          <a:p>
            <a:pPr algn="ctr">
              <a:defRPr/>
            </a:pPr>
            <a:endParaRPr lang="it-IT" sz="1800" b="0" spc="-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00F65C-6BEE-44AF-0D1F-FBC9EDEBD5A1}"/>
              </a:ext>
            </a:extLst>
          </p:cNvPr>
          <p:cNvSpPr txBox="1"/>
          <p:nvPr/>
        </p:nvSpPr>
        <p:spPr>
          <a:xfrm>
            <a:off x="243681" y="1684178"/>
            <a:ext cx="6611937" cy="227806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/>
          <a:lstStyle/>
          <a:p>
            <a:pPr>
              <a:defRPr/>
            </a:pPr>
            <a:r>
              <a:rPr lang="it-IT" sz="280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conversion signal is an almost monochromatic electron of ~105 MeV</a:t>
            </a:r>
            <a:endParaRPr lang="it-IT" sz="2800" b="0" spc="-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it-IT" sz="2200" b="0" spc="-1" dirty="0">
              <a:solidFill>
                <a:srgbClr val="0000FF"/>
              </a:solidFill>
              <a:latin typeface="Arial"/>
            </a:endParaRPr>
          </a:p>
          <a:p>
            <a:pPr>
              <a:defRPr/>
            </a:pPr>
            <a:r>
              <a:rPr lang="it-IT" sz="2800" spc="-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Muonic aluminum lifetime is ~864 ns</a:t>
            </a:r>
            <a:endParaRPr lang="it-IT" sz="2800" b="0" spc="-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67ED5F24-3E46-779C-282A-10A96003C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543" y="1206644"/>
            <a:ext cx="3764675" cy="2371243"/>
          </a:xfrm>
          <a:prstGeom prst="rect">
            <a:avLst/>
          </a:prstGeom>
          <a:noFill/>
          <a:ln w="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AB2C0DB3-CE14-2479-76FA-51CD1B59E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0" y="4070286"/>
            <a:ext cx="493395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6CCD01-955A-6E4E-7334-105625874AB7}"/>
              </a:ext>
            </a:extLst>
          </p:cNvPr>
          <p:cNvSpPr txBox="1"/>
          <p:nvPr/>
        </p:nvSpPr>
        <p:spPr>
          <a:xfrm>
            <a:off x="8184308" y="4121922"/>
            <a:ext cx="376467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There are BSM models predicting     </a:t>
            </a:r>
            <a:r>
              <a:rPr lang="it-IT" sz="2400" b="1" strike="noStrike" spc="-1" dirty="0">
                <a:solidFill>
                  <a:srgbClr val="00B05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it-IT" sz="2400" b="1" strike="noStrike" spc="-1" baseline="-8000" dirty="0">
                <a:solidFill>
                  <a:srgbClr val="00B050"/>
                </a:solidFill>
                <a:highlight>
                  <a:srgbClr val="FFFF00"/>
                </a:highlight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it-IT" sz="2400" b="1" strike="noStrike" spc="-1" baseline="-8000" dirty="0">
                <a:solidFill>
                  <a:srgbClr val="00B05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2400" b="1" strike="noStrike" spc="-1" dirty="0">
                <a:solidFill>
                  <a:srgbClr val="00B05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O(10</a:t>
            </a:r>
            <a:r>
              <a:rPr lang="it-IT" sz="2400" b="1" strike="noStrike" spc="-1" baseline="33000" dirty="0">
                <a:solidFill>
                  <a:srgbClr val="00B05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-15</a:t>
            </a:r>
            <a:r>
              <a:rPr lang="it-IT" sz="2400" b="1" strike="noStrike" spc="-1" dirty="0">
                <a:solidFill>
                  <a:srgbClr val="00B05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it-IT" sz="2400" b="1" spc="-1" dirty="0">
              <a:solidFill>
                <a:srgbClr val="00B05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400" b="1" strike="noStrike" spc="-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Good discovery Potential ! </a:t>
            </a:r>
          </a:p>
          <a:p>
            <a:r>
              <a:rPr lang="en-US" dirty="0"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1FBBAB-1D69-A44A-A76F-38F8CA02711B}"/>
              </a:ext>
            </a:extLst>
          </p:cNvPr>
          <p:cNvSpPr txBox="1"/>
          <p:nvPr/>
        </p:nvSpPr>
        <p:spPr>
          <a:xfrm>
            <a:off x="1481787" y="6615070"/>
            <a:ext cx="3893776" cy="27386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/>
          <a:lstStyle/>
          <a:p>
            <a:pPr>
              <a:defRPr/>
            </a:pPr>
            <a:r>
              <a:rPr lang="it-IT" sz="1000" b="0" spc="-1" dirty="0">
                <a:solidFill>
                  <a:srgbClr val="000000"/>
                </a:solidFill>
                <a:latin typeface="Arial"/>
              </a:rPr>
              <a:t>*</a:t>
            </a:r>
            <a:r>
              <a:rPr lang="it-IT" sz="1050" b="1" spc="-1" dirty="0">
                <a:solidFill>
                  <a:srgbClr val="000000"/>
                </a:solidFill>
                <a:latin typeface="Arial"/>
              </a:rPr>
              <a:t>W. Bertl et al., Eur.Phys.J. C47,337 (2006)</a:t>
            </a:r>
            <a:endParaRPr lang="it-IT" sz="1000" b="1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869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91221-2CAA-7FD6-9F05-3ABF5D660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56" y="-212231"/>
            <a:ext cx="10515600" cy="116320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Concept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F9FB7-E74E-32BF-F0AA-4B0A990D0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AA8E3A-02A8-4021-5436-2C8158DCD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6</a:t>
            </a:fld>
            <a:endParaRPr lang="en-US"/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344C88C3-20D9-EE96-7B27-9638CA3819AA}"/>
              </a:ext>
            </a:extLst>
          </p:cNvPr>
          <p:cNvGrpSpPr>
            <a:grpSpLocks/>
          </p:cNvGrpSpPr>
          <p:nvPr/>
        </p:nvGrpSpPr>
        <p:grpSpPr bwMode="auto">
          <a:xfrm>
            <a:off x="7385304" y="4198409"/>
            <a:ext cx="3678936" cy="1260266"/>
            <a:chOff x="5343525" y="726561"/>
            <a:chExt cx="3489535" cy="1589904"/>
          </a:xfrm>
        </p:grpSpPr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8ED719C0-A292-AAF9-2AC4-F5BA60BC5A14}"/>
                </a:ext>
              </a:extLst>
            </p:cNvPr>
            <p:cNvSpPr/>
            <p:nvPr/>
          </p:nvSpPr>
          <p:spPr>
            <a:xfrm>
              <a:off x="6265908" y="1462271"/>
              <a:ext cx="277612" cy="16808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00">
                <a:solidFill>
                  <a:schemeClr val="tx1"/>
                </a:solidFill>
              </a:endParaRPr>
            </a:p>
          </p:txBody>
        </p:sp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51B3C843-5EDE-A57F-F357-46AA20BD0B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3525" y="1184215"/>
              <a:ext cx="709999" cy="725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1B65072-1E52-F85F-6F82-7DCFE2B26E77}"/>
                </a:ext>
              </a:extLst>
            </p:cNvPr>
            <p:cNvSpPr txBox="1"/>
            <p:nvPr/>
          </p:nvSpPr>
          <p:spPr>
            <a:xfrm>
              <a:off x="5412180" y="814736"/>
              <a:ext cx="856713" cy="4546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baseline="30000" dirty="0"/>
                <a:t>27</a:t>
              </a:r>
              <a:r>
                <a:rPr lang="en-US" sz="1050" dirty="0"/>
                <a:t>Al </a:t>
              </a:r>
            </a:p>
          </p:txBody>
        </p:sp>
        <p:pic>
          <p:nvPicPr>
            <p:cNvPr id="12" name="Picture 6">
              <a:extLst>
                <a:ext uri="{FF2B5EF4-FFF2-40B4-BE49-F238E27FC236}">
                  <a16:creationId xmlns:a16="http://schemas.microsoft.com/office/drawing/2014/main" id="{9A4D9290-EDC3-2DCD-121D-8AA23067A4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717330">
              <a:off x="6642177" y="1162526"/>
              <a:ext cx="664283" cy="679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DBB2E870-154C-CAB1-2B06-69501BBED4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6667" y="817252"/>
              <a:ext cx="1010349" cy="454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baseline="30000">
                  <a:latin typeface="Calibri" panose="020F0502020204030204" pitchFamily="34" charset="0"/>
                  <a:cs typeface="Calibri" panose="020F0502020204030204" pitchFamily="34" charset="0"/>
                </a:rPr>
                <a:t>27</a:t>
              </a:r>
              <a:r>
                <a:rPr lang="en-US" altLang="en-US" sz="1100">
                  <a:latin typeface="Calibri" panose="020F0502020204030204" pitchFamily="34" charset="0"/>
                  <a:cs typeface="Calibri" panose="020F0502020204030204" pitchFamily="34" charset="0"/>
                </a:rPr>
                <a:t>Mg*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2DC21D1-00E8-67E3-A61A-E2AC9C241FB7}"/>
                </a:ext>
              </a:extLst>
            </p:cNvPr>
            <p:cNvCxnSpPr/>
            <p:nvPr/>
          </p:nvCxnSpPr>
          <p:spPr>
            <a:xfrm flipV="1">
              <a:off x="7424111" y="1043440"/>
              <a:ext cx="802982" cy="33616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9">
              <a:extLst>
                <a:ext uri="{FF2B5EF4-FFF2-40B4-BE49-F238E27FC236}">
                  <a16:creationId xmlns:a16="http://schemas.microsoft.com/office/drawing/2014/main" id="{B17C9F2C-E33A-4C1B-CE41-BA68DEF742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56237" y="1064049"/>
              <a:ext cx="494928" cy="427417"/>
              <a:chOff x="315784" y="3074844"/>
              <a:chExt cx="516848" cy="479396"/>
            </a:xfrm>
          </p:grpSpPr>
          <p:pic>
            <p:nvPicPr>
              <p:cNvPr id="24" name="Picture 2" descr="C:\Users\bertrand_2\Desktop\New folder\coloredspheres\sphere-10.png">
                <a:extLst>
                  <a:ext uri="{FF2B5EF4-FFF2-40B4-BE49-F238E27FC236}">
                    <a16:creationId xmlns:a16="http://schemas.microsoft.com/office/drawing/2014/main" id="{0232BAE4-5F14-4102-8DB0-DC34EF747B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057" y="3213330"/>
                <a:ext cx="306445" cy="3064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TextBox 19">
                <a:extLst>
                  <a:ext uri="{FF2B5EF4-FFF2-40B4-BE49-F238E27FC236}">
                    <a16:creationId xmlns:a16="http://schemas.microsoft.com/office/drawing/2014/main" id="{B40B4D7B-8313-A4F8-4AB5-FFFF6DB89B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5784" y="3074844"/>
                <a:ext cx="516848" cy="479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/>
                  <a:t>p</a:t>
                </a:r>
              </a:p>
            </p:txBody>
          </p:sp>
        </p:grpSp>
        <p:grpSp>
          <p:nvGrpSpPr>
            <p:cNvPr id="16" name="Group 10">
              <a:extLst>
                <a:ext uri="{FF2B5EF4-FFF2-40B4-BE49-F238E27FC236}">
                  <a16:creationId xmlns:a16="http://schemas.microsoft.com/office/drawing/2014/main" id="{4F5A7E02-5329-613F-CB1C-2D1F9507BA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38132" y="1417255"/>
              <a:ext cx="494928" cy="427417"/>
              <a:chOff x="361314" y="3118200"/>
              <a:chExt cx="516848" cy="479396"/>
            </a:xfrm>
          </p:grpSpPr>
          <p:pic>
            <p:nvPicPr>
              <p:cNvPr id="22" name="Picture 2" descr="C:\Users\bertrand_2\Desktop\New folder\coloredspheres\sphere-10.png">
                <a:extLst>
                  <a:ext uri="{FF2B5EF4-FFF2-40B4-BE49-F238E27FC236}">
                    <a16:creationId xmlns:a16="http://schemas.microsoft.com/office/drawing/2014/main" id="{FE4AC2AD-CB2C-3252-A4A5-CEA902B2D3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057" y="3213330"/>
                <a:ext cx="306445" cy="3064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TextBox 17">
                <a:extLst>
                  <a:ext uri="{FF2B5EF4-FFF2-40B4-BE49-F238E27FC236}">
                    <a16:creationId xmlns:a16="http://schemas.microsoft.com/office/drawing/2014/main" id="{830E8F40-454D-2F5D-DE8C-969648D3BF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314" y="3118200"/>
                <a:ext cx="516848" cy="479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/>
                  <a:t>n</a:t>
                </a:r>
              </a:p>
            </p:txBody>
          </p:sp>
        </p:grpSp>
        <p:pic>
          <p:nvPicPr>
            <p:cNvPr id="17" name="Picture 5" descr="C:\Users\bertrand_2\Desktop\New folder\coloredspheres\sphere-19.png">
              <a:extLst>
                <a:ext uri="{FF2B5EF4-FFF2-40B4-BE49-F238E27FC236}">
                  <a16:creationId xmlns:a16="http://schemas.microsoft.com/office/drawing/2014/main" id="{B5C98547-7EFA-A548-3F4A-79468E86E6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0278" y="804927"/>
              <a:ext cx="325318" cy="30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08F0EF82-C6A6-952C-BC9B-526B8E052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3897" y="726561"/>
              <a:ext cx="567268" cy="42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latin typeface="Symbol" panose="05050102010706020507" pitchFamily="18" charset="2"/>
                </a:rPr>
                <a:t>n</a:t>
              </a:r>
              <a:r>
                <a:rPr lang="en-US" altLang="en-US" sz="1000" baseline="-25000">
                  <a:latin typeface="Symbol" panose="05050102010706020507" pitchFamily="18" charset="2"/>
                </a:rPr>
                <a:t>m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57E2816-BE3A-67BA-F11E-7CB3EEB385A6}"/>
                </a:ext>
              </a:extLst>
            </p:cNvPr>
            <p:cNvCxnSpPr/>
            <p:nvPr/>
          </p:nvCxnSpPr>
          <p:spPr>
            <a:xfrm flipV="1">
              <a:off x="7483813" y="1379607"/>
              <a:ext cx="743281" cy="12124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5C2288B-C7A7-DA57-C74C-619CA7FCAE12}"/>
                </a:ext>
              </a:extLst>
            </p:cNvPr>
            <p:cNvCxnSpPr/>
            <p:nvPr/>
          </p:nvCxnSpPr>
          <p:spPr>
            <a:xfrm>
              <a:off x="7483813" y="1594533"/>
              <a:ext cx="785072" cy="3582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16">
              <a:extLst>
                <a:ext uri="{FF2B5EF4-FFF2-40B4-BE49-F238E27FC236}">
                  <a16:creationId xmlns:a16="http://schemas.microsoft.com/office/drawing/2014/main" id="{304BA4D0-BEFC-C59D-B90D-6A565C3F9F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699173">
              <a:off x="7514157" y="1350793"/>
              <a:ext cx="881717" cy="1049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" name="Picture 20">
            <a:extLst>
              <a:ext uri="{FF2B5EF4-FFF2-40B4-BE49-F238E27FC236}">
                <a16:creationId xmlns:a16="http://schemas.microsoft.com/office/drawing/2014/main" id="{873F806B-7097-FA1C-5A46-0A444E11B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716" y="5193965"/>
            <a:ext cx="2291247" cy="1726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8" name="TextBox 5">
            <a:extLst>
              <a:ext uri="{FF2B5EF4-FFF2-40B4-BE49-F238E27FC236}">
                <a16:creationId xmlns:a16="http://schemas.microsoft.com/office/drawing/2014/main" id="{48B1E1D2-4609-3C73-2B70-3651180C26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8788764"/>
              </p:ext>
            </p:extLst>
          </p:nvPr>
        </p:nvGraphicFramePr>
        <p:xfrm>
          <a:off x="-597659" y="616289"/>
          <a:ext cx="11140279" cy="2585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6DC1CF8-6EAB-51A7-4AC8-7540858A1958}"/>
              </a:ext>
            </a:extLst>
          </p:cNvPr>
          <p:cNvSpPr txBox="1"/>
          <p:nvPr/>
        </p:nvSpPr>
        <p:spPr>
          <a:xfrm>
            <a:off x="291084" y="3883928"/>
            <a:ext cx="11353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into an electron, the signal is a mono-energetic electron with E</a:t>
            </a:r>
            <a:r>
              <a:rPr lang="en-US" sz="2000" b="1" baseline="-25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104.973 MeV</a:t>
            </a:r>
          </a:p>
          <a:p>
            <a:endParaRPr lang="en-US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Be captured by the nucleus (~61% for Al)  </a:t>
            </a:r>
          </a:p>
          <a:p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The excited nucleus can emit particle that will </a:t>
            </a:r>
          </a:p>
          <a:p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produce background electrons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Decay in orbit (~39% for Al). The free muon spectrum (Michel spectrum)</a:t>
            </a:r>
          </a:p>
          <a:p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is distorted by the presence of the nucleus and the electron can be at the </a:t>
            </a:r>
          </a:p>
          <a:p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conversion energy </a:t>
            </a:r>
            <a:endParaRPr lang="en-US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923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D71280-8A38-FC5F-33AA-D74E19DA0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6" r="11540" b="-1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32" name="Freeform: Shape 31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22FA79-14C7-7A52-5A8B-B814214BD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15602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 Mu2e Collaboration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88506-6E90-F795-A34E-281B34F0C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798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D2477766-5497-41CE-B03D-E45D5676BEF8}" type="datetime1"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3/7/2025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94D53-FD9F-1562-7B67-4B447BF55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53600" y="6356350"/>
            <a:ext cx="1600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218DA18B-0B42-4CDB-95D6-C0298FD6D769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7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540A7C-6B4C-6F12-D8F2-564C216769CF}"/>
              </a:ext>
            </a:extLst>
          </p:cNvPr>
          <p:cNvSpPr txBox="1"/>
          <p:nvPr/>
        </p:nvSpPr>
        <p:spPr>
          <a:xfrm>
            <a:off x="-71296" y="2885699"/>
            <a:ext cx="4959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Over 200 scientists from 40 institutions </a:t>
            </a:r>
          </a:p>
        </p:txBody>
      </p:sp>
      <p:pic>
        <p:nvPicPr>
          <p:cNvPr id="10" name="Picture 2070" descr="Flag Canada static">
            <a:extLst>
              <a:ext uri="{FF2B5EF4-FFF2-40B4-BE49-F238E27FC236}">
                <a16:creationId xmlns:a16="http://schemas.microsoft.com/office/drawing/2014/main" id="{C1510707-3390-FFA2-108B-FD88202B5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04" y="4528799"/>
            <a:ext cx="1624012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>
            <a:extLst>
              <a:ext uri="{FF2B5EF4-FFF2-40B4-BE49-F238E27FC236}">
                <a16:creationId xmlns:a16="http://schemas.microsoft.com/office/drawing/2014/main" id="{ACADED95-9229-7017-C6D2-8818C67788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796" y="5619984"/>
            <a:ext cx="16129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0000CC"/>
                </a:solidFill>
              </a:rPr>
              <a:t>Welcome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0000CC"/>
                </a:solidFill>
              </a:rPr>
              <a:t>Bienvenue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58AAE8-59B4-E9A9-7E45-42D5BA54C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803" y="1249182"/>
            <a:ext cx="822276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55610AD-C589-0A8F-0A38-D48ED6B712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53" y="1249182"/>
            <a:ext cx="824459" cy="5486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7851CBF-A235-C915-0222-788331E0E8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5237" y="1253873"/>
            <a:ext cx="821143" cy="5486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F971F5C-7E7A-1730-01C9-6ADDAF681806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22781" y="1253591"/>
            <a:ext cx="1097280" cy="5486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A77AD07-B31D-BE89-ECFB-F654B38E7E3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5019" y="1253592"/>
            <a:ext cx="914399" cy="54864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B0C7E4A-9975-AF14-BFFB-A66C4B02BF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92181" y="1264032"/>
            <a:ext cx="1042416" cy="54864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2B6CEA5-B220-F9FF-CF6F-4961A5D6037C}"/>
              </a:ext>
            </a:extLst>
          </p:cNvPr>
          <p:cNvSpPr txBox="1"/>
          <p:nvPr/>
        </p:nvSpPr>
        <p:spPr>
          <a:xfrm>
            <a:off x="2165659" y="4556064"/>
            <a:ext cx="25949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222222"/>
                </a:solidFill>
                <a:highlight>
                  <a:srgbClr val="FFFF00"/>
                </a:highlight>
                <a:latin typeface="helevtica"/>
              </a:rPr>
              <a:t>Co-spokespersons:</a:t>
            </a:r>
            <a:br>
              <a:rPr lang="en-US" altLang="en-US" dirty="0">
                <a:solidFill>
                  <a:srgbClr val="222222"/>
                </a:solidFill>
                <a:highlight>
                  <a:srgbClr val="FFFF00"/>
                </a:highlight>
                <a:latin typeface="helevtica"/>
              </a:rPr>
            </a:br>
            <a:r>
              <a:rPr lang="en-US" altLang="en-US" u="sng" dirty="0">
                <a:solidFill>
                  <a:srgbClr val="0000FF"/>
                </a:solidFill>
                <a:highlight>
                  <a:srgbClr val="FFFF00"/>
                </a:highlight>
                <a:latin typeface="helevtica"/>
              </a:rPr>
              <a:t>Bob Bernstein</a:t>
            </a:r>
            <a:br>
              <a:rPr lang="en-US" altLang="en-US" dirty="0">
                <a:solidFill>
                  <a:srgbClr val="0000FF"/>
                </a:solidFill>
                <a:highlight>
                  <a:srgbClr val="FFFF00"/>
                </a:highlight>
                <a:latin typeface="helevtica"/>
              </a:rPr>
            </a:br>
            <a:r>
              <a:rPr lang="en-US" altLang="en-US" u="sng" dirty="0">
                <a:solidFill>
                  <a:srgbClr val="0000FF"/>
                </a:solidFill>
                <a:highlight>
                  <a:srgbClr val="FFFF00"/>
                </a:highlight>
                <a:latin typeface="helevtica"/>
              </a:rPr>
              <a:t>Stefano </a:t>
            </a:r>
            <a:r>
              <a:rPr lang="en-US" altLang="en-US" u="sng" dirty="0" err="1">
                <a:solidFill>
                  <a:srgbClr val="0000FF"/>
                </a:solidFill>
                <a:highlight>
                  <a:srgbClr val="FFFF00"/>
                </a:highlight>
                <a:latin typeface="helevtica"/>
              </a:rPr>
              <a:t>Miscetti</a:t>
            </a:r>
            <a:endParaRPr lang="en-US" altLang="en-US" dirty="0">
              <a:solidFill>
                <a:srgbClr val="0000FF"/>
              </a:solidFill>
              <a:highlight>
                <a:srgbClr val="FFFF00"/>
              </a:highlight>
              <a:latin typeface="helevtica"/>
            </a:endParaRPr>
          </a:p>
        </p:txBody>
      </p:sp>
    </p:spTree>
    <p:extLst>
      <p:ext uri="{BB962C8B-B14F-4D97-AF65-F5344CB8AC3E}">
        <p14:creationId xmlns:p14="http://schemas.microsoft.com/office/powerpoint/2010/main" val="2539242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FA08E-2B88-96D4-77D8-E85BA6072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1" y="-17168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Fermilab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6E305-D8E0-8619-CEF0-FC17D8F25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6EEB69-4AD5-5BBB-C262-45B238A95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8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9795985-4E96-1469-D6AA-62B30D7254C2}"/>
              </a:ext>
            </a:extLst>
          </p:cNvPr>
          <p:cNvGrpSpPr/>
          <p:nvPr/>
        </p:nvGrpSpPr>
        <p:grpSpPr>
          <a:xfrm>
            <a:off x="6981093" y="1338042"/>
            <a:ext cx="4609766" cy="5018308"/>
            <a:chOff x="0" y="0"/>
            <a:chExt cx="3480447" cy="3935882"/>
          </a:xfrm>
        </p:grpSpPr>
        <p:pic>
          <p:nvPicPr>
            <p:cNvPr id="7" name="Picture 6" descr="Aerial view of a road and a track&#10;&#10;AI-generated content may be incorrect.">
              <a:extLst>
                <a:ext uri="{FF2B5EF4-FFF2-40B4-BE49-F238E27FC236}">
                  <a16:creationId xmlns:a16="http://schemas.microsoft.com/office/drawing/2014/main" id="{F8D1C08A-249C-031B-9384-C89E23A641DE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462121" cy="3935882"/>
            </a:xfrm>
            <a:prstGeom prst="rect">
              <a:avLst/>
            </a:prstGeom>
          </p:spPr>
        </p:pic>
        <p:sp>
          <p:nvSpPr>
            <p:cNvPr id="8" name="Shape 628">
              <a:extLst>
                <a:ext uri="{FF2B5EF4-FFF2-40B4-BE49-F238E27FC236}">
                  <a16:creationId xmlns:a16="http://schemas.microsoft.com/office/drawing/2014/main" id="{A0FF8FFD-A992-674D-B853-500618853643}"/>
                </a:ext>
              </a:extLst>
            </p:cNvPr>
            <p:cNvSpPr/>
            <p:nvPr/>
          </p:nvSpPr>
          <p:spPr>
            <a:xfrm>
              <a:off x="809637" y="1915922"/>
              <a:ext cx="1181519" cy="1150912"/>
            </a:xfrm>
            <a:custGeom>
              <a:avLst/>
              <a:gdLst/>
              <a:ahLst/>
              <a:cxnLst/>
              <a:rect l="0" t="0" r="0" b="0"/>
              <a:pathLst>
                <a:path w="1181519" h="1150912">
                  <a:moveTo>
                    <a:pt x="0" y="0"/>
                  </a:moveTo>
                  <a:lnTo>
                    <a:pt x="806044" y="721081"/>
                  </a:lnTo>
                  <a:cubicBezTo>
                    <a:pt x="983171" y="880199"/>
                    <a:pt x="999007" y="883082"/>
                    <a:pt x="1061644" y="955078"/>
                  </a:cubicBezTo>
                  <a:cubicBezTo>
                    <a:pt x="1123924" y="1026351"/>
                    <a:pt x="1181519" y="1150912"/>
                    <a:pt x="1181519" y="1150912"/>
                  </a:cubicBezTo>
                </a:path>
              </a:pathLst>
            </a:custGeom>
            <a:ln w="32759" cap="flat">
              <a:round/>
            </a:ln>
          </p:spPr>
          <p:style>
            <a:lnRef idx="1">
              <a:srgbClr val="FAA75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Shape 629">
              <a:extLst>
                <a:ext uri="{FF2B5EF4-FFF2-40B4-BE49-F238E27FC236}">
                  <a16:creationId xmlns:a16="http://schemas.microsoft.com/office/drawing/2014/main" id="{055AC9EF-C3A3-0412-261F-D90C4D8818CC}"/>
                </a:ext>
              </a:extLst>
            </p:cNvPr>
            <p:cNvSpPr/>
            <p:nvPr/>
          </p:nvSpPr>
          <p:spPr>
            <a:xfrm>
              <a:off x="2058124" y="3152521"/>
              <a:ext cx="279362" cy="138595"/>
            </a:xfrm>
            <a:custGeom>
              <a:avLst/>
              <a:gdLst/>
              <a:ahLst/>
              <a:cxnLst/>
              <a:rect l="0" t="0" r="0" b="0"/>
              <a:pathLst>
                <a:path w="279362" h="138595">
                  <a:moveTo>
                    <a:pt x="0" y="0"/>
                  </a:moveTo>
                  <a:cubicBezTo>
                    <a:pt x="46075" y="69482"/>
                    <a:pt x="91795" y="138595"/>
                    <a:pt x="138595" y="138595"/>
                  </a:cubicBezTo>
                  <a:cubicBezTo>
                    <a:pt x="185394" y="138595"/>
                    <a:pt x="232194" y="69482"/>
                    <a:pt x="279362" y="0"/>
                  </a:cubicBezTo>
                </a:path>
              </a:pathLst>
            </a:custGeom>
            <a:ln w="32759" cap="flat">
              <a:round/>
            </a:ln>
          </p:spPr>
          <p:style>
            <a:lnRef idx="1">
              <a:srgbClr val="FAA75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Shape 630">
              <a:extLst>
                <a:ext uri="{FF2B5EF4-FFF2-40B4-BE49-F238E27FC236}">
                  <a16:creationId xmlns:a16="http://schemas.microsoft.com/office/drawing/2014/main" id="{D2E57745-51BA-AB56-5428-52EA979048FA}"/>
                </a:ext>
              </a:extLst>
            </p:cNvPr>
            <p:cNvSpPr/>
            <p:nvPr/>
          </p:nvSpPr>
          <p:spPr>
            <a:xfrm>
              <a:off x="1949767" y="2984043"/>
              <a:ext cx="110516" cy="168834"/>
            </a:xfrm>
            <a:custGeom>
              <a:avLst/>
              <a:gdLst/>
              <a:ahLst/>
              <a:cxnLst/>
              <a:rect l="0" t="0" r="0" b="0"/>
              <a:pathLst>
                <a:path w="110516" h="168834">
                  <a:moveTo>
                    <a:pt x="0" y="0"/>
                  </a:moveTo>
                  <a:lnTo>
                    <a:pt x="110516" y="168834"/>
                  </a:lnTo>
                </a:path>
              </a:pathLst>
            </a:custGeom>
            <a:ln w="32759" cap="flat">
              <a:round/>
            </a:ln>
          </p:spPr>
          <p:style>
            <a:lnRef idx="1">
              <a:srgbClr val="FAA75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Shape 631">
              <a:extLst>
                <a:ext uri="{FF2B5EF4-FFF2-40B4-BE49-F238E27FC236}">
                  <a16:creationId xmlns:a16="http://schemas.microsoft.com/office/drawing/2014/main" id="{FCAB5F1E-1FD2-AD54-7D96-739D5B02307C}"/>
                </a:ext>
              </a:extLst>
            </p:cNvPr>
            <p:cNvSpPr/>
            <p:nvPr/>
          </p:nvSpPr>
          <p:spPr>
            <a:xfrm>
              <a:off x="2337117" y="2993758"/>
              <a:ext cx="106921" cy="159119"/>
            </a:xfrm>
            <a:custGeom>
              <a:avLst/>
              <a:gdLst/>
              <a:ahLst/>
              <a:cxnLst/>
              <a:rect l="0" t="0" r="0" b="0"/>
              <a:pathLst>
                <a:path w="106921" h="159119">
                  <a:moveTo>
                    <a:pt x="106921" y="0"/>
                  </a:moveTo>
                  <a:lnTo>
                    <a:pt x="0" y="159119"/>
                  </a:lnTo>
                </a:path>
              </a:pathLst>
            </a:custGeom>
            <a:ln w="33119" cap="flat">
              <a:round/>
            </a:ln>
          </p:spPr>
          <p:style>
            <a:lnRef idx="1">
              <a:srgbClr val="FAA75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Shape 632">
              <a:extLst>
                <a:ext uri="{FF2B5EF4-FFF2-40B4-BE49-F238E27FC236}">
                  <a16:creationId xmlns:a16="http://schemas.microsoft.com/office/drawing/2014/main" id="{6D2482F8-4689-B11B-43FF-708FE3026BDC}"/>
                </a:ext>
              </a:extLst>
            </p:cNvPr>
            <p:cNvSpPr/>
            <p:nvPr/>
          </p:nvSpPr>
          <p:spPr>
            <a:xfrm>
              <a:off x="2077568" y="2769121"/>
              <a:ext cx="229311" cy="6477"/>
            </a:xfrm>
            <a:custGeom>
              <a:avLst/>
              <a:gdLst/>
              <a:ahLst/>
              <a:cxnLst/>
              <a:rect l="0" t="0" r="0" b="0"/>
              <a:pathLst>
                <a:path w="229311" h="6477">
                  <a:moveTo>
                    <a:pt x="0" y="0"/>
                  </a:moveTo>
                  <a:lnTo>
                    <a:pt x="229311" y="6477"/>
                  </a:lnTo>
                </a:path>
              </a:pathLst>
            </a:custGeom>
            <a:ln w="32759" cap="flat">
              <a:round/>
            </a:ln>
          </p:spPr>
          <p:style>
            <a:lnRef idx="1">
              <a:srgbClr val="FAA75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Shape 633">
              <a:extLst>
                <a:ext uri="{FF2B5EF4-FFF2-40B4-BE49-F238E27FC236}">
                  <a16:creationId xmlns:a16="http://schemas.microsoft.com/office/drawing/2014/main" id="{C03F47A6-83B7-FCCD-5EFC-1EF02D5011B8}"/>
                </a:ext>
              </a:extLst>
            </p:cNvPr>
            <p:cNvSpPr/>
            <p:nvPr/>
          </p:nvSpPr>
          <p:spPr>
            <a:xfrm>
              <a:off x="2150287" y="3270237"/>
              <a:ext cx="556197" cy="305283"/>
            </a:xfrm>
            <a:custGeom>
              <a:avLst/>
              <a:gdLst/>
              <a:ahLst/>
              <a:cxnLst/>
              <a:rect l="0" t="0" r="0" b="0"/>
              <a:pathLst>
                <a:path w="556197" h="305283">
                  <a:moveTo>
                    <a:pt x="0" y="0"/>
                  </a:moveTo>
                  <a:cubicBezTo>
                    <a:pt x="4674" y="12598"/>
                    <a:pt x="9360" y="25197"/>
                    <a:pt x="60110" y="56160"/>
                  </a:cubicBezTo>
                  <a:cubicBezTo>
                    <a:pt x="110516" y="87478"/>
                    <a:pt x="220320" y="146165"/>
                    <a:pt x="303479" y="187566"/>
                  </a:cubicBezTo>
                  <a:cubicBezTo>
                    <a:pt x="385915" y="228956"/>
                    <a:pt x="470878" y="267119"/>
                    <a:pt x="556197" y="305283"/>
                  </a:cubicBezTo>
                </a:path>
              </a:pathLst>
            </a:custGeom>
            <a:ln w="32759" cap="flat">
              <a:round/>
            </a:ln>
          </p:spPr>
          <p:style>
            <a:lnRef idx="1">
              <a:srgbClr val="008F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Shape 634">
              <a:extLst>
                <a:ext uri="{FF2B5EF4-FFF2-40B4-BE49-F238E27FC236}">
                  <a16:creationId xmlns:a16="http://schemas.microsoft.com/office/drawing/2014/main" id="{C316ADEE-2219-384A-D6F7-1E2E39B63F5F}"/>
                </a:ext>
              </a:extLst>
            </p:cNvPr>
            <p:cNvSpPr/>
            <p:nvPr/>
          </p:nvSpPr>
          <p:spPr>
            <a:xfrm>
              <a:off x="753478" y="1971388"/>
              <a:ext cx="3561" cy="8811"/>
            </a:xfrm>
            <a:custGeom>
              <a:avLst/>
              <a:gdLst/>
              <a:ahLst/>
              <a:cxnLst/>
              <a:rect l="0" t="0" r="0" b="0"/>
              <a:pathLst>
                <a:path w="3561" h="8811">
                  <a:moveTo>
                    <a:pt x="3561" y="0"/>
                  </a:moveTo>
                  <a:lnTo>
                    <a:pt x="3561" y="8811"/>
                  </a:lnTo>
                  <a:lnTo>
                    <a:pt x="724" y="6091"/>
                  </a:lnTo>
                  <a:cubicBezTo>
                    <a:pt x="369" y="5735"/>
                    <a:pt x="0" y="5367"/>
                    <a:pt x="0" y="5367"/>
                  </a:cubicBezTo>
                  <a:cubicBezTo>
                    <a:pt x="0" y="5011"/>
                    <a:pt x="0" y="4656"/>
                    <a:pt x="369" y="4287"/>
                  </a:cubicBezTo>
                  <a:cubicBezTo>
                    <a:pt x="369" y="3932"/>
                    <a:pt x="724" y="3208"/>
                    <a:pt x="1080" y="2852"/>
                  </a:cubicBezTo>
                  <a:cubicBezTo>
                    <a:pt x="1448" y="2128"/>
                    <a:pt x="1803" y="1404"/>
                    <a:pt x="2527" y="693"/>
                  </a:cubicBezTo>
                  <a:lnTo>
                    <a:pt x="356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Shape 635">
              <a:extLst>
                <a:ext uri="{FF2B5EF4-FFF2-40B4-BE49-F238E27FC236}">
                  <a16:creationId xmlns:a16="http://schemas.microsoft.com/office/drawing/2014/main" id="{E639F5ED-28B3-632F-1E15-616FD696820B}"/>
                </a:ext>
              </a:extLst>
            </p:cNvPr>
            <p:cNvSpPr/>
            <p:nvPr/>
          </p:nvSpPr>
          <p:spPr>
            <a:xfrm>
              <a:off x="712800" y="1891465"/>
              <a:ext cx="44239" cy="54327"/>
            </a:xfrm>
            <a:custGeom>
              <a:avLst/>
              <a:gdLst/>
              <a:ahLst/>
              <a:cxnLst/>
              <a:rect l="0" t="0" r="0" b="0"/>
              <a:pathLst>
                <a:path w="44239" h="54327">
                  <a:moveTo>
                    <a:pt x="44239" y="0"/>
                  </a:moveTo>
                  <a:lnTo>
                    <a:pt x="44239" y="18166"/>
                  </a:lnTo>
                  <a:lnTo>
                    <a:pt x="32042" y="30933"/>
                  </a:lnTo>
                  <a:lnTo>
                    <a:pt x="36360" y="34896"/>
                  </a:lnTo>
                  <a:cubicBezTo>
                    <a:pt x="37808" y="36331"/>
                    <a:pt x="39243" y="37779"/>
                    <a:pt x="40678" y="38134"/>
                  </a:cubicBezTo>
                  <a:lnTo>
                    <a:pt x="44239" y="38729"/>
                  </a:lnTo>
                  <a:lnTo>
                    <a:pt x="44239" y="50707"/>
                  </a:lnTo>
                  <a:lnTo>
                    <a:pt x="38164" y="48929"/>
                  </a:lnTo>
                  <a:cubicBezTo>
                    <a:pt x="34925" y="47494"/>
                    <a:pt x="32042" y="45335"/>
                    <a:pt x="28804" y="42097"/>
                  </a:cubicBezTo>
                  <a:lnTo>
                    <a:pt x="24486" y="38490"/>
                  </a:lnTo>
                  <a:lnTo>
                    <a:pt x="10084" y="53616"/>
                  </a:lnTo>
                  <a:cubicBezTo>
                    <a:pt x="9728" y="53971"/>
                    <a:pt x="9728" y="53971"/>
                    <a:pt x="9004" y="53971"/>
                  </a:cubicBezTo>
                  <a:cubicBezTo>
                    <a:pt x="9004" y="54327"/>
                    <a:pt x="8281" y="53971"/>
                    <a:pt x="7925" y="53616"/>
                  </a:cubicBezTo>
                  <a:cubicBezTo>
                    <a:pt x="7201" y="53616"/>
                    <a:pt x="6845" y="53247"/>
                    <a:pt x="6122" y="52536"/>
                  </a:cubicBezTo>
                  <a:cubicBezTo>
                    <a:pt x="5398" y="52168"/>
                    <a:pt x="4687" y="51457"/>
                    <a:pt x="3607" y="50377"/>
                  </a:cubicBezTo>
                  <a:cubicBezTo>
                    <a:pt x="2883" y="49653"/>
                    <a:pt x="1804" y="48929"/>
                    <a:pt x="1448" y="48218"/>
                  </a:cubicBezTo>
                  <a:cubicBezTo>
                    <a:pt x="1080" y="47494"/>
                    <a:pt x="369" y="46770"/>
                    <a:pt x="369" y="46415"/>
                  </a:cubicBezTo>
                  <a:cubicBezTo>
                    <a:pt x="0" y="46046"/>
                    <a:pt x="0" y="45691"/>
                    <a:pt x="0" y="45335"/>
                  </a:cubicBezTo>
                  <a:cubicBezTo>
                    <a:pt x="0" y="44967"/>
                    <a:pt x="369" y="44611"/>
                    <a:pt x="369" y="44256"/>
                  </a:cubicBezTo>
                  <a:lnTo>
                    <a:pt x="41402" y="1419"/>
                  </a:lnTo>
                  <a:lnTo>
                    <a:pt x="4423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Shape 636">
              <a:extLst>
                <a:ext uri="{FF2B5EF4-FFF2-40B4-BE49-F238E27FC236}">
                  <a16:creationId xmlns:a16="http://schemas.microsoft.com/office/drawing/2014/main" id="{529A54E0-8DC3-BD9E-DA67-ABF477340017}"/>
                </a:ext>
              </a:extLst>
            </p:cNvPr>
            <p:cNvSpPr/>
            <p:nvPr/>
          </p:nvSpPr>
          <p:spPr>
            <a:xfrm>
              <a:off x="888124" y="2097316"/>
              <a:ext cx="5353" cy="12855"/>
            </a:xfrm>
            <a:custGeom>
              <a:avLst/>
              <a:gdLst/>
              <a:ahLst/>
              <a:cxnLst/>
              <a:rect l="0" t="0" r="0" b="0"/>
              <a:pathLst>
                <a:path w="5353" h="12855">
                  <a:moveTo>
                    <a:pt x="5353" y="0"/>
                  </a:moveTo>
                  <a:lnTo>
                    <a:pt x="5353" y="12855"/>
                  </a:lnTo>
                  <a:lnTo>
                    <a:pt x="1803" y="9398"/>
                  </a:lnTo>
                  <a:cubicBezTo>
                    <a:pt x="1079" y="9043"/>
                    <a:pt x="724" y="8687"/>
                    <a:pt x="355" y="7963"/>
                  </a:cubicBezTo>
                  <a:cubicBezTo>
                    <a:pt x="0" y="7607"/>
                    <a:pt x="0" y="7239"/>
                    <a:pt x="0" y="6528"/>
                  </a:cubicBezTo>
                  <a:cubicBezTo>
                    <a:pt x="0" y="6160"/>
                    <a:pt x="0" y="5436"/>
                    <a:pt x="724" y="4725"/>
                  </a:cubicBezTo>
                  <a:cubicBezTo>
                    <a:pt x="1079" y="4001"/>
                    <a:pt x="1803" y="3277"/>
                    <a:pt x="2515" y="2566"/>
                  </a:cubicBezTo>
                  <a:cubicBezTo>
                    <a:pt x="3239" y="1842"/>
                    <a:pt x="3962" y="1118"/>
                    <a:pt x="4673" y="407"/>
                  </a:cubicBezTo>
                  <a:lnTo>
                    <a:pt x="535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Shape 637">
              <a:extLst>
                <a:ext uri="{FF2B5EF4-FFF2-40B4-BE49-F238E27FC236}">
                  <a16:creationId xmlns:a16="http://schemas.microsoft.com/office/drawing/2014/main" id="{01745C36-E6D5-00EF-6705-C64956CC7BFD}"/>
                </a:ext>
              </a:extLst>
            </p:cNvPr>
            <p:cNvSpPr/>
            <p:nvPr/>
          </p:nvSpPr>
          <p:spPr>
            <a:xfrm>
              <a:off x="849249" y="2021424"/>
              <a:ext cx="44228" cy="54340"/>
            </a:xfrm>
            <a:custGeom>
              <a:avLst/>
              <a:gdLst/>
              <a:ahLst/>
              <a:cxnLst/>
              <a:rect l="0" t="0" r="0" b="0"/>
              <a:pathLst>
                <a:path w="44228" h="54340">
                  <a:moveTo>
                    <a:pt x="44228" y="0"/>
                  </a:moveTo>
                  <a:lnTo>
                    <a:pt x="44228" y="18241"/>
                  </a:lnTo>
                  <a:lnTo>
                    <a:pt x="32029" y="31290"/>
                  </a:lnTo>
                  <a:lnTo>
                    <a:pt x="36360" y="35252"/>
                  </a:lnTo>
                  <a:cubicBezTo>
                    <a:pt x="37795" y="36700"/>
                    <a:pt x="39230" y="37779"/>
                    <a:pt x="40678" y="38135"/>
                  </a:cubicBezTo>
                  <a:lnTo>
                    <a:pt x="44228" y="38730"/>
                  </a:lnTo>
                  <a:lnTo>
                    <a:pt x="44228" y="50706"/>
                  </a:lnTo>
                  <a:lnTo>
                    <a:pt x="38151" y="48930"/>
                  </a:lnTo>
                  <a:cubicBezTo>
                    <a:pt x="34912" y="47495"/>
                    <a:pt x="32029" y="45336"/>
                    <a:pt x="28791" y="42453"/>
                  </a:cubicBezTo>
                  <a:lnTo>
                    <a:pt x="24828" y="38490"/>
                  </a:lnTo>
                  <a:lnTo>
                    <a:pt x="10071" y="53616"/>
                  </a:lnTo>
                  <a:cubicBezTo>
                    <a:pt x="9715" y="53972"/>
                    <a:pt x="9715" y="54340"/>
                    <a:pt x="9360" y="54340"/>
                  </a:cubicBezTo>
                  <a:cubicBezTo>
                    <a:pt x="8992" y="54340"/>
                    <a:pt x="8636" y="54340"/>
                    <a:pt x="7912" y="53972"/>
                  </a:cubicBezTo>
                  <a:cubicBezTo>
                    <a:pt x="7557" y="53616"/>
                    <a:pt x="6833" y="53248"/>
                    <a:pt x="6109" y="52892"/>
                  </a:cubicBezTo>
                  <a:cubicBezTo>
                    <a:pt x="5753" y="52168"/>
                    <a:pt x="4673" y="51457"/>
                    <a:pt x="3594" y="50733"/>
                  </a:cubicBezTo>
                  <a:cubicBezTo>
                    <a:pt x="2515" y="49654"/>
                    <a:pt x="1791" y="48930"/>
                    <a:pt x="1435" y="48219"/>
                  </a:cubicBezTo>
                  <a:cubicBezTo>
                    <a:pt x="1079" y="47495"/>
                    <a:pt x="355" y="47139"/>
                    <a:pt x="355" y="46771"/>
                  </a:cubicBezTo>
                  <a:cubicBezTo>
                    <a:pt x="0" y="46060"/>
                    <a:pt x="0" y="45691"/>
                    <a:pt x="0" y="45336"/>
                  </a:cubicBezTo>
                  <a:cubicBezTo>
                    <a:pt x="0" y="44980"/>
                    <a:pt x="355" y="44612"/>
                    <a:pt x="355" y="44256"/>
                  </a:cubicBezTo>
                  <a:lnTo>
                    <a:pt x="41389" y="1419"/>
                  </a:lnTo>
                  <a:lnTo>
                    <a:pt x="4422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Shape 638">
              <a:extLst>
                <a:ext uri="{FF2B5EF4-FFF2-40B4-BE49-F238E27FC236}">
                  <a16:creationId xmlns:a16="http://schemas.microsoft.com/office/drawing/2014/main" id="{CA557D0D-52E6-B1FE-6891-DC231C5CA8FF}"/>
                </a:ext>
              </a:extLst>
            </p:cNvPr>
            <p:cNvSpPr/>
            <p:nvPr/>
          </p:nvSpPr>
          <p:spPr>
            <a:xfrm>
              <a:off x="820077" y="2004479"/>
              <a:ext cx="24130" cy="23762"/>
            </a:xfrm>
            <a:custGeom>
              <a:avLst/>
              <a:gdLst/>
              <a:ahLst/>
              <a:cxnLst/>
              <a:rect l="0" t="0" r="0" b="0"/>
              <a:pathLst>
                <a:path w="24130" h="23762">
                  <a:moveTo>
                    <a:pt x="5766" y="0"/>
                  </a:moveTo>
                  <a:cubicBezTo>
                    <a:pt x="6490" y="0"/>
                    <a:pt x="7201" y="0"/>
                    <a:pt x="7925" y="724"/>
                  </a:cubicBezTo>
                  <a:lnTo>
                    <a:pt x="23406" y="15481"/>
                  </a:lnTo>
                  <a:cubicBezTo>
                    <a:pt x="23762" y="15481"/>
                    <a:pt x="24130" y="15837"/>
                    <a:pt x="24130" y="16205"/>
                  </a:cubicBezTo>
                  <a:cubicBezTo>
                    <a:pt x="24130" y="16561"/>
                    <a:pt x="24130" y="16916"/>
                    <a:pt x="24130" y="17285"/>
                  </a:cubicBezTo>
                  <a:cubicBezTo>
                    <a:pt x="24130" y="17996"/>
                    <a:pt x="23762" y="18364"/>
                    <a:pt x="23406" y="18720"/>
                  </a:cubicBezTo>
                  <a:cubicBezTo>
                    <a:pt x="22327" y="19444"/>
                    <a:pt x="21971" y="20155"/>
                    <a:pt x="21247" y="20879"/>
                  </a:cubicBezTo>
                  <a:cubicBezTo>
                    <a:pt x="20167" y="22314"/>
                    <a:pt x="18720" y="23038"/>
                    <a:pt x="18009" y="23393"/>
                  </a:cubicBezTo>
                  <a:cubicBezTo>
                    <a:pt x="17285" y="23762"/>
                    <a:pt x="16561" y="23393"/>
                    <a:pt x="15849" y="23038"/>
                  </a:cubicBezTo>
                  <a:lnTo>
                    <a:pt x="724" y="8281"/>
                  </a:lnTo>
                  <a:cubicBezTo>
                    <a:pt x="0" y="7925"/>
                    <a:pt x="0" y="7201"/>
                    <a:pt x="0" y="6121"/>
                  </a:cubicBezTo>
                  <a:cubicBezTo>
                    <a:pt x="368" y="5398"/>
                    <a:pt x="1092" y="3962"/>
                    <a:pt x="2527" y="2515"/>
                  </a:cubicBezTo>
                  <a:cubicBezTo>
                    <a:pt x="3962" y="1435"/>
                    <a:pt x="4686" y="356"/>
                    <a:pt x="5766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Shape 639">
              <a:extLst>
                <a:ext uri="{FF2B5EF4-FFF2-40B4-BE49-F238E27FC236}">
                  <a16:creationId xmlns:a16="http://schemas.microsoft.com/office/drawing/2014/main" id="{32E85554-1F9C-06C5-5B7D-3688411A770E}"/>
                </a:ext>
              </a:extLst>
            </p:cNvPr>
            <p:cNvSpPr/>
            <p:nvPr/>
          </p:nvSpPr>
          <p:spPr>
            <a:xfrm>
              <a:off x="757039" y="1936077"/>
              <a:ext cx="60879" cy="66967"/>
            </a:xfrm>
            <a:custGeom>
              <a:avLst/>
              <a:gdLst/>
              <a:ahLst/>
              <a:cxnLst/>
              <a:rect l="0" t="0" r="0" b="0"/>
              <a:pathLst>
                <a:path w="60879" h="66967">
                  <a:moveTo>
                    <a:pt x="34958" y="0"/>
                  </a:moveTo>
                  <a:cubicBezTo>
                    <a:pt x="35327" y="0"/>
                    <a:pt x="35682" y="0"/>
                    <a:pt x="36038" y="0"/>
                  </a:cubicBezTo>
                  <a:lnTo>
                    <a:pt x="52598" y="3239"/>
                  </a:lnTo>
                  <a:cubicBezTo>
                    <a:pt x="52967" y="3239"/>
                    <a:pt x="52967" y="3239"/>
                    <a:pt x="53322" y="3607"/>
                  </a:cubicBezTo>
                  <a:cubicBezTo>
                    <a:pt x="53678" y="3607"/>
                    <a:pt x="53678" y="3607"/>
                    <a:pt x="54402" y="3962"/>
                  </a:cubicBezTo>
                  <a:cubicBezTo>
                    <a:pt x="54402" y="4318"/>
                    <a:pt x="55126" y="4318"/>
                    <a:pt x="55481" y="5042"/>
                  </a:cubicBezTo>
                  <a:cubicBezTo>
                    <a:pt x="56205" y="5398"/>
                    <a:pt x="56561" y="6122"/>
                    <a:pt x="57285" y="6845"/>
                  </a:cubicBezTo>
                  <a:cubicBezTo>
                    <a:pt x="58364" y="7557"/>
                    <a:pt x="59088" y="8281"/>
                    <a:pt x="59444" y="9004"/>
                  </a:cubicBezTo>
                  <a:cubicBezTo>
                    <a:pt x="60168" y="9715"/>
                    <a:pt x="60523" y="10084"/>
                    <a:pt x="60879" y="10439"/>
                  </a:cubicBezTo>
                  <a:cubicBezTo>
                    <a:pt x="60879" y="10795"/>
                    <a:pt x="60879" y="11163"/>
                    <a:pt x="60879" y="11163"/>
                  </a:cubicBezTo>
                  <a:cubicBezTo>
                    <a:pt x="60879" y="11519"/>
                    <a:pt x="60879" y="11887"/>
                    <a:pt x="60523" y="11887"/>
                  </a:cubicBezTo>
                  <a:lnTo>
                    <a:pt x="22728" y="51486"/>
                  </a:lnTo>
                  <a:lnTo>
                    <a:pt x="30640" y="59042"/>
                  </a:lnTo>
                  <a:cubicBezTo>
                    <a:pt x="30640" y="59042"/>
                    <a:pt x="31009" y="59398"/>
                    <a:pt x="31009" y="60122"/>
                  </a:cubicBezTo>
                  <a:cubicBezTo>
                    <a:pt x="31009" y="60122"/>
                    <a:pt x="31009" y="60478"/>
                    <a:pt x="31009" y="60846"/>
                  </a:cubicBezTo>
                  <a:cubicBezTo>
                    <a:pt x="30640" y="61557"/>
                    <a:pt x="30640" y="61925"/>
                    <a:pt x="29929" y="62281"/>
                  </a:cubicBezTo>
                  <a:cubicBezTo>
                    <a:pt x="29929" y="63005"/>
                    <a:pt x="29205" y="63716"/>
                    <a:pt x="28481" y="64440"/>
                  </a:cubicBezTo>
                  <a:cubicBezTo>
                    <a:pt x="27770" y="64795"/>
                    <a:pt x="27402" y="65519"/>
                    <a:pt x="26678" y="65875"/>
                  </a:cubicBezTo>
                  <a:cubicBezTo>
                    <a:pt x="25967" y="66243"/>
                    <a:pt x="25598" y="66599"/>
                    <a:pt x="25243" y="66967"/>
                  </a:cubicBezTo>
                  <a:cubicBezTo>
                    <a:pt x="24887" y="66967"/>
                    <a:pt x="24519" y="66967"/>
                    <a:pt x="24163" y="66967"/>
                  </a:cubicBezTo>
                  <a:cubicBezTo>
                    <a:pt x="23807" y="66967"/>
                    <a:pt x="23439" y="66967"/>
                    <a:pt x="23439" y="66599"/>
                  </a:cubicBezTo>
                  <a:lnTo>
                    <a:pt x="0" y="44123"/>
                  </a:lnTo>
                  <a:lnTo>
                    <a:pt x="0" y="35311"/>
                  </a:lnTo>
                  <a:lnTo>
                    <a:pt x="1126" y="34557"/>
                  </a:lnTo>
                  <a:cubicBezTo>
                    <a:pt x="1481" y="34201"/>
                    <a:pt x="1849" y="33477"/>
                    <a:pt x="2205" y="33477"/>
                  </a:cubicBezTo>
                  <a:cubicBezTo>
                    <a:pt x="2561" y="33477"/>
                    <a:pt x="2929" y="33477"/>
                    <a:pt x="3284" y="33477"/>
                  </a:cubicBezTo>
                  <a:cubicBezTo>
                    <a:pt x="3640" y="33477"/>
                    <a:pt x="4008" y="33477"/>
                    <a:pt x="4364" y="33477"/>
                  </a:cubicBezTo>
                  <a:lnTo>
                    <a:pt x="13000" y="42126"/>
                  </a:lnTo>
                  <a:lnTo>
                    <a:pt x="42883" y="11163"/>
                  </a:lnTo>
                  <a:lnTo>
                    <a:pt x="31364" y="7925"/>
                  </a:lnTo>
                  <a:cubicBezTo>
                    <a:pt x="30285" y="7925"/>
                    <a:pt x="29929" y="7557"/>
                    <a:pt x="29205" y="7201"/>
                  </a:cubicBezTo>
                  <a:cubicBezTo>
                    <a:pt x="28849" y="6845"/>
                    <a:pt x="28481" y="6477"/>
                    <a:pt x="28481" y="6122"/>
                  </a:cubicBezTo>
                  <a:cubicBezTo>
                    <a:pt x="28481" y="5766"/>
                    <a:pt x="28849" y="5398"/>
                    <a:pt x="29205" y="4686"/>
                  </a:cubicBezTo>
                  <a:cubicBezTo>
                    <a:pt x="29929" y="4318"/>
                    <a:pt x="30285" y="3607"/>
                    <a:pt x="31364" y="2527"/>
                  </a:cubicBezTo>
                  <a:cubicBezTo>
                    <a:pt x="31720" y="1803"/>
                    <a:pt x="32088" y="1435"/>
                    <a:pt x="32799" y="1080"/>
                  </a:cubicBezTo>
                  <a:cubicBezTo>
                    <a:pt x="32799" y="724"/>
                    <a:pt x="33523" y="356"/>
                    <a:pt x="33523" y="356"/>
                  </a:cubicBezTo>
                  <a:cubicBezTo>
                    <a:pt x="34247" y="0"/>
                    <a:pt x="34247" y="0"/>
                    <a:pt x="3495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Shape 640">
              <a:extLst>
                <a:ext uri="{FF2B5EF4-FFF2-40B4-BE49-F238E27FC236}">
                  <a16:creationId xmlns:a16="http://schemas.microsoft.com/office/drawing/2014/main" id="{DFF87D7A-42CA-F9FE-C695-CA2409842149}"/>
                </a:ext>
              </a:extLst>
            </p:cNvPr>
            <p:cNvSpPr/>
            <p:nvPr/>
          </p:nvSpPr>
          <p:spPr>
            <a:xfrm>
              <a:off x="757039" y="1891081"/>
              <a:ext cx="25243" cy="51841"/>
            </a:xfrm>
            <a:custGeom>
              <a:avLst/>
              <a:gdLst/>
              <a:ahLst/>
              <a:cxnLst/>
              <a:rect l="0" t="0" r="0" b="0"/>
              <a:pathLst>
                <a:path w="25243" h="51841">
                  <a:moveTo>
                    <a:pt x="770" y="0"/>
                  </a:moveTo>
                  <a:cubicBezTo>
                    <a:pt x="1849" y="0"/>
                    <a:pt x="2929" y="356"/>
                    <a:pt x="4008" y="1080"/>
                  </a:cubicBezTo>
                  <a:lnTo>
                    <a:pt x="15159" y="11874"/>
                  </a:lnTo>
                  <a:cubicBezTo>
                    <a:pt x="16607" y="13322"/>
                    <a:pt x="17318" y="14402"/>
                    <a:pt x="18410" y="15113"/>
                  </a:cubicBezTo>
                  <a:cubicBezTo>
                    <a:pt x="19490" y="16561"/>
                    <a:pt x="20569" y="17640"/>
                    <a:pt x="21649" y="19431"/>
                  </a:cubicBezTo>
                  <a:cubicBezTo>
                    <a:pt x="22728" y="21234"/>
                    <a:pt x="23439" y="23038"/>
                    <a:pt x="24163" y="25197"/>
                  </a:cubicBezTo>
                  <a:cubicBezTo>
                    <a:pt x="25243" y="27356"/>
                    <a:pt x="25243" y="29515"/>
                    <a:pt x="25243" y="31674"/>
                  </a:cubicBezTo>
                  <a:cubicBezTo>
                    <a:pt x="25243" y="33833"/>
                    <a:pt x="24887" y="35992"/>
                    <a:pt x="23807" y="38164"/>
                  </a:cubicBezTo>
                  <a:cubicBezTo>
                    <a:pt x="22728" y="39954"/>
                    <a:pt x="21280" y="42113"/>
                    <a:pt x="19845" y="43917"/>
                  </a:cubicBezTo>
                  <a:cubicBezTo>
                    <a:pt x="16962" y="46799"/>
                    <a:pt x="14079" y="48603"/>
                    <a:pt x="11565" y="50038"/>
                  </a:cubicBezTo>
                  <a:cubicBezTo>
                    <a:pt x="8682" y="51473"/>
                    <a:pt x="5799" y="51841"/>
                    <a:pt x="2561" y="51841"/>
                  </a:cubicBezTo>
                  <a:lnTo>
                    <a:pt x="0" y="51092"/>
                  </a:lnTo>
                  <a:lnTo>
                    <a:pt x="0" y="39114"/>
                  </a:lnTo>
                  <a:lnTo>
                    <a:pt x="770" y="39243"/>
                  </a:lnTo>
                  <a:cubicBezTo>
                    <a:pt x="2205" y="39243"/>
                    <a:pt x="3640" y="38875"/>
                    <a:pt x="5088" y="38164"/>
                  </a:cubicBezTo>
                  <a:cubicBezTo>
                    <a:pt x="6523" y="37440"/>
                    <a:pt x="7602" y="36360"/>
                    <a:pt x="8682" y="35281"/>
                  </a:cubicBezTo>
                  <a:cubicBezTo>
                    <a:pt x="10485" y="33477"/>
                    <a:pt x="11209" y="31674"/>
                    <a:pt x="11921" y="29883"/>
                  </a:cubicBezTo>
                  <a:cubicBezTo>
                    <a:pt x="12289" y="28435"/>
                    <a:pt x="12289" y="26632"/>
                    <a:pt x="11921" y="25553"/>
                  </a:cubicBezTo>
                  <a:cubicBezTo>
                    <a:pt x="11565" y="24473"/>
                    <a:pt x="11209" y="23038"/>
                    <a:pt x="10130" y="21958"/>
                  </a:cubicBezTo>
                  <a:cubicBezTo>
                    <a:pt x="9406" y="20879"/>
                    <a:pt x="8326" y="19799"/>
                    <a:pt x="7247" y="19075"/>
                  </a:cubicBezTo>
                  <a:lnTo>
                    <a:pt x="3284" y="15113"/>
                  </a:lnTo>
                  <a:lnTo>
                    <a:pt x="0" y="18551"/>
                  </a:lnTo>
                  <a:lnTo>
                    <a:pt x="0" y="385"/>
                  </a:lnTo>
                  <a:lnTo>
                    <a:pt x="7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Shape 641">
              <a:extLst>
                <a:ext uri="{FF2B5EF4-FFF2-40B4-BE49-F238E27FC236}">
                  <a16:creationId xmlns:a16="http://schemas.microsoft.com/office/drawing/2014/main" id="{F9F8C3E9-6A3E-C46D-A0AA-2DCDA69AE956}"/>
                </a:ext>
              </a:extLst>
            </p:cNvPr>
            <p:cNvSpPr/>
            <p:nvPr/>
          </p:nvSpPr>
          <p:spPr>
            <a:xfrm>
              <a:off x="1052284" y="2220836"/>
              <a:ext cx="64440" cy="67323"/>
            </a:xfrm>
            <a:custGeom>
              <a:avLst/>
              <a:gdLst/>
              <a:ahLst/>
              <a:cxnLst/>
              <a:rect l="0" t="0" r="0" b="0"/>
              <a:pathLst>
                <a:path w="64440" h="67323">
                  <a:moveTo>
                    <a:pt x="38164" y="0"/>
                  </a:moveTo>
                  <a:cubicBezTo>
                    <a:pt x="38519" y="0"/>
                    <a:pt x="38875" y="0"/>
                    <a:pt x="39243" y="356"/>
                  </a:cubicBezTo>
                  <a:lnTo>
                    <a:pt x="56159" y="3963"/>
                  </a:lnTo>
                  <a:cubicBezTo>
                    <a:pt x="56159" y="3963"/>
                    <a:pt x="56515" y="3963"/>
                    <a:pt x="56883" y="3963"/>
                  </a:cubicBezTo>
                  <a:cubicBezTo>
                    <a:pt x="56883" y="3963"/>
                    <a:pt x="57239" y="4318"/>
                    <a:pt x="57595" y="4686"/>
                  </a:cubicBezTo>
                  <a:cubicBezTo>
                    <a:pt x="57963" y="4686"/>
                    <a:pt x="58319" y="5042"/>
                    <a:pt x="58674" y="5398"/>
                  </a:cubicBezTo>
                  <a:cubicBezTo>
                    <a:pt x="59042" y="6122"/>
                    <a:pt x="59753" y="6477"/>
                    <a:pt x="60833" y="7201"/>
                  </a:cubicBezTo>
                  <a:cubicBezTo>
                    <a:pt x="61557" y="8281"/>
                    <a:pt x="62281" y="9004"/>
                    <a:pt x="63005" y="9360"/>
                  </a:cubicBezTo>
                  <a:cubicBezTo>
                    <a:pt x="63360" y="10084"/>
                    <a:pt x="63716" y="10808"/>
                    <a:pt x="64084" y="10808"/>
                  </a:cubicBezTo>
                  <a:cubicBezTo>
                    <a:pt x="64084" y="11519"/>
                    <a:pt x="64440" y="11519"/>
                    <a:pt x="64440" y="11887"/>
                  </a:cubicBezTo>
                  <a:cubicBezTo>
                    <a:pt x="64084" y="12243"/>
                    <a:pt x="64084" y="12243"/>
                    <a:pt x="63716" y="12598"/>
                  </a:cubicBezTo>
                  <a:lnTo>
                    <a:pt x="25921" y="52197"/>
                  </a:lnTo>
                  <a:lnTo>
                    <a:pt x="33846" y="59398"/>
                  </a:lnTo>
                  <a:cubicBezTo>
                    <a:pt x="34201" y="59766"/>
                    <a:pt x="34201" y="60122"/>
                    <a:pt x="34201" y="60478"/>
                  </a:cubicBezTo>
                  <a:cubicBezTo>
                    <a:pt x="34201" y="60478"/>
                    <a:pt x="34201" y="61201"/>
                    <a:pt x="34201" y="61557"/>
                  </a:cubicBezTo>
                  <a:cubicBezTo>
                    <a:pt x="34201" y="61925"/>
                    <a:pt x="33846" y="62281"/>
                    <a:pt x="33477" y="62636"/>
                  </a:cubicBezTo>
                  <a:cubicBezTo>
                    <a:pt x="32753" y="63360"/>
                    <a:pt x="32398" y="64084"/>
                    <a:pt x="31674" y="64795"/>
                  </a:cubicBezTo>
                  <a:cubicBezTo>
                    <a:pt x="31318" y="65519"/>
                    <a:pt x="30594" y="65888"/>
                    <a:pt x="29883" y="66599"/>
                  </a:cubicBezTo>
                  <a:cubicBezTo>
                    <a:pt x="29515" y="66967"/>
                    <a:pt x="28804" y="67323"/>
                    <a:pt x="28435" y="67323"/>
                  </a:cubicBezTo>
                  <a:cubicBezTo>
                    <a:pt x="28080" y="67323"/>
                    <a:pt x="27724" y="67323"/>
                    <a:pt x="27356" y="67323"/>
                  </a:cubicBezTo>
                  <a:cubicBezTo>
                    <a:pt x="27356" y="67323"/>
                    <a:pt x="27000" y="67323"/>
                    <a:pt x="26644" y="66967"/>
                  </a:cubicBezTo>
                  <a:lnTo>
                    <a:pt x="355" y="41758"/>
                  </a:lnTo>
                  <a:cubicBezTo>
                    <a:pt x="0" y="41758"/>
                    <a:pt x="0" y="41402"/>
                    <a:pt x="0" y="41047"/>
                  </a:cubicBezTo>
                  <a:cubicBezTo>
                    <a:pt x="0" y="40678"/>
                    <a:pt x="0" y="40323"/>
                    <a:pt x="0" y="39967"/>
                  </a:cubicBezTo>
                  <a:cubicBezTo>
                    <a:pt x="355" y="39599"/>
                    <a:pt x="355" y="39243"/>
                    <a:pt x="724" y="38519"/>
                  </a:cubicBezTo>
                  <a:cubicBezTo>
                    <a:pt x="1079" y="37808"/>
                    <a:pt x="1803" y="37440"/>
                    <a:pt x="2515" y="36716"/>
                  </a:cubicBezTo>
                  <a:cubicBezTo>
                    <a:pt x="3239" y="36005"/>
                    <a:pt x="3594" y="35636"/>
                    <a:pt x="3962" y="34925"/>
                  </a:cubicBezTo>
                  <a:cubicBezTo>
                    <a:pt x="4673" y="34557"/>
                    <a:pt x="5042" y="34201"/>
                    <a:pt x="5753" y="33846"/>
                  </a:cubicBezTo>
                  <a:cubicBezTo>
                    <a:pt x="6121" y="33846"/>
                    <a:pt x="6477" y="33846"/>
                    <a:pt x="6477" y="33846"/>
                  </a:cubicBezTo>
                  <a:cubicBezTo>
                    <a:pt x="6845" y="33846"/>
                    <a:pt x="7201" y="33846"/>
                    <a:pt x="7557" y="34201"/>
                  </a:cubicBezTo>
                  <a:lnTo>
                    <a:pt x="16561" y="42837"/>
                  </a:lnTo>
                  <a:lnTo>
                    <a:pt x="46075" y="11519"/>
                  </a:lnTo>
                  <a:lnTo>
                    <a:pt x="34201" y="8281"/>
                  </a:lnTo>
                  <a:cubicBezTo>
                    <a:pt x="33477" y="8281"/>
                    <a:pt x="32753" y="7925"/>
                    <a:pt x="32753" y="7557"/>
                  </a:cubicBezTo>
                  <a:cubicBezTo>
                    <a:pt x="32042" y="7557"/>
                    <a:pt x="32042" y="7201"/>
                    <a:pt x="32042" y="6845"/>
                  </a:cubicBezTo>
                  <a:cubicBezTo>
                    <a:pt x="32042" y="6122"/>
                    <a:pt x="32042" y="5766"/>
                    <a:pt x="32398" y="5398"/>
                  </a:cubicBezTo>
                  <a:cubicBezTo>
                    <a:pt x="32753" y="4686"/>
                    <a:pt x="33477" y="3963"/>
                    <a:pt x="34557" y="2883"/>
                  </a:cubicBezTo>
                  <a:cubicBezTo>
                    <a:pt x="35280" y="2159"/>
                    <a:pt x="35636" y="1448"/>
                    <a:pt x="36004" y="1448"/>
                  </a:cubicBezTo>
                  <a:cubicBezTo>
                    <a:pt x="36360" y="724"/>
                    <a:pt x="36716" y="724"/>
                    <a:pt x="37084" y="356"/>
                  </a:cubicBezTo>
                  <a:cubicBezTo>
                    <a:pt x="37440" y="356"/>
                    <a:pt x="37795" y="0"/>
                    <a:pt x="381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2" name="Shape 642">
              <a:extLst>
                <a:ext uri="{FF2B5EF4-FFF2-40B4-BE49-F238E27FC236}">
                  <a16:creationId xmlns:a16="http://schemas.microsoft.com/office/drawing/2014/main" id="{C32F58E5-E6F5-9406-4FAD-47A095E35B28}"/>
                </a:ext>
              </a:extLst>
            </p:cNvPr>
            <p:cNvSpPr/>
            <p:nvPr/>
          </p:nvSpPr>
          <p:spPr>
            <a:xfrm>
              <a:off x="985317" y="2151354"/>
              <a:ext cx="99009" cy="99009"/>
            </a:xfrm>
            <a:custGeom>
              <a:avLst/>
              <a:gdLst/>
              <a:ahLst/>
              <a:cxnLst/>
              <a:rect l="0" t="0" r="0" b="0"/>
              <a:pathLst>
                <a:path w="99009" h="99009">
                  <a:moveTo>
                    <a:pt x="45009" y="0"/>
                  </a:moveTo>
                  <a:cubicBezTo>
                    <a:pt x="46444" y="0"/>
                    <a:pt x="47523" y="724"/>
                    <a:pt x="48603" y="1803"/>
                  </a:cubicBezTo>
                  <a:lnTo>
                    <a:pt x="55093" y="7925"/>
                  </a:lnTo>
                  <a:cubicBezTo>
                    <a:pt x="56528" y="9004"/>
                    <a:pt x="57252" y="9728"/>
                    <a:pt x="57963" y="10808"/>
                  </a:cubicBezTo>
                  <a:cubicBezTo>
                    <a:pt x="58331" y="11887"/>
                    <a:pt x="58687" y="12967"/>
                    <a:pt x="59043" y="13678"/>
                  </a:cubicBezTo>
                  <a:cubicBezTo>
                    <a:pt x="59043" y="14757"/>
                    <a:pt x="59043" y="15850"/>
                    <a:pt x="58687" y="16929"/>
                  </a:cubicBezTo>
                  <a:cubicBezTo>
                    <a:pt x="58687" y="18009"/>
                    <a:pt x="57963" y="19088"/>
                    <a:pt x="57252" y="20523"/>
                  </a:cubicBezTo>
                  <a:lnTo>
                    <a:pt x="40323" y="59042"/>
                  </a:lnTo>
                  <a:lnTo>
                    <a:pt x="40691" y="59042"/>
                  </a:lnTo>
                  <a:lnTo>
                    <a:pt x="78486" y="40678"/>
                  </a:lnTo>
                  <a:cubicBezTo>
                    <a:pt x="79566" y="39967"/>
                    <a:pt x="81001" y="39599"/>
                    <a:pt x="82080" y="39243"/>
                  </a:cubicBezTo>
                  <a:cubicBezTo>
                    <a:pt x="83172" y="38887"/>
                    <a:pt x="84252" y="38519"/>
                    <a:pt x="84963" y="38519"/>
                  </a:cubicBezTo>
                  <a:cubicBezTo>
                    <a:pt x="85687" y="38887"/>
                    <a:pt x="86766" y="39243"/>
                    <a:pt x="87846" y="39599"/>
                  </a:cubicBezTo>
                  <a:cubicBezTo>
                    <a:pt x="88570" y="39967"/>
                    <a:pt x="89650" y="40678"/>
                    <a:pt x="90361" y="41402"/>
                  </a:cubicBezTo>
                  <a:lnTo>
                    <a:pt x="96850" y="47523"/>
                  </a:lnTo>
                  <a:cubicBezTo>
                    <a:pt x="97561" y="48603"/>
                    <a:pt x="98285" y="49327"/>
                    <a:pt x="98285" y="49682"/>
                  </a:cubicBezTo>
                  <a:cubicBezTo>
                    <a:pt x="98641" y="50406"/>
                    <a:pt x="99009" y="50762"/>
                    <a:pt x="99009" y="51486"/>
                  </a:cubicBezTo>
                  <a:cubicBezTo>
                    <a:pt x="99009" y="52210"/>
                    <a:pt x="98641" y="52921"/>
                    <a:pt x="98285" y="53289"/>
                  </a:cubicBezTo>
                  <a:cubicBezTo>
                    <a:pt x="98285" y="54000"/>
                    <a:pt x="97561" y="54724"/>
                    <a:pt x="97206" y="55448"/>
                  </a:cubicBezTo>
                  <a:lnTo>
                    <a:pt x="56528" y="98285"/>
                  </a:lnTo>
                  <a:cubicBezTo>
                    <a:pt x="56172" y="98641"/>
                    <a:pt x="55804" y="98641"/>
                    <a:pt x="55448" y="99009"/>
                  </a:cubicBezTo>
                  <a:cubicBezTo>
                    <a:pt x="55093" y="99009"/>
                    <a:pt x="54725" y="98641"/>
                    <a:pt x="54369" y="98641"/>
                  </a:cubicBezTo>
                  <a:cubicBezTo>
                    <a:pt x="53645" y="98285"/>
                    <a:pt x="53289" y="97930"/>
                    <a:pt x="52565" y="97206"/>
                  </a:cubicBezTo>
                  <a:cubicBezTo>
                    <a:pt x="51841" y="96838"/>
                    <a:pt x="51130" y="96482"/>
                    <a:pt x="50051" y="95402"/>
                  </a:cubicBezTo>
                  <a:cubicBezTo>
                    <a:pt x="49327" y="94679"/>
                    <a:pt x="48603" y="93599"/>
                    <a:pt x="47892" y="93243"/>
                  </a:cubicBezTo>
                  <a:cubicBezTo>
                    <a:pt x="47523" y="92520"/>
                    <a:pt x="47168" y="91808"/>
                    <a:pt x="47168" y="91440"/>
                  </a:cubicBezTo>
                  <a:cubicBezTo>
                    <a:pt x="46812" y="91084"/>
                    <a:pt x="46444" y="90729"/>
                    <a:pt x="46812" y="90361"/>
                  </a:cubicBezTo>
                  <a:cubicBezTo>
                    <a:pt x="46812" y="90005"/>
                    <a:pt x="46812" y="89649"/>
                    <a:pt x="47168" y="89649"/>
                  </a:cubicBezTo>
                  <a:lnTo>
                    <a:pt x="84252" y="50038"/>
                  </a:lnTo>
                  <a:lnTo>
                    <a:pt x="33122" y="76327"/>
                  </a:lnTo>
                  <a:cubicBezTo>
                    <a:pt x="32766" y="76327"/>
                    <a:pt x="32410" y="76327"/>
                    <a:pt x="32042" y="76327"/>
                  </a:cubicBezTo>
                  <a:cubicBezTo>
                    <a:pt x="31686" y="76327"/>
                    <a:pt x="30963" y="76327"/>
                    <a:pt x="30607" y="75959"/>
                  </a:cubicBezTo>
                  <a:cubicBezTo>
                    <a:pt x="29883" y="75603"/>
                    <a:pt x="29528" y="75603"/>
                    <a:pt x="28804" y="74879"/>
                  </a:cubicBezTo>
                  <a:cubicBezTo>
                    <a:pt x="28448" y="74524"/>
                    <a:pt x="27724" y="73800"/>
                    <a:pt x="26644" y="73089"/>
                  </a:cubicBezTo>
                  <a:cubicBezTo>
                    <a:pt x="25921" y="71641"/>
                    <a:pt x="25210" y="70930"/>
                    <a:pt x="24486" y="70561"/>
                  </a:cubicBezTo>
                  <a:cubicBezTo>
                    <a:pt x="24130" y="69837"/>
                    <a:pt x="23762" y="69482"/>
                    <a:pt x="23406" y="68758"/>
                  </a:cubicBezTo>
                  <a:cubicBezTo>
                    <a:pt x="23051" y="68402"/>
                    <a:pt x="23051" y="67678"/>
                    <a:pt x="23051" y="67323"/>
                  </a:cubicBezTo>
                  <a:cubicBezTo>
                    <a:pt x="23051" y="66967"/>
                    <a:pt x="23051" y="66599"/>
                    <a:pt x="23051" y="66243"/>
                  </a:cubicBezTo>
                  <a:lnTo>
                    <a:pt x="47168" y="14757"/>
                  </a:lnTo>
                  <a:lnTo>
                    <a:pt x="47168" y="14402"/>
                  </a:lnTo>
                  <a:lnTo>
                    <a:pt x="9728" y="53645"/>
                  </a:lnTo>
                  <a:cubicBezTo>
                    <a:pt x="9373" y="54000"/>
                    <a:pt x="9004" y="54000"/>
                    <a:pt x="9004" y="54000"/>
                  </a:cubicBezTo>
                  <a:cubicBezTo>
                    <a:pt x="8649" y="54000"/>
                    <a:pt x="8281" y="54000"/>
                    <a:pt x="7569" y="54000"/>
                  </a:cubicBezTo>
                  <a:cubicBezTo>
                    <a:pt x="7201" y="53645"/>
                    <a:pt x="6845" y="53289"/>
                    <a:pt x="6121" y="52565"/>
                  </a:cubicBezTo>
                  <a:cubicBezTo>
                    <a:pt x="5410" y="52210"/>
                    <a:pt x="4331" y="51486"/>
                    <a:pt x="3607" y="50762"/>
                  </a:cubicBezTo>
                  <a:cubicBezTo>
                    <a:pt x="2883" y="50038"/>
                    <a:pt x="2172" y="49327"/>
                    <a:pt x="1448" y="48603"/>
                  </a:cubicBezTo>
                  <a:cubicBezTo>
                    <a:pt x="1092" y="47523"/>
                    <a:pt x="724" y="47168"/>
                    <a:pt x="368" y="46799"/>
                  </a:cubicBezTo>
                  <a:cubicBezTo>
                    <a:pt x="0" y="46088"/>
                    <a:pt x="0" y="46088"/>
                    <a:pt x="0" y="45364"/>
                  </a:cubicBezTo>
                  <a:cubicBezTo>
                    <a:pt x="0" y="45364"/>
                    <a:pt x="368" y="45009"/>
                    <a:pt x="724" y="44640"/>
                  </a:cubicBezTo>
                  <a:lnTo>
                    <a:pt x="41402" y="2159"/>
                  </a:lnTo>
                  <a:cubicBezTo>
                    <a:pt x="42482" y="724"/>
                    <a:pt x="43929" y="368"/>
                    <a:pt x="4500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Shape 643">
              <a:extLst>
                <a:ext uri="{FF2B5EF4-FFF2-40B4-BE49-F238E27FC236}">
                  <a16:creationId xmlns:a16="http://schemas.microsoft.com/office/drawing/2014/main" id="{DBFB6B27-829B-6A00-4932-98E4EDD6101C}"/>
                </a:ext>
              </a:extLst>
            </p:cNvPr>
            <p:cNvSpPr/>
            <p:nvPr/>
          </p:nvSpPr>
          <p:spPr>
            <a:xfrm>
              <a:off x="956526" y="2134438"/>
              <a:ext cx="24118" cy="23762"/>
            </a:xfrm>
            <a:custGeom>
              <a:avLst/>
              <a:gdLst/>
              <a:ahLst/>
              <a:cxnLst/>
              <a:rect l="0" t="0" r="0" b="0"/>
              <a:pathLst>
                <a:path w="24118" h="23762">
                  <a:moveTo>
                    <a:pt x="5753" y="356"/>
                  </a:moveTo>
                  <a:cubicBezTo>
                    <a:pt x="6477" y="0"/>
                    <a:pt x="7201" y="356"/>
                    <a:pt x="7912" y="724"/>
                  </a:cubicBezTo>
                  <a:lnTo>
                    <a:pt x="23038" y="15481"/>
                  </a:lnTo>
                  <a:cubicBezTo>
                    <a:pt x="23762" y="15837"/>
                    <a:pt x="23762" y="16205"/>
                    <a:pt x="24118" y="16561"/>
                  </a:cubicBezTo>
                  <a:cubicBezTo>
                    <a:pt x="24118" y="16561"/>
                    <a:pt x="24118" y="17285"/>
                    <a:pt x="24118" y="17640"/>
                  </a:cubicBezTo>
                  <a:cubicBezTo>
                    <a:pt x="23762" y="17996"/>
                    <a:pt x="23394" y="18364"/>
                    <a:pt x="23038" y="19075"/>
                  </a:cubicBezTo>
                  <a:cubicBezTo>
                    <a:pt x="22314" y="19799"/>
                    <a:pt x="21958" y="20155"/>
                    <a:pt x="21603" y="20879"/>
                  </a:cubicBezTo>
                  <a:cubicBezTo>
                    <a:pt x="20155" y="22314"/>
                    <a:pt x="19076" y="23406"/>
                    <a:pt x="17996" y="23406"/>
                  </a:cubicBezTo>
                  <a:cubicBezTo>
                    <a:pt x="17272" y="23762"/>
                    <a:pt x="16561" y="23762"/>
                    <a:pt x="16192" y="23038"/>
                  </a:cubicBezTo>
                  <a:lnTo>
                    <a:pt x="711" y="8281"/>
                  </a:lnTo>
                  <a:cubicBezTo>
                    <a:pt x="0" y="7925"/>
                    <a:pt x="0" y="7201"/>
                    <a:pt x="0" y="6477"/>
                  </a:cubicBezTo>
                  <a:cubicBezTo>
                    <a:pt x="356" y="5398"/>
                    <a:pt x="1079" y="4318"/>
                    <a:pt x="2515" y="2883"/>
                  </a:cubicBezTo>
                  <a:cubicBezTo>
                    <a:pt x="3963" y="1435"/>
                    <a:pt x="4674" y="724"/>
                    <a:pt x="5753" y="35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4" name="Shape 644">
              <a:extLst>
                <a:ext uri="{FF2B5EF4-FFF2-40B4-BE49-F238E27FC236}">
                  <a16:creationId xmlns:a16="http://schemas.microsoft.com/office/drawing/2014/main" id="{C9D13048-B7D4-F3B7-9DBF-215030DDF987}"/>
                </a:ext>
              </a:extLst>
            </p:cNvPr>
            <p:cNvSpPr/>
            <p:nvPr/>
          </p:nvSpPr>
          <p:spPr>
            <a:xfrm>
              <a:off x="893477" y="2060994"/>
              <a:ext cx="63049" cy="72720"/>
            </a:xfrm>
            <a:custGeom>
              <a:avLst/>
              <a:gdLst/>
              <a:ahLst/>
              <a:cxnLst/>
              <a:rect l="0" t="0" r="0" b="0"/>
              <a:pathLst>
                <a:path w="63049" h="72720">
                  <a:moveTo>
                    <a:pt x="38208" y="0"/>
                  </a:moveTo>
                  <a:cubicBezTo>
                    <a:pt x="38564" y="0"/>
                    <a:pt x="39643" y="368"/>
                    <a:pt x="40723" y="724"/>
                  </a:cubicBezTo>
                  <a:cubicBezTo>
                    <a:pt x="42171" y="1080"/>
                    <a:pt x="43605" y="1803"/>
                    <a:pt x="45041" y="2527"/>
                  </a:cubicBezTo>
                  <a:cubicBezTo>
                    <a:pt x="46844" y="2883"/>
                    <a:pt x="48292" y="3963"/>
                    <a:pt x="50451" y="5042"/>
                  </a:cubicBezTo>
                  <a:cubicBezTo>
                    <a:pt x="52242" y="6122"/>
                    <a:pt x="53689" y="7201"/>
                    <a:pt x="55125" y="9004"/>
                  </a:cubicBezTo>
                  <a:cubicBezTo>
                    <a:pt x="57652" y="11163"/>
                    <a:pt x="59811" y="13678"/>
                    <a:pt x="60890" y="16205"/>
                  </a:cubicBezTo>
                  <a:cubicBezTo>
                    <a:pt x="62325" y="18720"/>
                    <a:pt x="63049" y="20879"/>
                    <a:pt x="63049" y="23406"/>
                  </a:cubicBezTo>
                  <a:cubicBezTo>
                    <a:pt x="63049" y="25565"/>
                    <a:pt x="63049" y="27724"/>
                    <a:pt x="61970" y="29883"/>
                  </a:cubicBezTo>
                  <a:cubicBezTo>
                    <a:pt x="61246" y="32042"/>
                    <a:pt x="59811" y="33846"/>
                    <a:pt x="58007" y="35649"/>
                  </a:cubicBezTo>
                  <a:cubicBezTo>
                    <a:pt x="56572" y="37440"/>
                    <a:pt x="55125" y="38519"/>
                    <a:pt x="53321" y="39599"/>
                  </a:cubicBezTo>
                  <a:cubicBezTo>
                    <a:pt x="51531" y="41047"/>
                    <a:pt x="49371" y="42126"/>
                    <a:pt x="46844" y="42850"/>
                  </a:cubicBezTo>
                  <a:cubicBezTo>
                    <a:pt x="44329" y="43561"/>
                    <a:pt x="41091" y="44285"/>
                    <a:pt x="37484" y="45009"/>
                  </a:cubicBezTo>
                  <a:cubicBezTo>
                    <a:pt x="33522" y="45364"/>
                    <a:pt x="28848" y="45720"/>
                    <a:pt x="23451" y="45720"/>
                  </a:cubicBezTo>
                  <a:lnTo>
                    <a:pt x="12287" y="46088"/>
                  </a:lnTo>
                  <a:lnTo>
                    <a:pt x="31363" y="64084"/>
                  </a:lnTo>
                  <a:cubicBezTo>
                    <a:pt x="31363" y="64440"/>
                    <a:pt x="31731" y="64440"/>
                    <a:pt x="31731" y="65164"/>
                  </a:cubicBezTo>
                  <a:cubicBezTo>
                    <a:pt x="31731" y="65164"/>
                    <a:pt x="31731" y="65888"/>
                    <a:pt x="31731" y="66243"/>
                  </a:cubicBezTo>
                  <a:cubicBezTo>
                    <a:pt x="31363" y="66599"/>
                    <a:pt x="31363" y="67323"/>
                    <a:pt x="30652" y="67678"/>
                  </a:cubicBezTo>
                  <a:cubicBezTo>
                    <a:pt x="30283" y="68402"/>
                    <a:pt x="29572" y="69126"/>
                    <a:pt x="29204" y="69850"/>
                  </a:cubicBezTo>
                  <a:cubicBezTo>
                    <a:pt x="28492" y="70561"/>
                    <a:pt x="27769" y="70930"/>
                    <a:pt x="27400" y="71285"/>
                  </a:cubicBezTo>
                  <a:cubicBezTo>
                    <a:pt x="26689" y="72009"/>
                    <a:pt x="26321" y="72365"/>
                    <a:pt x="25965" y="72365"/>
                  </a:cubicBezTo>
                  <a:cubicBezTo>
                    <a:pt x="25610" y="72720"/>
                    <a:pt x="24886" y="72720"/>
                    <a:pt x="24886" y="72720"/>
                  </a:cubicBezTo>
                  <a:cubicBezTo>
                    <a:pt x="24162" y="72365"/>
                    <a:pt x="24162" y="72365"/>
                    <a:pt x="23806" y="72365"/>
                  </a:cubicBezTo>
                  <a:lnTo>
                    <a:pt x="0" y="49177"/>
                  </a:lnTo>
                  <a:lnTo>
                    <a:pt x="0" y="36322"/>
                  </a:lnTo>
                  <a:lnTo>
                    <a:pt x="1124" y="35649"/>
                  </a:lnTo>
                  <a:cubicBezTo>
                    <a:pt x="1848" y="35649"/>
                    <a:pt x="2572" y="35281"/>
                    <a:pt x="3283" y="34925"/>
                  </a:cubicBezTo>
                  <a:cubicBezTo>
                    <a:pt x="4007" y="34925"/>
                    <a:pt x="4731" y="34925"/>
                    <a:pt x="5810" y="34925"/>
                  </a:cubicBezTo>
                  <a:lnTo>
                    <a:pt x="22727" y="33846"/>
                  </a:lnTo>
                  <a:cubicBezTo>
                    <a:pt x="25965" y="33846"/>
                    <a:pt x="28848" y="33490"/>
                    <a:pt x="31007" y="33122"/>
                  </a:cubicBezTo>
                  <a:cubicBezTo>
                    <a:pt x="33522" y="32766"/>
                    <a:pt x="35325" y="32042"/>
                    <a:pt x="37129" y="31318"/>
                  </a:cubicBezTo>
                  <a:cubicBezTo>
                    <a:pt x="38932" y="30607"/>
                    <a:pt x="40367" y="30239"/>
                    <a:pt x="41447" y="29159"/>
                  </a:cubicBezTo>
                  <a:cubicBezTo>
                    <a:pt x="42526" y="28448"/>
                    <a:pt x="43605" y="27724"/>
                    <a:pt x="44329" y="26645"/>
                  </a:cubicBezTo>
                  <a:cubicBezTo>
                    <a:pt x="45041" y="25921"/>
                    <a:pt x="45765" y="24841"/>
                    <a:pt x="46120" y="24130"/>
                  </a:cubicBezTo>
                  <a:cubicBezTo>
                    <a:pt x="46844" y="23038"/>
                    <a:pt x="46844" y="21958"/>
                    <a:pt x="46844" y="21247"/>
                  </a:cubicBezTo>
                  <a:cubicBezTo>
                    <a:pt x="46844" y="20168"/>
                    <a:pt x="46844" y="19088"/>
                    <a:pt x="46120" y="18009"/>
                  </a:cubicBezTo>
                  <a:cubicBezTo>
                    <a:pt x="45765" y="16929"/>
                    <a:pt x="45041" y="15850"/>
                    <a:pt x="43961" y="14770"/>
                  </a:cubicBezTo>
                  <a:cubicBezTo>
                    <a:pt x="42526" y="13322"/>
                    <a:pt x="41091" y="12598"/>
                    <a:pt x="39643" y="11887"/>
                  </a:cubicBezTo>
                  <a:cubicBezTo>
                    <a:pt x="38208" y="11163"/>
                    <a:pt x="36760" y="10439"/>
                    <a:pt x="35325" y="10084"/>
                  </a:cubicBezTo>
                  <a:cubicBezTo>
                    <a:pt x="34246" y="9728"/>
                    <a:pt x="32811" y="9360"/>
                    <a:pt x="32087" y="9360"/>
                  </a:cubicBezTo>
                  <a:cubicBezTo>
                    <a:pt x="31363" y="9360"/>
                    <a:pt x="30283" y="9004"/>
                    <a:pt x="30283" y="8649"/>
                  </a:cubicBezTo>
                  <a:cubicBezTo>
                    <a:pt x="29928" y="8649"/>
                    <a:pt x="29572" y="8281"/>
                    <a:pt x="29572" y="7925"/>
                  </a:cubicBezTo>
                  <a:cubicBezTo>
                    <a:pt x="29572" y="7925"/>
                    <a:pt x="29928" y="7201"/>
                    <a:pt x="30283" y="6845"/>
                  </a:cubicBezTo>
                  <a:cubicBezTo>
                    <a:pt x="30283" y="6490"/>
                    <a:pt x="30652" y="5766"/>
                    <a:pt x="31363" y="5410"/>
                  </a:cubicBezTo>
                  <a:cubicBezTo>
                    <a:pt x="31731" y="4686"/>
                    <a:pt x="32442" y="3963"/>
                    <a:pt x="33166" y="3239"/>
                  </a:cubicBezTo>
                  <a:cubicBezTo>
                    <a:pt x="33522" y="2527"/>
                    <a:pt x="34246" y="1803"/>
                    <a:pt x="34601" y="1803"/>
                  </a:cubicBezTo>
                  <a:cubicBezTo>
                    <a:pt x="34970" y="1448"/>
                    <a:pt x="35325" y="1080"/>
                    <a:pt x="35681" y="1080"/>
                  </a:cubicBezTo>
                  <a:cubicBezTo>
                    <a:pt x="36049" y="724"/>
                    <a:pt x="36405" y="368"/>
                    <a:pt x="36760" y="368"/>
                  </a:cubicBezTo>
                  <a:cubicBezTo>
                    <a:pt x="37129" y="0"/>
                    <a:pt x="37484" y="0"/>
                    <a:pt x="3820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Shape 645">
              <a:extLst>
                <a:ext uri="{FF2B5EF4-FFF2-40B4-BE49-F238E27FC236}">
                  <a16:creationId xmlns:a16="http://schemas.microsoft.com/office/drawing/2014/main" id="{35861427-8719-6E2D-62BA-486C94359CAD}"/>
                </a:ext>
              </a:extLst>
            </p:cNvPr>
            <p:cNvSpPr/>
            <p:nvPr/>
          </p:nvSpPr>
          <p:spPr>
            <a:xfrm>
              <a:off x="893477" y="2021040"/>
              <a:ext cx="25610" cy="51841"/>
            </a:xfrm>
            <a:custGeom>
              <a:avLst/>
              <a:gdLst/>
              <a:ahLst/>
              <a:cxnLst/>
              <a:rect l="0" t="0" r="0" b="0"/>
              <a:pathLst>
                <a:path w="25610" h="51841">
                  <a:moveTo>
                    <a:pt x="769" y="0"/>
                  </a:moveTo>
                  <a:cubicBezTo>
                    <a:pt x="1848" y="0"/>
                    <a:pt x="2927" y="724"/>
                    <a:pt x="4007" y="1435"/>
                  </a:cubicBezTo>
                  <a:lnTo>
                    <a:pt x="15170" y="12243"/>
                  </a:lnTo>
                  <a:cubicBezTo>
                    <a:pt x="16606" y="13322"/>
                    <a:pt x="17329" y="14402"/>
                    <a:pt x="18409" y="15481"/>
                  </a:cubicBezTo>
                  <a:cubicBezTo>
                    <a:pt x="19488" y="16561"/>
                    <a:pt x="20212" y="17996"/>
                    <a:pt x="21647" y="19444"/>
                  </a:cubicBezTo>
                  <a:cubicBezTo>
                    <a:pt x="22727" y="21234"/>
                    <a:pt x="23451" y="23038"/>
                    <a:pt x="24162" y="25553"/>
                  </a:cubicBezTo>
                  <a:cubicBezTo>
                    <a:pt x="24886" y="27724"/>
                    <a:pt x="25610" y="29515"/>
                    <a:pt x="25241" y="31674"/>
                  </a:cubicBezTo>
                  <a:cubicBezTo>
                    <a:pt x="25241" y="33833"/>
                    <a:pt x="24886" y="36360"/>
                    <a:pt x="23806" y="38164"/>
                  </a:cubicBezTo>
                  <a:cubicBezTo>
                    <a:pt x="22727" y="40323"/>
                    <a:pt x="21292" y="42482"/>
                    <a:pt x="19488" y="44272"/>
                  </a:cubicBezTo>
                  <a:cubicBezTo>
                    <a:pt x="16961" y="47155"/>
                    <a:pt x="14091" y="48958"/>
                    <a:pt x="11564" y="50038"/>
                  </a:cubicBezTo>
                  <a:cubicBezTo>
                    <a:pt x="8680" y="51473"/>
                    <a:pt x="5810" y="51841"/>
                    <a:pt x="2572" y="51841"/>
                  </a:cubicBezTo>
                  <a:lnTo>
                    <a:pt x="0" y="51090"/>
                  </a:lnTo>
                  <a:lnTo>
                    <a:pt x="0" y="39114"/>
                  </a:lnTo>
                  <a:lnTo>
                    <a:pt x="769" y="39243"/>
                  </a:lnTo>
                  <a:cubicBezTo>
                    <a:pt x="2204" y="39243"/>
                    <a:pt x="3651" y="38875"/>
                    <a:pt x="4731" y="38164"/>
                  </a:cubicBezTo>
                  <a:cubicBezTo>
                    <a:pt x="6522" y="37440"/>
                    <a:pt x="7601" y="36360"/>
                    <a:pt x="8680" y="35281"/>
                  </a:cubicBezTo>
                  <a:cubicBezTo>
                    <a:pt x="10484" y="33477"/>
                    <a:pt x="11208" y="32042"/>
                    <a:pt x="11932" y="30239"/>
                  </a:cubicBezTo>
                  <a:cubicBezTo>
                    <a:pt x="12287" y="28435"/>
                    <a:pt x="12287" y="27000"/>
                    <a:pt x="11932" y="25921"/>
                  </a:cubicBezTo>
                  <a:cubicBezTo>
                    <a:pt x="11564" y="24473"/>
                    <a:pt x="11208" y="23038"/>
                    <a:pt x="10128" y="22314"/>
                  </a:cubicBezTo>
                  <a:cubicBezTo>
                    <a:pt x="9404" y="20879"/>
                    <a:pt x="8325" y="19799"/>
                    <a:pt x="7246" y="19075"/>
                  </a:cubicBezTo>
                  <a:lnTo>
                    <a:pt x="3283" y="15113"/>
                  </a:lnTo>
                  <a:lnTo>
                    <a:pt x="0" y="18625"/>
                  </a:lnTo>
                  <a:lnTo>
                    <a:pt x="0" y="384"/>
                  </a:lnTo>
                  <a:lnTo>
                    <a:pt x="76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Shape 646">
              <a:extLst>
                <a:ext uri="{FF2B5EF4-FFF2-40B4-BE49-F238E27FC236}">
                  <a16:creationId xmlns:a16="http://schemas.microsoft.com/office/drawing/2014/main" id="{0C1B2B49-2AD6-422D-B17C-8E8B4A5683F8}"/>
                </a:ext>
              </a:extLst>
            </p:cNvPr>
            <p:cNvSpPr/>
            <p:nvPr/>
          </p:nvSpPr>
          <p:spPr>
            <a:xfrm>
              <a:off x="1563839" y="2991599"/>
              <a:ext cx="21066" cy="44871"/>
            </a:xfrm>
            <a:custGeom>
              <a:avLst/>
              <a:gdLst/>
              <a:ahLst/>
              <a:cxnLst/>
              <a:rect l="0" t="0" r="0" b="0"/>
              <a:pathLst>
                <a:path w="21066" h="44871">
                  <a:moveTo>
                    <a:pt x="14758" y="355"/>
                  </a:moveTo>
                  <a:cubicBezTo>
                    <a:pt x="16561" y="0"/>
                    <a:pt x="18365" y="0"/>
                    <a:pt x="20168" y="355"/>
                  </a:cubicBezTo>
                  <a:lnTo>
                    <a:pt x="21066" y="740"/>
                  </a:lnTo>
                  <a:lnTo>
                    <a:pt x="21066" y="12403"/>
                  </a:lnTo>
                  <a:lnTo>
                    <a:pt x="19444" y="12243"/>
                  </a:lnTo>
                  <a:cubicBezTo>
                    <a:pt x="18365" y="12243"/>
                    <a:pt x="17285" y="12598"/>
                    <a:pt x="16205" y="12954"/>
                  </a:cubicBezTo>
                  <a:cubicBezTo>
                    <a:pt x="13678" y="14402"/>
                    <a:pt x="12243" y="15837"/>
                    <a:pt x="11888" y="17996"/>
                  </a:cubicBezTo>
                  <a:cubicBezTo>
                    <a:pt x="11164" y="20155"/>
                    <a:pt x="11519" y="22682"/>
                    <a:pt x="12967" y="25921"/>
                  </a:cubicBezTo>
                  <a:cubicBezTo>
                    <a:pt x="14402" y="29159"/>
                    <a:pt x="16205" y="30962"/>
                    <a:pt x="18365" y="32042"/>
                  </a:cubicBezTo>
                  <a:lnTo>
                    <a:pt x="21066" y="31879"/>
                  </a:lnTo>
                  <a:lnTo>
                    <a:pt x="21066" y="44871"/>
                  </a:lnTo>
                  <a:lnTo>
                    <a:pt x="15837" y="43561"/>
                  </a:lnTo>
                  <a:cubicBezTo>
                    <a:pt x="13678" y="42482"/>
                    <a:pt x="11164" y="40678"/>
                    <a:pt x="9360" y="38163"/>
                  </a:cubicBezTo>
                  <a:cubicBezTo>
                    <a:pt x="7569" y="36004"/>
                    <a:pt x="5398" y="32753"/>
                    <a:pt x="3608" y="29515"/>
                  </a:cubicBezTo>
                  <a:cubicBezTo>
                    <a:pt x="2160" y="25921"/>
                    <a:pt x="1080" y="22682"/>
                    <a:pt x="369" y="19799"/>
                  </a:cubicBezTo>
                  <a:cubicBezTo>
                    <a:pt x="0" y="17285"/>
                    <a:pt x="0" y="14402"/>
                    <a:pt x="369" y="12243"/>
                  </a:cubicBezTo>
                  <a:cubicBezTo>
                    <a:pt x="1080" y="9715"/>
                    <a:pt x="2160" y="7925"/>
                    <a:pt x="3608" y="6121"/>
                  </a:cubicBezTo>
                  <a:cubicBezTo>
                    <a:pt x="5042" y="4318"/>
                    <a:pt x="7201" y="2515"/>
                    <a:pt x="9729" y="1803"/>
                  </a:cubicBezTo>
                  <a:cubicBezTo>
                    <a:pt x="11164" y="724"/>
                    <a:pt x="12967" y="355"/>
                    <a:pt x="14758" y="355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Shape 647">
              <a:extLst>
                <a:ext uri="{FF2B5EF4-FFF2-40B4-BE49-F238E27FC236}">
                  <a16:creationId xmlns:a16="http://schemas.microsoft.com/office/drawing/2014/main" id="{B1DE3079-F6CC-9241-F947-098D33C04DA5}"/>
                </a:ext>
              </a:extLst>
            </p:cNvPr>
            <p:cNvSpPr/>
            <p:nvPr/>
          </p:nvSpPr>
          <p:spPr>
            <a:xfrm>
              <a:off x="1564563" y="2958478"/>
              <a:ext cx="19076" cy="26276"/>
            </a:xfrm>
            <a:custGeom>
              <a:avLst/>
              <a:gdLst/>
              <a:ahLst/>
              <a:cxnLst/>
              <a:rect l="0" t="0" r="0" b="0"/>
              <a:pathLst>
                <a:path w="19076" h="26276">
                  <a:moveTo>
                    <a:pt x="8281" y="0"/>
                  </a:moveTo>
                  <a:cubicBezTo>
                    <a:pt x="9005" y="0"/>
                    <a:pt x="9716" y="724"/>
                    <a:pt x="9716" y="1435"/>
                  </a:cubicBezTo>
                  <a:lnTo>
                    <a:pt x="19076" y="20879"/>
                  </a:lnTo>
                  <a:cubicBezTo>
                    <a:pt x="19076" y="21234"/>
                    <a:pt x="19076" y="21234"/>
                    <a:pt x="19076" y="21958"/>
                  </a:cubicBezTo>
                  <a:cubicBezTo>
                    <a:pt x="19076" y="21958"/>
                    <a:pt x="19076" y="22682"/>
                    <a:pt x="18720" y="22682"/>
                  </a:cubicBezTo>
                  <a:cubicBezTo>
                    <a:pt x="18365" y="23038"/>
                    <a:pt x="17996" y="23406"/>
                    <a:pt x="17641" y="24117"/>
                  </a:cubicBezTo>
                  <a:cubicBezTo>
                    <a:pt x="16917" y="24117"/>
                    <a:pt x="15837" y="24841"/>
                    <a:pt x="15113" y="24841"/>
                  </a:cubicBezTo>
                  <a:cubicBezTo>
                    <a:pt x="13678" y="25921"/>
                    <a:pt x="12243" y="26276"/>
                    <a:pt x="11164" y="26276"/>
                  </a:cubicBezTo>
                  <a:cubicBezTo>
                    <a:pt x="10440" y="26276"/>
                    <a:pt x="9716" y="25921"/>
                    <a:pt x="9360" y="25197"/>
                  </a:cubicBezTo>
                  <a:lnTo>
                    <a:pt x="356" y="5766"/>
                  </a:lnTo>
                  <a:cubicBezTo>
                    <a:pt x="0" y="5042"/>
                    <a:pt x="0" y="4318"/>
                    <a:pt x="724" y="3594"/>
                  </a:cubicBezTo>
                  <a:cubicBezTo>
                    <a:pt x="1080" y="2883"/>
                    <a:pt x="2515" y="2159"/>
                    <a:pt x="4318" y="1435"/>
                  </a:cubicBezTo>
                  <a:cubicBezTo>
                    <a:pt x="5753" y="724"/>
                    <a:pt x="7201" y="0"/>
                    <a:pt x="828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Shape 648">
              <a:extLst>
                <a:ext uri="{FF2B5EF4-FFF2-40B4-BE49-F238E27FC236}">
                  <a16:creationId xmlns:a16="http://schemas.microsoft.com/office/drawing/2014/main" id="{47DC1BEC-C244-EF4B-0FD6-D748D391F70C}"/>
                </a:ext>
              </a:extLst>
            </p:cNvPr>
            <p:cNvSpPr/>
            <p:nvPr/>
          </p:nvSpPr>
          <p:spPr>
            <a:xfrm>
              <a:off x="1536129" y="2926217"/>
              <a:ext cx="48777" cy="34775"/>
            </a:xfrm>
            <a:custGeom>
              <a:avLst/>
              <a:gdLst/>
              <a:ahLst/>
              <a:cxnLst/>
              <a:rect l="0" t="0" r="0" b="0"/>
              <a:pathLst>
                <a:path w="48777" h="34775">
                  <a:moveTo>
                    <a:pt x="48777" y="0"/>
                  </a:moveTo>
                  <a:lnTo>
                    <a:pt x="48777" y="14971"/>
                  </a:lnTo>
                  <a:lnTo>
                    <a:pt x="6476" y="34775"/>
                  </a:lnTo>
                  <a:lnTo>
                    <a:pt x="5753" y="34775"/>
                  </a:lnTo>
                  <a:cubicBezTo>
                    <a:pt x="5397" y="34775"/>
                    <a:pt x="5029" y="34420"/>
                    <a:pt x="4673" y="34064"/>
                  </a:cubicBezTo>
                  <a:cubicBezTo>
                    <a:pt x="3949" y="33340"/>
                    <a:pt x="3949" y="32985"/>
                    <a:pt x="3238" y="32261"/>
                  </a:cubicBezTo>
                  <a:cubicBezTo>
                    <a:pt x="2870" y="31537"/>
                    <a:pt x="2515" y="30457"/>
                    <a:pt x="1791" y="29378"/>
                  </a:cubicBezTo>
                  <a:cubicBezTo>
                    <a:pt x="1079" y="28298"/>
                    <a:pt x="1079" y="27219"/>
                    <a:pt x="355" y="26139"/>
                  </a:cubicBezTo>
                  <a:cubicBezTo>
                    <a:pt x="355" y="25416"/>
                    <a:pt x="355" y="24704"/>
                    <a:pt x="0" y="24336"/>
                  </a:cubicBezTo>
                  <a:cubicBezTo>
                    <a:pt x="0" y="23980"/>
                    <a:pt x="0" y="23256"/>
                    <a:pt x="355" y="23256"/>
                  </a:cubicBezTo>
                  <a:cubicBezTo>
                    <a:pt x="355" y="22545"/>
                    <a:pt x="355" y="22177"/>
                    <a:pt x="1079" y="22177"/>
                  </a:cubicBezTo>
                  <a:lnTo>
                    <a:pt x="4877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9" name="Shape 649">
              <a:extLst>
                <a:ext uri="{FF2B5EF4-FFF2-40B4-BE49-F238E27FC236}">
                  <a16:creationId xmlns:a16="http://schemas.microsoft.com/office/drawing/2014/main" id="{31D79981-47F7-22C6-F9B4-4710B85F762C}"/>
                </a:ext>
              </a:extLst>
            </p:cNvPr>
            <p:cNvSpPr/>
            <p:nvPr/>
          </p:nvSpPr>
          <p:spPr>
            <a:xfrm>
              <a:off x="1497241" y="2839314"/>
              <a:ext cx="87664" cy="96126"/>
            </a:xfrm>
            <a:custGeom>
              <a:avLst/>
              <a:gdLst/>
              <a:ahLst/>
              <a:cxnLst/>
              <a:rect l="0" t="0" r="0" b="0"/>
              <a:pathLst>
                <a:path w="87664" h="96126">
                  <a:moveTo>
                    <a:pt x="58686" y="724"/>
                  </a:moveTo>
                  <a:cubicBezTo>
                    <a:pt x="60122" y="1079"/>
                    <a:pt x="60846" y="1803"/>
                    <a:pt x="61557" y="3239"/>
                  </a:cubicBezTo>
                  <a:lnTo>
                    <a:pt x="65163" y="11519"/>
                  </a:lnTo>
                  <a:cubicBezTo>
                    <a:pt x="65887" y="12598"/>
                    <a:pt x="66243" y="14046"/>
                    <a:pt x="66598" y="15125"/>
                  </a:cubicBezTo>
                  <a:cubicBezTo>
                    <a:pt x="66967" y="16205"/>
                    <a:pt x="66967" y="17285"/>
                    <a:pt x="66598" y="18364"/>
                  </a:cubicBezTo>
                  <a:cubicBezTo>
                    <a:pt x="66243" y="19444"/>
                    <a:pt x="66243" y="20167"/>
                    <a:pt x="65519" y="21247"/>
                  </a:cubicBezTo>
                  <a:cubicBezTo>
                    <a:pt x="64808" y="21958"/>
                    <a:pt x="64084" y="23051"/>
                    <a:pt x="62636" y="24130"/>
                  </a:cubicBezTo>
                  <a:lnTo>
                    <a:pt x="32765" y="54000"/>
                  </a:lnTo>
                  <a:lnTo>
                    <a:pt x="33121" y="54000"/>
                  </a:lnTo>
                  <a:lnTo>
                    <a:pt x="74879" y="50762"/>
                  </a:lnTo>
                  <a:cubicBezTo>
                    <a:pt x="76327" y="50406"/>
                    <a:pt x="77762" y="50406"/>
                    <a:pt x="78842" y="50406"/>
                  </a:cubicBezTo>
                  <a:cubicBezTo>
                    <a:pt x="80276" y="50762"/>
                    <a:pt x="81000" y="50762"/>
                    <a:pt x="81724" y="51130"/>
                  </a:cubicBezTo>
                  <a:cubicBezTo>
                    <a:pt x="82803" y="51486"/>
                    <a:pt x="83527" y="52210"/>
                    <a:pt x="84239" y="52921"/>
                  </a:cubicBezTo>
                  <a:cubicBezTo>
                    <a:pt x="84963" y="53645"/>
                    <a:pt x="85318" y="54724"/>
                    <a:pt x="86042" y="55804"/>
                  </a:cubicBezTo>
                  <a:lnTo>
                    <a:pt x="87664" y="59541"/>
                  </a:lnTo>
                  <a:lnTo>
                    <a:pt x="87664" y="70853"/>
                  </a:lnTo>
                  <a:lnTo>
                    <a:pt x="87122" y="71285"/>
                  </a:lnTo>
                  <a:lnTo>
                    <a:pt x="33845" y="96126"/>
                  </a:lnTo>
                  <a:cubicBezTo>
                    <a:pt x="33477" y="96126"/>
                    <a:pt x="32765" y="96126"/>
                    <a:pt x="32765" y="96126"/>
                  </a:cubicBezTo>
                  <a:cubicBezTo>
                    <a:pt x="32397" y="96126"/>
                    <a:pt x="32042" y="96126"/>
                    <a:pt x="31686" y="95402"/>
                  </a:cubicBezTo>
                  <a:cubicBezTo>
                    <a:pt x="31318" y="95402"/>
                    <a:pt x="30962" y="94678"/>
                    <a:pt x="30607" y="93967"/>
                  </a:cubicBezTo>
                  <a:cubicBezTo>
                    <a:pt x="29883" y="93243"/>
                    <a:pt x="29528" y="92164"/>
                    <a:pt x="29159" y="91440"/>
                  </a:cubicBezTo>
                  <a:cubicBezTo>
                    <a:pt x="28448" y="90005"/>
                    <a:pt x="28080" y="89281"/>
                    <a:pt x="27724" y="88201"/>
                  </a:cubicBezTo>
                  <a:cubicBezTo>
                    <a:pt x="27356" y="87490"/>
                    <a:pt x="27356" y="86766"/>
                    <a:pt x="27356" y="86398"/>
                  </a:cubicBezTo>
                  <a:cubicBezTo>
                    <a:pt x="27356" y="86042"/>
                    <a:pt x="27356" y="85318"/>
                    <a:pt x="27356" y="85318"/>
                  </a:cubicBezTo>
                  <a:cubicBezTo>
                    <a:pt x="27724" y="84963"/>
                    <a:pt x="28080" y="84607"/>
                    <a:pt x="28448" y="84607"/>
                  </a:cubicBezTo>
                  <a:lnTo>
                    <a:pt x="77038" y="61925"/>
                  </a:lnTo>
                  <a:lnTo>
                    <a:pt x="77038" y="61569"/>
                  </a:lnTo>
                  <a:lnTo>
                    <a:pt x="20168" y="66967"/>
                  </a:lnTo>
                  <a:cubicBezTo>
                    <a:pt x="19799" y="67323"/>
                    <a:pt x="19088" y="66967"/>
                    <a:pt x="19088" y="66967"/>
                  </a:cubicBezTo>
                  <a:cubicBezTo>
                    <a:pt x="18364" y="66599"/>
                    <a:pt x="18364" y="66599"/>
                    <a:pt x="17640" y="65887"/>
                  </a:cubicBezTo>
                  <a:cubicBezTo>
                    <a:pt x="17284" y="65887"/>
                    <a:pt x="16916" y="65163"/>
                    <a:pt x="16560" y="64439"/>
                  </a:cubicBezTo>
                  <a:cubicBezTo>
                    <a:pt x="16205" y="63729"/>
                    <a:pt x="15837" y="62649"/>
                    <a:pt x="15125" y="61925"/>
                  </a:cubicBezTo>
                  <a:cubicBezTo>
                    <a:pt x="14757" y="60490"/>
                    <a:pt x="14401" y="59766"/>
                    <a:pt x="14046" y="59042"/>
                  </a:cubicBezTo>
                  <a:cubicBezTo>
                    <a:pt x="13677" y="57963"/>
                    <a:pt x="13677" y="57607"/>
                    <a:pt x="13677" y="56883"/>
                  </a:cubicBezTo>
                  <a:cubicBezTo>
                    <a:pt x="13677" y="56528"/>
                    <a:pt x="13677" y="55804"/>
                    <a:pt x="13677" y="55804"/>
                  </a:cubicBezTo>
                  <a:cubicBezTo>
                    <a:pt x="13677" y="55080"/>
                    <a:pt x="14046" y="55080"/>
                    <a:pt x="14401" y="54724"/>
                  </a:cubicBezTo>
                  <a:lnTo>
                    <a:pt x="55448" y="14770"/>
                  </a:lnTo>
                  <a:lnTo>
                    <a:pt x="6477" y="37808"/>
                  </a:lnTo>
                  <a:cubicBezTo>
                    <a:pt x="6121" y="37808"/>
                    <a:pt x="5766" y="37808"/>
                    <a:pt x="5397" y="37808"/>
                  </a:cubicBezTo>
                  <a:cubicBezTo>
                    <a:pt x="5042" y="37808"/>
                    <a:pt x="4686" y="37808"/>
                    <a:pt x="4318" y="37084"/>
                  </a:cubicBezTo>
                  <a:cubicBezTo>
                    <a:pt x="3963" y="36728"/>
                    <a:pt x="3607" y="36360"/>
                    <a:pt x="3239" y="35649"/>
                  </a:cubicBezTo>
                  <a:cubicBezTo>
                    <a:pt x="2883" y="34925"/>
                    <a:pt x="2159" y="34201"/>
                    <a:pt x="1803" y="32766"/>
                  </a:cubicBezTo>
                  <a:cubicBezTo>
                    <a:pt x="1079" y="31686"/>
                    <a:pt x="724" y="30962"/>
                    <a:pt x="368" y="30238"/>
                  </a:cubicBezTo>
                  <a:cubicBezTo>
                    <a:pt x="368" y="29527"/>
                    <a:pt x="368" y="28804"/>
                    <a:pt x="0" y="27724"/>
                  </a:cubicBezTo>
                  <a:cubicBezTo>
                    <a:pt x="0" y="27368"/>
                    <a:pt x="0" y="27000"/>
                    <a:pt x="368" y="26644"/>
                  </a:cubicBezTo>
                  <a:cubicBezTo>
                    <a:pt x="368" y="26289"/>
                    <a:pt x="724" y="26289"/>
                    <a:pt x="1079" y="25921"/>
                  </a:cubicBezTo>
                  <a:lnTo>
                    <a:pt x="54724" y="1079"/>
                  </a:lnTo>
                  <a:cubicBezTo>
                    <a:pt x="56159" y="368"/>
                    <a:pt x="57607" y="0"/>
                    <a:pt x="58686" y="724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Shape 650">
              <a:extLst>
                <a:ext uri="{FF2B5EF4-FFF2-40B4-BE49-F238E27FC236}">
                  <a16:creationId xmlns:a16="http://schemas.microsoft.com/office/drawing/2014/main" id="{B6F58AD0-5310-F33F-8A14-4CF36B61E0CD}"/>
                </a:ext>
              </a:extLst>
            </p:cNvPr>
            <p:cNvSpPr/>
            <p:nvPr/>
          </p:nvSpPr>
          <p:spPr>
            <a:xfrm>
              <a:off x="1612799" y="3112029"/>
              <a:ext cx="1085" cy="5204"/>
            </a:xfrm>
            <a:custGeom>
              <a:avLst/>
              <a:gdLst/>
              <a:ahLst/>
              <a:cxnLst/>
              <a:rect l="0" t="0" r="0" b="0"/>
              <a:pathLst>
                <a:path w="1085" h="5204">
                  <a:moveTo>
                    <a:pt x="1085" y="0"/>
                  </a:moveTo>
                  <a:lnTo>
                    <a:pt x="1085" y="5204"/>
                  </a:lnTo>
                  <a:lnTo>
                    <a:pt x="368" y="3764"/>
                  </a:lnTo>
                  <a:cubicBezTo>
                    <a:pt x="368" y="3053"/>
                    <a:pt x="0" y="2329"/>
                    <a:pt x="0" y="1605"/>
                  </a:cubicBezTo>
                  <a:cubicBezTo>
                    <a:pt x="0" y="1249"/>
                    <a:pt x="0" y="893"/>
                    <a:pt x="0" y="525"/>
                  </a:cubicBezTo>
                  <a:cubicBezTo>
                    <a:pt x="368" y="170"/>
                    <a:pt x="368" y="170"/>
                    <a:pt x="724" y="170"/>
                  </a:cubicBezTo>
                  <a:lnTo>
                    <a:pt x="108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Shape 651">
              <a:extLst>
                <a:ext uri="{FF2B5EF4-FFF2-40B4-BE49-F238E27FC236}">
                  <a16:creationId xmlns:a16="http://schemas.microsoft.com/office/drawing/2014/main" id="{C744A81F-238E-227A-CBD5-36D549A76619}"/>
                </a:ext>
              </a:extLst>
            </p:cNvPr>
            <p:cNvSpPr/>
            <p:nvPr/>
          </p:nvSpPr>
          <p:spPr>
            <a:xfrm>
              <a:off x="1594447" y="3063615"/>
              <a:ext cx="19437" cy="41382"/>
            </a:xfrm>
            <a:custGeom>
              <a:avLst/>
              <a:gdLst/>
              <a:ahLst/>
              <a:cxnLst/>
              <a:rect l="0" t="0" r="0" b="0"/>
              <a:pathLst>
                <a:path w="19437" h="41382">
                  <a:moveTo>
                    <a:pt x="19437" y="0"/>
                  </a:moveTo>
                  <a:lnTo>
                    <a:pt x="19437" y="15065"/>
                  </a:lnTo>
                  <a:lnTo>
                    <a:pt x="14757" y="17265"/>
                  </a:lnTo>
                  <a:lnTo>
                    <a:pt x="19437" y="26994"/>
                  </a:lnTo>
                  <a:lnTo>
                    <a:pt x="19437" y="40300"/>
                  </a:lnTo>
                  <a:lnTo>
                    <a:pt x="19431" y="40303"/>
                  </a:lnTo>
                  <a:cubicBezTo>
                    <a:pt x="18720" y="40658"/>
                    <a:pt x="17996" y="41027"/>
                    <a:pt x="16916" y="41382"/>
                  </a:cubicBezTo>
                  <a:cubicBezTo>
                    <a:pt x="16561" y="41382"/>
                    <a:pt x="15837" y="41382"/>
                    <a:pt x="15481" y="41382"/>
                  </a:cubicBezTo>
                  <a:cubicBezTo>
                    <a:pt x="14757" y="41382"/>
                    <a:pt x="14757" y="41382"/>
                    <a:pt x="14033" y="41382"/>
                  </a:cubicBezTo>
                  <a:cubicBezTo>
                    <a:pt x="14033" y="41382"/>
                    <a:pt x="13677" y="41027"/>
                    <a:pt x="13677" y="40658"/>
                  </a:cubicBezTo>
                  <a:lnTo>
                    <a:pt x="711" y="13303"/>
                  </a:lnTo>
                  <a:cubicBezTo>
                    <a:pt x="0" y="12223"/>
                    <a:pt x="0" y="11144"/>
                    <a:pt x="0" y="10420"/>
                  </a:cubicBezTo>
                  <a:cubicBezTo>
                    <a:pt x="356" y="9340"/>
                    <a:pt x="1435" y="8261"/>
                    <a:pt x="2515" y="7905"/>
                  </a:cubicBezTo>
                  <a:lnTo>
                    <a:pt x="1943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Shape 652">
              <a:extLst>
                <a:ext uri="{FF2B5EF4-FFF2-40B4-BE49-F238E27FC236}">
                  <a16:creationId xmlns:a16="http://schemas.microsoft.com/office/drawing/2014/main" id="{AD92030E-6D14-0897-1078-A8E5AE3430A6}"/>
                </a:ext>
              </a:extLst>
            </p:cNvPr>
            <p:cNvSpPr/>
            <p:nvPr/>
          </p:nvSpPr>
          <p:spPr>
            <a:xfrm>
              <a:off x="1584906" y="2978632"/>
              <a:ext cx="28978" cy="58331"/>
            </a:xfrm>
            <a:custGeom>
              <a:avLst/>
              <a:gdLst/>
              <a:ahLst/>
              <a:cxnLst/>
              <a:rect l="0" t="0" r="0" b="0"/>
              <a:pathLst>
                <a:path w="28978" h="58331">
                  <a:moveTo>
                    <a:pt x="27537" y="0"/>
                  </a:moveTo>
                  <a:lnTo>
                    <a:pt x="28978" y="401"/>
                  </a:lnTo>
                  <a:lnTo>
                    <a:pt x="28978" y="13518"/>
                  </a:lnTo>
                  <a:lnTo>
                    <a:pt x="26102" y="13691"/>
                  </a:lnTo>
                  <a:cubicBezTo>
                    <a:pt x="25023" y="14046"/>
                    <a:pt x="24299" y="14770"/>
                    <a:pt x="23575" y="15482"/>
                  </a:cubicBezTo>
                  <a:cubicBezTo>
                    <a:pt x="22864" y="16205"/>
                    <a:pt x="22496" y="16929"/>
                    <a:pt x="22140" y="18009"/>
                  </a:cubicBezTo>
                  <a:cubicBezTo>
                    <a:pt x="21416" y="19088"/>
                    <a:pt x="21060" y="20168"/>
                    <a:pt x="21060" y="21603"/>
                  </a:cubicBezTo>
                  <a:cubicBezTo>
                    <a:pt x="20692" y="23051"/>
                    <a:pt x="20692" y="24842"/>
                    <a:pt x="20336" y="26645"/>
                  </a:cubicBezTo>
                  <a:cubicBezTo>
                    <a:pt x="22864" y="28080"/>
                    <a:pt x="25023" y="29159"/>
                    <a:pt x="27181" y="29528"/>
                  </a:cubicBezTo>
                  <a:lnTo>
                    <a:pt x="28978" y="29413"/>
                  </a:lnTo>
                  <a:lnTo>
                    <a:pt x="28978" y="40992"/>
                  </a:lnTo>
                  <a:lnTo>
                    <a:pt x="25378" y="39967"/>
                  </a:lnTo>
                  <a:cubicBezTo>
                    <a:pt x="23575" y="39243"/>
                    <a:pt x="22140" y="38164"/>
                    <a:pt x="20336" y="37084"/>
                  </a:cubicBezTo>
                  <a:cubicBezTo>
                    <a:pt x="20336" y="39243"/>
                    <a:pt x="19981" y="41402"/>
                    <a:pt x="19612" y="43561"/>
                  </a:cubicBezTo>
                  <a:cubicBezTo>
                    <a:pt x="18901" y="45720"/>
                    <a:pt x="18533" y="47523"/>
                    <a:pt x="17821" y="48971"/>
                  </a:cubicBezTo>
                  <a:cubicBezTo>
                    <a:pt x="16373" y="50407"/>
                    <a:pt x="15663" y="52210"/>
                    <a:pt x="14215" y="53289"/>
                  </a:cubicBezTo>
                  <a:cubicBezTo>
                    <a:pt x="13136" y="54369"/>
                    <a:pt x="11700" y="55449"/>
                    <a:pt x="10252" y="56159"/>
                  </a:cubicBezTo>
                  <a:cubicBezTo>
                    <a:pt x="7382" y="57607"/>
                    <a:pt x="4855" y="58331"/>
                    <a:pt x="1972" y="58331"/>
                  </a:cubicBezTo>
                  <a:lnTo>
                    <a:pt x="0" y="57838"/>
                  </a:lnTo>
                  <a:lnTo>
                    <a:pt x="0" y="44846"/>
                  </a:lnTo>
                  <a:lnTo>
                    <a:pt x="3420" y="44641"/>
                  </a:lnTo>
                  <a:cubicBezTo>
                    <a:pt x="4855" y="43929"/>
                    <a:pt x="5579" y="43561"/>
                    <a:pt x="6303" y="42482"/>
                  </a:cubicBezTo>
                  <a:cubicBezTo>
                    <a:pt x="7382" y="41770"/>
                    <a:pt x="8093" y="40691"/>
                    <a:pt x="8093" y="39612"/>
                  </a:cubicBezTo>
                  <a:cubicBezTo>
                    <a:pt x="8817" y="38164"/>
                    <a:pt x="8817" y="36729"/>
                    <a:pt x="9173" y="35281"/>
                  </a:cubicBezTo>
                  <a:cubicBezTo>
                    <a:pt x="9541" y="33490"/>
                    <a:pt x="9541" y="32042"/>
                    <a:pt x="9541" y="29883"/>
                  </a:cubicBezTo>
                  <a:cubicBezTo>
                    <a:pt x="8093" y="28804"/>
                    <a:pt x="6659" y="28080"/>
                    <a:pt x="5579" y="27369"/>
                  </a:cubicBezTo>
                  <a:cubicBezTo>
                    <a:pt x="4144" y="26645"/>
                    <a:pt x="3052" y="25921"/>
                    <a:pt x="1972" y="25565"/>
                  </a:cubicBezTo>
                  <a:lnTo>
                    <a:pt x="0" y="25370"/>
                  </a:lnTo>
                  <a:lnTo>
                    <a:pt x="0" y="13707"/>
                  </a:lnTo>
                  <a:lnTo>
                    <a:pt x="4144" y="15482"/>
                  </a:lnTo>
                  <a:cubicBezTo>
                    <a:pt x="6303" y="16561"/>
                    <a:pt x="8093" y="17640"/>
                    <a:pt x="9897" y="19088"/>
                  </a:cubicBezTo>
                  <a:cubicBezTo>
                    <a:pt x="10252" y="17285"/>
                    <a:pt x="10252" y="15482"/>
                    <a:pt x="10976" y="13322"/>
                  </a:cubicBezTo>
                  <a:cubicBezTo>
                    <a:pt x="10976" y="11887"/>
                    <a:pt x="12056" y="10084"/>
                    <a:pt x="12780" y="8649"/>
                  </a:cubicBezTo>
                  <a:cubicBezTo>
                    <a:pt x="13504" y="7201"/>
                    <a:pt x="14215" y="6122"/>
                    <a:pt x="15663" y="4687"/>
                  </a:cubicBezTo>
                  <a:cubicBezTo>
                    <a:pt x="16742" y="3963"/>
                    <a:pt x="18533" y="2883"/>
                    <a:pt x="19981" y="2172"/>
                  </a:cubicBezTo>
                  <a:cubicBezTo>
                    <a:pt x="22496" y="1080"/>
                    <a:pt x="25023" y="369"/>
                    <a:pt x="27537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Shape 653">
              <a:extLst>
                <a:ext uri="{FF2B5EF4-FFF2-40B4-BE49-F238E27FC236}">
                  <a16:creationId xmlns:a16="http://schemas.microsoft.com/office/drawing/2014/main" id="{DE618F06-257C-DD7A-798A-B1553FCA22CB}"/>
                </a:ext>
              </a:extLst>
            </p:cNvPr>
            <p:cNvSpPr/>
            <p:nvPr/>
          </p:nvSpPr>
          <p:spPr>
            <a:xfrm>
              <a:off x="1584906" y="2921762"/>
              <a:ext cx="15294" cy="19426"/>
            </a:xfrm>
            <a:custGeom>
              <a:avLst/>
              <a:gdLst/>
              <a:ahLst/>
              <a:cxnLst/>
              <a:rect l="0" t="0" r="0" b="0"/>
              <a:pathLst>
                <a:path w="15294" h="19426">
                  <a:moveTo>
                    <a:pt x="8817" y="355"/>
                  </a:moveTo>
                  <a:cubicBezTo>
                    <a:pt x="9173" y="355"/>
                    <a:pt x="9541" y="0"/>
                    <a:pt x="9541" y="355"/>
                  </a:cubicBezTo>
                  <a:cubicBezTo>
                    <a:pt x="10252" y="355"/>
                    <a:pt x="10252" y="355"/>
                    <a:pt x="10976" y="1079"/>
                  </a:cubicBezTo>
                  <a:cubicBezTo>
                    <a:pt x="10976" y="1079"/>
                    <a:pt x="11700" y="2159"/>
                    <a:pt x="12056" y="2870"/>
                  </a:cubicBezTo>
                  <a:cubicBezTo>
                    <a:pt x="12780" y="3594"/>
                    <a:pt x="13136" y="4318"/>
                    <a:pt x="13504" y="5397"/>
                  </a:cubicBezTo>
                  <a:cubicBezTo>
                    <a:pt x="14215" y="6832"/>
                    <a:pt x="14583" y="7556"/>
                    <a:pt x="14939" y="8636"/>
                  </a:cubicBezTo>
                  <a:cubicBezTo>
                    <a:pt x="14939" y="9360"/>
                    <a:pt x="15294" y="10071"/>
                    <a:pt x="15294" y="10439"/>
                  </a:cubicBezTo>
                  <a:cubicBezTo>
                    <a:pt x="15294" y="11150"/>
                    <a:pt x="15294" y="11519"/>
                    <a:pt x="15294" y="11874"/>
                  </a:cubicBezTo>
                  <a:cubicBezTo>
                    <a:pt x="14939" y="12230"/>
                    <a:pt x="14939" y="12230"/>
                    <a:pt x="14583" y="12598"/>
                  </a:cubicBezTo>
                  <a:lnTo>
                    <a:pt x="0" y="19426"/>
                  </a:lnTo>
                  <a:lnTo>
                    <a:pt x="0" y="4455"/>
                  </a:lnTo>
                  <a:lnTo>
                    <a:pt x="8817" y="355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4" name="Shape 654">
              <a:extLst>
                <a:ext uri="{FF2B5EF4-FFF2-40B4-BE49-F238E27FC236}">
                  <a16:creationId xmlns:a16="http://schemas.microsoft.com/office/drawing/2014/main" id="{4BE782A5-0370-2EA9-B4DC-74FCEA87EA7F}"/>
                </a:ext>
              </a:extLst>
            </p:cNvPr>
            <p:cNvSpPr/>
            <p:nvPr/>
          </p:nvSpPr>
          <p:spPr>
            <a:xfrm>
              <a:off x="1584906" y="2898855"/>
              <a:ext cx="2696" cy="11312"/>
            </a:xfrm>
            <a:custGeom>
              <a:avLst/>
              <a:gdLst/>
              <a:ahLst/>
              <a:cxnLst/>
              <a:rect l="0" t="0" r="0" b="0"/>
              <a:pathLst>
                <a:path w="2696" h="11312">
                  <a:moveTo>
                    <a:pt x="0" y="0"/>
                  </a:moveTo>
                  <a:lnTo>
                    <a:pt x="1972" y="4543"/>
                  </a:lnTo>
                  <a:cubicBezTo>
                    <a:pt x="2696" y="5267"/>
                    <a:pt x="2696" y="5978"/>
                    <a:pt x="2696" y="6702"/>
                  </a:cubicBezTo>
                  <a:cubicBezTo>
                    <a:pt x="2696" y="7426"/>
                    <a:pt x="2696" y="8137"/>
                    <a:pt x="2696" y="8505"/>
                  </a:cubicBezTo>
                  <a:cubicBezTo>
                    <a:pt x="2340" y="9585"/>
                    <a:pt x="1972" y="9940"/>
                    <a:pt x="1261" y="10309"/>
                  </a:cubicBezTo>
                  <a:lnTo>
                    <a:pt x="0" y="113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Shape 655">
              <a:extLst>
                <a:ext uri="{FF2B5EF4-FFF2-40B4-BE49-F238E27FC236}">
                  <a16:creationId xmlns:a16="http://schemas.microsoft.com/office/drawing/2014/main" id="{FD102863-55CF-08AF-25C9-F899B965141E}"/>
                </a:ext>
              </a:extLst>
            </p:cNvPr>
            <p:cNvSpPr/>
            <p:nvPr/>
          </p:nvSpPr>
          <p:spPr>
            <a:xfrm>
              <a:off x="1651317" y="3170872"/>
              <a:ext cx="34500" cy="50406"/>
            </a:xfrm>
            <a:custGeom>
              <a:avLst/>
              <a:gdLst/>
              <a:ahLst/>
              <a:cxnLst/>
              <a:rect l="0" t="0" r="0" b="0"/>
              <a:pathLst>
                <a:path w="34500" h="50406">
                  <a:moveTo>
                    <a:pt x="26645" y="0"/>
                  </a:moveTo>
                  <a:lnTo>
                    <a:pt x="34500" y="608"/>
                  </a:lnTo>
                  <a:lnTo>
                    <a:pt x="34500" y="11823"/>
                  </a:lnTo>
                  <a:lnTo>
                    <a:pt x="30963" y="11531"/>
                  </a:lnTo>
                  <a:cubicBezTo>
                    <a:pt x="29528" y="11887"/>
                    <a:pt x="28080" y="12611"/>
                    <a:pt x="26645" y="12967"/>
                  </a:cubicBezTo>
                  <a:lnTo>
                    <a:pt x="34500" y="30099"/>
                  </a:lnTo>
                  <a:lnTo>
                    <a:pt x="34500" y="43788"/>
                  </a:lnTo>
                  <a:lnTo>
                    <a:pt x="33122" y="43929"/>
                  </a:lnTo>
                  <a:cubicBezTo>
                    <a:pt x="32042" y="43561"/>
                    <a:pt x="31331" y="42850"/>
                    <a:pt x="30607" y="41770"/>
                  </a:cubicBezTo>
                  <a:lnTo>
                    <a:pt x="19089" y="16205"/>
                  </a:lnTo>
                  <a:cubicBezTo>
                    <a:pt x="17285" y="17285"/>
                    <a:pt x="15850" y="18364"/>
                    <a:pt x="14402" y="19444"/>
                  </a:cubicBezTo>
                  <a:cubicBezTo>
                    <a:pt x="13322" y="20523"/>
                    <a:pt x="12243" y="21603"/>
                    <a:pt x="11888" y="23051"/>
                  </a:cubicBezTo>
                  <a:cubicBezTo>
                    <a:pt x="11164" y="24485"/>
                    <a:pt x="11164" y="25921"/>
                    <a:pt x="11164" y="27724"/>
                  </a:cubicBezTo>
                  <a:cubicBezTo>
                    <a:pt x="11164" y="29527"/>
                    <a:pt x="11888" y="30962"/>
                    <a:pt x="12967" y="33122"/>
                  </a:cubicBezTo>
                  <a:cubicBezTo>
                    <a:pt x="13691" y="35280"/>
                    <a:pt x="14770" y="37084"/>
                    <a:pt x="15850" y="38164"/>
                  </a:cubicBezTo>
                  <a:cubicBezTo>
                    <a:pt x="16929" y="39611"/>
                    <a:pt x="17641" y="41046"/>
                    <a:pt x="18720" y="41770"/>
                  </a:cubicBezTo>
                  <a:cubicBezTo>
                    <a:pt x="19444" y="42850"/>
                    <a:pt x="20168" y="43561"/>
                    <a:pt x="20892" y="44285"/>
                  </a:cubicBezTo>
                  <a:cubicBezTo>
                    <a:pt x="21603" y="45009"/>
                    <a:pt x="21972" y="45364"/>
                    <a:pt x="22327" y="45720"/>
                  </a:cubicBezTo>
                  <a:cubicBezTo>
                    <a:pt x="22327" y="46088"/>
                    <a:pt x="22327" y="46444"/>
                    <a:pt x="22327" y="46444"/>
                  </a:cubicBezTo>
                  <a:cubicBezTo>
                    <a:pt x="22327" y="46799"/>
                    <a:pt x="22327" y="47168"/>
                    <a:pt x="22327" y="47168"/>
                  </a:cubicBezTo>
                  <a:cubicBezTo>
                    <a:pt x="21972" y="47523"/>
                    <a:pt x="21248" y="47892"/>
                    <a:pt x="20892" y="48247"/>
                  </a:cubicBezTo>
                  <a:cubicBezTo>
                    <a:pt x="20524" y="48247"/>
                    <a:pt x="19800" y="48971"/>
                    <a:pt x="19089" y="48971"/>
                  </a:cubicBezTo>
                  <a:cubicBezTo>
                    <a:pt x="18365" y="49327"/>
                    <a:pt x="17641" y="49682"/>
                    <a:pt x="17285" y="49682"/>
                  </a:cubicBezTo>
                  <a:cubicBezTo>
                    <a:pt x="16929" y="50050"/>
                    <a:pt x="16561" y="50406"/>
                    <a:pt x="15850" y="50406"/>
                  </a:cubicBezTo>
                  <a:lnTo>
                    <a:pt x="15126" y="50406"/>
                  </a:lnTo>
                  <a:cubicBezTo>
                    <a:pt x="14770" y="50406"/>
                    <a:pt x="14402" y="50406"/>
                    <a:pt x="14046" y="50406"/>
                  </a:cubicBezTo>
                  <a:cubicBezTo>
                    <a:pt x="13691" y="50050"/>
                    <a:pt x="13322" y="49682"/>
                    <a:pt x="12612" y="48971"/>
                  </a:cubicBezTo>
                  <a:cubicBezTo>
                    <a:pt x="11532" y="48247"/>
                    <a:pt x="10808" y="47168"/>
                    <a:pt x="9729" y="46088"/>
                  </a:cubicBezTo>
                  <a:cubicBezTo>
                    <a:pt x="8649" y="45009"/>
                    <a:pt x="7569" y="43561"/>
                    <a:pt x="6845" y="41770"/>
                  </a:cubicBezTo>
                  <a:cubicBezTo>
                    <a:pt x="5411" y="40322"/>
                    <a:pt x="4331" y="38164"/>
                    <a:pt x="3608" y="36360"/>
                  </a:cubicBezTo>
                  <a:cubicBezTo>
                    <a:pt x="1804" y="32766"/>
                    <a:pt x="724" y="29159"/>
                    <a:pt x="369" y="25921"/>
                  </a:cubicBezTo>
                  <a:cubicBezTo>
                    <a:pt x="0" y="22682"/>
                    <a:pt x="369" y="19799"/>
                    <a:pt x="1448" y="16929"/>
                  </a:cubicBezTo>
                  <a:cubicBezTo>
                    <a:pt x="2172" y="14402"/>
                    <a:pt x="4331" y="11531"/>
                    <a:pt x="6845" y="9360"/>
                  </a:cubicBezTo>
                  <a:cubicBezTo>
                    <a:pt x="9005" y="7201"/>
                    <a:pt x="12243" y="5410"/>
                    <a:pt x="15850" y="3251"/>
                  </a:cubicBezTo>
                  <a:cubicBezTo>
                    <a:pt x="19800" y="1448"/>
                    <a:pt x="23051" y="724"/>
                    <a:pt x="2664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Shape 656">
              <a:extLst>
                <a:ext uri="{FF2B5EF4-FFF2-40B4-BE49-F238E27FC236}">
                  <a16:creationId xmlns:a16="http://schemas.microsoft.com/office/drawing/2014/main" id="{DFAC067F-9DB6-E5BE-ECD5-866EBDF57894}"/>
                </a:ext>
              </a:extLst>
            </p:cNvPr>
            <p:cNvSpPr/>
            <p:nvPr/>
          </p:nvSpPr>
          <p:spPr>
            <a:xfrm>
              <a:off x="1623606" y="3115792"/>
              <a:ext cx="58318" cy="59042"/>
            </a:xfrm>
            <a:custGeom>
              <a:avLst/>
              <a:gdLst/>
              <a:ahLst/>
              <a:cxnLst/>
              <a:rect l="0" t="0" r="0" b="0"/>
              <a:pathLst>
                <a:path w="58318" h="59042">
                  <a:moveTo>
                    <a:pt x="42113" y="0"/>
                  </a:moveTo>
                  <a:cubicBezTo>
                    <a:pt x="42481" y="0"/>
                    <a:pt x="42837" y="0"/>
                    <a:pt x="43193" y="0"/>
                  </a:cubicBezTo>
                  <a:cubicBezTo>
                    <a:pt x="43561" y="0"/>
                    <a:pt x="43561" y="0"/>
                    <a:pt x="44272" y="724"/>
                  </a:cubicBezTo>
                  <a:cubicBezTo>
                    <a:pt x="44640" y="724"/>
                    <a:pt x="44996" y="1448"/>
                    <a:pt x="45351" y="1803"/>
                  </a:cubicBezTo>
                  <a:cubicBezTo>
                    <a:pt x="45720" y="2527"/>
                    <a:pt x="46075" y="3251"/>
                    <a:pt x="46431" y="4331"/>
                  </a:cubicBezTo>
                  <a:cubicBezTo>
                    <a:pt x="46799" y="5410"/>
                    <a:pt x="47154" y="6121"/>
                    <a:pt x="47510" y="6845"/>
                  </a:cubicBezTo>
                  <a:cubicBezTo>
                    <a:pt x="47510" y="7569"/>
                    <a:pt x="47878" y="7925"/>
                    <a:pt x="47878" y="8649"/>
                  </a:cubicBezTo>
                  <a:cubicBezTo>
                    <a:pt x="47878" y="9004"/>
                    <a:pt x="47510" y="9360"/>
                    <a:pt x="47510" y="9360"/>
                  </a:cubicBezTo>
                  <a:cubicBezTo>
                    <a:pt x="47510" y="9728"/>
                    <a:pt x="47154" y="10084"/>
                    <a:pt x="46799" y="10084"/>
                  </a:cubicBezTo>
                  <a:lnTo>
                    <a:pt x="42113" y="12611"/>
                  </a:lnTo>
                  <a:cubicBezTo>
                    <a:pt x="45720" y="13322"/>
                    <a:pt x="48602" y="14770"/>
                    <a:pt x="50761" y="16929"/>
                  </a:cubicBezTo>
                  <a:cubicBezTo>
                    <a:pt x="53276" y="18720"/>
                    <a:pt x="55080" y="20891"/>
                    <a:pt x="56159" y="23406"/>
                  </a:cubicBezTo>
                  <a:cubicBezTo>
                    <a:pt x="57594" y="25921"/>
                    <a:pt x="58318" y="28804"/>
                    <a:pt x="58318" y="30962"/>
                  </a:cubicBezTo>
                  <a:cubicBezTo>
                    <a:pt x="58318" y="33490"/>
                    <a:pt x="57594" y="35649"/>
                    <a:pt x="56514" y="37440"/>
                  </a:cubicBezTo>
                  <a:cubicBezTo>
                    <a:pt x="55435" y="39611"/>
                    <a:pt x="54000" y="41046"/>
                    <a:pt x="52197" y="42850"/>
                  </a:cubicBezTo>
                  <a:cubicBezTo>
                    <a:pt x="50393" y="44285"/>
                    <a:pt x="47878" y="45720"/>
                    <a:pt x="44996" y="47168"/>
                  </a:cubicBezTo>
                  <a:lnTo>
                    <a:pt x="19431" y="59042"/>
                  </a:lnTo>
                  <a:cubicBezTo>
                    <a:pt x="19075" y="59042"/>
                    <a:pt x="18720" y="59042"/>
                    <a:pt x="18351" y="59042"/>
                  </a:cubicBezTo>
                  <a:cubicBezTo>
                    <a:pt x="17996" y="59042"/>
                    <a:pt x="17640" y="59042"/>
                    <a:pt x="17272" y="58331"/>
                  </a:cubicBezTo>
                  <a:cubicBezTo>
                    <a:pt x="16916" y="58331"/>
                    <a:pt x="16560" y="57607"/>
                    <a:pt x="16192" y="56528"/>
                  </a:cubicBezTo>
                  <a:cubicBezTo>
                    <a:pt x="15836" y="56159"/>
                    <a:pt x="15113" y="55080"/>
                    <a:pt x="14757" y="54000"/>
                  </a:cubicBezTo>
                  <a:cubicBezTo>
                    <a:pt x="14401" y="52921"/>
                    <a:pt x="13677" y="52210"/>
                    <a:pt x="13322" y="51130"/>
                  </a:cubicBezTo>
                  <a:cubicBezTo>
                    <a:pt x="13322" y="50406"/>
                    <a:pt x="12953" y="49682"/>
                    <a:pt x="12953" y="48971"/>
                  </a:cubicBezTo>
                  <a:cubicBezTo>
                    <a:pt x="12953" y="48603"/>
                    <a:pt x="12953" y="48247"/>
                    <a:pt x="13322" y="48247"/>
                  </a:cubicBezTo>
                  <a:cubicBezTo>
                    <a:pt x="13322" y="47523"/>
                    <a:pt x="13322" y="47523"/>
                    <a:pt x="13677" y="47523"/>
                  </a:cubicBezTo>
                  <a:lnTo>
                    <a:pt x="37440" y="36360"/>
                  </a:lnTo>
                  <a:cubicBezTo>
                    <a:pt x="39598" y="35280"/>
                    <a:pt x="41033" y="34570"/>
                    <a:pt x="42113" y="33490"/>
                  </a:cubicBezTo>
                  <a:cubicBezTo>
                    <a:pt x="42837" y="32766"/>
                    <a:pt x="43561" y="32042"/>
                    <a:pt x="44272" y="30962"/>
                  </a:cubicBezTo>
                  <a:cubicBezTo>
                    <a:pt x="44996" y="30251"/>
                    <a:pt x="45351" y="29159"/>
                    <a:pt x="45351" y="28080"/>
                  </a:cubicBezTo>
                  <a:cubicBezTo>
                    <a:pt x="45351" y="27000"/>
                    <a:pt x="44996" y="25565"/>
                    <a:pt x="44640" y="24486"/>
                  </a:cubicBezTo>
                  <a:cubicBezTo>
                    <a:pt x="43561" y="23051"/>
                    <a:pt x="42481" y="21971"/>
                    <a:pt x="40678" y="20891"/>
                  </a:cubicBezTo>
                  <a:cubicBezTo>
                    <a:pt x="38874" y="19799"/>
                    <a:pt x="36716" y="19088"/>
                    <a:pt x="33833" y="18364"/>
                  </a:cubicBezTo>
                  <a:lnTo>
                    <a:pt x="6476" y="30962"/>
                  </a:lnTo>
                  <a:cubicBezTo>
                    <a:pt x="5753" y="31331"/>
                    <a:pt x="5753" y="31331"/>
                    <a:pt x="5397" y="31331"/>
                  </a:cubicBezTo>
                  <a:cubicBezTo>
                    <a:pt x="5042" y="30962"/>
                    <a:pt x="4673" y="30962"/>
                    <a:pt x="4318" y="30607"/>
                  </a:cubicBezTo>
                  <a:cubicBezTo>
                    <a:pt x="3962" y="30251"/>
                    <a:pt x="3594" y="29527"/>
                    <a:pt x="3238" y="28804"/>
                  </a:cubicBezTo>
                  <a:cubicBezTo>
                    <a:pt x="2515" y="28080"/>
                    <a:pt x="2159" y="27368"/>
                    <a:pt x="1791" y="26289"/>
                  </a:cubicBezTo>
                  <a:cubicBezTo>
                    <a:pt x="1079" y="24841"/>
                    <a:pt x="711" y="24130"/>
                    <a:pt x="355" y="23406"/>
                  </a:cubicBezTo>
                  <a:cubicBezTo>
                    <a:pt x="355" y="22682"/>
                    <a:pt x="0" y="21971"/>
                    <a:pt x="0" y="21247"/>
                  </a:cubicBezTo>
                  <a:cubicBezTo>
                    <a:pt x="0" y="20891"/>
                    <a:pt x="0" y="20523"/>
                    <a:pt x="355" y="20167"/>
                  </a:cubicBezTo>
                  <a:cubicBezTo>
                    <a:pt x="355" y="19799"/>
                    <a:pt x="355" y="19444"/>
                    <a:pt x="1079" y="19444"/>
                  </a:cubicBezTo>
                  <a:lnTo>
                    <a:pt x="4211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Shape 657">
              <a:extLst>
                <a:ext uri="{FF2B5EF4-FFF2-40B4-BE49-F238E27FC236}">
                  <a16:creationId xmlns:a16="http://schemas.microsoft.com/office/drawing/2014/main" id="{D0879CA1-EB2C-A7D3-9853-0F236911600B}"/>
                </a:ext>
              </a:extLst>
            </p:cNvPr>
            <p:cNvSpPr/>
            <p:nvPr/>
          </p:nvSpPr>
          <p:spPr>
            <a:xfrm>
              <a:off x="1613884" y="3092755"/>
              <a:ext cx="47162" cy="30962"/>
            </a:xfrm>
            <a:custGeom>
              <a:avLst/>
              <a:gdLst/>
              <a:ahLst/>
              <a:cxnLst/>
              <a:rect l="0" t="0" r="0" b="0"/>
              <a:pathLst>
                <a:path w="47162" h="30962">
                  <a:moveTo>
                    <a:pt x="41041" y="0"/>
                  </a:moveTo>
                  <a:cubicBezTo>
                    <a:pt x="41396" y="0"/>
                    <a:pt x="41764" y="0"/>
                    <a:pt x="41764" y="0"/>
                  </a:cubicBezTo>
                  <a:cubicBezTo>
                    <a:pt x="42120" y="0"/>
                    <a:pt x="42476" y="0"/>
                    <a:pt x="42844" y="724"/>
                  </a:cubicBezTo>
                  <a:cubicBezTo>
                    <a:pt x="43200" y="724"/>
                    <a:pt x="43924" y="1448"/>
                    <a:pt x="44279" y="2159"/>
                  </a:cubicBezTo>
                  <a:cubicBezTo>
                    <a:pt x="44634" y="2883"/>
                    <a:pt x="45003" y="3963"/>
                    <a:pt x="45714" y="4686"/>
                  </a:cubicBezTo>
                  <a:cubicBezTo>
                    <a:pt x="46082" y="6121"/>
                    <a:pt x="46438" y="6845"/>
                    <a:pt x="46793" y="7569"/>
                  </a:cubicBezTo>
                  <a:cubicBezTo>
                    <a:pt x="47162" y="8280"/>
                    <a:pt x="47162" y="9360"/>
                    <a:pt x="47162" y="9728"/>
                  </a:cubicBezTo>
                  <a:cubicBezTo>
                    <a:pt x="47162" y="10084"/>
                    <a:pt x="47162" y="10807"/>
                    <a:pt x="47162" y="10807"/>
                  </a:cubicBezTo>
                  <a:cubicBezTo>
                    <a:pt x="47162" y="11163"/>
                    <a:pt x="46793" y="11519"/>
                    <a:pt x="46438" y="11519"/>
                  </a:cubicBezTo>
                  <a:lnTo>
                    <a:pt x="5036" y="30962"/>
                  </a:lnTo>
                  <a:cubicBezTo>
                    <a:pt x="4680" y="30962"/>
                    <a:pt x="4680" y="30962"/>
                    <a:pt x="4325" y="30962"/>
                  </a:cubicBezTo>
                  <a:cubicBezTo>
                    <a:pt x="3956" y="30962"/>
                    <a:pt x="3601" y="30607"/>
                    <a:pt x="3246" y="30238"/>
                  </a:cubicBezTo>
                  <a:cubicBezTo>
                    <a:pt x="2877" y="29883"/>
                    <a:pt x="2153" y="29527"/>
                    <a:pt x="2153" y="28448"/>
                  </a:cubicBezTo>
                  <a:cubicBezTo>
                    <a:pt x="1442" y="28080"/>
                    <a:pt x="1074" y="27000"/>
                    <a:pt x="718" y="25921"/>
                  </a:cubicBezTo>
                  <a:lnTo>
                    <a:pt x="0" y="24478"/>
                  </a:lnTo>
                  <a:lnTo>
                    <a:pt x="0" y="19274"/>
                  </a:lnTo>
                  <a:lnTo>
                    <a:pt x="4104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Shape 658">
              <a:extLst>
                <a:ext uri="{FF2B5EF4-FFF2-40B4-BE49-F238E27FC236}">
                  <a16:creationId xmlns:a16="http://schemas.microsoft.com/office/drawing/2014/main" id="{D4ECE5EE-4F98-F1C5-F9CE-9AD0BA49C2FE}"/>
                </a:ext>
              </a:extLst>
            </p:cNvPr>
            <p:cNvSpPr/>
            <p:nvPr/>
          </p:nvSpPr>
          <p:spPr>
            <a:xfrm>
              <a:off x="1613884" y="3090609"/>
              <a:ext cx="4680" cy="13306"/>
            </a:xfrm>
            <a:custGeom>
              <a:avLst/>
              <a:gdLst/>
              <a:ahLst/>
              <a:cxnLst/>
              <a:rect l="0" t="0" r="0" b="0"/>
              <a:pathLst>
                <a:path w="4680" h="13306">
                  <a:moveTo>
                    <a:pt x="0" y="0"/>
                  </a:moveTo>
                  <a:lnTo>
                    <a:pt x="4325" y="8991"/>
                  </a:lnTo>
                  <a:cubicBezTo>
                    <a:pt x="4325" y="9346"/>
                    <a:pt x="4680" y="9715"/>
                    <a:pt x="4325" y="9715"/>
                  </a:cubicBezTo>
                  <a:cubicBezTo>
                    <a:pt x="4325" y="10426"/>
                    <a:pt x="3956" y="10426"/>
                    <a:pt x="3956" y="10794"/>
                  </a:cubicBezTo>
                  <a:cubicBezTo>
                    <a:pt x="3601" y="11505"/>
                    <a:pt x="3246" y="11505"/>
                    <a:pt x="2153" y="12229"/>
                  </a:cubicBezTo>
                  <a:lnTo>
                    <a:pt x="0" y="1330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9" name="Shape 659">
              <a:extLst>
                <a:ext uri="{FF2B5EF4-FFF2-40B4-BE49-F238E27FC236}">
                  <a16:creationId xmlns:a16="http://schemas.microsoft.com/office/drawing/2014/main" id="{75ECB65D-5994-A9C4-470F-2F6FE04D7D53}"/>
                </a:ext>
              </a:extLst>
            </p:cNvPr>
            <p:cNvSpPr/>
            <p:nvPr/>
          </p:nvSpPr>
          <p:spPr>
            <a:xfrm>
              <a:off x="1663929" y="3084119"/>
              <a:ext cx="15468" cy="15837"/>
            </a:xfrm>
            <a:custGeom>
              <a:avLst/>
              <a:gdLst/>
              <a:ahLst/>
              <a:cxnLst/>
              <a:rect l="0" t="0" r="0" b="0"/>
              <a:pathLst>
                <a:path w="15468" h="15837">
                  <a:moveTo>
                    <a:pt x="10071" y="355"/>
                  </a:moveTo>
                  <a:cubicBezTo>
                    <a:pt x="11150" y="724"/>
                    <a:pt x="12598" y="2515"/>
                    <a:pt x="14033" y="5042"/>
                  </a:cubicBezTo>
                  <a:cubicBezTo>
                    <a:pt x="15113" y="7925"/>
                    <a:pt x="15468" y="9715"/>
                    <a:pt x="15113" y="10795"/>
                  </a:cubicBezTo>
                  <a:cubicBezTo>
                    <a:pt x="14389" y="12598"/>
                    <a:pt x="13309" y="13678"/>
                    <a:pt x="11150" y="14757"/>
                  </a:cubicBezTo>
                  <a:cubicBezTo>
                    <a:pt x="8636" y="15481"/>
                    <a:pt x="6832" y="15837"/>
                    <a:pt x="5397" y="15481"/>
                  </a:cubicBezTo>
                  <a:cubicBezTo>
                    <a:pt x="4318" y="14757"/>
                    <a:pt x="2870" y="13322"/>
                    <a:pt x="1791" y="10795"/>
                  </a:cubicBezTo>
                  <a:cubicBezTo>
                    <a:pt x="356" y="7925"/>
                    <a:pt x="0" y="6121"/>
                    <a:pt x="356" y="4673"/>
                  </a:cubicBezTo>
                  <a:cubicBezTo>
                    <a:pt x="1079" y="3594"/>
                    <a:pt x="2159" y="2515"/>
                    <a:pt x="4318" y="1079"/>
                  </a:cubicBezTo>
                  <a:cubicBezTo>
                    <a:pt x="6832" y="0"/>
                    <a:pt x="8636" y="0"/>
                    <a:pt x="10071" y="355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Shape 660">
              <a:extLst>
                <a:ext uri="{FF2B5EF4-FFF2-40B4-BE49-F238E27FC236}">
                  <a16:creationId xmlns:a16="http://schemas.microsoft.com/office/drawing/2014/main" id="{EA435DFA-63AE-CEDC-D57F-3135495ECF83}"/>
                </a:ext>
              </a:extLst>
            </p:cNvPr>
            <p:cNvSpPr/>
            <p:nvPr/>
          </p:nvSpPr>
          <p:spPr>
            <a:xfrm>
              <a:off x="1613884" y="3045955"/>
              <a:ext cx="44634" cy="32724"/>
            </a:xfrm>
            <a:custGeom>
              <a:avLst/>
              <a:gdLst/>
              <a:ahLst/>
              <a:cxnLst/>
              <a:rect l="0" t="0" r="0" b="0"/>
              <a:pathLst>
                <a:path w="44634" h="32724">
                  <a:moveTo>
                    <a:pt x="37802" y="0"/>
                  </a:moveTo>
                  <a:cubicBezTo>
                    <a:pt x="38157" y="0"/>
                    <a:pt x="38881" y="0"/>
                    <a:pt x="38881" y="0"/>
                  </a:cubicBezTo>
                  <a:cubicBezTo>
                    <a:pt x="39605" y="0"/>
                    <a:pt x="39605" y="368"/>
                    <a:pt x="39961" y="724"/>
                  </a:cubicBezTo>
                  <a:cubicBezTo>
                    <a:pt x="40317" y="1079"/>
                    <a:pt x="41041" y="1803"/>
                    <a:pt x="41396" y="2527"/>
                  </a:cubicBezTo>
                  <a:cubicBezTo>
                    <a:pt x="41764" y="3239"/>
                    <a:pt x="42476" y="3962"/>
                    <a:pt x="42844" y="5397"/>
                  </a:cubicBezTo>
                  <a:cubicBezTo>
                    <a:pt x="43200" y="6477"/>
                    <a:pt x="43924" y="7557"/>
                    <a:pt x="44279" y="8280"/>
                  </a:cubicBezTo>
                  <a:cubicBezTo>
                    <a:pt x="44279" y="9004"/>
                    <a:pt x="44634" y="9728"/>
                    <a:pt x="44634" y="10439"/>
                  </a:cubicBezTo>
                  <a:cubicBezTo>
                    <a:pt x="44634" y="10807"/>
                    <a:pt x="44634" y="11163"/>
                    <a:pt x="44279" y="11519"/>
                  </a:cubicBezTo>
                  <a:cubicBezTo>
                    <a:pt x="44279" y="11887"/>
                    <a:pt x="44279" y="11887"/>
                    <a:pt x="43555" y="12243"/>
                  </a:cubicBezTo>
                  <a:lnTo>
                    <a:pt x="0" y="32724"/>
                  </a:lnTo>
                  <a:lnTo>
                    <a:pt x="0" y="17660"/>
                  </a:lnTo>
                  <a:lnTo>
                    <a:pt x="378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Shape 661">
              <a:extLst>
                <a:ext uri="{FF2B5EF4-FFF2-40B4-BE49-F238E27FC236}">
                  <a16:creationId xmlns:a16="http://schemas.microsoft.com/office/drawing/2014/main" id="{B7FE7D36-8A80-5F69-7BA0-CBA9DB72FC40}"/>
                </a:ext>
              </a:extLst>
            </p:cNvPr>
            <p:cNvSpPr/>
            <p:nvPr/>
          </p:nvSpPr>
          <p:spPr>
            <a:xfrm>
              <a:off x="1613884" y="2979033"/>
              <a:ext cx="20162" cy="41725"/>
            </a:xfrm>
            <a:custGeom>
              <a:avLst/>
              <a:gdLst/>
              <a:ahLst/>
              <a:cxnLst/>
              <a:rect l="0" t="0" r="0" b="0"/>
              <a:pathLst>
                <a:path w="20162" h="41725">
                  <a:moveTo>
                    <a:pt x="0" y="0"/>
                  </a:moveTo>
                  <a:lnTo>
                    <a:pt x="5036" y="1403"/>
                  </a:lnTo>
                  <a:cubicBezTo>
                    <a:pt x="7563" y="2126"/>
                    <a:pt x="9354" y="3930"/>
                    <a:pt x="11513" y="6089"/>
                  </a:cubicBezTo>
                  <a:cubicBezTo>
                    <a:pt x="13316" y="8248"/>
                    <a:pt x="15120" y="11131"/>
                    <a:pt x="16555" y="14369"/>
                  </a:cubicBezTo>
                  <a:cubicBezTo>
                    <a:pt x="18359" y="17608"/>
                    <a:pt x="19438" y="20846"/>
                    <a:pt x="19438" y="23361"/>
                  </a:cubicBezTo>
                  <a:cubicBezTo>
                    <a:pt x="20162" y="26244"/>
                    <a:pt x="20162" y="28403"/>
                    <a:pt x="19438" y="30562"/>
                  </a:cubicBezTo>
                  <a:cubicBezTo>
                    <a:pt x="18714" y="32721"/>
                    <a:pt x="17635" y="34524"/>
                    <a:pt x="16199" y="36328"/>
                  </a:cubicBezTo>
                  <a:cubicBezTo>
                    <a:pt x="14764" y="37762"/>
                    <a:pt x="12960" y="39210"/>
                    <a:pt x="10802" y="39922"/>
                  </a:cubicBezTo>
                  <a:cubicBezTo>
                    <a:pt x="9354" y="40646"/>
                    <a:pt x="7563" y="41001"/>
                    <a:pt x="6116" y="41369"/>
                  </a:cubicBezTo>
                  <a:cubicBezTo>
                    <a:pt x="4680" y="41725"/>
                    <a:pt x="3246" y="41369"/>
                    <a:pt x="1442" y="41001"/>
                  </a:cubicBezTo>
                  <a:lnTo>
                    <a:pt x="0" y="40591"/>
                  </a:lnTo>
                  <a:lnTo>
                    <a:pt x="0" y="29011"/>
                  </a:lnTo>
                  <a:lnTo>
                    <a:pt x="3956" y="28758"/>
                  </a:lnTo>
                  <a:cubicBezTo>
                    <a:pt x="5404" y="28403"/>
                    <a:pt x="6116" y="27679"/>
                    <a:pt x="6839" y="26968"/>
                  </a:cubicBezTo>
                  <a:cubicBezTo>
                    <a:pt x="7563" y="26244"/>
                    <a:pt x="7919" y="25164"/>
                    <a:pt x="8275" y="24440"/>
                  </a:cubicBezTo>
                  <a:cubicBezTo>
                    <a:pt x="8643" y="23729"/>
                    <a:pt x="8643" y="22281"/>
                    <a:pt x="8643" y="21570"/>
                  </a:cubicBezTo>
                  <a:cubicBezTo>
                    <a:pt x="8643" y="20122"/>
                    <a:pt x="7919" y="19043"/>
                    <a:pt x="7563" y="17608"/>
                  </a:cubicBezTo>
                  <a:cubicBezTo>
                    <a:pt x="6116" y="15080"/>
                    <a:pt x="4680" y="13645"/>
                    <a:pt x="3246" y="12921"/>
                  </a:cubicBezTo>
                  <a:lnTo>
                    <a:pt x="0" y="1311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2" name="Shape 662">
              <a:extLst>
                <a:ext uri="{FF2B5EF4-FFF2-40B4-BE49-F238E27FC236}">
                  <a16:creationId xmlns:a16="http://schemas.microsoft.com/office/drawing/2014/main" id="{FE6D4CD5-9168-7EBB-EE40-BA7DF7E42347}"/>
                </a:ext>
              </a:extLst>
            </p:cNvPr>
            <p:cNvSpPr/>
            <p:nvPr/>
          </p:nvSpPr>
          <p:spPr>
            <a:xfrm>
              <a:off x="1685817" y="3171480"/>
              <a:ext cx="18066" cy="43181"/>
            </a:xfrm>
            <a:custGeom>
              <a:avLst/>
              <a:gdLst/>
              <a:ahLst/>
              <a:cxnLst/>
              <a:rect l="0" t="0" r="0" b="0"/>
              <a:pathLst>
                <a:path w="18066" h="43181">
                  <a:moveTo>
                    <a:pt x="0" y="0"/>
                  </a:moveTo>
                  <a:lnTo>
                    <a:pt x="1505" y="116"/>
                  </a:lnTo>
                  <a:cubicBezTo>
                    <a:pt x="4743" y="1196"/>
                    <a:pt x="6902" y="2643"/>
                    <a:pt x="9430" y="4802"/>
                  </a:cubicBezTo>
                  <a:cubicBezTo>
                    <a:pt x="11588" y="6962"/>
                    <a:pt x="13747" y="9476"/>
                    <a:pt x="15183" y="12714"/>
                  </a:cubicBezTo>
                  <a:cubicBezTo>
                    <a:pt x="16986" y="16321"/>
                    <a:pt x="17710" y="19560"/>
                    <a:pt x="18066" y="22443"/>
                  </a:cubicBezTo>
                  <a:cubicBezTo>
                    <a:pt x="18066" y="25313"/>
                    <a:pt x="17342" y="28196"/>
                    <a:pt x="16262" y="30355"/>
                  </a:cubicBezTo>
                  <a:cubicBezTo>
                    <a:pt x="15551" y="32882"/>
                    <a:pt x="13747" y="35041"/>
                    <a:pt x="11588" y="36832"/>
                  </a:cubicBezTo>
                  <a:cubicBezTo>
                    <a:pt x="9430" y="39003"/>
                    <a:pt x="6902" y="40439"/>
                    <a:pt x="4032" y="41874"/>
                  </a:cubicBezTo>
                  <a:lnTo>
                    <a:pt x="2229" y="42953"/>
                  </a:lnTo>
                  <a:lnTo>
                    <a:pt x="0" y="43181"/>
                  </a:lnTo>
                  <a:lnTo>
                    <a:pt x="0" y="29491"/>
                  </a:lnTo>
                  <a:lnTo>
                    <a:pt x="70" y="29644"/>
                  </a:lnTo>
                  <a:cubicBezTo>
                    <a:pt x="3663" y="28196"/>
                    <a:pt x="5823" y="26392"/>
                    <a:pt x="6902" y="24233"/>
                  </a:cubicBezTo>
                  <a:cubicBezTo>
                    <a:pt x="8350" y="22075"/>
                    <a:pt x="7982" y="19560"/>
                    <a:pt x="6902" y="16321"/>
                  </a:cubicBezTo>
                  <a:cubicBezTo>
                    <a:pt x="6191" y="14874"/>
                    <a:pt x="5111" y="13794"/>
                    <a:pt x="4032" y="12714"/>
                  </a:cubicBezTo>
                  <a:cubicBezTo>
                    <a:pt x="3308" y="12003"/>
                    <a:pt x="1860" y="11635"/>
                    <a:pt x="781" y="11279"/>
                  </a:cubicBezTo>
                  <a:lnTo>
                    <a:pt x="0" y="1121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3" name="Shape 663">
              <a:extLst>
                <a:ext uri="{FF2B5EF4-FFF2-40B4-BE49-F238E27FC236}">
                  <a16:creationId xmlns:a16="http://schemas.microsoft.com/office/drawing/2014/main" id="{95F29929-95E7-9C9B-4B1C-884CF189367D}"/>
                </a:ext>
              </a:extLst>
            </p:cNvPr>
            <p:cNvSpPr/>
            <p:nvPr/>
          </p:nvSpPr>
          <p:spPr>
            <a:xfrm>
              <a:off x="168478" y="154432"/>
              <a:ext cx="2826728" cy="1860487"/>
            </a:xfrm>
            <a:custGeom>
              <a:avLst/>
              <a:gdLst/>
              <a:ahLst/>
              <a:cxnLst/>
              <a:rect l="0" t="0" r="0" b="0"/>
              <a:pathLst>
                <a:path w="2826728" h="1860487">
                  <a:moveTo>
                    <a:pt x="0" y="930605"/>
                  </a:moveTo>
                  <a:cubicBezTo>
                    <a:pt x="0" y="416522"/>
                    <a:pt x="632879" y="0"/>
                    <a:pt x="1413370" y="0"/>
                  </a:cubicBezTo>
                  <a:cubicBezTo>
                    <a:pt x="2193849" y="0"/>
                    <a:pt x="2826728" y="416522"/>
                    <a:pt x="2826728" y="930605"/>
                  </a:cubicBezTo>
                  <a:cubicBezTo>
                    <a:pt x="2826728" y="1444320"/>
                    <a:pt x="2193849" y="1860487"/>
                    <a:pt x="1413370" y="1860487"/>
                  </a:cubicBezTo>
                  <a:cubicBezTo>
                    <a:pt x="632879" y="1860487"/>
                    <a:pt x="0" y="1444320"/>
                    <a:pt x="0" y="930605"/>
                  </a:cubicBezTo>
                  <a:close/>
                </a:path>
              </a:pathLst>
            </a:custGeom>
            <a:ln w="32759" cap="flat">
              <a:round/>
            </a:ln>
          </p:spPr>
          <p:style>
            <a:lnRef idx="1">
              <a:srgbClr val="FF26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4" name="Shape 664">
              <a:extLst>
                <a:ext uri="{FF2B5EF4-FFF2-40B4-BE49-F238E27FC236}">
                  <a16:creationId xmlns:a16="http://schemas.microsoft.com/office/drawing/2014/main" id="{E7E5A6F8-B184-F546-94FF-1F4F167B8135}"/>
                </a:ext>
              </a:extLst>
            </p:cNvPr>
            <p:cNvSpPr/>
            <p:nvPr/>
          </p:nvSpPr>
          <p:spPr>
            <a:xfrm>
              <a:off x="1603439" y="1878838"/>
              <a:ext cx="803160" cy="1918805"/>
            </a:xfrm>
            <a:custGeom>
              <a:avLst/>
              <a:gdLst/>
              <a:ahLst/>
              <a:cxnLst/>
              <a:rect l="0" t="0" r="0" b="0"/>
              <a:pathLst>
                <a:path w="803160" h="1918805">
                  <a:moveTo>
                    <a:pt x="803160" y="1918805"/>
                  </a:moveTo>
                  <a:cubicBezTo>
                    <a:pt x="783730" y="1890001"/>
                    <a:pt x="763930" y="1860842"/>
                    <a:pt x="711009" y="1809001"/>
                  </a:cubicBezTo>
                  <a:cubicBezTo>
                    <a:pt x="657720" y="1756804"/>
                    <a:pt x="570967" y="1689481"/>
                    <a:pt x="483844" y="1607045"/>
                  </a:cubicBezTo>
                  <a:cubicBezTo>
                    <a:pt x="396367" y="1524242"/>
                    <a:pt x="267119" y="1426680"/>
                    <a:pt x="186486" y="1312558"/>
                  </a:cubicBezTo>
                  <a:cubicBezTo>
                    <a:pt x="106210" y="1198080"/>
                    <a:pt x="3239" y="1067766"/>
                    <a:pt x="1803" y="920877"/>
                  </a:cubicBezTo>
                  <a:cubicBezTo>
                    <a:pt x="0" y="774002"/>
                    <a:pt x="54724" y="585356"/>
                    <a:pt x="176403" y="432003"/>
                  </a:cubicBezTo>
                  <a:cubicBezTo>
                    <a:pt x="298450" y="278638"/>
                    <a:pt x="733323" y="0"/>
                    <a:pt x="733323" y="0"/>
                  </a:cubicBezTo>
                </a:path>
              </a:pathLst>
            </a:custGeom>
            <a:ln w="32759" cap="flat">
              <a:round/>
            </a:ln>
          </p:spPr>
          <p:style>
            <a:lnRef idx="1">
              <a:srgbClr val="FF26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5" name="Shape 665">
              <a:extLst>
                <a:ext uri="{FF2B5EF4-FFF2-40B4-BE49-F238E27FC236}">
                  <a16:creationId xmlns:a16="http://schemas.microsoft.com/office/drawing/2014/main" id="{6C1DA30B-DE68-345D-84DF-6A12EF363B79}"/>
                </a:ext>
              </a:extLst>
            </p:cNvPr>
            <p:cNvSpPr/>
            <p:nvPr/>
          </p:nvSpPr>
          <p:spPr>
            <a:xfrm>
              <a:off x="532447" y="1712519"/>
              <a:ext cx="277559" cy="203403"/>
            </a:xfrm>
            <a:custGeom>
              <a:avLst/>
              <a:gdLst/>
              <a:ahLst/>
              <a:cxnLst/>
              <a:rect l="0" t="0" r="0" b="0"/>
              <a:pathLst>
                <a:path w="277559" h="203403">
                  <a:moveTo>
                    <a:pt x="0" y="0"/>
                  </a:moveTo>
                  <a:lnTo>
                    <a:pt x="191516" y="142202"/>
                  </a:lnTo>
                  <a:cubicBezTo>
                    <a:pt x="237592" y="176403"/>
                    <a:pt x="277559" y="203403"/>
                    <a:pt x="277559" y="203403"/>
                  </a:cubicBezTo>
                </a:path>
              </a:pathLst>
            </a:custGeom>
            <a:ln w="32759" cap="flat">
              <a:round/>
            </a:ln>
          </p:spPr>
          <p:style>
            <a:lnRef idx="1">
              <a:srgbClr val="FFFB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97A81D3-0FFF-8315-49C6-88EE6FE5B3C5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633764" y="2983675"/>
              <a:ext cx="46075" cy="77688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3E8B72A7-8792-09F4-CEA6-3041626B3B5A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673363" y="2993390"/>
              <a:ext cx="39598" cy="770763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52756D1E-AACB-41DC-6C14-E59388AB5FCB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733840" y="3062884"/>
              <a:ext cx="46444" cy="776516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2D4BD1E2-27D7-D9DA-F231-A19B6BEDC533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733840" y="3082671"/>
              <a:ext cx="65519" cy="681482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587594DF-8339-7EB5-06B3-442A618C7528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779560" y="3082671"/>
              <a:ext cx="34925" cy="678244"/>
            </a:xfrm>
            <a:prstGeom prst="rect">
              <a:avLst/>
            </a:prstGeom>
          </p:spPr>
        </p:pic>
        <p:pic>
          <p:nvPicPr>
            <p:cNvPr id="51" name="Picture 50" descr="A close up of a green plant&#10;&#10;AI-generated content may be incorrect.">
              <a:extLst>
                <a:ext uri="{FF2B5EF4-FFF2-40B4-BE49-F238E27FC236}">
                  <a16:creationId xmlns:a16="http://schemas.microsoft.com/office/drawing/2014/main" id="{8B81C2F7-C8EA-A91A-7B1F-78D4A14B56B9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2748242" y="3077642"/>
              <a:ext cx="543954" cy="729717"/>
            </a:xfrm>
            <a:prstGeom prst="rect">
              <a:avLst/>
            </a:prstGeom>
          </p:spPr>
        </p:pic>
        <p:pic>
          <p:nvPicPr>
            <p:cNvPr id="52" name="Picture 51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C79E6392-0B22-49A0-178F-2F0EC29E2C52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2522880" y="3383991"/>
              <a:ext cx="271805" cy="219964"/>
            </a:xfrm>
            <a:prstGeom prst="rect">
              <a:avLst/>
            </a:prstGeom>
          </p:spPr>
        </p:pic>
        <p:sp>
          <p:nvSpPr>
            <p:cNvPr id="53" name="Shape 680">
              <a:extLst>
                <a:ext uri="{FF2B5EF4-FFF2-40B4-BE49-F238E27FC236}">
                  <a16:creationId xmlns:a16="http://schemas.microsoft.com/office/drawing/2014/main" id="{EA7F6200-D65F-91AB-98F2-F25DDFD4F8A0}"/>
                </a:ext>
              </a:extLst>
            </p:cNvPr>
            <p:cNvSpPr/>
            <p:nvPr/>
          </p:nvSpPr>
          <p:spPr>
            <a:xfrm>
              <a:off x="2548801" y="3396958"/>
              <a:ext cx="218884" cy="166675"/>
            </a:xfrm>
            <a:custGeom>
              <a:avLst/>
              <a:gdLst/>
              <a:ahLst/>
              <a:cxnLst/>
              <a:rect l="0" t="0" r="0" b="0"/>
              <a:pathLst>
                <a:path w="218884" h="166675">
                  <a:moveTo>
                    <a:pt x="38519" y="0"/>
                  </a:moveTo>
                  <a:lnTo>
                    <a:pt x="218884" y="81356"/>
                  </a:lnTo>
                  <a:lnTo>
                    <a:pt x="180366" y="166675"/>
                  </a:lnTo>
                  <a:lnTo>
                    <a:pt x="0" y="84963"/>
                  </a:lnTo>
                  <a:lnTo>
                    <a:pt x="3851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665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BD1741ED-7C04-0921-E5B1-B87CAE2E9B28}"/>
                </a:ext>
              </a:extLst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2596325" y="3506394"/>
              <a:ext cx="159118" cy="137160"/>
            </a:xfrm>
            <a:prstGeom prst="rect">
              <a:avLst/>
            </a:prstGeom>
          </p:spPr>
        </p:pic>
        <p:sp>
          <p:nvSpPr>
            <p:cNvPr id="55" name="Shape 683">
              <a:extLst>
                <a:ext uri="{FF2B5EF4-FFF2-40B4-BE49-F238E27FC236}">
                  <a16:creationId xmlns:a16="http://schemas.microsoft.com/office/drawing/2014/main" id="{F7CB3BC6-D89D-79A1-F997-430B6DB74C6F}"/>
                </a:ext>
              </a:extLst>
            </p:cNvPr>
            <p:cNvSpPr/>
            <p:nvPr/>
          </p:nvSpPr>
          <p:spPr>
            <a:xfrm>
              <a:off x="2623680" y="3521164"/>
              <a:ext cx="105842" cy="83160"/>
            </a:xfrm>
            <a:custGeom>
              <a:avLst/>
              <a:gdLst/>
              <a:ahLst/>
              <a:cxnLst/>
              <a:rect l="0" t="0" r="0" b="0"/>
              <a:pathLst>
                <a:path w="105842" h="83160">
                  <a:moveTo>
                    <a:pt x="20168" y="0"/>
                  </a:moveTo>
                  <a:lnTo>
                    <a:pt x="105842" y="38519"/>
                  </a:lnTo>
                  <a:lnTo>
                    <a:pt x="85687" y="83160"/>
                  </a:lnTo>
                  <a:lnTo>
                    <a:pt x="0" y="44272"/>
                  </a:lnTo>
                  <a:lnTo>
                    <a:pt x="201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665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6" name="Shape 684">
              <a:extLst>
                <a:ext uri="{FF2B5EF4-FFF2-40B4-BE49-F238E27FC236}">
                  <a16:creationId xmlns:a16="http://schemas.microsoft.com/office/drawing/2014/main" id="{53F61E87-6F91-AE96-8A5D-D57038B7D9D3}"/>
                </a:ext>
              </a:extLst>
            </p:cNvPr>
            <p:cNvSpPr/>
            <p:nvPr/>
          </p:nvSpPr>
          <p:spPr>
            <a:xfrm>
              <a:off x="2623680" y="3521164"/>
              <a:ext cx="105842" cy="83160"/>
            </a:xfrm>
            <a:custGeom>
              <a:avLst/>
              <a:gdLst/>
              <a:ahLst/>
              <a:cxnLst/>
              <a:rect l="0" t="0" r="0" b="0"/>
              <a:pathLst>
                <a:path w="105842" h="83160">
                  <a:moveTo>
                    <a:pt x="20168" y="0"/>
                  </a:moveTo>
                  <a:lnTo>
                    <a:pt x="105842" y="38519"/>
                  </a:lnTo>
                  <a:lnTo>
                    <a:pt x="85687" y="83160"/>
                  </a:lnTo>
                  <a:lnTo>
                    <a:pt x="0" y="44272"/>
                  </a:lnTo>
                  <a:lnTo>
                    <a:pt x="20168" y="0"/>
                  </a:lnTo>
                  <a:close/>
                </a:path>
              </a:pathLst>
            </a:custGeom>
            <a:ln w="12600" cap="flat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7216935-0CCA-0ADC-3E1D-AA01330F4952}"/>
                </a:ext>
              </a:extLst>
            </p:cNvPr>
            <p:cNvSpPr/>
            <p:nvPr/>
          </p:nvSpPr>
          <p:spPr>
            <a:xfrm>
              <a:off x="1308608" y="827325"/>
              <a:ext cx="1517537" cy="26050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kern="100">
                  <a:solidFill>
                    <a:srgbClr val="FDFFF8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Recycler Ring </a:t>
              </a:r>
              <a:endParaRPr lang="en-US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477DA13-45B0-216B-6607-247AC21CD81B}"/>
                </a:ext>
              </a:extLst>
            </p:cNvPr>
            <p:cNvSpPr/>
            <p:nvPr/>
          </p:nvSpPr>
          <p:spPr>
            <a:xfrm>
              <a:off x="2092325" y="2473245"/>
              <a:ext cx="1388122" cy="26050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kern="100">
                  <a:solidFill>
                    <a:srgbClr val="FDFFF8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Delivery Ring</a:t>
              </a:r>
              <a:endParaRPr lang="en-US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pic>
          <p:nvPicPr>
            <p:cNvPr id="59" name="Picture 58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EE3280D4-7E0D-F140-A2EE-DBD4EA1E1E4F}"/>
                </a:ext>
              </a:extLst>
            </p:cNvPr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2248205" y="3386163"/>
              <a:ext cx="178918" cy="173876"/>
            </a:xfrm>
            <a:prstGeom prst="rect">
              <a:avLst/>
            </a:prstGeom>
          </p:spPr>
        </p:pic>
        <p:sp>
          <p:nvSpPr>
            <p:cNvPr id="60" name="Shape 689">
              <a:extLst>
                <a:ext uri="{FF2B5EF4-FFF2-40B4-BE49-F238E27FC236}">
                  <a16:creationId xmlns:a16="http://schemas.microsoft.com/office/drawing/2014/main" id="{6EE0892E-321B-C694-365A-350A24AB6737}"/>
                </a:ext>
              </a:extLst>
            </p:cNvPr>
            <p:cNvSpPr/>
            <p:nvPr/>
          </p:nvSpPr>
          <p:spPr>
            <a:xfrm>
              <a:off x="2275560" y="3398761"/>
              <a:ext cx="123838" cy="122758"/>
            </a:xfrm>
            <a:custGeom>
              <a:avLst/>
              <a:gdLst/>
              <a:ahLst/>
              <a:cxnLst/>
              <a:rect l="0" t="0" r="0" b="0"/>
              <a:pathLst>
                <a:path w="123838" h="122758">
                  <a:moveTo>
                    <a:pt x="39967" y="0"/>
                  </a:moveTo>
                  <a:lnTo>
                    <a:pt x="123838" y="41034"/>
                  </a:lnTo>
                  <a:lnTo>
                    <a:pt x="84239" y="122758"/>
                  </a:lnTo>
                  <a:lnTo>
                    <a:pt x="0" y="81712"/>
                  </a:lnTo>
                  <a:lnTo>
                    <a:pt x="399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665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61" name="Shape 690">
              <a:extLst>
                <a:ext uri="{FF2B5EF4-FFF2-40B4-BE49-F238E27FC236}">
                  <a16:creationId xmlns:a16="http://schemas.microsoft.com/office/drawing/2014/main" id="{37AB98BF-EF45-1C5F-ED3C-816C349A41E8}"/>
                </a:ext>
              </a:extLst>
            </p:cNvPr>
            <p:cNvSpPr/>
            <p:nvPr/>
          </p:nvSpPr>
          <p:spPr>
            <a:xfrm>
              <a:off x="2275560" y="3398761"/>
              <a:ext cx="123838" cy="122758"/>
            </a:xfrm>
            <a:custGeom>
              <a:avLst/>
              <a:gdLst/>
              <a:ahLst/>
              <a:cxnLst/>
              <a:rect l="0" t="0" r="0" b="0"/>
              <a:pathLst>
                <a:path w="123838" h="122758">
                  <a:moveTo>
                    <a:pt x="39967" y="0"/>
                  </a:moveTo>
                  <a:lnTo>
                    <a:pt x="123838" y="41034"/>
                  </a:lnTo>
                  <a:lnTo>
                    <a:pt x="84239" y="122758"/>
                  </a:lnTo>
                  <a:lnTo>
                    <a:pt x="0" y="81712"/>
                  </a:lnTo>
                  <a:lnTo>
                    <a:pt x="39967" y="0"/>
                  </a:lnTo>
                  <a:close/>
                </a:path>
              </a:pathLst>
            </a:custGeom>
            <a:ln w="12600" cap="flat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41DDDEB-C4B1-76F6-1AA5-058CEB8AE28A}"/>
                </a:ext>
              </a:extLst>
            </p:cNvPr>
            <p:cNvSpPr/>
            <p:nvPr/>
          </p:nvSpPr>
          <p:spPr>
            <a:xfrm>
              <a:off x="2747518" y="3250485"/>
              <a:ext cx="582251" cy="26050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kern="100">
                  <a:solidFill>
                    <a:srgbClr val="FDFFF8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Mu2e</a:t>
              </a:r>
              <a:endParaRPr lang="en-US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3F0A874C-4689-944E-EF3B-DA4A3C1B7F2C}"/>
                </a:ext>
              </a:extLst>
            </p:cNvPr>
            <p:cNvSpPr/>
            <p:nvPr/>
          </p:nvSpPr>
          <p:spPr>
            <a:xfrm>
              <a:off x="2336038" y="3520843"/>
              <a:ext cx="335547" cy="26050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kern="100">
                  <a:solidFill>
                    <a:srgbClr val="FDFFF8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g-2</a:t>
              </a:r>
              <a:endParaRPr lang="en-US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E6B0600-27D8-62B0-B289-B478B2DA0144}"/>
                </a:ext>
              </a:extLst>
            </p:cNvPr>
            <p:cNvSpPr/>
            <p:nvPr/>
          </p:nvSpPr>
          <p:spPr>
            <a:xfrm>
              <a:off x="794525" y="3479085"/>
              <a:ext cx="1413072" cy="26050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kern="100" dirty="0">
                  <a:solidFill>
                    <a:srgbClr val="FDFFF8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Booster Ring </a:t>
              </a:r>
              <a:endParaRPr lang="en-US" sz="11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sp>
        <p:nvSpPr>
          <p:cNvPr id="66" name="Rectangle 60">
            <a:extLst>
              <a:ext uri="{FF2B5EF4-FFF2-40B4-BE49-F238E27FC236}">
                <a16:creationId xmlns:a16="http://schemas.microsoft.com/office/drawing/2014/main" id="{DC7F83AC-489D-ACAE-DF2D-51C2C1969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31" name="TextBox 128">
            <a:extLst>
              <a:ext uri="{FF2B5EF4-FFF2-40B4-BE49-F238E27FC236}">
                <a16:creationId xmlns:a16="http://schemas.microsoft.com/office/drawing/2014/main" id="{349D8CC8-C6A6-FD86-1998-A75195CD31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3103362"/>
              </p:ext>
            </p:extLst>
          </p:nvPr>
        </p:nvGraphicFramePr>
        <p:xfrm>
          <a:off x="486717" y="1902538"/>
          <a:ext cx="5182060" cy="3693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793572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6E02E-3CD1-5305-A4A7-B17EA37B7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8" y="37973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 Mu2e Experiment (1)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E729C-4014-FB72-37C6-30A258EDD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77766-5497-41CE-B03D-E45D5676BEF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B0C6FA-5049-1981-6BC8-816E84156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A18B-0B42-4CDB-95D6-C0298FD6D769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F5689857-0C3E-3E03-C2F2-17E273E4D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1046163"/>
            <a:ext cx="8556625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2864A68A-9B3F-E58E-6C0E-BF8EA9808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286" y="3330575"/>
            <a:ext cx="3043238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2241F3-3F3A-8817-3558-53563A04530C}"/>
              </a:ext>
            </a:extLst>
          </p:cNvPr>
          <p:cNvSpPr txBox="1"/>
          <p:nvPr/>
        </p:nvSpPr>
        <p:spPr>
          <a:xfrm>
            <a:off x="376238" y="3184462"/>
            <a:ext cx="11657294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Target / Solenoid: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Proton beam strikes target, producing mostly pions </a:t>
            </a:r>
          </a:p>
          <a:p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decaying to muons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Graded magnetic field contains pions/muons and </a:t>
            </a:r>
          </a:p>
          <a:p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collimate them into the transport solenoid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→ high </a:t>
            </a:r>
          </a:p>
          <a:p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muons intensity</a:t>
            </a:r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Extinction monitor downstream of  the target to monitor primary proton beam</a:t>
            </a:r>
          </a:p>
        </p:txBody>
      </p:sp>
    </p:spTree>
    <p:extLst>
      <p:ext uri="{BB962C8B-B14F-4D97-AF65-F5344CB8AC3E}">
        <p14:creationId xmlns:p14="http://schemas.microsoft.com/office/powerpoint/2010/main" val="2053526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2040</TotalTime>
  <Words>1618</Words>
  <Application>Microsoft Office PowerPoint</Application>
  <PresentationFormat>Widescreen</PresentationFormat>
  <Paragraphs>261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Aptos</vt:lpstr>
      <vt:lpstr>Aptos Display</vt:lpstr>
      <vt:lpstr>Arial</vt:lpstr>
      <vt:lpstr>Calibri</vt:lpstr>
      <vt:lpstr>helevtica</vt:lpstr>
      <vt:lpstr>Lucida Grande</vt:lpstr>
      <vt:lpstr>Symbol</vt:lpstr>
      <vt:lpstr>Times</vt:lpstr>
      <vt:lpstr>Times New Roman</vt:lpstr>
      <vt:lpstr>Wingdings</vt:lpstr>
      <vt:lpstr>Office Theme</vt:lpstr>
      <vt:lpstr>The Mu2e Experiment at Fermilab:  Overview, Status, and Prospects for Uncovering New Physics</vt:lpstr>
      <vt:lpstr>Why m → e Conversion?</vt:lpstr>
      <vt:lpstr>What we know about CLFV?</vt:lpstr>
      <vt:lpstr>What we know about CLFV?</vt:lpstr>
      <vt:lpstr>Scientific Objectives of the Mu2e Experiment</vt:lpstr>
      <vt:lpstr>Experimental Concept</vt:lpstr>
      <vt:lpstr>The Mu2e Collaboration</vt:lpstr>
      <vt:lpstr>Fermilab Accelerator</vt:lpstr>
      <vt:lpstr>The Mu2e Experiment (1)</vt:lpstr>
      <vt:lpstr>The Mu2e Experiment (2)</vt:lpstr>
      <vt:lpstr>The Mu2e Experiment (3)</vt:lpstr>
      <vt:lpstr>Mu2e Tracking </vt:lpstr>
      <vt:lpstr> Mu2e Calorimeter</vt:lpstr>
      <vt:lpstr>Cosmic Ray Background</vt:lpstr>
      <vt:lpstr>Mu2e Cosmic Ray Veto (CRV)</vt:lpstr>
      <vt:lpstr>Cosmic Ray Tests</vt:lpstr>
      <vt:lpstr>Mu2e Sensitivity Projections</vt:lpstr>
      <vt:lpstr>Summary and Conclusion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kamal kamal</dc:creator>
  <cp:lastModifiedBy>kamal kamal</cp:lastModifiedBy>
  <cp:revision>18</cp:revision>
  <dcterms:created xsi:type="dcterms:W3CDTF">2025-03-03T18:07:35Z</dcterms:created>
  <dcterms:modified xsi:type="dcterms:W3CDTF">2025-03-07T18:12:57Z</dcterms:modified>
</cp:coreProperties>
</file>