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30"/>
  </p:notesMasterIdLst>
  <p:sldIdLst>
    <p:sldId id="256" r:id="rId2"/>
    <p:sldId id="1742" r:id="rId3"/>
    <p:sldId id="1743" r:id="rId4"/>
    <p:sldId id="1719" r:id="rId5"/>
    <p:sldId id="1721" r:id="rId6"/>
    <p:sldId id="1733" r:id="rId7"/>
    <p:sldId id="1726" r:id="rId8"/>
    <p:sldId id="1736" r:id="rId9"/>
    <p:sldId id="1722" r:id="rId10"/>
    <p:sldId id="1731" r:id="rId11"/>
    <p:sldId id="1739" r:id="rId12"/>
    <p:sldId id="1732" r:id="rId13"/>
    <p:sldId id="1725" r:id="rId14"/>
    <p:sldId id="1746" r:id="rId15"/>
    <p:sldId id="1741" r:id="rId16"/>
    <p:sldId id="1727" r:id="rId17"/>
    <p:sldId id="1729" r:id="rId18"/>
    <p:sldId id="1734" r:id="rId19"/>
    <p:sldId id="1602" r:id="rId20"/>
    <p:sldId id="1706" r:id="rId21"/>
    <p:sldId id="1689" r:id="rId22"/>
    <p:sldId id="1670" r:id="rId23"/>
    <p:sldId id="1703" r:id="rId24"/>
    <p:sldId id="1671" r:id="rId25"/>
    <p:sldId id="1672" r:id="rId26"/>
    <p:sldId id="1678" r:id="rId27"/>
    <p:sldId id="1738" r:id="rId28"/>
    <p:sldId id="1740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k31rd" initials="g" lastIdx="1" clrIdx="0">
    <p:extLst>
      <p:ext uri="{19B8F6BF-5375-455C-9EA6-DF929625EA0E}">
        <p15:presenceInfo xmlns:p15="http://schemas.microsoft.com/office/powerpoint/2012/main" userId="S::gik31rd@uniwuerzburg.onmicrosoft.com::7707a59a-5c71-4f78-95d7-c74465021d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9300"/>
    <a:srgbClr val="00FDFF"/>
    <a:srgbClr val="FF40FF"/>
    <a:srgbClr val="00FA00"/>
    <a:srgbClr val="FF7C00"/>
    <a:srgbClr val="FF2968"/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8"/>
    <p:restoredTop sz="95014"/>
  </p:normalViewPr>
  <p:slideViewPr>
    <p:cSldViewPr snapToGrid="0" snapToObjects="1">
      <p:cViewPr>
        <p:scale>
          <a:sx n="125" d="100"/>
          <a:sy n="125" d="100"/>
        </p:scale>
        <p:origin x="504" y="-136"/>
      </p:cViewPr>
      <p:guideLst>
        <p:guide orient="horz" pos="202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E6F7A1-9A85-FD4B-96CA-EDB094A8EF7F}" type="datetimeFigureOut">
              <a:rPr lang="en-DE" smtClean="0"/>
              <a:t>17.02.24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716E6-8834-CE4E-B7FC-727BBAC0C9A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65820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19336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11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337057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12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738344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13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280621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14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482662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15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991379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16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851537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17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191856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18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223697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19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987265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20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52362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3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916716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27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727235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28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06854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44691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69412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10277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7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79354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45693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9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10177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B716E6-8834-CE4E-B7FC-727BBAC0C9A6}" type="slidenum">
              <a:rPr lang="en-DE" smtClean="0"/>
              <a:t>10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68418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2729" y="6640257"/>
            <a:ext cx="951271" cy="182561"/>
          </a:xfrm>
        </p:spPr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12258" y="6640257"/>
            <a:ext cx="7767483" cy="188910"/>
          </a:xfrm>
        </p:spPr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7999" y="6640257"/>
            <a:ext cx="951272" cy="188910"/>
          </a:xfrm>
        </p:spPr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81801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24422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34266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68840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00218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1500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dirty="0"/>
              <a:t>  Click to edit Master text styles</a:t>
            </a:r>
          </a:p>
          <a:p>
            <a:pPr lvl="1"/>
            <a:r>
              <a:rPr lang="en-GB" dirty="0"/>
              <a:t>  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1988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57B6D-1FB3-E841-8B29-4B399FDE6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85DED9-5CD9-CC46-828B-BD1133B86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AA7B50-E141-0E47-91E4-0506186CA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314A6-ECE3-B244-9166-29170F294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A572A5B-354F-174A-8934-41C91A18E0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5600" y="1443600"/>
            <a:ext cx="2271600" cy="2559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6869F8E-4ADF-5D47-BEBA-716893915D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5600" y="3952800"/>
            <a:ext cx="2271600" cy="2559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6F522A4F-4E2F-B24C-A415-92CE45E3F3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35200" y="1443600"/>
            <a:ext cx="2271600" cy="2559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D4A9D84A-CED4-AB47-B1D5-B25CB2292BC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35200" y="3952800"/>
            <a:ext cx="2271600" cy="2559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9FD70B97-110B-564A-8420-5EC426CBCB7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78800" y="1443600"/>
            <a:ext cx="2271600" cy="2559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3CC9FC5B-3472-CF4E-949A-AE09B70C03B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14800" y="1443600"/>
            <a:ext cx="2271600" cy="2559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DB67336D-C9C3-CC42-ACD2-F5ECCC57E02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78800" y="3952800"/>
            <a:ext cx="2271600" cy="2559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943A688F-1AE6-834D-8AB2-643DAEA2194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514800" y="3952800"/>
            <a:ext cx="2271600" cy="2559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7930BC02-DB0E-ED40-AA25-33CFF0A7B3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9265" y="855405"/>
            <a:ext cx="11415251" cy="588195"/>
          </a:xfrm>
        </p:spPr>
        <p:txBody>
          <a:bodyPr/>
          <a:lstStyle/>
          <a:p>
            <a:pPr lvl="0"/>
            <a:r>
              <a:rPr lang="en-GB" dirty="0"/>
              <a:t>  Click to edit Master text styles</a:t>
            </a:r>
          </a:p>
          <a:p>
            <a:pPr lvl="1"/>
            <a:r>
              <a:rPr lang="en-GB" dirty="0"/>
              <a:t>  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674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57B6D-1FB3-E841-8B29-4B399FDE6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85DED9-5CD9-CC46-828B-BD1133B86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AA7B50-E141-0E47-91E4-0506186CA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314A6-ECE3-B244-9166-29170F294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A572A5B-354F-174A-8934-41C91A18E0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0000" y="1260000"/>
            <a:ext cx="3538800" cy="52992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7930BC02-DB0E-ED40-AA25-33CFF0A7B3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9265" y="855405"/>
            <a:ext cx="11415251" cy="588195"/>
          </a:xfrm>
        </p:spPr>
        <p:txBody>
          <a:bodyPr/>
          <a:lstStyle/>
          <a:p>
            <a:pPr lvl="0"/>
            <a:r>
              <a:rPr lang="en-GB" dirty="0"/>
              <a:t>  Click to edit Master text styles</a:t>
            </a:r>
          </a:p>
          <a:p>
            <a:pPr lvl="1"/>
            <a:r>
              <a:rPr lang="en-GB" dirty="0"/>
              <a:t>  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AF3A2AEE-CB7E-9049-89AE-D0290868E4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0000" y="1260000"/>
            <a:ext cx="3538800" cy="52992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0F7F9A08-48AC-204A-A41A-8949335E05A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00000" y="1260000"/>
            <a:ext cx="3538800" cy="52992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8673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57B6D-1FB3-E841-8B29-4B399FDE6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85DED9-5CD9-CC46-828B-BD1133B86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AA7B50-E141-0E47-91E4-0506186CA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314A6-ECE3-B244-9166-29170F294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A572A5B-354F-174A-8934-41C91A18E0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0000" y="1260000"/>
            <a:ext cx="3538800" cy="52992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7930BC02-DB0E-ED40-AA25-33CFF0A7B3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9265" y="855405"/>
            <a:ext cx="11415251" cy="588195"/>
          </a:xfrm>
        </p:spPr>
        <p:txBody>
          <a:bodyPr/>
          <a:lstStyle/>
          <a:p>
            <a:pPr lvl="0"/>
            <a:r>
              <a:rPr lang="en-GB" dirty="0"/>
              <a:t>  Click to edit Master text styles</a:t>
            </a:r>
          </a:p>
          <a:p>
            <a:pPr lvl="1"/>
            <a:r>
              <a:rPr lang="en-GB" dirty="0"/>
              <a:t>  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AF3A2AEE-CB7E-9049-89AE-D0290868E4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0000" y="1260000"/>
            <a:ext cx="3538800" cy="52992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0F7F9A08-48AC-204A-A41A-8949335E05A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00000" y="1260000"/>
            <a:ext cx="3538800" cy="52992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014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56368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9965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90362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5080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9265" y="70158"/>
            <a:ext cx="11415251" cy="657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265" y="855405"/>
            <a:ext cx="11415251" cy="5565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  Click to edit Master text styles</a:t>
            </a:r>
          </a:p>
          <a:p>
            <a:pPr lvl="1"/>
            <a:r>
              <a:rPr lang="en-GB" dirty="0"/>
              <a:t>  Second level</a:t>
            </a:r>
          </a:p>
          <a:p>
            <a:pPr lvl="2"/>
            <a:r>
              <a:rPr lang="en-GB" dirty="0"/>
              <a:t> 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 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9265" y="6499123"/>
            <a:ext cx="1150374" cy="217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19/02/2024</a:t>
            </a:r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5949" y="6499123"/>
            <a:ext cx="8675394" cy="217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66311" y="6499123"/>
            <a:ext cx="1078204" cy="217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276D0-20B7-0849-A637-902A48E1D646}" type="slidenum">
              <a:rPr lang="en-DE" smtClean="0"/>
              <a:t>‹#›</a:t>
            </a:fld>
            <a:endParaRPr lang="en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0D6EDA-2601-3E4E-835D-96CFC9604BA9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-4096" y="0"/>
            <a:ext cx="5417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92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85" r:id="rId4"/>
    <p:sldLayoutId id="2147483686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q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 Unicode MS" panose="020B0604020202020204" pitchFamily="34" charset="-128"/>
        <a:buChar char="✦"/>
        <a:defRPr sz="2200" kern="120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kern="1200">
          <a:solidFill>
            <a:srgbClr val="FF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Zapf Dingbats"/>
        <a:buChar char="◆"/>
        <a:defRPr sz="1400" kern="1200">
          <a:solidFill>
            <a:srgbClr val="00B05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TIXGeneral-Regular" pitchFamily="2" charset="2"/>
        <a:buChar char="⭐"/>
        <a:defRPr sz="1000" kern="1200">
          <a:solidFill>
            <a:srgbClr val="7030A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4.emf"/><Relationship Id="rId7" Type="http://schemas.openxmlformats.org/officeDocument/2006/relationships/image" Target="../media/image4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11" Type="http://schemas.openxmlformats.org/officeDocument/2006/relationships/image" Target="../media/image51.png"/><Relationship Id="rId5" Type="http://schemas.openxmlformats.org/officeDocument/2006/relationships/image" Target="../media/image45.emf"/><Relationship Id="rId10" Type="http://schemas.openxmlformats.org/officeDocument/2006/relationships/image" Target="../media/image50.emf"/><Relationship Id="rId4" Type="http://schemas.openxmlformats.org/officeDocument/2006/relationships/image" Target="../media/image421.png"/><Relationship Id="rId9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52.emf"/><Relationship Id="rId7" Type="http://schemas.openxmlformats.org/officeDocument/2006/relationships/image" Target="../media/image490.pn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nk.springer.com/article/10.1007/JHEP12(2023)107" TargetMode="External"/><Relationship Id="rId11" Type="http://schemas.openxmlformats.org/officeDocument/2006/relationships/image" Target="../media/image71.png"/><Relationship Id="rId5" Type="http://schemas.openxmlformats.org/officeDocument/2006/relationships/image" Target="../media/image48.png"/><Relationship Id="rId10" Type="http://schemas.openxmlformats.org/officeDocument/2006/relationships/image" Target="../media/image55.emf"/><Relationship Id="rId4" Type="http://schemas.openxmlformats.org/officeDocument/2006/relationships/image" Target="../media/image46.png"/><Relationship Id="rId9" Type="http://schemas.openxmlformats.org/officeDocument/2006/relationships/image" Target="../media/image5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image" Target="../media/image56.emf"/><Relationship Id="rId7" Type="http://schemas.openxmlformats.org/officeDocument/2006/relationships/image" Target="../media/image5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openxmlformats.org/officeDocument/2006/relationships/image" Target="../media/image56.png"/><Relationship Id="rId4" Type="http://schemas.openxmlformats.org/officeDocument/2006/relationships/image" Target="../media/image511.png"/><Relationship Id="rId9" Type="http://schemas.openxmlformats.org/officeDocument/2006/relationships/image" Target="../media/image7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hyperlink" Target="https://arxiv.org/abs/2311.09715" TargetMode="External"/><Relationship Id="rId3" Type="http://schemas.openxmlformats.org/officeDocument/2006/relationships/image" Target="../media/image68.png"/><Relationship Id="rId7" Type="http://schemas.openxmlformats.org/officeDocument/2006/relationships/image" Target="../media/image62.emf"/><Relationship Id="rId12" Type="http://schemas.openxmlformats.org/officeDocument/2006/relationships/image" Target="../media/image8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emf"/><Relationship Id="rId11" Type="http://schemas.openxmlformats.org/officeDocument/2006/relationships/image" Target="../media/image84.png"/><Relationship Id="rId5" Type="http://schemas.openxmlformats.org/officeDocument/2006/relationships/image" Target="../media/image60.emf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Relationship Id="rId14" Type="http://schemas.openxmlformats.org/officeDocument/2006/relationships/image" Target="../media/image7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science/article/pii/S0370269323005567" TargetMode="External"/><Relationship Id="rId13" Type="http://schemas.openxmlformats.org/officeDocument/2006/relationships/image" Target="../media/image67.emf"/><Relationship Id="rId18" Type="http://schemas.openxmlformats.org/officeDocument/2006/relationships/image" Target="../media/image72.png"/><Relationship Id="rId3" Type="http://schemas.openxmlformats.org/officeDocument/2006/relationships/image" Target="../media/image63.emf"/><Relationship Id="rId7" Type="http://schemas.openxmlformats.org/officeDocument/2006/relationships/image" Target="../media/image62.png"/><Relationship Id="rId12" Type="http://schemas.openxmlformats.org/officeDocument/2006/relationships/image" Target="../media/image66.png"/><Relationship Id="rId17" Type="http://schemas.openxmlformats.org/officeDocument/2006/relationships/image" Target="../media/image70.emf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6.emf"/><Relationship Id="rId5" Type="http://schemas.openxmlformats.org/officeDocument/2006/relationships/image" Target="../media/image60.png"/><Relationship Id="rId15" Type="http://schemas.openxmlformats.org/officeDocument/2006/relationships/image" Target="../media/image69.png"/><Relationship Id="rId10" Type="http://schemas.openxmlformats.org/officeDocument/2006/relationships/image" Target="../media/image65.emf"/><Relationship Id="rId4" Type="http://schemas.openxmlformats.org/officeDocument/2006/relationships/image" Target="../media/image59.png"/><Relationship Id="rId9" Type="http://schemas.openxmlformats.org/officeDocument/2006/relationships/image" Target="../media/image64.emf"/><Relationship Id="rId14" Type="http://schemas.openxmlformats.org/officeDocument/2006/relationships/image" Target="../media/image68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3" Type="http://schemas.openxmlformats.org/officeDocument/2006/relationships/image" Target="../media/image760.png"/><Relationship Id="rId7" Type="http://schemas.openxmlformats.org/officeDocument/2006/relationships/image" Target="../media/image73.emf"/><Relationship Id="rId12" Type="http://schemas.openxmlformats.org/officeDocument/2006/relationships/image" Target="../media/image8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emf"/><Relationship Id="rId11" Type="http://schemas.openxmlformats.org/officeDocument/2006/relationships/image" Target="../media/image830.png"/><Relationship Id="rId5" Type="http://schemas.openxmlformats.org/officeDocument/2006/relationships/image" Target="../media/image71.emf"/><Relationship Id="rId10" Type="http://schemas.openxmlformats.org/officeDocument/2006/relationships/hyperlink" Target="https://www.sciencedirect.com/science/article/pii/S0370269323007335" TargetMode="External"/><Relationship Id="rId4" Type="http://schemas.openxmlformats.org/officeDocument/2006/relationships/image" Target="../media/image770.png"/><Relationship Id="rId9" Type="http://schemas.openxmlformats.org/officeDocument/2006/relationships/image" Target="../media/image8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0.png"/><Relationship Id="rId3" Type="http://schemas.openxmlformats.org/officeDocument/2006/relationships/image" Target="../media/image650.png"/><Relationship Id="rId7" Type="http://schemas.openxmlformats.org/officeDocument/2006/relationships/image" Target="../media/image7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emf"/><Relationship Id="rId11" Type="http://schemas.openxmlformats.org/officeDocument/2006/relationships/image" Target="../media/image900.png"/><Relationship Id="rId5" Type="http://schemas.openxmlformats.org/officeDocument/2006/relationships/image" Target="../media/image75.emf"/><Relationship Id="rId10" Type="http://schemas.openxmlformats.org/officeDocument/2006/relationships/image" Target="../media/image89.png"/><Relationship Id="rId4" Type="http://schemas.openxmlformats.org/officeDocument/2006/relationships/image" Target="../media/image90.png"/><Relationship Id="rId9" Type="http://schemas.openxmlformats.org/officeDocument/2006/relationships/hyperlink" Target="https://link.aps.org/doi/10.1103/PhysRevLett.132.021802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tiff"/><Relationship Id="rId4" Type="http://schemas.openxmlformats.org/officeDocument/2006/relationships/image" Target="../media/image78.tif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107.png"/><Relationship Id="rId7" Type="http://schemas.openxmlformats.org/officeDocument/2006/relationships/image" Target="../media/image8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emf"/><Relationship Id="rId5" Type="http://schemas.openxmlformats.org/officeDocument/2006/relationships/image" Target="../media/image81.emf"/><Relationship Id="rId4" Type="http://schemas.openxmlformats.org/officeDocument/2006/relationships/image" Target="../media/image8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d/abstract/10.1103/PhysRevD.101.113003" TargetMode="External"/><Relationship Id="rId3" Type="http://schemas.openxmlformats.org/officeDocument/2006/relationships/image" Target="../media/image841.png"/><Relationship Id="rId7" Type="http://schemas.openxmlformats.org/officeDocument/2006/relationships/image" Target="../media/image88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emf"/><Relationship Id="rId5" Type="http://schemas.openxmlformats.org/officeDocument/2006/relationships/image" Target="../media/image86.emf"/><Relationship Id="rId10" Type="http://schemas.openxmlformats.org/officeDocument/2006/relationships/image" Target="../media/image890.png"/><Relationship Id="rId4" Type="http://schemas.openxmlformats.org/officeDocument/2006/relationships/image" Target="../media/image85.emf"/><Relationship Id="rId9" Type="http://schemas.openxmlformats.org/officeDocument/2006/relationships/hyperlink" Target="https://arxiv.org/abs/1309.7890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7" Type="http://schemas.openxmlformats.org/officeDocument/2006/relationships/image" Target="../media/image124.png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emf"/><Relationship Id="rId4" Type="http://schemas.openxmlformats.org/officeDocument/2006/relationships/image" Target="../media/image9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emf"/><Relationship Id="rId4" Type="http://schemas.openxmlformats.org/officeDocument/2006/relationships/image" Target="../media/image9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emf"/><Relationship Id="rId4" Type="http://schemas.openxmlformats.org/officeDocument/2006/relationships/image" Target="../media/image9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3.png"/><Relationship Id="rId4" Type="http://schemas.openxmlformats.org/officeDocument/2006/relationships/image" Target="../media/image10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10" Type="http://schemas.openxmlformats.org/officeDocument/2006/relationships/image" Target="../media/image103.emf"/><Relationship Id="rId4" Type="http://schemas.openxmlformats.org/officeDocument/2006/relationships/image" Target="../media/image53.emf"/><Relationship Id="rId9" Type="http://schemas.openxmlformats.org/officeDocument/2006/relationships/image" Target="../media/image9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emf"/><Relationship Id="rId3" Type="http://schemas.openxmlformats.org/officeDocument/2006/relationships/image" Target="../media/image46.png"/><Relationship Id="rId7" Type="http://schemas.openxmlformats.org/officeDocument/2006/relationships/image" Target="../media/image10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emf"/><Relationship Id="rId5" Type="http://schemas.openxmlformats.org/officeDocument/2006/relationships/image" Target="../media/image105.emf"/><Relationship Id="rId4" Type="http://schemas.openxmlformats.org/officeDocument/2006/relationships/image" Target="../media/image10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image" Target="../media/image23.png"/><Relationship Id="rId3" Type="http://schemas.openxmlformats.org/officeDocument/2006/relationships/image" Target="../media/image6.emf"/><Relationship Id="rId7" Type="http://schemas.openxmlformats.org/officeDocument/2006/relationships/image" Target="../media/image8.emf"/><Relationship Id="rId12" Type="http://schemas.openxmlformats.org/officeDocument/2006/relationships/hyperlink" Target="https://arxiv.org/abs/2312.00420" TargetMode="Externa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12.emf"/><Relationship Id="rId5" Type="http://schemas.openxmlformats.org/officeDocument/2006/relationships/image" Target="../media/image16.png"/><Relationship Id="rId15" Type="http://schemas.openxmlformats.org/officeDocument/2006/relationships/image" Target="../media/image14.emf"/><Relationship Id="rId10" Type="http://schemas.openxmlformats.org/officeDocument/2006/relationships/image" Target="../media/image11.emf"/><Relationship Id="rId4" Type="http://schemas.openxmlformats.org/officeDocument/2006/relationships/image" Target="../media/image10.png"/><Relationship Id="rId9" Type="http://schemas.openxmlformats.org/officeDocument/2006/relationships/image" Target="../media/image10.emf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6.emf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21.emf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11" Type="http://schemas.openxmlformats.org/officeDocument/2006/relationships/image" Target="../media/image260.png"/><Relationship Id="rId5" Type="http://schemas.openxmlformats.org/officeDocument/2006/relationships/image" Target="../media/image33.png"/><Relationship Id="rId10" Type="http://schemas.openxmlformats.org/officeDocument/2006/relationships/image" Target="../media/image37.png"/><Relationship Id="rId4" Type="http://schemas.openxmlformats.org/officeDocument/2006/relationships/image" Target="../media/image261.png"/><Relationship Id="rId9" Type="http://schemas.openxmlformats.org/officeDocument/2006/relationships/hyperlink" Target="https://cds.cern.ch/record/2865482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2.png"/><Relationship Id="rId7" Type="http://schemas.openxmlformats.org/officeDocument/2006/relationships/image" Target="../media/image2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13" Type="http://schemas.openxmlformats.org/officeDocument/2006/relationships/image" Target="../media/image47.png"/><Relationship Id="rId3" Type="http://schemas.openxmlformats.org/officeDocument/2006/relationships/image" Target="../media/image330.png"/><Relationship Id="rId7" Type="http://schemas.openxmlformats.org/officeDocument/2006/relationships/image" Target="../media/image30.emf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11" Type="http://schemas.openxmlformats.org/officeDocument/2006/relationships/image" Target="../media/image260.png"/><Relationship Id="rId5" Type="http://schemas.openxmlformats.org/officeDocument/2006/relationships/image" Target="../media/image28.emf"/><Relationship Id="rId10" Type="http://schemas.openxmlformats.org/officeDocument/2006/relationships/hyperlink" Target="https://cds.cern.ch/record/2854866" TargetMode="External"/><Relationship Id="rId4" Type="http://schemas.openxmlformats.org/officeDocument/2006/relationships/image" Target="../media/image34.png"/><Relationship Id="rId9" Type="http://schemas.openxmlformats.org/officeDocument/2006/relationships/image" Target="../media/image3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43.png"/><Relationship Id="rId7" Type="http://schemas.openxmlformats.org/officeDocument/2006/relationships/image" Target="../media/image47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3.png"/><Relationship Id="rId5" Type="http://schemas.openxmlformats.org/officeDocument/2006/relationships/image" Target="../media/image34.emf"/><Relationship Id="rId10" Type="http://schemas.openxmlformats.org/officeDocument/2006/relationships/image" Target="../media/image37.emf"/><Relationship Id="rId4" Type="http://schemas.openxmlformats.org/officeDocument/2006/relationships/image" Target="../media/image33.emf"/><Relationship Id="rId9" Type="http://schemas.openxmlformats.org/officeDocument/2006/relationships/image" Target="../media/image3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308.12324" TargetMode="External"/><Relationship Id="rId3" Type="http://schemas.openxmlformats.org/officeDocument/2006/relationships/image" Target="../media/image50.png"/><Relationship Id="rId7" Type="http://schemas.openxmlformats.org/officeDocument/2006/relationships/image" Target="../media/image4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11" Type="http://schemas.openxmlformats.org/officeDocument/2006/relationships/image" Target="../media/image43.emf"/><Relationship Id="rId5" Type="http://schemas.openxmlformats.org/officeDocument/2006/relationships/image" Target="../media/image39.emf"/><Relationship Id="rId10" Type="http://schemas.openxmlformats.org/officeDocument/2006/relationships/image" Target="../media/image42.png"/><Relationship Id="rId4" Type="http://schemas.openxmlformats.org/officeDocument/2006/relationships/image" Target="../media/image38.png"/><Relationship Id="rId9" Type="http://schemas.openxmlformats.org/officeDocument/2006/relationships/image" Target="../media/image2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B27D-4DD7-D84B-B88B-7D28A01F51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48147"/>
            <a:ext cx="9144000" cy="2323044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4000" dirty="0"/>
              <a:t>Testing the Electroweak Theory in </a:t>
            </a:r>
            <a:r>
              <a:rPr lang="en-GB" sz="4000" dirty="0" err="1"/>
              <a:t>Mutliboson</a:t>
            </a:r>
            <a:r>
              <a:rPr lang="en-GB" sz="4000" dirty="0"/>
              <a:t> Measurements in ATLAS</a:t>
            </a:r>
            <a:br>
              <a:rPr lang="en-GB" sz="4000" dirty="0"/>
            </a:br>
            <a:br>
              <a:rPr lang="en-GB" sz="2400" dirty="0"/>
            </a:br>
            <a:r>
              <a:rPr lang="en-GB" sz="2400" dirty="0">
                <a:solidFill>
                  <a:srgbClr val="0070C0"/>
                </a:solidFill>
              </a:rPr>
              <a:t>(ATLAS public results from 2023)</a:t>
            </a:r>
            <a:endParaRPr lang="en-DE" sz="2400" dirty="0">
              <a:solidFill>
                <a:srgbClr val="0070C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612F69-7E27-134F-831D-3CEB71A07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59426"/>
            <a:ext cx="9144000" cy="3441422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  <a:p>
            <a:r>
              <a:rPr lang="en-GB" sz="3000" dirty="0"/>
              <a:t>Gia </a:t>
            </a:r>
            <a:r>
              <a:rPr lang="en-GB" sz="3000" dirty="0" err="1"/>
              <a:t>Khoriauli</a:t>
            </a:r>
            <a:endParaRPr lang="en-GB" sz="3000" dirty="0"/>
          </a:p>
          <a:p>
            <a:r>
              <a:rPr lang="en-GB" dirty="0"/>
              <a:t>University of </a:t>
            </a:r>
            <a:r>
              <a:rPr lang="en-GB" dirty="0" err="1"/>
              <a:t>Würzburg</a:t>
            </a:r>
            <a:endParaRPr lang="en-GB" dirty="0"/>
          </a:p>
          <a:p>
            <a:endParaRPr lang="en-GB" sz="1900" dirty="0"/>
          </a:p>
          <a:p>
            <a:r>
              <a:rPr lang="en-GB" sz="1900" dirty="0">
                <a:solidFill>
                  <a:srgbClr val="0070C0"/>
                </a:solidFill>
              </a:rPr>
              <a:t>On behalf of ATLAS Collaboration</a:t>
            </a:r>
          </a:p>
          <a:p>
            <a:endParaRPr lang="en-GB" dirty="0"/>
          </a:p>
          <a:p>
            <a:endParaRPr lang="en-GB" dirty="0"/>
          </a:p>
          <a:p>
            <a:r>
              <a:rPr lang="en-GB" i="0" u="none" strike="noStrike" dirty="0">
                <a:effectLst/>
              </a:rPr>
              <a:t>Lake Louise Winter Institute</a:t>
            </a:r>
            <a:endParaRPr lang="en-GB" dirty="0"/>
          </a:p>
          <a:p>
            <a:r>
              <a:rPr lang="en-GB" dirty="0"/>
              <a:t>Lake Louise, Canada, 18-24 February 2024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469ACE8-08A0-BA42-9EA2-D9A0B5D2D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9466" y="6000748"/>
            <a:ext cx="1600200" cy="800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E2D6F6-A3F6-C743-9501-6A1449E9A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9751" y="0"/>
            <a:ext cx="1992249" cy="104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424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E75C18-1C6A-A84B-9741-26BE558EC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099910" y="3715173"/>
            <a:ext cx="2326005" cy="32404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r>
                  <a:rPr lang="en-DE" dirty="0"/>
                  <a:t> Differential Cross Sections</a:t>
                </a: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4"/>
                <a:stretch>
                  <a:fillRect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A178FA-17F0-C946-8E85-D7CAFB9A5E3B}"/>
              </a:ext>
            </a:extLst>
          </p:cNvPr>
          <p:cNvSpPr txBox="1">
            <a:spLocks/>
          </p:cNvSpPr>
          <p:nvPr/>
        </p:nvSpPr>
        <p:spPr>
          <a:xfrm>
            <a:off x="629263" y="797446"/>
            <a:ext cx="11142323" cy="8316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Iterative Bayesian unfolding is used to measure differential cross sections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10</a:t>
            </a:fld>
            <a:endParaRPr lang="en-DE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5D3264-A679-8B48-BB7D-4068355A76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033235" y="1212879"/>
            <a:ext cx="2819400" cy="28803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EAB0DE-1E45-9041-9689-BE10A94B19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6045955" y="3711468"/>
            <a:ext cx="2326005" cy="32404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0336A8-35C7-1A47-A876-EECEED2859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6079489" y="1212879"/>
            <a:ext cx="2819400" cy="28803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1918E7-E227-774E-A8B6-0320834FC7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02847" y="3165899"/>
            <a:ext cx="3365500" cy="321310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0E90EF2-CF6D-A44A-AEDE-19C25867A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CD671F0-F2B3-0249-A7DE-7A87B702E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406421B8-5709-F148-9C2B-AD7FE7A7C4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3" y="1282266"/>
                <a:ext cx="5561330" cy="22071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EFT samples combined with the SM signal are fitted to the unfolded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US" dirty="0"/>
                  <a:t> distributions and limits (@ 95% C.L.) on anomalous couplings of dimension-8 operators are obtained</a:t>
                </a:r>
              </a:p>
            </p:txBody>
          </p:sp>
        </mc:Choice>
        <mc:Fallback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406421B8-5709-F148-9C2B-AD7FE7A7C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3" y="1282266"/>
                <a:ext cx="5561330" cy="2207172"/>
              </a:xfrm>
              <a:prstGeom prst="rect">
                <a:avLst/>
              </a:prstGeom>
              <a:blipFill>
                <a:blip r:embed="rId9"/>
                <a:stretch>
                  <a:fillRect l="-1367" t="-285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33A0C594-D81E-4045-BE7D-C42C19D8421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53675" y="2674446"/>
            <a:ext cx="1634490" cy="44704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459C20D-B66B-484E-8AC5-412972CBAC69}"/>
              </a:ext>
            </a:extLst>
          </p:cNvPr>
          <p:cNvSpPr/>
          <p:nvPr/>
        </p:nvSpPr>
        <p:spPr>
          <a:xfrm>
            <a:off x="1802847" y="3564573"/>
            <a:ext cx="3470611" cy="68085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1C3F3713-03DB-AA4A-B886-2F47D7496233}"/>
              </a:ext>
            </a:extLst>
          </p:cNvPr>
          <p:cNvSpPr/>
          <p:nvPr/>
        </p:nvSpPr>
        <p:spPr>
          <a:xfrm rot="1080018">
            <a:off x="5434085" y="3923729"/>
            <a:ext cx="404327" cy="20126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4D4A2F6-CADB-6E4D-8B8D-9A442AD94F47}"/>
                  </a:ext>
                </a:extLst>
              </p:cNvPr>
              <p:cNvSpPr txBox="1"/>
              <p:nvPr/>
            </p:nvSpPr>
            <p:spPr>
              <a:xfrm>
                <a:off x="528363" y="3413407"/>
                <a:ext cx="121362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0432FF"/>
                    </a:solidFill>
                  </a:rPr>
                  <a:t>Much stronger limits are set on these three couplings by the same sign</a:t>
                </a:r>
                <a:r>
                  <a:rPr lang="en-DE" sz="1200" dirty="0">
                    <a:solidFill>
                      <a:srgbClr val="0432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DE" sz="1200" i="1" dirty="0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𝑊𝑊</m:t>
                    </m:r>
                  </m:oMath>
                </a14:m>
                <a:r>
                  <a:rPr lang="en-DE" sz="1200" dirty="0">
                    <a:solidFill>
                      <a:srgbClr val="0432FF"/>
                    </a:solidFill>
                  </a:rPr>
                  <a:t>jj measurement (presented on the slide #4)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4D4A2F6-CADB-6E4D-8B8D-9A442AD94F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363" y="3413407"/>
                <a:ext cx="1213623" cy="1569660"/>
              </a:xfrm>
              <a:prstGeom prst="rect">
                <a:avLst/>
              </a:prstGeom>
              <a:blipFill>
                <a:blip r:embed="rId11"/>
                <a:stretch>
                  <a:fillRect r="-1031" b="-16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E4430D68-CB19-F54E-A1CF-1A9F3713C740}"/>
              </a:ext>
            </a:extLst>
          </p:cNvPr>
          <p:cNvSpPr/>
          <p:nvPr/>
        </p:nvSpPr>
        <p:spPr>
          <a:xfrm>
            <a:off x="1741986" y="3514490"/>
            <a:ext cx="924719" cy="987550"/>
          </a:xfrm>
          <a:prstGeom prst="rect">
            <a:avLst/>
          </a:prstGeom>
          <a:noFill/>
          <a:ln>
            <a:solidFill>
              <a:srgbClr val="0432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2246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  <p:bldP spid="16" grpId="0" animBg="1"/>
      <p:bldP spid="17" grpId="0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1270CC5-3E08-854A-A276-083A578430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720660" y="2235416"/>
            <a:ext cx="3846830" cy="46805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</m:oMath>
                </a14:m>
                <a:r>
                  <a:rPr lang="en-DE" dirty="0"/>
                  <a:t> Polarisation and CP Properties</a:t>
                </a: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4"/>
                <a:stretch>
                  <a:fillRect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4" y="797448"/>
                <a:ext cx="5949335" cy="1209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Production of longitudinally </a:t>
                </a:r>
                <a:r>
                  <a:rPr lang="en-US" dirty="0" err="1"/>
                  <a:t>polarised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 bosons is measured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′−</m:t>
                        </m:r>
                      </m:sup>
                    </m:sSup>
                  </m:oMath>
                </a14:m>
                <a:r>
                  <a:rPr lang="en-US" dirty="0"/>
                  <a:t> final states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4" y="797448"/>
                <a:ext cx="5949335" cy="1209152"/>
              </a:xfrm>
              <a:prstGeom prst="rect">
                <a:avLst/>
              </a:prstGeom>
              <a:blipFill>
                <a:blip r:embed="rId5"/>
                <a:stretch>
                  <a:fillRect l="-1279" t="-5208" r="-1279" b="-208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11</a:t>
            </a:fld>
            <a:endParaRPr lang="en-DE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3B834EA-6B8D-5141-8F5F-7044759FD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245170A-0303-0349-9D3A-D1DBF2567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E13B1C-A732-2F4B-8743-D92A78153D4D}"/>
              </a:ext>
            </a:extLst>
          </p:cNvPr>
          <p:cNvSpPr txBox="1"/>
          <p:nvPr/>
        </p:nvSpPr>
        <p:spPr>
          <a:xfrm>
            <a:off x="9682632" y="211552"/>
            <a:ext cx="234632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  <a:hlinkClick r:id="rId6"/>
              </a:rPr>
              <a:t>JHEP </a:t>
            </a:r>
            <a:r>
              <a:rPr lang="en-GB" dirty="0">
                <a:solidFill>
                  <a:srgbClr val="000000"/>
                </a:solidFill>
                <a:latin typeface="Lucida Grande" panose="020B0600040502020204" pitchFamily="34" charset="0"/>
                <a:hlinkClick r:id="rId6"/>
              </a:rPr>
              <a:t>12</a:t>
            </a:r>
            <a:r>
              <a:rPr lang="en-GB" b="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  <a:hlinkClick r:id="rId6"/>
              </a:rPr>
              <a:t> (2023) 107</a:t>
            </a:r>
            <a:endParaRPr lang="en-GB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D34B693-1E24-D74F-804F-FE735A040BA0}"/>
                  </a:ext>
                </a:extLst>
              </p:cNvPr>
              <p:cNvSpPr txBox="1"/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=13 </m:t>
                    </m:r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DE" sz="1000" dirty="0">
                    <a:solidFill>
                      <a:srgbClr val="FF0000"/>
                    </a:solidFill>
                  </a:rPr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140 </m:t>
                        </m:r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DE" sz="1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D34B693-1E24-D74F-804F-FE735A040B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blipFill>
                <a:blip r:embed="rId7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4D932BF5-DF6A-044C-9F88-9B1832030D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90821" y="868982"/>
            <a:ext cx="1585595" cy="15855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826C2A-6EC0-7948-BA5D-739330A697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72548" y="868982"/>
            <a:ext cx="1585595" cy="15855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25D32E5-7988-D74B-8993-5645F26305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54275" y="868982"/>
            <a:ext cx="1585595" cy="15855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72BC6AA7-18C5-844F-989D-9C57C24683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4" y="2008081"/>
                <a:ext cx="6261557" cy="252581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Profile-likelihood fit to the Boosted Decision Tree classifier is employed to measure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 and the joined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polarisation components of the signal</a:t>
                </a:r>
              </a:p>
              <a:p>
                <a:pPr lvl="1"/>
                <a:r>
                  <a:rPr lang="en-US" dirty="0"/>
                  <a:t> The </a:t>
                </a:r>
                <a:r>
                  <a:rPr lang="en-US" dirty="0" err="1"/>
                  <a:t>polarisation</a:t>
                </a:r>
                <a:r>
                  <a:rPr lang="en-US" dirty="0"/>
                  <a:t> templates are obtained at the NLO accuracy in both QCD and EW</a:t>
                </a:r>
              </a:p>
              <a:p>
                <a:pPr lvl="2"/>
                <a:r>
                  <a:rPr lang="en-US" dirty="0"/>
                  <a:t>Advanced re-weighting scheme of the LO templates 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72BC6AA7-18C5-844F-989D-9C57C24683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4" y="2008081"/>
                <a:ext cx="6261557" cy="2525819"/>
              </a:xfrm>
              <a:prstGeom prst="rect">
                <a:avLst/>
              </a:prstGeom>
              <a:blipFill>
                <a:blip r:embed="rId11"/>
                <a:stretch>
                  <a:fillRect l="-1215" t="-2488" r="-161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ontent Placeholder 2">
                <a:extLst>
                  <a:ext uri="{FF2B5EF4-FFF2-40B4-BE49-F238E27FC236}">
                    <a16:creationId xmlns:a16="http://schemas.microsoft.com/office/drawing/2014/main" id="{E1B03210-7297-3646-99F9-9FBD79CC93B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4" y="4533900"/>
                <a:ext cx="6674518" cy="196522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Observed significance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 is </a:t>
                </a:r>
                <a:r>
                  <a:rPr lang="en-US" b="1" dirty="0"/>
                  <a:t>4.3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endParaRPr lang="en-US" b="1" dirty="0"/>
              </a:p>
              <a:p>
                <a:pPr lvl="1"/>
                <a:r>
                  <a:rPr lang="en-US" b="1" dirty="0"/>
                  <a:t> 3.8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dirty="0"/>
                  <a:t> expected</a:t>
                </a:r>
                <a:r>
                  <a:rPr lang="en-US" b="1" dirty="0"/>
                  <a:t> </a:t>
                </a:r>
              </a:p>
              <a:p>
                <a:r>
                  <a:rPr lang="en-US" b="1" dirty="0"/>
                  <a:t> </a:t>
                </a:r>
                <a:r>
                  <a:rPr lang="en-US" dirty="0"/>
                  <a:t>Fiducial cross section of</a:t>
                </a:r>
                <a:r>
                  <a:rPr lang="en-US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 ±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𝟔𝟎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𝒇𝒃</m:t>
                    </m:r>
                  </m:oMath>
                </a14:m>
                <a:endParaRPr lang="en-US" b="1" dirty="0"/>
              </a:p>
              <a:p>
                <a:pPr lvl="1"/>
                <a:r>
                  <a:rPr lang="en-US" b="1" dirty="0"/>
                  <a:t> </a:t>
                </a:r>
                <a:r>
                  <a:rPr lang="en-US" dirty="0"/>
                  <a:t>Consistent with the SM value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±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𝟎𝟗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𝒇𝒃</m:t>
                    </m:r>
                  </m:oMath>
                </a14:m>
                <a:endParaRPr lang="en-US" b="1" dirty="0"/>
              </a:p>
              <a:p>
                <a:pPr lvl="2"/>
                <a:r>
                  <a:rPr lang="en-US" dirty="0"/>
                  <a:t>Includes QCD and electroweak NLO corrections 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1" name="Content Placeholder 2">
                <a:extLst>
                  <a:ext uri="{FF2B5EF4-FFF2-40B4-BE49-F238E27FC236}">
                    <a16:creationId xmlns:a16="http://schemas.microsoft.com/office/drawing/2014/main" id="{E1B03210-7297-3646-99F9-9FBD79CC9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4" y="4533900"/>
                <a:ext cx="6674518" cy="1965223"/>
              </a:xfrm>
              <a:prstGeom prst="rect">
                <a:avLst/>
              </a:prstGeom>
              <a:blipFill>
                <a:blip r:embed="rId12"/>
                <a:stretch>
                  <a:fillRect l="-1139" t="-4516" r="-190" b="-258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ight Arrow 21">
            <a:extLst>
              <a:ext uri="{FF2B5EF4-FFF2-40B4-BE49-F238E27FC236}">
                <a16:creationId xmlns:a16="http://schemas.microsoft.com/office/drawing/2014/main" id="{3C9542EB-A6A5-544C-B98F-3758F41FD587}"/>
              </a:ext>
            </a:extLst>
          </p:cNvPr>
          <p:cNvSpPr/>
          <p:nvPr/>
        </p:nvSpPr>
        <p:spPr>
          <a:xfrm>
            <a:off x="6879910" y="3492463"/>
            <a:ext cx="404327" cy="201268"/>
          </a:xfrm>
          <a:prstGeom prst="rightArrow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83394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1B6F37F-EACD-3A42-B413-2A27D0251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498" y="1196521"/>
            <a:ext cx="4969510" cy="37064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</m:oMath>
                </a14:m>
                <a:r>
                  <a:rPr lang="en-DE" dirty="0"/>
                  <a:t> Polarisation and CP Properties</a:t>
                </a: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4"/>
                <a:stretch>
                  <a:fillRect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797448"/>
                <a:ext cx="11415250" cy="146991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Differential cross section as a function of </a:t>
                </a:r>
                <a:r>
                  <a:rPr lang="en-US" b="1" dirty="0"/>
                  <a:t>CP-sensitive</a:t>
                </a:r>
                <a:r>
                  <a:rPr lang="en-US" dirty="0"/>
                  <a:t> </a:t>
                </a:r>
                <a:r>
                  <a:rPr lang="en-US" b="1" dirty="0"/>
                  <a:t>Optimal Observable</a:t>
                </a:r>
                <a:r>
                  <a:rPr lang="en-US" dirty="0"/>
                  <a:t> is measured</a:t>
                </a:r>
              </a:p>
              <a:p>
                <a:pPr lvl="1"/>
                <a:r>
                  <a:rPr lang="en-US" dirty="0"/>
                  <a:t> Angular observables: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𝑦𝑧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,1(3)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d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d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en-US" dirty="0"/>
                  <a:t> 2D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ym typeface="Wingdings" pitchFamily="2" charset="2"/>
                  </a:rPr>
                  <a:t> 1D mapping: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 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𝑦𝑧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𝑦𝑧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𝑦𝑧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,1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𝑦𝑧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,3</m:t>
                            </m:r>
                          </m:sub>
                        </m:sSub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797448"/>
                <a:ext cx="11415250" cy="1469910"/>
              </a:xfrm>
              <a:prstGeom prst="rect">
                <a:avLst/>
              </a:prstGeom>
              <a:blipFill>
                <a:blip r:embed="rId5"/>
                <a:stretch>
                  <a:fillRect l="-667" t="-427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12</a:t>
            </a:fld>
            <a:endParaRPr lang="en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DF1AC1-BAB4-9A43-9DE4-9734A8F812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1834372" y="1467613"/>
            <a:ext cx="3204718" cy="44645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13C2A7-6AD7-834F-A48B-B51D8E4DDC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8065" y="5361281"/>
            <a:ext cx="5016500" cy="10033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642367-1DCF-5748-A837-5C69CC985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4C3C4D-5CB3-2B40-8C00-1BBD2C715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93032A-E13B-5645-82B1-C9F9DCD3FE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4630" y="4959352"/>
            <a:ext cx="2971800" cy="330200"/>
          </a:xfrm>
          <a:prstGeom prst="rect">
            <a:avLst/>
          </a:prstGeom>
          <a:ln>
            <a:solidFill>
              <a:srgbClr val="FF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673E7663-E607-6544-981A-9530B6F3C2C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5289552"/>
                <a:ext cx="6614373" cy="12095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First limits (@ 95% C.L.) on anomalous CP-odd neutral triple gauge couplings,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𝜸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dirty="0"/>
                  <a:t>, using only the linear interference terms are obtained</a:t>
                </a:r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673E7663-E607-6544-981A-9530B6F3C2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5289552"/>
                <a:ext cx="6614373" cy="1209572"/>
              </a:xfrm>
              <a:prstGeom prst="rect">
                <a:avLst/>
              </a:prstGeom>
              <a:blipFill>
                <a:blip r:embed="rId9"/>
                <a:stretch>
                  <a:fillRect l="-1149" t="-6250" b="-416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968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</m:oMath>
                </a14:m>
                <a:r>
                  <a:rPr lang="en-DE" dirty="0"/>
                  <a:t> Cross Sections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D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</m:oMath>
                </a14:m>
                <a:r>
                  <a:rPr lang="en-DE" dirty="0">
                    <a:solidFill>
                      <a:srgbClr val="FF0000"/>
                    </a:solidFill>
                  </a:rPr>
                  <a:t> =13.6 TeV</a:t>
                </a:r>
                <a:endParaRPr lang="en-DE" dirty="0"/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3"/>
                <a:stretch>
                  <a:fillRect t="-16981" b="-3018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797447"/>
                <a:ext cx="11246400" cy="12492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𝑍𝑍</m:t>
                    </m:r>
                  </m:oMath>
                </a14:m>
                <a:r>
                  <a:rPr lang="en-US" dirty="0"/>
                  <a:t> production is measured first time by the ATLAS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/>
                  <a:t>-collisions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DE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=13.6 </a:t>
                </a:r>
                <a:r>
                  <a:rPr lang="en-US" dirty="0" err="1"/>
                  <a:t>TeV</a:t>
                </a:r>
                <a:endParaRPr lang="en-US" dirty="0"/>
              </a:p>
              <a:p>
                <a:pPr lvl="1"/>
                <a:r>
                  <a:rPr lang="en-US" dirty="0"/>
                  <a:t> Fiducial and differential cross sections are measured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/>
                  <a:t> final states</a:t>
                </a:r>
              </a:p>
              <a:p>
                <a:pPr lvl="2"/>
                <a:r>
                  <a:rPr lang="en-US" dirty="0"/>
                  <a:t>Fiducial cross-section is extrapolated to the total cross section satisfying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66&lt;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dirty="0"/>
                  <a:t>16 GeV for both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797447"/>
                <a:ext cx="11246400" cy="1249211"/>
              </a:xfrm>
              <a:prstGeom prst="rect">
                <a:avLst/>
              </a:prstGeom>
              <a:blipFill>
                <a:blip r:embed="rId4"/>
                <a:stretch>
                  <a:fillRect l="-676" t="-5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13</a:t>
            </a:fld>
            <a:endParaRPr lang="en-DE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83C8D3A-AF7F-8242-9EF6-FA3D1E7A0B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4054" y="1864926"/>
            <a:ext cx="3240405" cy="36518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979C0C-29FE-984A-AFD4-62EDE0E48E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779488" y="2583540"/>
            <a:ext cx="3862705" cy="39604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E36B7D0-DBC5-8843-85DC-C3814928C4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7486" y="5537616"/>
            <a:ext cx="5867400" cy="866140"/>
          </a:xfrm>
          <a:prstGeom prst="rect">
            <a:avLst/>
          </a:prstGeom>
          <a:ln>
            <a:noFill/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EA91F54-E2C6-6641-9F93-2171FDC64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5AA149-F87B-314D-99C4-090A703C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9D70098-0383-674A-8F93-8B53494CFD64}"/>
                  </a:ext>
                </a:extLst>
              </p:cNvPr>
              <p:cNvSpPr txBox="1"/>
              <p:nvPr/>
            </p:nvSpPr>
            <p:spPr>
              <a:xfrm>
                <a:off x="4824118" y="3414303"/>
                <a:ext cx="20455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𝑍𝑍</m:t>
                          </m:r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=0.555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±0.022</m:t>
                      </m:r>
                    </m:oMath>
                  </m:oMathPara>
                </a14:m>
                <a:endParaRPr lang="en-DE" sz="1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9D70098-0383-674A-8F93-8B53494CF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118" y="3414303"/>
                <a:ext cx="2045560" cy="338554"/>
              </a:xfrm>
              <a:prstGeom prst="rect">
                <a:avLst/>
              </a:prstGeom>
              <a:blipFill>
                <a:blip r:embed="rId8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BEA4610-7A3A-734D-84FB-FA087E2D6986}"/>
                  </a:ext>
                </a:extLst>
              </p:cNvPr>
              <p:cNvSpPr txBox="1"/>
              <p:nvPr/>
            </p:nvSpPr>
            <p:spPr>
              <a:xfrm>
                <a:off x="4904365" y="2798286"/>
                <a:ext cx="1910588" cy="600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𝑓𝑖𝑑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𝑜𝑏𝑠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𝑏𝑘𝑔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×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𝑍𝑍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DE" sz="1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BEA4610-7A3A-734D-84FB-FA087E2D69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4365" y="2798286"/>
                <a:ext cx="1910588" cy="600870"/>
              </a:xfrm>
              <a:prstGeom prst="rect">
                <a:avLst/>
              </a:prstGeom>
              <a:blipFill>
                <a:blip r:embed="rId9"/>
                <a:stretch>
                  <a:fillRect b="-1041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FE9470B-00F9-6A4E-B0B5-5A2FFFE5083F}"/>
                  </a:ext>
                </a:extLst>
              </p:cNvPr>
              <p:cNvSpPr txBox="1"/>
              <p:nvPr/>
            </p:nvSpPr>
            <p:spPr>
              <a:xfrm>
                <a:off x="4446134" y="4068595"/>
                <a:ext cx="2708306" cy="5630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𝑓𝑖𝑑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𝑍𝑍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×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𝐵𝑅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𝑍𝑍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→4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DE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FE9470B-00F9-6A4E-B0B5-5A2FFFE508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6134" y="4068595"/>
                <a:ext cx="2708306" cy="563039"/>
              </a:xfrm>
              <a:prstGeom prst="rect">
                <a:avLst/>
              </a:prstGeom>
              <a:blipFill>
                <a:blip r:embed="rId10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ECD17AF-8EDD-E548-A0A6-C5B04F4A8952}"/>
                  </a:ext>
                </a:extLst>
              </p:cNvPr>
              <p:cNvSpPr txBox="1"/>
              <p:nvPr/>
            </p:nvSpPr>
            <p:spPr>
              <a:xfrm>
                <a:off x="4808413" y="4691766"/>
                <a:ext cx="206556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𝑍𝑍</m:t>
                          </m:r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=0.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482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±0.003</m:t>
                      </m:r>
                    </m:oMath>
                  </m:oMathPara>
                </a14:m>
                <a:endParaRPr lang="en-DE" sz="1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ECD17AF-8EDD-E548-A0A6-C5B04F4A89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8413" y="4691766"/>
                <a:ext cx="2065565" cy="338554"/>
              </a:xfrm>
              <a:prstGeom prst="rect">
                <a:avLst/>
              </a:prstGeom>
              <a:blipFill>
                <a:blip r:embed="rId11"/>
                <a:stretch>
                  <a:fillRect b="-370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B6EFBDE-7369-C24A-A2FB-DC87A3EE8617}"/>
                  </a:ext>
                </a:extLst>
              </p:cNvPr>
              <p:cNvSpPr txBox="1"/>
              <p:nvPr/>
            </p:nvSpPr>
            <p:spPr>
              <a:xfrm>
                <a:off x="5435608" y="4992968"/>
                <a:ext cx="16750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DE" sz="1200" dirty="0">
                    <a:solidFill>
                      <a:srgbClr val="0070C0"/>
                    </a:solidFill>
                  </a:rPr>
                  <a:t>MATRIX calculations @</a:t>
                </a:r>
              </a:p>
              <a:p>
                <a:r>
                  <a:rPr lang="en-DE" sz="1200" dirty="0">
                    <a:solidFill>
                      <a:srgbClr val="0070C0"/>
                    </a:solidFill>
                  </a:rPr>
                  <a:t>nNNLO QCD </a:t>
                </a:r>
                <a14:m>
                  <m:oMath xmlns:m="http://schemas.openxmlformats.org/officeDocument/2006/math">
                    <m:r>
                      <a:rPr lang="en-DE" sz="100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</m:oMath>
                </a14:m>
                <a:r>
                  <a:rPr lang="en-DE" sz="1200" dirty="0">
                    <a:solidFill>
                      <a:srgbClr val="0070C0"/>
                    </a:solidFill>
                  </a:rPr>
                  <a:t> NLO EW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B6EFBDE-7369-C24A-A2FB-DC87A3EE86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5608" y="4992968"/>
                <a:ext cx="1675074" cy="461665"/>
              </a:xfrm>
              <a:prstGeom prst="rect">
                <a:avLst/>
              </a:prstGeom>
              <a:blipFill>
                <a:blip r:embed="rId12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64717BF-803E-144E-91B1-24F6AF0CA60B}"/>
              </a:ext>
            </a:extLst>
          </p:cNvPr>
          <p:cNvSpPr txBox="1">
            <a:spLocks/>
          </p:cNvSpPr>
          <p:nvPr/>
        </p:nvSpPr>
        <p:spPr>
          <a:xfrm>
            <a:off x="7787544" y="1951997"/>
            <a:ext cx="3871056" cy="878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Iterative Bayesian unfolding is used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D66D680-DD97-3E45-BFFB-6A74C02F1A2C}"/>
              </a:ext>
            </a:extLst>
          </p:cNvPr>
          <p:cNvSpPr txBox="1">
            <a:spLocks/>
          </p:cNvSpPr>
          <p:nvPr/>
        </p:nvSpPr>
        <p:spPr>
          <a:xfrm>
            <a:off x="4659018" y="1951997"/>
            <a:ext cx="3240405" cy="878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Cut-and-count approach is used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03A281-D9D6-5148-B3AB-D286EA1286F9}"/>
              </a:ext>
            </a:extLst>
          </p:cNvPr>
          <p:cNvSpPr txBox="1"/>
          <p:nvPr/>
        </p:nvSpPr>
        <p:spPr>
          <a:xfrm>
            <a:off x="9829800" y="211552"/>
            <a:ext cx="219915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  <a:latin typeface="Lucida Grande" panose="020B0600040502020204" pitchFamily="34" charset="0"/>
                <a:hlinkClick r:id="rId13"/>
              </a:rPr>
              <a:t>arXiv:2311.09715</a:t>
            </a:r>
            <a:endParaRPr lang="en-GB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B2A362-7847-5145-8280-39117E0F1779}"/>
                  </a:ext>
                </a:extLst>
              </p:cNvPr>
              <p:cNvSpPr txBox="1"/>
              <p:nvPr/>
            </p:nvSpPr>
            <p:spPr>
              <a:xfrm>
                <a:off x="10629622" y="560339"/>
                <a:ext cx="1520031" cy="247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=13.6 </m:t>
                    </m:r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DE" sz="1000" dirty="0">
                    <a:solidFill>
                      <a:srgbClr val="FF0000"/>
                    </a:solidFill>
                  </a:rPr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29 </m:t>
                        </m:r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DE" sz="1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B2A362-7847-5145-8280-39117E0F17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9622" y="560339"/>
                <a:ext cx="1520031" cy="247825"/>
              </a:xfrm>
              <a:prstGeom prst="rect">
                <a:avLst/>
              </a:prstGeom>
              <a:blipFill>
                <a:blip r:embed="rId14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060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7" grpId="0"/>
      <p:bldP spid="9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A4C08FBD-2A3B-F843-A1DE-F752A5EE0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103767" y="2009719"/>
            <a:ext cx="3799840" cy="39604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𝜸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r>
                  <a:rPr lang="en-DE" dirty="0"/>
                  <a:t> Measurement</a:t>
                </a: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4"/>
                <a:stretch>
                  <a:fillRect l="-111"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797447"/>
                <a:ext cx="7212843" cy="21598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EW (sensitive to VBS) and extended EW (EW+QCD) production fiducial and differential cross sections are measured in leptonic final states,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𝑒𝑒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 The EW measurements employ a control region to constrain the QCD background</a:t>
                </a:r>
              </a:p>
              <a:p>
                <a:pPr lvl="2"/>
                <a:r>
                  <a:rPr lang="en-US" dirty="0"/>
                  <a:t>SR: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𝜻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)&lt;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,   CR: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𝜻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𝒁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797447"/>
                <a:ext cx="7212843" cy="2159856"/>
              </a:xfrm>
              <a:prstGeom prst="rect">
                <a:avLst/>
              </a:prstGeom>
              <a:blipFill>
                <a:blip r:embed="rId5"/>
                <a:stretch>
                  <a:fillRect l="-1054" t="-292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14</a:t>
            </a:fld>
            <a:endParaRPr lang="en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EA91F54-E2C6-6641-9F93-2171FDC64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5AA149-F87B-314D-99C4-090A703C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8D66D680-DD97-3E45-BFFB-6A74C02F1A2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6" y="2991021"/>
                <a:ext cx="7212842" cy="18765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Profile-likelihood fit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US" dirty="0"/>
                  <a:t> distributions in the SR and CR (in case of the EW measurement) is used to extract signal </a:t>
                </a:r>
                <a:r>
                  <a:rPr lang="en-US" dirty="0" err="1"/>
                  <a:t>normalisation</a:t>
                </a:r>
                <a:r>
                  <a:rPr lang="en-US" dirty="0"/>
                  <a:t> </a:t>
                </a:r>
                <a:r>
                  <a:rPr lang="en-US" dirty="0">
                    <a:sym typeface="Wingdings" pitchFamily="2" charset="2"/>
                  </a:rPr>
                  <a:t> evaluate fiducial cross sections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 Both EW and extended EW fiducial cross sections are in a good agreement with the SM predictions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8D66D680-DD97-3E45-BFFB-6A74C02F1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6" y="2991021"/>
                <a:ext cx="7212842" cy="1876537"/>
              </a:xfrm>
              <a:prstGeom prst="rect">
                <a:avLst/>
              </a:prstGeom>
              <a:blipFill>
                <a:blip r:embed="rId6"/>
                <a:stretch>
                  <a:fillRect l="-1054" t="-4027" r="-1054" b="-134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9650B0F-53F1-A947-812D-8C0560C5F594}"/>
                  </a:ext>
                </a:extLst>
              </p:cNvPr>
              <p:cNvSpPr txBox="1"/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=13 </m:t>
                    </m:r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DE" sz="1000" dirty="0">
                    <a:solidFill>
                      <a:srgbClr val="FF0000"/>
                    </a:solidFill>
                  </a:rPr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140 </m:t>
                        </m:r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DE" sz="1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9650B0F-53F1-A947-812D-8C0560C5F5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blipFill>
                <a:blip r:embed="rId7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502478E3-D8B1-164E-A902-2471BEE6B1AE}"/>
              </a:ext>
            </a:extLst>
          </p:cNvPr>
          <p:cNvSpPr txBox="1"/>
          <p:nvPr/>
        </p:nvSpPr>
        <p:spPr>
          <a:xfrm>
            <a:off x="8229600" y="211552"/>
            <a:ext cx="379935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trike="noStrike" dirty="0">
                <a:solidFill>
                  <a:srgbClr val="FFFFFF"/>
                </a:solidFill>
                <a:effectLst/>
                <a:latin typeface="Lucida Grande" panose="020B0600040502020204" pitchFamily="34" charset="0"/>
                <a:cs typeface="Lucida Grande" panose="020B0600040502020204" pitchFamily="34" charset="0"/>
                <a:hlinkClick r:id="rId8"/>
              </a:rPr>
              <a:t>Phys. Lett. B 846 (2023) 138222</a:t>
            </a:r>
            <a:endParaRPr lang="en-GB" dirty="0">
              <a:solidFill>
                <a:srgbClr val="0070C0"/>
              </a:solidFill>
              <a:latin typeface="Lucida Grande" panose="020B0600040502020204" pitchFamily="34" charset="0"/>
              <a:cs typeface="Lucida Grande" panose="020B06000405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F8B10E-4BDA-9E49-BF4A-A164C2AFF9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42387" y="822867"/>
            <a:ext cx="1663065" cy="11772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9923581-1765-224E-92EA-079B2C4121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67523" y="666668"/>
            <a:ext cx="1754505" cy="146304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9E94185-81BC-B04F-ABE3-94718A39B9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83078" y="2206447"/>
            <a:ext cx="2245360" cy="511810"/>
          </a:xfrm>
          <a:prstGeom prst="rect">
            <a:avLst/>
          </a:prstGeom>
          <a:ln>
            <a:solidFill>
              <a:srgbClr val="FF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ontent Placeholder 2">
                <a:extLst>
                  <a:ext uri="{FF2B5EF4-FFF2-40B4-BE49-F238E27FC236}">
                    <a16:creationId xmlns:a16="http://schemas.microsoft.com/office/drawing/2014/main" id="{BC70D8E1-E1D9-1E41-B495-6C748ABD42A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5547530"/>
                <a:ext cx="11415250" cy="10780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Differential cross sections are measured using profile-likelihood unfolding</a:t>
                </a:r>
              </a:p>
              <a:p>
                <a:pPr lvl="1"/>
                <a:r>
                  <a:rPr lang="en-US" dirty="0"/>
                  <a:t> Unfolded observables are in a good agreement with SM distributions except of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𝝓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𝒁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About two standard deviation is observed in the lowest bin of the EW measurement </a:t>
                </a:r>
              </a:p>
            </p:txBody>
          </p:sp>
        </mc:Choice>
        <mc:Fallback xmlns="">
          <p:sp>
            <p:nvSpPr>
              <p:cNvPr id="25" name="Content Placeholder 2">
                <a:extLst>
                  <a:ext uri="{FF2B5EF4-FFF2-40B4-BE49-F238E27FC236}">
                    <a16:creationId xmlns:a16="http://schemas.microsoft.com/office/drawing/2014/main" id="{BC70D8E1-E1D9-1E41-B495-6C748ABD4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5547530"/>
                <a:ext cx="11415250" cy="1078037"/>
              </a:xfrm>
              <a:prstGeom prst="rect">
                <a:avLst/>
              </a:prstGeom>
              <a:blipFill>
                <a:blip r:embed="rId12"/>
                <a:stretch>
                  <a:fillRect l="-667" t="-9302" b="-232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4EA5F449-59C4-B643-9DDF-DC44AC7058F9}"/>
              </a:ext>
            </a:extLst>
          </p:cNvPr>
          <p:cNvGrpSpPr/>
          <p:nvPr/>
        </p:nvGrpSpPr>
        <p:grpSpPr>
          <a:xfrm>
            <a:off x="1301353" y="4763195"/>
            <a:ext cx="3086006" cy="684505"/>
            <a:chOff x="721062" y="4797221"/>
            <a:chExt cx="3086006" cy="684505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4CBF741-B090-3942-B3C3-8BAE63E245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260658" y="4820329"/>
              <a:ext cx="1469390" cy="23114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D0640D8-D063-1A4A-A676-E596EF3FB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152857" y="5146649"/>
              <a:ext cx="1535430" cy="28067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EFDED16-39AC-D447-B963-C57B6501BC73}"/>
                    </a:ext>
                  </a:extLst>
                </p:cNvPr>
                <p:cNvSpPr txBox="1"/>
                <p:nvPr/>
              </p:nvSpPr>
              <p:spPr>
                <a:xfrm>
                  <a:off x="721062" y="4854472"/>
                  <a:ext cx="1447800" cy="5405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DE" sz="1400" dirty="0"/>
                    <a:t>EW </a:t>
                  </a:r>
                </a:p>
                <a:p>
                  <a:r>
                    <a:rPr lang="en-DE" sz="1400" dirty="0"/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DE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&gt;500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a14:m>
                  <a:r>
                    <a:rPr lang="en-DE" sz="1400" dirty="0"/>
                    <a:t>)</a:t>
                  </a: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EFDED16-39AC-D447-B963-C57B6501BC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1062" y="4854472"/>
                  <a:ext cx="1447800" cy="540533"/>
                </a:xfrm>
                <a:prstGeom prst="rect">
                  <a:avLst/>
                </a:prstGeom>
                <a:blipFill>
                  <a:blip r:embed="rId15"/>
                  <a:stretch>
                    <a:fillRect l="-1739" t="-2326" r="-870" b="-9302"/>
                  </a:stretch>
                </a:blipFill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A73FF3F-1156-A645-8AEF-5A6DE49954BD}"/>
                </a:ext>
              </a:extLst>
            </p:cNvPr>
            <p:cNvSpPr/>
            <p:nvPr/>
          </p:nvSpPr>
          <p:spPr>
            <a:xfrm>
              <a:off x="726503" y="4797221"/>
              <a:ext cx="3080565" cy="6845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C727BD-9220-FF4E-8AF5-DDD204501249}"/>
              </a:ext>
            </a:extLst>
          </p:cNvPr>
          <p:cNvGrpSpPr/>
          <p:nvPr/>
        </p:nvGrpSpPr>
        <p:grpSpPr>
          <a:xfrm>
            <a:off x="4618913" y="4760436"/>
            <a:ext cx="3109525" cy="684505"/>
            <a:chOff x="4481162" y="4791362"/>
            <a:chExt cx="3109525" cy="68450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35BF89A-2C2B-8944-B14D-9A90F0E09E50}"/>
                </a:ext>
              </a:extLst>
            </p:cNvPr>
            <p:cNvGrpSpPr/>
            <p:nvPr/>
          </p:nvGrpSpPr>
          <p:grpSpPr>
            <a:xfrm>
              <a:off x="4481162" y="4818685"/>
              <a:ext cx="3037659" cy="630684"/>
              <a:chOff x="4481162" y="4818685"/>
              <a:chExt cx="3037659" cy="630684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3C32585A-1D02-8047-A833-2B0A4D36D1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983391" y="4818685"/>
                <a:ext cx="1535430" cy="28067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F2EFD8CC-0ADA-FD48-86BF-AB33504156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983391" y="5168699"/>
                <a:ext cx="1535430" cy="28067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DF38A9A7-3224-204B-ACB3-CD024C5B1621}"/>
                      </a:ext>
                    </a:extLst>
                  </p:cNvPr>
                  <p:cNvSpPr txBox="1"/>
                  <p:nvPr/>
                </p:nvSpPr>
                <p:spPr>
                  <a:xfrm>
                    <a:off x="4481162" y="4874900"/>
                    <a:ext cx="1502229" cy="5405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DE" sz="1400" dirty="0"/>
                      <a:t>Extended EW (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D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&gt;150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𝐺𝑒𝑉</m:t>
                        </m:r>
                      </m:oMath>
                    </a14:m>
                    <a:r>
                      <a:rPr lang="en-DE" sz="1400" dirty="0"/>
                      <a:t>)</a:t>
                    </a:r>
                  </a:p>
                </p:txBody>
              </p:sp>
            </mc:Choice>
            <mc:Fallback xmlns="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DF38A9A7-3224-204B-ACB3-CD024C5B162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81162" y="4874900"/>
                    <a:ext cx="1502229" cy="540533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l="-1681" t="-2326" b="-9302"/>
                    </a:stretch>
                  </a:blipFill>
                </p:spPr>
                <p:txBody>
                  <a:bodyPr/>
                  <a:lstStyle/>
                  <a:p>
                    <a:r>
                      <a:rPr lang="en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7A8FB9C-7FBF-FC43-BFA8-F658B8FC789D}"/>
                </a:ext>
              </a:extLst>
            </p:cNvPr>
            <p:cNvSpPr/>
            <p:nvPr/>
          </p:nvSpPr>
          <p:spPr>
            <a:xfrm>
              <a:off x="4510122" y="4791362"/>
              <a:ext cx="3080565" cy="6845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355053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US" dirty="0"/>
                  <a:t>Observation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𝜸𝜸</m:t>
                    </m:r>
                  </m:oMath>
                </a14:m>
                <a:endParaRPr lang="en-DE" dirty="0"/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3"/>
                <a:stretch>
                  <a:fillRect l="-1556"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797448"/>
                <a:ext cx="7600336" cy="143764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𝜸𝜸</m:t>
                    </m:r>
                  </m:oMath>
                </a14:m>
                <a:r>
                  <a:rPr lang="en-US" dirty="0"/>
                  <a:t> production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final states is observed first time with significance of </a:t>
                </a:r>
                <a:r>
                  <a:rPr lang="en-US" b="1" dirty="0"/>
                  <a:t>5.6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dirty="0"/>
                  <a:t> (observed and expected)</a:t>
                </a:r>
              </a:p>
              <a:p>
                <a:pPr lvl="1"/>
                <a:r>
                  <a:rPr lang="en-US" dirty="0"/>
                  <a:t> Main background is due to the jet-to-photon and electron-to-photon misidentification 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797448"/>
                <a:ext cx="7600336" cy="1437641"/>
              </a:xfrm>
              <a:prstGeom prst="rect">
                <a:avLst/>
              </a:prstGeom>
              <a:blipFill>
                <a:blip r:embed="rId4"/>
                <a:stretch>
                  <a:fillRect l="-1002" t="-4348" r="-1336" b="-695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15</a:t>
            </a:fld>
            <a:endParaRPr lang="en-DE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C14FB3-14E1-6D48-9C2B-80A9E6CB91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0782" y="895357"/>
            <a:ext cx="1617345" cy="16173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FAFE202-6B2B-6D49-A8FA-EEFAFD376A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7833" y="895357"/>
            <a:ext cx="1617345" cy="16173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2E1B11-9229-D349-A4C0-B9EC32D310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2651358" y="657988"/>
            <a:ext cx="3054985" cy="61207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C8A0B6-15A5-6D4F-8ECB-E5DDF23A5A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8262474" y="2606671"/>
            <a:ext cx="3806825" cy="3960495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8ECE3E-F24B-124B-A8AF-8DC6BDFC1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A0FF1A-2F35-6D46-8C8E-C972D240C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21E9E0F-870B-374C-A208-C75F012A7DBA}"/>
                  </a:ext>
                </a:extLst>
              </p:cNvPr>
              <p:cNvSpPr txBox="1"/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=13 </m:t>
                    </m:r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DE" sz="1000" dirty="0">
                    <a:solidFill>
                      <a:srgbClr val="FF0000"/>
                    </a:solidFill>
                  </a:rPr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140 </m:t>
                        </m:r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DE" sz="1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21E9E0F-870B-374C-A208-C75F012A7D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blipFill>
                <a:blip r:embed="rId9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41B86EE-ADB2-1D4B-AB92-571A5C9A5B74}"/>
              </a:ext>
            </a:extLst>
          </p:cNvPr>
          <p:cNvSpPr txBox="1"/>
          <p:nvPr/>
        </p:nvSpPr>
        <p:spPr>
          <a:xfrm>
            <a:off x="8229600" y="211552"/>
            <a:ext cx="379935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u="none" strike="noStrike" dirty="0">
                <a:solidFill>
                  <a:srgbClr val="FFFFFF"/>
                </a:solidFill>
                <a:effectLst/>
                <a:latin typeface="Lucida Grande" panose="020B0600040502020204" pitchFamily="34" charset="0"/>
                <a:cs typeface="Lucida Grande" panose="020B0600040502020204" pitchFamily="34" charset="0"/>
                <a:hlinkClick r:id="rId10"/>
              </a:rPr>
              <a:t>Phys. Lett. B 848 (2024) 138400</a:t>
            </a:r>
            <a:endParaRPr lang="en-GB" dirty="0">
              <a:solidFill>
                <a:srgbClr val="0070C0"/>
              </a:solidFill>
              <a:latin typeface="Lucida Grande" panose="020B0600040502020204" pitchFamily="34" charset="0"/>
              <a:cs typeface="Lucida Grande" panose="020B06000405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AB71F549-07BF-7143-9267-1023B60178D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5217959"/>
                <a:ext cx="7099173" cy="12811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Fiducial cross section is measured for combined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𝜇𝜈</m:t>
                    </m:r>
                  </m:oMath>
                </a14:m>
                <a:r>
                  <a:rPr lang="en-US" dirty="0"/>
                  <a:t> events with total 17% uncertainty </a:t>
                </a:r>
              </a:p>
              <a:p>
                <a:pPr lvl="1"/>
                <a:r>
                  <a:rPr lang="en-US" dirty="0"/>
                  <a:t> Leptonically decaying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/>
                  <a:t>-leptons are not considered  </a:t>
                </a:r>
              </a:p>
            </p:txBody>
          </p:sp>
        </mc:Choice>
        <mc:Fallback xmlns="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AB71F549-07BF-7143-9267-1023B60178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5217959"/>
                <a:ext cx="7099173" cy="1281164"/>
              </a:xfrm>
              <a:prstGeom prst="rect">
                <a:avLst/>
              </a:prstGeom>
              <a:blipFill>
                <a:blip r:embed="rId11"/>
                <a:stretch>
                  <a:fillRect l="-1071" t="-49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66C5668-F16A-6D41-9CD4-0519C11DE16C}"/>
                  </a:ext>
                </a:extLst>
              </p:cNvPr>
              <p:cNvSpPr txBox="1"/>
              <p:nvPr/>
            </p:nvSpPr>
            <p:spPr>
              <a:xfrm>
                <a:off x="7264421" y="3695305"/>
                <a:ext cx="1180836" cy="4436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𝑓𝑖𝑑</m:t>
                          </m:r>
                        </m:sub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𝑠𝑖𝑔𝑛𝑎𝑙</m:t>
                              </m:r>
                            </m:sub>
                          </m:sSub>
                        </m:num>
                        <m:den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× 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DE" sz="12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66C5668-F16A-6D41-9CD4-0519C11DE1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4421" y="3695305"/>
                <a:ext cx="1180836" cy="443648"/>
              </a:xfrm>
              <a:prstGeom prst="rect">
                <a:avLst/>
              </a:prstGeom>
              <a:blipFill>
                <a:blip r:embed="rId12"/>
                <a:stretch>
                  <a:fillRect b="-1388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Arrow 18">
            <a:extLst>
              <a:ext uri="{FF2B5EF4-FFF2-40B4-BE49-F238E27FC236}">
                <a16:creationId xmlns:a16="http://schemas.microsoft.com/office/drawing/2014/main" id="{C8D7B40E-BD1C-EC41-BBC2-09F6878DADC4}"/>
              </a:ext>
            </a:extLst>
          </p:cNvPr>
          <p:cNvSpPr/>
          <p:nvPr/>
        </p:nvSpPr>
        <p:spPr>
          <a:xfrm flipV="1">
            <a:off x="7685728" y="4155840"/>
            <a:ext cx="404327" cy="20966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03358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US" dirty="0"/>
                  <a:t>Observation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𝑾𝒁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endParaRPr lang="en-DE" dirty="0"/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3"/>
                <a:stretch>
                  <a:fillRect l="-1556"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3" y="797449"/>
                <a:ext cx="6932121" cy="213039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𝑾𝒁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𝜸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𝒍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𝝂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𝒍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𝒍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𝝂𝜸</m:t>
                    </m:r>
                  </m:oMath>
                </a14:m>
                <a:r>
                  <a:rPr lang="en-US" dirty="0"/>
                  <a:t> production, 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(′)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, is observed first time with significance of </a:t>
                </a:r>
                <a:r>
                  <a:rPr lang="en-US" b="1" dirty="0"/>
                  <a:t>6.3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dirty="0"/>
                  <a:t> (expected </a:t>
                </a:r>
                <a:r>
                  <a:rPr lang="en-US" b="1" dirty="0"/>
                  <a:t>5.0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dirty="0"/>
                  <a:t>) </a:t>
                </a:r>
              </a:p>
              <a:p>
                <a:pPr lvl="1"/>
                <a:r>
                  <a:rPr lang="en-US" dirty="0"/>
                  <a:t> Dominant background stems from the non-prompt leptons and photons from hadronic decays and from misidentified jets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3" y="797449"/>
                <a:ext cx="6932121" cy="2130390"/>
              </a:xfrm>
              <a:prstGeom prst="rect">
                <a:avLst/>
              </a:prstGeom>
              <a:blipFill>
                <a:blip r:embed="rId4"/>
                <a:stretch>
                  <a:fillRect l="-1097" t="-2367" r="-1828" b="-236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16</a:t>
            </a:fld>
            <a:endParaRPr lang="en-DE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EE1C31-471A-8842-8074-74449F59EA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4911" y="929671"/>
            <a:ext cx="2082800" cy="1155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9ACE06C-9945-2048-B60A-D7102AB7BC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0416" y="868981"/>
            <a:ext cx="1955800" cy="1104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180F8F-7F1C-1647-B34B-6EBAC3455E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30505" y="2175965"/>
            <a:ext cx="3600450" cy="405765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E9C815-A3F8-B345-AA96-47955491A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79B8F3-2337-954A-B3A9-A7D84075F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36446FD-2B03-8246-8C25-46B1A008FCEA}"/>
                  </a:ext>
                </a:extLst>
              </p:cNvPr>
              <p:cNvSpPr txBox="1"/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=13 </m:t>
                    </m:r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DE" sz="1000" dirty="0">
                    <a:solidFill>
                      <a:srgbClr val="FF0000"/>
                    </a:solidFill>
                  </a:rPr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140 </m:t>
                        </m:r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DE" sz="1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36446FD-2B03-8246-8C25-46B1A008FC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blipFill>
                <a:blip r:embed="rId8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5BE5E007-EB5D-AE49-AAC4-BD729C39CCA4}"/>
              </a:ext>
            </a:extLst>
          </p:cNvPr>
          <p:cNvSpPr txBox="1"/>
          <p:nvPr/>
        </p:nvSpPr>
        <p:spPr>
          <a:xfrm>
            <a:off x="7872667" y="211552"/>
            <a:ext cx="4156291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trike="noStrike" dirty="0">
                <a:solidFill>
                  <a:srgbClr val="0070C0"/>
                </a:solidFill>
                <a:effectLst/>
                <a:latin typeface="Lucida Grande" panose="020B0600040502020204" pitchFamily="34" charset="0"/>
                <a:cs typeface="Lucida Grande" panose="020B06000405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Lett. 132 (2024) 021802</a:t>
            </a:r>
            <a:endParaRPr lang="en-GB" dirty="0">
              <a:solidFill>
                <a:srgbClr val="0070C0"/>
              </a:solidFill>
              <a:latin typeface="Lucida Grande" panose="020B0600040502020204" pitchFamily="34" charset="0"/>
              <a:cs typeface="Lucida Grande" panose="020B06000405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83530C27-E749-3B4E-B3EA-DF04C279F13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0" y="5044940"/>
                <a:ext cx="6932121" cy="15157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Fitted signal normalization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dirty="0"/>
                  <a:t> is used to measure the fiducial cross section </a:t>
                </a:r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𝒇𝒊𝒅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𝒐𝒃𝒔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𝒔𝒕𝒂𝒕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𝟏𝟔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𝒔𝒚𝒔𝒕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𝒇𝒃</m:t>
                    </m:r>
                  </m:oMath>
                </a14:m>
                <a:endParaRPr lang="en-US" b="1" dirty="0"/>
              </a:p>
              <a:p>
                <a:pPr lvl="2"/>
                <a:r>
                  <a:rPr lang="en-US" dirty="0"/>
                  <a:t>Consistent with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𝒇𝒊𝒅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𝑺𝑴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𝟎𝟔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𝒕𝒐𝒕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𝒇𝒃</m:t>
                    </m:r>
                  </m:oMath>
                </a14:m>
                <a:r>
                  <a:rPr lang="en-US" dirty="0"/>
                  <a:t> within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1.5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83530C27-E749-3B4E-B3EA-DF04C279F1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0" y="5044940"/>
                <a:ext cx="6932121" cy="1515727"/>
              </a:xfrm>
              <a:prstGeom prst="rect">
                <a:avLst/>
              </a:prstGeom>
              <a:blipFill>
                <a:blip r:embed="rId10"/>
                <a:stretch>
                  <a:fillRect l="-914" t="-4167" b="-83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CA0EDE49-C7B9-4647-9694-14D912DE357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59" y="2922867"/>
                <a:ext cx="6932121" cy="213039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Profile-likelihood fit is done to the signal and two control regions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backgrounds </a:t>
                </a:r>
              </a:p>
              <a:p>
                <a:pPr lvl="1"/>
                <a:r>
                  <a:rPr lang="en-US" dirty="0"/>
                  <a:t> Three normalization parameters for the signal and the two backgrounds are fitted simultaneously</a:t>
                </a:r>
              </a:p>
              <a:p>
                <a:pPr lvl="1"/>
                <a:r>
                  <a:rPr lang="en-US" dirty="0"/>
                  <a:t> All leptonic final state events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𝑒𝑒𝑒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𝜇𝜇𝜇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US" dirty="0"/>
                  <a:t>) are combined in the fit</a:t>
                </a:r>
              </a:p>
            </p:txBody>
          </p:sp>
        </mc:Choice>
        <mc:Fallback xmlns="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CA0EDE49-C7B9-4647-9694-14D912DE35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59" y="2922867"/>
                <a:ext cx="6932121" cy="2130390"/>
              </a:xfrm>
              <a:prstGeom prst="rect">
                <a:avLst/>
              </a:prstGeom>
              <a:blipFill>
                <a:blip r:embed="rId11"/>
                <a:stretch>
                  <a:fillRect l="-1097" t="-2959" r="-2011" b="-414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847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9132602-F926-2947-B4C4-1523638B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265" y="70158"/>
            <a:ext cx="11415251" cy="657429"/>
          </a:xfrm>
        </p:spPr>
        <p:txBody>
          <a:bodyPr>
            <a:noAutofit/>
          </a:bodyPr>
          <a:lstStyle/>
          <a:p>
            <a:r>
              <a:rPr lang="en-US" dirty="0"/>
              <a:t>Summary</a:t>
            </a:r>
            <a:endParaRPr lang="en-DE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A178FA-17F0-C946-8E85-D7CAFB9A5E3B}"/>
              </a:ext>
            </a:extLst>
          </p:cNvPr>
          <p:cNvSpPr txBox="1">
            <a:spLocks/>
          </p:cNvSpPr>
          <p:nvPr/>
        </p:nvSpPr>
        <p:spPr>
          <a:xfrm>
            <a:off x="629265" y="797448"/>
            <a:ext cx="11246400" cy="5263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Measurements of </a:t>
            </a:r>
            <a:r>
              <a:rPr lang="en-US" dirty="0" err="1"/>
              <a:t>multiboson</a:t>
            </a:r>
            <a:r>
              <a:rPr lang="en-US" dirty="0"/>
              <a:t> production processes allow to test the gauge interactions of the SM electroweak theory and its symmetry breaking mechanism</a:t>
            </a:r>
          </a:p>
          <a:p>
            <a:pPr marL="1828800" lvl="4" indent="0">
              <a:buNone/>
            </a:pP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Multiboson</a:t>
            </a:r>
            <a:r>
              <a:rPr lang="en-US" dirty="0"/>
              <a:t> production final states have relatively small cross sections even at the LHC energy and can be very sensitive to new physics effects leading to anomalous triple and quartic gauge couplings</a:t>
            </a:r>
          </a:p>
          <a:p>
            <a:pPr marL="1828800" lvl="4" indent="0">
              <a:buNone/>
            </a:pPr>
            <a:endParaRPr lang="en-US" dirty="0"/>
          </a:p>
          <a:p>
            <a:r>
              <a:rPr lang="en-US" dirty="0"/>
              <a:t> First time observations and precise measurements of various </a:t>
            </a:r>
            <a:r>
              <a:rPr lang="en-US" dirty="0" err="1"/>
              <a:t>multiboson</a:t>
            </a:r>
            <a:r>
              <a:rPr lang="en-US" dirty="0"/>
              <a:t> production processes became possible in proton-proton collision data collected by the LHC experiments, CMS and ATLAS</a:t>
            </a:r>
          </a:p>
          <a:p>
            <a:pPr marL="1828800" lvl="4" indent="0">
              <a:buNone/>
            </a:pPr>
            <a:endParaRPr lang="en-US" dirty="0"/>
          </a:p>
          <a:p>
            <a:r>
              <a:rPr lang="en-US" dirty="0"/>
              <a:t> Latest results of the experimental studies of </a:t>
            </a:r>
            <a:r>
              <a:rPr lang="en-US" dirty="0" err="1"/>
              <a:t>multiboson</a:t>
            </a:r>
            <a:r>
              <a:rPr lang="en-US" dirty="0"/>
              <a:t> interactions in the ATLAS detector were discussed</a:t>
            </a:r>
          </a:p>
          <a:p>
            <a:pPr lvl="1"/>
            <a:r>
              <a:rPr lang="en-US" dirty="0"/>
              <a:t> All presented results are consistent with the Standard Model predictions within the measurement uncertainties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17</a:t>
            </a:fld>
            <a:endParaRPr lang="en-DE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AAE0C1-D012-A840-9AA9-19F26DB8D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59E592-57E8-184F-8D85-A3ACB8787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D57B73-8CDD-4D45-87DE-6B36BD039A6B}"/>
              </a:ext>
            </a:extLst>
          </p:cNvPr>
          <p:cNvSpPr txBox="1"/>
          <p:nvPr/>
        </p:nvSpPr>
        <p:spPr bwMode="auto">
          <a:xfrm>
            <a:off x="8288386" y="5763930"/>
            <a:ext cx="14545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sh Script MT Italic"/>
                <a:ea typeface="ＭＳ Ｐゴシック" charset="-128"/>
                <a:cs typeface="Brush Script MT Italic"/>
              </a:rPr>
              <a:t>Thank you!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360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9132602-F926-2947-B4C4-1523638B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265" y="70158"/>
            <a:ext cx="11415251" cy="657429"/>
          </a:xfrm>
        </p:spPr>
        <p:txBody>
          <a:bodyPr>
            <a:noAutofit/>
          </a:bodyPr>
          <a:lstStyle/>
          <a:p>
            <a:r>
              <a:rPr lang="en-US" dirty="0"/>
              <a:t>Electroweak Vector Boson Scattering</a:t>
            </a:r>
            <a:endParaRPr lang="en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797449"/>
                <a:ext cx="11246784" cy="176287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Electroweak VBS processes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dirty="0"/>
                  <a:t> have not been studied experimentally before the LHC experiments</a:t>
                </a:r>
              </a:p>
              <a:p>
                <a:pPr lvl="1"/>
                <a:r>
                  <a:rPr lang="en-US" dirty="0"/>
                  <a:t> Low production cross sections even at the LHC energies</a:t>
                </a:r>
              </a:p>
              <a:p>
                <a:pPr lvl="2"/>
                <a:r>
                  <a:rPr lang="en-US" dirty="0">
                    <a:sym typeface="Wingdings" pitchFamily="2" charset="2"/>
                  </a:rPr>
                  <a:t>S</a:t>
                </a:r>
                <a:r>
                  <a:rPr lang="en-US" dirty="0"/>
                  <a:t>ensitivity to possible new physics effects leading to anomalous quartic gauge couplings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797449"/>
                <a:ext cx="11246784" cy="1762871"/>
              </a:xfrm>
              <a:prstGeom prst="rect">
                <a:avLst/>
              </a:prstGeom>
              <a:blipFill>
                <a:blip r:embed="rId3"/>
                <a:stretch>
                  <a:fillRect l="-676" t="-357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A75394CB-2989-0A46-98BC-E8D4589B03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400" y="2348343"/>
            <a:ext cx="2235200" cy="1612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6BBDDF-75F8-E647-BE47-362C81DA04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6755" y="5303000"/>
            <a:ext cx="5698490" cy="791210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E57C6F9-A8EC-AD45-98F3-1ABC953F1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18</a:t>
            </a:fld>
            <a:endParaRPr lang="en-DE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D48CA9C-DACE-D04E-ABE7-D05A7D82D7D9}"/>
              </a:ext>
            </a:extLst>
          </p:cNvPr>
          <p:cNvSpPr txBox="1">
            <a:spLocks/>
          </p:cNvSpPr>
          <p:nvPr/>
        </p:nvSpPr>
        <p:spPr>
          <a:xfrm>
            <a:off x="629265" y="4297682"/>
            <a:ext cx="11246784" cy="2418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VBS can involve all or some of the leading order diagrams shown below</a:t>
            </a:r>
          </a:p>
          <a:p>
            <a:pPr lvl="1"/>
            <a:r>
              <a:rPr lang="en-US" dirty="0"/>
              <a:t> Depending on the involved vector bosons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4C2398-0D5B-F24B-B472-C16AC3AE0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5D09C2-5B68-F64D-8DAA-DAF024095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95726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9132602-F926-2947-B4C4-1523638B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265" y="70158"/>
            <a:ext cx="11415251" cy="657429"/>
          </a:xfrm>
        </p:spPr>
        <p:txBody>
          <a:bodyPr>
            <a:noAutofit/>
          </a:bodyPr>
          <a:lstStyle/>
          <a:p>
            <a:r>
              <a:rPr lang="en-US" dirty="0"/>
              <a:t>Electroweak Vector Boson Scattering</a:t>
            </a:r>
            <a:endParaRPr lang="en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797448"/>
                <a:ext cx="11246784" cy="591890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Diagrams with Higgs boson are crucial to avoid a unitarity violation due to the rising scattering cross section of the longitudinally polarized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/>
                  <a:t> bosons: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797448"/>
                <a:ext cx="11246784" cy="5918905"/>
              </a:xfrm>
              <a:prstGeom prst="rect">
                <a:avLst/>
              </a:prstGeom>
              <a:blipFill>
                <a:blip r:embed="rId3"/>
                <a:stretch>
                  <a:fillRect l="-676" t="-107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8E8ACEA9-2B8A-064B-8F36-6BBFC999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5419" y="2007037"/>
            <a:ext cx="6953250" cy="4610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D8D2EC-FAB4-CA4D-ACDF-E784361015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1908" y="2331362"/>
            <a:ext cx="419100" cy="533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B88C61-518F-534C-BBF4-8FA6E5C44D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2670" y="2986284"/>
            <a:ext cx="495300" cy="533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8A9116-2DDB-4C45-88BB-3810ADD3B8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7870" y="4112683"/>
            <a:ext cx="1104900" cy="533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0CA1DD-B8B9-0048-8A00-8E84632423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24470" y="5174410"/>
            <a:ext cx="1676400" cy="457200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0814864-B1F0-824E-B4A9-6737E6A4E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19</a:t>
            </a:fld>
            <a:endParaRPr lang="en-DE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399D3D-C189-BC4E-9CBB-803B4F467069}"/>
              </a:ext>
            </a:extLst>
          </p:cNvPr>
          <p:cNvSpPr txBox="1"/>
          <p:nvPr/>
        </p:nvSpPr>
        <p:spPr>
          <a:xfrm>
            <a:off x="3483200" y="1871410"/>
            <a:ext cx="51578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rgbClr val="0070C0"/>
                </a:solidFill>
                <a:effectLst/>
                <a:latin typeface="Lucida Grande" panose="020B0600040502020204" pitchFamily="34" charset="0"/>
              </a:rPr>
              <a:t>A. </a:t>
            </a:r>
            <a:r>
              <a:rPr lang="en-GB" sz="1400" b="0" i="0" dirty="0" err="1">
                <a:solidFill>
                  <a:srgbClr val="0070C0"/>
                </a:solidFill>
                <a:effectLst/>
                <a:latin typeface="Lucida Grande" panose="020B0600040502020204" pitchFamily="34" charset="0"/>
              </a:rPr>
              <a:t>Denner</a:t>
            </a:r>
            <a:r>
              <a:rPr lang="en-GB" sz="1400" dirty="0">
                <a:solidFill>
                  <a:srgbClr val="0070C0"/>
                </a:solidFill>
                <a:latin typeface="Lucida Grande" panose="020B0600040502020204" pitchFamily="34" charset="0"/>
              </a:rPr>
              <a:t> &amp;</a:t>
            </a:r>
            <a:r>
              <a:rPr lang="en-GB" sz="1400" b="0" i="0" dirty="0">
                <a:solidFill>
                  <a:srgbClr val="0070C0"/>
                </a:solidFill>
                <a:effectLst/>
                <a:latin typeface="Lucida Grande" panose="020B0600040502020204" pitchFamily="34" charset="0"/>
              </a:rPr>
              <a:t> T. Hahn, Nucl.Phys.B525:27-50,1998</a:t>
            </a:r>
            <a:endParaRPr lang="en-DE" sz="1400" dirty="0">
              <a:solidFill>
                <a:srgbClr val="0070C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AC0157-7520-8940-9001-768BE2F26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0DD63F-B7D1-2D4F-8F55-AD73BA855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39642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9132602-F926-2947-B4C4-1523638B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265" y="70158"/>
            <a:ext cx="11415251" cy="657429"/>
          </a:xfrm>
        </p:spPr>
        <p:txBody>
          <a:bodyPr>
            <a:noAutofit/>
          </a:bodyPr>
          <a:lstStyle/>
          <a:p>
            <a:r>
              <a:rPr lang="en-US" dirty="0"/>
              <a:t>Electroweak </a:t>
            </a:r>
            <a:r>
              <a:rPr lang="en-US" dirty="0" err="1"/>
              <a:t>Multiboson</a:t>
            </a:r>
            <a:r>
              <a:rPr lang="en-US" dirty="0"/>
              <a:t> Interactions</a:t>
            </a:r>
            <a:endParaRPr lang="en-DE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A178FA-17F0-C946-8E85-D7CAFB9A5E3B}"/>
              </a:ext>
            </a:extLst>
          </p:cNvPr>
          <p:cNvSpPr txBox="1">
            <a:spLocks/>
          </p:cNvSpPr>
          <p:nvPr/>
        </p:nvSpPr>
        <p:spPr>
          <a:xfrm>
            <a:off x="629267" y="797448"/>
            <a:ext cx="7550230" cy="28852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The Standard Model (SM) of elementary particles predicts triple and quartic gauge couplings between the electroweak bosons due to the non-Abelian structure of the electroweak interaction</a:t>
            </a:r>
          </a:p>
          <a:p>
            <a:pPr lvl="1"/>
            <a:r>
              <a:rPr lang="en-US" dirty="0"/>
              <a:t> Experimental studies of </a:t>
            </a:r>
            <a:r>
              <a:rPr lang="en-US" dirty="0" err="1"/>
              <a:t>multiboson</a:t>
            </a:r>
            <a:r>
              <a:rPr lang="en-US" dirty="0"/>
              <a:t> interactions are therefore important tests of the SM electroweak theory</a:t>
            </a:r>
          </a:p>
          <a:p>
            <a:pPr lvl="1"/>
            <a:r>
              <a:rPr lang="en-US" dirty="0"/>
              <a:t> Effective Field Theory (EFT) frameworks are typically used in model independent searches for new physics effects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A0EA57E-EAAC-0049-ACE9-AAF145033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2</a:t>
            </a:fld>
            <a:endParaRPr lang="en-DE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6ABE56-4BB5-A147-8542-239E97D32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E1334-F931-1F4C-9637-773F4F6E2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id="{B9A10604-539B-CA41-B30C-5B2D2C1C0B8F}"/>
              </a:ext>
            </a:extLst>
          </p:cNvPr>
          <p:cNvSpPr txBox="1">
            <a:spLocks/>
          </p:cNvSpPr>
          <p:nvPr/>
        </p:nvSpPr>
        <p:spPr>
          <a:xfrm>
            <a:off x="629265" y="3682652"/>
            <a:ext cx="11246400" cy="1847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According to the SM, the massive electroweak bosons obtain their masses and hence, can have longitudinal </a:t>
            </a:r>
            <a:r>
              <a:rPr lang="en-US" dirty="0" err="1"/>
              <a:t>polarisations</a:t>
            </a:r>
            <a:r>
              <a:rPr lang="en-US" dirty="0"/>
              <a:t> via the Higgs mechanism of the spontaneously broken electroweak symmetry</a:t>
            </a:r>
          </a:p>
          <a:p>
            <a:pPr lvl="1"/>
            <a:r>
              <a:rPr lang="en-US" dirty="0"/>
              <a:t> Measurements of </a:t>
            </a:r>
            <a:r>
              <a:rPr lang="en-US" dirty="0" err="1"/>
              <a:t>polarisation</a:t>
            </a:r>
            <a:r>
              <a:rPr lang="en-US" dirty="0"/>
              <a:t> observables in the </a:t>
            </a:r>
            <a:r>
              <a:rPr lang="en-US" dirty="0" err="1"/>
              <a:t>multiboson</a:t>
            </a:r>
            <a:r>
              <a:rPr lang="en-US" dirty="0"/>
              <a:t> interactions are the direct probes of this mechanism</a:t>
            </a:r>
          </a:p>
          <a:p>
            <a:pPr marL="1828800" lvl="4" indent="0">
              <a:buNone/>
            </a:pPr>
            <a:endParaRPr lang="en-US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4AEB9735-8D0A-5145-9AC1-3F5265607770}"/>
              </a:ext>
            </a:extLst>
          </p:cNvPr>
          <p:cNvSpPr txBox="1">
            <a:spLocks/>
          </p:cNvSpPr>
          <p:nvPr/>
        </p:nvSpPr>
        <p:spPr>
          <a:xfrm>
            <a:off x="629265" y="5570786"/>
            <a:ext cx="11246400" cy="759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The latest measurements and first observations of the production of different </a:t>
            </a:r>
            <a:r>
              <a:rPr lang="en-US" dirty="0" err="1"/>
              <a:t>multiboson</a:t>
            </a:r>
            <a:r>
              <a:rPr lang="en-US" dirty="0"/>
              <a:t> final states in the ATLAS detector are presented</a:t>
            </a:r>
          </a:p>
          <a:p>
            <a:endParaRPr lang="en-US" dirty="0"/>
          </a:p>
          <a:p>
            <a:pPr marL="1828800" lvl="4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0EB558-0A5A-A64A-AE3C-58AB5847B0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295" y="1327952"/>
            <a:ext cx="381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00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9132602-F926-2947-B4C4-1523638B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265" y="70158"/>
            <a:ext cx="11415251" cy="657429"/>
          </a:xfrm>
        </p:spPr>
        <p:txBody>
          <a:bodyPr>
            <a:noAutofit/>
          </a:bodyPr>
          <a:lstStyle/>
          <a:p>
            <a:r>
              <a:rPr lang="en-US" dirty="0"/>
              <a:t>New Physics Searches – Anomalous Gauge Couplings</a:t>
            </a:r>
            <a:endParaRPr lang="en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797449"/>
                <a:ext cx="11246784" cy="27348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Low energy effective field theory (EFT) to parameterize indirect new physics effects with the help of high dimension (n&gt;4) operators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𝒪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dirty="0"/>
                  <a:t>  </a:t>
                </a:r>
                <a:r>
                  <a:rPr lang="en-US" dirty="0">
                    <a:sym typeface="Wingdings" pitchFamily="2" charset="2"/>
                  </a:rPr>
                  <a:t>  </a:t>
                </a:r>
                <a:r>
                  <a:rPr lang="en-US" dirty="0" err="1">
                    <a:sym typeface="Wingdings" pitchFamily="2" charset="2"/>
                  </a:rPr>
                  <a:t>aTGC</a:t>
                </a:r>
                <a:r>
                  <a:rPr lang="en-US" dirty="0">
                    <a:sym typeface="Wingdings" pitchFamily="2" charset="2"/>
                  </a:rPr>
                  <a:t> and </a:t>
                </a:r>
                <a:r>
                  <a:rPr lang="en-US" dirty="0" err="1">
                    <a:sym typeface="Wingdings" pitchFamily="2" charset="2"/>
                  </a:rPr>
                  <a:t>aQGC</a:t>
                </a:r>
                <a:endParaRPr lang="en-US" dirty="0"/>
              </a:p>
              <a:p>
                <a:pPr lvl="1"/>
                <a:r>
                  <a:rPr lang="en-US" dirty="0"/>
                  <a:t> Linear realization of the SM                        gauge symmetry   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2"/>
                <a:endParaRPr lang="en-US" dirty="0"/>
              </a:p>
              <a:p>
                <a:pPr marL="1371600" lvl="3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797449"/>
                <a:ext cx="11246784" cy="2734892"/>
              </a:xfrm>
              <a:prstGeom prst="rect">
                <a:avLst/>
              </a:prstGeom>
              <a:blipFill>
                <a:blip r:embed="rId3"/>
                <a:stretch>
                  <a:fillRect l="-789" t="-231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8F0CE16C-1F4A-974F-BDAE-2CBDF8BE6A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4229" y="2142310"/>
            <a:ext cx="2936240" cy="7340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E7EB3-D326-434E-9260-928EA6ED8A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8767" y="1771536"/>
            <a:ext cx="2674620" cy="163449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81DA93-3464-544B-A684-E4B3B8CFB2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3571" y="1705195"/>
            <a:ext cx="1333500" cy="2489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C68536-14DC-0B4F-8F70-7BBD5A58F2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21433" y="4031734"/>
            <a:ext cx="5168900" cy="13081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8E55307-18BE-8342-92BE-5FCF397D1574}"/>
              </a:ext>
            </a:extLst>
          </p:cNvPr>
          <p:cNvSpPr txBox="1"/>
          <p:nvPr/>
        </p:nvSpPr>
        <p:spPr>
          <a:xfrm>
            <a:off x="5311810" y="2963737"/>
            <a:ext cx="10775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hlinkClick r:id="rId8"/>
              </a:rPr>
              <a:t>Eboli  et al., 2020</a:t>
            </a:r>
            <a:endParaRPr lang="en-DE" sz="1000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6A44A6-6957-9C4F-B6C6-BF88D48CF8B9}"/>
              </a:ext>
            </a:extLst>
          </p:cNvPr>
          <p:cNvSpPr txBox="1"/>
          <p:nvPr/>
        </p:nvSpPr>
        <p:spPr>
          <a:xfrm>
            <a:off x="7180272" y="5320713"/>
            <a:ext cx="13324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hlinkClick r:id="rId9"/>
              </a:rPr>
              <a:t>Degrande  et al., 2013</a:t>
            </a:r>
            <a:endParaRPr lang="en-DE" sz="1000" i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3301816-A291-524A-8B9B-353A453DE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20</a:t>
            </a:fld>
            <a:endParaRPr lang="en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838A3B71-A701-0F44-AF9E-84AEFA44E2A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3594221"/>
                <a:ext cx="11246784" cy="31221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Lowest order operators that generate </a:t>
                </a:r>
                <a:r>
                  <a:rPr lang="en-US" dirty="0" err="1"/>
                  <a:t>aQGC</a:t>
                </a:r>
                <a:r>
                  <a:rPr lang="en-US" dirty="0"/>
                  <a:t> (but not </a:t>
                </a:r>
                <a:r>
                  <a:rPr lang="en-US" dirty="0" err="1"/>
                  <a:t>aTGC</a:t>
                </a:r>
                <a:r>
                  <a:rPr lang="en-US" dirty="0"/>
                  <a:t>) are dimension-8 operators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1371600" lvl="3" indent="0">
                  <a:buNone/>
                </a:pPr>
                <a:endParaRPr lang="en-US" dirty="0"/>
              </a:p>
              <a:p>
                <a:pPr marL="1371600" lvl="3" indent="0">
                  <a:buNone/>
                </a:pPr>
                <a:endParaRPr lang="en-US" dirty="0"/>
              </a:p>
              <a:p>
                <a:r>
                  <a:rPr lang="en-US" dirty="0"/>
                  <a:t> Precise measurements of VBS processes allow to measure the corresponding Wilson coefficients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(8)</m:t>
                        </m:r>
                      </m:sup>
                    </m:sSubSup>
                  </m:oMath>
                </a14:m>
                <a:r>
                  <a:rPr lang="en-US" dirty="0"/>
                  <a:t> (look for significant deviations from zero, or set limits)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838A3B71-A701-0F44-AF9E-84AEFA44E2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3594221"/>
                <a:ext cx="11246784" cy="3122132"/>
              </a:xfrm>
              <a:prstGeom prst="rect">
                <a:avLst/>
              </a:prstGeom>
              <a:blipFill>
                <a:blip r:embed="rId10"/>
                <a:stretch>
                  <a:fillRect l="-676" t="-284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0577E6-CDE3-7C47-A71A-9554386B0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E26667-910D-8049-951A-B2D17A94C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525374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5ACC8-BAE7-2F48-AFEF-7468E7108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EFT Samples in EW Measurements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A8520-0718-6242-AC97-9EB8C781C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265" y="855406"/>
            <a:ext cx="11415251" cy="1765116"/>
          </a:xfrm>
        </p:spPr>
        <p:txBody>
          <a:bodyPr>
            <a:normAutofit/>
          </a:bodyPr>
          <a:lstStyle/>
          <a:p>
            <a:r>
              <a:rPr lang="en-DE" dirty="0"/>
              <a:t> EFT “model” for the new physics: only dimension-8 operators have non-zero coefficients</a:t>
            </a:r>
          </a:p>
          <a:p>
            <a:pPr lvl="1"/>
            <a:r>
              <a:rPr lang="en-DE" dirty="0"/>
              <a:t> New physics affects only the quartic gauge couplings </a:t>
            </a:r>
          </a:p>
          <a:p>
            <a:pPr marL="1828800" lvl="4" indent="0">
              <a:buNone/>
            </a:pPr>
            <a:endParaRPr lang="en-DE" dirty="0"/>
          </a:p>
          <a:p>
            <a:r>
              <a:rPr lang="en-DE" dirty="0"/>
              <a:t> Amplitude of a VBS process with EFT contributions: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C71F75-5B6F-744B-A6D8-5C21B3B08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21</a:t>
            </a:fld>
            <a:endParaRPr lang="en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1CBDDB-C2AB-EB4C-9847-714272D74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5551" y="1902051"/>
            <a:ext cx="1409700" cy="533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180ADA-A83F-7F44-9A10-6A1DD5E27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1852" y="1902051"/>
            <a:ext cx="742950" cy="419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1793B6-2C7B-CE4F-B3C3-0D96A5F68B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9044" y="80707"/>
            <a:ext cx="3752850" cy="7429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CC3DC8-1421-CB4F-A470-C84F63F2C0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7450" y="3416496"/>
            <a:ext cx="7277100" cy="59055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4BE4B39-F189-674B-AE80-DF551990828E}"/>
              </a:ext>
            </a:extLst>
          </p:cNvPr>
          <p:cNvSpPr txBox="1">
            <a:spLocks/>
          </p:cNvSpPr>
          <p:nvPr/>
        </p:nvSpPr>
        <p:spPr>
          <a:xfrm>
            <a:off x="629264" y="2722512"/>
            <a:ext cx="11415251" cy="150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 Unicode MS" panose="020B0604020202020204" pitchFamily="34" charset="-128"/>
              <a:buChar char="✦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Zapf Dingbats"/>
              <a:buChar char="◆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TIXGeneral-Regular" pitchFamily="2" charset="2"/>
              <a:buChar char="⭐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DE" dirty="0"/>
              <a:t> Standard Model, interference, quadratic and cross terms of the total squared amplitude: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9A091EE4-F7EF-7D45-9E6C-49BA60EC2FC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3" y="4348988"/>
                <a:ext cx="11415251" cy="226164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 Unicode MS" panose="020B0604020202020204" pitchFamily="34" charset="-128"/>
                  <a:buChar char="✦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Zapf Dingbats"/>
                  <a:buChar char="◆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TIXGeneral-Regular" pitchFamily="2" charset="2"/>
                  <a:buChar char="⭐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DE" dirty="0"/>
                  <a:t> MC samples are generated using only individual terms at a time</a:t>
                </a:r>
              </a:p>
              <a:p>
                <a:pPr marL="1828800" lvl="4" indent="0">
                  <a:buNone/>
                </a:pPr>
                <a:r>
                  <a:rPr lang="en-DE" dirty="0"/>
                  <a:t> </a:t>
                </a:r>
              </a:p>
              <a:p>
                <a:r>
                  <a:rPr lang="en-DE" dirty="0"/>
                  <a:t> Only one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DE" dirty="0"/>
                  <a:t> or one pair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DE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b="0" dirty="0"/>
                  <a:t> (for generation of cross term samples) are set to nonzero values at a time</a:t>
                </a:r>
              </a:p>
              <a:p>
                <a:pPr lvl="1"/>
                <a:r>
                  <a:rPr lang="en-US" dirty="0"/>
                  <a:t> Respective sample can be scaled by appropriate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0" dirty="0"/>
                  <a:t>,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b="0" dirty="0"/>
                  <a:t>,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9A091EE4-F7EF-7D45-9E6C-49BA60EC2F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3" y="4348988"/>
                <a:ext cx="11415251" cy="2261646"/>
              </a:xfrm>
              <a:prstGeom prst="rect">
                <a:avLst/>
              </a:prstGeom>
              <a:blipFill>
                <a:blip r:embed="rId7"/>
                <a:stretch>
                  <a:fillRect l="-667" t="-335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38ABDA-476C-234F-9EC1-2D7D40430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3C3CE4-9E87-E545-85B2-BE64F24D2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515099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B5ACC8-BAE7-2F48-AFEF-7468E7108DD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DE" dirty="0"/>
                  <a:t>Same 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r>
                  <a:rPr lang="en-DE" dirty="0"/>
                  <a:t> Measurement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B5ACC8-BAE7-2F48-AFEF-7468E7108D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56" t="-16981" b="-3018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C71F75-5B6F-744B-A6D8-5C21B3B08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22</a:t>
            </a:fld>
            <a:endParaRPr lang="en-DE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F569EEAF-2164-E547-ABCC-13BED0AF2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E" dirty="0"/>
              <a:t> Monte-Carlo signal and background samples</a:t>
            </a:r>
          </a:p>
        </p:txBody>
      </p:sp>
      <p:pic>
        <p:nvPicPr>
          <p:cNvPr id="15" name="Content Placeholder 5">
            <a:extLst>
              <a:ext uri="{FF2B5EF4-FFF2-40B4-BE49-F238E27FC236}">
                <a16:creationId xmlns:a16="http://schemas.microsoft.com/office/drawing/2014/main" id="{639AD0E4-3833-6740-A1B8-65C0B581A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555" y="2086842"/>
            <a:ext cx="10584180" cy="353758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4AC053-0BE2-DD4F-A094-7D119F5A7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B60C4-096A-1648-8F37-2E59F3369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800237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B5ACC8-BAE7-2F48-AFEF-7468E7108DD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DE" dirty="0"/>
                  <a:t>Same 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r>
                  <a:rPr lang="en-DE" dirty="0"/>
                  <a:t> Measurement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B5ACC8-BAE7-2F48-AFEF-7468E7108D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56" t="-16981" b="-3018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C71F75-5B6F-744B-A6D8-5C21B3B08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23</a:t>
            </a:fld>
            <a:endParaRPr lang="en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3">
                <a:extLst>
                  <a:ext uri="{FF2B5EF4-FFF2-40B4-BE49-F238E27FC236}">
                    <a16:creationId xmlns:a16="http://schemas.microsoft.com/office/drawing/2014/main" id="{F569EEAF-2164-E547-ABCC-13BED0AF20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9266" y="855406"/>
                <a:ext cx="5237314" cy="2641600"/>
              </a:xfrm>
            </p:spPr>
            <p:txBody>
              <a:bodyPr/>
              <a:lstStyle/>
              <a:p>
                <a:r>
                  <a:rPr lang="en-DE" dirty="0"/>
                  <a:t> Event selection signal and control regions</a:t>
                </a:r>
              </a:p>
              <a:p>
                <a:pPr lvl="1"/>
                <a:r>
                  <a:rPr lang="en-DE" dirty="0"/>
                  <a:t> CRs for constraining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𝑊𝑍𝑗𝑗</m:t>
                    </m:r>
                  </m:oMath>
                </a14:m>
                <a:r>
                  <a:rPr lang="en-DE" dirty="0"/>
                  <a:t> , non-prompt and charge miss-identified lepton backgrounds</a:t>
                </a:r>
              </a:p>
            </p:txBody>
          </p:sp>
        </mc:Choice>
        <mc:Fallback xmlns="">
          <p:sp>
            <p:nvSpPr>
              <p:cNvPr id="14" name="Content Placeholder 13">
                <a:extLst>
                  <a:ext uri="{FF2B5EF4-FFF2-40B4-BE49-F238E27FC236}">
                    <a16:creationId xmlns:a16="http://schemas.microsoft.com/office/drawing/2014/main" id="{F569EEAF-2164-E547-ABCC-13BED0AF20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9266" y="855406"/>
                <a:ext cx="5237314" cy="2641600"/>
              </a:xfrm>
              <a:blipFill>
                <a:blip r:embed="rId3"/>
                <a:stretch>
                  <a:fillRect l="-1453" t="-287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4CBEA6BD-FD8B-5544-A9E7-F1DAF3F30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6580" y="723326"/>
            <a:ext cx="5881370" cy="29057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0B2DF2-1262-3B44-848A-7D39D3C230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6580" y="4098897"/>
            <a:ext cx="5951220" cy="2332990"/>
          </a:xfrm>
          <a:prstGeom prst="rect">
            <a:avLst/>
          </a:prstGeom>
        </p:spPr>
      </p:pic>
      <p:sp>
        <p:nvSpPr>
          <p:cNvPr id="7" name="Content Placeholder 13">
            <a:extLst>
              <a:ext uri="{FF2B5EF4-FFF2-40B4-BE49-F238E27FC236}">
                <a16:creationId xmlns:a16="http://schemas.microsoft.com/office/drawing/2014/main" id="{7A046F53-6F58-6F4A-9406-E62C2B60954E}"/>
              </a:ext>
            </a:extLst>
          </p:cNvPr>
          <p:cNvSpPr txBox="1">
            <a:spLocks/>
          </p:cNvSpPr>
          <p:nvPr/>
        </p:nvSpPr>
        <p:spPr>
          <a:xfrm>
            <a:off x="629266" y="3966817"/>
            <a:ext cx="5237314" cy="264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 Unicode MS" panose="020B0604020202020204" pitchFamily="34" charset="-128"/>
              <a:buChar char="✦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Zapf Dingbats"/>
              <a:buChar char="◆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TIXGeneral-Regular" pitchFamily="2" charset="2"/>
              <a:buChar char="⭐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DE" dirty="0"/>
              <a:t> Data, signal and background pre-fit event yields in the SR</a:t>
            </a:r>
          </a:p>
          <a:p>
            <a:pPr lvl="1"/>
            <a:r>
              <a:rPr lang="en-DE" dirty="0"/>
              <a:t> Sub-regions defined by the same sign lepton flavours</a:t>
            </a:r>
          </a:p>
          <a:p>
            <a:pPr lvl="2"/>
            <a:r>
              <a:rPr lang="en-DE" dirty="0"/>
              <a:t>2 sub-regions for electron-muon pairs by distinguished by the leading pT lepton flavour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8F41A0-9DC7-E844-92C1-0B5BEA639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FBB002-A6CD-0A49-B8E3-99FCE5762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098478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B5ACC8-BAE7-2F48-AFEF-7468E7108DD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DE" dirty="0"/>
                  <a:t>Same 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r>
                  <a:rPr lang="en-DE" dirty="0"/>
                  <a:t> Measurement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B5ACC8-BAE7-2F48-AFEF-7468E7108D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56" t="-16981" b="-3018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35182B8-333A-984C-BFDC-AB7FECA0C6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26000" y="1591812"/>
            <a:ext cx="5040630" cy="504063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C71F75-5B6F-744B-A6D8-5C21B3B08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24</a:t>
            </a:fld>
            <a:endParaRPr lang="en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131283-62E9-3246-98F4-87313C438D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4783" y="1591812"/>
            <a:ext cx="5040630" cy="5040630"/>
          </a:xfrm>
          <a:prstGeom prst="rect">
            <a:avLst/>
          </a:prstGeom>
        </p:spPr>
      </p:pic>
      <p:sp>
        <p:nvSpPr>
          <p:cNvPr id="9" name="Content Placeholder 13">
            <a:extLst>
              <a:ext uri="{FF2B5EF4-FFF2-40B4-BE49-F238E27FC236}">
                <a16:creationId xmlns:a16="http://schemas.microsoft.com/office/drawing/2014/main" id="{922196F5-3444-CA4F-ACAA-140060BC5112}"/>
              </a:ext>
            </a:extLst>
          </p:cNvPr>
          <p:cNvSpPr txBox="1">
            <a:spLocks/>
          </p:cNvSpPr>
          <p:nvPr/>
        </p:nvSpPr>
        <p:spPr>
          <a:xfrm>
            <a:off x="629265" y="855405"/>
            <a:ext cx="11415251" cy="5565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 Unicode MS" panose="020B0604020202020204" pitchFamily="34" charset="-128"/>
              <a:buChar char="✦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Zapf Dingbats"/>
              <a:buChar char="◆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TIXGeneral-Regular" pitchFamily="2" charset="2"/>
              <a:buChar char="⭐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DE" dirty="0"/>
              <a:t> Unfolding results obtained with maximum likelihood fit method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49441A-1B2E-9743-8B5D-246AFCA8E4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9104" y="1281492"/>
            <a:ext cx="2667000" cy="50292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497ADD-5BB4-3D44-9119-978BDA841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93682-D356-3842-9083-98AF651BF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41119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B5ACC8-BAE7-2F48-AFEF-7468E7108DD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DE" dirty="0"/>
                  <a:t>Same 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r>
                  <a:rPr lang="en-DE" dirty="0"/>
                  <a:t> Measurement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B5ACC8-BAE7-2F48-AFEF-7468E7108D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56" t="-16981" b="-3018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DDF0875-D225-D642-9081-4141052EB9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65600" y="1591200"/>
            <a:ext cx="5040630" cy="504063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C71F75-5B6F-744B-A6D8-5C21B3B08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25</a:t>
            </a:fld>
            <a:endParaRPr lang="en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C824CE-214B-6043-8E89-06723A734F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000" y="1591200"/>
            <a:ext cx="5040630" cy="5040630"/>
          </a:xfrm>
          <a:prstGeom prst="rect">
            <a:avLst/>
          </a:prstGeom>
        </p:spPr>
      </p:pic>
      <p:sp>
        <p:nvSpPr>
          <p:cNvPr id="9" name="Content Placeholder 13">
            <a:extLst>
              <a:ext uri="{FF2B5EF4-FFF2-40B4-BE49-F238E27FC236}">
                <a16:creationId xmlns:a16="http://schemas.microsoft.com/office/drawing/2014/main" id="{D2C59BF5-D85B-A243-80AE-DA409E260F6E}"/>
              </a:ext>
            </a:extLst>
          </p:cNvPr>
          <p:cNvSpPr txBox="1">
            <a:spLocks/>
          </p:cNvSpPr>
          <p:nvPr/>
        </p:nvSpPr>
        <p:spPr>
          <a:xfrm>
            <a:off x="629265" y="855405"/>
            <a:ext cx="11415251" cy="5565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 Unicode MS" panose="020B0604020202020204" pitchFamily="34" charset="-128"/>
              <a:buChar char="✦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Zapf Dingbats"/>
              <a:buChar char="◆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TIXGeneral-Regular" pitchFamily="2" charset="2"/>
              <a:buChar char="⭐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DE" dirty="0"/>
              <a:t> Unfolding results obtained with maximum likelihood fit method</a:t>
            </a:r>
          </a:p>
          <a:p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048513-2C3D-C94E-87F6-D8C61E282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433F86-C4A8-784C-AB65-6151CD6ED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363940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B5ACC8-BAE7-2F48-AFEF-7468E7108DD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DE" dirty="0"/>
                  <a:t>Same 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r>
                  <a:rPr lang="en-DE" dirty="0"/>
                  <a:t> Measurement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B5ACC8-BAE7-2F48-AFEF-7468E7108D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56" t="-16981" b="-3018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C71F75-5B6F-744B-A6D8-5C21B3B08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26</a:t>
            </a:fld>
            <a:endParaRPr lang="en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148FB7-D821-2646-8C1A-5782E98BA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044" y="1927153"/>
            <a:ext cx="4680585" cy="4680585"/>
          </a:xfrm>
          <a:prstGeom prst="rect">
            <a:avLst/>
          </a:prstGeom>
        </p:spPr>
      </p:pic>
      <p:sp>
        <p:nvSpPr>
          <p:cNvPr id="9" name="Content Placeholder 13">
            <a:extLst>
              <a:ext uri="{FF2B5EF4-FFF2-40B4-BE49-F238E27FC236}">
                <a16:creationId xmlns:a16="http://schemas.microsoft.com/office/drawing/2014/main" id="{EC1C7FD2-8E66-7D42-A44C-AB4F50CBBBAC}"/>
              </a:ext>
            </a:extLst>
          </p:cNvPr>
          <p:cNvSpPr txBox="1">
            <a:spLocks/>
          </p:cNvSpPr>
          <p:nvPr/>
        </p:nvSpPr>
        <p:spPr>
          <a:xfrm>
            <a:off x="629265" y="855406"/>
            <a:ext cx="11415251" cy="5475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 Unicode MS" panose="020B0604020202020204" pitchFamily="34" charset="-128"/>
              <a:buChar char="✦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Zapf Dingbats"/>
              <a:buChar char="◆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TIXGeneral-Regular" pitchFamily="2" charset="2"/>
              <a:buChar char="⭐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DE" dirty="0"/>
              <a:t> Search for the doubly charged Higgs boson of the GM (Georgi and M</a:t>
            </a:r>
            <a:r>
              <a:rPr lang="en-GB" dirty="0"/>
              <a:t>a</a:t>
            </a:r>
            <a:r>
              <a:rPr lang="en-DE" dirty="0"/>
              <a:t>chacek) model </a:t>
            </a:r>
          </a:p>
        </p:txBody>
      </p:sp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9813410B-FFB7-DB4B-98BD-FCD09860E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695298" y="1589655"/>
            <a:ext cx="4170686" cy="55641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3">
                <a:extLst>
                  <a:ext uri="{FF2B5EF4-FFF2-40B4-BE49-F238E27FC236}">
                    <a16:creationId xmlns:a16="http://schemas.microsoft.com/office/drawing/2014/main" id="{4D5905DA-FDF3-7042-AAE2-953C8D4F775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4" y="1407876"/>
                <a:ext cx="11415251" cy="65742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 Unicode MS" panose="020B0604020202020204" pitchFamily="34" charset="-128"/>
                  <a:buChar char="✦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Zapf Dingbats"/>
                  <a:buChar char="◆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STIXGeneral-Regular" pitchFamily="2" charset="2"/>
                  <a:buChar char="⭐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DE" dirty="0"/>
                  <a:t> Excess observed at the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E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DE" i="1" dirty="0" smtClean="0">
                        <a:latin typeface="Cambria Math" panose="02040503050406030204" pitchFamily="18" charset="0"/>
                      </a:rPr>
                      <m:t>450</m:t>
                    </m:r>
                  </m:oMath>
                </a14:m>
                <a:r>
                  <a:rPr lang="en-DE" dirty="0"/>
                  <a:t> GeV with a local (global) significance of </a:t>
                </a:r>
                <a14:m>
                  <m:oMath xmlns:m="http://schemas.openxmlformats.org/officeDocument/2006/math">
                    <m:r>
                      <a:rPr lang="en-DE" i="1" dirty="0" smtClean="0">
                        <a:latin typeface="Cambria Math" panose="02040503050406030204" pitchFamily="18" charset="0"/>
                      </a:rPr>
                      <m:t>3.3</m:t>
                    </m:r>
                    <m:r>
                      <a:rPr lang="en-DE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DE" dirty="0"/>
                  <a:t> (</a:t>
                </a:r>
                <a14:m>
                  <m:oMath xmlns:m="http://schemas.openxmlformats.org/officeDocument/2006/math">
                    <m:r>
                      <a:rPr lang="en-DE" i="1" dirty="0" smtClean="0">
                        <a:latin typeface="Cambria Math" panose="02040503050406030204" pitchFamily="18" charset="0"/>
                      </a:rPr>
                      <m:t>2.5</m:t>
                    </m:r>
                    <m:r>
                      <a:rPr lang="en-DE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DE" dirty="0"/>
                  <a:t>)</a:t>
                </a:r>
              </a:p>
            </p:txBody>
          </p:sp>
        </mc:Choice>
        <mc:Fallback xmlns="">
          <p:sp>
            <p:nvSpPr>
              <p:cNvPr id="10" name="Content Placeholder 13">
                <a:extLst>
                  <a:ext uri="{FF2B5EF4-FFF2-40B4-BE49-F238E27FC236}">
                    <a16:creationId xmlns:a16="http://schemas.microsoft.com/office/drawing/2014/main" id="{4D5905DA-FDF3-7042-AAE2-953C8D4F7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4" y="1407876"/>
                <a:ext cx="11415251" cy="657429"/>
              </a:xfrm>
              <a:prstGeom prst="rect">
                <a:avLst/>
              </a:prstGeom>
              <a:blipFill>
                <a:blip r:embed="rId5"/>
                <a:stretch>
                  <a:fillRect l="-667" t="-943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449CE8-C8B5-E24C-9A99-78E63948B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6BB95-36C9-CD4E-9A04-2F27D0069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514496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</m:oMath>
                </a14:m>
                <a:r>
                  <a:rPr lang="en-DE" dirty="0"/>
                  <a:t> Polarisation and CP Properties</a:t>
                </a: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3"/>
                <a:stretch>
                  <a:fillRect l="-1556"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27</a:t>
            </a:fld>
            <a:endParaRPr lang="en-DE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3B834EA-6B8D-5141-8F5F-7044759FD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245170A-0303-0349-9D3A-D1DBF2567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932BF5-DF6A-044C-9F88-9B1832030D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0821" y="868982"/>
            <a:ext cx="1585595" cy="15855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826C2A-6EC0-7948-BA5D-739330A697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548" y="868982"/>
            <a:ext cx="1585595" cy="15855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25D32E5-7988-D74B-8993-5645F26305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54275" y="868982"/>
            <a:ext cx="1585595" cy="15855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72BC6AA7-18C5-844F-989D-9C57C24683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3" y="799200"/>
                <a:ext cx="5949337" cy="510426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𝑞𝑞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</m:oMath>
                </a14:m>
                <a:r>
                  <a:rPr lang="en-US" dirty="0"/>
                  <a:t> polarisation samples for three helicity states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are generated  with MadGraph5 at the LO accuracy in QCD</a:t>
                </a:r>
              </a:p>
              <a:p>
                <a:pPr marL="1828800" lvl="4" indent="0">
                  <a:buNone/>
                </a:pPr>
                <a:endParaRPr lang="en-US" dirty="0"/>
              </a:p>
              <a:p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𝑔𝑔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𝑍𝑍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polarisation</a:t>
                </a:r>
                <a:r>
                  <a:rPr lang="en-US" dirty="0"/>
                  <a:t> samples are obtained with dedicated MC event reweighting method from the inclusive Sherpa sample </a:t>
                </a:r>
              </a:p>
              <a:p>
                <a:pPr marL="1828800" lvl="4" indent="0">
                  <a:buNone/>
                </a:pPr>
                <a:endParaRPr lang="en-US" dirty="0"/>
              </a:p>
              <a:p>
                <a:r>
                  <a:rPr lang="en-US" dirty="0"/>
                  <a:t> </a:t>
                </a:r>
                <a:r>
                  <a:rPr lang="en-US" dirty="0" err="1"/>
                  <a:t>Polarisation</a:t>
                </a:r>
                <a:r>
                  <a:rPr lang="en-US" dirty="0"/>
                  <a:t> and their interference samples are corrected to the NLO accuracy in both QCD and EW</a:t>
                </a:r>
              </a:p>
            </p:txBody>
          </p:sp>
        </mc:Choice>
        <mc:Fallback xmlns="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72BC6AA7-18C5-844F-989D-9C57C24683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3" y="799200"/>
                <a:ext cx="5949337" cy="5104267"/>
              </a:xfrm>
              <a:prstGeom prst="rect">
                <a:avLst/>
              </a:prstGeom>
              <a:blipFill>
                <a:blip r:embed="rId9"/>
                <a:stretch>
                  <a:fillRect l="-1279" t="-1241" r="-85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C68B6DCF-47F3-1C45-929C-6D202B4382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7806032" y="2750150"/>
            <a:ext cx="3101340" cy="4320540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1F2FBA2-DBC9-534D-84C5-AB37BA3EC24D}"/>
              </a:ext>
            </a:extLst>
          </p:cNvPr>
          <p:cNvSpPr txBox="1">
            <a:spLocks/>
          </p:cNvSpPr>
          <p:nvPr/>
        </p:nvSpPr>
        <p:spPr>
          <a:xfrm>
            <a:off x="6578600" y="2615018"/>
            <a:ext cx="5403879" cy="1064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Boosted Decision Tree classifier is used to discriminate signal from background  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89BC6941-9FC2-9341-93D3-19A46BE8DA4F}"/>
              </a:ext>
            </a:extLst>
          </p:cNvPr>
          <p:cNvSpPr/>
          <p:nvPr/>
        </p:nvSpPr>
        <p:spPr>
          <a:xfrm>
            <a:off x="6609190" y="4664574"/>
            <a:ext cx="404327" cy="201268"/>
          </a:xfrm>
          <a:prstGeom prst="rightArrow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1522348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</m:oMath>
                </a14:m>
                <a:r>
                  <a:rPr lang="en-DE" dirty="0"/>
                  <a:t> Polarisation and CP Properties</a:t>
                </a: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3"/>
                <a:stretch>
                  <a:fillRect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A178FA-17F0-C946-8E85-D7CAFB9A5E3B}"/>
              </a:ext>
            </a:extLst>
          </p:cNvPr>
          <p:cNvSpPr txBox="1">
            <a:spLocks/>
          </p:cNvSpPr>
          <p:nvPr/>
        </p:nvSpPr>
        <p:spPr>
          <a:xfrm>
            <a:off x="629265" y="797448"/>
            <a:ext cx="11246400" cy="4544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Supporting material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28</a:t>
            </a:fld>
            <a:endParaRPr lang="en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A16263-371F-5F4D-B003-2BE27507E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754157" y="3406673"/>
            <a:ext cx="2584450" cy="360045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642367-1DCF-5748-A837-5C69CC985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4C3C4D-5CB3-2B40-8C00-1BBD2C715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A2AED1-6000-6C4B-89B8-06C6F4CBD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951" y="1418991"/>
            <a:ext cx="3324860" cy="22771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BAFBD91-ED34-D84C-80B7-7DA5AB1342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696802" y="512978"/>
            <a:ext cx="2842895" cy="39604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DBC65B-0B2E-9D4C-8845-45574804CA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4736307" y="3097428"/>
            <a:ext cx="2842895" cy="39604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539806-39B2-AC48-8DE4-F969AA985B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4736307" y="512978"/>
            <a:ext cx="2842895" cy="396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319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B538072F-004A-A040-A074-CB3EF48A6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4229" y="3185996"/>
            <a:ext cx="3600450" cy="3454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Same 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r>
                  <a:rPr lang="en-DE" dirty="0"/>
                  <a:t> Measurement</a:t>
                </a: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4"/>
                <a:stretch>
                  <a:fillRect l="-1556" t="-16981" b="-3018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797448"/>
                <a:ext cx="11246400" cy="142700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r>
                  <a:rPr lang="en-US" dirty="0"/>
                  <a:t> has the largest ratio of the electroweak to QCD production cross sections among all vector boson scattering (VBS) sensitive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𝑉𝑉𝑗𝑗</m:t>
                    </m:r>
                  </m:oMath>
                </a14:m>
                <a:r>
                  <a:rPr lang="en-US" dirty="0"/>
                  <a:t> final states</a:t>
                </a:r>
              </a:p>
              <a:p>
                <a:pPr lvl="1"/>
                <a:r>
                  <a:rPr lang="en-US" dirty="0"/>
                  <a:t> As the QCD leading order diagrams with initial gluons are forbidden 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797448"/>
                <a:ext cx="11246400" cy="1427006"/>
              </a:xfrm>
              <a:prstGeom prst="rect">
                <a:avLst/>
              </a:prstGeom>
              <a:blipFill>
                <a:blip r:embed="rId5"/>
                <a:stretch>
                  <a:fillRect l="-676" t="-438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3</a:t>
            </a:fld>
            <a:endParaRPr lang="en-DE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7D6E4E-0959-0F40-B0CF-C6CB749B9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389223-3536-574E-B00D-49922C97E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413113-F792-CD42-AAC6-E068DDD366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487" y="1912142"/>
            <a:ext cx="1737360" cy="1168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6F4275-7691-3D42-87EE-A28A2D80B5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0175" y="1985821"/>
            <a:ext cx="1595120" cy="9956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FC3FEF-8390-5241-B801-A33E81F85D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22473" y="1912142"/>
            <a:ext cx="1737360" cy="1168400"/>
          </a:xfrm>
          <a:prstGeom prst="rect">
            <a:avLst/>
          </a:prstGeom>
        </p:spPr>
      </p:pic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5CE93A1C-2C0B-D74C-92AE-FAFC760885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83495" y="1919106"/>
            <a:ext cx="1737360" cy="1168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A44512E-070F-B14E-9BF1-5CE2BE1A9A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84454" y="1914026"/>
            <a:ext cx="1706880" cy="117856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13D91C-456E-DF45-9186-6DBBBF14B604}"/>
              </a:ext>
            </a:extLst>
          </p:cNvPr>
          <p:cNvCxnSpPr>
            <a:cxnSpLocks/>
          </p:cNvCxnSpPr>
          <p:nvPr/>
        </p:nvCxnSpPr>
        <p:spPr>
          <a:xfrm>
            <a:off x="10708870" y="1857155"/>
            <a:ext cx="1037494" cy="134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2631388-429E-0C45-A17E-E6A9CE21E3BB}"/>
              </a:ext>
            </a:extLst>
          </p:cNvPr>
          <p:cNvCxnSpPr>
            <a:cxnSpLocks/>
          </p:cNvCxnSpPr>
          <p:nvPr/>
        </p:nvCxnSpPr>
        <p:spPr>
          <a:xfrm flipH="1">
            <a:off x="10875833" y="1857153"/>
            <a:ext cx="706680" cy="13044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925A946D-F072-EF41-8BE2-6564CB72187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30115" y="1924186"/>
            <a:ext cx="1737360" cy="116840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573E934-C075-C84A-941A-9C6287084579}"/>
              </a:ext>
            </a:extLst>
          </p:cNvPr>
          <p:cNvCxnSpPr>
            <a:cxnSpLocks/>
          </p:cNvCxnSpPr>
          <p:nvPr/>
        </p:nvCxnSpPr>
        <p:spPr>
          <a:xfrm flipH="1">
            <a:off x="8785751" y="1830776"/>
            <a:ext cx="711199" cy="14288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264013-9C21-7649-94B4-2CE04689544E}"/>
              </a:ext>
            </a:extLst>
          </p:cNvPr>
          <p:cNvCxnSpPr>
            <a:cxnSpLocks/>
          </p:cNvCxnSpPr>
          <p:nvPr/>
        </p:nvCxnSpPr>
        <p:spPr>
          <a:xfrm>
            <a:off x="8668772" y="1857153"/>
            <a:ext cx="798321" cy="13044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CCB3553-D98D-7340-B8D2-8278D5E178F2}"/>
              </a:ext>
            </a:extLst>
          </p:cNvPr>
          <p:cNvSpPr txBox="1"/>
          <p:nvPr/>
        </p:nvSpPr>
        <p:spPr>
          <a:xfrm>
            <a:off x="9682632" y="211552"/>
            <a:ext cx="234632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  <a:latin typeface="Lucida Grande" panose="020B0600040502020204" pitchFamily="34" charset="0"/>
                <a:hlinkClick r:id="rId12"/>
              </a:rPr>
              <a:t>arXiv:2312.00420</a:t>
            </a:r>
            <a:endParaRPr lang="en-GB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15A12FC-B500-0F49-8B5B-B252964A091C}"/>
                  </a:ext>
                </a:extLst>
              </p:cNvPr>
              <p:cNvSpPr txBox="1"/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=13 </m:t>
                    </m:r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DE" sz="1000" dirty="0">
                    <a:solidFill>
                      <a:srgbClr val="FF0000"/>
                    </a:solidFill>
                  </a:rPr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139 </m:t>
                        </m:r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DE" sz="1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15A12FC-B500-0F49-8B5B-B252964A09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blipFill>
                <a:blip r:embed="rId13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8D040D83-BA33-A444-9918-07CD7840D8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3219996"/>
                <a:ext cx="7468982" cy="116840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Fiducial and differential cross sections as functions of different observables are measured for both electroweak and inclusive (EW+QCD)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production</a:t>
                </a:r>
              </a:p>
            </p:txBody>
          </p:sp>
        </mc:Choice>
        <mc:Fallback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8D040D83-BA33-A444-9918-07CD7840D8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3219996"/>
                <a:ext cx="7468982" cy="1168401"/>
              </a:xfrm>
              <a:prstGeom prst="rect">
                <a:avLst/>
              </a:prstGeom>
              <a:blipFill>
                <a:blip r:embed="rId14"/>
                <a:stretch>
                  <a:fillRect l="-1019" t="-6452" r="-2037" b="-430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94D7BF23-30BD-184E-8103-EE3044B8A092}"/>
              </a:ext>
            </a:extLst>
          </p:cNvPr>
          <p:cNvSpPr txBox="1">
            <a:spLocks/>
          </p:cNvSpPr>
          <p:nvPr/>
        </p:nvSpPr>
        <p:spPr>
          <a:xfrm>
            <a:off x="653487" y="4415842"/>
            <a:ext cx="5960255" cy="855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Good agreement is found for the fiducial cross sections with the SM predictions</a:t>
            </a:r>
          </a:p>
        </p:txBody>
      </p:sp>
      <p:pic>
        <p:nvPicPr>
          <p:cNvPr id="31" name="Content Placeholder 5">
            <a:extLst>
              <a:ext uri="{FF2B5EF4-FFF2-40B4-BE49-F238E27FC236}">
                <a16:creationId xmlns:a16="http://schemas.microsoft.com/office/drawing/2014/main" id="{35C62819-E35C-2A4B-B4B5-FB1FD33075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5"/>
          <a:stretch>
            <a:fillRect/>
          </a:stretch>
        </p:blipFill>
        <p:spPr>
          <a:xfrm>
            <a:off x="1020065" y="5180334"/>
            <a:ext cx="5232400" cy="1270000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4A6D0DD-1EBD-154F-8CE1-4871356AA45E}"/>
                  </a:ext>
                </a:extLst>
              </p:cNvPr>
              <p:cNvSpPr txBox="1"/>
              <p:nvPr/>
            </p:nvSpPr>
            <p:spPr>
              <a:xfrm>
                <a:off x="6980320" y="4083048"/>
                <a:ext cx="1259493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0070C0"/>
                    </a:solidFill>
                  </a:rPr>
                  <a:t>Post-fit SR distribution of event yields from differential cross section extraction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𝒍𝒍</m:t>
                        </m:r>
                      </m:sub>
                    </m:sSub>
                  </m:oMath>
                </a14:m>
                <a:endParaRPr lang="en-DE" sz="1600" b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4A6D0DD-1EBD-154F-8CE1-4871356AA4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0320" y="4083048"/>
                <a:ext cx="1259493" cy="2308324"/>
              </a:xfrm>
              <a:prstGeom prst="rect">
                <a:avLst/>
              </a:prstGeom>
              <a:blipFill>
                <a:blip r:embed="rId16"/>
                <a:stretch>
                  <a:fillRect l="-2000" t="-546" r="-5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ight Arrow 29">
            <a:extLst>
              <a:ext uri="{FF2B5EF4-FFF2-40B4-BE49-F238E27FC236}">
                <a16:creationId xmlns:a16="http://schemas.microsoft.com/office/drawing/2014/main" id="{9A3F2DAB-2FED-C942-9046-101C68B06150}"/>
              </a:ext>
            </a:extLst>
          </p:cNvPr>
          <p:cNvSpPr/>
          <p:nvPr/>
        </p:nvSpPr>
        <p:spPr>
          <a:xfrm>
            <a:off x="8299649" y="4907334"/>
            <a:ext cx="296612" cy="173697"/>
          </a:xfrm>
          <a:prstGeom prst="rightArrow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0694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4" grpId="0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F478F744-34AF-6641-9E2C-62F1AA045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537070" y="3454537"/>
            <a:ext cx="3108960" cy="32404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Same 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r>
                  <a:rPr lang="en-DE" dirty="0"/>
                  <a:t> Measurement</a:t>
                </a: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4"/>
                <a:stretch>
                  <a:fillRect l="-1556" t="-16981" b="-3018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797448"/>
                <a:ext cx="7248643" cy="189219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Competitive limits (@ 95% C.L.) are set on the Wilson coefficients of the relevant EFT dimension-8 operators that have large effects on the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𝑊𝑊𝑊𝑊</m:t>
                    </m:r>
                  </m:oMath>
                </a14:m>
                <a:r>
                  <a:rPr lang="en-US" dirty="0"/>
                  <a:t> coupling</a:t>
                </a:r>
              </a:p>
              <a:p>
                <a:pPr lvl="1"/>
                <a:r>
                  <a:rPr lang="en-US" dirty="0"/>
                  <a:t> The reconstructed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𝒍𝒍</m:t>
                        </m:r>
                      </m:sub>
                    </m:sSub>
                  </m:oMath>
                </a14:m>
                <a:r>
                  <a:rPr lang="en-US" dirty="0"/>
                  <a:t> distribution is used in the EFT measurements</a:t>
                </a:r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797448"/>
                <a:ext cx="7248643" cy="1892195"/>
              </a:xfrm>
              <a:prstGeom prst="rect">
                <a:avLst/>
              </a:prstGeom>
              <a:blipFill>
                <a:blip r:embed="rId5"/>
                <a:stretch>
                  <a:fillRect l="-1049" t="-3333" r="-17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4</a:t>
            </a:fld>
            <a:endParaRPr lang="en-DE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7A2ACD-FDA1-D046-84C4-71DA7DABC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9E991C-FE73-5E4B-90AF-0075C7230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77A33F-9035-4C4B-92D7-40C48C3B6A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8609" y="2308861"/>
            <a:ext cx="3360420" cy="67564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E25A8BD-C113-0F46-BBD5-254C711708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61405" y="3149232"/>
            <a:ext cx="6188710" cy="31851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EAE7E82-A235-F24E-A5AD-3C5CCB574EBF}"/>
              </a:ext>
            </a:extLst>
          </p:cNvPr>
          <p:cNvSpPr/>
          <p:nvPr/>
        </p:nvSpPr>
        <p:spPr>
          <a:xfrm>
            <a:off x="1216624" y="5611091"/>
            <a:ext cx="6333491" cy="34636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32E676C6-DF84-D348-8E66-7260E553F280}"/>
              </a:ext>
            </a:extLst>
          </p:cNvPr>
          <p:cNvSpPr/>
          <p:nvPr/>
        </p:nvSpPr>
        <p:spPr>
          <a:xfrm>
            <a:off x="7986661" y="5683638"/>
            <a:ext cx="404327" cy="20126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6072F8-ACCA-F34C-A60E-A040535E91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11303" y="70158"/>
            <a:ext cx="360045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1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9B5DCB9-BF15-4241-A500-E21D65278A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3166" y="2853981"/>
            <a:ext cx="3943350" cy="2628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Observation of Opposite 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endParaRPr lang="en-DE" dirty="0"/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4"/>
                <a:stretch>
                  <a:fillRect l="-1556"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6" y="797447"/>
                <a:ext cx="5179164" cy="187186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ATLAS observed the electroweak VBS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DE" dirty="0"/>
                  <a:t>production in fully leptonic final states</a:t>
                </a:r>
              </a:p>
              <a:p>
                <a:pPr lvl="1"/>
                <a:r>
                  <a:rPr lang="en-DE" dirty="0"/>
                  <a:t> Leptons are required to have different flavours  </a:t>
                </a:r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6" y="797447"/>
                <a:ext cx="5179164" cy="1871863"/>
              </a:xfrm>
              <a:prstGeom prst="rect">
                <a:avLst/>
              </a:prstGeom>
              <a:blipFill>
                <a:blip r:embed="rId5"/>
                <a:stretch>
                  <a:fillRect l="-1467" t="-3356" r="-171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5</a:t>
            </a:fld>
            <a:endParaRPr lang="en-DE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A963DA-051B-5F4D-A9BC-5313C0E7E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FFF731-66F3-5F4D-A32F-4A47255FE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7D641E-58FA-3C40-8C5C-BBD0B2944E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5838" y="878494"/>
            <a:ext cx="1695450" cy="1466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523812-D5B5-1045-B804-64DA5E8D59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8962" y="876538"/>
            <a:ext cx="2162175" cy="1466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8390BB-BCA3-A546-91BE-1B45429279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58811" y="876538"/>
            <a:ext cx="1981200" cy="14668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C632D11-3647-8340-9887-CAA6E3D82BD9}"/>
              </a:ext>
            </a:extLst>
          </p:cNvPr>
          <p:cNvSpPr txBox="1"/>
          <p:nvPr/>
        </p:nvSpPr>
        <p:spPr>
          <a:xfrm>
            <a:off x="9682632" y="211552"/>
            <a:ext cx="234632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rgbClr val="0070C0"/>
                </a:solidFill>
                <a:effectLst/>
                <a:hlinkClick r:id="rId9"/>
              </a:rPr>
              <a:t>ATLAS-CONF-2023-039 </a:t>
            </a:r>
            <a:endParaRPr lang="en-GB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99991DF1-08F1-0A47-B5DF-05BD09C3A19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6" y="2783858"/>
                <a:ext cx="7024312" cy="297686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Top quark (mainly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) along with QCD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US" dirty="0"/>
                  <a:t> production make huge background to the signal</a:t>
                </a:r>
              </a:p>
              <a:p>
                <a:pPr lvl="1"/>
                <a:r>
                  <a:rPr lang="en-US" dirty="0"/>
                  <a:t> 66% and 24% contributions to the total (post-fit) event prediction in the inclusive signal region, respectively</a:t>
                </a:r>
              </a:p>
              <a:p>
                <a:pPr marL="1828800" lvl="4" indent="0">
                  <a:buNone/>
                </a:pPr>
                <a:endParaRPr lang="en-US" dirty="0"/>
              </a:p>
              <a:p>
                <a:r>
                  <a:rPr lang="en-US" dirty="0"/>
                  <a:t> Signal region is split into the exclusive 2- and 3-jet event categories to enhance the sensitivity</a:t>
                </a:r>
              </a:p>
            </p:txBody>
          </p:sp>
        </mc:Choice>
        <mc:Fallback xmlns="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99991DF1-08F1-0A47-B5DF-05BD09C3A1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6" y="2783858"/>
                <a:ext cx="7024312" cy="2976862"/>
              </a:xfrm>
              <a:prstGeom prst="rect">
                <a:avLst/>
              </a:prstGeom>
              <a:blipFill>
                <a:blip r:embed="rId10"/>
                <a:stretch>
                  <a:fillRect l="-1083" t="-255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1D0F11BB-93D7-DC48-BE98-DB15676AEC73}"/>
              </a:ext>
            </a:extLst>
          </p:cNvPr>
          <p:cNvSpPr/>
          <p:nvPr/>
        </p:nvSpPr>
        <p:spPr>
          <a:xfrm>
            <a:off x="7871320" y="3705418"/>
            <a:ext cx="3999445" cy="485113"/>
          </a:xfrm>
          <a:prstGeom prst="rect">
            <a:avLst/>
          </a:prstGeom>
          <a:noFill/>
          <a:ln>
            <a:solidFill>
              <a:srgbClr val="0432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B9C3E58D-9413-4C4B-A5B2-58688779CFDE}"/>
              </a:ext>
            </a:extLst>
          </p:cNvPr>
          <p:cNvSpPr/>
          <p:nvPr/>
        </p:nvSpPr>
        <p:spPr>
          <a:xfrm>
            <a:off x="7250241" y="3803530"/>
            <a:ext cx="404327" cy="201268"/>
          </a:xfrm>
          <a:prstGeom prst="rightArrow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F5CE4C0-A451-B045-8410-CD87045D963B}"/>
              </a:ext>
            </a:extLst>
          </p:cNvPr>
          <p:cNvSpPr txBox="1">
            <a:spLocks/>
          </p:cNvSpPr>
          <p:nvPr/>
        </p:nvSpPr>
        <p:spPr>
          <a:xfrm>
            <a:off x="629266" y="5692333"/>
            <a:ext cx="11246400" cy="783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Control region for the top quark background is defined by requiring one of the two leading jets to be b-tagged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E256A1B-8B1D-E947-9790-A6575EE43B9B}"/>
                  </a:ext>
                </a:extLst>
              </p:cNvPr>
              <p:cNvSpPr txBox="1"/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=13 </m:t>
                    </m:r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DE" sz="1000" dirty="0">
                    <a:solidFill>
                      <a:srgbClr val="FF0000"/>
                    </a:solidFill>
                  </a:rPr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140 </m:t>
                        </m:r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DE" sz="1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E256A1B-8B1D-E947-9790-A6575EE43B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blipFill>
                <a:blip r:embed="rId11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552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Observation of Opposite 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endParaRPr lang="en-DE" dirty="0"/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3"/>
                <a:stretch>
                  <a:fillRect l="-1556"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A178FA-17F0-C946-8E85-D7CAFB9A5E3B}"/>
              </a:ext>
            </a:extLst>
          </p:cNvPr>
          <p:cNvSpPr txBox="1">
            <a:spLocks/>
          </p:cNvSpPr>
          <p:nvPr/>
        </p:nvSpPr>
        <p:spPr>
          <a:xfrm>
            <a:off x="629265" y="797448"/>
            <a:ext cx="11246400" cy="1599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Neural Network based discriminant is used to distinguish the signal from background</a:t>
            </a:r>
          </a:p>
          <a:p>
            <a:pPr lvl="1"/>
            <a:r>
              <a:rPr lang="en-US" dirty="0"/>
              <a:t> Signal, top quark and QCD background events are used in the NN training</a:t>
            </a:r>
          </a:p>
          <a:p>
            <a:r>
              <a:rPr lang="en-US" dirty="0"/>
              <a:t> Profile-likelihood fit method is used to fit simultaneously the signal, top and QCD background </a:t>
            </a:r>
            <a:r>
              <a:rPr lang="en-US" dirty="0" err="1"/>
              <a:t>normalisations</a:t>
            </a:r>
            <a:r>
              <a:rPr lang="en-US" dirty="0"/>
              <a:t> in the NN output in the 1 control and 2 signal regions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6</a:t>
            </a:fld>
            <a:endParaRPr lang="en-DE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A963DA-051B-5F4D-A9BC-5313C0E7E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FFF731-66F3-5F4D-A32F-4A47255FE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B5F863-BF8A-604B-B9BD-A39336788F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9961" y="2397011"/>
            <a:ext cx="2880360" cy="32461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209319-F9C2-9E4B-BDB9-0C5AD13A01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321" y="2397011"/>
            <a:ext cx="2880360" cy="32461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EAAFB8-91E6-2B47-9620-B67529FE6E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2730" y="2397011"/>
            <a:ext cx="2880360" cy="32461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89699B7B-857A-1E4A-AF18-245747AC534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4" y="2397602"/>
                <a:ext cx="2952135" cy="333120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Observed (expected) signal significance is </a:t>
                </a:r>
                <a:r>
                  <a:rPr lang="en-US" b="1" dirty="0"/>
                  <a:t>7.1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b="1" dirty="0"/>
                  <a:t> (6.2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b="1" dirty="0"/>
                  <a:t>)</a:t>
                </a:r>
                <a:endParaRPr lang="en-US" dirty="0"/>
              </a:p>
              <a:p>
                <a:pPr lvl="1"/>
                <a:r>
                  <a:rPr lang="en-US" dirty="0"/>
                  <a:t> Statistical uncertainty of the measured signal </a:t>
                </a:r>
                <a:r>
                  <a:rPr lang="en-US" dirty="0" err="1"/>
                  <a:t>normalisation</a:t>
                </a:r>
                <a:r>
                  <a:rPr lang="en-US" dirty="0"/>
                  <a:t> is </a:t>
                </a:r>
                <a:r>
                  <a:rPr lang="en-US" b="1" dirty="0"/>
                  <a:t>12.3%</a:t>
                </a:r>
                <a:r>
                  <a:rPr lang="en-US" dirty="0"/>
                  <a:t> with </a:t>
                </a:r>
                <a:r>
                  <a:rPr lang="en-US" b="1" dirty="0"/>
                  <a:t>18.5%</a:t>
                </a:r>
                <a:r>
                  <a:rPr lang="en-US" dirty="0"/>
                  <a:t> total uncertainty</a:t>
                </a:r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89699B7B-857A-1E4A-AF18-245747AC53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4" y="2397602"/>
                <a:ext cx="2952135" cy="3331202"/>
              </a:xfrm>
              <a:prstGeom prst="rect">
                <a:avLst/>
              </a:prstGeom>
              <a:blipFill>
                <a:blip r:embed="rId7"/>
                <a:stretch>
                  <a:fillRect l="-2575" t="-2273" r="-3433" b="-189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80DF45AD-CF8F-6944-92C6-6D0BB33FD93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6" y="5671654"/>
                <a:ext cx="11246400" cy="91314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Signal fiducial cross section is measured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𝟔𝟓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𝟒𝟖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𝟓𝟐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𝒇𝒃</m:t>
                    </m:r>
                  </m:oMath>
                </a14:m>
                <a:r>
                  <a:rPr lang="en-US" dirty="0"/>
                  <a:t>  vs. predicted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𝟐𝟎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𝟏𝟑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𝟏𝟒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𝒇𝒃</m:t>
                    </m:r>
                  </m:oMath>
                </a14:m>
                <a:endParaRPr lang="en-US" b="1" dirty="0"/>
              </a:p>
              <a:p>
                <a:pPr lvl="1"/>
                <a:r>
                  <a:rPr lang="en-US" dirty="0"/>
                  <a:t> Fiducial volume defined closely to detector level selection but requiring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&gt;500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80DF45AD-CF8F-6944-92C6-6D0BB33FD9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6" y="5671654"/>
                <a:ext cx="11246400" cy="913142"/>
              </a:xfrm>
              <a:prstGeom prst="rect">
                <a:avLst/>
              </a:prstGeom>
              <a:blipFill>
                <a:blip r:embed="rId8"/>
                <a:stretch>
                  <a:fillRect l="-676" t="-5479" b="-411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091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Opposite 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DE" dirty="0"/>
                  <a:t> Cross-Sections</a:t>
                </a: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3"/>
                <a:stretch>
                  <a:fillRect l="-1556"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5" y="797448"/>
                <a:ext cx="5876310" cy="15171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Fiducial and differential cross sections are measured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𝝂𝝁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∓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dirty="0"/>
                  <a:t> final states</a:t>
                </a:r>
              </a:p>
              <a:p>
                <a:pPr lvl="1"/>
                <a:r>
                  <a:rPr lang="en-US" dirty="0"/>
                  <a:t> The fiducial cross section is extrapolated to the full phase-space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production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5" y="797448"/>
                <a:ext cx="5876310" cy="1517127"/>
              </a:xfrm>
              <a:prstGeom prst="rect">
                <a:avLst/>
              </a:prstGeom>
              <a:blipFill>
                <a:blip r:embed="rId4"/>
                <a:stretch>
                  <a:fillRect l="-1293" t="-4132" r="-1293" b="-247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7</a:t>
            </a:fld>
            <a:endParaRPr lang="en-DE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7D4DC6-757E-5146-88DE-BADB52151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44C414-48A4-A844-AC16-30BE89C09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17BC4C-0FC9-8149-AC5E-DF04BD75E3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5985" y="922493"/>
            <a:ext cx="1694180" cy="10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EC1C27-267C-614A-8B77-1EA767E266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8305" y="922493"/>
            <a:ext cx="1667891" cy="10281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68D615-AF34-BE47-8E7E-7CEDC55DFE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10520" y="925414"/>
            <a:ext cx="1670812" cy="10252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3B46DD4-FBE8-A74A-8C5F-40E0C56E9D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0782" y="2755970"/>
            <a:ext cx="2880360" cy="32461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4B3155-A1B6-D344-8472-34B2B4987C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48597" y="2755970"/>
            <a:ext cx="2880360" cy="32461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5DD5D72-5CBA-364E-84B9-522D1182442D}"/>
              </a:ext>
            </a:extLst>
          </p:cNvPr>
          <p:cNvSpPr txBox="1"/>
          <p:nvPr/>
        </p:nvSpPr>
        <p:spPr>
          <a:xfrm>
            <a:off x="9682632" y="211552"/>
            <a:ext cx="234632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rgbClr val="0070C0"/>
                </a:solidFill>
                <a:effectLst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ATLAS-CONF-2023-012 </a:t>
            </a:r>
            <a:endParaRPr lang="en-GB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E95BBF9-CB6A-C74B-88E9-853372996C76}"/>
                  </a:ext>
                </a:extLst>
              </p:cNvPr>
              <p:cNvSpPr txBox="1"/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=13 </m:t>
                    </m:r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DE" sz="1000" dirty="0">
                    <a:solidFill>
                      <a:srgbClr val="FF0000"/>
                    </a:solidFill>
                  </a:rPr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140 </m:t>
                        </m:r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DE" sz="1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E95BBF9-CB6A-C74B-88E9-853372996C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blipFill>
                <a:blip r:embed="rId11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1336759-5E47-2A40-8F83-8FD67ED0E2AE}"/>
                  </a:ext>
                </a:extLst>
              </p:cNvPr>
              <p:cNvSpPr txBox="1"/>
              <p:nvPr/>
            </p:nvSpPr>
            <p:spPr>
              <a:xfrm>
                <a:off x="10369827" y="2084588"/>
                <a:ext cx="1667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>
                    <a:solidFill>
                      <a:srgbClr val="0432FF"/>
                    </a:solidFill>
                  </a:rPr>
                  <a:t>P</a:t>
                </a:r>
                <a:r>
                  <a:rPr lang="en-DE" sz="1000" dirty="0">
                    <a:solidFill>
                      <a:srgbClr val="0432FF"/>
                    </a:solidFill>
                  </a:rPr>
                  <a:t>rovides ~5% contibution in the </a:t>
                </a:r>
                <a14:m>
                  <m:oMath xmlns:m="http://schemas.openxmlformats.org/officeDocument/2006/math">
                    <m:r>
                      <a:rPr lang="en-DE" sz="1000" i="1" dirty="0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𝑊𝑊</m:t>
                    </m:r>
                  </m:oMath>
                </a14:m>
                <a:r>
                  <a:rPr lang="en-DE" sz="1000" dirty="0">
                    <a:solidFill>
                      <a:srgbClr val="0432FF"/>
                    </a:solidFill>
                  </a:rPr>
                  <a:t> production rate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1336759-5E47-2A40-8F83-8FD67ED0E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9827" y="2084588"/>
                <a:ext cx="1667892" cy="400110"/>
              </a:xfrm>
              <a:prstGeom prst="rect">
                <a:avLst/>
              </a:prstGeom>
              <a:blipFill>
                <a:blip r:embed="rId1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ight Arrow 14">
            <a:extLst>
              <a:ext uri="{FF2B5EF4-FFF2-40B4-BE49-F238E27FC236}">
                <a16:creationId xmlns:a16="http://schemas.microsoft.com/office/drawing/2014/main" id="{4CB67F72-2299-BC4B-B991-3054B5EA9DD8}"/>
              </a:ext>
            </a:extLst>
          </p:cNvPr>
          <p:cNvSpPr>
            <a:spLocks noChangeAspect="1"/>
          </p:cNvSpPr>
          <p:nvPr/>
        </p:nvSpPr>
        <p:spPr>
          <a:xfrm rot="16200000">
            <a:off x="11026864" y="1854248"/>
            <a:ext cx="269418" cy="134112"/>
          </a:xfrm>
          <a:prstGeom prst="rightArrow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B16E10D-7B25-FE47-A9CD-9EAD7BA4BCA0}"/>
              </a:ext>
            </a:extLst>
          </p:cNvPr>
          <p:cNvSpPr txBox="1">
            <a:spLocks/>
          </p:cNvSpPr>
          <p:nvPr/>
        </p:nvSpPr>
        <p:spPr>
          <a:xfrm>
            <a:off x="629264" y="2266218"/>
            <a:ext cx="5611518" cy="2209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Top-quark background is precisely estimated in bins of the signal region with the help of two dedicated control regions </a:t>
            </a:r>
          </a:p>
          <a:p>
            <a:pPr lvl="1"/>
            <a:r>
              <a:rPr lang="en-US" dirty="0"/>
              <a:t> Defined by requiring exactly 1 and exactly 2 b-jets, respectively</a:t>
            </a:r>
          </a:p>
          <a:p>
            <a:pPr lvl="1"/>
            <a:r>
              <a:rPr lang="en-US" dirty="0"/>
              <a:t> No constraints on the jet multiplicity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BA424979-3512-454D-903D-F71DF8F57C2C}"/>
              </a:ext>
            </a:extLst>
          </p:cNvPr>
          <p:cNvSpPr>
            <a:spLocks noChangeAspect="1"/>
          </p:cNvSpPr>
          <p:nvPr/>
        </p:nvSpPr>
        <p:spPr>
          <a:xfrm>
            <a:off x="9137713" y="4091540"/>
            <a:ext cx="269418" cy="13411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ontent Placeholder 2">
                <a:extLst>
                  <a:ext uri="{FF2B5EF4-FFF2-40B4-BE49-F238E27FC236}">
                    <a16:creationId xmlns:a16="http://schemas.microsoft.com/office/drawing/2014/main" id="{0823A11C-D761-A44E-A3CB-6E960FE80A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4" y="4475285"/>
                <a:ext cx="6105492" cy="21453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Fiducial cross section is measured using profile-likelihood fit with the free signal </a:t>
                </a:r>
                <a:r>
                  <a:rPr lang="en-US" dirty="0" err="1"/>
                  <a:t>normalisation</a:t>
                </a:r>
                <a:r>
                  <a:rPr lang="en-US" dirty="0"/>
                  <a:t> to the detector-level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distribution</a:t>
                </a:r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- scalar sum of all jet and lepton transverse momenta</a:t>
                </a:r>
              </a:p>
            </p:txBody>
          </p:sp>
        </mc:Choice>
        <mc:Fallback xmlns="">
          <p:sp>
            <p:nvSpPr>
              <p:cNvPr id="21" name="Content Placeholder 2">
                <a:extLst>
                  <a:ext uri="{FF2B5EF4-FFF2-40B4-BE49-F238E27FC236}">
                    <a16:creationId xmlns:a16="http://schemas.microsoft.com/office/drawing/2014/main" id="{0823A11C-D761-A44E-A3CB-6E960FE80A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4" y="4475285"/>
                <a:ext cx="6105492" cy="2145324"/>
              </a:xfrm>
              <a:prstGeom prst="rect">
                <a:avLst/>
              </a:prstGeom>
              <a:blipFill>
                <a:blip r:embed="rId13"/>
                <a:stretch>
                  <a:fillRect l="-1245" t="-3529" b="-235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499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Opposite Sign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DE" dirty="0"/>
                  <a:t> Cross-Sections</a:t>
                </a: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3"/>
                <a:stretch>
                  <a:fillRect l="-1556"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A178FA-17F0-C946-8E85-D7CAFB9A5E3B}"/>
              </a:ext>
            </a:extLst>
          </p:cNvPr>
          <p:cNvSpPr txBox="1">
            <a:spLocks/>
          </p:cNvSpPr>
          <p:nvPr/>
        </p:nvSpPr>
        <p:spPr>
          <a:xfrm>
            <a:off x="629266" y="797448"/>
            <a:ext cx="3782478" cy="3005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Fiducial cross section is measured with the 3.1% (!) total uncertainty </a:t>
            </a:r>
          </a:p>
          <a:p>
            <a:pPr lvl="1"/>
            <a:r>
              <a:rPr lang="en-US" dirty="0"/>
              <a:t> Excellent agreement with the MATRIX 2.0.1 prediction at </a:t>
            </a:r>
            <a:r>
              <a:rPr lang="en-US" dirty="0" err="1">
                <a:solidFill>
                  <a:srgbClr val="FF0000"/>
                </a:solidFill>
              </a:rPr>
              <a:t>nNNLO</a:t>
            </a:r>
            <a:r>
              <a:rPr lang="en-US" dirty="0"/>
              <a:t>       in QCD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8</a:t>
            </a:fld>
            <a:endParaRPr lang="en-DE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2F50E1-16BB-D24E-863A-1D15D81B3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713969-26D8-CE4D-A6AB-A2D78FF98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C9A6A3-7DB4-344F-A0C9-E471282626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94390" y="3226254"/>
            <a:ext cx="2870200" cy="36004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99A5BF-C1BA-494E-AE89-16F7CAA8E2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224594" y="3473347"/>
            <a:ext cx="2451100" cy="36004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BF096DCD-3ADB-3640-A1F9-8FA102F9869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48014" y="783126"/>
                <a:ext cx="3602356" cy="276830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Total 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production is calculated using the acceptance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𝝂𝝁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∓</m:t>
                        </m:r>
                      </m:sup>
                    </m:s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dirty="0"/>
                  <a:t> events: 23.7%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/>
                  <a:t> 0.3%, and the leptonic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/>
                  <a:t> branching ratio: 10.86%</a:t>
                </a: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BF096DCD-3ADB-3640-A1F9-8FA102F986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014" y="783126"/>
                <a:ext cx="3602356" cy="2768307"/>
              </a:xfrm>
              <a:prstGeom prst="rect">
                <a:avLst/>
              </a:prstGeom>
              <a:blipFill>
                <a:blip r:embed="rId7"/>
                <a:stretch>
                  <a:fillRect l="-2105" t="-2740" b="-411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02B4F56-0972-5F45-8176-FFBACCF75AA9}"/>
              </a:ext>
            </a:extLst>
          </p:cNvPr>
          <p:cNvSpPr txBox="1">
            <a:spLocks/>
          </p:cNvSpPr>
          <p:nvPr/>
        </p:nvSpPr>
        <p:spPr>
          <a:xfrm>
            <a:off x="8342744" y="797448"/>
            <a:ext cx="3600450" cy="3153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v"/>
              <a:defRPr sz="2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  <a:defRPr sz="1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Differential cross sections are measured for </a:t>
            </a:r>
            <a:r>
              <a:rPr lang="en-US" b="1" dirty="0"/>
              <a:t>twelve</a:t>
            </a:r>
            <a:r>
              <a:rPr lang="en-US" dirty="0"/>
              <a:t> observables</a:t>
            </a:r>
          </a:p>
          <a:p>
            <a:pPr lvl="1"/>
            <a:r>
              <a:rPr lang="en-US" dirty="0"/>
              <a:t> Iterative Bayesian unfolding used</a:t>
            </a:r>
          </a:p>
          <a:p>
            <a:pPr lvl="1"/>
            <a:r>
              <a:rPr lang="en-US" dirty="0"/>
              <a:t> Good agreement with predictions observed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3FCD627-C693-394F-A414-8630CFC818AD}"/>
              </a:ext>
            </a:extLst>
          </p:cNvPr>
          <p:cNvGrpSpPr/>
          <p:nvPr/>
        </p:nvGrpSpPr>
        <p:grpSpPr>
          <a:xfrm>
            <a:off x="904706" y="3184573"/>
            <a:ext cx="3200400" cy="342900"/>
            <a:chOff x="3228975" y="1572953"/>
            <a:chExt cx="3200400" cy="3429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5883348-61B6-9043-92D9-71AF38798DA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28975" y="1572953"/>
              <a:ext cx="3200400" cy="3429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DDE36635-9062-7A49-B87F-7DB5462DA764}"/>
                </a:ext>
              </a:extLst>
            </p:cNvPr>
            <p:cNvSpPr/>
            <p:nvPr/>
          </p:nvSpPr>
          <p:spPr>
            <a:xfrm>
              <a:off x="6320458" y="1744403"/>
              <a:ext cx="95729" cy="9392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0C99D5-AB16-A94B-8F12-B915029256DC}"/>
              </a:ext>
            </a:extLst>
          </p:cNvPr>
          <p:cNvGrpSpPr/>
          <p:nvPr/>
        </p:nvGrpSpPr>
        <p:grpSpPr>
          <a:xfrm>
            <a:off x="4782348" y="3627420"/>
            <a:ext cx="3314700" cy="323850"/>
            <a:chOff x="3886200" y="2438033"/>
            <a:chExt cx="3314700" cy="32385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194DB09-6274-5349-86EE-67B0DD5063D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86200" y="2438033"/>
              <a:ext cx="3314700" cy="32385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DE7F0B29-9DCB-5241-8AAB-71D70690C604}"/>
                </a:ext>
              </a:extLst>
            </p:cNvPr>
            <p:cNvSpPr/>
            <p:nvPr/>
          </p:nvSpPr>
          <p:spPr>
            <a:xfrm>
              <a:off x="7073493" y="2613987"/>
              <a:ext cx="95729" cy="9392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2704EA38-38B3-6047-8844-7E2CB7036E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8673965" y="3088116"/>
            <a:ext cx="3225800" cy="36004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4ADCBE4-96AD-3F42-AE6F-4B4AF0698F36}"/>
                  </a:ext>
                </a:extLst>
              </p:cNvPr>
              <p:cNvSpPr txBox="1"/>
              <p:nvPr/>
            </p:nvSpPr>
            <p:spPr>
              <a:xfrm>
                <a:off x="2288419" y="2746997"/>
                <a:ext cx="2169512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FF0000"/>
                    </a:solidFill>
                  </a:rPr>
                  <a:t>NNLO </a:t>
                </a:r>
                <a14:m>
                  <m:oMath xmlns:m="http://schemas.openxmlformats.org/officeDocument/2006/math">
                    <m:r>
                      <a:rPr lang="en-US" sz="1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𝑞𝑞</m:t>
                    </m:r>
                    <m:r>
                      <a:rPr lang="en-US" sz="1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𝑊𝑊</m:t>
                    </m:r>
                  </m:oMath>
                </a14:m>
                <a:r>
                  <a:rPr lang="en-US" sz="1000" dirty="0">
                    <a:solidFill>
                      <a:srgbClr val="FF0000"/>
                    </a:solidFill>
                  </a:rPr>
                  <a:t>  +  NLO </a:t>
                </a:r>
                <a14:m>
                  <m:oMath xmlns:m="http://schemas.openxmlformats.org/officeDocument/2006/math"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𝑔𝑔</m:t>
                    </m:r>
                    <m:r>
                      <a:rPr lang="en-US" sz="1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𝑊𝑊</m:t>
                    </m:r>
                  </m:oMath>
                </a14:m>
                <a:endParaRPr lang="en-DE" sz="1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4ADCBE4-96AD-3F42-AE6F-4B4AF0698F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8419" y="2746997"/>
                <a:ext cx="2169512" cy="246221"/>
              </a:xfrm>
              <a:prstGeom prst="rect">
                <a:avLst/>
              </a:prstGeom>
              <a:blipFill>
                <a:blip r:embed="rId11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707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</p:spPr>
            <p:txBody>
              <a:bodyPr>
                <a:noAutofit/>
              </a:bodyPr>
              <a:lstStyle/>
              <a:p>
                <a:r>
                  <a:rPr lang="en-DE" dirty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𝒋𝒋</m:t>
                    </m:r>
                  </m:oMath>
                </a14:m>
                <a:r>
                  <a:rPr lang="en-DE" dirty="0"/>
                  <a:t> Differential Cross Sections</a:t>
                </a: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9132602-F926-2947-B4C4-1523638B1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9265" y="70158"/>
                <a:ext cx="11415251" cy="657429"/>
              </a:xfrm>
              <a:blipFill>
                <a:blip r:embed="rId3"/>
                <a:stretch>
                  <a:fillRect l="-1556" t="-16981" b="-2830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4" y="797446"/>
                <a:ext cx="7800066" cy="35945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Differential cross sections are measured in VBS-enhanced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𝜻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) and VBS-suppressed (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𝜻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) regions </a:t>
                </a:r>
              </a:p>
              <a:p>
                <a:pPr lvl="1"/>
                <a:r>
                  <a:rPr lang="en-US" dirty="0"/>
                  <a:t> Three types of observables are measured</a:t>
                </a:r>
              </a:p>
              <a:p>
                <a:pPr lvl="2"/>
                <a:r>
                  <a:rPr lang="en-US" dirty="0"/>
                  <a:t>VBS observables</a:t>
                </a:r>
              </a:p>
              <a:p>
                <a:pPr lvl="2"/>
                <a:r>
                  <a:rPr lang="en-US" dirty="0" err="1"/>
                  <a:t>Polarisation</a:t>
                </a:r>
                <a:r>
                  <a:rPr lang="en-US" dirty="0"/>
                  <a:t>, charge conjugation and parity observables</a:t>
                </a:r>
              </a:p>
              <a:p>
                <a:pPr lvl="2"/>
                <a:r>
                  <a:rPr lang="en-US" dirty="0"/>
                  <a:t>QCD-sensitive observables</a:t>
                </a:r>
              </a:p>
              <a:p>
                <a:pPr lvl="1"/>
                <a:r>
                  <a:rPr lang="en-US" dirty="0"/>
                  <a:t> Both EW and QCD production mechanisms are probed</a:t>
                </a:r>
              </a:p>
              <a:p>
                <a:pPr lvl="1"/>
                <a:r>
                  <a:rPr lang="en-US" dirty="0"/>
                  <a:t> Centralities,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and multiplicity of jets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𝑗𝑒𝑡𝑠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𝑔𝑎𝑝</m:t>
                        </m:r>
                      </m:sup>
                    </m:sSubSup>
                  </m:oMath>
                </a14:m>
                <a:r>
                  <a:rPr lang="en-US" dirty="0"/>
                  <a:t>) in between the two leading jets are most important observables in EW VBS measurements</a:t>
                </a:r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1A178FA-17F0-C946-8E85-D7CAFB9A5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4" y="797446"/>
                <a:ext cx="7800066" cy="3594524"/>
              </a:xfrm>
              <a:prstGeom prst="rect">
                <a:avLst/>
              </a:prstGeom>
              <a:blipFill>
                <a:blip r:embed="rId4"/>
                <a:stretch>
                  <a:fillRect l="-976" t="-176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FA186-B672-8D40-81EF-2AF2973C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76D0-20B7-0849-A637-902A48E1D646}" type="slidenum">
              <a:rPr lang="en-DE" smtClean="0"/>
              <a:t>9</a:t>
            </a:fld>
            <a:endParaRPr lang="en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687528-B82A-6B41-9995-2C0C2245B8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329" y="894033"/>
            <a:ext cx="3577590" cy="1463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769DDD-149F-DA4B-878B-7A3BB341E2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789940" y="3352590"/>
            <a:ext cx="3171825" cy="324040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852104A-EA8E-634E-B447-BE8A4F8C0B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0690" y="4492178"/>
            <a:ext cx="4040505" cy="150685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E2A8C0-791C-574A-A1A5-D03E73130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19/02/2024</a:t>
            </a:r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4ECE10-7DBA-114A-AAB1-551E914B8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 Khoriauli on behalf of ATLAS Collaboration     Testing the Electroweak Theory in Mutliboson Measurements in ATLAS     LLWI24</a:t>
            </a:r>
            <a:endParaRPr lang="en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A7DD69-C137-7241-AF12-97256C70C6B5}"/>
              </a:ext>
            </a:extLst>
          </p:cNvPr>
          <p:cNvSpPr txBox="1"/>
          <p:nvPr/>
        </p:nvSpPr>
        <p:spPr>
          <a:xfrm>
            <a:off x="9682632" y="211552"/>
            <a:ext cx="234632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  <a:hlinkClick r:id="rId8"/>
              </a:rPr>
              <a:t>JHEP 01 (2024) 004</a:t>
            </a:r>
            <a:endParaRPr lang="en-GB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D61EBC5-23C8-3340-B8D9-41110B6EFCBD}"/>
                  </a:ext>
                </a:extLst>
              </p:cNvPr>
              <p:cNvSpPr txBox="1"/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=13 </m:t>
                    </m:r>
                    <m:r>
                      <a:rPr lang="en-US" sz="1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DE" sz="1000" dirty="0">
                    <a:solidFill>
                      <a:srgbClr val="FF0000"/>
                    </a:solidFill>
                  </a:rPr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140 </m:t>
                        </m:r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DE" sz="1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D61EBC5-23C8-3340-B8D9-41110B6EFC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7206" y="560339"/>
                <a:ext cx="1494383" cy="247825"/>
              </a:xfrm>
              <a:prstGeom prst="rect">
                <a:avLst/>
              </a:prstGeom>
              <a:blipFill>
                <a:blip r:embed="rId9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05ECD7D9-1F1B-FC42-96AE-7686F6A9EB7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264" y="4334005"/>
                <a:ext cx="4001426" cy="231238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itchFamily="2" charset="2"/>
                  <a:buChar char="q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v"/>
                  <a:defRPr sz="22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§"/>
                  <a:defRPr sz="1400" kern="120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itchFamily="2" charset="2"/>
                  <a:buChar char="Ø"/>
                  <a:defRPr sz="1000" kern="120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 Two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 bosons are selected from the same-</a:t>
                </a:r>
                <a:r>
                  <a:rPr lang="en-US" dirty="0" err="1"/>
                  <a:t>flavour</a:t>
                </a:r>
                <a:r>
                  <a:rPr lang="en-US" dirty="0"/>
                  <a:t> opposite-charge lepton pairs</a:t>
                </a:r>
              </a:p>
              <a:p>
                <a:pPr lvl="1"/>
                <a:r>
                  <a:rPr lang="en-US" dirty="0"/>
                  <a:t> Have smallest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𝑙𝑙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 Are formed from different leptons</a:t>
                </a:r>
              </a:p>
            </p:txBody>
          </p:sp>
        </mc:Choice>
        <mc:Fallback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05ECD7D9-1F1B-FC42-96AE-7686F6A9EB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64" y="4334005"/>
                <a:ext cx="4001426" cy="2312382"/>
              </a:xfrm>
              <a:prstGeom prst="rect">
                <a:avLst/>
              </a:prstGeom>
              <a:blipFill>
                <a:blip r:embed="rId10"/>
                <a:stretch>
                  <a:fillRect l="-1899" t="-3279" r="-126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68A3E120-7A6A-EA44-B45A-3A11D91469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28271" y="2554400"/>
            <a:ext cx="2381250" cy="70485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76015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75588</TotalTime>
  <Words>2977</Words>
  <Application>Microsoft Macintosh PowerPoint</Application>
  <PresentationFormat>Widescreen</PresentationFormat>
  <Paragraphs>316</Paragraphs>
  <Slides>28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Arial Unicode MS</vt:lpstr>
      <vt:lpstr>Brush Script MT Italic</vt:lpstr>
      <vt:lpstr>Arial</vt:lpstr>
      <vt:lpstr>Calibri</vt:lpstr>
      <vt:lpstr>Calibri Light</vt:lpstr>
      <vt:lpstr>Cambria Math</vt:lpstr>
      <vt:lpstr>Courier New</vt:lpstr>
      <vt:lpstr>Lucida Grande</vt:lpstr>
      <vt:lpstr>STIXGeneral-Regular</vt:lpstr>
      <vt:lpstr>Wingdings</vt:lpstr>
      <vt:lpstr>Zapf Dingbats</vt:lpstr>
      <vt:lpstr>Office Theme</vt:lpstr>
      <vt:lpstr>Testing the Electroweak Theory in Mutliboson Measurements in ATLAS  (ATLAS public results from 2023)</vt:lpstr>
      <vt:lpstr>Electroweak Multiboson Interactions</vt:lpstr>
      <vt:lpstr>Same Sign W^± W^± jj Measurement</vt:lpstr>
      <vt:lpstr>Same Sign W^± W^± jj Measurement</vt:lpstr>
      <vt:lpstr>Observation of Opposite Sign W^+ W^- jj</vt:lpstr>
      <vt:lpstr>Observation of Opposite Sign W^+ W^- jj</vt:lpstr>
      <vt:lpstr>Opposite Sign W^+ W^- Cross-Sections</vt:lpstr>
      <vt:lpstr>Opposite Sign W^+ W^- Cross-Sections</vt:lpstr>
      <vt:lpstr> ZZ(→4l)jj Differential Cross Sections</vt:lpstr>
      <vt:lpstr> ZZ(→4l)jj Differential Cross Sections</vt:lpstr>
      <vt:lpstr> ZZ→4l Polarisation and CP Properties</vt:lpstr>
      <vt:lpstr> ZZ→4l Polarisation and CP Properties</vt:lpstr>
      <vt:lpstr> ZZ→4l Cross Sections at √s =13.6 TeV</vt:lpstr>
      <vt:lpstr> Zγjj Measurement</vt:lpstr>
      <vt:lpstr>Observation of Wγγ</vt:lpstr>
      <vt:lpstr>Observation of WZγ</vt:lpstr>
      <vt:lpstr>Summary</vt:lpstr>
      <vt:lpstr>Electroweak Vector Boson Scattering</vt:lpstr>
      <vt:lpstr>Electroweak Vector Boson Scattering</vt:lpstr>
      <vt:lpstr>New Physics Searches – Anomalous Gauge Couplings</vt:lpstr>
      <vt:lpstr>EFT Samples in EW Measurements</vt:lpstr>
      <vt:lpstr>Same Sign W^± W^± jj Measurement </vt:lpstr>
      <vt:lpstr>Same Sign W^± W^± jj Measurement </vt:lpstr>
      <vt:lpstr>Same Sign W^± W^± jj Measurement </vt:lpstr>
      <vt:lpstr>Same Sign W^± W^± jj Measurement </vt:lpstr>
      <vt:lpstr>Same Sign W^± W^± jj Measurement </vt:lpstr>
      <vt:lpstr> ZZ→4l Polarisation and CP Properties</vt:lpstr>
      <vt:lpstr> ZZ→4l Polarisation and CP Properties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gik31rd</dc:creator>
  <cp:keywords/>
  <dc:description/>
  <cp:lastModifiedBy>gik31rd</cp:lastModifiedBy>
  <cp:revision>3111</cp:revision>
  <dcterms:created xsi:type="dcterms:W3CDTF">2020-04-27T10:01:22Z</dcterms:created>
  <dcterms:modified xsi:type="dcterms:W3CDTF">2024-02-19T07:26:12Z</dcterms:modified>
  <cp:category/>
</cp:coreProperties>
</file>