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447" r:id="rId3"/>
    <p:sldId id="459" r:id="rId4"/>
    <p:sldId id="446" r:id="rId5"/>
    <p:sldId id="452" r:id="rId6"/>
    <p:sldId id="463" r:id="rId7"/>
    <p:sldId id="458" r:id="rId8"/>
    <p:sldId id="464" r:id="rId9"/>
    <p:sldId id="474" r:id="rId10"/>
    <p:sldId id="475" r:id="rId11"/>
    <p:sldId id="478" r:id="rId12"/>
    <p:sldId id="479" r:id="rId13"/>
    <p:sldId id="465" r:id="rId14"/>
    <p:sldId id="480" r:id="rId15"/>
    <p:sldId id="481" r:id="rId16"/>
    <p:sldId id="466" r:id="rId17"/>
    <p:sldId id="467" r:id="rId18"/>
    <p:sldId id="460" r:id="rId19"/>
    <p:sldId id="461" r:id="rId20"/>
    <p:sldId id="468" r:id="rId21"/>
    <p:sldId id="469" r:id="rId22"/>
    <p:sldId id="462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271"/>
    <p:restoredTop sz="94750"/>
  </p:normalViewPr>
  <p:slideViewPr>
    <p:cSldViewPr snapToGrid="0" snapToObjects="1">
      <p:cViewPr varScale="1">
        <p:scale>
          <a:sx n="97" d="100"/>
          <a:sy n="97" d="100"/>
        </p:scale>
        <p:origin x="1088" y="2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7DF05F-190A-8741-9EAF-D1290D1DF176}" type="datetimeFigureOut">
              <a:rPr lang="en-US" smtClean="0"/>
              <a:t>2/19/24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8FDFD-F33E-2A4E-B342-D5BF0B69DA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1307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1E2D9C-82DB-5842-851D-1B06337E8B44}" type="datetimeFigureOut">
              <a:rPr lang="en-US" smtClean="0"/>
              <a:t>2/19/24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139D6-4DF1-074D-8A40-ECBDA599E74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44006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Experiments.</a:t>
            </a:r>
          </a:p>
          <a:p>
            <a:r>
              <a:rPr lang="en-US" dirty="0"/>
              <a:t>Would we have found it anyway?</a:t>
            </a:r>
          </a:p>
          <a:p>
            <a:r>
              <a:rPr lang="en-US" baseline="0" dirty="0"/>
              <a:t>DIS</a:t>
            </a:r>
          </a:p>
          <a:p>
            <a:r>
              <a:rPr lang="en-US" baseline="0" dirty="0"/>
              <a:t>4l</a:t>
            </a:r>
          </a:p>
          <a:p>
            <a:r>
              <a:rPr lang="en-US" dirty="0"/>
              <a:t>Roman villa/</a:t>
            </a:r>
            <a:r>
              <a:rPr lang="en-US" dirty="0" err="1"/>
              <a:t>cms</a:t>
            </a:r>
            <a:r>
              <a:rPr lang="en-US" dirty="0"/>
              <a:t>. Traces of the SM will exist as long</a:t>
            </a:r>
            <a:r>
              <a:rPr lang="en-US" baseline="0" dirty="0"/>
              <a:t> as there is a </a:t>
            </a:r>
            <a:r>
              <a:rPr lang="en-US" baseline="0" dirty="0" err="1"/>
              <a:t>civilisation</a:t>
            </a:r>
            <a:r>
              <a:rPr lang="en-US" baseline="0" dirty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8677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only to be open</a:t>
            </a:r>
            <a:r>
              <a:rPr lang="en-US" baseline="0" dirty="0"/>
              <a:t> such a meeting of stars, but also to be representing the work of some many others over so many years.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E139D6-4DF1-074D-8A40-ECBDA599E74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2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Jon Butterworth: LLWI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  <p:pic>
        <p:nvPicPr>
          <p:cNvPr id="2052" name="Picture 4" descr="ATLAS Logo">
            <a:extLst>
              <a:ext uri="{FF2B5EF4-FFF2-40B4-BE49-F238E27FC236}">
                <a16:creationId xmlns:a16="http://schemas.microsoft.com/office/drawing/2014/main" id="{534F8ADA-6739-D933-0BC2-AD46B6C9DE5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3702"/>
            <a:ext cx="1720850" cy="90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0386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929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05331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 descr="ATLAS Logo">
            <a:extLst>
              <a:ext uri="{FF2B5EF4-FFF2-40B4-BE49-F238E27FC236}">
                <a16:creationId xmlns:a16="http://schemas.microsoft.com/office/drawing/2014/main" id="{A85A8FDA-D9D7-AA58-0DC8-4EB65248A36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3702"/>
            <a:ext cx="1720850" cy="90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9030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675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470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0752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4" descr="ATLAS Logo">
            <a:extLst>
              <a:ext uri="{FF2B5EF4-FFF2-40B4-BE49-F238E27FC236}">
                <a16:creationId xmlns:a16="http://schemas.microsoft.com/office/drawing/2014/main" id="{BCEDCADF-C3E1-E6D1-5765-B194B4D7CEAE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53702"/>
            <a:ext cx="1720850" cy="906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940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3369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66932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9201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9846" y="457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Feb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Jon Butterworth: LLWI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8E1A7D-2EFE-EA4C-9BCB-89182D605005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light-red.eps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4292" y="-30161"/>
            <a:ext cx="3899708" cy="745917"/>
          </a:xfrm>
          <a:prstGeom prst="rect">
            <a:avLst/>
          </a:prstGeom>
        </p:spPr>
      </p:pic>
      <p:pic>
        <p:nvPicPr>
          <p:cNvPr id="12" name="Picture 11" descr="light-red.eps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2720" r="42720"/>
          <a:stretch/>
        </p:blipFill>
        <p:spPr>
          <a:xfrm>
            <a:off x="-4103865" y="-30161"/>
            <a:ext cx="9546530" cy="745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545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1.png"/><Relationship Id="rId7" Type="http://schemas.openxmlformats.org/officeDocument/2006/relationships/image" Target="../media/image23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1011.2268" TargetMode="External"/><Relationship Id="rId5" Type="http://schemas.openxmlformats.org/officeDocument/2006/relationships/image" Target="../media/image22.png"/><Relationship Id="rId4" Type="http://schemas.openxmlformats.org/officeDocument/2006/relationships/hyperlink" Target="https://arxiv.org/abs/1305.0007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hyperlink" Target="https://arxiv.org/abs/2309.09318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atlas.web.cern.ch/Atlas/GROUPS/PHYSICS/PAPERS/STDM-2023-07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309.12986" TargetMode="External"/><Relationship Id="rId4" Type="http://schemas.openxmlformats.org/officeDocument/2006/relationships/hyperlink" Target="https://arxiv.org/abs/2312.03797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14483"/>
            <a:ext cx="7772400" cy="995853"/>
          </a:xfrm>
        </p:spPr>
        <p:txBody>
          <a:bodyPr>
            <a:normAutofit/>
          </a:bodyPr>
          <a:lstStyle/>
          <a:p>
            <a:r>
              <a:rPr lang="en-US" dirty="0"/>
              <a:t>Measurements of QCD with the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307304"/>
            <a:ext cx="6400800" cy="2362281"/>
          </a:xfrm>
        </p:spPr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rgbClr val="FF0000"/>
                </a:solidFill>
              </a:rPr>
              <a:t>Jon Butterworth</a:t>
            </a:r>
          </a:p>
          <a:p>
            <a:r>
              <a:rPr lang="en-US" sz="2600" i="1" dirty="0">
                <a:solidFill>
                  <a:srgbClr val="FF0000"/>
                </a:solidFill>
              </a:rPr>
              <a:t>On behalf of the ATLAS collaboration</a:t>
            </a:r>
          </a:p>
          <a:p>
            <a:r>
              <a:rPr lang="en-US" dirty="0">
                <a:solidFill>
                  <a:schemeClr val="tx1"/>
                </a:solidFill>
              </a:rPr>
              <a:t>University College London</a:t>
            </a:r>
          </a:p>
          <a:p>
            <a:r>
              <a:rPr lang="en-US" i="1" dirty="0">
                <a:solidFill>
                  <a:srgbClr val="FF0000"/>
                </a:solidFill>
              </a:rPr>
              <a:t>Lake Louise Winter Institute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20/2/2024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C29C5D3-9266-3E7A-E776-8E003BF9F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4777" y="1156918"/>
            <a:ext cx="5297368" cy="2787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59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790-D320-E15A-F380-FCB0F60FE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Lund </a:t>
            </a:r>
            <a:r>
              <a:rPr lang="en-US" dirty="0" err="1"/>
              <a:t>Subjet</a:t>
            </a:r>
            <a:r>
              <a:rPr lang="en-US" dirty="0"/>
              <a:t> Multiplicities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4F108-5F80-4F0E-AD64-6D2E9DAFD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444" y="1603376"/>
            <a:ext cx="4638991" cy="3962536"/>
          </a:xfrm>
        </p:spPr>
        <p:txBody>
          <a:bodyPr>
            <a:normAutofit/>
          </a:bodyPr>
          <a:lstStyle/>
          <a:p>
            <a:r>
              <a:rPr lang="en-GB" sz="2200" dirty="0">
                <a:effectLst/>
              </a:rPr>
              <a:t>Measure </a:t>
            </a:r>
            <a:r>
              <a:rPr lang="en-US" sz="2400" dirty="0"/>
              <a:t>𝑁</a:t>
            </a:r>
            <a:r>
              <a:rPr lang="en-US" sz="2400" baseline="-25000" dirty="0"/>
              <a:t>Lund  </a:t>
            </a:r>
            <a:r>
              <a:rPr lang="en-US" sz="2400" dirty="0"/>
              <a:t>and </a:t>
            </a:r>
            <a:r>
              <a:rPr lang="en-US" sz="2400" dirty="0">
                <a:solidFill>
                  <a:srgbClr val="FF0000"/>
                </a:solidFill>
              </a:rPr>
              <a:t>𝑁</a:t>
            </a:r>
            <a:r>
              <a:rPr lang="en-US" sz="2400" baseline="-25000" dirty="0">
                <a:solidFill>
                  <a:srgbClr val="FF0000"/>
                </a:solidFill>
              </a:rPr>
              <a:t>Lund</a:t>
            </a:r>
            <a:r>
              <a:rPr lang="en-US" sz="2400" dirty="0">
                <a:solidFill>
                  <a:srgbClr val="FF0000"/>
                </a:solidFill>
              </a:rPr>
              <a:t>       </a:t>
            </a:r>
            <a:r>
              <a:rPr lang="en-GB" sz="2200" dirty="0">
                <a:effectLst/>
              </a:rPr>
              <a:t>differentially in up to five bins of jet </a:t>
            </a:r>
            <a:r>
              <a:rPr lang="en-GB" sz="2200" dirty="0" err="1">
                <a:effectLst/>
              </a:rPr>
              <a:t>p</a:t>
            </a:r>
            <a:r>
              <a:rPr lang="en-GB" sz="2200" baseline="-25000" dirty="0" err="1">
                <a:effectLst/>
              </a:rPr>
              <a:t>T</a:t>
            </a:r>
            <a:r>
              <a:rPr lang="en-GB" sz="2200" dirty="0">
                <a:effectLst/>
              </a:rPr>
              <a:t> between 300 GeV and 4500 GeV, for eight different emission </a:t>
            </a:r>
            <a:r>
              <a:rPr lang="en-GB" sz="2200" dirty="0" err="1">
                <a:effectLst/>
              </a:rPr>
              <a:t>k</a:t>
            </a:r>
            <a:r>
              <a:rPr lang="en-GB" sz="2200" baseline="-25000" dirty="0" err="1">
                <a:effectLst/>
              </a:rPr>
              <a:t>T</a:t>
            </a:r>
            <a:r>
              <a:rPr lang="en-GB" sz="2200" dirty="0">
                <a:effectLst/>
              </a:rPr>
              <a:t> requirements ( </a:t>
            </a:r>
            <a:r>
              <a:rPr lang="en-GB" sz="2200" dirty="0" err="1">
                <a:effectLst/>
              </a:rPr>
              <a:t>k</a:t>
            </a:r>
            <a:r>
              <a:rPr lang="en-GB" sz="2200" baseline="-25000" dirty="0" err="1">
                <a:effectLst/>
              </a:rPr>
              <a:t>T</a:t>
            </a:r>
            <a:r>
              <a:rPr lang="en-GB" sz="2200" dirty="0">
                <a:effectLst/>
              </a:rPr>
              <a:t> &gt; 0.5 GeV, </a:t>
            </a:r>
            <a:r>
              <a:rPr lang="en-GB" sz="2200" dirty="0">
                <a:solidFill>
                  <a:srgbClr val="FF0000"/>
                </a:solidFill>
                <a:effectLst/>
              </a:rPr>
              <a:t>1 GeV</a:t>
            </a:r>
            <a:r>
              <a:rPr lang="en-GB" sz="2200" dirty="0">
                <a:effectLst/>
              </a:rPr>
              <a:t>, 2 GeV, 5 GeV, 10 GeV, 20 GeV,        50 GeV and 100 GeV)</a:t>
            </a:r>
          </a:p>
          <a:p>
            <a:r>
              <a:rPr lang="en-US" sz="2200" dirty="0">
                <a:sym typeface="Wingdings" pitchFamily="2" charset="2"/>
              </a:rPr>
              <a:t>Examples, of 16 double-differential measurements (d</a:t>
            </a:r>
            <a:r>
              <a:rPr lang="en-US" sz="2200" baseline="30000" dirty="0">
                <a:sym typeface="Wingdings" pitchFamily="2" charset="2"/>
              </a:rPr>
              <a:t>2</a:t>
            </a:r>
            <a:r>
              <a:rPr lang="en-US" sz="2200" dirty="0">
                <a:latin typeface="Symbol" pitchFamily="2" charset="2"/>
                <a:sym typeface="Wingdings" pitchFamily="2" charset="2"/>
              </a:rPr>
              <a:t>s</a:t>
            </a:r>
            <a:r>
              <a:rPr lang="en-US" sz="2200" dirty="0">
                <a:sym typeface="Wingdings" pitchFamily="2" charset="2"/>
              </a:rPr>
              <a:t>/</a:t>
            </a:r>
            <a:r>
              <a:rPr lang="en-US" sz="2200" dirty="0" err="1">
                <a:sym typeface="Wingdings" pitchFamily="2" charset="2"/>
              </a:rPr>
              <a:t>dNdp</a:t>
            </a:r>
            <a:r>
              <a:rPr lang="en-US" sz="2200" baseline="-25000" dirty="0" err="1">
                <a:sym typeface="Wingdings" pitchFamily="2" charset="2"/>
              </a:rPr>
              <a:t>T</a:t>
            </a:r>
            <a:r>
              <a:rPr lang="en-US" sz="2200" dirty="0">
                <a:sym typeface="Wingdings" pitchFamily="2" charset="2"/>
              </a:rPr>
              <a:t>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965CB-E20E-5121-001F-7B234F28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F8D8-204B-36D5-81B2-CB8AEC7B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A1B4-2B39-531A-4346-AE4AD081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10</a:t>
            </a:fld>
            <a:endParaRPr lang="en-US"/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5D7BBDCF-E219-FBE9-FC3C-6449478AF0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33252" y="136525"/>
            <a:ext cx="70627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A836EF-E9DD-AB37-2BC6-2EDB88E98FB2}"/>
              </a:ext>
            </a:extLst>
          </p:cNvPr>
          <p:cNvSpPr txBox="1"/>
          <p:nvPr/>
        </p:nvSpPr>
        <p:spPr>
          <a:xfrm>
            <a:off x="3236742" y="1582615"/>
            <a:ext cx="7454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aseline="30000" dirty="0">
                <a:solidFill>
                  <a:srgbClr val="FF0000"/>
                </a:solidFill>
              </a:rPr>
              <a:t>Primary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B48E38-EF04-2161-9772-FBBB3D464A94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358335" y="4077579"/>
            <a:ext cx="2840411" cy="2754338"/>
          </a:xfrm>
          <a:prstGeom prst="rect">
            <a:avLst/>
          </a:prstGeom>
        </p:spPr>
      </p:pic>
      <p:pic>
        <p:nvPicPr>
          <p:cNvPr id="11" name="Picture 10" descr="A graph of data and numbers&#10;&#10;Description automatically generated with medium confidence">
            <a:extLst>
              <a:ext uri="{FF2B5EF4-FFF2-40B4-BE49-F238E27FC236}">
                <a16:creationId xmlns:a16="http://schemas.microsoft.com/office/drawing/2014/main" id="{822FD7C1-27E6-F013-3C0D-3483A176CF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8030" y="1323241"/>
            <a:ext cx="2840411" cy="275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45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790-D320-E15A-F380-FCB0F60FE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Lund </a:t>
            </a:r>
            <a:r>
              <a:rPr lang="en-US" dirty="0" err="1"/>
              <a:t>Subjet</a:t>
            </a:r>
            <a:r>
              <a:rPr lang="en-US" dirty="0"/>
              <a:t> Multiplicities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4F108-5F80-4F0E-AD64-6D2E9DAFD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444" y="1603376"/>
            <a:ext cx="4638991" cy="3962536"/>
          </a:xfrm>
        </p:spPr>
        <p:txBody>
          <a:bodyPr>
            <a:normAutofit/>
          </a:bodyPr>
          <a:lstStyle/>
          <a:p>
            <a:r>
              <a:rPr lang="en-GB" sz="2200" dirty="0">
                <a:effectLst/>
              </a:rPr>
              <a:t>Measure </a:t>
            </a:r>
            <a:r>
              <a:rPr lang="en-US" sz="2400" dirty="0"/>
              <a:t>𝑁</a:t>
            </a:r>
            <a:r>
              <a:rPr lang="en-US" sz="2400" baseline="-25000" dirty="0"/>
              <a:t>Lund  </a:t>
            </a:r>
            <a:r>
              <a:rPr lang="en-US" sz="2400" dirty="0"/>
              <a:t>and 𝑁</a:t>
            </a:r>
            <a:r>
              <a:rPr lang="en-US" sz="2400" baseline="-25000" dirty="0"/>
              <a:t>Lund</a:t>
            </a:r>
            <a:r>
              <a:rPr lang="en-US" sz="2400" dirty="0"/>
              <a:t>       </a:t>
            </a:r>
            <a:r>
              <a:rPr lang="en-GB" sz="2200" dirty="0">
                <a:effectLst/>
              </a:rPr>
              <a:t>differentially in up to five bins of jet </a:t>
            </a:r>
            <a:r>
              <a:rPr lang="en-GB" sz="2200" dirty="0" err="1">
                <a:effectLst/>
              </a:rPr>
              <a:t>p</a:t>
            </a:r>
            <a:r>
              <a:rPr lang="en-GB" sz="2200" baseline="-25000" dirty="0" err="1">
                <a:effectLst/>
              </a:rPr>
              <a:t>T</a:t>
            </a:r>
            <a:r>
              <a:rPr lang="en-GB" sz="2200" dirty="0">
                <a:effectLst/>
              </a:rPr>
              <a:t> between 300 GeV and 4500 GeV, for eight different emission </a:t>
            </a:r>
            <a:r>
              <a:rPr lang="en-GB" sz="2200" dirty="0" err="1">
                <a:effectLst/>
              </a:rPr>
              <a:t>k</a:t>
            </a:r>
            <a:r>
              <a:rPr lang="en-GB" sz="2200" baseline="-25000" dirty="0" err="1">
                <a:effectLst/>
              </a:rPr>
              <a:t>T</a:t>
            </a:r>
            <a:r>
              <a:rPr lang="en-GB" sz="2200" dirty="0">
                <a:effectLst/>
              </a:rPr>
              <a:t> requirements ( </a:t>
            </a:r>
            <a:r>
              <a:rPr lang="en-GB" sz="2200" dirty="0" err="1">
                <a:effectLst/>
              </a:rPr>
              <a:t>k</a:t>
            </a:r>
            <a:r>
              <a:rPr lang="en-GB" sz="2200" baseline="-25000" dirty="0" err="1">
                <a:effectLst/>
              </a:rPr>
              <a:t>T</a:t>
            </a:r>
            <a:r>
              <a:rPr lang="en-GB" sz="2200" dirty="0">
                <a:effectLst/>
              </a:rPr>
              <a:t> &gt; 0.5 GeV, 1 GeV, 2 GeV, 5 GeV, </a:t>
            </a:r>
            <a:r>
              <a:rPr lang="en-GB" sz="2200" dirty="0">
                <a:solidFill>
                  <a:srgbClr val="FF0000"/>
                </a:solidFill>
                <a:effectLst/>
              </a:rPr>
              <a:t>10 GeV</a:t>
            </a:r>
            <a:r>
              <a:rPr lang="en-GB" sz="2200" dirty="0">
                <a:effectLst/>
              </a:rPr>
              <a:t>, 20 GeV,        50 GeV and 100 GeV)</a:t>
            </a:r>
          </a:p>
          <a:p>
            <a:r>
              <a:rPr lang="en-US" sz="2200" dirty="0">
                <a:sym typeface="Wingdings" pitchFamily="2" charset="2"/>
              </a:rPr>
              <a:t>Examples, of 16 double-differential measurements (d</a:t>
            </a:r>
            <a:r>
              <a:rPr lang="en-US" sz="2200" baseline="30000" dirty="0">
                <a:sym typeface="Wingdings" pitchFamily="2" charset="2"/>
              </a:rPr>
              <a:t>2</a:t>
            </a:r>
            <a:r>
              <a:rPr lang="en-US" sz="2200" dirty="0">
                <a:latin typeface="Symbol" pitchFamily="2" charset="2"/>
                <a:sym typeface="Wingdings" pitchFamily="2" charset="2"/>
              </a:rPr>
              <a:t>s</a:t>
            </a:r>
            <a:r>
              <a:rPr lang="en-US" sz="2200" dirty="0">
                <a:sym typeface="Wingdings" pitchFamily="2" charset="2"/>
              </a:rPr>
              <a:t>/</a:t>
            </a:r>
            <a:r>
              <a:rPr lang="en-US" sz="2200" dirty="0" err="1">
                <a:sym typeface="Wingdings" pitchFamily="2" charset="2"/>
              </a:rPr>
              <a:t>dNdp</a:t>
            </a:r>
            <a:r>
              <a:rPr lang="en-US" sz="2200" baseline="-25000" dirty="0" err="1">
                <a:sym typeface="Wingdings" pitchFamily="2" charset="2"/>
              </a:rPr>
              <a:t>T</a:t>
            </a:r>
            <a:r>
              <a:rPr lang="en-US" sz="2200" dirty="0">
                <a:sym typeface="Wingdings" pitchFamily="2" charset="2"/>
              </a:rPr>
              <a:t>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965CB-E20E-5121-001F-7B234F28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F8D8-204B-36D5-81B2-CB8AEC7B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A1B4-2B39-531A-4346-AE4AD081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11</a:t>
            </a:fld>
            <a:endParaRPr lang="en-US"/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5D7BBDCF-E219-FBE9-FC3C-6449478AF0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33252" y="136525"/>
            <a:ext cx="70627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A836EF-E9DD-AB37-2BC6-2EDB88E98FB2}"/>
              </a:ext>
            </a:extLst>
          </p:cNvPr>
          <p:cNvSpPr txBox="1"/>
          <p:nvPr/>
        </p:nvSpPr>
        <p:spPr>
          <a:xfrm>
            <a:off x="3236742" y="1582615"/>
            <a:ext cx="7454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aseline="30000" dirty="0"/>
              <a:t>Primary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D2B7C6-0FAD-7A18-54E9-008048FB1DF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408030" y="1323241"/>
            <a:ext cx="2840411" cy="27543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51DBA2-EFED-80E9-6D40-0E7B6170C0C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358335" y="4077579"/>
            <a:ext cx="2840411" cy="275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24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790-D320-E15A-F380-FCB0F60FE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Lund </a:t>
            </a:r>
            <a:r>
              <a:rPr lang="en-US" dirty="0" err="1"/>
              <a:t>Subjet</a:t>
            </a:r>
            <a:r>
              <a:rPr lang="en-US" dirty="0"/>
              <a:t> Multiplicities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4F108-5F80-4F0E-AD64-6D2E9DAFD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444" y="1603376"/>
            <a:ext cx="4638991" cy="3962536"/>
          </a:xfrm>
        </p:spPr>
        <p:txBody>
          <a:bodyPr>
            <a:normAutofit/>
          </a:bodyPr>
          <a:lstStyle/>
          <a:p>
            <a:r>
              <a:rPr lang="en-GB" sz="2200" dirty="0">
                <a:effectLst/>
              </a:rPr>
              <a:t>Measure </a:t>
            </a:r>
            <a:r>
              <a:rPr lang="en-US" sz="2400" dirty="0"/>
              <a:t>𝑁</a:t>
            </a:r>
            <a:r>
              <a:rPr lang="en-US" sz="2400" baseline="-25000" dirty="0"/>
              <a:t>Lund  </a:t>
            </a:r>
            <a:r>
              <a:rPr lang="en-US" sz="2400" dirty="0"/>
              <a:t>and 𝑁</a:t>
            </a:r>
            <a:r>
              <a:rPr lang="en-US" sz="2400" baseline="-25000" dirty="0"/>
              <a:t>Lund</a:t>
            </a:r>
            <a:r>
              <a:rPr lang="en-US" sz="2400" dirty="0"/>
              <a:t>       </a:t>
            </a:r>
            <a:r>
              <a:rPr lang="en-GB" sz="2200" dirty="0">
                <a:effectLst/>
              </a:rPr>
              <a:t>differentially in up to five bins of jet </a:t>
            </a:r>
            <a:r>
              <a:rPr lang="en-GB" sz="2200" dirty="0" err="1">
                <a:effectLst/>
              </a:rPr>
              <a:t>p</a:t>
            </a:r>
            <a:r>
              <a:rPr lang="en-GB" sz="2200" baseline="-25000" dirty="0" err="1">
                <a:effectLst/>
              </a:rPr>
              <a:t>T</a:t>
            </a:r>
            <a:r>
              <a:rPr lang="en-GB" sz="2200" dirty="0">
                <a:effectLst/>
              </a:rPr>
              <a:t> between 300 GeV and 4500 GeV, for eight different emission </a:t>
            </a:r>
            <a:r>
              <a:rPr lang="en-GB" sz="2200" dirty="0" err="1">
                <a:effectLst/>
              </a:rPr>
              <a:t>k</a:t>
            </a:r>
            <a:r>
              <a:rPr lang="en-GB" sz="2200" baseline="-25000" dirty="0" err="1">
                <a:effectLst/>
              </a:rPr>
              <a:t>T</a:t>
            </a:r>
            <a:r>
              <a:rPr lang="en-GB" sz="2200" dirty="0">
                <a:effectLst/>
              </a:rPr>
              <a:t> requirements ( </a:t>
            </a:r>
            <a:r>
              <a:rPr lang="en-GB" sz="2200" dirty="0" err="1">
                <a:effectLst/>
              </a:rPr>
              <a:t>k</a:t>
            </a:r>
            <a:r>
              <a:rPr lang="en-GB" sz="2200" baseline="-25000" dirty="0" err="1">
                <a:effectLst/>
              </a:rPr>
              <a:t>T</a:t>
            </a:r>
            <a:r>
              <a:rPr lang="en-GB" sz="2200" dirty="0">
                <a:effectLst/>
              </a:rPr>
              <a:t> &gt; 0.5 GeV, 1 GeV, 2 GeV, 5 GeV, 10 GeV, 20 GeV,        </a:t>
            </a:r>
            <a:r>
              <a:rPr lang="en-GB" sz="2200" dirty="0">
                <a:solidFill>
                  <a:srgbClr val="FF0000"/>
                </a:solidFill>
                <a:effectLst/>
              </a:rPr>
              <a:t>50 GeV</a:t>
            </a:r>
            <a:r>
              <a:rPr lang="en-GB" sz="2200" dirty="0">
                <a:effectLst/>
              </a:rPr>
              <a:t> and 100 GeV)</a:t>
            </a:r>
          </a:p>
          <a:p>
            <a:r>
              <a:rPr lang="en-US" sz="2200" dirty="0">
                <a:sym typeface="Wingdings" pitchFamily="2" charset="2"/>
              </a:rPr>
              <a:t>Examples, of 16 double-differential measurements (d</a:t>
            </a:r>
            <a:r>
              <a:rPr lang="en-US" sz="2200" baseline="30000" dirty="0">
                <a:sym typeface="Wingdings" pitchFamily="2" charset="2"/>
              </a:rPr>
              <a:t>2</a:t>
            </a:r>
            <a:r>
              <a:rPr lang="en-US" sz="2200" dirty="0">
                <a:latin typeface="Symbol" pitchFamily="2" charset="2"/>
                <a:sym typeface="Wingdings" pitchFamily="2" charset="2"/>
              </a:rPr>
              <a:t>s</a:t>
            </a:r>
            <a:r>
              <a:rPr lang="en-US" sz="2200" dirty="0">
                <a:sym typeface="Wingdings" pitchFamily="2" charset="2"/>
              </a:rPr>
              <a:t>/</a:t>
            </a:r>
            <a:r>
              <a:rPr lang="en-US" sz="2200" dirty="0" err="1">
                <a:sym typeface="Wingdings" pitchFamily="2" charset="2"/>
              </a:rPr>
              <a:t>dNdp</a:t>
            </a:r>
            <a:r>
              <a:rPr lang="en-US" sz="2200" baseline="-25000" dirty="0" err="1">
                <a:sym typeface="Wingdings" pitchFamily="2" charset="2"/>
              </a:rPr>
              <a:t>T</a:t>
            </a:r>
            <a:r>
              <a:rPr lang="en-US" sz="2200" dirty="0">
                <a:sym typeface="Wingdings" pitchFamily="2" charset="2"/>
              </a:rPr>
              <a:t>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965CB-E20E-5121-001F-7B234F28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F8D8-204B-36D5-81B2-CB8AEC7B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A1B4-2B39-531A-4346-AE4AD081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12</a:t>
            </a:fld>
            <a:endParaRPr lang="en-US"/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5D7BBDCF-E219-FBE9-FC3C-6449478AF0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33252" y="136525"/>
            <a:ext cx="70627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A836EF-E9DD-AB37-2BC6-2EDB88E98FB2}"/>
              </a:ext>
            </a:extLst>
          </p:cNvPr>
          <p:cNvSpPr txBox="1"/>
          <p:nvPr/>
        </p:nvSpPr>
        <p:spPr>
          <a:xfrm>
            <a:off x="3236742" y="1582615"/>
            <a:ext cx="7454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aseline="30000" dirty="0"/>
              <a:t>Primary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6D2B7C6-0FAD-7A18-54E9-008048FB1DF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408030" y="1323241"/>
            <a:ext cx="2840410" cy="275433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851DBA2-EFED-80E9-6D40-0E7B6170C0C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358335" y="4077579"/>
            <a:ext cx="2840410" cy="2754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806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790-D320-E15A-F380-FCB0F60FE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Lund </a:t>
            </a:r>
            <a:r>
              <a:rPr lang="en-US" dirty="0" err="1"/>
              <a:t>Subjet</a:t>
            </a:r>
            <a:r>
              <a:rPr lang="en-US" dirty="0"/>
              <a:t> Multiplicities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4F108-5F80-4F0E-AD64-6D2E9DAFD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772" y="1582615"/>
            <a:ext cx="4592056" cy="4933948"/>
          </a:xfrm>
        </p:spPr>
        <p:txBody>
          <a:bodyPr>
            <a:normAutofit fontScale="92500"/>
          </a:bodyPr>
          <a:lstStyle/>
          <a:p>
            <a:r>
              <a:rPr lang="en-GB" sz="2400" dirty="0">
                <a:effectLst/>
              </a:rPr>
              <a:t>Measure </a:t>
            </a:r>
            <a:r>
              <a:rPr lang="en-US" sz="2600" dirty="0"/>
              <a:t>𝑁</a:t>
            </a:r>
            <a:r>
              <a:rPr lang="en-US" sz="2600" baseline="-25000" dirty="0"/>
              <a:t>Lund  </a:t>
            </a:r>
            <a:r>
              <a:rPr lang="en-US" sz="2600" dirty="0"/>
              <a:t>and</a:t>
            </a:r>
            <a:r>
              <a:rPr lang="en-US" sz="2800" dirty="0"/>
              <a:t> </a:t>
            </a:r>
            <a:r>
              <a:rPr lang="en-US" sz="2600" dirty="0"/>
              <a:t>𝑁</a:t>
            </a:r>
            <a:r>
              <a:rPr lang="en-US" sz="2600" baseline="-25000" dirty="0"/>
              <a:t>Lund</a:t>
            </a:r>
            <a:r>
              <a:rPr lang="en-US" sz="2600" dirty="0"/>
              <a:t>       </a:t>
            </a:r>
            <a:r>
              <a:rPr lang="en-GB" sz="2400" dirty="0">
                <a:effectLst/>
              </a:rPr>
              <a:t>differentially in up to five bins of jet </a:t>
            </a:r>
            <a:r>
              <a:rPr lang="en-GB" sz="2400" dirty="0" err="1">
                <a:effectLst/>
              </a:rPr>
              <a:t>p</a:t>
            </a:r>
            <a:r>
              <a:rPr lang="en-GB" sz="2400" baseline="-25000" dirty="0" err="1">
                <a:effectLst/>
              </a:rPr>
              <a:t>T</a:t>
            </a:r>
            <a:r>
              <a:rPr lang="en-GB" sz="2400" dirty="0">
                <a:effectLst/>
              </a:rPr>
              <a:t> between 300 GeV and 4500 GeV, for eight different emission </a:t>
            </a:r>
            <a:r>
              <a:rPr lang="en-GB" sz="2400" dirty="0" err="1">
                <a:effectLst/>
              </a:rPr>
              <a:t>k</a:t>
            </a:r>
            <a:r>
              <a:rPr lang="en-GB" sz="2400" baseline="-25000" dirty="0" err="1">
                <a:effectLst/>
              </a:rPr>
              <a:t>T</a:t>
            </a:r>
            <a:r>
              <a:rPr lang="en-GB" sz="2400" dirty="0">
                <a:effectLst/>
              </a:rPr>
              <a:t> requirements ( </a:t>
            </a:r>
            <a:r>
              <a:rPr lang="en-GB" sz="2400" dirty="0" err="1">
                <a:effectLst/>
              </a:rPr>
              <a:t>k</a:t>
            </a:r>
            <a:r>
              <a:rPr lang="en-GB" sz="2400" baseline="-25000" dirty="0" err="1">
                <a:effectLst/>
              </a:rPr>
              <a:t>T</a:t>
            </a:r>
            <a:r>
              <a:rPr lang="en-GB" sz="2400" dirty="0">
                <a:effectLst/>
              </a:rPr>
              <a:t> &gt; 0.5 GeV, 1 GeV, 2 GeV, 5 GeV, 10 GeV, 20 GeV,        50 GeV and 100 GeV)</a:t>
            </a:r>
          </a:p>
          <a:p>
            <a:r>
              <a:rPr lang="en-US" sz="2400" dirty="0">
                <a:sym typeface="Wingdings" pitchFamily="2" charset="2"/>
              </a:rPr>
              <a:t>Examples, of 16 double-differential measurements (d</a:t>
            </a:r>
            <a:r>
              <a:rPr lang="en-US" sz="2400" baseline="30000" dirty="0">
                <a:sym typeface="Wingdings" pitchFamily="2" charset="2"/>
              </a:rPr>
              <a:t>2</a:t>
            </a:r>
            <a:r>
              <a:rPr lang="en-US" sz="2400" dirty="0">
                <a:latin typeface="Symbol" pitchFamily="2" charset="2"/>
                <a:sym typeface="Wingdings" pitchFamily="2" charset="2"/>
              </a:rPr>
              <a:t>s</a:t>
            </a:r>
            <a:r>
              <a:rPr lang="en-US" sz="2400" dirty="0">
                <a:sym typeface="Wingdings" pitchFamily="2" charset="2"/>
              </a:rPr>
              <a:t>/</a:t>
            </a:r>
            <a:r>
              <a:rPr lang="en-US" sz="2400" dirty="0" err="1">
                <a:sym typeface="Wingdings" pitchFamily="2" charset="2"/>
              </a:rPr>
              <a:t>dNdp</a:t>
            </a:r>
            <a:r>
              <a:rPr lang="en-US" sz="2400" baseline="-25000" dirty="0" err="1">
                <a:sym typeface="Wingdings" pitchFamily="2" charset="2"/>
              </a:rPr>
              <a:t>T</a:t>
            </a:r>
            <a:r>
              <a:rPr lang="en-US" sz="2400" dirty="0">
                <a:sym typeface="Wingdings" pitchFamily="2" charset="2"/>
              </a:rPr>
              <a:t>)</a:t>
            </a:r>
          </a:p>
          <a:p>
            <a:r>
              <a:rPr lang="en-GB" sz="2400" dirty="0">
                <a:effectLst/>
              </a:rPr>
              <a:t>⟨𝑁</a:t>
            </a:r>
            <a:r>
              <a:rPr lang="en-GB" sz="2400" baseline="-25000" dirty="0">
                <a:effectLst/>
              </a:rPr>
              <a:t>Lund</a:t>
            </a:r>
            <a:r>
              <a:rPr lang="en-GB" sz="2400" dirty="0">
                <a:effectLst/>
              </a:rPr>
              <a:t>⟩ prediction provided by </a:t>
            </a:r>
            <a:r>
              <a:rPr lang="en-GB" sz="2400" dirty="0" err="1">
                <a:effectLst/>
              </a:rPr>
              <a:t>Medves</a:t>
            </a:r>
            <a:r>
              <a:rPr lang="en-GB" sz="2400" dirty="0">
                <a:effectLst/>
              </a:rPr>
              <a:t>, Soto-</a:t>
            </a:r>
            <a:r>
              <a:rPr lang="en-GB" sz="2400" dirty="0" err="1">
                <a:effectLst/>
              </a:rPr>
              <a:t>Ontoso</a:t>
            </a:r>
            <a:r>
              <a:rPr lang="en-GB" sz="2400" dirty="0"/>
              <a:t>, </a:t>
            </a:r>
            <a:r>
              <a:rPr lang="en-GB" sz="2400" dirty="0" err="1">
                <a:effectLst/>
              </a:rPr>
              <a:t>Soyez</a:t>
            </a:r>
            <a:r>
              <a:rPr lang="en-GB" sz="2400" dirty="0">
                <a:effectLst/>
              </a:rPr>
              <a:t>, 2212.05076 [hep-</a:t>
            </a:r>
            <a:r>
              <a:rPr lang="en-GB" sz="2400" dirty="0" err="1">
                <a:effectLst/>
              </a:rPr>
              <a:t>ph</a:t>
            </a:r>
            <a:r>
              <a:rPr lang="en-GB" sz="2400" dirty="0">
                <a:effectLst/>
              </a:rPr>
              <a:t>] also compared to data</a:t>
            </a:r>
            <a:endParaRPr lang="en-GB" sz="2400" dirty="0">
              <a:solidFill>
                <a:srgbClr val="FF0000"/>
              </a:solidFill>
              <a:effectLst/>
            </a:endParaRPr>
          </a:p>
          <a:p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965CB-E20E-5121-001F-7B234F28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F8D8-204B-36D5-81B2-CB8AEC7B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A1B4-2B39-531A-4346-AE4AD081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 descr="A graph of data and data&#10;&#10;Description automatically generated with medium confidence">
            <a:extLst>
              <a:ext uri="{FF2B5EF4-FFF2-40B4-BE49-F238E27FC236}">
                <a16:creationId xmlns:a16="http://schemas.microsoft.com/office/drawing/2014/main" id="{E8945299-ABDE-9115-1F67-055B861688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0948" y="1262495"/>
            <a:ext cx="2895601" cy="2807855"/>
          </a:xfrm>
          <a:prstGeom prst="rect">
            <a:avLst/>
          </a:prstGeom>
        </p:spPr>
      </p:pic>
      <p:pic>
        <p:nvPicPr>
          <p:cNvPr id="11" name="Picture 10" descr="A graph of data and numbers&#10;&#10;Description automatically generated with medium confidence">
            <a:extLst>
              <a:ext uri="{FF2B5EF4-FFF2-40B4-BE49-F238E27FC236}">
                <a16:creationId xmlns:a16="http://schemas.microsoft.com/office/drawing/2014/main" id="{B2365FFE-EA25-65CC-DA31-3D7FC4F138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30948" y="3913621"/>
            <a:ext cx="2895600" cy="280785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38823C0-4141-F5DF-9BC2-B2C86FA8BB94}"/>
              </a:ext>
            </a:extLst>
          </p:cNvPr>
          <p:cNvSpPr txBox="1"/>
          <p:nvPr/>
        </p:nvSpPr>
        <p:spPr>
          <a:xfrm>
            <a:off x="3953022" y="5786062"/>
            <a:ext cx="157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 err="1">
                <a:solidFill>
                  <a:srgbClr val="FF0000"/>
                </a:solidFill>
                <a:effectLst/>
              </a:rPr>
              <a:t>p</a:t>
            </a:r>
            <a:r>
              <a:rPr lang="en-GB" sz="1800" baseline="-25000" dirty="0" err="1">
                <a:solidFill>
                  <a:srgbClr val="FF0000"/>
                </a:solidFill>
                <a:effectLst/>
              </a:rPr>
              <a:t>T</a:t>
            </a:r>
            <a:r>
              <a:rPr lang="en-GB" sz="1800" dirty="0">
                <a:solidFill>
                  <a:srgbClr val="FF0000"/>
                </a:solidFill>
                <a:effectLst/>
              </a:rPr>
              <a:t> &gt; 300 GeV</a:t>
            </a:r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784A7E1-41BF-02D9-14B5-F2B1C91FB8FB}"/>
              </a:ext>
            </a:extLst>
          </p:cNvPr>
          <p:cNvSpPr txBox="1"/>
          <p:nvPr/>
        </p:nvSpPr>
        <p:spPr>
          <a:xfrm>
            <a:off x="3236742" y="1582615"/>
            <a:ext cx="7454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aseline="30000" dirty="0"/>
              <a:t>Primary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316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790-D320-E15A-F380-FCB0F60FE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Lund </a:t>
            </a:r>
            <a:r>
              <a:rPr lang="en-US" dirty="0" err="1"/>
              <a:t>Subjet</a:t>
            </a:r>
            <a:r>
              <a:rPr lang="en-US" dirty="0"/>
              <a:t> Multiplicities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965CB-E20E-5121-001F-7B234F28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Feb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F8D8-204B-36D5-81B2-CB8AEC7B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A1B4-2B39-531A-4346-AE4AD081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945299-ABDE-9115-1F67-055B861688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530948" y="1262495"/>
            <a:ext cx="2895600" cy="28078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365FFE-EA25-65CC-DA31-3D7FC4F138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530948" y="3913621"/>
            <a:ext cx="2895599" cy="28078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5EFEE23-4270-BAB7-5A16-F75E388B59CC}"/>
              </a:ext>
            </a:extLst>
          </p:cNvPr>
          <p:cNvSpPr txBox="1"/>
          <p:nvPr/>
        </p:nvSpPr>
        <p:spPr>
          <a:xfrm>
            <a:off x="2926080" y="5786062"/>
            <a:ext cx="26048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effectLst/>
              </a:rPr>
              <a:t>500 GeV &lt; </a:t>
            </a:r>
            <a:r>
              <a:rPr lang="en-GB" sz="1800" dirty="0" err="1">
                <a:solidFill>
                  <a:srgbClr val="FF0000"/>
                </a:solidFill>
                <a:effectLst/>
              </a:rPr>
              <a:t>p</a:t>
            </a:r>
            <a:r>
              <a:rPr lang="en-GB" sz="1800" baseline="-25000" dirty="0" err="1">
                <a:solidFill>
                  <a:srgbClr val="FF0000"/>
                </a:solidFill>
                <a:effectLst/>
              </a:rPr>
              <a:t>T</a:t>
            </a:r>
            <a:r>
              <a:rPr lang="en-GB" sz="1800" dirty="0">
                <a:solidFill>
                  <a:srgbClr val="FF0000"/>
                </a:solidFill>
                <a:effectLst/>
              </a:rPr>
              <a:t> &lt;  750 GeV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DC7B0065-97FA-D02D-188B-76CE9FEEF1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772" y="1582615"/>
            <a:ext cx="4592056" cy="4933948"/>
          </a:xfrm>
        </p:spPr>
        <p:txBody>
          <a:bodyPr>
            <a:normAutofit fontScale="92500"/>
          </a:bodyPr>
          <a:lstStyle/>
          <a:p>
            <a:r>
              <a:rPr lang="en-GB" sz="2400" dirty="0">
                <a:effectLst/>
              </a:rPr>
              <a:t>Measure </a:t>
            </a:r>
            <a:r>
              <a:rPr lang="en-US" sz="2600" dirty="0"/>
              <a:t>𝑁</a:t>
            </a:r>
            <a:r>
              <a:rPr lang="en-US" sz="2600" baseline="-25000" dirty="0"/>
              <a:t>Lund  </a:t>
            </a:r>
            <a:r>
              <a:rPr lang="en-US" sz="2600" dirty="0"/>
              <a:t>and</a:t>
            </a:r>
            <a:r>
              <a:rPr lang="en-US" sz="2800" dirty="0"/>
              <a:t> </a:t>
            </a:r>
            <a:r>
              <a:rPr lang="en-US" sz="2600" dirty="0"/>
              <a:t>𝑁</a:t>
            </a:r>
            <a:r>
              <a:rPr lang="en-US" sz="2600" baseline="-25000" dirty="0"/>
              <a:t>Lund</a:t>
            </a:r>
            <a:r>
              <a:rPr lang="en-US" sz="2600" dirty="0"/>
              <a:t>       </a:t>
            </a:r>
            <a:r>
              <a:rPr lang="en-GB" sz="2400" dirty="0">
                <a:effectLst/>
              </a:rPr>
              <a:t>differentially in up to five bins of jet </a:t>
            </a:r>
            <a:r>
              <a:rPr lang="en-GB" sz="2400" dirty="0" err="1">
                <a:effectLst/>
              </a:rPr>
              <a:t>p</a:t>
            </a:r>
            <a:r>
              <a:rPr lang="en-GB" sz="2400" baseline="-25000" dirty="0" err="1">
                <a:effectLst/>
              </a:rPr>
              <a:t>T</a:t>
            </a:r>
            <a:r>
              <a:rPr lang="en-GB" sz="2400" dirty="0">
                <a:effectLst/>
              </a:rPr>
              <a:t> between 300 GeV and 4500 GeV, for eight different emission </a:t>
            </a:r>
            <a:r>
              <a:rPr lang="en-GB" sz="2400" dirty="0" err="1">
                <a:effectLst/>
              </a:rPr>
              <a:t>k</a:t>
            </a:r>
            <a:r>
              <a:rPr lang="en-GB" sz="2400" baseline="-25000" dirty="0" err="1">
                <a:effectLst/>
              </a:rPr>
              <a:t>T</a:t>
            </a:r>
            <a:r>
              <a:rPr lang="en-GB" sz="2400" dirty="0">
                <a:effectLst/>
              </a:rPr>
              <a:t> requirements ( </a:t>
            </a:r>
            <a:r>
              <a:rPr lang="en-GB" sz="2400" dirty="0" err="1">
                <a:effectLst/>
              </a:rPr>
              <a:t>k</a:t>
            </a:r>
            <a:r>
              <a:rPr lang="en-GB" sz="2400" baseline="-25000" dirty="0" err="1">
                <a:effectLst/>
              </a:rPr>
              <a:t>T</a:t>
            </a:r>
            <a:r>
              <a:rPr lang="en-GB" sz="2400" dirty="0">
                <a:effectLst/>
              </a:rPr>
              <a:t> &gt; 0.5 GeV, 1 GeV, 2 GeV, 5 GeV, 10 GeV, 20 GeV,        50 GeV and 100 GeV)</a:t>
            </a:r>
          </a:p>
          <a:p>
            <a:r>
              <a:rPr lang="en-US" sz="2400" dirty="0">
                <a:sym typeface="Wingdings" pitchFamily="2" charset="2"/>
              </a:rPr>
              <a:t>Examples, of 16 double-differential measurements (d</a:t>
            </a:r>
            <a:r>
              <a:rPr lang="en-US" sz="2400" baseline="30000" dirty="0">
                <a:sym typeface="Wingdings" pitchFamily="2" charset="2"/>
              </a:rPr>
              <a:t>2</a:t>
            </a:r>
            <a:r>
              <a:rPr lang="en-US" sz="2400" dirty="0">
                <a:latin typeface="Symbol" pitchFamily="2" charset="2"/>
                <a:sym typeface="Wingdings" pitchFamily="2" charset="2"/>
              </a:rPr>
              <a:t>s</a:t>
            </a:r>
            <a:r>
              <a:rPr lang="en-US" sz="2400" dirty="0">
                <a:sym typeface="Wingdings" pitchFamily="2" charset="2"/>
              </a:rPr>
              <a:t>/</a:t>
            </a:r>
            <a:r>
              <a:rPr lang="en-US" sz="2400" dirty="0" err="1">
                <a:sym typeface="Wingdings" pitchFamily="2" charset="2"/>
              </a:rPr>
              <a:t>dNdp</a:t>
            </a:r>
            <a:r>
              <a:rPr lang="en-US" sz="2400" baseline="-25000" dirty="0" err="1">
                <a:sym typeface="Wingdings" pitchFamily="2" charset="2"/>
              </a:rPr>
              <a:t>T</a:t>
            </a:r>
            <a:r>
              <a:rPr lang="en-US" sz="2400" dirty="0">
                <a:sym typeface="Wingdings" pitchFamily="2" charset="2"/>
              </a:rPr>
              <a:t>)</a:t>
            </a:r>
          </a:p>
          <a:p>
            <a:r>
              <a:rPr lang="en-GB" sz="2400" dirty="0">
                <a:effectLst/>
              </a:rPr>
              <a:t>⟨𝑁</a:t>
            </a:r>
            <a:r>
              <a:rPr lang="en-GB" sz="2400" baseline="-25000" dirty="0">
                <a:effectLst/>
              </a:rPr>
              <a:t>Lund</a:t>
            </a:r>
            <a:r>
              <a:rPr lang="en-GB" sz="2400" dirty="0">
                <a:effectLst/>
              </a:rPr>
              <a:t>⟩ prediction provided by </a:t>
            </a:r>
            <a:r>
              <a:rPr lang="en-GB" sz="2400" dirty="0" err="1">
                <a:effectLst/>
              </a:rPr>
              <a:t>Medves</a:t>
            </a:r>
            <a:r>
              <a:rPr lang="en-GB" sz="2400" dirty="0">
                <a:effectLst/>
              </a:rPr>
              <a:t>, Soto-</a:t>
            </a:r>
            <a:r>
              <a:rPr lang="en-GB" sz="2400" dirty="0" err="1">
                <a:effectLst/>
              </a:rPr>
              <a:t>Ontoso</a:t>
            </a:r>
            <a:r>
              <a:rPr lang="en-GB" sz="2400" dirty="0"/>
              <a:t>, </a:t>
            </a:r>
            <a:r>
              <a:rPr lang="en-GB" sz="2400" dirty="0" err="1">
                <a:effectLst/>
              </a:rPr>
              <a:t>Soyez</a:t>
            </a:r>
            <a:r>
              <a:rPr lang="en-GB" sz="2400" dirty="0">
                <a:effectLst/>
              </a:rPr>
              <a:t>, 2212.05076 [hep-</a:t>
            </a:r>
            <a:r>
              <a:rPr lang="en-GB" sz="2400" dirty="0" err="1">
                <a:effectLst/>
              </a:rPr>
              <a:t>ph</a:t>
            </a:r>
            <a:r>
              <a:rPr lang="en-GB" sz="2400" dirty="0">
                <a:effectLst/>
              </a:rPr>
              <a:t>] also compared to data</a:t>
            </a:r>
            <a:endParaRPr lang="en-GB" sz="2400" dirty="0">
              <a:solidFill>
                <a:srgbClr val="FF0000"/>
              </a:solidFill>
              <a:effectLst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25774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790-D320-E15A-F380-FCB0F60FE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Lund </a:t>
            </a:r>
            <a:r>
              <a:rPr lang="en-US" dirty="0" err="1"/>
              <a:t>Subjet</a:t>
            </a:r>
            <a:r>
              <a:rPr lang="en-US" dirty="0"/>
              <a:t> Multiplicities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965CB-E20E-5121-001F-7B234F28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F8D8-204B-36D5-81B2-CB8AEC7B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A1B4-2B39-531A-4346-AE4AD081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8945299-ABDE-9115-1F67-055B8616883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5530948" y="1262495"/>
            <a:ext cx="2895600" cy="28078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2365FFE-EA25-65CC-DA31-3D7FC4F138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5530948" y="3913621"/>
            <a:ext cx="2895599" cy="28078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03FA5C3-C10E-5678-6BC6-30F6B7910E6B}"/>
              </a:ext>
            </a:extLst>
          </p:cNvPr>
          <p:cNvSpPr txBox="1"/>
          <p:nvPr/>
        </p:nvSpPr>
        <p:spPr>
          <a:xfrm>
            <a:off x="2926080" y="5786062"/>
            <a:ext cx="27082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rgbClr val="FF0000"/>
                </a:solidFill>
                <a:effectLst/>
              </a:rPr>
              <a:t>1250 GeV &lt; </a:t>
            </a:r>
            <a:r>
              <a:rPr lang="en-GB" sz="1800" dirty="0" err="1">
                <a:solidFill>
                  <a:srgbClr val="FF0000"/>
                </a:solidFill>
                <a:effectLst/>
              </a:rPr>
              <a:t>p</a:t>
            </a:r>
            <a:r>
              <a:rPr lang="en-GB" sz="1800" baseline="-25000" dirty="0" err="1">
                <a:solidFill>
                  <a:srgbClr val="FF0000"/>
                </a:solidFill>
                <a:effectLst/>
              </a:rPr>
              <a:t>T</a:t>
            </a:r>
            <a:r>
              <a:rPr lang="en-GB" sz="1800" dirty="0">
                <a:solidFill>
                  <a:srgbClr val="FF0000"/>
                </a:solidFill>
                <a:effectLst/>
              </a:rPr>
              <a:t> &lt;  4500 GeV</a:t>
            </a:r>
            <a:endParaRPr lang="en-US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01CFB69C-73D8-365F-7C5D-5D0748D38A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4772" y="1582615"/>
            <a:ext cx="4592056" cy="4933948"/>
          </a:xfrm>
        </p:spPr>
        <p:txBody>
          <a:bodyPr>
            <a:normAutofit fontScale="92500"/>
          </a:bodyPr>
          <a:lstStyle/>
          <a:p>
            <a:r>
              <a:rPr lang="en-GB" sz="2400" dirty="0">
                <a:effectLst/>
              </a:rPr>
              <a:t>Measure </a:t>
            </a:r>
            <a:r>
              <a:rPr lang="en-US" sz="2600" dirty="0"/>
              <a:t>𝑁</a:t>
            </a:r>
            <a:r>
              <a:rPr lang="en-US" sz="2600" baseline="-25000" dirty="0"/>
              <a:t>Lund  </a:t>
            </a:r>
            <a:r>
              <a:rPr lang="en-US" sz="2600" dirty="0"/>
              <a:t>and</a:t>
            </a:r>
            <a:r>
              <a:rPr lang="en-US" sz="2800" dirty="0"/>
              <a:t> </a:t>
            </a:r>
            <a:r>
              <a:rPr lang="en-US" sz="2600" dirty="0"/>
              <a:t>𝑁</a:t>
            </a:r>
            <a:r>
              <a:rPr lang="en-US" sz="2600" baseline="-25000" dirty="0"/>
              <a:t>Lund</a:t>
            </a:r>
            <a:r>
              <a:rPr lang="en-US" sz="2600" dirty="0"/>
              <a:t>       </a:t>
            </a:r>
            <a:r>
              <a:rPr lang="en-GB" sz="2400" dirty="0">
                <a:effectLst/>
              </a:rPr>
              <a:t>differentially in up to five bins of jet </a:t>
            </a:r>
            <a:r>
              <a:rPr lang="en-GB" sz="2400" dirty="0" err="1">
                <a:effectLst/>
              </a:rPr>
              <a:t>p</a:t>
            </a:r>
            <a:r>
              <a:rPr lang="en-GB" sz="2400" baseline="-25000" dirty="0" err="1">
                <a:effectLst/>
              </a:rPr>
              <a:t>T</a:t>
            </a:r>
            <a:r>
              <a:rPr lang="en-GB" sz="2400" dirty="0">
                <a:effectLst/>
              </a:rPr>
              <a:t> between 300 GeV and 4500 GeV, for eight different emission </a:t>
            </a:r>
            <a:r>
              <a:rPr lang="en-GB" sz="2400" dirty="0" err="1">
                <a:effectLst/>
              </a:rPr>
              <a:t>k</a:t>
            </a:r>
            <a:r>
              <a:rPr lang="en-GB" sz="2400" baseline="-25000" dirty="0" err="1">
                <a:effectLst/>
              </a:rPr>
              <a:t>T</a:t>
            </a:r>
            <a:r>
              <a:rPr lang="en-GB" sz="2400" dirty="0">
                <a:effectLst/>
              </a:rPr>
              <a:t> requirements ( </a:t>
            </a:r>
            <a:r>
              <a:rPr lang="en-GB" sz="2400" dirty="0" err="1">
                <a:effectLst/>
              </a:rPr>
              <a:t>k</a:t>
            </a:r>
            <a:r>
              <a:rPr lang="en-GB" sz="2400" baseline="-25000" dirty="0" err="1">
                <a:effectLst/>
              </a:rPr>
              <a:t>T</a:t>
            </a:r>
            <a:r>
              <a:rPr lang="en-GB" sz="2400" dirty="0">
                <a:effectLst/>
              </a:rPr>
              <a:t> &gt; 0.5 GeV, 1 GeV, 2 GeV, 5 GeV, 10 GeV, 20 GeV,        50 GeV and 100 GeV)</a:t>
            </a:r>
          </a:p>
          <a:p>
            <a:r>
              <a:rPr lang="en-US" sz="2400" dirty="0">
                <a:sym typeface="Wingdings" pitchFamily="2" charset="2"/>
              </a:rPr>
              <a:t>Examples, of 16 double-differential measurements (d</a:t>
            </a:r>
            <a:r>
              <a:rPr lang="en-US" sz="2400" baseline="30000" dirty="0">
                <a:sym typeface="Wingdings" pitchFamily="2" charset="2"/>
              </a:rPr>
              <a:t>2</a:t>
            </a:r>
            <a:r>
              <a:rPr lang="en-US" sz="2400" dirty="0">
                <a:latin typeface="Symbol" pitchFamily="2" charset="2"/>
                <a:sym typeface="Wingdings" pitchFamily="2" charset="2"/>
              </a:rPr>
              <a:t>s</a:t>
            </a:r>
            <a:r>
              <a:rPr lang="en-US" sz="2400" dirty="0">
                <a:sym typeface="Wingdings" pitchFamily="2" charset="2"/>
              </a:rPr>
              <a:t>/</a:t>
            </a:r>
            <a:r>
              <a:rPr lang="en-US" sz="2400" dirty="0" err="1">
                <a:sym typeface="Wingdings" pitchFamily="2" charset="2"/>
              </a:rPr>
              <a:t>dNdp</a:t>
            </a:r>
            <a:r>
              <a:rPr lang="en-US" sz="2400" baseline="-25000" dirty="0" err="1">
                <a:sym typeface="Wingdings" pitchFamily="2" charset="2"/>
              </a:rPr>
              <a:t>T</a:t>
            </a:r>
            <a:r>
              <a:rPr lang="en-US" sz="2400" dirty="0">
                <a:sym typeface="Wingdings" pitchFamily="2" charset="2"/>
              </a:rPr>
              <a:t>)</a:t>
            </a:r>
          </a:p>
          <a:p>
            <a:r>
              <a:rPr lang="en-GB" sz="2400" dirty="0">
                <a:effectLst/>
              </a:rPr>
              <a:t>⟨𝑁</a:t>
            </a:r>
            <a:r>
              <a:rPr lang="en-GB" sz="2400" baseline="-25000" dirty="0">
                <a:effectLst/>
              </a:rPr>
              <a:t>Lund</a:t>
            </a:r>
            <a:r>
              <a:rPr lang="en-GB" sz="2400" dirty="0">
                <a:effectLst/>
              </a:rPr>
              <a:t>⟩ prediction provided by </a:t>
            </a:r>
            <a:r>
              <a:rPr lang="en-GB" sz="2400" dirty="0" err="1">
                <a:effectLst/>
              </a:rPr>
              <a:t>Medves</a:t>
            </a:r>
            <a:r>
              <a:rPr lang="en-GB" sz="2400" dirty="0">
                <a:effectLst/>
              </a:rPr>
              <a:t>, Soto-</a:t>
            </a:r>
            <a:r>
              <a:rPr lang="en-GB" sz="2400" dirty="0" err="1">
                <a:effectLst/>
              </a:rPr>
              <a:t>Ontoso</a:t>
            </a:r>
            <a:r>
              <a:rPr lang="en-GB" sz="2400" dirty="0"/>
              <a:t>, </a:t>
            </a:r>
            <a:r>
              <a:rPr lang="en-GB" sz="2400" dirty="0" err="1">
                <a:effectLst/>
              </a:rPr>
              <a:t>Soyez</a:t>
            </a:r>
            <a:r>
              <a:rPr lang="en-GB" sz="2400" dirty="0">
                <a:effectLst/>
              </a:rPr>
              <a:t>, 2212.05076 [hep-</a:t>
            </a:r>
            <a:r>
              <a:rPr lang="en-GB" sz="2400" dirty="0" err="1">
                <a:effectLst/>
              </a:rPr>
              <a:t>ph</a:t>
            </a:r>
            <a:r>
              <a:rPr lang="en-GB" sz="2400" dirty="0">
                <a:effectLst/>
              </a:rPr>
              <a:t>] also compared to data</a:t>
            </a:r>
            <a:endParaRPr lang="en-GB" sz="2400" dirty="0">
              <a:solidFill>
                <a:srgbClr val="FF0000"/>
              </a:solidFill>
              <a:effectLst/>
            </a:endParaRPr>
          </a:p>
          <a:p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66957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790-D320-E15A-F380-FCB0F60FE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Lund </a:t>
            </a:r>
            <a:r>
              <a:rPr lang="en-US" dirty="0" err="1"/>
              <a:t>Subjet</a:t>
            </a:r>
            <a:r>
              <a:rPr lang="en-US" dirty="0"/>
              <a:t> Multiplicities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4F108-5F80-4F0E-AD64-6D2E9DAFD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93801"/>
            <a:ext cx="8654034" cy="603567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en-GB" sz="2400" dirty="0">
              <a:effectLst/>
            </a:endParaRPr>
          </a:p>
          <a:p>
            <a:r>
              <a:rPr lang="en-GB" sz="3400" dirty="0">
                <a:effectLst/>
              </a:rPr>
              <a:t>Herwig default angle-ordered PS agrees best overall </a:t>
            </a:r>
          </a:p>
          <a:p>
            <a:pPr lvl="1"/>
            <a:r>
              <a:rPr lang="en-GB" sz="2900" dirty="0">
                <a:effectLst/>
              </a:rPr>
              <a:t>Some Sherpa setups describe the differential multiplicity distributions </a:t>
            </a:r>
            <a:r>
              <a:rPr lang="en-GB" sz="2900" dirty="0"/>
              <a:t>quite well</a:t>
            </a:r>
            <a:r>
              <a:rPr lang="en-GB" sz="2900" dirty="0">
                <a:effectLst/>
              </a:rPr>
              <a:t> when more non-perturbative emissions are allowed (</a:t>
            </a:r>
            <a:r>
              <a:rPr lang="en-GB" sz="2300" dirty="0" err="1">
                <a:effectLst/>
              </a:rPr>
              <a:t>k</a:t>
            </a:r>
            <a:r>
              <a:rPr lang="en-GB" sz="2300" baseline="-25000" dirty="0" err="1">
                <a:effectLst/>
              </a:rPr>
              <a:t>T</a:t>
            </a:r>
            <a:r>
              <a:rPr lang="en-GB" sz="2300" dirty="0">
                <a:effectLst/>
              </a:rPr>
              <a:t> &lt; 2 GeV</a:t>
            </a:r>
            <a:r>
              <a:rPr lang="en-GB" sz="2900" dirty="0">
                <a:effectLst/>
              </a:rPr>
              <a:t>). </a:t>
            </a:r>
          </a:p>
          <a:p>
            <a:pPr lvl="1"/>
            <a:r>
              <a:rPr lang="en-GB" sz="2900" dirty="0">
                <a:effectLst/>
              </a:rPr>
              <a:t>Other PSMC models often fail to accurately describe the measured data</a:t>
            </a:r>
          </a:p>
          <a:p>
            <a:pPr lvl="1"/>
            <a:r>
              <a:rPr lang="en-GB" sz="2900" dirty="0"/>
              <a:t>In particular, often too many jets at low </a:t>
            </a:r>
            <a:r>
              <a:rPr lang="en-GB" sz="2900" dirty="0" err="1"/>
              <a:t>N</a:t>
            </a:r>
            <a:r>
              <a:rPr lang="en-GB" sz="2900" baseline="-25000" dirty="0" err="1"/>
              <a:t>Lund</a:t>
            </a:r>
            <a:endParaRPr lang="en-GB" sz="2900" baseline="-25000" dirty="0">
              <a:effectLst/>
            </a:endParaRPr>
          </a:p>
          <a:p>
            <a:r>
              <a:rPr lang="en-GB" sz="3400" dirty="0" err="1"/>
              <a:t>R</a:t>
            </a:r>
            <a:r>
              <a:rPr lang="en-GB" sz="3400" dirty="0" err="1">
                <a:effectLst/>
              </a:rPr>
              <a:t>esummed</a:t>
            </a:r>
            <a:r>
              <a:rPr lang="en-GB" sz="3400" dirty="0">
                <a:effectLst/>
              </a:rPr>
              <a:t> analytic prediction is in good agreement with mean measurement in the perturbative region (</a:t>
            </a:r>
            <a:r>
              <a:rPr lang="en-GB" sz="3400" dirty="0" err="1">
                <a:effectLst/>
              </a:rPr>
              <a:t>k</a:t>
            </a:r>
            <a:r>
              <a:rPr lang="en-GB" sz="3400" baseline="-25000" dirty="0" err="1">
                <a:effectLst/>
              </a:rPr>
              <a:t>T</a:t>
            </a:r>
            <a:r>
              <a:rPr lang="en-GB" sz="3400" dirty="0">
                <a:effectLst/>
              </a:rPr>
              <a:t> &gt; 2 GeV), particularly for jets with low </a:t>
            </a:r>
            <a:r>
              <a:rPr lang="en-GB" sz="3400" dirty="0" err="1">
                <a:effectLst/>
              </a:rPr>
              <a:t>p</a:t>
            </a:r>
            <a:r>
              <a:rPr lang="en-GB" sz="3400" baseline="-25000" dirty="0" err="1">
                <a:effectLst/>
              </a:rPr>
              <a:t>T</a:t>
            </a:r>
            <a:r>
              <a:rPr lang="en-GB" sz="3400" baseline="-25000" dirty="0">
                <a:effectLst/>
              </a:rPr>
              <a:t> </a:t>
            </a:r>
            <a:r>
              <a:rPr lang="en-GB" sz="3400" dirty="0">
                <a:effectLst/>
              </a:rPr>
              <a:t>(e.g. 300 - 500 GeV)</a:t>
            </a:r>
          </a:p>
          <a:p>
            <a:pPr lvl="1"/>
            <a:r>
              <a:rPr lang="en-GB" sz="2900" dirty="0">
                <a:effectLst/>
              </a:rPr>
              <a:t>In this region, the performance matches the best PSMC models</a:t>
            </a:r>
          </a:p>
          <a:p>
            <a:pPr lvl="1"/>
            <a:r>
              <a:rPr lang="en-GB" sz="2900" dirty="0"/>
              <a:t>U</a:t>
            </a:r>
            <a:r>
              <a:rPr lang="en-GB" sz="2900" dirty="0">
                <a:effectLst/>
              </a:rPr>
              <a:t>nderestimates multiplicity in data in highest </a:t>
            </a:r>
            <a:r>
              <a:rPr lang="en-GB" sz="2900" dirty="0" err="1">
                <a:effectLst/>
              </a:rPr>
              <a:t>p</a:t>
            </a:r>
            <a:r>
              <a:rPr lang="en-GB" sz="2900" baseline="-25000" dirty="0" err="1">
                <a:effectLst/>
              </a:rPr>
              <a:t>T</a:t>
            </a:r>
            <a:r>
              <a:rPr lang="en-GB" sz="2900" baseline="-25000" dirty="0">
                <a:effectLst/>
              </a:rPr>
              <a:t> </a:t>
            </a:r>
            <a:r>
              <a:rPr lang="en-GB" sz="2900" dirty="0">
                <a:effectLst/>
              </a:rPr>
              <a:t>bins</a:t>
            </a:r>
            <a:endParaRPr lang="en-GB" sz="2900" dirty="0"/>
          </a:p>
          <a:p>
            <a:r>
              <a:rPr lang="en-GB" sz="3400" dirty="0"/>
              <a:t>Regions of consistency between data, best PS and analytic calculation are important</a:t>
            </a:r>
          </a:p>
          <a:p>
            <a:pPr lvl="1"/>
            <a:r>
              <a:rPr lang="en-GB" sz="2900" dirty="0">
                <a:effectLst/>
              </a:rPr>
              <a:t>Probing fundamental properties of QCD and jet formation at the </a:t>
            </a:r>
            <a:r>
              <a:rPr lang="en-GB" sz="2900" dirty="0" err="1">
                <a:effectLst/>
              </a:rPr>
              <a:t>TeV</a:t>
            </a:r>
            <a:r>
              <a:rPr lang="en-GB" sz="2900" dirty="0">
                <a:effectLst/>
              </a:rPr>
              <a:t>-scale.</a:t>
            </a:r>
            <a:endParaRPr lang="en-GB" sz="2900" dirty="0"/>
          </a:p>
          <a:p>
            <a:r>
              <a:rPr lang="en-GB" sz="3400" dirty="0"/>
              <a:t>Measurement will be important input to </a:t>
            </a:r>
            <a:r>
              <a:rPr lang="en-GB" sz="3400" dirty="0">
                <a:effectLst/>
              </a:rPr>
              <a:t>future </a:t>
            </a:r>
            <a:r>
              <a:rPr lang="en-GB" sz="3400" dirty="0" err="1">
                <a:effectLst/>
              </a:rPr>
              <a:t>parton</a:t>
            </a:r>
            <a:r>
              <a:rPr lang="en-GB" sz="3400" dirty="0">
                <a:effectLst/>
              </a:rPr>
              <a:t> shower developments</a:t>
            </a:r>
            <a:r>
              <a:rPr lang="en-GB" sz="2400" dirty="0">
                <a:effectLst/>
              </a:rPr>
              <a:t>.</a:t>
            </a:r>
          </a:p>
          <a:p>
            <a:pPr lvl="1"/>
            <a:r>
              <a:rPr lang="en-GB" sz="2900" dirty="0">
                <a:effectLst/>
              </a:rPr>
              <a:t>Rivet routine is available, </a:t>
            </a:r>
            <a:r>
              <a:rPr lang="en-GB" sz="2900" dirty="0"/>
              <a:t>D</a:t>
            </a:r>
            <a:r>
              <a:rPr lang="en-GB" sz="2900" dirty="0">
                <a:effectLst/>
              </a:rPr>
              <a:t>ata points on </a:t>
            </a:r>
            <a:r>
              <a:rPr lang="en-GB" sz="2900" dirty="0" err="1">
                <a:effectLst/>
              </a:rPr>
              <a:t>HEPData</a:t>
            </a:r>
            <a:r>
              <a:rPr lang="en-GB" sz="2900" dirty="0">
                <a:effectLst/>
              </a:rPr>
              <a:t> </a:t>
            </a:r>
            <a:endParaRPr lang="en-GB" sz="2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965CB-E20E-5121-001F-7B234F28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Feb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F8D8-204B-36D5-81B2-CB8AEC7B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A1B4-2B39-531A-4346-AE4AD081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16</a:t>
            </a:fld>
            <a:endParaRPr lang="en-US" dirty="0"/>
          </a:p>
        </p:txBody>
      </p:sp>
      <p:pic>
        <p:nvPicPr>
          <p:cNvPr id="8" name="Picture 7" descr="A graph of data and numbers&#10;&#10;Description automatically generated with medium confidence">
            <a:extLst>
              <a:ext uri="{FF2B5EF4-FFF2-40B4-BE49-F238E27FC236}">
                <a16:creationId xmlns:a16="http://schemas.microsoft.com/office/drawing/2014/main" id="{816A9A33-E401-5CCF-1DAE-098D17806F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84105" y="2768412"/>
            <a:ext cx="2495341" cy="24197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4484B48-08B0-AE26-35C4-2C11E77D904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990600" y="4520765"/>
            <a:ext cx="2133600" cy="2068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284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790-D320-E15A-F380-FCB0F60FE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TeXGyreTermesX"/>
              </a:rPr>
              <a:t>J</a:t>
            </a:r>
            <a:r>
              <a:rPr lang="en-GB" sz="4400" dirty="0">
                <a:effectLst/>
                <a:latin typeface="TeXGyreTermesX"/>
              </a:rPr>
              <a:t>et Substructure in Boosted </a:t>
            </a:r>
            <a:r>
              <a:rPr lang="en-GB" sz="4400" dirty="0">
                <a:effectLst/>
                <a:latin typeface="NewTXBMI"/>
              </a:rPr>
              <a:t>𝒕 𝒕</a:t>
            </a:r>
            <a:r>
              <a:rPr lang="en-GB" sz="4400" dirty="0">
                <a:effectLst/>
                <a:latin typeface="TeXGyreTermesX"/>
              </a:rPr>
              <a:t> ̄ Events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4F108-5F80-4F0E-AD64-6D2E9DAFD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3700463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Probe the structure of the jets produced by hadronically decaying top quarks</a:t>
            </a:r>
          </a:p>
          <a:p>
            <a:r>
              <a:rPr lang="en-US" dirty="0"/>
              <a:t>Using charged component only (angular resolution)</a:t>
            </a:r>
          </a:p>
          <a:p>
            <a:r>
              <a:rPr lang="en-US" dirty="0"/>
              <a:t>Using fully hadronic and semi-leptonic top-</a:t>
            </a:r>
            <a:r>
              <a:rPr lang="en-US" dirty="0" err="1"/>
              <a:t>antitop</a:t>
            </a:r>
            <a:r>
              <a:rPr lang="en-US" dirty="0"/>
              <a:t> events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965CB-E20E-5121-001F-7B234F28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F8D8-204B-36D5-81B2-CB8AEC7B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A1B4-2B39-531A-4346-AE4AD081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17</a:t>
            </a:fld>
            <a:endParaRPr lang="en-US"/>
          </a:p>
        </p:txBody>
      </p:sp>
      <p:pic>
        <p:nvPicPr>
          <p:cNvPr id="7170" name="Picture 2">
            <a:extLst>
              <a:ext uri="{FF2B5EF4-FFF2-40B4-BE49-F238E27FC236}">
                <a16:creationId xmlns:a16="http://schemas.microsoft.com/office/drawing/2014/main" id="{E6BEB48C-19F3-EEB2-6296-C440409D7F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8728" y="3883146"/>
            <a:ext cx="4075483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>
            <a:extLst>
              <a:ext uri="{FF2B5EF4-FFF2-40B4-BE49-F238E27FC236}">
                <a16:creationId xmlns:a16="http://schemas.microsoft.com/office/drawing/2014/main" id="{40071315-8F68-B41B-3148-C5E8FAF7E9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1658" y="1228755"/>
            <a:ext cx="4075483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E0C3616-7AC8-DE4C-F0A8-C5A1F9EA6E79}"/>
              </a:ext>
            </a:extLst>
          </p:cNvPr>
          <p:cNvSpPr txBox="1"/>
          <p:nvPr/>
        </p:nvSpPr>
        <p:spPr>
          <a:xfrm>
            <a:off x="7918624" y="1403497"/>
            <a:ext cx="1071773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Ratio of energy correlation functions</a:t>
            </a:r>
          </a:p>
          <a:p>
            <a:r>
              <a:rPr lang="en-US" sz="1400" dirty="0" err="1">
                <a:hlinkClick r:id="rId4"/>
              </a:rPr>
              <a:t>Larkoski</a:t>
            </a:r>
            <a:r>
              <a:rPr lang="en-US" sz="1400" dirty="0">
                <a:hlinkClick r:id="rId4"/>
              </a:rPr>
              <a:t>, Salam, Thaler</a:t>
            </a:r>
            <a:endParaRPr lang="en-US" sz="1400" dirty="0"/>
          </a:p>
        </p:txBody>
      </p:sp>
      <p:pic>
        <p:nvPicPr>
          <p:cNvPr id="9" name="Picture 8" descr="A black text with black letters&#10;&#10;Description automatically generated">
            <a:extLst>
              <a:ext uri="{FF2B5EF4-FFF2-40B4-BE49-F238E27FC236}">
                <a16:creationId xmlns:a16="http://schemas.microsoft.com/office/drawing/2014/main" id="{7F91D1EC-4311-14D9-7BC8-DDC9D8BF26B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835657" y="2922273"/>
            <a:ext cx="1237708" cy="44891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90E6B25-8F61-86DF-E7C3-B4A1239CCDF0}"/>
              </a:ext>
            </a:extLst>
          </p:cNvPr>
          <p:cNvSpPr/>
          <p:nvPr/>
        </p:nvSpPr>
        <p:spPr>
          <a:xfrm>
            <a:off x="7835658" y="1403497"/>
            <a:ext cx="1237708" cy="208332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2F047EF-3BE9-E164-72AF-8CFF0D7D6AC3}"/>
              </a:ext>
            </a:extLst>
          </p:cNvPr>
          <p:cNvSpPr txBox="1"/>
          <p:nvPr/>
        </p:nvSpPr>
        <p:spPr>
          <a:xfrm>
            <a:off x="7124685" y="4108480"/>
            <a:ext cx="186571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Ratio of N-</a:t>
            </a:r>
            <a:r>
              <a:rPr lang="en-US" sz="1400" dirty="0" err="1"/>
              <a:t>subjettiness</a:t>
            </a:r>
            <a:r>
              <a:rPr lang="en-US" sz="1400" dirty="0"/>
              <a:t> variables,</a:t>
            </a:r>
          </a:p>
          <a:p>
            <a:r>
              <a:rPr lang="en-US" sz="1400" dirty="0">
                <a:hlinkClick r:id="rId6"/>
              </a:rPr>
              <a:t>Thaler &amp; van Tilburg</a:t>
            </a:r>
            <a:endParaRPr lang="en-US" sz="1400" dirty="0"/>
          </a:p>
        </p:txBody>
      </p:sp>
      <p:pic>
        <p:nvPicPr>
          <p:cNvPr id="13" name="Picture 12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01F6627D-05E9-4E78-CD52-47748B249BC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0582" y="4957883"/>
            <a:ext cx="2316084" cy="365125"/>
          </a:xfrm>
          <a:prstGeom prst="rect">
            <a:avLst/>
          </a:prstGeom>
        </p:spPr>
      </p:pic>
      <p:pic>
        <p:nvPicPr>
          <p:cNvPr id="15" name="Picture 14" descr="A black symbols with a white background&#10;&#10;Description automatically generated">
            <a:extLst>
              <a:ext uri="{FF2B5EF4-FFF2-40B4-BE49-F238E27FC236}">
                <a16:creationId xmlns:a16="http://schemas.microsoft.com/office/drawing/2014/main" id="{A8970ABF-5616-F8A5-F923-BF0A91F66C1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321724" y="5411813"/>
            <a:ext cx="1193800" cy="342900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F8562E73-EA21-6FD0-3A29-C148C047293A}"/>
              </a:ext>
            </a:extLst>
          </p:cNvPr>
          <p:cNvSpPr/>
          <p:nvPr/>
        </p:nvSpPr>
        <p:spPr>
          <a:xfrm>
            <a:off x="6771585" y="4081853"/>
            <a:ext cx="2316084" cy="168791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627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790-D320-E15A-F380-FCB0F60FE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latin typeface="TeXGyreTermesX"/>
              </a:rPr>
              <a:t>J</a:t>
            </a:r>
            <a:r>
              <a:rPr lang="en-GB" sz="4400" dirty="0">
                <a:effectLst/>
                <a:latin typeface="TeXGyreTermesX"/>
              </a:rPr>
              <a:t>et Substructure in Boosted </a:t>
            </a:r>
            <a:r>
              <a:rPr lang="en-GB" sz="4400" dirty="0">
                <a:effectLst/>
                <a:latin typeface="NewTXBMI"/>
              </a:rPr>
              <a:t>𝒕 𝒕</a:t>
            </a:r>
            <a:r>
              <a:rPr lang="en-GB" sz="4400" dirty="0">
                <a:effectLst/>
                <a:latin typeface="TeXGyreTermesX"/>
              </a:rPr>
              <a:t> ̄ Events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4F108-5F80-4F0E-AD64-6D2E9DAFD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6207" y="1603829"/>
            <a:ext cx="41148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Also measured double-differentially in the jet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and the relevant substructure variable</a:t>
            </a:r>
          </a:p>
          <a:p>
            <a:r>
              <a:rPr lang="en-US" dirty="0"/>
              <a:t>Overall conclusion </a:t>
            </a:r>
          </a:p>
          <a:p>
            <a:pPr lvl="1"/>
            <a:r>
              <a:rPr lang="en-US" dirty="0"/>
              <a:t>“2-jet-like” variables described fairly well</a:t>
            </a:r>
          </a:p>
          <a:p>
            <a:pPr lvl="1"/>
            <a:r>
              <a:rPr lang="en-US" dirty="0"/>
              <a:t>Modelling of “3-jet-like” variables less good; </a:t>
            </a:r>
            <a:r>
              <a:rPr lang="en-US" dirty="0" err="1"/>
              <a:t>favours</a:t>
            </a:r>
            <a:r>
              <a:rPr lang="en-US" dirty="0"/>
              <a:t> lower scale/higher </a:t>
            </a:r>
            <a:r>
              <a:rPr lang="en-US" dirty="0">
                <a:latin typeface="Symbol" pitchFamily="2" charset="2"/>
              </a:rPr>
              <a:t>a</a:t>
            </a:r>
            <a:r>
              <a:rPr lang="en-US" baseline="-25000" dirty="0"/>
              <a:t>s</a:t>
            </a:r>
            <a:r>
              <a:rPr lang="en-US" dirty="0"/>
              <a:t> than in the nominal FSR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965CB-E20E-5121-001F-7B234F28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F8D8-204B-36D5-81B2-CB8AEC7B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A1B4-2B39-531A-4346-AE4AD081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18</a:t>
            </a:fld>
            <a:endParaRPr lang="en-US"/>
          </a:p>
        </p:txBody>
      </p:sp>
      <p:pic>
        <p:nvPicPr>
          <p:cNvPr id="7182" name="Picture 14">
            <a:extLst>
              <a:ext uri="{FF2B5EF4-FFF2-40B4-BE49-F238E27FC236}">
                <a16:creationId xmlns:a16="http://schemas.microsoft.com/office/drawing/2014/main" id="{48E124BF-1C97-11CE-CAFB-2326006B0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6857" y="3658652"/>
            <a:ext cx="7414811" cy="5239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4" name="Picture 16">
            <a:extLst>
              <a:ext uri="{FF2B5EF4-FFF2-40B4-BE49-F238E27FC236}">
                <a16:creationId xmlns:a16="http://schemas.microsoft.com/office/drawing/2014/main" id="{A77F8BC3-953D-E65A-9B51-D53408E144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4816" y="1269427"/>
            <a:ext cx="7199183" cy="5086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EAB27BE-39F8-96ED-0C1D-5EFA5FF5AF59}"/>
              </a:ext>
            </a:extLst>
          </p:cNvPr>
          <p:cNvCxnSpPr>
            <a:cxnSpLocks/>
          </p:cNvCxnSpPr>
          <p:nvPr/>
        </p:nvCxnSpPr>
        <p:spPr>
          <a:xfrm flipV="1">
            <a:off x="3804999" y="3199348"/>
            <a:ext cx="543967" cy="51818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3065C7B-816B-B230-0A8B-62323D6DB569}"/>
              </a:ext>
            </a:extLst>
          </p:cNvPr>
          <p:cNvCxnSpPr>
            <a:cxnSpLocks/>
          </p:cNvCxnSpPr>
          <p:nvPr/>
        </p:nvCxnSpPr>
        <p:spPr>
          <a:xfrm>
            <a:off x="3697357" y="5115339"/>
            <a:ext cx="724180" cy="10324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8792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790-D320-E15A-F380-FCB0F60FE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846" y="7318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TeXGyreTermesX"/>
              </a:rPr>
              <a:t>S</a:t>
            </a:r>
            <a:r>
              <a:rPr lang="en-GB" sz="4400" dirty="0">
                <a:effectLst/>
                <a:latin typeface="TeXGyreTermesX"/>
              </a:rPr>
              <a:t>trong-coupling </a:t>
            </a:r>
            <a:r>
              <a:rPr lang="en-GB" dirty="0">
                <a:latin typeface="TeXGyreTermesX"/>
              </a:rPr>
              <a:t>C</a:t>
            </a:r>
            <a:r>
              <a:rPr lang="en-GB" sz="4400" dirty="0">
                <a:effectLst/>
                <a:latin typeface="TeXGyreTermesX"/>
              </a:rPr>
              <a:t>onstant from the Recoil of </a:t>
            </a:r>
            <a:r>
              <a:rPr lang="en-GB" sz="4400" dirty="0">
                <a:effectLst/>
                <a:latin typeface="NewTXBMI"/>
              </a:rPr>
              <a:t>𝒁 </a:t>
            </a:r>
            <a:r>
              <a:rPr lang="en-GB" dirty="0">
                <a:latin typeface="TeXGyreTermesX"/>
              </a:rPr>
              <a:t>B</a:t>
            </a:r>
            <a:r>
              <a:rPr lang="en-GB" sz="4400" dirty="0">
                <a:effectLst/>
                <a:latin typeface="TeXGyreTermesX"/>
              </a:rPr>
              <a:t>osons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4F108-5F80-4F0E-AD64-6D2E9DAFD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5036" y="2002320"/>
            <a:ext cx="5625194" cy="4601680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Strong coupling constant; </a:t>
            </a:r>
            <a:r>
              <a:rPr lang="en-US" i="1" dirty="0"/>
              <a:t>the </a:t>
            </a:r>
            <a:r>
              <a:rPr lang="en-US" dirty="0"/>
              <a:t>free parameter unique to the strong interaction</a:t>
            </a:r>
          </a:p>
          <a:p>
            <a:pPr lvl="1"/>
            <a:r>
              <a:rPr lang="en-US" dirty="0"/>
              <a:t>World average: 𝛼</a:t>
            </a:r>
            <a:r>
              <a:rPr lang="en-US" baseline="-25000" dirty="0"/>
              <a:t>s</a:t>
            </a:r>
            <a:r>
              <a:rPr lang="en-US" dirty="0"/>
              <a:t>(𝑄 = 𝑚</a:t>
            </a:r>
            <a:r>
              <a:rPr lang="en-US" baseline="-25000" dirty="0"/>
              <a:t>𝑍</a:t>
            </a:r>
            <a:r>
              <a:rPr lang="en-US" dirty="0"/>
              <a:t>) = 0.1179 ± 0.0009</a:t>
            </a:r>
            <a:endParaRPr lang="en-US" i="1" dirty="0"/>
          </a:p>
          <a:p>
            <a:r>
              <a:rPr lang="en-US" dirty="0"/>
              <a:t>Use a novel  measurement of “Z boson” over full phase space (</a:t>
            </a:r>
            <a:r>
              <a:rPr lang="en-GB" dirty="0">
                <a:hlinkClick r:id="rId2"/>
              </a:rPr>
              <a:t>2309.09318</a:t>
            </a:r>
            <a:r>
              <a:rPr lang="en-GB" dirty="0"/>
              <a:t> [hep-ex])</a:t>
            </a:r>
            <a:endParaRPr lang="en-US" dirty="0"/>
          </a:p>
          <a:p>
            <a:pPr lvl="1"/>
            <a:r>
              <a:rPr lang="en-US" dirty="0"/>
              <a:t>Assume spin-1 intermediate particle in </a:t>
            </a:r>
            <a:r>
              <a:rPr lang="en-US" dirty="0" err="1"/>
              <a:t>Drell</a:t>
            </a:r>
            <a:r>
              <a:rPr lang="en-US" dirty="0"/>
              <a:t>-Yan</a:t>
            </a:r>
          </a:p>
          <a:p>
            <a:pPr lvl="1"/>
            <a:r>
              <a:rPr lang="en-US" dirty="0"/>
              <a:t>Decompose into the leptons’ cos 𝜃 and 𝜙 angular distributions in the Collins–Soper frame into nine spherical harmonic polynomials, multiplied by angular coefficients. </a:t>
            </a:r>
          </a:p>
          <a:p>
            <a:pPr lvl="1"/>
            <a:r>
              <a:rPr lang="en-US" dirty="0"/>
              <a:t>Extract cross sections in the full lepton phase space, </a:t>
            </a:r>
            <a:r>
              <a:rPr lang="en-US" i="1" dirty="0"/>
              <a:t>i.e.</a:t>
            </a:r>
            <a:r>
              <a:rPr lang="en-US" dirty="0"/>
              <a:t> without fiducial kinematic requirements on the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and </a:t>
            </a:r>
            <a:r>
              <a:rPr lang="en-US" i="1" dirty="0"/>
              <a:t>y</a:t>
            </a:r>
            <a:r>
              <a:rPr lang="en-US" dirty="0"/>
              <a:t> of the leptons, and without sensitivity to FSR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965CB-E20E-5121-001F-7B234F28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F8D8-204B-36D5-81B2-CB8AEC7B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A1B4-2B39-531A-4346-AE4AD081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19</a:t>
            </a:fld>
            <a:endParaRPr lang="en-US"/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9EFDD38B-8958-D1B9-0D88-2BE4A2736E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736" y="4546602"/>
            <a:ext cx="3414264" cy="1809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6C62C4B-5D32-944F-D46C-EC8F61522DC1}"/>
              </a:ext>
            </a:extLst>
          </p:cNvPr>
          <p:cNvSpPr txBox="1"/>
          <p:nvPr/>
        </p:nvSpPr>
        <p:spPr>
          <a:xfrm>
            <a:off x="6019800" y="1992056"/>
            <a:ext cx="2992679" cy="2554545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err="1"/>
              <a:t>Sudakov</a:t>
            </a:r>
            <a:r>
              <a:rPr lang="en-US" sz="1600" dirty="0"/>
              <a:t> factor describes probability of no hard emission: </a:t>
            </a:r>
            <a:r>
              <a:rPr lang="en-US" sz="1600" dirty="0" err="1"/>
              <a:t>resummed</a:t>
            </a:r>
            <a:r>
              <a:rPr lang="en-US" sz="1600" dirty="0"/>
              <a:t>, depends on 𝛼</a:t>
            </a:r>
            <a:r>
              <a:rPr lang="en-US" sz="1600" baseline="-25000" dirty="0"/>
              <a:t>s</a:t>
            </a:r>
            <a:endParaRPr lang="en-US" sz="1600" dirty="0"/>
          </a:p>
          <a:p>
            <a:endParaRPr lang="en-US" sz="1600" dirty="0"/>
          </a:p>
          <a:p>
            <a:r>
              <a:rPr lang="en-US" sz="1600" dirty="0"/>
              <a:t>Soft physics quadratically suppressed with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dirty="0"/>
              <a:t>, linear model at low </a:t>
            </a:r>
            <a:r>
              <a:rPr lang="en-US" sz="1600" dirty="0" err="1"/>
              <a:t>p</a:t>
            </a:r>
            <a:r>
              <a:rPr lang="en-US" sz="1600" baseline="-25000" dirty="0" err="1"/>
              <a:t>T</a:t>
            </a:r>
            <a:r>
              <a:rPr lang="en-US" sz="1600" dirty="0"/>
              <a:t> </a:t>
            </a:r>
          </a:p>
          <a:p>
            <a:endParaRPr lang="en-US" sz="1600" dirty="0"/>
          </a:p>
          <a:p>
            <a:r>
              <a:rPr lang="en-US" sz="1600" dirty="0"/>
              <a:t>See KM talk for more on the theory context &amp; contributions</a:t>
            </a:r>
          </a:p>
        </p:txBody>
      </p:sp>
    </p:spTree>
    <p:extLst>
      <p:ext uri="{BB962C8B-B14F-4D97-AF65-F5344CB8AC3E}">
        <p14:creationId xmlns:p14="http://schemas.microsoft.com/office/powerpoint/2010/main" val="2543083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964567"/>
          </a:xfrm>
        </p:spPr>
        <p:txBody>
          <a:bodyPr>
            <a:normAutofit/>
          </a:bodyPr>
          <a:lstStyle/>
          <a:p>
            <a:pPr marL="114300" indent="0">
              <a:buNone/>
            </a:pPr>
            <a:r>
              <a:rPr lang="en-GB" dirty="0"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“If the Large Hadron Collider finds a Higgs boson and supersymmetry, nature will have missed a golden opportunity to force us to understand strongly-interacting quantum field theories”</a:t>
            </a:r>
            <a:endParaRPr lang="en-GB" dirty="0">
              <a:effectLst/>
              <a:latin typeface="Times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indent="0" algn="r">
              <a:buNone/>
            </a:pPr>
            <a:r>
              <a:rPr lang="en-GB" sz="1800" i="1" dirty="0"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(M. </a:t>
            </a:r>
            <a:r>
              <a:rPr lang="en-GB" sz="1800" i="1" dirty="0" err="1"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Veltman</a:t>
            </a:r>
            <a:r>
              <a:rPr lang="en-GB" sz="1800" i="1" dirty="0">
                <a:effectLst/>
                <a:latin typeface="Helvetica" pitchFamily="2" charset="0"/>
                <a:ea typeface="MS Mincho" panose="02020609040205080304" pitchFamily="49" charset="-128"/>
                <a:cs typeface="Times New Roman" panose="02020603050405020304" pitchFamily="18" charset="0"/>
              </a:rPr>
              <a:t>, paraphrase, sometime in the 1990s)</a:t>
            </a:r>
            <a:endParaRPr lang="en-GB" sz="1800" dirty="0">
              <a:effectLst/>
              <a:latin typeface="Times" pitchFamily="2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</a:t>
            </a:fld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A6F11625-3DBB-F0EF-EBDE-13675BC562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9FE15B3-B6A8-2601-B0A4-B43769A86FF2}"/>
              </a:ext>
            </a:extLst>
          </p:cNvPr>
          <p:cNvSpPr txBox="1"/>
          <p:nvPr/>
        </p:nvSpPr>
        <p:spPr>
          <a:xfrm>
            <a:off x="1751933" y="4766434"/>
            <a:ext cx="6942221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Well, it did, and it didn’t. And we can take the opportunity anyway…</a:t>
            </a:r>
          </a:p>
          <a:p>
            <a:pPr algn="r"/>
            <a:r>
              <a:rPr lang="en-US" i="1" dirty="0"/>
              <a:t>(Me, now)</a:t>
            </a:r>
          </a:p>
        </p:txBody>
      </p:sp>
    </p:spTree>
    <p:extLst>
      <p:ext uri="{BB962C8B-B14F-4D97-AF65-F5344CB8AC3E}">
        <p14:creationId xmlns:p14="http://schemas.microsoft.com/office/powerpoint/2010/main" val="292527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790-D320-E15A-F380-FCB0F60FE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846" y="7318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TeXGyreTermesX"/>
              </a:rPr>
              <a:t>S</a:t>
            </a:r>
            <a:r>
              <a:rPr lang="en-GB" sz="4400" dirty="0">
                <a:effectLst/>
                <a:latin typeface="TeXGyreTermesX"/>
              </a:rPr>
              <a:t>trong-coupling </a:t>
            </a:r>
            <a:r>
              <a:rPr lang="en-GB" dirty="0">
                <a:latin typeface="TeXGyreTermesX"/>
              </a:rPr>
              <a:t>C</a:t>
            </a:r>
            <a:r>
              <a:rPr lang="en-GB" sz="4400" dirty="0">
                <a:effectLst/>
                <a:latin typeface="TeXGyreTermesX"/>
              </a:rPr>
              <a:t>onstant from the Recoil of </a:t>
            </a:r>
            <a:r>
              <a:rPr lang="en-GB" sz="4400" dirty="0">
                <a:effectLst/>
                <a:latin typeface="NewTXBMI"/>
              </a:rPr>
              <a:t>𝒁 </a:t>
            </a:r>
            <a:r>
              <a:rPr lang="en-GB" dirty="0">
                <a:latin typeface="TeXGyreTermesX"/>
              </a:rPr>
              <a:t>B</a:t>
            </a:r>
            <a:r>
              <a:rPr lang="en-GB" sz="4400" dirty="0">
                <a:effectLst/>
                <a:latin typeface="TeXGyreTermesX"/>
              </a:rPr>
              <a:t>osons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4F108-5F80-4F0E-AD64-6D2E9DAFD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" y="1874837"/>
            <a:ext cx="4920342" cy="256653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Fit for 𝛼</a:t>
            </a:r>
            <a:r>
              <a:rPr lang="en-US" baseline="-25000" dirty="0"/>
              <a:t>s</a:t>
            </a:r>
            <a:r>
              <a:rPr lang="en-US" dirty="0"/>
              <a:t>, including NP parameters</a:t>
            </a:r>
          </a:p>
          <a:p>
            <a:r>
              <a:rPr lang="en-US" dirty="0"/>
              <a:t>(Relatively small) dependence on PDF evaluated using alternative set, and also a combined fit</a:t>
            </a:r>
          </a:p>
          <a:p>
            <a:r>
              <a:rPr lang="en-US" dirty="0"/>
              <a:t>Scale uncertainties well understood</a:t>
            </a:r>
          </a:p>
          <a:p>
            <a:r>
              <a:rPr lang="en-US" dirty="0"/>
              <a:t>Most sensitivity to 𝛼</a:t>
            </a:r>
            <a:r>
              <a:rPr lang="en-US" baseline="-25000" dirty="0"/>
              <a:t>s </a:t>
            </a:r>
            <a:r>
              <a:rPr lang="en-US" dirty="0"/>
              <a:t>for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r>
              <a:rPr lang="en-US" dirty="0"/>
              <a:t> ~ 5-10 GeV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965CB-E20E-5121-001F-7B234F28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F8D8-204B-36D5-81B2-CB8AEC7B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A1B4-2B39-531A-4346-AE4AD081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20</a:t>
            </a:fld>
            <a:endParaRPr lang="en-US"/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973750DD-5A3E-ABFB-CA63-782ECE507B9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15808" y="3762771"/>
            <a:ext cx="5417797" cy="3828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274D27D6-3E90-7A68-46ED-CC67F06024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97" y="2046416"/>
            <a:ext cx="6116231" cy="4321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reeform 9">
            <a:extLst>
              <a:ext uri="{FF2B5EF4-FFF2-40B4-BE49-F238E27FC236}">
                <a16:creationId xmlns:a16="http://schemas.microsoft.com/office/drawing/2014/main" id="{1C244E0B-A4E7-DF1B-EE5F-DA1677D3B989}"/>
              </a:ext>
            </a:extLst>
          </p:cNvPr>
          <p:cNvSpPr/>
          <p:nvPr/>
        </p:nvSpPr>
        <p:spPr>
          <a:xfrm>
            <a:off x="3947886" y="3236686"/>
            <a:ext cx="1014260" cy="1756228"/>
          </a:xfrm>
          <a:custGeom>
            <a:avLst/>
            <a:gdLst>
              <a:gd name="connsiteX0" fmla="*/ 667657 w 1014260"/>
              <a:gd name="connsiteY0" fmla="*/ 0 h 1349828"/>
              <a:gd name="connsiteX1" fmla="*/ 986971 w 1014260"/>
              <a:gd name="connsiteY1" fmla="*/ 203200 h 1349828"/>
              <a:gd name="connsiteX2" fmla="*/ 885371 w 1014260"/>
              <a:gd name="connsiteY2" fmla="*/ 1016000 h 1349828"/>
              <a:gd name="connsiteX3" fmla="*/ 0 w 1014260"/>
              <a:gd name="connsiteY3" fmla="*/ 1349828 h 13498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14260" h="1349828">
                <a:moveTo>
                  <a:pt x="667657" y="0"/>
                </a:moveTo>
                <a:cubicBezTo>
                  <a:pt x="809171" y="16933"/>
                  <a:pt x="950685" y="33867"/>
                  <a:pt x="986971" y="203200"/>
                </a:cubicBezTo>
                <a:cubicBezTo>
                  <a:pt x="1023257" y="372533"/>
                  <a:pt x="1049866" y="824895"/>
                  <a:pt x="885371" y="1016000"/>
                </a:cubicBezTo>
                <a:cubicBezTo>
                  <a:pt x="720876" y="1207105"/>
                  <a:pt x="360438" y="1278466"/>
                  <a:pt x="0" y="1349828"/>
                </a:cubicBezTo>
              </a:path>
            </a:pathLst>
          </a:custGeom>
          <a:noFill/>
          <a:ln w="25400">
            <a:solidFill>
              <a:srgbClr val="FF0000"/>
            </a:solidFill>
            <a:tailEnd type="triangle" w="lg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16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790-D320-E15A-F380-FCB0F60FE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9846" y="731837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TeXGyreTermesX"/>
              </a:rPr>
              <a:t>S</a:t>
            </a:r>
            <a:r>
              <a:rPr lang="en-GB" sz="4400" dirty="0">
                <a:effectLst/>
                <a:latin typeface="TeXGyreTermesX"/>
              </a:rPr>
              <a:t>trong-coupling </a:t>
            </a:r>
            <a:r>
              <a:rPr lang="en-GB" dirty="0">
                <a:latin typeface="TeXGyreTermesX"/>
              </a:rPr>
              <a:t>C</a:t>
            </a:r>
            <a:r>
              <a:rPr lang="en-GB" sz="4400" dirty="0">
                <a:effectLst/>
                <a:latin typeface="TeXGyreTermesX"/>
              </a:rPr>
              <a:t>onstant from the Recoil of </a:t>
            </a:r>
            <a:r>
              <a:rPr lang="en-GB" sz="4400" dirty="0">
                <a:effectLst/>
                <a:latin typeface="NewTXBMI"/>
              </a:rPr>
              <a:t>𝒁 </a:t>
            </a:r>
            <a:r>
              <a:rPr lang="en-GB" dirty="0">
                <a:latin typeface="TeXGyreTermesX"/>
              </a:rPr>
              <a:t>B</a:t>
            </a:r>
            <a:r>
              <a:rPr lang="en-GB" sz="4400" dirty="0">
                <a:effectLst/>
                <a:latin typeface="TeXGyreTermesX"/>
              </a:rPr>
              <a:t>osons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965CB-E20E-5121-001F-7B234F28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F8D8-204B-36D5-81B2-CB8AEC7B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A1B4-2B39-531A-4346-AE4AD081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21</a:t>
            </a:fld>
            <a:endParaRPr lang="en-US"/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1E11D2DF-F83A-87C2-60E3-94F51632A3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8458" y="1801914"/>
            <a:ext cx="7155542" cy="505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5CDBB47E-2EE1-0527-58F1-7C49B300B3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885" y="2382799"/>
            <a:ext cx="3824515" cy="3465589"/>
          </a:xfrm>
          <a:ln w="25400">
            <a:solidFill>
              <a:srgbClr val="FF0000"/>
            </a:solidFill>
          </a:ln>
        </p:spPr>
        <p:txBody>
          <a:bodyPr>
            <a:normAutofit/>
          </a:bodyPr>
          <a:lstStyle/>
          <a:p>
            <a:r>
              <a:rPr lang="en-US" dirty="0"/>
              <a:t>World average:            𝛼</a:t>
            </a:r>
            <a:r>
              <a:rPr lang="en-US" baseline="-25000" dirty="0"/>
              <a:t>s</a:t>
            </a:r>
            <a:r>
              <a:rPr lang="en-US" dirty="0"/>
              <a:t>(𝑄 = 𝑚</a:t>
            </a:r>
            <a:r>
              <a:rPr lang="en-US" baseline="-25000" dirty="0"/>
              <a:t>𝑍</a:t>
            </a:r>
            <a:r>
              <a:rPr lang="en-US" dirty="0"/>
              <a:t>) =        0.1179 ± 0.0009</a:t>
            </a:r>
          </a:p>
          <a:p>
            <a:r>
              <a:rPr lang="en-US" dirty="0"/>
              <a:t>This measurement:     𝛼</a:t>
            </a:r>
            <a:r>
              <a:rPr lang="en-US" baseline="-25000" dirty="0"/>
              <a:t>s</a:t>
            </a:r>
            <a:r>
              <a:rPr lang="en-US" dirty="0"/>
              <a:t>(𝑄 = 𝑚</a:t>
            </a:r>
            <a:r>
              <a:rPr lang="en-US" baseline="-25000" dirty="0"/>
              <a:t>𝑍</a:t>
            </a:r>
            <a:r>
              <a:rPr lang="en-US" dirty="0"/>
              <a:t>) =         </a:t>
            </a:r>
            <a:r>
              <a:rPr lang="en-US" dirty="0">
                <a:solidFill>
                  <a:srgbClr val="FF0000"/>
                </a:solidFill>
              </a:rPr>
              <a:t>0.1183 ± 0.0009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2605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6D335B-7FE5-7C74-F068-C653CBE918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A3CA1F0-D979-F325-5F5D-E72C2F44B0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Key probes of the accuracy and consistency of </a:t>
            </a:r>
            <a:r>
              <a:rPr lang="en-US" dirty="0" err="1"/>
              <a:t>parton</a:t>
            </a:r>
            <a:r>
              <a:rPr lang="en-US" dirty="0"/>
              <a:t> shower implementations in MCEG and analytic </a:t>
            </a:r>
            <a:r>
              <a:rPr lang="en-US" dirty="0" err="1"/>
              <a:t>resummation</a:t>
            </a:r>
            <a:r>
              <a:rPr lang="en-US" dirty="0"/>
              <a:t>, in QCD </a:t>
            </a:r>
            <a:r>
              <a:rPr lang="en-US" dirty="0" err="1"/>
              <a:t>dijets</a:t>
            </a:r>
            <a:r>
              <a:rPr lang="en-US" dirty="0"/>
              <a:t> and in top decays</a:t>
            </a:r>
          </a:p>
          <a:p>
            <a:pPr lvl="1"/>
            <a:r>
              <a:rPr lang="en-US" dirty="0"/>
              <a:t>Continuing to show the predictiveness of QCD in this regime, and improve its utility for EW and BSM physics as well as QCD </a:t>
            </a:r>
          </a:p>
          <a:p>
            <a:pPr lvl="1"/>
            <a:r>
              <a:rPr lang="en-US" dirty="0"/>
              <a:t>Data tend to </a:t>
            </a:r>
            <a:r>
              <a:rPr lang="en-US" dirty="0" err="1"/>
              <a:t>favour</a:t>
            </a:r>
            <a:r>
              <a:rPr lang="en-US" dirty="0"/>
              <a:t> somewhat more radiation</a:t>
            </a:r>
          </a:p>
          <a:p>
            <a:r>
              <a:rPr lang="en-US" dirty="0"/>
              <a:t>Novel and precise measurement of the fundamental parameter of the theory</a:t>
            </a:r>
          </a:p>
          <a:p>
            <a:r>
              <a:rPr lang="en-US" dirty="0"/>
              <a:t>Nature didn’t miss the chance…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47A6D3-4200-B62C-6282-D7725EC220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54616D-E775-E988-FE4E-3C586174F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E17192-2855-A9F3-C188-1096EF74A7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54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86E1A4-18CA-9304-F6E1-13B1AE925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Recent Highlights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934509-BAEE-00D0-A21C-FF9AD1F872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Feb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685884-B84D-FEC2-1FE8-277B0BAA5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67233F-6C9A-5E08-D734-B2A65CA51E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3</a:t>
            </a:fld>
            <a:endParaRPr lang="en-US"/>
          </a:p>
        </p:txBody>
      </p:sp>
      <p:pic>
        <p:nvPicPr>
          <p:cNvPr id="6146" name="Picture 2" descr="About — Sherpa documentation">
            <a:extLst>
              <a:ext uri="{FF2B5EF4-FFF2-40B4-BE49-F238E27FC236}">
                <a16:creationId xmlns:a16="http://schemas.microsoft.com/office/drawing/2014/main" id="{C42D6579-D3F3-A8D4-F2D6-7186245BE5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5746" y="1155700"/>
            <a:ext cx="5257800" cy="5245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E0888E1C-F275-A726-86A4-99A6D86A1E3F}"/>
              </a:ext>
            </a:extLst>
          </p:cNvPr>
          <p:cNvSpPr/>
          <p:nvPr/>
        </p:nvSpPr>
        <p:spPr>
          <a:xfrm rot="13220172">
            <a:off x="2522443" y="2479923"/>
            <a:ext cx="2131711" cy="917520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99D78DFE-C135-2E0F-E8D6-04A77CEFFDB6}"/>
              </a:ext>
            </a:extLst>
          </p:cNvPr>
          <p:cNvSpPr/>
          <p:nvPr/>
        </p:nvSpPr>
        <p:spPr>
          <a:xfrm rot="733246">
            <a:off x="4608773" y="3742485"/>
            <a:ext cx="1755880" cy="633504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D8FBBD66-5B2C-9AC4-03E3-124AE8D7DA87}"/>
              </a:ext>
            </a:extLst>
          </p:cNvPr>
          <p:cNvSpPr/>
          <p:nvPr/>
        </p:nvSpPr>
        <p:spPr>
          <a:xfrm rot="16200000">
            <a:off x="3879066" y="2036930"/>
            <a:ext cx="2207094" cy="747808"/>
          </a:xfrm>
          <a:prstGeom prst="ellipse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37A0F5E7-683C-42A9-D802-48AAB1E0888F}"/>
              </a:ext>
            </a:extLst>
          </p:cNvPr>
          <p:cNvCxnSpPr>
            <a:cxnSpLocks/>
          </p:cNvCxnSpPr>
          <p:nvPr/>
        </p:nvCxnSpPr>
        <p:spPr>
          <a:xfrm flipH="1">
            <a:off x="5356517" y="1899090"/>
            <a:ext cx="1850190" cy="181501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2522F23-6F48-B87E-4813-FF567582B60E}"/>
              </a:ext>
            </a:extLst>
          </p:cNvPr>
          <p:cNvSpPr txBox="1"/>
          <p:nvPr/>
        </p:nvSpPr>
        <p:spPr>
          <a:xfrm>
            <a:off x="7225392" y="1600200"/>
            <a:ext cx="1773337" cy="1200329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/>
              <a:t>Measurements of Lund </a:t>
            </a:r>
            <a:r>
              <a:rPr lang="en-GB" sz="1800" dirty="0" err="1"/>
              <a:t>subjet</a:t>
            </a:r>
            <a:r>
              <a:rPr lang="en-GB" sz="1800" dirty="0"/>
              <a:t> multiplicities</a:t>
            </a:r>
          </a:p>
          <a:p>
            <a:r>
              <a:rPr lang="en-GB" sz="1800" dirty="0">
                <a:effectLst/>
                <a:latin typeface="TeXGyreHeros"/>
                <a:hlinkClick r:id="rId3"/>
              </a:rPr>
              <a:t>STDM-2023-07</a:t>
            </a:r>
            <a:r>
              <a:rPr lang="en-GB" sz="1800" dirty="0">
                <a:effectLst/>
                <a:latin typeface="TeXGyreHeros"/>
              </a:rPr>
              <a:t> </a:t>
            </a:r>
            <a:endParaRPr lang="en-GB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8E2B175-0FA3-2949-6A87-6676F4E6EF37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1922585" y="2846493"/>
            <a:ext cx="972016" cy="9535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D6A9E42-6F8F-D5B0-6C6E-6A98C70B18B1}"/>
              </a:ext>
            </a:extLst>
          </p:cNvPr>
          <p:cNvSpPr txBox="1"/>
          <p:nvPr/>
        </p:nvSpPr>
        <p:spPr>
          <a:xfrm>
            <a:off x="149248" y="1415332"/>
            <a:ext cx="1773337" cy="2862322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TeXGyreTermesX"/>
              </a:rPr>
              <a:t>Measurement of jet substructure in boosted </a:t>
            </a:r>
            <a:r>
              <a:rPr lang="en-GB" sz="1800" dirty="0">
                <a:effectLst/>
                <a:latin typeface="NewTXBMI"/>
              </a:rPr>
              <a:t>𝒕 𝒕</a:t>
            </a:r>
            <a:r>
              <a:rPr lang="en-GB" sz="1800" dirty="0">
                <a:effectLst/>
                <a:latin typeface="TeXGyreTermesX"/>
              </a:rPr>
              <a:t> ̄ events with the ATLAS detector using 140 fb</a:t>
            </a:r>
            <a:r>
              <a:rPr lang="en-GB" sz="1800" baseline="30000" dirty="0">
                <a:effectLst/>
                <a:latin typeface="txbsys"/>
              </a:rPr>
              <a:t>−</a:t>
            </a:r>
            <a:r>
              <a:rPr lang="en-GB" sz="1800" baseline="30000" dirty="0">
                <a:effectLst/>
                <a:latin typeface="TeXGyreTermesX"/>
              </a:rPr>
              <a:t>1</a:t>
            </a:r>
            <a:r>
              <a:rPr lang="en-GB" sz="1800" dirty="0">
                <a:effectLst/>
                <a:latin typeface="TeXGyreTermesX"/>
              </a:rPr>
              <a:t> of 13 </a:t>
            </a:r>
            <a:r>
              <a:rPr lang="en-GB" sz="1800" dirty="0" err="1">
                <a:effectLst/>
                <a:latin typeface="TeXGyreTermesX"/>
              </a:rPr>
              <a:t>TeV</a:t>
            </a:r>
            <a:r>
              <a:rPr lang="en-GB" sz="1800" dirty="0">
                <a:effectLst/>
                <a:latin typeface="TeXGyreTermesX"/>
              </a:rPr>
              <a:t> </a:t>
            </a:r>
            <a:r>
              <a:rPr lang="en-GB" sz="1800" i="1" dirty="0">
                <a:effectLst/>
                <a:latin typeface="TeXGyreTermesX"/>
              </a:rPr>
              <a:t>pp</a:t>
            </a:r>
            <a:r>
              <a:rPr lang="en-GB" sz="1800" dirty="0">
                <a:effectLst/>
                <a:latin typeface="NewTXBMI"/>
              </a:rPr>
              <a:t> </a:t>
            </a:r>
            <a:r>
              <a:rPr lang="en-GB" sz="1800" dirty="0">
                <a:effectLst/>
                <a:latin typeface="TeXGyreTermesX"/>
              </a:rPr>
              <a:t>collisions </a:t>
            </a:r>
          </a:p>
          <a:p>
            <a:r>
              <a:rPr lang="en-GB" dirty="0">
                <a:hlinkClick r:id="rId4"/>
              </a:rPr>
              <a:t>2312.03797</a:t>
            </a:r>
            <a:r>
              <a:rPr lang="en-GB" dirty="0"/>
              <a:t> [hep-ex]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E950600-F1A1-F11A-7B18-88EAC157D836}"/>
              </a:ext>
            </a:extLst>
          </p:cNvPr>
          <p:cNvSpPr txBox="1"/>
          <p:nvPr/>
        </p:nvSpPr>
        <p:spPr>
          <a:xfrm>
            <a:off x="149248" y="4972804"/>
            <a:ext cx="3137487" cy="1477328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800" dirty="0">
                <a:effectLst/>
                <a:latin typeface="TeXGyreTermesX"/>
              </a:rPr>
              <a:t>A precise determination of the strong-coupling constant from the recoil of </a:t>
            </a:r>
            <a:r>
              <a:rPr lang="en-GB" sz="1800" dirty="0">
                <a:effectLst/>
                <a:latin typeface="NewTXBMI"/>
              </a:rPr>
              <a:t>𝒁 </a:t>
            </a:r>
            <a:r>
              <a:rPr lang="en-GB" sz="1800" dirty="0">
                <a:effectLst/>
                <a:latin typeface="TeXGyreTermesX"/>
              </a:rPr>
              <a:t>bosons with the ATLAS experiment at </a:t>
            </a:r>
            <a:r>
              <a:rPr lang="en-GB" sz="1800" dirty="0">
                <a:effectLst/>
                <a:latin typeface="txbsys"/>
              </a:rPr>
              <a:t>√</a:t>
            </a:r>
            <a:r>
              <a:rPr lang="en-GB" sz="1800" dirty="0">
                <a:effectLst/>
                <a:latin typeface="NewTXBMI"/>
              </a:rPr>
              <a:t>𝒔 </a:t>
            </a:r>
            <a:r>
              <a:rPr lang="en-GB" sz="1800" dirty="0">
                <a:effectLst/>
                <a:latin typeface="txbmiaX"/>
              </a:rPr>
              <a:t>= </a:t>
            </a:r>
            <a:r>
              <a:rPr lang="en-GB" sz="1800" dirty="0">
                <a:effectLst/>
                <a:latin typeface="TeXGyreTermesX"/>
              </a:rPr>
              <a:t>8 </a:t>
            </a:r>
            <a:r>
              <a:rPr lang="en-GB" sz="1800" dirty="0" err="1">
                <a:effectLst/>
                <a:latin typeface="TeXGyreTermesX"/>
              </a:rPr>
              <a:t>TeV</a:t>
            </a:r>
            <a:endParaRPr lang="en-GB" sz="1800" dirty="0">
              <a:effectLst/>
              <a:latin typeface="TeXGyreTermesX"/>
            </a:endParaRPr>
          </a:p>
          <a:p>
            <a:r>
              <a:rPr lang="en-GB" dirty="0">
                <a:hlinkClick r:id="rId5"/>
              </a:rPr>
              <a:t>2309.12986</a:t>
            </a:r>
            <a:r>
              <a:rPr lang="en-GB" dirty="0"/>
              <a:t> [hep-ex]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F0E285C2-5DEE-45F6-0C8F-6D2BF0628800}"/>
              </a:ext>
            </a:extLst>
          </p:cNvPr>
          <p:cNvCxnSpPr>
            <a:cxnSpLocks/>
          </p:cNvCxnSpPr>
          <p:nvPr/>
        </p:nvCxnSpPr>
        <p:spPr>
          <a:xfrm flipV="1">
            <a:off x="3286735" y="4185852"/>
            <a:ext cx="1410965" cy="78695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315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  <p:bldP spid="13" grpId="0" animBg="1"/>
      <p:bldP spid="20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 descr="cern-lhc-aeri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680" y="834887"/>
            <a:ext cx="7546639" cy="551667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A64632D-9A1D-0D4B-F16E-46040206E997}"/>
              </a:ext>
            </a:extLst>
          </p:cNvPr>
          <p:cNvSpPr txBox="1"/>
          <p:nvPr/>
        </p:nvSpPr>
        <p:spPr>
          <a:xfrm>
            <a:off x="1075186" y="834887"/>
            <a:ext cx="2741440" cy="369332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… the shoulders of giants.</a:t>
            </a:r>
          </a:p>
        </p:txBody>
      </p:sp>
    </p:spTree>
    <p:extLst>
      <p:ext uri="{BB962C8B-B14F-4D97-AF65-F5344CB8AC3E}">
        <p14:creationId xmlns:p14="http://schemas.microsoft.com/office/powerpoint/2010/main" val="11646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217793" y="551770"/>
            <a:ext cx="9267268" cy="59563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0663122-6C0D-28B2-16D9-946056050323}"/>
              </a:ext>
            </a:extLst>
          </p:cNvPr>
          <p:cNvSpPr txBox="1"/>
          <p:nvPr/>
        </p:nvSpPr>
        <p:spPr>
          <a:xfrm>
            <a:off x="1075186" y="834887"/>
            <a:ext cx="2741440" cy="369332"/>
          </a:xfrm>
          <a:prstGeom prst="rect">
            <a:avLst/>
          </a:prstGeom>
          <a:noFill/>
          <a:ln w="158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… the shoulders of giants.</a:t>
            </a:r>
          </a:p>
        </p:txBody>
      </p:sp>
    </p:spTree>
    <p:extLst>
      <p:ext uri="{BB962C8B-B14F-4D97-AF65-F5344CB8AC3E}">
        <p14:creationId xmlns:p14="http://schemas.microsoft.com/office/powerpoint/2010/main" val="143099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790-D320-E15A-F380-FCB0F60FE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Jet substructure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4F108-5F80-4F0E-AD64-6D2E9DAFD3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Jet substructure, if carefully defined, is calculable in perturbative QCD, and an important probe of the interaction</a:t>
            </a:r>
          </a:p>
          <a:p>
            <a:r>
              <a:rPr lang="en-US" dirty="0"/>
              <a:t>At the LHC, for the first time, electroweak objects are abundantly produced with high boost </a:t>
            </a:r>
          </a:p>
          <a:p>
            <a:r>
              <a:rPr lang="en-US" dirty="0"/>
              <a:t>If they decay hadronically, the decay products may form a single jet, with distinct substructure</a:t>
            </a:r>
          </a:p>
          <a:p>
            <a:r>
              <a:rPr lang="en-US" dirty="0"/>
              <a:t>Precision understanding of jet substructure is increasingly important for many analyses at the LHC</a:t>
            </a:r>
          </a:p>
          <a:p>
            <a:r>
              <a:rPr lang="en-US" dirty="0"/>
              <a:t>Two measurements taking this forward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965CB-E20E-5121-001F-7B234F28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F8D8-204B-36D5-81B2-CB8AEC7B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A1B4-2B39-531A-4346-AE4AD081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092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790-D320-E15A-F380-FCB0F60FE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Lund </a:t>
            </a:r>
            <a:r>
              <a:rPr lang="en-US" dirty="0" err="1"/>
              <a:t>Subjet</a:t>
            </a:r>
            <a:r>
              <a:rPr lang="en-US" dirty="0"/>
              <a:t> Multiplicities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4F108-5F80-4F0E-AD64-6D2E9DAFD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445" y="1433513"/>
            <a:ext cx="5069348" cy="5254624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Identify “balanced” </a:t>
            </a:r>
            <a:r>
              <a:rPr lang="en-US" dirty="0" err="1"/>
              <a:t>dijet</a:t>
            </a:r>
            <a:r>
              <a:rPr lang="en-US" dirty="0"/>
              <a:t> events (anti </a:t>
            </a:r>
            <a:r>
              <a:rPr lang="en-US" dirty="0" err="1"/>
              <a:t>k</a:t>
            </a:r>
            <a:r>
              <a:rPr lang="en-US" baseline="-25000" dirty="0" err="1"/>
              <a:t>T</a:t>
            </a:r>
            <a:r>
              <a:rPr lang="en-US" dirty="0"/>
              <a:t>, R=0.4), using particle-flow object/particles, where the second jet has at least 2/3 of the lead jet </a:t>
            </a:r>
            <a:r>
              <a:rPr lang="en-US" dirty="0" err="1"/>
              <a:t>p</a:t>
            </a:r>
            <a:r>
              <a:rPr lang="en-US" baseline="-25000" dirty="0" err="1"/>
              <a:t>T</a:t>
            </a:r>
            <a:endParaRPr lang="en-US" baseline="-25000" dirty="0"/>
          </a:p>
          <a:p>
            <a:r>
              <a:rPr lang="en-US" dirty="0" err="1"/>
              <a:t>Recluster</a:t>
            </a:r>
            <a:r>
              <a:rPr lang="en-US" dirty="0"/>
              <a:t> particles in the jet with Cambridge-Aachen algorithm</a:t>
            </a:r>
          </a:p>
          <a:p>
            <a:r>
              <a:rPr lang="en-US" dirty="0"/>
              <a:t>Count the number of </a:t>
            </a:r>
            <a:r>
              <a:rPr lang="en-US" dirty="0" err="1"/>
              <a:t>subjets</a:t>
            </a:r>
            <a:r>
              <a:rPr lang="en-US" dirty="0"/>
              <a:t> above a specified transverse momentum requirement in the jet’s clustering history: </a:t>
            </a:r>
            <a:r>
              <a:rPr lang="en-US" i="1" dirty="0">
                <a:solidFill>
                  <a:srgbClr val="FF0000"/>
                </a:solidFill>
              </a:rPr>
              <a:t>Lund Multiplicity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Counted either in the full, fractal Lund jet plane (𝑁</a:t>
            </a:r>
            <a:r>
              <a:rPr lang="en-US" baseline="-25000" dirty="0"/>
              <a:t>Lund</a:t>
            </a:r>
            <a:r>
              <a:rPr lang="en-US" dirty="0"/>
              <a:t>), or along the primary clustering sequence (𝑁</a:t>
            </a:r>
            <a:r>
              <a:rPr lang="en-US" baseline="-25000" dirty="0"/>
              <a:t>Lund</a:t>
            </a:r>
            <a:r>
              <a:rPr lang="en-US" dirty="0"/>
              <a:t>    ): </a:t>
            </a:r>
          </a:p>
          <a:p>
            <a:pPr lvl="1"/>
            <a:r>
              <a:rPr lang="en-US" dirty="0"/>
              <a:t>different levels of sensitivity to perturbative and non-perturbative effects.</a:t>
            </a:r>
          </a:p>
          <a:p>
            <a:r>
              <a:rPr lang="en-US" dirty="0"/>
              <a:t>All unfolded for detector effects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965CB-E20E-5121-001F-7B234F28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F8D8-204B-36D5-81B2-CB8AEC7B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A1B4-2B39-531A-4346-AE4AD081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7</a:t>
            </a:fld>
            <a:endParaRPr lang="en-US"/>
          </a:p>
        </p:txBody>
      </p:sp>
      <p:pic>
        <p:nvPicPr>
          <p:cNvPr id="8" name="Picture 7" descr="A diagram of a graph&#10;&#10;Description automatically generated">
            <a:extLst>
              <a:ext uri="{FF2B5EF4-FFF2-40B4-BE49-F238E27FC236}">
                <a16:creationId xmlns:a16="http://schemas.microsoft.com/office/drawing/2014/main" id="{51ED616C-53BB-9480-2082-8CA0636C76E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73491" y="1419226"/>
            <a:ext cx="5592362" cy="511809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F9A059E-2E3F-E694-3AE5-2F8434F19C88}"/>
              </a:ext>
            </a:extLst>
          </p:cNvPr>
          <p:cNvSpPr txBox="1"/>
          <p:nvPr/>
        </p:nvSpPr>
        <p:spPr>
          <a:xfrm>
            <a:off x="3247766" y="4808412"/>
            <a:ext cx="7454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aseline="30000" dirty="0"/>
              <a:t>Primary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0514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790-D320-E15A-F380-FCB0F60FE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Lund </a:t>
            </a:r>
            <a:r>
              <a:rPr lang="en-US" dirty="0" err="1"/>
              <a:t>Subjet</a:t>
            </a:r>
            <a:r>
              <a:rPr lang="en-US" dirty="0"/>
              <a:t> Multiplicities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4F108-5F80-4F0E-AD64-6D2E9DAFD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444" y="1603376"/>
            <a:ext cx="4638991" cy="3962536"/>
          </a:xfrm>
        </p:spPr>
        <p:txBody>
          <a:bodyPr>
            <a:normAutofit/>
          </a:bodyPr>
          <a:lstStyle/>
          <a:p>
            <a:r>
              <a:rPr lang="en-GB" sz="2200" dirty="0">
                <a:effectLst/>
              </a:rPr>
              <a:t>Measure </a:t>
            </a:r>
            <a:r>
              <a:rPr lang="en-US" sz="2400" dirty="0"/>
              <a:t>𝑁</a:t>
            </a:r>
            <a:r>
              <a:rPr lang="en-US" sz="2400" baseline="-25000" dirty="0"/>
              <a:t>Lund  </a:t>
            </a:r>
            <a:r>
              <a:rPr lang="en-US" sz="2400" dirty="0"/>
              <a:t>and 𝑁</a:t>
            </a:r>
            <a:r>
              <a:rPr lang="en-US" sz="2400" baseline="-25000" dirty="0"/>
              <a:t>Lund</a:t>
            </a:r>
            <a:r>
              <a:rPr lang="en-US" sz="2400" dirty="0"/>
              <a:t>       </a:t>
            </a:r>
            <a:r>
              <a:rPr lang="en-GB" sz="2200" dirty="0">
                <a:effectLst/>
              </a:rPr>
              <a:t>differentially in up to five bins of jet </a:t>
            </a:r>
            <a:r>
              <a:rPr lang="en-GB" sz="2200" dirty="0" err="1">
                <a:effectLst/>
              </a:rPr>
              <a:t>p</a:t>
            </a:r>
            <a:r>
              <a:rPr lang="en-GB" sz="2200" baseline="-25000" dirty="0" err="1">
                <a:effectLst/>
              </a:rPr>
              <a:t>T</a:t>
            </a:r>
            <a:r>
              <a:rPr lang="en-GB" sz="2200" dirty="0">
                <a:effectLst/>
              </a:rPr>
              <a:t> between 300 GeV and 4500 GeV, for eight different emission </a:t>
            </a:r>
            <a:r>
              <a:rPr lang="en-GB" sz="2200" dirty="0" err="1">
                <a:effectLst/>
              </a:rPr>
              <a:t>k</a:t>
            </a:r>
            <a:r>
              <a:rPr lang="en-GB" sz="2200" baseline="-25000" dirty="0" err="1">
                <a:effectLst/>
              </a:rPr>
              <a:t>T</a:t>
            </a:r>
            <a:r>
              <a:rPr lang="en-GB" sz="2200" dirty="0">
                <a:effectLst/>
              </a:rPr>
              <a:t> requirements ( </a:t>
            </a:r>
            <a:r>
              <a:rPr lang="en-GB" sz="2200" dirty="0" err="1">
                <a:effectLst/>
              </a:rPr>
              <a:t>k</a:t>
            </a:r>
            <a:r>
              <a:rPr lang="en-GB" sz="2200" baseline="-25000" dirty="0" err="1">
                <a:effectLst/>
              </a:rPr>
              <a:t>T</a:t>
            </a:r>
            <a:r>
              <a:rPr lang="en-GB" sz="2200" dirty="0">
                <a:effectLst/>
              </a:rPr>
              <a:t> &gt; 0.5 GeV, 1 GeV, 2 GeV, 5 GeV, 10 GeV, 20 GeV,        50 GeV and 100 GeV) </a:t>
            </a:r>
          </a:p>
          <a:p>
            <a:r>
              <a:rPr lang="en-US" sz="2200" dirty="0">
                <a:sym typeface="Wingdings" pitchFamily="2" charset="2"/>
              </a:rPr>
              <a:t>Examples, of 16 double-differential measurements (d</a:t>
            </a:r>
            <a:r>
              <a:rPr lang="en-US" sz="2200" baseline="30000" dirty="0">
                <a:sym typeface="Wingdings" pitchFamily="2" charset="2"/>
              </a:rPr>
              <a:t>2</a:t>
            </a:r>
            <a:r>
              <a:rPr lang="en-US" sz="2200" dirty="0">
                <a:latin typeface="Symbol" pitchFamily="2" charset="2"/>
                <a:sym typeface="Wingdings" pitchFamily="2" charset="2"/>
              </a:rPr>
              <a:t>s</a:t>
            </a:r>
            <a:r>
              <a:rPr lang="en-US" sz="2200" dirty="0">
                <a:sym typeface="Wingdings" pitchFamily="2" charset="2"/>
              </a:rPr>
              <a:t>/</a:t>
            </a:r>
            <a:r>
              <a:rPr lang="en-US" sz="2200" dirty="0" err="1">
                <a:sym typeface="Wingdings" pitchFamily="2" charset="2"/>
              </a:rPr>
              <a:t>dNdp</a:t>
            </a:r>
            <a:r>
              <a:rPr lang="en-US" sz="2200" baseline="-25000" dirty="0" err="1">
                <a:sym typeface="Wingdings" pitchFamily="2" charset="2"/>
              </a:rPr>
              <a:t>T</a:t>
            </a:r>
            <a:r>
              <a:rPr lang="en-US" sz="2200" dirty="0">
                <a:sym typeface="Wingdings" pitchFamily="2" charset="2"/>
              </a:rPr>
              <a:t>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965CB-E20E-5121-001F-7B234F28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F8D8-204B-36D5-81B2-CB8AEC7B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A1B4-2B39-531A-4346-AE4AD081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8</a:t>
            </a:fld>
            <a:endParaRPr lang="en-US"/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5D7BBDCF-E219-FBE9-FC3C-6449478AF0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33252" y="136525"/>
            <a:ext cx="70627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A836EF-E9DD-AB37-2BC6-2EDB88E98FB2}"/>
              </a:ext>
            </a:extLst>
          </p:cNvPr>
          <p:cNvSpPr txBox="1"/>
          <p:nvPr/>
        </p:nvSpPr>
        <p:spPr>
          <a:xfrm>
            <a:off x="3236742" y="1582615"/>
            <a:ext cx="7454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aseline="30000" dirty="0"/>
              <a:t>Primary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03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25790-D320-E15A-F380-FCB0F60FE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Lund </a:t>
            </a:r>
            <a:r>
              <a:rPr lang="en-US" dirty="0" err="1"/>
              <a:t>Subjet</a:t>
            </a:r>
            <a:r>
              <a:rPr lang="en-US" dirty="0"/>
              <a:t> Multiplicities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64F108-5F80-4F0E-AD64-6D2E9DAFD3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444" y="1603376"/>
            <a:ext cx="4638991" cy="3962536"/>
          </a:xfrm>
        </p:spPr>
        <p:txBody>
          <a:bodyPr>
            <a:normAutofit/>
          </a:bodyPr>
          <a:lstStyle/>
          <a:p>
            <a:r>
              <a:rPr lang="en-GB" sz="2200" dirty="0">
                <a:effectLst/>
              </a:rPr>
              <a:t>Measure </a:t>
            </a:r>
            <a:r>
              <a:rPr lang="en-US" sz="2400" dirty="0">
                <a:solidFill>
                  <a:srgbClr val="FF0000"/>
                </a:solidFill>
              </a:rPr>
              <a:t>𝑁</a:t>
            </a:r>
            <a:r>
              <a:rPr lang="en-US" sz="2400" baseline="-25000" dirty="0">
                <a:solidFill>
                  <a:srgbClr val="FF0000"/>
                </a:solidFill>
              </a:rPr>
              <a:t>Lund  </a:t>
            </a:r>
            <a:r>
              <a:rPr lang="en-US" sz="2400" dirty="0"/>
              <a:t>and 𝑁</a:t>
            </a:r>
            <a:r>
              <a:rPr lang="en-US" sz="2400" baseline="-25000" dirty="0"/>
              <a:t>Lund</a:t>
            </a:r>
            <a:r>
              <a:rPr lang="en-US" sz="2400" dirty="0"/>
              <a:t>       </a:t>
            </a:r>
            <a:r>
              <a:rPr lang="en-GB" sz="2200" dirty="0">
                <a:effectLst/>
              </a:rPr>
              <a:t>differentially in up to five bins of jet </a:t>
            </a:r>
            <a:r>
              <a:rPr lang="en-GB" sz="2200" dirty="0" err="1">
                <a:effectLst/>
              </a:rPr>
              <a:t>p</a:t>
            </a:r>
            <a:r>
              <a:rPr lang="en-GB" sz="2200" baseline="-25000" dirty="0" err="1">
                <a:effectLst/>
              </a:rPr>
              <a:t>T</a:t>
            </a:r>
            <a:r>
              <a:rPr lang="en-GB" sz="2200" dirty="0">
                <a:effectLst/>
              </a:rPr>
              <a:t> between 300 GeV and 4500 GeV, for eight different emission </a:t>
            </a:r>
            <a:r>
              <a:rPr lang="en-GB" sz="2200" dirty="0" err="1">
                <a:effectLst/>
              </a:rPr>
              <a:t>k</a:t>
            </a:r>
            <a:r>
              <a:rPr lang="en-GB" sz="2200" baseline="-25000" dirty="0" err="1">
                <a:effectLst/>
              </a:rPr>
              <a:t>T</a:t>
            </a:r>
            <a:r>
              <a:rPr lang="en-GB" sz="2200" dirty="0">
                <a:effectLst/>
              </a:rPr>
              <a:t> requirements ( </a:t>
            </a:r>
            <a:r>
              <a:rPr lang="en-GB" sz="2200" dirty="0" err="1">
                <a:effectLst/>
              </a:rPr>
              <a:t>k</a:t>
            </a:r>
            <a:r>
              <a:rPr lang="en-GB" sz="2200" baseline="-25000" dirty="0" err="1">
                <a:effectLst/>
              </a:rPr>
              <a:t>T</a:t>
            </a:r>
            <a:r>
              <a:rPr lang="en-GB" sz="2200" dirty="0">
                <a:effectLst/>
              </a:rPr>
              <a:t> &gt; 0.5 GeV, </a:t>
            </a:r>
            <a:r>
              <a:rPr lang="en-GB" sz="2200" dirty="0">
                <a:solidFill>
                  <a:srgbClr val="FF0000"/>
                </a:solidFill>
                <a:effectLst/>
              </a:rPr>
              <a:t>1 GeV</a:t>
            </a:r>
            <a:r>
              <a:rPr lang="en-GB" sz="2200" dirty="0">
                <a:effectLst/>
              </a:rPr>
              <a:t>, 2 GeV, 5 GeV, 10 GeV, 20 GeV,        50 GeV and 100 GeV)</a:t>
            </a:r>
          </a:p>
          <a:p>
            <a:r>
              <a:rPr lang="en-US" sz="2200" dirty="0">
                <a:sym typeface="Wingdings" pitchFamily="2" charset="2"/>
              </a:rPr>
              <a:t>Examples, of 16 double-differential measurements (d</a:t>
            </a:r>
            <a:r>
              <a:rPr lang="en-US" sz="2200" baseline="30000" dirty="0">
                <a:sym typeface="Wingdings" pitchFamily="2" charset="2"/>
              </a:rPr>
              <a:t>2</a:t>
            </a:r>
            <a:r>
              <a:rPr lang="en-US" sz="2200" dirty="0">
                <a:latin typeface="Symbol" pitchFamily="2" charset="2"/>
                <a:sym typeface="Wingdings" pitchFamily="2" charset="2"/>
              </a:rPr>
              <a:t>s</a:t>
            </a:r>
            <a:r>
              <a:rPr lang="en-US" sz="2200" dirty="0">
                <a:sym typeface="Wingdings" pitchFamily="2" charset="2"/>
              </a:rPr>
              <a:t>/</a:t>
            </a:r>
            <a:r>
              <a:rPr lang="en-US" sz="2200" dirty="0" err="1">
                <a:sym typeface="Wingdings" pitchFamily="2" charset="2"/>
              </a:rPr>
              <a:t>dNdp</a:t>
            </a:r>
            <a:r>
              <a:rPr lang="en-US" sz="2200" baseline="-25000" dirty="0" err="1">
                <a:sym typeface="Wingdings" pitchFamily="2" charset="2"/>
              </a:rPr>
              <a:t>T</a:t>
            </a:r>
            <a:r>
              <a:rPr lang="en-US" sz="2200" dirty="0">
                <a:sym typeface="Wingdings" pitchFamily="2" charset="2"/>
              </a:rPr>
              <a:t>)</a:t>
            </a:r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6965CB-E20E-5121-001F-7B234F281E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Feb 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58F8D8-204B-36D5-81B2-CB8AEC7B8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Jon Butterworth: LLWI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31A1B4-2B39-531A-4346-AE4AD0817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8E1A7D-2EFE-EA4C-9BCB-89182D605005}" type="slidenum">
              <a:rPr lang="en-US" smtClean="0"/>
              <a:t>9</a:t>
            </a:fld>
            <a:endParaRPr lang="en-US"/>
          </a:p>
        </p:txBody>
      </p:sp>
      <p:sp>
        <p:nvSpPr>
          <p:cNvPr id="10" name="AutoShape 2">
            <a:extLst>
              <a:ext uri="{FF2B5EF4-FFF2-40B4-BE49-F238E27FC236}">
                <a16:creationId xmlns:a16="http://schemas.microsoft.com/office/drawing/2014/main" id="{5D7BBDCF-E219-FBE9-FC3C-6449478AF0D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033252" y="136525"/>
            <a:ext cx="70627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0A836EF-E9DD-AB37-2BC6-2EDB88E98FB2}"/>
              </a:ext>
            </a:extLst>
          </p:cNvPr>
          <p:cNvSpPr txBox="1"/>
          <p:nvPr/>
        </p:nvSpPr>
        <p:spPr>
          <a:xfrm>
            <a:off x="3236742" y="1582615"/>
            <a:ext cx="7454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aseline="30000" dirty="0"/>
              <a:t>Primary</a:t>
            </a:r>
            <a:endParaRPr lang="en-US" dirty="0"/>
          </a:p>
        </p:txBody>
      </p:sp>
      <p:pic>
        <p:nvPicPr>
          <p:cNvPr id="7" name="Picture 6" descr="A graph of data and numbers&#10;&#10;Description automatically generated with medium confidence">
            <a:extLst>
              <a:ext uri="{FF2B5EF4-FFF2-40B4-BE49-F238E27FC236}">
                <a16:creationId xmlns:a16="http://schemas.microsoft.com/office/drawing/2014/main" id="{8D38C7C5-C814-3DD0-8D75-4C4CDB9050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8030" y="1323241"/>
            <a:ext cx="2840411" cy="2754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1227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58194</TotalTime>
  <Words>1752</Words>
  <Application>Microsoft Macintosh PowerPoint</Application>
  <PresentationFormat>On-screen Show (4:3)</PresentationFormat>
  <Paragraphs>193</Paragraphs>
  <Slides>22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3" baseType="lpstr">
      <vt:lpstr>Arial</vt:lpstr>
      <vt:lpstr>Calibri</vt:lpstr>
      <vt:lpstr>Helvetica</vt:lpstr>
      <vt:lpstr>NewTXBMI</vt:lpstr>
      <vt:lpstr>Symbol</vt:lpstr>
      <vt:lpstr>TeXGyreHeros</vt:lpstr>
      <vt:lpstr>TeXGyreTermesX</vt:lpstr>
      <vt:lpstr>Times</vt:lpstr>
      <vt:lpstr>txbmiaX</vt:lpstr>
      <vt:lpstr>txbsys</vt:lpstr>
      <vt:lpstr>Office Theme</vt:lpstr>
      <vt:lpstr>Measurements of QCD with the</vt:lpstr>
      <vt:lpstr>Motivation</vt:lpstr>
      <vt:lpstr>Recent Highlights</vt:lpstr>
      <vt:lpstr>PowerPoint Presentation</vt:lpstr>
      <vt:lpstr>PowerPoint Presentation</vt:lpstr>
      <vt:lpstr>Jet substructure</vt:lpstr>
      <vt:lpstr>Lund Subjet Multiplicities</vt:lpstr>
      <vt:lpstr>Lund Subjet Multiplicities</vt:lpstr>
      <vt:lpstr>Lund Subjet Multiplicities</vt:lpstr>
      <vt:lpstr>Lund Subjet Multiplicities</vt:lpstr>
      <vt:lpstr>Lund Subjet Multiplicities</vt:lpstr>
      <vt:lpstr>Lund Subjet Multiplicities</vt:lpstr>
      <vt:lpstr>Lund Subjet Multiplicities</vt:lpstr>
      <vt:lpstr>Lund Subjet Multiplicities</vt:lpstr>
      <vt:lpstr>Lund Subjet Multiplicities</vt:lpstr>
      <vt:lpstr>Lund Subjet Multiplicities</vt:lpstr>
      <vt:lpstr>Jet Substructure in Boosted 𝒕 𝒕 ̄ Events</vt:lpstr>
      <vt:lpstr>Jet Substructure in Boosted 𝒕 𝒕 ̄ Events</vt:lpstr>
      <vt:lpstr>Strong-coupling Constant from the Recoil of 𝒁 Bosons</vt:lpstr>
      <vt:lpstr>Strong-coupling Constant from the Recoil of 𝒁 Bosons</vt:lpstr>
      <vt:lpstr>Strong-coupling Constant from the Recoil of 𝒁 Bosons</vt:lpstr>
      <vt:lpstr>Summary</vt:lpstr>
    </vt:vector>
  </TitlesOfParts>
  <Company>UCL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Butterworth</dc:creator>
  <cp:lastModifiedBy>Butterworth, Jonathan</cp:lastModifiedBy>
  <cp:revision>319</cp:revision>
  <dcterms:created xsi:type="dcterms:W3CDTF">2015-04-11T13:53:50Z</dcterms:created>
  <dcterms:modified xsi:type="dcterms:W3CDTF">2024-02-20T17:29:18Z</dcterms:modified>
</cp:coreProperties>
</file>