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9" r:id="rId1"/>
    <p:sldMasterId id="2147483727" r:id="rId2"/>
  </p:sldMasterIdLst>
  <p:notesMasterIdLst>
    <p:notesMasterId r:id="rId28"/>
  </p:notesMasterIdLst>
  <p:handoutMasterIdLst>
    <p:handoutMasterId r:id="rId29"/>
  </p:handoutMasterIdLst>
  <p:sldIdLst>
    <p:sldId id="621" r:id="rId3"/>
    <p:sldId id="622" r:id="rId4"/>
    <p:sldId id="307" r:id="rId5"/>
    <p:sldId id="547" r:id="rId6"/>
    <p:sldId id="264" r:id="rId7"/>
    <p:sldId id="577" r:id="rId8"/>
    <p:sldId id="294" r:id="rId9"/>
    <p:sldId id="628" r:id="rId10"/>
    <p:sldId id="576" r:id="rId11"/>
    <p:sldId id="265" r:id="rId12"/>
    <p:sldId id="261" r:id="rId13"/>
    <p:sldId id="655" r:id="rId14"/>
    <p:sldId id="549" r:id="rId15"/>
    <p:sldId id="646" r:id="rId16"/>
    <p:sldId id="658" r:id="rId17"/>
    <p:sldId id="659" r:id="rId18"/>
    <p:sldId id="656" r:id="rId19"/>
    <p:sldId id="650" r:id="rId20"/>
    <p:sldId id="596" r:id="rId21"/>
    <p:sldId id="595" r:id="rId22"/>
    <p:sldId id="259" r:id="rId23"/>
    <p:sldId id="299" r:id="rId24"/>
    <p:sldId id="602" r:id="rId25"/>
    <p:sldId id="587" r:id="rId26"/>
    <p:sldId id="556" r:id="rId27"/>
  </p:sldIdLst>
  <p:sldSz cx="9144000" cy="5143500" type="screen16x9"/>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9">
          <p15:clr>
            <a:srgbClr val="A4A3A4"/>
          </p15:clr>
        </p15:guide>
        <p15:guide id="2" orient="horz" pos="3002">
          <p15:clr>
            <a:srgbClr val="A4A3A4"/>
          </p15:clr>
        </p15:guide>
        <p15:guide id="3"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ine, Thomas Carter" initials="BTC" lastIdx="1" clrIdx="0">
    <p:extLst>
      <p:ext uri="{19B8F6BF-5375-455C-9EA6-DF929625EA0E}">
        <p15:presenceInfo xmlns:p15="http://schemas.microsoft.com/office/powerpoint/2012/main" userId="S::braine1@llnl.gov::6514976f-b1c7-41c0-ade1-95bdc6eb6260" providerId="AD"/>
      </p:ext>
    </p:extLst>
  </p:cmAuthor>
  <p:cmAuthor id="2" name="Woollett, Nathan" initials="WN" lastIdx="1" clrIdx="1">
    <p:extLst>
      <p:ext uri="{19B8F6BF-5375-455C-9EA6-DF929625EA0E}">
        <p15:presenceInfo xmlns:p15="http://schemas.microsoft.com/office/powerpoint/2012/main" userId="S::woollett2@llnl.gov::8f9770fc-a3ad-400f-86a5-ed8053ebd30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F4F97"/>
    <a:srgbClr val="C00000"/>
    <a:srgbClr val="1F497D"/>
    <a:srgbClr val="32BF72"/>
    <a:srgbClr val="000000"/>
    <a:srgbClr val="F6CE86"/>
    <a:srgbClr val="AEF8E5"/>
    <a:srgbClr val="0A8464"/>
    <a:srgbClr val="0DB7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2473" autoAdjust="0"/>
  </p:normalViewPr>
  <p:slideViewPr>
    <p:cSldViewPr snapToGrid="0">
      <p:cViewPr varScale="1">
        <p:scale>
          <a:sx n="123" d="100"/>
          <a:sy n="123" d="100"/>
        </p:scale>
        <p:origin x="75" y="135"/>
      </p:cViewPr>
      <p:guideLst>
        <p:guide orient="horz" pos="679"/>
        <p:guide orient="horz" pos="300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Objects="1">
      <p:cViewPr varScale="1">
        <p:scale>
          <a:sx n="117" d="100"/>
          <a:sy n="117" d="100"/>
        </p:scale>
        <p:origin x="5052" y="10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8" Type="http://schemas.openxmlformats.org/officeDocument/2006/relationships/slide" Target="slides/slide6.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0-10-14T15:22:45.743" idx="1">
    <p:pos x="3175" y="1741"/>
    <p:text>Does this make sense? Seems like a sentence fragment.</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vl1pPr>
          </a:lstStyle>
          <a:p>
            <a:endParaRPr lang="en-US" dirty="0">
              <a:latin typeface="Arial"/>
            </a:endParaRPr>
          </a:p>
        </p:txBody>
      </p:sp>
      <p:sp>
        <p:nvSpPr>
          <p:cNvPr id="3" name="Date Placeholder 2"/>
          <p:cNvSpPr>
            <a:spLocks noGrp="1"/>
          </p:cNvSpPr>
          <p:nvPr>
            <p:ph type="dt" sz="quarter" idx="1"/>
          </p:nvPr>
        </p:nvSpPr>
        <p:spPr>
          <a:xfrm>
            <a:off x="3978132" y="2"/>
            <a:ext cx="3043343" cy="465455"/>
          </a:xfrm>
          <a:prstGeom prst="rect">
            <a:avLst/>
          </a:prstGeom>
        </p:spPr>
        <p:txBody>
          <a:bodyPr vert="horz" lIns="93253" tIns="46627" rIns="93253" bIns="46627" rtlCol="0"/>
          <a:lstStyle>
            <a:lvl1pPr algn="r">
              <a:defRPr sz="1100"/>
            </a:lvl1pPr>
          </a:lstStyle>
          <a:p>
            <a:fld id="{0EB6AA1B-3F9E-453C-97FD-B5C233E1C9F7}" type="datetime1">
              <a:rPr lang="en-US" smtClean="0">
                <a:latin typeface="Arial"/>
              </a:rPr>
              <a:t>2/19/2024</a:t>
            </a:fld>
            <a:endParaRPr lang="en-US" dirty="0">
              <a:latin typeface="Arial"/>
            </a:endParaRPr>
          </a:p>
        </p:txBody>
      </p:sp>
      <p:sp>
        <p:nvSpPr>
          <p:cNvPr id="4" name="Footer Placeholder 3"/>
          <p:cNvSpPr>
            <a:spLocks noGrp="1"/>
          </p:cNvSpPr>
          <p:nvPr>
            <p:ph type="ftr" sz="quarter" idx="2"/>
          </p:nvPr>
        </p:nvSpPr>
        <p:spPr>
          <a:xfrm>
            <a:off x="0" y="8842031"/>
            <a:ext cx="3043343" cy="465455"/>
          </a:xfrm>
          <a:prstGeom prst="rect">
            <a:avLst/>
          </a:prstGeom>
        </p:spPr>
        <p:txBody>
          <a:bodyPr vert="horz" lIns="93253" tIns="46627" rIns="93253" bIns="46627" rtlCol="0" anchor="b"/>
          <a:lstStyle>
            <a:lvl1pPr algn="l">
              <a:defRPr sz="1100"/>
            </a:lvl1pPr>
          </a:lstStyle>
          <a:p>
            <a:endParaRPr lang="en-US" dirty="0">
              <a:latin typeface="Arial"/>
            </a:endParaRPr>
          </a:p>
        </p:txBody>
      </p:sp>
      <p:sp>
        <p:nvSpPr>
          <p:cNvPr id="5" name="Slide Number Placeholder 4"/>
          <p:cNvSpPr>
            <a:spLocks noGrp="1"/>
          </p:cNvSpPr>
          <p:nvPr>
            <p:ph type="sldNum" sz="quarter" idx="3"/>
          </p:nvPr>
        </p:nvSpPr>
        <p:spPr>
          <a:xfrm>
            <a:off x="3978132" y="8842031"/>
            <a:ext cx="3043343" cy="465455"/>
          </a:xfrm>
          <a:prstGeom prst="rect">
            <a:avLst/>
          </a:prstGeom>
        </p:spPr>
        <p:txBody>
          <a:bodyPr vert="horz" lIns="93253" tIns="46627" rIns="93253" bIns="46627" rtlCol="0" anchor="b"/>
          <a:lstStyle>
            <a:lvl1pPr algn="r">
              <a:defRPr sz="1100"/>
            </a:lvl1pPr>
          </a:lstStyle>
          <a:p>
            <a:fld id="{CE221CE3-F987-1944-AB66-8BE5522C5EC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332284817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atin typeface="Arial"/>
              </a:defRPr>
            </a:lvl1pPr>
          </a:lstStyle>
          <a:p>
            <a:endParaRPr lang="en-US" dirty="0"/>
          </a:p>
        </p:txBody>
      </p:sp>
      <p:sp>
        <p:nvSpPr>
          <p:cNvPr id="3" name="Date Placeholder 2"/>
          <p:cNvSpPr>
            <a:spLocks noGrp="1"/>
          </p:cNvSpPr>
          <p:nvPr>
            <p:ph type="dt" idx="1"/>
          </p:nvPr>
        </p:nvSpPr>
        <p:spPr>
          <a:xfrm>
            <a:off x="3978132" y="2"/>
            <a:ext cx="3043343" cy="465455"/>
          </a:xfrm>
          <a:prstGeom prst="rect">
            <a:avLst/>
          </a:prstGeom>
        </p:spPr>
        <p:txBody>
          <a:bodyPr vert="horz" lIns="93253" tIns="46627" rIns="93253" bIns="46627" rtlCol="0"/>
          <a:lstStyle>
            <a:lvl1pPr algn="r">
              <a:defRPr sz="1100">
                <a:latin typeface="Arial"/>
              </a:defRPr>
            </a:lvl1pPr>
          </a:lstStyle>
          <a:p>
            <a:fld id="{E4B5F0D6-50E3-4DE4-87A2-89B024287680}" type="datetime1">
              <a:rPr lang="en-US" smtClean="0"/>
              <a:t>2/19/2024</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253" tIns="46627" rIns="93253" bIns="46627" rtlCol="0" anchor="ctr"/>
          <a:lstStyle/>
          <a:p>
            <a:endParaRPr lang="en-US" dirty="0"/>
          </a:p>
        </p:txBody>
      </p:sp>
      <p:sp>
        <p:nvSpPr>
          <p:cNvPr id="5" name="Notes Placeholder 4"/>
          <p:cNvSpPr>
            <a:spLocks noGrp="1"/>
          </p:cNvSpPr>
          <p:nvPr>
            <p:ph type="body" sz="quarter" idx="3"/>
          </p:nvPr>
        </p:nvSpPr>
        <p:spPr>
          <a:xfrm>
            <a:off x="702310" y="4421825"/>
            <a:ext cx="5618480" cy="4189095"/>
          </a:xfrm>
          <a:prstGeom prst="rect">
            <a:avLst/>
          </a:prstGeom>
        </p:spPr>
        <p:txBody>
          <a:bodyPr vert="horz" lIns="93253" tIns="46627" rIns="93253" bIns="4662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42031"/>
            <a:ext cx="3043343" cy="465455"/>
          </a:xfrm>
          <a:prstGeom prst="rect">
            <a:avLst/>
          </a:prstGeom>
        </p:spPr>
        <p:txBody>
          <a:bodyPr vert="horz" lIns="93253" tIns="46627" rIns="93253" bIns="46627" rtlCol="0" anchor="b"/>
          <a:lstStyle>
            <a:lvl1pPr algn="l">
              <a:defRPr sz="1100">
                <a:latin typeface="Arial"/>
              </a:defRPr>
            </a:lvl1pPr>
          </a:lstStyle>
          <a:p>
            <a:endParaRPr lang="en-US" dirty="0"/>
          </a:p>
        </p:txBody>
      </p:sp>
      <p:sp>
        <p:nvSpPr>
          <p:cNvPr id="7" name="Slide Number Placeholder 6"/>
          <p:cNvSpPr>
            <a:spLocks noGrp="1"/>
          </p:cNvSpPr>
          <p:nvPr>
            <p:ph type="sldNum" sz="quarter" idx="5"/>
          </p:nvPr>
        </p:nvSpPr>
        <p:spPr>
          <a:xfrm>
            <a:off x="3978132" y="8842031"/>
            <a:ext cx="3043343" cy="465455"/>
          </a:xfrm>
          <a:prstGeom prst="rect">
            <a:avLst/>
          </a:prstGeom>
        </p:spPr>
        <p:txBody>
          <a:bodyPr vert="horz" lIns="93253" tIns="46627" rIns="93253" bIns="46627" rtlCol="0" anchor="b"/>
          <a:lstStyle>
            <a:lvl1pPr algn="r">
              <a:defRPr sz="1100">
                <a:latin typeface="Arial"/>
              </a:defRPr>
            </a:lvl1pPr>
          </a:lstStyle>
          <a:p>
            <a:fld id="{4CFDF800-FE0E-A944-8AC1-D57C07B352FC}" type="slidenum">
              <a:rPr lang="en-US" smtClean="0"/>
              <a:pPr/>
              <a:t>‹#›</a:t>
            </a:fld>
            <a:endParaRPr lang="en-US" dirty="0"/>
          </a:p>
        </p:txBody>
      </p:sp>
    </p:spTree>
    <p:extLst>
      <p:ext uri="{BB962C8B-B14F-4D97-AF65-F5344CB8AC3E}">
        <p14:creationId xmlns:p14="http://schemas.microsoft.com/office/powerpoint/2010/main" val="3516765093"/>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fld id="{4CFDF800-FE0E-A944-8AC1-D57C07B352FC}" type="slidenum">
              <a:rPr lang="en-US" smtClean="0"/>
              <a:pPr/>
              <a:t>1</a:t>
            </a:fld>
            <a:endParaRPr lang="en-US" dirty="0"/>
          </a:p>
        </p:txBody>
      </p:sp>
      <p:sp>
        <p:nvSpPr>
          <p:cNvPr id="5" name="Date Placeholder 4">
            <a:extLst>
              <a:ext uri="{FF2B5EF4-FFF2-40B4-BE49-F238E27FC236}">
                <a16:creationId xmlns:a16="http://schemas.microsoft.com/office/drawing/2014/main" id="{827D6BA8-B9DF-4E5B-8981-BB3354BCE39D}"/>
              </a:ext>
            </a:extLst>
          </p:cNvPr>
          <p:cNvSpPr>
            <a:spLocks noGrp="1"/>
          </p:cNvSpPr>
          <p:nvPr>
            <p:ph type="dt" idx="1"/>
          </p:nvPr>
        </p:nvSpPr>
        <p:spPr/>
        <p:txBody>
          <a:bodyPr/>
          <a:lstStyle/>
          <a:p>
            <a:fld id="{8A763146-0E6D-48D7-8E36-A5C7F456A457}" type="datetime1">
              <a:rPr lang="en-US" smtClean="0"/>
              <a:t>2/19/2024</a:t>
            </a:fld>
            <a:endParaRPr lang="en-US" dirty="0"/>
          </a:p>
        </p:txBody>
      </p:sp>
    </p:spTree>
    <p:extLst>
      <p:ext uri="{BB962C8B-B14F-4D97-AF65-F5344CB8AC3E}">
        <p14:creationId xmlns:p14="http://schemas.microsoft.com/office/powerpoint/2010/main" val="1448349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Primakoff effect: axions produced by double photons (Solar axion generation</a:t>
            </a:r>
          </a:p>
          <a:p>
            <a:r>
              <a:rPr lang="en-US" dirty="0"/>
              <a:t>Inverse: axion decay</a:t>
            </a:r>
          </a:p>
          <a:p>
            <a:r>
              <a:rPr lang="en-US" dirty="0"/>
              <a:t>Haloscope: small beta means a very narrow </a:t>
            </a:r>
            <a:r>
              <a:rPr lang="en-US" dirty="0" err="1"/>
              <a:t>lineshape</a:t>
            </a:r>
            <a:r>
              <a:rPr lang="en-US" dirty="0"/>
              <a:t> for the halo axions, hence the need to scan in frequency</a:t>
            </a:r>
          </a:p>
        </p:txBody>
      </p:sp>
      <p:sp>
        <p:nvSpPr>
          <p:cNvPr id="4" name="Slide Number Placeholder 3"/>
          <p:cNvSpPr>
            <a:spLocks noGrp="1"/>
          </p:cNvSpPr>
          <p:nvPr>
            <p:ph type="sldNum" sz="quarter" idx="5"/>
          </p:nvPr>
        </p:nvSpPr>
        <p:spPr/>
        <p:txBody>
          <a:bodyPr/>
          <a:lstStyle/>
          <a:p>
            <a:fld id="{4CFDF800-FE0E-A944-8AC1-D57C07B352FC}" type="slidenum">
              <a:rPr lang="en-US" smtClean="0"/>
              <a:pPr/>
              <a:t>4</a:t>
            </a:fld>
            <a:endParaRPr lang="en-US" dirty="0"/>
          </a:p>
        </p:txBody>
      </p:sp>
      <p:sp>
        <p:nvSpPr>
          <p:cNvPr id="5" name="Date Placeholder 4">
            <a:extLst>
              <a:ext uri="{FF2B5EF4-FFF2-40B4-BE49-F238E27FC236}">
                <a16:creationId xmlns:a16="http://schemas.microsoft.com/office/drawing/2014/main" id="{57182940-D848-4AE0-9B87-841D25F8206A}"/>
              </a:ext>
            </a:extLst>
          </p:cNvPr>
          <p:cNvSpPr>
            <a:spLocks noGrp="1"/>
          </p:cNvSpPr>
          <p:nvPr>
            <p:ph type="dt" idx="1"/>
          </p:nvPr>
        </p:nvSpPr>
        <p:spPr/>
        <p:txBody>
          <a:bodyPr/>
          <a:lstStyle/>
          <a:p>
            <a:fld id="{0F588C96-A0C7-4E53-B582-09CA012A5702}" type="datetime1">
              <a:rPr lang="en-US" smtClean="0"/>
              <a:t>2/19/2024</a:t>
            </a:fld>
            <a:endParaRPr lang="en-US" dirty="0"/>
          </a:p>
        </p:txBody>
      </p:sp>
    </p:spTree>
    <p:extLst>
      <p:ext uri="{BB962C8B-B14F-4D97-AF65-F5344CB8AC3E}">
        <p14:creationId xmlns:p14="http://schemas.microsoft.com/office/powerpoint/2010/main" val="3241377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for better picture</a:t>
            </a:r>
          </a:p>
        </p:txBody>
      </p:sp>
      <p:sp>
        <p:nvSpPr>
          <p:cNvPr id="4" name="Slide Number Placeholder 3"/>
          <p:cNvSpPr>
            <a:spLocks noGrp="1"/>
          </p:cNvSpPr>
          <p:nvPr>
            <p:ph type="sldNum" sz="quarter" idx="10"/>
          </p:nvPr>
        </p:nvSpPr>
        <p:spPr/>
        <p:txBody>
          <a:bodyPr/>
          <a:lstStyle/>
          <a:p>
            <a:fld id="{4CFDF800-FE0E-A944-8AC1-D57C07B352FC}" type="slidenum">
              <a:rPr lang="en-US" smtClean="0"/>
              <a:pPr/>
              <a:t>9</a:t>
            </a:fld>
            <a:endParaRPr lang="en-US" dirty="0"/>
          </a:p>
        </p:txBody>
      </p:sp>
      <p:sp>
        <p:nvSpPr>
          <p:cNvPr id="5" name="Date Placeholder 4">
            <a:extLst>
              <a:ext uri="{FF2B5EF4-FFF2-40B4-BE49-F238E27FC236}">
                <a16:creationId xmlns:a16="http://schemas.microsoft.com/office/drawing/2014/main" id="{996F4FB9-B2FB-4481-BE78-D5E575B086B9}"/>
              </a:ext>
            </a:extLst>
          </p:cNvPr>
          <p:cNvSpPr>
            <a:spLocks noGrp="1"/>
          </p:cNvSpPr>
          <p:nvPr>
            <p:ph type="dt" idx="1"/>
          </p:nvPr>
        </p:nvSpPr>
        <p:spPr/>
        <p:txBody>
          <a:bodyPr/>
          <a:lstStyle/>
          <a:p>
            <a:fld id="{0754270B-4046-405F-B3E9-2B664B3D08E7}" type="datetime1">
              <a:rPr lang="en-US" smtClean="0"/>
              <a:t>2/19/2024</a:t>
            </a:fld>
            <a:endParaRPr lang="en-US" dirty="0"/>
          </a:p>
        </p:txBody>
      </p:sp>
    </p:spTree>
    <p:extLst>
      <p:ext uri="{BB962C8B-B14F-4D97-AF65-F5344CB8AC3E}">
        <p14:creationId xmlns:p14="http://schemas.microsoft.com/office/powerpoint/2010/main" val="240361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14</a:t>
            </a:fld>
            <a:endParaRPr lang="en-US" dirty="0"/>
          </a:p>
        </p:txBody>
      </p:sp>
      <p:sp>
        <p:nvSpPr>
          <p:cNvPr id="5" name="Date Placeholder 4">
            <a:extLst>
              <a:ext uri="{FF2B5EF4-FFF2-40B4-BE49-F238E27FC236}">
                <a16:creationId xmlns:a16="http://schemas.microsoft.com/office/drawing/2014/main" id="{6D9B0EBA-7F16-480A-BCCD-BABBE2F2E98A}"/>
              </a:ext>
            </a:extLst>
          </p:cNvPr>
          <p:cNvSpPr>
            <a:spLocks noGrp="1"/>
          </p:cNvSpPr>
          <p:nvPr>
            <p:ph type="dt" idx="1"/>
          </p:nvPr>
        </p:nvSpPr>
        <p:spPr/>
        <p:txBody>
          <a:bodyPr/>
          <a:lstStyle/>
          <a:p>
            <a:fld id="{32EE952D-586A-4054-AFD3-414DA7DF10C7}" type="datetime1">
              <a:rPr lang="en-US" smtClean="0"/>
              <a:t>2/19/2024</a:t>
            </a:fld>
            <a:endParaRPr lang="en-US" dirty="0"/>
          </a:p>
        </p:txBody>
      </p:sp>
    </p:spTree>
    <p:extLst>
      <p:ext uri="{BB962C8B-B14F-4D97-AF65-F5344CB8AC3E}">
        <p14:creationId xmlns:p14="http://schemas.microsoft.com/office/powerpoint/2010/main" val="30015103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985332"/>
            <a:ext cx="9144000" cy="2743200"/>
          </a:xfrm>
          <a:prstGeom prst="rect">
            <a:avLst/>
          </a:prstGeom>
        </p:spPr>
      </p:pic>
      <p:sp>
        <p:nvSpPr>
          <p:cNvPr id="19" name="Rectangle 18"/>
          <p:cNvSpPr/>
          <p:nvPr userDrawn="1"/>
        </p:nvSpPr>
        <p:spPr>
          <a:xfrm>
            <a:off x="-378" y="4737717"/>
            <a:ext cx="9144000" cy="408660"/>
          </a:xfrm>
          <a:prstGeom prst="rect">
            <a:avLst/>
          </a:prstGeom>
          <a:gradFill flip="none" rotWithShape="1">
            <a:gsLst>
              <a:gs pos="0">
                <a:srgbClr val="294861"/>
              </a:gs>
              <a:gs pos="46000">
                <a:schemeClr val="accent1">
                  <a:lumMod val="50000"/>
                </a:schemeClr>
              </a:gs>
              <a:gs pos="100000">
                <a:srgbClr val="4388B8"/>
              </a:gs>
            </a:gsLst>
            <a:lin ang="16200000" scaled="1"/>
            <a:tileRect/>
          </a:gradFill>
          <a:ln>
            <a:noFill/>
          </a:ln>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600" dirty="0">
              <a:latin typeface="Arial"/>
            </a:endParaRPr>
          </a:p>
        </p:txBody>
      </p:sp>
      <p:sp>
        <p:nvSpPr>
          <p:cNvPr id="10" name="Title 9"/>
          <p:cNvSpPr>
            <a:spLocks noGrp="1"/>
          </p:cNvSpPr>
          <p:nvPr>
            <p:ph type="title" hasCustomPrompt="1"/>
          </p:nvPr>
        </p:nvSpPr>
        <p:spPr>
          <a:xfrm>
            <a:off x="457200" y="423844"/>
            <a:ext cx="8229600" cy="1085682"/>
          </a:xfrm>
        </p:spPr>
        <p:txBody>
          <a:bodyPr anchor="b" anchorCtr="0"/>
          <a:lstStyle>
            <a:lvl1pPr>
              <a:lnSpc>
                <a:spcPts val="3800"/>
              </a:lnSpc>
              <a:defRPr sz="2800" b="1" i="0">
                <a:solidFill>
                  <a:schemeClr val="accent1">
                    <a:lumMod val="75000"/>
                  </a:schemeClr>
                </a:solidFill>
                <a:effectLst/>
                <a:latin typeface="Calibri"/>
                <a:cs typeface="Calibri"/>
              </a:defRPr>
            </a:lvl1pPr>
          </a:lstStyle>
          <a:p>
            <a:r>
              <a:rPr lang="en-US" dirty="0"/>
              <a:t>Click to edit </a:t>
            </a:r>
            <a:br>
              <a:rPr lang="en-US" dirty="0"/>
            </a:br>
            <a:r>
              <a:rPr lang="en-US" dirty="0"/>
              <a:t>Master title style</a:t>
            </a:r>
          </a:p>
        </p:txBody>
      </p:sp>
      <p:sp>
        <p:nvSpPr>
          <p:cNvPr id="12" name="Text Placeholder 11"/>
          <p:cNvSpPr>
            <a:spLocks noGrp="1"/>
          </p:cNvSpPr>
          <p:nvPr>
            <p:ph type="body" sz="quarter" idx="13"/>
          </p:nvPr>
        </p:nvSpPr>
        <p:spPr>
          <a:xfrm>
            <a:off x="457201" y="1518647"/>
            <a:ext cx="5629274" cy="277416"/>
          </a:xfrm>
        </p:spPr>
        <p:txBody>
          <a:bodyPr>
            <a:noAutofit/>
          </a:bodyPr>
          <a:lstStyle>
            <a:lvl1pPr>
              <a:lnSpc>
                <a:spcPts val="2200"/>
              </a:lnSpc>
              <a:buNone/>
              <a:defRPr sz="1600" b="0">
                <a:latin typeface="Calibri"/>
                <a:cs typeface="Calibri"/>
              </a:defRPr>
            </a:lvl1pPr>
            <a:lvl2pPr>
              <a:buNone/>
              <a:defRPr/>
            </a:lvl2pPr>
            <a:lvl3pPr>
              <a:buNone/>
              <a:defRPr/>
            </a:lvl3pPr>
            <a:lvl4pPr>
              <a:buNone/>
              <a:defRPr/>
            </a:lvl4pPr>
            <a:lvl5pPr>
              <a:buNone/>
              <a:defRPr/>
            </a:lvl5pPr>
          </a:lstStyle>
          <a:p>
            <a:pPr lvl="0"/>
            <a:r>
              <a:rPr lang="en-US"/>
              <a:t>Edit Master text styles</a:t>
            </a:r>
          </a:p>
        </p:txBody>
      </p:sp>
      <p:sp>
        <p:nvSpPr>
          <p:cNvPr id="3" name="Text Placeholder 2"/>
          <p:cNvSpPr>
            <a:spLocks noGrp="1"/>
          </p:cNvSpPr>
          <p:nvPr>
            <p:ph type="body" sz="quarter" idx="14" hasCustomPrompt="1"/>
          </p:nvPr>
        </p:nvSpPr>
        <p:spPr>
          <a:xfrm>
            <a:off x="4572000" y="1812353"/>
            <a:ext cx="4572000" cy="453767"/>
          </a:xfrm>
        </p:spPr>
        <p:txBody>
          <a:bodyPr rIns="182880" anchor="b" anchorCtr="0">
            <a:noAutofit/>
          </a:bodyPr>
          <a:lstStyle>
            <a:lvl1pPr marL="57150" indent="0" algn="r">
              <a:spcBef>
                <a:spcPts val="0"/>
              </a:spcBef>
              <a:buNone/>
              <a:defRPr sz="1400" b="0"/>
            </a:lvl1pPr>
            <a:lvl2pPr marL="342900" indent="0" algn="r">
              <a:buNone/>
              <a:defRPr sz="1600" b="0"/>
            </a:lvl2pPr>
            <a:lvl3pPr marL="628650" indent="0" algn="r">
              <a:buNone/>
              <a:defRPr sz="1600" b="0"/>
            </a:lvl3pPr>
            <a:lvl4pPr marL="857250" indent="0" algn="r">
              <a:buNone/>
              <a:defRPr sz="1600" b="0"/>
            </a:lvl4pPr>
            <a:lvl5pPr marL="1085850" indent="0" algn="r">
              <a:buNone/>
              <a:defRPr sz="1600" b="0"/>
            </a:lvl5pPr>
          </a:lstStyle>
          <a:p>
            <a:pPr lvl="0"/>
            <a:r>
              <a:rPr lang="en-US" dirty="0"/>
              <a:t>Author’s Name</a:t>
            </a:r>
          </a:p>
          <a:p>
            <a:pPr lvl="0"/>
            <a:r>
              <a:rPr lang="en-US" dirty="0"/>
              <a:t>Title</a:t>
            </a:r>
          </a:p>
        </p:txBody>
      </p:sp>
      <p:sp>
        <p:nvSpPr>
          <p:cNvPr id="14" name="TextBox 13"/>
          <p:cNvSpPr txBox="1"/>
          <p:nvPr userDrawn="1"/>
        </p:nvSpPr>
        <p:spPr>
          <a:xfrm>
            <a:off x="-20963" y="4792854"/>
            <a:ext cx="3722600" cy="352404"/>
          </a:xfrm>
          <a:prstGeom prst="rect">
            <a:avLst/>
          </a:prstGeom>
          <a:noFill/>
          <a:effectLst/>
        </p:spPr>
        <p:txBody>
          <a:bodyPr wrap="square" rtlCol="0">
            <a:spAutoFit/>
          </a:bodyPr>
          <a:lstStyle/>
          <a:p>
            <a:pPr marL="0" algn="l" defTabSz="457200" rtl="0" eaLnBrk="1" latinLnBrk="0" hangingPunct="1">
              <a:lnSpc>
                <a:spcPct val="90000"/>
              </a:lnSpc>
              <a:spcAft>
                <a:spcPts val="300"/>
              </a:spcAft>
            </a:pPr>
            <a:r>
              <a:rPr lang="en-US" sz="600" kern="1200" dirty="0">
                <a:solidFill>
                  <a:schemeClr val="bg1"/>
                </a:solidFill>
                <a:effectLst/>
                <a:latin typeface="+mn-lt"/>
                <a:ea typeface="+mn-ea"/>
                <a:cs typeface="Arial"/>
              </a:rPr>
              <a:t>LLNL-PRES-XXXX</a:t>
            </a:r>
          </a:p>
          <a:p>
            <a:pPr marL="0" algn="l" defTabSz="457200" rtl="0" eaLnBrk="1" latinLnBrk="0" hangingPunct="1">
              <a:lnSpc>
                <a:spcPct val="90000"/>
              </a:lnSpc>
              <a:spcAft>
                <a:spcPts val="300"/>
              </a:spcAft>
            </a:pPr>
            <a:r>
              <a:rPr lang="en-US" sz="500" kern="1200" dirty="0">
                <a:solidFill>
                  <a:schemeClr val="bg1"/>
                </a:solidFill>
                <a:effectLst/>
                <a:latin typeface="Arial"/>
                <a:ea typeface="+mn-ea"/>
                <a:cs typeface="Arial"/>
              </a:rPr>
              <a:t>This work was performed under the auspices of the</a:t>
            </a:r>
            <a:r>
              <a:rPr lang="en-US" sz="500" kern="1200" baseline="0" dirty="0">
                <a:solidFill>
                  <a:schemeClr val="bg1"/>
                </a:solidFill>
                <a:effectLst/>
                <a:latin typeface="Arial"/>
                <a:ea typeface="+mn-ea"/>
                <a:cs typeface="Arial"/>
              </a:rPr>
              <a:t> </a:t>
            </a:r>
            <a:r>
              <a:rPr lang="en-US" sz="500" kern="1200" dirty="0">
                <a:solidFill>
                  <a:schemeClr val="bg1"/>
                </a:solidFill>
                <a:effectLst/>
                <a:latin typeface="Arial"/>
                <a:ea typeface="+mn-ea"/>
                <a:cs typeface="Arial"/>
              </a:rPr>
              <a:t>U.S. Department of Energy by Lawrence Livermore National Laboratory under contract DE-AC52-07NA27344.</a:t>
            </a:r>
            <a:r>
              <a:rPr lang="en-US" sz="500" kern="1200" baseline="0" dirty="0">
                <a:solidFill>
                  <a:schemeClr val="bg1"/>
                </a:solidFill>
                <a:effectLst/>
                <a:latin typeface="Arial"/>
                <a:ea typeface="+mn-ea"/>
                <a:cs typeface="Arial"/>
              </a:rPr>
              <a:t> </a:t>
            </a:r>
            <a:r>
              <a:rPr lang="en-US" sz="500" kern="1200" dirty="0">
                <a:solidFill>
                  <a:schemeClr val="bg1"/>
                </a:solidFill>
                <a:effectLst/>
                <a:latin typeface="Arial"/>
                <a:ea typeface="+mn-ea"/>
                <a:cs typeface="Arial"/>
              </a:rPr>
              <a:t>Lawrence Livermore National Security, LLC</a:t>
            </a:r>
          </a:p>
        </p:txBody>
      </p:sp>
      <p:pic>
        <p:nvPicPr>
          <p:cNvPr id="18" name="Picture 17" descr="LLNL_Logo_WHT-LRG.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384129" y="4818044"/>
            <a:ext cx="1588690" cy="268025"/>
          </a:xfrm>
          <a:prstGeom prst="rect">
            <a:avLst/>
          </a:prstGeom>
        </p:spPr>
      </p:pic>
      <p:sp>
        <p:nvSpPr>
          <p:cNvPr id="20" name="Rectangle 19"/>
          <p:cNvSpPr/>
          <p:nvPr userDrawn="1"/>
        </p:nvSpPr>
        <p:spPr>
          <a:xfrm>
            <a:off x="0" y="0"/>
            <a:ext cx="9144000" cy="84667"/>
          </a:xfrm>
          <a:prstGeom prst="rect">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dirty="0">
              <a:latin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0_end page">
    <p:bg>
      <p:bgPr>
        <a:solidFill>
          <a:srgbClr val="0F4F97"/>
        </a:solidFill>
        <a:effectLst/>
      </p:bgPr>
    </p:bg>
    <p:spTree>
      <p:nvGrpSpPr>
        <p:cNvPr id="1" name=""/>
        <p:cNvGrpSpPr/>
        <p:nvPr/>
      </p:nvGrpSpPr>
      <p:grpSpPr>
        <a:xfrm>
          <a:off x="0" y="0"/>
          <a:ext cx="0" cy="0"/>
          <a:chOff x="0" y="0"/>
          <a:chExt cx="0" cy="0"/>
        </a:xfrm>
      </p:grpSpPr>
      <p:pic>
        <p:nvPicPr>
          <p:cNvPr id="3" name="Picture 2" descr="LLNL_Logo_WHT-LRG.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21852" y="4078115"/>
            <a:ext cx="2710739" cy="457322"/>
          </a:xfrm>
          <a:prstGeom prst="rect">
            <a:avLst/>
          </a:prstGeom>
        </p:spPr>
      </p:pic>
    </p:spTree>
    <p:extLst>
      <p:ext uri="{BB962C8B-B14F-4D97-AF65-F5344CB8AC3E}">
        <p14:creationId xmlns:p14="http://schemas.microsoft.com/office/powerpoint/2010/main" val="3127189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a:extLst>
              <a:ext uri="{FF2B5EF4-FFF2-40B4-BE49-F238E27FC236}">
                <a16:creationId xmlns:a16="http://schemas.microsoft.com/office/drawing/2014/main" id="{673E0708-2D94-4476-9F95-B19C12DFF630}"/>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DC29CEC1-643E-4218-B257-9A6C5C853BD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70553" y="0"/>
            <a:ext cx="2173447" cy="669422"/>
          </a:xfrm>
          <a:prstGeom prst="rect">
            <a:avLst/>
          </a:prstGeom>
        </p:spPr>
      </p:pic>
    </p:spTree>
    <p:extLst>
      <p:ext uri="{BB962C8B-B14F-4D97-AF65-F5344CB8AC3E}">
        <p14:creationId xmlns:p14="http://schemas.microsoft.com/office/powerpoint/2010/main" val="769722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Color Background">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274320" y="150876"/>
            <a:ext cx="6629400" cy="651510"/>
          </a:xfrm>
          <a:prstGeom prst="rect">
            <a:avLst/>
          </a:prstGeom>
        </p:spPr>
        <p:txBody>
          <a:bodyPr vert="horz" lIns="0" tIns="0" rIns="0" bIns="0" rtlCol="0" anchor="b" anchorCtr="0">
            <a:noAutofit/>
          </a:bodyPr>
          <a:lstStyle/>
          <a:p>
            <a:r>
              <a:rPr lang="en-US" dirty="0"/>
              <a:t>Click to edit Master title style</a:t>
            </a:r>
          </a:p>
        </p:txBody>
      </p:sp>
      <p:sp>
        <p:nvSpPr>
          <p:cNvPr id="15" name="Content Placeholder 2"/>
          <p:cNvSpPr>
            <a:spLocks noGrp="1"/>
          </p:cNvSpPr>
          <p:nvPr>
            <p:ph idx="1"/>
          </p:nvPr>
        </p:nvSpPr>
        <p:spPr>
          <a:xfrm>
            <a:off x="274320" y="1200150"/>
            <a:ext cx="8595360" cy="946413"/>
          </a:xfrm>
        </p:spPr>
        <p:txBody>
          <a:bodyPr lIns="0" tIns="0" rIns="0" bIns="0">
            <a:spAutoFit/>
          </a:bodyPr>
          <a:lstStyle>
            <a:lvl1pPr marL="257175" indent="-257175">
              <a:buSzPct val="100000"/>
              <a:buFontTx/>
              <a:buBlip>
                <a:blip r:embed="rId2"/>
              </a:buBlip>
              <a:defRPr sz="1500">
                <a:solidFill>
                  <a:srgbClr val="FFFFFF"/>
                </a:solidFill>
                <a:latin typeface="Arial"/>
                <a:cs typeface="Arial"/>
              </a:defRPr>
            </a:lvl1pPr>
            <a:lvl2pPr marL="557213" indent="-214313">
              <a:buSzPct val="100000"/>
              <a:buFontTx/>
              <a:buBlip>
                <a:blip r:embed="rId3"/>
              </a:buBlip>
              <a:defRPr sz="1350">
                <a:solidFill>
                  <a:srgbClr val="FFFFFF"/>
                </a:solidFill>
                <a:latin typeface="Arial"/>
                <a:cs typeface="Arial"/>
              </a:defRPr>
            </a:lvl2pPr>
            <a:lvl3pPr marL="857250" indent="-171450">
              <a:buSzPct val="100000"/>
              <a:buFontTx/>
              <a:buBlip>
                <a:blip r:embed="rId4"/>
              </a:buBlip>
              <a:defRPr sz="1200">
                <a:solidFill>
                  <a:srgbClr val="FFFFFF"/>
                </a:solidFill>
                <a:latin typeface="Arial"/>
                <a:cs typeface="Arial"/>
              </a:defRPr>
            </a:lvl3pPr>
            <a:lvl4pPr marL="1200150" indent="-171450">
              <a:buSzPct val="100000"/>
              <a:buFontTx/>
              <a:buBlip>
                <a:blip r:embed="rId5"/>
              </a:buBlip>
              <a:defRPr sz="1050">
                <a:solidFill>
                  <a:srgbClr val="FFFFFF"/>
                </a:solidFill>
                <a:latin typeface="Arial"/>
                <a:cs typeface="Arial"/>
              </a:defRPr>
            </a:lvl4pPr>
            <a:lvl5pPr marL="1543050" indent="-171450">
              <a:buSzPct val="100000"/>
              <a:buFontTx/>
              <a:buBlip>
                <a:blip r:embed="rId2"/>
              </a:buBlip>
              <a:defRPr sz="1050">
                <a:solidFill>
                  <a:srgbClr val="FFFFFF"/>
                </a:solidFill>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6142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213716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657F1-38EC-427A-85F2-531D097CF8A3}"/>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3441DB6-FF6F-4CD2-8FCC-3F343988222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C058F7EC-01AB-4403-AF6C-F5E8807A55A3}"/>
              </a:ext>
            </a:extLst>
          </p:cNvPr>
          <p:cNvSpPr>
            <a:spLocks noGrp="1"/>
          </p:cNvSpPr>
          <p:nvPr>
            <p:ph type="dt" sz="half" idx="10"/>
          </p:nvPr>
        </p:nvSpPr>
        <p:spPr/>
        <p:txBody>
          <a:bodyPr/>
          <a:lstStyle/>
          <a:p>
            <a:fld id="{2F77E233-8A5D-4336-B628-510FB2348020}" type="datetime1">
              <a:rPr lang="en-US" smtClean="0"/>
              <a:t>2/19/2024</a:t>
            </a:fld>
            <a:endParaRPr lang="en-US"/>
          </a:p>
        </p:txBody>
      </p:sp>
      <p:sp>
        <p:nvSpPr>
          <p:cNvPr id="5" name="Footer Placeholder 4">
            <a:extLst>
              <a:ext uri="{FF2B5EF4-FFF2-40B4-BE49-F238E27FC236}">
                <a16:creationId xmlns:a16="http://schemas.microsoft.com/office/drawing/2014/main" id="{8BB6E223-C236-4620-81A6-3E813FEEBC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489B9E-1BEE-40E4-B0D1-612324749585}"/>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267329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A8C80-4E56-4C30-80C8-274C790CB1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45DEA9-2764-4490-BA2A-9D9670644EE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68F804-14CE-40BD-99CA-5D988BB863C3}"/>
              </a:ext>
            </a:extLst>
          </p:cNvPr>
          <p:cNvSpPr>
            <a:spLocks noGrp="1"/>
          </p:cNvSpPr>
          <p:nvPr>
            <p:ph type="dt" sz="half" idx="10"/>
          </p:nvPr>
        </p:nvSpPr>
        <p:spPr/>
        <p:txBody>
          <a:bodyPr/>
          <a:lstStyle/>
          <a:p>
            <a:fld id="{D48EF3B8-D1D1-457B-93F0-858B2C6E7883}" type="datetime1">
              <a:rPr lang="en-US" smtClean="0"/>
              <a:t>2/19/2024</a:t>
            </a:fld>
            <a:endParaRPr lang="en-US"/>
          </a:p>
        </p:txBody>
      </p:sp>
      <p:sp>
        <p:nvSpPr>
          <p:cNvPr id="5" name="Footer Placeholder 4">
            <a:extLst>
              <a:ext uri="{FF2B5EF4-FFF2-40B4-BE49-F238E27FC236}">
                <a16:creationId xmlns:a16="http://schemas.microsoft.com/office/drawing/2014/main" id="{F73BECD0-48ED-4820-A733-B8FFF0FD94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3E378A-E801-43D6-934B-CF4099F99E98}"/>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1407861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4AE82-4E4E-4F9C-910C-BDF56687CFAC}"/>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C2F6A1B0-AA97-4FF6-BCC5-6D5779FE9E0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E7D40A-79F7-48A2-8443-51B32D0A6329}"/>
              </a:ext>
            </a:extLst>
          </p:cNvPr>
          <p:cNvSpPr>
            <a:spLocks noGrp="1"/>
          </p:cNvSpPr>
          <p:nvPr>
            <p:ph type="dt" sz="half" idx="10"/>
          </p:nvPr>
        </p:nvSpPr>
        <p:spPr/>
        <p:txBody>
          <a:bodyPr/>
          <a:lstStyle/>
          <a:p>
            <a:fld id="{D6178B5B-0D95-4091-B3A0-9712373E525E}" type="datetime1">
              <a:rPr lang="en-US" smtClean="0"/>
              <a:t>2/19/2024</a:t>
            </a:fld>
            <a:endParaRPr lang="en-US"/>
          </a:p>
        </p:txBody>
      </p:sp>
      <p:sp>
        <p:nvSpPr>
          <p:cNvPr id="5" name="Footer Placeholder 4">
            <a:extLst>
              <a:ext uri="{FF2B5EF4-FFF2-40B4-BE49-F238E27FC236}">
                <a16:creationId xmlns:a16="http://schemas.microsoft.com/office/drawing/2014/main" id="{03E4CE00-D677-44FF-BD4D-88A8F63C69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8B9677-E96F-464A-9205-63AF5421BD36}"/>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4170995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AF4D7A-F1FF-4F5F-81CB-05DB2F0B05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FB12D5-4965-449A-9A3E-EEDAC7C22697}"/>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2438EB7-C7AF-4B1C-B749-35169354BBEC}"/>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5F41E8-5678-4C3B-AF13-32B7903DD4D2}"/>
              </a:ext>
            </a:extLst>
          </p:cNvPr>
          <p:cNvSpPr>
            <a:spLocks noGrp="1"/>
          </p:cNvSpPr>
          <p:nvPr>
            <p:ph type="dt" sz="half" idx="10"/>
          </p:nvPr>
        </p:nvSpPr>
        <p:spPr/>
        <p:txBody>
          <a:bodyPr/>
          <a:lstStyle/>
          <a:p>
            <a:fld id="{75A07E82-7D83-4389-A0DF-86918846C80C}" type="datetime1">
              <a:rPr lang="en-US" smtClean="0"/>
              <a:t>2/19/2024</a:t>
            </a:fld>
            <a:endParaRPr lang="en-US"/>
          </a:p>
        </p:txBody>
      </p:sp>
      <p:sp>
        <p:nvSpPr>
          <p:cNvPr id="6" name="Footer Placeholder 5">
            <a:extLst>
              <a:ext uri="{FF2B5EF4-FFF2-40B4-BE49-F238E27FC236}">
                <a16:creationId xmlns:a16="http://schemas.microsoft.com/office/drawing/2014/main" id="{7DB28554-077E-406F-A4DC-D8C394B285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6368FB5-19AB-4ABA-B86D-4F882C19AA88}"/>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899552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FA537-2F7F-41D9-A800-C714B70DD123}"/>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7419EC-B160-4E5F-85DB-3627FB476F8C}"/>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36DECDDD-AF4A-45D7-997F-AB92BB704AA7}"/>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6D89FB-C92E-4C1D-A407-5B4D2F0FB46B}"/>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48EC3DD-0AF3-4433-881A-BE046CE8361B}"/>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B033DF5-EAB1-40DE-8403-7D9803E26CA5}"/>
              </a:ext>
            </a:extLst>
          </p:cNvPr>
          <p:cNvSpPr>
            <a:spLocks noGrp="1"/>
          </p:cNvSpPr>
          <p:nvPr>
            <p:ph type="dt" sz="half" idx="10"/>
          </p:nvPr>
        </p:nvSpPr>
        <p:spPr/>
        <p:txBody>
          <a:bodyPr/>
          <a:lstStyle/>
          <a:p>
            <a:fld id="{1DC6125A-F513-4E60-A6C4-03791BDBAF95}" type="datetime1">
              <a:rPr lang="en-US" smtClean="0"/>
              <a:t>2/19/2024</a:t>
            </a:fld>
            <a:endParaRPr lang="en-US"/>
          </a:p>
        </p:txBody>
      </p:sp>
      <p:sp>
        <p:nvSpPr>
          <p:cNvPr id="8" name="Footer Placeholder 7">
            <a:extLst>
              <a:ext uri="{FF2B5EF4-FFF2-40B4-BE49-F238E27FC236}">
                <a16:creationId xmlns:a16="http://schemas.microsoft.com/office/drawing/2014/main" id="{4B640CD8-83FA-4DA4-88E3-D475F9321F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B18878-FF92-4239-A3CC-A7F1DD2CAD74}"/>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2575248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77BD7-422E-4F7D-BF7E-C2DDFFFC42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49FFF7-3B54-45EB-BEC5-55F56E3869EF}"/>
              </a:ext>
            </a:extLst>
          </p:cNvPr>
          <p:cNvSpPr>
            <a:spLocks noGrp="1"/>
          </p:cNvSpPr>
          <p:nvPr>
            <p:ph type="dt" sz="half" idx="10"/>
          </p:nvPr>
        </p:nvSpPr>
        <p:spPr/>
        <p:txBody>
          <a:bodyPr/>
          <a:lstStyle/>
          <a:p>
            <a:fld id="{5CBCA675-E3FC-4999-B329-A79B3CC6EDEE}" type="datetime1">
              <a:rPr lang="en-US" smtClean="0"/>
              <a:t>2/19/2024</a:t>
            </a:fld>
            <a:endParaRPr lang="en-US"/>
          </a:p>
        </p:txBody>
      </p:sp>
      <p:sp>
        <p:nvSpPr>
          <p:cNvPr id="4" name="Footer Placeholder 3">
            <a:extLst>
              <a:ext uri="{FF2B5EF4-FFF2-40B4-BE49-F238E27FC236}">
                <a16:creationId xmlns:a16="http://schemas.microsoft.com/office/drawing/2014/main" id="{3FCEC894-C8B6-4E51-A48A-22771DA433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676AA1-57D8-428A-B784-CC4F45CFD44D}"/>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337174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FACC36-FF5E-4615-A799-C69CA53776BF}"/>
              </a:ext>
            </a:extLst>
          </p:cNvPr>
          <p:cNvSpPr>
            <a:spLocks noGrp="1"/>
          </p:cNvSpPr>
          <p:nvPr>
            <p:ph type="dt" sz="half" idx="10"/>
          </p:nvPr>
        </p:nvSpPr>
        <p:spPr/>
        <p:txBody>
          <a:bodyPr/>
          <a:lstStyle/>
          <a:p>
            <a:fld id="{D4BE7FF9-D83A-4707-94FC-92D226DB7185}" type="datetime1">
              <a:rPr lang="en-US" smtClean="0"/>
              <a:t>2/19/2024</a:t>
            </a:fld>
            <a:endParaRPr lang="en-US"/>
          </a:p>
        </p:txBody>
      </p:sp>
      <p:sp>
        <p:nvSpPr>
          <p:cNvPr id="3" name="Footer Placeholder 2">
            <a:extLst>
              <a:ext uri="{FF2B5EF4-FFF2-40B4-BE49-F238E27FC236}">
                <a16:creationId xmlns:a16="http://schemas.microsoft.com/office/drawing/2014/main" id="{45579AE9-1272-4319-A720-EA0778C32E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968A197-E3B8-4115-8F74-7987EF6D8CE3}"/>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401647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486BE-DFBC-4554-83F7-0A88BDA2EB25}"/>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C00FACB-375E-41A5-8B3E-DE64729E27EE}"/>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E257D5-A3AC-43F6-B69E-C87BD38FF627}"/>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57E85F6-9133-4340-8772-D8F996C85C4A}"/>
              </a:ext>
            </a:extLst>
          </p:cNvPr>
          <p:cNvSpPr>
            <a:spLocks noGrp="1"/>
          </p:cNvSpPr>
          <p:nvPr>
            <p:ph type="dt" sz="half" idx="10"/>
          </p:nvPr>
        </p:nvSpPr>
        <p:spPr/>
        <p:txBody>
          <a:bodyPr/>
          <a:lstStyle/>
          <a:p>
            <a:fld id="{D7535983-A6F3-4FFA-A411-A561F6FC06E3}" type="datetime1">
              <a:rPr lang="en-US" smtClean="0"/>
              <a:t>2/19/2024</a:t>
            </a:fld>
            <a:endParaRPr lang="en-US"/>
          </a:p>
        </p:txBody>
      </p:sp>
      <p:sp>
        <p:nvSpPr>
          <p:cNvPr id="6" name="Footer Placeholder 5">
            <a:extLst>
              <a:ext uri="{FF2B5EF4-FFF2-40B4-BE49-F238E27FC236}">
                <a16:creationId xmlns:a16="http://schemas.microsoft.com/office/drawing/2014/main" id="{34BEBFF2-0C2D-4AAF-8765-128909BC2E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8921D8-8C6D-4BA2-BBFA-351D6F274338}"/>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35400234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0F9E2-A4F2-4E8C-98E4-8848792ABE2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53A197BA-CCCD-4256-979E-F953C1121DA7}"/>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427040B-0D7F-4849-AFF0-7034FC33BAE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DE3F9003-2D0B-41FF-997F-041D12252C41}"/>
              </a:ext>
            </a:extLst>
          </p:cNvPr>
          <p:cNvSpPr>
            <a:spLocks noGrp="1"/>
          </p:cNvSpPr>
          <p:nvPr>
            <p:ph type="dt" sz="half" idx="10"/>
          </p:nvPr>
        </p:nvSpPr>
        <p:spPr/>
        <p:txBody>
          <a:bodyPr/>
          <a:lstStyle/>
          <a:p>
            <a:fld id="{BC8F7DA7-BB42-46AE-A489-8454301969C1}" type="datetime1">
              <a:rPr lang="en-US" smtClean="0"/>
              <a:t>2/19/2024</a:t>
            </a:fld>
            <a:endParaRPr lang="en-US"/>
          </a:p>
        </p:txBody>
      </p:sp>
      <p:sp>
        <p:nvSpPr>
          <p:cNvPr id="6" name="Footer Placeholder 5">
            <a:extLst>
              <a:ext uri="{FF2B5EF4-FFF2-40B4-BE49-F238E27FC236}">
                <a16:creationId xmlns:a16="http://schemas.microsoft.com/office/drawing/2014/main" id="{559F6D50-CA78-4D3C-99C9-BFB59601B5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AEB286-27AA-4816-8A07-44BF2E5DEAC7}"/>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4371019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99E8-9832-40F9-83A8-AC8C082EC7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1F151A-99DE-4541-9AF1-D6F329CBD6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0569A7-EBA8-468A-896E-813FB3E859B2}"/>
              </a:ext>
            </a:extLst>
          </p:cNvPr>
          <p:cNvSpPr>
            <a:spLocks noGrp="1"/>
          </p:cNvSpPr>
          <p:nvPr>
            <p:ph type="dt" sz="half" idx="10"/>
          </p:nvPr>
        </p:nvSpPr>
        <p:spPr/>
        <p:txBody>
          <a:bodyPr/>
          <a:lstStyle/>
          <a:p>
            <a:fld id="{16C0D417-38C5-4E84-935D-B28D51B10ABD}" type="datetime1">
              <a:rPr lang="en-US" smtClean="0"/>
              <a:t>2/19/2024</a:t>
            </a:fld>
            <a:endParaRPr lang="en-US"/>
          </a:p>
        </p:txBody>
      </p:sp>
      <p:sp>
        <p:nvSpPr>
          <p:cNvPr id="5" name="Footer Placeholder 4">
            <a:extLst>
              <a:ext uri="{FF2B5EF4-FFF2-40B4-BE49-F238E27FC236}">
                <a16:creationId xmlns:a16="http://schemas.microsoft.com/office/drawing/2014/main" id="{10ACC823-BBFA-46BF-8F1F-CB2E847B53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5DDAF-0622-407E-B242-FA955367FCFB}"/>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2357858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E6203E-EA36-4923-A398-520AD1539819}"/>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B7066B-4147-4EA8-82FB-38B90B9899E2}"/>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3E3325-ECBD-41BA-8B02-AE75F1B75464}"/>
              </a:ext>
            </a:extLst>
          </p:cNvPr>
          <p:cNvSpPr>
            <a:spLocks noGrp="1"/>
          </p:cNvSpPr>
          <p:nvPr>
            <p:ph type="dt" sz="half" idx="10"/>
          </p:nvPr>
        </p:nvSpPr>
        <p:spPr/>
        <p:txBody>
          <a:bodyPr/>
          <a:lstStyle/>
          <a:p>
            <a:fld id="{A29A112C-300D-4E75-AF16-08C2B6FCC39C}" type="datetime1">
              <a:rPr lang="en-US" smtClean="0"/>
              <a:t>2/19/2024</a:t>
            </a:fld>
            <a:endParaRPr lang="en-US"/>
          </a:p>
        </p:txBody>
      </p:sp>
      <p:sp>
        <p:nvSpPr>
          <p:cNvPr id="5" name="Footer Placeholder 4">
            <a:extLst>
              <a:ext uri="{FF2B5EF4-FFF2-40B4-BE49-F238E27FC236}">
                <a16:creationId xmlns:a16="http://schemas.microsoft.com/office/drawing/2014/main" id="{F062427A-9922-419E-9FE8-E40B33828C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BB0F37-69AF-4619-A070-3FA1F1481DA6}"/>
              </a:ext>
            </a:extLst>
          </p:cNvPr>
          <p:cNvSpPr>
            <a:spLocks noGrp="1"/>
          </p:cNvSpPr>
          <p:nvPr>
            <p:ph type="sldNum" sz="quarter" idx="12"/>
          </p:nvPr>
        </p:nvSpPr>
        <p:spPr/>
        <p:txBody>
          <a:bodyPr/>
          <a:lstStyle/>
          <a:p>
            <a:fld id="{419D6740-4453-4A4A-9334-C0C3F683609F}" type="slidenum">
              <a:rPr lang="en-US" smtClean="0"/>
              <a:t>‹#›</a:t>
            </a:fld>
            <a:endParaRPr lang="en-US"/>
          </a:p>
        </p:txBody>
      </p:sp>
    </p:spTree>
    <p:extLst>
      <p:ext uri="{BB962C8B-B14F-4D97-AF65-F5344CB8AC3E}">
        <p14:creationId xmlns:p14="http://schemas.microsoft.com/office/powerpoint/2010/main" val="3132976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77641"/>
            <a:ext cx="8229600" cy="3883670"/>
          </a:xfrm>
        </p:spPr>
        <p:txBody>
          <a:bodyPr lIns="0" bIns="0"/>
          <a:lstStyle>
            <a:lvl1pPr eaLnBrk="1" latinLnBrk="0" hangingPunct="1">
              <a:spcBef>
                <a:spcPts val="1800"/>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5" name="Title Placeholder 1"/>
          <p:cNvSpPr>
            <a:spLocks noGrp="1"/>
          </p:cNvSpPr>
          <p:nvPr>
            <p:ph type="title"/>
          </p:nvPr>
        </p:nvSpPr>
        <p:spPr>
          <a:xfrm>
            <a:off x="457200" y="164631"/>
            <a:ext cx="8229600" cy="547590"/>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with side-text-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465826" y="1077516"/>
            <a:ext cx="3968496" cy="3661149"/>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dirty="0"/>
              <a:t>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with side-text-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4726214" y="1077516"/>
            <a:ext cx="3968496" cy="3661149"/>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083121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with side-by-sid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465826" y="1077516"/>
            <a:ext cx="3968496" cy="3661149"/>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Content Placeholder 2"/>
          <p:cNvSpPr>
            <a:spLocks noGrp="1"/>
          </p:cNvSpPr>
          <p:nvPr>
            <p:ph idx="10"/>
          </p:nvPr>
        </p:nvSpPr>
        <p:spPr>
          <a:xfrm>
            <a:off x="4718649" y="1077516"/>
            <a:ext cx="3968496" cy="3661149"/>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29412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Full Image with Tit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4761782"/>
          </a:xfrm>
        </p:spPr>
        <p:txBody>
          <a:bodyPr/>
          <a:lstStyle/>
          <a:p>
            <a:r>
              <a:rPr lang="en-US"/>
              <a:t>Click icon to add picture</a:t>
            </a:r>
            <a:endParaRPr lang="en-US" dirty="0"/>
          </a:p>
        </p:txBody>
      </p:sp>
      <p:sp>
        <p:nvSpPr>
          <p:cNvPr id="6" name="Title 5"/>
          <p:cNvSpPr>
            <a:spLocks noGrp="1"/>
          </p:cNvSpPr>
          <p:nvPr>
            <p:ph type="title"/>
          </p:nvPr>
        </p:nvSpPr>
        <p:spPr>
          <a:xfrm>
            <a:off x="1" y="1"/>
            <a:ext cx="9143999" cy="921680"/>
          </a:xfrm>
          <a:solidFill>
            <a:schemeClr val="bg1"/>
          </a:solidFill>
          <a:effectLst/>
        </p:spPr>
        <p:txBody>
          <a:bodyPr vert="horz" lIns="457200" rIns="45720" rtlCol="0" anchor="ctr" anchorCtr="0">
            <a:normAutofit/>
            <a:scene3d>
              <a:camera prst="orthographicFront"/>
              <a:lightRig rig="threePt" dir="t">
                <a:rot lat="0" lon="0" rev="4800000"/>
              </a:lightRig>
            </a:scene3d>
            <a:sp3d prstMaterial="matte"/>
          </a:bodyPr>
          <a:lstStyle>
            <a:lvl1pPr marL="233363" indent="0" algn="l" rtl="0" eaLnBrk="1" latinLnBrk="0" hangingPunct="1">
              <a:lnSpc>
                <a:spcPct val="90000"/>
              </a:lnSpc>
              <a:spcBef>
                <a:spcPct val="0"/>
              </a:spcBef>
              <a:buNone/>
              <a:defRPr kumimoji="0" lang="en-US" sz="3200" b="1" kern="1200" dirty="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4761782"/>
          </a:xfrm>
        </p:spPr>
        <p:txBody>
          <a:bodyPr/>
          <a:lstStyle/>
          <a:p>
            <a:r>
              <a:rPr lang="en-US"/>
              <a:t>Click icon to add picture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4766310"/>
            <a:ext cx="9144000" cy="37719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Ins="0" rtlCol="0" anchor="ctr"/>
          <a:lstStyle/>
          <a:p>
            <a:pPr algn="ctr"/>
            <a:endParaRPr lang="en-US" dirty="0">
              <a:latin typeface="Arial"/>
            </a:endParaRPr>
          </a:p>
        </p:txBody>
      </p:sp>
      <p:sp>
        <p:nvSpPr>
          <p:cNvPr id="2" name="Title Placeholder 1"/>
          <p:cNvSpPr>
            <a:spLocks noGrp="1"/>
          </p:cNvSpPr>
          <p:nvPr>
            <p:ph type="title"/>
          </p:nvPr>
        </p:nvSpPr>
        <p:spPr>
          <a:xfrm>
            <a:off x="457200" y="165102"/>
            <a:ext cx="8229600" cy="514953"/>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sp>
        <p:nvSpPr>
          <p:cNvPr id="3" name="Text Placeholder 2"/>
          <p:cNvSpPr>
            <a:spLocks noGrp="1"/>
          </p:cNvSpPr>
          <p:nvPr>
            <p:ph type="body" idx="1"/>
          </p:nvPr>
        </p:nvSpPr>
        <p:spPr>
          <a:xfrm>
            <a:off x="457200" y="769289"/>
            <a:ext cx="8229600" cy="3992021"/>
          </a:xfrm>
          <a:prstGeom prst="rect">
            <a:avLst/>
          </a:prstGeom>
        </p:spPr>
        <p:txBody>
          <a:bodyPr vert="horz" lIns="0" tIns="0" rIns="0" bIns="0" rtlCol="0">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10" name="Rectangle 9"/>
          <p:cNvSpPr/>
          <p:nvPr/>
        </p:nvSpPr>
        <p:spPr bwMode="invGray">
          <a:xfrm>
            <a:off x="1" y="4766310"/>
            <a:ext cx="9144000" cy="3429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latin typeface="Arial"/>
            </a:endParaRPr>
          </a:p>
        </p:txBody>
      </p:sp>
      <p:sp>
        <p:nvSpPr>
          <p:cNvPr id="14" name="TextBox 13"/>
          <p:cNvSpPr txBox="1"/>
          <p:nvPr/>
        </p:nvSpPr>
        <p:spPr>
          <a:xfrm>
            <a:off x="401988" y="5040957"/>
            <a:ext cx="1413365" cy="76944"/>
          </a:xfrm>
          <a:prstGeom prst="rect">
            <a:avLst/>
          </a:prstGeom>
          <a:noFill/>
        </p:spPr>
        <p:txBody>
          <a:bodyPr wrap="square" lIns="0" tIns="0" rIns="0" bIns="0" rtlCol="0" anchor="b" anchorCtr="0">
            <a:spAutoFit/>
          </a:bodyPr>
          <a:lstStyle/>
          <a:p>
            <a:pPr algn="l"/>
            <a:r>
              <a:rPr lang="en-US" sz="500" dirty="0">
                <a:latin typeface="+mn-lt"/>
                <a:cs typeface="Arial"/>
              </a:rPr>
              <a:t>LLNL-PRES-February 20th, 2024</a:t>
            </a:r>
            <a:endParaRPr lang="en-US" sz="500" dirty="0">
              <a:latin typeface="Arial"/>
              <a:cs typeface="Arial"/>
            </a:endParaRPr>
          </a:p>
        </p:txBody>
      </p:sp>
      <p:sp>
        <p:nvSpPr>
          <p:cNvPr id="19" name="Slide Number Placeholder 7"/>
          <p:cNvSpPr txBox="1">
            <a:spLocks/>
          </p:cNvSpPr>
          <p:nvPr/>
        </p:nvSpPr>
        <p:spPr>
          <a:xfrm>
            <a:off x="8826124" y="4802440"/>
            <a:ext cx="317877" cy="341060"/>
          </a:xfrm>
          <a:prstGeom prst="rect">
            <a:avLst/>
          </a:prstGeom>
        </p:spPr>
        <p:txBody>
          <a:bodyPr rIns="4572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EAD690BD-BADF-4FBD-97E7-557E707EBBB2}" type="slidenum">
              <a:rPr kumimoji="0" lang="en-US" sz="1000" b="0" i="0" u="none" strike="noStrike" kern="1200" cap="none" spc="0" normalizeH="0" baseline="0" noProof="0" smtClean="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endParaRPr>
          </a:p>
        </p:txBody>
      </p:sp>
      <p:cxnSp>
        <p:nvCxnSpPr>
          <p:cNvPr id="5" name="Straight Connector 4"/>
          <p:cNvCxnSpPr/>
          <p:nvPr/>
        </p:nvCxnSpPr>
        <p:spPr>
          <a:xfrm>
            <a:off x="-6059" y="697641"/>
            <a:ext cx="9150059" cy="0"/>
          </a:xfrm>
          <a:prstGeom prst="line">
            <a:avLst/>
          </a:prstGeom>
          <a:ln w="38100"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5" name="Picture 14" descr="NNSA_trans.png"/>
          <p:cNvPicPr>
            <a:picLocks noChangeAspect="1"/>
          </p:cNvPicPr>
          <p:nvPr/>
        </p:nvPicPr>
        <p:blipFill>
          <a:blip r:embed="rId15" cstate="print">
            <a:alphaModFix/>
            <a:extLst>
              <a:ext uri="{BEBA8EAE-BF5A-486C-A8C5-ECC9F3942E4B}">
                <a14:imgProps xmlns:a14="http://schemas.microsoft.com/office/drawing/2010/main">
                  <a14:imgLayer r:embed="rId16">
                    <a14:imgEffect>
                      <a14:saturation sat="87000"/>
                    </a14:imgEffect>
                  </a14:imgLayer>
                </a14:imgProps>
              </a:ext>
              <a:ext uri="{28A0092B-C50C-407E-A947-70E740481C1C}">
                <a14:useLocalDpi xmlns:a14="http://schemas.microsoft.com/office/drawing/2010/main"/>
              </a:ext>
            </a:extLst>
          </a:blip>
          <a:stretch>
            <a:fillRect/>
          </a:stretch>
        </p:blipFill>
        <p:spPr>
          <a:xfrm>
            <a:off x="8168104" y="4841530"/>
            <a:ext cx="716993" cy="276372"/>
          </a:xfrm>
          <a:prstGeom prst="rect">
            <a:avLst/>
          </a:prstGeom>
        </p:spPr>
      </p:pic>
      <p:pic>
        <p:nvPicPr>
          <p:cNvPr id="17" name="Picture 16" descr="lab_icon_text_no_background_rgb.png"/>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126429" y="4872247"/>
            <a:ext cx="2043496" cy="208436"/>
          </a:xfrm>
          <a:prstGeom prst="rect">
            <a:avLst/>
          </a:prstGeom>
        </p:spPr>
      </p:pic>
      <p:pic>
        <p:nvPicPr>
          <p:cNvPr id="11" name="Picture 10">
            <a:extLst>
              <a:ext uri="{FF2B5EF4-FFF2-40B4-BE49-F238E27FC236}">
                <a16:creationId xmlns:a16="http://schemas.microsoft.com/office/drawing/2014/main" id="{BF6C928E-B7FF-46B9-B6FD-642E62E5CE03}"/>
              </a:ext>
            </a:extLst>
          </p:cNvPr>
          <p:cNvPicPr>
            <a:picLocks noChangeAspect="1"/>
          </p:cNvPicPr>
          <p:nvPr userDrawn="1"/>
        </p:nvPicPr>
        <p:blipFill>
          <a:blip r:embed="rId18" cstate="print">
            <a:extLst>
              <a:ext uri="{28A0092B-C50C-407E-A947-70E740481C1C}">
                <a14:useLocalDpi xmlns:a14="http://schemas.microsoft.com/office/drawing/2010/main"/>
              </a:ext>
            </a:extLst>
          </a:blip>
          <a:stretch>
            <a:fillRect/>
          </a:stretch>
        </p:blipFill>
        <p:spPr>
          <a:xfrm>
            <a:off x="6970553" y="10633"/>
            <a:ext cx="2173447" cy="669422"/>
          </a:xfrm>
          <a:prstGeom prst="rect">
            <a:avLst/>
          </a:prstGeom>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5" r:id="rId4"/>
    <p:sldLayoutId id="2147483722" r:id="rId5"/>
    <p:sldLayoutId id="2147483721" r:id="rId6"/>
    <p:sldLayoutId id="2147483717" r:id="rId7"/>
    <p:sldLayoutId id="2147483718" r:id="rId8"/>
    <p:sldLayoutId id="2147483719" r:id="rId9"/>
    <p:sldLayoutId id="2147483723" r:id="rId10"/>
    <p:sldLayoutId id="2147483725" r:id="rId11"/>
    <p:sldLayoutId id="2147483726" r:id="rId12"/>
    <p:sldLayoutId id="2147483739" r:id="rId13"/>
  </p:sldLayoutIdLst>
  <p:hf sldNum="0" hdr="0" ftr="0" dt="0"/>
  <p:txStyles>
    <p:title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p:titleStyle>
    <p:bodyStyle>
      <a:lvl1pPr marL="285750" indent="-228600" algn="l" rtl="0" eaLnBrk="1" latinLnBrk="0" hangingPunct="1">
        <a:spcBef>
          <a:spcPts val="1800"/>
        </a:spcBef>
        <a:spcAft>
          <a:spcPts val="0"/>
        </a:spcAft>
        <a:buClr>
          <a:schemeClr val="accent1">
            <a:lumMod val="75000"/>
          </a:schemeClr>
        </a:buClr>
        <a:buSzPct val="90000"/>
        <a:buFont typeface="Wingdings" charset="2"/>
        <a:buChar char="§"/>
        <a:tabLst/>
        <a:defRPr kumimoji="0" sz="1800" b="0" kern="1200">
          <a:solidFill>
            <a:schemeClr val="tx1"/>
          </a:solidFill>
          <a:latin typeface="Calibri" panose="020F0502020204030204" pitchFamily="34" charset="0"/>
          <a:ea typeface="+mn-ea"/>
          <a:cs typeface="Calibri" panose="020F0502020204030204" pitchFamily="34" charset="0"/>
        </a:defRPr>
      </a:lvl1pPr>
      <a:lvl2pPr marL="628650" indent="-285750" algn="l" rtl="0" eaLnBrk="1" latinLnBrk="0" hangingPunct="1">
        <a:spcBef>
          <a:spcPts val="0"/>
        </a:spcBef>
        <a:spcAft>
          <a:spcPts val="0"/>
        </a:spcAft>
        <a:buClrTx/>
        <a:buSzPct val="90000"/>
        <a:buFont typeface="Calibri" panose="020F0502020204030204" pitchFamily="34" charset="0"/>
        <a:buChar char="—"/>
        <a:defRPr kumimoji="0" sz="1600" kern="1200">
          <a:solidFill>
            <a:schemeClr val="tx1"/>
          </a:solidFill>
          <a:latin typeface="Calibri" panose="020F0502020204030204" pitchFamily="34" charset="0"/>
          <a:ea typeface="+mn-ea"/>
          <a:cs typeface="Calibri" panose="020F0502020204030204" pitchFamily="34" charset="0"/>
        </a:defRPr>
      </a:lvl2pPr>
      <a:lvl3pPr marL="800100" indent="-171450" algn="l" rtl="0" eaLnBrk="1" latinLnBrk="0" hangingPunct="1">
        <a:spcBef>
          <a:spcPts val="0"/>
        </a:spcBef>
        <a:spcAft>
          <a:spcPts val="0"/>
        </a:spcAft>
        <a:buClrTx/>
        <a:buSzPct val="90000"/>
        <a:buFont typeface="Arial" panose="020B0604020202020204" pitchFamily="34" charset="0"/>
        <a:buChar char="•"/>
        <a:defRPr kumimoji="0" sz="1400" kern="1200">
          <a:solidFill>
            <a:schemeClr val="tx1"/>
          </a:solidFill>
          <a:latin typeface="Calibri" panose="020F0502020204030204" pitchFamily="34" charset="0"/>
          <a:ea typeface="+mn-ea"/>
          <a:cs typeface="Calibri" panose="020F0502020204030204" pitchFamily="34" charset="0"/>
        </a:defRPr>
      </a:lvl3pPr>
      <a:lvl4pPr marL="1028700" indent="-171450" algn="l" rtl="0" eaLnBrk="1" latinLnBrk="0" hangingPunct="1">
        <a:spcBef>
          <a:spcPts val="0"/>
        </a:spcBef>
        <a:spcAft>
          <a:spcPts val="0"/>
        </a:spcAft>
        <a:buClrTx/>
        <a:buSzPct val="100000"/>
        <a:buFont typeface="Lucida Grande"/>
        <a:buChar char="–"/>
        <a:defRPr kumimoji="0" sz="1200" kern="1200">
          <a:solidFill>
            <a:schemeClr val="tx1"/>
          </a:solidFill>
          <a:latin typeface="Calibri" panose="020F0502020204030204" pitchFamily="34" charset="0"/>
          <a:ea typeface="+mn-ea"/>
          <a:cs typeface="Calibri" panose="020F0502020204030204" pitchFamily="34" charset="0"/>
        </a:defRPr>
      </a:lvl4pPr>
      <a:lvl5pPr marL="1257300" indent="-171450" algn="l" rtl="0" eaLnBrk="1" latinLnBrk="0" hangingPunct="1">
        <a:spcBef>
          <a:spcPts val="0"/>
        </a:spcBef>
        <a:spcAft>
          <a:spcPts val="0"/>
        </a:spcAft>
        <a:buClrTx/>
        <a:buFont typeface="Arial"/>
        <a:buChar char="•"/>
        <a:tabLst>
          <a:tab pos="1200150" algn="l"/>
        </a:tabLst>
        <a:defRPr kumimoji="0" lang="en-US" sz="1200" kern="1200" smtClean="0">
          <a:solidFill>
            <a:schemeClr val="tx1"/>
          </a:solidFill>
          <a:latin typeface="Calibri" panose="020F0502020204030204" pitchFamily="34" charset="0"/>
          <a:ea typeface="+mn-ea"/>
          <a:cs typeface="Calibri" panose="020F0502020204030204"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925C22-1894-4742-BA04-E55156E7DC9E}"/>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751CD5-3808-4040-AEAA-F505EE97D2EC}"/>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22AE0D-0CD2-48AF-A5EA-8BE34DFBD6AE}"/>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3126F2D-6828-436A-8D40-86518CE993B4}" type="datetime1">
              <a:rPr lang="en-US" smtClean="0"/>
              <a:t>2/19/2024</a:t>
            </a:fld>
            <a:endParaRPr lang="en-US"/>
          </a:p>
        </p:txBody>
      </p:sp>
      <p:sp>
        <p:nvSpPr>
          <p:cNvPr id="5" name="Footer Placeholder 4">
            <a:extLst>
              <a:ext uri="{FF2B5EF4-FFF2-40B4-BE49-F238E27FC236}">
                <a16:creationId xmlns:a16="http://schemas.microsoft.com/office/drawing/2014/main" id="{DD028FB0-EF79-4CB4-BEE2-76B13EE0E804}"/>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F41C04-6116-4261-91D0-947697B7C621}"/>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19D6740-4453-4A4A-9334-C0C3F683609F}" type="slidenum">
              <a:rPr lang="en-US" smtClean="0"/>
              <a:t>‹#›</a:t>
            </a:fld>
            <a:endParaRPr lang="en-US"/>
          </a:p>
        </p:txBody>
      </p:sp>
    </p:spTree>
    <p:extLst>
      <p:ext uri="{BB962C8B-B14F-4D97-AF65-F5344CB8AC3E}">
        <p14:creationId xmlns:p14="http://schemas.microsoft.com/office/powerpoint/2010/main" val="3698152013"/>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braine@uw.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mailto:braine1@llnl.gov"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doi.org/10.1063/5.0122296" TargetMode="Externa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s://doi.org/10.1063/5.0122296" TargetMode="External"/><Relationship Id="rId1" Type="http://schemas.openxmlformats.org/officeDocument/2006/relationships/slideLayout" Target="../slideLayouts/slideLayout11.xml"/><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hyperlink" Target="http://dx.doi.org/10.1063/5.0122907" TargetMode="External"/><Relationship Id="rId7" Type="http://schemas.openxmlformats.org/officeDocument/2006/relationships/image" Target="../media/image49.jpeg"/><Relationship Id="rId2" Type="http://schemas.openxmlformats.org/officeDocument/2006/relationships/hyperlink" Target="https://doi.org/10.1103/PhysRevLett.121.261302" TargetMode="External"/><Relationship Id="rId1" Type="http://schemas.openxmlformats.org/officeDocument/2006/relationships/slideLayout" Target="../slideLayouts/slideLayout11.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e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11.xml"/><Relationship Id="rId5" Type="http://schemas.openxmlformats.org/officeDocument/2006/relationships/image" Target="../media/image53.JPG"/><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8.gif"/><Relationship Id="rId2" Type="http://schemas.openxmlformats.org/officeDocument/2006/relationships/image" Target="../media/image185.png"/><Relationship Id="rId1" Type="http://schemas.openxmlformats.org/officeDocument/2006/relationships/slideLayout" Target="../slideLayouts/slideLayout11.xml"/><Relationship Id="rId4" Type="http://schemas.openxmlformats.org/officeDocument/2006/relationships/image" Target="../media/image69.gif"/></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70.gif"/><Relationship Id="rId1" Type="http://schemas.openxmlformats.org/officeDocument/2006/relationships/slideLayout" Target="../slideLayouts/slideLayout13.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640.png"/><Relationship Id="rId1" Type="http://schemas.openxmlformats.org/officeDocument/2006/relationships/slideLayout" Target="../slideLayouts/slideLayout15.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svg"/></Relationships>
</file>

<file path=ppt/slides/_rels/slide2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76.png"/><Relationship Id="rId1" Type="http://schemas.openxmlformats.org/officeDocument/2006/relationships/slideLayout" Target="../slideLayouts/slideLayout15.xml"/><Relationship Id="rId6" Type="http://schemas.openxmlformats.org/officeDocument/2006/relationships/hyperlink" Target="https://physics.aps.org/articles/v10/129" TargetMode="External"/><Relationship Id="rId5" Type="http://schemas.openxmlformats.org/officeDocument/2006/relationships/image" Target="../media/image78.png"/><Relationship Id="rId4" Type="http://schemas.openxmlformats.org/officeDocument/2006/relationships/image" Target="../media/image77.png"/></Relationships>
</file>

<file path=ppt/slides/_rels/slide2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png"/><Relationship Id="rId1" Type="http://schemas.openxmlformats.org/officeDocument/2006/relationships/slideLayout" Target="../slideLayouts/slideLayout3.xml"/><Relationship Id="rId4" Type="http://schemas.openxmlformats.org/officeDocument/2006/relationships/image" Target="../media/image84.png"/></Relationships>
</file>

<file path=ppt/slides/_rels/slide2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1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20.png"/><Relationship Id="rId7"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11.xml"/><Relationship Id="rId5" Type="http://schemas.openxmlformats.org/officeDocument/2006/relationships/image" Target="../media/image28.gif"/><Relationship Id="rId4" Type="http://schemas.openxmlformats.org/officeDocument/2006/relationships/image" Target="../media/image27.gif"/></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Calibri" panose="020F0502020204030204" pitchFamily="34" charset="0"/>
                <a:cs typeface="Calibri" panose="020F0502020204030204" pitchFamily="34" charset="0"/>
              </a:rPr>
              <a:t>The Axion Dark Matter Experiment</a:t>
            </a:r>
          </a:p>
        </p:txBody>
      </p:sp>
      <p:sp>
        <p:nvSpPr>
          <p:cNvPr id="11" name="Text Placeholder 10"/>
          <p:cNvSpPr>
            <a:spLocks noGrp="1"/>
          </p:cNvSpPr>
          <p:nvPr>
            <p:ph type="body" sz="quarter" idx="13"/>
          </p:nvPr>
        </p:nvSpPr>
        <p:spPr>
          <a:xfrm>
            <a:off x="457200" y="1522059"/>
            <a:ext cx="5629274" cy="277416"/>
          </a:xfrm>
        </p:spPr>
        <p:txBody>
          <a:bodyPr/>
          <a:lstStyle/>
          <a:p>
            <a:pPr marL="44054" indent="-1191"/>
            <a:r>
              <a:rPr lang="en-US" sz="2400" dirty="0">
                <a:latin typeface="Calibri" panose="020F0502020204030204" pitchFamily="34" charset="0"/>
                <a:cs typeface="Calibri" panose="020F0502020204030204" pitchFamily="34" charset="0"/>
              </a:rPr>
              <a:t>Lake Louise Winter Institute</a:t>
            </a:r>
          </a:p>
        </p:txBody>
      </p:sp>
      <p:sp>
        <p:nvSpPr>
          <p:cNvPr id="5" name="Text Placeholder 4"/>
          <p:cNvSpPr>
            <a:spLocks noGrp="1"/>
          </p:cNvSpPr>
          <p:nvPr>
            <p:ph type="body" sz="quarter" idx="14"/>
          </p:nvPr>
        </p:nvSpPr>
        <p:spPr/>
        <p:txBody>
          <a:bodyPr/>
          <a:lstStyle/>
          <a:p>
            <a:pPr lvl="0"/>
            <a:r>
              <a:rPr lang="en-US" sz="1600" dirty="0"/>
              <a:t>Thomas Braine</a:t>
            </a:r>
          </a:p>
          <a:p>
            <a:pPr lvl="0"/>
            <a:r>
              <a:rPr lang="en-US" sz="1600" dirty="0"/>
              <a:t>University of Washington PhD Student</a:t>
            </a:r>
          </a:p>
          <a:p>
            <a:pPr lvl="0"/>
            <a:r>
              <a:rPr lang="en-US" sz="1600" dirty="0"/>
              <a:t>Email: </a:t>
            </a:r>
            <a:r>
              <a:rPr lang="en-US" sz="1600" dirty="0">
                <a:hlinkClick r:id="rId3"/>
              </a:rPr>
              <a:t>tbraine@uw.edu</a:t>
            </a:r>
            <a:r>
              <a:rPr lang="en-US" sz="1600" dirty="0"/>
              <a:t> , </a:t>
            </a:r>
            <a:r>
              <a:rPr lang="en-US" sz="1600" dirty="0">
                <a:hlinkClick r:id="rId4"/>
              </a:rPr>
              <a:t>braine1@llnl.gov</a:t>
            </a:r>
            <a:r>
              <a:rPr lang="en-US" sz="1600" dirty="0"/>
              <a:t> </a:t>
            </a:r>
          </a:p>
        </p:txBody>
      </p:sp>
      <p:sp>
        <p:nvSpPr>
          <p:cNvPr id="9" name="Text Placeholder 10"/>
          <p:cNvSpPr txBox="1">
            <a:spLocks/>
          </p:cNvSpPr>
          <p:nvPr/>
        </p:nvSpPr>
        <p:spPr>
          <a:xfrm>
            <a:off x="457200" y="1812180"/>
            <a:ext cx="2458881" cy="298125"/>
          </a:xfrm>
          <a:prstGeom prst="rect">
            <a:avLst/>
          </a:prstGeom>
        </p:spPr>
        <p:txBody>
          <a:bodyPr vert="horz" lIns="0" tIns="68580" rIns="0" rtlCol="0" anchor="ctr" anchorCtr="0">
            <a:noAutofit/>
          </a:bodyPr>
          <a:lstStyle/>
          <a:p>
            <a:pPr lvl="0">
              <a:lnSpc>
                <a:spcPct val="80000"/>
              </a:lnSpc>
            </a:pPr>
            <a:r>
              <a:rPr lang="en-US" sz="1200" dirty="0">
                <a:cs typeface="Lucida Handwriting"/>
              </a:rPr>
              <a:t>February 20</a:t>
            </a:r>
            <a:r>
              <a:rPr lang="en-US" sz="1200" baseline="30000" dirty="0">
                <a:cs typeface="Lucida Handwriting"/>
              </a:rPr>
              <a:t>th</a:t>
            </a:r>
            <a:r>
              <a:rPr lang="en-US" sz="1200" dirty="0">
                <a:cs typeface="Lucida Handwriting"/>
              </a:rPr>
              <a:t> , 2024</a:t>
            </a:r>
          </a:p>
        </p:txBody>
      </p:sp>
      <p:pic>
        <p:nvPicPr>
          <p:cNvPr id="7" name="Picture 6">
            <a:extLst>
              <a:ext uri="{FF2B5EF4-FFF2-40B4-BE49-F238E27FC236}">
                <a16:creationId xmlns:a16="http://schemas.microsoft.com/office/drawing/2014/main" id="{7BC0FAEE-F58B-4C09-8C52-02B190D95A2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970553" y="121017"/>
            <a:ext cx="2173447" cy="66942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CCE5080C-093F-4CFD-95E1-BAC656AAAF6C}"/>
              </a:ext>
            </a:extLst>
          </p:cNvPr>
          <p:cNvSpPr txBox="1"/>
          <p:nvPr/>
        </p:nvSpPr>
        <p:spPr>
          <a:xfrm>
            <a:off x="4724400" y="4197057"/>
            <a:ext cx="3532167" cy="461665"/>
          </a:xfrm>
          <a:prstGeom prst="rect">
            <a:avLst/>
          </a:prstGeom>
          <a:noFill/>
        </p:spPr>
        <p:txBody>
          <a:bodyPr wrap="square" rtlCol="0">
            <a:spAutoFit/>
          </a:bodyPr>
          <a:lstStyle/>
          <a:p>
            <a:pPr algn="ctr"/>
            <a:r>
              <a:rPr lang="en-US" sz="1200" dirty="0"/>
              <a:t>Current Axion Limits set by ADMX G2.</a:t>
            </a:r>
          </a:p>
          <a:p>
            <a:pPr algn="ctr"/>
            <a:r>
              <a:rPr lang="en-US" sz="1200" dirty="0"/>
              <a:t>From Most Recent </a:t>
            </a:r>
            <a:r>
              <a:rPr lang="en-US" sz="1200" dirty="0">
                <a:hlinkClick r:id="rId2"/>
              </a:rPr>
              <a:t>PRL results (2021)</a:t>
            </a:r>
            <a:endParaRPr lang="en-US" sz="1200" dirty="0"/>
          </a:p>
        </p:txBody>
      </p:sp>
      <mc:AlternateContent xmlns:mc="http://schemas.openxmlformats.org/markup-compatibility/2006">
        <mc:Choice xmlns:a14="http://schemas.microsoft.com/office/drawing/2010/main" Requires="a14">
          <p:sp>
            <p:nvSpPr>
              <p:cNvPr id="15" name="Content Placeholder 2">
                <a:extLst>
                  <a:ext uri="{FF2B5EF4-FFF2-40B4-BE49-F238E27FC236}">
                    <a16:creationId xmlns:a16="http://schemas.microsoft.com/office/drawing/2014/main" id="{9E06A54B-5A67-4C91-A05A-6318506A31B7}"/>
                  </a:ext>
                </a:extLst>
              </p:cNvPr>
              <p:cNvSpPr txBox="1">
                <a:spLocks/>
              </p:cNvSpPr>
              <p:nvPr/>
            </p:nvSpPr>
            <p:spPr>
              <a:xfrm>
                <a:off x="91261" y="1115800"/>
                <a:ext cx="4073924" cy="2520950"/>
              </a:xfrm>
              <a:prstGeom prst="rect">
                <a:avLst/>
              </a:prstGeom>
            </p:spPr>
            <p:txBody>
              <a:bodyPr vert="horz" lIns="0" tIns="0" rIns="0" bIns="0" rtlCol="0">
                <a:noAutofit/>
              </a:bodyPr>
              <a:lstStyle>
                <a:lvl1pPr marL="285750" indent="-228600" algn="l" rtl="0" eaLnBrk="1" latinLnBrk="0" hangingPunct="1">
                  <a:spcBef>
                    <a:spcPts val="1800"/>
                  </a:spcBef>
                  <a:spcAft>
                    <a:spcPts val="0"/>
                  </a:spcAft>
                  <a:buClr>
                    <a:schemeClr val="accent1">
                      <a:lumMod val="75000"/>
                    </a:schemeClr>
                  </a:buClr>
                  <a:buSzPct val="90000"/>
                  <a:buFont typeface="Wingdings" charset="2"/>
                  <a:buChar char="§"/>
                  <a:tabLst/>
                  <a:defRPr kumimoji="0" sz="2400" b="0" kern="1200">
                    <a:solidFill>
                      <a:schemeClr val="tx1"/>
                    </a:solidFill>
                    <a:latin typeface="Calibri" panose="020F0502020204030204" pitchFamily="34" charset="0"/>
                    <a:ea typeface="+mn-ea"/>
                    <a:cs typeface="Calibri" panose="020F0502020204030204" pitchFamily="34" charset="0"/>
                  </a:defRPr>
                </a:lvl1pPr>
                <a:lvl2pPr marL="628650" indent="-285750" algn="l" rtl="0" eaLnBrk="1" latinLnBrk="0" hangingPunct="1">
                  <a:spcBef>
                    <a:spcPts val="0"/>
                  </a:spcBef>
                  <a:spcAft>
                    <a:spcPts val="0"/>
                  </a:spcAft>
                  <a:buClrTx/>
                  <a:buSzPct val="90000"/>
                  <a:buFont typeface="Calibri" panose="020F0502020204030204" pitchFamily="34" charset="0"/>
                  <a:buChar char="—"/>
                  <a:defRPr kumimoji="0" sz="2000" kern="1200">
                    <a:solidFill>
                      <a:schemeClr val="tx1"/>
                    </a:solidFill>
                    <a:latin typeface="Calibri" panose="020F0502020204030204" pitchFamily="34" charset="0"/>
                    <a:ea typeface="+mn-ea"/>
                    <a:cs typeface="Calibri" panose="020F0502020204030204" pitchFamily="34" charset="0"/>
                  </a:defRPr>
                </a:lvl2pPr>
                <a:lvl3pPr marL="800100" indent="-171450" algn="l" rtl="0" eaLnBrk="1" latinLnBrk="0" hangingPunct="1">
                  <a:spcBef>
                    <a:spcPts val="0"/>
                  </a:spcBef>
                  <a:spcAft>
                    <a:spcPts val="0"/>
                  </a:spcAft>
                  <a:buClrTx/>
                  <a:buSzPct val="90000"/>
                  <a:buFont typeface="Arial" panose="020B0604020202020204" pitchFamily="34" charset="0"/>
                  <a:buChar char="•"/>
                  <a:defRPr kumimoji="0" sz="1800" kern="1200">
                    <a:solidFill>
                      <a:schemeClr val="tx1"/>
                    </a:solidFill>
                    <a:latin typeface="Calibri" panose="020F0502020204030204" pitchFamily="34" charset="0"/>
                    <a:ea typeface="+mn-ea"/>
                    <a:cs typeface="Calibri" panose="020F0502020204030204" pitchFamily="34" charset="0"/>
                  </a:defRPr>
                </a:lvl3pPr>
                <a:lvl4pPr marL="1028700" indent="-171450" algn="l" rtl="0" eaLnBrk="1" latinLnBrk="0" hangingPunct="1">
                  <a:spcBef>
                    <a:spcPts val="0"/>
                  </a:spcBef>
                  <a:spcAft>
                    <a:spcPts val="0"/>
                  </a:spcAft>
                  <a:buClrTx/>
                  <a:buSzPct val="100000"/>
                  <a:buFont typeface="Lucida Grande"/>
                  <a:buChar char="–"/>
                  <a:defRPr kumimoji="0" sz="1600" kern="1200">
                    <a:solidFill>
                      <a:schemeClr val="tx1"/>
                    </a:solidFill>
                    <a:latin typeface="Calibri" panose="020F0502020204030204" pitchFamily="34" charset="0"/>
                    <a:ea typeface="+mn-ea"/>
                    <a:cs typeface="Calibri" panose="020F0502020204030204" pitchFamily="34" charset="0"/>
                  </a:defRPr>
                </a:lvl4pPr>
                <a:lvl5pPr marL="1257300" indent="-171450" algn="l" rtl="0" eaLnBrk="1" latinLnBrk="0" hangingPunct="1">
                  <a:spcBef>
                    <a:spcPts val="0"/>
                  </a:spcBef>
                  <a:spcAft>
                    <a:spcPts val="0"/>
                  </a:spcAft>
                  <a:buClrTx/>
                  <a:buFont typeface="Arial"/>
                  <a:buChar char="•"/>
                  <a:tabLst>
                    <a:tab pos="1200150" algn="l"/>
                  </a:tabLst>
                  <a:defRPr kumimoji="0" lang="en-US" sz="1600" kern="1200" smtClean="0">
                    <a:solidFill>
                      <a:schemeClr val="tx1"/>
                    </a:solidFill>
                    <a:latin typeface="Calibri" panose="020F0502020204030204" pitchFamily="34" charset="0"/>
                    <a:ea typeface="+mn-ea"/>
                    <a:cs typeface="Calibri" panose="020F0502020204030204"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lstStyle>
              <a:p>
                <a:pPr defTabSz="685800"/>
                <a:r>
                  <a:rPr lang="en-US" sz="1600" dirty="0">
                    <a:latin typeface="+mn-lt"/>
                  </a:rPr>
                  <a:t>No Axions detected yet! We set exclusion limits (90% Confidence Limit)</a:t>
                </a:r>
              </a:p>
              <a:p>
                <a:pPr defTabSz="685800"/>
                <a:r>
                  <a:rPr lang="en-US" sz="1600" dirty="0">
                    <a:latin typeface="+mn-lt"/>
                  </a:rPr>
                  <a:t>ADMX G2 has excluded axions at DFSZ sensitivity for first 3 runs(~2.7- 4.2 </a:t>
                </a:r>
                <a14:m>
                  <m:oMath xmlns:m="http://schemas.openxmlformats.org/officeDocument/2006/math">
                    <m:r>
                      <a:rPr lang="en-US" sz="1600" i="1" smtClean="0">
                        <a:latin typeface="+mn-lt"/>
                        <a:ea typeface="Cambria Math" panose="02040503050406030204" pitchFamily="18" charset="0"/>
                      </a:rPr>
                      <m:t>𝜇</m:t>
                    </m:r>
                    <m:r>
                      <a:rPr lang="en-US" sz="1600" b="0" i="1" smtClean="0">
                        <a:latin typeface="+mn-lt"/>
                        <a:ea typeface="Cambria Math" panose="02040503050406030204" pitchFamily="18" charset="0"/>
                      </a:rPr>
                      <m:t>𝑒𝑉</m:t>
                    </m:r>
                  </m:oMath>
                </a14:m>
                <a:r>
                  <a:rPr lang="en-US" sz="1600" dirty="0">
                    <a:latin typeface="+mn-lt"/>
                  </a:rPr>
                  <a:t>)</a:t>
                </a:r>
              </a:p>
              <a:p>
                <a:pPr defTabSz="685800"/>
                <a:r>
                  <a:rPr lang="en-US" sz="1600" b="1" dirty="0">
                    <a:latin typeface="+mn-lt"/>
                  </a:rPr>
                  <a:t>Run 1D in progress: </a:t>
                </a:r>
                <a:r>
                  <a:rPr lang="en-US" sz="1600" dirty="0">
                    <a:latin typeface="+mn-lt"/>
                  </a:rPr>
                  <a:t>so far have covered 1270-1300 MHz so far, scanning downwards to 1 GHZ.</a:t>
                </a:r>
              </a:p>
              <a:p>
                <a:pPr lvl="1" defTabSz="685800"/>
                <a:r>
                  <a:rPr lang="en-US" sz="1600" dirty="0">
                    <a:latin typeface="+mn-lt"/>
                  </a:rPr>
                  <a:t>Discoverability to 0.5 KSVZ </a:t>
                </a:r>
                <a14:m>
                  <m:oMath xmlns:m="http://schemas.openxmlformats.org/officeDocument/2006/math">
                    <m:sSub>
                      <m:sSubPr>
                        <m:ctrlPr>
                          <a:rPr lang="en-US" sz="1600" i="1" smtClean="0">
                            <a:latin typeface="+mn-lt"/>
                          </a:rPr>
                        </m:ctrlPr>
                      </m:sSubPr>
                      <m:e>
                        <m:r>
                          <a:rPr lang="en-US" sz="1600" b="0" i="1" smtClean="0">
                            <a:latin typeface="+mn-lt"/>
                          </a:rPr>
                          <m:t>𝑔</m:t>
                        </m:r>
                      </m:e>
                      <m:sub>
                        <m:r>
                          <a:rPr lang="en-US" sz="1600" b="0" i="1" smtClean="0">
                            <a:latin typeface="+mn-lt"/>
                          </a:rPr>
                          <m:t>𝑎</m:t>
                        </m:r>
                        <m:r>
                          <a:rPr lang="en-US" sz="1600" b="0" i="1" smtClean="0">
                            <a:latin typeface="+mn-lt"/>
                            <a:ea typeface="Cambria Math" panose="02040503050406030204" pitchFamily="18" charset="0"/>
                          </a:rPr>
                          <m:t>𝛾𝛾</m:t>
                        </m:r>
                      </m:sub>
                    </m:sSub>
                  </m:oMath>
                </a14:m>
                <a:endParaRPr lang="en-US" sz="1600" dirty="0">
                  <a:latin typeface="+mn-lt"/>
                </a:endParaRPr>
              </a:p>
              <a:p>
                <a:pPr lvl="1" defTabSz="685800"/>
                <a:r>
                  <a:rPr lang="en-US" sz="1600" dirty="0">
                    <a:latin typeface="+mn-lt"/>
                  </a:rPr>
                  <a:t>Exclude to DFSZ based on run conditions and cadence</a:t>
                </a:r>
              </a:p>
              <a:p>
                <a:pPr lvl="1" defTabSz="685800"/>
                <a:r>
                  <a:rPr lang="en-US" sz="1600" dirty="0">
                    <a:latin typeface="+mn-lt"/>
                  </a:rPr>
                  <a:t>Last run with a single cavity </a:t>
                </a:r>
              </a:p>
              <a:p>
                <a:pPr lvl="1" defTabSz="685800"/>
                <a:r>
                  <a:rPr lang="en-US" sz="1600" dirty="0">
                    <a:latin typeface="+mn-lt"/>
                  </a:rPr>
                  <a:t>Stay tuned for results!</a:t>
                </a:r>
              </a:p>
              <a:p>
                <a:pPr defTabSz="685800"/>
                <a:endParaRPr lang="en-US" sz="1600" dirty="0"/>
              </a:p>
            </p:txBody>
          </p:sp>
        </mc:Choice>
        <mc:Fallback>
          <p:sp>
            <p:nvSpPr>
              <p:cNvPr id="15" name="Content Placeholder 2">
                <a:extLst>
                  <a:ext uri="{FF2B5EF4-FFF2-40B4-BE49-F238E27FC236}">
                    <a16:creationId xmlns:a16="http://schemas.microsoft.com/office/drawing/2014/main" id="{9E06A54B-5A67-4C91-A05A-6318506A31B7}"/>
                  </a:ext>
                </a:extLst>
              </p:cNvPr>
              <p:cNvSpPr txBox="1">
                <a:spLocks noRot="1" noChangeAspect="1" noMove="1" noResize="1" noEditPoints="1" noAdjustHandles="1" noChangeArrowheads="1" noChangeShapeType="1" noTextEdit="1"/>
              </p:cNvSpPr>
              <p:nvPr/>
            </p:nvSpPr>
            <p:spPr>
              <a:xfrm>
                <a:off x="91261" y="1115800"/>
                <a:ext cx="4073924" cy="2520950"/>
              </a:xfrm>
              <a:prstGeom prst="rect">
                <a:avLst/>
              </a:prstGeom>
              <a:blipFill>
                <a:blip r:embed="rId3"/>
                <a:stretch>
                  <a:fillRect l="-1198" t="-2415" r="-1347" b="-39855"/>
                </a:stretch>
              </a:blipFill>
            </p:spPr>
            <p:txBody>
              <a:bodyPr/>
              <a:lstStyle/>
              <a:p>
                <a:r>
                  <a:rPr lang="en-US">
                    <a:noFill/>
                  </a:rPr>
                  <a:t> </a:t>
                </a:r>
              </a:p>
            </p:txBody>
          </p:sp>
        </mc:Fallback>
      </mc:AlternateContent>
      <p:sp>
        <p:nvSpPr>
          <p:cNvPr id="16" name="Title 1">
            <a:extLst>
              <a:ext uri="{FF2B5EF4-FFF2-40B4-BE49-F238E27FC236}">
                <a16:creationId xmlns:a16="http://schemas.microsoft.com/office/drawing/2014/main" id="{1B0ACC83-ACA7-4420-B3B2-5E927A8B02AE}"/>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How does ADMX currently operate?</a:t>
            </a:r>
            <a:br>
              <a:rPr lang="en-US" dirty="0"/>
            </a:br>
            <a:r>
              <a:rPr lang="en-US" b="0" dirty="0"/>
              <a:t>Current Limits</a:t>
            </a:r>
            <a:endParaRPr kumimoji="0" lang="en-US" sz="2400" b="0"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endParaRPr>
          </a:p>
        </p:txBody>
      </p:sp>
      <p:sp>
        <p:nvSpPr>
          <p:cNvPr id="2" name="AutoShape 2" descr="Coupling Limit for ADMX Run1c-part1">
            <a:extLst>
              <a:ext uri="{FF2B5EF4-FFF2-40B4-BE49-F238E27FC236}">
                <a16:creationId xmlns:a16="http://schemas.microsoft.com/office/drawing/2014/main" id="{7B872332-1B52-4399-AD15-CAFB45A7760B}"/>
              </a:ext>
            </a:extLst>
          </p:cNvPr>
          <p:cNvSpPr>
            <a:spLocks noChangeAspect="1" noChangeArrowheads="1"/>
          </p:cNvSpPr>
          <p:nvPr/>
        </p:nvSpPr>
        <p:spPr bwMode="auto">
          <a:xfrm>
            <a:off x="1650153" y="697014"/>
            <a:ext cx="5715000" cy="3571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3" name="AutoShape 4">
            <a:extLst>
              <a:ext uri="{FF2B5EF4-FFF2-40B4-BE49-F238E27FC236}">
                <a16:creationId xmlns:a16="http://schemas.microsoft.com/office/drawing/2014/main" id="{C63A6382-4130-4F9F-9BA8-7BC066A7DD76}"/>
              </a:ext>
            </a:extLst>
          </p:cNvPr>
          <p:cNvSpPr>
            <a:spLocks noChangeAspect="1" noChangeArrowheads="1"/>
          </p:cNvSpPr>
          <p:nvPr/>
        </p:nvSpPr>
        <p:spPr bwMode="auto">
          <a:xfrm>
            <a:off x="762000" y="190500"/>
            <a:ext cx="7620000" cy="4762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6">
            <a:extLst>
              <a:ext uri="{FF2B5EF4-FFF2-40B4-BE49-F238E27FC236}">
                <a16:creationId xmlns:a16="http://schemas.microsoft.com/office/drawing/2014/main" id="{1FEE1FCE-9ADA-4C70-9B27-0AEED1E7723D}"/>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a:extLst>
              <a:ext uri="{FF2B5EF4-FFF2-40B4-BE49-F238E27FC236}">
                <a16:creationId xmlns:a16="http://schemas.microsoft.com/office/drawing/2014/main" id="{9702BAE5-F03C-42D6-A693-62CEBD522721}"/>
              </a:ext>
            </a:extLst>
          </p:cNvPr>
          <p:cNvSpPr>
            <a:spLocks noChangeAspect="1" noChangeArrowheads="1"/>
          </p:cNvSpPr>
          <p:nvPr/>
        </p:nvSpPr>
        <p:spPr bwMode="auto">
          <a:xfrm>
            <a:off x="4572000" y="355600"/>
            <a:ext cx="2520950" cy="252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descr="Chart&#10;&#10;Description automatically generated">
            <a:extLst>
              <a:ext uri="{FF2B5EF4-FFF2-40B4-BE49-F238E27FC236}">
                <a16:creationId xmlns:a16="http://schemas.microsoft.com/office/drawing/2014/main" id="{71E0AB20-6B6D-458A-BA41-0EAA1E14B8AB}"/>
              </a:ext>
            </a:extLst>
          </p:cNvPr>
          <p:cNvPicPr>
            <a:picLocks noChangeAspect="1"/>
          </p:cNvPicPr>
          <p:nvPr/>
        </p:nvPicPr>
        <p:blipFill rotWithShape="1">
          <a:blip r:embed="rId4"/>
          <a:srcRect l="3125"/>
          <a:stretch/>
        </p:blipFill>
        <p:spPr>
          <a:xfrm>
            <a:off x="4045358" y="1211357"/>
            <a:ext cx="4591057" cy="2961975"/>
          </a:xfrm>
          <a:prstGeom prst="rect">
            <a:avLst/>
          </a:prstGeom>
        </p:spPr>
      </p:pic>
      <p:cxnSp>
        <p:nvCxnSpPr>
          <p:cNvPr id="5" name="Straight Arrow Connector 4">
            <a:extLst>
              <a:ext uri="{FF2B5EF4-FFF2-40B4-BE49-F238E27FC236}">
                <a16:creationId xmlns:a16="http://schemas.microsoft.com/office/drawing/2014/main" id="{89158050-8569-0283-0293-3267B68426AA}"/>
              </a:ext>
            </a:extLst>
          </p:cNvPr>
          <p:cNvCxnSpPr>
            <a:cxnSpLocks/>
          </p:cNvCxnSpPr>
          <p:nvPr/>
        </p:nvCxnSpPr>
        <p:spPr>
          <a:xfrm>
            <a:off x="8549984" y="1176202"/>
            <a:ext cx="180684" cy="399375"/>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4C42463-0F40-B3A2-88E3-DE9A37D3225F}"/>
              </a:ext>
            </a:extLst>
          </p:cNvPr>
          <p:cNvSpPr txBox="1"/>
          <p:nvPr/>
        </p:nvSpPr>
        <p:spPr>
          <a:xfrm>
            <a:off x="6167978" y="804485"/>
            <a:ext cx="2787494" cy="369332"/>
          </a:xfrm>
          <a:prstGeom prst="rect">
            <a:avLst/>
          </a:prstGeom>
          <a:noFill/>
        </p:spPr>
        <p:txBody>
          <a:bodyPr wrap="none" rtlCol="0">
            <a:spAutoFit/>
          </a:bodyPr>
          <a:lstStyle/>
          <a:p>
            <a:r>
              <a:rPr lang="en-US" dirty="0"/>
              <a:t>Currently scanning up here!</a:t>
            </a:r>
          </a:p>
        </p:txBody>
      </p:sp>
      <p:sp>
        <p:nvSpPr>
          <p:cNvPr id="13" name="TextBox 12">
            <a:extLst>
              <a:ext uri="{FF2B5EF4-FFF2-40B4-BE49-F238E27FC236}">
                <a16:creationId xmlns:a16="http://schemas.microsoft.com/office/drawing/2014/main" id="{0E933A16-5447-0985-6DA9-9690A6883BC3}"/>
              </a:ext>
            </a:extLst>
          </p:cNvPr>
          <p:cNvSpPr txBox="1"/>
          <p:nvPr/>
        </p:nvSpPr>
        <p:spPr>
          <a:xfrm>
            <a:off x="5432807" y="2507218"/>
            <a:ext cx="848309" cy="369332"/>
          </a:xfrm>
          <a:prstGeom prst="rect">
            <a:avLst/>
          </a:prstGeom>
          <a:noFill/>
        </p:spPr>
        <p:txBody>
          <a:bodyPr wrap="none" rtlCol="0">
            <a:spAutoFit/>
          </a:bodyPr>
          <a:lstStyle/>
          <a:p>
            <a:r>
              <a:rPr lang="en-US" dirty="0"/>
              <a:t>Run 1B</a:t>
            </a:r>
          </a:p>
        </p:txBody>
      </p:sp>
      <p:sp>
        <p:nvSpPr>
          <p:cNvPr id="14" name="TextBox 13">
            <a:extLst>
              <a:ext uri="{FF2B5EF4-FFF2-40B4-BE49-F238E27FC236}">
                <a16:creationId xmlns:a16="http://schemas.microsoft.com/office/drawing/2014/main" id="{E7FB7105-CEB2-E64B-A16F-479A5F93122B}"/>
              </a:ext>
            </a:extLst>
          </p:cNvPr>
          <p:cNvSpPr txBox="1"/>
          <p:nvPr/>
        </p:nvSpPr>
        <p:spPr>
          <a:xfrm>
            <a:off x="7027276" y="2342697"/>
            <a:ext cx="846707" cy="369332"/>
          </a:xfrm>
          <a:prstGeom prst="rect">
            <a:avLst/>
          </a:prstGeom>
          <a:noFill/>
        </p:spPr>
        <p:txBody>
          <a:bodyPr wrap="none" rtlCol="0">
            <a:spAutoFit/>
          </a:bodyPr>
          <a:lstStyle/>
          <a:p>
            <a:r>
              <a:rPr lang="en-US" dirty="0"/>
              <a:t>Run 1C</a:t>
            </a:r>
          </a:p>
        </p:txBody>
      </p:sp>
      <p:sp>
        <p:nvSpPr>
          <p:cNvPr id="18" name="TextBox 17">
            <a:extLst>
              <a:ext uri="{FF2B5EF4-FFF2-40B4-BE49-F238E27FC236}">
                <a16:creationId xmlns:a16="http://schemas.microsoft.com/office/drawing/2014/main" id="{95579538-0932-E31E-AC3C-C8A2D1D54485}"/>
              </a:ext>
            </a:extLst>
          </p:cNvPr>
          <p:cNvSpPr txBox="1"/>
          <p:nvPr/>
        </p:nvSpPr>
        <p:spPr>
          <a:xfrm rot="16200000">
            <a:off x="4574242" y="2298286"/>
            <a:ext cx="856325" cy="369332"/>
          </a:xfrm>
          <a:prstGeom prst="rect">
            <a:avLst/>
          </a:prstGeom>
          <a:noFill/>
        </p:spPr>
        <p:txBody>
          <a:bodyPr wrap="none" rtlCol="0">
            <a:spAutoFit/>
          </a:bodyPr>
          <a:lstStyle/>
          <a:p>
            <a:r>
              <a:rPr lang="en-US" dirty="0"/>
              <a:t>Run 1A</a:t>
            </a:r>
          </a:p>
        </p:txBody>
      </p:sp>
    </p:spTree>
    <p:extLst>
      <p:ext uri="{BB962C8B-B14F-4D97-AF65-F5344CB8AC3E}">
        <p14:creationId xmlns:p14="http://schemas.microsoft.com/office/powerpoint/2010/main" val="1503813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4A514E5-9364-4C77-954D-499CFB21883A}"/>
                  </a:ext>
                </a:extLst>
              </p:cNvPr>
              <p:cNvSpPr>
                <a:spLocks noGrp="1"/>
              </p:cNvSpPr>
              <p:nvPr>
                <p:ph idx="1"/>
              </p:nvPr>
            </p:nvSpPr>
            <p:spPr>
              <a:xfrm>
                <a:off x="81171" y="684276"/>
                <a:ext cx="6517231" cy="2725350"/>
              </a:xfrm>
            </p:spPr>
            <p:txBody>
              <a:bodyPr>
                <a:noAutofit/>
              </a:bodyPr>
              <a:lstStyle/>
              <a:p>
                <a:r>
                  <a:rPr lang="en-US" sz="1600" dirty="0">
                    <a:latin typeface="+mn-lt"/>
                  </a:rPr>
                  <a:t>Combine multiple smaller cavities with a higher </a:t>
                </a:r>
                <a14:m>
                  <m:oMath xmlns:m="http://schemas.openxmlformats.org/officeDocument/2006/math">
                    <m:sSub>
                      <m:sSubPr>
                        <m:ctrlPr>
                          <a:rPr lang="en-US" sz="1600" i="1">
                            <a:latin typeface="+mn-lt"/>
                          </a:rPr>
                        </m:ctrlPr>
                      </m:sSubPr>
                      <m:e>
                        <m:r>
                          <a:rPr lang="en-US" sz="1600" i="1">
                            <a:latin typeface="+mn-lt"/>
                          </a:rPr>
                          <m:t>𝑓</m:t>
                        </m:r>
                      </m:e>
                      <m:sub>
                        <m:r>
                          <m:rPr>
                            <m:nor/>
                          </m:rPr>
                          <a:rPr lang="en-US" sz="1600" dirty="0">
                            <a:latin typeface="+mn-lt"/>
                          </a:rPr>
                          <m:t>TM</m:t>
                        </m:r>
                        <m:r>
                          <m:rPr>
                            <m:nor/>
                          </m:rPr>
                          <a:rPr lang="en-US" sz="1600" baseline="-25000" dirty="0">
                            <a:latin typeface="+mn-lt"/>
                          </a:rPr>
                          <m:t>010</m:t>
                        </m:r>
                      </m:sub>
                    </m:sSub>
                  </m:oMath>
                </a14:m>
                <a:r>
                  <a:rPr lang="en-US" sz="1600" dirty="0">
                    <a:latin typeface="+mn-lt"/>
                  </a:rPr>
                  <a:t> to maintain volume</a:t>
                </a:r>
              </a:p>
              <a:p>
                <a:pPr lvl="1"/>
                <a:r>
                  <a:rPr lang="en-US" dirty="0">
                    <a:latin typeface="+mn-lt"/>
                  </a:rPr>
                  <a:t>Scaling issue for RF electronics</a:t>
                </a:r>
              </a:p>
              <a:p>
                <a:pPr lvl="1"/>
                <a:r>
                  <a:rPr lang="en-US" dirty="0">
                    <a:latin typeface="+mn-lt"/>
                  </a:rPr>
                  <a:t>Side benefit: </a:t>
                </a:r>
                <a14:m>
                  <m:oMath xmlns:m="http://schemas.openxmlformats.org/officeDocument/2006/math">
                    <m:rad>
                      <m:radPr>
                        <m:degHide m:val="on"/>
                        <m:ctrlPr>
                          <a:rPr lang="en-US" i="1" smtClean="0">
                            <a:latin typeface="+mn-lt"/>
                          </a:rPr>
                        </m:ctrlPr>
                      </m:radPr>
                      <m:deg/>
                      <m:e>
                        <m:r>
                          <a:rPr lang="en-US" b="0" i="1" smtClean="0">
                            <a:latin typeface="+mn-lt"/>
                          </a:rPr>
                          <m:t>𝑁</m:t>
                        </m:r>
                        <m:r>
                          <a:rPr lang="en-US" b="0" i="1" smtClean="0">
                            <a:latin typeface="+mn-lt"/>
                          </a:rPr>
                          <m:t> </m:t>
                        </m:r>
                      </m:e>
                    </m:rad>
                  </m:oMath>
                </a14:m>
                <a:r>
                  <a:rPr lang="en-US" dirty="0">
                    <a:latin typeface="+mn-lt"/>
                  </a:rPr>
                  <a:t>improvement to SNR from coherently adding </a:t>
                </a:r>
                <a14:m>
                  <m:oMath xmlns:m="http://schemas.openxmlformats.org/officeDocument/2006/math">
                    <m:r>
                      <a:rPr lang="en-US" i="1" dirty="0" smtClean="0">
                        <a:latin typeface="+mn-lt"/>
                      </a:rPr>
                      <m:t>𝑁</m:t>
                    </m:r>
                  </m:oMath>
                </a14:m>
                <a:r>
                  <a:rPr lang="en-US" dirty="0">
                    <a:latin typeface="+mn-lt"/>
                  </a:rPr>
                  <a:t> cavities in phase (PNNL cavity combining electronics)</a:t>
                </a:r>
              </a:p>
              <a:p>
                <a:r>
                  <a:rPr lang="en-US" sz="1600" dirty="0">
                    <a:latin typeface="+mn-lt"/>
                  </a:rPr>
                  <a:t>Bigger and stronger magnets are expensive </a:t>
                </a:r>
              </a:p>
              <a:p>
                <a:pPr lvl="1"/>
                <a:r>
                  <a:rPr lang="en-US" dirty="0">
                    <a:latin typeface="+mn-lt"/>
                  </a:rPr>
                  <a:t>Fermilab acquiring 9.4 T MRI magnet</a:t>
                </a:r>
              </a:p>
              <a:p>
                <a:r>
                  <a:rPr lang="en-US" sz="1600" dirty="0">
                    <a:latin typeface="+mn-lt"/>
                  </a:rPr>
                  <a:t>Limited ability to cool further </a:t>
                </a:r>
              </a:p>
              <a:p>
                <a:pPr lvl="1"/>
                <a:r>
                  <a:rPr lang="en-US" dirty="0">
                    <a:latin typeface="+mn-lt"/>
                  </a:rPr>
                  <a:t>Possibility of squeezing quantum states to circumvent SQL</a:t>
                </a:r>
              </a:p>
              <a:p>
                <a:r>
                  <a:rPr lang="en-US" sz="1600" dirty="0">
                    <a:solidFill>
                      <a:prstClr val="black"/>
                    </a:solidFill>
                    <a:latin typeface="+mn-lt"/>
                  </a:rPr>
                  <a:t>Quality factor goes down for ordinary metals</a:t>
                </a:r>
              </a:p>
              <a:p>
                <a:pPr lvl="1" defTabSz="685800"/>
                <a:r>
                  <a:rPr lang="en-US" dirty="0">
                    <a:solidFill>
                      <a:prstClr val="black"/>
                    </a:solidFill>
                    <a:latin typeface="+mn-lt"/>
                  </a:rPr>
                  <a:t>Volume to surface ratio</a:t>
                </a:r>
              </a:p>
              <a:p>
                <a:pPr lvl="1" defTabSz="685800"/>
                <a:r>
                  <a:rPr lang="en-US" dirty="0">
                    <a:solidFill>
                      <a:prstClr val="black"/>
                    </a:solidFill>
                    <a:latin typeface="+mn-lt"/>
                  </a:rPr>
                  <a:t>Anomalous skin depth </a:t>
                </a:r>
                <a:endParaRPr lang="en-US" dirty="0">
                  <a:latin typeface="+mn-lt"/>
                </a:endParaRPr>
              </a:p>
              <a:p>
                <a:r>
                  <a:rPr lang="en-US" sz="1600" dirty="0">
                    <a:latin typeface="+mn-lt"/>
                  </a:rPr>
                  <a:t>My PhD work has looked at using superconducting cavities to improve Q (My Paper: </a:t>
                </a:r>
                <a:r>
                  <a:rPr lang="en-US" sz="1600" dirty="0">
                    <a:latin typeface="+mn-lt"/>
                    <a:hlinkClick r:id="rId2"/>
                  </a:rPr>
                  <a:t>RSI NbTi Surface Impedance</a:t>
                </a:r>
                <a:r>
                  <a:rPr lang="en-US" sz="1600" dirty="0">
                    <a:latin typeface="+mn-lt"/>
                  </a:rPr>
                  <a:t>)</a:t>
                </a:r>
              </a:p>
              <a:p>
                <a:endParaRPr lang="en-US" dirty="0"/>
              </a:p>
            </p:txBody>
          </p:sp>
        </mc:Choice>
        <mc:Fallback>
          <p:sp>
            <p:nvSpPr>
              <p:cNvPr id="3" name="Content Placeholder 2">
                <a:extLst>
                  <a:ext uri="{FF2B5EF4-FFF2-40B4-BE49-F238E27FC236}">
                    <a16:creationId xmlns:a16="http://schemas.microsoft.com/office/drawing/2014/main" id="{04A514E5-9364-4C77-954D-499CFB21883A}"/>
                  </a:ext>
                </a:extLst>
              </p:cNvPr>
              <p:cNvSpPr>
                <a:spLocks noGrp="1" noRot="1" noChangeAspect="1" noMove="1" noResize="1" noEditPoints="1" noAdjustHandles="1" noChangeArrowheads="1" noChangeShapeType="1" noTextEdit="1"/>
              </p:cNvSpPr>
              <p:nvPr>
                <p:ph idx="1"/>
              </p:nvPr>
            </p:nvSpPr>
            <p:spPr>
              <a:xfrm>
                <a:off x="81171" y="684276"/>
                <a:ext cx="6517231" cy="2725350"/>
              </a:xfrm>
              <a:blipFill>
                <a:blip r:embed="rId3"/>
                <a:stretch>
                  <a:fillRect l="-748" t="-2013" r="-1310" b="-5570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1A2D8B6B-7154-495A-B5C0-52A55ED1A10D}"/>
              </a:ext>
            </a:extLst>
          </p:cNvPr>
          <p:cNvPicPr>
            <a:picLocks noChangeAspect="1"/>
          </p:cNvPicPr>
          <p:nvPr/>
        </p:nvPicPr>
        <p:blipFill>
          <a:blip r:embed="rId4"/>
          <a:stretch>
            <a:fillRect/>
          </a:stretch>
        </p:blipFill>
        <p:spPr>
          <a:xfrm rot="5400000">
            <a:off x="5777846" y="1633712"/>
            <a:ext cx="3811661" cy="2081214"/>
          </a:xfrm>
          <a:prstGeom prst="rect">
            <a:avLst/>
          </a:prstGeom>
        </p:spPr>
      </p:pic>
      <p:sp>
        <p:nvSpPr>
          <p:cNvPr id="10" name="TextBox 9">
            <a:extLst>
              <a:ext uri="{FF2B5EF4-FFF2-40B4-BE49-F238E27FC236}">
                <a16:creationId xmlns:a16="http://schemas.microsoft.com/office/drawing/2014/main" id="{A033AB14-81A0-4B85-A278-EABF00F6854D}"/>
              </a:ext>
            </a:extLst>
          </p:cNvPr>
          <p:cNvSpPr txBox="1"/>
          <p:nvPr/>
        </p:nvSpPr>
        <p:spPr>
          <a:xfrm>
            <a:off x="6446995" y="4580150"/>
            <a:ext cx="2473361" cy="253916"/>
          </a:xfrm>
          <a:prstGeom prst="rect">
            <a:avLst/>
          </a:prstGeom>
          <a:noFill/>
        </p:spPr>
        <p:txBody>
          <a:bodyPr wrap="square" rtlCol="0">
            <a:spAutoFit/>
          </a:bodyPr>
          <a:lstStyle/>
          <a:p>
            <a:r>
              <a:rPr lang="en-US" sz="1050" dirty="0"/>
              <a:t>Run 2 4-cavity system (Covers 1.4- 2GHz) </a:t>
            </a:r>
          </a:p>
        </p:txBody>
      </p:sp>
      <p:sp>
        <p:nvSpPr>
          <p:cNvPr id="8" name="Title 1">
            <a:extLst>
              <a:ext uri="{FF2B5EF4-FFF2-40B4-BE49-F238E27FC236}">
                <a16:creationId xmlns:a16="http://schemas.microsoft.com/office/drawing/2014/main" id="{C82B7566-4648-4E5E-93BF-2DB15F837640}"/>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Future of ADMX</a:t>
            </a:r>
            <a:br>
              <a:rPr lang="en-US" dirty="0"/>
            </a:br>
            <a:r>
              <a:rPr lang="en-US" b="0" dirty="0"/>
              <a:t>Challenges and strategies at Higher Frequencies</a:t>
            </a:r>
            <a:endParaRPr lang="en-US" dirty="0"/>
          </a:p>
        </p:txBody>
      </p:sp>
    </p:spTree>
    <p:extLst>
      <p:ext uri="{BB962C8B-B14F-4D97-AF65-F5344CB8AC3E}">
        <p14:creationId xmlns:p14="http://schemas.microsoft.com/office/powerpoint/2010/main" val="3180209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01098C-0B88-C9ED-23F3-8777CF5E135F}"/>
              </a:ext>
            </a:extLst>
          </p:cNvPr>
          <p:cNvSpPr>
            <a:spLocks noGrp="1"/>
          </p:cNvSpPr>
          <p:nvPr>
            <p:ph idx="1"/>
          </p:nvPr>
        </p:nvSpPr>
        <p:spPr>
          <a:xfrm>
            <a:off x="63500" y="769289"/>
            <a:ext cx="3322880" cy="3936268"/>
          </a:xfrm>
        </p:spPr>
        <p:txBody>
          <a:bodyPr>
            <a:noAutofit/>
          </a:bodyPr>
          <a:lstStyle/>
          <a:p>
            <a:r>
              <a:rPr lang="en-US" sz="1400" dirty="0">
                <a:latin typeface="+mn-lt"/>
              </a:rPr>
              <a:t>‘Testbed’ High Frequency cavity above the main cavity (~3.5 T) for emerging tech</a:t>
            </a:r>
          </a:p>
          <a:p>
            <a:pPr lvl="1"/>
            <a:r>
              <a:rPr lang="en-US" sz="1200" dirty="0">
                <a:latin typeface="+mn-lt"/>
                <a:hlinkClick r:id="rId2"/>
              </a:rPr>
              <a:t>Piezo Motors </a:t>
            </a:r>
            <a:endParaRPr lang="en-US" sz="1200" dirty="0">
              <a:latin typeface="+mn-lt"/>
            </a:endParaRPr>
          </a:p>
          <a:p>
            <a:pPr lvl="1"/>
            <a:r>
              <a:rPr lang="en-US" sz="1200" dirty="0">
                <a:latin typeface="+mn-lt"/>
                <a:hlinkClick r:id="rId3"/>
              </a:rPr>
              <a:t>JTWPA amplifier</a:t>
            </a:r>
            <a:endParaRPr lang="en-US" sz="1200" dirty="0">
              <a:latin typeface="+mn-lt"/>
            </a:endParaRPr>
          </a:p>
          <a:p>
            <a:pPr lvl="1"/>
            <a:r>
              <a:rPr lang="en-US" sz="1200" dirty="0">
                <a:latin typeface="+mn-lt"/>
              </a:rPr>
              <a:t>Nb</a:t>
            </a:r>
            <a:r>
              <a:rPr lang="en-US" sz="1200" baseline="-25000" dirty="0">
                <a:latin typeface="+mn-lt"/>
              </a:rPr>
              <a:t>3</a:t>
            </a:r>
            <a:r>
              <a:rPr lang="en-US" sz="1200" dirty="0">
                <a:latin typeface="+mn-lt"/>
              </a:rPr>
              <a:t>Sn coated tuning rod</a:t>
            </a:r>
          </a:p>
          <a:p>
            <a:r>
              <a:rPr lang="en-US" sz="1400" dirty="0">
                <a:latin typeface="+mn-lt"/>
              </a:rPr>
              <a:t>‘Clam-shell’ Cavity can tune 3.6-6.2 GHz </a:t>
            </a:r>
          </a:p>
          <a:p>
            <a:r>
              <a:rPr lang="en-US" sz="1400" dirty="0">
                <a:latin typeface="+mn-lt"/>
              </a:rPr>
              <a:t>Currently running at 5.5 GHz </a:t>
            </a:r>
          </a:p>
          <a:p>
            <a:r>
              <a:rPr lang="en-US" sz="1400" dirty="0">
                <a:latin typeface="+mn-lt"/>
              </a:rPr>
              <a:t>10x KSVZ or lower sensitivity goal</a:t>
            </a:r>
          </a:p>
          <a:p>
            <a:r>
              <a:rPr lang="en-US" sz="1400" dirty="0">
                <a:latin typeface="+mn-lt"/>
              </a:rPr>
              <a:t>Nb</a:t>
            </a:r>
            <a:r>
              <a:rPr lang="en-US" sz="1400" baseline="-25000" dirty="0">
                <a:latin typeface="+mn-lt"/>
              </a:rPr>
              <a:t>3</a:t>
            </a:r>
            <a:r>
              <a:rPr lang="en-US" sz="1400" dirty="0">
                <a:latin typeface="+mn-lt"/>
              </a:rPr>
              <a:t>Sn </a:t>
            </a:r>
            <a:r>
              <a:rPr lang="en-US" sz="1400" b="0" i="0" dirty="0">
                <a:solidFill>
                  <a:srgbClr val="000000"/>
                </a:solidFill>
                <a:effectLst/>
                <a:latin typeface="+mn-lt"/>
              </a:rPr>
              <a:t>Rod has not achieved the desired boost in Q-factor for reasons we are currently studying.</a:t>
            </a:r>
            <a:r>
              <a:rPr lang="en-US" sz="1400" dirty="0">
                <a:latin typeface="+mn-lt"/>
              </a:rPr>
              <a:t> </a:t>
            </a:r>
          </a:p>
          <a:p>
            <a:r>
              <a:rPr lang="en-US" sz="1400" dirty="0">
                <a:latin typeface="+mn-lt"/>
              </a:rPr>
              <a:t>Stay tuned for in-depth results in my thesis</a:t>
            </a:r>
          </a:p>
        </p:txBody>
      </p:sp>
      <p:sp>
        <p:nvSpPr>
          <p:cNvPr id="3" name="Title 2">
            <a:extLst>
              <a:ext uri="{FF2B5EF4-FFF2-40B4-BE49-F238E27FC236}">
                <a16:creationId xmlns:a16="http://schemas.microsoft.com/office/drawing/2014/main" id="{58057AD2-5FB4-A2D6-42EB-65457CD1697D}"/>
              </a:ext>
            </a:extLst>
          </p:cNvPr>
          <p:cNvSpPr>
            <a:spLocks noGrp="1"/>
          </p:cNvSpPr>
          <p:nvPr>
            <p:ph type="title"/>
          </p:nvPr>
        </p:nvSpPr>
        <p:spPr/>
        <p:txBody>
          <a:bodyPr/>
          <a:lstStyle/>
          <a:p>
            <a:r>
              <a:rPr lang="en-US" dirty="0"/>
              <a:t>ADMX Sidecar</a:t>
            </a:r>
          </a:p>
        </p:txBody>
      </p:sp>
      <p:pic>
        <p:nvPicPr>
          <p:cNvPr id="4" name="Picture 2">
            <a:extLst>
              <a:ext uri="{FF2B5EF4-FFF2-40B4-BE49-F238E27FC236}">
                <a16:creationId xmlns:a16="http://schemas.microsoft.com/office/drawing/2014/main" id="{B28B8D97-BF1A-BC99-92CC-E457BBC4D61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606" t="-2670" r="19948" b="14506"/>
          <a:stretch/>
        </p:blipFill>
        <p:spPr bwMode="auto">
          <a:xfrm rot="16200000">
            <a:off x="6922318" y="2596553"/>
            <a:ext cx="1552794" cy="266521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D176009C-B02D-C430-24A5-2B86ADD3746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5284" t="42585" r="33381" b="13470"/>
          <a:stretch/>
        </p:blipFill>
        <p:spPr bwMode="auto">
          <a:xfrm>
            <a:off x="7426639" y="779758"/>
            <a:ext cx="1604681" cy="22733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diagram of a device&#10;&#10;Description automatically generated">
            <a:extLst>
              <a:ext uri="{FF2B5EF4-FFF2-40B4-BE49-F238E27FC236}">
                <a16:creationId xmlns:a16="http://schemas.microsoft.com/office/drawing/2014/main" id="{BBB12E28-9A59-D02F-102B-D70BAFCDFA9D}"/>
              </a:ext>
            </a:extLst>
          </p:cNvPr>
          <p:cNvPicPr>
            <a:picLocks noChangeAspect="1"/>
          </p:cNvPicPr>
          <p:nvPr/>
        </p:nvPicPr>
        <p:blipFill rotWithShape="1">
          <a:blip r:embed="rId6"/>
          <a:srcRect l="59541" t="27964"/>
          <a:stretch/>
        </p:blipFill>
        <p:spPr>
          <a:xfrm>
            <a:off x="5787924" y="1154475"/>
            <a:ext cx="1551647" cy="1358306"/>
          </a:xfrm>
          <a:prstGeom prst="rect">
            <a:avLst/>
          </a:prstGeom>
        </p:spPr>
      </p:pic>
      <p:pic>
        <p:nvPicPr>
          <p:cNvPr id="9" name="Picture 4">
            <a:extLst>
              <a:ext uri="{FF2B5EF4-FFF2-40B4-BE49-F238E27FC236}">
                <a16:creationId xmlns:a16="http://schemas.microsoft.com/office/drawing/2014/main" id="{96F06C77-48AC-743A-D028-F80779D007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640" y="1051877"/>
            <a:ext cx="2281216" cy="303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5557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7F3F6152-C30A-4CCC-BDC5-B618CB68BC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4285953" flipH="1">
            <a:off x="2265293" y="1070123"/>
            <a:ext cx="1908149" cy="1652268"/>
          </a:xfrm>
          <a:prstGeom prst="rect">
            <a:avLst/>
          </a:prstGeom>
        </p:spPr>
      </p:pic>
      <p:pic>
        <p:nvPicPr>
          <p:cNvPr id="18" name="Picture 17" descr="A graph of a mass spectrum&#10;&#10;Description automatically generated with medium confidence">
            <a:extLst>
              <a:ext uri="{FF2B5EF4-FFF2-40B4-BE49-F238E27FC236}">
                <a16:creationId xmlns:a16="http://schemas.microsoft.com/office/drawing/2014/main" id="{9C8F04B7-D928-2BC8-B275-9518E033F414}"/>
              </a:ext>
            </a:extLst>
          </p:cNvPr>
          <p:cNvPicPr>
            <a:picLocks noChangeAspect="1"/>
          </p:cNvPicPr>
          <p:nvPr/>
        </p:nvPicPr>
        <p:blipFill rotWithShape="1">
          <a:blip r:embed="rId3"/>
          <a:srcRect l="3333" t="1942" r="9282" b="4423"/>
          <a:stretch/>
        </p:blipFill>
        <p:spPr>
          <a:xfrm>
            <a:off x="4001509" y="807522"/>
            <a:ext cx="5104714" cy="3797300"/>
          </a:xfrm>
          <a:prstGeom prst="rect">
            <a:avLst/>
          </a:prstGeom>
        </p:spPr>
      </p:pic>
      <p:pic>
        <p:nvPicPr>
          <p:cNvPr id="64" name="Picture 63" descr="A machine with a conveyor belt&#10;&#10;Description automatically generated">
            <a:extLst>
              <a:ext uri="{FF2B5EF4-FFF2-40B4-BE49-F238E27FC236}">
                <a16:creationId xmlns:a16="http://schemas.microsoft.com/office/drawing/2014/main" id="{09390F82-2E21-835B-C844-EDCC2DB23949}"/>
              </a:ext>
            </a:extLst>
          </p:cNvPr>
          <p:cNvPicPr>
            <a:picLocks noChangeAspect="1"/>
          </p:cNvPicPr>
          <p:nvPr/>
        </p:nvPicPr>
        <p:blipFill>
          <a:blip r:embed="rId4"/>
          <a:stretch>
            <a:fillRect/>
          </a:stretch>
        </p:blipFill>
        <p:spPr>
          <a:xfrm>
            <a:off x="255193" y="2945064"/>
            <a:ext cx="3949097" cy="1833655"/>
          </a:xfrm>
          <a:prstGeom prst="rect">
            <a:avLst/>
          </a:prstGeom>
        </p:spPr>
      </p:pic>
      <p:sp>
        <p:nvSpPr>
          <p:cNvPr id="6" name="TextBox 5">
            <a:extLst>
              <a:ext uri="{FF2B5EF4-FFF2-40B4-BE49-F238E27FC236}">
                <a16:creationId xmlns:a16="http://schemas.microsoft.com/office/drawing/2014/main" id="{C3A24009-B9CE-46C1-8C76-9632179C7FDF}"/>
              </a:ext>
            </a:extLst>
          </p:cNvPr>
          <p:cNvSpPr txBox="1"/>
          <p:nvPr/>
        </p:nvSpPr>
        <p:spPr>
          <a:xfrm>
            <a:off x="5226471" y="4515929"/>
            <a:ext cx="3384645" cy="307777"/>
          </a:xfrm>
          <a:prstGeom prst="rect">
            <a:avLst/>
          </a:prstGeom>
          <a:noFill/>
        </p:spPr>
        <p:txBody>
          <a:bodyPr wrap="none" rtlCol="0">
            <a:spAutoFit/>
          </a:bodyPr>
          <a:lstStyle/>
          <a:p>
            <a:pPr defTabSz="514350"/>
            <a:r>
              <a:rPr lang="en-US" sz="1400" dirty="0">
                <a:solidFill>
                  <a:prstClr val="black"/>
                </a:solidFill>
                <a:latin typeface="Calibri" panose="020F0502020204030204"/>
              </a:rPr>
              <a:t>Planned coverage of Axion parameter space</a:t>
            </a:r>
          </a:p>
        </p:txBody>
      </p:sp>
      <p:sp>
        <p:nvSpPr>
          <p:cNvPr id="10" name="TextBox 9">
            <a:extLst>
              <a:ext uri="{FF2B5EF4-FFF2-40B4-BE49-F238E27FC236}">
                <a16:creationId xmlns:a16="http://schemas.microsoft.com/office/drawing/2014/main" id="{86531CEB-31EB-40D7-90ED-4FFDCA6CE253}"/>
              </a:ext>
            </a:extLst>
          </p:cNvPr>
          <p:cNvSpPr txBox="1"/>
          <p:nvPr/>
        </p:nvSpPr>
        <p:spPr>
          <a:xfrm>
            <a:off x="0" y="727347"/>
            <a:ext cx="2660500" cy="1569660"/>
          </a:xfrm>
          <a:prstGeom prst="rect">
            <a:avLst/>
          </a:prstGeom>
          <a:noFill/>
        </p:spPr>
        <p:txBody>
          <a:bodyPr wrap="square" rtlCol="0">
            <a:spAutoFit/>
          </a:bodyPr>
          <a:lstStyle/>
          <a:p>
            <a:pPr defTabSz="514350"/>
            <a:r>
              <a:rPr lang="en-US" sz="1600" dirty="0">
                <a:solidFill>
                  <a:prstClr val="black"/>
                </a:solidFill>
                <a:latin typeface="Calibri" panose="020F0502020204030204"/>
              </a:rPr>
              <a:t>14 cavity array in development, potentially </a:t>
            </a:r>
            <a:r>
              <a:rPr lang="en-US" sz="1600" b="1" dirty="0">
                <a:solidFill>
                  <a:prstClr val="black"/>
                </a:solidFill>
                <a:latin typeface="Calibri" panose="020F0502020204030204"/>
              </a:rPr>
              <a:t>Superconducting (SRF)</a:t>
            </a:r>
            <a:r>
              <a:rPr lang="en-US" sz="1600" dirty="0">
                <a:solidFill>
                  <a:prstClr val="black"/>
                </a:solidFill>
                <a:latin typeface="Calibri" panose="020F0502020204030204"/>
              </a:rPr>
              <a:t>, covering 2-4 GHz sited at Fermilab (Paper coming soon!)</a:t>
            </a:r>
          </a:p>
        </p:txBody>
      </p:sp>
      <p:sp>
        <p:nvSpPr>
          <p:cNvPr id="13" name="Title 1">
            <a:extLst>
              <a:ext uri="{FF2B5EF4-FFF2-40B4-BE49-F238E27FC236}">
                <a16:creationId xmlns:a16="http://schemas.microsoft.com/office/drawing/2014/main" id="{D9957B10-6B86-42A4-8627-DA22DAB57BE4}"/>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The Future of ADMX: ADMX-EFR</a:t>
            </a:r>
          </a:p>
        </p:txBody>
      </p:sp>
      <p:cxnSp>
        <p:nvCxnSpPr>
          <p:cNvPr id="12" name="Straight Connector 11">
            <a:extLst>
              <a:ext uri="{FF2B5EF4-FFF2-40B4-BE49-F238E27FC236}">
                <a16:creationId xmlns:a16="http://schemas.microsoft.com/office/drawing/2014/main" id="{9A4345F9-D9B8-496F-9DA2-57FD176D428C}"/>
              </a:ext>
            </a:extLst>
          </p:cNvPr>
          <p:cNvCxnSpPr>
            <a:cxnSpLocks/>
          </p:cNvCxnSpPr>
          <p:nvPr/>
        </p:nvCxnSpPr>
        <p:spPr>
          <a:xfrm flipV="1">
            <a:off x="5920650" y="3182422"/>
            <a:ext cx="365215" cy="45776"/>
          </a:xfrm>
          <a:prstGeom prst="line">
            <a:avLst/>
          </a:prstGeom>
          <a:ln w="28575" cmpd="sng">
            <a:solidFill>
              <a:schemeClr val="accent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B99E8EC-FE74-4B5B-8140-79F1A29ED0F7}"/>
              </a:ext>
            </a:extLst>
          </p:cNvPr>
          <p:cNvCxnSpPr>
            <a:cxnSpLocks/>
          </p:cNvCxnSpPr>
          <p:nvPr/>
        </p:nvCxnSpPr>
        <p:spPr>
          <a:xfrm flipV="1">
            <a:off x="6268320" y="1228464"/>
            <a:ext cx="26336" cy="1953958"/>
          </a:xfrm>
          <a:prstGeom prst="line">
            <a:avLst/>
          </a:prstGeom>
          <a:ln w="28575" cmpd="sng">
            <a:solidFill>
              <a:schemeClr val="accent1">
                <a:lumMod val="7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EBA375B9-27E9-4E5B-8185-8D4968806D5A}"/>
              </a:ext>
            </a:extLst>
          </p:cNvPr>
          <p:cNvCxnSpPr>
            <a:cxnSpLocks/>
          </p:cNvCxnSpPr>
          <p:nvPr/>
        </p:nvCxnSpPr>
        <p:spPr>
          <a:xfrm flipV="1">
            <a:off x="6942089" y="1228464"/>
            <a:ext cx="13381" cy="1841310"/>
          </a:xfrm>
          <a:prstGeom prst="line">
            <a:avLst/>
          </a:prstGeom>
          <a:ln w="28575">
            <a:prstDash val="dash"/>
          </a:ln>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F2788761-929E-4330-9EB2-C25E18CA80A1}"/>
              </a:ext>
            </a:extLst>
          </p:cNvPr>
          <p:cNvCxnSpPr>
            <a:cxnSpLocks/>
          </p:cNvCxnSpPr>
          <p:nvPr/>
        </p:nvCxnSpPr>
        <p:spPr>
          <a:xfrm flipH="1">
            <a:off x="6262447" y="3069774"/>
            <a:ext cx="664036" cy="112648"/>
          </a:xfrm>
          <a:prstGeom prst="line">
            <a:avLst/>
          </a:prstGeom>
          <a:ln w="28575">
            <a:prstDash val="dash"/>
          </a:ln>
        </p:spPr>
        <p:style>
          <a:lnRef idx="1">
            <a:schemeClr val="accent6"/>
          </a:lnRef>
          <a:fillRef idx="0">
            <a:schemeClr val="accent6"/>
          </a:fillRef>
          <a:effectRef idx="0">
            <a:schemeClr val="accent6"/>
          </a:effectRef>
          <a:fontRef idx="minor">
            <a:schemeClr val="tx1"/>
          </a:fontRef>
        </p:style>
      </p:cxnSp>
      <p:cxnSp>
        <p:nvCxnSpPr>
          <p:cNvPr id="27" name="Straight Connector 26">
            <a:extLst>
              <a:ext uri="{FF2B5EF4-FFF2-40B4-BE49-F238E27FC236}">
                <a16:creationId xmlns:a16="http://schemas.microsoft.com/office/drawing/2014/main" id="{B4B81CBB-CE0E-4079-8751-1EFA36908D3C}"/>
              </a:ext>
            </a:extLst>
          </p:cNvPr>
          <p:cNvCxnSpPr>
            <a:cxnSpLocks/>
          </p:cNvCxnSpPr>
          <p:nvPr/>
        </p:nvCxnSpPr>
        <p:spPr>
          <a:xfrm flipV="1">
            <a:off x="7824093" y="1228464"/>
            <a:ext cx="0" cy="1703468"/>
          </a:xfrm>
          <a:prstGeom prst="line">
            <a:avLst/>
          </a:prstGeom>
          <a:ln w="28575">
            <a:prstDash val="dash"/>
          </a:ln>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2DD5D82F-6733-4D05-97F7-17CFFB659175}"/>
              </a:ext>
            </a:extLst>
          </p:cNvPr>
          <p:cNvCxnSpPr>
            <a:cxnSpLocks/>
          </p:cNvCxnSpPr>
          <p:nvPr/>
        </p:nvCxnSpPr>
        <p:spPr>
          <a:xfrm flipH="1">
            <a:off x="6918794" y="2945064"/>
            <a:ext cx="948408" cy="118666"/>
          </a:xfrm>
          <a:prstGeom prst="line">
            <a:avLst/>
          </a:prstGeom>
          <a:ln w="28575">
            <a:prstDash val="dash"/>
          </a:ln>
        </p:spPr>
        <p:style>
          <a:lnRef idx="1">
            <a:schemeClr val="accent3"/>
          </a:lnRef>
          <a:fillRef idx="0">
            <a:schemeClr val="accent3"/>
          </a:fillRef>
          <a:effectRef idx="0">
            <a:schemeClr val="accent3"/>
          </a:effectRef>
          <a:fontRef idx="minor">
            <a:schemeClr val="tx1"/>
          </a:fontRef>
        </p:style>
      </p:cxnSp>
      <p:sp>
        <p:nvSpPr>
          <p:cNvPr id="36" name="TextBox 35">
            <a:extLst>
              <a:ext uri="{FF2B5EF4-FFF2-40B4-BE49-F238E27FC236}">
                <a16:creationId xmlns:a16="http://schemas.microsoft.com/office/drawing/2014/main" id="{51D0FD36-3DEC-4B2D-A1CC-BACBF751E305}"/>
              </a:ext>
            </a:extLst>
          </p:cNvPr>
          <p:cNvSpPr txBox="1"/>
          <p:nvPr/>
        </p:nvSpPr>
        <p:spPr>
          <a:xfrm rot="20940732">
            <a:off x="6956648" y="2793979"/>
            <a:ext cx="943573" cy="230832"/>
          </a:xfrm>
          <a:prstGeom prst="rect">
            <a:avLst/>
          </a:prstGeom>
          <a:noFill/>
        </p:spPr>
        <p:txBody>
          <a:bodyPr wrap="square" rtlCol="0">
            <a:spAutoFit/>
          </a:bodyPr>
          <a:lstStyle/>
          <a:p>
            <a:r>
              <a:rPr lang="en-US" sz="900" dirty="0"/>
              <a:t>ADMX R&amp;D</a:t>
            </a:r>
          </a:p>
        </p:txBody>
      </p:sp>
      <p:sp>
        <p:nvSpPr>
          <p:cNvPr id="37" name="Rectangle 36">
            <a:extLst>
              <a:ext uri="{FF2B5EF4-FFF2-40B4-BE49-F238E27FC236}">
                <a16:creationId xmlns:a16="http://schemas.microsoft.com/office/drawing/2014/main" id="{B154FE15-8EEA-44EC-8E05-699EE6A57F4F}"/>
              </a:ext>
            </a:extLst>
          </p:cNvPr>
          <p:cNvSpPr/>
          <p:nvPr/>
        </p:nvSpPr>
        <p:spPr bwMode="auto">
          <a:xfrm>
            <a:off x="6490913" y="2523047"/>
            <a:ext cx="181503" cy="259518"/>
          </a:xfrm>
          <a:prstGeom prst="rect">
            <a:avLst/>
          </a:prstGeom>
          <a:solidFill>
            <a:srgbClr val="FFFFFF"/>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35" name="TextBox 34">
            <a:extLst>
              <a:ext uri="{FF2B5EF4-FFF2-40B4-BE49-F238E27FC236}">
                <a16:creationId xmlns:a16="http://schemas.microsoft.com/office/drawing/2014/main" id="{68D44479-7DD6-455A-9715-BE1AFC9BC507}"/>
              </a:ext>
            </a:extLst>
          </p:cNvPr>
          <p:cNvSpPr txBox="1"/>
          <p:nvPr/>
        </p:nvSpPr>
        <p:spPr>
          <a:xfrm rot="20940732">
            <a:off x="6252683" y="2907854"/>
            <a:ext cx="943573" cy="230832"/>
          </a:xfrm>
          <a:prstGeom prst="rect">
            <a:avLst/>
          </a:prstGeom>
          <a:noFill/>
        </p:spPr>
        <p:txBody>
          <a:bodyPr wrap="square" rtlCol="0">
            <a:spAutoFit/>
          </a:bodyPr>
          <a:lstStyle/>
          <a:p>
            <a:r>
              <a:rPr lang="en-US" sz="900" dirty="0"/>
              <a:t>ADMX-EFR</a:t>
            </a:r>
          </a:p>
        </p:txBody>
      </p:sp>
      <p:cxnSp>
        <p:nvCxnSpPr>
          <p:cNvPr id="42" name="Straight Connector 41">
            <a:extLst>
              <a:ext uri="{FF2B5EF4-FFF2-40B4-BE49-F238E27FC236}">
                <a16:creationId xmlns:a16="http://schemas.microsoft.com/office/drawing/2014/main" id="{8B9D8A9F-D5B3-4601-B47E-C34275947944}"/>
              </a:ext>
            </a:extLst>
          </p:cNvPr>
          <p:cNvCxnSpPr>
            <a:cxnSpLocks/>
          </p:cNvCxnSpPr>
          <p:nvPr/>
        </p:nvCxnSpPr>
        <p:spPr>
          <a:xfrm flipH="1">
            <a:off x="5857714" y="1346200"/>
            <a:ext cx="10333" cy="1723574"/>
          </a:xfrm>
          <a:prstGeom prst="line">
            <a:avLst/>
          </a:prstGeom>
          <a:ln w="28575">
            <a:solidFill>
              <a:srgbClr val="FFFF00"/>
            </a:solidFill>
            <a:prstDash val="dash"/>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F8284CAB-3BC4-4E60-8FCE-FF0A7E25A01D}"/>
              </a:ext>
            </a:extLst>
          </p:cNvPr>
          <p:cNvCxnSpPr>
            <a:cxnSpLocks/>
          </p:cNvCxnSpPr>
          <p:nvPr/>
        </p:nvCxnSpPr>
        <p:spPr>
          <a:xfrm flipH="1">
            <a:off x="5657911" y="3233715"/>
            <a:ext cx="235580" cy="22386"/>
          </a:xfrm>
          <a:prstGeom prst="line">
            <a:avLst/>
          </a:prstGeom>
          <a:ln w="28575" cmpd="sng">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F00B8B08-6317-4CA9-8FF6-CBEB24F338A6}"/>
              </a:ext>
            </a:extLst>
          </p:cNvPr>
          <p:cNvCxnSpPr>
            <a:cxnSpLocks/>
          </p:cNvCxnSpPr>
          <p:nvPr/>
        </p:nvCxnSpPr>
        <p:spPr>
          <a:xfrm flipV="1">
            <a:off x="5627934" y="1397000"/>
            <a:ext cx="42622" cy="1724336"/>
          </a:xfrm>
          <a:prstGeom prst="line">
            <a:avLst/>
          </a:prstGeom>
          <a:ln w="28575" cmpd="sng">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930E75C2-60CA-4F00-8574-0738041734B8}"/>
              </a:ext>
            </a:extLst>
          </p:cNvPr>
          <p:cNvSpPr txBox="1"/>
          <p:nvPr/>
        </p:nvSpPr>
        <p:spPr>
          <a:xfrm rot="20940732">
            <a:off x="5845030" y="2992418"/>
            <a:ext cx="499308" cy="230832"/>
          </a:xfrm>
          <a:prstGeom prst="rect">
            <a:avLst/>
          </a:prstGeom>
          <a:noFill/>
        </p:spPr>
        <p:txBody>
          <a:bodyPr wrap="square" rtlCol="0">
            <a:spAutoFit/>
          </a:bodyPr>
          <a:lstStyle/>
          <a:p>
            <a:r>
              <a:rPr lang="en-US" sz="900" dirty="0"/>
              <a:t>Run 2</a:t>
            </a:r>
          </a:p>
        </p:txBody>
      </p:sp>
      <p:sp>
        <p:nvSpPr>
          <p:cNvPr id="55" name="TextBox 54">
            <a:extLst>
              <a:ext uri="{FF2B5EF4-FFF2-40B4-BE49-F238E27FC236}">
                <a16:creationId xmlns:a16="http://schemas.microsoft.com/office/drawing/2014/main" id="{3DBB64EF-01FF-4E64-B3CE-2963A53E61C1}"/>
              </a:ext>
            </a:extLst>
          </p:cNvPr>
          <p:cNvSpPr txBox="1"/>
          <p:nvPr/>
        </p:nvSpPr>
        <p:spPr>
          <a:xfrm rot="16200000">
            <a:off x="5456668" y="2888980"/>
            <a:ext cx="590985" cy="230832"/>
          </a:xfrm>
          <a:prstGeom prst="rect">
            <a:avLst/>
          </a:prstGeom>
          <a:noFill/>
        </p:spPr>
        <p:txBody>
          <a:bodyPr wrap="square" rtlCol="0">
            <a:spAutoFit/>
          </a:bodyPr>
          <a:lstStyle/>
          <a:p>
            <a:r>
              <a:rPr lang="en-US" sz="900" dirty="0"/>
              <a:t>Run 1D</a:t>
            </a:r>
          </a:p>
        </p:txBody>
      </p:sp>
      <p:pic>
        <p:nvPicPr>
          <p:cNvPr id="25" name="Picture 24">
            <a:extLst>
              <a:ext uri="{FF2B5EF4-FFF2-40B4-BE49-F238E27FC236}">
                <a16:creationId xmlns:a16="http://schemas.microsoft.com/office/drawing/2014/main" id="{DFF603D9-104C-43D1-8140-E922511BC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7753" y="2053546"/>
            <a:ext cx="1560394" cy="969724"/>
          </a:xfrm>
          <a:prstGeom prst="rect">
            <a:avLst/>
          </a:prstGeom>
        </p:spPr>
      </p:pic>
      <p:cxnSp>
        <p:nvCxnSpPr>
          <p:cNvPr id="4" name="Straight Arrow Connector 3">
            <a:extLst>
              <a:ext uri="{FF2B5EF4-FFF2-40B4-BE49-F238E27FC236}">
                <a16:creationId xmlns:a16="http://schemas.microsoft.com/office/drawing/2014/main" id="{ED4CF36C-685E-648B-4A73-0FA43824F177}"/>
              </a:ext>
            </a:extLst>
          </p:cNvPr>
          <p:cNvCxnSpPr>
            <a:cxnSpLocks/>
          </p:cNvCxnSpPr>
          <p:nvPr/>
        </p:nvCxnSpPr>
        <p:spPr>
          <a:xfrm>
            <a:off x="5649896" y="1042901"/>
            <a:ext cx="144873" cy="425758"/>
          </a:xfrm>
          <a:prstGeom prst="straightConnector1">
            <a:avLst/>
          </a:prstGeom>
          <a:ln w="28575" cmpd="sng">
            <a:solidFill>
              <a:srgbClr val="FFFF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8CCC441B-2FBA-EDD6-BFA5-82E86B166496}"/>
              </a:ext>
            </a:extLst>
          </p:cNvPr>
          <p:cNvSpPr txBox="1"/>
          <p:nvPr/>
        </p:nvSpPr>
        <p:spPr>
          <a:xfrm>
            <a:off x="4995775" y="742526"/>
            <a:ext cx="1213929" cy="338554"/>
          </a:xfrm>
          <a:prstGeom prst="rect">
            <a:avLst/>
          </a:prstGeom>
          <a:noFill/>
        </p:spPr>
        <p:txBody>
          <a:bodyPr wrap="none" rtlCol="0">
            <a:spAutoFit/>
          </a:bodyPr>
          <a:lstStyle/>
          <a:p>
            <a:r>
              <a:rPr lang="en-US" sz="1600" dirty="0"/>
              <a:t>In progress</a:t>
            </a:r>
          </a:p>
        </p:txBody>
      </p:sp>
    </p:spTree>
    <p:extLst>
      <p:ext uri="{BB962C8B-B14F-4D97-AF65-F5344CB8AC3E}">
        <p14:creationId xmlns:p14="http://schemas.microsoft.com/office/powerpoint/2010/main" val="1774537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B4656C11-89DE-42A5-816D-86943E23C766}"/>
              </a:ext>
            </a:extLst>
          </p:cNvPr>
          <p:cNvSpPr/>
          <p:nvPr/>
        </p:nvSpPr>
        <p:spPr bwMode="auto">
          <a:xfrm>
            <a:off x="6171859" y="568959"/>
            <a:ext cx="2815236" cy="2819143"/>
          </a:xfrm>
          <a:prstGeom prst="rect">
            <a:avLst/>
          </a:prstGeom>
          <a:solidFill>
            <a:schemeClr val="bg1"/>
          </a:solidFill>
          <a:ln>
            <a:solidFill>
              <a:schemeClr val="accent1">
                <a:lumMod val="75000"/>
              </a:schemeClr>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0000"/>
              </a:solidFill>
            </a:endParaRPr>
          </a:p>
        </p:txBody>
      </p:sp>
      <p:sp>
        <p:nvSpPr>
          <p:cNvPr id="2" name="Rectangle 1"/>
          <p:cNvSpPr/>
          <p:nvPr/>
        </p:nvSpPr>
        <p:spPr>
          <a:xfrm>
            <a:off x="4698808" y="4096710"/>
            <a:ext cx="4460281" cy="1015663"/>
          </a:xfrm>
          <a:prstGeom prst="rect">
            <a:avLst/>
          </a:prstGeom>
        </p:spPr>
        <p:txBody>
          <a:bodyPr wrap="square" anchor="b" anchorCtr="0">
            <a:spAutoFit/>
          </a:bodyPr>
          <a:lstStyle/>
          <a:p>
            <a:r>
              <a:rPr lang="en-US" sz="600" b="1" dirty="0">
                <a:solidFill>
                  <a:schemeClr val="bg1"/>
                </a:solidFill>
              </a:rPr>
              <a:t>Disclaimer</a:t>
            </a:r>
          </a:p>
          <a:p>
            <a:r>
              <a:rPr lang="en-US" sz="600" dirty="0">
                <a:solidFill>
                  <a:schemeClr val="bg1"/>
                </a:solidFill>
              </a:rPr>
              <a:t>This document was prepared as an account of work sponsored by an agency of the United States government. Neither the United States government nor Lawrence Livermore National Security, LLC, nor any of their employees makes any warranty, expressed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Lawrence Livermore National Security, LLC. The views and opinions of authors expressed herein do not necessarily state or reflect those of the United States government or Lawrence Livermore National Security, LLC, and shall not be used for advertising or product endorsement purposes.</a:t>
            </a:r>
            <a:endParaRPr lang="en-US" sz="788" dirty="0">
              <a:solidFill>
                <a:schemeClr val="bg1"/>
              </a:solidFill>
              <a:latin typeface="Open Sans" panose="020B0606030504020204" pitchFamily="34" charset="0"/>
            </a:endParaRPr>
          </a:p>
        </p:txBody>
      </p:sp>
      <p:pic>
        <p:nvPicPr>
          <p:cNvPr id="3" name="Picture 2">
            <a:extLst>
              <a:ext uri="{FF2B5EF4-FFF2-40B4-BE49-F238E27FC236}">
                <a16:creationId xmlns:a16="http://schemas.microsoft.com/office/drawing/2014/main" id="{EF948010-99CF-40C4-A26E-28EC004BA80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94440" y="1895710"/>
            <a:ext cx="836807" cy="622027"/>
          </a:xfrm>
          <a:prstGeom prst="rect">
            <a:avLst/>
          </a:prstGeom>
        </p:spPr>
      </p:pic>
      <p:pic>
        <p:nvPicPr>
          <p:cNvPr id="4" name="Picture 3">
            <a:extLst>
              <a:ext uri="{FF2B5EF4-FFF2-40B4-BE49-F238E27FC236}">
                <a16:creationId xmlns:a16="http://schemas.microsoft.com/office/drawing/2014/main" id="{B5A4E090-6416-460A-895A-27B9F3D63B3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36539" y="1914389"/>
            <a:ext cx="588594" cy="584670"/>
          </a:xfrm>
          <a:prstGeom prst="rect">
            <a:avLst/>
          </a:prstGeom>
        </p:spPr>
      </p:pic>
      <p:pic>
        <p:nvPicPr>
          <p:cNvPr id="5" name="Picture 4">
            <a:extLst>
              <a:ext uri="{FF2B5EF4-FFF2-40B4-BE49-F238E27FC236}">
                <a16:creationId xmlns:a16="http://schemas.microsoft.com/office/drawing/2014/main" id="{F7B6E4FA-D46D-4F52-875D-136ED1AB12C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53922" y="1914389"/>
            <a:ext cx="584670" cy="584670"/>
          </a:xfrm>
          <a:prstGeom prst="rect">
            <a:avLst/>
          </a:prstGeom>
        </p:spPr>
      </p:pic>
      <p:pic>
        <p:nvPicPr>
          <p:cNvPr id="11" name="Picture 10" descr="WU_emblem.jpeg">
            <a:extLst>
              <a:ext uri="{FF2B5EF4-FFF2-40B4-BE49-F238E27FC236}">
                <a16:creationId xmlns:a16="http://schemas.microsoft.com/office/drawing/2014/main" id="{8ABF14C7-A321-4D7E-9A04-ADBBB66C9F2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85425" y="1721573"/>
            <a:ext cx="699982" cy="699008"/>
          </a:xfrm>
          <a:prstGeom prst="rect">
            <a:avLst/>
          </a:prstGeom>
        </p:spPr>
      </p:pic>
      <p:sp>
        <p:nvSpPr>
          <p:cNvPr id="17" name="TextBox 16">
            <a:extLst>
              <a:ext uri="{FF2B5EF4-FFF2-40B4-BE49-F238E27FC236}">
                <a16:creationId xmlns:a16="http://schemas.microsoft.com/office/drawing/2014/main" id="{3446E9E5-7A4A-4479-B122-1BDF5E851B45}"/>
              </a:ext>
            </a:extLst>
          </p:cNvPr>
          <p:cNvSpPr txBox="1"/>
          <p:nvPr/>
        </p:nvSpPr>
        <p:spPr>
          <a:xfrm>
            <a:off x="4698808" y="3416899"/>
            <a:ext cx="4394581" cy="738664"/>
          </a:xfrm>
          <a:prstGeom prst="rect">
            <a:avLst/>
          </a:prstGeom>
          <a:noFill/>
        </p:spPr>
        <p:txBody>
          <a:bodyPr wrap="square" rtlCol="0">
            <a:spAutoFit/>
          </a:bodyPr>
          <a:lstStyle/>
          <a:p>
            <a:r>
              <a:rPr lang="en-US" sz="600" b="1" dirty="0">
                <a:solidFill>
                  <a:schemeClr val="bg1"/>
                </a:solidFill>
              </a:rPr>
              <a:t>Acknowledgements: </a:t>
            </a:r>
          </a:p>
          <a:p>
            <a:r>
              <a:rPr lang="en-US" sz="600" dirty="0">
                <a:solidFill>
                  <a:schemeClr val="bg1"/>
                </a:solidFill>
              </a:rPr>
              <a:t>This work was supported by the U.S. Department of Energy through Grants No DE-SC0009800, No. DE-SC0009723, No. DE-SC0010296, No. DE-SC0010280, No. DE-SC0011665, No. DEFG02-97ER41029, No. DE-FG02-96ER40956, No. DEAC52-07NA27344, No. DE-C03-76SF00098 and No. DE-SC0017987. Fermilab is a U.S. Department of Energy, Office of Science, HEP User Facility. Fermilab is managed by Fermi Research Alliance, LLC (FRA), acting under Contract No. DE-AC02-07CH11359. Additional support was provided by the </a:t>
            </a:r>
            <a:r>
              <a:rPr lang="en-US" sz="600" dirty="0" err="1">
                <a:solidFill>
                  <a:schemeClr val="bg1"/>
                </a:solidFill>
              </a:rPr>
              <a:t>Heising</a:t>
            </a:r>
            <a:r>
              <a:rPr lang="en-US" sz="600" dirty="0">
                <a:solidFill>
                  <a:schemeClr val="bg1"/>
                </a:solidFill>
              </a:rPr>
              <a:t>-Simons Foundation and by the Lawrence Livermore National Laboratory and Pacific Northwest National Laboratory LDRD offices.</a:t>
            </a:r>
          </a:p>
        </p:txBody>
      </p:sp>
      <p:sp>
        <p:nvSpPr>
          <p:cNvPr id="18" name="Title 1">
            <a:extLst>
              <a:ext uri="{FF2B5EF4-FFF2-40B4-BE49-F238E27FC236}">
                <a16:creationId xmlns:a16="http://schemas.microsoft.com/office/drawing/2014/main" id="{3BA4A653-E860-42AB-AF09-811CE6BE95E0}"/>
              </a:ext>
            </a:extLst>
          </p:cNvPr>
          <p:cNvSpPr txBox="1">
            <a:spLocks/>
          </p:cNvSpPr>
          <p:nvPr/>
        </p:nvSpPr>
        <p:spPr>
          <a:xfrm>
            <a:off x="0" y="55406"/>
            <a:ext cx="4311009" cy="513554"/>
          </a:xfrm>
          <a:prstGeom prst="rect">
            <a:avLst/>
          </a:prstGeom>
          <a:noFill/>
          <a:ln>
            <a:noFill/>
          </a:ln>
        </p:spPr>
        <p:txBody>
          <a:bodyPr/>
          <a:lstStyle>
            <a:lvl1pPr algn="l" rtl="0" eaLnBrk="1" latinLnBrk="0" hangingPunct="1">
              <a:lnSpc>
                <a:spcPct val="90000"/>
              </a:lnSpc>
              <a:spcBef>
                <a:spcPct val="0"/>
              </a:spcBef>
              <a:buNone/>
              <a:defRPr kumimoji="0" sz="32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685800"/>
            <a:r>
              <a:rPr lang="en-US" sz="3000" dirty="0">
                <a:solidFill>
                  <a:schemeClr val="bg1"/>
                </a:solidFill>
              </a:rPr>
              <a:t>Thank You! Questions?</a:t>
            </a:r>
            <a:br>
              <a:rPr lang="en-US" sz="2100" dirty="0"/>
            </a:br>
            <a:endParaRPr lang="en-US" sz="2100" dirty="0"/>
          </a:p>
        </p:txBody>
      </p:sp>
      <p:pic>
        <p:nvPicPr>
          <p:cNvPr id="19" name="Picture 18">
            <a:extLst>
              <a:ext uri="{FF2B5EF4-FFF2-40B4-BE49-F238E27FC236}">
                <a16:creationId xmlns:a16="http://schemas.microsoft.com/office/drawing/2014/main" id="{83D13BAE-ABDA-4F00-A36D-098144CD6FCE}"/>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355937" y="880044"/>
            <a:ext cx="2447075" cy="753698"/>
          </a:xfrm>
          <a:prstGeom prst="rect">
            <a:avLst/>
          </a:prstGeom>
        </p:spPr>
      </p:pic>
      <p:pic>
        <p:nvPicPr>
          <p:cNvPr id="20" name="Picture 19" descr="University_of_Washington_Seal.svg.png">
            <a:extLst>
              <a:ext uri="{FF2B5EF4-FFF2-40B4-BE49-F238E27FC236}">
                <a16:creationId xmlns:a16="http://schemas.microsoft.com/office/drawing/2014/main" id="{8BE2B567-DE7A-42DA-93C2-16AA7C53BE7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958080" y="891922"/>
            <a:ext cx="699008" cy="699008"/>
          </a:xfrm>
          <a:prstGeom prst="rect">
            <a:avLst/>
          </a:prstGeom>
        </p:spPr>
      </p:pic>
      <p:pic>
        <p:nvPicPr>
          <p:cNvPr id="2050" name="Picture 2" descr="UW logos | UW Brand">
            <a:extLst>
              <a:ext uri="{FF2B5EF4-FFF2-40B4-BE49-F238E27FC236}">
                <a16:creationId xmlns:a16="http://schemas.microsoft.com/office/drawing/2014/main" id="{BF1AF76B-F72D-41B7-97E0-DF6579079F8B}"/>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6237769" y="2698451"/>
            <a:ext cx="2683413" cy="549727"/>
          </a:xfrm>
          <a:prstGeom prst="rect">
            <a:avLst/>
          </a:prstGeom>
          <a:solidFill>
            <a:schemeClr val="bg1"/>
          </a:solidFill>
        </p:spPr>
      </p:pic>
      <p:pic>
        <p:nvPicPr>
          <p:cNvPr id="6" name="Picture 5">
            <a:extLst>
              <a:ext uri="{FF2B5EF4-FFF2-40B4-BE49-F238E27FC236}">
                <a16:creationId xmlns:a16="http://schemas.microsoft.com/office/drawing/2014/main" id="{AE51860D-E875-5094-99A2-4C33338768E5}"/>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135639" y="576681"/>
            <a:ext cx="5937822" cy="281142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335BA-EDEA-ADED-3413-974B8ECCBBA8}"/>
              </a:ext>
            </a:extLst>
          </p:cNvPr>
          <p:cNvSpPr>
            <a:spLocks noGrp="1"/>
          </p:cNvSpPr>
          <p:nvPr>
            <p:ph type="title"/>
          </p:nvPr>
        </p:nvSpPr>
        <p:spPr/>
        <p:txBody>
          <a:bodyPr/>
          <a:lstStyle/>
          <a:p>
            <a:r>
              <a:rPr lang="en-US" dirty="0"/>
              <a:t>Run 1C and Run 1D cavity pictures</a:t>
            </a:r>
          </a:p>
        </p:txBody>
      </p:sp>
      <p:pic>
        <p:nvPicPr>
          <p:cNvPr id="5" name="Picture 4" descr="A picture containing indoor&#10;&#10;Description automatically generated">
            <a:extLst>
              <a:ext uri="{FF2B5EF4-FFF2-40B4-BE49-F238E27FC236}">
                <a16:creationId xmlns:a16="http://schemas.microsoft.com/office/drawing/2014/main" id="{B1F7AE40-D7E4-15FD-7866-2F0D787DD3F8}"/>
              </a:ext>
            </a:extLst>
          </p:cNvPr>
          <p:cNvPicPr>
            <a:picLocks noChangeAspect="1"/>
          </p:cNvPicPr>
          <p:nvPr/>
        </p:nvPicPr>
        <p:blipFill>
          <a:blip r:embed="rId2"/>
          <a:stretch>
            <a:fillRect/>
          </a:stretch>
        </p:blipFill>
        <p:spPr>
          <a:xfrm>
            <a:off x="1106079" y="1119753"/>
            <a:ext cx="3023093" cy="2752259"/>
          </a:xfrm>
          <a:prstGeom prst="rect">
            <a:avLst/>
          </a:prstGeom>
        </p:spPr>
      </p:pic>
      <p:sp>
        <p:nvSpPr>
          <p:cNvPr id="6" name="TextBox 5">
            <a:extLst>
              <a:ext uri="{FF2B5EF4-FFF2-40B4-BE49-F238E27FC236}">
                <a16:creationId xmlns:a16="http://schemas.microsoft.com/office/drawing/2014/main" id="{30EE0EBA-0C6F-CBCD-75F1-0A9D7D73AD2D}"/>
              </a:ext>
            </a:extLst>
          </p:cNvPr>
          <p:cNvSpPr txBox="1"/>
          <p:nvPr/>
        </p:nvSpPr>
        <p:spPr>
          <a:xfrm>
            <a:off x="1689582" y="3942378"/>
            <a:ext cx="1856086" cy="369332"/>
          </a:xfrm>
          <a:prstGeom prst="rect">
            <a:avLst/>
          </a:prstGeom>
          <a:noFill/>
        </p:spPr>
        <p:txBody>
          <a:bodyPr wrap="none" rtlCol="0">
            <a:spAutoFit/>
          </a:bodyPr>
          <a:lstStyle/>
          <a:p>
            <a:r>
              <a:rPr lang="en-US" dirty="0"/>
              <a:t>Run 1C: Two Rods</a:t>
            </a:r>
          </a:p>
        </p:txBody>
      </p:sp>
      <p:sp>
        <p:nvSpPr>
          <p:cNvPr id="7" name="TextBox 6">
            <a:extLst>
              <a:ext uri="{FF2B5EF4-FFF2-40B4-BE49-F238E27FC236}">
                <a16:creationId xmlns:a16="http://schemas.microsoft.com/office/drawing/2014/main" id="{AE17930F-3C22-C42C-8DB2-0B63A30DCAC7}"/>
              </a:ext>
            </a:extLst>
          </p:cNvPr>
          <p:cNvSpPr txBox="1"/>
          <p:nvPr/>
        </p:nvSpPr>
        <p:spPr>
          <a:xfrm>
            <a:off x="5598334" y="3942378"/>
            <a:ext cx="2222147" cy="369332"/>
          </a:xfrm>
          <a:prstGeom prst="rect">
            <a:avLst/>
          </a:prstGeom>
          <a:noFill/>
        </p:spPr>
        <p:txBody>
          <a:bodyPr wrap="none" rtlCol="0">
            <a:spAutoFit/>
          </a:bodyPr>
          <a:lstStyle/>
          <a:p>
            <a:r>
              <a:rPr lang="en-US" dirty="0"/>
              <a:t>Run 1D: Single 8” Rod</a:t>
            </a:r>
          </a:p>
        </p:txBody>
      </p:sp>
      <p:pic>
        <p:nvPicPr>
          <p:cNvPr id="9" name="Picture 8" descr="A picture containing indoor&#10;&#10;Description automatically generated">
            <a:extLst>
              <a:ext uri="{FF2B5EF4-FFF2-40B4-BE49-F238E27FC236}">
                <a16:creationId xmlns:a16="http://schemas.microsoft.com/office/drawing/2014/main" id="{E2F1CCBE-444A-AB0A-CCCE-91AE6C795BD7}"/>
              </a:ext>
            </a:extLst>
          </p:cNvPr>
          <p:cNvPicPr>
            <a:picLocks noChangeAspect="1"/>
          </p:cNvPicPr>
          <p:nvPr/>
        </p:nvPicPr>
        <p:blipFill>
          <a:blip r:embed="rId3"/>
          <a:stretch>
            <a:fillRect/>
          </a:stretch>
        </p:blipFill>
        <p:spPr>
          <a:xfrm>
            <a:off x="5453478" y="831790"/>
            <a:ext cx="2266604" cy="3020291"/>
          </a:xfrm>
          <a:prstGeom prst="rect">
            <a:avLst/>
          </a:prstGeom>
        </p:spPr>
      </p:pic>
    </p:spTree>
    <p:extLst>
      <p:ext uri="{BB962C8B-B14F-4D97-AF65-F5344CB8AC3E}">
        <p14:creationId xmlns:p14="http://schemas.microsoft.com/office/powerpoint/2010/main" val="4129592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F30A2-94F5-CECE-FE59-3E484201070F}"/>
              </a:ext>
            </a:extLst>
          </p:cNvPr>
          <p:cNvSpPr>
            <a:spLocks noGrp="1"/>
          </p:cNvSpPr>
          <p:nvPr>
            <p:ph type="title"/>
          </p:nvPr>
        </p:nvSpPr>
        <p:spPr/>
        <p:txBody>
          <a:bodyPr/>
          <a:lstStyle/>
          <a:p>
            <a:r>
              <a:rPr lang="en-US" dirty="0"/>
              <a:t>Run 1D RF layout</a:t>
            </a:r>
          </a:p>
        </p:txBody>
      </p:sp>
      <p:pic>
        <p:nvPicPr>
          <p:cNvPr id="5" name="Content Placeholder 4" descr="Diagram, schematic&#10;&#10;Description automatically generated">
            <a:extLst>
              <a:ext uri="{FF2B5EF4-FFF2-40B4-BE49-F238E27FC236}">
                <a16:creationId xmlns:a16="http://schemas.microsoft.com/office/drawing/2014/main" id="{E1A5F499-E2B2-1885-4B1D-0F467BAF782A}"/>
              </a:ext>
            </a:extLst>
          </p:cNvPr>
          <p:cNvPicPr>
            <a:picLocks noGrp="1" noChangeAspect="1"/>
          </p:cNvPicPr>
          <p:nvPr>
            <p:ph idx="1"/>
          </p:nvPr>
        </p:nvPicPr>
        <p:blipFill>
          <a:blip r:embed="rId2"/>
          <a:stretch>
            <a:fillRect/>
          </a:stretch>
        </p:blipFill>
        <p:spPr>
          <a:xfrm>
            <a:off x="3155019" y="165102"/>
            <a:ext cx="2540608" cy="4586150"/>
          </a:xfrm>
        </p:spPr>
      </p:pic>
    </p:spTree>
    <p:extLst>
      <p:ext uri="{BB962C8B-B14F-4D97-AF65-F5344CB8AC3E}">
        <p14:creationId xmlns:p14="http://schemas.microsoft.com/office/powerpoint/2010/main" val="2991085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080F6-861F-7980-7A1B-7C3507ED7D14}"/>
              </a:ext>
            </a:extLst>
          </p:cNvPr>
          <p:cNvSpPr>
            <a:spLocks noGrp="1"/>
          </p:cNvSpPr>
          <p:nvPr>
            <p:ph type="title"/>
          </p:nvPr>
        </p:nvSpPr>
        <p:spPr>
          <a:xfrm>
            <a:off x="160020" y="0"/>
            <a:ext cx="6629400" cy="651510"/>
          </a:xfrm>
        </p:spPr>
        <p:txBody>
          <a:bodyPr/>
          <a:lstStyle/>
          <a:p>
            <a:r>
              <a:rPr lang="en-US" dirty="0"/>
              <a:t>Previous Sidecar Limits</a:t>
            </a:r>
          </a:p>
        </p:txBody>
      </p:sp>
      <p:pic>
        <p:nvPicPr>
          <p:cNvPr id="4" name="Content Placeholder 10" descr="A diagram of a graph&#10;&#10;Description automatically generated with medium confidence">
            <a:extLst>
              <a:ext uri="{FF2B5EF4-FFF2-40B4-BE49-F238E27FC236}">
                <a16:creationId xmlns:a16="http://schemas.microsoft.com/office/drawing/2014/main" id="{A3F95D07-D0FB-381E-23F0-E8D4BD686752}"/>
              </a:ext>
            </a:extLst>
          </p:cNvPr>
          <p:cNvPicPr>
            <a:picLocks noChangeAspect="1"/>
          </p:cNvPicPr>
          <p:nvPr/>
        </p:nvPicPr>
        <p:blipFill rotWithShape="1">
          <a:blip r:embed="rId2">
            <a:extLst>
              <a:ext uri="{28A0092B-C50C-407E-A947-70E740481C1C}">
                <a14:useLocalDpi xmlns:a14="http://schemas.microsoft.com/office/drawing/2010/main" val="0"/>
              </a:ext>
            </a:extLst>
          </a:blip>
          <a:srcRect l="4264" t="10451" r="4981" b="2980"/>
          <a:stretch/>
        </p:blipFill>
        <p:spPr>
          <a:xfrm>
            <a:off x="160020" y="2345984"/>
            <a:ext cx="5096578" cy="2419666"/>
          </a:xfrm>
          <a:prstGeom prst="rect">
            <a:avLst/>
          </a:prstGeom>
        </p:spPr>
      </p:pic>
      <p:pic>
        <p:nvPicPr>
          <p:cNvPr id="5" name="Picture 4" descr="A graph with numbers and a ruler&#10;&#10;Description automatically generated">
            <a:extLst>
              <a:ext uri="{FF2B5EF4-FFF2-40B4-BE49-F238E27FC236}">
                <a16:creationId xmlns:a16="http://schemas.microsoft.com/office/drawing/2014/main" id="{F3D2C165-807A-89E8-D145-EEEF2FC251A7}"/>
              </a:ext>
            </a:extLst>
          </p:cNvPr>
          <p:cNvPicPr>
            <a:picLocks noChangeAspect="1"/>
          </p:cNvPicPr>
          <p:nvPr/>
        </p:nvPicPr>
        <p:blipFill rotWithShape="1">
          <a:blip r:embed="rId3">
            <a:extLst>
              <a:ext uri="{28A0092B-C50C-407E-A947-70E740481C1C}">
                <a14:useLocalDpi xmlns:a14="http://schemas.microsoft.com/office/drawing/2010/main" val="0"/>
              </a:ext>
            </a:extLst>
          </a:blip>
          <a:srcRect l="3384" t="1654" r="4115" b="3861"/>
          <a:stretch/>
        </p:blipFill>
        <p:spPr>
          <a:xfrm>
            <a:off x="5149174" y="792519"/>
            <a:ext cx="3994826" cy="2396238"/>
          </a:xfrm>
          <a:prstGeom prst="rect">
            <a:avLst/>
          </a:prstGeom>
        </p:spPr>
      </p:pic>
      <p:sp>
        <p:nvSpPr>
          <p:cNvPr id="6" name="TextBox 5">
            <a:extLst>
              <a:ext uri="{FF2B5EF4-FFF2-40B4-BE49-F238E27FC236}">
                <a16:creationId xmlns:a16="http://schemas.microsoft.com/office/drawing/2014/main" id="{D92C0722-0DD4-0ECD-B558-0EDF0341DC71}"/>
              </a:ext>
            </a:extLst>
          </p:cNvPr>
          <p:cNvSpPr txBox="1"/>
          <p:nvPr/>
        </p:nvSpPr>
        <p:spPr>
          <a:xfrm>
            <a:off x="725622" y="1384586"/>
            <a:ext cx="3745064" cy="369332"/>
          </a:xfrm>
          <a:prstGeom prst="rect">
            <a:avLst/>
          </a:prstGeom>
          <a:noFill/>
        </p:spPr>
        <p:txBody>
          <a:bodyPr wrap="none" rtlCol="0">
            <a:spAutoFit/>
          </a:bodyPr>
          <a:lstStyle/>
          <a:p>
            <a:r>
              <a:rPr lang="en-US" dirty="0"/>
              <a:t>Typically have achieved 10-100x KSVZ </a:t>
            </a:r>
          </a:p>
        </p:txBody>
      </p:sp>
    </p:spTree>
    <p:extLst>
      <p:ext uri="{BB962C8B-B14F-4D97-AF65-F5344CB8AC3E}">
        <p14:creationId xmlns:p14="http://schemas.microsoft.com/office/powerpoint/2010/main" val="4141890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66F659-E682-4518-858C-18AA6967C0FA}"/>
              </a:ext>
            </a:extLst>
          </p:cNvPr>
          <p:cNvSpPr>
            <a:spLocks noGrp="1"/>
          </p:cNvSpPr>
          <p:nvPr>
            <p:ph idx="1"/>
          </p:nvPr>
        </p:nvSpPr>
        <p:spPr>
          <a:xfrm>
            <a:off x="179209" y="741175"/>
            <a:ext cx="3214231" cy="4061118"/>
          </a:xfrm>
        </p:spPr>
        <p:txBody>
          <a:bodyPr>
            <a:noAutofit/>
          </a:bodyPr>
          <a:lstStyle/>
          <a:p>
            <a:r>
              <a:rPr lang="en-US" sz="1600" b="1" dirty="0">
                <a:latin typeface="+mn-lt"/>
              </a:rPr>
              <a:t>Haloscopes</a:t>
            </a:r>
            <a:r>
              <a:rPr lang="en-US" sz="1600" dirty="0">
                <a:latin typeface="+mn-lt"/>
              </a:rPr>
              <a:t>: </a:t>
            </a:r>
            <a:r>
              <a:rPr lang="en-US" sz="1600" i="1" dirty="0">
                <a:latin typeface="+mn-lt"/>
              </a:rPr>
              <a:t>DM Halo Axions</a:t>
            </a:r>
          </a:p>
          <a:p>
            <a:pPr lvl="1"/>
            <a:r>
              <a:rPr lang="en-US" dirty="0">
                <a:latin typeface="+mn-lt"/>
              </a:rPr>
              <a:t>ADMX, RBF</a:t>
            </a:r>
          </a:p>
          <a:p>
            <a:pPr lvl="1"/>
            <a:r>
              <a:rPr lang="en-US" dirty="0">
                <a:latin typeface="+mn-lt"/>
              </a:rPr>
              <a:t>low Mass: DM Radio, ABRACADABRA</a:t>
            </a:r>
          </a:p>
          <a:p>
            <a:pPr lvl="1"/>
            <a:r>
              <a:rPr lang="en-US" dirty="0">
                <a:latin typeface="+mn-lt"/>
              </a:rPr>
              <a:t>high mass: MADMAX </a:t>
            </a:r>
          </a:p>
          <a:p>
            <a:r>
              <a:rPr lang="en-US" sz="1600" b="1" dirty="0">
                <a:latin typeface="+mn-lt"/>
              </a:rPr>
              <a:t>Light Shining Through Walls</a:t>
            </a:r>
            <a:r>
              <a:rPr lang="en-US" sz="1600" dirty="0">
                <a:latin typeface="+mn-lt"/>
              </a:rPr>
              <a:t>: Laser photon-axion mixing </a:t>
            </a:r>
          </a:p>
          <a:p>
            <a:pPr lvl="1"/>
            <a:r>
              <a:rPr lang="en-US" dirty="0">
                <a:latin typeface="+mn-lt"/>
              </a:rPr>
              <a:t>OSQAR, ALPS</a:t>
            </a:r>
          </a:p>
          <a:p>
            <a:pPr lvl="1"/>
            <a:r>
              <a:rPr lang="en-US" dirty="0">
                <a:latin typeface="+mn-lt"/>
              </a:rPr>
              <a:t>Future: ALPS-II</a:t>
            </a:r>
          </a:p>
          <a:p>
            <a:r>
              <a:rPr lang="en-US" sz="1600" b="1" dirty="0">
                <a:latin typeface="+mn-lt"/>
              </a:rPr>
              <a:t>Helioscopes</a:t>
            </a:r>
            <a:r>
              <a:rPr lang="en-US" sz="1600" dirty="0">
                <a:latin typeface="+mn-lt"/>
              </a:rPr>
              <a:t>: Solar Axions</a:t>
            </a:r>
          </a:p>
          <a:p>
            <a:pPr lvl="1"/>
            <a:r>
              <a:rPr lang="en-US" dirty="0">
                <a:latin typeface="+mn-lt"/>
              </a:rPr>
              <a:t>CAST, </a:t>
            </a:r>
            <a:r>
              <a:rPr lang="en-US" dirty="0" err="1">
                <a:latin typeface="+mn-lt"/>
              </a:rPr>
              <a:t>Sumico</a:t>
            </a:r>
            <a:endParaRPr lang="en-US" dirty="0">
              <a:latin typeface="+mn-lt"/>
            </a:endParaRPr>
          </a:p>
          <a:p>
            <a:pPr lvl="1"/>
            <a:r>
              <a:rPr lang="en-US" dirty="0">
                <a:latin typeface="+mn-lt"/>
              </a:rPr>
              <a:t>Future: IAXO</a:t>
            </a:r>
          </a:p>
        </p:txBody>
      </p:sp>
      <p:pic>
        <p:nvPicPr>
          <p:cNvPr id="6" name="Picture 5">
            <a:extLst>
              <a:ext uri="{FF2B5EF4-FFF2-40B4-BE49-F238E27FC236}">
                <a16:creationId xmlns:a16="http://schemas.microsoft.com/office/drawing/2014/main" id="{4EF1CC7D-F565-4E4D-8200-FCA2C721E85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393440" y="800927"/>
            <a:ext cx="5705988" cy="3541646"/>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5A0D7971-B0E2-4B02-A644-54461DB0CFC0}"/>
              </a:ext>
            </a:extLst>
          </p:cNvPr>
          <p:cNvCxnSpPr>
            <a:cxnSpLocks/>
            <a:stCxn id="10" idx="1"/>
          </p:cNvCxnSpPr>
          <p:nvPr/>
        </p:nvCxnSpPr>
        <p:spPr>
          <a:xfrm flipH="1">
            <a:off x="6705600" y="3526180"/>
            <a:ext cx="755679" cy="199153"/>
          </a:xfrm>
          <a:prstGeom prst="straightConnector1">
            <a:avLst/>
          </a:prstGeom>
          <a:ln w="28575" cmpd="sng">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62B7C2F5-915E-4899-9805-D42A04C88F50}"/>
              </a:ext>
            </a:extLst>
          </p:cNvPr>
          <p:cNvSpPr txBox="1"/>
          <p:nvPr/>
        </p:nvSpPr>
        <p:spPr>
          <a:xfrm>
            <a:off x="7461279" y="3237639"/>
            <a:ext cx="1266445" cy="57708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ADMX only experiment to exclude at DFSZ!</a:t>
            </a:r>
          </a:p>
        </p:txBody>
      </p:sp>
      <p:sp>
        <p:nvSpPr>
          <p:cNvPr id="12" name="Title 1">
            <a:extLst>
              <a:ext uri="{FF2B5EF4-FFF2-40B4-BE49-F238E27FC236}">
                <a16:creationId xmlns:a16="http://schemas.microsoft.com/office/drawing/2014/main" id="{2F3E298E-DA12-498B-BF51-414286F12D9F}"/>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What are axions:</a:t>
            </a:r>
            <a:br>
              <a:rPr kumimoji="0" lang="en-US" sz="2400" b="1"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br>
            <a:r>
              <a:rPr kumimoji="0" lang="en-US" sz="2400" b="0"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Types of Axion Search Experiments</a:t>
            </a:r>
          </a:p>
        </p:txBody>
      </p:sp>
      <p:sp>
        <p:nvSpPr>
          <p:cNvPr id="8" name="TextBox 7">
            <a:extLst>
              <a:ext uri="{FF2B5EF4-FFF2-40B4-BE49-F238E27FC236}">
                <a16:creationId xmlns:a16="http://schemas.microsoft.com/office/drawing/2014/main" id="{9C5F8E1B-6DDC-4B98-83CC-14A3ED9B5C7B}"/>
              </a:ext>
            </a:extLst>
          </p:cNvPr>
          <p:cNvSpPr txBox="1"/>
          <p:nvPr/>
        </p:nvSpPr>
        <p:spPr>
          <a:xfrm>
            <a:off x="4149119" y="3699304"/>
            <a:ext cx="1133644" cy="2308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Image credit: PDG</a:t>
            </a:r>
          </a:p>
        </p:txBody>
      </p:sp>
    </p:spTree>
    <p:extLst>
      <p:ext uri="{BB962C8B-B14F-4D97-AF65-F5344CB8AC3E}">
        <p14:creationId xmlns:p14="http://schemas.microsoft.com/office/powerpoint/2010/main" val="181324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A51AAF-3F5B-46EB-92EB-29FCEB99B7D0}"/>
              </a:ext>
            </a:extLst>
          </p:cNvPr>
          <p:cNvSpPr>
            <a:spLocks noGrp="1"/>
          </p:cNvSpPr>
          <p:nvPr>
            <p:ph idx="1"/>
          </p:nvPr>
        </p:nvSpPr>
        <p:spPr>
          <a:xfrm>
            <a:off x="457200" y="1883465"/>
            <a:ext cx="4383157" cy="2877845"/>
          </a:xfrm>
        </p:spPr>
        <p:txBody>
          <a:bodyPr>
            <a:normAutofit/>
          </a:bodyPr>
          <a:lstStyle/>
          <a:p>
            <a:r>
              <a:rPr lang="en-US" sz="1600" dirty="0"/>
              <a:t>The cavity form factor is a function of the mode structure of the cavity.</a:t>
            </a:r>
          </a:p>
          <a:p>
            <a:r>
              <a:rPr lang="en-US" sz="1600" dirty="0"/>
              <a:t>TM010 has the maximum form factor of ~0.7</a:t>
            </a:r>
          </a:p>
          <a:p>
            <a:r>
              <a:rPr lang="en-US" sz="1600" dirty="0"/>
              <a:t>The majority of modes have a negligible form factor.</a:t>
            </a:r>
          </a:p>
          <a:p>
            <a:r>
              <a:rPr lang="en-US" sz="1600" dirty="0"/>
              <a:t>Due to the tuning rod ADMX typically achieves ~0.4</a:t>
            </a:r>
          </a:p>
        </p:txBody>
      </p:sp>
      <p:sp>
        <p:nvSpPr>
          <p:cNvPr id="3" name="Title 2">
            <a:extLst>
              <a:ext uri="{FF2B5EF4-FFF2-40B4-BE49-F238E27FC236}">
                <a16:creationId xmlns:a16="http://schemas.microsoft.com/office/drawing/2014/main" id="{9CC167B1-3D1A-4FD3-8854-8ADBADE204B2}"/>
              </a:ext>
            </a:extLst>
          </p:cNvPr>
          <p:cNvSpPr>
            <a:spLocks noGrp="1"/>
          </p:cNvSpPr>
          <p:nvPr>
            <p:ph type="title"/>
          </p:nvPr>
        </p:nvSpPr>
        <p:spPr>
          <a:xfrm>
            <a:off x="247227" y="96955"/>
            <a:ext cx="8229600" cy="514953"/>
          </a:xfrm>
        </p:spPr>
        <p:txBody>
          <a:bodyPr/>
          <a:lstStyle/>
          <a:p>
            <a:r>
              <a:rPr lang="en-US" dirty="0"/>
              <a:t>How does ADMX operate?</a:t>
            </a:r>
            <a:br>
              <a:rPr lang="en-US" dirty="0"/>
            </a:br>
            <a:r>
              <a:rPr lang="en-US" b="0" dirty="0"/>
              <a:t>Cavity Form Factor</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98ED6FE-A531-4079-9D05-776DA500C65F}"/>
                  </a:ext>
                </a:extLst>
              </p:cNvPr>
              <p:cNvSpPr txBox="1"/>
              <p:nvPr/>
            </p:nvSpPr>
            <p:spPr>
              <a:xfrm>
                <a:off x="1419306" y="944477"/>
                <a:ext cx="2308004" cy="7517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𝐶</m:t>
                          </m:r>
                        </m:e>
                        <m:sub>
                          <m:r>
                            <m:rPr>
                              <m:nor/>
                            </m:rPr>
                            <a:rPr lang="en-US" b="0" i="0" smtClean="0">
                              <a:latin typeface="Cambria Math" panose="02040503050406030204" pitchFamily="18" charset="0"/>
                              <a:ea typeface="Cambria Math" panose="02040503050406030204" pitchFamily="18" charset="0"/>
                              <a:cs typeface="Calibri" panose="020F0502020204030204" pitchFamily="34" charset="0"/>
                            </a:rPr>
                            <m:t>lmn</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r>
                                        <a:rPr lang="en-US" b="0" i="1" smtClean="0">
                                          <a:latin typeface="Cambria Math" panose="02040503050406030204" pitchFamily="18" charset="0"/>
                                        </a:rPr>
                                        <m:t> </m:t>
                                      </m:r>
                                    </m:sup>
                                    <m:e>
                                      <m:r>
                                        <a:rPr lang="en-US" b="0" i="1" smtClean="0">
                                          <a:latin typeface="Cambria Math" panose="02040503050406030204" pitchFamily="18" charset="0"/>
                                        </a:rPr>
                                        <m:t>𝑑𝑉</m:t>
                                      </m:r>
                                    </m:e>
                                  </m:nary>
                                  <m:r>
                                    <a:rPr lang="en-US" b="0" i="1" smtClean="0">
                                      <a:latin typeface="Cambria Math" panose="02040503050406030204" pitchFamily="18" charset="0"/>
                                    </a:rPr>
                                    <m:t> </m:t>
                                  </m:r>
                                  <m:r>
                                    <a:rPr lang="en-US" b="0" i="1" smtClean="0">
                                      <a:latin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𝐵</m:t>
                                  </m:r>
                                </m:e>
                              </m:d>
                            </m:e>
                            <m:sup>
                              <m:r>
                                <a:rPr lang="en-US" b="0" i="1" smtClean="0">
                                  <a:latin typeface="Cambria Math" panose="02040503050406030204" pitchFamily="18" charset="0"/>
                                </a:rPr>
                                <m:t>2</m:t>
                              </m:r>
                            </m:sup>
                          </m:sSup>
                        </m:num>
                        <m:den>
                          <m:r>
                            <a:rPr lang="en-US" b="0" i="1" smtClean="0">
                              <a:latin typeface="Cambria Math" panose="02040503050406030204" pitchFamily="18" charset="0"/>
                            </a:rPr>
                            <m:t>𝑉</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𝐵</m:t>
                              </m:r>
                            </m:e>
                            <m:sup>
                              <m:r>
                                <a:rPr lang="en-US" b="0" i="1" smtClean="0">
                                  <a:latin typeface="Cambria Math" panose="02040503050406030204" pitchFamily="18" charset="0"/>
                                </a:rPr>
                                <m:t>2</m:t>
                              </m:r>
                            </m:sup>
                          </m:sSup>
                          <m:nary>
                            <m:naryPr>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𝑉</m:t>
                              </m:r>
                            </m:sub>
                            <m:sup>
                              <m:r>
                                <a:rPr lang="en-US" b="0" i="1" smtClean="0">
                                  <a:latin typeface="Cambria Math" panose="02040503050406030204" pitchFamily="18" charset="0"/>
                                </a:rPr>
                                <m:t> </m:t>
                              </m:r>
                            </m:sup>
                            <m:e>
                              <m:r>
                                <a:rPr lang="en-US" b="0" i="1" smtClean="0">
                                  <a:latin typeface="Cambria Math" panose="02040503050406030204" pitchFamily="18" charset="0"/>
                                </a:rPr>
                                <m:t>𝑑𝑉</m:t>
                              </m:r>
                            </m:e>
                          </m:nary>
                          <m:sSup>
                            <m:sSupPr>
                              <m:ctrlPr>
                                <a:rPr lang="en-US" b="0" i="1" smtClean="0">
                                  <a:latin typeface="Cambria Math" panose="02040503050406030204" pitchFamily="18" charset="0"/>
                                </a:rPr>
                              </m:ctrlPr>
                            </m:sSupPr>
                            <m:e>
                              <m:r>
                                <a:rPr lang="en-US" b="0" i="1" smtClean="0">
                                  <a:latin typeface="Cambria Math" panose="02040503050406030204" pitchFamily="18" charset="0"/>
                                </a:rPr>
                                <m:t>𝐸</m:t>
                              </m:r>
                            </m:e>
                            <m:sup>
                              <m:r>
                                <a:rPr lang="en-US" b="0" i="1" smtClean="0">
                                  <a:latin typeface="Cambria Math" panose="02040503050406030204" pitchFamily="18" charset="0"/>
                                </a:rPr>
                                <m:t>2</m:t>
                              </m:r>
                            </m:sup>
                          </m:sSup>
                        </m:den>
                      </m:f>
                    </m:oMath>
                  </m:oMathPara>
                </a14:m>
                <a:endParaRPr lang="en-US" dirty="0">
                  <a:latin typeface="Calibri" panose="020F0502020204030204" pitchFamily="34" charset="0"/>
                  <a:cs typeface="Calibri" panose="020F0502020204030204" pitchFamily="34" charset="0"/>
                </a:endParaRPr>
              </a:p>
            </p:txBody>
          </p:sp>
        </mc:Choice>
        <mc:Fallback xmlns="">
          <p:sp>
            <p:nvSpPr>
              <p:cNvPr id="4" name="TextBox 3">
                <a:extLst>
                  <a:ext uri="{FF2B5EF4-FFF2-40B4-BE49-F238E27FC236}">
                    <a16:creationId xmlns:a16="http://schemas.microsoft.com/office/drawing/2014/main" id="{E98ED6FE-A531-4079-9D05-776DA500C65F}"/>
                  </a:ext>
                </a:extLst>
              </p:cNvPr>
              <p:cNvSpPr txBox="1">
                <a:spLocks noRot="1" noChangeAspect="1" noMove="1" noResize="1" noEditPoints="1" noAdjustHandles="1" noChangeArrowheads="1" noChangeShapeType="1" noTextEdit="1"/>
              </p:cNvSpPr>
              <p:nvPr/>
            </p:nvSpPr>
            <p:spPr>
              <a:xfrm>
                <a:off x="1419306" y="944477"/>
                <a:ext cx="2308004" cy="751744"/>
              </a:xfrm>
              <a:prstGeom prst="rect">
                <a:avLst/>
              </a:prstGeom>
              <a:blipFill>
                <a:blip r:embed="rId2"/>
                <a:stretch>
                  <a:fillRect/>
                </a:stretch>
              </a:blipFill>
            </p:spPr>
            <p:txBody>
              <a:bodyPr/>
              <a:lstStyle/>
              <a:p>
                <a:r>
                  <a:rPr lang="en-US">
                    <a:noFill/>
                  </a:rPr>
                  <a:t> </a:t>
                </a:r>
              </a:p>
            </p:txBody>
          </p:sp>
        </mc:Fallback>
      </mc:AlternateContent>
      <p:grpSp>
        <p:nvGrpSpPr>
          <p:cNvPr id="20" name="Group 19">
            <a:extLst>
              <a:ext uri="{FF2B5EF4-FFF2-40B4-BE49-F238E27FC236}">
                <a16:creationId xmlns:a16="http://schemas.microsoft.com/office/drawing/2014/main" id="{2722DB54-1445-46A4-8865-3309EB79221F}"/>
              </a:ext>
            </a:extLst>
          </p:cNvPr>
          <p:cNvGrpSpPr/>
          <p:nvPr/>
        </p:nvGrpSpPr>
        <p:grpSpPr>
          <a:xfrm>
            <a:off x="4791863" y="787940"/>
            <a:ext cx="4098023" cy="3716670"/>
            <a:chOff x="4791863" y="787940"/>
            <a:chExt cx="4098023" cy="3716670"/>
          </a:xfrm>
        </p:grpSpPr>
        <p:grpSp>
          <p:nvGrpSpPr>
            <p:cNvPr id="18" name="Group 17">
              <a:extLst>
                <a:ext uri="{FF2B5EF4-FFF2-40B4-BE49-F238E27FC236}">
                  <a16:creationId xmlns:a16="http://schemas.microsoft.com/office/drawing/2014/main" id="{B33E06BE-C0E9-4481-B075-D18B6E56EA80}"/>
                </a:ext>
              </a:extLst>
            </p:cNvPr>
            <p:cNvGrpSpPr/>
            <p:nvPr/>
          </p:nvGrpSpPr>
          <p:grpSpPr>
            <a:xfrm>
              <a:off x="4791863" y="787940"/>
              <a:ext cx="4098023" cy="3716670"/>
              <a:chOff x="4791863" y="787940"/>
              <a:chExt cx="4098023" cy="3716670"/>
            </a:xfrm>
          </p:grpSpPr>
          <p:grpSp>
            <p:nvGrpSpPr>
              <p:cNvPr id="14" name="Group 13">
                <a:extLst>
                  <a:ext uri="{FF2B5EF4-FFF2-40B4-BE49-F238E27FC236}">
                    <a16:creationId xmlns:a16="http://schemas.microsoft.com/office/drawing/2014/main" id="{8F06512B-8BEB-4D29-8627-FE48E2B1D0F2}"/>
                  </a:ext>
                </a:extLst>
              </p:cNvPr>
              <p:cNvGrpSpPr/>
              <p:nvPr/>
            </p:nvGrpSpPr>
            <p:grpSpPr>
              <a:xfrm>
                <a:off x="4791863" y="787940"/>
                <a:ext cx="2331172" cy="3630168"/>
                <a:chOff x="4791863" y="787940"/>
                <a:chExt cx="2331172" cy="3630168"/>
              </a:xfrm>
            </p:grpSpPr>
            <p:pic>
              <p:nvPicPr>
                <p:cNvPr id="6" name="Picture 5">
                  <a:extLst>
                    <a:ext uri="{FF2B5EF4-FFF2-40B4-BE49-F238E27FC236}">
                      <a16:creationId xmlns:a16="http://schemas.microsoft.com/office/drawing/2014/main" id="{0696AE16-2D97-43C4-B943-E2D7AD89E82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91863" y="787940"/>
                  <a:ext cx="2331172" cy="3630168"/>
                </a:xfrm>
                <a:prstGeom prst="rect">
                  <a:avLst/>
                </a:prstGeom>
              </p:spPr>
            </p:pic>
            <p:sp>
              <p:nvSpPr>
                <p:cNvPr id="11" name="TextBox 10">
                  <a:extLst>
                    <a:ext uri="{FF2B5EF4-FFF2-40B4-BE49-F238E27FC236}">
                      <a16:creationId xmlns:a16="http://schemas.microsoft.com/office/drawing/2014/main" id="{11E074B7-BBD4-4E3B-BF2B-A52AF5EDA650}"/>
                    </a:ext>
                  </a:extLst>
                </p:cNvPr>
                <p:cNvSpPr txBox="1"/>
                <p:nvPr/>
              </p:nvSpPr>
              <p:spPr>
                <a:xfrm>
                  <a:off x="5407836" y="787940"/>
                  <a:ext cx="1099226" cy="307777"/>
                </a:xfrm>
                <a:prstGeom prst="rect">
                  <a:avLst/>
                </a:prstGeom>
                <a:noFill/>
              </p:spPr>
              <p:txBody>
                <a:bodyPr wrap="square" rtlCol="0">
                  <a:spAutoFit/>
                </a:bodyPr>
                <a:lstStyle/>
                <a:p>
                  <a:r>
                    <a:rPr lang="en-US" sz="1400" dirty="0"/>
                    <a:t>TM010</a:t>
                  </a:r>
                </a:p>
              </p:txBody>
            </p:sp>
          </p:grpSp>
          <p:grpSp>
            <p:nvGrpSpPr>
              <p:cNvPr id="13" name="Group 12">
                <a:extLst>
                  <a:ext uri="{FF2B5EF4-FFF2-40B4-BE49-F238E27FC236}">
                    <a16:creationId xmlns:a16="http://schemas.microsoft.com/office/drawing/2014/main" id="{3C27C0D1-3D60-4A7C-8E42-DE2C6B6B7AFA}"/>
                  </a:ext>
                </a:extLst>
              </p:cNvPr>
              <p:cNvGrpSpPr/>
              <p:nvPr/>
            </p:nvGrpSpPr>
            <p:grpSpPr>
              <a:xfrm>
                <a:off x="6558714" y="874442"/>
                <a:ext cx="2331172" cy="3630168"/>
                <a:chOff x="6558714" y="874442"/>
                <a:chExt cx="2331172" cy="3630168"/>
              </a:xfrm>
            </p:grpSpPr>
            <p:pic>
              <p:nvPicPr>
                <p:cNvPr id="10" name="Picture 9">
                  <a:extLst>
                    <a:ext uri="{FF2B5EF4-FFF2-40B4-BE49-F238E27FC236}">
                      <a16:creationId xmlns:a16="http://schemas.microsoft.com/office/drawing/2014/main" id="{BADD8259-D4D6-440C-8EFA-97A66930EB1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58714" y="874442"/>
                  <a:ext cx="2331172" cy="3630168"/>
                </a:xfrm>
                <a:prstGeom prst="rect">
                  <a:avLst/>
                </a:prstGeom>
              </p:spPr>
            </p:pic>
            <p:sp>
              <p:nvSpPr>
                <p:cNvPr id="12" name="TextBox 11">
                  <a:extLst>
                    <a:ext uri="{FF2B5EF4-FFF2-40B4-BE49-F238E27FC236}">
                      <a16:creationId xmlns:a16="http://schemas.microsoft.com/office/drawing/2014/main" id="{D494C017-CDFA-4E37-BF9E-AA806BE2AAE6}"/>
                    </a:ext>
                  </a:extLst>
                </p:cNvPr>
                <p:cNvSpPr txBox="1"/>
                <p:nvPr/>
              </p:nvSpPr>
              <p:spPr>
                <a:xfrm>
                  <a:off x="7174687" y="874442"/>
                  <a:ext cx="1099226" cy="307777"/>
                </a:xfrm>
                <a:prstGeom prst="rect">
                  <a:avLst/>
                </a:prstGeom>
                <a:noFill/>
              </p:spPr>
              <p:txBody>
                <a:bodyPr wrap="square" rtlCol="0">
                  <a:spAutoFit/>
                </a:bodyPr>
                <a:lstStyle/>
                <a:p>
                  <a:pPr algn="ctr"/>
                  <a:r>
                    <a:rPr lang="en-US" sz="1400" dirty="0"/>
                    <a:t>TM011</a:t>
                  </a:r>
                </a:p>
              </p:txBody>
            </p:sp>
          </p:grpSp>
          <p:sp>
            <p:nvSpPr>
              <p:cNvPr id="16" name="Rectangle 15">
                <a:extLst>
                  <a:ext uri="{FF2B5EF4-FFF2-40B4-BE49-F238E27FC236}">
                    <a16:creationId xmlns:a16="http://schemas.microsoft.com/office/drawing/2014/main" id="{43915E80-58A3-4BB3-A26F-7BCA61E66B52}"/>
                  </a:ext>
                </a:extLst>
              </p:cNvPr>
              <p:cNvSpPr/>
              <p:nvPr/>
            </p:nvSpPr>
            <p:spPr bwMode="auto">
              <a:xfrm>
                <a:off x="4840357" y="843444"/>
                <a:ext cx="327371" cy="61995"/>
              </a:xfrm>
              <a:prstGeom prst="rect">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17" name="Rectangle 16">
                <a:extLst>
                  <a:ext uri="{FF2B5EF4-FFF2-40B4-BE49-F238E27FC236}">
                    <a16:creationId xmlns:a16="http://schemas.microsoft.com/office/drawing/2014/main" id="{8D009DFE-C6E7-4770-B450-EA73485C9DFB}"/>
                  </a:ext>
                </a:extLst>
              </p:cNvPr>
              <p:cNvSpPr/>
              <p:nvPr/>
            </p:nvSpPr>
            <p:spPr bwMode="auto">
              <a:xfrm>
                <a:off x="6583484" y="913479"/>
                <a:ext cx="327371" cy="61995"/>
              </a:xfrm>
              <a:prstGeom prst="rect">
                <a:avLst/>
              </a:prstGeom>
              <a:solidFill>
                <a:schemeClr val="bg1"/>
              </a:soli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grpSp>
        <p:sp>
          <p:nvSpPr>
            <p:cNvPr id="15" name="TextBox 14">
              <a:extLst>
                <a:ext uri="{FF2B5EF4-FFF2-40B4-BE49-F238E27FC236}">
                  <a16:creationId xmlns:a16="http://schemas.microsoft.com/office/drawing/2014/main" id="{1A99AFB3-0FAB-4E97-B3A4-489D6EAB9BC4}"/>
                </a:ext>
              </a:extLst>
            </p:cNvPr>
            <p:cNvSpPr txBox="1"/>
            <p:nvPr/>
          </p:nvSpPr>
          <p:spPr>
            <a:xfrm>
              <a:off x="4840357" y="813106"/>
              <a:ext cx="428975" cy="184666"/>
            </a:xfrm>
            <a:prstGeom prst="rect">
              <a:avLst/>
            </a:prstGeom>
            <a:noFill/>
          </p:spPr>
          <p:txBody>
            <a:bodyPr wrap="square" rtlCol="0" anchor="ctr">
              <a:spAutoFit/>
            </a:bodyPr>
            <a:lstStyle/>
            <a:p>
              <a:pPr algn="ctr"/>
              <a:r>
                <a:rPr lang="en-US" sz="600" dirty="0"/>
                <a:t>E-Field</a:t>
              </a:r>
            </a:p>
          </p:txBody>
        </p:sp>
        <p:sp>
          <p:nvSpPr>
            <p:cNvPr id="19" name="TextBox 18">
              <a:extLst>
                <a:ext uri="{FF2B5EF4-FFF2-40B4-BE49-F238E27FC236}">
                  <a16:creationId xmlns:a16="http://schemas.microsoft.com/office/drawing/2014/main" id="{419D4CAF-E394-432D-8172-8D221B62EDBD}"/>
                </a:ext>
              </a:extLst>
            </p:cNvPr>
            <p:cNvSpPr txBox="1"/>
            <p:nvPr/>
          </p:nvSpPr>
          <p:spPr>
            <a:xfrm>
              <a:off x="6607208" y="905439"/>
              <a:ext cx="428975" cy="184666"/>
            </a:xfrm>
            <a:prstGeom prst="rect">
              <a:avLst/>
            </a:prstGeom>
            <a:noFill/>
          </p:spPr>
          <p:txBody>
            <a:bodyPr wrap="square" rtlCol="0" anchor="ctr">
              <a:spAutoFit/>
            </a:bodyPr>
            <a:lstStyle/>
            <a:p>
              <a:pPr algn="ctr"/>
              <a:r>
                <a:rPr lang="en-US" sz="600" dirty="0"/>
                <a:t>E-Field</a:t>
              </a:r>
            </a:p>
          </p:txBody>
        </p:sp>
      </p:grpSp>
    </p:spTree>
    <p:extLst>
      <p:ext uri="{BB962C8B-B14F-4D97-AF65-F5344CB8AC3E}">
        <p14:creationId xmlns:p14="http://schemas.microsoft.com/office/powerpoint/2010/main" val="3879661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845CD-5C77-40EC-A4E3-4F60DF13EA21}"/>
              </a:ext>
            </a:extLst>
          </p:cNvPr>
          <p:cNvSpPr>
            <a:spLocks noGrp="1"/>
          </p:cNvSpPr>
          <p:nvPr>
            <p:ph type="title"/>
          </p:nvPr>
        </p:nvSpPr>
        <p:spPr>
          <a:xfrm>
            <a:off x="194683" y="99875"/>
            <a:ext cx="8229600" cy="514953"/>
          </a:xfrm>
        </p:spPr>
        <p:txBody>
          <a:bodyPr>
            <a:noAutofit/>
          </a:bodyPr>
          <a:lstStyle/>
          <a:p>
            <a:r>
              <a:rPr lang="en-US" dirty="0"/>
              <a:t>Outline of Today’s Talk</a:t>
            </a:r>
          </a:p>
        </p:txBody>
      </p:sp>
      <p:sp>
        <p:nvSpPr>
          <p:cNvPr id="3" name="Content Placeholder 2">
            <a:extLst>
              <a:ext uri="{FF2B5EF4-FFF2-40B4-BE49-F238E27FC236}">
                <a16:creationId xmlns:a16="http://schemas.microsoft.com/office/drawing/2014/main" id="{38062A42-626E-4071-9CFE-70F08FE31B44}"/>
              </a:ext>
            </a:extLst>
          </p:cNvPr>
          <p:cNvSpPr>
            <a:spLocks noGrp="1"/>
          </p:cNvSpPr>
          <p:nvPr>
            <p:ph idx="1"/>
          </p:nvPr>
        </p:nvSpPr>
        <p:spPr>
          <a:xfrm>
            <a:off x="78446" y="882336"/>
            <a:ext cx="2796490" cy="3661149"/>
          </a:xfrm>
        </p:spPr>
        <p:txBody>
          <a:bodyPr>
            <a:noAutofit/>
          </a:bodyPr>
          <a:lstStyle/>
          <a:p>
            <a:r>
              <a:rPr lang="en-US" dirty="0"/>
              <a:t>What are axions?</a:t>
            </a:r>
          </a:p>
          <a:p>
            <a:r>
              <a:rPr lang="en-US" dirty="0"/>
              <a:t>How ADMX currently operates</a:t>
            </a:r>
          </a:p>
          <a:p>
            <a:pPr lvl="1"/>
            <a:r>
              <a:rPr lang="en-US" sz="1800" dirty="0"/>
              <a:t>Haloscope 101</a:t>
            </a:r>
          </a:p>
          <a:p>
            <a:pPr lvl="1"/>
            <a:r>
              <a:rPr lang="en-US" sz="1800" dirty="0"/>
              <a:t>Current Limits and Run</a:t>
            </a:r>
          </a:p>
          <a:p>
            <a:r>
              <a:rPr lang="en-US" dirty="0"/>
              <a:t>Future of ADMX </a:t>
            </a:r>
          </a:p>
          <a:p>
            <a:pPr lvl="1"/>
            <a:r>
              <a:rPr lang="en-US" sz="1800" dirty="0"/>
              <a:t>ADMX sidecar</a:t>
            </a:r>
          </a:p>
          <a:p>
            <a:pPr lvl="1"/>
            <a:r>
              <a:rPr lang="en-US" sz="1800" dirty="0"/>
              <a:t>ADMX-EFR</a:t>
            </a:r>
          </a:p>
        </p:txBody>
      </p:sp>
      <p:pic>
        <p:nvPicPr>
          <p:cNvPr id="4" name="Picture 3">
            <a:extLst>
              <a:ext uri="{FF2B5EF4-FFF2-40B4-BE49-F238E27FC236}">
                <a16:creationId xmlns:a16="http://schemas.microsoft.com/office/drawing/2014/main" id="{C4FCADAF-EDF1-4B85-AF17-4C9F5966BA3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031544" y="784071"/>
            <a:ext cx="2494212" cy="3690007"/>
          </a:xfrm>
          <a:prstGeom prst="rect">
            <a:avLst/>
          </a:prstGeom>
          <a:effectLst/>
        </p:spPr>
      </p:pic>
      <p:pic>
        <p:nvPicPr>
          <p:cNvPr id="5" name="Picture 4" descr="A picture containing bed, pink, suitcase, room&#10;&#10;Description automatically generated">
            <a:extLst>
              <a:ext uri="{FF2B5EF4-FFF2-40B4-BE49-F238E27FC236}">
                <a16:creationId xmlns:a16="http://schemas.microsoft.com/office/drawing/2014/main" id="{A618D30D-5C59-4F55-B09C-7836625E9B4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5577485" y="1228078"/>
            <a:ext cx="3690008" cy="2801994"/>
          </a:xfrm>
          <a:prstGeom prst="rect">
            <a:avLst/>
          </a:prstGeom>
        </p:spPr>
      </p:pic>
      <p:sp>
        <p:nvSpPr>
          <p:cNvPr id="7" name="TextBox 6">
            <a:extLst>
              <a:ext uri="{FF2B5EF4-FFF2-40B4-BE49-F238E27FC236}">
                <a16:creationId xmlns:a16="http://schemas.microsoft.com/office/drawing/2014/main" id="{8C37E94C-1F80-46EE-B740-1C9927785FCA}"/>
              </a:ext>
            </a:extLst>
          </p:cNvPr>
          <p:cNvSpPr txBox="1"/>
          <p:nvPr/>
        </p:nvSpPr>
        <p:spPr>
          <a:xfrm>
            <a:off x="2786405" y="4465098"/>
            <a:ext cx="3046155"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ADMX Run 1B extraction procedure at CENPA </a:t>
            </a:r>
          </a:p>
        </p:txBody>
      </p:sp>
      <p:sp>
        <p:nvSpPr>
          <p:cNvPr id="8" name="TextBox 7">
            <a:extLst>
              <a:ext uri="{FF2B5EF4-FFF2-40B4-BE49-F238E27FC236}">
                <a16:creationId xmlns:a16="http://schemas.microsoft.com/office/drawing/2014/main" id="{FE9F6420-E22B-4260-9C09-45D624729755}"/>
              </a:ext>
            </a:extLst>
          </p:cNvPr>
          <p:cNvSpPr txBox="1"/>
          <p:nvPr/>
        </p:nvSpPr>
        <p:spPr>
          <a:xfrm>
            <a:off x="6046663" y="4504822"/>
            <a:ext cx="2751651" cy="276999"/>
          </a:xfrm>
          <a:prstGeom prst="rect">
            <a:avLst/>
          </a:prstGeom>
          <a:noFill/>
        </p:spPr>
        <p:txBody>
          <a:bodyPr wrap="none" rtlCol="0">
            <a:spAutoFit/>
          </a:bodyPr>
          <a:lstStyle/>
          <a:p>
            <a:r>
              <a:rPr lang="en-US" sz="1200" dirty="0">
                <a:latin typeface="Calibri" panose="020F0502020204030204" pitchFamily="34" charset="0"/>
                <a:cs typeface="Calibri" panose="020F0502020204030204" pitchFamily="34" charset="0"/>
              </a:rPr>
              <a:t>Run 2 4-Cavity System assembly at LLNL</a:t>
            </a:r>
          </a:p>
        </p:txBody>
      </p:sp>
      <p:pic>
        <p:nvPicPr>
          <p:cNvPr id="9" name="Picture 8">
            <a:extLst>
              <a:ext uri="{FF2B5EF4-FFF2-40B4-BE49-F238E27FC236}">
                <a16:creationId xmlns:a16="http://schemas.microsoft.com/office/drawing/2014/main" id="{B8F27E33-484F-49D1-85C1-593620CD9B0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70553" y="0"/>
            <a:ext cx="2173447" cy="669422"/>
          </a:xfrm>
          <a:prstGeom prst="rect">
            <a:avLst/>
          </a:prstGeom>
        </p:spPr>
      </p:pic>
    </p:spTree>
    <p:extLst>
      <p:ext uri="{BB962C8B-B14F-4D97-AF65-F5344CB8AC3E}">
        <p14:creationId xmlns:p14="http://schemas.microsoft.com/office/powerpoint/2010/main" val="33260915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09283" y="107494"/>
            <a:ext cx="6857999" cy="652221"/>
          </a:xfrm>
        </p:spPr>
        <p:txBody>
          <a:bodyPr/>
          <a:lstStyle/>
          <a:p>
            <a:r>
              <a:rPr lang="en-US" dirty="0">
                <a:ea typeface="ＭＳ Ｐゴシック" charset="0"/>
              </a:rPr>
              <a:t>Higher Order Modes</a:t>
            </a:r>
          </a:p>
        </p:txBody>
      </p:sp>
      <p:pic>
        <p:nvPicPr>
          <p:cNvPr id="4" name="Picture 3">
            <a:extLst>
              <a:ext uri="{FF2B5EF4-FFF2-40B4-BE49-F238E27FC236}">
                <a16:creationId xmlns:a16="http://schemas.microsoft.com/office/drawing/2014/main" id="{5FA71A62-30B9-463B-9898-02FC9089DC7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92982" y="898262"/>
            <a:ext cx="2772994" cy="3630168"/>
          </a:xfrm>
          <a:prstGeom prst="rect">
            <a:avLst/>
          </a:prstGeom>
        </p:spPr>
      </p:pic>
      <p:sp>
        <p:nvSpPr>
          <p:cNvPr id="5" name="Content Placeholder 2">
            <a:extLst>
              <a:ext uri="{FF2B5EF4-FFF2-40B4-BE49-F238E27FC236}">
                <a16:creationId xmlns:a16="http://schemas.microsoft.com/office/drawing/2014/main" id="{2D638320-6A6D-4692-BEA9-E56DE92428D4}"/>
              </a:ext>
            </a:extLst>
          </p:cNvPr>
          <p:cNvSpPr txBox="1">
            <a:spLocks/>
          </p:cNvSpPr>
          <p:nvPr/>
        </p:nvSpPr>
        <p:spPr>
          <a:xfrm>
            <a:off x="622732" y="1716934"/>
            <a:ext cx="5064084" cy="2626978"/>
          </a:xfrm>
          <a:prstGeom prst="rect">
            <a:avLst/>
          </a:prstGeom>
        </p:spPr>
        <p:txBody>
          <a:bodyPr/>
          <a:lstStyle>
            <a:lvl1pPr marL="342900" indent="-342900" algn="l" defTabSz="457200" rtl="0" eaLnBrk="1" latinLnBrk="0" hangingPunct="1">
              <a:spcBef>
                <a:spcPct val="20000"/>
              </a:spcBef>
              <a:buSzPct val="100000"/>
              <a:buFontTx/>
              <a:buBlip>
                <a:blip r:embed="rId3"/>
              </a:buBlip>
              <a:defRPr sz="2000" kern="1200">
                <a:solidFill>
                  <a:srgbClr val="242424"/>
                </a:solidFill>
                <a:latin typeface="Arial"/>
                <a:ea typeface="+mn-ea"/>
                <a:cs typeface="Arial"/>
              </a:defRPr>
            </a:lvl1pPr>
            <a:lvl2pPr marL="742950" indent="-285750" algn="l" defTabSz="457200" rtl="0" eaLnBrk="1" latinLnBrk="0" hangingPunct="1">
              <a:spcBef>
                <a:spcPct val="20000"/>
              </a:spcBef>
              <a:buSzPct val="100000"/>
              <a:buFontTx/>
              <a:buBlip>
                <a:blip r:embed="rId4"/>
              </a:buBlip>
              <a:defRPr sz="1800" kern="1200">
                <a:solidFill>
                  <a:srgbClr val="242424"/>
                </a:solidFill>
                <a:latin typeface="Arial"/>
                <a:ea typeface="+mn-ea"/>
                <a:cs typeface="Arial"/>
              </a:defRPr>
            </a:lvl2pPr>
            <a:lvl3pPr marL="1143000" indent="-228600" algn="l" defTabSz="457200" rtl="0" eaLnBrk="1" latinLnBrk="0" hangingPunct="1">
              <a:spcBef>
                <a:spcPct val="20000"/>
              </a:spcBef>
              <a:buSzPct val="100000"/>
              <a:buFontTx/>
              <a:buBlip>
                <a:blip r:embed="rId5"/>
              </a:buBlip>
              <a:defRPr sz="1600" kern="1200">
                <a:solidFill>
                  <a:srgbClr val="242424"/>
                </a:solidFill>
                <a:latin typeface="Arial"/>
                <a:ea typeface="+mn-ea"/>
                <a:cs typeface="Arial"/>
              </a:defRPr>
            </a:lvl3pPr>
            <a:lvl4pPr marL="1600200" indent="-228600" algn="l" defTabSz="457200" rtl="0" eaLnBrk="1" latinLnBrk="0" hangingPunct="1">
              <a:spcBef>
                <a:spcPct val="20000"/>
              </a:spcBef>
              <a:buSzPct val="100000"/>
              <a:buFontTx/>
              <a:buBlip>
                <a:blip r:embed="rId6"/>
              </a:buBlip>
              <a:defRPr sz="1400" kern="1200">
                <a:solidFill>
                  <a:srgbClr val="242424"/>
                </a:solidFill>
                <a:latin typeface="Arial"/>
                <a:ea typeface="+mn-ea"/>
                <a:cs typeface="Arial"/>
              </a:defRPr>
            </a:lvl4pPr>
            <a:lvl5pPr marL="2057400" indent="-228600" algn="l" defTabSz="457200" rtl="0" eaLnBrk="1" latinLnBrk="0" hangingPunct="1">
              <a:spcBef>
                <a:spcPct val="20000"/>
              </a:spcBef>
              <a:buSzPct val="100000"/>
              <a:buFontTx/>
              <a:buBlip>
                <a:blip r:embed="rId3"/>
              </a:buBlip>
              <a:defRPr sz="1400" kern="1200">
                <a:solidFill>
                  <a:srgbClr val="242424"/>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spcAft>
                <a:spcPts val="600"/>
              </a:spcAft>
              <a:buClr>
                <a:schemeClr val="accent1"/>
              </a:buClr>
              <a:buFont typeface="Wingdings" panose="05000000000000000000" pitchFamily="2" charset="2"/>
              <a:buChar char="§"/>
            </a:pPr>
            <a:r>
              <a:rPr lang="en-US" sz="1600" dirty="0">
                <a:latin typeface="Calibri" panose="020F0502020204030204" pitchFamily="34" charset="0"/>
                <a:cs typeface="Calibri" panose="020F0502020204030204" pitchFamily="34" charset="0"/>
              </a:rPr>
              <a:t>Modes other than the TM010 have non-zero form factors.</a:t>
            </a:r>
          </a:p>
          <a:p>
            <a:pPr>
              <a:spcBef>
                <a:spcPts val="0"/>
              </a:spcBef>
              <a:spcAft>
                <a:spcPts val="600"/>
              </a:spcAft>
              <a:buClr>
                <a:schemeClr val="accent1"/>
              </a:buClr>
              <a:buFont typeface="Wingdings" panose="05000000000000000000" pitchFamily="2" charset="2"/>
              <a:buChar char="§"/>
            </a:pPr>
            <a:r>
              <a:rPr lang="en-US" sz="1600" dirty="0">
                <a:latin typeface="Calibri" panose="020F0502020204030204" pitchFamily="34" charset="0"/>
                <a:cs typeface="Calibri" panose="020F0502020204030204" pitchFamily="34" charset="0"/>
              </a:rPr>
              <a:t>The TM020 has a form factor of ~0.1.</a:t>
            </a:r>
          </a:p>
          <a:p>
            <a:pPr>
              <a:spcBef>
                <a:spcPts val="0"/>
              </a:spcBef>
              <a:spcAft>
                <a:spcPts val="600"/>
              </a:spcAft>
              <a:buClr>
                <a:schemeClr val="accent1"/>
              </a:buClr>
              <a:buFont typeface="Wingdings" panose="05000000000000000000" pitchFamily="2" charset="2"/>
              <a:buChar char="§"/>
            </a:pPr>
            <a:r>
              <a:rPr lang="en-US" sz="1600" dirty="0">
                <a:latin typeface="Calibri" panose="020F0502020204030204" pitchFamily="34" charset="0"/>
                <a:cs typeface="Calibri" panose="020F0502020204030204" pitchFamily="34" charset="0"/>
              </a:rPr>
              <a:t>Has been demonstrated in the Sidecar cavity.</a:t>
            </a:r>
          </a:p>
          <a:p>
            <a:pPr>
              <a:spcBef>
                <a:spcPts val="0"/>
              </a:spcBef>
              <a:spcAft>
                <a:spcPts val="600"/>
              </a:spcAft>
              <a:buClr>
                <a:schemeClr val="accent1"/>
              </a:buClr>
              <a:buFont typeface="Wingdings" panose="05000000000000000000" pitchFamily="2" charset="2"/>
              <a:buChar char="§"/>
            </a:pPr>
            <a:r>
              <a:rPr lang="en-US" sz="1600" dirty="0">
                <a:latin typeface="Calibri" panose="020F0502020204030204" pitchFamily="34" charset="0"/>
                <a:cs typeface="Calibri" panose="020F0502020204030204" pitchFamily="34" charset="0"/>
              </a:rPr>
              <a:t>Extends the scannable range to 6.4-7.2GHz</a:t>
            </a:r>
          </a:p>
          <a:p>
            <a:pPr>
              <a:spcBef>
                <a:spcPts val="0"/>
              </a:spcBef>
              <a:spcAft>
                <a:spcPts val="600"/>
              </a:spcAft>
              <a:buClr>
                <a:schemeClr val="accent1"/>
              </a:buClr>
              <a:buFont typeface="Wingdings" panose="05000000000000000000" pitchFamily="2" charset="2"/>
              <a:buChar char="§"/>
            </a:pPr>
            <a:endParaRPr lang="en-US" dirty="0"/>
          </a:p>
        </p:txBody>
      </p:sp>
    </p:spTree>
    <p:extLst>
      <p:ext uri="{BB962C8B-B14F-4D97-AF65-F5344CB8AC3E}">
        <p14:creationId xmlns:p14="http://schemas.microsoft.com/office/powerpoint/2010/main" val="2641756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8AB0F-4117-4DC5-BA8F-FD8F5367D96D}"/>
              </a:ext>
            </a:extLst>
          </p:cNvPr>
          <p:cNvSpPr>
            <a:spLocks noGrp="1"/>
          </p:cNvSpPr>
          <p:nvPr>
            <p:ph type="title"/>
          </p:nvPr>
        </p:nvSpPr>
        <p:spPr>
          <a:xfrm>
            <a:off x="386179" y="125379"/>
            <a:ext cx="4079081" cy="828512"/>
          </a:xfrm>
        </p:spPr>
        <p:txBody>
          <a:bodyPr/>
          <a:lstStyle/>
          <a:p>
            <a:r>
              <a:rPr lang="en-US" dirty="0"/>
              <a:t>Quality factor</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B541EE3-4896-4474-9709-B28ACD47E949}"/>
                  </a:ext>
                </a:extLst>
              </p:cNvPr>
              <p:cNvSpPr>
                <a:spLocks noGrp="1"/>
              </p:cNvSpPr>
              <p:nvPr>
                <p:ph idx="1"/>
              </p:nvPr>
            </p:nvSpPr>
            <p:spPr>
              <a:xfrm>
                <a:off x="286854" y="872089"/>
                <a:ext cx="3876131" cy="3481714"/>
              </a:xfrm>
            </p:spPr>
            <p:txBody>
              <a:bodyPr>
                <a:noAutofit/>
              </a:bodyPr>
              <a:lstStyle/>
              <a:p>
                <a:r>
                  <a:rPr lang="en-US" sz="1500" dirty="0"/>
                  <a:t>Physical definition: </a:t>
                </a:r>
                <a14:m>
                  <m:oMath xmlns:m="http://schemas.openxmlformats.org/officeDocument/2006/math">
                    <m:r>
                      <m:rPr>
                        <m:sty m:val="p"/>
                      </m:rPr>
                      <a:rPr lang="en-US" sz="1500">
                        <a:latin typeface="Cambria Math" panose="02040503050406030204" pitchFamily="18" charset="0"/>
                      </a:rPr>
                      <m:t>Q</m:t>
                    </m:r>
                    <m:r>
                      <a:rPr lang="en-US" sz="1500">
                        <a:latin typeface="Cambria Math" panose="02040503050406030204" pitchFamily="18" charset="0"/>
                      </a:rPr>
                      <m:t>=</m:t>
                    </m:r>
                    <m:r>
                      <a:rPr lang="en-US" sz="1500" i="1">
                        <a:latin typeface="Cambria Math" panose="02040503050406030204" pitchFamily="18" charset="0"/>
                      </a:rPr>
                      <m:t>2</m:t>
                    </m:r>
                    <m:r>
                      <a:rPr lang="en-US" sz="1500" i="1">
                        <a:latin typeface="Cambria Math" panose="02040503050406030204" pitchFamily="18" charset="0"/>
                        <a:ea typeface="Cambria Math" panose="02040503050406030204" pitchFamily="18" charset="0"/>
                      </a:rPr>
                      <m:t>𝜋</m:t>
                    </m:r>
                    <m:sSub>
                      <m:sSubPr>
                        <m:ctrlPr>
                          <a:rPr lang="en-US" sz="1500" i="1">
                            <a:latin typeface="Cambria Math" panose="02040503050406030204" pitchFamily="18" charset="0"/>
                          </a:rPr>
                        </m:ctrlPr>
                      </m:sSubPr>
                      <m:e>
                        <m:r>
                          <a:rPr lang="en-US" sz="1500" i="1">
                            <a:latin typeface="Cambria Math" panose="02040503050406030204" pitchFamily="18" charset="0"/>
                          </a:rPr>
                          <m:t>𝑓</m:t>
                        </m:r>
                      </m:e>
                      <m:sub>
                        <m:r>
                          <a:rPr lang="en-US" sz="1500" i="1">
                            <a:latin typeface="Cambria Math" panose="02040503050406030204" pitchFamily="18" charset="0"/>
                          </a:rPr>
                          <m:t>0</m:t>
                        </m:r>
                      </m:sub>
                    </m:sSub>
                    <m:f>
                      <m:fPr>
                        <m:ctrlPr>
                          <a:rPr lang="el-GR" sz="1500" i="1">
                            <a:latin typeface="Cambria Math" panose="02040503050406030204" pitchFamily="18" charset="0"/>
                            <a:ea typeface="Cambria Math" panose="02040503050406030204" pitchFamily="18" charset="0"/>
                          </a:rPr>
                        </m:ctrlPr>
                      </m:fPr>
                      <m:num>
                        <m:r>
                          <a:rPr lang="en-US" sz="1500" i="1">
                            <a:latin typeface="Cambria Math" panose="02040503050406030204" pitchFamily="18" charset="0"/>
                            <a:ea typeface="Cambria Math" panose="02040503050406030204" pitchFamily="18" charset="0"/>
                          </a:rPr>
                          <m:t>𝐸𝑛𝑒𝑟𝑔𝑦</m:t>
                        </m:r>
                        <m:r>
                          <a:rPr lang="en-US" sz="1500" i="1">
                            <a:latin typeface="Cambria Math" panose="02040503050406030204" pitchFamily="18" charset="0"/>
                            <a:ea typeface="Cambria Math" panose="02040503050406030204" pitchFamily="18" charset="0"/>
                          </a:rPr>
                          <m:t> </m:t>
                        </m:r>
                        <m:r>
                          <a:rPr lang="en-US" sz="1500" i="1">
                            <a:latin typeface="Cambria Math" panose="02040503050406030204" pitchFamily="18" charset="0"/>
                            <a:ea typeface="Cambria Math" panose="02040503050406030204" pitchFamily="18" charset="0"/>
                          </a:rPr>
                          <m:t>𝑆𝑡𝑜𝑟𝑒𝑑</m:t>
                        </m:r>
                      </m:num>
                      <m:den>
                        <m:r>
                          <a:rPr lang="en-US" sz="1500" i="1">
                            <a:latin typeface="Cambria Math" panose="02040503050406030204" pitchFamily="18" charset="0"/>
                            <a:ea typeface="Cambria Math" panose="02040503050406030204" pitchFamily="18" charset="0"/>
                          </a:rPr>
                          <m:t>𝑃𝑜𝑤𝑒𝑟</m:t>
                        </m:r>
                        <m:r>
                          <a:rPr lang="en-US" sz="1500" i="1">
                            <a:latin typeface="Cambria Math" panose="02040503050406030204" pitchFamily="18" charset="0"/>
                            <a:ea typeface="Cambria Math" panose="02040503050406030204" pitchFamily="18" charset="0"/>
                          </a:rPr>
                          <m:t> </m:t>
                        </m:r>
                        <m:r>
                          <a:rPr lang="en-US" sz="1500" i="1">
                            <a:latin typeface="Cambria Math" panose="02040503050406030204" pitchFamily="18" charset="0"/>
                            <a:ea typeface="Cambria Math" panose="02040503050406030204" pitchFamily="18" charset="0"/>
                          </a:rPr>
                          <m:t>𝐿𝑜𝑠𝑠</m:t>
                        </m:r>
                      </m:den>
                    </m:f>
                  </m:oMath>
                </a14:m>
                <a:endParaRPr lang="en-US" sz="1500" dirty="0"/>
              </a:p>
              <a:p>
                <a:r>
                  <a:rPr lang="en-US" sz="1500" dirty="0"/>
                  <a:t>Determined by the walls’ impedance, resistivity, skin depth of copper (different views)</a:t>
                </a:r>
              </a:p>
              <a:p>
                <a:r>
                  <a:rPr lang="en-US" sz="1500" dirty="0"/>
                  <a:t>How we Measure: </a:t>
                </a:r>
                <a14:m>
                  <m:oMath xmlns:m="http://schemas.openxmlformats.org/officeDocument/2006/math">
                    <m:r>
                      <a:rPr lang="en-US" sz="1500" i="1">
                        <a:latin typeface="Cambria Math" panose="02040503050406030204" pitchFamily="18" charset="0"/>
                      </a:rPr>
                      <m:t>𝑄</m:t>
                    </m:r>
                    <m:r>
                      <a:rPr lang="en-US" sz="1500" i="1">
                        <a:latin typeface="Cambria Math" panose="02040503050406030204" pitchFamily="18" charset="0"/>
                      </a:rPr>
                      <m:t>=</m:t>
                    </m:r>
                    <m:f>
                      <m:fPr>
                        <m:ctrlPr>
                          <a:rPr lang="en-US" sz="1500" i="1">
                            <a:latin typeface="Cambria Math" panose="02040503050406030204" pitchFamily="18" charset="0"/>
                          </a:rPr>
                        </m:ctrlPr>
                      </m:fPr>
                      <m:num>
                        <m:sSub>
                          <m:sSubPr>
                            <m:ctrlPr>
                              <a:rPr lang="en-US" sz="1500" i="1">
                                <a:latin typeface="Cambria Math" panose="02040503050406030204" pitchFamily="18" charset="0"/>
                              </a:rPr>
                            </m:ctrlPr>
                          </m:sSubPr>
                          <m:e>
                            <m:r>
                              <a:rPr lang="en-US" sz="1500" i="1">
                                <a:latin typeface="Cambria Math" panose="02040503050406030204" pitchFamily="18" charset="0"/>
                              </a:rPr>
                              <m:t>𝑓</m:t>
                            </m:r>
                          </m:e>
                          <m:sub>
                            <m:r>
                              <a:rPr lang="en-US" sz="1500" i="1">
                                <a:latin typeface="Cambria Math" panose="02040503050406030204" pitchFamily="18" charset="0"/>
                              </a:rPr>
                              <m:t>0</m:t>
                            </m:r>
                          </m:sub>
                        </m:sSub>
                      </m:num>
                      <m:den>
                        <m:r>
                          <a:rPr lang="en-US" sz="1500" i="1">
                            <a:latin typeface="Cambria Math" panose="02040503050406030204" pitchFamily="18" charset="0"/>
                            <a:ea typeface="Cambria Math" panose="02040503050406030204" pitchFamily="18" charset="0"/>
                          </a:rPr>
                          <m:t>∆</m:t>
                        </m:r>
                        <m:r>
                          <a:rPr lang="en-US" sz="1500" i="1">
                            <a:latin typeface="Cambria Math" panose="02040503050406030204" pitchFamily="18" charset="0"/>
                            <a:ea typeface="Cambria Math" panose="02040503050406030204" pitchFamily="18" charset="0"/>
                          </a:rPr>
                          <m:t>𝑓</m:t>
                        </m:r>
                      </m:den>
                    </m:f>
                    <m:r>
                      <a:rPr lang="en-US" sz="1500">
                        <a:latin typeface="Cambria Math" panose="02040503050406030204" pitchFamily="18" charset="0"/>
                      </a:rPr>
                      <m:t>, </m:t>
                    </m:r>
                  </m:oMath>
                </a14:m>
                <a:endParaRPr lang="en-US" sz="1500" dirty="0">
                  <a:latin typeface="Cambria Math" panose="02040503050406030204" pitchFamily="18" charset="0"/>
                </a:endParaRPr>
              </a:p>
              <a:p>
                <a:r>
                  <a:rPr lang="en-US" sz="1500" dirty="0"/>
                  <a:t>ADMX copper cavity gets </a:t>
                </a:r>
                <a14:m>
                  <m:oMath xmlns:m="http://schemas.openxmlformats.org/officeDocument/2006/math">
                    <m:sSub>
                      <m:sSubPr>
                        <m:ctrlPr>
                          <a:rPr lang="en-US" sz="1500" i="1">
                            <a:latin typeface="Cambria Math" panose="02040503050406030204" pitchFamily="18" charset="0"/>
                          </a:rPr>
                        </m:ctrlPr>
                      </m:sSubPr>
                      <m:e>
                        <m:r>
                          <a:rPr lang="en-US" sz="1500" i="1">
                            <a:latin typeface="Cambria Math" panose="02040503050406030204" pitchFamily="18" charset="0"/>
                          </a:rPr>
                          <m:t>𝑄</m:t>
                        </m:r>
                      </m:e>
                      <m:sub>
                        <m:r>
                          <a:rPr lang="en-US" sz="1500" i="1">
                            <a:latin typeface="Cambria Math" panose="02040503050406030204" pitchFamily="18" charset="0"/>
                          </a:rPr>
                          <m:t>0</m:t>
                        </m:r>
                      </m:sub>
                    </m:sSub>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~10</m:t>
                        </m:r>
                      </m:e>
                      <m:sup>
                        <m:r>
                          <a:rPr lang="en-US" sz="1500" i="1">
                            <a:latin typeface="Cambria Math" panose="02040503050406030204" pitchFamily="18" charset="0"/>
                          </a:rPr>
                          <m:t>5</m:t>
                        </m:r>
                      </m:sup>
                    </m:sSup>
                  </m:oMath>
                </a14:m>
                <a:endParaRPr lang="en-US" sz="1500" dirty="0"/>
              </a:p>
              <a:p>
                <a:r>
                  <a:rPr lang="en-US" sz="1500" dirty="0"/>
                  <a:t>Niobium Superconducting cavities for particle accelerators can get </a:t>
                </a:r>
                <a14:m>
                  <m:oMath xmlns:m="http://schemas.openxmlformats.org/officeDocument/2006/math">
                    <m:sSub>
                      <m:sSubPr>
                        <m:ctrlPr>
                          <a:rPr lang="en-US" sz="1500" i="1">
                            <a:latin typeface="Cambria Math" panose="02040503050406030204" pitchFamily="18" charset="0"/>
                          </a:rPr>
                        </m:ctrlPr>
                      </m:sSubPr>
                      <m:e>
                        <m:r>
                          <a:rPr lang="en-US" sz="1500" i="1">
                            <a:latin typeface="Cambria Math" panose="02040503050406030204" pitchFamily="18" charset="0"/>
                          </a:rPr>
                          <m:t>𝑄</m:t>
                        </m:r>
                      </m:e>
                      <m:sub>
                        <m:r>
                          <a:rPr lang="en-US" sz="1500" i="1">
                            <a:latin typeface="Cambria Math" panose="02040503050406030204" pitchFamily="18" charset="0"/>
                          </a:rPr>
                          <m:t>0</m:t>
                        </m:r>
                      </m:sub>
                    </m:sSub>
                    <m:r>
                      <a:rPr lang="en-US" sz="1500" i="1">
                        <a:latin typeface="Cambria Math" panose="02040503050406030204" pitchFamily="18" charset="0"/>
                      </a:rPr>
                      <m:t> </m:t>
                    </m:r>
                    <m:sSup>
                      <m:sSupPr>
                        <m:ctrlPr>
                          <a:rPr lang="en-US" sz="1500" i="1">
                            <a:latin typeface="Cambria Math" panose="02040503050406030204" pitchFamily="18" charset="0"/>
                          </a:rPr>
                        </m:ctrlPr>
                      </m:sSupPr>
                      <m:e>
                        <m:r>
                          <a:rPr lang="en-US" sz="1500" i="1">
                            <a:latin typeface="Cambria Math" panose="02040503050406030204" pitchFamily="18" charset="0"/>
                          </a:rPr>
                          <m:t>~10</m:t>
                        </m:r>
                      </m:e>
                      <m:sup>
                        <m:r>
                          <a:rPr lang="en-US" sz="1500" i="1">
                            <a:latin typeface="Cambria Math" panose="02040503050406030204" pitchFamily="18" charset="0"/>
                          </a:rPr>
                          <m:t>10</m:t>
                        </m:r>
                      </m:sup>
                    </m:sSup>
                  </m:oMath>
                </a14:m>
                <a:endParaRPr lang="en-US" sz="1500" dirty="0"/>
              </a:p>
              <a:p>
                <a:r>
                  <a:rPr lang="en-US" sz="1500" dirty="0"/>
                  <a:t>Because of the need to operate in high magnetic fields, Copper has been chosen over Superconductors so far</a:t>
                </a:r>
              </a:p>
            </p:txBody>
          </p:sp>
        </mc:Choice>
        <mc:Fallback xmlns="">
          <p:sp>
            <p:nvSpPr>
              <p:cNvPr id="3" name="Content Placeholder 2">
                <a:extLst>
                  <a:ext uri="{FF2B5EF4-FFF2-40B4-BE49-F238E27FC236}">
                    <a16:creationId xmlns:a16="http://schemas.microsoft.com/office/drawing/2014/main" id="{6B541EE3-4896-4474-9709-B28ACD47E949}"/>
                  </a:ext>
                </a:extLst>
              </p:cNvPr>
              <p:cNvSpPr>
                <a:spLocks noGrp="1" noRot="1" noChangeAspect="1" noMove="1" noResize="1" noEditPoints="1" noAdjustHandles="1" noChangeArrowheads="1" noChangeShapeType="1" noTextEdit="1"/>
              </p:cNvSpPr>
              <p:nvPr>
                <p:ph idx="1"/>
              </p:nvPr>
            </p:nvSpPr>
            <p:spPr>
              <a:xfrm>
                <a:off x="286854" y="872089"/>
                <a:ext cx="3876131" cy="3481714"/>
              </a:xfrm>
              <a:blipFill>
                <a:blip r:embed="rId2"/>
                <a:stretch>
                  <a:fillRect l="-472" r="-1730"/>
                </a:stretch>
              </a:blipFill>
            </p:spPr>
            <p:txBody>
              <a:bodyPr/>
              <a:lstStyle/>
              <a:p>
                <a:r>
                  <a:rPr lang="en-US">
                    <a:noFill/>
                  </a:rPr>
                  <a:t> </a:t>
                </a:r>
              </a:p>
            </p:txBody>
          </p:sp>
        </mc:Fallback>
      </mc:AlternateContent>
      <p:pic>
        <p:nvPicPr>
          <p:cNvPr id="5" name="Graphic 4">
            <a:extLst>
              <a:ext uri="{FF2B5EF4-FFF2-40B4-BE49-F238E27FC236}">
                <a16:creationId xmlns:a16="http://schemas.microsoft.com/office/drawing/2014/main" id="{9AA4AFD3-0875-4EEB-BD52-F2E9B9101A0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66569" y="321589"/>
            <a:ext cx="2582951" cy="2041094"/>
          </a:xfrm>
          <a:prstGeom prst="rect">
            <a:avLst/>
          </a:prstGeom>
        </p:spPr>
      </p:pic>
      <p:pic>
        <p:nvPicPr>
          <p:cNvPr id="12" name="Picture 11" descr="A close up of a logo&#10;&#10;Description automatically generated">
            <a:extLst>
              <a:ext uri="{FF2B5EF4-FFF2-40B4-BE49-F238E27FC236}">
                <a16:creationId xmlns:a16="http://schemas.microsoft.com/office/drawing/2014/main" id="{8EF3AC57-783D-45F2-9652-C4BC5B2D59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0656" y="2114754"/>
            <a:ext cx="2628864" cy="2078786"/>
          </a:xfrm>
          <a:prstGeom prst="rect">
            <a:avLst/>
          </a:prstGeom>
        </p:spPr>
      </p:pic>
      <p:pic>
        <p:nvPicPr>
          <p:cNvPr id="14" name="Picture 13" descr="A picture containing object, lamp, man, black&#10;&#10;Description automatically generated">
            <a:extLst>
              <a:ext uri="{FF2B5EF4-FFF2-40B4-BE49-F238E27FC236}">
                <a16:creationId xmlns:a16="http://schemas.microsoft.com/office/drawing/2014/main" id="{D5143EB2-3096-4871-888E-7F6B8E1CB5C7}"/>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04840" y="2260375"/>
            <a:ext cx="1693305" cy="1550410"/>
          </a:xfrm>
          <a:prstGeom prst="rect">
            <a:avLst/>
          </a:prstGeom>
        </p:spPr>
      </p:pic>
      <p:sp>
        <p:nvSpPr>
          <p:cNvPr id="15" name="TextBox 14">
            <a:extLst>
              <a:ext uri="{FF2B5EF4-FFF2-40B4-BE49-F238E27FC236}">
                <a16:creationId xmlns:a16="http://schemas.microsoft.com/office/drawing/2014/main" id="{8E6FEA50-F1A0-4AF1-9EB1-73FF56D2360A}"/>
              </a:ext>
            </a:extLst>
          </p:cNvPr>
          <p:cNvSpPr txBox="1"/>
          <p:nvPr/>
        </p:nvSpPr>
        <p:spPr>
          <a:xfrm rot="16200000">
            <a:off x="5805315" y="1068130"/>
            <a:ext cx="599507" cy="300082"/>
          </a:xfrm>
          <a:prstGeom prst="rect">
            <a:avLst/>
          </a:prstGeom>
          <a:solidFill>
            <a:schemeClr val="bg1"/>
          </a:solidFill>
        </p:spPr>
        <p:txBody>
          <a:bodyPr wrap="square" rtlCol="0">
            <a:spAutoFit/>
          </a:bodyPr>
          <a:lstStyle/>
          <a:p>
            <a:pPr defTabSz="685800"/>
            <a:r>
              <a:rPr lang="en-US" sz="1350" dirty="0">
                <a:solidFill>
                  <a:prstClr val="black"/>
                </a:solidFill>
                <a:latin typeface="Calibri" panose="020F0502020204030204"/>
              </a:rPr>
              <a:t>S21</a:t>
            </a:r>
          </a:p>
        </p:txBody>
      </p:sp>
      <p:pic>
        <p:nvPicPr>
          <p:cNvPr id="16" name="Picture 15">
            <a:extLst>
              <a:ext uri="{FF2B5EF4-FFF2-40B4-BE49-F238E27FC236}">
                <a16:creationId xmlns:a16="http://schemas.microsoft.com/office/drawing/2014/main" id="{408524BF-BEFA-4359-9D72-0386EE136D6B}"/>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3774687" y="382005"/>
            <a:ext cx="2299773" cy="2271841"/>
          </a:xfrm>
          <a:prstGeom prst="rect">
            <a:avLst/>
          </a:prstGeom>
        </p:spPr>
      </p:pic>
      <p:sp>
        <p:nvSpPr>
          <p:cNvPr id="18" name="TextBox 17">
            <a:extLst>
              <a:ext uri="{FF2B5EF4-FFF2-40B4-BE49-F238E27FC236}">
                <a16:creationId xmlns:a16="http://schemas.microsoft.com/office/drawing/2014/main" id="{A43ADD28-287D-4E6B-B670-AE738022AE26}"/>
              </a:ext>
            </a:extLst>
          </p:cNvPr>
          <p:cNvSpPr txBox="1"/>
          <p:nvPr/>
        </p:nvSpPr>
        <p:spPr>
          <a:xfrm rot="16200000">
            <a:off x="5774707" y="2925044"/>
            <a:ext cx="599507" cy="300082"/>
          </a:xfrm>
          <a:prstGeom prst="rect">
            <a:avLst/>
          </a:prstGeom>
          <a:solidFill>
            <a:schemeClr val="bg1"/>
          </a:solidFill>
        </p:spPr>
        <p:txBody>
          <a:bodyPr wrap="square" rtlCol="0">
            <a:spAutoFit/>
          </a:bodyPr>
          <a:lstStyle/>
          <a:p>
            <a:pPr defTabSz="685800"/>
            <a:r>
              <a:rPr lang="en-US" sz="1350" dirty="0">
                <a:solidFill>
                  <a:prstClr val="black"/>
                </a:solidFill>
                <a:latin typeface="Calibri" panose="020F0502020204030204"/>
              </a:rPr>
              <a:t>S11</a:t>
            </a:r>
          </a:p>
        </p:txBody>
      </p:sp>
      <p:sp>
        <p:nvSpPr>
          <p:cNvPr id="17" name="TextBox 16">
            <a:extLst>
              <a:ext uri="{FF2B5EF4-FFF2-40B4-BE49-F238E27FC236}">
                <a16:creationId xmlns:a16="http://schemas.microsoft.com/office/drawing/2014/main" id="{1053478E-CDFD-47B6-A48B-BD85E570D3EE}"/>
              </a:ext>
            </a:extLst>
          </p:cNvPr>
          <p:cNvSpPr txBox="1"/>
          <p:nvPr/>
        </p:nvSpPr>
        <p:spPr>
          <a:xfrm>
            <a:off x="6230396" y="4866438"/>
            <a:ext cx="2933816" cy="207749"/>
          </a:xfrm>
          <a:prstGeom prst="rect">
            <a:avLst/>
          </a:prstGeom>
          <a:noFill/>
        </p:spPr>
        <p:txBody>
          <a:bodyPr wrap="none" rtlCol="0">
            <a:spAutoFit/>
          </a:bodyPr>
          <a:lstStyle/>
          <a:p>
            <a:pPr defTabSz="685800"/>
            <a:r>
              <a:rPr lang="en-US" sz="750" dirty="0">
                <a:solidFill>
                  <a:prstClr val="black"/>
                </a:solidFill>
                <a:latin typeface="Calibri" panose="020F0502020204030204"/>
              </a:rPr>
              <a:t>Image credit: S parameters, Wikipedia original graphic by Jon Bauman</a:t>
            </a:r>
          </a:p>
        </p:txBody>
      </p:sp>
      <p:sp>
        <p:nvSpPr>
          <p:cNvPr id="19" name="Date Placeholder 18">
            <a:extLst>
              <a:ext uri="{FF2B5EF4-FFF2-40B4-BE49-F238E27FC236}">
                <a16:creationId xmlns:a16="http://schemas.microsoft.com/office/drawing/2014/main" id="{D27CF7C0-33F5-4AD2-A1F1-3DC8CB1486AB}"/>
              </a:ext>
            </a:extLst>
          </p:cNvPr>
          <p:cNvSpPr>
            <a:spLocks noGrp="1"/>
          </p:cNvSpPr>
          <p:nvPr>
            <p:ph type="dt" sz="half" idx="10"/>
          </p:nvPr>
        </p:nvSpPr>
        <p:spPr/>
        <p:txBody>
          <a:bodyPr/>
          <a:lstStyle/>
          <a:p>
            <a:pPr defTabSz="685800"/>
            <a:fld id="{A4692E28-24AC-4C03-A11F-43AAB3324F0C}" type="datetime1">
              <a:rPr lang="en-US">
                <a:solidFill>
                  <a:prstClr val="black">
                    <a:tint val="75000"/>
                  </a:prstClr>
                </a:solidFill>
                <a:latin typeface="Calibri" panose="020F0502020204030204"/>
              </a:rPr>
              <a:pPr defTabSz="685800"/>
              <a:t>2/19/2024</a:t>
            </a:fld>
            <a:endParaRPr lang="en-US">
              <a:solidFill>
                <a:prstClr val="black">
                  <a:tint val="75000"/>
                </a:prstClr>
              </a:solidFill>
              <a:latin typeface="Calibri" panose="020F0502020204030204"/>
            </a:endParaRPr>
          </a:p>
        </p:txBody>
      </p:sp>
      <p:sp>
        <p:nvSpPr>
          <p:cNvPr id="21" name="Slide Number Placeholder 20">
            <a:extLst>
              <a:ext uri="{FF2B5EF4-FFF2-40B4-BE49-F238E27FC236}">
                <a16:creationId xmlns:a16="http://schemas.microsoft.com/office/drawing/2014/main" id="{1B108038-E384-4C28-9BDE-390FD0B8DB4A}"/>
              </a:ext>
            </a:extLst>
          </p:cNvPr>
          <p:cNvSpPr>
            <a:spLocks noGrp="1"/>
          </p:cNvSpPr>
          <p:nvPr>
            <p:ph type="sldNum" sz="quarter" idx="12"/>
          </p:nvPr>
        </p:nvSpPr>
        <p:spPr/>
        <p:txBody>
          <a:bodyPr/>
          <a:lstStyle/>
          <a:p>
            <a:pPr defTabSz="685800"/>
            <a:fld id="{419D6740-4453-4A4A-9334-C0C3F683609F}" type="slidenum">
              <a:rPr lang="en-US">
                <a:solidFill>
                  <a:prstClr val="black">
                    <a:tint val="75000"/>
                  </a:prstClr>
                </a:solidFill>
                <a:latin typeface="Calibri" panose="020F0502020204030204"/>
              </a:rPr>
              <a:pPr defTabSz="685800"/>
              <a:t>21</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514474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FE8BF-2B91-4CC5-91CF-1CBA0092CAC4}"/>
              </a:ext>
            </a:extLst>
          </p:cNvPr>
          <p:cNvSpPr>
            <a:spLocks noGrp="1"/>
          </p:cNvSpPr>
          <p:nvPr>
            <p:ph type="title"/>
          </p:nvPr>
        </p:nvSpPr>
        <p:spPr>
          <a:xfrm>
            <a:off x="183767" y="114314"/>
            <a:ext cx="4035395" cy="994172"/>
          </a:xfrm>
        </p:spPr>
        <p:txBody>
          <a:bodyPr>
            <a:normAutofit fontScale="90000"/>
          </a:bodyPr>
          <a:lstStyle/>
          <a:p>
            <a:r>
              <a:rPr lang="en-US" dirty="0"/>
              <a:t>Model for Hybrid Superconducting Cavity</a:t>
            </a:r>
          </a:p>
        </p:txBody>
      </p:sp>
      <p:pic>
        <p:nvPicPr>
          <p:cNvPr id="7" name="Content Placeholder 6">
            <a:extLst>
              <a:ext uri="{FF2B5EF4-FFF2-40B4-BE49-F238E27FC236}">
                <a16:creationId xmlns:a16="http://schemas.microsoft.com/office/drawing/2014/main" id="{120C0B49-11C7-4F1D-9594-2E823E5DB6D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2441" b="50000"/>
          <a:stretch/>
        </p:blipFill>
        <p:spPr>
          <a:xfrm>
            <a:off x="4152007" y="2670429"/>
            <a:ext cx="4152861" cy="2295211"/>
          </a:xfrm>
        </p:spPr>
      </p:pic>
      <p:sp>
        <p:nvSpPr>
          <p:cNvPr id="5" name="Slide Number Placeholder 4">
            <a:extLst>
              <a:ext uri="{FF2B5EF4-FFF2-40B4-BE49-F238E27FC236}">
                <a16:creationId xmlns:a16="http://schemas.microsoft.com/office/drawing/2014/main" id="{8319F700-076C-4F0F-8A39-2A6B13311F6D}"/>
              </a:ext>
            </a:extLst>
          </p:cNvPr>
          <p:cNvSpPr>
            <a:spLocks noGrp="1"/>
          </p:cNvSpPr>
          <p:nvPr>
            <p:ph type="sldNum" sz="quarter" idx="12"/>
          </p:nvPr>
        </p:nvSpPr>
        <p:spPr/>
        <p:txBody>
          <a:bodyPr/>
          <a:lstStyle/>
          <a:p>
            <a:pPr defTabSz="685800"/>
            <a:fld id="{419D6740-4453-4A4A-9334-C0C3F683609F}" type="slidenum">
              <a:rPr lang="en-US">
                <a:solidFill>
                  <a:prstClr val="black">
                    <a:tint val="75000"/>
                  </a:prstClr>
                </a:solidFill>
                <a:latin typeface="Calibri" panose="020F0502020204030204"/>
              </a:rPr>
              <a:pPr defTabSz="685800"/>
              <a:t>22</a:t>
            </a:fld>
            <a:endParaRPr lang="en-US">
              <a:solidFill>
                <a:prstClr val="black">
                  <a:tint val="75000"/>
                </a:prstClr>
              </a:solidFill>
              <a:latin typeface="Calibri" panose="020F0502020204030204"/>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6246740-D237-4ACA-BA7D-507BEECCC918}"/>
                  </a:ext>
                </a:extLst>
              </p:cNvPr>
              <p:cNvSpPr txBox="1"/>
              <p:nvPr/>
            </p:nvSpPr>
            <p:spPr>
              <a:xfrm>
                <a:off x="66878" y="1056590"/>
                <a:ext cx="3858125" cy="3785652"/>
              </a:xfrm>
              <a:prstGeom prst="rect">
                <a:avLst/>
              </a:prstGeom>
              <a:noFill/>
            </p:spPr>
            <p:txBody>
              <a:bodyPr wrap="square" rtlCol="0">
                <a:spAutoFit/>
              </a:bodyPr>
              <a:lstStyle/>
              <a:p>
                <a:pPr marL="257175" indent="-257175" defTabSz="685800">
                  <a:buFont typeface="Arial" panose="020B0604020202020204" pitchFamily="34" charset="0"/>
                  <a:buChar char="•"/>
                </a:pPr>
                <a:r>
                  <a:rPr lang="en-US" sz="1500" dirty="0">
                    <a:solidFill>
                      <a:prstClr val="black"/>
                    </a:solidFill>
                    <a:latin typeface="Calibri" panose="020F0502020204030204"/>
                  </a:rPr>
                  <a:t>Type II superconductors have two critical magnetic field values, </a:t>
                </a:r>
                <a14:m>
                  <m:oMath xmlns:m="http://schemas.openxmlformats.org/officeDocument/2006/math">
                    <m:sSub>
                      <m:sSubPr>
                        <m:ctrlPr>
                          <a:rPr lang="en-US" sz="1500" i="1">
                            <a:solidFill>
                              <a:prstClr val="black"/>
                            </a:solidFill>
                            <a:latin typeface="Cambria Math" panose="02040503050406030204" pitchFamily="18" charset="0"/>
                          </a:rPr>
                        </m:ctrlPr>
                      </m:sSubPr>
                      <m:e>
                        <m:r>
                          <a:rPr lang="en-US" sz="1500" i="1">
                            <a:solidFill>
                              <a:prstClr val="black"/>
                            </a:solidFill>
                            <a:latin typeface="Cambria Math" panose="02040503050406030204" pitchFamily="18" charset="0"/>
                          </a:rPr>
                          <m:t>𝐵</m:t>
                        </m:r>
                      </m:e>
                      <m:sub>
                        <m:r>
                          <a:rPr lang="en-US" sz="1500" i="1">
                            <a:solidFill>
                              <a:prstClr val="black"/>
                            </a:solidFill>
                            <a:latin typeface="Cambria Math" panose="02040503050406030204" pitchFamily="18" charset="0"/>
                          </a:rPr>
                          <m:t>𝑐</m:t>
                        </m:r>
                        <m:r>
                          <a:rPr lang="en-US" sz="1500" i="1">
                            <a:solidFill>
                              <a:prstClr val="black"/>
                            </a:solidFill>
                            <a:latin typeface="Cambria Math" panose="02040503050406030204" pitchFamily="18" charset="0"/>
                          </a:rPr>
                          <m:t>1</m:t>
                        </m:r>
                      </m:sub>
                    </m:sSub>
                  </m:oMath>
                </a14:m>
                <a:r>
                  <a:rPr lang="en-US" sz="1500" dirty="0">
                    <a:solidFill>
                      <a:prstClr val="black"/>
                    </a:solidFill>
                    <a:latin typeface="Calibri" panose="020F0502020204030204"/>
                  </a:rPr>
                  <a:t>, below which the field is repelled completely, and </a:t>
                </a:r>
                <a14:m>
                  <m:oMath xmlns:m="http://schemas.openxmlformats.org/officeDocument/2006/math">
                    <m:sSub>
                      <m:sSubPr>
                        <m:ctrlPr>
                          <a:rPr lang="en-US" sz="1500" i="1">
                            <a:solidFill>
                              <a:prstClr val="black"/>
                            </a:solidFill>
                            <a:latin typeface="Cambria Math" panose="02040503050406030204" pitchFamily="18" charset="0"/>
                          </a:rPr>
                        </m:ctrlPr>
                      </m:sSubPr>
                      <m:e>
                        <m:r>
                          <a:rPr lang="en-US" sz="1500" i="1">
                            <a:solidFill>
                              <a:prstClr val="black"/>
                            </a:solidFill>
                            <a:latin typeface="Cambria Math" panose="02040503050406030204" pitchFamily="18" charset="0"/>
                          </a:rPr>
                          <m:t>𝐵</m:t>
                        </m:r>
                      </m:e>
                      <m:sub>
                        <m:r>
                          <a:rPr lang="en-US" sz="1500" i="1">
                            <a:solidFill>
                              <a:prstClr val="black"/>
                            </a:solidFill>
                            <a:latin typeface="Cambria Math" panose="02040503050406030204" pitchFamily="18" charset="0"/>
                          </a:rPr>
                          <m:t>𝑐</m:t>
                        </m:r>
                        <m:r>
                          <a:rPr lang="en-US" sz="1500" i="1">
                            <a:solidFill>
                              <a:prstClr val="black"/>
                            </a:solidFill>
                            <a:latin typeface="Cambria Math" panose="02040503050406030204" pitchFamily="18" charset="0"/>
                          </a:rPr>
                          <m:t>2</m:t>
                        </m:r>
                      </m:sub>
                    </m:sSub>
                  </m:oMath>
                </a14:m>
                <a:r>
                  <a:rPr lang="en-US" sz="1500" dirty="0">
                    <a:solidFill>
                      <a:prstClr val="black"/>
                    </a:solidFill>
                    <a:latin typeface="Calibri" panose="020F0502020204030204"/>
                  </a:rPr>
                  <a:t>, in which the field penetrates partially creating a mixed vortices state</a:t>
                </a:r>
              </a:p>
              <a:p>
                <a:pPr marL="600075" lvl="1" indent="-257175" defTabSz="685800">
                  <a:buFont typeface="Arial" panose="020B0604020202020204" pitchFamily="34" charset="0"/>
                  <a:buChar char="•"/>
                </a:pPr>
                <a:r>
                  <a:rPr lang="en-US" sz="1500" dirty="0" err="1">
                    <a:solidFill>
                      <a:prstClr val="black"/>
                    </a:solidFill>
                    <a:latin typeface="Calibri" panose="020F0502020204030204"/>
                  </a:rPr>
                  <a:t>Vortice</a:t>
                </a:r>
                <a:r>
                  <a:rPr lang="en-US" sz="1500" dirty="0">
                    <a:solidFill>
                      <a:prstClr val="black"/>
                    </a:solidFill>
                    <a:latin typeface="Calibri" panose="020F0502020204030204"/>
                  </a:rPr>
                  <a:t> motion is primary source of resistivity and dissipation in the mixed state</a:t>
                </a:r>
              </a:p>
              <a:p>
                <a:pPr marL="600075" lvl="1" indent="-257175" defTabSz="685800">
                  <a:buFont typeface="Arial" panose="020B0604020202020204" pitchFamily="34" charset="0"/>
                  <a:buChar char="•"/>
                </a:pPr>
                <a:r>
                  <a:rPr lang="en-US" sz="1500" dirty="0">
                    <a:solidFill>
                      <a:prstClr val="black"/>
                    </a:solidFill>
                    <a:latin typeface="Calibri" panose="020F0502020204030204"/>
                  </a:rPr>
                  <a:t>A thin film thickness can be tuned to mitigate these effects</a:t>
                </a:r>
              </a:p>
              <a:p>
                <a:pPr marL="600075" lvl="1" indent="-257175" defTabSz="685800">
                  <a:buFont typeface="Arial" panose="020B0604020202020204" pitchFamily="34" charset="0"/>
                  <a:buChar char="•"/>
                </a:pPr>
                <a:r>
                  <a:rPr lang="en-US" sz="1500" b="1" dirty="0">
                    <a:solidFill>
                      <a:prstClr val="black"/>
                    </a:solidFill>
                    <a:latin typeface="Calibri" panose="020F0502020204030204"/>
                  </a:rPr>
                  <a:t>Parallel Surfaces may still have low RF resistivity</a:t>
                </a:r>
                <a:r>
                  <a:rPr lang="en-US" sz="1500" dirty="0">
                    <a:solidFill>
                      <a:prstClr val="black"/>
                    </a:solidFill>
                    <a:latin typeface="Calibri" panose="020F0502020204030204"/>
                  </a:rPr>
                  <a:t>!</a:t>
                </a:r>
              </a:p>
              <a:p>
                <a:pPr marL="214313" indent="-214313" defTabSz="685800">
                  <a:buFont typeface="Arial" panose="020B0604020202020204" pitchFamily="34" charset="0"/>
                  <a:buChar char="•"/>
                </a:pPr>
                <a:r>
                  <a:rPr lang="en-US" sz="1500" dirty="0">
                    <a:solidFill>
                      <a:prstClr val="black"/>
                    </a:solidFill>
                    <a:latin typeface="Calibri" panose="020F0502020204030204"/>
                  </a:rPr>
                  <a:t>For an empty cavity, Q of the </a:t>
                </a:r>
                <a14:m>
                  <m:oMath xmlns:m="http://schemas.openxmlformats.org/officeDocument/2006/math">
                    <m:sSub>
                      <m:sSubPr>
                        <m:ctrlPr>
                          <a:rPr lang="en-US" sz="1500" i="1">
                            <a:solidFill>
                              <a:prstClr val="black"/>
                            </a:solidFill>
                            <a:latin typeface="Cambria Math" panose="02040503050406030204" pitchFamily="18" charset="0"/>
                          </a:rPr>
                        </m:ctrlPr>
                      </m:sSubPr>
                      <m:e>
                        <m:r>
                          <a:rPr lang="en-US" sz="1500" i="1">
                            <a:solidFill>
                              <a:prstClr val="black"/>
                            </a:solidFill>
                            <a:latin typeface="Cambria Math" panose="02040503050406030204" pitchFamily="18" charset="0"/>
                          </a:rPr>
                          <m:t>𝑇𝑀</m:t>
                        </m:r>
                      </m:e>
                      <m:sub>
                        <m:r>
                          <a:rPr lang="en-US" sz="1500" i="1">
                            <a:solidFill>
                              <a:prstClr val="black"/>
                            </a:solidFill>
                            <a:latin typeface="Cambria Math" panose="02040503050406030204" pitchFamily="18" charset="0"/>
                          </a:rPr>
                          <m:t>010</m:t>
                        </m:r>
                      </m:sub>
                    </m:sSub>
                  </m:oMath>
                </a14:m>
                <a:r>
                  <a:rPr lang="en-US" sz="1500" dirty="0">
                    <a:solidFill>
                      <a:prstClr val="black"/>
                    </a:solidFill>
                    <a:latin typeface="Calibri" panose="020F0502020204030204"/>
                  </a:rPr>
                  <a:t> mode improves by a factor of </a:t>
                </a:r>
                <a14:m>
                  <m:oMath xmlns:m="http://schemas.openxmlformats.org/officeDocument/2006/math">
                    <m:d>
                      <m:dPr>
                        <m:ctrlPr>
                          <a:rPr lang="en-US" sz="1500" i="1">
                            <a:solidFill>
                              <a:prstClr val="black"/>
                            </a:solidFill>
                            <a:latin typeface="Cambria Math" panose="02040503050406030204" pitchFamily="18" charset="0"/>
                          </a:rPr>
                        </m:ctrlPr>
                      </m:dPr>
                      <m:e>
                        <m:r>
                          <a:rPr lang="en-US" sz="1500" i="1">
                            <a:solidFill>
                              <a:prstClr val="black"/>
                            </a:solidFill>
                            <a:latin typeface="Cambria Math" panose="02040503050406030204" pitchFamily="18" charset="0"/>
                          </a:rPr>
                          <m:t>1+</m:t>
                        </m:r>
                        <m:f>
                          <m:fPr>
                            <m:type m:val="skw"/>
                            <m:ctrlPr>
                              <a:rPr lang="en-US" sz="1500" i="1">
                                <a:solidFill>
                                  <a:prstClr val="black"/>
                                </a:solidFill>
                                <a:latin typeface="Cambria Math" panose="02040503050406030204" pitchFamily="18" charset="0"/>
                              </a:rPr>
                            </m:ctrlPr>
                          </m:fPr>
                          <m:num>
                            <m:r>
                              <a:rPr lang="en-US" sz="1500" i="1">
                                <a:solidFill>
                                  <a:prstClr val="black"/>
                                </a:solidFill>
                                <a:latin typeface="Cambria Math" panose="02040503050406030204" pitchFamily="18" charset="0"/>
                              </a:rPr>
                              <m:t>𝐿</m:t>
                            </m:r>
                          </m:num>
                          <m:den>
                            <m:r>
                              <a:rPr lang="en-US" sz="1500" i="1">
                                <a:solidFill>
                                  <a:prstClr val="black"/>
                                </a:solidFill>
                                <a:latin typeface="Cambria Math" panose="02040503050406030204" pitchFamily="18" charset="0"/>
                              </a:rPr>
                              <m:t>𝑅</m:t>
                            </m:r>
                          </m:den>
                        </m:f>
                      </m:e>
                    </m:d>
                    <m:r>
                      <a:rPr lang="en-US" sz="1500" i="1">
                        <a:solidFill>
                          <a:prstClr val="black"/>
                        </a:solidFill>
                        <a:latin typeface="Cambria Math" panose="02040503050406030204" pitchFamily="18" charset="0"/>
                      </a:rPr>
                      <m:t> </m:t>
                    </m:r>
                  </m:oMath>
                </a14:m>
                <a:r>
                  <a:rPr lang="en-US" sz="1500" dirty="0">
                    <a:solidFill>
                      <a:prstClr val="black"/>
                    </a:solidFill>
                    <a:latin typeface="Calibri" panose="020F0502020204030204"/>
                  </a:rPr>
                  <a:t>when the barrel is coated with a thin-film superconductor. </a:t>
                </a:r>
              </a:p>
            </p:txBody>
          </p:sp>
        </mc:Choice>
        <mc:Fallback xmlns="">
          <p:sp>
            <p:nvSpPr>
              <p:cNvPr id="8" name="TextBox 7">
                <a:extLst>
                  <a:ext uri="{FF2B5EF4-FFF2-40B4-BE49-F238E27FC236}">
                    <a16:creationId xmlns:a16="http://schemas.microsoft.com/office/drawing/2014/main" id="{C6246740-D237-4ACA-BA7D-507BEECCC918}"/>
                  </a:ext>
                </a:extLst>
              </p:cNvPr>
              <p:cNvSpPr txBox="1">
                <a:spLocks noRot="1" noChangeAspect="1" noMove="1" noResize="1" noEditPoints="1" noAdjustHandles="1" noChangeArrowheads="1" noChangeShapeType="1" noTextEdit="1"/>
              </p:cNvSpPr>
              <p:nvPr/>
            </p:nvSpPr>
            <p:spPr>
              <a:xfrm>
                <a:off x="66878" y="1056590"/>
                <a:ext cx="3858125" cy="3785652"/>
              </a:xfrm>
              <a:prstGeom prst="rect">
                <a:avLst/>
              </a:prstGeom>
              <a:blipFill>
                <a:blip r:embed="rId3"/>
                <a:stretch>
                  <a:fillRect l="-474" t="-322" r="-474" b="-1127"/>
                </a:stretch>
              </a:blipFill>
            </p:spPr>
            <p:txBody>
              <a:bodyPr/>
              <a:lstStyle/>
              <a:p>
                <a:r>
                  <a:rPr lang="en-US">
                    <a:noFill/>
                  </a:rPr>
                  <a:t> </a:t>
                </a:r>
              </a:p>
            </p:txBody>
          </p:sp>
        </mc:Fallback>
      </mc:AlternateContent>
      <p:pic>
        <p:nvPicPr>
          <p:cNvPr id="9" name="Content Placeholder 5" descr="A close up of a logo&#10;&#10;Description automatically generated">
            <a:extLst>
              <a:ext uri="{FF2B5EF4-FFF2-40B4-BE49-F238E27FC236}">
                <a16:creationId xmlns:a16="http://schemas.microsoft.com/office/drawing/2014/main" id="{34B8B737-E76B-45E0-A054-E0DD08669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2116" y="177860"/>
            <a:ext cx="2789068" cy="2113490"/>
          </a:xfrm>
          <a:prstGeom prst="rect">
            <a:avLst/>
          </a:prstGeom>
        </p:spPr>
      </p:pic>
      <p:sp>
        <p:nvSpPr>
          <p:cNvPr id="10" name="TextBox 9">
            <a:extLst>
              <a:ext uri="{FF2B5EF4-FFF2-40B4-BE49-F238E27FC236}">
                <a16:creationId xmlns:a16="http://schemas.microsoft.com/office/drawing/2014/main" id="{804A157A-C022-4324-B5AD-885CD4DEB3E9}"/>
              </a:ext>
            </a:extLst>
          </p:cNvPr>
          <p:cNvSpPr txBox="1"/>
          <p:nvPr/>
        </p:nvSpPr>
        <p:spPr>
          <a:xfrm>
            <a:off x="6715434" y="2291350"/>
            <a:ext cx="1838965" cy="207749"/>
          </a:xfrm>
          <a:prstGeom prst="rect">
            <a:avLst/>
          </a:prstGeom>
          <a:noFill/>
        </p:spPr>
        <p:txBody>
          <a:bodyPr wrap="none" rtlCol="0">
            <a:spAutoFit/>
          </a:bodyPr>
          <a:lstStyle/>
          <a:p>
            <a:pPr defTabSz="685800"/>
            <a:r>
              <a:rPr lang="en-US" sz="750" dirty="0">
                <a:solidFill>
                  <a:prstClr val="black"/>
                </a:solidFill>
                <a:latin typeface="Calibri" panose="020F0502020204030204"/>
              </a:rPr>
              <a:t>Image: Type 2 Superconductors Wikipedia</a:t>
            </a:r>
          </a:p>
        </p:txBody>
      </p:sp>
      <p:pic>
        <p:nvPicPr>
          <p:cNvPr id="12" name="Picture 11" descr="A picture containing water, blue, table, boat&#10;&#10;Description automatically generated">
            <a:extLst>
              <a:ext uri="{FF2B5EF4-FFF2-40B4-BE49-F238E27FC236}">
                <a16:creationId xmlns:a16="http://schemas.microsoft.com/office/drawing/2014/main" id="{C6DBFF45-7CBE-4951-8F75-00A0674BE5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0944" y="376157"/>
            <a:ext cx="1824698" cy="1708373"/>
          </a:xfrm>
          <a:prstGeom prst="rect">
            <a:avLst/>
          </a:prstGeom>
        </p:spPr>
      </p:pic>
      <p:sp>
        <p:nvSpPr>
          <p:cNvPr id="13" name="TextBox 12">
            <a:extLst>
              <a:ext uri="{FF2B5EF4-FFF2-40B4-BE49-F238E27FC236}">
                <a16:creationId xmlns:a16="http://schemas.microsoft.com/office/drawing/2014/main" id="{17F75BC5-9557-40E7-A911-98B01A25D1E0}"/>
              </a:ext>
            </a:extLst>
          </p:cNvPr>
          <p:cNvSpPr txBox="1"/>
          <p:nvPr/>
        </p:nvSpPr>
        <p:spPr>
          <a:xfrm>
            <a:off x="3980945" y="2083601"/>
            <a:ext cx="2247493" cy="323165"/>
          </a:xfrm>
          <a:prstGeom prst="rect">
            <a:avLst/>
          </a:prstGeom>
          <a:noFill/>
        </p:spPr>
        <p:txBody>
          <a:bodyPr wrap="square" rtlCol="0">
            <a:spAutoFit/>
          </a:bodyPr>
          <a:lstStyle/>
          <a:p>
            <a:pPr defTabSz="685800"/>
            <a:r>
              <a:rPr lang="en-US" sz="750" dirty="0">
                <a:solidFill>
                  <a:prstClr val="black"/>
                </a:solidFill>
                <a:latin typeface="Calibri" panose="020F0502020204030204"/>
              </a:rPr>
              <a:t>Image: Flux Vortices in Mixed State</a:t>
            </a:r>
          </a:p>
          <a:p>
            <a:pPr defTabSz="685800"/>
            <a:r>
              <a:rPr lang="en-US" sz="750" dirty="0">
                <a:solidFill>
                  <a:prstClr val="black"/>
                </a:solidFill>
                <a:latin typeface="Calibri" panose="020F0502020204030204"/>
              </a:rPr>
              <a:t> Credit: APS, </a:t>
            </a:r>
            <a:r>
              <a:rPr lang="en-US" sz="750" dirty="0">
                <a:solidFill>
                  <a:prstClr val="black"/>
                </a:solidFill>
                <a:latin typeface="Calibri" panose="020F0502020204030204"/>
                <a:hlinkClick r:id="rId6"/>
              </a:rPr>
              <a:t>https://physics.aps.org/articles/v10/129</a:t>
            </a:r>
            <a:endParaRPr lang="en-US" sz="750" dirty="0">
              <a:solidFill>
                <a:prstClr val="black"/>
              </a:solidFill>
              <a:latin typeface="Calibri" panose="020F0502020204030204"/>
            </a:endParaRPr>
          </a:p>
        </p:txBody>
      </p:sp>
      <p:sp>
        <p:nvSpPr>
          <p:cNvPr id="3" name="Rectangle 2">
            <a:extLst>
              <a:ext uri="{FF2B5EF4-FFF2-40B4-BE49-F238E27FC236}">
                <a16:creationId xmlns:a16="http://schemas.microsoft.com/office/drawing/2014/main" id="{76C509FA-14AB-4EBB-8C7E-8B7843A1AFEB}"/>
              </a:ext>
            </a:extLst>
          </p:cNvPr>
          <p:cNvSpPr/>
          <p:nvPr/>
        </p:nvSpPr>
        <p:spPr>
          <a:xfrm>
            <a:off x="4331046" y="4252782"/>
            <a:ext cx="407460" cy="3714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6" name="Date Placeholder 5">
            <a:extLst>
              <a:ext uri="{FF2B5EF4-FFF2-40B4-BE49-F238E27FC236}">
                <a16:creationId xmlns:a16="http://schemas.microsoft.com/office/drawing/2014/main" id="{5C522E62-BF6E-4A2C-A9E1-74DC4128FBE6}"/>
              </a:ext>
            </a:extLst>
          </p:cNvPr>
          <p:cNvSpPr>
            <a:spLocks noGrp="1"/>
          </p:cNvSpPr>
          <p:nvPr>
            <p:ph type="dt" sz="half" idx="10"/>
          </p:nvPr>
        </p:nvSpPr>
        <p:spPr/>
        <p:txBody>
          <a:bodyPr/>
          <a:lstStyle/>
          <a:p>
            <a:pPr defTabSz="685800"/>
            <a:fld id="{069A9811-2C1B-44C1-902A-DF55185455F4}" type="datetime1">
              <a:rPr lang="en-US">
                <a:solidFill>
                  <a:prstClr val="black">
                    <a:tint val="75000"/>
                  </a:prstClr>
                </a:solidFill>
                <a:latin typeface="Calibri" panose="020F0502020204030204"/>
              </a:rPr>
              <a:pPr defTabSz="685800"/>
              <a:t>2/19/2024</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587045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2662" y="750555"/>
            <a:ext cx="3987503" cy="3926541"/>
          </a:xfrm>
        </p:spPr>
        <p:txBody>
          <a:bodyPr>
            <a:noAutofit/>
          </a:bodyPr>
          <a:lstStyle/>
          <a:p>
            <a:r>
              <a:rPr lang="en-US" sz="1600" dirty="0"/>
              <a:t>Cryocooler</a:t>
            </a:r>
          </a:p>
          <a:p>
            <a:pPr lvl="1"/>
            <a:r>
              <a:rPr lang="en-US" dirty="0"/>
              <a:t>Actively cools baffle to 40K</a:t>
            </a:r>
          </a:p>
          <a:p>
            <a:pPr lvl="1"/>
            <a:r>
              <a:rPr lang="en-US" dirty="0"/>
              <a:t>First heatsinking stage</a:t>
            </a:r>
          </a:p>
          <a:p>
            <a:r>
              <a:rPr lang="en-US" sz="1600" dirty="0"/>
              <a:t>Two 1K pots</a:t>
            </a:r>
          </a:p>
          <a:p>
            <a:pPr lvl="1"/>
            <a:r>
              <a:rPr lang="en-US" dirty="0"/>
              <a:t>Large 1K pot for the shielding, gearbox and electricals. </a:t>
            </a:r>
          </a:p>
          <a:p>
            <a:pPr lvl="1"/>
            <a:r>
              <a:rPr lang="en-US" dirty="0"/>
              <a:t>Small 1K pot for </a:t>
            </a:r>
            <a:r>
              <a:rPr lang="en-US" dirty="0" err="1"/>
              <a:t>Dil</a:t>
            </a:r>
            <a:r>
              <a:rPr lang="en-US" dirty="0"/>
              <a:t> Fridge</a:t>
            </a:r>
          </a:p>
          <a:p>
            <a:pPr defTabSz="914400"/>
            <a:r>
              <a:rPr lang="en-US" sz="1600" dirty="0"/>
              <a:t>Dilution fridge was custom built by Janis Research Company</a:t>
            </a:r>
          </a:p>
          <a:p>
            <a:r>
              <a:rPr lang="en-US" sz="1600" dirty="0"/>
              <a:t>800 µW of cooling at 100 </a:t>
            </a:r>
            <a:r>
              <a:rPr lang="en-US" sz="1600" dirty="0" err="1"/>
              <a:t>mK</a:t>
            </a:r>
            <a:endParaRPr lang="en-US" sz="1600" dirty="0"/>
          </a:p>
          <a:p>
            <a:pPr defTabSz="914400"/>
            <a:r>
              <a:rPr lang="en-US" sz="1600" dirty="0"/>
              <a:t>Cools the resonator and amplifiers.</a:t>
            </a:r>
          </a:p>
          <a:p>
            <a:pPr lvl="2"/>
            <a:endParaRPr lang="en-US" sz="18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02483" y="923425"/>
            <a:ext cx="1784317" cy="3630168"/>
          </a:xfrm>
          <a:prstGeom prst="rect">
            <a:avLst/>
          </a:prstGeom>
        </p:spPr>
      </p:pic>
      <p:pic>
        <p:nvPicPr>
          <p:cNvPr id="10" name="Picture 9">
            <a:extLst>
              <a:ext uri="{FF2B5EF4-FFF2-40B4-BE49-F238E27FC236}">
                <a16:creationId xmlns:a16="http://schemas.microsoft.com/office/drawing/2014/main" id="{EC16B781-E649-4980-B8DD-A069632790A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3810622" y="1683227"/>
            <a:ext cx="3630168" cy="2110565"/>
          </a:xfrm>
          <a:prstGeom prst="rect">
            <a:avLst/>
          </a:prstGeom>
        </p:spPr>
      </p:pic>
      <p:sp>
        <p:nvSpPr>
          <p:cNvPr id="6" name="Title 1">
            <a:extLst>
              <a:ext uri="{FF2B5EF4-FFF2-40B4-BE49-F238E27FC236}">
                <a16:creationId xmlns:a16="http://schemas.microsoft.com/office/drawing/2014/main" id="{426E92D5-DFA8-45D3-ADC8-6E0A5684354B}"/>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ADMX Systems</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Cryogenics</a:t>
            </a:r>
          </a:p>
        </p:txBody>
      </p:sp>
    </p:spTree>
    <p:extLst>
      <p:ext uri="{BB962C8B-B14F-4D97-AF65-F5344CB8AC3E}">
        <p14:creationId xmlns:p14="http://schemas.microsoft.com/office/powerpoint/2010/main" val="3101776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AF13ED-5459-4A4F-A2B1-3826D0646806}"/>
              </a:ext>
            </a:extLst>
          </p:cNvPr>
          <p:cNvSpPr>
            <a:spLocks noGrp="1"/>
          </p:cNvSpPr>
          <p:nvPr>
            <p:ph idx="1"/>
          </p:nvPr>
        </p:nvSpPr>
        <p:spPr>
          <a:xfrm>
            <a:off x="447294" y="1011558"/>
            <a:ext cx="4512317" cy="3680167"/>
          </a:xfrm>
        </p:spPr>
        <p:txBody>
          <a:bodyPr/>
          <a:lstStyle/>
          <a:p>
            <a:r>
              <a:rPr lang="en-US" sz="1600" dirty="0"/>
              <a:t>For frequencies above 1GHz Josephson parametric amplifiers are more suitable.</a:t>
            </a:r>
          </a:p>
          <a:p>
            <a:r>
              <a:rPr lang="en-US" sz="1600" dirty="0"/>
              <a:t>A pump tone is used to excite squid loops which in turn amplify the incoming signal.</a:t>
            </a:r>
          </a:p>
          <a:p>
            <a:r>
              <a:rPr lang="en-US" sz="1600" dirty="0"/>
              <a:t>Produced by the Siddiqi Group at UC Berkeley</a:t>
            </a:r>
          </a:p>
          <a:p>
            <a:r>
              <a:rPr lang="en-US" sz="1600" dirty="0"/>
              <a:t>Testing of the quantum electronics took place at Livermore before being shipped to the experiment.</a:t>
            </a:r>
          </a:p>
          <a:p>
            <a:pPr lvl="1"/>
            <a:endParaRPr lang="en-US" dirty="0"/>
          </a:p>
        </p:txBody>
      </p:sp>
      <p:pic>
        <p:nvPicPr>
          <p:cNvPr id="7" name="Picture 6">
            <a:extLst>
              <a:ext uri="{FF2B5EF4-FFF2-40B4-BE49-F238E27FC236}">
                <a16:creationId xmlns:a16="http://schemas.microsoft.com/office/drawing/2014/main" id="{44A8BE10-01DE-4C15-8103-28FC886E7A4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24919" y="2546694"/>
            <a:ext cx="3522851" cy="2147620"/>
          </a:xfrm>
          <a:prstGeom prst="rect">
            <a:avLst/>
          </a:prstGeom>
        </p:spPr>
      </p:pic>
      <p:pic>
        <p:nvPicPr>
          <p:cNvPr id="8" name="Picture 7">
            <a:extLst>
              <a:ext uri="{FF2B5EF4-FFF2-40B4-BE49-F238E27FC236}">
                <a16:creationId xmlns:a16="http://schemas.microsoft.com/office/drawing/2014/main" id="{514844BE-4EAE-4550-B0C9-B47485F96D9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37312" y="1081144"/>
            <a:ext cx="3813871" cy="1245600"/>
          </a:xfrm>
          <a:prstGeom prst="rect">
            <a:avLst/>
          </a:prstGeom>
        </p:spPr>
      </p:pic>
      <p:pic>
        <p:nvPicPr>
          <p:cNvPr id="4" name="Picture 3" descr="MSA_and_JPA.png">
            <a:extLst>
              <a:ext uri="{FF2B5EF4-FFF2-40B4-BE49-F238E27FC236}">
                <a16:creationId xmlns:a16="http://schemas.microsoft.com/office/drawing/2014/main" id="{8E401CAA-CBDF-468F-9FF4-E7D68FF6C8A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403630" y="2638473"/>
            <a:ext cx="1025541" cy="875066"/>
          </a:xfrm>
          <a:prstGeom prst="rect">
            <a:avLst/>
          </a:prstGeom>
        </p:spPr>
      </p:pic>
      <p:cxnSp>
        <p:nvCxnSpPr>
          <p:cNvPr id="9" name="Straight Arrow Connector 8">
            <a:extLst>
              <a:ext uri="{FF2B5EF4-FFF2-40B4-BE49-F238E27FC236}">
                <a16:creationId xmlns:a16="http://schemas.microsoft.com/office/drawing/2014/main" id="{8B9F2CB7-ADCE-4904-B1E8-0E3E5CD1CA68}"/>
              </a:ext>
            </a:extLst>
          </p:cNvPr>
          <p:cNvCxnSpPr/>
          <p:nvPr/>
        </p:nvCxnSpPr>
        <p:spPr>
          <a:xfrm>
            <a:off x="6944248" y="3368448"/>
            <a:ext cx="0" cy="786267"/>
          </a:xfrm>
          <a:prstGeom prst="straightConnector1">
            <a:avLst/>
          </a:prstGeom>
          <a:ln w="41275" cmpd="sng">
            <a:solidFill>
              <a:srgbClr val="00B05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CB358FC1-922F-440C-86D7-E73565BF5B59}"/>
              </a:ext>
            </a:extLst>
          </p:cNvPr>
          <p:cNvSpPr txBox="1"/>
          <p:nvPr/>
        </p:nvSpPr>
        <p:spPr>
          <a:xfrm>
            <a:off x="7099650" y="2952683"/>
            <a:ext cx="75552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Calibri" panose="020F0502020204030204"/>
                <a:ea typeface="+mn-ea"/>
                <a:cs typeface="+mn-cs"/>
              </a:rPr>
              <a:t>Gain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50"/>
                </a:solidFill>
                <a:effectLst/>
                <a:uLnTx/>
                <a:uFillTx/>
                <a:latin typeface="Calibri" panose="020F0502020204030204"/>
                <a:ea typeface="+mn-ea"/>
                <a:cs typeface="+mn-cs"/>
              </a:rPr>
              <a:t>20dB</a:t>
            </a:r>
          </a:p>
        </p:txBody>
      </p:sp>
      <p:sp>
        <p:nvSpPr>
          <p:cNvPr id="11" name="Title 1">
            <a:extLst>
              <a:ext uri="{FF2B5EF4-FFF2-40B4-BE49-F238E27FC236}">
                <a16:creationId xmlns:a16="http://schemas.microsoft.com/office/drawing/2014/main" id="{4AB7CEB2-67B2-4967-B3A5-41211F82911C}"/>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1"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ADMX Systems</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rPr>
              <a:t>Quantum RF electronics</a:t>
            </a:r>
          </a:p>
        </p:txBody>
      </p:sp>
    </p:spTree>
    <p:extLst>
      <p:ext uri="{BB962C8B-B14F-4D97-AF65-F5344CB8AC3E}">
        <p14:creationId xmlns:p14="http://schemas.microsoft.com/office/powerpoint/2010/main" val="38349866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C9D521-BA5F-3A43-A01C-367C8F7889C5}"/>
              </a:ext>
            </a:extLst>
          </p:cNvPr>
          <p:cNvSpPr txBox="1"/>
          <p:nvPr/>
        </p:nvSpPr>
        <p:spPr>
          <a:xfrm>
            <a:off x="3312160" y="856567"/>
            <a:ext cx="5146039" cy="830997"/>
          </a:xfrm>
          <a:prstGeom prst="rect">
            <a:avLst/>
          </a:prstGeom>
          <a:noFill/>
        </p:spPr>
        <p:txBody>
          <a:bodyPr wrap="square" rtlCol="0">
            <a:spAutoFit/>
          </a:bodyPr>
          <a:lstStyle/>
          <a:p>
            <a:pPr marL="285750" indent="-285750">
              <a:spcAft>
                <a:spcPts val="600"/>
              </a:spcAft>
              <a:buClr>
                <a:schemeClr val="accent1"/>
              </a:buClr>
              <a:buFont typeface="Wingdings" panose="05000000000000000000" pitchFamily="2" charset="2"/>
              <a:buChar char="§"/>
            </a:pPr>
            <a:r>
              <a:rPr lang="en-US" sz="1600" dirty="0">
                <a:latin typeface="Calibri" panose="020F0502020204030204" pitchFamily="34" charset="0"/>
                <a:cs typeface="Calibri" panose="020F0502020204030204" pitchFamily="34" charset="0"/>
              </a:rPr>
              <a:t>To calibrate the detector a ‘synthetic axion’ signal can be injected into the cavity. This both verifies the electronics and the analysis procedure.</a:t>
            </a:r>
          </a:p>
        </p:txBody>
      </p:sp>
      <p:grpSp>
        <p:nvGrpSpPr>
          <p:cNvPr id="3" name="Group 2">
            <a:extLst>
              <a:ext uri="{FF2B5EF4-FFF2-40B4-BE49-F238E27FC236}">
                <a16:creationId xmlns:a16="http://schemas.microsoft.com/office/drawing/2014/main" id="{F9A29565-B01D-41A1-A2A2-D34005349BA7}"/>
              </a:ext>
            </a:extLst>
          </p:cNvPr>
          <p:cNvGrpSpPr/>
          <p:nvPr/>
        </p:nvGrpSpPr>
        <p:grpSpPr>
          <a:xfrm>
            <a:off x="299132" y="970130"/>
            <a:ext cx="3013029" cy="3630168"/>
            <a:chOff x="909037" y="1037432"/>
            <a:chExt cx="3013029" cy="3630168"/>
          </a:xfrm>
        </p:grpSpPr>
        <p:pic>
          <p:nvPicPr>
            <p:cNvPr id="7" name="Picture 6">
              <a:extLst>
                <a:ext uri="{FF2B5EF4-FFF2-40B4-BE49-F238E27FC236}">
                  <a16:creationId xmlns:a16="http://schemas.microsoft.com/office/drawing/2014/main" id="{2D5B1F2A-5E1A-8541-92CE-C7529527F98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09037" y="1037432"/>
              <a:ext cx="3013029" cy="3630168"/>
            </a:xfrm>
            <a:prstGeom prst="rect">
              <a:avLst/>
            </a:prstGeom>
          </p:spPr>
        </p:pic>
        <p:sp>
          <p:nvSpPr>
            <p:cNvPr id="2" name="Rectangle 1">
              <a:extLst>
                <a:ext uri="{FF2B5EF4-FFF2-40B4-BE49-F238E27FC236}">
                  <a16:creationId xmlns:a16="http://schemas.microsoft.com/office/drawing/2014/main" id="{25E8C493-DAF3-43A7-81CE-1276CB90B275}"/>
                </a:ext>
              </a:extLst>
            </p:cNvPr>
            <p:cNvSpPr/>
            <p:nvPr/>
          </p:nvSpPr>
          <p:spPr bwMode="auto">
            <a:xfrm>
              <a:off x="1428161" y="1885361"/>
              <a:ext cx="749431" cy="216816"/>
            </a:xfrm>
            <a:prstGeom prst="rect">
              <a:avLst/>
            </a:prstGeom>
            <a:solidFill>
              <a:schemeClr val="bg1"/>
            </a:solidFill>
            <a:ln>
              <a:solidFill>
                <a:schemeClr val="bg1"/>
              </a:solid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grpSp>
      <p:pic>
        <p:nvPicPr>
          <p:cNvPr id="10" name="Content Placeholder 3">
            <a:extLst>
              <a:ext uri="{FF2B5EF4-FFF2-40B4-BE49-F238E27FC236}">
                <a16:creationId xmlns:a16="http://schemas.microsoft.com/office/drawing/2014/main" id="{B374F724-EE24-429E-86E9-83A2F353E65E}"/>
              </a:ext>
            </a:extLst>
          </p:cNvPr>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831875" y="1687564"/>
            <a:ext cx="4493869" cy="2808668"/>
          </a:xfrm>
          <a:prstGeom prst="rect">
            <a:avLst/>
          </a:prstGeom>
        </p:spPr>
      </p:pic>
      <p:sp>
        <p:nvSpPr>
          <p:cNvPr id="12" name="Title 1">
            <a:extLst>
              <a:ext uri="{FF2B5EF4-FFF2-40B4-BE49-F238E27FC236}">
                <a16:creationId xmlns:a16="http://schemas.microsoft.com/office/drawing/2014/main" id="{918345EE-50E7-438E-9CA5-14E417E1CB20}"/>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t>ADMX Systems</a:t>
            </a:r>
          </a:p>
          <a:p>
            <a:pPr marL="0" marR="0" lvl="0" indent="0" algn="l" defTabSz="914400" rtl="0" eaLnBrk="1" fontAlgn="auto" latinLnBrk="0" hangingPunct="1">
              <a:lnSpc>
                <a:spcPct val="90000"/>
              </a:lnSpc>
              <a:spcBef>
                <a:spcPct val="0"/>
              </a:spcBef>
              <a:spcAft>
                <a:spcPts val="0"/>
              </a:spcAft>
              <a:buClrTx/>
              <a:buSzTx/>
              <a:buFontTx/>
              <a:buNone/>
              <a:tabLst/>
              <a:defRPr/>
            </a:pPr>
            <a:r>
              <a:rPr lang="en-US" b="0" dirty="0">
                <a:solidFill>
                  <a:srgbClr val="4F81BD">
                    <a:lumMod val="75000"/>
                  </a:srgbClr>
                </a:solidFill>
              </a:rPr>
              <a:t>Synthetic Axion Generator</a:t>
            </a:r>
            <a:endParaRPr kumimoji="0" lang="en-US" sz="2400" b="0" strike="noStrike" kern="1200" cap="none" spc="0" normalizeH="0" baseline="0" noProof="0" dirty="0">
              <a:ln>
                <a:noFill/>
              </a:ln>
              <a:solidFill>
                <a:srgbClr val="4F81BD">
                  <a:lumMod val="75000"/>
                </a:srgbClr>
              </a:solidFill>
              <a:effectLst/>
              <a:uLnTx/>
              <a:uFillTx/>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116220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748D1-1D91-4DA1-A444-D734D4F32BB0}"/>
              </a:ext>
            </a:extLst>
          </p:cNvPr>
          <p:cNvSpPr>
            <a:spLocks noGrp="1"/>
          </p:cNvSpPr>
          <p:nvPr>
            <p:ph type="title"/>
          </p:nvPr>
        </p:nvSpPr>
        <p:spPr>
          <a:xfrm>
            <a:off x="179209" y="0"/>
            <a:ext cx="6853381" cy="707525"/>
          </a:xfrm>
        </p:spPr>
        <p:txBody>
          <a:bodyPr>
            <a:noAutofit/>
          </a:bodyPr>
          <a:lstStyle/>
          <a:p>
            <a:r>
              <a:rPr lang="en-US" dirty="0"/>
              <a:t>What are axions?:</a:t>
            </a:r>
            <a:br>
              <a:rPr lang="en-US" b="0" dirty="0"/>
            </a:br>
            <a:r>
              <a:rPr lang="en-US" b="0" dirty="0"/>
              <a:t>The Dark Matter Problem and Axions</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B39FA77-DE45-4510-881D-904ECACA46BE}"/>
                  </a:ext>
                </a:extLst>
              </p:cNvPr>
              <p:cNvSpPr>
                <a:spLocks noGrp="1"/>
              </p:cNvSpPr>
              <p:nvPr>
                <p:ph idx="1"/>
              </p:nvPr>
            </p:nvSpPr>
            <p:spPr>
              <a:xfrm>
                <a:off x="52218" y="799109"/>
                <a:ext cx="5012347" cy="3861725"/>
              </a:xfrm>
            </p:spPr>
            <p:txBody>
              <a:bodyPr>
                <a:normAutofit lnSpcReduction="10000"/>
              </a:bodyPr>
              <a:lstStyle/>
              <a:p>
                <a:r>
                  <a:rPr lang="en-US" b="1" dirty="0">
                    <a:latin typeface="+mn-lt"/>
                  </a:rPr>
                  <a:t>Strong CP Problem: </a:t>
                </a:r>
                <a:r>
                  <a:rPr lang="en-US" dirty="0">
                    <a:latin typeface="+mn-lt"/>
                  </a:rPr>
                  <a:t>unnecessary CP conservation in the strong force (</a:t>
                </a:r>
                <a14:m>
                  <m:oMath xmlns:m="http://schemas.openxmlformats.org/officeDocument/2006/math">
                    <m:sSub>
                      <m:sSubPr>
                        <m:ctrlPr>
                          <a:rPr lang="en-US" b="0" i="1" smtClean="0">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𝜃</m:t>
                        </m:r>
                      </m:e>
                      <m:sub>
                        <m:r>
                          <a:rPr lang="en-US" b="0" i="1" smtClean="0">
                            <a:solidFill>
                              <a:schemeClr val="tx1"/>
                            </a:solidFill>
                            <a:latin typeface="Cambria Math" panose="02040503050406030204" pitchFamily="18" charset="0"/>
                            <a:ea typeface="Cambria Math" panose="02040503050406030204" pitchFamily="18" charset="0"/>
                          </a:rPr>
                          <m:t>𝑄𝐶𝐷</m:t>
                        </m:r>
                      </m:sub>
                    </m:sSub>
                    <m:r>
                      <a:rPr lang="en-US" b="0" i="0" smtClean="0">
                        <a:solidFill>
                          <a:schemeClr val="tx1"/>
                        </a:solidFill>
                        <a:latin typeface="Cambria Math" panose="02040503050406030204" pitchFamily="18" charset="0"/>
                        <a:ea typeface="Cambria Math" panose="02040503050406030204" pitchFamily="18" charset="0"/>
                      </a:rPr>
                      <m:t>=0)</m:t>
                    </m:r>
                  </m:oMath>
                </a14:m>
                <a:endParaRPr lang="en-US" dirty="0">
                  <a:solidFill>
                    <a:schemeClr val="tx1"/>
                  </a:solidFill>
                  <a:latin typeface="+mn-lt"/>
                </a:endParaRPr>
              </a:p>
              <a:p>
                <a:r>
                  <a:rPr lang="en-US" b="1" dirty="0">
                    <a:latin typeface="+mn-lt"/>
                  </a:rPr>
                  <a:t>Axions</a:t>
                </a:r>
                <a:r>
                  <a:rPr lang="en-US" dirty="0">
                    <a:latin typeface="+mn-lt"/>
                  </a:rPr>
                  <a:t> originate from a solution to the strong CP Problem,  </a:t>
                </a:r>
                <a:r>
                  <a:rPr lang="en-US" b="1" dirty="0">
                    <a:latin typeface="+mn-lt"/>
                  </a:rPr>
                  <a:t>Peccei-Quinn Symmetry.</a:t>
                </a:r>
              </a:p>
              <a:p>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𝑓</m:t>
                        </m:r>
                      </m:e>
                      <m:sub>
                        <m:r>
                          <a:rPr lang="en-US" sz="1800" b="0" i="1" smtClean="0">
                            <a:latin typeface="Cambria Math" panose="02040503050406030204" pitchFamily="18" charset="0"/>
                          </a:rPr>
                          <m:t>𝑎</m:t>
                        </m:r>
                      </m:sub>
                    </m:sSub>
                  </m:oMath>
                </a14:m>
                <a:r>
                  <a:rPr lang="en-US" sz="1800" dirty="0"/>
                  <a:t> , the symmetry breaking energy scale, is inversely related to axion mass and coupling. </a:t>
                </a:r>
                <a:endParaRPr lang="en-US" dirty="0">
                  <a:latin typeface="+mn-lt"/>
                </a:endParaRPr>
              </a:p>
              <a:p>
                <a:r>
                  <a:rPr lang="en-US" dirty="0">
                    <a:latin typeface="+mn-lt"/>
                  </a:rPr>
                  <a:t>Axions can constitute the entirety of dark matter: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𝑚</m:t>
                        </m:r>
                      </m:e>
                      <m:sub>
                        <m:r>
                          <a:rPr lang="en-US" i="1">
                            <a:latin typeface="Cambria Math" panose="02040503050406030204" pitchFamily="18" charset="0"/>
                            <a:ea typeface="Cambria Math" panose="02040503050406030204" pitchFamily="18" charset="0"/>
                          </a:rPr>
                          <m:t>𝑎𝑥𝑖𝑜𝑛</m:t>
                        </m:r>
                      </m:sub>
                    </m:sSub>
                    <m:r>
                      <a:rPr lang="en-US">
                        <a:latin typeface="Cambria Math" panose="02040503050406030204" pitchFamily="18" charset="0"/>
                        <a:ea typeface="Cambria Math" panose="02040503050406030204" pitchFamily="18" charset="0"/>
                      </a:rPr>
                      <m:t>~1−100 </m:t>
                    </m:r>
                    <m:r>
                      <m:rPr>
                        <m:sty m:val="p"/>
                      </m:rPr>
                      <a:rPr lang="el-GR" i="1">
                        <a:latin typeface="Cambria Math" panose="02040503050406030204" pitchFamily="18" charset="0"/>
                        <a:ea typeface="Cambria Math" panose="02040503050406030204" pitchFamily="18" charset="0"/>
                      </a:rPr>
                      <m:t>μ</m:t>
                    </m:r>
                    <m:r>
                      <m:rPr>
                        <m:sty m:val="p"/>
                      </m:rPr>
                      <a:rPr lang="en-US">
                        <a:latin typeface="Cambria Math" panose="02040503050406030204" pitchFamily="18" charset="0"/>
                        <a:ea typeface="Cambria Math" panose="02040503050406030204" pitchFamily="18" charset="0"/>
                      </a:rPr>
                      <m:t>eV</m:t>
                    </m:r>
                  </m:oMath>
                </a14:m>
                <a:r>
                  <a:rPr lang="en-US" dirty="0">
                    <a:latin typeface="+mn-lt"/>
                  </a:rPr>
                  <a:t> </a:t>
                </a:r>
              </a:p>
              <a:p>
                <a:r>
                  <a:rPr lang="en-US" dirty="0">
                    <a:latin typeface="+mn-lt"/>
                  </a:rPr>
                  <a:t>A particle created to solve a discrepancy in physics </a:t>
                </a:r>
                <a:r>
                  <a:rPr lang="en-US" b="1" dirty="0">
                    <a:latin typeface="+mn-lt"/>
                  </a:rPr>
                  <a:t>theory</a:t>
                </a:r>
                <a:r>
                  <a:rPr lang="en-US" dirty="0">
                    <a:latin typeface="+mn-lt"/>
                  </a:rPr>
                  <a:t>, solves an </a:t>
                </a:r>
                <a:r>
                  <a:rPr lang="en-US" b="1" dirty="0">
                    <a:latin typeface="+mn-lt"/>
                  </a:rPr>
                  <a:t>experimental</a:t>
                </a:r>
                <a:r>
                  <a:rPr lang="en-US" dirty="0">
                    <a:latin typeface="+mn-lt"/>
                  </a:rPr>
                  <a:t> discrepancy as well.</a:t>
                </a:r>
              </a:p>
              <a:p>
                <a:endParaRPr lang="en-US" sz="1350" dirty="0"/>
              </a:p>
            </p:txBody>
          </p:sp>
        </mc:Choice>
        <mc:Fallback>
          <p:sp>
            <p:nvSpPr>
              <p:cNvPr id="3" name="Content Placeholder 2">
                <a:extLst>
                  <a:ext uri="{FF2B5EF4-FFF2-40B4-BE49-F238E27FC236}">
                    <a16:creationId xmlns:a16="http://schemas.microsoft.com/office/drawing/2014/main" id="{7B39FA77-DE45-4510-881D-904ECACA46BE}"/>
                  </a:ext>
                </a:extLst>
              </p:cNvPr>
              <p:cNvSpPr>
                <a:spLocks noGrp="1" noRot="1" noChangeAspect="1" noMove="1" noResize="1" noEditPoints="1" noAdjustHandles="1" noChangeArrowheads="1" noChangeShapeType="1" noTextEdit="1"/>
              </p:cNvSpPr>
              <p:nvPr>
                <p:ph idx="1"/>
              </p:nvPr>
            </p:nvSpPr>
            <p:spPr>
              <a:xfrm>
                <a:off x="52218" y="799109"/>
                <a:ext cx="5012347" cy="3861725"/>
              </a:xfrm>
              <a:blipFill>
                <a:blip r:embed="rId2"/>
                <a:stretch>
                  <a:fillRect l="-1338" t="-2681" r="-2920"/>
                </a:stretch>
              </a:blipFill>
            </p:spPr>
            <p:txBody>
              <a:bodyPr/>
              <a:lstStyle/>
              <a:p>
                <a:r>
                  <a:rPr lang="en-US">
                    <a:noFill/>
                  </a:rPr>
                  <a:t> </a:t>
                </a:r>
              </a:p>
            </p:txBody>
          </p:sp>
        </mc:Fallback>
      </mc:AlternateContent>
      <p:graphicFrame>
        <p:nvGraphicFramePr>
          <p:cNvPr id="8" name="Table 8">
            <a:extLst>
              <a:ext uri="{FF2B5EF4-FFF2-40B4-BE49-F238E27FC236}">
                <a16:creationId xmlns:a16="http://schemas.microsoft.com/office/drawing/2014/main" id="{C321E57D-1124-40A8-A310-8F150D35AF97}"/>
              </a:ext>
            </a:extLst>
          </p:cNvPr>
          <p:cNvGraphicFramePr>
            <a:graphicFrameLocks noGrp="1"/>
          </p:cNvGraphicFramePr>
          <p:nvPr>
            <p:extLst>
              <p:ext uri="{D42A27DB-BD31-4B8C-83A1-F6EECF244321}">
                <p14:modId xmlns:p14="http://schemas.microsoft.com/office/powerpoint/2010/main" val="133858815"/>
              </p:ext>
            </p:extLst>
          </p:nvPr>
        </p:nvGraphicFramePr>
        <p:xfrm>
          <a:off x="6126683" y="2740648"/>
          <a:ext cx="2921501" cy="1905000"/>
        </p:xfrm>
        <a:graphic>
          <a:graphicData uri="http://schemas.openxmlformats.org/drawingml/2006/table">
            <a:tbl>
              <a:tblPr firstRow="1" bandRow="1">
                <a:tableStyleId>{5C22544A-7EE6-4342-B048-85BDC9FD1C3A}</a:tableStyleId>
              </a:tblPr>
              <a:tblGrid>
                <a:gridCol w="2200218">
                  <a:extLst>
                    <a:ext uri="{9D8B030D-6E8A-4147-A177-3AD203B41FA5}">
                      <a16:colId xmlns:a16="http://schemas.microsoft.com/office/drawing/2014/main" val="2258823743"/>
                    </a:ext>
                  </a:extLst>
                </a:gridCol>
                <a:gridCol w="721283">
                  <a:extLst>
                    <a:ext uri="{9D8B030D-6E8A-4147-A177-3AD203B41FA5}">
                      <a16:colId xmlns:a16="http://schemas.microsoft.com/office/drawing/2014/main" val="648558359"/>
                    </a:ext>
                  </a:extLst>
                </a:gridCol>
              </a:tblGrid>
              <a:tr h="256488">
                <a:tc>
                  <a:txBody>
                    <a:bodyPr/>
                    <a:lstStyle/>
                    <a:p>
                      <a:r>
                        <a:rPr lang="en-US" sz="1400" dirty="0"/>
                        <a:t>Dark Matter</a:t>
                      </a:r>
                    </a:p>
                  </a:txBody>
                  <a:tcPr marL="68580" marR="68580" marT="34290" marB="34290"/>
                </a:tc>
                <a:tc>
                  <a:txBody>
                    <a:bodyPr/>
                    <a:lstStyle/>
                    <a:p>
                      <a:r>
                        <a:rPr lang="en-US" sz="1400" dirty="0"/>
                        <a:t>Axions</a:t>
                      </a:r>
                    </a:p>
                  </a:txBody>
                  <a:tcPr marL="68580" marR="68580" marT="34290" marB="34290"/>
                </a:tc>
                <a:extLst>
                  <a:ext uri="{0D108BD9-81ED-4DB2-BD59-A6C34878D82A}">
                    <a16:rowId xmlns:a16="http://schemas.microsoft.com/office/drawing/2014/main" val="25661180"/>
                  </a:ext>
                </a:extLst>
              </a:tr>
              <a:tr h="256488">
                <a:tc>
                  <a:txBody>
                    <a:bodyPr/>
                    <a:lstStyle/>
                    <a:p>
                      <a:r>
                        <a:rPr lang="en-US" sz="1400" dirty="0"/>
                        <a:t>Feebly-interacting with Photons</a:t>
                      </a:r>
                    </a:p>
                  </a:txBody>
                  <a:tcPr marL="68580" marR="68580" marT="34290" marB="34290"/>
                </a:tc>
                <a:tc>
                  <a:txBody>
                    <a:bodyPr/>
                    <a:lstStyle/>
                    <a:p>
                      <a:r>
                        <a:rPr kumimoji="0" lang="en-US" sz="1400" b="1" i="0" kern="1200" dirty="0">
                          <a:solidFill>
                            <a:srgbClr val="00B050"/>
                          </a:solidFill>
                          <a:effectLst/>
                          <a:latin typeface="+mn-lt"/>
                          <a:ea typeface="+mn-ea"/>
                          <a:cs typeface="+mn-cs"/>
                        </a:rPr>
                        <a:t>✓</a:t>
                      </a:r>
                      <a:endParaRPr lang="en-US" sz="1400" dirty="0">
                        <a:solidFill>
                          <a:srgbClr val="00B050"/>
                        </a:solidFill>
                      </a:endParaRPr>
                    </a:p>
                  </a:txBody>
                  <a:tcPr marL="68580" marR="68580" marT="34290" marB="34290"/>
                </a:tc>
                <a:extLst>
                  <a:ext uri="{0D108BD9-81ED-4DB2-BD59-A6C34878D82A}">
                    <a16:rowId xmlns:a16="http://schemas.microsoft.com/office/drawing/2014/main" val="1267233928"/>
                  </a:ext>
                </a:extLst>
              </a:tr>
              <a:tr h="256488">
                <a:tc>
                  <a:txBody>
                    <a:bodyPr/>
                    <a:lstStyle/>
                    <a:p>
                      <a:r>
                        <a:rPr lang="en-US" sz="1400" dirty="0"/>
                        <a:t>Gravitationally interacting</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kern="1200" dirty="0">
                          <a:solidFill>
                            <a:srgbClr val="00B050"/>
                          </a:solidFill>
                          <a:effectLst/>
                          <a:latin typeface="+mn-lt"/>
                          <a:ea typeface="+mn-ea"/>
                          <a:cs typeface="+mn-cs"/>
                        </a:rPr>
                        <a:t>✓</a:t>
                      </a:r>
                      <a:endParaRPr lang="en-US" sz="1400" dirty="0">
                        <a:solidFill>
                          <a:srgbClr val="00B050"/>
                        </a:solidFill>
                      </a:endParaRPr>
                    </a:p>
                  </a:txBody>
                  <a:tcPr marL="68580" marR="68580" marT="34290" marB="34290"/>
                </a:tc>
                <a:extLst>
                  <a:ext uri="{0D108BD9-81ED-4DB2-BD59-A6C34878D82A}">
                    <a16:rowId xmlns:a16="http://schemas.microsoft.com/office/drawing/2014/main" val="2519816707"/>
                  </a:ext>
                </a:extLst>
              </a:tr>
              <a:tr h="256488">
                <a:tc>
                  <a:txBody>
                    <a:bodyPr/>
                    <a:lstStyle/>
                    <a:p>
                      <a:r>
                        <a:rPr lang="en-US" sz="1400" dirty="0"/>
                        <a:t>Non-baryonic</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kern="1200" dirty="0">
                          <a:solidFill>
                            <a:srgbClr val="00B050"/>
                          </a:solidFill>
                          <a:effectLst/>
                          <a:latin typeface="+mn-lt"/>
                          <a:ea typeface="+mn-ea"/>
                          <a:cs typeface="+mn-cs"/>
                        </a:rPr>
                        <a:t>✓</a:t>
                      </a:r>
                      <a:endParaRPr lang="en-US" sz="1400" dirty="0">
                        <a:solidFill>
                          <a:srgbClr val="00B050"/>
                        </a:solidFill>
                      </a:endParaRPr>
                    </a:p>
                  </a:txBody>
                  <a:tcPr marL="68580" marR="68580" marT="34290" marB="34290"/>
                </a:tc>
                <a:extLst>
                  <a:ext uri="{0D108BD9-81ED-4DB2-BD59-A6C34878D82A}">
                    <a16:rowId xmlns:a16="http://schemas.microsoft.com/office/drawing/2014/main" val="772596125"/>
                  </a:ext>
                </a:extLst>
              </a:tr>
              <a:tr h="256488">
                <a:tc>
                  <a:txBody>
                    <a:bodyPr/>
                    <a:lstStyle/>
                    <a:p>
                      <a:r>
                        <a:rPr lang="en-US" sz="1400" dirty="0"/>
                        <a:t>Very stable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kern="1200" dirty="0">
                          <a:solidFill>
                            <a:srgbClr val="00B050"/>
                          </a:solidFill>
                          <a:effectLst/>
                          <a:latin typeface="+mn-lt"/>
                          <a:ea typeface="+mn-ea"/>
                          <a:cs typeface="+mn-cs"/>
                        </a:rPr>
                        <a:t>✓</a:t>
                      </a:r>
                      <a:endParaRPr lang="en-US" sz="1400" dirty="0">
                        <a:solidFill>
                          <a:srgbClr val="00B050"/>
                        </a:solidFill>
                      </a:endParaRPr>
                    </a:p>
                  </a:txBody>
                  <a:tcPr marL="68580" marR="68580" marT="34290" marB="34290"/>
                </a:tc>
                <a:extLst>
                  <a:ext uri="{0D108BD9-81ED-4DB2-BD59-A6C34878D82A}">
                    <a16:rowId xmlns:a16="http://schemas.microsoft.com/office/drawing/2014/main" val="3920548825"/>
                  </a:ext>
                </a:extLst>
              </a:tr>
              <a:tr h="256488">
                <a:tc>
                  <a:txBody>
                    <a:bodyPr/>
                    <a:lstStyle/>
                    <a:p>
                      <a:r>
                        <a:rPr lang="en-US" sz="1400" dirty="0"/>
                        <a:t>Cold (non-relativistic)</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kern="1200" dirty="0">
                          <a:solidFill>
                            <a:srgbClr val="00B050"/>
                          </a:solidFill>
                          <a:effectLst/>
                          <a:latin typeface="+mn-lt"/>
                          <a:ea typeface="+mn-ea"/>
                          <a:cs typeface="+mn-cs"/>
                        </a:rPr>
                        <a:t>✓</a:t>
                      </a:r>
                      <a:endParaRPr lang="en-US" sz="1400" dirty="0">
                        <a:solidFill>
                          <a:srgbClr val="00B050"/>
                        </a:solidFill>
                      </a:endParaRPr>
                    </a:p>
                  </a:txBody>
                  <a:tcPr marL="68580" marR="68580" marT="34290" marB="34290"/>
                </a:tc>
                <a:extLst>
                  <a:ext uri="{0D108BD9-81ED-4DB2-BD59-A6C34878D82A}">
                    <a16:rowId xmlns:a16="http://schemas.microsoft.com/office/drawing/2014/main" val="864558194"/>
                  </a:ext>
                </a:extLst>
              </a:tr>
            </a:tbl>
          </a:graphicData>
        </a:graphic>
      </p:graphicFrame>
      <p:pic>
        <p:nvPicPr>
          <p:cNvPr id="6" name="Picture 5">
            <a:extLst>
              <a:ext uri="{FF2B5EF4-FFF2-40B4-BE49-F238E27FC236}">
                <a16:creationId xmlns:a16="http://schemas.microsoft.com/office/drawing/2014/main" id="{87FAEDB7-3EDA-45BD-8C6D-5BACE598702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970553" y="0"/>
            <a:ext cx="2173447" cy="669422"/>
          </a:xfrm>
          <a:prstGeom prst="rect">
            <a:avLst/>
          </a:prstGeom>
        </p:spPr>
      </p:pic>
      <p:pic>
        <p:nvPicPr>
          <p:cNvPr id="4" name="Picture 3" descr="Text&#10;&#10;Description automatically generated">
            <a:extLst>
              <a:ext uri="{FF2B5EF4-FFF2-40B4-BE49-F238E27FC236}">
                <a16:creationId xmlns:a16="http://schemas.microsoft.com/office/drawing/2014/main" id="{6654AC8E-87F0-1591-4BDC-0F1CB67D083A}"/>
              </a:ext>
            </a:extLst>
          </p:cNvPr>
          <p:cNvPicPr>
            <a:picLocks noChangeAspect="1"/>
          </p:cNvPicPr>
          <p:nvPr/>
        </p:nvPicPr>
        <p:blipFill>
          <a:blip r:embed="rId4"/>
          <a:stretch>
            <a:fillRect/>
          </a:stretch>
        </p:blipFill>
        <p:spPr>
          <a:xfrm>
            <a:off x="5643780" y="1194839"/>
            <a:ext cx="2041317" cy="445437"/>
          </a:xfrm>
          <a:prstGeom prst="rect">
            <a:avLst/>
          </a:prstGeom>
        </p:spPr>
      </p:pic>
      <p:pic>
        <p:nvPicPr>
          <p:cNvPr id="5" name="Picture 4">
            <a:extLst>
              <a:ext uri="{FF2B5EF4-FFF2-40B4-BE49-F238E27FC236}">
                <a16:creationId xmlns:a16="http://schemas.microsoft.com/office/drawing/2014/main" id="{7DD345E2-127A-03B4-44D3-161FA72A4DA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655600" y="1210649"/>
            <a:ext cx="1392584" cy="1470159"/>
          </a:xfrm>
          <a:prstGeom prst="rect">
            <a:avLst/>
          </a:prstGeom>
          <a:noFill/>
        </p:spPr>
      </p:pic>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D4B300CB-5ACC-C408-65C2-DCDA402CEB9F}"/>
                  </a:ext>
                </a:extLst>
              </p:cNvPr>
              <p:cNvSpPr txBox="1"/>
              <p:nvPr/>
            </p:nvSpPr>
            <p:spPr>
              <a:xfrm>
                <a:off x="5856428" y="1712958"/>
                <a:ext cx="1616020" cy="53822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𝑛</m:t>
                          </m:r>
                        </m:sub>
                      </m:sSub>
                      <m:r>
                        <a:rPr lang="en-US" i="1" smtClean="0">
                          <a:latin typeface="Cambria Math" panose="02040503050406030204" pitchFamily="18" charset="0"/>
                          <a:ea typeface="Cambria Math" panose="02040503050406030204" pitchFamily="18" charset="0"/>
                        </a:rPr>
                        <m:t>≈</m:t>
                      </m:r>
                      <m:sSub>
                        <m:sSubPr>
                          <m:ctrlPr>
                            <a:rPr lang="en-US" b="0" i="1" smtClean="0">
                              <a:solidFill>
                                <a:srgbClr val="00B050"/>
                              </a:solidFill>
                              <a:latin typeface="Cambria Math" panose="02040503050406030204" pitchFamily="18" charset="0"/>
                              <a:ea typeface="Cambria Math" panose="02040503050406030204" pitchFamily="18" charset="0"/>
                            </a:rPr>
                          </m:ctrlPr>
                        </m:sSubPr>
                        <m:e>
                          <m:r>
                            <a:rPr lang="en-US" i="1">
                              <a:solidFill>
                                <a:srgbClr val="00B050"/>
                              </a:solidFill>
                              <a:latin typeface="Cambria Math" panose="02040503050406030204" pitchFamily="18" charset="0"/>
                              <a:ea typeface="Cambria Math" panose="02040503050406030204" pitchFamily="18" charset="0"/>
                            </a:rPr>
                            <m:t>𝜃</m:t>
                          </m:r>
                        </m:e>
                        <m:sub>
                          <m:r>
                            <a:rPr lang="en-US" b="0" i="1" smtClean="0">
                              <a:solidFill>
                                <a:srgbClr val="00B050"/>
                              </a:solidFill>
                              <a:latin typeface="Cambria Math" panose="02040503050406030204" pitchFamily="18" charset="0"/>
                              <a:ea typeface="Cambria Math" panose="02040503050406030204" pitchFamily="18" charset="0"/>
                            </a:rPr>
                            <m:t>𝑄𝐶𝐷</m:t>
                          </m:r>
                        </m:sub>
                      </m:sSub>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𝑒</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𝑞</m:t>
                              </m:r>
                            </m:sub>
                          </m:sSub>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𝑛</m:t>
                              </m:r>
                            </m:sub>
                            <m:sup>
                              <m:r>
                                <a:rPr lang="en-US" b="0" i="1" smtClean="0">
                                  <a:latin typeface="Cambria Math" panose="02040503050406030204" pitchFamily="18" charset="0"/>
                                </a:rPr>
                                <m:t>2</m:t>
                              </m:r>
                            </m:sup>
                          </m:sSubSup>
                        </m:den>
                      </m:f>
                    </m:oMath>
                  </m:oMathPara>
                </a14:m>
                <a:endParaRPr lang="en-US" dirty="0"/>
              </a:p>
            </p:txBody>
          </p:sp>
        </mc:Choice>
        <mc:Fallback>
          <p:sp>
            <p:nvSpPr>
              <p:cNvPr id="12" name="TextBox 11">
                <a:extLst>
                  <a:ext uri="{FF2B5EF4-FFF2-40B4-BE49-F238E27FC236}">
                    <a16:creationId xmlns:a16="http://schemas.microsoft.com/office/drawing/2014/main" id="{D4B300CB-5ACC-C408-65C2-DCDA402CEB9F}"/>
                  </a:ext>
                </a:extLst>
              </p:cNvPr>
              <p:cNvSpPr txBox="1">
                <a:spLocks noRot="1" noChangeAspect="1" noMove="1" noResize="1" noEditPoints="1" noAdjustHandles="1" noChangeArrowheads="1" noChangeShapeType="1" noTextEdit="1"/>
              </p:cNvSpPr>
              <p:nvPr/>
            </p:nvSpPr>
            <p:spPr>
              <a:xfrm>
                <a:off x="5856428" y="1712958"/>
                <a:ext cx="1616020" cy="538224"/>
              </a:xfrm>
              <a:prstGeom prst="rect">
                <a:avLst/>
              </a:prstGeom>
              <a:blipFill>
                <a:blip r:embed="rId6"/>
                <a:stretch>
                  <a:fillRect b="-1136"/>
                </a:stretch>
              </a:blipFill>
            </p:spPr>
            <p:txBody>
              <a:bodyPr/>
              <a:lstStyle/>
              <a:p>
                <a:r>
                  <a:rPr lang="en-US">
                    <a:noFill/>
                  </a:rPr>
                  <a:t> </a:t>
                </a:r>
              </a:p>
            </p:txBody>
          </p:sp>
        </mc:Fallback>
      </mc:AlternateContent>
      <p:pic>
        <p:nvPicPr>
          <p:cNvPr id="14" name="Picture 13" descr="A picture containing diagram&#10;&#10;Description automatically generated">
            <a:extLst>
              <a:ext uri="{FF2B5EF4-FFF2-40B4-BE49-F238E27FC236}">
                <a16:creationId xmlns:a16="http://schemas.microsoft.com/office/drawing/2014/main" id="{56AA367C-0573-5AA9-44C1-643D7F9FE611}"/>
              </a:ext>
            </a:extLst>
          </p:cNvPr>
          <p:cNvPicPr>
            <a:picLocks noChangeAspect="1"/>
          </p:cNvPicPr>
          <p:nvPr/>
        </p:nvPicPr>
        <p:blipFill>
          <a:blip r:embed="rId7"/>
          <a:stretch>
            <a:fillRect/>
          </a:stretch>
        </p:blipFill>
        <p:spPr>
          <a:xfrm>
            <a:off x="5454603" y="718028"/>
            <a:ext cx="3419692" cy="432782"/>
          </a:xfrm>
          <a:prstGeom prst="rect">
            <a:avLst/>
          </a:prstGeom>
        </p:spPr>
      </p:pic>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24E5E9C8-C3E6-4F9F-998F-3E489C78FD74}"/>
                  </a:ext>
                </a:extLst>
              </p:cNvPr>
              <p:cNvSpPr txBox="1"/>
              <p:nvPr/>
            </p:nvSpPr>
            <p:spPr>
              <a:xfrm>
                <a:off x="4608477" y="2244755"/>
                <a:ext cx="770917" cy="5690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𝑎</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𝑎</m:t>
                              </m:r>
                            </m:sub>
                          </m:sSub>
                        </m:den>
                      </m:f>
                    </m:oMath>
                  </m:oMathPara>
                </a14:m>
                <a:endParaRPr lang="en-US" dirty="0"/>
              </a:p>
            </p:txBody>
          </p:sp>
        </mc:Choice>
        <mc:Fallback>
          <p:sp>
            <p:nvSpPr>
              <p:cNvPr id="15" name="TextBox 14">
                <a:extLst>
                  <a:ext uri="{FF2B5EF4-FFF2-40B4-BE49-F238E27FC236}">
                    <a16:creationId xmlns:a16="http://schemas.microsoft.com/office/drawing/2014/main" id="{24E5E9C8-C3E6-4F9F-998F-3E489C78FD74}"/>
                  </a:ext>
                </a:extLst>
              </p:cNvPr>
              <p:cNvSpPr txBox="1">
                <a:spLocks noRot="1" noChangeAspect="1" noMove="1" noResize="1" noEditPoints="1" noAdjustHandles="1" noChangeArrowheads="1" noChangeShapeType="1" noTextEdit="1"/>
              </p:cNvSpPr>
              <p:nvPr/>
            </p:nvSpPr>
            <p:spPr>
              <a:xfrm>
                <a:off x="4608477" y="2244755"/>
                <a:ext cx="770917" cy="569002"/>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73642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F623E1E-2481-4919-B08E-1241543B35FB}"/>
                  </a:ext>
                </a:extLst>
              </p:cNvPr>
              <p:cNvSpPr>
                <a:spLocks noGrp="1"/>
              </p:cNvSpPr>
              <p:nvPr>
                <p:ph idx="1"/>
              </p:nvPr>
            </p:nvSpPr>
            <p:spPr>
              <a:xfrm>
                <a:off x="81280" y="2571750"/>
                <a:ext cx="7113721" cy="1959105"/>
              </a:xfrm>
            </p:spPr>
            <p:txBody>
              <a:bodyPr>
                <a:noAutofit/>
              </a:bodyPr>
              <a:lstStyle/>
              <a:p>
                <a:r>
                  <a:rPr lang="en-US" dirty="0">
                    <a:latin typeface="+mn-lt"/>
                  </a:rPr>
                  <a:t>Axions decay to photons via </a:t>
                </a:r>
                <a:r>
                  <a:rPr lang="en-US" b="1" dirty="0">
                    <a:latin typeface="+mn-lt"/>
                  </a:rPr>
                  <a:t>inverse Primakoff effect</a:t>
                </a:r>
              </a:p>
              <a:p>
                <a:r>
                  <a:rPr lang="en-US" dirty="0">
                    <a:latin typeface="+mn-lt"/>
                  </a:rPr>
                  <a:t>1983 Pierre Sikivie: using a high static magnetic field as a virtual photon: </a:t>
                </a:r>
              </a:p>
              <a:p>
                <a:pPr lvl="1"/>
                <a:r>
                  <a:rPr lang="en-US" sz="1800" dirty="0">
                    <a:latin typeface="+mn-lt"/>
                  </a:rPr>
                  <a:t>Axion </a:t>
                </a:r>
                <a:r>
                  <a:rPr lang="en-US" sz="1800" b="1" dirty="0">
                    <a:latin typeface="+mn-lt"/>
                  </a:rPr>
                  <a:t>‘Halo’-scopes </a:t>
                </a:r>
                <a:r>
                  <a:rPr lang="en-US" sz="1800" dirty="0">
                    <a:latin typeface="+mn-lt"/>
                  </a:rPr>
                  <a:t>would look for </a:t>
                </a:r>
                <a:r>
                  <a:rPr lang="en-US" sz="1800" b="1" dirty="0">
                    <a:latin typeface="+mn-lt"/>
                  </a:rPr>
                  <a:t>cold axions </a:t>
                </a:r>
                <a:r>
                  <a:rPr lang="en-US" sz="1800" dirty="0">
                    <a:latin typeface="+mn-lt"/>
                  </a:rPr>
                  <a:t>in the dark matter halo (low velocity with respect the speed of light </a:t>
                </a:r>
                <a14:m>
                  <m:oMath xmlns:m="http://schemas.openxmlformats.org/officeDocument/2006/math">
                    <m:r>
                      <a:rPr lang="en-US" sz="1800" b="0" i="0" smtClean="0">
                        <a:latin typeface="+mn-lt"/>
                        <a:ea typeface="Cambria Math" panose="02040503050406030204" pitchFamily="18" charset="0"/>
                      </a:rPr>
                      <m:t>, </m:t>
                    </m:r>
                    <m:r>
                      <a:rPr lang="en-US" sz="1800" i="1">
                        <a:latin typeface="+mn-lt"/>
                        <a:ea typeface="Cambria Math" panose="02040503050406030204" pitchFamily="18" charset="0"/>
                      </a:rPr>
                      <m:t>𝛽</m:t>
                    </m:r>
                    <m:r>
                      <a:rPr lang="en-US" sz="1800" i="1">
                        <a:latin typeface="+mn-lt"/>
                        <a:ea typeface="Cambria Math" panose="02040503050406030204" pitchFamily="18" charset="0"/>
                      </a:rPr>
                      <m:t>~</m:t>
                    </m:r>
                    <m:sSup>
                      <m:sSupPr>
                        <m:ctrlPr>
                          <a:rPr lang="en-US" sz="1800" i="1">
                            <a:latin typeface="+mn-lt"/>
                            <a:ea typeface="Cambria Math" panose="02040503050406030204" pitchFamily="18" charset="0"/>
                          </a:rPr>
                        </m:ctrlPr>
                      </m:sSupPr>
                      <m:e>
                        <m:r>
                          <a:rPr lang="en-US" sz="1800" i="1">
                            <a:latin typeface="+mn-lt"/>
                            <a:ea typeface="Cambria Math" panose="02040503050406030204" pitchFamily="18" charset="0"/>
                          </a:rPr>
                          <m:t>10</m:t>
                        </m:r>
                      </m:e>
                      <m:sup>
                        <m:r>
                          <a:rPr lang="en-US" sz="1800" i="1">
                            <a:latin typeface="+mn-lt"/>
                            <a:ea typeface="Cambria Math" panose="02040503050406030204" pitchFamily="18" charset="0"/>
                          </a:rPr>
                          <m:t>−3</m:t>
                        </m:r>
                      </m:sup>
                    </m:sSup>
                    <m:r>
                      <a:rPr lang="en-US" sz="1800" i="1">
                        <a:latin typeface="+mn-lt"/>
                        <a:ea typeface="Cambria Math" panose="02040503050406030204" pitchFamily="18" charset="0"/>
                      </a:rPr>
                      <m:t>)</m:t>
                    </m:r>
                  </m:oMath>
                </a14:m>
                <a:r>
                  <a:rPr lang="en-US" sz="1800" dirty="0">
                    <a:latin typeface="+mn-lt"/>
                  </a:rPr>
                  <a:t> from RF photons</a:t>
                </a:r>
              </a:p>
              <a:p>
                <a:pPr lvl="1"/>
                <a:r>
                  <a:rPr lang="en-US" sz="1800" dirty="0">
                    <a:latin typeface="+mn-lt"/>
                  </a:rPr>
                  <a:t>Axion ‘</a:t>
                </a:r>
                <a:r>
                  <a:rPr lang="en-US" sz="1800" b="1" dirty="0">
                    <a:latin typeface="+mn-lt"/>
                  </a:rPr>
                  <a:t>Helio’-scopes </a:t>
                </a:r>
                <a:r>
                  <a:rPr lang="en-US" sz="1800" dirty="0">
                    <a:latin typeface="+mn-lt"/>
                  </a:rPr>
                  <a:t>could look for solar axions but resultant photons would be X-rays ( </a:t>
                </a:r>
                <a14:m>
                  <m:oMath xmlns:m="http://schemas.openxmlformats.org/officeDocument/2006/math">
                    <m:r>
                      <a:rPr lang="en-US" sz="1800" i="1">
                        <a:latin typeface="+mn-lt"/>
                        <a:ea typeface="Cambria Math" panose="02040503050406030204" pitchFamily="18" charset="0"/>
                      </a:rPr>
                      <m:t>𝛽</m:t>
                    </m:r>
                  </m:oMath>
                </a14:m>
                <a:r>
                  <a:rPr lang="en-US" sz="1800" dirty="0">
                    <a:latin typeface="+mn-lt"/>
                  </a:rPr>
                  <a:t> is larger)</a:t>
                </a:r>
              </a:p>
            </p:txBody>
          </p:sp>
        </mc:Choice>
        <mc:Fallback>
          <p:sp>
            <p:nvSpPr>
              <p:cNvPr id="3" name="Content Placeholder 2">
                <a:extLst>
                  <a:ext uri="{FF2B5EF4-FFF2-40B4-BE49-F238E27FC236}">
                    <a16:creationId xmlns:a16="http://schemas.microsoft.com/office/drawing/2014/main" id="{8F623E1E-2481-4919-B08E-1241543B35FB}"/>
                  </a:ext>
                </a:extLst>
              </p:cNvPr>
              <p:cNvSpPr>
                <a:spLocks noGrp="1" noRot="1" noChangeAspect="1" noMove="1" noResize="1" noEditPoints="1" noAdjustHandles="1" noChangeArrowheads="1" noChangeShapeType="1" noTextEdit="1"/>
              </p:cNvSpPr>
              <p:nvPr>
                <p:ph idx="1"/>
              </p:nvPr>
            </p:nvSpPr>
            <p:spPr>
              <a:xfrm>
                <a:off x="81280" y="2571750"/>
                <a:ext cx="7113721" cy="1959105"/>
              </a:xfrm>
              <a:blipFill>
                <a:blip r:embed="rId3"/>
                <a:stretch>
                  <a:fillRect l="-857" t="-4050" r="-2057" b="-17445"/>
                </a:stretch>
              </a:blipFill>
            </p:spPr>
            <p:txBody>
              <a:bodyPr/>
              <a:lstStyle/>
              <a:p>
                <a:r>
                  <a:rPr lang="en-US">
                    <a:noFill/>
                  </a:rPr>
                  <a:t> </a:t>
                </a:r>
              </a:p>
            </p:txBody>
          </p:sp>
        </mc:Fallback>
      </mc:AlternateContent>
      <p:pic>
        <p:nvPicPr>
          <p:cNvPr id="8" name="Picture 7" descr="Diagram, schematic&#10;&#10;Description automatically generated">
            <a:extLst>
              <a:ext uri="{FF2B5EF4-FFF2-40B4-BE49-F238E27FC236}">
                <a16:creationId xmlns:a16="http://schemas.microsoft.com/office/drawing/2014/main" id="{3B43938D-A29E-4355-9D76-45A321E207E2}"/>
              </a:ext>
            </a:extLst>
          </p:cNvPr>
          <p:cNvPicPr>
            <a:picLocks noChangeAspect="1"/>
          </p:cNvPicPr>
          <p:nvPr/>
        </p:nvPicPr>
        <p:blipFill rotWithShape="1">
          <a:blip r:embed="rId4">
            <a:clrChange>
              <a:clrFrom>
                <a:srgbClr val="FFFFFF"/>
              </a:clrFrom>
              <a:clrTo>
                <a:srgbClr val="FFFFFF">
                  <a:alpha val="0"/>
                </a:srgbClr>
              </a:clrTo>
            </a:clrChange>
          </a:blip>
          <a:srcRect l="11222" t="7114" r="6341" b="31169"/>
          <a:stretch/>
        </p:blipFill>
        <p:spPr>
          <a:xfrm>
            <a:off x="185982" y="809772"/>
            <a:ext cx="2638498" cy="1517580"/>
          </a:xfrm>
          <a:prstGeom prst="rect">
            <a:avLst/>
          </a:prstGeom>
        </p:spPr>
      </p:pic>
      <p:pic>
        <p:nvPicPr>
          <p:cNvPr id="10" name="Picture 9" descr="Diagram&#10;&#10;Description automatically generated with low confidence">
            <a:extLst>
              <a:ext uri="{FF2B5EF4-FFF2-40B4-BE49-F238E27FC236}">
                <a16:creationId xmlns:a16="http://schemas.microsoft.com/office/drawing/2014/main" id="{7FC2CB00-0872-4E89-BAD4-9843CD783464}"/>
              </a:ext>
            </a:extLst>
          </p:cNvPr>
          <p:cNvPicPr>
            <a:picLocks noChangeAspect="1"/>
          </p:cNvPicPr>
          <p:nvPr/>
        </p:nvPicPr>
        <p:blipFill rotWithShape="1">
          <a:blip r:embed="rId5">
            <a:clrChange>
              <a:clrFrom>
                <a:srgbClr val="FFFFFF"/>
              </a:clrFrom>
              <a:clrTo>
                <a:srgbClr val="FFFFFF">
                  <a:alpha val="0"/>
                </a:srgbClr>
              </a:clrTo>
            </a:clrChange>
          </a:blip>
          <a:srcRect t="6939" r="13645" b="5097"/>
          <a:stretch/>
        </p:blipFill>
        <p:spPr>
          <a:xfrm>
            <a:off x="5302953" y="809772"/>
            <a:ext cx="2763898" cy="2248747"/>
          </a:xfrm>
          <a:prstGeom prst="rect">
            <a:avLst/>
          </a:prstGeom>
        </p:spPr>
      </p:pic>
      <p:sp>
        <p:nvSpPr>
          <p:cNvPr id="13" name="Title 1">
            <a:extLst>
              <a:ext uri="{FF2B5EF4-FFF2-40B4-BE49-F238E27FC236}">
                <a16:creationId xmlns:a16="http://schemas.microsoft.com/office/drawing/2014/main" id="{168D3786-E103-42C7-AEB9-3C171D391317}"/>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What are axions?</a:t>
            </a:r>
            <a:br>
              <a:rPr lang="en-US" b="0" dirty="0"/>
            </a:br>
            <a:r>
              <a:rPr lang="en-US" b="0" dirty="0"/>
              <a:t>Coupling to photons and detection schemes</a:t>
            </a:r>
            <a:endParaRPr lang="en-US" dirty="0"/>
          </a:p>
        </p:txBody>
      </p:sp>
      <p:pic>
        <p:nvPicPr>
          <p:cNvPr id="14" name="Picture 13">
            <a:extLst>
              <a:ext uri="{FF2B5EF4-FFF2-40B4-BE49-F238E27FC236}">
                <a16:creationId xmlns:a16="http://schemas.microsoft.com/office/drawing/2014/main" id="{E813EF2F-E6CD-40CF-8016-425E96EBCA5B}"/>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970553" y="0"/>
            <a:ext cx="2173447" cy="669422"/>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CF0A0C1-858F-4772-B81B-F2C67A2AC224}"/>
                  </a:ext>
                </a:extLst>
              </p:cNvPr>
              <p:cNvSpPr txBox="1"/>
              <p:nvPr/>
            </p:nvSpPr>
            <p:spPr>
              <a:xfrm>
                <a:off x="2824480" y="1402427"/>
                <a:ext cx="2451569" cy="3322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ℒ</m:t>
                          </m:r>
                        </m:e>
                        <m:sub>
                          <m:r>
                            <a:rPr lang="en-US" sz="2000" i="1">
                              <a:latin typeface="Cambria Math" panose="02040503050406030204" pitchFamily="18" charset="0"/>
                              <a:ea typeface="Cambria Math" panose="02040503050406030204" pitchFamily="18" charset="0"/>
                            </a:rPr>
                            <m:t>𝐴</m:t>
                          </m:r>
                          <m:r>
                            <a:rPr lang="en-US" sz="2000" i="1">
                              <a:latin typeface="Cambria Math" panose="02040503050406030204" pitchFamily="18" charset="0"/>
                              <a:ea typeface="Cambria Math" panose="02040503050406030204" pitchFamily="18" charset="0"/>
                            </a:rPr>
                            <m:t>𝛾𝛾</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𝑔</m:t>
                          </m:r>
                        </m:e>
                        <m:sub>
                          <m:r>
                            <a:rPr lang="en-US" sz="2000" i="1">
                              <a:latin typeface="Cambria Math" panose="02040503050406030204" pitchFamily="18" charset="0"/>
                              <a:ea typeface="Cambria Math" panose="02040503050406030204" pitchFamily="18" charset="0"/>
                            </a:rPr>
                            <m:t>𝐴</m:t>
                          </m:r>
                          <m:r>
                            <a:rPr lang="en-US" sz="2000" i="1">
                              <a:latin typeface="Cambria Math" panose="02040503050406030204" pitchFamily="18" charset="0"/>
                              <a:ea typeface="Cambria Math" panose="02040503050406030204" pitchFamily="18" charset="0"/>
                            </a:rPr>
                            <m:t>𝛾𝛾</m:t>
                          </m:r>
                        </m:sub>
                      </m:sSub>
                      <m:r>
                        <a:rPr lang="en-US" sz="2000" b="1" i="1">
                          <a:latin typeface="Cambria Math" panose="02040503050406030204" pitchFamily="18" charset="0"/>
                          <a:ea typeface="Cambria Math" panose="02040503050406030204" pitchFamily="18" charset="0"/>
                        </a:rPr>
                        <m:t>𝑬</m:t>
                      </m:r>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b="1" i="1">
                              <a:latin typeface="Cambria Math" panose="02040503050406030204" pitchFamily="18" charset="0"/>
                              <a:ea typeface="Cambria Math" panose="02040503050406030204" pitchFamily="18" charset="0"/>
                            </a:rPr>
                            <m:t>𝑩</m:t>
                          </m:r>
                          <m:r>
                            <a:rPr lang="en-US" sz="2000" i="1">
                              <a:latin typeface="Cambria Math" panose="02040503050406030204" pitchFamily="18" charset="0"/>
                              <a:ea typeface="Cambria Math" panose="02040503050406030204" pitchFamily="18" charset="0"/>
                            </a:rPr>
                            <m:t>𝜙</m:t>
                          </m:r>
                        </m:e>
                        <m:sub>
                          <m:r>
                            <a:rPr lang="en-US" sz="2000" i="1">
                              <a:latin typeface="Cambria Math" panose="02040503050406030204" pitchFamily="18" charset="0"/>
                              <a:ea typeface="Cambria Math" panose="02040503050406030204" pitchFamily="18" charset="0"/>
                            </a:rPr>
                            <m:t>𝐴</m:t>
                          </m:r>
                        </m:sub>
                      </m:sSub>
                    </m:oMath>
                  </m:oMathPara>
                </a14:m>
                <a:endParaRPr lang="en-US" sz="2000" dirty="0"/>
              </a:p>
            </p:txBody>
          </p:sp>
        </mc:Choice>
        <mc:Fallback xmlns="">
          <p:sp>
            <p:nvSpPr>
              <p:cNvPr id="17" name="TextBox 16">
                <a:extLst>
                  <a:ext uri="{FF2B5EF4-FFF2-40B4-BE49-F238E27FC236}">
                    <a16:creationId xmlns:a16="http://schemas.microsoft.com/office/drawing/2014/main" id="{8CF0A0C1-858F-4772-B81B-F2C67A2AC224}"/>
                  </a:ext>
                </a:extLst>
              </p:cNvPr>
              <p:cNvSpPr txBox="1">
                <a:spLocks noRot="1" noChangeAspect="1" noMove="1" noResize="1" noEditPoints="1" noAdjustHandles="1" noChangeArrowheads="1" noChangeShapeType="1" noTextEdit="1"/>
              </p:cNvSpPr>
              <p:nvPr/>
            </p:nvSpPr>
            <p:spPr>
              <a:xfrm>
                <a:off x="2824480" y="1402427"/>
                <a:ext cx="2451569" cy="332270"/>
              </a:xfrm>
              <a:prstGeom prst="rect">
                <a:avLst/>
              </a:prstGeom>
              <a:blipFill>
                <a:blip r:embed="rId7"/>
                <a:stretch>
                  <a:fillRect l="-1493" r="-498" b="-25455"/>
                </a:stretch>
              </a:blipFill>
            </p:spPr>
            <p:txBody>
              <a:bodyPr/>
              <a:lstStyle/>
              <a:p>
                <a:r>
                  <a:rPr lang="en-US">
                    <a:noFill/>
                  </a:rPr>
                  <a:t> </a:t>
                </a:r>
              </a:p>
            </p:txBody>
          </p:sp>
        </mc:Fallback>
      </mc:AlternateContent>
      <p:pic>
        <p:nvPicPr>
          <p:cNvPr id="1026" name="Picture 2" descr="Pierre Sikivie">
            <a:extLst>
              <a:ext uri="{FF2B5EF4-FFF2-40B4-BE49-F238E27FC236}">
                <a16:creationId xmlns:a16="http://schemas.microsoft.com/office/drawing/2014/main" id="{D60F9462-4AA3-4F34-A793-F51FCA740C2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91095" y="1341514"/>
            <a:ext cx="1571625" cy="19716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EF4752-DEC2-4D5A-AD24-BA4792EBA0D5}"/>
              </a:ext>
            </a:extLst>
          </p:cNvPr>
          <p:cNvSpPr txBox="1"/>
          <p:nvPr/>
        </p:nvSpPr>
        <p:spPr>
          <a:xfrm>
            <a:off x="7716080" y="3282484"/>
            <a:ext cx="1121654"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Pierre Sikivie</a:t>
            </a:r>
          </a:p>
        </p:txBody>
      </p:sp>
    </p:spTree>
    <p:extLst>
      <p:ext uri="{BB962C8B-B14F-4D97-AF65-F5344CB8AC3E}">
        <p14:creationId xmlns:p14="http://schemas.microsoft.com/office/powerpoint/2010/main" val="4264867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C9729DC-782D-4A12-ADE6-5AA3A78DF0DB}"/>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b="2053"/>
          <a:stretch/>
        </p:blipFill>
        <p:spPr>
          <a:xfrm>
            <a:off x="731520" y="782031"/>
            <a:ext cx="7462639" cy="4006715"/>
          </a:xfrm>
          <a:prstGeom prst="rect">
            <a:avLst/>
          </a:prstGeom>
        </p:spPr>
      </p:pic>
      <p:sp>
        <p:nvSpPr>
          <p:cNvPr id="5" name="Title 1">
            <a:extLst>
              <a:ext uri="{FF2B5EF4-FFF2-40B4-BE49-F238E27FC236}">
                <a16:creationId xmlns:a16="http://schemas.microsoft.com/office/drawing/2014/main" id="{4E58E45C-5A8A-40E6-969D-F5B1F141DC94}"/>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How does ADMX currently operate?</a:t>
            </a:r>
            <a:br>
              <a:rPr lang="en-US" dirty="0"/>
            </a:br>
            <a:r>
              <a:rPr lang="en-US" b="0" dirty="0"/>
              <a:t>The Axion Haloscope</a:t>
            </a:r>
            <a:endParaRPr lang="en-US" dirty="0"/>
          </a:p>
        </p:txBody>
      </p:sp>
    </p:spTree>
    <p:extLst>
      <p:ext uri="{BB962C8B-B14F-4D97-AF65-F5344CB8AC3E}">
        <p14:creationId xmlns:p14="http://schemas.microsoft.com/office/powerpoint/2010/main" val="1076610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724DCF-3D35-4148-8F49-72D01AA69D9B}"/>
              </a:ext>
            </a:extLst>
          </p:cNvPr>
          <p:cNvSpPr>
            <a:spLocks noGrp="1"/>
          </p:cNvSpPr>
          <p:nvPr>
            <p:ph type="title"/>
          </p:nvPr>
        </p:nvSpPr>
        <p:spPr>
          <a:xfrm>
            <a:off x="199814" y="96953"/>
            <a:ext cx="8229600" cy="514953"/>
          </a:xfrm>
        </p:spPr>
        <p:txBody>
          <a:bodyPr/>
          <a:lstStyle/>
          <a:p>
            <a:r>
              <a:rPr lang="en-US" dirty="0"/>
              <a:t>How does ADMX operate?</a:t>
            </a:r>
            <a:br>
              <a:rPr lang="en-US" dirty="0"/>
            </a:br>
            <a:r>
              <a:rPr lang="en-US" b="0" dirty="0"/>
              <a:t>Scanning Masses via Tuning Rod</a:t>
            </a:r>
          </a:p>
        </p:txBody>
      </p:sp>
      <p:sp>
        <p:nvSpPr>
          <p:cNvPr id="12" name="TextBox 11">
            <a:extLst>
              <a:ext uri="{FF2B5EF4-FFF2-40B4-BE49-F238E27FC236}">
                <a16:creationId xmlns:a16="http://schemas.microsoft.com/office/drawing/2014/main" id="{A6733049-5507-411C-BDE4-431ED58167D5}"/>
              </a:ext>
            </a:extLst>
          </p:cNvPr>
          <p:cNvSpPr txBox="1"/>
          <p:nvPr/>
        </p:nvSpPr>
        <p:spPr>
          <a:xfrm>
            <a:off x="6825986" y="1098446"/>
            <a:ext cx="1002197" cy="300082"/>
          </a:xfrm>
          <a:prstGeom prst="rect">
            <a:avLst/>
          </a:prstGeom>
          <a:solidFill>
            <a:srgbClr val="FFFFFF">
              <a:alpha val="50196"/>
            </a:srgbClr>
          </a:solidFill>
        </p:spPr>
        <p:txBody>
          <a:bodyPr wrap="none" rtlCol="0">
            <a:spAutoFit/>
          </a:bodyPr>
          <a:lstStyle/>
          <a:p>
            <a:r>
              <a:rPr lang="en-US" sz="1350" dirty="0"/>
              <a:t>Mode Map</a:t>
            </a:r>
          </a:p>
        </p:txBody>
      </p:sp>
      <p:grpSp>
        <p:nvGrpSpPr>
          <p:cNvPr id="34" name="Group 33">
            <a:extLst>
              <a:ext uri="{FF2B5EF4-FFF2-40B4-BE49-F238E27FC236}">
                <a16:creationId xmlns:a16="http://schemas.microsoft.com/office/drawing/2014/main" id="{F67FC803-B45C-4C15-A786-579B4F2B59CE}"/>
              </a:ext>
            </a:extLst>
          </p:cNvPr>
          <p:cNvGrpSpPr/>
          <p:nvPr/>
        </p:nvGrpSpPr>
        <p:grpSpPr>
          <a:xfrm>
            <a:off x="2858738" y="1045666"/>
            <a:ext cx="4969445" cy="3684092"/>
            <a:chOff x="2831530" y="1044522"/>
            <a:chExt cx="4969445" cy="3684092"/>
          </a:xfrm>
        </p:grpSpPr>
        <p:grpSp>
          <p:nvGrpSpPr>
            <p:cNvPr id="21" name="Group 20">
              <a:extLst>
                <a:ext uri="{FF2B5EF4-FFF2-40B4-BE49-F238E27FC236}">
                  <a16:creationId xmlns:a16="http://schemas.microsoft.com/office/drawing/2014/main" id="{7DE1AE28-4E40-4221-84FF-61F437AD05E8}"/>
                </a:ext>
              </a:extLst>
            </p:cNvPr>
            <p:cNvGrpSpPr/>
            <p:nvPr/>
          </p:nvGrpSpPr>
          <p:grpSpPr>
            <a:xfrm>
              <a:off x="5681772" y="1098446"/>
              <a:ext cx="2119203" cy="3630168"/>
              <a:chOff x="6148589" y="1101720"/>
              <a:chExt cx="2119203" cy="3630168"/>
            </a:xfrm>
          </p:grpSpPr>
          <p:grpSp>
            <p:nvGrpSpPr>
              <p:cNvPr id="20" name="Group 19">
                <a:extLst>
                  <a:ext uri="{FF2B5EF4-FFF2-40B4-BE49-F238E27FC236}">
                    <a16:creationId xmlns:a16="http://schemas.microsoft.com/office/drawing/2014/main" id="{86BC8E30-312C-403A-A672-CDA3AFA71342}"/>
                  </a:ext>
                </a:extLst>
              </p:cNvPr>
              <p:cNvGrpSpPr/>
              <p:nvPr/>
            </p:nvGrpSpPr>
            <p:grpSpPr>
              <a:xfrm>
                <a:off x="6148589" y="1101720"/>
                <a:ext cx="2119203" cy="3630168"/>
                <a:chOff x="6148589" y="1101720"/>
                <a:chExt cx="2119203" cy="3630168"/>
              </a:xfrm>
            </p:grpSpPr>
            <p:sp>
              <p:nvSpPr>
                <p:cNvPr id="10" name="TextBox 9">
                  <a:extLst>
                    <a:ext uri="{FF2B5EF4-FFF2-40B4-BE49-F238E27FC236}">
                      <a16:creationId xmlns:a16="http://schemas.microsoft.com/office/drawing/2014/main" id="{77988D22-D519-413E-95E5-3AFB96A9141A}"/>
                    </a:ext>
                  </a:extLst>
                </p:cNvPr>
                <p:cNvSpPr txBox="1"/>
                <p:nvPr/>
              </p:nvSpPr>
              <p:spPr>
                <a:xfrm rot="16200000">
                  <a:off x="5878002" y="2679936"/>
                  <a:ext cx="787395" cy="246221"/>
                </a:xfrm>
                <a:prstGeom prst="rect">
                  <a:avLst/>
                </a:prstGeom>
                <a:noFill/>
              </p:spPr>
              <p:txBody>
                <a:bodyPr wrap="none" rtlCol="0">
                  <a:spAutoFit/>
                </a:bodyPr>
                <a:lstStyle/>
                <a:p>
                  <a:r>
                    <a:rPr lang="en-US" sz="1000" dirty="0"/>
                    <a:t>Frequency</a:t>
                  </a:r>
                </a:p>
              </p:txBody>
            </p:sp>
            <p:grpSp>
              <p:nvGrpSpPr>
                <p:cNvPr id="14" name="Group 13">
                  <a:extLst>
                    <a:ext uri="{FF2B5EF4-FFF2-40B4-BE49-F238E27FC236}">
                      <a16:creationId xmlns:a16="http://schemas.microsoft.com/office/drawing/2014/main" id="{F3031965-ADA7-4EF6-932D-C987FF65C88F}"/>
                    </a:ext>
                  </a:extLst>
                </p:cNvPr>
                <p:cNvGrpSpPr/>
                <p:nvPr/>
              </p:nvGrpSpPr>
              <p:grpSpPr>
                <a:xfrm>
                  <a:off x="6386377" y="1101720"/>
                  <a:ext cx="1881415" cy="3630168"/>
                  <a:chOff x="6246099" y="1005879"/>
                  <a:chExt cx="1881415" cy="3872894"/>
                </a:xfrm>
              </p:grpSpPr>
              <p:pic>
                <p:nvPicPr>
                  <p:cNvPr id="7" name="Picture 6">
                    <a:extLst>
                      <a:ext uri="{FF2B5EF4-FFF2-40B4-BE49-F238E27FC236}">
                        <a16:creationId xmlns:a16="http://schemas.microsoft.com/office/drawing/2014/main" id="{E7E73500-5CD9-4ACB-91EC-3F82756DE4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246099" y="1005879"/>
                    <a:ext cx="1881415" cy="3630167"/>
                  </a:xfrm>
                  <a:prstGeom prst="rect">
                    <a:avLst/>
                  </a:prstGeom>
                </p:spPr>
              </p:pic>
              <p:sp>
                <p:nvSpPr>
                  <p:cNvPr id="11" name="TextBox 10">
                    <a:extLst>
                      <a:ext uri="{FF2B5EF4-FFF2-40B4-BE49-F238E27FC236}">
                        <a16:creationId xmlns:a16="http://schemas.microsoft.com/office/drawing/2014/main" id="{C0F76C92-D1AD-439A-BFA0-AF531AFEB48F}"/>
                      </a:ext>
                    </a:extLst>
                  </p:cNvPr>
                  <p:cNvSpPr txBox="1"/>
                  <p:nvPr/>
                </p:nvSpPr>
                <p:spPr>
                  <a:xfrm>
                    <a:off x="6584718" y="4632552"/>
                    <a:ext cx="1204176" cy="246222"/>
                  </a:xfrm>
                  <a:prstGeom prst="rect">
                    <a:avLst/>
                  </a:prstGeom>
                  <a:noFill/>
                </p:spPr>
                <p:txBody>
                  <a:bodyPr wrap="none" rtlCol="0">
                    <a:spAutoFit/>
                  </a:bodyPr>
                  <a:lstStyle/>
                  <a:p>
                    <a:r>
                      <a:rPr lang="en-US" sz="1000" dirty="0"/>
                      <a:t>Tuning Rod Angle</a:t>
                    </a:r>
                  </a:p>
                </p:txBody>
              </p:sp>
            </p:grpSp>
          </p:grpSp>
          <p:cxnSp>
            <p:nvCxnSpPr>
              <p:cNvPr id="16" name="Straight Connector 15">
                <a:extLst>
                  <a:ext uri="{FF2B5EF4-FFF2-40B4-BE49-F238E27FC236}">
                    <a16:creationId xmlns:a16="http://schemas.microsoft.com/office/drawing/2014/main" id="{724856C3-E41A-4E67-AD76-EA7983549DC8}"/>
                  </a:ext>
                </a:extLst>
              </p:cNvPr>
              <p:cNvCxnSpPr/>
              <p:nvPr/>
            </p:nvCxnSpPr>
            <p:spPr>
              <a:xfrm>
                <a:off x="6386377" y="1101720"/>
                <a:ext cx="0" cy="3399378"/>
              </a:xfrm>
              <a:prstGeom prst="line">
                <a:avLst/>
              </a:prstGeom>
              <a:ln w="28575" cap="rnd"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5784ED6-5D6B-4551-8D27-E027A77AD9B6}"/>
                  </a:ext>
                </a:extLst>
              </p:cNvPr>
              <p:cNvCxnSpPr>
                <a:cxnSpLocks/>
              </p:cNvCxnSpPr>
              <p:nvPr/>
            </p:nvCxnSpPr>
            <p:spPr>
              <a:xfrm>
                <a:off x="6386376" y="4501098"/>
                <a:ext cx="1806856" cy="0"/>
              </a:xfrm>
              <a:prstGeom prst="line">
                <a:avLst/>
              </a:prstGeom>
              <a:ln w="28575" cap="rnd"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grpSp>
        <p:pic>
          <p:nvPicPr>
            <p:cNvPr id="23" name="Picture 22">
              <a:extLst>
                <a:ext uri="{FF2B5EF4-FFF2-40B4-BE49-F238E27FC236}">
                  <a16:creationId xmlns:a16="http://schemas.microsoft.com/office/drawing/2014/main" id="{8903608B-E9C3-41ED-9BF3-B6ADFE4F2C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3506" y="1045666"/>
              <a:ext cx="1456988" cy="3629024"/>
            </a:xfrm>
            <a:prstGeom prst="rect">
              <a:avLst/>
            </a:prstGeom>
          </p:spPr>
        </p:pic>
        <p:cxnSp>
          <p:nvCxnSpPr>
            <p:cNvPr id="26" name="Straight Connector 25">
              <a:extLst>
                <a:ext uri="{FF2B5EF4-FFF2-40B4-BE49-F238E27FC236}">
                  <a16:creationId xmlns:a16="http://schemas.microsoft.com/office/drawing/2014/main" id="{E6C47640-0E18-40BE-B480-DC24089BEC2B}"/>
                </a:ext>
              </a:extLst>
            </p:cNvPr>
            <p:cNvCxnSpPr>
              <a:cxnSpLocks/>
            </p:cNvCxnSpPr>
            <p:nvPr/>
          </p:nvCxnSpPr>
          <p:spPr>
            <a:xfrm flipH="1">
              <a:off x="2831530" y="4425464"/>
              <a:ext cx="1360398" cy="249226"/>
            </a:xfrm>
            <a:prstGeom prst="line">
              <a:avLst/>
            </a:prstGeom>
            <a:ln w="28575"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2635E4EE-E70E-4597-B282-F5A6858525E3}"/>
                </a:ext>
              </a:extLst>
            </p:cNvPr>
            <p:cNvCxnSpPr>
              <a:cxnSpLocks/>
            </p:cNvCxnSpPr>
            <p:nvPr/>
          </p:nvCxnSpPr>
          <p:spPr>
            <a:xfrm flipH="1" flipV="1">
              <a:off x="2831530" y="1044522"/>
              <a:ext cx="1360398" cy="2200442"/>
            </a:xfrm>
            <a:prstGeom prst="line">
              <a:avLst/>
            </a:prstGeom>
            <a:ln w="28575"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0" name="Rectangle 29">
              <a:extLst>
                <a:ext uri="{FF2B5EF4-FFF2-40B4-BE49-F238E27FC236}">
                  <a16:creationId xmlns:a16="http://schemas.microsoft.com/office/drawing/2014/main" id="{8E1E8A0B-FC19-45E8-BBEC-136263428E9A}"/>
                </a:ext>
              </a:extLst>
            </p:cNvPr>
            <p:cNvSpPr/>
            <p:nvPr/>
          </p:nvSpPr>
          <p:spPr bwMode="auto">
            <a:xfrm>
              <a:off x="4200360" y="3246107"/>
              <a:ext cx="567893" cy="1179357"/>
            </a:xfrm>
            <a:prstGeom prst="rect">
              <a:avLst/>
            </a:prstGeom>
            <a:solidFill>
              <a:srgbClr val="FFFFFF">
                <a:alpha val="50196"/>
              </a:srgbClr>
            </a:solidFill>
            <a:ln w="28575">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grpSp>
      <p:grpSp>
        <p:nvGrpSpPr>
          <p:cNvPr id="38" name="Group 37">
            <a:extLst>
              <a:ext uri="{FF2B5EF4-FFF2-40B4-BE49-F238E27FC236}">
                <a16:creationId xmlns:a16="http://schemas.microsoft.com/office/drawing/2014/main" id="{9E0C0E1E-3C07-4BD4-9EB7-0519BBF6D887}"/>
              </a:ext>
            </a:extLst>
          </p:cNvPr>
          <p:cNvGrpSpPr>
            <a:grpSpLocks noChangeAspect="1"/>
          </p:cNvGrpSpPr>
          <p:nvPr/>
        </p:nvGrpSpPr>
        <p:grpSpPr>
          <a:xfrm>
            <a:off x="1228716" y="1045666"/>
            <a:ext cx="1594382" cy="3630168"/>
            <a:chOff x="736638" y="291181"/>
            <a:chExt cx="2338289" cy="5323934"/>
          </a:xfrm>
        </p:grpSpPr>
        <p:pic>
          <p:nvPicPr>
            <p:cNvPr id="35" name="Picture 34">
              <a:extLst>
                <a:ext uri="{FF2B5EF4-FFF2-40B4-BE49-F238E27FC236}">
                  <a16:creationId xmlns:a16="http://schemas.microsoft.com/office/drawing/2014/main" id="{551CDA72-261D-4D56-ACD4-D48636B1D01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6639" y="291181"/>
              <a:ext cx="2338288" cy="2014150"/>
            </a:xfrm>
            <a:prstGeom prst="rect">
              <a:avLst/>
            </a:prstGeom>
            <a:ln w="28575">
              <a:solidFill>
                <a:srgbClr val="FF0000"/>
              </a:solidFill>
            </a:ln>
          </p:spPr>
        </p:pic>
        <p:pic>
          <p:nvPicPr>
            <p:cNvPr id="36" name="Picture 35">
              <a:extLst>
                <a:ext uri="{FF2B5EF4-FFF2-40B4-BE49-F238E27FC236}">
                  <a16:creationId xmlns:a16="http://schemas.microsoft.com/office/drawing/2014/main" id="{9B730BFE-545E-46D8-85F1-F418BC06DF5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6638" y="2305330"/>
              <a:ext cx="2338289" cy="3309785"/>
            </a:xfrm>
            <a:prstGeom prst="rect">
              <a:avLst/>
            </a:prstGeom>
            <a:ln w="28575">
              <a:solidFill>
                <a:srgbClr val="FF0000"/>
              </a:solidFill>
            </a:ln>
          </p:spPr>
        </p:pic>
      </p:grpSp>
      <p:sp>
        <p:nvSpPr>
          <p:cNvPr id="2" name="Oval 1">
            <a:extLst>
              <a:ext uri="{FF2B5EF4-FFF2-40B4-BE49-F238E27FC236}">
                <a16:creationId xmlns:a16="http://schemas.microsoft.com/office/drawing/2014/main" id="{A4DD5F14-316D-43F0-B65B-118357560287}"/>
              </a:ext>
            </a:extLst>
          </p:cNvPr>
          <p:cNvSpPr/>
          <p:nvPr/>
        </p:nvSpPr>
        <p:spPr bwMode="auto">
          <a:xfrm>
            <a:off x="5955201" y="4335168"/>
            <a:ext cx="91440" cy="91440"/>
          </a:xfrm>
          <a:prstGeom prst="ellipse">
            <a:avLst/>
          </a:prstGeom>
          <a:noFill/>
          <a:ln w="28575">
            <a:solidFill>
              <a:srgbClr val="FF000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Tree>
    <p:extLst>
      <p:ext uri="{BB962C8B-B14F-4D97-AF65-F5344CB8AC3E}">
        <p14:creationId xmlns:p14="http://schemas.microsoft.com/office/powerpoint/2010/main" val="336649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path" presetSubtype="0" repeatCount="indefinite" fill="remove" grpId="0" nodeType="withEffect">
                                  <p:stCondLst>
                                    <p:cond delay="0"/>
                                  </p:stCondLst>
                                  <p:childTnLst>
                                    <p:animMotion origin="layout" path="M 1.11111E-6 -0.00092 C 0.02691 -0.00308 0.0493 -0.01728 0.06996 -0.04845 C 0.09062 -0.08086 0.10608 -0.13919 0.12361 -0.19382 C 0.14167 -0.24845 0.15799 -0.34413 0.18333 -0.35185 C 0.20069 -0.35339 0.19219 -0.34938 0.19271 -0.34969 " pathEditMode="fixed" rAng="0" ptsTypes="AAAAA">
                                      <p:cBhvr>
                                        <p:cTn id="6" dur="5000" fill="hold"/>
                                        <p:tgtEl>
                                          <p:spTgt spid="2"/>
                                        </p:tgtEl>
                                        <p:attrNameLst>
                                          <p:attrName>ppt_x</p:attrName>
                                          <p:attrName>ppt_y</p:attrName>
                                        </p:attrNameLst>
                                      </p:cBhvr>
                                      <p:rCtr x="9722" y="-175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9F7D0-6A9C-E733-C4FD-9E8F9A3A770D}"/>
              </a:ext>
            </a:extLst>
          </p:cNvPr>
          <p:cNvSpPr/>
          <p:nvPr/>
        </p:nvSpPr>
        <p:spPr bwMode="auto">
          <a:xfrm>
            <a:off x="3934040" y="2541091"/>
            <a:ext cx="1629910" cy="694164"/>
          </a:xfrm>
          <a:prstGeom prst="rect">
            <a:avLst/>
          </a:prstGeom>
          <a:solidFill>
            <a:schemeClr val="bg1"/>
          </a:solidFill>
          <a:ln w="28575">
            <a:solidFill>
              <a:srgbClr val="00B0F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ln>
                <a:solidFill>
                  <a:srgbClr val="00B0F0"/>
                </a:solidFill>
              </a:ln>
              <a:solidFill>
                <a:srgbClr val="00B0F0"/>
              </a:solidFill>
            </a:endParaRPr>
          </a:p>
        </p:txBody>
      </p:sp>
      <p:sp>
        <p:nvSpPr>
          <p:cNvPr id="4" name="Rectangle 3">
            <a:extLst>
              <a:ext uri="{FF2B5EF4-FFF2-40B4-BE49-F238E27FC236}">
                <a16:creationId xmlns:a16="http://schemas.microsoft.com/office/drawing/2014/main" id="{C68BAC0A-152A-1180-C7CD-77BACFC958A9}"/>
              </a:ext>
            </a:extLst>
          </p:cNvPr>
          <p:cNvSpPr/>
          <p:nvPr/>
        </p:nvSpPr>
        <p:spPr bwMode="auto">
          <a:xfrm>
            <a:off x="2871061" y="2543816"/>
            <a:ext cx="992938" cy="694164"/>
          </a:xfrm>
          <a:prstGeom prst="rect">
            <a:avLst/>
          </a:prstGeom>
          <a:solidFill>
            <a:schemeClr val="bg1"/>
          </a:solidFill>
          <a:ln w="28575">
            <a:solidFill>
              <a:srgbClr val="00B05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B0F0"/>
              </a:solidFill>
            </a:endParaRPr>
          </a:p>
        </p:txBody>
      </p:sp>
      <p:sp>
        <p:nvSpPr>
          <p:cNvPr id="17" name="Rectangle 16">
            <a:extLst>
              <a:ext uri="{FF2B5EF4-FFF2-40B4-BE49-F238E27FC236}">
                <a16:creationId xmlns:a16="http://schemas.microsoft.com/office/drawing/2014/main" id="{0343F3DC-4815-4E21-97DF-7F29F297A972}"/>
              </a:ext>
            </a:extLst>
          </p:cNvPr>
          <p:cNvSpPr/>
          <p:nvPr/>
        </p:nvSpPr>
        <p:spPr bwMode="auto">
          <a:xfrm>
            <a:off x="4095837" y="950503"/>
            <a:ext cx="4590678" cy="673782"/>
          </a:xfrm>
          <a:prstGeom prst="rect">
            <a:avLst/>
          </a:prstGeom>
          <a:noFill/>
          <a:ln w="28575">
            <a:solidFill>
              <a:srgbClr val="00B0F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solidFill>
                <a:srgbClr val="00B0F0"/>
              </a:solidFill>
            </a:endParaRPr>
          </a:p>
        </p:txBody>
      </p:sp>
      <p:sp>
        <p:nvSpPr>
          <p:cNvPr id="16" name="Rectangle 15">
            <a:extLst>
              <a:ext uri="{FF2B5EF4-FFF2-40B4-BE49-F238E27FC236}">
                <a16:creationId xmlns:a16="http://schemas.microsoft.com/office/drawing/2014/main" id="{18AAFA80-CDE5-4BF5-8D59-1CD1F7E9C35B}"/>
              </a:ext>
            </a:extLst>
          </p:cNvPr>
          <p:cNvSpPr/>
          <p:nvPr/>
        </p:nvSpPr>
        <p:spPr bwMode="auto">
          <a:xfrm>
            <a:off x="1567743" y="955899"/>
            <a:ext cx="2406176" cy="673782"/>
          </a:xfrm>
          <a:prstGeom prst="rect">
            <a:avLst/>
          </a:prstGeom>
          <a:solidFill>
            <a:schemeClr val="bg1"/>
          </a:solidFill>
          <a:ln w="28575">
            <a:solidFill>
              <a:srgbClr val="00B050"/>
            </a:solidFill>
            <a:headEnd/>
            <a:tailEnd/>
          </a:ln>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200" dirty="0">
              <a:ln>
                <a:solidFill>
                  <a:srgbClr val="00B050"/>
                </a:solidFill>
              </a:ln>
              <a:noFill/>
            </a:endParaRPr>
          </a:p>
        </p:txBody>
      </p:sp>
      <p:sp>
        <p:nvSpPr>
          <p:cNvPr id="7" name="Content Placeholder 2">
            <a:extLst>
              <a:ext uri="{FF2B5EF4-FFF2-40B4-BE49-F238E27FC236}">
                <a16:creationId xmlns:a16="http://schemas.microsoft.com/office/drawing/2014/main" id="{E6A20AE9-B39A-4686-8EFA-26E2E4087156}"/>
              </a:ext>
            </a:extLst>
          </p:cNvPr>
          <p:cNvSpPr>
            <a:spLocks noGrp="1"/>
          </p:cNvSpPr>
          <p:nvPr>
            <p:ph idx="1"/>
          </p:nvPr>
        </p:nvSpPr>
        <p:spPr>
          <a:xfrm>
            <a:off x="179209" y="1699160"/>
            <a:ext cx="5262880" cy="734072"/>
          </a:xfrm>
        </p:spPr>
        <p:txBody>
          <a:bodyPr>
            <a:normAutofit/>
          </a:bodyPr>
          <a:lstStyle/>
          <a:p>
            <a:pPr marL="0" indent="0">
              <a:buNone/>
            </a:pPr>
            <a:r>
              <a:rPr lang="en-US" dirty="0"/>
              <a:t>Combining signal power with SNR we can arrive at </a:t>
            </a:r>
            <a:r>
              <a:rPr lang="en-US" b="1" dirty="0"/>
              <a:t>the instantaneous scan rate</a:t>
            </a:r>
            <a:r>
              <a:rPr lang="en-US" dirty="0"/>
              <a:t> for a haloscope</a:t>
            </a:r>
          </a:p>
        </p:txBody>
      </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99DBB294-FC56-4B86-904C-EE53D6DD45B9}"/>
                  </a:ext>
                </a:extLst>
              </p:cNvPr>
              <p:cNvSpPr txBox="1"/>
              <p:nvPr/>
            </p:nvSpPr>
            <p:spPr>
              <a:xfrm>
                <a:off x="318347" y="3430766"/>
                <a:ext cx="3365280" cy="1222514"/>
              </a:xfrm>
              <a:prstGeom prst="rect">
                <a:avLst/>
              </a:prstGeom>
              <a:solidFill>
                <a:schemeClr val="bg1"/>
              </a:solidFill>
              <a:ln w="28575">
                <a:solidFill>
                  <a:srgbClr val="00B050"/>
                </a:solidFill>
              </a:ln>
            </p:spPr>
            <p:txBody>
              <a:bodyPr wrap="none" rtlCol="0">
                <a:spAutoFit/>
              </a:bodyPr>
              <a:lstStyle/>
              <a:p>
                <a:pPr defTabSz="514350">
                  <a:defRPr/>
                </a:pPr>
                <a:r>
                  <a:rPr lang="en-US" dirty="0">
                    <a:solidFill>
                      <a:prstClr val="black"/>
                    </a:solidFill>
                  </a:rPr>
                  <a:t>Model- Dependent Parameters</a:t>
                </a:r>
              </a:p>
              <a:p>
                <a:pPr marL="214313" indent="-214313" defTabSz="514350">
                  <a:buFont typeface="Arial" panose="020B0604020202020204" pitchFamily="34" charset="0"/>
                  <a:buChar char="•"/>
                  <a:defRPr/>
                </a:pPr>
                <a14:m>
                  <m:oMath xmlns:m="http://schemas.openxmlformats.org/officeDocument/2006/math">
                    <m:sSub>
                      <m:sSubPr>
                        <m:ctrlPr>
                          <a:rPr lang="en-US" i="1">
                            <a:solidFill>
                              <a:prstClr val="black"/>
                            </a:solidFill>
                          </a:rPr>
                        </m:ctrlPr>
                      </m:sSubPr>
                      <m:e>
                        <m:r>
                          <a:rPr lang="en-US" i="1">
                            <a:solidFill>
                              <a:prstClr val="black"/>
                            </a:solidFill>
                          </a:rPr>
                          <m:t>𝑔</m:t>
                        </m:r>
                      </m:e>
                      <m:sub>
                        <m:r>
                          <a:rPr lang="en-US" i="1">
                            <a:solidFill>
                              <a:prstClr val="black"/>
                            </a:solidFill>
                            <a:ea typeface="Cambria Math" panose="02040503050406030204" pitchFamily="18" charset="0"/>
                          </a:rPr>
                          <m:t>𝛾</m:t>
                        </m:r>
                      </m:sub>
                    </m:sSub>
                    <m:r>
                      <a:rPr lang="en-US" i="1">
                        <a:solidFill>
                          <a:prstClr val="black"/>
                        </a:solidFill>
                      </a:rPr>
                      <m:t>−</m:t>
                    </m:r>
                    <m:r>
                      <m:rPr>
                        <m:sty m:val="p"/>
                      </m:rPr>
                      <a:rPr lang="en-US">
                        <a:solidFill>
                          <a:prstClr val="black"/>
                        </a:solidFill>
                      </a:rPr>
                      <m:t>Coupling</m:t>
                    </m:r>
                    <m:r>
                      <a:rPr lang="en-US" i="1">
                        <a:solidFill>
                          <a:prstClr val="black"/>
                        </a:solidFill>
                      </a:rPr>
                      <m:t> </m:t>
                    </m:r>
                    <m:r>
                      <m:rPr>
                        <m:sty m:val="p"/>
                      </m:rPr>
                      <a:rPr lang="en-US">
                        <a:solidFill>
                          <a:prstClr val="black"/>
                        </a:solidFill>
                      </a:rPr>
                      <m:t>Constant</m:t>
                    </m:r>
                  </m:oMath>
                </a14:m>
                <a:endParaRPr lang="en-US" dirty="0">
                  <a:solidFill>
                    <a:prstClr val="black"/>
                  </a:solidFill>
                </a:endParaRPr>
              </a:p>
              <a:p>
                <a:pPr marL="214313" indent="-214313" defTabSz="514350">
                  <a:buFont typeface="Arial" panose="020B0604020202020204" pitchFamily="34" charset="0"/>
                  <a:buChar char="•"/>
                  <a:defRPr/>
                </a:pPr>
                <a14:m>
                  <m:oMath xmlns:m="http://schemas.openxmlformats.org/officeDocument/2006/math">
                    <m:r>
                      <a:rPr lang="en-US" i="1">
                        <a:solidFill>
                          <a:prstClr val="black"/>
                        </a:solidFill>
                      </a:rPr>
                      <m:t>𝑓</m:t>
                    </m:r>
                    <m:r>
                      <a:rPr lang="en-US" i="1">
                        <a:solidFill>
                          <a:prstClr val="black"/>
                        </a:solidFill>
                      </a:rPr>
                      <m:t>−</m:t>
                    </m:r>
                    <m:r>
                      <m:rPr>
                        <m:sty m:val="p"/>
                      </m:rPr>
                      <a:rPr lang="en-US">
                        <a:solidFill>
                          <a:prstClr val="black"/>
                        </a:solidFill>
                      </a:rPr>
                      <m:t>Axion</m:t>
                    </m:r>
                    <m:r>
                      <a:rPr lang="en-US" i="1">
                        <a:solidFill>
                          <a:prstClr val="black"/>
                        </a:solidFill>
                      </a:rPr>
                      <m:t> </m:t>
                    </m:r>
                    <m:r>
                      <m:rPr>
                        <m:sty m:val="p"/>
                      </m:rPr>
                      <a:rPr lang="en-US">
                        <a:solidFill>
                          <a:prstClr val="black"/>
                        </a:solidFill>
                      </a:rPr>
                      <m:t>frequency</m:t>
                    </m:r>
                  </m:oMath>
                </a14:m>
                <a:endParaRPr lang="en-US" dirty="0">
                  <a:solidFill>
                    <a:prstClr val="black"/>
                  </a:solidFill>
                </a:endParaRPr>
              </a:p>
              <a:p>
                <a:pPr marL="214313" indent="-214313" defTabSz="514350">
                  <a:buFont typeface="Arial" panose="020B0604020202020204" pitchFamily="34" charset="0"/>
                  <a:buChar char="•"/>
                  <a:defRPr/>
                </a:pPr>
                <a14:m>
                  <m:oMath xmlns:m="http://schemas.openxmlformats.org/officeDocument/2006/math">
                    <m:sSub>
                      <m:sSubPr>
                        <m:ctrlPr>
                          <a:rPr lang="en-US" i="1">
                            <a:solidFill>
                              <a:prstClr val="black"/>
                            </a:solidFill>
                          </a:rPr>
                        </m:ctrlPr>
                      </m:sSubPr>
                      <m:e>
                        <m:r>
                          <m:rPr>
                            <m:sty m:val="p"/>
                          </m:rPr>
                          <a:rPr lang="en-US">
                            <a:solidFill>
                              <a:prstClr val="black"/>
                            </a:solidFill>
                            <a:ea typeface="Cambria Math" panose="02040503050406030204" pitchFamily="18" charset="0"/>
                          </a:rPr>
                          <m:t>ρ</m:t>
                        </m:r>
                      </m:e>
                      <m:sub>
                        <m:r>
                          <a:rPr lang="en-US">
                            <a:solidFill>
                              <a:prstClr val="black"/>
                            </a:solidFill>
                          </a:rPr>
                          <m:t>0</m:t>
                        </m:r>
                      </m:sub>
                    </m:sSub>
                    <m:r>
                      <a:rPr lang="en-US">
                        <a:solidFill>
                          <a:prstClr val="black"/>
                        </a:solidFill>
                      </a:rPr>
                      <m:t>−</m:t>
                    </m:r>
                    <m:r>
                      <m:rPr>
                        <m:sty m:val="p"/>
                      </m:rPr>
                      <a:rPr lang="en-US">
                        <a:solidFill>
                          <a:prstClr val="black"/>
                        </a:solidFill>
                      </a:rPr>
                      <m:t>Dark</m:t>
                    </m:r>
                    <m:r>
                      <a:rPr lang="en-US">
                        <a:solidFill>
                          <a:prstClr val="black"/>
                        </a:solidFill>
                      </a:rPr>
                      <m:t> </m:t>
                    </m:r>
                    <m:r>
                      <m:rPr>
                        <m:sty m:val="p"/>
                      </m:rPr>
                      <a:rPr lang="en-US">
                        <a:solidFill>
                          <a:prstClr val="black"/>
                        </a:solidFill>
                      </a:rPr>
                      <m:t>matter</m:t>
                    </m:r>
                    <m:r>
                      <a:rPr lang="en-US">
                        <a:solidFill>
                          <a:prstClr val="black"/>
                        </a:solidFill>
                      </a:rPr>
                      <m:t> </m:t>
                    </m:r>
                    <m:r>
                      <m:rPr>
                        <m:sty m:val="p"/>
                      </m:rPr>
                      <a:rPr lang="en-US">
                        <a:solidFill>
                          <a:prstClr val="black"/>
                        </a:solidFill>
                      </a:rPr>
                      <m:t>halo</m:t>
                    </m:r>
                    <m:r>
                      <a:rPr lang="en-US">
                        <a:solidFill>
                          <a:prstClr val="black"/>
                        </a:solidFill>
                      </a:rPr>
                      <m:t> </m:t>
                    </m:r>
                    <m:r>
                      <m:rPr>
                        <m:sty m:val="p"/>
                      </m:rPr>
                      <a:rPr lang="en-US">
                        <a:solidFill>
                          <a:prstClr val="black"/>
                        </a:solidFill>
                      </a:rPr>
                      <m:t>density</m:t>
                    </m:r>
                  </m:oMath>
                </a14:m>
                <a:endParaRPr lang="en-US" dirty="0">
                  <a:solidFill>
                    <a:prstClr val="black"/>
                  </a:solidFill>
                </a:endParaRPr>
              </a:p>
            </p:txBody>
          </p:sp>
        </mc:Choice>
        <mc:Fallback>
          <p:sp>
            <p:nvSpPr>
              <p:cNvPr id="18" name="TextBox 17">
                <a:extLst>
                  <a:ext uri="{FF2B5EF4-FFF2-40B4-BE49-F238E27FC236}">
                    <a16:creationId xmlns:a16="http://schemas.microsoft.com/office/drawing/2014/main" id="{99DBB294-FC56-4B86-904C-EE53D6DD45B9}"/>
                  </a:ext>
                </a:extLst>
              </p:cNvPr>
              <p:cNvSpPr txBox="1">
                <a:spLocks noRot="1" noChangeAspect="1" noMove="1" noResize="1" noEditPoints="1" noAdjustHandles="1" noChangeArrowheads="1" noChangeShapeType="1" noTextEdit="1"/>
              </p:cNvSpPr>
              <p:nvPr/>
            </p:nvSpPr>
            <p:spPr>
              <a:xfrm>
                <a:off x="318347" y="3430766"/>
                <a:ext cx="3365280" cy="1222514"/>
              </a:xfrm>
              <a:prstGeom prst="rect">
                <a:avLst/>
              </a:prstGeom>
              <a:blipFill>
                <a:blip r:embed="rId2"/>
                <a:stretch>
                  <a:fillRect l="-1077" t="-1951" b="-3902"/>
                </a:stretch>
              </a:blipFill>
              <a:ln w="28575">
                <a:solidFill>
                  <a:srgbClr val="00B050"/>
                </a:solidFill>
              </a:ln>
            </p:spPr>
            <p:txBody>
              <a:bodyPr/>
              <a:lstStyle/>
              <a:p>
                <a:r>
                  <a:rPr lang="en-US">
                    <a:noFill/>
                  </a:rPr>
                  <a:t> </a:t>
                </a:r>
              </a:p>
            </p:txBody>
          </p:sp>
        </mc:Fallback>
      </mc:AlternateContent>
      <p:sp>
        <p:nvSpPr>
          <p:cNvPr id="19" name="Title 1">
            <a:extLst>
              <a:ext uri="{FF2B5EF4-FFF2-40B4-BE49-F238E27FC236}">
                <a16:creationId xmlns:a16="http://schemas.microsoft.com/office/drawing/2014/main" id="{78D2C6A6-B1D6-4421-A9F5-6E5EDCE315A4}"/>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How does ADMX currently operate?</a:t>
            </a:r>
            <a:br>
              <a:rPr lang="en-US" dirty="0"/>
            </a:br>
            <a:r>
              <a:rPr lang="en-US" b="0" dirty="0"/>
              <a:t>Axion Scan Rate Equation</a:t>
            </a:r>
            <a:endParaRPr lang="en-US" dirty="0"/>
          </a:p>
        </p:txBody>
      </p:sp>
      <mc:AlternateContent xmlns:mc="http://schemas.openxmlformats.org/markup-compatibility/2006">
        <mc:Choice xmlns:a14="http://schemas.microsoft.com/office/drawing/2010/main" Requires="a14">
          <p:sp>
            <p:nvSpPr>
              <p:cNvPr id="20" name="Rectangle 19">
                <a:extLst>
                  <a:ext uri="{FF2B5EF4-FFF2-40B4-BE49-F238E27FC236}">
                    <a16:creationId xmlns:a16="http://schemas.microsoft.com/office/drawing/2014/main" id="{9A058B74-9982-4E13-95E2-2CA2AC8F88F4}"/>
                  </a:ext>
                </a:extLst>
              </p:cNvPr>
              <p:cNvSpPr/>
              <p:nvPr/>
            </p:nvSpPr>
            <p:spPr>
              <a:xfrm>
                <a:off x="5615224" y="1786251"/>
                <a:ext cx="3475337" cy="2867029"/>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514350">
                  <a:defRPr/>
                </a:pPr>
                <a:r>
                  <a:rPr lang="en-US" sz="1800" dirty="0">
                    <a:solidFill>
                      <a:prstClr val="black"/>
                    </a:solidFill>
                  </a:rPr>
                  <a:t>Experimental Parameters</a:t>
                </a:r>
              </a:p>
              <a:p>
                <a:pPr marL="160735" indent="-160735" defTabSz="514350">
                  <a:buFont typeface="Arial" panose="020B0604020202020204" pitchFamily="34" charset="0"/>
                  <a:buChar char="•"/>
                  <a:defRPr/>
                </a:pPr>
                <a14:m>
                  <m:oMath xmlns:m="http://schemas.openxmlformats.org/officeDocument/2006/math">
                    <m:sSub>
                      <m:sSubPr>
                        <m:ctrlPr>
                          <a:rPr lang="en-US" sz="1800" i="1" dirty="0">
                            <a:solidFill>
                              <a:prstClr val="black"/>
                            </a:solidFill>
                            <a:ea typeface="Cambria Math" panose="02040503050406030204" pitchFamily="18" charset="0"/>
                          </a:rPr>
                        </m:ctrlPr>
                      </m:sSubPr>
                      <m:e>
                        <m:r>
                          <a:rPr lang="en-US" sz="1800" i="1" dirty="0">
                            <a:solidFill>
                              <a:prstClr val="black"/>
                            </a:solidFill>
                            <a:ea typeface="Cambria Math" panose="02040503050406030204" pitchFamily="18" charset="0"/>
                          </a:rPr>
                          <m:t>𝐵</m:t>
                        </m:r>
                      </m:e>
                      <m:sub>
                        <m:r>
                          <a:rPr lang="en-US" sz="1800" i="1" dirty="0">
                            <a:solidFill>
                              <a:prstClr val="black"/>
                            </a:solidFill>
                            <a:ea typeface="Cambria Math" panose="02040503050406030204" pitchFamily="18" charset="0"/>
                          </a:rPr>
                          <m:t>0</m:t>
                        </m:r>
                      </m:sub>
                    </m:sSub>
                    <m:r>
                      <a:rPr lang="en-US" sz="1800" dirty="0">
                        <a:solidFill>
                          <a:prstClr val="black"/>
                        </a:solidFill>
                        <a:ea typeface="Cambria Math" panose="02040503050406030204" pitchFamily="18" charset="0"/>
                      </a:rPr>
                      <m:t>−</m:t>
                    </m:r>
                    <m:r>
                      <m:rPr>
                        <m:sty m:val="p"/>
                      </m:rPr>
                      <a:rPr lang="en-US" sz="1800" dirty="0">
                        <a:solidFill>
                          <a:prstClr val="black"/>
                        </a:solidFill>
                        <a:ea typeface="Cambria Math" panose="02040503050406030204" pitchFamily="18" charset="0"/>
                      </a:rPr>
                      <m:t>External</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magnetic</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Field</m:t>
                    </m:r>
                  </m:oMath>
                </a14:m>
                <a:endParaRPr lang="en-US" sz="1800" dirty="0">
                  <a:solidFill>
                    <a:prstClr val="black"/>
                  </a:solidFill>
                  <a:ea typeface="Cambria Math" panose="02040503050406030204" pitchFamily="18" charset="0"/>
                </a:endParaRPr>
              </a:p>
              <a:p>
                <a:pPr marL="160735" indent="-160735" defTabSz="514350">
                  <a:buFont typeface="Arial" panose="020B0604020202020204" pitchFamily="34" charset="0"/>
                  <a:buChar char="•"/>
                  <a:defRPr/>
                </a:pPr>
                <a14:m>
                  <m:oMath xmlns:m="http://schemas.openxmlformats.org/officeDocument/2006/math">
                    <m:r>
                      <a:rPr lang="en-US" sz="1800" i="1" dirty="0">
                        <a:solidFill>
                          <a:prstClr val="black"/>
                        </a:solidFill>
                        <a:ea typeface="Cambria Math" panose="02040503050406030204" pitchFamily="18" charset="0"/>
                      </a:rPr>
                      <m:t>𝑉</m:t>
                    </m:r>
                    <m:r>
                      <a:rPr lang="en-US" sz="1800" i="1" dirty="0">
                        <a:solidFill>
                          <a:prstClr val="black"/>
                        </a:solidFill>
                        <a:ea typeface="Cambria Math" panose="02040503050406030204" pitchFamily="18" charset="0"/>
                      </a:rPr>
                      <m:t>−</m:t>
                    </m:r>
                    <m:r>
                      <m:rPr>
                        <m:sty m:val="p"/>
                      </m:rPr>
                      <a:rPr lang="en-US" sz="1800" dirty="0">
                        <a:solidFill>
                          <a:prstClr val="black"/>
                        </a:solidFill>
                        <a:ea typeface="Cambria Math" panose="02040503050406030204" pitchFamily="18" charset="0"/>
                      </a:rPr>
                      <m:t>Cavity</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volume</m:t>
                    </m:r>
                  </m:oMath>
                </a14:m>
                <a:endParaRPr lang="en-US" sz="1800" dirty="0">
                  <a:solidFill>
                    <a:prstClr val="black"/>
                  </a:solidFill>
                </a:endParaRPr>
              </a:p>
              <a:p>
                <a:pPr marL="160735" indent="-160735" defTabSz="514350">
                  <a:buFont typeface="Arial" panose="020B0604020202020204" pitchFamily="34" charset="0"/>
                  <a:buChar char="•"/>
                  <a:defRPr/>
                </a:pPr>
                <a14:m>
                  <m:oMath xmlns:m="http://schemas.openxmlformats.org/officeDocument/2006/math">
                    <m:sSub>
                      <m:sSubPr>
                        <m:ctrlPr>
                          <a:rPr lang="en-US" sz="1800" i="1" dirty="0">
                            <a:solidFill>
                              <a:prstClr val="black"/>
                            </a:solidFill>
                            <a:ea typeface="Cambria Math" panose="02040503050406030204" pitchFamily="18" charset="0"/>
                          </a:rPr>
                        </m:ctrlPr>
                      </m:sSubPr>
                      <m:e>
                        <m:r>
                          <a:rPr lang="en-US" sz="1800" b="0" i="1" dirty="0">
                            <a:solidFill>
                              <a:prstClr val="black"/>
                            </a:solidFill>
                            <a:ea typeface="Cambria Math" panose="02040503050406030204" pitchFamily="18" charset="0"/>
                          </a:rPr>
                          <m:t>𝑄</m:t>
                        </m:r>
                      </m:e>
                      <m:sub>
                        <m:r>
                          <a:rPr lang="en-US" sz="1800" b="0" i="1" dirty="0">
                            <a:solidFill>
                              <a:prstClr val="black"/>
                            </a:solidFill>
                            <a:ea typeface="Cambria Math" panose="02040503050406030204" pitchFamily="18" charset="0"/>
                          </a:rPr>
                          <m:t>𝐿</m:t>
                        </m:r>
                      </m:sub>
                    </m:sSub>
                    <m:r>
                      <a:rPr lang="en-US" sz="1800" b="0" i="1" dirty="0">
                        <a:solidFill>
                          <a:prstClr val="black"/>
                        </a:solidFill>
                        <a:ea typeface="Cambria Math" panose="02040503050406030204" pitchFamily="18" charset="0"/>
                      </a:rPr>
                      <m:t>−</m:t>
                    </m:r>
                    <m:r>
                      <m:rPr>
                        <m:sty m:val="p"/>
                      </m:rPr>
                      <a:rPr lang="en-US" sz="1800" b="0" i="1" dirty="0">
                        <a:solidFill>
                          <a:prstClr val="black"/>
                        </a:solidFill>
                        <a:ea typeface="Cambria Math" panose="02040503050406030204" pitchFamily="18" charset="0"/>
                      </a:rPr>
                      <m:t>Cavity</m:t>
                    </m:r>
                    <m:r>
                      <a:rPr lang="en-US" sz="1800" b="0" dirty="0">
                        <a:solidFill>
                          <a:prstClr val="black"/>
                        </a:solidFill>
                        <a:ea typeface="Cambria Math" panose="02040503050406030204" pitchFamily="18" charset="0"/>
                      </a:rPr>
                      <m:t> </m:t>
                    </m:r>
                    <m:r>
                      <m:rPr>
                        <m:sty m:val="p"/>
                      </m:rPr>
                      <a:rPr lang="en-US" sz="1800" b="0" i="1" dirty="0">
                        <a:solidFill>
                          <a:prstClr val="black"/>
                        </a:solidFill>
                        <a:ea typeface="Cambria Math" panose="02040503050406030204" pitchFamily="18" charset="0"/>
                      </a:rPr>
                      <m:t>quality</m:t>
                    </m:r>
                    <m:r>
                      <a:rPr lang="en-US" sz="1800" b="0" dirty="0">
                        <a:solidFill>
                          <a:prstClr val="black"/>
                        </a:solidFill>
                        <a:ea typeface="Cambria Math" panose="02040503050406030204" pitchFamily="18" charset="0"/>
                      </a:rPr>
                      <m:t> </m:t>
                    </m:r>
                    <m:r>
                      <m:rPr>
                        <m:sty m:val="p"/>
                      </m:rPr>
                      <a:rPr lang="en-US" sz="1800" b="0" i="1" dirty="0">
                        <a:solidFill>
                          <a:prstClr val="black"/>
                        </a:solidFill>
                        <a:ea typeface="Cambria Math" panose="02040503050406030204" pitchFamily="18" charset="0"/>
                      </a:rPr>
                      <m:t>factor</m:t>
                    </m:r>
                  </m:oMath>
                </a14:m>
                <a:endParaRPr lang="en-US" sz="1800" dirty="0">
                  <a:solidFill>
                    <a:prstClr val="black"/>
                  </a:solidFill>
                </a:endParaRPr>
              </a:p>
              <a:p>
                <a:pPr marL="160735" indent="-160735" defTabSz="514350">
                  <a:buFont typeface="Arial" panose="020B0604020202020204" pitchFamily="34" charset="0"/>
                  <a:buChar char="•"/>
                  <a:defRPr/>
                </a:pPr>
                <a14:m>
                  <m:oMath xmlns:m="http://schemas.openxmlformats.org/officeDocument/2006/math">
                    <m:sSub>
                      <m:sSubPr>
                        <m:ctrlPr>
                          <a:rPr lang="en-US" sz="1800" i="1" dirty="0">
                            <a:solidFill>
                              <a:prstClr val="black"/>
                            </a:solidFill>
                            <a:ea typeface="Cambria Math" panose="02040503050406030204" pitchFamily="18" charset="0"/>
                          </a:rPr>
                        </m:ctrlPr>
                      </m:sSubPr>
                      <m:e>
                        <m:r>
                          <a:rPr lang="en-US" sz="1800" i="1" dirty="0">
                            <a:solidFill>
                              <a:prstClr val="black"/>
                            </a:solidFill>
                            <a:ea typeface="Cambria Math" panose="02040503050406030204" pitchFamily="18" charset="0"/>
                          </a:rPr>
                          <m:t>𝐶</m:t>
                        </m:r>
                      </m:e>
                      <m:sub>
                        <m:r>
                          <a:rPr lang="en-US" sz="1800" i="1" dirty="0">
                            <a:solidFill>
                              <a:prstClr val="black"/>
                            </a:solidFill>
                            <a:ea typeface="Cambria Math" panose="02040503050406030204" pitchFamily="18" charset="0"/>
                          </a:rPr>
                          <m:t>𝑙𝑚𝑛</m:t>
                        </m:r>
                      </m:sub>
                    </m:sSub>
                    <m:r>
                      <a:rPr lang="en-US" sz="1800" dirty="0">
                        <a:solidFill>
                          <a:prstClr val="black"/>
                        </a:solidFill>
                        <a:ea typeface="Cambria Math" panose="02040503050406030204" pitchFamily="18" charset="0"/>
                      </a:rPr>
                      <m:t>−</m:t>
                    </m:r>
                    <m:r>
                      <m:rPr>
                        <m:sty m:val="p"/>
                      </m:rPr>
                      <a:rPr lang="en-US" sz="1800" dirty="0">
                        <a:solidFill>
                          <a:prstClr val="black"/>
                        </a:solidFill>
                        <a:ea typeface="Cambria Math" panose="02040503050406030204" pitchFamily="18" charset="0"/>
                      </a:rPr>
                      <m:t>Cavity</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form</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factor</m:t>
                    </m:r>
                  </m:oMath>
                </a14:m>
                <a:endParaRPr lang="en-US" sz="1800" dirty="0">
                  <a:solidFill>
                    <a:prstClr val="black"/>
                  </a:solidFill>
                </a:endParaRPr>
              </a:p>
              <a:p>
                <a:pPr marL="160735" indent="-160735" defTabSz="514350">
                  <a:buFont typeface="Arial" panose="020B0604020202020204" pitchFamily="34" charset="0"/>
                  <a:buChar char="•"/>
                  <a:defRPr/>
                </a:pPr>
                <a14:m>
                  <m:oMath xmlns:m="http://schemas.openxmlformats.org/officeDocument/2006/math">
                    <m:r>
                      <a:rPr lang="en-US" sz="1800" i="1" dirty="0">
                        <a:solidFill>
                          <a:prstClr val="black"/>
                        </a:solidFill>
                        <a:ea typeface="Cambria Math" panose="02040503050406030204" pitchFamily="18" charset="0"/>
                      </a:rPr>
                      <m:t>𝑆𝑁𝑅</m:t>
                    </m:r>
                    <m:r>
                      <a:rPr lang="en-US" sz="1800" b="0" i="1" dirty="0" smtClean="0">
                        <a:solidFill>
                          <a:prstClr val="black"/>
                        </a:solidFill>
                        <a:latin typeface="Cambria Math" panose="02040503050406030204" pitchFamily="18" charset="0"/>
                        <a:ea typeface="Cambria Math" panose="02040503050406030204" pitchFamily="18" charset="0"/>
                      </a:rPr>
                      <m:t>−</m:t>
                    </m:r>
                    <m:r>
                      <m:rPr>
                        <m:sty m:val="p"/>
                      </m:rPr>
                      <a:rPr lang="en-US" sz="1800" b="0" i="0" dirty="0" smtClean="0">
                        <a:solidFill>
                          <a:prstClr val="black"/>
                        </a:solidFill>
                        <a:latin typeface="Cambria Math" panose="02040503050406030204" pitchFamily="18" charset="0"/>
                        <a:ea typeface="Cambria Math" panose="02040503050406030204" pitchFamily="18" charset="0"/>
                      </a:rPr>
                      <m:t>Signal</m:t>
                    </m:r>
                    <m:r>
                      <a:rPr lang="en-US" sz="1800" b="0" i="0" dirty="0" smtClean="0">
                        <a:solidFill>
                          <a:prstClr val="black"/>
                        </a:solidFill>
                        <a:latin typeface="Cambria Math" panose="02040503050406030204" pitchFamily="18" charset="0"/>
                        <a:ea typeface="Cambria Math" panose="02040503050406030204" pitchFamily="18" charset="0"/>
                      </a:rPr>
                      <m:t> </m:t>
                    </m:r>
                    <m:r>
                      <m:rPr>
                        <m:sty m:val="p"/>
                      </m:rPr>
                      <a:rPr lang="en-US" sz="1800" b="0" i="0" dirty="0" smtClean="0">
                        <a:solidFill>
                          <a:prstClr val="black"/>
                        </a:solidFill>
                        <a:latin typeface="Cambria Math" panose="02040503050406030204" pitchFamily="18" charset="0"/>
                        <a:ea typeface="Cambria Math" panose="02040503050406030204" pitchFamily="18" charset="0"/>
                      </a:rPr>
                      <m:t>to</m:t>
                    </m:r>
                    <m:r>
                      <a:rPr lang="en-US" sz="1800" b="0" i="0" dirty="0" smtClean="0">
                        <a:solidFill>
                          <a:prstClr val="black"/>
                        </a:solidFill>
                        <a:latin typeface="Cambria Math" panose="02040503050406030204" pitchFamily="18" charset="0"/>
                        <a:ea typeface="Cambria Math" panose="02040503050406030204" pitchFamily="18" charset="0"/>
                      </a:rPr>
                      <m:t> </m:t>
                    </m:r>
                    <m:r>
                      <m:rPr>
                        <m:sty m:val="p"/>
                      </m:rPr>
                      <a:rPr lang="en-US" sz="1800" b="0" i="0" dirty="0" smtClean="0">
                        <a:solidFill>
                          <a:prstClr val="black"/>
                        </a:solidFill>
                        <a:latin typeface="Cambria Math" panose="02040503050406030204" pitchFamily="18" charset="0"/>
                        <a:ea typeface="Cambria Math" panose="02040503050406030204" pitchFamily="18" charset="0"/>
                      </a:rPr>
                      <m:t>Noise</m:t>
                    </m:r>
                    <m:r>
                      <a:rPr lang="en-US" sz="1800" b="0" i="0" dirty="0" smtClean="0">
                        <a:solidFill>
                          <a:prstClr val="black"/>
                        </a:solidFill>
                        <a:latin typeface="Cambria Math" panose="02040503050406030204" pitchFamily="18" charset="0"/>
                        <a:ea typeface="Cambria Math" panose="02040503050406030204" pitchFamily="18" charset="0"/>
                      </a:rPr>
                      <m:t> </m:t>
                    </m:r>
                    <m:r>
                      <m:rPr>
                        <m:sty m:val="p"/>
                      </m:rPr>
                      <a:rPr lang="en-US" sz="1800" b="0" i="0" dirty="0" smtClean="0">
                        <a:solidFill>
                          <a:prstClr val="black"/>
                        </a:solidFill>
                        <a:latin typeface="Cambria Math" panose="02040503050406030204" pitchFamily="18" charset="0"/>
                        <a:ea typeface="Cambria Math" panose="02040503050406030204" pitchFamily="18" charset="0"/>
                      </a:rPr>
                      <m:t>Ratio</m:t>
                    </m:r>
                    <m:r>
                      <a:rPr lang="en-US" sz="1800" b="0" i="0" dirty="0" smtClean="0">
                        <a:solidFill>
                          <a:prstClr val="black"/>
                        </a:solidFill>
                        <a:latin typeface="Cambria Math" panose="02040503050406030204" pitchFamily="18" charset="0"/>
                        <a:ea typeface="Cambria Math" panose="02040503050406030204" pitchFamily="18" charset="0"/>
                      </a:rPr>
                      <m:t> </m:t>
                    </m:r>
                  </m:oMath>
                </a14:m>
                <a:endParaRPr lang="en-US" sz="1800" b="0" dirty="0">
                  <a:solidFill>
                    <a:prstClr val="black"/>
                  </a:solidFill>
                  <a:latin typeface="Cambria Math" panose="02040503050406030204" pitchFamily="18" charset="0"/>
                  <a:ea typeface="Cambria Math" panose="02040503050406030204" pitchFamily="18" charset="0"/>
                </a:endParaRPr>
              </a:p>
              <a:p>
                <a:pPr marL="160735" indent="-160735" defTabSz="514350">
                  <a:buFont typeface="Arial" panose="020B0604020202020204" pitchFamily="34" charset="0"/>
                  <a:buChar char="•"/>
                  <a:defRPr/>
                </a:pPr>
                <a14:m>
                  <m:oMath xmlns:m="http://schemas.openxmlformats.org/officeDocument/2006/math">
                    <m:sSub>
                      <m:sSubPr>
                        <m:ctrlPr>
                          <a:rPr lang="en-US" sz="1800" i="1" dirty="0">
                            <a:solidFill>
                              <a:prstClr val="black"/>
                            </a:solidFill>
                            <a:ea typeface="Cambria Math" panose="02040503050406030204" pitchFamily="18" charset="0"/>
                          </a:rPr>
                        </m:ctrlPr>
                      </m:sSubPr>
                      <m:e>
                        <m:r>
                          <a:rPr lang="en-US" sz="1800" i="1" dirty="0">
                            <a:solidFill>
                              <a:prstClr val="black"/>
                            </a:solidFill>
                            <a:ea typeface="Cambria Math" panose="02040503050406030204" pitchFamily="18" charset="0"/>
                          </a:rPr>
                          <m:t>𝑇</m:t>
                        </m:r>
                      </m:e>
                      <m:sub>
                        <m:r>
                          <a:rPr lang="en-US" sz="1800" i="1" dirty="0">
                            <a:solidFill>
                              <a:prstClr val="black"/>
                            </a:solidFill>
                            <a:ea typeface="Cambria Math" panose="02040503050406030204" pitchFamily="18" charset="0"/>
                          </a:rPr>
                          <m:t>𝑠𝑦𝑠</m:t>
                        </m:r>
                      </m:sub>
                    </m:sSub>
                    <m:r>
                      <a:rPr lang="en-US" sz="1800" b="0" i="1" dirty="0" smtClean="0">
                        <a:solidFill>
                          <a:prstClr val="black"/>
                        </a:solidFill>
                        <a:latin typeface="Cambria Math" panose="02040503050406030204" pitchFamily="18" charset="0"/>
                        <a:ea typeface="Cambria Math" panose="02040503050406030204" pitchFamily="18" charset="0"/>
                      </a:rPr>
                      <m:t>−</m:t>
                    </m:r>
                    <m:r>
                      <m:rPr>
                        <m:sty m:val="p"/>
                      </m:rPr>
                      <a:rPr lang="en-US" sz="1800" dirty="0">
                        <a:solidFill>
                          <a:prstClr val="black"/>
                        </a:solidFill>
                        <a:ea typeface="Cambria Math" panose="02040503050406030204" pitchFamily="18" charset="0"/>
                      </a:rPr>
                      <m:t>System</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noise</m:t>
                    </m:r>
                    <m:r>
                      <a:rPr lang="en-US" sz="1800" dirty="0">
                        <a:solidFill>
                          <a:prstClr val="black"/>
                        </a:solidFill>
                        <a:ea typeface="Cambria Math" panose="02040503050406030204" pitchFamily="18" charset="0"/>
                      </a:rPr>
                      <m:t> </m:t>
                    </m:r>
                    <m:r>
                      <m:rPr>
                        <m:sty m:val="p"/>
                      </m:rPr>
                      <a:rPr lang="en-US" sz="1800" dirty="0">
                        <a:solidFill>
                          <a:prstClr val="black"/>
                        </a:solidFill>
                        <a:ea typeface="Cambria Math" panose="02040503050406030204" pitchFamily="18" charset="0"/>
                      </a:rPr>
                      <m:t>temperature</m:t>
                    </m:r>
                  </m:oMath>
                </a14:m>
                <a:endParaRPr lang="en-US" sz="1800" dirty="0">
                  <a:solidFill>
                    <a:prstClr val="black"/>
                  </a:solidFill>
                </a:endParaRPr>
              </a:p>
              <a:p>
                <a:pPr marL="160735" indent="-160735" defTabSz="514350">
                  <a:buFont typeface="Arial" panose="020B0604020202020204" pitchFamily="34" charset="0"/>
                  <a:buChar char="•"/>
                  <a:defRPr/>
                </a:pPr>
                <a14:m>
                  <m:oMath xmlns:m="http://schemas.openxmlformats.org/officeDocument/2006/math">
                    <m:r>
                      <a:rPr lang="en-US" sz="1800" i="1">
                        <a:solidFill>
                          <a:prstClr val="black"/>
                        </a:solidFill>
                      </a:rPr>
                      <m:t>𝑡</m:t>
                    </m:r>
                    <m:r>
                      <a:rPr lang="en-US" sz="1800" i="1">
                        <a:solidFill>
                          <a:prstClr val="black"/>
                        </a:solidFill>
                      </a:rPr>
                      <m:t>−</m:t>
                    </m:r>
                    <m:r>
                      <m:rPr>
                        <m:sty m:val="p"/>
                      </m:rPr>
                      <a:rPr lang="en-US" sz="1800" b="0" i="0" smtClean="0">
                        <a:solidFill>
                          <a:prstClr val="black"/>
                        </a:solidFill>
                        <a:latin typeface="Cambria Math" panose="02040503050406030204" pitchFamily="18" charset="0"/>
                      </a:rPr>
                      <m:t>integration</m:t>
                    </m:r>
                    <m:r>
                      <a:rPr lang="en-US" sz="1800" b="0" i="0" smtClean="0">
                        <a:solidFill>
                          <a:prstClr val="black"/>
                        </a:solidFill>
                        <a:latin typeface="Cambria Math" panose="02040503050406030204" pitchFamily="18" charset="0"/>
                      </a:rPr>
                      <m:t> </m:t>
                    </m:r>
                    <m:r>
                      <m:rPr>
                        <m:sty m:val="p"/>
                      </m:rPr>
                      <a:rPr lang="en-US" sz="1800" b="0" i="0" smtClean="0">
                        <a:solidFill>
                          <a:prstClr val="black"/>
                        </a:solidFill>
                        <a:latin typeface="Cambria Math" panose="02040503050406030204" pitchFamily="18" charset="0"/>
                      </a:rPr>
                      <m:t>time</m:t>
                    </m:r>
                    <m:r>
                      <a:rPr lang="en-US" sz="1800" b="0" i="0" smtClean="0">
                        <a:solidFill>
                          <a:prstClr val="black"/>
                        </a:solidFill>
                        <a:latin typeface="Cambria Math" panose="02040503050406030204" pitchFamily="18" charset="0"/>
                      </a:rPr>
                      <m:t> </m:t>
                    </m:r>
                    <m:r>
                      <m:rPr>
                        <m:sty m:val="p"/>
                      </m:rPr>
                      <a:rPr lang="en-US" sz="1800" b="0" i="0" smtClean="0">
                        <a:solidFill>
                          <a:prstClr val="black"/>
                        </a:solidFill>
                        <a:latin typeface="Cambria Math" panose="02040503050406030204" pitchFamily="18" charset="0"/>
                      </a:rPr>
                      <m:t>of</m:t>
                    </m:r>
                    <m:r>
                      <a:rPr lang="en-US" sz="1800" b="0" i="0" smtClean="0">
                        <a:solidFill>
                          <a:prstClr val="black"/>
                        </a:solidFill>
                        <a:latin typeface="Cambria Math" panose="02040503050406030204" pitchFamily="18" charset="0"/>
                      </a:rPr>
                      <m:t> </m:t>
                    </m:r>
                    <m:r>
                      <m:rPr>
                        <m:sty m:val="p"/>
                      </m:rPr>
                      <a:rPr lang="en-US" sz="1800" b="0" i="0" smtClean="0">
                        <a:solidFill>
                          <a:prstClr val="black"/>
                        </a:solidFill>
                        <a:latin typeface="Cambria Math" panose="02040503050406030204" pitchFamily="18" charset="0"/>
                      </a:rPr>
                      <m:t>FFT</m:t>
                    </m:r>
                  </m:oMath>
                </a14:m>
                <a:endParaRPr lang="en-US" sz="1800" b="0" i="0" dirty="0">
                  <a:solidFill>
                    <a:prstClr val="black"/>
                  </a:solidFill>
                  <a:latin typeface="Cambria Math" panose="02040503050406030204" pitchFamily="18" charset="0"/>
                </a:endParaRPr>
              </a:p>
              <a:p>
                <a:pPr marL="160735" indent="-160735" defTabSz="514350">
                  <a:buFont typeface="Arial" panose="020B0604020202020204" pitchFamily="34" charset="0"/>
                  <a:buChar char="•"/>
                  <a:defRPr/>
                </a:pPr>
                <a14:m>
                  <m:oMath xmlns:m="http://schemas.openxmlformats.org/officeDocument/2006/math">
                    <m:r>
                      <a:rPr lang="en-US" sz="1800" i="1">
                        <a:solidFill>
                          <a:prstClr val="black"/>
                        </a:solidFill>
                        <a:ea typeface="Cambria Math" panose="02040503050406030204" pitchFamily="18" charset="0"/>
                      </a:rPr>
                      <m:t>∆</m:t>
                    </m:r>
                    <m:r>
                      <a:rPr lang="en-US" sz="1800" i="1">
                        <a:solidFill>
                          <a:prstClr val="black"/>
                        </a:solidFill>
                        <a:ea typeface="Cambria Math" panose="02040503050406030204" pitchFamily="18" charset="0"/>
                      </a:rPr>
                      <m:t>𝑓</m:t>
                    </m:r>
                    <m:r>
                      <a:rPr lang="en-US" sz="1800" b="0" i="1" smtClean="0">
                        <a:solidFill>
                          <a:prstClr val="black"/>
                        </a:solidFill>
                        <a:latin typeface="Cambria Math" panose="02040503050406030204" pitchFamily="18" charset="0"/>
                        <a:ea typeface="Cambria Math" panose="02040503050406030204" pitchFamily="18" charset="0"/>
                      </a:rPr>
                      <m:t>−</m:t>
                    </m:r>
                    <m:r>
                      <m:rPr>
                        <m:sty m:val="p"/>
                      </m:rPr>
                      <a:rPr lang="en-US" sz="1800" b="0" i="0" smtClean="0">
                        <a:solidFill>
                          <a:prstClr val="black"/>
                        </a:solidFill>
                        <a:latin typeface="Cambria Math" panose="02040503050406030204" pitchFamily="18" charset="0"/>
                        <a:ea typeface="Cambria Math" panose="02040503050406030204" pitchFamily="18" charset="0"/>
                      </a:rPr>
                      <m:t>Bandwidth</m:t>
                    </m:r>
                    <m:r>
                      <a:rPr lang="en-US" sz="1800" b="0" i="0" smtClean="0">
                        <a:solidFill>
                          <a:prstClr val="black"/>
                        </a:solidFill>
                        <a:latin typeface="Cambria Math" panose="02040503050406030204" pitchFamily="18" charset="0"/>
                        <a:ea typeface="Cambria Math" panose="02040503050406030204" pitchFamily="18" charset="0"/>
                      </a:rPr>
                      <m:t> </m:t>
                    </m:r>
                    <m:r>
                      <m:rPr>
                        <m:sty m:val="p"/>
                      </m:rPr>
                      <a:rPr lang="en-US" sz="1800" b="0" i="0" smtClean="0">
                        <a:solidFill>
                          <a:prstClr val="black"/>
                        </a:solidFill>
                        <a:latin typeface="Cambria Math" panose="02040503050406030204" pitchFamily="18" charset="0"/>
                        <a:ea typeface="Cambria Math" panose="02040503050406030204" pitchFamily="18" charset="0"/>
                      </a:rPr>
                      <m:t>of</m:t>
                    </m:r>
                    <m:r>
                      <a:rPr lang="en-US" sz="1800" b="0" i="0" smtClean="0">
                        <a:solidFill>
                          <a:prstClr val="black"/>
                        </a:solidFill>
                        <a:latin typeface="Cambria Math" panose="02040503050406030204" pitchFamily="18" charset="0"/>
                        <a:ea typeface="Cambria Math" panose="02040503050406030204" pitchFamily="18" charset="0"/>
                      </a:rPr>
                      <m:t> </m:t>
                    </m:r>
                    <m:r>
                      <m:rPr>
                        <m:sty m:val="p"/>
                      </m:rPr>
                      <a:rPr lang="en-US" sz="1800" b="0" i="0" smtClean="0">
                        <a:solidFill>
                          <a:prstClr val="black"/>
                        </a:solidFill>
                        <a:latin typeface="Cambria Math" panose="02040503050406030204" pitchFamily="18" charset="0"/>
                        <a:ea typeface="Cambria Math" panose="02040503050406030204" pitchFamily="18" charset="0"/>
                      </a:rPr>
                      <m:t>FFT</m:t>
                    </m:r>
                  </m:oMath>
                </a14:m>
                <a:endParaRPr lang="en-US" sz="1800" dirty="0">
                  <a:solidFill>
                    <a:prstClr val="black"/>
                  </a:solidFill>
                </a:endParaRPr>
              </a:p>
            </p:txBody>
          </p:sp>
        </mc:Choice>
        <mc:Fallback>
          <p:sp>
            <p:nvSpPr>
              <p:cNvPr id="20" name="Rectangle 19">
                <a:extLst>
                  <a:ext uri="{FF2B5EF4-FFF2-40B4-BE49-F238E27FC236}">
                    <a16:creationId xmlns:a16="http://schemas.microsoft.com/office/drawing/2014/main" id="{9A058B74-9982-4E13-95E2-2CA2AC8F88F4}"/>
                  </a:ext>
                </a:extLst>
              </p:cNvPr>
              <p:cNvSpPr>
                <a:spLocks noRot="1" noChangeAspect="1" noMove="1" noResize="1" noEditPoints="1" noAdjustHandles="1" noChangeArrowheads="1" noChangeShapeType="1" noTextEdit="1"/>
              </p:cNvSpPr>
              <p:nvPr/>
            </p:nvSpPr>
            <p:spPr>
              <a:xfrm>
                <a:off x="5615224" y="1786251"/>
                <a:ext cx="3475337" cy="2867029"/>
              </a:xfrm>
              <a:prstGeom prst="rect">
                <a:avLst/>
              </a:prstGeom>
              <a:blipFill>
                <a:blip r:embed="rId3"/>
                <a:stretch>
                  <a:fillRect l="-1043" t="-632" b="-1684"/>
                </a:stretch>
              </a:blipFill>
              <a:ln w="28575">
                <a:solidFill>
                  <a:srgbClr val="00B0F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2F98A2B-D4A0-4FFA-86EE-A70B2A5AF0B0}"/>
                  </a:ext>
                </a:extLst>
              </p:cNvPr>
              <p:cNvSpPr txBox="1"/>
              <p:nvPr/>
            </p:nvSpPr>
            <p:spPr>
              <a:xfrm>
                <a:off x="179209" y="977272"/>
                <a:ext cx="8593956" cy="618631"/>
              </a:xfrm>
              <a:prstGeom prst="rect">
                <a:avLst/>
              </a:prstGeom>
              <a:noFill/>
            </p:spPr>
            <p:txBody>
              <a:bodyPr wrap="none" lIns="0" tIns="0" rIns="0" bIns="0" rtlCol="0">
                <a:spAutoFit/>
              </a:bodyPr>
              <a:lstStyle/>
              <a:p>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rPr>
                          <m:t>ⅆ</m:t>
                        </m:r>
                        <m:r>
                          <a:rPr lang="en-US" b="0" i="1" smtClean="0">
                            <a:latin typeface="Cambria Math" panose="02040503050406030204" pitchFamily="18" charset="0"/>
                          </a:rPr>
                          <m:t>𝑓</m:t>
                        </m:r>
                      </m:num>
                      <m:den>
                        <m:r>
                          <a:rPr lang="en-US" i="1" smtClean="0">
                            <a:latin typeface="Cambria Math" panose="02040503050406030204" pitchFamily="18" charset="0"/>
                          </a:rPr>
                          <m:t>ⅆ</m:t>
                        </m:r>
                        <m:r>
                          <a:rPr lang="en-US" b="0" i="1" smtClean="0">
                            <a:latin typeface="Cambria Math" panose="02040503050406030204" pitchFamily="18" charset="0"/>
                          </a:rPr>
                          <m:t>𝑡</m:t>
                        </m:r>
                      </m:den>
                    </m:f>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1.98</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𝐺𝐻𝑧</m:t>
                        </m:r>
                      </m:num>
                      <m:den>
                        <m:r>
                          <a:rPr lang="en-US" b="0" i="1" smtClean="0">
                            <a:latin typeface="Cambria Math" panose="02040503050406030204" pitchFamily="18" charset="0"/>
                            <a:ea typeface="Cambria Math" panose="02040503050406030204" pitchFamily="18" charset="0"/>
                          </a:rPr>
                          <m:t>𝑦𝑒𝑎𝑟</m:t>
                        </m:r>
                      </m:den>
                    </m:f>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𝑔</m:t>
                                    </m:r>
                                  </m:e>
                                  <m:sub>
                                    <m:r>
                                      <a:rPr lang="en-US" b="0" i="1" smtClean="0">
                                        <a:latin typeface="Cambria Math" panose="02040503050406030204" pitchFamily="18" charset="0"/>
                                        <a:ea typeface="Cambria Math" panose="02040503050406030204" pitchFamily="18" charset="0"/>
                                      </a:rPr>
                                      <m:t>𝛾</m:t>
                                    </m:r>
                                  </m:sub>
                                </m:sSub>
                              </m:num>
                              <m:den>
                                <m:r>
                                  <a:rPr lang="en-US" b="0" i="1" smtClean="0">
                                    <a:latin typeface="Cambria Math" panose="02040503050406030204" pitchFamily="18" charset="0"/>
                                    <a:ea typeface="Cambria Math" panose="02040503050406030204" pitchFamily="18" charset="0"/>
                                  </a:rPr>
                                  <m:t>0.36</m:t>
                                </m:r>
                              </m:den>
                            </m:f>
                          </m:e>
                        </m:d>
                      </m:e>
                      <m:sup>
                        <m:r>
                          <a:rPr lang="en-US" b="0" i="1" smtClean="0">
                            <a:latin typeface="Cambria Math" panose="02040503050406030204" pitchFamily="18" charset="0"/>
                            <a:ea typeface="Cambria Math" panose="02040503050406030204" pitchFamily="18" charset="0"/>
                          </a:rPr>
                          <m:t>4</m:t>
                        </m:r>
                      </m:sup>
                    </m:sSup>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𝑓</m:t>
                            </m:r>
                          </m:num>
                          <m:den>
                            <m:r>
                              <a:rPr lang="en-US" b="0" i="1" smtClean="0">
                                <a:latin typeface="Cambria Math" panose="02040503050406030204" pitchFamily="18" charset="0"/>
                                <a:ea typeface="Cambria Math" panose="02040503050406030204" pitchFamily="18" charset="0"/>
                              </a:rPr>
                              <m:t>1 </m:t>
                            </m:r>
                            <m:r>
                              <a:rPr lang="en-US" b="0" i="1" smtClean="0">
                                <a:latin typeface="Cambria Math" panose="02040503050406030204" pitchFamily="18" charset="0"/>
                                <a:ea typeface="Cambria Math" panose="02040503050406030204" pitchFamily="18" charset="0"/>
                              </a:rPr>
                              <m:t>𝐺𝐻𝑧</m:t>
                            </m:r>
                          </m:den>
                        </m:f>
                      </m:e>
                    </m:d>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0.45</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𝐺𝑒𝑉</m:t>
                                    </m:r>
                                  </m:num>
                                  <m:den>
                                    <m:r>
                                      <a:rPr lang="en-US" b="0" i="1" smtClean="0">
                                        <a:latin typeface="Cambria Math" panose="02040503050406030204" pitchFamily="18" charset="0"/>
                                        <a:ea typeface="Cambria Math" panose="02040503050406030204" pitchFamily="18" charset="0"/>
                                      </a:rPr>
                                      <m:t>𝑐𝑐</m:t>
                                    </m:r>
                                  </m:den>
                                </m:f>
                              </m:den>
                            </m:f>
                          </m:e>
                        </m:d>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5</m:t>
                                </m:r>
                              </m:num>
                              <m:den>
                                <m:r>
                                  <a:rPr lang="en-US" b="0" i="1" smtClean="0">
                                    <a:latin typeface="Cambria Math" panose="02040503050406030204" pitchFamily="18" charset="0"/>
                                    <a:ea typeface="Cambria Math" panose="02040503050406030204" pitchFamily="18" charset="0"/>
                                  </a:rPr>
                                  <m:t>𝑆𝑁𝑅</m:t>
                                </m:r>
                              </m:den>
                            </m:f>
                          </m:e>
                        </m:d>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𝐵</m:t>
                                    </m:r>
                                  </m:e>
                                  <m:sub>
                                    <m:r>
                                      <a:rPr lang="en-US" b="0" i="1" smtClean="0">
                                        <a:latin typeface="Cambria Math" panose="02040503050406030204" pitchFamily="18" charset="0"/>
                                        <a:ea typeface="Cambria Math" panose="02040503050406030204" pitchFamily="18" charset="0"/>
                                      </a:rPr>
                                      <m:t>0</m:t>
                                    </m:r>
                                  </m:sub>
                                </m:sSub>
                              </m:num>
                              <m:den>
                                <m:r>
                                  <a:rPr lang="en-US" b="0" i="1" smtClean="0">
                                    <a:latin typeface="Cambria Math" panose="02040503050406030204" pitchFamily="18" charset="0"/>
                                    <a:ea typeface="Cambria Math" panose="02040503050406030204" pitchFamily="18" charset="0"/>
                                  </a:rPr>
                                  <m:t>7.6</m:t>
                                </m:r>
                                <m:r>
                                  <a:rPr lang="en-US" b="0" i="1" smtClean="0">
                                    <a:latin typeface="Cambria Math" panose="02040503050406030204" pitchFamily="18" charset="0"/>
                                    <a:ea typeface="Cambria Math" panose="02040503050406030204" pitchFamily="18" charset="0"/>
                                  </a:rPr>
                                  <m:t>𝑇</m:t>
                                </m:r>
                              </m:den>
                            </m:f>
                          </m:e>
                        </m:d>
                      </m:e>
                      <m:sup>
                        <m:r>
                          <a:rPr lang="en-US" b="0" i="1" smtClean="0">
                            <a:latin typeface="Cambria Math" panose="02040503050406030204" pitchFamily="18" charset="0"/>
                            <a:ea typeface="Cambria Math" panose="02040503050406030204" pitchFamily="18" charset="0"/>
                          </a:rPr>
                          <m:t>4</m:t>
                        </m:r>
                      </m:sup>
                    </m:sSup>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𝑉</m:t>
                                </m:r>
                              </m:num>
                              <m:den>
                                <m:r>
                                  <a:rPr lang="en-US" b="0" i="1" smtClean="0">
                                    <a:latin typeface="Cambria Math" panose="02040503050406030204" pitchFamily="18" charset="0"/>
                                    <a:ea typeface="Cambria Math" panose="02040503050406030204" pitchFamily="18" charset="0"/>
                                  </a:rPr>
                                  <m:t>136</m:t>
                                </m:r>
                                <m:r>
                                  <a:rPr lang="en-US" b="0" i="1" smtClean="0">
                                    <a:latin typeface="Cambria Math" panose="02040503050406030204" pitchFamily="18" charset="0"/>
                                    <a:ea typeface="Cambria Math" panose="02040503050406030204" pitchFamily="18" charset="0"/>
                                  </a:rPr>
                                  <m:t>𝑙</m:t>
                                </m:r>
                              </m:den>
                            </m:f>
                          </m:e>
                        </m:d>
                      </m:e>
                      <m:sup>
                        <m:r>
                          <a:rPr lang="en-US" b="0" i="1" smtClean="0">
                            <a:latin typeface="Cambria Math" panose="02040503050406030204" pitchFamily="18" charset="0"/>
                            <a:ea typeface="Cambria Math" panose="02040503050406030204" pitchFamily="18" charset="0"/>
                          </a:rPr>
                          <m:t>2</m:t>
                        </m:r>
                      </m:sup>
                    </m:sSup>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𝑄</m:t>
                                </m:r>
                              </m:e>
                              <m:sub>
                                <m:r>
                                  <a:rPr lang="en-US" b="0" i="1" smtClean="0">
                                    <a:latin typeface="Cambria Math" panose="02040503050406030204" pitchFamily="18" charset="0"/>
                                    <a:ea typeface="Cambria Math" panose="02040503050406030204" pitchFamily="18" charset="0"/>
                                  </a:rPr>
                                  <m:t>𝐿</m:t>
                                </m:r>
                              </m:sub>
                            </m:sSub>
                          </m:num>
                          <m:den>
                            <m:r>
                              <a:rPr lang="en-US" b="0" i="1" smtClean="0">
                                <a:latin typeface="Cambria Math" panose="02040503050406030204" pitchFamily="18" charset="0"/>
                                <a:ea typeface="Cambria Math" panose="02040503050406030204" pitchFamily="18" charset="0"/>
                              </a:rPr>
                              <m:t>30,000</m:t>
                            </m:r>
                          </m:den>
                        </m:f>
                      </m:e>
                    </m:d>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𝑙𝑚𝑛</m:t>
                                    </m:r>
                                  </m:sub>
                                </m:sSub>
                              </m:num>
                              <m:den>
                                <m:r>
                                  <a:rPr lang="en-US" b="0" i="1" smtClean="0">
                                    <a:latin typeface="Cambria Math" panose="02040503050406030204" pitchFamily="18" charset="0"/>
                                    <a:ea typeface="Cambria Math" panose="02040503050406030204" pitchFamily="18" charset="0"/>
                                  </a:rPr>
                                  <m:t>0.4</m:t>
                                </m:r>
                              </m:den>
                            </m:f>
                          </m:e>
                        </m:d>
                      </m:e>
                      <m:sup>
                        <m:r>
                          <a:rPr lang="en-US" b="0" i="1" smtClean="0">
                            <a:latin typeface="Cambria Math" panose="02040503050406030204" pitchFamily="18" charset="0"/>
                            <a:ea typeface="Cambria Math" panose="02040503050406030204" pitchFamily="18" charset="0"/>
                          </a:rPr>
                          <m:t>2</m:t>
                        </m:r>
                      </m:sup>
                    </m:sSup>
                    <m:sSup>
                      <m:sSupPr>
                        <m:ctrlPr>
                          <a:rPr lang="en-US" b="0" i="1" smtClean="0">
                            <a:latin typeface="Cambria Math" panose="02040503050406030204" pitchFamily="18" charset="0"/>
                            <a:ea typeface="Cambria Math" panose="02040503050406030204" pitchFamily="18" charset="0"/>
                          </a:rPr>
                        </m:ctrlPr>
                      </m:sSupPr>
                      <m:e>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0.35</m:t>
                                </m:r>
                                <m:r>
                                  <a:rPr lang="en-US" b="0" i="1" smtClean="0">
                                    <a:latin typeface="Cambria Math" panose="02040503050406030204" pitchFamily="18" charset="0"/>
                                    <a:ea typeface="Cambria Math" panose="02040503050406030204" pitchFamily="18" charset="0"/>
                                  </a:rPr>
                                  <m:t>𝐾</m:t>
                                </m:r>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𝑇</m:t>
                                    </m:r>
                                  </m:e>
                                  <m:sub>
                                    <m:r>
                                      <a:rPr lang="en-US" b="0" i="1" smtClean="0">
                                        <a:latin typeface="Cambria Math" panose="02040503050406030204" pitchFamily="18" charset="0"/>
                                        <a:ea typeface="Cambria Math" panose="02040503050406030204" pitchFamily="18" charset="0"/>
                                      </a:rPr>
                                      <m:t>𝑠𝑦𝑠</m:t>
                                    </m:r>
                                  </m:sub>
                                </m:sSub>
                              </m:den>
                            </m:f>
                          </m:e>
                        </m:d>
                      </m:e>
                      <m:sup>
                        <m:r>
                          <a:rPr lang="en-US" b="0" i="1" smtClean="0">
                            <a:latin typeface="Cambria Math" panose="02040503050406030204" pitchFamily="18" charset="0"/>
                            <a:ea typeface="Cambria Math" panose="02040503050406030204" pitchFamily="18" charset="0"/>
                          </a:rPr>
                          <m:t>2</m:t>
                        </m:r>
                      </m:sup>
                    </m:sSup>
                  </m:oMath>
                </a14:m>
                <a:r>
                  <a:rPr lang="en-US" dirty="0"/>
                  <a:t>*</a:t>
                </a:r>
              </a:p>
            </p:txBody>
          </p:sp>
        </mc:Choice>
        <mc:Fallback xmlns="">
          <p:sp>
            <p:nvSpPr>
              <p:cNvPr id="6" name="TextBox 5">
                <a:extLst>
                  <a:ext uri="{FF2B5EF4-FFF2-40B4-BE49-F238E27FC236}">
                    <a16:creationId xmlns:a16="http://schemas.microsoft.com/office/drawing/2014/main" id="{12F98A2B-D4A0-4FFA-86EE-A70B2A5AF0B0}"/>
                  </a:ext>
                </a:extLst>
              </p:cNvPr>
              <p:cNvSpPr txBox="1">
                <a:spLocks noRot="1" noChangeAspect="1" noMove="1" noResize="1" noEditPoints="1" noAdjustHandles="1" noChangeArrowheads="1" noChangeShapeType="1" noTextEdit="1"/>
              </p:cNvSpPr>
              <p:nvPr/>
            </p:nvSpPr>
            <p:spPr>
              <a:xfrm>
                <a:off x="179209" y="977272"/>
                <a:ext cx="8593956" cy="618631"/>
              </a:xfrm>
              <a:prstGeom prst="rect">
                <a:avLst/>
              </a:prstGeom>
              <a:blipFill>
                <a:blip r:embed="rId4"/>
                <a:stretch>
                  <a:fillRect r="-426"/>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6D2353CA-6DD1-4243-B04A-76D80C32EF80}"/>
              </a:ext>
            </a:extLst>
          </p:cNvPr>
          <p:cNvSpPr txBox="1"/>
          <p:nvPr/>
        </p:nvSpPr>
        <p:spPr>
          <a:xfrm>
            <a:off x="179209" y="2217500"/>
            <a:ext cx="5542588" cy="261610"/>
          </a:xfrm>
          <a:prstGeom prst="rect">
            <a:avLst/>
          </a:prstGeom>
          <a:noFill/>
        </p:spPr>
        <p:txBody>
          <a:bodyPr wrap="square" rtlCol="0">
            <a:spAutoFit/>
          </a:bodyPr>
          <a:lstStyle/>
          <a:p>
            <a:r>
              <a:rPr lang="en-US" sz="1100" dirty="0"/>
              <a:t>*Does not include deadtime (Candidate rescans, engineering studies, pandemics, etc.)</a:t>
            </a:r>
          </a:p>
        </p:txBody>
      </p:sp>
      <mc:AlternateContent xmlns:mc="http://schemas.openxmlformats.org/markup-compatibility/2006">
        <mc:Choice xmlns:a14="http://schemas.microsoft.com/office/drawing/2010/main" Requires="a14">
          <p:sp>
            <p:nvSpPr>
              <p:cNvPr id="2" name="Rectangle 1">
                <a:extLst>
                  <a:ext uri="{FF2B5EF4-FFF2-40B4-BE49-F238E27FC236}">
                    <a16:creationId xmlns:a16="http://schemas.microsoft.com/office/drawing/2014/main" id="{BF984FCA-F5CD-1F14-CB5C-4704C44E019C}"/>
                  </a:ext>
                </a:extLst>
              </p:cNvPr>
              <p:cNvSpPr/>
              <p:nvPr/>
            </p:nvSpPr>
            <p:spPr>
              <a:xfrm>
                <a:off x="137976" y="2536489"/>
                <a:ext cx="1863011" cy="819840"/>
              </a:xfrm>
              <a:prstGeom prst="rect">
                <a:avLst/>
              </a:prstGeom>
              <a:ln w="28575">
                <a:solidFill>
                  <a:srgbClr val="00B0F0"/>
                </a:solidFill>
              </a:ln>
            </p:spPr>
            <p:txBody>
              <a:bodyPr wrap="none">
                <a:spAutoFit/>
              </a:bodyPr>
              <a:lstStyle/>
              <a:p>
                <a:pPr defTabSz="514350">
                  <a:defRPr/>
                </a:pPr>
                <a14:m>
                  <m:oMathPara xmlns:m="http://schemas.openxmlformats.org/officeDocument/2006/math">
                    <m:oMathParaPr>
                      <m:jc m:val="centerGroup"/>
                    </m:oMathParaPr>
                    <m:oMath xmlns:m="http://schemas.openxmlformats.org/officeDocument/2006/math">
                      <m:r>
                        <a:rPr lang="en-US" sz="1600" i="1" smtClean="0">
                          <a:solidFill>
                            <a:prstClr val="black"/>
                          </a:solidFill>
                          <a:latin typeface="Cambria Math" panose="02040503050406030204" pitchFamily="18" charset="0"/>
                        </a:rPr>
                        <m:t>𝑆𝑁𝑅</m:t>
                      </m:r>
                      <m:r>
                        <a:rPr lang="en-US" sz="1600" i="1" smtClean="0">
                          <a:solidFill>
                            <a:prstClr val="black"/>
                          </a:solidFill>
                          <a:latin typeface="Cambria Math" panose="02040503050406030204" pitchFamily="18" charset="0"/>
                        </a:rPr>
                        <m:t>=</m:t>
                      </m:r>
                      <m:f>
                        <m:fPr>
                          <m:ctrlPr>
                            <a:rPr lang="en-US" sz="1600" i="1">
                              <a:solidFill>
                                <a:prstClr val="black"/>
                              </a:solidFill>
                              <a:latin typeface="Cambria Math" panose="02040503050406030204" pitchFamily="18" charset="0"/>
                            </a:rPr>
                          </m:ctrlPr>
                        </m:fPr>
                        <m:num>
                          <m:sSub>
                            <m:sSubPr>
                              <m:ctrlPr>
                                <a:rPr lang="en-US" sz="1600" i="1">
                                  <a:solidFill>
                                    <a:prstClr val="black"/>
                                  </a:solidFill>
                                  <a:latin typeface="Cambria Math" panose="02040503050406030204" pitchFamily="18" charset="0"/>
                                </a:rPr>
                              </m:ctrlPr>
                            </m:sSubPr>
                            <m:e>
                              <m:r>
                                <a:rPr lang="en-US" sz="1600" i="1">
                                  <a:solidFill>
                                    <a:prstClr val="black"/>
                                  </a:solidFill>
                                  <a:latin typeface="Cambria Math" panose="02040503050406030204" pitchFamily="18" charset="0"/>
                                </a:rPr>
                                <m:t>𝑃</m:t>
                              </m:r>
                            </m:e>
                            <m:sub>
                              <m:r>
                                <a:rPr lang="en-US" sz="1600" i="1">
                                  <a:solidFill>
                                    <a:prstClr val="black"/>
                                  </a:solidFill>
                                  <a:latin typeface="Cambria Math" panose="02040503050406030204" pitchFamily="18" charset="0"/>
                                </a:rPr>
                                <m:t>𝑎𝑥𝑖𝑜𝑛</m:t>
                              </m:r>
                            </m:sub>
                          </m:sSub>
                        </m:num>
                        <m:den>
                          <m:r>
                            <a:rPr lang="en-US" sz="1600" i="1">
                              <a:solidFill>
                                <a:prstClr val="black"/>
                              </a:solidFill>
                              <a:latin typeface="Cambria Math" panose="02040503050406030204" pitchFamily="18" charset="0"/>
                            </a:rPr>
                            <m:t>𝑘</m:t>
                          </m:r>
                          <m:sSub>
                            <m:sSubPr>
                              <m:ctrlPr>
                                <a:rPr lang="en-US" sz="1600" i="1">
                                  <a:solidFill>
                                    <a:prstClr val="black"/>
                                  </a:solidFill>
                                  <a:latin typeface="Cambria Math" panose="02040503050406030204" pitchFamily="18" charset="0"/>
                                </a:rPr>
                              </m:ctrlPr>
                            </m:sSubPr>
                            <m:e>
                              <m:r>
                                <a:rPr lang="en-US" sz="1600" i="1">
                                  <a:solidFill>
                                    <a:prstClr val="black"/>
                                  </a:solidFill>
                                  <a:latin typeface="Cambria Math" panose="02040503050406030204" pitchFamily="18" charset="0"/>
                                </a:rPr>
                                <m:t>𝑇</m:t>
                              </m:r>
                            </m:e>
                            <m:sub>
                              <m:r>
                                <a:rPr lang="en-US" sz="1600" i="1">
                                  <a:solidFill>
                                    <a:prstClr val="black"/>
                                  </a:solidFill>
                                  <a:latin typeface="Cambria Math" panose="02040503050406030204" pitchFamily="18" charset="0"/>
                                </a:rPr>
                                <m:t>𝑠𝑦𝑠</m:t>
                              </m:r>
                            </m:sub>
                          </m:sSub>
                        </m:den>
                      </m:f>
                      <m:rad>
                        <m:radPr>
                          <m:degHide m:val="on"/>
                          <m:ctrlPr>
                            <a:rPr lang="en-US" sz="1600" i="1">
                              <a:solidFill>
                                <a:prstClr val="black"/>
                              </a:solidFill>
                              <a:latin typeface="Cambria Math" panose="02040503050406030204" pitchFamily="18" charset="0"/>
                            </a:rPr>
                          </m:ctrlPr>
                        </m:radPr>
                        <m:deg/>
                        <m:e>
                          <m:f>
                            <m:fPr>
                              <m:ctrlPr>
                                <a:rPr lang="en-US" sz="1600" i="1">
                                  <a:solidFill>
                                    <a:prstClr val="black"/>
                                  </a:solidFill>
                                  <a:latin typeface="Cambria Math" panose="02040503050406030204" pitchFamily="18" charset="0"/>
                                </a:rPr>
                              </m:ctrlPr>
                            </m:fPr>
                            <m:num>
                              <m:r>
                                <a:rPr lang="en-US" sz="1600" i="1">
                                  <a:solidFill>
                                    <a:prstClr val="black"/>
                                  </a:solidFill>
                                  <a:latin typeface="Cambria Math" panose="02040503050406030204" pitchFamily="18" charset="0"/>
                                </a:rPr>
                                <m:t>𝑡</m:t>
                              </m:r>
                            </m:num>
                            <m:den>
                              <m:r>
                                <a:rPr lang="en-US" sz="1600" i="1">
                                  <a:solidFill>
                                    <a:prstClr val="black"/>
                                  </a:solidFill>
                                  <a:latin typeface="Cambria Math" panose="02040503050406030204" pitchFamily="18" charset="0"/>
                                  <a:ea typeface="Cambria Math" panose="02040503050406030204" pitchFamily="18" charset="0"/>
                                </a:rPr>
                                <m:t>∆</m:t>
                              </m:r>
                              <m:r>
                                <a:rPr lang="en-US" sz="1600" i="1">
                                  <a:solidFill>
                                    <a:prstClr val="black"/>
                                  </a:solidFill>
                                  <a:latin typeface="Cambria Math" panose="02040503050406030204" pitchFamily="18" charset="0"/>
                                  <a:ea typeface="Cambria Math" panose="02040503050406030204" pitchFamily="18" charset="0"/>
                                </a:rPr>
                                <m:t>𝑓</m:t>
                              </m:r>
                            </m:den>
                          </m:f>
                        </m:e>
                      </m:rad>
                    </m:oMath>
                  </m:oMathPara>
                </a14:m>
                <a:endParaRPr lang="en-US" sz="1600" dirty="0">
                  <a:solidFill>
                    <a:prstClr val="black"/>
                  </a:solidFill>
                  <a:latin typeface="Calibri" panose="020F0502020204030204"/>
                </a:endParaRPr>
              </a:p>
            </p:txBody>
          </p:sp>
        </mc:Choice>
        <mc:Fallback>
          <p:sp>
            <p:nvSpPr>
              <p:cNvPr id="2" name="Rectangle 1">
                <a:extLst>
                  <a:ext uri="{FF2B5EF4-FFF2-40B4-BE49-F238E27FC236}">
                    <a16:creationId xmlns:a16="http://schemas.microsoft.com/office/drawing/2014/main" id="{BF984FCA-F5CD-1F14-CB5C-4704C44E019C}"/>
                  </a:ext>
                </a:extLst>
              </p:cNvPr>
              <p:cNvSpPr>
                <a:spLocks noRot="1" noChangeAspect="1" noMove="1" noResize="1" noEditPoints="1" noAdjustHandles="1" noChangeArrowheads="1" noChangeShapeType="1" noTextEdit="1"/>
              </p:cNvSpPr>
              <p:nvPr/>
            </p:nvSpPr>
            <p:spPr>
              <a:xfrm>
                <a:off x="137976" y="2536489"/>
                <a:ext cx="1863011" cy="819840"/>
              </a:xfrm>
              <a:prstGeom prst="rect">
                <a:avLst/>
              </a:prstGeom>
              <a:blipFill>
                <a:blip r:embed="rId5"/>
                <a:stretch>
                  <a:fillRect/>
                </a:stretch>
              </a:blipFill>
              <a:ln w="28575">
                <a:solidFill>
                  <a:srgbClr val="00B0F0"/>
                </a:solid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Rectangle 2">
                <a:extLst>
                  <a:ext uri="{FF2B5EF4-FFF2-40B4-BE49-F238E27FC236}">
                    <a16:creationId xmlns:a16="http://schemas.microsoft.com/office/drawing/2014/main" id="{E7FA3C3D-049B-AB55-B9B4-4E6D7E81C0B3}"/>
                  </a:ext>
                </a:extLst>
              </p:cNvPr>
              <p:cNvSpPr/>
              <p:nvPr/>
            </p:nvSpPr>
            <p:spPr>
              <a:xfrm>
                <a:off x="2000987" y="2716869"/>
                <a:ext cx="3633004" cy="378630"/>
              </a:xfrm>
              <a:prstGeom prst="rect">
                <a:avLst/>
              </a:prstGeom>
            </p:spPr>
            <p:txBody>
              <a:bodyPr wrap="square">
                <a:spAutoFit/>
              </a:bodyPr>
              <a:lstStyle/>
              <a:p>
                <a:pPr defTabSz="514350">
                  <a:defRPr/>
                </a:pPr>
                <a14:m>
                  <m:oMathPara xmlns:m="http://schemas.openxmlformats.org/officeDocument/2006/math">
                    <m:oMathParaPr>
                      <m:jc m:val="centerGroup"/>
                    </m:oMathParaPr>
                    <m:oMath xmlns:m="http://schemas.openxmlformats.org/officeDocument/2006/math">
                      <m:sSub>
                        <m:sSubPr>
                          <m:ctrlPr>
                            <a:rPr lang="en-US" sz="1600" i="1" smtClean="0">
                              <a:solidFill>
                                <a:prstClr val="black"/>
                              </a:solidFill>
                              <a:latin typeface="Cambria Math" panose="02040503050406030204" pitchFamily="18" charset="0"/>
                            </a:rPr>
                          </m:ctrlPr>
                        </m:sSubPr>
                        <m:e>
                          <m:r>
                            <a:rPr lang="en-US" sz="1600" i="1">
                              <a:solidFill>
                                <a:prstClr val="black"/>
                              </a:solidFill>
                              <a:latin typeface="Cambria Math" panose="02040503050406030204" pitchFamily="18" charset="0"/>
                            </a:rPr>
                            <m:t>𝑃</m:t>
                          </m:r>
                        </m:e>
                        <m:sub>
                          <m:r>
                            <a:rPr lang="en-US" sz="1600" i="1">
                              <a:solidFill>
                                <a:prstClr val="black"/>
                              </a:solidFill>
                              <a:latin typeface="Cambria Math" panose="02040503050406030204" pitchFamily="18" charset="0"/>
                            </a:rPr>
                            <m:t>𝑎𝑥𝑖𝑜𝑛</m:t>
                          </m:r>
                        </m:sub>
                      </m:sSub>
                      <m:r>
                        <a:rPr lang="en-US" sz="1600" i="1">
                          <a:solidFill>
                            <a:prstClr val="black"/>
                          </a:solidFill>
                          <a:latin typeface="Cambria Math" panose="02040503050406030204" pitchFamily="18" charset="0"/>
                          <a:ea typeface="Cambria Math" panose="02040503050406030204" pitchFamily="18" charset="0"/>
                        </a:rPr>
                        <m:t>~</m:t>
                      </m:r>
                      <m:sSup>
                        <m:sSupPr>
                          <m:ctrlPr>
                            <a:rPr lang="en-US" sz="1600" i="1">
                              <a:solidFill>
                                <a:prstClr val="black"/>
                              </a:solidFill>
                              <a:latin typeface="Cambria Math" panose="02040503050406030204" pitchFamily="18" charset="0"/>
                              <a:ea typeface="Cambria Math" panose="02040503050406030204" pitchFamily="18" charset="0"/>
                            </a:rPr>
                          </m:ctrlPr>
                        </m:sSupPr>
                        <m:e>
                          <m:sSub>
                            <m:sSubPr>
                              <m:ctrlPr>
                                <a:rPr lang="en-US" sz="1600" i="1">
                                  <a:solidFill>
                                    <a:prstClr val="black"/>
                                  </a:solidFill>
                                  <a:latin typeface="Cambria Math" panose="02040503050406030204" pitchFamily="18" charset="0"/>
                                  <a:ea typeface="Cambria Math" panose="02040503050406030204" pitchFamily="18" charset="0"/>
                                </a:rPr>
                              </m:ctrlPr>
                            </m:sSubPr>
                            <m:e>
                              <m:r>
                                <a:rPr lang="en-US" sz="1600" b="0" i="1" smtClean="0">
                                  <a:solidFill>
                                    <a:prstClr val="black"/>
                                  </a:solidFill>
                                  <a:latin typeface="Cambria Math" panose="02040503050406030204" pitchFamily="18" charset="0"/>
                                  <a:ea typeface="Cambria Math" panose="02040503050406030204" pitchFamily="18" charset="0"/>
                                </a:rPr>
                                <m:t> </m:t>
                              </m:r>
                              <m:r>
                                <a:rPr lang="en-US" sz="1600" i="1">
                                  <a:solidFill>
                                    <a:prstClr val="black"/>
                                  </a:solidFill>
                                  <a:latin typeface="Cambria Math" panose="02040503050406030204" pitchFamily="18" charset="0"/>
                                  <a:ea typeface="Cambria Math" panose="02040503050406030204" pitchFamily="18" charset="0"/>
                                </a:rPr>
                                <m:t>𝑔</m:t>
                              </m:r>
                            </m:e>
                            <m:sub>
                              <m:r>
                                <a:rPr lang="en-US" sz="1600" i="1">
                                  <a:solidFill>
                                    <a:prstClr val="black"/>
                                  </a:solidFill>
                                  <a:latin typeface="Cambria Math" panose="02040503050406030204" pitchFamily="18" charset="0"/>
                                  <a:ea typeface="Cambria Math" panose="02040503050406030204" pitchFamily="18" charset="0"/>
                                </a:rPr>
                                <m:t>𝛾</m:t>
                              </m:r>
                            </m:sub>
                          </m:sSub>
                        </m:e>
                        <m:sup>
                          <m:r>
                            <a:rPr lang="en-US" sz="1600" i="1">
                              <a:solidFill>
                                <a:prstClr val="black"/>
                              </a:solidFill>
                              <a:latin typeface="Cambria Math" panose="02040503050406030204" pitchFamily="18" charset="0"/>
                              <a:ea typeface="Cambria Math" panose="02040503050406030204" pitchFamily="18" charset="0"/>
                            </a:rPr>
                            <m:t>2</m:t>
                          </m:r>
                        </m:sup>
                      </m:sSup>
                      <m:r>
                        <a:rPr lang="en-US" sz="1600" i="1">
                          <a:solidFill>
                            <a:prstClr val="black"/>
                          </a:solidFill>
                          <a:latin typeface="Cambria Math" panose="02040503050406030204" pitchFamily="18" charset="0"/>
                          <a:ea typeface="Cambria Math" panose="02040503050406030204" pitchFamily="18" charset="0"/>
                        </a:rPr>
                        <m:t>∙</m:t>
                      </m:r>
                      <m:sSub>
                        <m:sSubPr>
                          <m:ctrlPr>
                            <a:rPr lang="en-US" sz="1600" i="1">
                              <a:solidFill>
                                <a:prstClr val="black"/>
                              </a:solidFill>
                              <a:latin typeface="Cambria Math" panose="02040503050406030204" pitchFamily="18" charset="0"/>
                              <a:ea typeface="Cambria Math" panose="02040503050406030204" pitchFamily="18" charset="0"/>
                            </a:rPr>
                          </m:ctrlPr>
                        </m:sSubPr>
                        <m:e>
                          <m:r>
                            <a:rPr lang="en-US" sz="1600" i="1">
                              <a:solidFill>
                                <a:prstClr val="black"/>
                              </a:solidFill>
                              <a:latin typeface="Cambria Math" panose="02040503050406030204" pitchFamily="18" charset="0"/>
                              <a:ea typeface="Cambria Math" panose="02040503050406030204" pitchFamily="18" charset="0"/>
                            </a:rPr>
                            <m:t>𝜌</m:t>
                          </m:r>
                        </m:e>
                        <m:sub>
                          <m:r>
                            <a:rPr lang="en-US" sz="1600" i="1">
                              <a:solidFill>
                                <a:prstClr val="black"/>
                              </a:solidFill>
                              <a:latin typeface="Cambria Math" panose="02040503050406030204" pitchFamily="18" charset="0"/>
                              <a:ea typeface="Cambria Math" panose="02040503050406030204" pitchFamily="18" charset="0"/>
                            </a:rPr>
                            <m:t>0</m:t>
                          </m:r>
                        </m:sub>
                      </m:sSub>
                      <m:r>
                        <a:rPr lang="en-US" sz="1600" i="1">
                          <a:solidFill>
                            <a:prstClr val="black"/>
                          </a:solidFill>
                          <a:latin typeface="Cambria Math" panose="02040503050406030204" pitchFamily="18" charset="0"/>
                          <a:ea typeface="Cambria Math" panose="02040503050406030204" pitchFamily="18" charset="0"/>
                        </a:rPr>
                        <m:t>∙</m:t>
                      </m:r>
                      <m:r>
                        <a:rPr lang="en-US" sz="1600" i="1">
                          <a:solidFill>
                            <a:prstClr val="black"/>
                          </a:solidFill>
                          <a:latin typeface="Cambria Math" panose="02040503050406030204" pitchFamily="18" charset="0"/>
                          <a:ea typeface="Cambria Math" panose="02040503050406030204" pitchFamily="18" charset="0"/>
                        </a:rPr>
                        <m:t>𝑓</m:t>
                      </m:r>
                      <m:r>
                        <a:rPr lang="en-US" sz="1600" i="1">
                          <a:solidFill>
                            <a:prstClr val="black"/>
                          </a:solidFill>
                          <a:latin typeface="Cambria Math" panose="02040503050406030204" pitchFamily="18" charset="0"/>
                          <a:ea typeface="Cambria Math" panose="02040503050406030204" pitchFamily="18" charset="0"/>
                        </a:rPr>
                        <m:t>∙</m:t>
                      </m:r>
                      <m:r>
                        <a:rPr lang="en-US" sz="1600" b="0" i="1" smtClean="0">
                          <a:solidFill>
                            <a:prstClr val="black"/>
                          </a:solidFill>
                          <a:latin typeface="Cambria Math" panose="02040503050406030204" pitchFamily="18" charset="0"/>
                          <a:ea typeface="Cambria Math" panose="02040503050406030204" pitchFamily="18" charset="0"/>
                        </a:rPr>
                        <m:t>𝑉</m:t>
                      </m:r>
                      <m:sSup>
                        <m:sSupPr>
                          <m:ctrlPr>
                            <a:rPr lang="en-US" sz="1600" i="1">
                              <a:solidFill>
                                <a:prstClr val="black"/>
                              </a:solidFill>
                              <a:latin typeface="Cambria Math" panose="02040503050406030204" pitchFamily="18" charset="0"/>
                              <a:ea typeface="Cambria Math" panose="02040503050406030204" pitchFamily="18" charset="0"/>
                            </a:rPr>
                          </m:ctrlPr>
                        </m:sSupPr>
                        <m:e>
                          <m:r>
                            <a:rPr lang="en-US" sz="1600" i="1">
                              <a:solidFill>
                                <a:prstClr val="black"/>
                              </a:solidFill>
                              <a:latin typeface="Cambria Math" panose="02040503050406030204" pitchFamily="18" charset="0"/>
                              <a:ea typeface="Cambria Math" panose="02040503050406030204" pitchFamily="18" charset="0"/>
                            </a:rPr>
                            <m:t>∙</m:t>
                          </m:r>
                          <m:sSub>
                            <m:sSubPr>
                              <m:ctrlPr>
                                <a:rPr lang="en-US" sz="1600" i="1">
                                  <a:solidFill>
                                    <a:prstClr val="black"/>
                                  </a:solidFill>
                                  <a:latin typeface="Cambria Math" panose="02040503050406030204" pitchFamily="18" charset="0"/>
                                  <a:ea typeface="Cambria Math" panose="02040503050406030204" pitchFamily="18" charset="0"/>
                                </a:rPr>
                              </m:ctrlPr>
                            </m:sSubPr>
                            <m:e>
                              <m:r>
                                <a:rPr lang="en-US" sz="1600" i="1">
                                  <a:solidFill>
                                    <a:prstClr val="black"/>
                                  </a:solidFill>
                                  <a:latin typeface="Cambria Math" panose="02040503050406030204" pitchFamily="18" charset="0"/>
                                  <a:ea typeface="Cambria Math" panose="02040503050406030204" pitchFamily="18" charset="0"/>
                                </a:rPr>
                                <m:t>𝐵</m:t>
                              </m:r>
                            </m:e>
                            <m:sub>
                              <m:r>
                                <a:rPr lang="en-US" sz="1600" i="1">
                                  <a:solidFill>
                                    <a:prstClr val="black"/>
                                  </a:solidFill>
                                  <a:latin typeface="Cambria Math" panose="02040503050406030204" pitchFamily="18" charset="0"/>
                                  <a:ea typeface="Cambria Math" panose="02040503050406030204" pitchFamily="18" charset="0"/>
                                </a:rPr>
                                <m:t>0</m:t>
                              </m:r>
                            </m:sub>
                          </m:sSub>
                        </m:e>
                        <m:sup>
                          <m:r>
                            <a:rPr lang="en-US" sz="1600" i="1">
                              <a:solidFill>
                                <a:prstClr val="black"/>
                              </a:solidFill>
                              <a:latin typeface="Cambria Math" panose="02040503050406030204" pitchFamily="18" charset="0"/>
                              <a:ea typeface="Cambria Math" panose="02040503050406030204" pitchFamily="18" charset="0"/>
                            </a:rPr>
                            <m:t>2</m:t>
                          </m:r>
                        </m:sup>
                      </m:sSup>
                      <m:r>
                        <a:rPr lang="en-US" sz="1600" i="1">
                          <a:solidFill>
                            <a:prstClr val="black"/>
                          </a:solidFill>
                          <a:latin typeface="Cambria Math" panose="02040503050406030204" pitchFamily="18" charset="0"/>
                          <a:ea typeface="Cambria Math" panose="02040503050406030204" pitchFamily="18" charset="0"/>
                        </a:rPr>
                        <m:t>∙</m:t>
                      </m:r>
                      <m:sSub>
                        <m:sSubPr>
                          <m:ctrlPr>
                            <a:rPr lang="en-US" sz="1600" i="1">
                              <a:solidFill>
                                <a:prstClr val="black"/>
                              </a:solidFill>
                              <a:latin typeface="Cambria Math" panose="02040503050406030204" pitchFamily="18" charset="0"/>
                              <a:ea typeface="Cambria Math" panose="02040503050406030204" pitchFamily="18" charset="0"/>
                            </a:rPr>
                          </m:ctrlPr>
                        </m:sSubPr>
                        <m:e>
                          <m:r>
                            <a:rPr lang="en-US" sz="1600" i="1">
                              <a:solidFill>
                                <a:prstClr val="black"/>
                              </a:solidFill>
                              <a:latin typeface="Cambria Math" panose="02040503050406030204" pitchFamily="18" charset="0"/>
                              <a:ea typeface="Cambria Math" panose="02040503050406030204" pitchFamily="18" charset="0"/>
                            </a:rPr>
                            <m:t>𝑄</m:t>
                          </m:r>
                        </m:e>
                        <m:sub>
                          <m:r>
                            <a:rPr lang="en-US" sz="1600" i="1">
                              <a:solidFill>
                                <a:prstClr val="black"/>
                              </a:solidFill>
                              <a:latin typeface="Cambria Math" panose="02040503050406030204" pitchFamily="18" charset="0"/>
                              <a:ea typeface="Cambria Math" panose="02040503050406030204" pitchFamily="18" charset="0"/>
                            </a:rPr>
                            <m:t>𝐿</m:t>
                          </m:r>
                        </m:sub>
                      </m:sSub>
                      <m:r>
                        <a:rPr lang="en-US" sz="1600">
                          <a:solidFill>
                            <a:prstClr val="black"/>
                          </a:solidFill>
                          <a:latin typeface="Cambria Math" panose="02040503050406030204" pitchFamily="18" charset="0"/>
                          <a:ea typeface="Cambria Math" panose="02040503050406030204" pitchFamily="18" charset="0"/>
                        </a:rPr>
                        <m:t>∙</m:t>
                      </m:r>
                      <m:sSub>
                        <m:sSubPr>
                          <m:ctrlPr>
                            <a:rPr lang="en-US" sz="1600" i="1">
                              <a:solidFill>
                                <a:prstClr val="black"/>
                              </a:solidFill>
                              <a:latin typeface="Cambria Math" panose="02040503050406030204" pitchFamily="18" charset="0"/>
                              <a:ea typeface="Cambria Math" panose="02040503050406030204" pitchFamily="18" charset="0"/>
                            </a:rPr>
                          </m:ctrlPr>
                        </m:sSubPr>
                        <m:e>
                          <m:r>
                            <a:rPr lang="en-US" sz="1600" i="1">
                              <a:solidFill>
                                <a:prstClr val="black"/>
                              </a:solidFill>
                              <a:latin typeface="Cambria Math" panose="02040503050406030204" pitchFamily="18" charset="0"/>
                              <a:ea typeface="Cambria Math" panose="02040503050406030204" pitchFamily="18" charset="0"/>
                            </a:rPr>
                            <m:t>𝐶</m:t>
                          </m:r>
                        </m:e>
                        <m:sub>
                          <m:r>
                            <a:rPr lang="en-US" sz="1600" i="1">
                              <a:solidFill>
                                <a:prstClr val="black"/>
                              </a:solidFill>
                              <a:latin typeface="Cambria Math" panose="02040503050406030204" pitchFamily="18" charset="0"/>
                              <a:ea typeface="Cambria Math" panose="02040503050406030204" pitchFamily="18" charset="0"/>
                            </a:rPr>
                            <m:t>𝑙𝑚𝑛</m:t>
                          </m:r>
                        </m:sub>
                      </m:sSub>
                    </m:oMath>
                  </m:oMathPara>
                </a14:m>
                <a:endParaRPr lang="en-US" sz="1600" dirty="0">
                  <a:solidFill>
                    <a:srgbClr val="00B050"/>
                  </a:solidFill>
                  <a:latin typeface="Calibri" panose="020F0502020204030204"/>
                </a:endParaRPr>
              </a:p>
            </p:txBody>
          </p:sp>
        </mc:Choice>
        <mc:Fallback>
          <p:sp>
            <p:nvSpPr>
              <p:cNvPr id="3" name="Rectangle 2">
                <a:extLst>
                  <a:ext uri="{FF2B5EF4-FFF2-40B4-BE49-F238E27FC236}">
                    <a16:creationId xmlns:a16="http://schemas.microsoft.com/office/drawing/2014/main" id="{E7FA3C3D-049B-AB55-B9B4-4E6D7E81C0B3}"/>
                  </a:ext>
                </a:extLst>
              </p:cNvPr>
              <p:cNvSpPr>
                <a:spLocks noRot="1" noChangeAspect="1" noMove="1" noResize="1" noEditPoints="1" noAdjustHandles="1" noChangeArrowheads="1" noChangeShapeType="1" noTextEdit="1"/>
              </p:cNvSpPr>
              <p:nvPr/>
            </p:nvSpPr>
            <p:spPr>
              <a:xfrm>
                <a:off x="2000987" y="2716869"/>
                <a:ext cx="3633004" cy="378630"/>
              </a:xfrm>
              <a:prstGeom prst="rect">
                <a:avLst/>
              </a:prstGeom>
              <a:blipFill>
                <a:blip r:embed="rId6"/>
                <a:stretch>
                  <a:fillRect b="-4839"/>
                </a:stretch>
              </a:blipFill>
            </p:spPr>
            <p:txBody>
              <a:bodyPr/>
              <a:lstStyle/>
              <a:p>
                <a:r>
                  <a:rPr lang="en-US">
                    <a:noFill/>
                  </a:rPr>
                  <a:t> </a:t>
                </a:r>
              </a:p>
            </p:txBody>
          </p:sp>
        </mc:Fallback>
      </mc:AlternateContent>
    </p:spTree>
    <p:extLst>
      <p:ext uri="{BB962C8B-B14F-4D97-AF65-F5344CB8AC3E}">
        <p14:creationId xmlns:p14="http://schemas.microsoft.com/office/powerpoint/2010/main" val="1403221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5C734B-0067-4CDE-BA3F-A6811AC81072}"/>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102956" y="457191"/>
            <a:ext cx="3501190" cy="4530950"/>
          </a:xfrm>
          <a:prstGeom prst="rect">
            <a:avLst/>
          </a:prstGeom>
        </p:spPr>
      </p:pic>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18C77B43-6B2E-4C81-9884-585C9881048A}"/>
                  </a:ext>
                </a:extLst>
              </p:cNvPr>
              <p:cNvSpPr>
                <a:spLocks noGrp="1"/>
              </p:cNvSpPr>
              <p:nvPr>
                <p:ph idx="1"/>
              </p:nvPr>
            </p:nvSpPr>
            <p:spPr>
              <a:xfrm>
                <a:off x="179208" y="845156"/>
                <a:ext cx="4800654" cy="3887263"/>
              </a:xfrm>
            </p:spPr>
            <p:txBody>
              <a:bodyPr>
                <a:normAutofit/>
              </a:bodyPr>
              <a:lstStyle/>
              <a:p>
                <a:r>
                  <a:rPr lang="en-US" sz="1600" dirty="0">
                    <a:latin typeface="+mn-lt"/>
                  </a:rPr>
                  <a:t>ADMX insert has many systems to optimize scan rate</a:t>
                </a:r>
              </a:p>
              <a:p>
                <a:pPr lvl="1"/>
                <a:r>
                  <a:rPr lang="en-US" dirty="0">
                    <a:latin typeface="+mn-lt"/>
                    <a:sym typeface="Wingdings" panose="05000000000000000000" pitchFamily="2" charset="2"/>
                  </a:rPr>
                  <a:t>8T magnet with 0.5 M bore maximize </a:t>
                </a:r>
                <a14:m>
                  <m:oMath xmlns:m="http://schemas.openxmlformats.org/officeDocument/2006/math">
                    <m:sSup>
                      <m:sSupPr>
                        <m:ctrlPr>
                          <a:rPr lang="en-US" i="1" smtClean="0">
                            <a:latin typeface="+mn-lt"/>
                            <a:sym typeface="Wingdings" panose="05000000000000000000" pitchFamily="2" charset="2"/>
                          </a:rPr>
                        </m:ctrlPr>
                      </m:sSupPr>
                      <m:e>
                        <m:r>
                          <a:rPr lang="en-US" b="0" i="1" smtClean="0">
                            <a:latin typeface="+mn-lt"/>
                            <a:sym typeface="Wingdings" panose="05000000000000000000" pitchFamily="2" charset="2"/>
                          </a:rPr>
                          <m:t>𝐵</m:t>
                        </m:r>
                      </m:e>
                      <m:sup>
                        <m:r>
                          <a:rPr lang="en-US" b="0" i="1" smtClean="0">
                            <a:latin typeface="+mn-lt"/>
                            <a:sym typeface="Wingdings" panose="05000000000000000000" pitchFamily="2" charset="2"/>
                          </a:rPr>
                          <m:t>2</m:t>
                        </m:r>
                      </m:sup>
                    </m:sSup>
                    <m:r>
                      <a:rPr lang="en-US" b="0" i="1" smtClean="0">
                        <a:latin typeface="+mn-lt"/>
                        <a:sym typeface="Wingdings" panose="05000000000000000000" pitchFamily="2" charset="2"/>
                      </a:rPr>
                      <m:t>𝑉</m:t>
                    </m:r>
                  </m:oMath>
                </a14:m>
                <a:r>
                  <a:rPr lang="en-US" dirty="0">
                    <a:latin typeface="+mn-lt"/>
                  </a:rPr>
                  <a:t> </a:t>
                </a:r>
              </a:p>
              <a:p>
                <a:pPr lvl="1"/>
                <a:r>
                  <a:rPr lang="en-US" dirty="0">
                    <a:latin typeface="+mn-lt"/>
                  </a:rPr>
                  <a:t>Helium-3 Dilution Refrigerator </a:t>
                </a:r>
                <a:r>
                  <a:rPr lang="en-US" dirty="0">
                    <a:latin typeface="+mn-lt"/>
                    <a:sym typeface="Wingdings" panose="05000000000000000000" pitchFamily="2" charset="2"/>
                  </a:rPr>
                  <a:t> minimize </a:t>
                </a:r>
                <a14:m>
                  <m:oMath xmlns:m="http://schemas.openxmlformats.org/officeDocument/2006/math">
                    <m:sSub>
                      <m:sSubPr>
                        <m:ctrlPr>
                          <a:rPr lang="en-US" i="1" smtClean="0">
                            <a:latin typeface="+mn-lt"/>
                            <a:sym typeface="Wingdings" panose="05000000000000000000" pitchFamily="2" charset="2"/>
                          </a:rPr>
                        </m:ctrlPr>
                      </m:sSubPr>
                      <m:e>
                        <m:r>
                          <a:rPr lang="en-US" b="0" i="1" smtClean="0">
                            <a:latin typeface="+mn-lt"/>
                            <a:sym typeface="Wingdings" panose="05000000000000000000" pitchFamily="2" charset="2"/>
                          </a:rPr>
                          <m:t>𝑇</m:t>
                        </m:r>
                      </m:e>
                      <m:sub>
                        <m:r>
                          <a:rPr lang="en-US" b="0" i="1" smtClean="0">
                            <a:latin typeface="+mn-lt"/>
                            <a:sym typeface="Wingdings" panose="05000000000000000000" pitchFamily="2" charset="2"/>
                          </a:rPr>
                          <m:t>𝑠𝑦𝑠</m:t>
                        </m:r>
                      </m:sub>
                    </m:sSub>
                  </m:oMath>
                </a14:m>
                <a:endParaRPr lang="en-US" dirty="0">
                  <a:latin typeface="+mn-lt"/>
                </a:endParaRPr>
              </a:p>
              <a:p>
                <a:pPr lvl="1"/>
                <a:r>
                  <a:rPr lang="en-US" dirty="0">
                    <a:latin typeface="+mn-lt"/>
                  </a:rPr>
                  <a:t>Quantum Amplifiers</a:t>
                </a:r>
                <a:r>
                  <a:rPr lang="en-US" dirty="0">
                    <a:latin typeface="+mn-lt"/>
                    <a:sym typeface="Wingdings" panose="05000000000000000000" pitchFamily="2" charset="2"/>
                  </a:rPr>
                  <a:t> amplify signal </a:t>
                </a:r>
              </a:p>
              <a:p>
                <a:pPr lvl="1"/>
                <a:r>
                  <a:rPr lang="en-US" dirty="0">
                    <a:latin typeface="+mn-lt"/>
                    <a:sym typeface="Wingdings" panose="05000000000000000000" pitchFamily="2" charset="2"/>
                  </a:rPr>
                  <a:t>Copper cavity resonator high Q in field</a:t>
                </a:r>
                <a:endParaRPr lang="en-US" dirty="0">
                  <a:latin typeface="+mn-lt"/>
                </a:endParaRPr>
              </a:p>
              <a:p>
                <a:pPr lvl="1"/>
                <a:r>
                  <a:rPr lang="en-US" dirty="0">
                    <a:latin typeface="+mn-lt"/>
                  </a:rPr>
                  <a:t>Cavity tuning rod system</a:t>
                </a:r>
                <a:r>
                  <a:rPr lang="en-US" dirty="0">
                    <a:latin typeface="+mn-lt"/>
                    <a:sym typeface="Wingdings" panose="05000000000000000000" pitchFamily="2" charset="2"/>
                  </a:rPr>
                  <a:t> maximize run length</a:t>
                </a:r>
              </a:p>
              <a:p>
                <a:r>
                  <a:rPr lang="en-US" dirty="0">
                    <a:latin typeface="+mn-lt"/>
                    <a:sym typeface="Wingdings" panose="05000000000000000000" pitchFamily="2" charset="2"/>
                  </a:rPr>
                  <a:t>These systems are then supported by more systems</a:t>
                </a:r>
                <a:endParaRPr lang="en-US" dirty="0">
                  <a:latin typeface="+mn-lt"/>
                </a:endParaRPr>
              </a:p>
              <a:p>
                <a:pPr lvl="1"/>
                <a:r>
                  <a:rPr lang="en-US" dirty="0">
                    <a:latin typeface="+mn-lt"/>
                  </a:rPr>
                  <a:t>Field Cancellation Coil</a:t>
                </a:r>
              </a:p>
              <a:p>
                <a:pPr lvl="1"/>
                <a:r>
                  <a:rPr lang="en-US" dirty="0">
                    <a:latin typeface="+mn-lt"/>
                  </a:rPr>
                  <a:t>RF layout to warm electronics</a:t>
                </a:r>
              </a:p>
              <a:p>
                <a:pPr lvl="1"/>
                <a:r>
                  <a:rPr lang="en-US" dirty="0">
                    <a:latin typeface="+mn-lt"/>
                  </a:rPr>
                  <a:t>Helium Liquefaction plant </a:t>
                </a:r>
              </a:p>
              <a:p>
                <a:pPr lvl="1"/>
                <a:r>
                  <a:rPr lang="en-US" dirty="0">
                    <a:latin typeface="+mn-lt"/>
                  </a:rPr>
                  <a:t>Great Science Operators! </a:t>
                </a:r>
              </a:p>
              <a:p>
                <a:pPr lvl="1"/>
                <a:endParaRPr lang="en-US" dirty="0"/>
              </a:p>
            </p:txBody>
          </p:sp>
        </mc:Choice>
        <mc:Fallback>
          <p:sp>
            <p:nvSpPr>
              <p:cNvPr id="3" name="Content Placeholder 2">
                <a:extLst>
                  <a:ext uri="{FF2B5EF4-FFF2-40B4-BE49-F238E27FC236}">
                    <a16:creationId xmlns:a16="http://schemas.microsoft.com/office/drawing/2014/main" id="{18C77B43-6B2E-4C81-9884-585C9881048A}"/>
                  </a:ext>
                </a:extLst>
              </p:cNvPr>
              <p:cNvSpPr>
                <a:spLocks noGrp="1" noRot="1" noChangeAspect="1" noMove="1" noResize="1" noEditPoints="1" noAdjustHandles="1" noChangeArrowheads="1" noChangeShapeType="1" noTextEdit="1"/>
              </p:cNvSpPr>
              <p:nvPr>
                <p:ph idx="1"/>
              </p:nvPr>
            </p:nvSpPr>
            <p:spPr>
              <a:xfrm>
                <a:off x="179208" y="845156"/>
                <a:ext cx="4800654" cy="3887263"/>
              </a:xfrm>
              <a:blipFill>
                <a:blip r:embed="rId3"/>
                <a:stretch>
                  <a:fillRect l="-1269" t="-1727"/>
                </a:stretch>
              </a:blipFill>
            </p:spPr>
            <p:txBody>
              <a:bodyPr/>
              <a:lstStyle/>
              <a:p>
                <a:r>
                  <a:rPr lang="en-US">
                    <a:noFill/>
                  </a:rPr>
                  <a:t> </a:t>
                </a:r>
              </a:p>
            </p:txBody>
          </p:sp>
        </mc:Fallback>
      </mc:AlternateContent>
      <p:sp>
        <p:nvSpPr>
          <p:cNvPr id="7" name="Title 1">
            <a:extLst>
              <a:ext uri="{FF2B5EF4-FFF2-40B4-BE49-F238E27FC236}">
                <a16:creationId xmlns:a16="http://schemas.microsoft.com/office/drawing/2014/main" id="{37DE46FF-1421-4244-899D-1EB9003B3CBC}"/>
              </a:ext>
            </a:extLst>
          </p:cNvPr>
          <p:cNvSpPr txBox="1">
            <a:spLocks/>
          </p:cNvSpPr>
          <p:nvPr/>
        </p:nvSpPr>
        <p:spPr>
          <a:xfrm>
            <a:off x="179209" y="0"/>
            <a:ext cx="6853381" cy="707525"/>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lvl1pPr algn="l" rtl="0" eaLnBrk="1" latinLnBrk="0" hangingPunct="1">
              <a:lnSpc>
                <a:spcPct val="90000"/>
              </a:lnSpc>
              <a:spcBef>
                <a:spcPct val="0"/>
              </a:spcBef>
              <a:buNone/>
              <a:defRPr kumimoji="0" sz="2400" b="1" kern="120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defTabSz="914400"/>
            <a:r>
              <a:rPr lang="en-US" dirty="0"/>
              <a:t>How does ADMX currently operate?</a:t>
            </a:r>
            <a:br>
              <a:rPr lang="en-US" dirty="0"/>
            </a:br>
            <a:r>
              <a:rPr lang="en-US" b="0" dirty="0"/>
              <a:t>ADMX Insert</a:t>
            </a:r>
            <a:endParaRPr lang="en-US" dirty="0"/>
          </a:p>
        </p:txBody>
      </p:sp>
    </p:spTree>
    <p:extLst>
      <p:ext uri="{BB962C8B-B14F-4D97-AF65-F5344CB8AC3E}">
        <p14:creationId xmlns:p14="http://schemas.microsoft.com/office/powerpoint/2010/main" val="3419950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E9858331-E924-41A5-B485-597BC6E81078}"/>
              </a:ext>
            </a:extLst>
          </p:cNvPr>
          <p:cNvSpPr txBox="1">
            <a:spLocks/>
          </p:cNvSpPr>
          <p:nvPr/>
        </p:nvSpPr>
        <p:spPr>
          <a:xfrm>
            <a:off x="325799" y="849593"/>
            <a:ext cx="4997513" cy="3684985"/>
          </a:xfrm>
          <a:prstGeom prst="rect">
            <a:avLst/>
          </a:prstGeom>
        </p:spPr>
        <p:txBody>
          <a:bodyPr>
            <a:noAutofit/>
          </a:bodyPr>
          <a:lstStyle>
            <a:lvl1pPr marL="342900" indent="-342900" algn="l" defTabSz="457200" rtl="0" eaLnBrk="1" latinLnBrk="0" hangingPunct="1">
              <a:spcBef>
                <a:spcPct val="20000"/>
              </a:spcBef>
              <a:buSzPct val="100000"/>
              <a:buFontTx/>
              <a:buBlip>
                <a:blip r:embed="rId3"/>
              </a:buBlip>
              <a:defRPr sz="2000" kern="1200">
                <a:solidFill>
                  <a:srgbClr val="242424"/>
                </a:solidFill>
                <a:latin typeface="Arial"/>
                <a:ea typeface="+mn-ea"/>
                <a:cs typeface="Arial"/>
              </a:defRPr>
            </a:lvl1pPr>
            <a:lvl2pPr marL="742950" indent="-285750" algn="l" defTabSz="457200" rtl="0" eaLnBrk="1" latinLnBrk="0" hangingPunct="1">
              <a:spcBef>
                <a:spcPct val="20000"/>
              </a:spcBef>
              <a:buSzPct val="100000"/>
              <a:buFontTx/>
              <a:buBlip>
                <a:blip r:embed="rId4"/>
              </a:buBlip>
              <a:defRPr sz="1800" kern="1200">
                <a:solidFill>
                  <a:srgbClr val="242424"/>
                </a:solidFill>
                <a:latin typeface="Arial"/>
                <a:ea typeface="+mn-ea"/>
                <a:cs typeface="Arial"/>
              </a:defRPr>
            </a:lvl2pPr>
            <a:lvl3pPr marL="1143000" indent="-228600" algn="l" defTabSz="457200" rtl="0" eaLnBrk="1" latinLnBrk="0" hangingPunct="1">
              <a:spcBef>
                <a:spcPct val="20000"/>
              </a:spcBef>
              <a:buSzPct val="100000"/>
              <a:buFontTx/>
              <a:buBlip>
                <a:blip r:embed="rId5"/>
              </a:buBlip>
              <a:defRPr sz="1600" kern="1200">
                <a:solidFill>
                  <a:srgbClr val="242424"/>
                </a:solidFill>
                <a:latin typeface="Arial"/>
                <a:ea typeface="+mn-ea"/>
                <a:cs typeface="Arial"/>
              </a:defRPr>
            </a:lvl3pPr>
            <a:lvl4pPr marL="1600200" indent="-228600" algn="l" defTabSz="457200" rtl="0" eaLnBrk="1" latinLnBrk="0" hangingPunct="1">
              <a:spcBef>
                <a:spcPct val="20000"/>
              </a:spcBef>
              <a:buSzPct val="100000"/>
              <a:buFontTx/>
              <a:buBlip>
                <a:blip r:embed="rId6"/>
              </a:buBlip>
              <a:defRPr sz="1400" kern="1200">
                <a:solidFill>
                  <a:srgbClr val="242424"/>
                </a:solidFill>
                <a:latin typeface="Arial"/>
                <a:ea typeface="+mn-ea"/>
                <a:cs typeface="Arial"/>
              </a:defRPr>
            </a:lvl4pPr>
            <a:lvl5pPr marL="2057400" indent="-228600" algn="l" defTabSz="457200" rtl="0" eaLnBrk="1" latinLnBrk="0" hangingPunct="1">
              <a:spcBef>
                <a:spcPct val="20000"/>
              </a:spcBef>
              <a:buSzPct val="100000"/>
              <a:buFontTx/>
              <a:buBlip>
                <a:blip r:embed="rId3"/>
              </a:buBlip>
              <a:defRPr sz="1400" kern="1200">
                <a:solidFill>
                  <a:srgbClr val="242424"/>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buClr>
                <a:schemeClr val="accent1"/>
              </a:buClr>
              <a:buFont typeface="+mj-lt"/>
              <a:buAutoNum type="arabicPeriod"/>
            </a:pPr>
            <a:r>
              <a:rPr lang="en-US" sz="1600" dirty="0">
                <a:latin typeface="+mn-lt"/>
              </a:rPr>
              <a:t>The cavity frequency is scanned over a frequency region until the desired SNR is achieved</a:t>
            </a:r>
          </a:p>
          <a:p>
            <a:pPr>
              <a:spcAft>
                <a:spcPts val="600"/>
              </a:spcAft>
              <a:buClr>
                <a:schemeClr val="accent1"/>
              </a:buClr>
              <a:buFont typeface="+mj-lt"/>
              <a:buAutoNum type="arabicPeriod"/>
            </a:pPr>
            <a:r>
              <a:rPr lang="en-US" sz="1600" dirty="0">
                <a:latin typeface="+mn-lt"/>
              </a:rPr>
              <a:t>The receiver system is periodically characterized to monitor SNR (JPA biasing, NA measurements, etc.)</a:t>
            </a:r>
          </a:p>
          <a:p>
            <a:pPr>
              <a:spcAft>
                <a:spcPts val="600"/>
              </a:spcAft>
              <a:buClr>
                <a:schemeClr val="accent1"/>
              </a:buClr>
              <a:buFont typeface="+mj-lt"/>
              <a:buAutoNum type="arabicPeriod"/>
            </a:pPr>
            <a:r>
              <a:rPr lang="en-US" sz="1600" dirty="0">
                <a:latin typeface="+mn-lt"/>
              </a:rPr>
              <a:t>Examine the combined power spectrum for signs of excess; these can be statistical fluctuations, synthetic signals, RF interference, or axions!</a:t>
            </a:r>
          </a:p>
          <a:p>
            <a:pPr>
              <a:spcAft>
                <a:spcPts val="600"/>
              </a:spcAft>
              <a:buClr>
                <a:schemeClr val="accent1"/>
              </a:buClr>
              <a:buFont typeface="+mj-lt"/>
              <a:buAutoNum type="arabicPeriod"/>
            </a:pPr>
            <a:r>
              <a:rPr lang="en-US" sz="1600" dirty="0">
                <a:latin typeface="+mn-lt"/>
              </a:rPr>
              <a:t>Excess power regions are rescanned to see if they persist</a:t>
            </a:r>
          </a:p>
          <a:p>
            <a:pPr>
              <a:spcAft>
                <a:spcPts val="600"/>
              </a:spcAft>
              <a:buClr>
                <a:schemeClr val="accent1"/>
              </a:buClr>
              <a:buFont typeface="+mj-lt"/>
              <a:buAutoNum type="arabicPeriod"/>
            </a:pPr>
            <a:r>
              <a:rPr lang="en-US" sz="1600" dirty="0">
                <a:latin typeface="+mn-lt"/>
              </a:rPr>
              <a:t>Persistent candidates are subjected to confirmation tests (Ex: scan outside cavity or ramp magnet)</a:t>
            </a:r>
          </a:p>
        </p:txBody>
      </p:sp>
      <p:sp>
        <p:nvSpPr>
          <p:cNvPr id="8" name="Title 1">
            <a:extLst>
              <a:ext uri="{FF2B5EF4-FFF2-40B4-BE49-F238E27FC236}">
                <a16:creationId xmlns:a16="http://schemas.microsoft.com/office/drawing/2014/main" id="{72043190-22B4-48FE-A1B4-799D4E31DBB0}"/>
              </a:ext>
            </a:extLst>
          </p:cNvPr>
          <p:cNvSpPr>
            <a:spLocks noGrp="1"/>
          </p:cNvSpPr>
          <p:nvPr>
            <p:ph type="title"/>
          </p:nvPr>
        </p:nvSpPr>
        <p:spPr>
          <a:xfrm>
            <a:off x="389299" y="83822"/>
            <a:ext cx="8229600" cy="514953"/>
          </a:xfrm>
        </p:spPr>
        <p:txBody>
          <a:bodyPr anchor="ctr"/>
          <a:lstStyle/>
          <a:p>
            <a:r>
              <a:rPr lang="en-US" dirty="0"/>
              <a:t>How Does ADMX Operate?</a:t>
            </a:r>
            <a:br>
              <a:rPr lang="en-US" dirty="0"/>
            </a:br>
            <a:r>
              <a:rPr lang="en-US" b="0" dirty="0"/>
              <a:t>Experimental Cadence</a:t>
            </a:r>
          </a:p>
        </p:txBody>
      </p:sp>
      <p:sp>
        <p:nvSpPr>
          <p:cNvPr id="4" name="TextBox 3">
            <a:extLst>
              <a:ext uri="{FF2B5EF4-FFF2-40B4-BE49-F238E27FC236}">
                <a16:creationId xmlns:a16="http://schemas.microsoft.com/office/drawing/2014/main" id="{49E98D6C-F445-463F-85FC-98F16F7B87FD}"/>
              </a:ext>
            </a:extLst>
          </p:cNvPr>
          <p:cNvSpPr txBox="1"/>
          <p:nvPr/>
        </p:nvSpPr>
        <p:spPr>
          <a:xfrm>
            <a:off x="5951213" y="4146837"/>
            <a:ext cx="1980863" cy="369332"/>
          </a:xfrm>
          <a:prstGeom prst="rect">
            <a:avLst/>
          </a:prstGeom>
          <a:noFill/>
        </p:spPr>
        <p:txBody>
          <a:bodyPr wrap="none" rtlCol="0">
            <a:spAutoFit/>
          </a:bodyPr>
          <a:lstStyle/>
          <a:p>
            <a:r>
              <a:rPr lang="en-US" dirty="0"/>
              <a:t>Example Candidate</a:t>
            </a:r>
          </a:p>
        </p:txBody>
      </p:sp>
      <p:pic>
        <p:nvPicPr>
          <p:cNvPr id="9" name="Picture 8" descr="Chart&#10;&#10;Description automatically generated">
            <a:extLst>
              <a:ext uri="{FF2B5EF4-FFF2-40B4-BE49-F238E27FC236}">
                <a16:creationId xmlns:a16="http://schemas.microsoft.com/office/drawing/2014/main" id="{589109F6-C1A3-4B8E-A671-CC2D5E7C8C33}"/>
              </a:ext>
            </a:extLst>
          </p:cNvPr>
          <p:cNvPicPr>
            <a:picLocks noChangeAspect="1"/>
          </p:cNvPicPr>
          <p:nvPr/>
        </p:nvPicPr>
        <p:blipFill>
          <a:blip r:embed="rId7"/>
          <a:stretch>
            <a:fillRect/>
          </a:stretch>
        </p:blipFill>
        <p:spPr>
          <a:xfrm>
            <a:off x="5388354" y="849593"/>
            <a:ext cx="3366347" cy="3231092"/>
          </a:xfrm>
          <a:prstGeom prst="rect">
            <a:avLst/>
          </a:prstGeom>
        </p:spPr>
      </p:pic>
    </p:spTree>
    <p:extLst>
      <p:ext uri="{BB962C8B-B14F-4D97-AF65-F5344CB8AC3E}">
        <p14:creationId xmlns:p14="http://schemas.microsoft.com/office/powerpoint/2010/main" val="3330064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LNL-PPT-UNC-Template-2015-V07.06-2-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bwMode="auto">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a:spPr>
      <a:bodyPr rtlCol="0" anchor="b">
        <a:prstTxWarp prst="textNoShape">
          <a:avLst/>
        </a:prstTxWarp>
      </a:bodyPr>
      <a:lstStyle>
        <a:defPPr algn="ctr">
          <a:spcBef>
            <a:spcPct val="0"/>
          </a:spcBef>
          <a:defRPr sz="1600" dirty="0">
            <a:solidFill>
              <a:srgbClr val="000000"/>
            </a:solidFill>
          </a:defRPr>
        </a:defPPr>
      </a:lstStyle>
      <a:style>
        <a:lnRef idx="1">
          <a:schemeClr val="accent1"/>
        </a:lnRef>
        <a:fillRef idx="2">
          <a:schemeClr val="accent1"/>
        </a:fillRef>
        <a:effectRef idx="1">
          <a:schemeClr val="accent1"/>
        </a:effectRef>
        <a:fontRef idx="minor">
          <a:schemeClr val="dk1"/>
        </a:fontRef>
      </a:style>
    </a:spDef>
    <a:lnDef>
      <a:spPr>
        <a:ln w="28575" cmpd="sng">
          <a:solidFill>
            <a:schemeClr val="accent1">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2015_PPT_UNC_V8.24_wide-16x9-1</Template>
  <TotalTime>53048</TotalTime>
  <Words>1867</Words>
  <Application>Microsoft Office PowerPoint</Application>
  <PresentationFormat>On-screen Show (16:9)</PresentationFormat>
  <Paragraphs>227</Paragraphs>
  <Slides>25</Slides>
  <Notes>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25</vt:i4>
      </vt:variant>
    </vt:vector>
  </HeadingPairs>
  <TitlesOfParts>
    <vt:vector size="35" baseType="lpstr">
      <vt:lpstr>Arial</vt:lpstr>
      <vt:lpstr>Calibri</vt:lpstr>
      <vt:lpstr>Calibri Light</vt:lpstr>
      <vt:lpstr>Cambria Math</vt:lpstr>
      <vt:lpstr>Lucida Grande</vt:lpstr>
      <vt:lpstr>Open Sans</vt:lpstr>
      <vt:lpstr>Wingdings</vt:lpstr>
      <vt:lpstr>Wingdings 2</vt:lpstr>
      <vt:lpstr>LLNL-PPT-UNC-Template-2015-V07.06-2-16x9</vt:lpstr>
      <vt:lpstr>Office Theme</vt:lpstr>
      <vt:lpstr>The Axion Dark Matter Experiment</vt:lpstr>
      <vt:lpstr>Outline of Today’s Talk</vt:lpstr>
      <vt:lpstr>What are axions?: The Dark Matter Problem and Axions</vt:lpstr>
      <vt:lpstr>PowerPoint Presentation</vt:lpstr>
      <vt:lpstr>PowerPoint Presentation</vt:lpstr>
      <vt:lpstr>How does ADMX operate? Scanning Masses via Tuning Rod</vt:lpstr>
      <vt:lpstr>PowerPoint Presentation</vt:lpstr>
      <vt:lpstr>PowerPoint Presentation</vt:lpstr>
      <vt:lpstr>How Does ADMX Operate? Experimental Cadence</vt:lpstr>
      <vt:lpstr>PowerPoint Presentation</vt:lpstr>
      <vt:lpstr>PowerPoint Presentation</vt:lpstr>
      <vt:lpstr>ADMX Sidecar</vt:lpstr>
      <vt:lpstr>PowerPoint Presentation</vt:lpstr>
      <vt:lpstr>PowerPoint Presentation</vt:lpstr>
      <vt:lpstr>Run 1C and Run 1D cavity pictures</vt:lpstr>
      <vt:lpstr>Run 1D RF layout</vt:lpstr>
      <vt:lpstr>Previous Sidecar Limits</vt:lpstr>
      <vt:lpstr>PowerPoint Presentation</vt:lpstr>
      <vt:lpstr>How does ADMX operate? Cavity Form Factor</vt:lpstr>
      <vt:lpstr>Higher Order Modes</vt:lpstr>
      <vt:lpstr>Quality factor</vt:lpstr>
      <vt:lpstr>Model for Hybrid Superconducting Cavity</vt:lpstr>
      <vt:lpstr>PowerPoint Presentation</vt:lpstr>
      <vt:lpstr>PowerPoint Presentation</vt:lpstr>
      <vt:lpstr>PowerPoint Presentation</vt:lpstr>
    </vt:vector>
  </TitlesOfParts>
  <Company>LLNL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Should not exceed two lines</dc:title>
  <dc:creator>Woollett, Nathan</dc:creator>
  <cp:lastModifiedBy>Thomas Braine</cp:lastModifiedBy>
  <cp:revision>78</cp:revision>
  <cp:lastPrinted>2015-04-28T22:04:16Z</cp:lastPrinted>
  <dcterms:created xsi:type="dcterms:W3CDTF">2018-02-21T00:12:25Z</dcterms:created>
  <dcterms:modified xsi:type="dcterms:W3CDTF">2024-02-20T00:39:53Z</dcterms:modified>
</cp:coreProperties>
</file>