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1544" r:id="rId6"/>
    <p:sldId id="1545" r:id="rId7"/>
    <p:sldId id="1561" r:id="rId8"/>
    <p:sldId id="259" r:id="rId9"/>
    <p:sldId id="260" r:id="rId10"/>
    <p:sldId id="1562" r:id="rId11"/>
    <p:sldId id="261" r:id="rId12"/>
    <p:sldId id="1563" r:id="rId13"/>
    <p:sldId id="1564" r:id="rId14"/>
    <p:sldId id="1565" r:id="rId15"/>
    <p:sldId id="262" r:id="rId16"/>
    <p:sldId id="263" r:id="rId17"/>
    <p:sldId id="1569" r:id="rId18"/>
    <p:sldId id="1566" r:id="rId19"/>
    <p:sldId id="1567" r:id="rId20"/>
    <p:sldId id="264" r:id="rId21"/>
    <p:sldId id="265" r:id="rId22"/>
    <p:sldId id="15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28F"/>
    <a:srgbClr val="002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63032" autoAdjust="0"/>
  </p:normalViewPr>
  <p:slideViewPr>
    <p:cSldViewPr snapToGrid="0">
      <p:cViewPr varScale="1">
        <p:scale>
          <a:sx n="41" d="100"/>
          <a:sy n="41" d="100"/>
        </p:scale>
        <p:origin x="14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5C7F2-B50B-4C46-9CE4-9EBCE0A8A7FE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CD936-45A4-4A8E-A70E-3C07877863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2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1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679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723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430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716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949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503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718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73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773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891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527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828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031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2924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6E7099-7D52-4055-9C6E-F61063175AB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837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6E7099-7D52-4055-9C6E-F61063175AB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2605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6E7099-7D52-4055-9C6E-F61063175AB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224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6E7099-7D52-4055-9C6E-F61063175AB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8745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CD936-45A4-4A8E-A70E-3C078778636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35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03201-9919-4BFE-972A-9811F3576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56853E-3868-436D-B8E6-8F6CE2E03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F7035-190B-4103-A8F0-0B4C81875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51B8D-7E4D-466B-A94D-0C56D8B34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10B5D-5C41-4CEA-A280-B219B16C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8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89DA-2459-4DC1-BECB-AC639F0C9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7504D-5FB8-4C5B-B04D-83698E779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A74AD-F934-4BD2-82BC-70E059B9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81974-615B-4EFB-9624-F2A76988C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CBAB5-EA09-4122-9F54-77EC61828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2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912EA-23D5-4A5E-A76F-B6FE530BE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DF166-6EAE-4F99-A87C-6F3EBD67F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6B773-7E4A-4536-98DC-84633CAAD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79D0B-8F49-4287-B58E-F6530995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EC659-7620-46B6-A532-8B99B1CE6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15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B5E6B-A5BB-4B8F-9679-4661504AD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46C65-4551-4FBA-BFB9-B582B0056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CD646E-D879-4929-B466-CACC80A3F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07C40-6D93-41F5-A33A-6E19A9732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72645-09B9-4B85-9D0A-85642C0C0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85362-2C69-4950-AA74-21339DC18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45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C708-C138-4023-AFDE-6F0B935D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009FB-E906-4AAC-95B9-D3B23424F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62A62-D207-435F-8BA6-3DA2F9D9F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2F8A7-29BA-45F0-B536-A501A95C9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686A31-B4D7-4A10-99F4-92F60BBCB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2245A3-2923-432E-89C8-E70A8210A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9FFCFD-DB52-4835-A074-01EDD30E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DEB52E-5CCB-42E8-8B9D-95568448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288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32E9F-97F1-4C1E-8681-39BECF1F3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66BD9-153A-4C83-BB7A-179BC9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B1136-EE96-4711-B572-EF6D4A1F8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47BD2-3150-4150-9E6D-6FE7EE7C9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02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098DFF-3012-48D5-B881-E07747440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63E157-9145-41B1-AC92-1BEA029F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D01955-EAD8-473F-B361-6502C7C37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34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C7D58-70EA-408D-B56A-B0C8AD9D7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C13B3-D421-45A0-805D-9DE53882E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1F856-A4F9-4209-A718-26F49AF31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1DA7EE-BF71-4A34-9ADA-D4C957CB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92803-443E-4ECF-B046-83BA5F413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8B7D2-6097-4595-A4F3-670D97B9D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29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2B9FE-1EE0-41D8-A7A3-CDDEE881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F31871-530A-4CF7-B04A-CCB86B29F6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0474-EA0B-4B6B-818A-C6BF13250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32B78-F4A1-46B5-9EE3-B2AB70F1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37B88-FDAE-48AD-9234-5E14A2245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3730F-9662-417A-9AFF-F9285DB0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2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2A557-7620-42DB-B099-592B30365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BC25EF-5FC1-470B-B9AA-2B23D9A01C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4D1A4-F433-4807-BD8F-1B28373FD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4C373-2E2E-405F-8B4A-E17B66519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94E5F-BFB4-457F-938B-3CCB7488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92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7E59DB-8707-471A-A290-74C990B61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C12A29-5156-4787-A159-662902BA2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19896-4384-44F7-A21C-C579477CB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36BBA-E975-41B1-BE70-5A2D1CB7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E116-DB08-461F-B4B9-F2F753442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174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562" y="669638"/>
            <a:ext cx="10971684" cy="35176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GB" sz="2540" b="0" strike="noStrike" spc="-1">
              <a:solidFill>
                <a:srgbClr val="ECECEC"/>
              </a:solidFill>
              <a:latin typeface="Arial" panose="020B0604020202090204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ubTitle"/>
          </p:nvPr>
        </p:nvSpPr>
        <p:spPr>
          <a:xfrm>
            <a:off x="609562" y="3324818"/>
            <a:ext cx="10971684" cy="53598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GB" sz="3870" b="0" strike="noStrike" spc="-1">
              <a:latin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104109555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173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2128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961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241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352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5926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3816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7473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1075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5691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115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F4D12A-D66C-4870-B8D8-2A2AFBC92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F03880-B847-42F4-81ED-D5877C521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4C928-F440-4F2A-9FCC-5ED7FBD3D8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35532-CD8C-47AF-8D4E-DFBA2E145E6B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07428-F7A1-49B9-8374-CD28253E5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FAFFD-3425-4E5C-9913-2E65C55D0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763A1-C313-4CA0-9592-E5058CE34A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296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08534CC-B6A1-4956-9A62-5613AC6B9571}" type="datetimeFigureOut">
              <a:rPr lang="tr-TR" smtClean="0"/>
              <a:t>18.11.2024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C702906-0637-4113-BAA0-759CCAF4DBFB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139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ic.github.io/tutorial-setting-up-environment/" TargetMode="External"/><Relationship Id="rId13" Type="http://schemas.openxmlformats.org/officeDocument/2006/relationships/hyperlink" Target="https://github.com/cipriangal/eicGenTutorials" TargetMode="External"/><Relationship Id="rId3" Type="http://schemas.openxmlformats.org/officeDocument/2006/relationships/hyperlink" Target="https://github.com/eic/epic" TargetMode="External"/><Relationship Id="rId7" Type="http://schemas.openxmlformats.org/officeDocument/2006/relationships/hyperlink" Target="https://www.youtube.com/@eicusergroup1532" TargetMode="External"/><Relationship Id="rId12" Type="http://schemas.openxmlformats.org/officeDocument/2006/relationships/hyperlink" Target="https://eic.github.io/tutorial-analysi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ithub.com/AIDAsoft/DD4hep" TargetMode="External"/><Relationship Id="rId11" Type="http://schemas.openxmlformats.org/officeDocument/2006/relationships/hyperlink" Target="https://eic.github.io/tutorial-jana2/" TargetMode="External"/><Relationship Id="rId5" Type="http://schemas.openxmlformats.org/officeDocument/2006/relationships/hyperlink" Target="https://github.com/eic/EDM4eic" TargetMode="External"/><Relationship Id="rId15" Type="http://schemas.openxmlformats.org/officeDocument/2006/relationships/hyperlink" Target="https://lists.bnl.gov/mailman/listinfo/eic-projdet-compsw-l" TargetMode="External"/><Relationship Id="rId10" Type="http://schemas.openxmlformats.org/officeDocument/2006/relationships/hyperlink" Target="https://eic.github.io/tutorial-simulations-using-ddsim-and-geant4/" TargetMode="External"/><Relationship Id="rId4" Type="http://schemas.openxmlformats.org/officeDocument/2006/relationships/hyperlink" Target="https://github.com/eic/EICrecon" TargetMode="External"/><Relationship Id="rId9" Type="http://schemas.openxmlformats.org/officeDocument/2006/relationships/hyperlink" Target="https://eic.github.io/tutorial-geometry-development-using-dd4hep/" TargetMode="External"/><Relationship Id="rId14" Type="http://schemas.openxmlformats.org/officeDocument/2006/relationships/hyperlink" Target="https://chat.epic-eic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bnl.gov/event/24804/contributions/97254/attachments/57706/99121/ePIC_SVT_simulation_F2F_Oxford_24100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github.com/eic/epic/tree/main/compact/tracking" TargetMode="External"/><Relationship Id="rId2" Type="http://schemas.openxmlformats.org/officeDocument/2006/relationships/tags" Target="../tags/tag2.xml"/><Relationship Id="rId16" Type="http://schemas.openxmlformats.org/officeDocument/2006/relationships/image" Target="../media/image70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2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bnl.gov/event/23878/contributions/93119/attachments/55368/94740/24-06-19_ePIC_SVT_OB_JGlover_r1.pdf" TargetMode="External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Tunat66/epicUK/tree/UK_Contributio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ndico.bnl.gov/event/23274/contributions/96308/attachments/57308/98404/InternationalPresentation_CADDesignsInDD4Hep.ppt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hyperlink" Target="https://github.com/eic/detector_benchmarks/tree/master/benchmarks/tracking_performanc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ithub.com/eic/detector_benchmarks/tree/master/benchmarks/tracking_performances" TargetMode="Externa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5D67C7-3402-4F2F-B34C-DAD521419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162" y="5770116"/>
            <a:ext cx="2968024" cy="91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SVT – Simulation Updates and Next Steps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8D4913-5CDF-4FC1-A86D-36556C623070}"/>
              </a:ext>
            </a:extLst>
          </p:cNvPr>
          <p:cNvSpPr txBox="1"/>
          <p:nvPr/>
        </p:nvSpPr>
        <p:spPr>
          <a:xfrm>
            <a:off x="421908" y="1276549"/>
            <a:ext cx="1052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ea typeface="Tahoma" panose="020B0604030504040204" pitchFamily="34" charset="0"/>
                <a:cs typeface="Tahoma" panose="020B0604030504040204" pitchFamily="34" charset="0"/>
              </a:rPr>
              <a:t>Sam Henry, </a:t>
            </a:r>
            <a:r>
              <a:rPr lang="en-GB" sz="2400" i="1" dirty="0">
                <a:ea typeface="Tahoma" panose="020B0604030504040204" pitchFamily="34" charset="0"/>
                <a:cs typeface="Tahoma" panose="020B0604030504040204" pitchFamily="34" charset="0"/>
              </a:rPr>
              <a:t>Tuna </a:t>
            </a:r>
            <a:r>
              <a:rPr lang="en-GB" sz="2400" i="1" dirty="0" err="1">
                <a:ea typeface="Tahoma" panose="020B0604030504040204" pitchFamily="34" charset="0"/>
                <a:cs typeface="Tahoma" panose="020B0604030504040204" pitchFamily="34" charset="0"/>
              </a:rPr>
              <a:t>Tasali</a:t>
            </a:r>
            <a:r>
              <a:rPr lang="en-GB" sz="2400" i="1" dirty="0">
                <a:ea typeface="Tahoma" panose="020B0604030504040204" pitchFamily="34" charset="0"/>
                <a:cs typeface="Tahoma" panose="020B0604030504040204" pitchFamily="34" charset="0"/>
              </a:rPr>
              <a:t>, Long Li </a:t>
            </a:r>
          </a:p>
        </p:txBody>
      </p:sp>
      <p:grpSp>
        <p:nvGrpSpPr>
          <p:cNvPr id="7" name="Grup 8">
            <a:extLst>
              <a:ext uri="{FF2B5EF4-FFF2-40B4-BE49-F238E27FC236}">
                <a16:creationId xmlns:a16="http://schemas.microsoft.com/office/drawing/2014/main" id="{2B70F4DF-97EF-44E8-B107-FF87DC4358B2}"/>
              </a:ext>
            </a:extLst>
          </p:cNvPr>
          <p:cNvGrpSpPr/>
          <p:nvPr/>
        </p:nvGrpSpPr>
        <p:grpSpPr>
          <a:xfrm>
            <a:off x="6224578" y="5508264"/>
            <a:ext cx="2593133" cy="1116957"/>
            <a:chOff x="9803353" y="164791"/>
            <a:chExt cx="2593133" cy="1116957"/>
          </a:xfrm>
        </p:grpSpPr>
        <p:pic>
          <p:nvPicPr>
            <p:cNvPr id="8" name="Picture 2" descr="ePIC (Public) · The ePIC Collaboration Website">
              <a:extLst>
                <a:ext uri="{FF2B5EF4-FFF2-40B4-BE49-F238E27FC236}">
                  <a16:creationId xmlns:a16="http://schemas.microsoft.com/office/drawing/2014/main" id="{2D5222A2-3F7A-4561-90A2-D27A38F15B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353" y="164791"/>
              <a:ext cx="1551329" cy="1116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Metin kutusu 10">
              <a:extLst>
                <a:ext uri="{FF2B5EF4-FFF2-40B4-BE49-F238E27FC236}">
                  <a16:creationId xmlns:a16="http://schemas.microsoft.com/office/drawing/2014/main" id="{1D283C4A-86A6-4B94-830D-D1A70F031453}"/>
                </a:ext>
              </a:extLst>
            </p:cNvPr>
            <p:cNvSpPr txBox="1"/>
            <p:nvPr/>
          </p:nvSpPr>
          <p:spPr>
            <a:xfrm>
              <a:off x="11214904" y="423000"/>
              <a:ext cx="1181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480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UK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EDBBC56-6552-43B4-9750-21F4A2D72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344" y="3841645"/>
            <a:ext cx="4353600" cy="913238"/>
          </a:xfrm>
          <a:prstGeom prst="rect">
            <a:avLst/>
          </a:prstGeom>
        </p:spPr>
      </p:pic>
      <p:pic>
        <p:nvPicPr>
          <p:cNvPr id="11" name="Resim 6">
            <a:extLst>
              <a:ext uri="{FF2B5EF4-FFF2-40B4-BE49-F238E27FC236}">
                <a16:creationId xmlns:a16="http://schemas.microsoft.com/office/drawing/2014/main" id="{06499718-DF8D-43DA-B728-3904D58F2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4031" y="1468035"/>
            <a:ext cx="3793826" cy="13583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67ADF-6395-4FB0-8A3E-84B379AF39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711" y="1431930"/>
            <a:ext cx="2968025" cy="2275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CC7F4B-B73B-4970-B22D-433E09D10B13}"/>
              </a:ext>
            </a:extLst>
          </p:cNvPr>
          <p:cNvSpPr txBox="1"/>
          <p:nvPr/>
        </p:nvSpPr>
        <p:spPr>
          <a:xfrm>
            <a:off x="834301" y="3181150"/>
            <a:ext cx="62908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Simulation software and the SVT outer barrels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Simulations with Fun4All (Long Li)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Converting CAD to DD4HEP (Tuna </a:t>
            </a:r>
            <a:r>
              <a:rPr lang="en-GB" sz="2400" dirty="0" err="1"/>
              <a:t>Tasali</a:t>
            </a:r>
            <a:r>
              <a:rPr lang="en-GB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Material thickness mapping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Update to epic simulation geometry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Tracking performance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Next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37109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Simulation Software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06D804D-4AA7-45AE-87F5-D0A0C391E88E}"/>
              </a:ext>
            </a:extLst>
          </p:cNvPr>
          <p:cNvSpPr txBox="1">
            <a:spLocks/>
          </p:cNvSpPr>
          <p:nvPr/>
        </p:nvSpPr>
        <p:spPr>
          <a:xfrm>
            <a:off x="317070" y="1322878"/>
            <a:ext cx="11654443" cy="5281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Repositories: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8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EPIC Geometry:</a:t>
            </a:r>
            <a:r>
              <a:rPr lang="en-GB" sz="1800" dirty="0"/>
              <a:t> </a:t>
            </a:r>
            <a:r>
              <a:rPr lang="en-GB" sz="1800" dirty="0">
                <a:hlinkClick r:id="rId3"/>
              </a:rPr>
              <a:t>https://github.com/eic/epic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err="1"/>
              <a:t>EICRecon</a:t>
            </a:r>
            <a:r>
              <a:rPr lang="en-GB" sz="1800" b="1" dirty="0"/>
              <a:t>:</a:t>
            </a:r>
            <a:r>
              <a:rPr lang="en-GB" sz="1800" dirty="0"/>
              <a:t> </a:t>
            </a:r>
            <a:r>
              <a:rPr lang="en-GB" sz="1800" dirty="0">
                <a:hlinkClick r:id="rId4"/>
              </a:rPr>
              <a:t>https://github.com/eic/EICrecon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EDM4eic:</a:t>
            </a:r>
            <a:r>
              <a:rPr lang="en-GB" sz="1800" dirty="0"/>
              <a:t> </a:t>
            </a:r>
            <a:r>
              <a:rPr lang="en-GB" sz="1800" dirty="0">
                <a:hlinkClick r:id="rId5"/>
              </a:rPr>
              <a:t>https://github.com/eic/EDM4eic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DD4hep:</a:t>
            </a:r>
            <a:r>
              <a:rPr lang="en-GB" sz="1800" dirty="0"/>
              <a:t> </a:t>
            </a:r>
            <a:r>
              <a:rPr lang="en-GB" sz="1800" dirty="0">
                <a:hlinkClick r:id="rId6"/>
              </a:rPr>
              <a:t>https://github.com/AIDAsoft/DD4hep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Tutorials: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hlinkClick r:id="rId7"/>
              </a:rPr>
              <a:t>https://www.youtube.com/@eicusergroup1532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hlinkClick r:id="rId8"/>
              </a:rPr>
              <a:t>https://eic.github.io/tutorial-setting-up-environment/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hlinkClick r:id="rId9"/>
              </a:rPr>
              <a:t>https://eic.github.io/tutorial-geometry-development-using-dd4hep/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hlinkClick r:id="rId10"/>
              </a:rPr>
              <a:t>https://eic.github.io/tutorial-simulations-using-ddsim-and-geant4/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hlinkClick r:id="rId11"/>
              </a:rPr>
              <a:t>https://eic.github.io/tutorial-jana2/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hlinkClick r:id="rId12"/>
              </a:rPr>
              <a:t>https://eic.github.io/tutorial-analysis/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hlinkClick r:id="rId13"/>
              </a:rPr>
              <a:t>https://github.com/cipriangal/eicGenTutorials</a:t>
            </a:r>
            <a:r>
              <a:rPr lang="en-GB" sz="1800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err="1"/>
              <a:t>Mattermost</a:t>
            </a:r>
            <a:r>
              <a:rPr lang="en-GB" sz="1800" b="1" dirty="0"/>
              <a:t> forum:</a:t>
            </a:r>
            <a:r>
              <a:rPr lang="en-GB" sz="1800" dirty="0"/>
              <a:t> </a:t>
            </a:r>
            <a:r>
              <a:rPr lang="en-GB" sz="1800" dirty="0">
                <a:hlinkClick r:id="rId14"/>
              </a:rPr>
              <a:t>https://chat.epic-eic.org/</a:t>
            </a:r>
            <a:r>
              <a:rPr lang="en-GB" sz="1800" dirty="0"/>
              <a:t> (helpdesk channel)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Software and computing mailing list:</a:t>
            </a:r>
            <a:r>
              <a:rPr lang="en-GB" sz="1800" dirty="0"/>
              <a:t> </a:t>
            </a:r>
            <a:r>
              <a:rPr lang="en-GB" sz="1800" dirty="0">
                <a:hlinkClick r:id="rId15"/>
              </a:rPr>
              <a:t>https://lists.bnl.gov/mailman/listinfo/eic-projdet-compsw-l</a:t>
            </a:r>
            <a:r>
              <a:rPr lang="en-GB" sz="1800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193835-F028-4CD4-B817-29F30DDDBFC1}"/>
              </a:ext>
            </a:extLst>
          </p:cNvPr>
          <p:cNvSpPr/>
          <p:nvPr/>
        </p:nvSpPr>
        <p:spPr>
          <a:xfrm>
            <a:off x="6904290" y="1756611"/>
            <a:ext cx="5109410" cy="3192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44DB38-F708-4274-A091-6A8CA9FDD28F}"/>
              </a:ext>
            </a:extLst>
          </p:cNvPr>
          <p:cNvSpPr txBox="1"/>
          <p:nvPr/>
        </p:nvSpPr>
        <p:spPr>
          <a:xfrm>
            <a:off x="6904290" y="136980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solidFill>
                  <a:srgbClr val="2F528F"/>
                </a:solidFill>
              </a:rPr>
              <a:t>eic</a:t>
            </a:r>
            <a:r>
              <a:rPr lang="en-GB" dirty="0">
                <a:solidFill>
                  <a:srgbClr val="2F528F"/>
                </a:solidFill>
              </a:rPr>
              <a:t>-shell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D7336B-9EF0-46CA-8312-E39CB2F4E41B}"/>
              </a:ext>
            </a:extLst>
          </p:cNvPr>
          <p:cNvSpPr txBox="1"/>
          <p:nvPr/>
        </p:nvSpPr>
        <p:spPr>
          <a:xfrm>
            <a:off x="7072732" y="1785474"/>
            <a:ext cx="1899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.</a:t>
            </a:r>
            <a:r>
              <a:rPr lang="en-GB" dirty="0" err="1"/>
              <a:t>hepmc</a:t>
            </a:r>
            <a:r>
              <a:rPr lang="en-GB" dirty="0"/>
              <a:t> event files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11CAC3-75F3-40B5-8D32-1D93C7CDBE5F}"/>
              </a:ext>
            </a:extLst>
          </p:cNvPr>
          <p:cNvSpPr txBox="1"/>
          <p:nvPr/>
        </p:nvSpPr>
        <p:spPr>
          <a:xfrm>
            <a:off x="7433679" y="2491235"/>
            <a:ext cx="37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ddsim</a:t>
            </a:r>
            <a:r>
              <a:rPr lang="en-GB" dirty="0"/>
              <a:t> (Geant4 in DD4HEP framework)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2C4141-0632-486C-8DBD-FC5CF230056B}"/>
              </a:ext>
            </a:extLst>
          </p:cNvPr>
          <p:cNvSpPr txBox="1"/>
          <p:nvPr/>
        </p:nvSpPr>
        <p:spPr>
          <a:xfrm>
            <a:off x="9778630" y="1742465"/>
            <a:ext cx="1530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epic geometry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E4855B-9AD5-4206-83DA-AA4AFF190124}"/>
              </a:ext>
            </a:extLst>
          </p:cNvPr>
          <p:cNvSpPr txBox="1"/>
          <p:nvPr/>
        </p:nvSpPr>
        <p:spPr>
          <a:xfrm>
            <a:off x="7072732" y="3168134"/>
            <a:ext cx="4895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eicrecon</a:t>
            </a:r>
            <a:r>
              <a:rPr lang="en-GB" dirty="0"/>
              <a:t> (event reconstruction – ACTS framework)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E09252-83EF-4BBA-8500-17FBF35C369C}"/>
              </a:ext>
            </a:extLst>
          </p:cNvPr>
          <p:cNvSpPr txBox="1"/>
          <p:nvPr/>
        </p:nvSpPr>
        <p:spPr>
          <a:xfrm>
            <a:off x="7435675" y="3724412"/>
            <a:ext cx="2029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.edm4hep.root files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691577-EEF3-4AC1-AEF1-8FBE996F9BFD}"/>
              </a:ext>
            </a:extLst>
          </p:cNvPr>
          <p:cNvSpPr txBox="1"/>
          <p:nvPr/>
        </p:nvSpPr>
        <p:spPr>
          <a:xfrm>
            <a:off x="7662080" y="4280690"/>
            <a:ext cx="2759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Analyse with root or </a:t>
            </a:r>
            <a:r>
              <a:rPr lang="en-GB" dirty="0" err="1"/>
              <a:t>pyroot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4471117-B258-4B02-A3CA-0177B9B5F31C}"/>
              </a:ext>
            </a:extLst>
          </p:cNvPr>
          <p:cNvCxnSpPr/>
          <p:nvPr/>
        </p:nvCxnSpPr>
        <p:spPr>
          <a:xfrm>
            <a:off x="7930985" y="2154806"/>
            <a:ext cx="176463" cy="336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47DC90-2FA1-4AAA-B9C2-D0ACC6567FA7}"/>
              </a:ext>
            </a:extLst>
          </p:cNvPr>
          <p:cNvCxnSpPr/>
          <p:nvPr/>
        </p:nvCxnSpPr>
        <p:spPr>
          <a:xfrm flipH="1">
            <a:off x="10160837" y="2120763"/>
            <a:ext cx="260845" cy="387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BFFC866-00BA-4FE3-924B-CF511CB26E00}"/>
              </a:ext>
            </a:extLst>
          </p:cNvPr>
          <p:cNvCxnSpPr/>
          <p:nvPr/>
        </p:nvCxnSpPr>
        <p:spPr>
          <a:xfrm>
            <a:off x="8450280" y="2846421"/>
            <a:ext cx="0" cy="35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A791232-D2D8-4938-9C4D-6ADB23E62844}"/>
              </a:ext>
            </a:extLst>
          </p:cNvPr>
          <p:cNvCxnSpPr>
            <a:endCxn id="19" idx="0"/>
          </p:cNvCxnSpPr>
          <p:nvPr/>
        </p:nvCxnSpPr>
        <p:spPr>
          <a:xfrm>
            <a:off x="8450280" y="3537466"/>
            <a:ext cx="0" cy="186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4F8AF23-B5BA-4C61-BDE5-6A4B417BC2F4}"/>
              </a:ext>
            </a:extLst>
          </p:cNvPr>
          <p:cNvCxnSpPr>
            <a:stCxn id="19" idx="2"/>
          </p:cNvCxnSpPr>
          <p:nvPr/>
        </p:nvCxnSpPr>
        <p:spPr>
          <a:xfrm>
            <a:off x="8450280" y="4093744"/>
            <a:ext cx="0" cy="245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00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SVT Simulation – first results with Fun4All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A028C0-6C49-45D0-8637-EF015F78CABA}"/>
              </a:ext>
            </a:extLst>
          </p:cNvPr>
          <p:cNvSpPr txBox="1"/>
          <p:nvPr/>
        </p:nvSpPr>
        <p:spPr>
          <a:xfrm>
            <a:off x="986589" y="1085635"/>
            <a:ext cx="92161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  <a:r>
              <a:rPr lang="en-GB" dirty="0">
                <a:hlinkClick r:id="rId3"/>
              </a:rPr>
              <a:t>https://indico.bnl.gov/event/24804/contributions/97254/attachments/57706/99121/ePIC_SVT_simulation_F2F_Oxford_241003.pdf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143CA-DA91-4529-AD8C-C076C85F2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6219" y="2250460"/>
            <a:ext cx="7277474" cy="4007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97D932-C57A-46D4-B1D1-C05067F7DFF0}"/>
              </a:ext>
            </a:extLst>
          </p:cNvPr>
          <p:cNvSpPr txBox="1"/>
          <p:nvPr/>
        </p:nvSpPr>
        <p:spPr>
          <a:xfrm>
            <a:off x="433137" y="2733575"/>
            <a:ext cx="305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See slides by Long Li:</a:t>
            </a:r>
          </a:p>
        </p:txBody>
      </p:sp>
    </p:spTree>
    <p:extLst>
      <p:ext uri="{BB962C8B-B14F-4D97-AF65-F5344CB8AC3E}">
        <p14:creationId xmlns:p14="http://schemas.microsoft.com/office/powerpoint/2010/main" val="3707655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 rot="5400000">
            <a:off x="3534426" y="708072"/>
            <a:ext cx="3067285" cy="3029654"/>
            <a:chOff x="6587" y="1484"/>
            <a:chExt cx="3090" cy="2923"/>
          </a:xfrm>
        </p:grpSpPr>
        <p:sp>
          <p:nvSpPr>
            <p:cNvPr id="16" name="Oval 15"/>
            <p:cNvSpPr/>
            <p:nvPr/>
          </p:nvSpPr>
          <p:spPr>
            <a:xfrm>
              <a:off x="7880" y="2608"/>
              <a:ext cx="470" cy="459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17" name="Oval 16"/>
            <p:cNvSpPr/>
            <p:nvPr>
              <p:custDataLst>
                <p:tags r:id="rId4"/>
              </p:custDataLst>
            </p:nvPr>
          </p:nvSpPr>
          <p:spPr>
            <a:xfrm>
              <a:off x="7810" y="2533"/>
              <a:ext cx="609" cy="621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18" name="Oval 17"/>
            <p:cNvSpPr/>
            <p:nvPr>
              <p:custDataLst>
                <p:tags r:id="rId5"/>
              </p:custDataLst>
            </p:nvPr>
          </p:nvSpPr>
          <p:spPr>
            <a:xfrm>
              <a:off x="7730" y="2450"/>
              <a:ext cx="761" cy="786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19" name="Oval 18"/>
            <p:cNvSpPr/>
            <p:nvPr>
              <p:custDataLst>
                <p:tags r:id="rId6"/>
              </p:custDataLst>
            </p:nvPr>
          </p:nvSpPr>
          <p:spPr>
            <a:xfrm>
              <a:off x="7570" y="2310"/>
              <a:ext cx="1080" cy="1068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20" name="Oval 19"/>
            <p:cNvSpPr/>
            <p:nvPr>
              <p:custDataLst>
                <p:tags r:id="rId7"/>
              </p:custDataLst>
            </p:nvPr>
          </p:nvSpPr>
          <p:spPr>
            <a:xfrm>
              <a:off x="7348" y="2128"/>
              <a:ext cx="1526" cy="1450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21" name="Oval 20"/>
            <p:cNvSpPr/>
            <p:nvPr>
              <p:custDataLst>
                <p:tags r:id="rId8"/>
              </p:custDataLst>
            </p:nvPr>
          </p:nvSpPr>
          <p:spPr>
            <a:xfrm>
              <a:off x="7065" y="1860"/>
              <a:ext cx="2103" cy="1963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23" name="Oval 22"/>
            <p:cNvSpPr/>
            <p:nvPr>
              <p:custDataLst>
                <p:tags r:id="rId9"/>
              </p:custDataLst>
            </p:nvPr>
          </p:nvSpPr>
          <p:spPr>
            <a:xfrm>
              <a:off x="6889" y="1625"/>
              <a:ext cx="2456" cy="2398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24" name="Oval 23"/>
            <p:cNvSpPr/>
            <p:nvPr>
              <p:custDataLst>
                <p:tags r:id="rId10"/>
              </p:custDataLst>
            </p:nvPr>
          </p:nvSpPr>
          <p:spPr>
            <a:xfrm>
              <a:off x="6772" y="1484"/>
              <a:ext cx="2690" cy="268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25" name="Oval 24"/>
            <p:cNvSpPr/>
            <p:nvPr>
              <p:custDataLst>
                <p:tags r:id="rId11"/>
              </p:custDataLst>
            </p:nvPr>
          </p:nvSpPr>
          <p:spPr>
            <a:xfrm>
              <a:off x="7974" y="2704"/>
              <a:ext cx="271" cy="26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  <p:sp>
          <p:nvSpPr>
            <p:cNvPr id="26" name="Rectangles 25"/>
            <p:cNvSpPr/>
            <p:nvPr/>
          </p:nvSpPr>
          <p:spPr>
            <a:xfrm>
              <a:off x="6587" y="2821"/>
              <a:ext cx="3090" cy="1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77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" y="-608"/>
            <a:ext cx="12279890" cy="468911"/>
          </a:xfrm>
        </p:spPr>
        <p:txBody>
          <a:bodyPr wrap="square"/>
          <a:lstStyle/>
          <a:p>
            <a:r>
              <a:rPr lang="en-US" sz="3386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Geometry description of Tracking system in Fun4All</a:t>
            </a:r>
          </a:p>
        </p:txBody>
      </p:sp>
      <p:sp>
        <p:nvSpPr>
          <p:cNvPr id="211" name="TextShape 1"/>
          <p:cNvSpPr txBox="1"/>
          <p:nvPr/>
        </p:nvSpPr>
        <p:spPr>
          <a:xfrm>
            <a:off x="10912737" y="6657057"/>
            <a:ext cx="1277859" cy="20289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6CF5F9E-2D11-40A2-87B1-87E747E804A1}" type="slidenum">
              <a:rPr lang="en-GB" sz="1330" b="1" spc="-1">
                <a:solidFill>
                  <a:srgbClr val="767676"/>
                </a:solidFill>
                <a:latin typeface="Calibri"/>
                <a:ea typeface="MS PGothic"/>
              </a:rPr>
              <a:t>4</a:t>
            </a:fld>
            <a:endParaRPr lang="en-GB" sz="1330" spc="-1">
              <a:latin typeface="Times New Roman" panose="02020503050405090304"/>
            </a:endParaRP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68515" y="690408"/>
            <a:ext cx="3915895" cy="3066517"/>
          </a:xfrm>
          <a:prstGeom prst="rect">
            <a:avLst/>
          </a:prstGeom>
        </p:spPr>
      </p:pic>
      <p:sp>
        <p:nvSpPr>
          <p:cNvPr id="28" name="Text Box 27"/>
          <p:cNvSpPr txBox="1"/>
          <p:nvPr/>
        </p:nvSpPr>
        <p:spPr>
          <a:xfrm>
            <a:off x="6709995" y="971486"/>
            <a:ext cx="1804737" cy="2437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93" dirty="0">
                <a:solidFill>
                  <a:srgbClr val="00B0F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Beam pipe</a:t>
            </a:r>
          </a:p>
          <a:p>
            <a:pPr algn="l"/>
            <a:endParaRPr lang="en-US" sz="1693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en-US" sz="1693" dirty="0">
                <a:solidFill>
                  <a:srgbClr val="FFFF00"/>
                </a:solidFill>
                <a:highlight>
                  <a:srgbClr val="000080"/>
                </a:highlight>
                <a:latin typeface="Times New Roman" panose="02020503050405090304" pitchFamily="18" charset="0"/>
                <a:cs typeface="Times New Roman" panose="02020503050405090304" pitchFamily="18" charset="0"/>
              </a:rPr>
              <a:t>SVT-IB</a:t>
            </a:r>
          </a:p>
          <a:p>
            <a:pPr algn="l"/>
            <a:endParaRPr lang="en-US" sz="1693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en-US" sz="1693" dirty="0">
                <a:solidFill>
                  <a:srgbClr val="FFC0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SVT-OB</a:t>
            </a:r>
          </a:p>
          <a:p>
            <a:pPr algn="l"/>
            <a:endParaRPr lang="en-US" sz="1693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en-US" sz="1693" dirty="0">
                <a:solidFill>
                  <a:srgbClr val="7030A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MPGD</a:t>
            </a:r>
          </a:p>
          <a:p>
            <a:pPr algn="l"/>
            <a:endParaRPr lang="en-US" sz="1693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l"/>
            <a:r>
              <a:rPr lang="en-US" sz="1693" dirty="0">
                <a:solidFill>
                  <a:srgbClr val="0070C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AC-LGD TOF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/>
              <p:nvPr>
                <p:custDataLst>
                  <p:tags r:id="rId2"/>
                </p:custDataLst>
              </p:nvPr>
            </p:nvGraphicFramePr>
            <p:xfrm>
              <a:off x="568515" y="3930487"/>
              <a:ext cx="6619161" cy="2670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0638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63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20638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8519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Name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radius</a:t>
                          </a:r>
                        </a:p>
                        <a:p>
                          <a:pPr algn="ctr">
                            <a:buNone/>
                          </a:pPr>
                          <a:r>
                            <a:rPr lang="en-US" sz="1200"/>
                            <a:t> [mm]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DejaVu Math TeX Gyre" panose="02000503000000000000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DejaVu Math TeX Gyre" panose="02000503000000000000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DejaVu Math TeX Gyre" panose="02000503000000000000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i="1">
                            <a:latin typeface="DejaVu Math TeX Gyre" panose="02000503000000000000" charset="0"/>
                            <a:cs typeface="DejaVu Math TeX Gyre" panose="02000503000000000000" charset="0"/>
                          </a:endParaRPr>
                        </a:p>
                        <a:p>
                          <a:pPr algn="ctr">
                            <a:buNone/>
                          </a:pPr>
                          <a:r>
                            <a:rPr lang="en-US" sz="1200"/>
                            <a:t>[%]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Beam pipe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31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0.22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SVTIB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36, 48, 120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0.05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97974">
                    <a:tc rowSpan="3"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SVTOB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267, 397  LS1</a:t>
                          </a:r>
                        </a:p>
                      </a:txBody>
                      <a:tcPr marL="110588" marR="110588" marT="55294" marB="55294" anchor="ctr"/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0.25, 0.55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9797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>
                              <a:solidFill>
                                <a:srgbClr val="0070C0"/>
                              </a:solidFill>
                            </a:rPr>
                            <a:t>222, 440  LS2</a:t>
                          </a:r>
                        </a:p>
                      </a:txBody>
                      <a:tcPr marL="110588" marR="110588" marT="55294" marB="55294" anchor="ctr"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720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>
                              <a:solidFill>
                                <a:srgbClr val="FF0000"/>
                              </a:solidFill>
                            </a:rPr>
                            <a:t>272, 424  LS3</a:t>
                          </a:r>
                        </a:p>
                      </a:txBody>
                      <a:tcPr marL="110588" marR="110588" marT="55294" marB="55294" anchor="ctr"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MPGD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550, 725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0.6,1.2 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TOF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646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 dirty="0"/>
                            <a:t>0.8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/>
              <p:nvPr>
                <p:custDataLst>
                  <p:tags r:id="rId15"/>
                </p:custDataLst>
              </p:nvPr>
            </p:nvGraphicFramePr>
            <p:xfrm>
              <a:off x="568515" y="3930487"/>
              <a:ext cx="6619161" cy="2670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0638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63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20638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8519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Name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radius</a:t>
                          </a:r>
                        </a:p>
                        <a:p>
                          <a:pPr algn="ctr">
                            <a:buNone/>
                          </a:pPr>
                          <a:r>
                            <a:rPr lang="en-US" sz="1200"/>
                            <a:t> [mm]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10588" marR="110588" marT="55294" marB="55294" anchor="ctr">
                        <a:blipFill>
                          <a:blip r:embed="rId16"/>
                          <a:stretch>
                            <a:fillRect l="-200552" t="-1042" r="-1105" b="-3635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Beam pipe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31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0.22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SVTIB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36, 48, 120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0.05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97974">
                    <a:tc rowSpan="3"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SVTOB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267, 397  LS1</a:t>
                          </a:r>
                        </a:p>
                      </a:txBody>
                      <a:tcPr marL="110588" marR="110588" marT="55294" marB="55294" anchor="ctr"/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0.25, 0.55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97974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>
                              <a:solidFill>
                                <a:srgbClr val="0070C0"/>
                              </a:solidFill>
                            </a:rPr>
                            <a:t>222, 440  LS2</a:t>
                          </a:r>
                        </a:p>
                      </a:txBody>
                      <a:tcPr marL="110588" marR="110588" marT="55294" marB="55294" anchor="ctr"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720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>
                              <a:solidFill>
                                <a:srgbClr val="FF0000"/>
                              </a:solidFill>
                            </a:rPr>
                            <a:t>272, 424  LS3</a:t>
                          </a:r>
                        </a:p>
                      </a:txBody>
                      <a:tcPr marL="110588" marR="110588" marT="55294" marB="55294" anchor="ctr"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MPGD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550, 725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0.6,1.2 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9797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TOF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646</a:t>
                          </a:r>
                        </a:p>
                      </a:txBody>
                      <a:tcPr marL="110588" marR="110588" marT="55294" marB="55294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200"/>
                            <a:t>0.8</a:t>
                          </a:r>
                        </a:p>
                      </a:txBody>
                      <a:tcPr marL="110588" marR="110588" marT="55294" marB="55294" anchor="ctr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Shape 1"/>
          <p:cNvSpPr txBox="1"/>
          <p:nvPr>
            <p:custDataLst>
              <p:tags r:id="rId3"/>
            </p:custDataLst>
          </p:nvPr>
        </p:nvSpPr>
        <p:spPr>
          <a:xfrm>
            <a:off x="214" y="6655256"/>
            <a:ext cx="2740128" cy="201977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en-GB" sz="1330" spc="-1">
                <a:latin typeface="Times New Roman" panose="02020503050405090304"/>
              </a:rPr>
              <a:t>EIC-UK WP1 F2F Oxford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8215222" y="1503692"/>
            <a:ext cx="3976565" cy="2772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5586" indent="-345586">
              <a:buFont typeface="Wingdings" panose="05000000000000000000" charset="0"/>
              <a:buChar char=""/>
            </a:pPr>
            <a:r>
              <a:rPr lang="en-US" sz="1935" dirty="0">
                <a:latin typeface="Times New Roman" panose="02020503050405090304" pitchFamily="18" charset="0"/>
                <a:cs typeface="Times New Roman" panose="02020503050405090304" pitchFamily="18" charset="0"/>
              </a:rPr>
              <a:t>Generic beam pipe for EIC in Fun4All</a:t>
            </a:r>
          </a:p>
          <a:p>
            <a:pPr marL="345586" indent="-345586">
              <a:buFont typeface="Wingdings" panose="05000000000000000000" charset="0"/>
              <a:buChar char=""/>
            </a:pPr>
            <a:endParaRPr lang="en-US" sz="1935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5586" indent="-345586">
              <a:buFont typeface="Wingdings" panose="05000000000000000000" charset="0"/>
              <a:buChar char=""/>
            </a:pPr>
            <a:r>
              <a:rPr lang="en-US" sz="1935" dirty="0">
                <a:latin typeface="Times New Roman" panose="02020503050405090304" pitchFamily="18" charset="0"/>
                <a:cs typeface="Times New Roman" panose="02020503050405090304" pitchFamily="18" charset="0"/>
              </a:rPr>
              <a:t> Construct SVT detectors in Geant4 with 2 potential OB layout</a:t>
            </a:r>
          </a:p>
          <a:p>
            <a:pPr marL="345586" indent="-345586">
              <a:buFont typeface="Wingdings" panose="05000000000000000000" charset="0"/>
              <a:buChar char=""/>
            </a:pPr>
            <a:endParaRPr lang="en-US" sz="1935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5586" indent="-345586">
              <a:buFont typeface="Wingdings" panose="05000000000000000000" charset="0"/>
              <a:buChar char=""/>
            </a:pPr>
            <a:r>
              <a:rPr lang="en-US" sz="1935" dirty="0">
                <a:latin typeface="Times New Roman" panose="02020503050405090304" pitchFamily="18" charset="0"/>
                <a:cs typeface="Times New Roman" panose="02020503050405090304" pitchFamily="18" charset="0"/>
              </a:rPr>
              <a:t>Construct MPGD &amp; TOF detector in Geant4 with default parameters in </a:t>
            </a:r>
            <a:r>
              <a:rPr lang="en-US" sz="1935" dirty="0">
                <a:latin typeface="Times New Roman" panose="02020503050405090304" pitchFamily="18" charset="0"/>
                <a:cs typeface="Times New Roman" panose="02020503050405090304" pitchFamily="18" charset="0"/>
                <a:hlinkClick r:id="rId17" action="ppaction://hlinkfile"/>
              </a:rPr>
              <a:t>eic-shell</a:t>
            </a:r>
            <a:endParaRPr lang="en-US" sz="1935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" y="-608"/>
            <a:ext cx="12279890" cy="468911"/>
          </a:xfrm>
        </p:spPr>
        <p:txBody>
          <a:bodyPr wrap="square"/>
          <a:lstStyle/>
          <a:p>
            <a:r>
              <a:rPr lang="en-US" sz="3386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Geometry description of Curved OB layers</a:t>
            </a:r>
          </a:p>
        </p:txBody>
      </p:sp>
      <p:sp>
        <p:nvSpPr>
          <p:cNvPr id="211" name="TextShape 1"/>
          <p:cNvSpPr txBox="1"/>
          <p:nvPr/>
        </p:nvSpPr>
        <p:spPr>
          <a:xfrm>
            <a:off x="10912737" y="6657057"/>
            <a:ext cx="1277859" cy="20289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6CF5F9E-2D11-40A2-87B1-87E747E804A1}" type="slidenum">
              <a:rPr lang="en-GB" sz="1330" b="1" spc="-1">
                <a:solidFill>
                  <a:srgbClr val="767676"/>
                </a:solidFill>
                <a:latin typeface="Calibri"/>
                <a:ea typeface="MS PGothic"/>
              </a:rPr>
              <a:t>5</a:t>
            </a:fld>
            <a:endParaRPr lang="en-GB" sz="1330" spc="-1">
              <a:latin typeface="Times New Roman" panose="02020503050405090304"/>
            </a:endParaRPr>
          </a:p>
        </p:txBody>
      </p:sp>
      <p:sp>
        <p:nvSpPr>
          <p:cNvPr id="3" name="TextShape 1"/>
          <p:cNvSpPr txBox="1"/>
          <p:nvPr>
            <p:custDataLst>
              <p:tags r:id="rId1"/>
            </p:custDataLst>
          </p:nvPr>
        </p:nvSpPr>
        <p:spPr>
          <a:xfrm>
            <a:off x="214" y="6655256"/>
            <a:ext cx="2740128" cy="201977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en-GB" sz="1330" spc="-1">
                <a:latin typeface="Times New Roman" panose="02020503050405090304"/>
              </a:rPr>
              <a:t>EIC-UK WP1 F2F Oxford</a:t>
            </a:r>
          </a:p>
        </p:txBody>
      </p:sp>
      <p:pic>
        <p:nvPicPr>
          <p:cNvPr id="14" name="Picture 13" descr="image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992" y="4673885"/>
            <a:ext cx="4080241" cy="1916093"/>
          </a:xfrm>
          <a:prstGeom prst="rect">
            <a:avLst/>
          </a:prstGeom>
        </p:spPr>
      </p:pic>
      <p:pic>
        <p:nvPicPr>
          <p:cNvPr id="15" name="Picture 14" descr="image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14" y="4673885"/>
            <a:ext cx="3531140" cy="19514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7714" y="628971"/>
            <a:ext cx="4350568" cy="3654784"/>
          </a:xfrm>
          <a:prstGeom prst="rect">
            <a:avLst/>
          </a:prstGeom>
        </p:spPr>
      </p:pic>
      <p:sp>
        <p:nvSpPr>
          <p:cNvPr id="18" name="Text Box 17"/>
          <p:cNvSpPr txBox="1"/>
          <p:nvPr/>
        </p:nvSpPr>
        <p:spPr>
          <a:xfrm>
            <a:off x="4708657" y="4209261"/>
            <a:ext cx="8516822" cy="4669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/>
            <a:r>
              <a:rPr lang="en-US" sz="1088" dirty="0">
                <a:latin typeface="Times New Roman" panose="02020503050405090304" pitchFamily="18" charset="0"/>
                <a:cs typeface="Times New Roman" panose="02020503050405090304" pitchFamily="18" charset="0"/>
                <a:hlinkClick r:id="rId8" action="ppaction://hlinkfile"/>
              </a:rPr>
              <a:t>https://indico.bnl.gov/event/23878/contributions/93119/attachments/55368/94740/24-06-19_ePIC_SVT_OB_JGlover_r1.pdf</a:t>
            </a:r>
            <a:endParaRPr lang="en-US" sz="1088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19" name="Picture 18" descr="Screenshot 2024-08-22 at 11.38.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7839" y="525294"/>
            <a:ext cx="6386465" cy="35733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" y="-608"/>
            <a:ext cx="12279890" cy="468911"/>
          </a:xfrm>
        </p:spPr>
        <p:txBody>
          <a:bodyPr wrap="square"/>
          <a:lstStyle/>
          <a:p>
            <a:r>
              <a:rPr lang="en-US" sz="3386" b="1">
                <a:solidFill>
                  <a:srgbClr val="0070C0"/>
                </a:solidFill>
                <a:latin typeface="Times New Roman Bold" panose="02020503050405090304" charset="0"/>
                <a:cs typeface="Times New Roman Bold" panose="02020503050405090304" charset="0"/>
              </a:rPr>
              <a:t>Results with modified OB Geometry</a:t>
            </a:r>
          </a:p>
        </p:txBody>
      </p:sp>
      <p:sp>
        <p:nvSpPr>
          <p:cNvPr id="211" name="TextShape 1"/>
          <p:cNvSpPr txBox="1"/>
          <p:nvPr/>
        </p:nvSpPr>
        <p:spPr>
          <a:xfrm>
            <a:off x="10912737" y="6657057"/>
            <a:ext cx="1277859" cy="20289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6CF5F9E-2D11-40A2-87B1-87E747E804A1}" type="slidenum">
              <a:rPr lang="en-GB" sz="1330" b="1" spc="-1">
                <a:solidFill>
                  <a:srgbClr val="767676"/>
                </a:solidFill>
                <a:latin typeface="Calibri"/>
                <a:ea typeface="MS PGothic"/>
              </a:rPr>
              <a:t>6</a:t>
            </a:fld>
            <a:endParaRPr lang="en-GB" sz="1330" spc="-1">
              <a:latin typeface="Times New Roman" panose="02020503050405090304"/>
            </a:endParaRPr>
          </a:p>
        </p:txBody>
      </p:sp>
      <p:sp>
        <p:nvSpPr>
          <p:cNvPr id="4" name="TextShape 1"/>
          <p:cNvSpPr txBox="1"/>
          <p:nvPr>
            <p:custDataLst>
              <p:tags r:id="rId1"/>
            </p:custDataLst>
          </p:nvPr>
        </p:nvSpPr>
        <p:spPr>
          <a:xfrm>
            <a:off x="214" y="6655256"/>
            <a:ext cx="2740128" cy="201977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en-GB" sz="1330" spc="-1">
                <a:latin typeface="Times New Roman" panose="02020503050405090304"/>
              </a:rPr>
              <a:t>EIC-WP1 UK</a:t>
            </a:r>
          </a:p>
        </p:txBody>
      </p:sp>
      <p:pic>
        <p:nvPicPr>
          <p:cNvPr id="3" name="Picture 2" descr="Screenshot 2024-10-10 at 10.20.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" y="625131"/>
            <a:ext cx="10331542" cy="56653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SVT – standard epic geometry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63964A-D0F3-47F2-9300-50BB63DECDD3}"/>
              </a:ext>
            </a:extLst>
          </p:cNvPr>
          <p:cNvSpPr txBox="1"/>
          <p:nvPr/>
        </p:nvSpPr>
        <p:spPr>
          <a:xfrm>
            <a:off x="433137" y="1173107"/>
            <a:ext cx="70424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Simple model of L3, L4 barrels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Flat staves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Layers of silicon, carbon fibre, aluminium to give material thickness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X/X0 = 0.25% (L3)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X/X0 = 0.55% (L4)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Tracking performance benchmark analysed by </a:t>
            </a:r>
            <a:r>
              <a:rPr lang="en-GB" sz="2800" dirty="0" err="1"/>
              <a:t>Shyam</a:t>
            </a:r>
            <a:r>
              <a:rPr lang="en-GB" sz="2800" dirty="0"/>
              <a:t> Kumar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Tracking group now wish to update geometry and freeze it to run simulations for TDR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6E3640-E9A2-4CCB-8E40-B9EF73FD5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33" y="256673"/>
            <a:ext cx="4256359" cy="389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02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SVT – detailed geometry from CAD files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86F2A4-AB13-4CDF-BEFC-670F25A5D827}"/>
              </a:ext>
            </a:extLst>
          </p:cNvPr>
          <p:cNvSpPr txBox="1"/>
          <p:nvPr/>
        </p:nvSpPr>
        <p:spPr>
          <a:xfrm>
            <a:off x="737936" y="1299411"/>
            <a:ext cx="845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Project work by Oxford intern student Tuna </a:t>
            </a:r>
            <a:r>
              <a:rPr lang="en-GB" dirty="0" err="1"/>
              <a:t>Tasali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(Mostly) automated process to convert CAD files to DD4HEP geometry</a:t>
            </a:r>
          </a:p>
        </p:txBody>
      </p:sp>
      <p:sp>
        <p:nvSpPr>
          <p:cNvPr id="6" name="Dikdörtgen 3">
            <a:extLst>
              <a:ext uri="{FF2B5EF4-FFF2-40B4-BE49-F238E27FC236}">
                <a16:creationId xmlns:a16="http://schemas.microsoft.com/office/drawing/2014/main" id="{3E1E2045-3579-41E4-AE30-78664A16C25B}"/>
              </a:ext>
            </a:extLst>
          </p:cNvPr>
          <p:cNvSpPr/>
          <p:nvPr/>
        </p:nvSpPr>
        <p:spPr>
          <a:xfrm>
            <a:off x="811597" y="3534485"/>
            <a:ext cx="1523775" cy="1017919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4">
            <a:extLst>
              <a:ext uri="{FF2B5EF4-FFF2-40B4-BE49-F238E27FC236}">
                <a16:creationId xmlns:a16="http://schemas.microsoft.com/office/drawing/2014/main" id="{D9D24AB1-69E2-4663-85EF-52BEA7713517}"/>
              </a:ext>
            </a:extLst>
          </p:cNvPr>
          <p:cNvSpPr/>
          <p:nvPr/>
        </p:nvSpPr>
        <p:spPr>
          <a:xfrm>
            <a:off x="5840672" y="2660102"/>
            <a:ext cx="1021022" cy="51148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5">
            <a:extLst>
              <a:ext uri="{FF2B5EF4-FFF2-40B4-BE49-F238E27FC236}">
                <a16:creationId xmlns:a16="http://schemas.microsoft.com/office/drawing/2014/main" id="{F884BF95-D0E4-4048-9C30-D057962BCF98}"/>
              </a:ext>
            </a:extLst>
          </p:cNvPr>
          <p:cNvSpPr/>
          <p:nvPr/>
        </p:nvSpPr>
        <p:spPr>
          <a:xfrm>
            <a:off x="5840672" y="3352163"/>
            <a:ext cx="1021022" cy="51148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6">
            <a:extLst>
              <a:ext uri="{FF2B5EF4-FFF2-40B4-BE49-F238E27FC236}">
                <a16:creationId xmlns:a16="http://schemas.microsoft.com/office/drawing/2014/main" id="{B6F08FB1-1E98-4363-AAF5-B1334EC4F65C}"/>
              </a:ext>
            </a:extLst>
          </p:cNvPr>
          <p:cNvSpPr/>
          <p:nvPr/>
        </p:nvSpPr>
        <p:spPr>
          <a:xfrm>
            <a:off x="5840672" y="4089352"/>
            <a:ext cx="1021022" cy="51148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7">
            <a:extLst>
              <a:ext uri="{FF2B5EF4-FFF2-40B4-BE49-F238E27FC236}">
                <a16:creationId xmlns:a16="http://schemas.microsoft.com/office/drawing/2014/main" id="{A78EC42B-5ECE-4B19-95E0-7A34603042DC}"/>
              </a:ext>
            </a:extLst>
          </p:cNvPr>
          <p:cNvSpPr/>
          <p:nvPr/>
        </p:nvSpPr>
        <p:spPr>
          <a:xfrm>
            <a:off x="5840672" y="4826541"/>
            <a:ext cx="1021022" cy="51148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9">
            <a:extLst>
              <a:ext uri="{FF2B5EF4-FFF2-40B4-BE49-F238E27FC236}">
                <a16:creationId xmlns:a16="http://schemas.microsoft.com/office/drawing/2014/main" id="{14E45859-497D-4F8C-AC09-C80A0D8135C4}"/>
              </a:ext>
            </a:extLst>
          </p:cNvPr>
          <p:cNvSpPr/>
          <p:nvPr/>
        </p:nvSpPr>
        <p:spPr>
          <a:xfrm>
            <a:off x="7457550" y="2660102"/>
            <a:ext cx="1021022" cy="51148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0">
            <a:extLst>
              <a:ext uri="{FF2B5EF4-FFF2-40B4-BE49-F238E27FC236}">
                <a16:creationId xmlns:a16="http://schemas.microsoft.com/office/drawing/2014/main" id="{367B06C0-6379-43D4-9982-524D7B8FD2EF}"/>
              </a:ext>
            </a:extLst>
          </p:cNvPr>
          <p:cNvSpPr/>
          <p:nvPr/>
        </p:nvSpPr>
        <p:spPr>
          <a:xfrm>
            <a:off x="7457550" y="3352163"/>
            <a:ext cx="1021022" cy="51148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1">
            <a:extLst>
              <a:ext uri="{FF2B5EF4-FFF2-40B4-BE49-F238E27FC236}">
                <a16:creationId xmlns:a16="http://schemas.microsoft.com/office/drawing/2014/main" id="{D4310767-6DCF-4B56-9238-43E961DE5F2F}"/>
              </a:ext>
            </a:extLst>
          </p:cNvPr>
          <p:cNvSpPr/>
          <p:nvPr/>
        </p:nvSpPr>
        <p:spPr>
          <a:xfrm>
            <a:off x="7457550" y="4089352"/>
            <a:ext cx="1021022" cy="51148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2">
            <a:extLst>
              <a:ext uri="{FF2B5EF4-FFF2-40B4-BE49-F238E27FC236}">
                <a16:creationId xmlns:a16="http://schemas.microsoft.com/office/drawing/2014/main" id="{808F442C-8ADF-4F16-B033-C0EF1A5EF64E}"/>
              </a:ext>
            </a:extLst>
          </p:cNvPr>
          <p:cNvSpPr/>
          <p:nvPr/>
        </p:nvSpPr>
        <p:spPr>
          <a:xfrm>
            <a:off x="7457550" y="4826541"/>
            <a:ext cx="1021022" cy="51148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81869089-3217-4BF0-BD16-4F9FAA207B9E}"/>
              </a:ext>
            </a:extLst>
          </p:cNvPr>
          <p:cNvSpPr/>
          <p:nvPr/>
        </p:nvSpPr>
        <p:spPr>
          <a:xfrm>
            <a:off x="9274596" y="3819698"/>
            <a:ext cx="1768945" cy="44749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EC53DE3-B2EE-429D-A4A7-85AE03A1584C}"/>
              </a:ext>
            </a:extLst>
          </p:cNvPr>
          <p:cNvSpPr txBox="1"/>
          <p:nvPr/>
        </p:nvSpPr>
        <p:spPr>
          <a:xfrm>
            <a:off x="1099045" y="3799861"/>
            <a:ext cx="1166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.STEP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7F1377BC-765B-4832-91A8-7580B7BA3D64}"/>
              </a:ext>
            </a:extLst>
          </p:cNvPr>
          <p:cNvSpPr txBox="1"/>
          <p:nvPr/>
        </p:nvSpPr>
        <p:spPr>
          <a:xfrm>
            <a:off x="5936876" y="2772890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.STL (mesh)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DFF1F84-8A76-4E52-9F6F-04578A2EC17D}"/>
              </a:ext>
            </a:extLst>
          </p:cNvPr>
          <p:cNvSpPr txBox="1"/>
          <p:nvPr/>
        </p:nvSpPr>
        <p:spPr>
          <a:xfrm>
            <a:off x="5936876" y="3487610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.STL (mesh)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5A1D1AF-0E7E-4AC4-BD65-2A61C882BA04}"/>
              </a:ext>
            </a:extLst>
          </p:cNvPr>
          <p:cNvSpPr txBox="1"/>
          <p:nvPr/>
        </p:nvSpPr>
        <p:spPr>
          <a:xfrm>
            <a:off x="5936876" y="4217236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.STL (mesh)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D60E3EE-896F-4DD3-8F80-BBB96339ACC1}"/>
              </a:ext>
            </a:extLst>
          </p:cNvPr>
          <p:cNvSpPr txBox="1"/>
          <p:nvPr/>
        </p:nvSpPr>
        <p:spPr>
          <a:xfrm>
            <a:off x="5936876" y="4954425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.STL (mesh)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8B816D24-A41C-46D4-9B5E-DECE1109E297}"/>
              </a:ext>
            </a:extLst>
          </p:cNvPr>
          <p:cNvSpPr txBox="1"/>
          <p:nvPr/>
        </p:nvSpPr>
        <p:spPr>
          <a:xfrm>
            <a:off x="7511859" y="2787986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</a:t>
            </a:r>
            <a:r>
              <a:rPr lang="tr-TR" sz="1200" dirty="0" err="1"/>
              <a:t>gdml</a:t>
            </a:r>
            <a:r>
              <a:rPr lang="tr-TR" sz="1200" dirty="0"/>
              <a:t> (mesh)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8DD537BC-29CB-4AD6-A1DA-78A915897EDB}"/>
              </a:ext>
            </a:extLst>
          </p:cNvPr>
          <p:cNvSpPr txBox="1"/>
          <p:nvPr/>
        </p:nvSpPr>
        <p:spPr>
          <a:xfrm>
            <a:off x="7479274" y="3480047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</a:t>
            </a:r>
            <a:r>
              <a:rPr lang="tr-TR" sz="1200" dirty="0" err="1"/>
              <a:t>gdml</a:t>
            </a:r>
            <a:r>
              <a:rPr lang="tr-TR" sz="1200" dirty="0"/>
              <a:t> (mesh)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02ED34BF-8018-4541-BA32-98DE90B23040}"/>
              </a:ext>
            </a:extLst>
          </p:cNvPr>
          <p:cNvSpPr txBox="1"/>
          <p:nvPr/>
        </p:nvSpPr>
        <p:spPr>
          <a:xfrm>
            <a:off x="7479274" y="4217236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</a:t>
            </a:r>
            <a:r>
              <a:rPr lang="tr-TR" sz="1200" dirty="0" err="1"/>
              <a:t>gdml</a:t>
            </a:r>
            <a:r>
              <a:rPr lang="tr-TR" sz="1200" dirty="0"/>
              <a:t> (mesh)</a:t>
            </a: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C9E2596C-7E6D-43A6-98A3-D265B3EFBC4C}"/>
              </a:ext>
            </a:extLst>
          </p:cNvPr>
          <p:cNvSpPr txBox="1"/>
          <p:nvPr/>
        </p:nvSpPr>
        <p:spPr>
          <a:xfrm>
            <a:off x="7479274" y="4954425"/>
            <a:ext cx="1021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.</a:t>
            </a:r>
            <a:r>
              <a:rPr lang="tr-TR" sz="1200" dirty="0" err="1"/>
              <a:t>gdml</a:t>
            </a:r>
            <a:r>
              <a:rPr lang="tr-TR" sz="1200" dirty="0"/>
              <a:t> (mesh)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F7804659-D59F-46B2-9259-3E1AD87298B2}"/>
              </a:ext>
            </a:extLst>
          </p:cNvPr>
          <p:cNvSpPr txBox="1"/>
          <p:nvPr/>
        </p:nvSpPr>
        <p:spPr>
          <a:xfrm>
            <a:off x="9455132" y="3895781"/>
            <a:ext cx="1582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silicon_barrel.xml</a:t>
            </a:r>
          </a:p>
        </p:txBody>
      </p:sp>
      <p:cxnSp>
        <p:nvCxnSpPr>
          <p:cNvPr id="26" name="Düz Ok Bağlayıcısı 26">
            <a:extLst>
              <a:ext uri="{FF2B5EF4-FFF2-40B4-BE49-F238E27FC236}">
                <a16:creationId xmlns:a16="http://schemas.microsoft.com/office/drawing/2014/main" id="{1219389D-76D6-4932-A2FC-428C7C60D769}"/>
              </a:ext>
            </a:extLst>
          </p:cNvPr>
          <p:cNvCxnSpPr/>
          <p:nvPr/>
        </p:nvCxnSpPr>
        <p:spPr>
          <a:xfrm flipV="1">
            <a:off x="5117576" y="3028601"/>
            <a:ext cx="645509" cy="999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Ok Bağlayıcısı 27">
            <a:extLst>
              <a:ext uri="{FF2B5EF4-FFF2-40B4-BE49-F238E27FC236}">
                <a16:creationId xmlns:a16="http://schemas.microsoft.com/office/drawing/2014/main" id="{5262A72B-9D43-4C14-B935-FDBD592BA8D1}"/>
              </a:ext>
            </a:extLst>
          </p:cNvPr>
          <p:cNvCxnSpPr>
            <a:cxnSpLocks/>
          </p:cNvCxnSpPr>
          <p:nvPr/>
        </p:nvCxnSpPr>
        <p:spPr>
          <a:xfrm flipV="1">
            <a:off x="5136198" y="3661922"/>
            <a:ext cx="626888" cy="453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Ok Bağlayıcısı 29">
            <a:extLst>
              <a:ext uri="{FF2B5EF4-FFF2-40B4-BE49-F238E27FC236}">
                <a16:creationId xmlns:a16="http://schemas.microsoft.com/office/drawing/2014/main" id="{A1488E30-9225-4617-9A12-E78B6289D580}"/>
              </a:ext>
            </a:extLst>
          </p:cNvPr>
          <p:cNvCxnSpPr>
            <a:cxnSpLocks/>
          </p:cNvCxnSpPr>
          <p:nvPr/>
        </p:nvCxnSpPr>
        <p:spPr>
          <a:xfrm>
            <a:off x="5117580" y="4176858"/>
            <a:ext cx="661023" cy="219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Düz Ok Bağlayıcısı 31">
            <a:extLst>
              <a:ext uri="{FF2B5EF4-FFF2-40B4-BE49-F238E27FC236}">
                <a16:creationId xmlns:a16="http://schemas.microsoft.com/office/drawing/2014/main" id="{C776EC29-B53E-44B9-947B-60ED97B3734D}"/>
              </a:ext>
            </a:extLst>
          </p:cNvPr>
          <p:cNvCxnSpPr>
            <a:cxnSpLocks/>
          </p:cNvCxnSpPr>
          <p:nvPr/>
        </p:nvCxnSpPr>
        <p:spPr>
          <a:xfrm>
            <a:off x="5105168" y="4240786"/>
            <a:ext cx="657918" cy="892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üz Ok Bağlayıcısı 34">
            <a:extLst>
              <a:ext uri="{FF2B5EF4-FFF2-40B4-BE49-F238E27FC236}">
                <a16:creationId xmlns:a16="http://schemas.microsoft.com/office/drawing/2014/main" id="{B946C91C-E287-4528-BA43-D18E916C2A2F}"/>
              </a:ext>
            </a:extLst>
          </p:cNvPr>
          <p:cNvCxnSpPr>
            <a:cxnSpLocks/>
          </p:cNvCxnSpPr>
          <p:nvPr/>
        </p:nvCxnSpPr>
        <p:spPr>
          <a:xfrm flipV="1">
            <a:off x="6937728" y="2956382"/>
            <a:ext cx="4236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Düz Ok Bağlayıcısı 36">
            <a:extLst>
              <a:ext uri="{FF2B5EF4-FFF2-40B4-BE49-F238E27FC236}">
                <a16:creationId xmlns:a16="http://schemas.microsoft.com/office/drawing/2014/main" id="{B0951121-A321-4063-9774-97E4D14D45C5}"/>
              </a:ext>
            </a:extLst>
          </p:cNvPr>
          <p:cNvCxnSpPr>
            <a:cxnSpLocks/>
          </p:cNvCxnSpPr>
          <p:nvPr/>
        </p:nvCxnSpPr>
        <p:spPr>
          <a:xfrm flipV="1">
            <a:off x="6951695" y="3615465"/>
            <a:ext cx="4236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Düz Ok Bağlayıcısı 37">
            <a:extLst>
              <a:ext uri="{FF2B5EF4-FFF2-40B4-BE49-F238E27FC236}">
                <a16:creationId xmlns:a16="http://schemas.microsoft.com/office/drawing/2014/main" id="{0DD115C8-4337-4C37-9565-51C300F0CBF7}"/>
              </a:ext>
            </a:extLst>
          </p:cNvPr>
          <p:cNvCxnSpPr>
            <a:cxnSpLocks/>
          </p:cNvCxnSpPr>
          <p:nvPr/>
        </p:nvCxnSpPr>
        <p:spPr>
          <a:xfrm flipV="1">
            <a:off x="6957900" y="4345092"/>
            <a:ext cx="4236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Düz Ok Bağlayıcısı 38">
            <a:extLst>
              <a:ext uri="{FF2B5EF4-FFF2-40B4-BE49-F238E27FC236}">
                <a16:creationId xmlns:a16="http://schemas.microsoft.com/office/drawing/2014/main" id="{D85EA992-C0A9-4543-A83B-3D0C30750A3F}"/>
              </a:ext>
            </a:extLst>
          </p:cNvPr>
          <p:cNvCxnSpPr>
            <a:cxnSpLocks/>
          </p:cNvCxnSpPr>
          <p:nvPr/>
        </p:nvCxnSpPr>
        <p:spPr>
          <a:xfrm flipV="1">
            <a:off x="6957900" y="5082281"/>
            <a:ext cx="4236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Düz Ok Bağlayıcısı 39">
            <a:extLst>
              <a:ext uri="{FF2B5EF4-FFF2-40B4-BE49-F238E27FC236}">
                <a16:creationId xmlns:a16="http://schemas.microsoft.com/office/drawing/2014/main" id="{4F0513C2-20FB-40E9-9E9A-0BFB55AAE829}"/>
              </a:ext>
            </a:extLst>
          </p:cNvPr>
          <p:cNvCxnSpPr>
            <a:cxnSpLocks/>
          </p:cNvCxnSpPr>
          <p:nvPr/>
        </p:nvCxnSpPr>
        <p:spPr>
          <a:xfrm>
            <a:off x="8629862" y="2900746"/>
            <a:ext cx="1074557" cy="8350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Düz Ok Bağlayıcısı 41">
            <a:extLst>
              <a:ext uri="{FF2B5EF4-FFF2-40B4-BE49-F238E27FC236}">
                <a16:creationId xmlns:a16="http://schemas.microsoft.com/office/drawing/2014/main" id="{97E06DFC-3DAF-42B1-A2D3-DA27C3DD406E}"/>
              </a:ext>
            </a:extLst>
          </p:cNvPr>
          <p:cNvCxnSpPr>
            <a:cxnSpLocks/>
          </p:cNvCxnSpPr>
          <p:nvPr/>
        </p:nvCxnSpPr>
        <p:spPr>
          <a:xfrm>
            <a:off x="8545291" y="3498083"/>
            <a:ext cx="621849" cy="478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Düz Ok Bağlayıcısı 43">
            <a:extLst>
              <a:ext uri="{FF2B5EF4-FFF2-40B4-BE49-F238E27FC236}">
                <a16:creationId xmlns:a16="http://schemas.microsoft.com/office/drawing/2014/main" id="{C4E906B7-7C4A-4F06-A2C3-A1F0D80B3B5C}"/>
              </a:ext>
            </a:extLst>
          </p:cNvPr>
          <p:cNvCxnSpPr>
            <a:cxnSpLocks/>
          </p:cNvCxnSpPr>
          <p:nvPr/>
        </p:nvCxnSpPr>
        <p:spPr>
          <a:xfrm flipV="1">
            <a:off x="8526676" y="4176858"/>
            <a:ext cx="640464" cy="156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Düz Ok Bağlayıcısı 45">
            <a:extLst>
              <a:ext uri="{FF2B5EF4-FFF2-40B4-BE49-F238E27FC236}">
                <a16:creationId xmlns:a16="http://schemas.microsoft.com/office/drawing/2014/main" id="{06C50460-2D94-4D01-A8B1-D4444FB8D0DB}"/>
              </a:ext>
            </a:extLst>
          </p:cNvPr>
          <p:cNvCxnSpPr>
            <a:cxnSpLocks/>
          </p:cNvCxnSpPr>
          <p:nvPr/>
        </p:nvCxnSpPr>
        <p:spPr>
          <a:xfrm flipV="1">
            <a:off x="8554605" y="4396623"/>
            <a:ext cx="957403" cy="685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etin kutusu 47">
            <a:extLst>
              <a:ext uri="{FF2B5EF4-FFF2-40B4-BE49-F238E27FC236}">
                <a16:creationId xmlns:a16="http://schemas.microsoft.com/office/drawing/2014/main" id="{AE357393-20A6-4ABD-9A96-4F89A54127E5}"/>
              </a:ext>
            </a:extLst>
          </p:cNvPr>
          <p:cNvSpPr txBox="1"/>
          <p:nvPr/>
        </p:nvSpPr>
        <p:spPr>
          <a:xfrm>
            <a:off x="6818252" y="2176320"/>
            <a:ext cx="1086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solidFill>
                  <a:schemeClr val="accent1"/>
                </a:solidFill>
              </a:rPr>
              <a:t>Conversion </a:t>
            </a:r>
            <a:r>
              <a:rPr lang="tr-TR" sz="1200" dirty="0" err="1">
                <a:solidFill>
                  <a:schemeClr val="accent1"/>
                </a:solidFill>
              </a:rPr>
              <a:t>Script</a:t>
            </a:r>
            <a:endParaRPr lang="tr-TR" sz="1200" dirty="0">
              <a:solidFill>
                <a:schemeClr val="accent1"/>
              </a:solidFill>
            </a:endParaRPr>
          </a:p>
        </p:txBody>
      </p:sp>
      <p:sp>
        <p:nvSpPr>
          <p:cNvPr id="39" name="Metin kutusu 49">
            <a:extLst>
              <a:ext uri="{FF2B5EF4-FFF2-40B4-BE49-F238E27FC236}">
                <a16:creationId xmlns:a16="http://schemas.microsoft.com/office/drawing/2014/main" id="{4DC02044-E6A5-4415-9D62-457F8232654B}"/>
              </a:ext>
            </a:extLst>
          </p:cNvPr>
          <p:cNvSpPr txBox="1"/>
          <p:nvPr/>
        </p:nvSpPr>
        <p:spPr>
          <a:xfrm>
            <a:off x="9290891" y="2885018"/>
            <a:ext cx="175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err="1">
                <a:solidFill>
                  <a:srgbClr val="FF0000"/>
                </a:solidFill>
              </a:rPr>
              <a:t>sensitive</a:t>
            </a:r>
            <a:r>
              <a:rPr lang="tr-TR" sz="1200" b="1" dirty="0">
                <a:solidFill>
                  <a:srgbClr val="FF0000"/>
                </a:solidFill>
              </a:rPr>
              <a:t>=«</a:t>
            </a:r>
            <a:r>
              <a:rPr lang="tr-TR" sz="1200" b="1" dirty="0" err="1">
                <a:solidFill>
                  <a:srgbClr val="FF0000"/>
                </a:solidFill>
              </a:rPr>
              <a:t>true</a:t>
            </a:r>
            <a:r>
              <a:rPr lang="tr-TR" sz="1200" b="1" dirty="0">
                <a:solidFill>
                  <a:srgbClr val="FF0000"/>
                </a:solidFill>
              </a:rPr>
              <a:t>»</a:t>
            </a:r>
          </a:p>
          <a:p>
            <a:r>
              <a:rPr lang="tr-TR" sz="1200" b="1" dirty="0">
                <a:solidFill>
                  <a:srgbClr val="FF0000"/>
                </a:solidFill>
              </a:rPr>
              <a:t>Set </a:t>
            </a:r>
            <a:r>
              <a:rPr lang="tr-TR" sz="1200" b="1" dirty="0" err="1">
                <a:solidFill>
                  <a:srgbClr val="FF0000"/>
                </a:solidFill>
              </a:rPr>
              <a:t>automatically</a:t>
            </a:r>
            <a:r>
              <a:rPr lang="tr-TR" sz="1200" b="1" dirty="0">
                <a:solidFill>
                  <a:srgbClr val="FF0000"/>
                </a:solidFill>
              </a:rPr>
              <a:t> </a:t>
            </a:r>
            <a:r>
              <a:rPr lang="tr-TR" sz="1200" b="1" dirty="0" err="1">
                <a:solidFill>
                  <a:srgbClr val="FF0000"/>
                </a:solidFill>
              </a:rPr>
              <a:t>by</a:t>
            </a:r>
            <a:r>
              <a:rPr lang="tr-TR" sz="1200" b="1" dirty="0">
                <a:solidFill>
                  <a:srgbClr val="FF0000"/>
                </a:solidFill>
              </a:rPr>
              <a:t> </a:t>
            </a:r>
            <a:r>
              <a:rPr lang="tr-TR" sz="1200" b="1" dirty="0" err="1">
                <a:solidFill>
                  <a:srgbClr val="FF0000"/>
                </a:solidFill>
              </a:rPr>
              <a:t>the</a:t>
            </a:r>
            <a:r>
              <a:rPr lang="tr-TR" sz="1200" b="1" dirty="0">
                <a:solidFill>
                  <a:srgbClr val="FF0000"/>
                </a:solidFill>
              </a:rPr>
              <a:t> .</a:t>
            </a:r>
            <a:r>
              <a:rPr lang="tr-TR" sz="1200" b="1" dirty="0" err="1">
                <a:solidFill>
                  <a:srgbClr val="FF0000"/>
                </a:solidFill>
              </a:rPr>
              <a:t>gdml</a:t>
            </a:r>
            <a:r>
              <a:rPr lang="tr-TR" sz="1200" b="1" dirty="0">
                <a:solidFill>
                  <a:srgbClr val="FF0000"/>
                </a:solidFill>
              </a:rPr>
              <a:t> file name.</a:t>
            </a:r>
          </a:p>
        </p:txBody>
      </p:sp>
      <p:sp>
        <p:nvSpPr>
          <p:cNvPr id="40" name="Dikdörtgen 51">
            <a:extLst>
              <a:ext uri="{FF2B5EF4-FFF2-40B4-BE49-F238E27FC236}">
                <a16:creationId xmlns:a16="http://schemas.microsoft.com/office/drawing/2014/main" id="{4DA50A89-0792-47FB-93D3-210D5B5AABBE}"/>
              </a:ext>
            </a:extLst>
          </p:cNvPr>
          <p:cNvSpPr/>
          <p:nvPr/>
        </p:nvSpPr>
        <p:spPr>
          <a:xfrm>
            <a:off x="9061237" y="5563794"/>
            <a:ext cx="2195663" cy="44749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Metin kutusu 52">
            <a:extLst>
              <a:ext uri="{FF2B5EF4-FFF2-40B4-BE49-F238E27FC236}">
                <a16:creationId xmlns:a16="http://schemas.microsoft.com/office/drawing/2014/main" id="{E6A77EC7-9FA5-4A77-B22B-40CFF0AA3C85}"/>
              </a:ext>
            </a:extLst>
          </p:cNvPr>
          <p:cNvSpPr txBox="1"/>
          <p:nvPr/>
        </p:nvSpPr>
        <p:spPr>
          <a:xfrm>
            <a:off x="9167140" y="5552107"/>
            <a:ext cx="1989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BarrelTrackerOuter_geo_standardized.cpp</a:t>
            </a:r>
          </a:p>
        </p:txBody>
      </p:sp>
      <p:cxnSp>
        <p:nvCxnSpPr>
          <p:cNvPr id="42" name="Düz Ok Bağlayıcısı 53">
            <a:extLst>
              <a:ext uri="{FF2B5EF4-FFF2-40B4-BE49-F238E27FC236}">
                <a16:creationId xmlns:a16="http://schemas.microsoft.com/office/drawing/2014/main" id="{F486659A-5941-4001-8836-A4E56E4A421F}"/>
              </a:ext>
            </a:extLst>
          </p:cNvPr>
          <p:cNvCxnSpPr>
            <a:cxnSpLocks/>
          </p:cNvCxnSpPr>
          <p:nvPr/>
        </p:nvCxnSpPr>
        <p:spPr>
          <a:xfrm>
            <a:off x="9704419" y="4333095"/>
            <a:ext cx="0" cy="1004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Düz Ok Bağlayıcısı 54">
            <a:extLst>
              <a:ext uri="{FF2B5EF4-FFF2-40B4-BE49-F238E27FC236}">
                <a16:creationId xmlns:a16="http://schemas.microsoft.com/office/drawing/2014/main" id="{1C7D1AFC-7894-4980-B75C-840D81B4840A}"/>
              </a:ext>
            </a:extLst>
          </p:cNvPr>
          <p:cNvCxnSpPr>
            <a:cxnSpLocks/>
          </p:cNvCxnSpPr>
          <p:nvPr/>
        </p:nvCxnSpPr>
        <p:spPr>
          <a:xfrm flipV="1">
            <a:off x="8632192" y="4282374"/>
            <a:ext cx="640464" cy="156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Düz Ok Bağlayıcısı 55">
            <a:extLst>
              <a:ext uri="{FF2B5EF4-FFF2-40B4-BE49-F238E27FC236}">
                <a16:creationId xmlns:a16="http://schemas.microsoft.com/office/drawing/2014/main" id="{5B209E60-DB3C-4DF8-8654-12EAD52C8202}"/>
              </a:ext>
            </a:extLst>
          </p:cNvPr>
          <p:cNvCxnSpPr>
            <a:cxnSpLocks/>
          </p:cNvCxnSpPr>
          <p:nvPr/>
        </p:nvCxnSpPr>
        <p:spPr>
          <a:xfrm>
            <a:off x="10281265" y="4304715"/>
            <a:ext cx="0" cy="10632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etin kutusu 56">
            <a:extLst>
              <a:ext uri="{FF2B5EF4-FFF2-40B4-BE49-F238E27FC236}">
                <a16:creationId xmlns:a16="http://schemas.microsoft.com/office/drawing/2014/main" id="{80B79EFB-0A05-414E-B75A-7A0829B22F9D}"/>
              </a:ext>
            </a:extLst>
          </p:cNvPr>
          <p:cNvSpPr txBox="1"/>
          <p:nvPr/>
        </p:nvSpPr>
        <p:spPr>
          <a:xfrm>
            <a:off x="10375533" y="4345092"/>
            <a:ext cx="848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err="1">
                <a:solidFill>
                  <a:srgbClr val="FF0000"/>
                </a:solidFill>
              </a:rPr>
              <a:t>Sensitive</a:t>
            </a:r>
            <a:r>
              <a:rPr lang="tr-TR" sz="1200" b="1" dirty="0">
                <a:solidFill>
                  <a:srgbClr val="FF0000"/>
                </a:solidFill>
              </a:rPr>
              <a:t> </a:t>
            </a:r>
            <a:r>
              <a:rPr lang="tr-TR" sz="1200" b="1" dirty="0" err="1">
                <a:solidFill>
                  <a:srgbClr val="FF0000"/>
                </a:solidFill>
              </a:rPr>
              <a:t>volume</a:t>
            </a:r>
            <a:r>
              <a:rPr lang="tr-TR" sz="1200" b="1" dirty="0">
                <a:solidFill>
                  <a:srgbClr val="FF0000"/>
                </a:solidFill>
              </a:rPr>
              <a:t> </a:t>
            </a:r>
            <a:r>
              <a:rPr lang="tr-TR" sz="1200" b="1" dirty="0" err="1">
                <a:solidFill>
                  <a:srgbClr val="FF0000"/>
                </a:solidFill>
              </a:rPr>
              <a:t>handled</a:t>
            </a:r>
            <a:r>
              <a:rPr lang="tr-TR" sz="1200" b="1" dirty="0">
                <a:solidFill>
                  <a:srgbClr val="FF0000"/>
                </a:solidFill>
              </a:rPr>
              <a:t> </a:t>
            </a:r>
            <a:r>
              <a:rPr lang="tr-TR" sz="1200" b="1" dirty="0" err="1">
                <a:solidFill>
                  <a:srgbClr val="FF0000"/>
                </a:solidFill>
              </a:rPr>
              <a:t>differently</a:t>
            </a:r>
            <a:r>
              <a:rPr lang="tr-TR" sz="1200" b="1" dirty="0">
                <a:solidFill>
                  <a:srgbClr val="FF0000"/>
                </a:solidFill>
              </a:rPr>
              <a:t> </a:t>
            </a:r>
            <a:r>
              <a:rPr lang="tr-TR" sz="1200" b="1" dirty="0" err="1">
                <a:solidFill>
                  <a:srgbClr val="FF0000"/>
                </a:solidFill>
              </a:rPr>
              <a:t>by</a:t>
            </a:r>
            <a:endParaRPr lang="tr-TR" sz="1200" b="1" dirty="0">
              <a:solidFill>
                <a:srgbClr val="FF0000"/>
              </a:solidFill>
            </a:endParaRPr>
          </a:p>
        </p:txBody>
      </p:sp>
      <p:sp>
        <p:nvSpPr>
          <p:cNvPr id="46" name="Dikdörtgen 59">
            <a:extLst>
              <a:ext uri="{FF2B5EF4-FFF2-40B4-BE49-F238E27FC236}">
                <a16:creationId xmlns:a16="http://schemas.microsoft.com/office/drawing/2014/main" id="{B0709AF7-E4DA-43FC-A5A7-02FC11664EC4}"/>
              </a:ext>
            </a:extLst>
          </p:cNvPr>
          <p:cNvSpPr/>
          <p:nvPr/>
        </p:nvSpPr>
        <p:spPr>
          <a:xfrm>
            <a:off x="3453295" y="3552414"/>
            <a:ext cx="1523775" cy="1017919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Metin kutusu 60">
            <a:extLst>
              <a:ext uri="{FF2B5EF4-FFF2-40B4-BE49-F238E27FC236}">
                <a16:creationId xmlns:a16="http://schemas.microsoft.com/office/drawing/2014/main" id="{93808824-C525-452B-910A-3A765EF9364E}"/>
              </a:ext>
            </a:extLst>
          </p:cNvPr>
          <p:cNvSpPr txBox="1"/>
          <p:nvPr/>
        </p:nvSpPr>
        <p:spPr>
          <a:xfrm>
            <a:off x="3640358" y="3798646"/>
            <a:ext cx="1166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.</a:t>
            </a:r>
            <a:r>
              <a:rPr lang="tr-TR" sz="2800" dirty="0" err="1"/>
              <a:t>FCStd</a:t>
            </a:r>
            <a:endParaRPr lang="tr-TR" sz="2800" dirty="0"/>
          </a:p>
        </p:txBody>
      </p:sp>
      <p:cxnSp>
        <p:nvCxnSpPr>
          <p:cNvPr id="48" name="Düz Ok Bağlayıcısı 32">
            <a:extLst>
              <a:ext uri="{FF2B5EF4-FFF2-40B4-BE49-F238E27FC236}">
                <a16:creationId xmlns:a16="http://schemas.microsoft.com/office/drawing/2014/main" id="{6E2E2076-F942-4AB8-A5E2-933E63AF3F47}"/>
              </a:ext>
            </a:extLst>
          </p:cNvPr>
          <p:cNvCxnSpPr>
            <a:cxnSpLocks/>
            <a:stCxn id="6" idx="3"/>
            <a:endCxn id="46" idx="1"/>
          </p:cNvCxnSpPr>
          <p:nvPr/>
        </p:nvCxnSpPr>
        <p:spPr>
          <a:xfrm>
            <a:off x="2335372" y="4043445"/>
            <a:ext cx="1117923" cy="17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Metin kutusu 48">
            <a:extLst>
              <a:ext uri="{FF2B5EF4-FFF2-40B4-BE49-F238E27FC236}">
                <a16:creationId xmlns:a16="http://schemas.microsoft.com/office/drawing/2014/main" id="{4822B40A-07C6-4449-BAAB-738679DA15AC}"/>
              </a:ext>
            </a:extLst>
          </p:cNvPr>
          <p:cNvSpPr txBox="1"/>
          <p:nvPr/>
        </p:nvSpPr>
        <p:spPr>
          <a:xfrm>
            <a:off x="4701722" y="2787986"/>
            <a:ext cx="1086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FreeCAD</a:t>
            </a:r>
            <a:r>
              <a:rPr lang="tr-TR" dirty="0"/>
              <a:t> API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803E063-AE3D-4DF1-BC25-69E0AFE3EB53}"/>
              </a:ext>
            </a:extLst>
          </p:cNvPr>
          <p:cNvSpPr txBox="1"/>
          <p:nvPr/>
        </p:nvSpPr>
        <p:spPr>
          <a:xfrm>
            <a:off x="126824" y="5623262"/>
            <a:ext cx="12065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https://github.com/Tunat66/epicUK/tree/UK_Contribution</a:t>
            </a:r>
            <a:r>
              <a:rPr lang="en-GB" dirty="0"/>
              <a:t> </a:t>
            </a:r>
          </a:p>
          <a:p>
            <a:r>
              <a:rPr lang="en-GB" dirty="0"/>
              <a:t>See slides: </a:t>
            </a:r>
            <a:r>
              <a:rPr lang="en-GB" dirty="0">
                <a:hlinkClick r:id="rId4"/>
              </a:rPr>
              <a:t>https://indico.bnl.gov/event/23274/contributions/96308/attachments/57308/98404/InternationalPresentation_CADDesignsInDD4Hep.pptx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6692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SVT – detailed geometry from CAD files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D72BD6AF-1037-47CF-AB03-5DE3A89D5F5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912" y="1724802"/>
            <a:ext cx="3622294" cy="380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74D5A7A-BB9A-4EF1-BBB9-8FE88B565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92" y="1724803"/>
            <a:ext cx="4316059" cy="380688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9FD21E1-4406-4162-8DAE-61EB7DF1C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4268" y="1889013"/>
            <a:ext cx="3141726" cy="116315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660EDAD8-DD4A-48F3-BBF5-4D081FB4BEF6}"/>
              </a:ext>
            </a:extLst>
          </p:cNvPr>
          <p:cNvSpPr/>
          <p:nvPr/>
        </p:nvSpPr>
        <p:spPr>
          <a:xfrm>
            <a:off x="2414016" y="2517282"/>
            <a:ext cx="499872" cy="2560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526D0B9-22E6-44E2-9ACC-D55153C4120A}"/>
              </a:ext>
            </a:extLst>
          </p:cNvPr>
          <p:cNvCxnSpPr/>
          <p:nvPr/>
        </p:nvCxnSpPr>
        <p:spPr>
          <a:xfrm flipV="1">
            <a:off x="2913888" y="1889013"/>
            <a:ext cx="1920380" cy="6282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7D77DDA-04D9-4E82-9F6C-CE0C19514EF5}"/>
              </a:ext>
            </a:extLst>
          </p:cNvPr>
          <p:cNvCxnSpPr/>
          <p:nvPr/>
        </p:nvCxnSpPr>
        <p:spPr>
          <a:xfrm>
            <a:off x="2913888" y="2773314"/>
            <a:ext cx="1920380" cy="278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45AD42E0-6D21-4843-8050-0A3945928E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742" y="5302771"/>
            <a:ext cx="6671464" cy="139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11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SVT – Material Thickness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ED3E7C-BD0D-44B6-A885-DC08AB542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" y="2114541"/>
            <a:ext cx="5725299" cy="4269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DF9556-0195-44E9-BDDA-0143AB8F02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865" y="2114541"/>
            <a:ext cx="4921124" cy="42886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2C15A4-F924-4DA4-A219-E3B316A07C92}"/>
              </a:ext>
            </a:extLst>
          </p:cNvPr>
          <p:cNvSpPr txBox="1"/>
          <p:nvPr/>
        </p:nvSpPr>
        <p:spPr>
          <a:xfrm>
            <a:off x="543697" y="1301578"/>
            <a:ext cx="621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Using epic/bin/g4MaterialScan_to_csv script by Chao Peng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0ACEBB-0886-4F0C-B372-85C9ADBCED3D}"/>
              </a:ext>
            </a:extLst>
          </p:cNvPr>
          <p:cNvSpPr txBox="1"/>
          <p:nvPr/>
        </p:nvSpPr>
        <p:spPr>
          <a:xfrm>
            <a:off x="7142205" y="1422126"/>
            <a:ext cx="4819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Lower baseline thickness than standard geometry</a:t>
            </a:r>
          </a:p>
        </p:txBody>
      </p:sp>
    </p:spTree>
    <p:extLst>
      <p:ext uri="{BB962C8B-B14F-4D97-AF65-F5344CB8AC3E}">
        <p14:creationId xmlns:p14="http://schemas.microsoft.com/office/powerpoint/2010/main" val="4147270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D4C02D-09B8-4304-AF69-32CF565BC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351" y="187059"/>
            <a:ext cx="3941346" cy="31060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714D60-5FA1-4495-813D-87DB91FB3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181" y="3429000"/>
            <a:ext cx="3931516" cy="31060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A292B7-EAC1-42FD-8768-0C96C274595E}"/>
              </a:ext>
            </a:extLst>
          </p:cNvPr>
          <p:cNvSpPr txBox="1"/>
          <p:nvPr/>
        </p:nvSpPr>
        <p:spPr>
          <a:xfrm>
            <a:off x="9959546" y="1458097"/>
            <a:ext cx="1991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Average ratio: </a:t>
            </a:r>
            <a:br>
              <a:rPr lang="en-GB" sz="2400" dirty="0"/>
            </a:br>
            <a:r>
              <a:rPr lang="en-GB" sz="2400" dirty="0"/>
              <a:t>0.85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1C5F24-D179-4101-84DF-D40FD9F188FC}"/>
              </a:ext>
            </a:extLst>
          </p:cNvPr>
          <p:cNvSpPr txBox="1"/>
          <p:nvPr/>
        </p:nvSpPr>
        <p:spPr>
          <a:xfrm>
            <a:off x="9959546" y="4845906"/>
            <a:ext cx="1991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Average ratio: </a:t>
            </a:r>
            <a:br>
              <a:rPr lang="en-GB" sz="2400" dirty="0"/>
            </a:br>
            <a:r>
              <a:rPr lang="en-GB" sz="2400" dirty="0"/>
              <a:t>0.42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A39814-5E8E-4567-846B-D1FD106C5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75" y="184907"/>
            <a:ext cx="3941346" cy="31081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C02B35-9C21-4F23-9D29-51744B9BB2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09" y="3391677"/>
            <a:ext cx="4001712" cy="31433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7A0D66-6E25-4684-85AC-B9BCC969CDFB}"/>
              </a:ext>
            </a:extLst>
          </p:cNvPr>
          <p:cNvSpPr txBox="1"/>
          <p:nvPr/>
        </p:nvSpPr>
        <p:spPr>
          <a:xfrm>
            <a:off x="268458" y="1369659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L3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9ADE54-67D8-44E7-BBE2-F0AABF1189B2}"/>
              </a:ext>
            </a:extLst>
          </p:cNvPr>
          <p:cNvSpPr txBox="1"/>
          <p:nvPr/>
        </p:nvSpPr>
        <p:spPr>
          <a:xfrm>
            <a:off x="280509" y="4665360"/>
            <a:ext cx="658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L4</a:t>
            </a:r>
          </a:p>
        </p:txBody>
      </p:sp>
    </p:spTree>
    <p:extLst>
      <p:ext uri="{BB962C8B-B14F-4D97-AF65-F5344CB8AC3E}">
        <p14:creationId xmlns:p14="http://schemas.microsoft.com/office/powerpoint/2010/main" val="882706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284A70-9E35-4C7C-9D18-99FB2A0FA1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9503" y="266258"/>
            <a:ext cx="7849923" cy="63254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DA709E-29B4-4671-B5AA-33CFC2332973}"/>
              </a:ext>
            </a:extLst>
          </p:cNvPr>
          <p:cNvSpPr txBox="1"/>
          <p:nvPr/>
        </p:nvSpPr>
        <p:spPr>
          <a:xfrm>
            <a:off x="268458" y="1369659"/>
            <a:ext cx="518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L3</a:t>
            </a:r>
          </a:p>
        </p:txBody>
      </p:sp>
    </p:spTree>
    <p:extLst>
      <p:ext uri="{BB962C8B-B14F-4D97-AF65-F5344CB8AC3E}">
        <p14:creationId xmlns:p14="http://schemas.microsoft.com/office/powerpoint/2010/main" val="290570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3278D2-E9D5-4123-B615-4F2A527EF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330" y="490226"/>
            <a:ext cx="9656772" cy="63677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9C928F-DEDA-4862-BA5B-868A749290F2}"/>
              </a:ext>
            </a:extLst>
          </p:cNvPr>
          <p:cNvSpPr txBox="1"/>
          <p:nvPr/>
        </p:nvSpPr>
        <p:spPr>
          <a:xfrm>
            <a:off x="411892" y="2710249"/>
            <a:ext cx="518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L4</a:t>
            </a:r>
          </a:p>
        </p:txBody>
      </p:sp>
    </p:spTree>
    <p:extLst>
      <p:ext uri="{BB962C8B-B14F-4D97-AF65-F5344CB8AC3E}">
        <p14:creationId xmlns:p14="http://schemas.microsoft.com/office/powerpoint/2010/main" val="1426497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Summary / Change to epic geometry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0B7E64-04D9-4B01-859B-A781553B9FCF}"/>
              </a:ext>
            </a:extLst>
          </p:cNvPr>
          <p:cNvSpPr txBox="1"/>
          <p:nvPr/>
        </p:nvSpPr>
        <p:spPr>
          <a:xfrm>
            <a:off x="840613" y="1229203"/>
            <a:ext cx="110596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Simulations show material thickness in CAD design is significantly less than in design specs and standard epic geometry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Simulations show similar thickness for L3,L4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Is this reliable? There are bugs, but it seems about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But doesn’t include glue, bonding wires, additional support material … </a:t>
            </a:r>
            <a:br>
              <a:rPr lang="en-GB" sz="2400" dirty="0"/>
            </a:br>
            <a:r>
              <a:rPr lang="en-GB" sz="2400" dirty="0"/>
              <a:t>Will this be significant?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Options: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Reduce thickness of aluminium layer in epic geometry to match average X/X0 of detailed simulation?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Reduce thickness of L4 aluminium layer to give X/X0=0.25% (to match L3)?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Keep the existing model?</a:t>
            </a:r>
          </a:p>
        </p:txBody>
      </p:sp>
    </p:spTree>
    <p:extLst>
      <p:ext uri="{BB962C8B-B14F-4D97-AF65-F5344CB8AC3E}">
        <p14:creationId xmlns:p14="http://schemas.microsoft.com/office/powerpoint/2010/main" val="362194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SVT simulation test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799493-CB5B-4195-A4CC-8DCDF86C6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08" y="1674565"/>
            <a:ext cx="5585370" cy="3888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54BF9A-FA76-4987-9F34-97681276B969}"/>
              </a:ext>
            </a:extLst>
          </p:cNvPr>
          <p:cNvSpPr txBox="1"/>
          <p:nvPr/>
        </p:nvSpPr>
        <p:spPr>
          <a:xfrm>
            <a:off x="396608" y="999230"/>
            <a:ext cx="1138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Using tracking performance benchmark script by </a:t>
            </a:r>
            <a:r>
              <a:rPr lang="en-GB" dirty="0" err="1"/>
              <a:t>Shyam</a:t>
            </a:r>
            <a:r>
              <a:rPr lang="en-GB" dirty="0"/>
              <a:t> Kumar, epic_craterlake_tracking_only.xml </a:t>
            </a:r>
            <a:r>
              <a:rPr lang="en-GB" dirty="0">
                <a:hlinkClick r:id="rId4"/>
              </a:rPr>
              <a:t>https://github.com/eic/detector_benchmarks/tree/master/benchmarks/tracking_performances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AF6C73-7A9A-4F87-B588-7EF604E26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025" y="1686655"/>
            <a:ext cx="5568006" cy="38768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405AEE-8219-45D2-B8D7-90F1B26D354C}"/>
              </a:ext>
            </a:extLst>
          </p:cNvPr>
          <p:cNvSpPr txBox="1"/>
          <p:nvPr/>
        </p:nvSpPr>
        <p:spPr>
          <a:xfrm>
            <a:off x="1112704" y="2169368"/>
            <a:ext cx="2963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geometry from CAD files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AB9226-592B-42B6-A03C-2E67E67BBEFB}"/>
              </a:ext>
            </a:extLst>
          </p:cNvPr>
          <p:cNvSpPr txBox="1"/>
          <p:nvPr/>
        </p:nvSpPr>
        <p:spPr>
          <a:xfrm>
            <a:off x="6929610" y="2169368"/>
            <a:ext cx="2301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epic-24.10.0 geometry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9C0B9B-F0B4-43A4-B418-50BB65E995BD}"/>
              </a:ext>
            </a:extLst>
          </p:cNvPr>
          <p:cNvSpPr txBox="1"/>
          <p:nvPr/>
        </p:nvSpPr>
        <p:spPr>
          <a:xfrm>
            <a:off x="609102" y="5809360"/>
            <a:ext cx="5177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Run time: 92±25 minutes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87988E-7255-4814-B99E-9B581A72D801}"/>
              </a:ext>
            </a:extLst>
          </p:cNvPr>
          <p:cNvSpPr txBox="1"/>
          <p:nvPr/>
        </p:nvSpPr>
        <p:spPr>
          <a:xfrm>
            <a:off x="6209025" y="5809360"/>
            <a:ext cx="5177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Run time: 10±3 minutes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1D637B-115E-4D9A-BBAD-7A0D11882311}"/>
              </a:ext>
            </a:extLst>
          </p:cNvPr>
          <p:cNvSpPr txBox="1"/>
          <p:nvPr/>
        </p:nvSpPr>
        <p:spPr>
          <a:xfrm>
            <a:off x="3189293" y="6302497"/>
            <a:ext cx="8879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Running </a:t>
            </a:r>
            <a:r>
              <a:rPr lang="en-GB" sz="2000" dirty="0" err="1"/>
              <a:t>ddsim</a:t>
            </a:r>
            <a:r>
              <a:rPr lang="en-GB" sz="2000" dirty="0"/>
              <a:t> and </a:t>
            </a:r>
            <a:r>
              <a:rPr lang="en-GB" sz="2000" dirty="0" err="1"/>
              <a:t>eicrecon</a:t>
            </a:r>
            <a:r>
              <a:rPr lang="en-GB" sz="2000" dirty="0"/>
              <a:t> on 10,000 events</a:t>
            </a:r>
          </a:p>
        </p:txBody>
      </p:sp>
    </p:spTree>
    <p:extLst>
      <p:ext uri="{BB962C8B-B14F-4D97-AF65-F5344CB8AC3E}">
        <p14:creationId xmlns:p14="http://schemas.microsoft.com/office/powerpoint/2010/main" val="1173658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D21DFF-4AE0-4266-A34C-630229DAC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30" y="1683791"/>
            <a:ext cx="5585369" cy="38889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lang="en-GB" sz="4000" dirty="0">
                <a:solidFill>
                  <a:srgbClr val="00214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SVT simulation test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799493-CB5B-4195-A4CC-8DCDF86C6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08" y="1674565"/>
            <a:ext cx="5585370" cy="3888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54BF9A-FA76-4987-9F34-97681276B969}"/>
              </a:ext>
            </a:extLst>
          </p:cNvPr>
          <p:cNvSpPr txBox="1"/>
          <p:nvPr/>
        </p:nvSpPr>
        <p:spPr>
          <a:xfrm>
            <a:off x="396608" y="999230"/>
            <a:ext cx="1138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Using tracking performance benchmark script by </a:t>
            </a:r>
            <a:r>
              <a:rPr lang="en-GB" dirty="0" err="1"/>
              <a:t>Shyam</a:t>
            </a:r>
            <a:r>
              <a:rPr lang="en-GB" dirty="0"/>
              <a:t> Kumar, epic_craterlake_tracking_only.xml </a:t>
            </a:r>
            <a:r>
              <a:rPr lang="en-GB" dirty="0">
                <a:hlinkClick r:id="rId5"/>
              </a:rPr>
              <a:t>https://github.com/eic/detector_benchmarks/tree/master/benchmarks/tracking_performances</a:t>
            </a:r>
            <a:r>
              <a:rPr lang="en-GB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405AEE-8219-45D2-B8D7-90F1B26D354C}"/>
              </a:ext>
            </a:extLst>
          </p:cNvPr>
          <p:cNvSpPr txBox="1"/>
          <p:nvPr/>
        </p:nvSpPr>
        <p:spPr>
          <a:xfrm>
            <a:off x="1112704" y="2169368"/>
            <a:ext cx="2963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New geometry from CAD files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AB9226-592B-42B6-A03C-2E67E67BBEFB}"/>
              </a:ext>
            </a:extLst>
          </p:cNvPr>
          <p:cNvSpPr txBox="1"/>
          <p:nvPr/>
        </p:nvSpPr>
        <p:spPr>
          <a:xfrm>
            <a:off x="6929610" y="2169368"/>
            <a:ext cx="26346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epic-24.10.0 geometry</a:t>
            </a:r>
          </a:p>
          <a:p>
            <a:r>
              <a:rPr lang="en-GB" dirty="0"/>
              <a:t>L4 aluminium layer</a:t>
            </a:r>
          </a:p>
          <a:p>
            <a:r>
              <a:rPr lang="en-GB" dirty="0"/>
              <a:t>reduced from 0.37 to 0.15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9C0B9B-F0B4-43A4-B418-50BB65E995BD}"/>
              </a:ext>
            </a:extLst>
          </p:cNvPr>
          <p:cNvSpPr txBox="1"/>
          <p:nvPr/>
        </p:nvSpPr>
        <p:spPr>
          <a:xfrm>
            <a:off x="609102" y="5809360"/>
            <a:ext cx="5177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Run time: 92±25 minutes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87988E-7255-4814-B99E-9B581A72D801}"/>
              </a:ext>
            </a:extLst>
          </p:cNvPr>
          <p:cNvSpPr txBox="1"/>
          <p:nvPr/>
        </p:nvSpPr>
        <p:spPr>
          <a:xfrm>
            <a:off x="6209025" y="5809360"/>
            <a:ext cx="5177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Run time: 10±3 minutes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1D637B-115E-4D9A-BBAD-7A0D11882311}"/>
              </a:ext>
            </a:extLst>
          </p:cNvPr>
          <p:cNvSpPr txBox="1"/>
          <p:nvPr/>
        </p:nvSpPr>
        <p:spPr>
          <a:xfrm>
            <a:off x="3189293" y="6302497"/>
            <a:ext cx="8879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Running </a:t>
            </a:r>
            <a:r>
              <a:rPr lang="en-GB" sz="2000" dirty="0" err="1"/>
              <a:t>ddsim</a:t>
            </a:r>
            <a:r>
              <a:rPr lang="en-GB" sz="2000" dirty="0"/>
              <a:t> and </a:t>
            </a:r>
            <a:r>
              <a:rPr lang="en-GB" sz="2000" dirty="0" err="1"/>
              <a:t>eicrecon</a:t>
            </a:r>
            <a:r>
              <a:rPr lang="en-GB" sz="2000" dirty="0"/>
              <a:t> on 10,000 events</a:t>
            </a:r>
          </a:p>
        </p:txBody>
      </p:sp>
    </p:spTree>
    <p:extLst>
      <p:ext uri="{BB962C8B-B14F-4D97-AF65-F5344CB8AC3E}">
        <p14:creationId xmlns:p14="http://schemas.microsoft.com/office/powerpoint/2010/main" val="3168942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>
            <a:extLst>
              <a:ext uri="{FF2B5EF4-FFF2-40B4-BE49-F238E27FC236}">
                <a16:creationId xmlns:a16="http://schemas.microsoft.com/office/drawing/2014/main" id="{746A7764-843E-4CDE-AA84-65CA75836992}"/>
              </a:ext>
            </a:extLst>
          </p:cNvPr>
          <p:cNvGrpSpPr/>
          <p:nvPr/>
        </p:nvGrpSpPr>
        <p:grpSpPr>
          <a:xfrm>
            <a:off x="9571857" y="164791"/>
            <a:ext cx="2593133" cy="1116957"/>
            <a:chOff x="9803353" y="164791"/>
            <a:chExt cx="2593133" cy="1116957"/>
          </a:xfrm>
        </p:grpSpPr>
        <p:pic>
          <p:nvPicPr>
            <p:cNvPr id="10" name="Picture 2" descr="ePIC (Public) · The ePIC Collaboration Website">
              <a:extLst>
                <a:ext uri="{FF2B5EF4-FFF2-40B4-BE49-F238E27FC236}">
                  <a16:creationId xmlns:a16="http://schemas.microsoft.com/office/drawing/2014/main" id="{E551B517-4660-4DBD-A8A1-3454BB6A5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353" y="164791"/>
              <a:ext cx="1551329" cy="1116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B7EB8A0D-8A5F-41C8-B5BB-9EB006FCDCF3}"/>
                </a:ext>
              </a:extLst>
            </p:cNvPr>
            <p:cNvSpPr txBox="1"/>
            <p:nvPr/>
          </p:nvSpPr>
          <p:spPr>
            <a:xfrm>
              <a:off x="11214904" y="423000"/>
              <a:ext cx="1181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UK</a:t>
              </a:r>
            </a:p>
          </p:txBody>
        </p:sp>
      </p:grpSp>
      <p:sp>
        <p:nvSpPr>
          <p:cNvPr id="21" name="Başlık 1">
            <a:extLst>
              <a:ext uri="{FF2B5EF4-FFF2-40B4-BE49-F238E27FC236}">
                <a16:creationId xmlns:a16="http://schemas.microsoft.com/office/drawing/2014/main" id="{25455DA6-0B80-4B3E-8214-42AC9B3CA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95" y="-239782"/>
            <a:ext cx="10515600" cy="1325563"/>
          </a:xfrm>
        </p:spPr>
        <p:txBody>
          <a:bodyPr/>
          <a:lstStyle/>
          <a:p>
            <a:r>
              <a:rPr lang="en-GB" dirty="0"/>
              <a:t>Overlap Study</a:t>
            </a:r>
            <a:r>
              <a:rPr lang="tr-TR" dirty="0"/>
              <a:t> (in L3 </a:t>
            </a:r>
            <a:r>
              <a:rPr lang="tr-TR" dirty="0" err="1"/>
              <a:t>only</a:t>
            </a:r>
            <a:r>
              <a:rPr lang="tr-TR" dirty="0"/>
              <a:t>): </a:t>
            </a:r>
            <a:r>
              <a:rPr lang="tr-TR" dirty="0" err="1"/>
              <a:t>deltap</a:t>
            </a:r>
            <a:r>
              <a:rPr lang="tr-TR" dirty="0"/>
              <a:t>/p</a:t>
            </a:r>
            <a:endParaRPr lang="en-GB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ECB4857-1FDB-4B04-9CC8-C0DA242687B2}"/>
              </a:ext>
            </a:extLst>
          </p:cNvPr>
          <p:cNvSpPr txBox="1"/>
          <p:nvPr/>
        </p:nvSpPr>
        <p:spPr>
          <a:xfrm>
            <a:off x="10347521" y="2067560"/>
            <a:ext cx="2129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Pion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momentum: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0.5-10GeV/c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126ACF9C-8704-453F-B5E9-934606BD96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7" y="1085781"/>
            <a:ext cx="9571653" cy="5607428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4BE50F3-FAFD-4134-84A8-8486D149C39B}"/>
              </a:ext>
            </a:extLst>
          </p:cNvPr>
          <p:cNvSpPr txBox="1"/>
          <p:nvPr/>
        </p:nvSpPr>
        <p:spPr>
          <a:xfrm>
            <a:off x="7055225" y="1626386"/>
            <a:ext cx="1156595" cy="6416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L3_0mm Overlap</a:t>
            </a: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L3_5mm Overlap</a:t>
            </a:r>
          </a:p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L3_8mm Overlap</a:t>
            </a:r>
          </a:p>
        </p:txBody>
      </p:sp>
    </p:spTree>
    <p:extLst>
      <p:ext uri="{BB962C8B-B14F-4D97-AF65-F5344CB8AC3E}">
        <p14:creationId xmlns:p14="http://schemas.microsoft.com/office/powerpoint/2010/main" val="533892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>
            <a:extLst>
              <a:ext uri="{FF2B5EF4-FFF2-40B4-BE49-F238E27FC236}">
                <a16:creationId xmlns:a16="http://schemas.microsoft.com/office/drawing/2014/main" id="{746A7764-843E-4CDE-AA84-65CA75836992}"/>
              </a:ext>
            </a:extLst>
          </p:cNvPr>
          <p:cNvGrpSpPr/>
          <p:nvPr/>
        </p:nvGrpSpPr>
        <p:grpSpPr>
          <a:xfrm>
            <a:off x="9571857" y="164791"/>
            <a:ext cx="2593133" cy="1116957"/>
            <a:chOff x="9803353" y="164791"/>
            <a:chExt cx="2593133" cy="1116957"/>
          </a:xfrm>
        </p:grpSpPr>
        <p:pic>
          <p:nvPicPr>
            <p:cNvPr id="10" name="Picture 2" descr="ePIC (Public) · The ePIC Collaboration Website">
              <a:extLst>
                <a:ext uri="{FF2B5EF4-FFF2-40B4-BE49-F238E27FC236}">
                  <a16:creationId xmlns:a16="http://schemas.microsoft.com/office/drawing/2014/main" id="{E551B517-4660-4DBD-A8A1-3454BB6A5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353" y="164791"/>
              <a:ext cx="1551329" cy="1116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B7EB8A0D-8A5F-41C8-B5BB-9EB006FCDCF3}"/>
                </a:ext>
              </a:extLst>
            </p:cNvPr>
            <p:cNvSpPr txBox="1"/>
            <p:nvPr/>
          </p:nvSpPr>
          <p:spPr>
            <a:xfrm>
              <a:off x="11214904" y="423000"/>
              <a:ext cx="1181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UK</a:t>
              </a:r>
            </a:p>
          </p:txBody>
        </p:sp>
      </p:grpSp>
      <p:sp>
        <p:nvSpPr>
          <p:cNvPr id="21" name="Başlık 1">
            <a:extLst>
              <a:ext uri="{FF2B5EF4-FFF2-40B4-BE49-F238E27FC236}">
                <a16:creationId xmlns:a16="http://schemas.microsoft.com/office/drawing/2014/main" id="{25455DA6-0B80-4B3E-8214-42AC9B3CA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39" y="-272518"/>
            <a:ext cx="10515600" cy="1325563"/>
          </a:xfrm>
        </p:spPr>
        <p:txBody>
          <a:bodyPr/>
          <a:lstStyle/>
          <a:p>
            <a:r>
              <a:rPr lang="en-GB" dirty="0"/>
              <a:t>Overlap Study</a:t>
            </a:r>
            <a:r>
              <a:rPr lang="tr-TR" dirty="0"/>
              <a:t> (in L3 </a:t>
            </a:r>
            <a:r>
              <a:rPr lang="tr-TR" dirty="0" err="1"/>
              <a:t>only</a:t>
            </a:r>
            <a:r>
              <a:rPr lang="tr-TR" dirty="0"/>
              <a:t>): </a:t>
            </a:r>
            <a:r>
              <a:rPr lang="tr-TR" dirty="0" err="1"/>
              <a:t>dca_z</a:t>
            </a:r>
            <a:endParaRPr lang="en-GB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0C76427-E29F-4916-9089-71A767B90A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2" y="1146059"/>
            <a:ext cx="9107353" cy="533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25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>
            <a:extLst>
              <a:ext uri="{FF2B5EF4-FFF2-40B4-BE49-F238E27FC236}">
                <a16:creationId xmlns:a16="http://schemas.microsoft.com/office/drawing/2014/main" id="{746A7764-843E-4CDE-AA84-65CA75836992}"/>
              </a:ext>
            </a:extLst>
          </p:cNvPr>
          <p:cNvGrpSpPr/>
          <p:nvPr/>
        </p:nvGrpSpPr>
        <p:grpSpPr>
          <a:xfrm>
            <a:off x="9571857" y="164791"/>
            <a:ext cx="2593133" cy="1116957"/>
            <a:chOff x="9803353" y="164791"/>
            <a:chExt cx="2593133" cy="1116957"/>
          </a:xfrm>
        </p:grpSpPr>
        <p:pic>
          <p:nvPicPr>
            <p:cNvPr id="10" name="Picture 2" descr="ePIC (Public) · The ePIC Collaboration Website">
              <a:extLst>
                <a:ext uri="{FF2B5EF4-FFF2-40B4-BE49-F238E27FC236}">
                  <a16:creationId xmlns:a16="http://schemas.microsoft.com/office/drawing/2014/main" id="{E551B517-4660-4DBD-A8A1-3454BB6A5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353" y="164791"/>
              <a:ext cx="1551329" cy="1116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B7EB8A0D-8A5F-41C8-B5BB-9EB006FCDCF3}"/>
                </a:ext>
              </a:extLst>
            </p:cNvPr>
            <p:cNvSpPr txBox="1"/>
            <p:nvPr/>
          </p:nvSpPr>
          <p:spPr>
            <a:xfrm>
              <a:off x="11214904" y="423000"/>
              <a:ext cx="1181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UK</a:t>
              </a:r>
            </a:p>
          </p:txBody>
        </p:sp>
      </p:grpSp>
      <p:sp>
        <p:nvSpPr>
          <p:cNvPr id="21" name="Başlık 1">
            <a:extLst>
              <a:ext uri="{FF2B5EF4-FFF2-40B4-BE49-F238E27FC236}">
                <a16:creationId xmlns:a16="http://schemas.microsoft.com/office/drawing/2014/main" id="{25455DA6-0B80-4B3E-8214-42AC9B3CA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39" y="-155979"/>
            <a:ext cx="10515600" cy="1325563"/>
          </a:xfrm>
        </p:spPr>
        <p:txBody>
          <a:bodyPr/>
          <a:lstStyle/>
          <a:p>
            <a:r>
              <a:rPr lang="en-GB" dirty="0"/>
              <a:t>Overlap Study</a:t>
            </a:r>
            <a:r>
              <a:rPr lang="tr-TR" dirty="0"/>
              <a:t> (in L3 </a:t>
            </a:r>
            <a:r>
              <a:rPr lang="tr-TR" dirty="0" err="1"/>
              <a:t>only</a:t>
            </a:r>
            <a:r>
              <a:rPr lang="tr-TR" dirty="0"/>
              <a:t>): </a:t>
            </a:r>
            <a:r>
              <a:rPr lang="tr-TR" dirty="0" err="1"/>
              <a:t>dca_T</a:t>
            </a:r>
            <a:endParaRPr lang="en-GB" dirty="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A01D4C98-B244-467E-B3C8-17647D625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839" y="1281748"/>
            <a:ext cx="8853892" cy="518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52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>
            <a:extLst>
              <a:ext uri="{FF2B5EF4-FFF2-40B4-BE49-F238E27FC236}">
                <a16:creationId xmlns:a16="http://schemas.microsoft.com/office/drawing/2014/main" id="{746A7764-843E-4CDE-AA84-65CA75836992}"/>
              </a:ext>
            </a:extLst>
          </p:cNvPr>
          <p:cNvGrpSpPr/>
          <p:nvPr/>
        </p:nvGrpSpPr>
        <p:grpSpPr>
          <a:xfrm>
            <a:off x="9571857" y="164791"/>
            <a:ext cx="2593133" cy="1116957"/>
            <a:chOff x="9803353" y="164791"/>
            <a:chExt cx="2593133" cy="1116957"/>
          </a:xfrm>
        </p:grpSpPr>
        <p:pic>
          <p:nvPicPr>
            <p:cNvPr id="10" name="Picture 2" descr="ePIC (Public) · The ePIC Collaboration Website">
              <a:extLst>
                <a:ext uri="{FF2B5EF4-FFF2-40B4-BE49-F238E27FC236}">
                  <a16:creationId xmlns:a16="http://schemas.microsoft.com/office/drawing/2014/main" id="{E551B517-4660-4DBD-A8A1-3454BB6A5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353" y="164791"/>
              <a:ext cx="1551329" cy="1116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B7EB8A0D-8A5F-41C8-B5BB-9EB006FCDCF3}"/>
                </a:ext>
              </a:extLst>
            </p:cNvPr>
            <p:cNvSpPr txBox="1"/>
            <p:nvPr/>
          </p:nvSpPr>
          <p:spPr>
            <a:xfrm>
              <a:off x="11214904" y="423000"/>
              <a:ext cx="11815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UK</a:t>
              </a:r>
            </a:p>
          </p:txBody>
        </p:sp>
      </p:grpSp>
      <p:sp>
        <p:nvSpPr>
          <p:cNvPr id="21" name="Başlık 1">
            <a:extLst>
              <a:ext uri="{FF2B5EF4-FFF2-40B4-BE49-F238E27FC236}">
                <a16:creationId xmlns:a16="http://schemas.microsoft.com/office/drawing/2014/main" id="{25455DA6-0B80-4B3E-8214-42AC9B3CA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39" y="-200798"/>
            <a:ext cx="10515600" cy="1325563"/>
          </a:xfrm>
        </p:spPr>
        <p:txBody>
          <a:bodyPr/>
          <a:lstStyle/>
          <a:p>
            <a:r>
              <a:rPr lang="tr-TR" dirty="0" err="1"/>
              <a:t>Sensitive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en-GB" dirty="0"/>
              <a:t> Study</a:t>
            </a:r>
            <a:r>
              <a:rPr lang="tr-TR" dirty="0"/>
              <a:t> (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layers</a:t>
            </a:r>
            <a:r>
              <a:rPr lang="tr-TR" dirty="0"/>
              <a:t>)</a:t>
            </a:r>
            <a:endParaRPr lang="en-GB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BE7E64B-0ACE-4567-8AC5-EA2D35AC84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9" y="1253997"/>
            <a:ext cx="9017707" cy="528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6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A1DD6-38DC-449C-9028-2BD56C2278A7}"/>
              </a:ext>
            </a:extLst>
          </p:cNvPr>
          <p:cNvSpPr txBox="1"/>
          <p:nvPr/>
        </p:nvSpPr>
        <p:spPr>
          <a:xfrm>
            <a:off x="433137" y="360947"/>
            <a:ext cx="11373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SVT Simulations: 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DC5849-532F-4283-9DC4-15E8B0B567F7}"/>
              </a:ext>
            </a:extLst>
          </p:cNvPr>
          <p:cNvSpPr txBox="1"/>
          <p:nvPr/>
        </p:nvSpPr>
        <p:spPr>
          <a:xfrm>
            <a:off x="1087395" y="1367481"/>
            <a:ext cx="101902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Debug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Index CAD design files with version numbering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Further investigation of tracking performance on detector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Create more accurate simplified geometry for routine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When do we need detailed </a:t>
            </a:r>
            <a:r>
              <a:rPr lang="en-GB" sz="2800"/>
              <a:t>geometry?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Further develop techniques to convert CAD files to DD4HEP</a:t>
            </a:r>
          </a:p>
        </p:txBody>
      </p:sp>
    </p:spTree>
    <p:extLst>
      <p:ext uri="{BB962C8B-B14F-4D97-AF65-F5344CB8AC3E}">
        <p14:creationId xmlns:p14="http://schemas.microsoft.com/office/powerpoint/2010/main" val="23856821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30*173"/>
  <p:tag name="TABLE_ENDDRAG_RECT" val="37*249*430*17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1058</Words>
  <Application>Microsoft Office PowerPoint</Application>
  <PresentationFormat>Widescreen</PresentationFormat>
  <Paragraphs>194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DejaVu Math TeX Gyre</vt:lpstr>
      <vt:lpstr>Helvetica</vt:lpstr>
      <vt:lpstr>Tahoma</vt:lpstr>
      <vt:lpstr>Times New Roman</vt:lpstr>
      <vt:lpstr>Times New Roman Bold</vt:lpstr>
      <vt:lpstr>Wingdings</vt:lpstr>
      <vt:lpstr>Office Theme</vt:lpstr>
      <vt:lpstr>Geçmişe bakış</vt:lpstr>
      <vt:lpstr>PowerPoint Presentation</vt:lpstr>
      <vt:lpstr>PowerPoint Presentation</vt:lpstr>
      <vt:lpstr>PowerPoint Presentation</vt:lpstr>
      <vt:lpstr>Geometry description of Tracking system in Fun4All</vt:lpstr>
      <vt:lpstr>Geometry description of Curved OB layers</vt:lpstr>
      <vt:lpstr>Results with modified OB Geometry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Overlap Study (in L3 only): deltap/p</vt:lpstr>
      <vt:lpstr>Overlap Study (in L3 only): dca_z</vt:lpstr>
      <vt:lpstr>Overlap Study (in L3 only): dca_T</vt:lpstr>
      <vt:lpstr>Sensitive Area Study (both layers)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2024-11-18T13:00:14Z</dcterms:created>
  <dcterms:modified xsi:type="dcterms:W3CDTF">2024-11-18T13:00:50Z</dcterms:modified>
</cp:coreProperties>
</file>