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5">
  <p:sldMasterIdLst>
    <p:sldMasterId id="2147483648" r:id="rId4"/>
  </p:sldMasterIdLst>
  <p:notesMasterIdLst>
    <p:notesMasterId r:id="rId9"/>
  </p:notesMasterIdLst>
  <p:sldIdLst>
    <p:sldId id="262" r:id="rId5"/>
    <p:sldId id="266" r:id="rId6"/>
    <p:sldId id="409" r:id="rId7"/>
    <p:sldId id="41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0FCD745-659F-4412-B4D8-4A3EE07ECE79}">
          <p14:sldIdLst>
            <p14:sldId id="262"/>
            <p14:sldId id="266"/>
            <p14:sldId id="409"/>
            <p14:sldId id="41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DAE3F3"/>
    <a:srgbClr val="000000"/>
    <a:srgbClr val="ABABAB"/>
    <a:srgbClr val="FF9933"/>
    <a:srgbClr val="5B9BD5"/>
    <a:srgbClr val="EAEFF7"/>
    <a:srgbClr val="FFFFFF"/>
    <a:srgbClr val="699BFF"/>
    <a:srgbClr val="AAE8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4660"/>
  </p:normalViewPr>
  <p:slideViewPr>
    <p:cSldViewPr snapToGrid="0">
      <p:cViewPr varScale="1">
        <p:scale>
          <a:sx n="64" d="100"/>
          <a:sy n="64" d="100"/>
        </p:scale>
        <p:origin x="78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A48294-1B3F-46C7-8501-273AD7D79B4F}" type="datetimeFigureOut">
              <a:rPr lang="en-GB" smtClean="0"/>
              <a:t>19/11/2024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3F2F4C-E58C-4CCD-AFD6-611CFE2E2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071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7556" y="1508257"/>
            <a:ext cx="9144000" cy="2387600"/>
          </a:xfrm>
        </p:spPr>
        <p:txBody>
          <a:bodyPr anchor="b"/>
          <a:lstStyle>
            <a:lvl1pPr algn="ctr">
              <a:defRPr sz="6000" b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7556" y="3987932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206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AFBF77B-003A-4E1A-898E-FBE7F15C7ACD}"/>
              </a:ext>
            </a:extLst>
          </p:cNvPr>
          <p:cNvGrpSpPr/>
          <p:nvPr userDrawn="1"/>
        </p:nvGrpSpPr>
        <p:grpSpPr>
          <a:xfrm>
            <a:off x="-109438" y="5643694"/>
            <a:ext cx="2515109" cy="1440000"/>
            <a:chOff x="-109438" y="5643694"/>
            <a:chExt cx="2515109" cy="1440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30356C3-1559-4CEC-9ADF-910395CF2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09438" y="5643694"/>
              <a:ext cx="1839581" cy="14400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90A1CDC-2BBF-4AD9-B5B5-2E07FBF48821}"/>
                </a:ext>
              </a:extLst>
            </p:cNvPr>
            <p:cNvSpPr txBox="1"/>
            <p:nvPr/>
          </p:nvSpPr>
          <p:spPr>
            <a:xfrm>
              <a:off x="1441946" y="6014987"/>
              <a:ext cx="96372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200" b="1" dirty="0">
                  <a:latin typeface="Arial" panose="020B0604020202020204" pitchFamily="34" charset="0"/>
                  <a:cs typeface="Arial" panose="020B0604020202020204" pitchFamily="34" charset="0"/>
                </a:rPr>
                <a:t>UK</a:t>
              </a:r>
              <a:endParaRPr lang="en-GB" sz="4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7F12490-59CD-452F-B02D-F2D799164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3408" y="6356350"/>
            <a:ext cx="662731" cy="296695"/>
          </a:xfrm>
        </p:spPr>
        <p:txBody>
          <a:bodyPr/>
          <a:lstStyle>
            <a:lvl1pPr>
              <a:defRPr sz="2400">
                <a:solidFill>
                  <a:srgbClr val="002060"/>
                </a:solidFill>
              </a:defRPr>
            </a:lvl1pPr>
          </a:lstStyle>
          <a:p>
            <a:fld id="{1CA36EEA-5A28-4A70-BCAC-0B68DA8D366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9567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8561439" cy="743504"/>
          </a:xfrm>
        </p:spPr>
        <p:txBody>
          <a:bodyPr/>
          <a:lstStyle>
            <a:lvl1pPr algn="ctr">
              <a:defRPr b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0445"/>
            <a:ext cx="10515600" cy="4736518"/>
          </a:xfrm>
        </p:spPr>
        <p:txBody>
          <a:bodyPr/>
          <a:lstStyle>
            <a:lvl1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1pPr>
            <a:lvl2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2pPr>
            <a:lvl3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3pPr>
            <a:lvl4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4pPr>
            <a:lvl5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13408" y="6356350"/>
            <a:ext cx="662731" cy="296695"/>
          </a:xfrm>
        </p:spPr>
        <p:txBody>
          <a:bodyPr/>
          <a:lstStyle>
            <a:lvl1pPr>
              <a:defRPr sz="2400">
                <a:solidFill>
                  <a:srgbClr val="002060"/>
                </a:solidFill>
              </a:defRPr>
            </a:lvl1pPr>
          </a:lstStyle>
          <a:p>
            <a:fld id="{1CA36EEA-5A28-4A70-BCAC-0B68DA8D366C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721453" y="1237683"/>
            <a:ext cx="10754686" cy="0"/>
          </a:xfrm>
          <a:prstGeom prst="line">
            <a:avLst/>
          </a:prstGeom>
          <a:ln w="38100">
            <a:solidFill>
              <a:srgbClr val="2803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721453" y="1313897"/>
            <a:ext cx="10754686" cy="0"/>
          </a:xfrm>
          <a:prstGeom prst="line">
            <a:avLst/>
          </a:prstGeom>
          <a:ln w="38100">
            <a:solidFill>
              <a:srgbClr val="AAE8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E649DFF-E639-4E02-86CC-A533CCEFA814}"/>
              </a:ext>
            </a:extLst>
          </p:cNvPr>
          <p:cNvGrpSpPr/>
          <p:nvPr userDrawn="1"/>
        </p:nvGrpSpPr>
        <p:grpSpPr>
          <a:xfrm>
            <a:off x="9555853" y="16878"/>
            <a:ext cx="2515109" cy="1440000"/>
            <a:chOff x="-109438" y="5643694"/>
            <a:chExt cx="2515109" cy="1440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636AF2B-5CDB-4DCA-B86E-19B109862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09438" y="5643694"/>
              <a:ext cx="1839581" cy="14400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A6F51D6-9453-4ECC-9762-441C75CAD0A1}"/>
                </a:ext>
              </a:extLst>
            </p:cNvPr>
            <p:cNvSpPr txBox="1"/>
            <p:nvPr/>
          </p:nvSpPr>
          <p:spPr>
            <a:xfrm>
              <a:off x="1441946" y="6014987"/>
              <a:ext cx="96372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200" b="1" dirty="0">
                  <a:latin typeface="Arial" panose="020B0604020202020204" pitchFamily="34" charset="0"/>
                  <a:cs typeface="Arial" panose="020B0604020202020204" pitchFamily="34" charset="0"/>
                </a:rPr>
                <a:t>UK</a:t>
              </a:r>
              <a:endParaRPr lang="en-GB" sz="4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8728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3000">
              <a:srgbClr val="FFFFFF"/>
            </a:gs>
            <a:gs pos="0">
              <a:schemeClr val="accent1">
                <a:lumMod val="20000"/>
                <a:lumOff val="80000"/>
              </a:schemeClr>
            </a:gs>
            <a:gs pos="81000">
              <a:srgbClr val="FFFFFF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36EEA-5A28-4A70-BCAC-0B68DA8D36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587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31AE1-2945-44BC-A9BF-E5942ABED8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7249" y="1508257"/>
            <a:ext cx="11008311" cy="2387600"/>
          </a:xfrm>
        </p:spPr>
        <p:txBody>
          <a:bodyPr>
            <a:normAutofit/>
          </a:bodyPr>
          <a:lstStyle/>
          <a:p>
            <a:r>
              <a:rPr lang="en-GB" sz="4800" dirty="0"/>
              <a:t>FPC Mechanical geometry and bond areas</a:t>
            </a:r>
            <a:endParaRPr lang="en-GB" sz="6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28AB3B-0E14-439C-BFDC-E8B70A2821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7556" y="4403558"/>
            <a:ext cx="9144000" cy="1240136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2605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4DB7D-9AE3-74F5-59A2-6B19AB9D8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L3/L4 Stave Structure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F053B-F0D8-EFE9-C309-0F876998A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2045" y="6356350"/>
            <a:ext cx="662731" cy="296695"/>
          </a:xfrm>
        </p:spPr>
        <p:txBody>
          <a:bodyPr/>
          <a:lstStyle/>
          <a:p>
            <a:fld id="{1CA36EEA-5A28-4A70-BCAC-0B68DA8D366C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36D81E-2F9E-DB44-EEA2-516E73CBDE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2" b="2022"/>
          <a:stretch/>
        </p:blipFill>
        <p:spPr>
          <a:xfrm>
            <a:off x="336259" y="1348382"/>
            <a:ext cx="11309066" cy="5509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66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CCB32-C591-36D3-4890-1A5B6D974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EIC-LAS Module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27B0B-C2CD-8931-3AAE-A3C8C43226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0445"/>
            <a:ext cx="5844436" cy="4736518"/>
          </a:xfrm>
        </p:spPr>
        <p:txBody>
          <a:bodyPr>
            <a:normAutofit/>
          </a:bodyPr>
          <a:lstStyle/>
          <a:p>
            <a:r>
              <a:rPr lang="en-GB" sz="2400" dirty="0"/>
              <a:t>Module Consists of: </a:t>
            </a:r>
          </a:p>
          <a:p>
            <a:pPr lvl="1"/>
            <a:r>
              <a:rPr lang="en-GB" sz="2000" dirty="0"/>
              <a:t>2 EIC-LAS</a:t>
            </a:r>
          </a:p>
          <a:p>
            <a:pPr lvl="1"/>
            <a:r>
              <a:rPr lang="en-GB" sz="2000" dirty="0"/>
              <a:t>2 ASIC</a:t>
            </a:r>
          </a:p>
          <a:p>
            <a:pPr lvl="1"/>
            <a:r>
              <a:rPr lang="en-GB" sz="2000" dirty="0"/>
              <a:t>Bridge FPC</a:t>
            </a:r>
          </a:p>
          <a:p>
            <a:pPr lvl="1"/>
            <a:r>
              <a:rPr lang="en-GB" sz="2000" dirty="0"/>
              <a:t>Kapton Carrier</a:t>
            </a:r>
          </a:p>
          <a:p>
            <a:endParaRPr lang="en-GB" sz="2400" dirty="0"/>
          </a:p>
          <a:p>
            <a:r>
              <a:rPr lang="en-GB" sz="2400" dirty="0"/>
              <a:t>Modules are assembled on tooling and transferred with sensors held into a curved shape with vacuum tooling</a:t>
            </a:r>
          </a:p>
          <a:p>
            <a:r>
              <a:rPr lang="en-GB" sz="2400" dirty="0"/>
              <a:t>Module transfer tooling will be tested on quarter length stave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5BA922-0A7F-E23D-FC54-077F39B02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3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9B131F-C189-E01F-6C03-437D309606F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69801" y="1440445"/>
            <a:ext cx="5659676" cy="318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89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6C5B4-9496-476B-9D00-572A52001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FPC geometry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3F3561-5520-4F58-B8F0-8807ED074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877" y="1430332"/>
            <a:ext cx="10515600" cy="4736518"/>
          </a:xfrm>
        </p:spPr>
        <p:txBody>
          <a:bodyPr/>
          <a:lstStyle/>
          <a:p>
            <a:r>
              <a:rPr lang="en-US" dirty="0"/>
              <a:t>FPC will constitute side-closeout of stave</a:t>
            </a:r>
          </a:p>
          <a:p>
            <a:r>
              <a:rPr lang="en-US" dirty="0"/>
              <a:t>No traces from top to bottom, no traces on the side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E9CB8A-AB49-4681-B12E-ECAAB2B3C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4</a:t>
            </a:fld>
            <a:endParaRPr lang="en-GB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484F649-23EF-454C-B0EB-28F33CCEFD5F}"/>
              </a:ext>
            </a:extLst>
          </p:cNvPr>
          <p:cNvGrpSpPr/>
          <p:nvPr/>
        </p:nvGrpSpPr>
        <p:grpSpPr>
          <a:xfrm>
            <a:off x="6921626" y="3184794"/>
            <a:ext cx="917712" cy="1506952"/>
            <a:chOff x="2140226" y="2888974"/>
            <a:chExt cx="917712" cy="1506952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9FB9737-92F5-4D97-827A-04889E039A6C}"/>
                </a:ext>
              </a:extLst>
            </p:cNvPr>
            <p:cNvCxnSpPr>
              <a:cxnSpLocks/>
            </p:cNvCxnSpPr>
            <p:nvPr/>
          </p:nvCxnSpPr>
          <p:spPr>
            <a:xfrm>
              <a:off x="2166731" y="3061253"/>
              <a:ext cx="765313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4C7B53A-FA5F-4108-B3C6-4C80FC6091C9}"/>
                </a:ext>
              </a:extLst>
            </p:cNvPr>
            <p:cNvCxnSpPr/>
            <p:nvPr/>
          </p:nvCxnSpPr>
          <p:spPr>
            <a:xfrm>
              <a:off x="2932044" y="3051314"/>
              <a:ext cx="0" cy="113306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888EEA6-2086-4CDF-821B-5B718477A1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66731" y="4214192"/>
              <a:ext cx="765314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3512D3A-702F-4B93-B85D-8058251BBB45}"/>
                </a:ext>
              </a:extLst>
            </p:cNvPr>
            <p:cNvCxnSpPr>
              <a:cxnSpLocks/>
            </p:cNvCxnSpPr>
            <p:nvPr/>
          </p:nvCxnSpPr>
          <p:spPr>
            <a:xfrm>
              <a:off x="2150166" y="3024812"/>
              <a:ext cx="765313" cy="0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9A74FE3-E4FD-451F-B187-0D2E748EDAE9}"/>
                </a:ext>
              </a:extLst>
            </p:cNvPr>
            <p:cNvCxnSpPr>
              <a:cxnSpLocks/>
            </p:cNvCxnSpPr>
            <p:nvPr/>
          </p:nvCxnSpPr>
          <p:spPr>
            <a:xfrm>
              <a:off x="2140226" y="4342918"/>
              <a:ext cx="765313" cy="0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F3F307F-6039-4826-8EA0-40B260A7A6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66729" y="4395926"/>
              <a:ext cx="891209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C0741BC-18AF-45C0-AAAD-A30ED0DE26C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40226" y="2985056"/>
              <a:ext cx="839857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B3A6897-3E03-43E8-8C12-0643B2E5BBC9}"/>
                </a:ext>
              </a:extLst>
            </p:cNvPr>
            <p:cNvCxnSpPr>
              <a:cxnSpLocks/>
            </p:cNvCxnSpPr>
            <p:nvPr/>
          </p:nvCxnSpPr>
          <p:spPr>
            <a:xfrm>
              <a:off x="2980083" y="2985056"/>
              <a:ext cx="0" cy="1318106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23245C83-2D2C-4E01-AD2D-C388F51F9350}"/>
                </a:ext>
              </a:extLst>
            </p:cNvPr>
            <p:cNvCxnSpPr>
              <a:cxnSpLocks/>
            </p:cNvCxnSpPr>
            <p:nvPr/>
          </p:nvCxnSpPr>
          <p:spPr>
            <a:xfrm>
              <a:off x="2140226" y="2932044"/>
              <a:ext cx="765313" cy="0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C803F7C-BDEC-4C07-96AB-8A6D33BE34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40226" y="2888974"/>
              <a:ext cx="904461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C0D0CDD-66F7-4CD2-BA4C-BB6D4D73D732}"/>
                </a:ext>
              </a:extLst>
            </p:cNvPr>
            <p:cNvCxnSpPr>
              <a:cxnSpLocks/>
            </p:cNvCxnSpPr>
            <p:nvPr/>
          </p:nvCxnSpPr>
          <p:spPr>
            <a:xfrm>
              <a:off x="3057938" y="2888974"/>
              <a:ext cx="0" cy="149370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BFB30ED-B2D0-498F-A81E-DC4DBA05A8F6}"/>
                </a:ext>
              </a:extLst>
            </p:cNvPr>
            <p:cNvCxnSpPr>
              <a:cxnSpLocks/>
            </p:cNvCxnSpPr>
            <p:nvPr/>
          </p:nvCxnSpPr>
          <p:spPr>
            <a:xfrm>
              <a:off x="2166730" y="4253948"/>
              <a:ext cx="765313" cy="0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CAF4595-5E78-4846-ABCD-A31DDB585C6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150167" y="4303162"/>
              <a:ext cx="829916" cy="481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728A990-6FD7-47A8-B0EF-DD2BF80C8A27}"/>
              </a:ext>
            </a:extLst>
          </p:cNvPr>
          <p:cNvCxnSpPr>
            <a:cxnSpLocks/>
          </p:cNvCxnSpPr>
          <p:nvPr/>
        </p:nvCxnSpPr>
        <p:spPr>
          <a:xfrm flipH="1">
            <a:off x="5576531" y="3125160"/>
            <a:ext cx="2262807" cy="1654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22EA566-68A4-4210-A15F-51488CA0E924}"/>
              </a:ext>
            </a:extLst>
          </p:cNvPr>
          <p:cNvCxnSpPr>
            <a:cxnSpLocks/>
          </p:cNvCxnSpPr>
          <p:nvPr/>
        </p:nvCxnSpPr>
        <p:spPr>
          <a:xfrm flipH="1">
            <a:off x="5563280" y="4735300"/>
            <a:ext cx="2262807" cy="1654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2307AC1-BE0E-4777-9105-08184715DB19}"/>
              </a:ext>
            </a:extLst>
          </p:cNvPr>
          <p:cNvGrpSpPr/>
          <p:nvPr/>
        </p:nvGrpSpPr>
        <p:grpSpPr>
          <a:xfrm>
            <a:off x="1613456" y="4828379"/>
            <a:ext cx="917712" cy="1506952"/>
            <a:chOff x="4764424" y="4148518"/>
            <a:chExt cx="917712" cy="1506952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57D8A3A-7B00-4AA4-899A-61DAB77FA7D3}"/>
                </a:ext>
              </a:extLst>
            </p:cNvPr>
            <p:cNvCxnSpPr>
              <a:cxnSpLocks/>
            </p:cNvCxnSpPr>
            <p:nvPr/>
          </p:nvCxnSpPr>
          <p:spPr>
            <a:xfrm>
              <a:off x="4790929" y="4320797"/>
              <a:ext cx="765313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6A45198-C4D6-46B1-9956-55D9ED6FCA44}"/>
                </a:ext>
              </a:extLst>
            </p:cNvPr>
            <p:cNvCxnSpPr/>
            <p:nvPr/>
          </p:nvCxnSpPr>
          <p:spPr>
            <a:xfrm>
              <a:off x="5556242" y="4310858"/>
              <a:ext cx="0" cy="113306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3A48AF4-74C0-425C-9D58-7387304048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90929" y="5473736"/>
              <a:ext cx="765314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96127CA-D2B8-4CE6-9823-694D633933B4}"/>
                </a:ext>
              </a:extLst>
            </p:cNvPr>
            <p:cNvCxnSpPr>
              <a:cxnSpLocks/>
            </p:cNvCxnSpPr>
            <p:nvPr/>
          </p:nvCxnSpPr>
          <p:spPr>
            <a:xfrm>
              <a:off x="4774364" y="4284356"/>
              <a:ext cx="765313" cy="0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36BD1A2-781D-465B-8C21-86D0E5757611}"/>
                </a:ext>
              </a:extLst>
            </p:cNvPr>
            <p:cNvCxnSpPr>
              <a:cxnSpLocks/>
            </p:cNvCxnSpPr>
            <p:nvPr/>
          </p:nvCxnSpPr>
          <p:spPr>
            <a:xfrm>
              <a:off x="4764424" y="5602462"/>
              <a:ext cx="765313" cy="0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2ADECABC-2A6C-4807-839D-0A32FD5878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90927" y="5655470"/>
              <a:ext cx="891209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EACDDF8-41F9-485F-BFEC-9FA863438D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64424" y="4244600"/>
              <a:ext cx="839857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C06DA90A-B8F4-45FF-AD00-A84FB9F5E32B}"/>
                </a:ext>
              </a:extLst>
            </p:cNvPr>
            <p:cNvCxnSpPr>
              <a:cxnSpLocks/>
            </p:cNvCxnSpPr>
            <p:nvPr/>
          </p:nvCxnSpPr>
          <p:spPr>
            <a:xfrm>
              <a:off x="5604281" y="4244600"/>
              <a:ext cx="0" cy="1318106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DD5D348-0DE9-46FF-9312-536D0B70537B}"/>
                </a:ext>
              </a:extLst>
            </p:cNvPr>
            <p:cNvCxnSpPr>
              <a:cxnSpLocks/>
            </p:cNvCxnSpPr>
            <p:nvPr/>
          </p:nvCxnSpPr>
          <p:spPr>
            <a:xfrm>
              <a:off x="4764424" y="4191588"/>
              <a:ext cx="765313" cy="0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ABCDA208-5B04-4528-9482-598AC9336B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64424" y="4148518"/>
              <a:ext cx="904461" cy="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7DE9095-6C24-49E9-8F1E-FB6DBAE4A5B8}"/>
                </a:ext>
              </a:extLst>
            </p:cNvPr>
            <p:cNvCxnSpPr>
              <a:cxnSpLocks/>
            </p:cNvCxnSpPr>
            <p:nvPr/>
          </p:nvCxnSpPr>
          <p:spPr>
            <a:xfrm>
              <a:off x="5682136" y="4148518"/>
              <a:ext cx="0" cy="1493700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80FDD1ED-C46B-4230-AD10-44364C9F2745}"/>
                </a:ext>
              </a:extLst>
            </p:cNvPr>
            <p:cNvCxnSpPr>
              <a:cxnSpLocks/>
            </p:cNvCxnSpPr>
            <p:nvPr/>
          </p:nvCxnSpPr>
          <p:spPr>
            <a:xfrm>
              <a:off x="4790928" y="5513492"/>
              <a:ext cx="765313" cy="0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4D0DBC37-9F79-42A3-9D85-FE1053CDAD4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74365" y="5562706"/>
              <a:ext cx="829916" cy="481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E97E9F2B-ADD6-492D-8A78-C6C0D5A57FF1}"/>
              </a:ext>
            </a:extLst>
          </p:cNvPr>
          <p:cNvCxnSpPr>
            <a:cxnSpLocks/>
          </p:cNvCxnSpPr>
          <p:nvPr/>
        </p:nvCxnSpPr>
        <p:spPr>
          <a:xfrm>
            <a:off x="5589782" y="3052413"/>
            <a:ext cx="2249556" cy="0"/>
          </a:xfrm>
          <a:prstGeom prst="line">
            <a:avLst/>
          </a:prstGeom>
          <a:ln w="57150">
            <a:solidFill>
              <a:srgbClr val="ABA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FAFFE428-58F8-4D32-ADB8-05C2AA0BF4AD}"/>
              </a:ext>
            </a:extLst>
          </p:cNvPr>
          <p:cNvCxnSpPr>
            <a:cxnSpLocks/>
          </p:cNvCxnSpPr>
          <p:nvPr/>
        </p:nvCxnSpPr>
        <p:spPr>
          <a:xfrm>
            <a:off x="5589782" y="4805013"/>
            <a:ext cx="2249556" cy="0"/>
          </a:xfrm>
          <a:prstGeom prst="line">
            <a:avLst/>
          </a:prstGeom>
          <a:ln w="57150">
            <a:solidFill>
              <a:srgbClr val="ABA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Group 85">
            <a:extLst>
              <a:ext uri="{FF2B5EF4-FFF2-40B4-BE49-F238E27FC236}">
                <a16:creationId xmlns:a16="http://schemas.microsoft.com/office/drawing/2014/main" id="{E39F9306-FACB-48EE-98C1-80C30D39FF4E}"/>
              </a:ext>
            </a:extLst>
          </p:cNvPr>
          <p:cNvGrpSpPr/>
          <p:nvPr/>
        </p:nvGrpSpPr>
        <p:grpSpPr>
          <a:xfrm>
            <a:off x="514659" y="2713954"/>
            <a:ext cx="3707055" cy="555077"/>
            <a:chOff x="375511" y="4363850"/>
            <a:chExt cx="3707055" cy="555077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D334736-6909-4E62-83A9-13560F4D9CA7}"/>
                </a:ext>
              </a:extLst>
            </p:cNvPr>
            <p:cNvCxnSpPr>
              <a:cxnSpLocks/>
            </p:cNvCxnSpPr>
            <p:nvPr/>
          </p:nvCxnSpPr>
          <p:spPr>
            <a:xfrm>
              <a:off x="384073" y="4859273"/>
              <a:ext cx="765313" cy="0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929D8268-92A1-4A4B-BC9B-0906180CCFB3}"/>
                </a:ext>
              </a:extLst>
            </p:cNvPr>
            <p:cNvCxnSpPr>
              <a:cxnSpLocks/>
            </p:cNvCxnSpPr>
            <p:nvPr/>
          </p:nvCxnSpPr>
          <p:spPr>
            <a:xfrm>
              <a:off x="2921500" y="4859273"/>
              <a:ext cx="765313" cy="0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67096220-3B9D-431C-8496-852ADB52A9F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0482" y="4903653"/>
              <a:ext cx="3296331" cy="1527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C69140AB-375F-460A-98E3-E84E283CACA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2370" y="4796166"/>
              <a:ext cx="3296331" cy="1527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DF956794-AA5B-4275-8013-9E921275DB7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75511" y="4690192"/>
              <a:ext cx="3296331" cy="1527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99961488-7496-422C-84D5-1866F0C96085}"/>
                </a:ext>
              </a:extLst>
            </p:cNvPr>
            <p:cNvCxnSpPr>
              <a:cxnSpLocks/>
            </p:cNvCxnSpPr>
            <p:nvPr/>
          </p:nvCxnSpPr>
          <p:spPr>
            <a:xfrm>
              <a:off x="2921500" y="4755785"/>
              <a:ext cx="765313" cy="0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51C4330-14DC-42C6-AE2D-93576DAB306A}"/>
                </a:ext>
              </a:extLst>
            </p:cNvPr>
            <p:cNvCxnSpPr>
              <a:cxnSpLocks/>
            </p:cNvCxnSpPr>
            <p:nvPr/>
          </p:nvCxnSpPr>
          <p:spPr>
            <a:xfrm>
              <a:off x="392431" y="4745846"/>
              <a:ext cx="765313" cy="0"/>
            </a:xfrm>
            <a:prstGeom prst="line">
              <a:avLst/>
            </a:prstGeom>
            <a:ln w="3810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D3F2455-4448-4095-B8FE-E5D3A197593A}"/>
                </a:ext>
              </a:extLst>
            </p:cNvPr>
            <p:cNvSpPr txBox="1"/>
            <p:nvPr/>
          </p:nvSpPr>
          <p:spPr>
            <a:xfrm>
              <a:off x="1598271" y="4363850"/>
              <a:ext cx="8508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9933"/>
                  </a:solidFill>
                </a:rPr>
                <a:t>Kapton</a:t>
              </a:r>
              <a:endParaRPr lang="en-GB" dirty="0">
                <a:solidFill>
                  <a:srgbClr val="FF9933"/>
                </a:solidFill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DD444B1-3A13-4C71-AD86-1BD17A9497D6}"/>
                </a:ext>
              </a:extLst>
            </p:cNvPr>
            <p:cNvSpPr txBox="1"/>
            <p:nvPr/>
          </p:nvSpPr>
          <p:spPr>
            <a:xfrm>
              <a:off x="3711952" y="4549595"/>
              <a:ext cx="3706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ABABAB"/>
                  </a:solidFill>
                </a:rPr>
                <a:t>Al</a:t>
              </a:r>
              <a:endParaRPr lang="en-GB" dirty="0">
                <a:solidFill>
                  <a:srgbClr val="ABABAB"/>
                </a:solidFill>
              </a:endParaRPr>
            </a:p>
          </p:txBody>
        </p:sp>
      </p:grpSp>
      <p:sp>
        <p:nvSpPr>
          <p:cNvPr id="84" name="TextBox 83">
            <a:extLst>
              <a:ext uri="{FF2B5EF4-FFF2-40B4-BE49-F238E27FC236}">
                <a16:creationId xmlns:a16="http://schemas.microsoft.com/office/drawing/2014/main" id="{2C89557F-AF1E-446D-990B-9F6F15DD74EF}"/>
              </a:ext>
            </a:extLst>
          </p:cNvPr>
          <p:cNvSpPr txBox="1"/>
          <p:nvPr/>
        </p:nvSpPr>
        <p:spPr>
          <a:xfrm>
            <a:off x="7903941" y="2923372"/>
            <a:ext cx="1755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Carbon </a:t>
            </a:r>
            <a:r>
              <a:rPr lang="en-US" dirty="0" err="1">
                <a:solidFill>
                  <a:srgbClr val="000000"/>
                </a:solidFill>
              </a:rPr>
              <a:t>fibre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3451FBB-BE94-4785-9EFD-179E3A6C8255}"/>
              </a:ext>
            </a:extLst>
          </p:cNvPr>
          <p:cNvSpPr txBox="1"/>
          <p:nvPr/>
        </p:nvSpPr>
        <p:spPr>
          <a:xfrm>
            <a:off x="6809375" y="2675515"/>
            <a:ext cx="1755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Silicon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87" name="Arrow: Down 86">
            <a:extLst>
              <a:ext uri="{FF2B5EF4-FFF2-40B4-BE49-F238E27FC236}">
                <a16:creationId xmlns:a16="http://schemas.microsoft.com/office/drawing/2014/main" id="{8938C029-ADE1-4498-A724-6DD4F1E529F1}"/>
              </a:ext>
            </a:extLst>
          </p:cNvPr>
          <p:cNvSpPr/>
          <p:nvPr/>
        </p:nvSpPr>
        <p:spPr>
          <a:xfrm>
            <a:off x="1828800" y="3528391"/>
            <a:ext cx="576470" cy="1057216"/>
          </a:xfrm>
          <a:prstGeom prst="downArrow">
            <a:avLst/>
          </a:prstGeom>
          <a:solidFill>
            <a:srgbClr val="DAE3F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5219928-327A-495D-8991-9D886C07B08B}"/>
              </a:ext>
            </a:extLst>
          </p:cNvPr>
          <p:cNvSpPr txBox="1"/>
          <p:nvPr/>
        </p:nvSpPr>
        <p:spPr>
          <a:xfrm>
            <a:off x="2407547" y="3778087"/>
            <a:ext cx="1750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Thermal forming</a:t>
            </a:r>
            <a:endParaRPr lang="en-GB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75965EB-8CD4-4230-AD0F-20EB229737D1}"/>
              </a:ext>
            </a:extLst>
          </p:cNvPr>
          <p:cNvSpPr txBox="1"/>
          <p:nvPr/>
        </p:nvSpPr>
        <p:spPr>
          <a:xfrm>
            <a:off x="5255766" y="3655110"/>
            <a:ext cx="1282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Inside stave</a:t>
            </a:r>
            <a:endParaRPr lang="en-GB" dirty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095DA3E9-543A-4A8B-846C-C5D969006202}"/>
              </a:ext>
            </a:extLst>
          </p:cNvPr>
          <p:cNvCxnSpPr>
            <a:cxnSpLocks/>
          </p:cNvCxnSpPr>
          <p:nvPr/>
        </p:nvCxnSpPr>
        <p:spPr>
          <a:xfrm>
            <a:off x="9848569" y="5281352"/>
            <a:ext cx="765313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55F1ED73-43D4-459D-8284-6AE12636F9A8}"/>
              </a:ext>
            </a:extLst>
          </p:cNvPr>
          <p:cNvCxnSpPr/>
          <p:nvPr/>
        </p:nvCxnSpPr>
        <p:spPr>
          <a:xfrm>
            <a:off x="10613882" y="5271413"/>
            <a:ext cx="0" cy="113306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B076E356-E445-41B4-A224-6717CD39A535}"/>
              </a:ext>
            </a:extLst>
          </p:cNvPr>
          <p:cNvCxnSpPr>
            <a:cxnSpLocks/>
          </p:cNvCxnSpPr>
          <p:nvPr/>
        </p:nvCxnSpPr>
        <p:spPr>
          <a:xfrm flipH="1">
            <a:off x="9848569" y="6434291"/>
            <a:ext cx="765314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007E4529-081E-430E-A183-3187D937AECA}"/>
              </a:ext>
            </a:extLst>
          </p:cNvPr>
          <p:cNvCxnSpPr>
            <a:cxnSpLocks/>
          </p:cNvCxnSpPr>
          <p:nvPr/>
        </p:nvCxnSpPr>
        <p:spPr>
          <a:xfrm>
            <a:off x="9832004" y="5244911"/>
            <a:ext cx="765313" cy="0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34D1E071-0D1E-49A3-9412-890FB5B3429D}"/>
              </a:ext>
            </a:extLst>
          </p:cNvPr>
          <p:cNvCxnSpPr>
            <a:cxnSpLocks/>
          </p:cNvCxnSpPr>
          <p:nvPr/>
        </p:nvCxnSpPr>
        <p:spPr>
          <a:xfrm>
            <a:off x="9822064" y="6563017"/>
            <a:ext cx="765313" cy="0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4A18D471-95EE-457E-A535-8E482FEA904E}"/>
              </a:ext>
            </a:extLst>
          </p:cNvPr>
          <p:cNvCxnSpPr>
            <a:cxnSpLocks/>
          </p:cNvCxnSpPr>
          <p:nvPr/>
        </p:nvCxnSpPr>
        <p:spPr>
          <a:xfrm flipH="1">
            <a:off x="9848567" y="6616025"/>
            <a:ext cx="89120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4A12319E-8CED-43A6-8C10-60F5600D7B90}"/>
              </a:ext>
            </a:extLst>
          </p:cNvPr>
          <p:cNvCxnSpPr>
            <a:cxnSpLocks/>
          </p:cNvCxnSpPr>
          <p:nvPr/>
        </p:nvCxnSpPr>
        <p:spPr>
          <a:xfrm flipH="1">
            <a:off x="9822064" y="5205155"/>
            <a:ext cx="83985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E7FE6F3F-A617-43D3-A070-A9ACBD9A5B3E}"/>
              </a:ext>
            </a:extLst>
          </p:cNvPr>
          <p:cNvCxnSpPr>
            <a:cxnSpLocks/>
          </p:cNvCxnSpPr>
          <p:nvPr/>
        </p:nvCxnSpPr>
        <p:spPr>
          <a:xfrm>
            <a:off x="10661921" y="5205155"/>
            <a:ext cx="0" cy="1318106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665FB831-6364-45B3-BC91-B449E20F385D}"/>
              </a:ext>
            </a:extLst>
          </p:cNvPr>
          <p:cNvCxnSpPr>
            <a:cxnSpLocks/>
          </p:cNvCxnSpPr>
          <p:nvPr/>
        </p:nvCxnSpPr>
        <p:spPr>
          <a:xfrm>
            <a:off x="9822064" y="5152143"/>
            <a:ext cx="765313" cy="0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BB15E268-5BA8-4554-965C-E1DD515CD063}"/>
              </a:ext>
            </a:extLst>
          </p:cNvPr>
          <p:cNvCxnSpPr>
            <a:cxnSpLocks/>
          </p:cNvCxnSpPr>
          <p:nvPr/>
        </p:nvCxnSpPr>
        <p:spPr>
          <a:xfrm>
            <a:off x="10739776" y="5109073"/>
            <a:ext cx="0" cy="14937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582C99B6-43E4-4E24-884F-8E7DA2E7E5AD}"/>
              </a:ext>
            </a:extLst>
          </p:cNvPr>
          <p:cNvCxnSpPr>
            <a:cxnSpLocks/>
          </p:cNvCxnSpPr>
          <p:nvPr/>
        </p:nvCxnSpPr>
        <p:spPr>
          <a:xfrm>
            <a:off x="9848568" y="6474047"/>
            <a:ext cx="765313" cy="0"/>
          </a:xfrm>
          <a:prstGeom prst="line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2565EA68-CAAC-4579-A797-23B151C21F9E}"/>
              </a:ext>
            </a:extLst>
          </p:cNvPr>
          <p:cNvCxnSpPr>
            <a:cxnSpLocks/>
          </p:cNvCxnSpPr>
          <p:nvPr/>
        </p:nvCxnSpPr>
        <p:spPr>
          <a:xfrm flipH="1" flipV="1">
            <a:off x="9832005" y="6523261"/>
            <a:ext cx="829916" cy="481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B42B1ADB-6899-49AA-940D-110138B52417}"/>
              </a:ext>
            </a:extLst>
          </p:cNvPr>
          <p:cNvCxnSpPr>
            <a:cxnSpLocks/>
          </p:cNvCxnSpPr>
          <p:nvPr/>
        </p:nvCxnSpPr>
        <p:spPr>
          <a:xfrm flipH="1">
            <a:off x="8476970" y="5047724"/>
            <a:ext cx="1398099" cy="3369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7900070A-3056-46D0-8402-67BBDF2C7ABF}"/>
              </a:ext>
            </a:extLst>
          </p:cNvPr>
          <p:cNvCxnSpPr>
            <a:cxnSpLocks/>
          </p:cNvCxnSpPr>
          <p:nvPr/>
        </p:nvCxnSpPr>
        <p:spPr>
          <a:xfrm flipH="1">
            <a:off x="8463718" y="6659579"/>
            <a:ext cx="2262807" cy="1654"/>
          </a:xfrm>
          <a:prstGeom prst="line">
            <a:avLst/>
          </a:prstGeom>
          <a:ln w="381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E2557031-2087-445B-B5FE-E0B4795F2896}"/>
              </a:ext>
            </a:extLst>
          </p:cNvPr>
          <p:cNvCxnSpPr>
            <a:cxnSpLocks/>
          </p:cNvCxnSpPr>
          <p:nvPr/>
        </p:nvCxnSpPr>
        <p:spPr>
          <a:xfrm>
            <a:off x="8490220" y="6729292"/>
            <a:ext cx="2249556" cy="0"/>
          </a:xfrm>
          <a:prstGeom prst="line">
            <a:avLst/>
          </a:prstGeom>
          <a:ln w="57150">
            <a:solidFill>
              <a:srgbClr val="ABA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E59DB6DC-AB85-4AB1-954C-1808512E9624}"/>
              </a:ext>
            </a:extLst>
          </p:cNvPr>
          <p:cNvSpPr txBox="1"/>
          <p:nvPr/>
        </p:nvSpPr>
        <p:spPr>
          <a:xfrm>
            <a:off x="5470627" y="5732871"/>
            <a:ext cx="3004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Connection main – bridge FPC</a:t>
            </a:r>
            <a:endParaRPr lang="en-GB" dirty="0"/>
          </a:p>
        </p:txBody>
      </p:sp>
      <p:cxnSp>
        <p:nvCxnSpPr>
          <p:cNvPr id="116" name="Connector: Elbow 115">
            <a:extLst>
              <a:ext uri="{FF2B5EF4-FFF2-40B4-BE49-F238E27FC236}">
                <a16:creationId xmlns:a16="http://schemas.microsoft.com/office/drawing/2014/main" id="{818589E3-5B86-4717-BFB9-13832B160E44}"/>
              </a:ext>
            </a:extLst>
          </p:cNvPr>
          <p:cNvCxnSpPr>
            <a:cxnSpLocks/>
          </p:cNvCxnSpPr>
          <p:nvPr/>
        </p:nvCxnSpPr>
        <p:spPr>
          <a:xfrm>
            <a:off x="8463718" y="4956333"/>
            <a:ext cx="2150160" cy="156535"/>
          </a:xfrm>
          <a:prstGeom prst="bentConnector3">
            <a:avLst>
              <a:gd name="adj1" fmla="val 67103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4E74C6D1-1283-400E-92D9-BE45A6F0E4EE}"/>
              </a:ext>
            </a:extLst>
          </p:cNvPr>
          <p:cNvCxnSpPr/>
          <p:nvPr/>
        </p:nvCxnSpPr>
        <p:spPr>
          <a:xfrm>
            <a:off x="10296939" y="4541059"/>
            <a:ext cx="0" cy="50666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>
            <a:extLst>
              <a:ext uri="{FF2B5EF4-FFF2-40B4-BE49-F238E27FC236}">
                <a16:creationId xmlns:a16="http://schemas.microsoft.com/office/drawing/2014/main" id="{9B81B773-2F61-449A-A011-AA1A01270136}"/>
              </a:ext>
            </a:extLst>
          </p:cNvPr>
          <p:cNvSpPr txBox="1"/>
          <p:nvPr/>
        </p:nvSpPr>
        <p:spPr>
          <a:xfrm>
            <a:off x="10310191" y="4466268"/>
            <a:ext cx="589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4472C4"/>
                </a:solidFill>
              </a:rPr>
              <a:t>TAB </a:t>
            </a:r>
            <a:endParaRPr lang="en-GB" dirty="0">
              <a:solidFill>
                <a:srgbClr val="4472C4"/>
              </a:solidFill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D1F5A717-1943-47E6-A1D5-0430959ED064}"/>
              </a:ext>
            </a:extLst>
          </p:cNvPr>
          <p:cNvSpPr txBox="1"/>
          <p:nvPr/>
        </p:nvSpPr>
        <p:spPr>
          <a:xfrm>
            <a:off x="8634238" y="4625965"/>
            <a:ext cx="1187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Bridge FPC</a:t>
            </a:r>
            <a:endParaRPr lang="en-GB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230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A513136645DA419AFE6534F071BFBC" ma:contentTypeVersion="18" ma:contentTypeDescription="Create a new document." ma:contentTypeScope="" ma:versionID="12c1a146d677030a5e8bec75c609a5e4">
  <xsd:schema xmlns:xsd="http://www.w3.org/2001/XMLSchema" xmlns:xs="http://www.w3.org/2001/XMLSchema" xmlns:p="http://schemas.microsoft.com/office/2006/metadata/properties" xmlns:ns3="50929441-d577-4c01-81bf-8c10abd1783a" xmlns:ns4="0c454032-8a9e-470b-bc38-9927ebcb77ae" targetNamespace="http://schemas.microsoft.com/office/2006/metadata/properties" ma:root="true" ma:fieldsID="306a8d9aad955db4807208b394de9b98" ns3:_="" ns4:_="">
    <xsd:import namespace="50929441-d577-4c01-81bf-8c10abd1783a"/>
    <xsd:import namespace="0c454032-8a9e-470b-bc38-9927ebcb77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929441-d577-4c01-81bf-8c10abd178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454032-8a9e-470b-bc38-9927ebcb77a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0929441-d577-4c01-81bf-8c10abd1783a" xsi:nil="true"/>
  </documentManagement>
</p:properties>
</file>

<file path=customXml/itemProps1.xml><?xml version="1.0" encoding="utf-8"?>
<ds:datastoreItem xmlns:ds="http://schemas.openxmlformats.org/officeDocument/2006/customXml" ds:itemID="{EE43144A-36B8-402F-8581-F02430C741A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E229D18-B3D6-478C-B144-B970441053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929441-d577-4c01-81bf-8c10abd1783a"/>
    <ds:schemaRef ds:uri="0c454032-8a9e-470b-bc38-9927ebcb77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603F3B-A45C-4178-88EA-4174F99A1F3D}">
  <ds:schemaRefs>
    <ds:schemaRef ds:uri="http://purl.org/dc/dcmitype/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0c454032-8a9e-470b-bc38-9927ebcb77ae"/>
    <ds:schemaRef ds:uri="50929441-d577-4c01-81bf-8c10abd1783a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34774</TotalTime>
  <Words>93</Words>
  <Application>Microsoft Office PowerPoint</Application>
  <PresentationFormat>Widescreen</PresentationFormat>
  <Paragraphs>26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Palatino Linotype</vt:lpstr>
      <vt:lpstr>Verdana</vt:lpstr>
      <vt:lpstr>Office Theme</vt:lpstr>
      <vt:lpstr>FPC Mechanical geometry and bond areas</vt:lpstr>
      <vt:lpstr>L3/L4 Stave Structure Overview</vt:lpstr>
      <vt:lpstr>EIC-LAS Module</vt:lpstr>
      <vt:lpstr>FPC geometry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 Viehhauser</dc:creator>
  <cp:lastModifiedBy>Georg Viehhauser</cp:lastModifiedBy>
  <cp:revision>1230</cp:revision>
  <dcterms:created xsi:type="dcterms:W3CDTF">2018-10-16T11:54:38Z</dcterms:created>
  <dcterms:modified xsi:type="dcterms:W3CDTF">2024-11-19T09:38:41Z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0x01010087A513136645DA419AFE6534F071BFBC</vt:lpwstr>
  </property>
</Properties>
</file>