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4"/>
  </p:sldMasterIdLst>
  <p:notesMasterIdLst>
    <p:notesMasterId r:id="rId12"/>
  </p:notesMasterIdLst>
  <p:sldIdLst>
    <p:sldId id="262" r:id="rId5"/>
    <p:sldId id="408" r:id="rId6"/>
    <p:sldId id="409" r:id="rId7"/>
    <p:sldId id="410" r:id="rId8"/>
    <p:sldId id="411" r:id="rId9"/>
    <p:sldId id="412" r:id="rId10"/>
    <p:sldId id="41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FCD745-659F-4412-B4D8-4A3EE07ECE79}">
          <p14:sldIdLst>
            <p14:sldId id="262"/>
            <p14:sldId id="408"/>
            <p14:sldId id="409"/>
            <p14:sldId id="410"/>
            <p14:sldId id="411"/>
            <p14:sldId id="412"/>
            <p14:sldId id="4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5B9BD5"/>
    <a:srgbClr val="4472C4"/>
    <a:srgbClr val="EAEFF7"/>
    <a:srgbClr val="ABABAB"/>
    <a:srgbClr val="FF9933"/>
    <a:srgbClr val="FFFFFF"/>
    <a:srgbClr val="699BFF"/>
    <a:srgbClr val="000000"/>
    <a:srgbClr val="AAE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DE0C6C-75DB-4090-9205-58250771CF0B}" v="1" dt="2024-11-17T20:15:31.2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2515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ddart, Adam (STFC,RAL,TECH)" userId="eb0f2ffd-b16d-48d7-b8d6-63a288e4ff8d" providerId="ADAL" clId="{28DE0C6C-75DB-4090-9205-58250771CF0B}"/>
    <pc:docChg chg="modSld">
      <pc:chgData name="Huddart, Adam (STFC,RAL,TECH)" userId="eb0f2ffd-b16d-48d7-b8d6-63a288e4ff8d" providerId="ADAL" clId="{28DE0C6C-75DB-4090-9205-58250771CF0B}" dt="2024-11-17T20:18:07.033" v="245" actId="20577"/>
      <pc:docMkLst>
        <pc:docMk/>
      </pc:docMkLst>
      <pc:sldChg chg="modSp mod">
        <pc:chgData name="Huddart, Adam (STFC,RAL,TECH)" userId="eb0f2ffd-b16d-48d7-b8d6-63a288e4ff8d" providerId="ADAL" clId="{28DE0C6C-75DB-4090-9205-58250771CF0B}" dt="2024-11-14T16:24:44.931" v="41" actId="6549"/>
        <pc:sldMkLst>
          <pc:docMk/>
          <pc:sldMk cId="952605165" sldId="262"/>
        </pc:sldMkLst>
        <pc:spChg chg="mod">
          <ac:chgData name="Huddart, Adam (STFC,RAL,TECH)" userId="eb0f2ffd-b16d-48d7-b8d6-63a288e4ff8d" providerId="ADAL" clId="{28DE0C6C-75DB-4090-9205-58250771CF0B}" dt="2024-11-14T16:24:44.931" v="41" actId="6549"/>
          <ac:spMkLst>
            <pc:docMk/>
            <pc:sldMk cId="952605165" sldId="262"/>
            <ac:spMk id="2" creationId="{A6831AE1-2945-44BC-A9BF-E5942ABED8FE}"/>
          </ac:spMkLst>
        </pc:spChg>
      </pc:sldChg>
      <pc:sldChg chg="modSp mod">
        <pc:chgData name="Huddart, Adam (STFC,RAL,TECH)" userId="eb0f2ffd-b16d-48d7-b8d6-63a288e4ff8d" providerId="ADAL" clId="{28DE0C6C-75DB-4090-9205-58250771CF0B}" dt="2024-11-17T20:14:02.890" v="52" actId="1076"/>
        <pc:sldMkLst>
          <pc:docMk/>
          <pc:sldMk cId="948703403" sldId="408"/>
        </pc:sldMkLst>
        <pc:spChg chg="mod">
          <ac:chgData name="Huddart, Adam (STFC,RAL,TECH)" userId="eb0f2ffd-b16d-48d7-b8d6-63a288e4ff8d" providerId="ADAL" clId="{28DE0C6C-75DB-4090-9205-58250771CF0B}" dt="2024-11-17T20:14:02.890" v="52" actId="1076"/>
          <ac:spMkLst>
            <pc:docMk/>
            <pc:sldMk cId="948703403" sldId="408"/>
            <ac:spMk id="3" creationId="{B76B911C-CE07-AC2D-927E-CC152B7DFCDF}"/>
          </ac:spMkLst>
        </pc:spChg>
      </pc:sldChg>
      <pc:sldChg chg="addSp modSp mod">
        <pc:chgData name="Huddart, Adam (STFC,RAL,TECH)" userId="eb0f2ffd-b16d-48d7-b8d6-63a288e4ff8d" providerId="ADAL" clId="{28DE0C6C-75DB-4090-9205-58250771CF0B}" dt="2024-11-17T20:15:46.875" v="140" actId="1076"/>
        <pc:sldMkLst>
          <pc:docMk/>
          <pc:sldMk cId="542988615" sldId="410"/>
        </pc:sldMkLst>
        <pc:spChg chg="add mod">
          <ac:chgData name="Huddart, Adam (STFC,RAL,TECH)" userId="eb0f2ffd-b16d-48d7-b8d6-63a288e4ff8d" providerId="ADAL" clId="{28DE0C6C-75DB-4090-9205-58250771CF0B}" dt="2024-11-17T20:15:41.550" v="139" actId="1076"/>
          <ac:spMkLst>
            <pc:docMk/>
            <pc:sldMk cId="542988615" sldId="410"/>
            <ac:spMk id="3" creationId="{34A4158D-99C3-7518-0382-053E86B96D04}"/>
          </ac:spMkLst>
        </pc:spChg>
        <pc:spChg chg="mod">
          <ac:chgData name="Huddart, Adam (STFC,RAL,TECH)" userId="eb0f2ffd-b16d-48d7-b8d6-63a288e4ff8d" providerId="ADAL" clId="{28DE0C6C-75DB-4090-9205-58250771CF0B}" dt="2024-11-17T20:15:12.140" v="117" actId="20577"/>
          <ac:spMkLst>
            <pc:docMk/>
            <pc:sldMk cId="542988615" sldId="410"/>
            <ac:spMk id="7" creationId="{DE928822-6328-EA34-B48C-0767E7F615BB}"/>
          </ac:spMkLst>
        </pc:spChg>
        <pc:spChg chg="mod">
          <ac:chgData name="Huddart, Adam (STFC,RAL,TECH)" userId="eb0f2ffd-b16d-48d7-b8d6-63a288e4ff8d" providerId="ADAL" clId="{28DE0C6C-75DB-4090-9205-58250771CF0B}" dt="2024-11-17T20:15:46.875" v="140" actId="1076"/>
          <ac:spMkLst>
            <pc:docMk/>
            <pc:sldMk cId="542988615" sldId="410"/>
            <ac:spMk id="10" creationId="{F1D8791F-1527-4FC0-5983-C18274193378}"/>
          </ac:spMkLst>
        </pc:spChg>
      </pc:sldChg>
      <pc:sldChg chg="modSp mod">
        <pc:chgData name="Huddart, Adam (STFC,RAL,TECH)" userId="eb0f2ffd-b16d-48d7-b8d6-63a288e4ff8d" providerId="ADAL" clId="{28DE0C6C-75DB-4090-9205-58250771CF0B}" dt="2024-11-17T20:16:25.344" v="146" actId="1076"/>
        <pc:sldMkLst>
          <pc:docMk/>
          <pc:sldMk cId="2337648082" sldId="411"/>
        </pc:sldMkLst>
        <pc:spChg chg="mod">
          <ac:chgData name="Huddart, Adam (STFC,RAL,TECH)" userId="eb0f2ffd-b16d-48d7-b8d6-63a288e4ff8d" providerId="ADAL" clId="{28DE0C6C-75DB-4090-9205-58250771CF0B}" dt="2024-11-17T20:16:20.391" v="144" actId="14100"/>
          <ac:spMkLst>
            <pc:docMk/>
            <pc:sldMk cId="2337648082" sldId="411"/>
            <ac:spMk id="3" creationId="{28FA57D0-E2B0-AD2B-A0CB-85ACF566B0CC}"/>
          </ac:spMkLst>
        </pc:spChg>
        <pc:spChg chg="mod">
          <ac:chgData name="Huddart, Adam (STFC,RAL,TECH)" userId="eb0f2ffd-b16d-48d7-b8d6-63a288e4ff8d" providerId="ADAL" clId="{28DE0C6C-75DB-4090-9205-58250771CF0B}" dt="2024-11-17T20:16:25.344" v="146" actId="1076"/>
          <ac:spMkLst>
            <pc:docMk/>
            <pc:sldMk cId="2337648082" sldId="411"/>
            <ac:spMk id="5" creationId="{DB6C8EDA-EDB6-FF61-4253-F23141C4828E}"/>
          </ac:spMkLst>
        </pc:spChg>
        <pc:picChg chg="mod">
          <ac:chgData name="Huddart, Adam (STFC,RAL,TECH)" userId="eb0f2ffd-b16d-48d7-b8d6-63a288e4ff8d" providerId="ADAL" clId="{28DE0C6C-75DB-4090-9205-58250771CF0B}" dt="2024-11-17T20:16:22.531" v="145" actId="1076"/>
          <ac:picMkLst>
            <pc:docMk/>
            <pc:sldMk cId="2337648082" sldId="411"/>
            <ac:picMk id="18" creationId="{3FAC72F9-DF18-C52A-7B1B-AD28A4B07204}"/>
          </ac:picMkLst>
        </pc:picChg>
      </pc:sldChg>
      <pc:sldChg chg="modSp mod">
        <pc:chgData name="Huddart, Adam (STFC,RAL,TECH)" userId="eb0f2ffd-b16d-48d7-b8d6-63a288e4ff8d" providerId="ADAL" clId="{28DE0C6C-75DB-4090-9205-58250771CF0B}" dt="2024-11-17T20:18:07.033" v="245" actId="20577"/>
        <pc:sldMkLst>
          <pc:docMk/>
          <pc:sldMk cId="4176304364" sldId="413"/>
        </pc:sldMkLst>
        <pc:spChg chg="mod">
          <ac:chgData name="Huddart, Adam (STFC,RAL,TECH)" userId="eb0f2ffd-b16d-48d7-b8d6-63a288e4ff8d" providerId="ADAL" clId="{28DE0C6C-75DB-4090-9205-58250771CF0B}" dt="2024-11-17T20:18:07.033" v="245" actId="20577"/>
          <ac:spMkLst>
            <pc:docMk/>
            <pc:sldMk cId="4176304364" sldId="413"/>
            <ac:spMk id="3" creationId="{6D9CB4D7-7FC8-2EBE-88AE-92D4AF45BF9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48294-1B3F-46C7-8501-273AD7D79B4F}" type="datetimeFigureOut">
              <a:rPr lang="en-GB" smtClean="0"/>
              <a:t>17/11/2024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F2F4C-E58C-4CCD-AFD6-611CFE2E2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7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7556" y="1508257"/>
            <a:ext cx="9144000" cy="2387600"/>
          </a:xfrm>
        </p:spPr>
        <p:txBody>
          <a:bodyPr anchor="b"/>
          <a:lstStyle>
            <a:lvl1pPr algn="ctr">
              <a:defRPr sz="6000"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556" y="398793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FBF77B-003A-4E1A-898E-FBE7F15C7ACD}"/>
              </a:ext>
            </a:extLst>
          </p:cNvPr>
          <p:cNvGrpSpPr/>
          <p:nvPr userDrawn="1"/>
        </p:nvGrpSpPr>
        <p:grpSpPr>
          <a:xfrm>
            <a:off x="-109438" y="5643694"/>
            <a:ext cx="2515109" cy="1440000"/>
            <a:chOff x="-109438" y="5643694"/>
            <a:chExt cx="2515109" cy="144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0356C3-1559-4CEC-9ADF-910395CF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0A1CDC-2BBF-4AD9-B5B5-2E07FBF4882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F12490-59CD-452F-B02D-F2D799164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5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561439" cy="743504"/>
          </a:xfrm>
        </p:spPr>
        <p:txBody>
          <a:bodyPr/>
          <a:lstStyle>
            <a:lvl1pPr algn="ctr">
              <a:defRPr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445"/>
            <a:ext cx="10515600" cy="473651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1pPr>
            <a:lvl2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2pPr>
            <a:lvl3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3pPr>
            <a:lvl4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4pPr>
            <a:lvl5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21453" y="1237683"/>
            <a:ext cx="10754686" cy="0"/>
          </a:xfrm>
          <a:prstGeom prst="line">
            <a:avLst/>
          </a:prstGeom>
          <a:ln w="38100">
            <a:solidFill>
              <a:srgbClr val="2803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21453" y="1313897"/>
            <a:ext cx="10754686" cy="0"/>
          </a:xfrm>
          <a:prstGeom prst="line">
            <a:avLst/>
          </a:prstGeom>
          <a:ln w="38100">
            <a:solidFill>
              <a:srgbClr val="AAE8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49DFF-E639-4E02-86CC-A533CCEFA814}"/>
              </a:ext>
            </a:extLst>
          </p:cNvPr>
          <p:cNvGrpSpPr/>
          <p:nvPr userDrawn="1"/>
        </p:nvGrpSpPr>
        <p:grpSpPr>
          <a:xfrm>
            <a:off x="9555853" y="16878"/>
            <a:ext cx="2515109" cy="1440000"/>
            <a:chOff x="-109438" y="5643694"/>
            <a:chExt cx="2515109" cy="144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636AF2B-5CDB-4DCA-B86E-19B109862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6F51D6-9453-4ECC-9762-441C75CAD0A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72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FFFFFF"/>
            </a:gs>
            <a:gs pos="0">
              <a:schemeClr val="accent1">
                <a:lumMod val="20000"/>
                <a:lumOff val="80000"/>
              </a:schemeClr>
            </a:gs>
            <a:gs pos="81000">
              <a:srgbClr val="FFFFF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36EEA-5A28-4A70-BCAC-0B68DA8D3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58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1AE1-2945-44BC-A9BF-E5942ABED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249" y="1508257"/>
            <a:ext cx="11008311" cy="2387600"/>
          </a:xfrm>
        </p:spPr>
        <p:txBody>
          <a:bodyPr>
            <a:normAutofit/>
          </a:bodyPr>
          <a:lstStyle/>
          <a:p>
            <a:r>
              <a:rPr lang="en-GB" sz="3200" dirty="0" err="1"/>
              <a:t>ePIC</a:t>
            </a:r>
            <a:r>
              <a:rPr lang="en-GB" sz="3200" dirty="0"/>
              <a:t> Silicon Vertex Tracker</a:t>
            </a:r>
            <a:br>
              <a:rPr lang="en-GB" sz="4400" dirty="0"/>
            </a:br>
            <a:r>
              <a:rPr lang="en-GB" sz="4400" dirty="0"/>
              <a:t> Stave End Region Ideas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8AB3B-0E14-439C-BFDC-E8B70A282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7556" y="4403558"/>
            <a:ext cx="9144000" cy="1240136"/>
          </a:xfrm>
        </p:spPr>
        <p:txBody>
          <a:bodyPr/>
          <a:lstStyle/>
          <a:p>
            <a:r>
              <a:rPr lang="en-GB" dirty="0"/>
              <a:t>Adam Huddart </a:t>
            </a:r>
          </a:p>
        </p:txBody>
      </p:sp>
    </p:spTree>
    <p:extLst>
      <p:ext uri="{BB962C8B-B14F-4D97-AF65-F5344CB8AC3E}">
        <p14:creationId xmlns:p14="http://schemas.microsoft.com/office/powerpoint/2010/main" val="952605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F015F-DCFE-80FD-1398-9FE5CBF74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L4 Layout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B5D20B-859A-8CFC-8B4D-83326235B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F565A3-E4AF-E093-21FC-3D5C214F95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0651" r="-9423"/>
          <a:stretch/>
        </p:blipFill>
        <p:spPr>
          <a:xfrm>
            <a:off x="0" y="1630834"/>
            <a:ext cx="12191999" cy="522716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B911C-CE07-AC2D-927E-CC152B7DF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861" y="4613519"/>
            <a:ext cx="10689491" cy="1938918"/>
          </a:xfrm>
        </p:spPr>
        <p:txBody>
          <a:bodyPr/>
          <a:lstStyle/>
          <a:p>
            <a:r>
              <a:rPr lang="en-GB" dirty="0"/>
              <a:t>Length of stave has been reduced to get stave ends to fit within 45-degree cone</a:t>
            </a:r>
          </a:p>
          <a:p>
            <a:r>
              <a:rPr lang="en-GB" dirty="0"/>
              <a:t>Reducing the end cap size would allow the overlap to be reduced and maximise active area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8703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61F06-9500-742D-0EF6-7EED95782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Stave End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D1DB0-5E8F-5744-DD0B-74A3FE308C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40445"/>
            <a:ext cx="6508973" cy="4736518"/>
          </a:xfrm>
        </p:spPr>
        <p:txBody>
          <a:bodyPr/>
          <a:lstStyle/>
          <a:p>
            <a:r>
              <a:rPr lang="en-GB" sz="2000" dirty="0"/>
              <a:t>Combined flow distributer/air interface and structural support</a:t>
            </a:r>
          </a:p>
          <a:p>
            <a:r>
              <a:rPr lang="en-GB" sz="2000" dirty="0"/>
              <a:t>Interfaces with support cone</a:t>
            </a:r>
          </a:p>
          <a:p>
            <a:r>
              <a:rPr lang="en-GB" sz="2000" dirty="0"/>
              <a:t>Current version mounts with 2 x m2.5 screws from underside</a:t>
            </a:r>
          </a:p>
          <a:p>
            <a:r>
              <a:rPr lang="en-GB" sz="2000" dirty="0"/>
              <a:t>Mounting solution must accommodate tolerance in stave length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4A49CB-D3A7-3866-1546-90EF16C70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3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3F7C95-15E1-91F2-04BA-2CD83F1B5E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82077" y="1354573"/>
            <a:ext cx="5109923" cy="41170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B4A010-3762-A2EF-491E-1CCD4D68131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014037"/>
            <a:ext cx="5120640" cy="3074549"/>
          </a:xfrm>
          <a:prstGeom prst="rect">
            <a:avLst/>
          </a:prstGeom>
        </p:spPr>
      </p:pic>
      <p:sp>
        <p:nvSpPr>
          <p:cNvPr id="9" name="Arrow: Bent 8">
            <a:extLst>
              <a:ext uri="{FF2B5EF4-FFF2-40B4-BE49-F238E27FC236}">
                <a16:creationId xmlns:a16="http://schemas.microsoft.com/office/drawing/2014/main" id="{8611DF93-7A7C-BE62-FD73-BB2F337FF24E}"/>
              </a:ext>
            </a:extLst>
          </p:cNvPr>
          <p:cNvSpPr/>
          <p:nvPr/>
        </p:nvSpPr>
        <p:spPr>
          <a:xfrm rot="10800000">
            <a:off x="469128" y="3556221"/>
            <a:ext cx="3745064" cy="1476955"/>
          </a:xfrm>
          <a:prstGeom prst="bentArrow">
            <a:avLst>
              <a:gd name="adj1" fmla="val 25000"/>
              <a:gd name="adj2" fmla="val 20693"/>
              <a:gd name="adj3" fmla="val 25000"/>
              <a:gd name="adj4" fmla="val 43750"/>
            </a:avLst>
          </a:prstGeom>
          <a:solidFill>
            <a:schemeClr val="accent1">
              <a:alpha val="76000"/>
            </a:schemeClr>
          </a:solidFill>
          <a:scene3d>
            <a:camera prst="perspectiveHeroicExtremeRightFacing" fov="0">
              <a:rot lat="20245956" lon="19617060" rev="159918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16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21A8E-1F98-BBC3-A957-79ED2057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Reducing Stave Length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62A6FB-4CC9-FF13-C60A-E4ABEFC09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39719" y="2090972"/>
            <a:ext cx="3948113" cy="152408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A165F9-E8CB-FFF1-7A59-0EF275C7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928822-6328-EA34-B48C-0767E7F615BB}"/>
              </a:ext>
            </a:extLst>
          </p:cNvPr>
          <p:cNvSpPr txBox="1">
            <a:spLocks/>
          </p:cNvSpPr>
          <p:nvPr/>
        </p:nvSpPr>
        <p:spPr>
          <a:xfrm>
            <a:off x="628152" y="2090972"/>
            <a:ext cx="6930034" cy="3411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dirty="0"/>
              <a:t>Design Considerations</a:t>
            </a:r>
          </a:p>
          <a:p>
            <a:r>
              <a:rPr lang="en-GB" sz="2000" dirty="0"/>
              <a:t>Need K9 foam under LEC &amp; ASIC for thermal management</a:t>
            </a:r>
          </a:p>
          <a:p>
            <a:r>
              <a:rPr lang="en-GB" sz="2000" dirty="0"/>
              <a:t>First ASIC and LEC are near flow inlet (low coolant temperature) so can accommodate sub-optimal thermal path</a:t>
            </a:r>
          </a:p>
          <a:p>
            <a:r>
              <a:rPr lang="en-GB" sz="2000" dirty="0"/>
              <a:t>Current solution adds 8 mm to the end of each stave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E4F6FE-E062-2D4B-91FA-2C6584252134}"/>
              </a:ext>
            </a:extLst>
          </p:cNvPr>
          <p:cNvCxnSpPr/>
          <p:nvPr/>
        </p:nvCxnSpPr>
        <p:spPr>
          <a:xfrm>
            <a:off x="10436483" y="2233419"/>
            <a:ext cx="0" cy="2083242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1D8791F-1527-4FC0-5983-C18274193378}"/>
              </a:ext>
            </a:extLst>
          </p:cNvPr>
          <p:cNvSpPr txBox="1"/>
          <p:nvPr/>
        </p:nvSpPr>
        <p:spPr>
          <a:xfrm>
            <a:off x="9942740" y="4316661"/>
            <a:ext cx="17413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Limit of length reduction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AA43B-70E4-F658-21ED-53AE158ED7FF}"/>
              </a:ext>
            </a:extLst>
          </p:cNvPr>
          <p:cNvSpPr txBox="1"/>
          <p:nvPr/>
        </p:nvSpPr>
        <p:spPr>
          <a:xfrm rot="16200000">
            <a:off x="8954833" y="3413294"/>
            <a:ext cx="629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LEC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760BEF-01FE-A627-AAB1-D34045174AE2}"/>
              </a:ext>
            </a:extLst>
          </p:cNvPr>
          <p:cNvSpPr txBox="1"/>
          <p:nvPr/>
        </p:nvSpPr>
        <p:spPr>
          <a:xfrm rot="16200000">
            <a:off x="9815173" y="3502945"/>
            <a:ext cx="629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ASIC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A4158D-99C3-7518-0382-053E86B96D04}"/>
              </a:ext>
            </a:extLst>
          </p:cNvPr>
          <p:cNvSpPr txBox="1"/>
          <p:nvPr/>
        </p:nvSpPr>
        <p:spPr>
          <a:xfrm rot="16200000">
            <a:off x="11286606" y="2524095"/>
            <a:ext cx="13277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Stave End</a:t>
            </a:r>
          </a:p>
        </p:txBody>
      </p:sp>
    </p:spTree>
    <p:extLst>
      <p:ext uri="{BB962C8B-B14F-4D97-AF65-F5344CB8AC3E}">
        <p14:creationId xmlns:p14="http://schemas.microsoft.com/office/powerpoint/2010/main" val="542988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488FB-5D1C-B8F0-EBF6-A582A658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A57D0-E2B0-AD2B-A0CB-85ACF566B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307" y="1440445"/>
            <a:ext cx="5824603" cy="4736518"/>
          </a:xfrm>
        </p:spPr>
        <p:txBody>
          <a:bodyPr/>
          <a:lstStyle/>
          <a:p>
            <a:r>
              <a:rPr lang="en-GB" dirty="0"/>
              <a:t>New Design</a:t>
            </a:r>
          </a:p>
          <a:p>
            <a:pPr lvl="1"/>
            <a:r>
              <a:rPr lang="en-GB" dirty="0"/>
              <a:t>ASIC supported on K9 foam (identical thermal resistance to other modules)</a:t>
            </a:r>
          </a:p>
          <a:p>
            <a:pPr lvl="1"/>
            <a:r>
              <a:rPr lang="en-GB" dirty="0"/>
              <a:t>End support only 1.5 mm longer than module end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Coolant inlet/outlet must be on stave end face</a:t>
            </a:r>
          </a:p>
          <a:p>
            <a:pPr lvl="2"/>
            <a:r>
              <a:rPr lang="en-GB" dirty="0"/>
              <a:t>Difficult to arrange inlets for counterflow, easy to achieve co-current flow.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0420-8B55-B1CC-58F6-250FF5DA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FAC72F9-DF18-C52A-7B1B-AD28A4B07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9766" y="1518982"/>
            <a:ext cx="2372725" cy="171689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6C8EDA-EDB6-FF61-4253-F23141C4828E}"/>
              </a:ext>
            </a:extLst>
          </p:cNvPr>
          <p:cNvSpPr txBox="1"/>
          <p:nvPr/>
        </p:nvSpPr>
        <p:spPr>
          <a:xfrm>
            <a:off x="6468344" y="3212015"/>
            <a:ext cx="231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Old Design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1A8629E-955E-411E-2200-D4676C396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3120" y="1469032"/>
            <a:ext cx="2637288" cy="18167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177F03-23A8-B697-D49B-8F1A6C95006C}"/>
              </a:ext>
            </a:extLst>
          </p:cNvPr>
          <p:cNvSpPr txBox="1"/>
          <p:nvPr/>
        </p:nvSpPr>
        <p:spPr>
          <a:xfrm>
            <a:off x="8944377" y="3235880"/>
            <a:ext cx="231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 dirty="0"/>
              <a:t>New Design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0E7A3E-B83C-D254-DE50-2FF489C8C9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4932" y="3705913"/>
            <a:ext cx="5092023" cy="247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648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rrow: Left 21">
            <a:extLst>
              <a:ext uri="{FF2B5EF4-FFF2-40B4-BE49-F238E27FC236}">
                <a16:creationId xmlns:a16="http://schemas.microsoft.com/office/drawing/2014/main" id="{7332C016-B572-82E4-EBBE-3DAC669B4DE1}"/>
              </a:ext>
            </a:extLst>
          </p:cNvPr>
          <p:cNvSpPr/>
          <p:nvPr/>
        </p:nvSpPr>
        <p:spPr>
          <a:xfrm>
            <a:off x="324871" y="4741295"/>
            <a:ext cx="1018220" cy="36994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Exhaust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1488FB-5D1C-B8F0-EBF6-A582A658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Revised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A57D0-E2B0-AD2B-A0CB-85ACF566B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40445"/>
            <a:ext cx="10121811" cy="4736518"/>
          </a:xfrm>
        </p:spPr>
        <p:txBody>
          <a:bodyPr/>
          <a:lstStyle/>
          <a:p>
            <a:r>
              <a:rPr lang="en-GB" dirty="0"/>
              <a:t>Support cones need to be sided</a:t>
            </a:r>
          </a:p>
          <a:p>
            <a:pPr lvl="1"/>
            <a:r>
              <a:rPr lang="en-GB" dirty="0"/>
              <a:t>Left side module is on bottom side of the stave structure</a:t>
            </a:r>
          </a:p>
          <a:p>
            <a:pPr lvl="2"/>
            <a:r>
              <a:rPr lang="en-GB" dirty="0"/>
              <a:t>Cone interface must be on top surface</a:t>
            </a:r>
          </a:p>
          <a:p>
            <a:pPr lvl="1"/>
            <a:r>
              <a:rPr lang="en-GB" dirty="0"/>
              <a:t>Right side module is on the top side</a:t>
            </a:r>
          </a:p>
          <a:p>
            <a:pPr lvl="2"/>
            <a:r>
              <a:rPr lang="en-GB" dirty="0"/>
              <a:t>Cone support must be on the bottom surface or end face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40420-8B55-B1CC-58F6-250FF5DA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681B07-76D3-002E-5934-8A0B5DE71610}"/>
              </a:ext>
            </a:extLst>
          </p:cNvPr>
          <p:cNvSpPr/>
          <p:nvPr/>
        </p:nvSpPr>
        <p:spPr>
          <a:xfrm>
            <a:off x="1336431" y="4554311"/>
            <a:ext cx="965555" cy="12149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A2B403-2540-5393-ABC9-D17D902763FA}"/>
              </a:ext>
            </a:extLst>
          </p:cNvPr>
          <p:cNvSpPr/>
          <p:nvPr/>
        </p:nvSpPr>
        <p:spPr>
          <a:xfrm rot="2700000">
            <a:off x="545257" y="4226498"/>
            <a:ext cx="965555" cy="12149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4B79-128E-EEC8-B112-FB2BC259B5D3}"/>
              </a:ext>
            </a:extLst>
          </p:cNvPr>
          <p:cNvSpPr/>
          <p:nvPr/>
        </p:nvSpPr>
        <p:spPr>
          <a:xfrm>
            <a:off x="1336431" y="4671575"/>
            <a:ext cx="8825547" cy="50938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Stave Structure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DCA3DF-AC69-17C5-8009-67983EBA9F37}"/>
              </a:ext>
            </a:extLst>
          </p:cNvPr>
          <p:cNvSpPr/>
          <p:nvPr/>
        </p:nvSpPr>
        <p:spPr>
          <a:xfrm>
            <a:off x="1412365" y="5180962"/>
            <a:ext cx="627451" cy="236593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ASIC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673BC5-4719-C7F0-AB4E-2AE9565E2C44}"/>
              </a:ext>
            </a:extLst>
          </p:cNvPr>
          <p:cNvSpPr/>
          <p:nvPr/>
        </p:nvSpPr>
        <p:spPr>
          <a:xfrm>
            <a:off x="2114684" y="5180962"/>
            <a:ext cx="3844903" cy="2365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LAS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D32C90B-0920-4053-48D2-C9002E3FD1D6}"/>
              </a:ext>
            </a:extLst>
          </p:cNvPr>
          <p:cNvGrpSpPr/>
          <p:nvPr/>
        </p:nvGrpSpPr>
        <p:grpSpPr>
          <a:xfrm flipH="1">
            <a:off x="5465352" y="4427893"/>
            <a:ext cx="4547222" cy="236593"/>
            <a:chOff x="6040848" y="4362455"/>
            <a:chExt cx="4547222" cy="23659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159D9EA-9CF5-50CA-BDEC-7EA304C2BB24}"/>
                </a:ext>
              </a:extLst>
            </p:cNvPr>
            <p:cNvSpPr/>
            <p:nvPr/>
          </p:nvSpPr>
          <p:spPr>
            <a:xfrm>
              <a:off x="6040848" y="4362455"/>
              <a:ext cx="627451" cy="236593"/>
            </a:xfrm>
            <a:prstGeom prst="rect">
              <a:avLst/>
            </a:prstGeom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ASIC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FEE403A-C26A-2B2A-971C-6A6BE0FFC93E}"/>
                </a:ext>
              </a:extLst>
            </p:cNvPr>
            <p:cNvSpPr/>
            <p:nvPr/>
          </p:nvSpPr>
          <p:spPr>
            <a:xfrm>
              <a:off x="6743167" y="4362455"/>
              <a:ext cx="3844903" cy="23659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>
                  <a:solidFill>
                    <a:sysClr val="windowText" lastClr="000000"/>
                  </a:solidFill>
                </a:rPr>
                <a:t>LAS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D11C4BF-7723-6DB9-E5CB-A8A1AB3AF818}"/>
              </a:ext>
            </a:extLst>
          </p:cNvPr>
          <p:cNvSpPr/>
          <p:nvPr/>
        </p:nvSpPr>
        <p:spPr>
          <a:xfrm rot="5400000">
            <a:off x="9768846" y="4646881"/>
            <a:ext cx="936000" cy="12149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0B4230-FC69-1937-8523-E3FB7675B7C7}"/>
              </a:ext>
            </a:extLst>
          </p:cNvPr>
          <p:cNvSpPr/>
          <p:nvPr/>
        </p:nvSpPr>
        <p:spPr>
          <a:xfrm rot="18900000">
            <a:off x="10082713" y="3874139"/>
            <a:ext cx="965555" cy="121494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Bent 19">
            <a:extLst>
              <a:ext uri="{FF2B5EF4-FFF2-40B4-BE49-F238E27FC236}">
                <a16:creationId xmlns:a16="http://schemas.microsoft.com/office/drawing/2014/main" id="{A6AFDB6F-D25D-D734-73A6-A17037F18B11}"/>
              </a:ext>
            </a:extLst>
          </p:cNvPr>
          <p:cNvSpPr/>
          <p:nvPr/>
        </p:nvSpPr>
        <p:spPr>
          <a:xfrm rot="10800000">
            <a:off x="10034533" y="4276396"/>
            <a:ext cx="421945" cy="826983"/>
          </a:xfrm>
          <a:prstGeom prst="bentArrow">
            <a:avLst>
              <a:gd name="adj1" fmla="val 37226"/>
              <a:gd name="adj2" fmla="val 41811"/>
              <a:gd name="adj3" fmla="val 37246"/>
              <a:gd name="adj4" fmla="val 2773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58C2FE3-2106-0E57-77A1-7AF9F3D0E57D}"/>
              </a:ext>
            </a:extLst>
          </p:cNvPr>
          <p:cNvSpPr/>
          <p:nvPr/>
        </p:nvSpPr>
        <p:spPr>
          <a:xfrm rot="18900000">
            <a:off x="10222837" y="3925176"/>
            <a:ext cx="922679" cy="1707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Coolant</a:t>
            </a:r>
            <a:endParaRPr lang="en-GB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DAB52E-0E75-913B-12ED-DAD98686C04C}"/>
              </a:ext>
            </a:extLst>
          </p:cNvPr>
          <p:cNvSpPr/>
          <p:nvPr/>
        </p:nvSpPr>
        <p:spPr>
          <a:xfrm>
            <a:off x="9399639" y="5180962"/>
            <a:ext cx="897953" cy="14148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B36007-57D5-9988-44E1-E108C95BC7C1}"/>
              </a:ext>
            </a:extLst>
          </p:cNvPr>
          <p:cNvSpPr txBox="1"/>
          <p:nvPr/>
        </p:nvSpPr>
        <p:spPr>
          <a:xfrm>
            <a:off x="8381617" y="5807631"/>
            <a:ext cx="2568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Alternate mounting point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53D6471-90B0-1593-8632-9EA598B030CA}"/>
              </a:ext>
            </a:extLst>
          </p:cNvPr>
          <p:cNvCxnSpPr>
            <a:stCxn id="24" idx="0"/>
            <a:endCxn id="23" idx="2"/>
          </p:cNvCxnSpPr>
          <p:nvPr/>
        </p:nvCxnSpPr>
        <p:spPr>
          <a:xfrm flipV="1">
            <a:off x="9665719" y="5322447"/>
            <a:ext cx="182897" cy="485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8BB189-0B10-40B9-C236-DB2BF7858C10}"/>
              </a:ext>
            </a:extLst>
          </p:cNvPr>
          <p:cNvCxnSpPr/>
          <p:nvPr/>
        </p:nvCxnSpPr>
        <p:spPr>
          <a:xfrm>
            <a:off x="1697182" y="4397134"/>
            <a:ext cx="0" cy="1172393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E895C87-02F4-3312-3E98-47CC5DEA75EA}"/>
              </a:ext>
            </a:extLst>
          </p:cNvPr>
          <p:cNvCxnSpPr>
            <a:cxnSpLocks/>
          </p:cNvCxnSpPr>
          <p:nvPr/>
        </p:nvCxnSpPr>
        <p:spPr>
          <a:xfrm flipH="1">
            <a:off x="9848616" y="4916679"/>
            <a:ext cx="751810" cy="0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30D0BB6-C4C0-0AEC-3126-624A8A13FE65}"/>
              </a:ext>
            </a:extLst>
          </p:cNvPr>
          <p:cNvSpPr txBox="1"/>
          <p:nvPr/>
        </p:nvSpPr>
        <p:spPr>
          <a:xfrm>
            <a:off x="10622385" y="4700457"/>
            <a:ext cx="1143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Fasteners</a:t>
            </a:r>
          </a:p>
        </p:txBody>
      </p:sp>
    </p:spTree>
    <p:extLst>
      <p:ext uri="{BB962C8B-B14F-4D97-AF65-F5344CB8AC3E}">
        <p14:creationId xmlns:p14="http://schemas.microsoft.com/office/powerpoint/2010/main" val="3118805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BD51-D739-259C-6E01-BB56301E5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CB4D7-7FC8-2EBE-88AE-92D4AF45B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Revised design reduces extension to 1.5 mm from 8 mm</a:t>
            </a:r>
          </a:p>
          <a:p>
            <a:r>
              <a:rPr lang="en-GB" dirty="0"/>
              <a:t>Any further reductions would require reversing of modules (ASIC on far side to end support)</a:t>
            </a:r>
          </a:p>
          <a:p>
            <a:pPr lvl="1"/>
            <a:r>
              <a:rPr lang="en-GB" dirty="0"/>
              <a:t>Increases FPC power loss (longer traces)</a:t>
            </a:r>
          </a:p>
          <a:p>
            <a:pPr lvl="1"/>
            <a:r>
              <a:rPr lang="en-GB" dirty="0"/>
              <a:t>ASIC/LES for multiple modules would likely overlap</a:t>
            </a:r>
          </a:p>
          <a:p>
            <a:pPr lvl="1"/>
            <a:endParaRPr lang="en-GB" dirty="0"/>
          </a:p>
          <a:p>
            <a:r>
              <a:rPr lang="en-GB" dirty="0"/>
              <a:t>Current air inlet only ⌀3 mm </a:t>
            </a:r>
            <a:r>
              <a:rPr lang="en-GB" dirty="0">
                <a:sym typeface="Wingdings" panose="05000000000000000000" pitchFamily="2" charset="2"/>
              </a:rPr>
              <a:t> Increased pressure drop over inlet/outlet</a:t>
            </a:r>
          </a:p>
          <a:p>
            <a:r>
              <a:rPr lang="en-GB" dirty="0">
                <a:sym typeface="Wingdings" panose="05000000000000000000" pitchFamily="2" charset="2"/>
              </a:rPr>
              <a:t>More limited stave support options, difficult to achieve counterflow arrangement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80957-7479-8A16-EFD9-F1447F856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304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0929441-d577-4c01-81bf-8c10abd1783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A513136645DA419AFE6534F071BFBC" ma:contentTypeVersion="18" ma:contentTypeDescription="Create a new document." ma:contentTypeScope="" ma:versionID="12c1a146d677030a5e8bec75c609a5e4">
  <xsd:schema xmlns:xsd="http://www.w3.org/2001/XMLSchema" xmlns:xs="http://www.w3.org/2001/XMLSchema" xmlns:p="http://schemas.microsoft.com/office/2006/metadata/properties" xmlns:ns3="50929441-d577-4c01-81bf-8c10abd1783a" xmlns:ns4="0c454032-8a9e-470b-bc38-9927ebcb77ae" targetNamespace="http://schemas.microsoft.com/office/2006/metadata/properties" ma:root="true" ma:fieldsID="306a8d9aad955db4807208b394de9b98" ns3:_="" ns4:_="">
    <xsd:import namespace="50929441-d577-4c01-81bf-8c10abd1783a"/>
    <xsd:import namespace="0c454032-8a9e-470b-bc38-9927ebcb77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29441-d577-4c01-81bf-8c10abd178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454032-8a9e-470b-bc38-9927ebcb7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603F3B-A45C-4178-88EA-4174F99A1F3D}">
  <ds:schemaRefs>
    <ds:schemaRef ds:uri="50929441-d577-4c01-81bf-8c10abd1783a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0c454032-8a9e-470b-bc38-9927ebcb77ae"/>
  </ds:schemaRefs>
</ds:datastoreItem>
</file>

<file path=customXml/itemProps2.xml><?xml version="1.0" encoding="utf-8"?>
<ds:datastoreItem xmlns:ds="http://schemas.openxmlformats.org/officeDocument/2006/customXml" ds:itemID="{EE43144A-36B8-402F-8581-F02430C741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E229D18-B3D6-478C-B144-B970441053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929441-d577-4c01-81bf-8c10abd1783a"/>
    <ds:schemaRef ds:uri="0c454032-8a9e-470b-bc38-9927ebcb77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35898</TotalTime>
  <Words>319</Words>
  <Application>Microsoft Office PowerPoint</Application>
  <PresentationFormat>Widescreen</PresentationFormat>
  <Paragraphs>57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Palatino Linotype</vt:lpstr>
      <vt:lpstr>Verdana</vt:lpstr>
      <vt:lpstr>Wingdings</vt:lpstr>
      <vt:lpstr>Office Theme</vt:lpstr>
      <vt:lpstr>ePIC Silicon Vertex Tracker  Stave End Region Ideas</vt:lpstr>
      <vt:lpstr>L4 Layout</vt:lpstr>
      <vt:lpstr>Stave End Support</vt:lpstr>
      <vt:lpstr>Reducing Stave Length</vt:lpstr>
      <vt:lpstr>Revised Design</vt:lpstr>
      <vt:lpstr>Revised Design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 Viehhauser</dc:creator>
  <cp:lastModifiedBy>Huddart, Adam (STFC,RAL,TECH)</cp:lastModifiedBy>
  <cp:revision>1218</cp:revision>
  <dcterms:created xsi:type="dcterms:W3CDTF">2018-10-16T11:54:38Z</dcterms:created>
  <dcterms:modified xsi:type="dcterms:W3CDTF">2024-11-17T20:18:13Z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0x01010087A513136645DA419AFE6534F071BFBC</vt:lpwstr>
  </property>
</Properties>
</file>