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6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8" r:id="rId5"/>
    <p:sldMasterId id="2147483680" r:id="rId6"/>
  </p:sldMasterIdLst>
  <p:notesMasterIdLst>
    <p:notesMasterId r:id="rId59"/>
  </p:notesMasterIdLst>
  <p:sldIdLst>
    <p:sldId id="257" r:id="rId7"/>
    <p:sldId id="364" r:id="rId8"/>
    <p:sldId id="363" r:id="rId9"/>
    <p:sldId id="388" r:id="rId10"/>
    <p:sldId id="296" r:id="rId11"/>
    <p:sldId id="386" r:id="rId12"/>
    <p:sldId id="394" r:id="rId13"/>
    <p:sldId id="405" r:id="rId14"/>
    <p:sldId id="384" r:id="rId15"/>
    <p:sldId id="356" r:id="rId16"/>
    <p:sldId id="406" r:id="rId17"/>
    <p:sldId id="395" r:id="rId18"/>
    <p:sldId id="385" r:id="rId19"/>
    <p:sldId id="389" r:id="rId20"/>
    <p:sldId id="396" r:id="rId21"/>
    <p:sldId id="390" r:id="rId22"/>
    <p:sldId id="397" r:id="rId23"/>
    <p:sldId id="399" r:id="rId24"/>
    <p:sldId id="417" r:id="rId25"/>
    <p:sldId id="416" r:id="rId26"/>
    <p:sldId id="415" r:id="rId27"/>
    <p:sldId id="420" r:id="rId28"/>
    <p:sldId id="272" r:id="rId29"/>
    <p:sldId id="382" r:id="rId30"/>
    <p:sldId id="375" r:id="rId31"/>
    <p:sldId id="370" r:id="rId32"/>
    <p:sldId id="373" r:id="rId33"/>
    <p:sldId id="359" r:id="rId34"/>
    <p:sldId id="365" r:id="rId35"/>
    <p:sldId id="366" r:id="rId36"/>
    <p:sldId id="379" r:id="rId37"/>
    <p:sldId id="407" r:id="rId38"/>
    <p:sldId id="408" r:id="rId39"/>
    <p:sldId id="380" r:id="rId40"/>
    <p:sldId id="409" r:id="rId41"/>
    <p:sldId id="410" r:id="rId42"/>
    <p:sldId id="387" r:id="rId43"/>
    <p:sldId id="411" r:id="rId44"/>
    <p:sldId id="412" r:id="rId45"/>
    <p:sldId id="391" r:id="rId46"/>
    <p:sldId id="398" r:id="rId47"/>
    <p:sldId id="401" r:id="rId48"/>
    <p:sldId id="402" r:id="rId49"/>
    <p:sldId id="368" r:id="rId50"/>
    <p:sldId id="413" r:id="rId51"/>
    <p:sldId id="400" r:id="rId52"/>
    <p:sldId id="383" r:id="rId53"/>
    <p:sldId id="414" r:id="rId54"/>
    <p:sldId id="311" r:id="rId55"/>
    <p:sldId id="312" r:id="rId56"/>
    <p:sldId id="404" r:id="rId57"/>
    <p:sldId id="403" r:id="rId5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867" userDrawn="1">
          <p15:clr>
            <a:srgbClr val="A4A3A4"/>
          </p15:clr>
        </p15:guide>
        <p15:guide id="7" orient="horz" pos="3634" userDrawn="1">
          <p15:clr>
            <a:srgbClr val="A4A3A4"/>
          </p15:clr>
        </p15:guide>
        <p15:guide id="8" pos="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D36"/>
    <a:srgbClr val="FFFFFF"/>
    <a:srgbClr val="FF6900"/>
    <a:srgbClr val="F4AFAA"/>
    <a:srgbClr val="00BED5"/>
    <a:srgbClr val="F08900"/>
    <a:srgbClr val="003088"/>
    <a:srgbClr val="1E5DF8"/>
    <a:srgbClr val="626262"/>
    <a:srgbClr val="C13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574"/>
  </p:normalViewPr>
  <p:slideViewPr>
    <p:cSldViewPr snapToGrid="0" snapToObjects="1">
      <p:cViewPr varScale="1">
        <p:scale>
          <a:sx n="120" d="100"/>
          <a:sy n="120" d="100"/>
        </p:scale>
        <p:origin x="402" y="96"/>
      </p:cViewPr>
      <p:guideLst>
        <p:guide orient="horz" pos="323"/>
        <p:guide pos="325"/>
        <p:guide orient="horz" pos="3974"/>
        <p:guide pos="7355"/>
        <p:guide pos="3840"/>
        <p:guide orient="horz" pos="867"/>
        <p:guide orient="horz" pos="3634"/>
        <p:guide pos="8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5" Type="http://schemas.openxmlformats.org/officeDocument/2006/relationships/slideMaster" Target="slideMasters/slideMaster2.xml"/><Relationship Id="rId61" Type="http://schemas.openxmlformats.org/officeDocument/2006/relationships/viewProps" Target="viewProps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dgwick, Iain (STFC,RAL,TECH)" userId="de41d471-5fd1-49ac-b403-67b71b604f28" providerId="ADAL" clId="{94DA89AA-2B79-4EBA-AFFF-F03BD29D30E2}"/>
    <pc:docChg chg="undo custSel modSld">
      <pc:chgData name="Sedgwick, Iain (STFC,RAL,TECH)" userId="de41d471-5fd1-49ac-b403-67b71b604f28" providerId="ADAL" clId="{94DA89AA-2B79-4EBA-AFFF-F03BD29D30E2}" dt="2024-10-02T14:26:56.929" v="150" actId="255"/>
      <pc:docMkLst>
        <pc:docMk/>
      </pc:docMkLst>
      <pc:sldChg chg="modSp mod">
        <pc:chgData name="Sedgwick, Iain (STFC,RAL,TECH)" userId="de41d471-5fd1-49ac-b403-67b71b604f28" providerId="ADAL" clId="{94DA89AA-2B79-4EBA-AFFF-F03BD29D30E2}" dt="2024-10-02T14:26:56.929" v="150" actId="255"/>
        <pc:sldMkLst>
          <pc:docMk/>
          <pc:sldMk cId="975207518" sldId="364"/>
        </pc:sldMkLst>
        <pc:spChg chg="mod">
          <ac:chgData name="Sedgwick, Iain (STFC,RAL,TECH)" userId="de41d471-5fd1-49ac-b403-67b71b604f28" providerId="ADAL" clId="{94DA89AA-2B79-4EBA-AFFF-F03BD29D30E2}" dt="2024-10-02T14:26:56.929" v="150" actId="255"/>
          <ac:spMkLst>
            <pc:docMk/>
            <pc:sldMk cId="975207518" sldId="364"/>
            <ac:spMk id="3" creationId="{92479AB5-CF77-E6B9-C955-4EB0C6E6191F}"/>
          </ac:spMkLst>
        </pc:spChg>
        <pc:spChg chg="mod">
          <ac:chgData name="Sedgwick, Iain (STFC,RAL,TECH)" userId="de41d471-5fd1-49ac-b403-67b71b604f28" providerId="ADAL" clId="{94DA89AA-2B79-4EBA-AFFF-F03BD29D30E2}" dt="2024-10-02T14:26:09.516" v="91" actId="1076"/>
          <ac:spMkLst>
            <pc:docMk/>
            <pc:sldMk cId="975207518" sldId="364"/>
            <ac:spMk id="4" creationId="{F89D602E-9A76-29E6-E90D-7ABF61A7217F}"/>
          </ac:spMkLst>
        </pc:spChg>
      </pc:sldChg>
      <pc:sldChg chg="delSp modSp mod">
        <pc:chgData name="Sedgwick, Iain (STFC,RAL,TECH)" userId="de41d471-5fd1-49ac-b403-67b71b604f28" providerId="ADAL" clId="{94DA89AA-2B79-4EBA-AFFF-F03BD29D30E2}" dt="2024-10-02T14:25:56.710" v="90" actId="20577"/>
        <pc:sldMkLst>
          <pc:docMk/>
          <pc:sldMk cId="328493769" sldId="392"/>
        </pc:sldMkLst>
        <pc:spChg chg="mod">
          <ac:chgData name="Sedgwick, Iain (STFC,RAL,TECH)" userId="de41d471-5fd1-49ac-b403-67b71b604f28" providerId="ADAL" clId="{94DA89AA-2B79-4EBA-AFFF-F03BD29D30E2}" dt="2024-10-02T14:25:56.710" v="90" actId="20577"/>
          <ac:spMkLst>
            <pc:docMk/>
            <pc:sldMk cId="328493769" sldId="392"/>
            <ac:spMk id="4" creationId="{50E44C9D-3614-E9F9-2E53-4AB3E3750CD8}"/>
          </ac:spMkLst>
        </pc:spChg>
        <pc:spChg chg="del">
          <ac:chgData name="Sedgwick, Iain (STFC,RAL,TECH)" userId="de41d471-5fd1-49ac-b403-67b71b604f28" providerId="ADAL" clId="{94DA89AA-2B79-4EBA-AFFF-F03BD29D30E2}" dt="2024-10-02T14:25:34.705" v="1" actId="478"/>
          <ac:spMkLst>
            <pc:docMk/>
            <pc:sldMk cId="328493769" sldId="392"/>
            <ac:spMk id="6" creationId="{3DE85DB9-C6B6-6DD5-C4F7-675B7DF37F82}"/>
          </ac:spMkLst>
        </pc:spChg>
        <pc:graphicFrameChg chg="del">
          <ac:chgData name="Sedgwick, Iain (STFC,RAL,TECH)" userId="de41d471-5fd1-49ac-b403-67b71b604f28" providerId="ADAL" clId="{94DA89AA-2B79-4EBA-AFFF-F03BD29D30E2}" dt="2024-10-02T14:25:32.841" v="0" actId="478"/>
          <ac:graphicFrameMkLst>
            <pc:docMk/>
            <pc:sldMk cId="328493769" sldId="392"/>
            <ac:graphicFrameMk id="7" creationId="{FD11FD38-4630-A1F9-E93E-974A3EF1558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PWR_Additional_SHUNT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Histo_Data!$B$1</c:f>
              <c:strCache>
                <c:ptCount val="1"/>
                <c:pt idx="0">
                  <c:v>Typ - Mode 0 Shunt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Histo_Data!$A$2:$A$52</c:f>
              <c:numCache>
                <c:formatCode>General</c:formatCode>
                <c:ptCount val="5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</c:numCache>
            </c:numRef>
          </c:cat>
          <c:val>
            <c:numRef>
              <c:f>Histo_Data!$B$2:$B$52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3</c:v>
                </c:pt>
                <c:pt idx="8">
                  <c:v>12</c:v>
                </c:pt>
                <c:pt idx="9">
                  <c:v>6</c:v>
                </c:pt>
                <c:pt idx="10">
                  <c:v>21</c:v>
                </c:pt>
                <c:pt idx="11">
                  <c:v>36</c:v>
                </c:pt>
                <c:pt idx="12">
                  <c:v>46</c:v>
                </c:pt>
                <c:pt idx="13">
                  <c:v>54</c:v>
                </c:pt>
                <c:pt idx="14">
                  <c:v>108</c:v>
                </c:pt>
                <c:pt idx="15">
                  <c:v>68</c:v>
                </c:pt>
                <c:pt idx="16">
                  <c:v>78</c:v>
                </c:pt>
                <c:pt idx="17">
                  <c:v>63</c:v>
                </c:pt>
                <c:pt idx="18">
                  <c:v>30</c:v>
                </c:pt>
                <c:pt idx="19">
                  <c:v>10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0-420F-BC25-DD487A8C6D84}"/>
            </c:ext>
          </c:extLst>
        </c:ser>
        <c:ser>
          <c:idx val="1"/>
          <c:order val="1"/>
          <c:tx>
            <c:strRef>
              <c:f>Histo_Data!$C$1</c:f>
              <c:strCache>
                <c:ptCount val="1"/>
                <c:pt idx="0">
                  <c:v>Max - Mode 0 Shunt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Histo_Data!$A$2:$A$52</c:f>
              <c:numCache>
                <c:formatCode>General</c:formatCode>
                <c:ptCount val="5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</c:numCache>
            </c:numRef>
          </c:cat>
          <c:val>
            <c:numRef>
              <c:f>Histo_Data!$C$2:$C$52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6</c:v>
                </c:pt>
                <c:pt idx="7">
                  <c:v>9</c:v>
                </c:pt>
                <c:pt idx="8">
                  <c:v>6</c:v>
                </c:pt>
                <c:pt idx="9">
                  <c:v>24</c:v>
                </c:pt>
                <c:pt idx="10">
                  <c:v>24</c:v>
                </c:pt>
                <c:pt idx="11">
                  <c:v>39</c:v>
                </c:pt>
                <c:pt idx="12">
                  <c:v>45</c:v>
                </c:pt>
                <c:pt idx="13">
                  <c:v>56</c:v>
                </c:pt>
                <c:pt idx="14">
                  <c:v>83</c:v>
                </c:pt>
                <c:pt idx="15">
                  <c:v>66</c:v>
                </c:pt>
                <c:pt idx="16">
                  <c:v>71</c:v>
                </c:pt>
                <c:pt idx="17">
                  <c:v>55</c:v>
                </c:pt>
                <c:pt idx="18">
                  <c:v>31</c:v>
                </c:pt>
                <c:pt idx="19">
                  <c:v>13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60-420F-BC25-DD487A8C6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3275696"/>
        <c:axId val="1483280976"/>
      </c:barChart>
      <c:catAx>
        <c:axId val="14832756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Additional Shunt Power vs. Load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280976"/>
        <c:crosses val="autoZero"/>
        <c:auto val="1"/>
        <c:lblAlgn val="ctr"/>
        <c:lblOffset val="100"/>
        <c:noMultiLvlLbl val="0"/>
      </c:catAx>
      <c:valAx>
        <c:axId val="148328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Frequency</a:t>
                </a:r>
              </a:p>
              <a:p>
                <a:pPr>
                  <a:defRPr/>
                </a:pP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27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b="1"/>
              <a:t>PWR_Additional_TOT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Histo_Data!$B$1</c:f>
              <c:strCache>
                <c:ptCount val="1"/>
                <c:pt idx="0">
                  <c:v>Typ - Mode 0 Shunt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Histo_Data!$A$2:$A$52</c:f>
              <c:numCache>
                <c:formatCode>General</c:formatCode>
                <c:ptCount val="5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</c:numCache>
            </c:numRef>
          </c:cat>
          <c:val>
            <c:numRef>
              <c:f>Histo_Data!$B$2:$B$52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3</c:v>
                </c:pt>
                <c:pt idx="8">
                  <c:v>12</c:v>
                </c:pt>
                <c:pt idx="9">
                  <c:v>6</c:v>
                </c:pt>
                <c:pt idx="10">
                  <c:v>21</c:v>
                </c:pt>
                <c:pt idx="11">
                  <c:v>36</c:v>
                </c:pt>
                <c:pt idx="12">
                  <c:v>46</c:v>
                </c:pt>
                <c:pt idx="13">
                  <c:v>54</c:v>
                </c:pt>
                <c:pt idx="14">
                  <c:v>108</c:v>
                </c:pt>
                <c:pt idx="15">
                  <c:v>68</c:v>
                </c:pt>
                <c:pt idx="16">
                  <c:v>78</c:v>
                </c:pt>
                <c:pt idx="17">
                  <c:v>63</c:v>
                </c:pt>
                <c:pt idx="18">
                  <c:v>30</c:v>
                </c:pt>
                <c:pt idx="19">
                  <c:v>10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1E-43C3-8F49-919485B70898}"/>
            </c:ext>
          </c:extLst>
        </c:ser>
        <c:ser>
          <c:idx val="1"/>
          <c:order val="1"/>
          <c:tx>
            <c:strRef>
              <c:f>Histo_Data!$C$1</c:f>
              <c:strCache>
                <c:ptCount val="1"/>
                <c:pt idx="0">
                  <c:v>Max - Mode 0 Shunt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Histo_Data!$A$2:$A$52</c:f>
              <c:numCache>
                <c:formatCode>General</c:formatCode>
                <c:ptCount val="5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</c:numCache>
            </c:numRef>
          </c:cat>
          <c:val>
            <c:numRef>
              <c:f>Histo_Data!$C$2:$C$52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6</c:v>
                </c:pt>
                <c:pt idx="7">
                  <c:v>9</c:v>
                </c:pt>
                <c:pt idx="8">
                  <c:v>6</c:v>
                </c:pt>
                <c:pt idx="9">
                  <c:v>24</c:v>
                </c:pt>
                <c:pt idx="10">
                  <c:v>24</c:v>
                </c:pt>
                <c:pt idx="11">
                  <c:v>39</c:v>
                </c:pt>
                <c:pt idx="12">
                  <c:v>45</c:v>
                </c:pt>
                <c:pt idx="13">
                  <c:v>56</c:v>
                </c:pt>
                <c:pt idx="14">
                  <c:v>83</c:v>
                </c:pt>
                <c:pt idx="15">
                  <c:v>66</c:v>
                </c:pt>
                <c:pt idx="16">
                  <c:v>71</c:v>
                </c:pt>
                <c:pt idx="17">
                  <c:v>55</c:v>
                </c:pt>
                <c:pt idx="18">
                  <c:v>31</c:v>
                </c:pt>
                <c:pt idx="19">
                  <c:v>13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1E-43C3-8F49-919485B70898}"/>
            </c:ext>
          </c:extLst>
        </c:ser>
        <c:ser>
          <c:idx val="2"/>
          <c:order val="2"/>
          <c:tx>
            <c:strRef>
              <c:f>Histo_Data!$D$1</c:f>
              <c:strCache>
                <c:ptCount val="1"/>
                <c:pt idx="0">
                  <c:v>Typ - Mode 0 Tot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Histo_Data!$A$2:$A$52</c:f>
              <c:numCache>
                <c:formatCode>General</c:formatCode>
                <c:ptCount val="5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</c:numCache>
            </c:numRef>
          </c:cat>
          <c:val>
            <c:numRef>
              <c:f>Histo_Data!$D$2:$D$52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</c:v>
                </c:pt>
                <c:pt idx="23">
                  <c:v>6</c:v>
                </c:pt>
                <c:pt idx="24">
                  <c:v>3</c:v>
                </c:pt>
                <c:pt idx="25">
                  <c:v>9</c:v>
                </c:pt>
                <c:pt idx="26">
                  <c:v>6</c:v>
                </c:pt>
                <c:pt idx="27">
                  <c:v>15</c:v>
                </c:pt>
                <c:pt idx="28">
                  <c:v>30</c:v>
                </c:pt>
                <c:pt idx="29">
                  <c:v>24</c:v>
                </c:pt>
                <c:pt idx="30">
                  <c:v>68</c:v>
                </c:pt>
                <c:pt idx="31">
                  <c:v>56</c:v>
                </c:pt>
                <c:pt idx="32">
                  <c:v>74</c:v>
                </c:pt>
                <c:pt idx="33">
                  <c:v>75</c:v>
                </c:pt>
                <c:pt idx="34">
                  <c:v>66</c:v>
                </c:pt>
                <c:pt idx="35">
                  <c:v>51</c:v>
                </c:pt>
                <c:pt idx="36">
                  <c:v>39</c:v>
                </c:pt>
                <c:pt idx="37">
                  <c:v>12</c:v>
                </c:pt>
                <c:pt idx="38">
                  <c:v>4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1E-43C3-8F49-919485B70898}"/>
            </c:ext>
          </c:extLst>
        </c:ser>
        <c:ser>
          <c:idx val="3"/>
          <c:order val="3"/>
          <c:tx>
            <c:strRef>
              <c:f>Histo_Data!$E$1</c:f>
              <c:strCache>
                <c:ptCount val="1"/>
                <c:pt idx="0">
                  <c:v>Max - Mode 0 Tot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Histo_Data!$A$2:$A$52</c:f>
              <c:numCache>
                <c:formatCode>General</c:formatCode>
                <c:ptCount val="51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  <c:pt idx="15">
                  <c:v>35</c:v>
                </c:pt>
                <c:pt idx="16">
                  <c:v>36</c:v>
                </c:pt>
                <c:pt idx="17">
                  <c:v>37</c:v>
                </c:pt>
                <c:pt idx="18">
                  <c:v>38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42</c:v>
                </c:pt>
                <c:pt idx="23">
                  <c:v>43</c:v>
                </c:pt>
                <c:pt idx="24">
                  <c:v>44</c:v>
                </c:pt>
                <c:pt idx="25">
                  <c:v>45</c:v>
                </c:pt>
                <c:pt idx="26">
                  <c:v>46</c:v>
                </c:pt>
                <c:pt idx="27">
                  <c:v>47</c:v>
                </c:pt>
                <c:pt idx="28">
                  <c:v>48</c:v>
                </c:pt>
                <c:pt idx="29">
                  <c:v>49</c:v>
                </c:pt>
                <c:pt idx="30">
                  <c:v>50</c:v>
                </c:pt>
                <c:pt idx="31">
                  <c:v>51</c:v>
                </c:pt>
                <c:pt idx="32">
                  <c:v>52</c:v>
                </c:pt>
                <c:pt idx="33">
                  <c:v>53</c:v>
                </c:pt>
                <c:pt idx="34">
                  <c:v>54</c:v>
                </c:pt>
                <c:pt idx="35">
                  <c:v>55</c:v>
                </c:pt>
                <c:pt idx="36">
                  <c:v>56</c:v>
                </c:pt>
                <c:pt idx="37">
                  <c:v>57</c:v>
                </c:pt>
                <c:pt idx="38">
                  <c:v>58</c:v>
                </c:pt>
                <c:pt idx="39">
                  <c:v>59</c:v>
                </c:pt>
                <c:pt idx="40">
                  <c:v>60</c:v>
                </c:pt>
                <c:pt idx="41">
                  <c:v>61</c:v>
                </c:pt>
                <c:pt idx="42">
                  <c:v>62</c:v>
                </c:pt>
                <c:pt idx="43">
                  <c:v>63</c:v>
                </c:pt>
                <c:pt idx="44">
                  <c:v>64</c:v>
                </c:pt>
                <c:pt idx="45">
                  <c:v>65</c:v>
                </c:pt>
                <c:pt idx="46">
                  <c:v>66</c:v>
                </c:pt>
                <c:pt idx="47">
                  <c:v>67</c:v>
                </c:pt>
                <c:pt idx="48">
                  <c:v>68</c:v>
                </c:pt>
                <c:pt idx="49">
                  <c:v>69</c:v>
                </c:pt>
                <c:pt idx="50">
                  <c:v>70</c:v>
                </c:pt>
              </c:numCache>
            </c:numRef>
          </c:cat>
          <c:val>
            <c:numRef>
              <c:f>Histo_Data!$E$2:$E$52</c:f>
              <c:numCache>
                <c:formatCode>General</c:formatCode>
                <c:ptCount val="5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7</c:v>
                </c:pt>
                <c:pt idx="30">
                  <c:v>3</c:v>
                </c:pt>
                <c:pt idx="31">
                  <c:v>6</c:v>
                </c:pt>
                <c:pt idx="32">
                  <c:v>9</c:v>
                </c:pt>
                <c:pt idx="33">
                  <c:v>3</c:v>
                </c:pt>
                <c:pt idx="34">
                  <c:v>18</c:v>
                </c:pt>
                <c:pt idx="35">
                  <c:v>12</c:v>
                </c:pt>
                <c:pt idx="36">
                  <c:v>18</c:v>
                </c:pt>
                <c:pt idx="37">
                  <c:v>33</c:v>
                </c:pt>
                <c:pt idx="38">
                  <c:v>30</c:v>
                </c:pt>
                <c:pt idx="39">
                  <c:v>36</c:v>
                </c:pt>
                <c:pt idx="40">
                  <c:v>60</c:v>
                </c:pt>
                <c:pt idx="41">
                  <c:v>48</c:v>
                </c:pt>
                <c:pt idx="42">
                  <c:v>72</c:v>
                </c:pt>
                <c:pt idx="43">
                  <c:v>57</c:v>
                </c:pt>
                <c:pt idx="44">
                  <c:v>37</c:v>
                </c:pt>
                <c:pt idx="45">
                  <c:v>44</c:v>
                </c:pt>
                <c:pt idx="46">
                  <c:v>24</c:v>
                </c:pt>
                <c:pt idx="47">
                  <c:v>17</c:v>
                </c:pt>
                <c:pt idx="48">
                  <c:v>4</c:v>
                </c:pt>
                <c:pt idx="49">
                  <c:v>4</c:v>
                </c:pt>
                <c:pt idx="5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1E-43C3-8F49-919485B70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754720"/>
        <c:axId val="128749440"/>
      </c:barChart>
      <c:catAx>
        <c:axId val="1287547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Additional</a:t>
                </a:r>
                <a:r>
                  <a:rPr lang="en-GB" baseline="0"/>
                  <a:t> Total Power vs. Load (%)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49440"/>
        <c:crosses val="autoZero"/>
        <c:auto val="1"/>
        <c:lblAlgn val="ctr"/>
        <c:lblOffset val="100"/>
        <c:noMultiLvlLbl val="0"/>
      </c:catAx>
      <c:valAx>
        <c:axId val="12874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75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7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48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48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49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26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44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63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28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81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316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21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419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abstract pattern can be removed or repositioned if required. Be careful to ‘Send to Back’ so that it does not obscure any important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3BA1D-A00F-DB41-84DA-BE26C4853B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7435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48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808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7486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21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005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1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15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92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2787FE-8CBB-6248-9619-3941DE55C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9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D7AF2DF-B182-3D42-AFB4-BDFF5FB9E9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5943" y="5802308"/>
            <a:ext cx="2108080" cy="5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2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2787FE-8CBB-6248-9619-3941DE55C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255624/contributions/5443786/" TargetMode="External"/><Relationship Id="rId7" Type="http://schemas.openxmlformats.org/officeDocument/2006/relationships/hyperlink" Target="https://indico.cern.ch/event/1381495/contributions/5988496/attachments/2869324/5161365/2024_TWEPP_MOSAIX_powering_v5.pdf" TargetMode="External"/><Relationship Id="rId2" Type="http://schemas.openxmlformats.org/officeDocument/2006/relationships/hyperlink" Target="https://indico.cern.ch/event/1127562/contributions/490452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dico.cern.ch/event/1381495/contributions/5988486/attachments/2869319/5164357/TWEPP2024.PVL.v" TargetMode="External"/><Relationship Id="rId5" Type="http://schemas.openxmlformats.org/officeDocument/2006/relationships/hyperlink" Target="https://indico.cern.ch/event/1381495/contributions/5988558/" TargetMode="External"/><Relationship Id="rId4" Type="http://schemas.openxmlformats.org/officeDocument/2006/relationships/hyperlink" Target="https://indico.cern.ch/event/1381495/contributions/598850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bnl.gov/event/25211/contributions/98063/attachments/58158/99918/SLDO_Considerations_v13.pptx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s://indico.bnl.gov/event/25455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ndico.bnl.gov/event/24804/contributions/96918/attachments/57663/99111/20241003-epicSvtFpcOverviewBorriMV0-rep-2021a10.pdf" TargetMode="External"/><Relationship Id="rId5" Type="http://schemas.openxmlformats.org/officeDocument/2006/relationships/hyperlink" Target="https://indico.bnl.gov/event/24804/contributions/97018/attachments/57718/99116/ePIC_UK_AncASIC_thermal_03Oct2024.pptx" TargetMode="External"/><Relationship Id="rId4" Type="http://schemas.openxmlformats.org/officeDocument/2006/relationships/hyperlink" Target="https://indico.bnl.gov/event/25520/contributions/99275/attachments/58508/100476/SVT%20power%20estimates.pptx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dx.doi.org/10.22323/1.370.0067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cds.cern.ch/record/2292628/files/CR2017_385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B460467-1FF7-C745-9E17-03FC0ADFFE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043"/>
          <a:stretch/>
        </p:blipFill>
        <p:spPr>
          <a:xfrm>
            <a:off x="8905460" y="0"/>
            <a:ext cx="328653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1145990" y="2160730"/>
            <a:ext cx="5953956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spc="-150" dirty="0">
                <a:solidFill>
                  <a:srgbClr val="002060"/>
                </a:solidFill>
                <a:latin typeface="Arial"/>
                <a:cs typeface="Arial"/>
              </a:rPr>
              <a:t>Sensor and </a:t>
            </a:r>
            <a:r>
              <a:rPr lang="en-US" sz="3600" b="1" spc="-150" dirty="0" err="1">
                <a:solidFill>
                  <a:srgbClr val="002060"/>
                </a:solidFill>
                <a:latin typeface="Arial"/>
                <a:cs typeface="Arial"/>
              </a:rPr>
              <a:t>AncASIC</a:t>
            </a:r>
            <a:r>
              <a:rPr lang="en-US" sz="3600" b="1" spc="-150" dirty="0">
                <a:solidFill>
                  <a:srgbClr val="002060"/>
                </a:solidFill>
                <a:latin typeface="Arial"/>
                <a:cs typeface="Arial"/>
              </a:rPr>
              <a:t> Updates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01A9D8-A541-934F-8FC4-9439FCBF6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1457D4-458E-AE76-AC3B-E146FAD18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5836" y="2837186"/>
            <a:ext cx="3269131" cy="18363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4A53DDA-16B2-48B4-1BAD-2F2B0C03CA95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479AB5-CF77-E6B9-C955-4EB0C6E6191F}"/>
              </a:ext>
            </a:extLst>
          </p:cNvPr>
          <p:cNvSpPr/>
          <p:nvPr/>
        </p:nvSpPr>
        <p:spPr>
          <a:xfrm>
            <a:off x="522748" y="1031517"/>
            <a:ext cx="6382877" cy="503727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/>
                <a:cs typeface="Arial"/>
              </a:rPr>
              <a:t>Introduction</a:t>
            </a:r>
            <a:endParaRPr lang="en-US" dirty="0"/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cs typeface="Arial"/>
              </a:rPr>
              <a:t>Background and Overview</a:t>
            </a:r>
          </a:p>
          <a:p>
            <a:pPr>
              <a:spcAft>
                <a:spcPts val="1000"/>
              </a:spcAft>
            </a:pPr>
            <a:endParaRPr lang="en-GB" b="1" spc="-100" dirty="0">
              <a:solidFill>
                <a:srgbClr val="1E5DF8"/>
              </a:solidFill>
              <a:latin typeface="Arial"/>
              <a:cs typeface="Arial"/>
            </a:endParaRPr>
          </a:p>
          <a:p>
            <a:pPr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/>
                <a:cs typeface="Arial"/>
              </a:rPr>
              <a:t>MOSAIX</a:t>
            </a:r>
            <a:endParaRPr lang="en-GB" dirty="0">
              <a:solidFill>
                <a:srgbClr val="626262"/>
              </a:solidFill>
              <a:latin typeface="Arial"/>
              <a:cs typeface="Arial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cs typeface="Arial"/>
              </a:rPr>
              <a:t>Overview of MOSAIX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cs typeface="Arial"/>
              </a:rPr>
              <a:t>Progress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EIC-LAS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to MOSAIX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 with Stave Design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fontAlgn="base"/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9D602E-9A76-29E6-E90D-7ABF61A7217F}"/>
              </a:ext>
            </a:extLst>
          </p:cNvPr>
          <p:cNvSpPr txBox="1"/>
          <p:nvPr/>
        </p:nvSpPr>
        <p:spPr>
          <a:xfrm>
            <a:off x="4487815" y="883075"/>
            <a:ext cx="3647152" cy="2282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 and Features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SLDO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and Pads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</a:p>
          <a:p>
            <a:endParaRPr lang="en-GB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1EB4C-4BAF-2A1E-FEE7-DB452BD60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05"/>
          <a:stretch/>
        </p:blipFill>
        <p:spPr>
          <a:xfrm>
            <a:off x="8134967" y="2771994"/>
            <a:ext cx="3018677" cy="21925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82A55D-BE7E-073B-BFB1-4D0C0160C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7823" y="4274791"/>
            <a:ext cx="4150582" cy="23326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E23E57-F0EC-5933-D4D7-255D79E28D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357" y="4830149"/>
            <a:ext cx="3669551" cy="177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07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22DBA8-3AAE-A77E-5A4F-CA1C47F73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51" y="1215528"/>
            <a:ext cx="3944077" cy="2039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6DE288-3087-3411-4394-6D20BA24D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24" y="3628607"/>
            <a:ext cx="2625596" cy="213441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BAFE5A3-3FB5-E116-C998-F89976ABDA10}"/>
              </a:ext>
            </a:extLst>
          </p:cNvPr>
          <p:cNvCxnSpPr>
            <a:cxnSpLocks/>
          </p:cNvCxnSpPr>
          <p:nvPr/>
        </p:nvCxnSpPr>
        <p:spPr>
          <a:xfrm flipH="1" flipV="1">
            <a:off x="2553186" y="2280143"/>
            <a:ext cx="6512" cy="1551835"/>
          </a:xfrm>
          <a:prstGeom prst="line">
            <a:avLst/>
          </a:prstGeom>
          <a:ln w="7302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AA06FE7-AD3F-120A-03C8-3DC5FB284824}"/>
              </a:ext>
            </a:extLst>
          </p:cNvPr>
          <p:cNvCxnSpPr>
            <a:cxnSpLocks/>
          </p:cNvCxnSpPr>
          <p:nvPr/>
        </p:nvCxnSpPr>
        <p:spPr>
          <a:xfrm flipH="1">
            <a:off x="3875211" y="4694965"/>
            <a:ext cx="2457765" cy="18069"/>
          </a:xfrm>
          <a:prstGeom prst="line">
            <a:avLst/>
          </a:prstGeom>
          <a:ln w="7302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EC9A82F-15DF-AB98-B062-90BF3EC41E0F}"/>
              </a:ext>
            </a:extLst>
          </p:cNvPr>
          <p:cNvSpPr/>
          <p:nvPr/>
        </p:nvSpPr>
        <p:spPr>
          <a:xfrm>
            <a:off x="6411091" y="5094817"/>
            <a:ext cx="4905290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cs typeface="Arial"/>
              </a:rPr>
              <a:t>Thinned silicon bent around beampipe</a:t>
            </a:r>
            <a:endParaRPr lang="en-US" dirty="0">
              <a:solidFill>
                <a:srgbClr val="201D3E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cs typeface="Arial"/>
              </a:rPr>
              <a:t>USE MOSAIX from ITS3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C3DCF0-56D4-570F-1A78-BD5637286044}"/>
              </a:ext>
            </a:extLst>
          </p:cNvPr>
          <p:cNvCxnSpPr>
            <a:cxnSpLocks/>
          </p:cNvCxnSpPr>
          <p:nvPr/>
        </p:nvCxnSpPr>
        <p:spPr>
          <a:xfrm flipH="1">
            <a:off x="3783403" y="2372242"/>
            <a:ext cx="2457765" cy="18069"/>
          </a:xfrm>
          <a:prstGeom prst="line">
            <a:avLst/>
          </a:prstGeom>
          <a:ln w="73025">
            <a:solidFill>
              <a:srgbClr val="FF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CEC7C0A6-FD67-FC86-1E4C-6F627EF530A2}"/>
              </a:ext>
            </a:extLst>
          </p:cNvPr>
          <p:cNvSpPr/>
          <p:nvPr/>
        </p:nvSpPr>
        <p:spPr>
          <a:xfrm>
            <a:off x="6411091" y="2594395"/>
            <a:ext cx="4905290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cs typeface="Arial"/>
              </a:rPr>
              <a:t>Smaller Verion of MOSAIX with minimal changes (EIC-LAS)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/>
                <a:ea typeface="Calibri" panose="020F0502020204030204"/>
                <a:cs typeface="Arial"/>
              </a:rPr>
              <a:t>Supporting </a:t>
            </a:r>
            <a:r>
              <a:rPr lang="en-GB" dirty="0" err="1">
                <a:solidFill>
                  <a:srgbClr val="626262"/>
                </a:solidFill>
                <a:latin typeface="Arial"/>
                <a:ea typeface="Calibri" panose="020F0502020204030204"/>
                <a:cs typeface="Arial"/>
              </a:rPr>
              <a:t>AncASIC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87963-9434-72D1-CF09-170CD6767CD4}"/>
              </a:ext>
            </a:extLst>
          </p:cNvPr>
          <p:cNvSpPr/>
          <p:nvPr/>
        </p:nvSpPr>
        <p:spPr>
          <a:xfrm>
            <a:off x="86174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03BA5F-BB4D-B1B1-C4D7-943C853ADF8C}"/>
              </a:ext>
            </a:extLst>
          </p:cNvPr>
          <p:cNvSpPr/>
          <p:nvPr/>
        </p:nvSpPr>
        <p:spPr>
          <a:xfrm>
            <a:off x="89222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AF8FB-926B-F3BD-47E5-9A0C0935B3BB}"/>
              </a:ext>
            </a:extLst>
          </p:cNvPr>
          <p:cNvSpPr/>
          <p:nvPr/>
        </p:nvSpPr>
        <p:spPr>
          <a:xfrm>
            <a:off x="92270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90CD4B-7379-42FA-F4D6-459AE9B45792}"/>
              </a:ext>
            </a:extLst>
          </p:cNvPr>
          <p:cNvSpPr/>
          <p:nvPr/>
        </p:nvSpPr>
        <p:spPr>
          <a:xfrm>
            <a:off x="95318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BBA999-A289-65AB-52E6-0535DBA8F2BD}"/>
              </a:ext>
            </a:extLst>
          </p:cNvPr>
          <p:cNvSpPr/>
          <p:nvPr/>
        </p:nvSpPr>
        <p:spPr>
          <a:xfrm>
            <a:off x="98366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E0C79D-8EF2-7543-BFDB-597D2ABC7BEF}"/>
              </a:ext>
            </a:extLst>
          </p:cNvPr>
          <p:cNvSpPr/>
          <p:nvPr/>
        </p:nvSpPr>
        <p:spPr>
          <a:xfrm>
            <a:off x="101414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524DEF-4E47-B5BA-C38B-8F665C7F9AA4}"/>
              </a:ext>
            </a:extLst>
          </p:cNvPr>
          <p:cNvSpPr/>
          <p:nvPr/>
        </p:nvSpPr>
        <p:spPr>
          <a:xfrm>
            <a:off x="104462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77829EB-B20D-12BD-1284-BA4CCC61ABB5}"/>
              </a:ext>
            </a:extLst>
          </p:cNvPr>
          <p:cNvSpPr/>
          <p:nvPr/>
        </p:nvSpPr>
        <p:spPr>
          <a:xfrm>
            <a:off x="107510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87B9F0-5358-40C0-0E32-7979BC70F159}"/>
              </a:ext>
            </a:extLst>
          </p:cNvPr>
          <p:cNvSpPr/>
          <p:nvPr/>
        </p:nvSpPr>
        <p:spPr>
          <a:xfrm>
            <a:off x="73982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D7385-7C08-06E8-9877-1C4D9BDF0D32}"/>
              </a:ext>
            </a:extLst>
          </p:cNvPr>
          <p:cNvSpPr/>
          <p:nvPr/>
        </p:nvSpPr>
        <p:spPr>
          <a:xfrm>
            <a:off x="77030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A08E41-2498-4F55-2CF5-BCBB0C65E5C5}"/>
              </a:ext>
            </a:extLst>
          </p:cNvPr>
          <p:cNvSpPr/>
          <p:nvPr/>
        </p:nvSpPr>
        <p:spPr>
          <a:xfrm>
            <a:off x="80078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3A35AD-728C-44FC-93D9-6E7B305520EC}"/>
              </a:ext>
            </a:extLst>
          </p:cNvPr>
          <p:cNvSpPr/>
          <p:nvPr/>
        </p:nvSpPr>
        <p:spPr>
          <a:xfrm>
            <a:off x="8312676" y="4608945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3EB4E19-AB75-C716-BD31-7D67D37C72FD}"/>
              </a:ext>
            </a:extLst>
          </p:cNvPr>
          <p:cNvSpPr/>
          <p:nvPr/>
        </p:nvSpPr>
        <p:spPr>
          <a:xfrm>
            <a:off x="7243762" y="4608944"/>
            <a:ext cx="154513" cy="2774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2FF4D8-200B-4B9E-2BE5-9765DDEF9DE8}"/>
              </a:ext>
            </a:extLst>
          </p:cNvPr>
          <p:cNvSpPr/>
          <p:nvPr/>
        </p:nvSpPr>
        <p:spPr>
          <a:xfrm>
            <a:off x="8617476" y="1991064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D554B13-C1D1-D513-30BE-1F2B0B32EFCF}"/>
              </a:ext>
            </a:extLst>
          </p:cNvPr>
          <p:cNvSpPr/>
          <p:nvPr/>
        </p:nvSpPr>
        <p:spPr>
          <a:xfrm>
            <a:off x="7398276" y="1991064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D9175DA-85CB-466A-A924-E510EB544E56}"/>
              </a:ext>
            </a:extLst>
          </p:cNvPr>
          <p:cNvSpPr/>
          <p:nvPr/>
        </p:nvSpPr>
        <p:spPr>
          <a:xfrm>
            <a:off x="7703076" y="1991064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1A225CF-6454-B0BC-DE7A-58C543C372AE}"/>
              </a:ext>
            </a:extLst>
          </p:cNvPr>
          <p:cNvSpPr/>
          <p:nvPr/>
        </p:nvSpPr>
        <p:spPr>
          <a:xfrm>
            <a:off x="8007876" y="1991064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3B591EC-357E-AA7B-8690-1D158374D78D}"/>
              </a:ext>
            </a:extLst>
          </p:cNvPr>
          <p:cNvSpPr/>
          <p:nvPr/>
        </p:nvSpPr>
        <p:spPr>
          <a:xfrm>
            <a:off x="8312676" y="1991064"/>
            <a:ext cx="304800" cy="277495"/>
          </a:xfrm>
          <a:prstGeom prst="rec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4C005C3-ABEA-0AC7-BB63-6B88296717EC}"/>
              </a:ext>
            </a:extLst>
          </p:cNvPr>
          <p:cNvSpPr/>
          <p:nvPr/>
        </p:nvSpPr>
        <p:spPr>
          <a:xfrm>
            <a:off x="7243762" y="1991063"/>
            <a:ext cx="154513" cy="2774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EDEF307-2082-A96C-7F48-AE0C8FF59638}"/>
              </a:ext>
            </a:extLst>
          </p:cNvPr>
          <p:cNvSpPr/>
          <p:nvPr/>
        </p:nvSpPr>
        <p:spPr>
          <a:xfrm>
            <a:off x="6786561" y="1991064"/>
            <a:ext cx="304800" cy="277495"/>
          </a:xfrm>
          <a:prstGeom prst="rect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F198DBD-A670-60B6-FD06-CBF87B056724}"/>
              </a:ext>
            </a:extLst>
          </p:cNvPr>
          <p:cNvSpPr txBox="1"/>
          <p:nvPr/>
        </p:nvSpPr>
        <p:spPr>
          <a:xfrm>
            <a:off x="4362424" y="4283024"/>
            <a:ext cx="1295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Inner Barrel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76BFD9A-63DA-B11C-B6AA-222A757E559E}"/>
              </a:ext>
            </a:extLst>
          </p:cNvPr>
          <p:cNvSpPr txBox="1"/>
          <p:nvPr/>
        </p:nvSpPr>
        <p:spPr>
          <a:xfrm>
            <a:off x="4703729" y="1679744"/>
            <a:ext cx="1613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Outer Barrel and Discs</a:t>
            </a:r>
          </a:p>
        </p:txBody>
      </p:sp>
    </p:spTree>
    <p:extLst>
      <p:ext uri="{BB962C8B-B14F-4D97-AF65-F5344CB8AC3E}">
        <p14:creationId xmlns:p14="http://schemas.microsoft.com/office/powerpoint/2010/main" val="1138471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C03156-5A38-EA9F-F0EA-13910F037F16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9863DB8-1263-3298-53B8-FA6CE910C5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482758"/>
              </p:ext>
            </p:extLst>
          </p:nvPr>
        </p:nvGraphicFramePr>
        <p:xfrm>
          <a:off x="5375564" y="1730153"/>
          <a:ext cx="6427653" cy="40487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438862">
                  <a:extLst>
                    <a:ext uri="{9D8B030D-6E8A-4147-A177-3AD203B41FA5}">
                      <a16:colId xmlns:a16="http://schemas.microsoft.com/office/drawing/2014/main" val="2158073561"/>
                    </a:ext>
                  </a:extLst>
                </a:gridCol>
                <a:gridCol w="2511829">
                  <a:extLst>
                    <a:ext uri="{9D8B030D-6E8A-4147-A177-3AD203B41FA5}">
                      <a16:colId xmlns:a16="http://schemas.microsoft.com/office/drawing/2014/main" val="1349425234"/>
                    </a:ext>
                  </a:extLst>
                </a:gridCol>
                <a:gridCol w="1476962">
                  <a:extLst>
                    <a:ext uri="{9D8B030D-6E8A-4147-A177-3AD203B41FA5}">
                      <a16:colId xmlns:a16="http://schemas.microsoft.com/office/drawing/2014/main" val="309943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Requirement for </a:t>
                      </a:r>
                      <a:r>
                        <a:rPr lang="en-GB" sz="1400" err="1"/>
                        <a:t>ePIC</a:t>
                      </a:r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Work currently under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Institutes involved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90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Partner with ITS3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LLDFM logic cells</a:t>
                      </a:r>
                    </a:p>
                    <a:p>
                      <a:r>
                        <a:rPr lang="en-GB" sz="1400"/>
                        <a:t>Cross-RSU data transmission</a:t>
                      </a:r>
                    </a:p>
                    <a:p>
                      <a:r>
                        <a:rPr lang="en-GB" sz="1400"/>
                        <a:t>VFM ADC</a:t>
                      </a:r>
                    </a:p>
                    <a:p>
                      <a:r>
                        <a:rPr lang="en-GB" sz="1400"/>
                        <a:t>SRAM</a:t>
                      </a:r>
                    </a:p>
                    <a:p>
                      <a:r>
                        <a:rPr lang="en-GB" sz="1400"/>
                        <a:t>Digital design – RSU </a:t>
                      </a:r>
                      <a:r>
                        <a:rPr lang="en-GB" sz="1400" err="1"/>
                        <a:t>serialiser</a:t>
                      </a:r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RAL, LBNL</a:t>
                      </a:r>
                    </a:p>
                    <a:p>
                      <a:r>
                        <a:rPr lang="en-GB" sz="1400"/>
                        <a:t>BNL</a:t>
                      </a:r>
                    </a:p>
                    <a:p>
                      <a:r>
                        <a:rPr lang="en-GB" sz="1400"/>
                        <a:t>BNL</a:t>
                      </a:r>
                    </a:p>
                    <a:p>
                      <a:endParaRPr lang="en-GB" sz="1400"/>
                    </a:p>
                    <a:p>
                      <a:r>
                        <a:rPr lang="en-GB" sz="1400"/>
                        <a:t>MIT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02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Reduced number of RSUs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N/A – requires database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????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97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Multiplexing to single data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/>
                        <a:t>N/A – requires database</a:t>
                      </a:r>
                    </a:p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????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40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TX Voltage reduction for 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N/A – requires database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????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66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Multiplexed slow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BNL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71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Serial powering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110nm schematic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/>
                        <a:t>RAL/Oxford/LBNL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20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/>
                        <a:t>Negative bias 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First layout complete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BNL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09825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F0F69AC-C576-4BCF-BD12-D1D734F435EB}"/>
              </a:ext>
            </a:extLst>
          </p:cNvPr>
          <p:cNvSpPr/>
          <p:nvPr/>
        </p:nvSpPr>
        <p:spPr>
          <a:xfrm>
            <a:off x="3796146" y="2253373"/>
            <a:ext cx="1579418" cy="115062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rgbClr val="FF0000"/>
                </a:solidFill>
              </a:rPr>
              <a:t>ITS3 Partnership (WBS 1.1)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C98B0E-8607-E183-8D19-D164ECFE905D}"/>
              </a:ext>
            </a:extLst>
          </p:cNvPr>
          <p:cNvSpPr/>
          <p:nvPr/>
        </p:nvSpPr>
        <p:spPr>
          <a:xfrm>
            <a:off x="3796146" y="3403995"/>
            <a:ext cx="1579418" cy="1253993"/>
          </a:xfrm>
          <a:prstGeom prst="rect">
            <a:avLst/>
          </a:prstGeom>
          <a:noFill/>
          <a:ln w="317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B050"/>
                </a:solidFill>
              </a:rPr>
              <a:t>EIC-LAS (</a:t>
            </a:r>
            <a:r>
              <a:rPr lang="en-GB" sz="1600" dirty="0" err="1">
                <a:solidFill>
                  <a:srgbClr val="00B050"/>
                </a:solidFill>
              </a:rPr>
              <a:t>TPSCo</a:t>
            </a:r>
            <a:r>
              <a:rPr lang="en-GB" sz="1600" dirty="0">
                <a:solidFill>
                  <a:srgbClr val="00B050"/>
                </a:solidFill>
              </a:rPr>
              <a:t> 65nm)</a:t>
            </a:r>
          </a:p>
          <a:p>
            <a:pPr algn="ctr"/>
            <a:r>
              <a:rPr lang="en-GB" sz="1600" dirty="0">
                <a:solidFill>
                  <a:srgbClr val="00B050"/>
                </a:solidFill>
              </a:rPr>
              <a:t>(WBS 1.2)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120664-8E7B-F2A8-0B8A-0E1A0ECCF205}"/>
              </a:ext>
            </a:extLst>
          </p:cNvPr>
          <p:cNvSpPr/>
          <p:nvPr/>
        </p:nvSpPr>
        <p:spPr>
          <a:xfrm>
            <a:off x="3796146" y="4657989"/>
            <a:ext cx="1579418" cy="1120924"/>
          </a:xfrm>
          <a:prstGeom prst="rect">
            <a:avLst/>
          </a:prstGeom>
          <a:noFill/>
          <a:ln w="317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rgbClr val="002060"/>
                </a:solidFill>
              </a:rPr>
              <a:t>Ancillary Chip (XFAB 110nm)</a:t>
            </a:r>
          </a:p>
          <a:p>
            <a:pPr algn="ctr"/>
            <a:r>
              <a:rPr lang="en-GB" sz="1600">
                <a:solidFill>
                  <a:srgbClr val="002060"/>
                </a:solidFill>
              </a:rPr>
              <a:t>(WBS 1.3/4/5/6)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D02C2F-3603-5140-7599-90310754490C}"/>
              </a:ext>
            </a:extLst>
          </p:cNvPr>
          <p:cNvSpPr/>
          <p:nvPr/>
        </p:nvSpPr>
        <p:spPr>
          <a:xfrm>
            <a:off x="403340" y="1210718"/>
            <a:ext cx="2912515" cy="3636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strands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 with ITS3 for MOSAIX access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EIC-LAS based on MOSAIX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</a:t>
            </a:r>
            <a:r>
              <a:rPr lang="en-GB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support EIC-LAS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269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59E85F-170D-B94D-BA35-E3F2E3C164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26" t="60182"/>
          <a:stretch/>
        </p:blipFill>
        <p:spPr>
          <a:xfrm>
            <a:off x="3624146" y="4127252"/>
            <a:ext cx="8567854" cy="2730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A39C34-E01A-FD49-8603-2E8AE6BB5606}"/>
              </a:ext>
            </a:extLst>
          </p:cNvPr>
          <p:cNvSpPr txBox="1"/>
          <p:nvPr/>
        </p:nvSpPr>
        <p:spPr>
          <a:xfrm>
            <a:off x="1266345" y="2160730"/>
            <a:ext cx="831659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spc="-160" dirty="0">
                <a:solidFill>
                  <a:srgbClr val="2E2D62"/>
                </a:solidFill>
                <a:latin typeface="Arial"/>
                <a:cs typeface="Arial"/>
              </a:rPr>
              <a:t>MOSAIX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DA41C-8BD1-2C47-A5C2-2F23DC884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86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tile system&#10;&#10;Description automatically generated">
            <a:extLst>
              <a:ext uri="{FF2B5EF4-FFF2-40B4-BE49-F238E27FC236}">
                <a16:creationId xmlns:a16="http://schemas.microsoft.com/office/drawing/2014/main" id="{80EFD9F5-CE15-04F9-BACA-82B2BCC116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28" y="1206829"/>
            <a:ext cx="9705233" cy="444434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C514F4A-E51E-FA7C-2495-19824B8F61D6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/>
                <a:cs typeface="Arial"/>
              </a:rPr>
              <a:t>MOSAIX Overview</a:t>
            </a:r>
            <a:endParaRPr lang="en-US" sz="4400" b="1" spc="-15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208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6A6F8-3158-6327-5E36-E5D3570BE795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Progress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E5D40C-72E2-C1F9-3E2A-551342476E8D}"/>
              </a:ext>
            </a:extLst>
          </p:cNvPr>
          <p:cNvSpPr/>
          <p:nvPr/>
        </p:nvSpPr>
        <p:spPr>
          <a:xfrm>
            <a:off x="403340" y="1146896"/>
            <a:ext cx="9550285" cy="4221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ER1 has been taped out and is in testing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99C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hlinkClick r:id="rId2"/>
              </a:rPr>
              <a:t>Development of a Stitched Monolithic Pixel Sensor prototype (MOSS chip) towards the ITS3 upgrade of the ALICE Inner Tracking System</a:t>
            </a:r>
            <a:endParaRPr lang="en-GB" sz="1400" b="0" i="0" u="none" strike="noStrike" dirty="0">
              <a:solidFill>
                <a:srgbClr val="0099CC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1257300" lvl="2" indent="-3429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CB6D04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hlinkClick r:id="rId3"/>
              </a:rPr>
              <a:t>The Monolithic Stitched Sensor (MOSS) Prototype for the ALICE ITS3 and First Test Results</a:t>
            </a:r>
            <a:endParaRPr lang="en-GB" sz="1400" b="0" i="0" u="none" strike="noStrike" dirty="0">
              <a:solidFill>
                <a:srgbClr val="CB6D04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1257300" lvl="2" indent="-3429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99C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hlinkClick r:id="rId4"/>
              </a:rPr>
              <a:t>Yield Characterisation and Failure Analysis of the Monolithic Stitched Sensor MOSS for ALICE ITS3</a:t>
            </a:r>
            <a:endParaRPr lang="en-GB" sz="1400" b="0" i="0" u="none" strike="noStrike" dirty="0">
              <a:solidFill>
                <a:srgbClr val="0099CC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1257300" lvl="2" indent="-342900" fontAlgn="base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1400" b="0" i="0" u="none" strike="noStrike" dirty="0">
                <a:solidFill>
                  <a:srgbClr val="0099CC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hlinkClick r:id="rId5"/>
              </a:rPr>
              <a:t>Evaluation of efficiency, radiation hardness, and timing performance of the Analogue Pixel Test Structure for ALICE ITS3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ER2 (the first MOSAIX chip) is currently being finalised.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Tapeout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Q4 23/Q1 24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Development of the MOSAIX Chip for the ALICE ITS3 Upgrade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Power Distribution over the Wafer-Scale Monolithic Pixel Detector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23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2EAA37-77C6-EA85-F972-6311FBE1E572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Progress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DAE311-9C8F-62D9-B13C-CA820AAC42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1819"/>
            <a:ext cx="5789877" cy="32448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B40DB8-BF56-97FC-8EC2-E048746FB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2143" y="1563803"/>
            <a:ext cx="6201320" cy="348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F17F13-4C93-0008-246D-6237093CF725}"/>
              </a:ext>
            </a:extLst>
          </p:cNvPr>
          <p:cNvSpPr txBox="1"/>
          <p:nvPr/>
        </p:nvSpPr>
        <p:spPr>
          <a:xfrm>
            <a:off x="7704092" y="6046823"/>
            <a:ext cx="4383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Key Physics/Engineering Interface Question: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How many tiles can we lose?</a:t>
            </a:r>
          </a:p>
        </p:txBody>
      </p:sp>
    </p:spTree>
    <p:extLst>
      <p:ext uri="{BB962C8B-B14F-4D97-AF65-F5344CB8AC3E}">
        <p14:creationId xmlns:p14="http://schemas.microsoft.com/office/powerpoint/2010/main" val="684190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59E85F-170D-B94D-BA35-E3F2E3C164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26" t="60182"/>
          <a:stretch/>
        </p:blipFill>
        <p:spPr>
          <a:xfrm>
            <a:off x="3624146" y="4127252"/>
            <a:ext cx="8567854" cy="2730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A39C34-E01A-FD49-8603-2E8AE6BB5606}"/>
              </a:ext>
            </a:extLst>
          </p:cNvPr>
          <p:cNvSpPr txBox="1"/>
          <p:nvPr/>
        </p:nvSpPr>
        <p:spPr>
          <a:xfrm>
            <a:off x="1266345" y="2160730"/>
            <a:ext cx="831659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spc="-160" dirty="0">
                <a:solidFill>
                  <a:srgbClr val="2E2D62"/>
                </a:solidFill>
                <a:latin typeface="Arial"/>
                <a:cs typeface="Arial"/>
              </a:rPr>
              <a:t>EIC-LAS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DA41C-8BD1-2C47-A5C2-2F23DC884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569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6A6F8-3158-6327-5E36-E5D3570BE795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EIC-LAS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E5D40C-72E2-C1F9-3E2A-551342476E8D}"/>
              </a:ext>
            </a:extLst>
          </p:cNvPr>
          <p:cNvSpPr/>
          <p:nvPr/>
        </p:nvSpPr>
        <p:spPr>
          <a:xfrm>
            <a:off x="403340" y="1146896"/>
            <a:ext cx="9550285" cy="3113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to MOSAIX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reduce risk, we try and limit ourselves to three changes from MOSAIX to LAS: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number of RSUs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 data multiplexer to put everything on one link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power scheme to match serial powering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7DE72-8715-DC5E-81DF-4FDE63E27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2" t="8142" r="962"/>
          <a:stretch/>
        </p:blipFill>
        <p:spPr>
          <a:xfrm>
            <a:off x="1101461" y="3970421"/>
            <a:ext cx="9550285" cy="15226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65C8F1-D9BA-2367-1653-0FA9FB18E44C}"/>
              </a:ext>
            </a:extLst>
          </p:cNvPr>
          <p:cNvSpPr txBox="1"/>
          <p:nvPr/>
        </p:nvSpPr>
        <p:spPr>
          <a:xfrm>
            <a:off x="6563984" y="6328152"/>
            <a:ext cx="5628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Requires DOE-CERN agreement – currently in negotiation</a:t>
            </a:r>
          </a:p>
        </p:txBody>
      </p:sp>
    </p:spTree>
    <p:extLst>
      <p:ext uri="{BB962C8B-B14F-4D97-AF65-F5344CB8AC3E}">
        <p14:creationId xmlns:p14="http://schemas.microsoft.com/office/powerpoint/2010/main" val="1295848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6FBE42-E671-C0E0-DFFA-9A013BA91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4" y="3429000"/>
            <a:ext cx="3184357" cy="17852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6265A9-20C3-1DFA-2EE3-1A781E330827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EIC-LAS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3749634-5A57-9ACD-771B-A85598CC1E2B}"/>
              </a:ext>
            </a:extLst>
          </p:cNvPr>
          <p:cNvGraphicFramePr>
            <a:graphicFrameLocks noGrp="1"/>
          </p:cNvGraphicFramePr>
          <p:nvPr/>
        </p:nvGraphicFramePr>
        <p:xfrm>
          <a:off x="2798618" y="3876732"/>
          <a:ext cx="9116288" cy="25958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97527">
                  <a:extLst>
                    <a:ext uri="{9D8B030D-6E8A-4147-A177-3AD203B41FA5}">
                      <a16:colId xmlns:a16="http://schemas.microsoft.com/office/drawing/2014/main" val="178917364"/>
                    </a:ext>
                  </a:extLst>
                </a:gridCol>
                <a:gridCol w="1281545">
                  <a:extLst>
                    <a:ext uri="{9D8B030D-6E8A-4147-A177-3AD203B41FA5}">
                      <a16:colId xmlns:a16="http://schemas.microsoft.com/office/drawing/2014/main" val="354330350"/>
                    </a:ext>
                  </a:extLst>
                </a:gridCol>
                <a:gridCol w="1139536">
                  <a:extLst>
                    <a:ext uri="{9D8B030D-6E8A-4147-A177-3AD203B41FA5}">
                      <a16:colId xmlns:a16="http://schemas.microsoft.com/office/drawing/2014/main" val="3891405576"/>
                    </a:ext>
                  </a:extLst>
                </a:gridCol>
                <a:gridCol w="1139536">
                  <a:extLst>
                    <a:ext uri="{9D8B030D-6E8A-4147-A177-3AD203B41FA5}">
                      <a16:colId xmlns:a16="http://schemas.microsoft.com/office/drawing/2014/main" val="3056461168"/>
                    </a:ext>
                  </a:extLst>
                </a:gridCol>
                <a:gridCol w="1139536">
                  <a:extLst>
                    <a:ext uri="{9D8B030D-6E8A-4147-A177-3AD203B41FA5}">
                      <a16:colId xmlns:a16="http://schemas.microsoft.com/office/drawing/2014/main" val="2753646995"/>
                    </a:ext>
                  </a:extLst>
                </a:gridCol>
                <a:gridCol w="1139536">
                  <a:extLst>
                    <a:ext uri="{9D8B030D-6E8A-4147-A177-3AD203B41FA5}">
                      <a16:colId xmlns:a16="http://schemas.microsoft.com/office/drawing/2014/main" val="565428772"/>
                    </a:ext>
                  </a:extLst>
                </a:gridCol>
                <a:gridCol w="1139536">
                  <a:extLst>
                    <a:ext uri="{9D8B030D-6E8A-4147-A177-3AD203B41FA5}">
                      <a16:colId xmlns:a16="http://schemas.microsoft.com/office/drawing/2014/main" val="1078774594"/>
                    </a:ext>
                  </a:extLst>
                </a:gridCol>
                <a:gridCol w="1139536">
                  <a:extLst>
                    <a:ext uri="{9D8B030D-6E8A-4147-A177-3AD203B41FA5}">
                      <a16:colId xmlns:a16="http://schemas.microsoft.com/office/drawing/2014/main" val="3388834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Voltage(V)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Typ</a:t>
                      </a:r>
                      <a:r>
                        <a:rPr lang="en-GB" dirty="0"/>
                        <a:t> Current Consumption (mA)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dirty="0"/>
                        <a:t>Max Current Consumption (mA)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37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EIC-LAS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RSU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EIC-LAS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237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GAVDD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94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GDVDD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59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GSVDD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59.4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0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TXVDD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64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9082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50E44C9D-3614-E9F9-2E53-4AB3E3750CD8}"/>
              </a:ext>
            </a:extLst>
          </p:cNvPr>
          <p:cNvSpPr/>
          <p:nvPr/>
        </p:nvSpPr>
        <p:spPr>
          <a:xfrm>
            <a:off x="403339" y="949999"/>
            <a:ext cx="11385321" cy="225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0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 with Stave Design</a:t>
            </a: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spite of challenges, need to provide some numbers (esp. power) to allow </a:t>
            </a:r>
            <a:r>
              <a:rPr lang="en-GB" sz="16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stave design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some assumptions based on available data: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MOSAIX Power numbers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 6 RSU LAS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Numbers in red do not have “Max” estimates in the previous slide, so assumed +50% on </a:t>
            </a:r>
            <a:r>
              <a:rPr lang="en-GB" sz="16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</a:t>
            </a: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number (since this is true for supplies that do have it)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EIC-LAS is one LEC and 6 RSU</a:t>
            </a:r>
          </a:p>
        </p:txBody>
      </p:sp>
    </p:spTree>
    <p:extLst>
      <p:ext uri="{BB962C8B-B14F-4D97-AF65-F5344CB8AC3E}">
        <p14:creationId xmlns:p14="http://schemas.microsoft.com/office/powerpoint/2010/main" val="143725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6A6F8-3158-6327-5E36-E5D3570BE795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EIC-LAS Progress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E5D40C-72E2-C1F9-3E2A-551342476E8D}"/>
              </a:ext>
            </a:extLst>
          </p:cNvPr>
          <p:cNvSpPr/>
          <p:nvPr/>
        </p:nvSpPr>
        <p:spPr>
          <a:xfrm>
            <a:off x="403340" y="1146896"/>
            <a:ext cx="10540885" cy="4960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want to do is clear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 understanding (esp. of the LEC) is needed to determine how to handle link reduction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 any changes to the MOSAIX design other than stitching plan changes requires database access. Currently in negotiation at DOE-CERN level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Fallback options could exist in case this is not forthcoming or we have timeline/risk/effort issues: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Settle for non-optimal numbers of links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scheme to power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11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59E85F-170D-B94D-BA35-E3F2E3C164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26" t="60182"/>
          <a:stretch/>
        </p:blipFill>
        <p:spPr>
          <a:xfrm>
            <a:off x="3624146" y="4127252"/>
            <a:ext cx="8567854" cy="2730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A39C34-E01A-FD49-8603-2E8AE6BB5606}"/>
              </a:ext>
            </a:extLst>
          </p:cNvPr>
          <p:cNvSpPr txBox="1"/>
          <p:nvPr/>
        </p:nvSpPr>
        <p:spPr>
          <a:xfrm>
            <a:off x="1266345" y="2160730"/>
            <a:ext cx="831659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spc="-160" dirty="0">
                <a:solidFill>
                  <a:srgbClr val="2E2D62"/>
                </a:solidFill>
                <a:latin typeface="Arial"/>
                <a:cs typeface="Arial"/>
              </a:rPr>
              <a:t>Ancillary ASIC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DA41C-8BD1-2C47-A5C2-2F23DC884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82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D29D78-2AF3-3CB8-9933-0B0B7DCBE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5"/>
          <a:stretch/>
        </p:blipFill>
        <p:spPr>
          <a:xfrm>
            <a:off x="5188357" y="1029565"/>
            <a:ext cx="6823032" cy="49557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5769E3-10E9-FDBB-D542-D5EFC474ED0E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Ancillary ASIC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C2DD03-0A0D-A147-1144-925D9B1E9330}"/>
              </a:ext>
            </a:extLst>
          </p:cNvPr>
          <p:cNvSpPr/>
          <p:nvPr/>
        </p:nvSpPr>
        <p:spPr>
          <a:xfrm>
            <a:off x="403340" y="949999"/>
            <a:ext cx="4785017" cy="4344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features of EIC-LAS not amenable to stave operation: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Point-to-point slow control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Point-to-point powering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Adding these to the EIC-LAS/MOSAIX design is high risk, complex and perhaps technically unfeasible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supporting ASIC instead</a:t>
            </a:r>
          </a:p>
        </p:txBody>
      </p:sp>
    </p:spTree>
    <p:extLst>
      <p:ext uri="{BB962C8B-B14F-4D97-AF65-F5344CB8AC3E}">
        <p14:creationId xmlns:p14="http://schemas.microsoft.com/office/powerpoint/2010/main" val="4105093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D29D78-2AF3-3CB8-9933-0B0B7DCBE7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5"/>
          <a:stretch/>
        </p:blipFill>
        <p:spPr>
          <a:xfrm>
            <a:off x="5188357" y="1029565"/>
            <a:ext cx="6823032" cy="49557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5769E3-10E9-FDBB-D542-D5EFC474ED0E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Ancillary ASIC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C2DD03-0A0D-A147-1144-925D9B1E9330}"/>
              </a:ext>
            </a:extLst>
          </p:cNvPr>
          <p:cNvSpPr/>
          <p:nvPr/>
        </p:nvSpPr>
        <p:spPr>
          <a:xfrm>
            <a:off x="403340" y="949999"/>
            <a:ext cx="4978285" cy="4652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Features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Shunt-LDO (SLDO)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serial powering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per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(4 EIC-LAS supplies and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Voltage Generator (NVG)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MOSAIX/EIC-LAS need small negative back bias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AncBrain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 Control Multiplexing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of rest of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519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93D904-D0AC-5382-169B-DA4B01A994FC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Ancillary ASIC Stave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3A07BF5-D9DB-00BB-1436-84963C71ABDF}"/>
              </a:ext>
            </a:extLst>
          </p:cNvPr>
          <p:cNvGrpSpPr/>
          <p:nvPr/>
        </p:nvGrpSpPr>
        <p:grpSpPr>
          <a:xfrm>
            <a:off x="760427" y="949998"/>
            <a:ext cx="11117536" cy="5619757"/>
            <a:chOff x="760427" y="949998"/>
            <a:chExt cx="11117536" cy="561975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2C90B6E-E9E5-89F2-D306-F4CB94A2C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0386" y="949998"/>
              <a:ext cx="10907577" cy="5619757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3FE675F-8145-D902-15CA-752C0BAFE3E7}"/>
                </a:ext>
              </a:extLst>
            </p:cNvPr>
            <p:cNvSpPr/>
            <p:nvPr/>
          </p:nvSpPr>
          <p:spPr>
            <a:xfrm>
              <a:off x="760427" y="949999"/>
              <a:ext cx="3746917" cy="15438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38973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8A5C8-0F9F-AE6A-65D8-5F3CC78E2655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Voltage Generator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D3971B-9419-6EF5-AFD0-855A2EC58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540" y="1569705"/>
            <a:ext cx="5616460" cy="32856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F0BFBB-5C3A-F63B-9C7D-D4EFA3F8CE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147"/>
          <a:stretch/>
        </p:blipFill>
        <p:spPr>
          <a:xfrm>
            <a:off x="7520668" y="376214"/>
            <a:ext cx="3998738" cy="32610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4F43F2-890D-CCF4-B142-81B1BBFA60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125" y="3824447"/>
            <a:ext cx="5985783" cy="289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595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SLDO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8217B8-85C6-BF4E-89E1-A6954783545D}"/>
              </a:ext>
            </a:extLst>
          </p:cNvPr>
          <p:cNvSpPr/>
          <p:nvPr/>
        </p:nvSpPr>
        <p:spPr>
          <a:xfrm>
            <a:off x="403340" y="1251473"/>
            <a:ext cx="6603103" cy="4652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an SLDO?	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Shunt-LDO (SLDO) is a combination of a </a:t>
            </a:r>
            <a:r>
              <a:rPr lang="en-GB" sz="2000" b="1">
                <a:solidFill>
                  <a:srgbClr val="00AE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Drop Out (LDO) regulator </a:t>
            </a: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 </a:t>
            </a:r>
            <a:r>
              <a:rPr lang="en-GB" sz="2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Regulator</a:t>
            </a: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LDO loop keeps the output voltage constant and the shunt loop ensures the correct corresponding load current is supplied.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LDO loop keeps Vout constant by dropping the difference between the desired output voltage and the input voltage across a pass transistor.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shunt regulator loop makes sure the same current is always drawn by the SLDO by shunting the difference between the load and input current.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SLDO has an ohmic IV characteristic.</a:t>
            </a:r>
          </a:p>
        </p:txBody>
      </p:sp>
      <p:pic>
        <p:nvPicPr>
          <p:cNvPr id="6" name="Picture 5" descr="A diagram of a circuit&#10;&#10;Description automatically generated">
            <a:extLst>
              <a:ext uri="{FF2B5EF4-FFF2-40B4-BE49-F238E27FC236}">
                <a16:creationId xmlns:a16="http://schemas.microsoft.com/office/drawing/2014/main" id="{54E91C8C-CED8-40E4-02C3-80BE93134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443" y="1251473"/>
            <a:ext cx="4782217" cy="28388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F26CBF-9F5B-ED4D-6587-AA04F1C8F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286" y="4227169"/>
            <a:ext cx="2724530" cy="16480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AC582D-7B40-A235-7533-E9AFEB3720E1}"/>
              </a:ext>
            </a:extLst>
          </p:cNvPr>
          <p:cNvSpPr txBox="1"/>
          <p:nvPr/>
        </p:nvSpPr>
        <p:spPr>
          <a:xfrm>
            <a:off x="10759816" y="5475114"/>
            <a:ext cx="4683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1712292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8131A-1511-C9A2-ACDF-0EF7F39DB8C2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1945CB-B0CF-E052-CA26-B72A5731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73" y="949999"/>
            <a:ext cx="11301454" cy="55701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CD1FA1-5B54-8017-B425-8B6C289DDCC1}"/>
              </a:ext>
            </a:extLst>
          </p:cNvPr>
          <p:cNvSpPr txBox="1"/>
          <p:nvPr/>
        </p:nvSpPr>
        <p:spPr>
          <a:xfrm>
            <a:off x="3236180" y="1534774"/>
            <a:ext cx="1240404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Supply Ramping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A64F8-4235-9AE1-FC56-05ADA0C4F0A1}"/>
              </a:ext>
            </a:extLst>
          </p:cNvPr>
          <p:cNvSpPr txBox="1"/>
          <p:nvPr/>
        </p:nvSpPr>
        <p:spPr>
          <a:xfrm>
            <a:off x="4008782" y="2442714"/>
            <a:ext cx="769952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GD Start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128D9-9A67-0F4C-391D-D7398E80C184}"/>
              </a:ext>
            </a:extLst>
          </p:cNvPr>
          <p:cNvSpPr txBox="1"/>
          <p:nvPr/>
        </p:nvSpPr>
        <p:spPr>
          <a:xfrm>
            <a:off x="4328159" y="3245652"/>
            <a:ext cx="769952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GA Start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E7C42-1E85-AAA8-8BED-7E9255BC6D5B}"/>
              </a:ext>
            </a:extLst>
          </p:cNvPr>
          <p:cNvSpPr txBox="1"/>
          <p:nvPr/>
        </p:nvSpPr>
        <p:spPr>
          <a:xfrm>
            <a:off x="4546157" y="4048590"/>
            <a:ext cx="1075415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Services Start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58942B-67F8-8C16-33D5-52CB124335B6}"/>
              </a:ext>
            </a:extLst>
          </p:cNvPr>
          <p:cNvSpPr txBox="1"/>
          <p:nvPr/>
        </p:nvSpPr>
        <p:spPr>
          <a:xfrm>
            <a:off x="3474720" y="4868392"/>
            <a:ext cx="1146313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err="1">
                <a:solidFill>
                  <a:srgbClr val="FF0000"/>
                </a:solidFill>
              </a:rPr>
              <a:t>Serialiser</a:t>
            </a:r>
            <a:r>
              <a:rPr lang="en-GB" sz="1200" b="1" dirty="0">
                <a:solidFill>
                  <a:srgbClr val="FF0000"/>
                </a:solidFill>
              </a:rPr>
              <a:t> Start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77BB11-A289-08D4-E48A-207F036EDC8B}"/>
              </a:ext>
            </a:extLst>
          </p:cNvPr>
          <p:cNvSpPr txBox="1"/>
          <p:nvPr/>
        </p:nvSpPr>
        <p:spPr>
          <a:xfrm>
            <a:off x="3927944" y="5671330"/>
            <a:ext cx="973371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Overcurrent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6760DA-9CE7-7FFE-09AE-C5CB73B63301}"/>
              </a:ext>
            </a:extLst>
          </p:cNvPr>
          <p:cNvSpPr txBox="1"/>
          <p:nvPr/>
        </p:nvSpPr>
        <p:spPr>
          <a:xfrm>
            <a:off x="7364234" y="1129963"/>
            <a:ext cx="825610" cy="461665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Corners (partial)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08B9E0-1BE2-945B-B574-63202B1F2ECD}"/>
              </a:ext>
            </a:extLst>
          </p:cNvPr>
          <p:cNvSpPr txBox="1"/>
          <p:nvPr/>
        </p:nvSpPr>
        <p:spPr>
          <a:xfrm>
            <a:off x="8636001" y="6493587"/>
            <a:ext cx="3555999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0 – overcurrent on </a:t>
            </a:r>
            <a:r>
              <a:rPr lang="en-GB" b="1" dirty="0" err="1">
                <a:solidFill>
                  <a:srgbClr val="FF0000"/>
                </a:solidFill>
              </a:rPr>
              <a:t>serialiser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79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03340" y="345182"/>
            <a:ext cx="656633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Size and Pads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9154F2-B9D6-6165-A375-9EF790AB56AF}"/>
              </a:ext>
            </a:extLst>
          </p:cNvPr>
          <p:cNvSpPr/>
          <p:nvPr/>
        </p:nvSpPr>
        <p:spPr>
          <a:xfrm>
            <a:off x="2231922" y="2244993"/>
            <a:ext cx="7967752" cy="5178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4A6577-25C5-629E-23E9-781C415948C0}"/>
              </a:ext>
            </a:extLst>
          </p:cNvPr>
          <p:cNvSpPr/>
          <p:nvPr/>
        </p:nvSpPr>
        <p:spPr>
          <a:xfrm>
            <a:off x="2231921" y="4780529"/>
            <a:ext cx="7967753" cy="512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882FF-BDAE-D289-4746-742E37DD51C7}"/>
              </a:ext>
            </a:extLst>
          </p:cNvPr>
          <p:cNvSpPr/>
          <p:nvPr/>
        </p:nvSpPr>
        <p:spPr>
          <a:xfrm rot="16200000">
            <a:off x="488063" y="3551977"/>
            <a:ext cx="3048076" cy="43410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PADS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0DBCAF-71C2-41A2-F69B-5F517E0A3FDF}"/>
              </a:ext>
            </a:extLst>
          </p:cNvPr>
          <p:cNvSpPr/>
          <p:nvPr/>
        </p:nvSpPr>
        <p:spPr>
          <a:xfrm rot="16200000">
            <a:off x="8892697" y="3551974"/>
            <a:ext cx="3048072" cy="434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PADS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62FF3F-E610-6153-0583-2FB48A7079A9}"/>
              </a:ext>
            </a:extLst>
          </p:cNvPr>
          <p:cNvSpPr/>
          <p:nvPr/>
        </p:nvSpPr>
        <p:spPr>
          <a:xfrm>
            <a:off x="3170801" y="4268196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9CFA748-6321-C112-361E-0654DFFED7A1}"/>
              </a:ext>
            </a:extLst>
          </p:cNvPr>
          <p:cNvCxnSpPr>
            <a:cxnSpLocks/>
          </p:cNvCxnSpPr>
          <p:nvPr/>
        </p:nvCxnSpPr>
        <p:spPr>
          <a:xfrm>
            <a:off x="3170801" y="4182329"/>
            <a:ext cx="1137922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A4629C-A918-9DF6-F308-FEC53BD6BFB6}"/>
              </a:ext>
            </a:extLst>
          </p:cNvPr>
          <p:cNvSpPr txBox="1"/>
          <p:nvPr/>
        </p:nvSpPr>
        <p:spPr>
          <a:xfrm>
            <a:off x="3257726" y="3869365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2500um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42C6E5-7602-E6BA-3A44-4241B512C26F}"/>
              </a:ext>
            </a:extLst>
          </p:cNvPr>
          <p:cNvCxnSpPr>
            <a:cxnSpLocks/>
          </p:cNvCxnSpPr>
          <p:nvPr/>
        </p:nvCxnSpPr>
        <p:spPr>
          <a:xfrm flipV="1">
            <a:off x="3073819" y="4274883"/>
            <a:ext cx="0" cy="462509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D2E4D88-1E26-C171-C9D7-718489750FA3}"/>
              </a:ext>
            </a:extLst>
          </p:cNvPr>
          <p:cNvSpPr txBox="1"/>
          <p:nvPr/>
        </p:nvSpPr>
        <p:spPr>
          <a:xfrm>
            <a:off x="2231922" y="432147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800um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2DA689-6048-5564-3DDD-4D347AB67BA6}"/>
              </a:ext>
            </a:extLst>
          </p:cNvPr>
          <p:cNvSpPr/>
          <p:nvPr/>
        </p:nvSpPr>
        <p:spPr>
          <a:xfrm>
            <a:off x="4405700" y="4274882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C4BFF3-5796-0205-8070-796136BABFD1}"/>
              </a:ext>
            </a:extLst>
          </p:cNvPr>
          <p:cNvSpPr/>
          <p:nvPr/>
        </p:nvSpPr>
        <p:spPr>
          <a:xfrm>
            <a:off x="5640599" y="4274883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363AF8-D194-BB25-E80D-FAF9C49ACEAE}"/>
              </a:ext>
            </a:extLst>
          </p:cNvPr>
          <p:cNvSpPr/>
          <p:nvPr/>
        </p:nvSpPr>
        <p:spPr>
          <a:xfrm>
            <a:off x="6836710" y="4268196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F7B2DE-0D73-5238-DB82-A0CF3FC47681}"/>
              </a:ext>
            </a:extLst>
          </p:cNvPr>
          <p:cNvSpPr/>
          <p:nvPr/>
        </p:nvSpPr>
        <p:spPr>
          <a:xfrm>
            <a:off x="8032821" y="4268196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C084E4-DE60-67F2-110C-8CA7B8CF32C7}"/>
              </a:ext>
            </a:extLst>
          </p:cNvPr>
          <p:cNvSpPr/>
          <p:nvPr/>
        </p:nvSpPr>
        <p:spPr>
          <a:xfrm>
            <a:off x="8206096" y="3283132"/>
            <a:ext cx="958917" cy="5966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NVG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006C24-783B-4445-AB7C-7A095D1355B7}"/>
              </a:ext>
            </a:extLst>
          </p:cNvPr>
          <p:cNvSpPr/>
          <p:nvPr/>
        </p:nvSpPr>
        <p:spPr>
          <a:xfrm>
            <a:off x="3114922" y="3290745"/>
            <a:ext cx="5027255" cy="5882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Slow Control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F52BBE5-28CA-6065-C742-64131FBF0E9D}"/>
              </a:ext>
            </a:extLst>
          </p:cNvPr>
          <p:cNvCxnSpPr>
            <a:cxnSpLocks/>
          </p:cNvCxnSpPr>
          <p:nvPr/>
        </p:nvCxnSpPr>
        <p:spPr>
          <a:xfrm>
            <a:off x="8220687" y="3136577"/>
            <a:ext cx="98374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754D308-C982-9D17-740B-11647799EF6A}"/>
              </a:ext>
            </a:extLst>
          </p:cNvPr>
          <p:cNvSpPr txBox="1"/>
          <p:nvPr/>
        </p:nvSpPr>
        <p:spPr>
          <a:xfrm>
            <a:off x="8245510" y="2825838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1130um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B80AB3-A360-6A24-B539-9261326630B4}"/>
              </a:ext>
            </a:extLst>
          </p:cNvPr>
          <p:cNvSpPr txBox="1"/>
          <p:nvPr/>
        </p:nvSpPr>
        <p:spPr>
          <a:xfrm>
            <a:off x="820142" y="4852133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18E7967-6971-6718-557B-A152D0AC84BA}"/>
              </a:ext>
            </a:extLst>
          </p:cNvPr>
          <p:cNvCxnSpPr>
            <a:cxnSpLocks/>
          </p:cNvCxnSpPr>
          <p:nvPr/>
        </p:nvCxnSpPr>
        <p:spPr>
          <a:xfrm>
            <a:off x="1662039" y="4788891"/>
            <a:ext cx="0" cy="50417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4459328-E42D-9B1F-9B10-BB3C4A2CC50F}"/>
              </a:ext>
            </a:extLst>
          </p:cNvPr>
          <p:cNvSpPr txBox="1"/>
          <p:nvPr/>
        </p:nvSpPr>
        <p:spPr>
          <a:xfrm>
            <a:off x="820142" y="2351378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380AAFC-8830-A123-FBD2-4708C50D5CEB}"/>
              </a:ext>
            </a:extLst>
          </p:cNvPr>
          <p:cNvCxnSpPr>
            <a:cxnSpLocks/>
          </p:cNvCxnSpPr>
          <p:nvPr/>
        </p:nvCxnSpPr>
        <p:spPr>
          <a:xfrm>
            <a:off x="1662039" y="2288136"/>
            <a:ext cx="0" cy="50417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661AF6B-CF6D-719E-CDF4-CDDB5030DB55}"/>
              </a:ext>
            </a:extLst>
          </p:cNvPr>
          <p:cNvSpPr txBox="1"/>
          <p:nvPr/>
        </p:nvSpPr>
        <p:spPr>
          <a:xfrm>
            <a:off x="1591152" y="1772468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D5A7FDA-195D-F092-A7F4-13AF75160DFB}"/>
              </a:ext>
            </a:extLst>
          </p:cNvPr>
          <p:cNvCxnSpPr>
            <a:cxnSpLocks/>
          </p:cNvCxnSpPr>
          <p:nvPr/>
        </p:nvCxnSpPr>
        <p:spPr>
          <a:xfrm flipH="1">
            <a:off x="1795046" y="2146328"/>
            <a:ext cx="43687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DA9FAFA-BF01-C071-7959-87081BA3A6BA}"/>
              </a:ext>
            </a:extLst>
          </p:cNvPr>
          <p:cNvSpPr txBox="1"/>
          <p:nvPr/>
        </p:nvSpPr>
        <p:spPr>
          <a:xfrm>
            <a:off x="10008709" y="1776996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E1C13DC-F785-4D55-74D4-192537F2E012}"/>
              </a:ext>
            </a:extLst>
          </p:cNvPr>
          <p:cNvCxnSpPr>
            <a:cxnSpLocks/>
          </p:cNvCxnSpPr>
          <p:nvPr/>
        </p:nvCxnSpPr>
        <p:spPr>
          <a:xfrm flipH="1">
            <a:off x="10212603" y="2150856"/>
            <a:ext cx="43687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48DDC8B-6D29-18C9-EE00-EC1EF2768473}"/>
              </a:ext>
            </a:extLst>
          </p:cNvPr>
          <p:cNvCxnSpPr>
            <a:cxnSpLocks/>
          </p:cNvCxnSpPr>
          <p:nvPr/>
        </p:nvCxnSpPr>
        <p:spPr>
          <a:xfrm flipH="1">
            <a:off x="1790235" y="5513950"/>
            <a:ext cx="8838742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128001C-80EA-14FA-BB6D-A58D67C7D8B7}"/>
              </a:ext>
            </a:extLst>
          </p:cNvPr>
          <p:cNvSpPr txBox="1"/>
          <p:nvPr/>
        </p:nvSpPr>
        <p:spPr>
          <a:xfrm>
            <a:off x="6531065" y="5274658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~15mm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BE1C7F5-BCCD-9708-3B62-95B696A75C45}"/>
              </a:ext>
            </a:extLst>
          </p:cNvPr>
          <p:cNvCxnSpPr>
            <a:cxnSpLocks/>
          </p:cNvCxnSpPr>
          <p:nvPr/>
        </p:nvCxnSpPr>
        <p:spPr>
          <a:xfrm flipV="1">
            <a:off x="10786188" y="2244993"/>
            <a:ext cx="0" cy="3048076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2AA98E8C-3135-5D0D-3B5E-072DD3237534}"/>
              </a:ext>
            </a:extLst>
          </p:cNvPr>
          <p:cNvSpPr txBox="1"/>
          <p:nvPr/>
        </p:nvSpPr>
        <p:spPr>
          <a:xfrm>
            <a:off x="10786188" y="351337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&gt;1.5mm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904B43-97ED-6892-5D92-7EA4F63AB777}"/>
              </a:ext>
            </a:extLst>
          </p:cNvPr>
          <p:cNvSpPr txBox="1"/>
          <p:nvPr/>
        </p:nvSpPr>
        <p:spPr>
          <a:xfrm>
            <a:off x="9567495" y="5826266"/>
            <a:ext cx="2347986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Preliminary – Treat as fully subject to change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8E5463-47FD-D03C-2B3D-EAB923631B69}"/>
              </a:ext>
            </a:extLst>
          </p:cNvPr>
          <p:cNvSpPr/>
          <p:nvPr/>
        </p:nvSpPr>
        <p:spPr>
          <a:xfrm>
            <a:off x="3114922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D97A6-0129-B7A8-5F92-BD5586465922}"/>
              </a:ext>
            </a:extLst>
          </p:cNvPr>
          <p:cNvSpPr/>
          <p:nvPr/>
        </p:nvSpPr>
        <p:spPr>
          <a:xfrm>
            <a:off x="3306894" y="224499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1567D6-C051-FB09-B8E6-93735A7A88E6}"/>
              </a:ext>
            </a:extLst>
          </p:cNvPr>
          <p:cNvSpPr/>
          <p:nvPr/>
        </p:nvSpPr>
        <p:spPr>
          <a:xfrm>
            <a:off x="3495044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B92BD7-719E-44DC-96B5-6AC9157D2670}"/>
              </a:ext>
            </a:extLst>
          </p:cNvPr>
          <p:cNvSpPr/>
          <p:nvPr/>
        </p:nvSpPr>
        <p:spPr>
          <a:xfrm>
            <a:off x="3687016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A432B3-8669-6453-A5DA-A32FB48C7A19}"/>
              </a:ext>
            </a:extLst>
          </p:cNvPr>
          <p:cNvSpPr/>
          <p:nvPr/>
        </p:nvSpPr>
        <p:spPr>
          <a:xfrm>
            <a:off x="3893408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4E4AFE-D5CC-BB57-1332-8F087DBDFBF3}"/>
              </a:ext>
            </a:extLst>
          </p:cNvPr>
          <p:cNvSpPr/>
          <p:nvPr/>
        </p:nvSpPr>
        <p:spPr>
          <a:xfrm>
            <a:off x="4085380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3AFF66-9F0A-7258-7F52-ECB691C6506D}"/>
              </a:ext>
            </a:extLst>
          </p:cNvPr>
          <p:cNvSpPr/>
          <p:nvPr/>
        </p:nvSpPr>
        <p:spPr>
          <a:xfrm>
            <a:off x="4273530" y="225876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A6E1E0-A43B-DBC7-822E-467CCA5151B7}"/>
              </a:ext>
            </a:extLst>
          </p:cNvPr>
          <p:cNvSpPr/>
          <p:nvPr/>
        </p:nvSpPr>
        <p:spPr>
          <a:xfrm>
            <a:off x="4465502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4EC3FE-AE14-935F-01AF-EBC17F134AD7}"/>
              </a:ext>
            </a:extLst>
          </p:cNvPr>
          <p:cNvSpPr/>
          <p:nvPr/>
        </p:nvSpPr>
        <p:spPr>
          <a:xfrm>
            <a:off x="4663037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F9737C-9A7B-E940-053C-4476A083F357}"/>
              </a:ext>
            </a:extLst>
          </p:cNvPr>
          <p:cNvSpPr/>
          <p:nvPr/>
        </p:nvSpPr>
        <p:spPr>
          <a:xfrm>
            <a:off x="4855009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3ECF21-5D05-BC22-531A-AC612A4C2982}"/>
              </a:ext>
            </a:extLst>
          </p:cNvPr>
          <p:cNvSpPr/>
          <p:nvPr/>
        </p:nvSpPr>
        <p:spPr>
          <a:xfrm>
            <a:off x="5043159" y="225876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43AE8B-451F-B9A0-D1D7-1F7479994ACF}"/>
              </a:ext>
            </a:extLst>
          </p:cNvPr>
          <p:cNvSpPr/>
          <p:nvPr/>
        </p:nvSpPr>
        <p:spPr>
          <a:xfrm>
            <a:off x="5235131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729091-EC84-98F9-480A-97732B62E22A}"/>
              </a:ext>
            </a:extLst>
          </p:cNvPr>
          <p:cNvSpPr/>
          <p:nvPr/>
        </p:nvSpPr>
        <p:spPr>
          <a:xfrm>
            <a:off x="5441523" y="225876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947D4A-2235-8218-0978-F324C1089151}"/>
              </a:ext>
            </a:extLst>
          </p:cNvPr>
          <p:cNvSpPr/>
          <p:nvPr/>
        </p:nvSpPr>
        <p:spPr>
          <a:xfrm>
            <a:off x="5633495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BAFF03-0C8D-7308-BD2F-60CDF0A6C543}"/>
              </a:ext>
            </a:extLst>
          </p:cNvPr>
          <p:cNvSpPr/>
          <p:nvPr/>
        </p:nvSpPr>
        <p:spPr>
          <a:xfrm>
            <a:off x="5821645" y="226335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DEA4B63-1EE0-DAFB-747E-E065811D688D}"/>
              </a:ext>
            </a:extLst>
          </p:cNvPr>
          <p:cNvSpPr/>
          <p:nvPr/>
        </p:nvSpPr>
        <p:spPr>
          <a:xfrm>
            <a:off x="5599831" y="480106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37FE38-4AA6-21A5-6A47-6D545AC50C0A}"/>
              </a:ext>
            </a:extLst>
          </p:cNvPr>
          <p:cNvSpPr/>
          <p:nvPr/>
        </p:nvSpPr>
        <p:spPr>
          <a:xfrm>
            <a:off x="5800154" y="479647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E6890E-B592-A875-FC05-E1057199A6EA}"/>
              </a:ext>
            </a:extLst>
          </p:cNvPr>
          <p:cNvSpPr/>
          <p:nvPr/>
        </p:nvSpPr>
        <p:spPr>
          <a:xfrm>
            <a:off x="5992126" y="479188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C5E073C-C1AF-A267-C5AB-1A437E6A614B}"/>
              </a:ext>
            </a:extLst>
          </p:cNvPr>
          <p:cNvSpPr/>
          <p:nvPr/>
        </p:nvSpPr>
        <p:spPr>
          <a:xfrm>
            <a:off x="6180276" y="480106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24FD3AB-DC3D-D11A-22CE-14A9EC7D4C03}"/>
              </a:ext>
            </a:extLst>
          </p:cNvPr>
          <p:cNvSpPr/>
          <p:nvPr/>
        </p:nvSpPr>
        <p:spPr>
          <a:xfrm>
            <a:off x="6786034" y="225417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8A72BA4-D8D7-5042-A538-184909D0C123}"/>
              </a:ext>
            </a:extLst>
          </p:cNvPr>
          <p:cNvSpPr/>
          <p:nvPr/>
        </p:nvSpPr>
        <p:spPr>
          <a:xfrm>
            <a:off x="6992426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7E8C31-DB0F-B995-6EF2-214C09407F3D}"/>
              </a:ext>
            </a:extLst>
          </p:cNvPr>
          <p:cNvSpPr/>
          <p:nvPr/>
        </p:nvSpPr>
        <p:spPr>
          <a:xfrm>
            <a:off x="7184398" y="225417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D251C34-AC63-EE65-E025-1BEFF5CD24C2}"/>
              </a:ext>
            </a:extLst>
          </p:cNvPr>
          <p:cNvSpPr/>
          <p:nvPr/>
        </p:nvSpPr>
        <p:spPr>
          <a:xfrm>
            <a:off x="7372548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3AB6E42-8A35-1C4A-5B4E-E5619704418B}"/>
              </a:ext>
            </a:extLst>
          </p:cNvPr>
          <p:cNvSpPr/>
          <p:nvPr/>
        </p:nvSpPr>
        <p:spPr>
          <a:xfrm>
            <a:off x="7564520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F3417BA-BF18-3E7E-89F4-1B45B68B19BC}"/>
              </a:ext>
            </a:extLst>
          </p:cNvPr>
          <p:cNvSpPr/>
          <p:nvPr/>
        </p:nvSpPr>
        <p:spPr>
          <a:xfrm>
            <a:off x="7762055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77BA152-5743-406A-9F32-E30BD71E1F89}"/>
              </a:ext>
            </a:extLst>
          </p:cNvPr>
          <p:cNvSpPr/>
          <p:nvPr/>
        </p:nvSpPr>
        <p:spPr>
          <a:xfrm>
            <a:off x="7954027" y="225417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B08DAF3-0BC2-0B45-66EC-B55DBC4613A4}"/>
              </a:ext>
            </a:extLst>
          </p:cNvPr>
          <p:cNvSpPr/>
          <p:nvPr/>
        </p:nvSpPr>
        <p:spPr>
          <a:xfrm>
            <a:off x="8142177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34E7447-535B-B22D-4C8D-CAEBD5971B87}"/>
              </a:ext>
            </a:extLst>
          </p:cNvPr>
          <p:cNvSpPr/>
          <p:nvPr/>
        </p:nvSpPr>
        <p:spPr>
          <a:xfrm>
            <a:off x="8334149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5704E71-783C-2C4D-35CD-0BFF0E063FC1}"/>
              </a:ext>
            </a:extLst>
          </p:cNvPr>
          <p:cNvSpPr/>
          <p:nvPr/>
        </p:nvSpPr>
        <p:spPr>
          <a:xfrm>
            <a:off x="8540541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E6F0FF5-C7A4-3F8C-1FA3-5A4E515F1DD2}"/>
              </a:ext>
            </a:extLst>
          </p:cNvPr>
          <p:cNvSpPr/>
          <p:nvPr/>
        </p:nvSpPr>
        <p:spPr>
          <a:xfrm>
            <a:off x="8732513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5C1EEF6-159E-A9F1-D900-31104AD72CD3}"/>
              </a:ext>
            </a:extLst>
          </p:cNvPr>
          <p:cNvSpPr/>
          <p:nvPr/>
        </p:nvSpPr>
        <p:spPr>
          <a:xfrm>
            <a:off x="8920663" y="226794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92A867D-D126-F72D-B650-C309A8EA7469}"/>
              </a:ext>
            </a:extLst>
          </p:cNvPr>
          <p:cNvSpPr/>
          <p:nvPr/>
        </p:nvSpPr>
        <p:spPr>
          <a:xfrm>
            <a:off x="9112635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2144C53-095D-F9D3-9306-CE31FF5D8058}"/>
              </a:ext>
            </a:extLst>
          </p:cNvPr>
          <p:cNvSpPr/>
          <p:nvPr/>
        </p:nvSpPr>
        <p:spPr>
          <a:xfrm>
            <a:off x="3195735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8A9C6C4-10AB-97F1-BB78-FC60B14B4843}"/>
              </a:ext>
            </a:extLst>
          </p:cNvPr>
          <p:cNvSpPr/>
          <p:nvPr/>
        </p:nvSpPr>
        <p:spPr>
          <a:xfrm>
            <a:off x="3387707" y="480106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2F5C0B1-87CF-95B6-CCF2-4BE1B7FB9484}"/>
              </a:ext>
            </a:extLst>
          </p:cNvPr>
          <p:cNvSpPr/>
          <p:nvPr/>
        </p:nvSpPr>
        <p:spPr>
          <a:xfrm>
            <a:off x="3575857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39D38B2-3997-8409-BA2C-78C1FCBD377F}"/>
              </a:ext>
            </a:extLst>
          </p:cNvPr>
          <p:cNvSpPr/>
          <p:nvPr/>
        </p:nvSpPr>
        <p:spPr>
          <a:xfrm>
            <a:off x="3767829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67102B0-A995-48FB-10C0-120F28764873}"/>
              </a:ext>
            </a:extLst>
          </p:cNvPr>
          <p:cNvSpPr/>
          <p:nvPr/>
        </p:nvSpPr>
        <p:spPr>
          <a:xfrm>
            <a:off x="3974221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9A91A54-037C-931B-1DAB-15232DF59AEB}"/>
              </a:ext>
            </a:extLst>
          </p:cNvPr>
          <p:cNvSpPr/>
          <p:nvPr/>
        </p:nvSpPr>
        <p:spPr>
          <a:xfrm>
            <a:off x="4166193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79E67E4-B898-3B23-E522-0963CA700654}"/>
              </a:ext>
            </a:extLst>
          </p:cNvPr>
          <p:cNvSpPr/>
          <p:nvPr/>
        </p:nvSpPr>
        <p:spPr>
          <a:xfrm>
            <a:off x="4354343" y="481483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472AA14-99E0-0C4B-FB59-299123875895}"/>
              </a:ext>
            </a:extLst>
          </p:cNvPr>
          <p:cNvSpPr/>
          <p:nvPr/>
        </p:nvSpPr>
        <p:spPr>
          <a:xfrm>
            <a:off x="4546315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0EED94A-F59B-540A-E7BB-9ADF36400279}"/>
              </a:ext>
            </a:extLst>
          </p:cNvPr>
          <p:cNvSpPr/>
          <p:nvPr/>
        </p:nvSpPr>
        <p:spPr>
          <a:xfrm>
            <a:off x="4743850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970C4D5-6686-7E2E-503A-F5FB7CE677CE}"/>
              </a:ext>
            </a:extLst>
          </p:cNvPr>
          <p:cNvSpPr/>
          <p:nvPr/>
        </p:nvSpPr>
        <p:spPr>
          <a:xfrm>
            <a:off x="4935822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42F7055-4800-F622-E482-DFAC60C47425}"/>
              </a:ext>
            </a:extLst>
          </p:cNvPr>
          <p:cNvSpPr/>
          <p:nvPr/>
        </p:nvSpPr>
        <p:spPr>
          <a:xfrm>
            <a:off x="5123972" y="481483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E9D6B01-C812-1070-60CB-1538DFC4190D}"/>
              </a:ext>
            </a:extLst>
          </p:cNvPr>
          <p:cNvSpPr/>
          <p:nvPr/>
        </p:nvSpPr>
        <p:spPr>
          <a:xfrm>
            <a:off x="5315944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209ACB7-9F6E-460A-199D-DBCBCE5B3865}"/>
              </a:ext>
            </a:extLst>
          </p:cNvPr>
          <p:cNvSpPr/>
          <p:nvPr/>
        </p:nvSpPr>
        <p:spPr>
          <a:xfrm>
            <a:off x="6456219" y="481483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86126F6-39B1-E6CF-3C23-BCBC5B31D5A7}"/>
              </a:ext>
            </a:extLst>
          </p:cNvPr>
          <p:cNvSpPr/>
          <p:nvPr/>
        </p:nvSpPr>
        <p:spPr>
          <a:xfrm>
            <a:off x="6648191" y="481024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22E3C42-B4F0-A502-925C-D059D08FA3C6}"/>
              </a:ext>
            </a:extLst>
          </p:cNvPr>
          <p:cNvSpPr/>
          <p:nvPr/>
        </p:nvSpPr>
        <p:spPr>
          <a:xfrm>
            <a:off x="6836341" y="481942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1B8D67A-98E5-FDF2-D92E-B9078E6366A1}"/>
              </a:ext>
            </a:extLst>
          </p:cNvPr>
          <p:cNvSpPr/>
          <p:nvPr/>
        </p:nvSpPr>
        <p:spPr>
          <a:xfrm>
            <a:off x="7028313" y="481483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C05D1BB-2948-8602-F941-3C2AD13AB75E}"/>
              </a:ext>
            </a:extLst>
          </p:cNvPr>
          <p:cNvSpPr/>
          <p:nvPr/>
        </p:nvSpPr>
        <p:spPr>
          <a:xfrm>
            <a:off x="7228636" y="481024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2BA629F-C736-BB88-8923-0FB731A66028}"/>
              </a:ext>
            </a:extLst>
          </p:cNvPr>
          <p:cNvSpPr/>
          <p:nvPr/>
        </p:nvSpPr>
        <p:spPr>
          <a:xfrm>
            <a:off x="7420608" y="480565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0D57641-41E2-6904-D838-D52A1DD29103}"/>
              </a:ext>
            </a:extLst>
          </p:cNvPr>
          <p:cNvSpPr txBox="1"/>
          <p:nvPr/>
        </p:nvSpPr>
        <p:spPr>
          <a:xfrm>
            <a:off x="3254815" y="5564636"/>
            <a:ext cx="978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 pads </a:t>
            </a:r>
            <a:r>
              <a:rPr lang="en-GB" sz="1400" dirty="0" err="1"/>
              <a:t>IIn</a:t>
            </a:r>
            <a:endParaRPr lang="en-GB" sz="14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3F86FAA-841E-8192-31B4-319E77FCB7EC}"/>
              </a:ext>
            </a:extLst>
          </p:cNvPr>
          <p:cNvSpPr txBox="1"/>
          <p:nvPr/>
        </p:nvSpPr>
        <p:spPr>
          <a:xfrm>
            <a:off x="4173409" y="5564636"/>
            <a:ext cx="1112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 pads </a:t>
            </a:r>
            <a:r>
              <a:rPr lang="en-GB" sz="1400" dirty="0" err="1"/>
              <a:t>IOut</a:t>
            </a:r>
            <a:endParaRPr lang="en-GB" sz="14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5A1BD0D-9939-EAF6-01C9-5081005CF575}"/>
              </a:ext>
            </a:extLst>
          </p:cNvPr>
          <p:cNvSpPr txBox="1"/>
          <p:nvPr/>
        </p:nvSpPr>
        <p:spPr>
          <a:xfrm>
            <a:off x="3027750" y="1683430"/>
            <a:ext cx="77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3 pads</a:t>
            </a:r>
          </a:p>
          <a:p>
            <a:pPr algn="ctr"/>
            <a:r>
              <a:rPr lang="en-GB" sz="1400" dirty="0"/>
              <a:t> GAVDD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DED2D7-27C3-7C88-F0CC-44959CFBC98B}"/>
              </a:ext>
            </a:extLst>
          </p:cNvPr>
          <p:cNvSpPr txBox="1"/>
          <p:nvPr/>
        </p:nvSpPr>
        <p:spPr>
          <a:xfrm>
            <a:off x="3636858" y="1680423"/>
            <a:ext cx="770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7 pads</a:t>
            </a:r>
          </a:p>
          <a:p>
            <a:pPr algn="ctr"/>
            <a:r>
              <a:rPr lang="en-GB" sz="1400" dirty="0"/>
              <a:t> GDVDD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F1C6557-2DAB-8D23-C97B-D99584C85D27}"/>
              </a:ext>
            </a:extLst>
          </p:cNvPr>
          <p:cNvSpPr txBox="1"/>
          <p:nvPr/>
        </p:nvSpPr>
        <p:spPr>
          <a:xfrm>
            <a:off x="4120902" y="1666636"/>
            <a:ext cx="1013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1 pad GSVDD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150992C-A1C6-3A9D-331E-DEFD50095C66}"/>
              </a:ext>
            </a:extLst>
          </p:cNvPr>
          <p:cNvSpPr txBox="1"/>
          <p:nvPr/>
        </p:nvSpPr>
        <p:spPr>
          <a:xfrm>
            <a:off x="4659547" y="1673228"/>
            <a:ext cx="102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3 pads TXVDD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ED3948E-C0B8-B4C4-94AA-B6E499FE62DD}"/>
              </a:ext>
            </a:extLst>
          </p:cNvPr>
          <p:cNvSpPr txBox="1"/>
          <p:nvPr/>
        </p:nvSpPr>
        <p:spPr>
          <a:xfrm>
            <a:off x="7081959" y="1704338"/>
            <a:ext cx="214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32 pads Slow Control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9652109-338D-03EA-9185-80F958BC6558}"/>
              </a:ext>
            </a:extLst>
          </p:cNvPr>
          <p:cNvSpPr txBox="1"/>
          <p:nvPr/>
        </p:nvSpPr>
        <p:spPr>
          <a:xfrm>
            <a:off x="5399520" y="1668193"/>
            <a:ext cx="616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1 pad</a:t>
            </a:r>
          </a:p>
          <a:p>
            <a:pPr algn="ctr"/>
            <a:r>
              <a:rPr lang="en-GB" sz="1400" dirty="0"/>
              <a:t>PSUB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0C60FB1-4270-7BC9-D5EC-EB706A694045}"/>
              </a:ext>
            </a:extLst>
          </p:cNvPr>
          <p:cNvSpPr txBox="1"/>
          <p:nvPr/>
        </p:nvSpPr>
        <p:spPr>
          <a:xfrm>
            <a:off x="6178670" y="5493631"/>
            <a:ext cx="72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 pads</a:t>
            </a:r>
          </a:p>
          <a:p>
            <a:pPr algn="ctr"/>
            <a:r>
              <a:rPr lang="en-GB" sz="1400" dirty="0" err="1"/>
              <a:t>SCin</a:t>
            </a:r>
            <a:endParaRPr lang="en-GB" sz="14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DA73DF1-70D2-8831-BD7B-C76B42716918}"/>
              </a:ext>
            </a:extLst>
          </p:cNvPr>
          <p:cNvSpPr txBox="1"/>
          <p:nvPr/>
        </p:nvSpPr>
        <p:spPr>
          <a:xfrm>
            <a:off x="6705740" y="5493631"/>
            <a:ext cx="72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 pads</a:t>
            </a:r>
          </a:p>
          <a:p>
            <a:pPr algn="ctr"/>
            <a:r>
              <a:rPr lang="en-GB" sz="1400" dirty="0" err="1"/>
              <a:t>SCout</a:t>
            </a:r>
            <a:endParaRPr lang="en-GB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8037A8-5812-9936-D2CD-DDE63BA1A0F4}"/>
              </a:ext>
            </a:extLst>
          </p:cNvPr>
          <p:cNvSpPr txBox="1"/>
          <p:nvPr/>
        </p:nvSpPr>
        <p:spPr>
          <a:xfrm>
            <a:off x="7258848" y="5493631"/>
            <a:ext cx="72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 pads</a:t>
            </a:r>
          </a:p>
          <a:p>
            <a:pPr algn="ctr"/>
            <a:r>
              <a:rPr lang="en-GB" sz="1400" dirty="0" err="1"/>
              <a:t>CL_in</a:t>
            </a:r>
            <a:endParaRPr lang="en-GB" sz="14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CFF27A7-B2DD-596A-CE5C-79F192101666}"/>
              </a:ext>
            </a:extLst>
          </p:cNvPr>
          <p:cNvSpPr txBox="1"/>
          <p:nvPr/>
        </p:nvSpPr>
        <p:spPr>
          <a:xfrm>
            <a:off x="9264802" y="2300761"/>
            <a:ext cx="983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Pads: 47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EECE874-48C8-7E05-6769-4BFF55F326EF}"/>
              </a:ext>
            </a:extLst>
          </p:cNvPr>
          <p:cNvSpPr txBox="1"/>
          <p:nvPr/>
        </p:nvSpPr>
        <p:spPr>
          <a:xfrm>
            <a:off x="9204427" y="4847649"/>
            <a:ext cx="983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Pads: 40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B807FCD-D144-39C4-C2AB-09BFF47125BE}"/>
              </a:ext>
            </a:extLst>
          </p:cNvPr>
          <p:cNvSpPr txBox="1"/>
          <p:nvPr/>
        </p:nvSpPr>
        <p:spPr>
          <a:xfrm>
            <a:off x="5553798" y="6181753"/>
            <a:ext cx="669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4 pads R3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626EC95E-AD5F-BD4F-1FF0-827492CACB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499639" y="5695147"/>
            <a:ext cx="427977" cy="11107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053D1940-3FA9-A9C5-7E5F-D2C18C2CC2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624078" y="5699660"/>
            <a:ext cx="427977" cy="111078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B4AD08A5-CF26-2CE1-563C-5622FF319F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755582" y="5699721"/>
            <a:ext cx="427977" cy="111078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2252D464-C5A1-DE23-93C7-9C5D636712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853177" y="5699722"/>
            <a:ext cx="427977" cy="111078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969DB9F1-EE9A-FF3B-8E74-559B4B31C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141" y="5925157"/>
            <a:ext cx="558778" cy="470880"/>
          </a:xfrm>
          <a:prstGeom prst="rect">
            <a:avLst/>
          </a:prstGeom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F16BBF40-FF28-E3E6-D895-0F567A8182EA}"/>
              </a:ext>
            </a:extLst>
          </p:cNvPr>
          <p:cNvSpPr/>
          <p:nvPr/>
        </p:nvSpPr>
        <p:spPr>
          <a:xfrm>
            <a:off x="3338908" y="5925157"/>
            <a:ext cx="671233" cy="9328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FPC Trace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35ED0A0-2002-7232-CC78-7998C00F62D4}"/>
              </a:ext>
            </a:extLst>
          </p:cNvPr>
          <p:cNvSpPr/>
          <p:nvPr/>
        </p:nvSpPr>
        <p:spPr>
          <a:xfrm>
            <a:off x="4563123" y="5948366"/>
            <a:ext cx="671233" cy="9096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FPC Trace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06718E70-741C-213C-962F-7757003EE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147263" y="1227264"/>
            <a:ext cx="558778" cy="470880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794D8265-0914-CA29-9A35-EF2A9FB5A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825887" y="1232873"/>
            <a:ext cx="558778" cy="470880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3ABF0F2B-B343-0A39-403F-E42A2210D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401870" y="1218171"/>
            <a:ext cx="558778" cy="470880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1A77BB82-8ADB-35B9-5349-CB7D712A5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949335" y="1218171"/>
            <a:ext cx="558778" cy="470880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B251483C-1058-72A7-84F1-CD945A450BAD}"/>
              </a:ext>
            </a:extLst>
          </p:cNvPr>
          <p:cNvSpPr txBox="1"/>
          <p:nvPr/>
        </p:nvSpPr>
        <p:spPr>
          <a:xfrm>
            <a:off x="3947960" y="637908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10µF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7D2F7CD-B6EC-E8CE-1F55-438EB100E4BA}"/>
              </a:ext>
            </a:extLst>
          </p:cNvPr>
          <p:cNvSpPr txBox="1"/>
          <p:nvPr/>
        </p:nvSpPr>
        <p:spPr>
          <a:xfrm>
            <a:off x="2117595" y="1266949"/>
            <a:ext cx="1088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4x 100nF (sub-divided?)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94AE0EE-A4FD-AB7C-24CF-74D7A2504DD7}"/>
              </a:ext>
            </a:extLst>
          </p:cNvPr>
          <p:cNvSpPr txBox="1"/>
          <p:nvPr/>
        </p:nvSpPr>
        <p:spPr>
          <a:xfrm>
            <a:off x="5354358" y="5911950"/>
            <a:ext cx="1088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4x 1-100k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3EFE364-B227-E2D6-78D0-12ED0D027252}"/>
              </a:ext>
            </a:extLst>
          </p:cNvPr>
          <p:cNvSpPr txBox="1"/>
          <p:nvPr/>
        </p:nvSpPr>
        <p:spPr>
          <a:xfrm>
            <a:off x="6470216" y="6072064"/>
            <a:ext cx="1088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AC-coupling caps?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4DCF3D5-A264-7245-BBE2-3DBD5FC7FCCE}"/>
              </a:ext>
            </a:extLst>
          </p:cNvPr>
          <p:cNvSpPr txBox="1"/>
          <p:nvPr/>
        </p:nvSpPr>
        <p:spPr>
          <a:xfrm>
            <a:off x="9229586" y="3380932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530um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7A533F9-CAA3-ACB1-818F-6F298AFD9CD0}"/>
              </a:ext>
            </a:extLst>
          </p:cNvPr>
          <p:cNvCxnSpPr>
            <a:cxnSpLocks/>
          </p:cNvCxnSpPr>
          <p:nvPr/>
        </p:nvCxnSpPr>
        <p:spPr>
          <a:xfrm flipV="1">
            <a:off x="9267778" y="3283132"/>
            <a:ext cx="0" cy="57560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598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A6123C-D83E-4153-2711-56C83B8A1AE1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7431A1-1F75-F0FE-8004-22309698A12F}"/>
              </a:ext>
            </a:extLst>
          </p:cNvPr>
          <p:cNvSpPr/>
          <p:nvPr/>
        </p:nvSpPr>
        <p:spPr>
          <a:xfrm>
            <a:off x="403340" y="1125523"/>
            <a:ext cx="5512430" cy="4944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Transistor Test Structures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for November Submission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Voltage Generator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version complete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Planned for November Submission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More Detail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/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LDO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Schematically Complete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Layout underway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Pre-reg complete and planned for November Submission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More Detail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/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AncBrain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Scoping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FPGA Emulator Planned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6B31D2-E53D-06E3-A8DC-A737298D2751}"/>
              </a:ext>
            </a:extLst>
          </p:cNvPr>
          <p:cNvSpPr txBox="1"/>
          <p:nvPr/>
        </p:nvSpPr>
        <p:spPr>
          <a:xfrm>
            <a:off x="6563984" y="6328152"/>
            <a:ext cx="5554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November Submission at risk due to procurement issues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32F83B-C891-27D1-2C54-85CBA8133C14}"/>
              </a:ext>
            </a:extLst>
          </p:cNvPr>
          <p:cNvSpPr/>
          <p:nvPr/>
        </p:nvSpPr>
        <p:spPr>
          <a:xfrm>
            <a:off x="5747941" y="1114623"/>
            <a:ext cx="5059206" cy="30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higher level design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</a:t>
            </a: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 so far focussed on providing information to higher level designs: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Stave Power Consumption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Cooling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FPC Design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be aware all the underlying numbers are still subject to change!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825AD6-D090-7388-DAE2-15992DDDDD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6073" y="3960271"/>
            <a:ext cx="3595314" cy="20133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140518-F043-11A5-ADC1-3132CB82F355}"/>
              </a:ext>
            </a:extLst>
          </p:cNvPr>
          <p:cNvSpPr txBox="1"/>
          <p:nvPr/>
        </p:nvSpPr>
        <p:spPr>
          <a:xfrm>
            <a:off x="6563984" y="6070466"/>
            <a:ext cx="3196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>
                <a:solidFill>
                  <a:srgbClr val="FF0000"/>
                </a:solidFill>
              </a:rPr>
              <a:t>AncASIC</a:t>
            </a:r>
            <a:r>
              <a:rPr lang="en-GB" b="1" dirty="0">
                <a:solidFill>
                  <a:srgbClr val="FF0000"/>
                </a:solidFill>
              </a:rPr>
              <a:t> assembly requires DSA</a:t>
            </a:r>
          </a:p>
        </p:txBody>
      </p:sp>
    </p:spTree>
    <p:extLst>
      <p:ext uri="{BB962C8B-B14F-4D97-AF65-F5344CB8AC3E}">
        <p14:creationId xmlns:p14="http://schemas.microsoft.com/office/powerpoint/2010/main" val="27534369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A6123C-D83E-4153-2711-56C83B8A1AE1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7431A1-1F75-F0FE-8004-22309698A12F}"/>
              </a:ext>
            </a:extLst>
          </p:cNvPr>
          <p:cNvSpPr/>
          <p:nvPr/>
        </p:nvSpPr>
        <p:spPr>
          <a:xfrm>
            <a:off x="403340" y="1125523"/>
            <a:ext cx="5385210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Watching brief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Waiting for DOE-CERN Agreement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to think about resource allocation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Voltage Generator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advanced, first layout ready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sz="2400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AncBrain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Scoping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Hopefully funding for BNL emulator this FY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base"/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517F2B-574C-70B4-D935-0F681CE13763}"/>
              </a:ext>
            </a:extLst>
          </p:cNvPr>
          <p:cNvSpPr txBox="1"/>
          <p:nvPr/>
        </p:nvSpPr>
        <p:spPr>
          <a:xfrm>
            <a:off x="5985296" y="1114623"/>
            <a:ext cx="6094674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LDO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 advanced, first layout in preparation</a:t>
            </a:r>
          </a:p>
          <a:p>
            <a:pPr lvl="1" fontAlgn="base"/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technical progress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number of legal and administrative concerns: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DOE-CERN Agreement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Share Agreement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Procurement Issues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we need to be thinking about mitigations for some of these?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12EB384E-4E32-B281-116C-07BFF9718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7130" y="4562901"/>
            <a:ext cx="4005040" cy="2249670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D4BBC180-5C57-7E02-0AFE-5E1D4F98A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181" y="5072809"/>
            <a:ext cx="2571445" cy="1440009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1F993D88-1153-6E7B-F759-BA3DBE9FD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794" y="5274033"/>
            <a:ext cx="3176571" cy="153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130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D8578B-06B8-D44F-871B-381E169CC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3F8DB5-D875-CF4D-A96F-70F080421F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2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C48F48-29E7-EF44-CC78-03F7E17C2985}"/>
              </a:ext>
            </a:extLst>
          </p:cNvPr>
          <p:cNvSpPr txBox="1"/>
          <p:nvPr/>
        </p:nvSpPr>
        <p:spPr>
          <a:xfrm>
            <a:off x="4545849" y="3044279"/>
            <a:ext cx="2215169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210140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46CCEF-22F7-C4B5-F426-0A98DB672ADD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Supply Complexities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0F3EB1-B25B-DBC3-5418-0BDE1C8DE4AE}"/>
              </a:ext>
            </a:extLst>
          </p:cNvPr>
          <p:cNvSpPr/>
          <p:nvPr/>
        </p:nvSpPr>
        <p:spPr>
          <a:xfrm>
            <a:off x="403339" y="949999"/>
            <a:ext cx="11385321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GA, GD and Services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 voltages are all driven at 1.32V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necessary that services should always be above the other two, but this is handled internally by assuming that only GA and GD droop.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 we assume GA, GD and Services at 1.32V.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4E582A-2A24-C52F-4B63-6225E7B8E0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8406" b="59699"/>
          <a:stretch/>
        </p:blipFill>
        <p:spPr>
          <a:xfrm>
            <a:off x="549561" y="2947051"/>
            <a:ext cx="6271491" cy="248016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6CC7B71-B978-8291-41C4-934C1984CBA3}"/>
              </a:ext>
            </a:extLst>
          </p:cNvPr>
          <p:cNvSpPr/>
          <p:nvPr/>
        </p:nvSpPr>
        <p:spPr>
          <a:xfrm>
            <a:off x="937486" y="4053206"/>
            <a:ext cx="2549238" cy="26785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668CBE-3051-C8CE-E813-1BADD98E9E58}"/>
              </a:ext>
            </a:extLst>
          </p:cNvPr>
          <p:cNvSpPr/>
          <p:nvPr/>
        </p:nvSpPr>
        <p:spPr>
          <a:xfrm>
            <a:off x="6763163" y="2947051"/>
            <a:ext cx="5320145" cy="3729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Testing MOSAIX with </a:t>
            </a:r>
            <a:r>
              <a:rPr lang="en-GB" sz="2800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James suggested it would be useful to be able to test 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powering MOSAIX when ER2 returns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Ran some simulations to check if it is possible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Seems that it is (for the Expected 25 case) because designing for Max45 EIC-LAS leaves a lot of headroom</a:t>
            </a:r>
          </a:p>
        </p:txBody>
      </p:sp>
    </p:spTree>
    <p:extLst>
      <p:ext uri="{BB962C8B-B14F-4D97-AF65-F5344CB8AC3E}">
        <p14:creationId xmlns:p14="http://schemas.microsoft.com/office/powerpoint/2010/main" val="15879590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D4BC8A-D81F-8FF6-8E48-76B18A9548EC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Supply Complexities…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114375-7818-9D0E-DA80-8F0E8513E155}"/>
              </a:ext>
            </a:extLst>
          </p:cNvPr>
          <p:cNvSpPr/>
          <p:nvPr/>
        </p:nvSpPr>
        <p:spPr>
          <a:xfrm>
            <a:off x="403339" y="949999"/>
            <a:ext cx="11385321" cy="2190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1.8V Problem…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requires not just a 1.2V supply, but also 1.8V to run 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serialisers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itself will need a 1.8V supply for logic and the NVG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all SLDOs need to be in parallel, and if we run them at 1.8V, the 1.2V supplies will waste considerable power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F2A00B-CE9B-E3A4-7DFE-6BE05F286ABF}"/>
              </a:ext>
            </a:extLst>
          </p:cNvPr>
          <p:cNvSpPr/>
          <p:nvPr/>
        </p:nvSpPr>
        <p:spPr>
          <a:xfrm>
            <a:off x="403338" y="2814611"/>
            <a:ext cx="11385321" cy="3082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can we do?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 the SLDOs at 1.8V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serial powering chains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NVG?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 power from the next stage?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</a:t>
            </a: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LDO from 65nm IP (</a:t>
            </a: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itself is 1.2V)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1.8V externally to each LAS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7DEF0E-BB36-F638-D723-2A5FFBB95F7F}"/>
              </a:ext>
            </a:extLst>
          </p:cNvPr>
          <p:cNvSpPr txBox="1"/>
          <p:nvPr/>
        </p:nvSpPr>
        <p:spPr>
          <a:xfrm>
            <a:off x="3242993" y="3182712"/>
            <a:ext cx="3699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Considerable waste of power - ~1.1W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977C88-5C75-3BDB-445C-03490A4DF092}"/>
              </a:ext>
            </a:extLst>
          </p:cNvPr>
          <p:cNvSpPr txBox="1"/>
          <p:nvPr/>
        </p:nvSpPr>
        <p:spPr>
          <a:xfrm>
            <a:off x="3453992" y="3594414"/>
            <a:ext cx="438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Impossible – shared ground at various 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7848B1-B691-50FF-5747-518A2087C4F8}"/>
              </a:ext>
            </a:extLst>
          </p:cNvPr>
          <p:cNvSpPr txBox="1"/>
          <p:nvPr/>
        </p:nvSpPr>
        <p:spPr>
          <a:xfrm>
            <a:off x="2389326" y="4015586"/>
            <a:ext cx="426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6900"/>
                </a:solidFill>
              </a:rPr>
              <a:t>Could it step 1.2V up to 1.8V? Noise issues?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5A0BF6-A493-37D4-64F9-1062477A2284}"/>
              </a:ext>
            </a:extLst>
          </p:cNvPr>
          <p:cNvSpPr txBox="1"/>
          <p:nvPr/>
        </p:nvSpPr>
        <p:spPr>
          <a:xfrm>
            <a:off x="3748839" y="4445904"/>
            <a:ext cx="3719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6900"/>
                </a:solidFill>
              </a:rPr>
              <a:t>Routing complexity. Stability? Still a power waste - ~300mW. What about the last one?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1C92A7-1360-0D4D-698B-E66477379952}"/>
              </a:ext>
            </a:extLst>
          </p:cNvPr>
          <p:cNvSpPr/>
          <p:nvPr/>
        </p:nvSpPr>
        <p:spPr>
          <a:xfrm>
            <a:off x="8037180" y="4617546"/>
            <a:ext cx="7696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1.2V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EEC2B9-537E-679A-7FBF-7BC9EB471CBA}"/>
              </a:ext>
            </a:extLst>
          </p:cNvPr>
          <p:cNvSpPr/>
          <p:nvPr/>
        </p:nvSpPr>
        <p:spPr>
          <a:xfrm>
            <a:off x="8980821" y="4617546"/>
            <a:ext cx="7696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1.2V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7A7BA1-38C7-7272-6791-7842098C819B}"/>
              </a:ext>
            </a:extLst>
          </p:cNvPr>
          <p:cNvSpPr/>
          <p:nvPr/>
        </p:nvSpPr>
        <p:spPr>
          <a:xfrm>
            <a:off x="9902914" y="4617546"/>
            <a:ext cx="7696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0.4V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AF6925-B5E3-008C-D918-BC27C1D04050}"/>
              </a:ext>
            </a:extLst>
          </p:cNvPr>
          <p:cNvSpPr/>
          <p:nvPr/>
        </p:nvSpPr>
        <p:spPr>
          <a:xfrm>
            <a:off x="10926454" y="4628601"/>
            <a:ext cx="108606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EIC-LAS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66D2B7-4196-7CF9-341B-271F24F63F5B}"/>
              </a:ext>
            </a:extLst>
          </p:cNvPr>
          <p:cNvSpPr/>
          <p:nvPr/>
        </p:nvSpPr>
        <p:spPr>
          <a:xfrm>
            <a:off x="7957612" y="6065480"/>
            <a:ext cx="7696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1.2V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B5ADC2-7DEC-7B31-5ADA-333C644F3D39}"/>
              </a:ext>
            </a:extLst>
          </p:cNvPr>
          <p:cNvSpPr/>
          <p:nvPr/>
        </p:nvSpPr>
        <p:spPr>
          <a:xfrm>
            <a:off x="8901253" y="6065480"/>
            <a:ext cx="76969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1.2V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16FAC2-90AF-9571-7F5D-9AC5A102DE5B}"/>
              </a:ext>
            </a:extLst>
          </p:cNvPr>
          <p:cNvSpPr/>
          <p:nvPr/>
        </p:nvSpPr>
        <p:spPr>
          <a:xfrm>
            <a:off x="10834091" y="6065480"/>
            <a:ext cx="108606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FFFFFF"/>
                </a:solidFill>
              </a:rPr>
              <a:t>EIC-LAS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AF57E09-30F5-F1D9-9388-9B3034812AA7}"/>
              </a:ext>
            </a:extLst>
          </p:cNvPr>
          <p:cNvCxnSpPr>
            <a:stCxn id="9" idx="0"/>
          </p:cNvCxnSpPr>
          <p:nvPr/>
        </p:nvCxnSpPr>
        <p:spPr>
          <a:xfrm flipH="1" flipV="1">
            <a:off x="8422026" y="4266589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6C98BE5-CE09-A110-FE55-662461713E31}"/>
              </a:ext>
            </a:extLst>
          </p:cNvPr>
          <p:cNvCxnSpPr/>
          <p:nvPr/>
        </p:nvCxnSpPr>
        <p:spPr>
          <a:xfrm flipH="1" flipV="1">
            <a:off x="9360974" y="4263131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9EC64C0-48EA-82A0-A274-2BA45468298F}"/>
              </a:ext>
            </a:extLst>
          </p:cNvPr>
          <p:cNvCxnSpPr/>
          <p:nvPr/>
        </p:nvCxnSpPr>
        <p:spPr>
          <a:xfrm flipH="1" flipV="1">
            <a:off x="10283836" y="4243510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FE6D06-2E6B-73BF-A897-6BBAB54A7C47}"/>
              </a:ext>
            </a:extLst>
          </p:cNvPr>
          <p:cNvCxnSpPr>
            <a:cxnSpLocks/>
          </p:cNvCxnSpPr>
          <p:nvPr/>
        </p:nvCxnSpPr>
        <p:spPr>
          <a:xfrm flipH="1">
            <a:off x="8400478" y="4248214"/>
            <a:ext cx="18657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31A1EBA-91A9-6023-6CAF-8585B57F2434}"/>
              </a:ext>
            </a:extLst>
          </p:cNvPr>
          <p:cNvCxnSpPr/>
          <p:nvPr/>
        </p:nvCxnSpPr>
        <p:spPr>
          <a:xfrm flipH="1" flipV="1">
            <a:off x="9370129" y="3878883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707C64B-5D14-817C-DCA7-744FA6694C88}"/>
              </a:ext>
            </a:extLst>
          </p:cNvPr>
          <p:cNvCxnSpPr/>
          <p:nvPr/>
        </p:nvCxnSpPr>
        <p:spPr>
          <a:xfrm flipH="1" flipV="1">
            <a:off x="8404401" y="5002122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066AB88-C8CA-33D4-2F27-291DDA07B0A2}"/>
              </a:ext>
            </a:extLst>
          </p:cNvPr>
          <p:cNvCxnSpPr/>
          <p:nvPr/>
        </p:nvCxnSpPr>
        <p:spPr>
          <a:xfrm flipH="1" flipV="1">
            <a:off x="9343349" y="4998664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62EF3A-E329-B957-E5E8-C99DEC3E1D98}"/>
              </a:ext>
            </a:extLst>
          </p:cNvPr>
          <p:cNvCxnSpPr/>
          <p:nvPr/>
        </p:nvCxnSpPr>
        <p:spPr>
          <a:xfrm flipH="1" flipV="1">
            <a:off x="10266211" y="4979043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CF9F867-53E4-01A8-388A-0D1BE039F6E0}"/>
              </a:ext>
            </a:extLst>
          </p:cNvPr>
          <p:cNvCxnSpPr>
            <a:cxnSpLocks/>
          </p:cNvCxnSpPr>
          <p:nvPr/>
        </p:nvCxnSpPr>
        <p:spPr>
          <a:xfrm flipH="1">
            <a:off x="8382853" y="5328440"/>
            <a:ext cx="18657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4A6F93F-1B64-98A0-EB90-9684C34E93C3}"/>
              </a:ext>
            </a:extLst>
          </p:cNvPr>
          <p:cNvCxnSpPr/>
          <p:nvPr/>
        </p:nvCxnSpPr>
        <p:spPr>
          <a:xfrm flipH="1" flipV="1">
            <a:off x="8400202" y="5705841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56B4CC7-74A3-9179-6339-6FA5B8A13EA1}"/>
              </a:ext>
            </a:extLst>
          </p:cNvPr>
          <p:cNvCxnSpPr/>
          <p:nvPr/>
        </p:nvCxnSpPr>
        <p:spPr>
          <a:xfrm flipH="1" flipV="1">
            <a:off x="9339150" y="5702383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433277E-60C8-BD08-5713-0A4DDC30028A}"/>
              </a:ext>
            </a:extLst>
          </p:cNvPr>
          <p:cNvCxnSpPr>
            <a:cxnSpLocks/>
          </p:cNvCxnSpPr>
          <p:nvPr/>
        </p:nvCxnSpPr>
        <p:spPr>
          <a:xfrm flipH="1">
            <a:off x="8378654" y="5687466"/>
            <a:ext cx="991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3C58F42-43C0-DA31-422A-0CF143206AD2}"/>
              </a:ext>
            </a:extLst>
          </p:cNvPr>
          <p:cNvCxnSpPr/>
          <p:nvPr/>
        </p:nvCxnSpPr>
        <p:spPr>
          <a:xfrm flipH="1" flipV="1">
            <a:off x="9348305" y="5318135"/>
            <a:ext cx="1" cy="350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2D1FA7C-02FE-EB6F-AB28-13DF69D04C2E}"/>
              </a:ext>
            </a:extLst>
          </p:cNvPr>
          <p:cNvSpPr/>
          <p:nvPr/>
        </p:nvSpPr>
        <p:spPr>
          <a:xfrm>
            <a:off x="9430327" y="6419273"/>
            <a:ext cx="1754909" cy="265237"/>
          </a:xfrm>
          <a:custGeom>
            <a:avLst/>
            <a:gdLst>
              <a:gd name="connsiteX0" fmla="*/ 0 w 1754909"/>
              <a:gd name="connsiteY0" fmla="*/ 27709 h 265237"/>
              <a:gd name="connsiteX1" fmla="*/ 166255 w 1754909"/>
              <a:gd name="connsiteY1" fmla="*/ 212436 h 265237"/>
              <a:gd name="connsiteX2" fmla="*/ 267855 w 1754909"/>
              <a:gd name="connsiteY2" fmla="*/ 249382 h 265237"/>
              <a:gd name="connsiteX3" fmla="*/ 424873 w 1754909"/>
              <a:gd name="connsiteY3" fmla="*/ 240145 h 265237"/>
              <a:gd name="connsiteX4" fmla="*/ 480291 w 1754909"/>
              <a:gd name="connsiteY4" fmla="*/ 230909 h 265237"/>
              <a:gd name="connsiteX5" fmla="*/ 711200 w 1754909"/>
              <a:gd name="connsiteY5" fmla="*/ 249382 h 265237"/>
              <a:gd name="connsiteX6" fmla="*/ 1597891 w 1754909"/>
              <a:gd name="connsiteY6" fmla="*/ 184727 h 265237"/>
              <a:gd name="connsiteX7" fmla="*/ 1644073 w 1754909"/>
              <a:gd name="connsiteY7" fmla="*/ 166254 h 265237"/>
              <a:gd name="connsiteX8" fmla="*/ 1662546 w 1754909"/>
              <a:gd name="connsiteY8" fmla="*/ 129309 h 265237"/>
              <a:gd name="connsiteX9" fmla="*/ 1690255 w 1754909"/>
              <a:gd name="connsiteY9" fmla="*/ 110836 h 265237"/>
              <a:gd name="connsiteX10" fmla="*/ 1708728 w 1754909"/>
              <a:gd name="connsiteY10" fmla="*/ 83127 h 265237"/>
              <a:gd name="connsiteX11" fmla="*/ 1717964 w 1754909"/>
              <a:gd name="connsiteY11" fmla="*/ 55418 h 265237"/>
              <a:gd name="connsiteX12" fmla="*/ 1745673 w 1754909"/>
              <a:gd name="connsiteY12" fmla="*/ 18472 h 265237"/>
              <a:gd name="connsiteX13" fmla="*/ 1754909 w 1754909"/>
              <a:gd name="connsiteY13" fmla="*/ 0 h 265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54909" h="265237">
                <a:moveTo>
                  <a:pt x="0" y="27709"/>
                </a:moveTo>
                <a:cubicBezTo>
                  <a:pt x="51800" y="105407"/>
                  <a:pt x="73303" y="145510"/>
                  <a:pt x="166255" y="212436"/>
                </a:cubicBezTo>
                <a:cubicBezTo>
                  <a:pt x="195500" y="233492"/>
                  <a:pt x="233988" y="237067"/>
                  <a:pt x="267855" y="249382"/>
                </a:cubicBezTo>
                <a:cubicBezTo>
                  <a:pt x="320194" y="246303"/>
                  <a:pt x="372640" y="244687"/>
                  <a:pt x="424873" y="240145"/>
                </a:cubicBezTo>
                <a:cubicBezTo>
                  <a:pt x="443530" y="238523"/>
                  <a:pt x="461564" y="230909"/>
                  <a:pt x="480291" y="230909"/>
                </a:cubicBezTo>
                <a:cubicBezTo>
                  <a:pt x="515282" y="230909"/>
                  <a:pt x="667481" y="245407"/>
                  <a:pt x="711200" y="249382"/>
                </a:cubicBezTo>
                <a:cubicBezTo>
                  <a:pt x="1831726" y="211181"/>
                  <a:pt x="1253065" y="343877"/>
                  <a:pt x="1597891" y="184727"/>
                </a:cubicBezTo>
                <a:cubicBezTo>
                  <a:pt x="1612945" y="177779"/>
                  <a:pt x="1628679" y="172412"/>
                  <a:pt x="1644073" y="166254"/>
                </a:cubicBezTo>
                <a:cubicBezTo>
                  <a:pt x="1650231" y="153939"/>
                  <a:pt x="1653731" y="139886"/>
                  <a:pt x="1662546" y="129309"/>
                </a:cubicBezTo>
                <a:cubicBezTo>
                  <a:pt x="1669653" y="120781"/>
                  <a:pt x="1682406" y="118685"/>
                  <a:pt x="1690255" y="110836"/>
                </a:cubicBezTo>
                <a:cubicBezTo>
                  <a:pt x="1698104" y="102987"/>
                  <a:pt x="1702570" y="92363"/>
                  <a:pt x="1708728" y="83127"/>
                </a:cubicBezTo>
                <a:cubicBezTo>
                  <a:pt x="1711807" y="73891"/>
                  <a:pt x="1713134" y="63871"/>
                  <a:pt x="1717964" y="55418"/>
                </a:cubicBezTo>
                <a:cubicBezTo>
                  <a:pt x="1725601" y="42052"/>
                  <a:pt x="1737134" y="31281"/>
                  <a:pt x="1745673" y="18472"/>
                </a:cubicBezTo>
                <a:cubicBezTo>
                  <a:pt x="1749492" y="12744"/>
                  <a:pt x="1751830" y="6157"/>
                  <a:pt x="1754909" y="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516C035-5F52-6756-D9C6-A26039041F96}"/>
              </a:ext>
            </a:extLst>
          </p:cNvPr>
          <p:cNvSpPr/>
          <p:nvPr/>
        </p:nvSpPr>
        <p:spPr>
          <a:xfrm>
            <a:off x="10510982" y="4535055"/>
            <a:ext cx="729673" cy="1542472"/>
          </a:xfrm>
          <a:custGeom>
            <a:avLst/>
            <a:gdLst>
              <a:gd name="connsiteX0" fmla="*/ 0 w 729673"/>
              <a:gd name="connsiteY0" fmla="*/ 92363 h 1542472"/>
              <a:gd name="connsiteX1" fmla="*/ 18473 w 729673"/>
              <a:gd name="connsiteY1" fmla="*/ 46181 h 1542472"/>
              <a:gd name="connsiteX2" fmla="*/ 110836 w 729673"/>
              <a:gd name="connsiteY2" fmla="*/ 0 h 1542472"/>
              <a:gd name="connsiteX3" fmla="*/ 203200 w 729673"/>
              <a:gd name="connsiteY3" fmla="*/ 27709 h 1542472"/>
              <a:gd name="connsiteX4" fmla="*/ 230909 w 729673"/>
              <a:gd name="connsiteY4" fmla="*/ 92363 h 1542472"/>
              <a:gd name="connsiteX5" fmla="*/ 240145 w 729673"/>
              <a:gd name="connsiteY5" fmla="*/ 304800 h 1542472"/>
              <a:gd name="connsiteX6" fmla="*/ 267854 w 729673"/>
              <a:gd name="connsiteY6" fmla="*/ 369454 h 1542472"/>
              <a:gd name="connsiteX7" fmla="*/ 341745 w 729673"/>
              <a:gd name="connsiteY7" fmla="*/ 508000 h 1542472"/>
              <a:gd name="connsiteX8" fmla="*/ 314036 w 729673"/>
              <a:gd name="connsiteY8" fmla="*/ 646545 h 1542472"/>
              <a:gd name="connsiteX9" fmla="*/ 286327 w 729673"/>
              <a:gd name="connsiteY9" fmla="*/ 692727 h 1542472"/>
              <a:gd name="connsiteX10" fmla="*/ 267854 w 729673"/>
              <a:gd name="connsiteY10" fmla="*/ 748145 h 1542472"/>
              <a:gd name="connsiteX11" fmla="*/ 286327 w 729673"/>
              <a:gd name="connsiteY11" fmla="*/ 840509 h 1542472"/>
              <a:gd name="connsiteX12" fmla="*/ 332509 w 729673"/>
              <a:gd name="connsiteY12" fmla="*/ 914400 h 1542472"/>
              <a:gd name="connsiteX13" fmla="*/ 424873 w 729673"/>
              <a:gd name="connsiteY13" fmla="*/ 1016000 h 1542472"/>
              <a:gd name="connsiteX14" fmla="*/ 508000 w 729673"/>
              <a:gd name="connsiteY14" fmla="*/ 1089890 h 1542472"/>
              <a:gd name="connsiteX15" fmla="*/ 535709 w 729673"/>
              <a:gd name="connsiteY15" fmla="*/ 1117600 h 1542472"/>
              <a:gd name="connsiteX16" fmla="*/ 572654 w 729673"/>
              <a:gd name="connsiteY16" fmla="*/ 1330036 h 1542472"/>
              <a:gd name="connsiteX17" fmla="*/ 618836 w 729673"/>
              <a:gd name="connsiteY17" fmla="*/ 1394690 h 1542472"/>
              <a:gd name="connsiteX18" fmla="*/ 637309 w 729673"/>
              <a:gd name="connsiteY18" fmla="*/ 1422400 h 1542472"/>
              <a:gd name="connsiteX19" fmla="*/ 729673 w 729673"/>
              <a:gd name="connsiteY19" fmla="*/ 1524000 h 1542472"/>
              <a:gd name="connsiteX20" fmla="*/ 729673 w 729673"/>
              <a:gd name="connsiteY20" fmla="*/ 1542472 h 1542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29673" h="1542472">
                <a:moveTo>
                  <a:pt x="0" y="92363"/>
                </a:moveTo>
                <a:cubicBezTo>
                  <a:pt x="6158" y="76969"/>
                  <a:pt x="8525" y="59445"/>
                  <a:pt x="18473" y="46181"/>
                </a:cubicBezTo>
                <a:cubicBezTo>
                  <a:pt x="40358" y="17001"/>
                  <a:pt x="79568" y="10422"/>
                  <a:pt x="110836" y="0"/>
                </a:cubicBezTo>
                <a:cubicBezTo>
                  <a:pt x="141624" y="9236"/>
                  <a:pt x="177722" y="8111"/>
                  <a:pt x="203200" y="27709"/>
                </a:cubicBezTo>
                <a:cubicBezTo>
                  <a:pt x="221785" y="42005"/>
                  <a:pt x="227810" y="69122"/>
                  <a:pt x="230909" y="92363"/>
                </a:cubicBezTo>
                <a:cubicBezTo>
                  <a:pt x="240277" y="162620"/>
                  <a:pt x="230777" y="234543"/>
                  <a:pt x="240145" y="304800"/>
                </a:cubicBezTo>
                <a:cubicBezTo>
                  <a:pt x="243244" y="328041"/>
                  <a:pt x="257938" y="348207"/>
                  <a:pt x="267854" y="369454"/>
                </a:cubicBezTo>
                <a:cubicBezTo>
                  <a:pt x="298426" y="434965"/>
                  <a:pt x="306889" y="447001"/>
                  <a:pt x="341745" y="508000"/>
                </a:cubicBezTo>
                <a:cubicBezTo>
                  <a:pt x="332509" y="554182"/>
                  <a:pt x="327569" y="601435"/>
                  <a:pt x="314036" y="646545"/>
                </a:cubicBezTo>
                <a:cubicBezTo>
                  <a:pt x="308877" y="663740"/>
                  <a:pt x="293756" y="676384"/>
                  <a:pt x="286327" y="692727"/>
                </a:cubicBezTo>
                <a:cubicBezTo>
                  <a:pt x="278269" y="710454"/>
                  <a:pt x="274012" y="729672"/>
                  <a:pt x="267854" y="748145"/>
                </a:cubicBezTo>
                <a:cubicBezTo>
                  <a:pt x="274012" y="778933"/>
                  <a:pt x="274947" y="811246"/>
                  <a:pt x="286327" y="840509"/>
                </a:cubicBezTo>
                <a:cubicBezTo>
                  <a:pt x="296854" y="867579"/>
                  <a:pt x="314511" y="891603"/>
                  <a:pt x="332509" y="914400"/>
                </a:cubicBezTo>
                <a:cubicBezTo>
                  <a:pt x="360870" y="950324"/>
                  <a:pt x="392509" y="983636"/>
                  <a:pt x="424873" y="1016000"/>
                </a:cubicBezTo>
                <a:cubicBezTo>
                  <a:pt x="451088" y="1042215"/>
                  <a:pt x="480671" y="1064839"/>
                  <a:pt x="508000" y="1089890"/>
                </a:cubicBezTo>
                <a:cubicBezTo>
                  <a:pt x="517629" y="1098717"/>
                  <a:pt x="526473" y="1108363"/>
                  <a:pt x="535709" y="1117600"/>
                </a:cubicBezTo>
                <a:cubicBezTo>
                  <a:pt x="548024" y="1188412"/>
                  <a:pt x="532784" y="1270233"/>
                  <a:pt x="572654" y="1330036"/>
                </a:cubicBezTo>
                <a:cubicBezTo>
                  <a:pt x="616198" y="1395351"/>
                  <a:pt x="561541" y="1314476"/>
                  <a:pt x="618836" y="1394690"/>
                </a:cubicBezTo>
                <a:cubicBezTo>
                  <a:pt x="625288" y="1403723"/>
                  <a:pt x="629459" y="1414550"/>
                  <a:pt x="637309" y="1422400"/>
                </a:cubicBezTo>
                <a:cubicBezTo>
                  <a:pt x="655322" y="1440413"/>
                  <a:pt x="729673" y="1487704"/>
                  <a:pt x="729673" y="1524000"/>
                </a:cubicBezTo>
                <a:lnTo>
                  <a:pt x="729673" y="1542472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4CFAF2-3F99-BAEA-6AE2-06C0A31388A3}"/>
              </a:ext>
            </a:extLst>
          </p:cNvPr>
          <p:cNvSpPr txBox="1"/>
          <p:nvPr/>
        </p:nvSpPr>
        <p:spPr>
          <a:xfrm>
            <a:off x="8221259" y="6469035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V=0V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5517FB-59F9-8817-76F2-6151790493DA}"/>
              </a:ext>
            </a:extLst>
          </p:cNvPr>
          <p:cNvSpPr txBox="1"/>
          <p:nvPr/>
        </p:nvSpPr>
        <p:spPr>
          <a:xfrm>
            <a:off x="7948080" y="5356087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V= ~1.4V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DFAC40-5A21-6191-4727-5768F11E535E}"/>
              </a:ext>
            </a:extLst>
          </p:cNvPr>
          <p:cNvSpPr txBox="1"/>
          <p:nvPr/>
        </p:nvSpPr>
        <p:spPr>
          <a:xfrm>
            <a:off x="4043237" y="5379336"/>
            <a:ext cx="3719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6900"/>
                </a:solidFill>
              </a:rPr>
              <a:t>Would need 8 lines (supply and return for each of 4 LAS).</a:t>
            </a:r>
          </a:p>
        </p:txBody>
      </p:sp>
    </p:spTree>
    <p:extLst>
      <p:ext uri="{BB962C8B-B14F-4D97-AF65-F5344CB8AC3E}">
        <p14:creationId xmlns:p14="http://schemas.microsoft.com/office/powerpoint/2010/main" val="3568354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46CCEF-22F7-C4B5-F426-0A98DB672ADD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Supply Complexities…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0F3EB1-B25B-DBC3-5418-0BDE1C8DE4AE}"/>
              </a:ext>
            </a:extLst>
          </p:cNvPr>
          <p:cNvSpPr/>
          <p:nvPr/>
        </p:nvSpPr>
        <p:spPr>
          <a:xfrm>
            <a:off x="403339" y="949999"/>
            <a:ext cx="11385321" cy="4037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1.8V Solution?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João’s idea to edit the 65nm database to skip the LDO seems like a good one.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do not yet have a solution to powering 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circuits that run at 1.8V.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does seem that 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could be separated from it’s LDO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for the rest of this presentation, I will assume that 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can be powered at 1.2V in order to get an overall power number.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should perhaps suggest to the higher SVT that they think about point-to-point powering of the 1.8V system just in case (would mean 8 extra wires)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6927E6-4D7D-280C-4C19-78F7E155D4B4}"/>
              </a:ext>
            </a:extLst>
          </p:cNvPr>
          <p:cNvSpPr txBox="1"/>
          <p:nvPr/>
        </p:nvSpPr>
        <p:spPr>
          <a:xfrm>
            <a:off x="3796146" y="2555567"/>
            <a:ext cx="83958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i="1" dirty="0"/>
              <a:t>https://indico.cern.ch/event/1376523/contributions/5785064/attachments/2789901/4865135/ALPIDE_65_30_01_2024.pdf</a:t>
            </a:r>
          </a:p>
        </p:txBody>
      </p:sp>
    </p:spTree>
    <p:extLst>
      <p:ext uri="{BB962C8B-B14F-4D97-AF65-F5344CB8AC3E}">
        <p14:creationId xmlns:p14="http://schemas.microsoft.com/office/powerpoint/2010/main" val="3291139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93BA6E7-7E39-F515-D228-6FB36960ADD4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Power Consumption </a:t>
            </a:r>
            <a:r>
              <a:rPr lang="en-US" sz="4400" b="1" spc="-1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Earlier Estimates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26951ED-709E-503A-BE44-8CFDB1109D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437120"/>
              </p:ext>
            </p:extLst>
          </p:nvPr>
        </p:nvGraphicFramePr>
        <p:xfrm>
          <a:off x="535709" y="958466"/>
          <a:ext cx="8128000" cy="15240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0756837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40491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377196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69754352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36104591"/>
                    </a:ext>
                  </a:extLst>
                </a:gridCol>
              </a:tblGrid>
              <a:tr h="279361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Power Consumption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148195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MOSAIX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16199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39268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RSUs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63604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1046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EE562ED-416F-3193-FA5F-2FF65BF8AC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557753"/>
              </p:ext>
            </p:extLst>
          </p:nvPr>
        </p:nvGraphicFramePr>
        <p:xfrm>
          <a:off x="535709" y="2628132"/>
          <a:ext cx="8128000" cy="15240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0756837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40491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377196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69754352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36104591"/>
                    </a:ext>
                  </a:extLst>
                </a:gridCol>
              </a:tblGrid>
              <a:tr h="279361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Power Consumption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148195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MOSAIX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16199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39268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RSUs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63604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1046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2F688B-E461-9649-0D0B-0D5A0404E5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72651"/>
              </p:ext>
            </p:extLst>
          </p:nvPr>
        </p:nvGraphicFramePr>
        <p:xfrm>
          <a:off x="535709" y="4304532"/>
          <a:ext cx="8128000" cy="152400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0756837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40491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3771964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69754352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36104591"/>
                    </a:ext>
                  </a:extLst>
                </a:gridCol>
              </a:tblGrid>
              <a:tr h="279361"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Power Consumption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148195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 RSU 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MOSAIX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16199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LEC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39268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RSUs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963604"/>
                  </a:ext>
                </a:extLst>
              </a:tr>
              <a:tr h="279361">
                <a:tc>
                  <a:txBody>
                    <a:bodyPr/>
                    <a:lstStyle/>
                    <a:p>
                      <a:r>
                        <a:rPr lang="en-GB" sz="14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err="1"/>
                        <a:t>mW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10466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729833B4-4D7E-B403-E077-D782461AFE3D}"/>
              </a:ext>
            </a:extLst>
          </p:cNvPr>
          <p:cNvSpPr/>
          <p:nvPr/>
        </p:nvSpPr>
        <p:spPr>
          <a:xfrm>
            <a:off x="8765309" y="949999"/>
            <a:ext cx="1662546" cy="1524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2">
                    <a:lumMod val="50000"/>
                  </a:schemeClr>
                </a:solidFill>
              </a:rPr>
              <a:t>Expected 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95FDD8-C35D-9C8F-DE8F-BB7246C0BAFB}"/>
              </a:ext>
            </a:extLst>
          </p:cNvPr>
          <p:cNvSpPr/>
          <p:nvPr/>
        </p:nvSpPr>
        <p:spPr>
          <a:xfrm>
            <a:off x="8765309" y="2626399"/>
            <a:ext cx="1662546" cy="15240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2">
                    <a:lumMod val="75000"/>
                  </a:schemeClr>
                </a:solidFill>
              </a:rPr>
              <a:t>Max 25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78AD04-D2E6-6F00-7554-45B0F1F488AF}"/>
              </a:ext>
            </a:extLst>
          </p:cNvPr>
          <p:cNvSpPr/>
          <p:nvPr/>
        </p:nvSpPr>
        <p:spPr>
          <a:xfrm>
            <a:off x="8765309" y="4304532"/>
            <a:ext cx="1662546" cy="1524000"/>
          </a:xfrm>
          <a:prstGeom prst="rect">
            <a:avLst/>
          </a:prstGeom>
          <a:solidFill>
            <a:srgbClr val="F4AFA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Max 45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0A8F5F-60FA-F059-9C57-C9A4E424F032}"/>
              </a:ext>
            </a:extLst>
          </p:cNvPr>
          <p:cNvSpPr txBox="1"/>
          <p:nvPr/>
        </p:nvSpPr>
        <p:spPr>
          <a:xfrm>
            <a:off x="10427855" y="919232"/>
            <a:ext cx="178261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2 published sources of data (power densities, and supply current breakdown)</a:t>
            </a:r>
          </a:p>
          <a:p>
            <a:endParaRPr lang="en-GB" sz="1600" b="1" dirty="0">
              <a:solidFill>
                <a:srgbClr val="FF0000"/>
              </a:solidFill>
            </a:endParaRPr>
          </a:p>
          <a:p>
            <a:r>
              <a:rPr lang="en-GB" sz="1600" b="1" dirty="0">
                <a:solidFill>
                  <a:srgbClr val="FF0000"/>
                </a:solidFill>
              </a:rPr>
              <a:t>LEC does not vary at all in the power density figures</a:t>
            </a:r>
          </a:p>
          <a:p>
            <a:endParaRPr lang="en-GB" sz="1600" b="1" dirty="0">
              <a:solidFill>
                <a:srgbClr val="FF0000"/>
              </a:solidFill>
            </a:endParaRPr>
          </a:p>
          <a:p>
            <a:r>
              <a:rPr lang="en-GB" sz="1600" b="1" dirty="0">
                <a:solidFill>
                  <a:srgbClr val="FF0000"/>
                </a:solidFill>
              </a:rPr>
              <a:t>Separation into supplies does not include Expected/Max variation</a:t>
            </a:r>
          </a:p>
          <a:p>
            <a:endParaRPr lang="en-GB" sz="1600" b="1" dirty="0">
              <a:solidFill>
                <a:srgbClr val="FF0000"/>
              </a:solidFill>
            </a:endParaRPr>
          </a:p>
          <a:p>
            <a:r>
              <a:rPr lang="en-GB" sz="1600" b="1" dirty="0">
                <a:solidFill>
                  <a:srgbClr val="FF0000"/>
                </a:solidFill>
              </a:rPr>
              <a:t>How to reconcile?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A14C33-6E9F-1694-95A7-FF223C60F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5848" y="5683565"/>
            <a:ext cx="5506152" cy="121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2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309F0F-2A02-FE84-08D0-A7BCDB7E55AC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Power Consumption </a:t>
            </a:r>
            <a:r>
              <a:rPr lang="en-US" sz="4400" b="1" spc="-1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Earlier Estimates</a:t>
            </a:r>
            <a:endParaRPr lang="en-US" sz="4400" b="1" spc="-15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ACD5D6-B11D-0E1D-FC3A-C69D196CCDFA}"/>
              </a:ext>
            </a:extLst>
          </p:cNvPr>
          <p:cNvSpPr/>
          <p:nvPr/>
        </p:nvSpPr>
        <p:spPr>
          <a:xfrm>
            <a:off x="403339" y="949999"/>
            <a:ext cx="11385321" cy="4344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individual supply estimates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only really make worst case assumptions:</a:t>
            </a:r>
          </a:p>
          <a:p>
            <a:pPr marL="1371600" lvl="2" indent="-457200" fontAlgn="base">
              <a:buFont typeface="+mj-lt"/>
              <a:buAutoNum type="arabicPeriod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RSU LAS</a:t>
            </a:r>
          </a:p>
          <a:p>
            <a:pPr marL="1371600" lvl="2" indent="-457200" fontAlgn="base">
              <a:buFont typeface="+mj-lt"/>
              <a:buAutoNum type="arabicPeriod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Expected 25 to Max 45 is 65% variation.</a:t>
            </a:r>
          </a:p>
          <a:p>
            <a:pPr marL="1371600" lvl="2" indent="-457200" fontAlgn="base">
              <a:buFont typeface="+mj-lt"/>
              <a:buAutoNum type="arabicPeriod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this also to the LEC and assume published number is Expected 25.</a:t>
            </a:r>
          </a:p>
          <a:p>
            <a:pPr marL="1371600" lvl="2" indent="-457200" fontAlgn="base">
              <a:buFont typeface="+mj-lt"/>
              <a:buAutoNum type="arabicPeriod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Worst case numbers are then 1536mW for the RSUs and 1148mW for the LEC.</a:t>
            </a:r>
          </a:p>
          <a:p>
            <a:pPr marL="1371600" lvl="2" indent="-457200" fontAlgn="base">
              <a:buFont typeface="+mj-lt"/>
              <a:buAutoNum type="arabicPeriod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2684mW</a:t>
            </a:r>
          </a:p>
          <a:p>
            <a:pPr marL="1371600" lvl="2" indent="-457200" fontAlgn="base">
              <a:buFont typeface="+mj-lt"/>
              <a:buAutoNum type="arabicPeriod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this compare to the published supply numbers (MOSAIX – 12RSU)?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7BD80D-B43A-49AD-1C93-D5A576A12C75}"/>
              </a:ext>
            </a:extLst>
          </p:cNvPr>
          <p:cNvSpPr txBox="1"/>
          <p:nvPr/>
        </p:nvSpPr>
        <p:spPr>
          <a:xfrm>
            <a:off x="7259781" y="1332972"/>
            <a:ext cx="4464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N.B. We can make better case assumptions if we like, but we should do it consciously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80E79EB-065A-1D7B-20E7-3DEE06507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23" y="4045144"/>
            <a:ext cx="7040272" cy="154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991E82-5287-D03A-FDC8-DC87F86DCB08}"/>
              </a:ext>
            </a:extLst>
          </p:cNvPr>
          <p:cNvSpPr txBox="1"/>
          <p:nvPr/>
        </p:nvSpPr>
        <p:spPr>
          <a:xfrm>
            <a:off x="7526919" y="4393773"/>
            <a:ext cx="85311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272mW</a:t>
            </a:r>
          </a:p>
          <a:p>
            <a:r>
              <a:rPr lang="en-GB" sz="1400" dirty="0"/>
              <a:t>648mW</a:t>
            </a:r>
          </a:p>
          <a:p>
            <a:r>
              <a:rPr lang="en-GB" sz="1400" dirty="0"/>
              <a:t>1643mW</a:t>
            </a:r>
          </a:p>
          <a:p>
            <a:r>
              <a:rPr lang="en-GB" sz="1400" dirty="0"/>
              <a:t>360 </a:t>
            </a:r>
            <a:r>
              <a:rPr lang="en-GB" sz="1400" dirty="0" err="1"/>
              <a:t>mW</a:t>
            </a:r>
            <a:endParaRPr lang="en-GB" sz="1400" dirty="0"/>
          </a:p>
          <a:p>
            <a:r>
              <a:rPr lang="en-GB" sz="1400" dirty="0"/>
              <a:t>XXXXXX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C11BF9-AB18-4636-382F-41337DD1A4B6}"/>
              </a:ext>
            </a:extLst>
          </p:cNvPr>
          <p:cNvSpPr txBox="1"/>
          <p:nvPr/>
        </p:nvSpPr>
        <p:spPr>
          <a:xfrm>
            <a:off x="6960354" y="5594102"/>
            <a:ext cx="4328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Total: 2923mW	  1723mW         2842mW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AFA920-2ECE-AEB0-47A3-A5CDE5C6D24C}"/>
              </a:ext>
            </a:extLst>
          </p:cNvPr>
          <p:cNvSpPr txBox="1"/>
          <p:nvPr/>
        </p:nvSpPr>
        <p:spPr>
          <a:xfrm>
            <a:off x="7872050" y="4028974"/>
            <a:ext cx="17615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Scale to EIC-LAS -&gt;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CA128B-FC5B-D8AD-5336-930CD21D72FF}"/>
              </a:ext>
            </a:extLst>
          </p:cNvPr>
          <p:cNvSpPr txBox="1"/>
          <p:nvPr/>
        </p:nvSpPr>
        <p:spPr>
          <a:xfrm>
            <a:off x="8936416" y="4371448"/>
            <a:ext cx="80182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272mW</a:t>
            </a:r>
          </a:p>
          <a:p>
            <a:r>
              <a:rPr lang="en-GB" sz="1400" dirty="0"/>
              <a:t>270mW</a:t>
            </a:r>
          </a:p>
          <a:p>
            <a:r>
              <a:rPr lang="en-GB" sz="1400" dirty="0"/>
              <a:t>821mW</a:t>
            </a:r>
          </a:p>
          <a:p>
            <a:r>
              <a:rPr lang="en-GB" sz="1400" dirty="0"/>
              <a:t>360 </a:t>
            </a:r>
            <a:r>
              <a:rPr lang="en-GB" sz="1400" dirty="0" err="1"/>
              <a:t>mW</a:t>
            </a:r>
            <a:endParaRPr lang="en-GB" sz="1400" dirty="0"/>
          </a:p>
          <a:p>
            <a:r>
              <a:rPr lang="en-GB" sz="1400" dirty="0"/>
              <a:t>XXXXXX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C51A8E-EF78-A0F4-F23A-8CFF63BD7937}"/>
              </a:ext>
            </a:extLst>
          </p:cNvPr>
          <p:cNvSpPr txBox="1"/>
          <p:nvPr/>
        </p:nvSpPr>
        <p:spPr>
          <a:xfrm>
            <a:off x="9649768" y="4028974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+65% -&gt;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E42055-71E2-4ADB-E15B-3A4BEEE6EEA7}"/>
              </a:ext>
            </a:extLst>
          </p:cNvPr>
          <p:cNvSpPr txBox="1"/>
          <p:nvPr/>
        </p:nvSpPr>
        <p:spPr>
          <a:xfrm>
            <a:off x="10213830" y="4371404"/>
            <a:ext cx="853119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449mW</a:t>
            </a:r>
          </a:p>
          <a:p>
            <a:r>
              <a:rPr lang="en-GB" sz="1400" dirty="0"/>
              <a:t>445mW</a:t>
            </a:r>
          </a:p>
          <a:p>
            <a:r>
              <a:rPr lang="en-GB" sz="1400" dirty="0"/>
              <a:t>1354mW</a:t>
            </a:r>
          </a:p>
          <a:p>
            <a:r>
              <a:rPr lang="en-GB" sz="1400" dirty="0"/>
              <a:t>594 </a:t>
            </a:r>
            <a:r>
              <a:rPr lang="en-GB" sz="1400" dirty="0" err="1"/>
              <a:t>mW</a:t>
            </a:r>
            <a:endParaRPr lang="en-GB" sz="1400" dirty="0"/>
          </a:p>
          <a:p>
            <a:r>
              <a:rPr lang="en-GB" sz="1400" dirty="0"/>
              <a:t>XXXXXXX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0879DB-F8F2-4636-DAA5-48204A3E6E5A}"/>
              </a:ext>
            </a:extLst>
          </p:cNvPr>
          <p:cNvSpPr txBox="1"/>
          <p:nvPr/>
        </p:nvSpPr>
        <p:spPr>
          <a:xfrm>
            <a:off x="5322401" y="5948234"/>
            <a:ext cx="6580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Good match to our worst case Max45 estimate, so can probably assume the original numbers are for the Expected 25 case</a:t>
            </a:r>
          </a:p>
        </p:txBody>
      </p:sp>
    </p:spTree>
    <p:extLst>
      <p:ext uri="{BB962C8B-B14F-4D97-AF65-F5344CB8AC3E}">
        <p14:creationId xmlns:p14="http://schemas.microsoft.com/office/powerpoint/2010/main" val="9722387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0B9477-0440-1AD7-AB90-A8F0D276AC99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Power Consumption </a:t>
            </a:r>
            <a:r>
              <a:rPr lang="en-US" sz="4400" b="1" spc="-1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Earlier Estimates</a:t>
            </a:r>
            <a:endParaRPr lang="en-US" sz="4400" b="1" spc="-150" dirty="0">
              <a:solidFill>
                <a:srgbClr val="2E2D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DBA5CC-66F9-EF88-B178-B9F033D7F82A}"/>
              </a:ext>
            </a:extLst>
          </p:cNvPr>
          <p:cNvSpPr/>
          <p:nvPr/>
        </p:nvSpPr>
        <p:spPr>
          <a:xfrm>
            <a:off x="403339" y="949999"/>
            <a:ext cx="11385321" cy="3113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LAS, Best and Worst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Knowing the EIC-LAS current requirements is key for the SLDO design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the SLDO dominates the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(we need a better name…) power consumption, it is also key to get a power number for that chip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numbers needed for simulation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72BFC7-900A-9ED7-BB5C-0FEDBF7E92F2}"/>
              </a:ext>
            </a:extLst>
          </p:cNvPr>
          <p:cNvSpPr txBox="1"/>
          <p:nvPr/>
        </p:nvSpPr>
        <p:spPr>
          <a:xfrm>
            <a:off x="3525295" y="3560545"/>
            <a:ext cx="9781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272mW</a:t>
            </a:r>
          </a:p>
          <a:p>
            <a:r>
              <a:rPr lang="en-GB" dirty="0"/>
              <a:t>270mW</a:t>
            </a:r>
          </a:p>
          <a:p>
            <a:r>
              <a:rPr lang="en-GB" dirty="0"/>
              <a:t>821mW</a:t>
            </a:r>
          </a:p>
          <a:p>
            <a:r>
              <a:rPr lang="en-GB" dirty="0"/>
              <a:t>360 </a:t>
            </a:r>
            <a:r>
              <a:rPr lang="en-GB" dirty="0" err="1"/>
              <a:t>mW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2796CF-3546-BB77-D215-552DE6D10F7C}"/>
              </a:ext>
            </a:extLst>
          </p:cNvPr>
          <p:cNvSpPr txBox="1"/>
          <p:nvPr/>
        </p:nvSpPr>
        <p:spPr>
          <a:xfrm>
            <a:off x="5304449" y="3560545"/>
            <a:ext cx="10951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449 </a:t>
            </a:r>
            <a:r>
              <a:rPr lang="en-GB" dirty="0" err="1"/>
              <a:t>mW</a:t>
            </a:r>
            <a:endParaRPr lang="en-GB" dirty="0"/>
          </a:p>
          <a:p>
            <a:r>
              <a:rPr lang="en-GB" dirty="0"/>
              <a:t>445 </a:t>
            </a:r>
            <a:r>
              <a:rPr lang="en-GB" dirty="0" err="1"/>
              <a:t>mW</a:t>
            </a:r>
            <a:endParaRPr lang="en-GB" dirty="0"/>
          </a:p>
          <a:p>
            <a:r>
              <a:rPr lang="en-GB" dirty="0"/>
              <a:t>1354 </a:t>
            </a:r>
            <a:r>
              <a:rPr lang="en-GB" dirty="0" err="1"/>
              <a:t>mW</a:t>
            </a:r>
            <a:endParaRPr lang="en-GB" dirty="0"/>
          </a:p>
          <a:p>
            <a:r>
              <a:rPr lang="en-GB" dirty="0"/>
              <a:t>594 </a:t>
            </a:r>
            <a:r>
              <a:rPr lang="en-GB" dirty="0" err="1"/>
              <a:t>mW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D20F23-84BB-032A-82DA-71CED7F13363}"/>
              </a:ext>
            </a:extLst>
          </p:cNvPr>
          <p:cNvSpPr txBox="1"/>
          <p:nvPr/>
        </p:nvSpPr>
        <p:spPr>
          <a:xfrm>
            <a:off x="3349413" y="3192646"/>
            <a:ext cx="132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Expected 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C1031-0DDA-DF5D-44F6-89B997E34A76}"/>
              </a:ext>
            </a:extLst>
          </p:cNvPr>
          <p:cNvSpPr txBox="1"/>
          <p:nvPr/>
        </p:nvSpPr>
        <p:spPr>
          <a:xfrm>
            <a:off x="5314146" y="3191213"/>
            <a:ext cx="87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45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49A67-C0EA-99C1-6E39-0AAC9D586AEF}"/>
              </a:ext>
            </a:extLst>
          </p:cNvPr>
          <p:cNvSpPr txBox="1"/>
          <p:nvPr/>
        </p:nvSpPr>
        <p:spPr>
          <a:xfrm>
            <a:off x="1471730" y="3576946"/>
            <a:ext cx="14927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Services</a:t>
            </a:r>
          </a:p>
          <a:p>
            <a:r>
              <a:rPr lang="en-GB" dirty="0"/>
              <a:t>Global Analog</a:t>
            </a:r>
          </a:p>
          <a:p>
            <a:r>
              <a:rPr lang="en-GB" dirty="0"/>
              <a:t>Global Digital</a:t>
            </a:r>
          </a:p>
          <a:p>
            <a:r>
              <a:rPr lang="en-GB" dirty="0" err="1"/>
              <a:t>Serialisers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717DE-AE01-667F-788F-CCB6A1691E4B}"/>
              </a:ext>
            </a:extLst>
          </p:cNvPr>
          <p:cNvSpPr txBox="1"/>
          <p:nvPr/>
        </p:nvSpPr>
        <p:spPr>
          <a:xfrm>
            <a:off x="4602776" y="2907539"/>
            <a:ext cx="778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Power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A51887-D8EB-B34E-A704-2FFD91932858}"/>
              </a:ext>
            </a:extLst>
          </p:cNvPr>
          <p:cNvSpPr txBox="1"/>
          <p:nvPr/>
        </p:nvSpPr>
        <p:spPr>
          <a:xfrm>
            <a:off x="8592293" y="3560545"/>
            <a:ext cx="9060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206 mA</a:t>
            </a:r>
          </a:p>
          <a:p>
            <a:r>
              <a:rPr lang="en-GB" dirty="0"/>
              <a:t>205 mA</a:t>
            </a:r>
          </a:p>
          <a:p>
            <a:r>
              <a:rPr lang="en-GB" dirty="0"/>
              <a:t>622 mA</a:t>
            </a:r>
          </a:p>
          <a:p>
            <a:r>
              <a:rPr lang="en-GB" dirty="0"/>
              <a:t>300 mA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8100C9-17EF-0CB1-C3C8-695DF21E8DEC}"/>
              </a:ext>
            </a:extLst>
          </p:cNvPr>
          <p:cNvSpPr txBox="1"/>
          <p:nvPr/>
        </p:nvSpPr>
        <p:spPr>
          <a:xfrm>
            <a:off x="10457697" y="3550727"/>
            <a:ext cx="10230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340 mA</a:t>
            </a:r>
          </a:p>
          <a:p>
            <a:r>
              <a:rPr lang="en-GB" dirty="0"/>
              <a:t>337 mA</a:t>
            </a:r>
          </a:p>
          <a:p>
            <a:r>
              <a:rPr lang="en-GB" dirty="0"/>
              <a:t>1026 mA</a:t>
            </a:r>
          </a:p>
          <a:p>
            <a:r>
              <a:rPr lang="en-GB" dirty="0"/>
              <a:t>495 mA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40545F-0EDD-3477-D882-36D1C68F7FC2}"/>
              </a:ext>
            </a:extLst>
          </p:cNvPr>
          <p:cNvSpPr txBox="1"/>
          <p:nvPr/>
        </p:nvSpPr>
        <p:spPr>
          <a:xfrm>
            <a:off x="8416411" y="3192646"/>
            <a:ext cx="132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Expected 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8028F4-E970-C455-DB41-8973D625AF15}"/>
              </a:ext>
            </a:extLst>
          </p:cNvPr>
          <p:cNvSpPr txBox="1"/>
          <p:nvPr/>
        </p:nvSpPr>
        <p:spPr>
          <a:xfrm>
            <a:off x="10381144" y="3191213"/>
            <a:ext cx="876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Max 45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26DD6D-748F-7F2B-17E0-1FFE332FF7AF}"/>
              </a:ext>
            </a:extLst>
          </p:cNvPr>
          <p:cNvSpPr txBox="1"/>
          <p:nvPr/>
        </p:nvSpPr>
        <p:spPr>
          <a:xfrm>
            <a:off x="9669774" y="2907539"/>
            <a:ext cx="899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Current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177339-BF47-9C7A-70EB-5D98656FF36D}"/>
              </a:ext>
            </a:extLst>
          </p:cNvPr>
          <p:cNvSpPr txBox="1"/>
          <p:nvPr/>
        </p:nvSpPr>
        <p:spPr>
          <a:xfrm>
            <a:off x="6249249" y="5144692"/>
            <a:ext cx="5719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Assume 1.2V for </a:t>
            </a:r>
            <a:r>
              <a:rPr lang="en-GB" dirty="0" err="1">
                <a:solidFill>
                  <a:srgbClr val="FF0000"/>
                </a:solidFill>
              </a:rPr>
              <a:t>serialisers</a:t>
            </a:r>
            <a:r>
              <a:rPr lang="en-GB" dirty="0">
                <a:solidFill>
                  <a:srgbClr val="FF0000"/>
                </a:solidFill>
              </a:rPr>
              <a:t> (if we can skip the on-chip LDO)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0DB493-4537-3526-FDB0-283FB7493313}"/>
              </a:ext>
            </a:extLst>
          </p:cNvPr>
          <p:cNvSpPr txBox="1"/>
          <p:nvPr/>
        </p:nvSpPr>
        <p:spPr>
          <a:xfrm>
            <a:off x="6948149" y="2907539"/>
            <a:ext cx="888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Voltage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545B14-2F9F-0111-9053-FF1A4F54A1A4}"/>
              </a:ext>
            </a:extLst>
          </p:cNvPr>
          <p:cNvSpPr txBox="1"/>
          <p:nvPr/>
        </p:nvSpPr>
        <p:spPr>
          <a:xfrm>
            <a:off x="6939332" y="3550726"/>
            <a:ext cx="724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1.32V</a:t>
            </a:r>
          </a:p>
          <a:p>
            <a:r>
              <a:rPr lang="en-GB" dirty="0"/>
              <a:t>1.32V</a:t>
            </a:r>
          </a:p>
          <a:p>
            <a:r>
              <a:rPr lang="en-GB" dirty="0"/>
              <a:t>1.32V</a:t>
            </a:r>
          </a:p>
          <a:p>
            <a:r>
              <a:rPr lang="en-GB" dirty="0"/>
              <a:t>1.2V</a:t>
            </a:r>
          </a:p>
        </p:txBody>
      </p:sp>
    </p:spTree>
    <p:extLst>
      <p:ext uri="{BB962C8B-B14F-4D97-AF65-F5344CB8AC3E}">
        <p14:creationId xmlns:p14="http://schemas.microsoft.com/office/powerpoint/2010/main" val="3913379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61AEF2-6921-7161-148E-F38D3AF065C5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Ancillary Chip Adjustability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78A813-0E0B-FB9C-2221-B8A976369F3E}"/>
              </a:ext>
            </a:extLst>
          </p:cNvPr>
          <p:cNvSpPr/>
          <p:nvPr/>
        </p:nvSpPr>
        <p:spPr>
          <a:xfrm>
            <a:off x="403339" y="949999"/>
            <a:ext cx="11385321" cy="3421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8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Programmable Output Voltage</a:t>
            </a: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 to earlier presentations (v7 and before), need to simulate case where GA=GD=Services=1.32V and </a:t>
            </a:r>
            <a:r>
              <a:rPr lang="en-GB" sz="20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Serialiser</a:t>
            </a: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=1.2V. Requires adjustable SLDO output.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we also want some control over SLDO output to allow adjustment in real world, prefer to implement real circuit.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 variable resistor (4bit) to allow this. Should give swing between 1.1 – 1.5V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E180DF-42C7-7C1C-47D4-FFBE6DA59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400" y="3294407"/>
            <a:ext cx="5672394" cy="29731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8A6B77-671D-DF70-0A48-3429B69CB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329" y="3429000"/>
            <a:ext cx="2745159" cy="28027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B6BA47-966C-FD4E-12A7-2146C38EFF98}"/>
              </a:ext>
            </a:extLst>
          </p:cNvPr>
          <p:cNvCxnSpPr>
            <a:cxnSpLocks/>
          </p:cNvCxnSpPr>
          <p:nvPr/>
        </p:nvCxnSpPr>
        <p:spPr>
          <a:xfrm>
            <a:off x="5368488" y="4845325"/>
            <a:ext cx="2463948" cy="4286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9EAAB2F3-2A64-DF66-CA65-707D2D1979D6}"/>
              </a:ext>
            </a:extLst>
          </p:cNvPr>
          <p:cNvSpPr/>
          <p:nvPr/>
        </p:nvSpPr>
        <p:spPr>
          <a:xfrm>
            <a:off x="7764721" y="4627418"/>
            <a:ext cx="548006" cy="16043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1045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59E85F-170D-B94D-BA35-E3F2E3C164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26" t="60182"/>
          <a:stretch/>
        </p:blipFill>
        <p:spPr>
          <a:xfrm>
            <a:off x="3624146" y="4127252"/>
            <a:ext cx="8567854" cy="2730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A39C34-E01A-FD49-8603-2E8AE6BB5606}"/>
              </a:ext>
            </a:extLst>
          </p:cNvPr>
          <p:cNvSpPr txBox="1"/>
          <p:nvPr/>
        </p:nvSpPr>
        <p:spPr>
          <a:xfrm>
            <a:off x="1266345" y="2160730"/>
            <a:ext cx="877358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-160" normalizeH="0" baseline="0" noProof="0" dirty="0" err="1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AncASIC</a:t>
            </a:r>
            <a:r>
              <a:rPr kumimoji="0" lang="en-US" sz="4800" b="1" i="0" u="none" strike="noStrike" kern="1200" cap="none" spc="-16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Power Consumption</a:t>
            </a:r>
            <a:endParaRPr kumimoji="0" lang="en-US" sz="4800" b="1" i="0" u="none" strike="noStrike" kern="120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DA41C-8BD1-2C47-A5C2-2F23DC884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042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B4E796-E116-F1ED-077C-75DE7852BF24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Increased Realism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CE2412-EC60-54ED-A5E3-64629C89313D}"/>
              </a:ext>
            </a:extLst>
          </p:cNvPr>
          <p:cNvSpPr/>
          <p:nvPr/>
        </p:nvSpPr>
        <p:spPr>
          <a:xfrm>
            <a:off x="272655" y="2269426"/>
            <a:ext cx="6089824" cy="2528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Packaging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number of pads per supply based on EM limits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Assume Max condition and 20% shunt overhead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Iout</a:t>
            </a: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must equal </a:t>
            </a: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Iin</a:t>
            </a: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cover case where all current is shunted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N.B. These are only the supply pads</a:t>
            </a: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Does not includes controls, NVG, Slow Control etc.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FF93404-7DA1-24B0-7CC2-E7E0F793B791}"/>
              </a:ext>
            </a:extLst>
          </p:cNvPr>
          <p:cNvGraphicFramePr>
            <a:graphicFrameLocks noGrp="1"/>
          </p:cNvGraphicFramePr>
          <p:nvPr/>
        </p:nvGraphicFramePr>
        <p:xfrm>
          <a:off x="2698866" y="4798323"/>
          <a:ext cx="3748116" cy="204216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78924">
                  <a:extLst>
                    <a:ext uri="{9D8B030D-6E8A-4147-A177-3AD203B41FA5}">
                      <a16:colId xmlns:a16="http://schemas.microsoft.com/office/drawing/2014/main" val="2986833248"/>
                    </a:ext>
                  </a:extLst>
                </a:gridCol>
                <a:gridCol w="1234596">
                  <a:extLst>
                    <a:ext uri="{9D8B030D-6E8A-4147-A177-3AD203B41FA5}">
                      <a16:colId xmlns:a16="http://schemas.microsoft.com/office/drawing/2014/main" val="2129505545"/>
                    </a:ext>
                  </a:extLst>
                </a:gridCol>
                <a:gridCol w="1234596">
                  <a:extLst>
                    <a:ext uri="{9D8B030D-6E8A-4147-A177-3AD203B41FA5}">
                      <a16:colId xmlns:a16="http://schemas.microsoft.com/office/drawing/2014/main" val="2057848574"/>
                    </a:ext>
                  </a:extLst>
                </a:gridCol>
              </a:tblGrid>
              <a:tr h="467441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Supply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Current (mA)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Pads Required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935690"/>
                  </a:ext>
                </a:extLst>
              </a:tr>
              <a:tr h="289519">
                <a:tc>
                  <a:txBody>
                    <a:bodyPr/>
                    <a:lstStyle/>
                    <a:p>
                      <a:r>
                        <a:rPr lang="en-GB" sz="1400" dirty="0" err="1"/>
                        <a:t>Iin</a:t>
                      </a:r>
                      <a:r>
                        <a:rPr lang="en-GB" sz="1400" dirty="0"/>
                        <a:t>/</a:t>
                      </a:r>
                      <a:r>
                        <a:rPr lang="en-GB" sz="1400" dirty="0" err="1"/>
                        <a:t>Iout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15/15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217276"/>
                  </a:ext>
                </a:extLst>
              </a:tr>
              <a:tr h="289519">
                <a:tc>
                  <a:txBody>
                    <a:bodyPr/>
                    <a:lstStyle/>
                    <a:p>
                      <a:r>
                        <a:rPr lang="en-GB" sz="1400" dirty="0"/>
                        <a:t>GAVDD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01620"/>
                  </a:ext>
                </a:extLst>
              </a:tr>
              <a:tr h="289519">
                <a:tc>
                  <a:txBody>
                    <a:bodyPr/>
                    <a:lstStyle/>
                    <a:p>
                      <a:r>
                        <a:rPr lang="en-GB" sz="1400" dirty="0"/>
                        <a:t>GDVDD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59453"/>
                  </a:ext>
                </a:extLst>
              </a:tr>
              <a:tr h="289519">
                <a:tc>
                  <a:txBody>
                    <a:bodyPr/>
                    <a:lstStyle/>
                    <a:p>
                      <a:r>
                        <a:rPr lang="en-GB" sz="1400" dirty="0"/>
                        <a:t>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31784"/>
                  </a:ext>
                </a:extLst>
              </a:tr>
              <a:tr h="289519">
                <a:tc>
                  <a:txBody>
                    <a:bodyPr/>
                    <a:lstStyle/>
                    <a:p>
                      <a:r>
                        <a:rPr lang="en-GB" sz="1400" dirty="0" err="1"/>
                        <a:t>Serialiser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2849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5B026C5A-DD56-892C-9AED-4A0D88F41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196" y="1125523"/>
            <a:ext cx="5164808" cy="19255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EDCFE91-C812-9543-6B83-9289F8FB6FD3}"/>
              </a:ext>
            </a:extLst>
          </p:cNvPr>
          <p:cNvSpPr/>
          <p:nvPr/>
        </p:nvSpPr>
        <p:spPr>
          <a:xfrm>
            <a:off x="272655" y="1125523"/>
            <a:ext cx="6089824" cy="1143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an “</a:t>
            </a:r>
            <a:r>
              <a:rPr lang="en-GB" sz="2400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4x SLDO plus OVP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NVG, slow control, </a:t>
            </a: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SLDO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0D58DC-7841-F02C-7394-35A6E4988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073" y="3310491"/>
            <a:ext cx="4999931" cy="33311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D43799-2C59-69E6-8949-5B61D7F111FB}"/>
              </a:ext>
            </a:extLst>
          </p:cNvPr>
          <p:cNvSpPr txBox="1"/>
          <p:nvPr/>
        </p:nvSpPr>
        <p:spPr>
          <a:xfrm>
            <a:off x="10566400" y="2681783"/>
            <a:ext cx="1157604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ANC_ASIC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C5C4B2-664B-9C6B-0F14-01055FDACB04}"/>
              </a:ext>
            </a:extLst>
          </p:cNvPr>
          <p:cNvSpPr txBox="1"/>
          <p:nvPr/>
        </p:nvSpPr>
        <p:spPr>
          <a:xfrm>
            <a:off x="9493134" y="6266219"/>
            <a:ext cx="2230870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ANC_ASIC_packaged</a:t>
            </a:r>
            <a:endParaRPr lang="en-GB" b="1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BAE60DD-0753-75E1-FEE6-2C72902718A8}"/>
              </a:ext>
            </a:extLst>
          </p:cNvPr>
          <p:cNvCxnSpPr>
            <a:cxnSpLocks/>
          </p:cNvCxnSpPr>
          <p:nvPr/>
        </p:nvCxnSpPr>
        <p:spPr>
          <a:xfrm flipH="1">
            <a:off x="9744364" y="3051115"/>
            <a:ext cx="864205" cy="1747208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39933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24A714-21BC-D0CA-20A9-4BB518FA92AC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Power Consumption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0CCC53-815B-87F4-139D-EB36A9575842}"/>
              </a:ext>
            </a:extLst>
          </p:cNvPr>
          <p:cNvSpPr/>
          <p:nvPr/>
        </p:nvSpPr>
        <p:spPr>
          <a:xfrm>
            <a:off x="403340" y="949999"/>
            <a:ext cx="1905752" cy="268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1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Engineering Specification Review</a:t>
            </a:r>
            <a:endParaRPr lang="en-GB" sz="11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consumption numbers for MOSAIX were updated in the engineering review.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1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1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1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1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1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9E4D36-9FE4-6D8E-7571-45B5A16C4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423" y="1034813"/>
            <a:ext cx="9752577" cy="546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84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9E7847-4EF5-8D18-682C-1242D5087880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Towards Increased Realism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B74494-B15C-BE85-4F37-356C810311ED}"/>
              </a:ext>
            </a:extLst>
          </p:cNvPr>
          <p:cNvSpPr/>
          <p:nvPr/>
        </p:nvSpPr>
        <p:spPr>
          <a:xfrm>
            <a:off x="403340" y="949999"/>
            <a:ext cx="4511559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0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FPC Trace Resistance</a:t>
            </a: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input and output trace resistance provided by Marcello – 94.6mOhm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sz="20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Loads</a:t>
            </a: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Unknown, so using: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capSerialiser</a:t>
            </a: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10nF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capServices</a:t>
            </a: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100nF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capGlobalAnalog</a:t>
            </a: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1uF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capGlobalDigital</a:t>
            </a: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10uF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2000" b="1" spc="-100" dirty="0">
              <a:solidFill>
                <a:srgbClr val="1E5D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2" fontAlgn="base">
              <a:spcAft>
                <a:spcPts val="1000"/>
              </a:spcAft>
            </a:pPr>
            <a:r>
              <a:rPr lang="en-GB" sz="20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R3 Values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Ideal (no tolerance or E series)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Tolerance and non-ideal value will reduce power efficiency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26AC3-B217-5D80-4A94-E32FD61436A4}"/>
              </a:ext>
            </a:extLst>
          </p:cNvPr>
          <p:cNvSpPr txBox="1"/>
          <p:nvPr/>
        </p:nvSpPr>
        <p:spPr>
          <a:xfrm>
            <a:off x="4914899" y="949999"/>
            <a:ext cx="6098720" cy="1020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0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Decoupling</a:t>
            </a: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10uF Line Decoupling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100nf Load Decoupling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48E52D-3D59-83DB-56AE-745AFE65D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150" y="2265978"/>
            <a:ext cx="6739121" cy="441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074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C43DE1-CBE3-EDDD-C9EA-D7C2B8AF98FD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Overcurrent Protection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E631E1-E628-9509-2DA2-121A8EC05678}"/>
              </a:ext>
            </a:extLst>
          </p:cNvPr>
          <p:cNvSpPr/>
          <p:nvPr/>
        </p:nvSpPr>
        <p:spPr>
          <a:xfrm>
            <a:off x="403340" y="949999"/>
            <a:ext cx="5840442" cy="5021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Over-current protection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from that described in </a:t>
            </a: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this paper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under-shunt condition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 limit by output voltage reduction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 some short circuit current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more traditional LDO overcurrent protection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under-shunt condition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pass transistor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Effectively make output high impedance, and shunt behaves like an open circuit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transient immunity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FE48BB-FC58-4B0E-D707-8E9ADB5CC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757" y="2071903"/>
            <a:ext cx="6317673" cy="1985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8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F1F682-CECC-86DE-657B-4DCC036E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916" y="2511777"/>
            <a:ext cx="7458004" cy="408575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A30DBF-62D1-8E68-3730-F647E03B8B36}"/>
              </a:ext>
            </a:extLst>
          </p:cNvPr>
          <p:cNvSpPr/>
          <p:nvPr/>
        </p:nvSpPr>
        <p:spPr>
          <a:xfrm>
            <a:off x="403339" y="949999"/>
            <a:ext cx="4226577" cy="5852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Over-current protection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more traditional LDO overcurrent protection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 under-shunt condition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pass transistor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Effectively make output high impedance, and shunt behaves like an open circuit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transient immunity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Locks into overcurrent state until reset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TMR protection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Pull-ups for default operation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9232E5-0943-03CB-2637-ED07376AB671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Overcurrent Protection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A22E35-6E75-6C95-9D98-E5E75B32FB8E}"/>
              </a:ext>
            </a:extLst>
          </p:cNvPr>
          <p:cNvSpPr/>
          <p:nvPr/>
        </p:nvSpPr>
        <p:spPr>
          <a:xfrm>
            <a:off x="5440216" y="3637431"/>
            <a:ext cx="2115128" cy="1349023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1400" dirty="0">
                <a:solidFill>
                  <a:srgbClr val="FFFF00"/>
                </a:solidFill>
              </a:rPr>
              <a:t>Overcurrent Detection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89DC7A-243C-A12E-AC36-15782E73BEBF}"/>
              </a:ext>
            </a:extLst>
          </p:cNvPr>
          <p:cNvSpPr/>
          <p:nvPr/>
        </p:nvSpPr>
        <p:spPr>
          <a:xfrm>
            <a:off x="4705925" y="5152709"/>
            <a:ext cx="2849420" cy="1349023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1400" dirty="0">
                <a:solidFill>
                  <a:srgbClr val="FFFF00"/>
                </a:solidFill>
              </a:rPr>
              <a:t>Transient Protection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9DBB99-5343-B698-E8DD-815E4E342A82}"/>
              </a:ext>
            </a:extLst>
          </p:cNvPr>
          <p:cNvSpPr/>
          <p:nvPr/>
        </p:nvSpPr>
        <p:spPr>
          <a:xfrm>
            <a:off x="8866907" y="4311942"/>
            <a:ext cx="1496292" cy="840767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1400" dirty="0">
                <a:solidFill>
                  <a:srgbClr val="FFFF00"/>
                </a:solidFill>
              </a:rPr>
              <a:t>TMR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3A86A6-449C-CEAF-8D54-31A56AFA62CF}"/>
              </a:ext>
            </a:extLst>
          </p:cNvPr>
          <p:cNvSpPr/>
          <p:nvPr/>
        </p:nvSpPr>
        <p:spPr>
          <a:xfrm>
            <a:off x="7864762" y="5305109"/>
            <a:ext cx="1496292" cy="1196623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GB" sz="1400" dirty="0">
                <a:solidFill>
                  <a:srgbClr val="FFFF00"/>
                </a:solidFill>
              </a:rPr>
              <a:t>Defaults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073598-969D-15EF-65BE-C732F6EBD660}"/>
              </a:ext>
            </a:extLst>
          </p:cNvPr>
          <p:cNvSpPr/>
          <p:nvPr/>
        </p:nvSpPr>
        <p:spPr>
          <a:xfrm>
            <a:off x="10477413" y="3789831"/>
            <a:ext cx="864841" cy="2600550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GB" sz="1400" dirty="0">
                <a:solidFill>
                  <a:srgbClr val="FFFF00"/>
                </a:solidFill>
              </a:rPr>
              <a:t>Voltage buffer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0F00C0-E84E-E743-9CE2-117FD370133F}"/>
              </a:ext>
            </a:extLst>
          </p:cNvPr>
          <p:cNvSpPr/>
          <p:nvPr/>
        </p:nvSpPr>
        <p:spPr>
          <a:xfrm>
            <a:off x="7688820" y="3879885"/>
            <a:ext cx="1063873" cy="1349024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sz="1400" dirty="0">
                <a:solidFill>
                  <a:srgbClr val="FFFF00"/>
                </a:solidFill>
              </a:rPr>
              <a:t>Register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A8DFFD-4428-780F-7508-0E331FA5AF7B}"/>
              </a:ext>
            </a:extLst>
          </p:cNvPr>
          <p:cNvSpPr/>
          <p:nvPr/>
        </p:nvSpPr>
        <p:spPr>
          <a:xfrm>
            <a:off x="11422901" y="4376853"/>
            <a:ext cx="584372" cy="1237674"/>
          </a:xfrm>
          <a:prstGeom prst="rect">
            <a:avLst/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r>
              <a:rPr lang="en-GB" sz="1400" dirty="0">
                <a:solidFill>
                  <a:srgbClr val="FFFF00"/>
                </a:solidFill>
              </a:rPr>
              <a:t>PT Short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C4BDC9-2DFA-7E13-C97A-3CD8300E1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9241" y="252896"/>
            <a:ext cx="3486788" cy="2127613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09968DA-00DC-8E09-5EDF-78A3F8B4A2E4}"/>
              </a:ext>
            </a:extLst>
          </p:cNvPr>
          <p:cNvCxnSpPr>
            <a:cxnSpLocks/>
          </p:cNvCxnSpPr>
          <p:nvPr/>
        </p:nvCxnSpPr>
        <p:spPr>
          <a:xfrm flipH="1" flipV="1">
            <a:off x="9664614" y="849745"/>
            <a:ext cx="2333026" cy="3527108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7363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37BD25-5C92-CD67-888D-716A873D6579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B29068-C57B-0063-5502-1D0018EF7F60}"/>
              </a:ext>
            </a:extLst>
          </p:cNvPr>
          <p:cNvSpPr/>
          <p:nvPr/>
        </p:nvSpPr>
        <p:spPr>
          <a:xfrm>
            <a:off x="403339" y="949999"/>
            <a:ext cx="5350916" cy="4221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0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Boundary Conditions</a:t>
            </a: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Conditions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RSU LAS – Expected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RSU LAS – Max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MOSAIX (12 RSU) – Expected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Modes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0: SLDOs disabled at startup and turned on individually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1: SLDOs enabled at start-up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+10% shunt overhead based on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https://cds.cern.ch/record/2292628/files/CR2017_385.pdf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6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E65A2-07DA-391B-71E8-EAC562F4D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666" y="174656"/>
            <a:ext cx="5062312" cy="3254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24FFE0-A2BC-A1F2-366A-CED72B24A7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666" y="3550398"/>
            <a:ext cx="5059421" cy="3252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E8FF0B-E076-9C47-B1D9-9AAD75F19AAF}"/>
              </a:ext>
            </a:extLst>
          </p:cNvPr>
          <p:cNvSpPr txBox="1"/>
          <p:nvPr/>
        </p:nvSpPr>
        <p:spPr>
          <a:xfrm>
            <a:off x="6559666" y="6433551"/>
            <a:ext cx="113188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621D4-BC68-93BA-4010-5AB0BF68B98B}"/>
              </a:ext>
            </a:extLst>
          </p:cNvPr>
          <p:cNvSpPr txBox="1"/>
          <p:nvPr/>
        </p:nvSpPr>
        <p:spPr>
          <a:xfrm>
            <a:off x="6559666" y="3055412"/>
            <a:ext cx="113188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1</a:t>
            </a:r>
          </a:p>
        </p:txBody>
      </p:sp>
    </p:spTree>
    <p:extLst>
      <p:ext uri="{BB962C8B-B14F-4D97-AF65-F5344CB8AC3E}">
        <p14:creationId xmlns:p14="http://schemas.microsoft.com/office/powerpoint/2010/main" val="27673996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37BD25-5C92-CD67-888D-716A873D6579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B29068-C57B-0063-5502-1D0018EF7F60}"/>
              </a:ext>
            </a:extLst>
          </p:cNvPr>
          <p:cNvSpPr/>
          <p:nvPr/>
        </p:nvSpPr>
        <p:spPr>
          <a:xfrm>
            <a:off x="403339" y="949999"/>
            <a:ext cx="5350916" cy="4190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tm,wp,ws,wo,wz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tm,wp,ws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tm,wp,ws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BJT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tm,wp,ws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-20, 30, 60, 105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540 corners / 2 Modes / 3 Conditions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3240 combinations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E65A2-07DA-391B-71E8-EAC562F4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666" y="174656"/>
            <a:ext cx="5062312" cy="3254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24FFE0-A2BC-A1F2-366A-CED72B24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666" y="3550398"/>
            <a:ext cx="5059421" cy="3252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E8FF0B-E076-9C47-B1D9-9AAD75F19AAF}"/>
              </a:ext>
            </a:extLst>
          </p:cNvPr>
          <p:cNvSpPr txBox="1"/>
          <p:nvPr/>
        </p:nvSpPr>
        <p:spPr>
          <a:xfrm>
            <a:off x="6559666" y="6433551"/>
            <a:ext cx="113188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621D4-BC68-93BA-4010-5AB0BF68B98B}"/>
              </a:ext>
            </a:extLst>
          </p:cNvPr>
          <p:cNvSpPr txBox="1"/>
          <p:nvPr/>
        </p:nvSpPr>
        <p:spPr>
          <a:xfrm>
            <a:off x="6559666" y="3055412"/>
            <a:ext cx="113188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1</a:t>
            </a:r>
          </a:p>
        </p:txBody>
      </p:sp>
    </p:spTree>
    <p:extLst>
      <p:ext uri="{BB962C8B-B14F-4D97-AF65-F5344CB8AC3E}">
        <p14:creationId xmlns:p14="http://schemas.microsoft.com/office/powerpoint/2010/main" val="2130499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37BD25-5C92-CD67-888D-716A873D6579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B29068-C57B-0063-5502-1D0018EF7F60}"/>
              </a:ext>
            </a:extLst>
          </p:cNvPr>
          <p:cNvSpPr/>
          <p:nvPr/>
        </p:nvSpPr>
        <p:spPr>
          <a:xfrm>
            <a:off x="403338" y="949999"/>
            <a:ext cx="5997461" cy="566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 Specifications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Voltages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vGlobalAnalog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1.28-1.37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vGlobalDigital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1.28-1.37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vServices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1.28-1.37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vSerialiser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1.15 – 1.25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Percentage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vGlobalAnalog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5-15%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vGlobalDigital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5-15%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vServices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20-25% (min 10mA)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vSerialiser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5-15%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Dropout Voltage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vGlobalAnalog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0.175 – 0.25V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vGlobalDigital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0.175 – 0.25V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vServices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0.175 – 0.25V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vSerialiser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0.3 – 0.35V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Power &lt;35% of Load Power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E65A2-07DA-391B-71E8-EAC562F4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666" y="174656"/>
            <a:ext cx="5062312" cy="3254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24FFE0-A2BC-A1F2-366A-CED72B24A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666" y="3550398"/>
            <a:ext cx="5059421" cy="3252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E8FF0B-E076-9C47-B1D9-9AAD75F19AAF}"/>
              </a:ext>
            </a:extLst>
          </p:cNvPr>
          <p:cNvSpPr txBox="1"/>
          <p:nvPr/>
        </p:nvSpPr>
        <p:spPr>
          <a:xfrm>
            <a:off x="6559666" y="6433551"/>
            <a:ext cx="113188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E621D4-BC68-93BA-4010-5AB0BF68B98B}"/>
              </a:ext>
            </a:extLst>
          </p:cNvPr>
          <p:cNvSpPr txBox="1"/>
          <p:nvPr/>
        </p:nvSpPr>
        <p:spPr>
          <a:xfrm>
            <a:off x="6559666" y="3055412"/>
            <a:ext cx="1131882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1</a:t>
            </a:r>
          </a:p>
        </p:txBody>
      </p:sp>
    </p:spTree>
    <p:extLst>
      <p:ext uri="{BB962C8B-B14F-4D97-AF65-F5344CB8AC3E}">
        <p14:creationId xmlns:p14="http://schemas.microsoft.com/office/powerpoint/2010/main" val="49117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A3918DE-8432-C0CD-AAB7-AE04EC9F1703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D2C49-FA1F-9330-D89F-38A97ECF79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425"/>
          <a:stretch/>
        </p:blipFill>
        <p:spPr>
          <a:xfrm>
            <a:off x="818870" y="1828873"/>
            <a:ext cx="4316584" cy="2781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9DF45-6D96-868B-177C-EB82AE460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910" y="4610561"/>
            <a:ext cx="3094182" cy="21174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79937B-2868-D4D4-14E2-FC4401363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6909" y="2404461"/>
            <a:ext cx="3094182" cy="21119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A60CBF-57F5-19B2-1A71-C6CB34174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6909" y="180558"/>
            <a:ext cx="3094182" cy="20866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759E68B-E58D-6936-E894-D78C484A50B2}"/>
              </a:ext>
            </a:extLst>
          </p:cNvPr>
          <p:cNvSpPr/>
          <p:nvPr/>
        </p:nvSpPr>
        <p:spPr>
          <a:xfrm>
            <a:off x="403338" y="949999"/>
            <a:ext cx="5997461" cy="1359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Device Checks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7055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8131A-1511-C9A2-ACDF-0EF7F39DB8C2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1945CB-B0CF-E052-CA26-B72A57313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73" y="949999"/>
            <a:ext cx="11301454" cy="55701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CD1FA1-5B54-8017-B425-8B6C289DDCC1}"/>
              </a:ext>
            </a:extLst>
          </p:cNvPr>
          <p:cNvSpPr txBox="1"/>
          <p:nvPr/>
        </p:nvSpPr>
        <p:spPr>
          <a:xfrm>
            <a:off x="3236180" y="1534774"/>
            <a:ext cx="1240404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Supply Ramping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A64F8-4235-9AE1-FC56-05ADA0C4F0A1}"/>
              </a:ext>
            </a:extLst>
          </p:cNvPr>
          <p:cNvSpPr txBox="1"/>
          <p:nvPr/>
        </p:nvSpPr>
        <p:spPr>
          <a:xfrm>
            <a:off x="4008782" y="2442714"/>
            <a:ext cx="769952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GD Start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7128D9-9A67-0F4C-391D-D7398E80C184}"/>
              </a:ext>
            </a:extLst>
          </p:cNvPr>
          <p:cNvSpPr txBox="1"/>
          <p:nvPr/>
        </p:nvSpPr>
        <p:spPr>
          <a:xfrm>
            <a:off x="4328159" y="3245652"/>
            <a:ext cx="769952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GA Start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EE7C42-1E85-AAA8-8BED-7E9255BC6D5B}"/>
              </a:ext>
            </a:extLst>
          </p:cNvPr>
          <p:cNvSpPr txBox="1"/>
          <p:nvPr/>
        </p:nvSpPr>
        <p:spPr>
          <a:xfrm>
            <a:off x="4546157" y="4048590"/>
            <a:ext cx="1075415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Services Start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58942B-67F8-8C16-33D5-52CB124335B6}"/>
              </a:ext>
            </a:extLst>
          </p:cNvPr>
          <p:cNvSpPr txBox="1"/>
          <p:nvPr/>
        </p:nvSpPr>
        <p:spPr>
          <a:xfrm>
            <a:off x="3474720" y="4868392"/>
            <a:ext cx="1146313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err="1">
                <a:solidFill>
                  <a:srgbClr val="FF0000"/>
                </a:solidFill>
              </a:rPr>
              <a:t>Serialiser</a:t>
            </a:r>
            <a:r>
              <a:rPr lang="en-GB" sz="1200" b="1" dirty="0">
                <a:solidFill>
                  <a:srgbClr val="FF0000"/>
                </a:solidFill>
              </a:rPr>
              <a:t> Start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77BB11-A289-08D4-E48A-207F036EDC8B}"/>
              </a:ext>
            </a:extLst>
          </p:cNvPr>
          <p:cNvSpPr txBox="1"/>
          <p:nvPr/>
        </p:nvSpPr>
        <p:spPr>
          <a:xfrm>
            <a:off x="3927944" y="5671330"/>
            <a:ext cx="973371" cy="276999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Overcurrent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6760DA-9CE7-7FFE-09AE-C5CB73B63301}"/>
              </a:ext>
            </a:extLst>
          </p:cNvPr>
          <p:cNvSpPr txBox="1"/>
          <p:nvPr/>
        </p:nvSpPr>
        <p:spPr>
          <a:xfrm>
            <a:off x="7364234" y="1129963"/>
            <a:ext cx="825610" cy="461665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</a:rPr>
              <a:t>Corners (partial)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08B9E0-1BE2-945B-B574-63202B1F2ECD}"/>
              </a:ext>
            </a:extLst>
          </p:cNvPr>
          <p:cNvSpPr txBox="1"/>
          <p:nvPr/>
        </p:nvSpPr>
        <p:spPr>
          <a:xfrm>
            <a:off x="8636001" y="6493587"/>
            <a:ext cx="3555999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MODE 0 – overcurrent on </a:t>
            </a:r>
            <a:r>
              <a:rPr lang="en-GB" b="1" dirty="0" err="1">
                <a:solidFill>
                  <a:srgbClr val="FF0000"/>
                </a:solidFill>
              </a:rPr>
              <a:t>serialiser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32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0366475-FE26-17B0-E408-89C8F5828BD6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2C4378-BA40-C94B-1D17-47B6C55E5BEB}"/>
              </a:ext>
            </a:extLst>
          </p:cNvPr>
          <p:cNvSpPr/>
          <p:nvPr/>
        </p:nvSpPr>
        <p:spPr>
          <a:xfrm>
            <a:off x="403338" y="949999"/>
            <a:ext cx="5997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 0 - Typical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F2D429-AD97-3C04-B8F9-F7C5DECFAE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340" y="1505412"/>
            <a:ext cx="6092609" cy="38471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22AABC-D5F2-DEB9-C0D9-16AB1FB14A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9042"/>
          <a:stretch/>
        </p:blipFill>
        <p:spPr>
          <a:xfrm>
            <a:off x="6600233" y="1505412"/>
            <a:ext cx="3181076" cy="38503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6708FB-1818-9A0A-8B1F-F19A5E9774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588"/>
          <a:stretch/>
        </p:blipFill>
        <p:spPr>
          <a:xfrm>
            <a:off x="9656928" y="1505412"/>
            <a:ext cx="1894385" cy="3847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DD4887-E7FE-7264-4F47-2DFB790FB89C}"/>
              </a:ext>
            </a:extLst>
          </p:cNvPr>
          <p:cNvSpPr/>
          <p:nvPr/>
        </p:nvSpPr>
        <p:spPr>
          <a:xfrm>
            <a:off x="7880483" y="6538942"/>
            <a:ext cx="43576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12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for Mode 0 Max and Mode 1 </a:t>
            </a:r>
            <a:r>
              <a:rPr lang="en-GB" sz="1200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</a:t>
            </a:r>
            <a:r>
              <a:rPr lang="en-GB" sz="12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Max (see back up slides)</a:t>
            </a:r>
            <a:endParaRPr lang="en-GB" sz="105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3972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0F272B-A998-5CF3-0D5F-7D036DD3B03F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B678100-EEB8-90C9-4B1D-2A2F76596C50}"/>
              </a:ext>
            </a:extLst>
          </p:cNvPr>
          <p:cNvGraphicFramePr>
            <a:graphicFrameLocks noGrp="1"/>
          </p:cNvGraphicFramePr>
          <p:nvPr/>
        </p:nvGraphicFramePr>
        <p:xfrm>
          <a:off x="403340" y="1623508"/>
          <a:ext cx="11043807" cy="3122295"/>
        </p:xfrm>
        <a:graphic>
          <a:graphicData uri="http://schemas.openxmlformats.org/drawingml/2006/table">
            <a:tbl>
              <a:tblPr/>
              <a:tblGrid>
                <a:gridCol w="2504943">
                  <a:extLst>
                    <a:ext uri="{9D8B030D-6E8A-4147-A177-3AD203B41FA5}">
                      <a16:colId xmlns:a16="http://schemas.microsoft.com/office/drawing/2014/main" val="3565411039"/>
                    </a:ext>
                  </a:extLst>
                </a:gridCol>
                <a:gridCol w="1228840">
                  <a:extLst>
                    <a:ext uri="{9D8B030D-6E8A-4147-A177-3AD203B41FA5}">
                      <a16:colId xmlns:a16="http://schemas.microsoft.com/office/drawing/2014/main" val="3125110190"/>
                    </a:ext>
                  </a:extLst>
                </a:gridCol>
                <a:gridCol w="787718">
                  <a:extLst>
                    <a:ext uri="{9D8B030D-6E8A-4147-A177-3AD203B41FA5}">
                      <a16:colId xmlns:a16="http://schemas.microsoft.com/office/drawing/2014/main" val="1801470026"/>
                    </a:ext>
                  </a:extLst>
                </a:gridCol>
                <a:gridCol w="787718">
                  <a:extLst>
                    <a:ext uri="{9D8B030D-6E8A-4147-A177-3AD203B41FA5}">
                      <a16:colId xmlns:a16="http://schemas.microsoft.com/office/drawing/2014/main" val="3976202668"/>
                    </a:ext>
                  </a:extLst>
                </a:gridCol>
                <a:gridCol w="787718">
                  <a:extLst>
                    <a:ext uri="{9D8B030D-6E8A-4147-A177-3AD203B41FA5}">
                      <a16:colId xmlns:a16="http://schemas.microsoft.com/office/drawing/2014/main" val="3016679449"/>
                    </a:ext>
                  </a:extLst>
                </a:gridCol>
                <a:gridCol w="897998">
                  <a:extLst>
                    <a:ext uri="{9D8B030D-6E8A-4147-A177-3AD203B41FA5}">
                      <a16:colId xmlns:a16="http://schemas.microsoft.com/office/drawing/2014/main" val="3501414052"/>
                    </a:ext>
                  </a:extLst>
                </a:gridCol>
                <a:gridCol w="787718">
                  <a:extLst>
                    <a:ext uri="{9D8B030D-6E8A-4147-A177-3AD203B41FA5}">
                      <a16:colId xmlns:a16="http://schemas.microsoft.com/office/drawing/2014/main" val="1650294060"/>
                    </a:ext>
                  </a:extLst>
                </a:gridCol>
                <a:gridCol w="787718">
                  <a:extLst>
                    <a:ext uri="{9D8B030D-6E8A-4147-A177-3AD203B41FA5}">
                      <a16:colId xmlns:a16="http://schemas.microsoft.com/office/drawing/2014/main" val="3942936099"/>
                    </a:ext>
                  </a:extLst>
                </a:gridCol>
                <a:gridCol w="787718">
                  <a:extLst>
                    <a:ext uri="{9D8B030D-6E8A-4147-A177-3AD203B41FA5}">
                      <a16:colId xmlns:a16="http://schemas.microsoft.com/office/drawing/2014/main" val="3220694214"/>
                    </a:ext>
                  </a:extLst>
                </a:gridCol>
                <a:gridCol w="551403">
                  <a:extLst>
                    <a:ext uri="{9D8B030D-6E8A-4147-A177-3AD203B41FA5}">
                      <a16:colId xmlns:a16="http://schemas.microsoft.com/office/drawing/2014/main" val="172168472"/>
                    </a:ext>
                  </a:extLst>
                </a:gridCol>
                <a:gridCol w="582912">
                  <a:extLst>
                    <a:ext uri="{9D8B030D-6E8A-4147-A177-3AD203B41FA5}">
                      <a16:colId xmlns:a16="http://schemas.microsoft.com/office/drawing/2014/main" val="3503635911"/>
                    </a:ext>
                  </a:extLst>
                </a:gridCol>
                <a:gridCol w="551403">
                  <a:extLst>
                    <a:ext uri="{9D8B030D-6E8A-4147-A177-3AD203B41FA5}">
                      <a16:colId xmlns:a16="http://schemas.microsoft.com/office/drawing/2014/main" val="260606787"/>
                    </a:ext>
                  </a:extLst>
                </a:gridCol>
              </a:tblGrid>
              <a:tr h="19050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EIC-LAS, AncASIC and Total Power (mW)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MODE 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531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Typ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E2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27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18272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EIC-LAS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E28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AncASIC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EIC-LAS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27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AncASIC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E28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2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1422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E2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27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E2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27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7055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Global Digital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1482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17328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Global Analog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56590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88155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Serialiser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06866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5375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2380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AncASIC Power Fraction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21.81%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34.97%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40.28%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17.71%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35.06%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44.97%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59605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02BB723-DB13-8290-90F7-A49C67876946}"/>
              </a:ext>
            </a:extLst>
          </p:cNvPr>
          <p:cNvSpPr txBox="1"/>
          <p:nvPr/>
        </p:nvSpPr>
        <p:spPr>
          <a:xfrm>
            <a:off x="403340" y="4929846"/>
            <a:ext cx="3623716" cy="369332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N.B. FPC traces add another 200mW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E49CB0D-38F1-226D-BF86-55D75F383355}"/>
              </a:ext>
            </a:extLst>
          </p:cNvPr>
          <p:cNvCxnSpPr/>
          <p:nvPr/>
        </p:nvCxnSpPr>
        <p:spPr>
          <a:xfrm>
            <a:off x="10594109" y="4890031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6CE6414-4C3D-EBBC-AFBD-655953753121}"/>
              </a:ext>
            </a:extLst>
          </p:cNvPr>
          <p:cNvSpPr txBox="1"/>
          <p:nvPr/>
        </p:nvSpPr>
        <p:spPr>
          <a:xfrm>
            <a:off x="10267737" y="526223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1702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0A6FE1-6608-C871-6CD0-BA7878437D00}"/>
              </a:ext>
            </a:extLst>
          </p:cNvPr>
          <p:cNvCxnSpPr/>
          <p:nvPr/>
        </p:nvCxnSpPr>
        <p:spPr>
          <a:xfrm>
            <a:off x="11217563" y="486718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6B3AB2-C738-93D5-8987-28599FA92BA4}"/>
              </a:ext>
            </a:extLst>
          </p:cNvPr>
          <p:cNvSpPr txBox="1"/>
          <p:nvPr/>
        </p:nvSpPr>
        <p:spPr>
          <a:xfrm>
            <a:off x="10905835" y="525936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2581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6337D2-D5AA-57D5-00CA-3A3A3419905E}"/>
              </a:ext>
            </a:extLst>
          </p:cNvPr>
          <p:cNvSpPr txBox="1"/>
          <p:nvPr/>
        </p:nvSpPr>
        <p:spPr>
          <a:xfrm>
            <a:off x="8976832" y="5262232"/>
            <a:ext cx="1305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Prev values: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FC20F25-32EB-3A83-6A26-A5DC081C072D}"/>
              </a:ext>
            </a:extLst>
          </p:cNvPr>
          <p:cNvSpPr/>
          <p:nvPr/>
        </p:nvSpPr>
        <p:spPr>
          <a:xfrm>
            <a:off x="403338" y="949999"/>
            <a:ext cx="5997461" cy="1359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Power Consumption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1570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360E66-71E7-8FF0-654B-58842830B9C7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5082D4-7786-56F5-B246-B96B2E5498CA}"/>
              </a:ext>
            </a:extLst>
          </p:cNvPr>
          <p:cNvSpPr/>
          <p:nvPr/>
        </p:nvSpPr>
        <p:spPr>
          <a:xfrm>
            <a:off x="9245601" y="948653"/>
            <a:ext cx="2543060" cy="3575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Power Fraction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Graph shows power consumed by the </a:t>
            </a: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a fraction of LAS power over the corners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Max cases for LAS shown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major variation since presented as a percentage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56875D3-3299-E645-E241-5A663FB5C7B3}"/>
              </a:ext>
            </a:extLst>
          </p:cNvPr>
          <p:cNvGraphicFramePr>
            <a:graphicFrameLocks noGrp="1"/>
          </p:cNvGraphicFramePr>
          <p:nvPr/>
        </p:nvGraphicFramePr>
        <p:xfrm>
          <a:off x="403340" y="1385456"/>
          <a:ext cx="8842261" cy="4867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AAA30C4F-53D3-3ED6-A0AD-FD3F49CAF1AB}"/>
              </a:ext>
            </a:extLst>
          </p:cNvPr>
          <p:cNvSpPr/>
          <p:nvPr/>
        </p:nvSpPr>
        <p:spPr>
          <a:xfrm>
            <a:off x="403338" y="949999"/>
            <a:ext cx="5997461" cy="1359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 err="1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Power Variation in Corners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656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DDE35F5-F733-31BA-1565-CE28DFC6C8C3}"/>
              </a:ext>
            </a:extLst>
          </p:cNvPr>
          <p:cNvGraphicFramePr>
            <a:graphicFrameLocks noGrp="1"/>
          </p:cNvGraphicFramePr>
          <p:nvPr/>
        </p:nvGraphicFramePr>
        <p:xfrm>
          <a:off x="403340" y="1366982"/>
          <a:ext cx="8472805" cy="492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90C7FF9D-F8B0-534F-9F6C-1DBCB71BF054}"/>
              </a:ext>
            </a:extLst>
          </p:cNvPr>
          <p:cNvSpPr/>
          <p:nvPr/>
        </p:nvSpPr>
        <p:spPr>
          <a:xfrm>
            <a:off x="8876145" y="948653"/>
            <a:ext cx="2912516" cy="3944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FPC Consumption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FPC traces consume considerable power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from ~35% to 50-60% of LAS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&gt;1A through 200mohm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Varies with </a:t>
            </a:r>
            <a:r>
              <a:rPr lang="en-GB" sz="1400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</a:t>
            </a: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Max corner due to current increase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Cooling problem or not? To be included in model?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53E4FA-4CBE-4CCC-85D5-019002C6DB0C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Performance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8B7B5-E4E5-7601-43DA-E3DE04CD52E6}"/>
              </a:ext>
            </a:extLst>
          </p:cNvPr>
          <p:cNvSpPr/>
          <p:nvPr/>
        </p:nvSpPr>
        <p:spPr>
          <a:xfrm>
            <a:off x="403338" y="949999"/>
            <a:ext cx="5997461" cy="1359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Power Variation in Corners</a:t>
            </a: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7069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6ABB71-6FCA-A92A-0C1D-337C58DECE4B}"/>
              </a:ext>
            </a:extLst>
          </p:cNvPr>
          <p:cNvSpPr txBox="1"/>
          <p:nvPr/>
        </p:nvSpPr>
        <p:spPr>
          <a:xfrm>
            <a:off x="403340" y="180558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 Caveats…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312F95-DC14-FFFD-7BA6-A037E0FA891C}"/>
              </a:ext>
            </a:extLst>
          </p:cNvPr>
          <p:cNvSpPr/>
          <p:nvPr/>
        </p:nvSpPr>
        <p:spPr>
          <a:xfrm>
            <a:off x="403339" y="949999"/>
            <a:ext cx="11385321" cy="4688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Caveats to the numbers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estimate from MOSAIX. Not a warranty.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Possibility that LEC value will rise (additional functions)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GAVDD, it is likely that EIC-LAS will be in the Max case, since we want the fastest frontend speed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may be able to reduce TXVDD consumption if we don’t need all the transmitters (or can run slower)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add consumption of non-SLDO </a:t>
            </a:r>
            <a:r>
              <a:rPr lang="en-GB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endParaRPr lang="en-GB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Mis-match in GAVDD,  GDVDD consumption may require different input voltages (waste of power in serial powering chain)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Updates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be future releases from MOSAIX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strike="sngStrike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GB" strike="sngStrike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will need to be updated once porting to XT011 is completed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results from ER2</a:t>
            </a:r>
          </a:p>
        </p:txBody>
      </p:sp>
    </p:spTree>
    <p:extLst>
      <p:ext uri="{BB962C8B-B14F-4D97-AF65-F5344CB8AC3E}">
        <p14:creationId xmlns:p14="http://schemas.microsoft.com/office/powerpoint/2010/main" val="1113565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59E85F-170D-B94D-BA35-E3F2E3C164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26" t="60182"/>
          <a:stretch/>
        </p:blipFill>
        <p:spPr>
          <a:xfrm>
            <a:off x="3624146" y="4127252"/>
            <a:ext cx="8567854" cy="27307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A39C34-E01A-FD49-8603-2E8AE6BB5606}"/>
              </a:ext>
            </a:extLst>
          </p:cNvPr>
          <p:cNvSpPr txBox="1"/>
          <p:nvPr/>
        </p:nvSpPr>
        <p:spPr>
          <a:xfrm>
            <a:off x="1266345" y="2160730"/>
            <a:ext cx="8773582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-160" normalizeH="0" baseline="0" noProof="0" dirty="0" err="1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AncASIC</a:t>
            </a:r>
            <a:r>
              <a:rPr kumimoji="0" lang="en-US" sz="4800" b="1" i="0" u="none" strike="noStrike" kern="1200" cap="none" spc="-160" normalizeH="0" baseline="0" noProof="0" dirty="0">
                <a:ln>
                  <a:noFill/>
                </a:ln>
                <a:solidFill>
                  <a:srgbClr val="2E2D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Sizing</a:t>
            </a:r>
            <a:endParaRPr kumimoji="0" lang="en-US" sz="4800" b="1" i="0" u="none" strike="noStrike" kern="120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9DA41C-8BD1-2C47-A5C2-2F23DC884D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48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21BF9D-7312-D146-A098-1393906DE9CF}"/>
              </a:ext>
            </a:extLst>
          </p:cNvPr>
          <p:cNvSpPr txBox="1"/>
          <p:nvPr/>
        </p:nvSpPr>
        <p:spPr>
          <a:xfrm>
            <a:off x="403340" y="345182"/>
            <a:ext cx="6566337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Size and Pads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9154F2-B9D6-6165-A375-9EF790AB56AF}"/>
              </a:ext>
            </a:extLst>
          </p:cNvPr>
          <p:cNvSpPr/>
          <p:nvPr/>
        </p:nvSpPr>
        <p:spPr>
          <a:xfrm>
            <a:off x="2231922" y="2244993"/>
            <a:ext cx="7967752" cy="5178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4A6577-25C5-629E-23E9-781C415948C0}"/>
              </a:ext>
            </a:extLst>
          </p:cNvPr>
          <p:cNvSpPr/>
          <p:nvPr/>
        </p:nvSpPr>
        <p:spPr>
          <a:xfrm>
            <a:off x="2231921" y="4780529"/>
            <a:ext cx="7967753" cy="5125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882FF-BDAE-D289-4746-742E37DD51C7}"/>
              </a:ext>
            </a:extLst>
          </p:cNvPr>
          <p:cNvSpPr/>
          <p:nvPr/>
        </p:nvSpPr>
        <p:spPr>
          <a:xfrm rot="16200000">
            <a:off x="488063" y="3551977"/>
            <a:ext cx="3048076" cy="43410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PADS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0DBCAF-71C2-41A2-F69B-5F517E0A3FDF}"/>
              </a:ext>
            </a:extLst>
          </p:cNvPr>
          <p:cNvSpPr/>
          <p:nvPr/>
        </p:nvSpPr>
        <p:spPr>
          <a:xfrm rot="16200000">
            <a:off x="8892697" y="3551974"/>
            <a:ext cx="3048072" cy="434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PADS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62FF3F-E610-6153-0583-2FB48A7079A9}"/>
              </a:ext>
            </a:extLst>
          </p:cNvPr>
          <p:cNvSpPr/>
          <p:nvPr/>
        </p:nvSpPr>
        <p:spPr>
          <a:xfrm>
            <a:off x="3170801" y="4268196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9CFA748-6321-C112-361E-0654DFFED7A1}"/>
              </a:ext>
            </a:extLst>
          </p:cNvPr>
          <p:cNvCxnSpPr>
            <a:cxnSpLocks/>
          </p:cNvCxnSpPr>
          <p:nvPr/>
        </p:nvCxnSpPr>
        <p:spPr>
          <a:xfrm>
            <a:off x="3170801" y="4182329"/>
            <a:ext cx="1137922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3A4629C-A918-9DF6-F308-FEC53BD6BFB6}"/>
              </a:ext>
            </a:extLst>
          </p:cNvPr>
          <p:cNvSpPr txBox="1"/>
          <p:nvPr/>
        </p:nvSpPr>
        <p:spPr>
          <a:xfrm>
            <a:off x="3257726" y="3869365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2500um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D42C6E5-7602-E6BA-3A44-4241B512C26F}"/>
              </a:ext>
            </a:extLst>
          </p:cNvPr>
          <p:cNvCxnSpPr>
            <a:cxnSpLocks/>
          </p:cNvCxnSpPr>
          <p:nvPr/>
        </p:nvCxnSpPr>
        <p:spPr>
          <a:xfrm flipV="1">
            <a:off x="3073819" y="4274883"/>
            <a:ext cx="0" cy="462509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D2E4D88-1E26-C171-C9D7-718489750FA3}"/>
              </a:ext>
            </a:extLst>
          </p:cNvPr>
          <p:cNvSpPr txBox="1"/>
          <p:nvPr/>
        </p:nvSpPr>
        <p:spPr>
          <a:xfrm>
            <a:off x="2231922" y="432147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800um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2DA689-6048-5564-3DDD-4D347AB67BA6}"/>
              </a:ext>
            </a:extLst>
          </p:cNvPr>
          <p:cNvSpPr/>
          <p:nvPr/>
        </p:nvSpPr>
        <p:spPr>
          <a:xfrm>
            <a:off x="4405700" y="4274882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C4BFF3-5796-0205-8070-796136BABFD1}"/>
              </a:ext>
            </a:extLst>
          </p:cNvPr>
          <p:cNvSpPr/>
          <p:nvPr/>
        </p:nvSpPr>
        <p:spPr>
          <a:xfrm>
            <a:off x="5640599" y="4274883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363AF8-D194-BB25-E80D-FAF9C49ACEAE}"/>
              </a:ext>
            </a:extLst>
          </p:cNvPr>
          <p:cNvSpPr/>
          <p:nvPr/>
        </p:nvSpPr>
        <p:spPr>
          <a:xfrm>
            <a:off x="6836710" y="4268196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F7B2DE-0D73-5238-DB82-A0CF3FC47681}"/>
              </a:ext>
            </a:extLst>
          </p:cNvPr>
          <p:cNvSpPr/>
          <p:nvPr/>
        </p:nvSpPr>
        <p:spPr>
          <a:xfrm>
            <a:off x="8032821" y="4268196"/>
            <a:ext cx="1137918" cy="4625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SLDO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C084E4-DE60-67F2-110C-8CA7B8CF32C7}"/>
              </a:ext>
            </a:extLst>
          </p:cNvPr>
          <p:cNvSpPr/>
          <p:nvPr/>
        </p:nvSpPr>
        <p:spPr>
          <a:xfrm>
            <a:off x="8206096" y="3283132"/>
            <a:ext cx="958917" cy="5966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NVG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1006C24-783B-4445-AB7C-7A095D1355B7}"/>
              </a:ext>
            </a:extLst>
          </p:cNvPr>
          <p:cNvSpPr/>
          <p:nvPr/>
        </p:nvSpPr>
        <p:spPr>
          <a:xfrm>
            <a:off x="3114922" y="3290745"/>
            <a:ext cx="5027255" cy="5882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Slow Control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F52BBE5-28CA-6065-C742-64131FBF0E9D}"/>
              </a:ext>
            </a:extLst>
          </p:cNvPr>
          <p:cNvCxnSpPr>
            <a:cxnSpLocks/>
          </p:cNvCxnSpPr>
          <p:nvPr/>
        </p:nvCxnSpPr>
        <p:spPr>
          <a:xfrm>
            <a:off x="8220687" y="3136577"/>
            <a:ext cx="98374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754D308-C982-9D17-740B-11647799EF6A}"/>
              </a:ext>
            </a:extLst>
          </p:cNvPr>
          <p:cNvSpPr txBox="1"/>
          <p:nvPr/>
        </p:nvSpPr>
        <p:spPr>
          <a:xfrm>
            <a:off x="8245510" y="2825838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1130um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B80AB3-A360-6A24-B539-9261326630B4}"/>
              </a:ext>
            </a:extLst>
          </p:cNvPr>
          <p:cNvSpPr txBox="1"/>
          <p:nvPr/>
        </p:nvSpPr>
        <p:spPr>
          <a:xfrm>
            <a:off x="820142" y="4852133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18E7967-6971-6718-557B-A152D0AC84BA}"/>
              </a:ext>
            </a:extLst>
          </p:cNvPr>
          <p:cNvCxnSpPr>
            <a:cxnSpLocks/>
          </p:cNvCxnSpPr>
          <p:nvPr/>
        </p:nvCxnSpPr>
        <p:spPr>
          <a:xfrm>
            <a:off x="1662039" y="4788891"/>
            <a:ext cx="0" cy="50417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4459328-E42D-9B1F-9B10-BB3C4A2CC50F}"/>
              </a:ext>
            </a:extLst>
          </p:cNvPr>
          <p:cNvSpPr txBox="1"/>
          <p:nvPr/>
        </p:nvSpPr>
        <p:spPr>
          <a:xfrm>
            <a:off x="820142" y="2351378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380AAFC-8830-A123-FBD2-4708C50D5CEB}"/>
              </a:ext>
            </a:extLst>
          </p:cNvPr>
          <p:cNvCxnSpPr>
            <a:cxnSpLocks/>
          </p:cNvCxnSpPr>
          <p:nvPr/>
        </p:nvCxnSpPr>
        <p:spPr>
          <a:xfrm>
            <a:off x="1662039" y="2288136"/>
            <a:ext cx="0" cy="504174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E661AF6B-CF6D-719E-CDF4-CDDB5030DB55}"/>
              </a:ext>
            </a:extLst>
          </p:cNvPr>
          <p:cNvSpPr txBox="1"/>
          <p:nvPr/>
        </p:nvSpPr>
        <p:spPr>
          <a:xfrm>
            <a:off x="1591152" y="1772468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D5A7FDA-195D-F092-A7F4-13AF75160DFB}"/>
              </a:ext>
            </a:extLst>
          </p:cNvPr>
          <p:cNvCxnSpPr>
            <a:cxnSpLocks/>
          </p:cNvCxnSpPr>
          <p:nvPr/>
        </p:nvCxnSpPr>
        <p:spPr>
          <a:xfrm flipH="1">
            <a:off x="1795046" y="2146328"/>
            <a:ext cx="43687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DA9FAFA-BF01-C071-7959-87081BA3A6BA}"/>
              </a:ext>
            </a:extLst>
          </p:cNvPr>
          <p:cNvSpPr txBox="1"/>
          <p:nvPr/>
        </p:nvSpPr>
        <p:spPr>
          <a:xfrm>
            <a:off x="10008709" y="1776996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500um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E1C13DC-F785-4D55-74D4-192537F2E012}"/>
              </a:ext>
            </a:extLst>
          </p:cNvPr>
          <p:cNvCxnSpPr>
            <a:cxnSpLocks/>
          </p:cNvCxnSpPr>
          <p:nvPr/>
        </p:nvCxnSpPr>
        <p:spPr>
          <a:xfrm flipH="1">
            <a:off x="10212603" y="2150856"/>
            <a:ext cx="436876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48DDC8B-6D29-18C9-EE00-EC1EF2768473}"/>
              </a:ext>
            </a:extLst>
          </p:cNvPr>
          <p:cNvCxnSpPr>
            <a:cxnSpLocks/>
          </p:cNvCxnSpPr>
          <p:nvPr/>
        </p:nvCxnSpPr>
        <p:spPr>
          <a:xfrm flipH="1">
            <a:off x="1790235" y="5513950"/>
            <a:ext cx="8838742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7128001C-80EA-14FA-BB6D-A58D67C7D8B7}"/>
              </a:ext>
            </a:extLst>
          </p:cNvPr>
          <p:cNvSpPr txBox="1"/>
          <p:nvPr/>
        </p:nvSpPr>
        <p:spPr>
          <a:xfrm>
            <a:off x="6531065" y="5274658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~15mm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BE1C7F5-BCCD-9708-3B62-95B696A75C45}"/>
              </a:ext>
            </a:extLst>
          </p:cNvPr>
          <p:cNvCxnSpPr>
            <a:cxnSpLocks/>
          </p:cNvCxnSpPr>
          <p:nvPr/>
        </p:nvCxnSpPr>
        <p:spPr>
          <a:xfrm flipV="1">
            <a:off x="10786188" y="2244993"/>
            <a:ext cx="0" cy="3048076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2AA98E8C-3135-5D0D-3B5E-072DD3237534}"/>
              </a:ext>
            </a:extLst>
          </p:cNvPr>
          <p:cNvSpPr txBox="1"/>
          <p:nvPr/>
        </p:nvSpPr>
        <p:spPr>
          <a:xfrm>
            <a:off x="10786188" y="351337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&gt;1.5mm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904B43-97ED-6892-5D92-7EA4F63AB777}"/>
              </a:ext>
            </a:extLst>
          </p:cNvPr>
          <p:cNvSpPr txBox="1"/>
          <p:nvPr/>
        </p:nvSpPr>
        <p:spPr>
          <a:xfrm>
            <a:off x="9567495" y="5826266"/>
            <a:ext cx="2347986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Preliminary – Treat as fully subject to change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8E5463-47FD-D03C-2B3D-EAB923631B69}"/>
              </a:ext>
            </a:extLst>
          </p:cNvPr>
          <p:cNvSpPr/>
          <p:nvPr/>
        </p:nvSpPr>
        <p:spPr>
          <a:xfrm>
            <a:off x="3114922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D97A6-0129-B7A8-5F92-BD5586465922}"/>
              </a:ext>
            </a:extLst>
          </p:cNvPr>
          <p:cNvSpPr/>
          <p:nvPr/>
        </p:nvSpPr>
        <p:spPr>
          <a:xfrm>
            <a:off x="3306894" y="224499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1567D6-C051-FB09-B8E6-93735A7A88E6}"/>
              </a:ext>
            </a:extLst>
          </p:cNvPr>
          <p:cNvSpPr/>
          <p:nvPr/>
        </p:nvSpPr>
        <p:spPr>
          <a:xfrm>
            <a:off x="3495044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B92BD7-719E-44DC-96B5-6AC9157D2670}"/>
              </a:ext>
            </a:extLst>
          </p:cNvPr>
          <p:cNvSpPr/>
          <p:nvPr/>
        </p:nvSpPr>
        <p:spPr>
          <a:xfrm>
            <a:off x="3687016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A432B3-8669-6453-A5DA-A32FB48C7A19}"/>
              </a:ext>
            </a:extLst>
          </p:cNvPr>
          <p:cNvSpPr/>
          <p:nvPr/>
        </p:nvSpPr>
        <p:spPr>
          <a:xfrm>
            <a:off x="3893408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4E4AFE-D5CC-BB57-1332-8F087DBDFBF3}"/>
              </a:ext>
            </a:extLst>
          </p:cNvPr>
          <p:cNvSpPr/>
          <p:nvPr/>
        </p:nvSpPr>
        <p:spPr>
          <a:xfrm>
            <a:off x="4085380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3AFF66-9F0A-7258-7F52-ECB691C6506D}"/>
              </a:ext>
            </a:extLst>
          </p:cNvPr>
          <p:cNvSpPr/>
          <p:nvPr/>
        </p:nvSpPr>
        <p:spPr>
          <a:xfrm>
            <a:off x="4273530" y="225876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A6E1E0-A43B-DBC7-822E-467CCA5151B7}"/>
              </a:ext>
            </a:extLst>
          </p:cNvPr>
          <p:cNvSpPr/>
          <p:nvPr/>
        </p:nvSpPr>
        <p:spPr>
          <a:xfrm>
            <a:off x="4465502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4EC3FE-AE14-935F-01AF-EBC17F134AD7}"/>
              </a:ext>
            </a:extLst>
          </p:cNvPr>
          <p:cNvSpPr/>
          <p:nvPr/>
        </p:nvSpPr>
        <p:spPr>
          <a:xfrm>
            <a:off x="4663037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F9737C-9A7B-E940-053C-4476A083F357}"/>
              </a:ext>
            </a:extLst>
          </p:cNvPr>
          <p:cNvSpPr/>
          <p:nvPr/>
        </p:nvSpPr>
        <p:spPr>
          <a:xfrm>
            <a:off x="4855009" y="224958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3ECF21-5D05-BC22-531A-AC612A4C2982}"/>
              </a:ext>
            </a:extLst>
          </p:cNvPr>
          <p:cNvSpPr/>
          <p:nvPr/>
        </p:nvSpPr>
        <p:spPr>
          <a:xfrm>
            <a:off x="5043159" y="225876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43AE8B-451F-B9A0-D1D7-1F7479994ACF}"/>
              </a:ext>
            </a:extLst>
          </p:cNvPr>
          <p:cNvSpPr/>
          <p:nvPr/>
        </p:nvSpPr>
        <p:spPr>
          <a:xfrm>
            <a:off x="5235131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1729091-EC84-98F9-480A-97732B62E22A}"/>
              </a:ext>
            </a:extLst>
          </p:cNvPr>
          <p:cNvSpPr/>
          <p:nvPr/>
        </p:nvSpPr>
        <p:spPr>
          <a:xfrm>
            <a:off x="5441523" y="225876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947D4A-2235-8218-0978-F324C1089151}"/>
              </a:ext>
            </a:extLst>
          </p:cNvPr>
          <p:cNvSpPr/>
          <p:nvPr/>
        </p:nvSpPr>
        <p:spPr>
          <a:xfrm>
            <a:off x="5633495" y="225417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BAFF03-0C8D-7308-BD2F-60CDF0A6C543}"/>
              </a:ext>
            </a:extLst>
          </p:cNvPr>
          <p:cNvSpPr/>
          <p:nvPr/>
        </p:nvSpPr>
        <p:spPr>
          <a:xfrm>
            <a:off x="5821645" y="2263353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DEA4B63-1EE0-DAFB-747E-E065811D688D}"/>
              </a:ext>
            </a:extLst>
          </p:cNvPr>
          <p:cNvSpPr/>
          <p:nvPr/>
        </p:nvSpPr>
        <p:spPr>
          <a:xfrm>
            <a:off x="5599831" y="480106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37FE38-4AA6-21A5-6A47-6D545AC50C0A}"/>
              </a:ext>
            </a:extLst>
          </p:cNvPr>
          <p:cNvSpPr/>
          <p:nvPr/>
        </p:nvSpPr>
        <p:spPr>
          <a:xfrm>
            <a:off x="5800154" y="479647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4E6890E-B592-A875-FC05-E1057199A6EA}"/>
              </a:ext>
            </a:extLst>
          </p:cNvPr>
          <p:cNvSpPr/>
          <p:nvPr/>
        </p:nvSpPr>
        <p:spPr>
          <a:xfrm>
            <a:off x="5992126" y="479188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C5E073C-C1AF-A267-C5AB-1A437E6A614B}"/>
              </a:ext>
            </a:extLst>
          </p:cNvPr>
          <p:cNvSpPr/>
          <p:nvPr/>
        </p:nvSpPr>
        <p:spPr>
          <a:xfrm>
            <a:off x="6180276" y="4801061"/>
            <a:ext cx="143173" cy="462509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24FD3AB-DC3D-D11A-22CE-14A9EC7D4C03}"/>
              </a:ext>
            </a:extLst>
          </p:cNvPr>
          <p:cNvSpPr/>
          <p:nvPr/>
        </p:nvSpPr>
        <p:spPr>
          <a:xfrm>
            <a:off x="6786034" y="225417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8A72BA4-D8D7-5042-A538-184909D0C123}"/>
              </a:ext>
            </a:extLst>
          </p:cNvPr>
          <p:cNvSpPr/>
          <p:nvPr/>
        </p:nvSpPr>
        <p:spPr>
          <a:xfrm>
            <a:off x="6992426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27E8C31-DB0F-B995-6EF2-214C09407F3D}"/>
              </a:ext>
            </a:extLst>
          </p:cNvPr>
          <p:cNvSpPr/>
          <p:nvPr/>
        </p:nvSpPr>
        <p:spPr>
          <a:xfrm>
            <a:off x="7184398" y="225417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D251C34-AC63-EE65-E025-1BEFF5CD24C2}"/>
              </a:ext>
            </a:extLst>
          </p:cNvPr>
          <p:cNvSpPr/>
          <p:nvPr/>
        </p:nvSpPr>
        <p:spPr>
          <a:xfrm>
            <a:off x="7372548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3AB6E42-8A35-1C4A-5B4E-E5619704418B}"/>
              </a:ext>
            </a:extLst>
          </p:cNvPr>
          <p:cNvSpPr/>
          <p:nvPr/>
        </p:nvSpPr>
        <p:spPr>
          <a:xfrm>
            <a:off x="7564520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F3417BA-BF18-3E7E-89F4-1B45B68B19BC}"/>
              </a:ext>
            </a:extLst>
          </p:cNvPr>
          <p:cNvSpPr/>
          <p:nvPr/>
        </p:nvSpPr>
        <p:spPr>
          <a:xfrm>
            <a:off x="7762055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77BA152-5743-406A-9F32-E30BD71E1F89}"/>
              </a:ext>
            </a:extLst>
          </p:cNvPr>
          <p:cNvSpPr/>
          <p:nvPr/>
        </p:nvSpPr>
        <p:spPr>
          <a:xfrm>
            <a:off x="7954027" y="225417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B08DAF3-0BC2-0B45-66EC-B55DBC4613A4}"/>
              </a:ext>
            </a:extLst>
          </p:cNvPr>
          <p:cNvSpPr/>
          <p:nvPr/>
        </p:nvSpPr>
        <p:spPr>
          <a:xfrm>
            <a:off x="8142177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34E7447-535B-B22D-4C8D-CAEBD5971B87}"/>
              </a:ext>
            </a:extLst>
          </p:cNvPr>
          <p:cNvSpPr/>
          <p:nvPr/>
        </p:nvSpPr>
        <p:spPr>
          <a:xfrm>
            <a:off x="8334149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5704E71-783C-2C4D-35CD-0BFF0E063FC1}"/>
              </a:ext>
            </a:extLst>
          </p:cNvPr>
          <p:cNvSpPr/>
          <p:nvPr/>
        </p:nvSpPr>
        <p:spPr>
          <a:xfrm>
            <a:off x="8540541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E6F0FF5-C7A4-3F8C-1FA3-5A4E515F1DD2}"/>
              </a:ext>
            </a:extLst>
          </p:cNvPr>
          <p:cNvSpPr/>
          <p:nvPr/>
        </p:nvSpPr>
        <p:spPr>
          <a:xfrm>
            <a:off x="8732513" y="225876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5C1EEF6-159E-A9F1-D900-31104AD72CD3}"/>
              </a:ext>
            </a:extLst>
          </p:cNvPr>
          <p:cNvSpPr/>
          <p:nvPr/>
        </p:nvSpPr>
        <p:spPr>
          <a:xfrm>
            <a:off x="8920663" y="226794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92A867D-D126-F72D-B650-C309A8EA7469}"/>
              </a:ext>
            </a:extLst>
          </p:cNvPr>
          <p:cNvSpPr/>
          <p:nvPr/>
        </p:nvSpPr>
        <p:spPr>
          <a:xfrm>
            <a:off x="9112635" y="2263353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82144C53-095D-F9D3-9306-CE31FF5D8058}"/>
              </a:ext>
            </a:extLst>
          </p:cNvPr>
          <p:cNvSpPr/>
          <p:nvPr/>
        </p:nvSpPr>
        <p:spPr>
          <a:xfrm>
            <a:off x="3195735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8A9C6C4-10AB-97F1-BB78-FC60B14B4843}"/>
              </a:ext>
            </a:extLst>
          </p:cNvPr>
          <p:cNvSpPr/>
          <p:nvPr/>
        </p:nvSpPr>
        <p:spPr>
          <a:xfrm>
            <a:off x="3387707" y="480106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2F5C0B1-87CF-95B6-CCF2-4BE1B7FB9484}"/>
              </a:ext>
            </a:extLst>
          </p:cNvPr>
          <p:cNvSpPr/>
          <p:nvPr/>
        </p:nvSpPr>
        <p:spPr>
          <a:xfrm>
            <a:off x="3575857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39D38B2-3997-8409-BA2C-78C1FCBD377F}"/>
              </a:ext>
            </a:extLst>
          </p:cNvPr>
          <p:cNvSpPr/>
          <p:nvPr/>
        </p:nvSpPr>
        <p:spPr>
          <a:xfrm>
            <a:off x="3767829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67102B0-A995-48FB-10C0-120F28764873}"/>
              </a:ext>
            </a:extLst>
          </p:cNvPr>
          <p:cNvSpPr/>
          <p:nvPr/>
        </p:nvSpPr>
        <p:spPr>
          <a:xfrm>
            <a:off x="3974221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9A91A54-037C-931B-1DAB-15232DF59AEB}"/>
              </a:ext>
            </a:extLst>
          </p:cNvPr>
          <p:cNvSpPr/>
          <p:nvPr/>
        </p:nvSpPr>
        <p:spPr>
          <a:xfrm>
            <a:off x="4166193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79E67E4-B898-3B23-E522-0963CA700654}"/>
              </a:ext>
            </a:extLst>
          </p:cNvPr>
          <p:cNvSpPr/>
          <p:nvPr/>
        </p:nvSpPr>
        <p:spPr>
          <a:xfrm>
            <a:off x="4354343" y="481483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5472AA14-99E0-0C4B-FB59-299123875895}"/>
              </a:ext>
            </a:extLst>
          </p:cNvPr>
          <p:cNvSpPr/>
          <p:nvPr/>
        </p:nvSpPr>
        <p:spPr>
          <a:xfrm>
            <a:off x="4546315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0EED94A-F59B-540A-E7BB-9ADF36400279}"/>
              </a:ext>
            </a:extLst>
          </p:cNvPr>
          <p:cNvSpPr/>
          <p:nvPr/>
        </p:nvSpPr>
        <p:spPr>
          <a:xfrm>
            <a:off x="4743850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970C4D5-6686-7E2E-503A-F5FB7CE677CE}"/>
              </a:ext>
            </a:extLst>
          </p:cNvPr>
          <p:cNvSpPr/>
          <p:nvPr/>
        </p:nvSpPr>
        <p:spPr>
          <a:xfrm>
            <a:off x="4935822" y="480565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42F7055-4800-F622-E482-DFAC60C47425}"/>
              </a:ext>
            </a:extLst>
          </p:cNvPr>
          <p:cNvSpPr/>
          <p:nvPr/>
        </p:nvSpPr>
        <p:spPr>
          <a:xfrm>
            <a:off x="5123972" y="481483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0E9D6B01-C812-1070-60CB-1538DFC4190D}"/>
              </a:ext>
            </a:extLst>
          </p:cNvPr>
          <p:cNvSpPr/>
          <p:nvPr/>
        </p:nvSpPr>
        <p:spPr>
          <a:xfrm>
            <a:off x="5315944" y="4810241"/>
            <a:ext cx="143173" cy="46250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209ACB7-9F6E-460A-199D-DBCBCE5B3865}"/>
              </a:ext>
            </a:extLst>
          </p:cNvPr>
          <p:cNvSpPr/>
          <p:nvPr/>
        </p:nvSpPr>
        <p:spPr>
          <a:xfrm>
            <a:off x="6456219" y="481483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86126F6-39B1-E6CF-3C23-BCBC5B31D5A7}"/>
              </a:ext>
            </a:extLst>
          </p:cNvPr>
          <p:cNvSpPr/>
          <p:nvPr/>
        </p:nvSpPr>
        <p:spPr>
          <a:xfrm>
            <a:off x="6648191" y="481024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22E3C42-B4F0-A502-925C-D059D08FA3C6}"/>
              </a:ext>
            </a:extLst>
          </p:cNvPr>
          <p:cNvSpPr/>
          <p:nvPr/>
        </p:nvSpPr>
        <p:spPr>
          <a:xfrm>
            <a:off x="6836341" y="481942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1B8D67A-98E5-FDF2-D92E-B9078E6366A1}"/>
              </a:ext>
            </a:extLst>
          </p:cNvPr>
          <p:cNvSpPr/>
          <p:nvPr/>
        </p:nvSpPr>
        <p:spPr>
          <a:xfrm>
            <a:off x="7028313" y="481483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C05D1BB-2948-8602-F941-3C2AD13AB75E}"/>
              </a:ext>
            </a:extLst>
          </p:cNvPr>
          <p:cNvSpPr/>
          <p:nvPr/>
        </p:nvSpPr>
        <p:spPr>
          <a:xfrm>
            <a:off x="7228636" y="481024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2BA629F-C736-BB88-8923-0FB731A66028}"/>
              </a:ext>
            </a:extLst>
          </p:cNvPr>
          <p:cNvSpPr/>
          <p:nvPr/>
        </p:nvSpPr>
        <p:spPr>
          <a:xfrm>
            <a:off x="7420608" y="4805651"/>
            <a:ext cx="143173" cy="462509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800" b="1" dirty="0">
                <a:solidFill>
                  <a:srgbClr val="FFFFFF"/>
                </a:solidFill>
              </a:rPr>
              <a:t>PAD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0D57641-41E2-6904-D838-D52A1DD29103}"/>
              </a:ext>
            </a:extLst>
          </p:cNvPr>
          <p:cNvSpPr txBox="1"/>
          <p:nvPr/>
        </p:nvSpPr>
        <p:spPr>
          <a:xfrm>
            <a:off x="3254815" y="5564636"/>
            <a:ext cx="978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 pads </a:t>
            </a:r>
            <a:r>
              <a:rPr lang="en-GB" sz="1400" dirty="0" err="1"/>
              <a:t>IIn</a:t>
            </a:r>
            <a:endParaRPr lang="en-GB" sz="14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3F86FAA-841E-8192-31B4-319E77FCB7EC}"/>
              </a:ext>
            </a:extLst>
          </p:cNvPr>
          <p:cNvSpPr txBox="1"/>
          <p:nvPr/>
        </p:nvSpPr>
        <p:spPr>
          <a:xfrm>
            <a:off x="4173409" y="5564636"/>
            <a:ext cx="1112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15 pads </a:t>
            </a:r>
            <a:r>
              <a:rPr lang="en-GB" sz="1400" dirty="0" err="1"/>
              <a:t>IOut</a:t>
            </a:r>
            <a:endParaRPr lang="en-GB" sz="14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5A1BD0D-9939-EAF6-01C9-5081005CF575}"/>
              </a:ext>
            </a:extLst>
          </p:cNvPr>
          <p:cNvSpPr txBox="1"/>
          <p:nvPr/>
        </p:nvSpPr>
        <p:spPr>
          <a:xfrm>
            <a:off x="3027750" y="1683430"/>
            <a:ext cx="77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3 pads</a:t>
            </a:r>
          </a:p>
          <a:p>
            <a:pPr algn="ctr"/>
            <a:r>
              <a:rPr lang="en-GB" sz="1400" dirty="0"/>
              <a:t> GAVDD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5DED2D7-27C3-7C88-F0CC-44959CFBC98B}"/>
              </a:ext>
            </a:extLst>
          </p:cNvPr>
          <p:cNvSpPr txBox="1"/>
          <p:nvPr/>
        </p:nvSpPr>
        <p:spPr>
          <a:xfrm>
            <a:off x="3636858" y="1680423"/>
            <a:ext cx="770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/>
              <a:t>7 pads</a:t>
            </a:r>
          </a:p>
          <a:p>
            <a:pPr algn="ctr"/>
            <a:r>
              <a:rPr lang="en-GB" sz="1400" dirty="0"/>
              <a:t> GDVDD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F1C6557-2DAB-8D23-C97B-D99584C85D27}"/>
              </a:ext>
            </a:extLst>
          </p:cNvPr>
          <p:cNvSpPr txBox="1"/>
          <p:nvPr/>
        </p:nvSpPr>
        <p:spPr>
          <a:xfrm>
            <a:off x="4120902" y="1666636"/>
            <a:ext cx="1013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1 pad GSVDD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150992C-A1C6-3A9D-331E-DEFD50095C66}"/>
              </a:ext>
            </a:extLst>
          </p:cNvPr>
          <p:cNvSpPr txBox="1"/>
          <p:nvPr/>
        </p:nvSpPr>
        <p:spPr>
          <a:xfrm>
            <a:off x="4659547" y="1673228"/>
            <a:ext cx="102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3 pads TXVDD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ED3948E-C0B8-B4C4-94AA-B6E499FE62DD}"/>
              </a:ext>
            </a:extLst>
          </p:cNvPr>
          <p:cNvSpPr txBox="1"/>
          <p:nvPr/>
        </p:nvSpPr>
        <p:spPr>
          <a:xfrm>
            <a:off x="7081959" y="1704338"/>
            <a:ext cx="214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32 pads Slow Control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B9652109-338D-03EA-9185-80F958BC6558}"/>
              </a:ext>
            </a:extLst>
          </p:cNvPr>
          <p:cNvSpPr txBox="1"/>
          <p:nvPr/>
        </p:nvSpPr>
        <p:spPr>
          <a:xfrm>
            <a:off x="5399520" y="1668193"/>
            <a:ext cx="616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1 pad</a:t>
            </a:r>
          </a:p>
          <a:p>
            <a:pPr algn="ctr"/>
            <a:r>
              <a:rPr lang="en-GB" sz="1400" dirty="0"/>
              <a:t>PSUB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70C60FB1-4270-7BC9-D5EC-EB706A694045}"/>
              </a:ext>
            </a:extLst>
          </p:cNvPr>
          <p:cNvSpPr txBox="1"/>
          <p:nvPr/>
        </p:nvSpPr>
        <p:spPr>
          <a:xfrm>
            <a:off x="6178670" y="5493631"/>
            <a:ext cx="72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 pads</a:t>
            </a:r>
          </a:p>
          <a:p>
            <a:pPr algn="ctr"/>
            <a:r>
              <a:rPr lang="en-GB" sz="1400" dirty="0" err="1"/>
              <a:t>SCin</a:t>
            </a:r>
            <a:endParaRPr lang="en-GB" sz="14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DA73DF1-70D2-8831-BD7B-C76B42716918}"/>
              </a:ext>
            </a:extLst>
          </p:cNvPr>
          <p:cNvSpPr txBox="1"/>
          <p:nvPr/>
        </p:nvSpPr>
        <p:spPr>
          <a:xfrm>
            <a:off x="6705740" y="5493631"/>
            <a:ext cx="72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 pads</a:t>
            </a:r>
          </a:p>
          <a:p>
            <a:pPr algn="ctr"/>
            <a:r>
              <a:rPr lang="en-GB" sz="1400" dirty="0" err="1"/>
              <a:t>SCout</a:t>
            </a:r>
            <a:endParaRPr lang="en-GB" sz="14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88037A8-5812-9936-D2CD-DDE63BA1A0F4}"/>
              </a:ext>
            </a:extLst>
          </p:cNvPr>
          <p:cNvSpPr txBox="1"/>
          <p:nvPr/>
        </p:nvSpPr>
        <p:spPr>
          <a:xfrm>
            <a:off x="7258848" y="5493631"/>
            <a:ext cx="72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2 pads</a:t>
            </a:r>
          </a:p>
          <a:p>
            <a:pPr algn="ctr"/>
            <a:r>
              <a:rPr lang="en-GB" sz="1400" dirty="0" err="1"/>
              <a:t>CL_in</a:t>
            </a:r>
            <a:endParaRPr lang="en-GB" sz="1400" dirty="0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CFF27A7-B2DD-596A-CE5C-79F192101666}"/>
              </a:ext>
            </a:extLst>
          </p:cNvPr>
          <p:cNvSpPr txBox="1"/>
          <p:nvPr/>
        </p:nvSpPr>
        <p:spPr>
          <a:xfrm>
            <a:off x="9264802" y="2300761"/>
            <a:ext cx="983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Pads: 47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EECE874-48C8-7E05-6769-4BFF55F326EF}"/>
              </a:ext>
            </a:extLst>
          </p:cNvPr>
          <p:cNvSpPr txBox="1"/>
          <p:nvPr/>
        </p:nvSpPr>
        <p:spPr>
          <a:xfrm>
            <a:off x="9204427" y="4847649"/>
            <a:ext cx="983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Pads: 40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8B807FCD-D144-39C4-C2AB-09BFF47125BE}"/>
              </a:ext>
            </a:extLst>
          </p:cNvPr>
          <p:cNvSpPr txBox="1"/>
          <p:nvPr/>
        </p:nvSpPr>
        <p:spPr>
          <a:xfrm>
            <a:off x="5553798" y="6181753"/>
            <a:ext cx="669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4 pads R3</a:t>
            </a:r>
          </a:p>
        </p:txBody>
      </p:sp>
      <p:pic>
        <p:nvPicPr>
          <p:cNvPr id="116" name="Picture 115">
            <a:extLst>
              <a:ext uri="{FF2B5EF4-FFF2-40B4-BE49-F238E27FC236}">
                <a16:creationId xmlns:a16="http://schemas.microsoft.com/office/drawing/2014/main" id="{626EC95E-AD5F-BD4F-1FF0-827492CACB1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499639" y="5695147"/>
            <a:ext cx="427977" cy="111078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053D1940-3FA9-A9C5-7E5F-D2C18C2CC2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624078" y="5699660"/>
            <a:ext cx="427977" cy="111078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B4AD08A5-CF26-2CE1-563C-5622FF319F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755582" y="5699721"/>
            <a:ext cx="427977" cy="111078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2252D464-C5A1-DE23-93C7-9C5D636712F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5853177" y="5699722"/>
            <a:ext cx="427977" cy="111078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969DB9F1-EE9A-FF3B-8E74-559B4B31C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141" y="5925157"/>
            <a:ext cx="558778" cy="470880"/>
          </a:xfrm>
          <a:prstGeom prst="rect">
            <a:avLst/>
          </a:prstGeom>
        </p:spPr>
      </p:pic>
      <p:sp>
        <p:nvSpPr>
          <p:cNvPr id="122" name="Rectangle 121">
            <a:extLst>
              <a:ext uri="{FF2B5EF4-FFF2-40B4-BE49-F238E27FC236}">
                <a16:creationId xmlns:a16="http://schemas.microsoft.com/office/drawing/2014/main" id="{F16BBF40-FF28-E3E6-D895-0F567A8182EA}"/>
              </a:ext>
            </a:extLst>
          </p:cNvPr>
          <p:cNvSpPr/>
          <p:nvPr/>
        </p:nvSpPr>
        <p:spPr>
          <a:xfrm>
            <a:off x="3338908" y="5925157"/>
            <a:ext cx="671233" cy="9328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FPC Trace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35ED0A0-2002-7232-CC78-7998C00F62D4}"/>
              </a:ext>
            </a:extLst>
          </p:cNvPr>
          <p:cNvSpPr/>
          <p:nvPr/>
        </p:nvSpPr>
        <p:spPr>
          <a:xfrm>
            <a:off x="4563123" y="5948366"/>
            <a:ext cx="671233" cy="90963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/>
              <a:t>FPC Trace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06718E70-741C-213C-962F-7757003EE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147263" y="1227264"/>
            <a:ext cx="558778" cy="470880"/>
          </a:xfrm>
          <a:prstGeom prst="rect">
            <a:avLst/>
          </a:prstGeom>
        </p:spPr>
      </p:pic>
      <p:pic>
        <p:nvPicPr>
          <p:cNvPr id="126" name="Picture 125">
            <a:extLst>
              <a:ext uri="{FF2B5EF4-FFF2-40B4-BE49-F238E27FC236}">
                <a16:creationId xmlns:a16="http://schemas.microsoft.com/office/drawing/2014/main" id="{794D8265-0914-CA29-9A35-EF2A9FB5A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825887" y="1232873"/>
            <a:ext cx="558778" cy="470880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3ABF0F2B-B343-0A39-403F-E42A2210D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401870" y="1218171"/>
            <a:ext cx="558778" cy="470880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1A77BB82-8ADB-35B9-5349-CB7D712A5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4949335" y="1218171"/>
            <a:ext cx="558778" cy="470880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B251483C-1058-72A7-84F1-CD945A450BAD}"/>
              </a:ext>
            </a:extLst>
          </p:cNvPr>
          <p:cNvSpPr txBox="1"/>
          <p:nvPr/>
        </p:nvSpPr>
        <p:spPr>
          <a:xfrm>
            <a:off x="3947960" y="6379089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10µF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7D2F7CD-B6EC-E8CE-1F55-438EB100E4BA}"/>
              </a:ext>
            </a:extLst>
          </p:cNvPr>
          <p:cNvSpPr txBox="1"/>
          <p:nvPr/>
        </p:nvSpPr>
        <p:spPr>
          <a:xfrm>
            <a:off x="2117595" y="1266949"/>
            <a:ext cx="1088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4x 100nF (sub-divided?)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C94AE0EE-A4FD-AB7C-24CF-74D7A2504DD7}"/>
              </a:ext>
            </a:extLst>
          </p:cNvPr>
          <p:cNvSpPr txBox="1"/>
          <p:nvPr/>
        </p:nvSpPr>
        <p:spPr>
          <a:xfrm>
            <a:off x="5354358" y="5911950"/>
            <a:ext cx="10881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4x 1-100k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3EFE364-B227-E2D6-78D0-12ED0D027252}"/>
              </a:ext>
            </a:extLst>
          </p:cNvPr>
          <p:cNvSpPr txBox="1"/>
          <p:nvPr/>
        </p:nvSpPr>
        <p:spPr>
          <a:xfrm>
            <a:off x="6470216" y="6072064"/>
            <a:ext cx="1088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AC-coupling caps?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4DCF3D5-A264-7245-BBE2-3DBD5FC7FCCE}"/>
              </a:ext>
            </a:extLst>
          </p:cNvPr>
          <p:cNvSpPr txBox="1"/>
          <p:nvPr/>
        </p:nvSpPr>
        <p:spPr>
          <a:xfrm>
            <a:off x="9229586" y="3380932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530um</a:t>
            </a: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7A533F9-CAA3-ACB1-818F-6F298AFD9CD0}"/>
              </a:ext>
            </a:extLst>
          </p:cNvPr>
          <p:cNvCxnSpPr>
            <a:cxnSpLocks/>
          </p:cNvCxnSpPr>
          <p:nvPr/>
        </p:nvCxnSpPr>
        <p:spPr>
          <a:xfrm flipV="1">
            <a:off x="9267778" y="3283132"/>
            <a:ext cx="0" cy="57560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04942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441E92-4158-C9C8-DD74-9247BAF6D49B}"/>
              </a:ext>
            </a:extLst>
          </p:cNvPr>
          <p:cNvSpPr/>
          <p:nvPr/>
        </p:nvSpPr>
        <p:spPr>
          <a:xfrm>
            <a:off x="477231" y="1112331"/>
            <a:ext cx="10719460" cy="5021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preliminary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producing at this stage to assist with requests for stave design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discussed with other designers yet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Chip has 3 components: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Voltage Generator</a:t>
            </a:r>
          </a:p>
          <a:p>
            <a:pPr marL="1714500" lvl="3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unknown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 Control Multiplexing</a:t>
            </a:r>
          </a:p>
          <a:p>
            <a:pPr marL="1714500" lvl="3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unknown</a:t>
            </a:r>
          </a:p>
          <a:p>
            <a:pPr marL="1257300" lvl="2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SLDO</a:t>
            </a:r>
          </a:p>
          <a:p>
            <a:pPr marL="1714500" lvl="3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unknown</a:t>
            </a: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will probably dominate</a:t>
            </a:r>
          </a:p>
          <a:p>
            <a:pPr marL="1714500" lvl="3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dominated by a few transistors, so some guess at chip size can be made</a:t>
            </a:r>
          </a:p>
          <a:p>
            <a:pPr marL="1714500" lvl="3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However:</a:t>
            </a:r>
          </a:p>
          <a:p>
            <a:pPr marL="2171700" lvl="4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at early stage</a:t>
            </a:r>
          </a:p>
          <a:p>
            <a:pPr marL="2171700" lvl="4" indent="-342900" fontAlgn="base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6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Sizes taken from 65nm design (not 110nm)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course, this also means we can be open to comments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b="1" strike="sngStrike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someone to do thermal FEA – now that size and power are known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b="1" dirty="0">
              <a:solidFill>
                <a:srgbClr val="FF69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8C47C1-B978-9277-2631-86163D190714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Size Caveats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4B3000-D5A1-679E-B644-17AB6B241A7D}"/>
              </a:ext>
            </a:extLst>
          </p:cNvPr>
          <p:cNvSpPr txBox="1"/>
          <p:nvPr/>
        </p:nvSpPr>
        <p:spPr>
          <a:xfrm>
            <a:off x="8769500" y="5826266"/>
            <a:ext cx="3145981" cy="646331"/>
          </a:xfrm>
          <a:prstGeom prst="rect">
            <a:avLst/>
          </a:prstGeom>
          <a:solidFill>
            <a:srgbClr val="FFFF00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Preliminary – Treat as fully subject to change</a:t>
            </a:r>
          </a:p>
        </p:txBody>
      </p:sp>
    </p:spTree>
    <p:extLst>
      <p:ext uri="{BB962C8B-B14F-4D97-AF65-F5344CB8AC3E}">
        <p14:creationId xmlns:p14="http://schemas.microsoft.com/office/powerpoint/2010/main" val="19363902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B3DDC4-3F03-CF64-BE55-C2162712BF93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Studies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31772-73C8-08A1-BCC1-47579EB2B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835" y="1457325"/>
            <a:ext cx="7632289" cy="34624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FEFF8B-0497-368E-3E93-AAC25F1F93BC}"/>
              </a:ext>
            </a:extLst>
          </p:cNvPr>
          <p:cNvSpPr txBox="1"/>
          <p:nvPr/>
        </p:nvSpPr>
        <p:spPr>
          <a:xfrm>
            <a:off x="647700" y="4919778"/>
            <a:ext cx="337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All Stephanie’s work. See later! </a:t>
            </a:r>
            <a:r>
              <a:rPr lang="en-GB" dirty="0">
                <a:sym typeface="Wingdings" panose="05000000000000000000" pitchFamily="2" charset="2"/>
              </a:rPr>
              <a:t>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7564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D6A6F8-3158-6327-5E36-E5D3570BE795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400" b="1" spc="-150" dirty="0" err="1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r>
              <a:rPr lang="en-US" sz="4400" b="1" spc="-150" dirty="0">
                <a:solidFill>
                  <a:srgbClr val="2E2D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Progress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E5D40C-72E2-C1F9-3E2A-551342476E8D}"/>
              </a:ext>
            </a:extLst>
          </p:cNvPr>
          <p:cNvSpPr/>
          <p:nvPr/>
        </p:nvSpPr>
        <p:spPr>
          <a:xfrm>
            <a:off x="403340" y="1146896"/>
            <a:ext cx="11684581" cy="529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000"/>
              </a:spcAft>
            </a:pPr>
            <a:r>
              <a:rPr lang="en-GB" sz="2400" b="1" spc="-100" dirty="0">
                <a:solidFill>
                  <a:srgbClr val="1E5D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lot of work in simulation and estimation to allow mechanical/thermal design to proceed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schedule of submissions towards </a:t>
            </a:r>
            <a:r>
              <a:rPr lang="en-GB" dirty="0" err="1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AncASIC</a:t>
            </a: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NVG: Simulated and layout well underway. Virtually complete for November run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SLDO: Verification sims still ongoing. Layout started. Targeting November but very resource challenged.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 Control: Conceptual. BNL plan to have funding next FY to start design on FPGA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general, many legal and procedural hurdles at the moment.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endParaRPr lang="en-GB" dirty="0">
              <a:solidFill>
                <a:srgbClr val="6262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ECC375-9AF8-E780-E394-46CCF1CC5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7" t="3104"/>
          <a:stretch/>
        </p:blipFill>
        <p:spPr>
          <a:xfrm>
            <a:off x="990599" y="2419349"/>
            <a:ext cx="10311539" cy="20861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FB2334-0706-9FF0-B9AF-F3A479860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2955" y="95250"/>
            <a:ext cx="1624899" cy="147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603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KRI">
      <a:dk1>
        <a:srgbClr val="201D3E"/>
      </a:dk1>
      <a:lt1>
        <a:srgbClr val="FF6800"/>
      </a:lt1>
      <a:dk2>
        <a:srgbClr val="F19D1B"/>
      </a:dk2>
      <a:lt2>
        <a:srgbClr val="F9BB0E"/>
      </a:lt2>
      <a:accent1>
        <a:srgbClr val="69BF49"/>
      </a:accent1>
      <a:accent2>
        <a:srgbClr val="07B089"/>
      </a:accent2>
      <a:accent3>
        <a:srgbClr val="36D2AF"/>
      </a:accent3>
      <a:accent4>
        <a:srgbClr val="10BED6"/>
      </a:accent4>
      <a:accent5>
        <a:srgbClr val="247BE1"/>
      </a:accent5>
      <a:accent6>
        <a:srgbClr val="BF28BC"/>
      </a:accent6>
      <a:hlink>
        <a:srgbClr val="FF595B"/>
      </a:hlink>
      <a:folHlink>
        <a:srgbClr val="F02436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MASTER 2 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UKRI">
      <a:dk1>
        <a:srgbClr val="201D3E"/>
      </a:dk1>
      <a:lt1>
        <a:srgbClr val="FF6800"/>
      </a:lt1>
      <a:dk2>
        <a:srgbClr val="F19D1B"/>
      </a:dk2>
      <a:lt2>
        <a:srgbClr val="F9BB0E"/>
      </a:lt2>
      <a:accent1>
        <a:srgbClr val="69BF49"/>
      </a:accent1>
      <a:accent2>
        <a:srgbClr val="07B089"/>
      </a:accent2>
      <a:accent3>
        <a:srgbClr val="36D2AF"/>
      </a:accent3>
      <a:accent4>
        <a:srgbClr val="10BED6"/>
      </a:accent4>
      <a:accent5>
        <a:srgbClr val="247BE1"/>
      </a:accent5>
      <a:accent6>
        <a:srgbClr val="BF28BC"/>
      </a:accent6>
      <a:hlink>
        <a:srgbClr val="FF595B"/>
      </a:hlink>
      <a:folHlink>
        <a:srgbClr val="F02436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UKRI">
    <a:dk1>
      <a:srgbClr val="201D3E"/>
    </a:dk1>
    <a:lt1>
      <a:srgbClr val="FF6800"/>
    </a:lt1>
    <a:dk2>
      <a:srgbClr val="F19D1B"/>
    </a:dk2>
    <a:lt2>
      <a:srgbClr val="F9BB0E"/>
    </a:lt2>
    <a:accent1>
      <a:srgbClr val="69BF49"/>
    </a:accent1>
    <a:accent2>
      <a:srgbClr val="07B089"/>
    </a:accent2>
    <a:accent3>
      <a:srgbClr val="36D2AF"/>
    </a:accent3>
    <a:accent4>
      <a:srgbClr val="10BED6"/>
    </a:accent4>
    <a:accent5>
      <a:srgbClr val="247BE1"/>
    </a:accent5>
    <a:accent6>
      <a:srgbClr val="BF28BC"/>
    </a:accent6>
    <a:hlink>
      <a:srgbClr val="FF595B"/>
    </a:hlink>
    <a:folHlink>
      <a:srgbClr val="F02436"/>
    </a:folHlink>
  </a:clrScheme>
</a:themeOverride>
</file>

<file path=ppt/theme/themeOverride2.xml><?xml version="1.0" encoding="utf-8"?>
<a:themeOverride xmlns:a="http://schemas.openxmlformats.org/drawingml/2006/main">
  <a:clrScheme name="UKRI">
    <a:dk1>
      <a:srgbClr val="201D3E"/>
    </a:dk1>
    <a:lt1>
      <a:srgbClr val="FF6800"/>
    </a:lt1>
    <a:dk2>
      <a:srgbClr val="F19D1B"/>
    </a:dk2>
    <a:lt2>
      <a:srgbClr val="F9BB0E"/>
    </a:lt2>
    <a:accent1>
      <a:srgbClr val="69BF49"/>
    </a:accent1>
    <a:accent2>
      <a:srgbClr val="07B089"/>
    </a:accent2>
    <a:accent3>
      <a:srgbClr val="36D2AF"/>
    </a:accent3>
    <a:accent4>
      <a:srgbClr val="10BED6"/>
    </a:accent4>
    <a:accent5>
      <a:srgbClr val="247BE1"/>
    </a:accent5>
    <a:accent6>
      <a:srgbClr val="BF28BC"/>
    </a:accent6>
    <a:hlink>
      <a:srgbClr val="FF595B"/>
    </a:hlink>
    <a:folHlink>
      <a:srgbClr val="F02436"/>
    </a:folHlink>
  </a:clrScheme>
</a:themeOverride>
</file>

<file path=ppt/theme/themeOverride3.xml><?xml version="1.0" encoding="utf-8"?>
<a:themeOverride xmlns:a="http://schemas.openxmlformats.org/drawingml/2006/main">
  <a:clrScheme name="UKRI">
    <a:dk1>
      <a:srgbClr val="201D3E"/>
    </a:dk1>
    <a:lt1>
      <a:srgbClr val="FF6800"/>
    </a:lt1>
    <a:dk2>
      <a:srgbClr val="F19D1B"/>
    </a:dk2>
    <a:lt2>
      <a:srgbClr val="F9BB0E"/>
    </a:lt2>
    <a:accent1>
      <a:srgbClr val="69BF49"/>
    </a:accent1>
    <a:accent2>
      <a:srgbClr val="07B089"/>
    </a:accent2>
    <a:accent3>
      <a:srgbClr val="36D2AF"/>
    </a:accent3>
    <a:accent4>
      <a:srgbClr val="10BED6"/>
    </a:accent4>
    <a:accent5>
      <a:srgbClr val="247BE1"/>
    </a:accent5>
    <a:accent6>
      <a:srgbClr val="BF28BC"/>
    </a:accent6>
    <a:hlink>
      <a:srgbClr val="FF595B"/>
    </a:hlink>
    <a:folHlink>
      <a:srgbClr val="F02436"/>
    </a:folHlink>
  </a:clrScheme>
</a:themeOverride>
</file>

<file path=ppt/theme/themeOverride4.xml><?xml version="1.0" encoding="utf-8"?>
<a:themeOverride xmlns:a="http://schemas.openxmlformats.org/drawingml/2006/main">
  <a:clrScheme name="UKRI">
    <a:dk1>
      <a:srgbClr val="201D3E"/>
    </a:dk1>
    <a:lt1>
      <a:srgbClr val="FF6800"/>
    </a:lt1>
    <a:dk2>
      <a:srgbClr val="F19D1B"/>
    </a:dk2>
    <a:lt2>
      <a:srgbClr val="F9BB0E"/>
    </a:lt2>
    <a:accent1>
      <a:srgbClr val="69BF49"/>
    </a:accent1>
    <a:accent2>
      <a:srgbClr val="07B089"/>
    </a:accent2>
    <a:accent3>
      <a:srgbClr val="36D2AF"/>
    </a:accent3>
    <a:accent4>
      <a:srgbClr val="10BED6"/>
    </a:accent4>
    <a:accent5>
      <a:srgbClr val="247BE1"/>
    </a:accent5>
    <a:accent6>
      <a:srgbClr val="BF28BC"/>
    </a:accent6>
    <a:hlink>
      <a:srgbClr val="FF595B"/>
    </a:hlink>
    <a:folHlink>
      <a:srgbClr val="F02436"/>
    </a:folHlink>
  </a:clrScheme>
</a:themeOverride>
</file>

<file path=ppt/theme/themeOverride5.xml><?xml version="1.0" encoding="utf-8"?>
<a:themeOverride xmlns:a="http://schemas.openxmlformats.org/drawingml/2006/main">
  <a:clrScheme name="UKRI">
    <a:dk1>
      <a:srgbClr val="201D3E"/>
    </a:dk1>
    <a:lt1>
      <a:srgbClr val="FF6800"/>
    </a:lt1>
    <a:dk2>
      <a:srgbClr val="F19D1B"/>
    </a:dk2>
    <a:lt2>
      <a:srgbClr val="F9BB0E"/>
    </a:lt2>
    <a:accent1>
      <a:srgbClr val="69BF49"/>
    </a:accent1>
    <a:accent2>
      <a:srgbClr val="07B089"/>
    </a:accent2>
    <a:accent3>
      <a:srgbClr val="36D2AF"/>
    </a:accent3>
    <a:accent4>
      <a:srgbClr val="10BED6"/>
    </a:accent4>
    <a:accent5>
      <a:srgbClr val="247BE1"/>
    </a:accent5>
    <a:accent6>
      <a:srgbClr val="BF28BC"/>
    </a:accent6>
    <a:hlink>
      <a:srgbClr val="FF595B"/>
    </a:hlink>
    <a:folHlink>
      <a:srgbClr val="F02436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UKRI">
    <a:dk1>
      <a:srgbClr val="201D3E"/>
    </a:dk1>
    <a:lt1>
      <a:srgbClr val="FF6800"/>
    </a:lt1>
    <a:dk2>
      <a:srgbClr val="F19D1B"/>
    </a:dk2>
    <a:lt2>
      <a:srgbClr val="F9BB0E"/>
    </a:lt2>
    <a:accent1>
      <a:srgbClr val="69BF49"/>
    </a:accent1>
    <a:accent2>
      <a:srgbClr val="07B089"/>
    </a:accent2>
    <a:accent3>
      <a:srgbClr val="36D2AF"/>
    </a:accent3>
    <a:accent4>
      <a:srgbClr val="10BED6"/>
    </a:accent4>
    <a:accent5>
      <a:srgbClr val="247BE1"/>
    </a:accent5>
    <a:accent6>
      <a:srgbClr val="BF28BC"/>
    </a:accent6>
    <a:hlink>
      <a:srgbClr val="FF595B"/>
    </a:hlink>
    <a:folHlink>
      <a:srgbClr val="F02436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8DB3B9831E8349A03FE226DA0848BF" ma:contentTypeVersion="11" ma:contentTypeDescription="Create a new document." ma:contentTypeScope="" ma:versionID="fcc442a344084cdb1729f052c7856ddb">
  <xsd:schema xmlns:xsd="http://www.w3.org/2001/XMLSchema" xmlns:xs="http://www.w3.org/2001/XMLSchema" xmlns:p="http://schemas.microsoft.com/office/2006/metadata/properties" xmlns:ns2="05955ea2-72f0-4590-831b-d7a5408ad737" xmlns:ns3="1cf0fd2c-5b8a-4328-93ca-9b3487cc7594" targetNamespace="http://schemas.microsoft.com/office/2006/metadata/properties" ma:root="true" ma:fieldsID="15c97c334a46c47348dadc799c4b3e35" ns2:_="" ns3:_="">
    <xsd:import namespace="05955ea2-72f0-4590-831b-d7a5408ad737"/>
    <xsd:import namespace="1cf0fd2c-5b8a-4328-93ca-9b3487cc7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55ea2-72f0-4590-831b-d7a5408ad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0fd2c-5b8a-4328-93ca-9b3487cc759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ca28f42-87fe-4ce8-a923-03facd005904}" ma:internalName="TaxCatchAll" ma:showField="CatchAllData" ma:web="1cf0fd2c-5b8a-4328-93ca-9b3487cc7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955ea2-72f0-4590-831b-d7a5408ad737">
      <Terms xmlns="http://schemas.microsoft.com/office/infopath/2007/PartnerControls"/>
    </lcf76f155ced4ddcb4097134ff3c332f>
    <TaxCatchAll xmlns="1cf0fd2c-5b8a-4328-93ca-9b3487cc7594" xsi:nil="true"/>
  </documentManagement>
</p:properties>
</file>

<file path=customXml/itemProps1.xml><?xml version="1.0" encoding="utf-8"?>
<ds:datastoreItem xmlns:ds="http://schemas.openxmlformats.org/officeDocument/2006/customXml" ds:itemID="{6E74B4B8-D6B6-4D92-B91D-5FF6F458AC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C88853D-AA70-4D98-821F-D05917AC22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955ea2-72f0-4590-831b-d7a5408ad737"/>
    <ds:schemaRef ds:uri="1cf0fd2c-5b8a-4328-93ca-9b3487cc7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B7DF6C-6328-4165-BCD5-AB0AAC7DC029}">
  <ds:schemaRefs>
    <ds:schemaRef ds:uri="http://schemas.microsoft.com/office/2006/metadata/properties"/>
    <ds:schemaRef ds:uri="http://schemas.microsoft.com/office/infopath/2007/PartnerControls"/>
    <ds:schemaRef ds:uri="05955ea2-72f0-4590-831b-d7a5408ad737"/>
    <ds:schemaRef ds:uri="1cf0fd2c-5b8a-4328-93ca-9b3487cc759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23221</TotalTime>
  <Words>3516</Words>
  <Application>Microsoft Office PowerPoint</Application>
  <PresentationFormat>Widescreen</PresentationFormat>
  <Paragraphs>1021</Paragraphs>
  <Slides>52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Aptos Narrow</vt:lpstr>
      <vt:lpstr>Arial</vt:lpstr>
      <vt:lpstr>Calibri</vt:lpstr>
      <vt:lpstr>Roboto</vt:lpstr>
      <vt:lpstr>Wingdings</vt:lpstr>
      <vt:lpstr>Office Theme</vt:lpstr>
      <vt:lpstr>MASTER 2 WHITE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Sedgwick, Iain (STFC,RAL,TECH)</cp:lastModifiedBy>
  <cp:revision>496</cp:revision>
  <cp:lastPrinted>2019-10-02T08:27:37Z</cp:lastPrinted>
  <dcterms:created xsi:type="dcterms:W3CDTF">2019-09-17T08:04:08Z</dcterms:created>
  <dcterms:modified xsi:type="dcterms:W3CDTF">2024-11-19T08:45:11Z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0x0101001D8DB3B9831E8349A03FE226DA0848BF</vt:lpwstr>
  </property>
  <property fmtid="{D5CDD505-2E9C-101B-9397-08002B2CF9AE}" pid="3" name="MediaServiceImageTags">
    <vt:lpwstr/>
  </property>
</Properties>
</file>