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76" r:id="rId6"/>
    <p:sldId id="257" r:id="rId7"/>
    <p:sldId id="258" r:id="rId8"/>
    <p:sldId id="273" r:id="rId9"/>
    <p:sldId id="259" r:id="rId10"/>
    <p:sldId id="260" r:id="rId11"/>
    <p:sldId id="261" r:id="rId12"/>
    <p:sldId id="264" r:id="rId13"/>
    <p:sldId id="277" r:id="rId14"/>
    <p:sldId id="278" r:id="rId15"/>
    <p:sldId id="279" r:id="rId16"/>
    <p:sldId id="280" r:id="rId17"/>
    <p:sldId id="281" r:id="rId18"/>
    <p:sldId id="282" r:id="rId19"/>
    <p:sldId id="272" r:id="rId20"/>
    <p:sldId id="275" r:id="rId21"/>
    <p:sldId id="283" r:id="rId22"/>
    <p:sldId id="266" r:id="rId23"/>
    <p:sldId id="284" r:id="rId24"/>
    <p:sldId id="285" r:id="rId25"/>
    <p:sldId id="286" r:id="rId26"/>
    <p:sldId id="28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52F139-AC3D-4427-ACDA-6C1813DA5A7E}" v="270" dt="2024-11-19T09:05:43.4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7" autoAdjust="0"/>
    <p:restoredTop sz="84219" autoAdjust="0"/>
  </p:normalViewPr>
  <p:slideViewPr>
    <p:cSldViewPr snapToGrid="0">
      <p:cViewPr varScale="1">
        <p:scale>
          <a:sx n="60" d="100"/>
          <a:sy n="60" d="100"/>
        </p:scale>
        <p:origin x="26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0-29T17:34:05.613"/>
    </inkml:context>
    <inkml:brush xml:id="br0">
      <inkml:brushProperty name="width" value="0.035" units="cm"/>
      <inkml:brushProperty name="height" value="0.035" units="cm"/>
    </inkml:brush>
  </inkml:definitions>
  <inkml:trace contextRef="#ctx0" brushRef="#br0">0 1 928 0 0,'9'16'72'0'0,"1"-3"-64"0"0,-5-3-592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5D45C5-8E89-4AC9-9B42-85B48762E851}" type="datetimeFigureOut">
              <a:rPr lang="en-US" smtClean="0"/>
              <a:t>11/19/2024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35470-94AD-4371-B90E-C95E8AC81766}" type="slidenum">
              <a:rPr lang="en-US" smtClean="0"/>
              <a:t>‹#›</a:t>
            </a:fld>
            <a:endParaRPr lang="en-US"/>
          </a:p>
        </p:txBody>
      </p:sp>
    </p:spTree>
    <p:extLst>
      <p:ext uri="{BB962C8B-B14F-4D97-AF65-F5344CB8AC3E}">
        <p14:creationId xmlns:p14="http://schemas.microsoft.com/office/powerpoint/2010/main" val="1343683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and welcome to this talk. For those of you who don’t know me, my name is Bradley Pattengale and I will be presenting the findings from our recent work around modelling the underlying event in photon-initiated processes using the Monte-Carlo generator PYTHIA. This work is from a paper that is available on the </a:t>
            </a:r>
            <a:r>
              <a:rPr lang="en-US" dirty="0" err="1"/>
              <a:t>arXiv</a:t>
            </a:r>
            <a:r>
              <a:rPr lang="en-US" dirty="0"/>
              <a:t> and has just been accepted to the </a:t>
            </a:r>
            <a:r>
              <a:rPr lang="en-US" dirty="0" err="1"/>
              <a:t>SciPost</a:t>
            </a:r>
            <a:r>
              <a:rPr lang="en-US" dirty="0"/>
              <a:t> journal.</a:t>
            </a:r>
          </a:p>
        </p:txBody>
      </p:sp>
      <p:sp>
        <p:nvSpPr>
          <p:cNvPr id="4" name="Slide Number Placeholder 3"/>
          <p:cNvSpPr>
            <a:spLocks noGrp="1"/>
          </p:cNvSpPr>
          <p:nvPr>
            <p:ph type="sldNum" sz="quarter" idx="5"/>
          </p:nvPr>
        </p:nvSpPr>
        <p:spPr/>
        <p:txBody>
          <a:bodyPr/>
          <a:lstStyle/>
          <a:p>
            <a:fld id="{DD135470-94AD-4371-B90E-C95E8AC81766}" type="slidenum">
              <a:rPr lang="en-US" smtClean="0"/>
              <a:t>1</a:t>
            </a:fld>
            <a:endParaRPr lang="en-US"/>
          </a:p>
        </p:txBody>
      </p:sp>
    </p:spTree>
    <p:extLst>
      <p:ext uri="{BB962C8B-B14F-4D97-AF65-F5344CB8AC3E}">
        <p14:creationId xmlns:p14="http://schemas.microsoft.com/office/powerpoint/2010/main" val="1206596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start by making a few observations that motivate the work done here. First, the underlying event makes up most of the background data seen in detectors, and due to its softness, qualitative models from Monte-Carlo generators typically required to describe this data. A large part of the underlying event comes from multiple interactions between </a:t>
            </a:r>
            <a:r>
              <a:rPr lang="en-US" dirty="0" err="1"/>
              <a:t>partons</a:t>
            </a:r>
            <a:r>
              <a:rPr lang="en-US" dirty="0"/>
              <a:t> from incoming hadrons (MPI). And lastly, the current models have all been tuned to specific collision types and kinematic regions, for example there is no current MPI tune for photon-proton collisions like the ones that will be seen at the EIC. So this motivates the work done here which was to test current MPI models against current data (in new kinematic regions) and for the three different collision types: photon-photon, photon-proton, and proton-proton.</a:t>
            </a:r>
          </a:p>
        </p:txBody>
      </p:sp>
      <p:sp>
        <p:nvSpPr>
          <p:cNvPr id="4" name="Slide Number Placeholder 3"/>
          <p:cNvSpPr>
            <a:spLocks noGrp="1"/>
          </p:cNvSpPr>
          <p:nvPr>
            <p:ph type="sldNum" sz="quarter" idx="5"/>
          </p:nvPr>
        </p:nvSpPr>
        <p:spPr/>
        <p:txBody>
          <a:bodyPr/>
          <a:lstStyle/>
          <a:p>
            <a:fld id="{DD135470-94AD-4371-B90E-C95E8AC81766}" type="slidenum">
              <a:rPr lang="en-US" smtClean="0"/>
              <a:t>2</a:t>
            </a:fld>
            <a:endParaRPr lang="en-US"/>
          </a:p>
        </p:txBody>
      </p:sp>
    </p:spTree>
    <p:extLst>
      <p:ext uri="{BB962C8B-B14F-4D97-AF65-F5344CB8AC3E}">
        <p14:creationId xmlns:p14="http://schemas.microsoft.com/office/powerpoint/2010/main" val="26317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for a quick outline for what I will be talking about: I’ll start with a qualitative description of MPI with hadrons and photons, then talk about the MPI model used in PYTHIA, then look at the experimental data considered in this study and lastly show some results. This work was all done using the Monte-Carlo generator PYTHIA and using the analysis software RIVET.</a:t>
            </a:r>
          </a:p>
        </p:txBody>
      </p:sp>
      <p:sp>
        <p:nvSpPr>
          <p:cNvPr id="4" name="Slide Number Placeholder 3"/>
          <p:cNvSpPr>
            <a:spLocks noGrp="1"/>
          </p:cNvSpPr>
          <p:nvPr>
            <p:ph type="sldNum" sz="quarter" idx="5"/>
          </p:nvPr>
        </p:nvSpPr>
        <p:spPr/>
        <p:txBody>
          <a:bodyPr/>
          <a:lstStyle/>
          <a:p>
            <a:fld id="{DD135470-94AD-4371-B90E-C95E8AC81766}" type="slidenum">
              <a:rPr lang="en-US" smtClean="0"/>
              <a:t>3</a:t>
            </a:fld>
            <a:endParaRPr lang="en-US"/>
          </a:p>
        </p:txBody>
      </p:sp>
    </p:spTree>
    <p:extLst>
      <p:ext uri="{BB962C8B-B14F-4D97-AF65-F5344CB8AC3E}">
        <p14:creationId xmlns:p14="http://schemas.microsoft.com/office/powerpoint/2010/main" val="3938938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I mentioned before, multi-</a:t>
            </a:r>
            <a:r>
              <a:rPr lang="en-US" dirty="0" err="1"/>
              <a:t>parton</a:t>
            </a:r>
            <a:r>
              <a:rPr lang="en-US" dirty="0"/>
              <a:t> interactions come from simultaneous interactions between </a:t>
            </a:r>
            <a:r>
              <a:rPr lang="en-US" dirty="0" err="1"/>
              <a:t>partons</a:t>
            </a:r>
            <a:r>
              <a:rPr lang="en-US" dirty="0"/>
              <a:t> inside hadrons. An example of this is shown in figure 1. These interactions can be calculated from 2 to 2 scatterings, but when calculated, these interactions give divergent cross sections for low transverse energies/momenta. Because of this, a screening parameter must be included, pT0, that suppresses these low transverse momentum interactions and regulates the cross sections. This pT0 parameter is the main idea that these MPI models are built on (although not the only one)</a:t>
            </a:r>
          </a:p>
        </p:txBody>
      </p:sp>
      <p:sp>
        <p:nvSpPr>
          <p:cNvPr id="4" name="Slide Number Placeholder 3"/>
          <p:cNvSpPr>
            <a:spLocks noGrp="1"/>
          </p:cNvSpPr>
          <p:nvPr>
            <p:ph type="sldNum" sz="quarter" idx="5"/>
          </p:nvPr>
        </p:nvSpPr>
        <p:spPr/>
        <p:txBody>
          <a:bodyPr/>
          <a:lstStyle/>
          <a:p>
            <a:fld id="{DD135470-94AD-4371-B90E-C95E8AC81766}" type="slidenum">
              <a:rPr lang="en-US" smtClean="0"/>
              <a:t>4</a:t>
            </a:fld>
            <a:endParaRPr lang="en-US"/>
          </a:p>
        </p:txBody>
      </p:sp>
    </p:spTree>
    <p:extLst>
      <p:ext uri="{BB962C8B-B14F-4D97-AF65-F5344CB8AC3E}">
        <p14:creationId xmlns:p14="http://schemas.microsoft.com/office/powerpoint/2010/main" val="387402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73F64-A524-4D10-0CC2-CF7BAE693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554BA-E2FB-93E9-ED95-BCEE3B4218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E8556-895B-66B3-F893-AE72C61F49AB}"/>
              </a:ext>
            </a:extLst>
          </p:cNvPr>
          <p:cNvSpPr>
            <a:spLocks noGrp="1"/>
          </p:cNvSpPr>
          <p:nvPr>
            <p:ph type="body" idx="1"/>
          </p:nvPr>
        </p:nvSpPr>
        <p:spPr/>
        <p:txBody>
          <a:bodyPr/>
          <a:lstStyle/>
          <a:p>
            <a:r>
              <a:rPr lang="en-US" dirty="0"/>
              <a:t>So you might ask how do we get MPI with photons. And the answer is, for leptons interacting with low-Q^2, virtual photons (on the order of 1 GeV), these photons are can fluctuate into quark-antiquark pairs and develop a hadronic structure (referred to as resolved photons). Interactions with these resolved photons allow for hadronic collisions and MPI in any lepton collider including LEP, HERA, and the EIC. An example of direct and resolved photons interacting in “photoproduction” can be seen in Figure 2. Because this photon now interacts like a hadron, it will also have hadronic properties such as a fraction of the momentum participating in the collision (x-gamma), and photon remnants. This x-gamma should be (close to) 1 for direct photons, and lower for resolved photons.</a:t>
            </a:r>
          </a:p>
        </p:txBody>
      </p:sp>
      <p:sp>
        <p:nvSpPr>
          <p:cNvPr id="4" name="Slide Number Placeholder 3">
            <a:extLst>
              <a:ext uri="{FF2B5EF4-FFF2-40B4-BE49-F238E27FC236}">
                <a16:creationId xmlns:a16="http://schemas.microsoft.com/office/drawing/2014/main" id="{6C8A87DE-2E69-30C7-BB61-3EEC9D578ABC}"/>
              </a:ext>
            </a:extLst>
          </p:cNvPr>
          <p:cNvSpPr>
            <a:spLocks noGrp="1"/>
          </p:cNvSpPr>
          <p:nvPr>
            <p:ph type="sldNum" sz="quarter" idx="5"/>
          </p:nvPr>
        </p:nvSpPr>
        <p:spPr/>
        <p:txBody>
          <a:bodyPr/>
          <a:lstStyle/>
          <a:p>
            <a:fld id="{DD135470-94AD-4371-B90E-C95E8AC81766}" type="slidenum">
              <a:rPr lang="en-US" smtClean="0"/>
              <a:t>5</a:t>
            </a:fld>
            <a:endParaRPr lang="en-US"/>
          </a:p>
        </p:txBody>
      </p:sp>
    </p:spTree>
    <p:extLst>
      <p:ext uri="{BB962C8B-B14F-4D97-AF65-F5344CB8AC3E}">
        <p14:creationId xmlns:p14="http://schemas.microsoft.com/office/powerpoint/2010/main" val="2144762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before, the main thing these MPI models are built on is this pT0 parameter. This parameter scales with center-of-mass energy, and in PYTHIA there are two scaling laws: power scaling (the top equation) and logarithmic scaling (the bottom equation). Notice that both of these scaling laws have three parameters: a reference momentum pT0-ref, a reference energy sqrt-s-ref, and a scaling factor alpha. Now this PYTHIA model has been validated for LEP (the photon-photon case) and the LHC (the proton-proton case), and their parameters can be seen in this table on the right. Notice that the LEP parameters use the log scaling by default and the LHC parameters use the power scaling. These parameters can also be used with the scaling flipped, and this offers more tunes to consider later. The flipped scaling will provide the same description of MPI at the reference energy (100 GeV or 7 TeV), but scale differently to different energies. These four possibilities (LEP/LOG, LEP/POWER, LHC/POWER, and LHC/LOG) make up the four main MPI tunes considered.</a:t>
            </a:r>
          </a:p>
        </p:txBody>
      </p:sp>
      <p:sp>
        <p:nvSpPr>
          <p:cNvPr id="4" name="Slide Number Placeholder 3"/>
          <p:cNvSpPr>
            <a:spLocks noGrp="1"/>
          </p:cNvSpPr>
          <p:nvPr>
            <p:ph type="sldNum" sz="quarter" idx="5"/>
          </p:nvPr>
        </p:nvSpPr>
        <p:spPr/>
        <p:txBody>
          <a:bodyPr/>
          <a:lstStyle/>
          <a:p>
            <a:fld id="{DD135470-94AD-4371-B90E-C95E8AC81766}" type="slidenum">
              <a:rPr lang="en-US" smtClean="0"/>
              <a:t>6</a:t>
            </a:fld>
            <a:endParaRPr lang="en-US"/>
          </a:p>
        </p:txBody>
      </p:sp>
    </p:spTree>
    <p:extLst>
      <p:ext uri="{BB962C8B-B14F-4D97-AF65-F5344CB8AC3E}">
        <p14:creationId xmlns:p14="http://schemas.microsoft.com/office/powerpoint/2010/main" val="4120984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a list of every MPI tune that is tested below. We have our four default options from the LEP and LHC parameters with the power and log scales. The scaling with center-of-mass energy can be seen in figure 3 on the right. We have also included two other proton-proton tunes: Detroit and 2C, which were both tuned for lower energy proton-antiproton data from the Tevatron. These were included because they offer proton-proton MPI models that are closer in collision energies to the HERA data that is the main focus of this study, and therefore offer good comparisons of MPI between photon-proton and proton-proton. Lastly, we have also included PYTHIA with the MPI set to off.</a:t>
            </a:r>
          </a:p>
        </p:txBody>
      </p:sp>
      <p:sp>
        <p:nvSpPr>
          <p:cNvPr id="4" name="Slide Number Placeholder 3"/>
          <p:cNvSpPr>
            <a:spLocks noGrp="1"/>
          </p:cNvSpPr>
          <p:nvPr>
            <p:ph type="sldNum" sz="quarter" idx="5"/>
          </p:nvPr>
        </p:nvSpPr>
        <p:spPr/>
        <p:txBody>
          <a:bodyPr/>
          <a:lstStyle/>
          <a:p>
            <a:fld id="{DD135470-94AD-4371-B90E-C95E8AC81766}" type="slidenum">
              <a:rPr lang="en-US" smtClean="0"/>
              <a:t>7</a:t>
            </a:fld>
            <a:endParaRPr lang="en-US"/>
          </a:p>
        </p:txBody>
      </p:sp>
    </p:spTree>
    <p:extLst>
      <p:ext uri="{BB962C8B-B14F-4D97-AF65-F5344CB8AC3E}">
        <p14:creationId xmlns:p14="http://schemas.microsoft.com/office/powerpoint/2010/main" val="4044999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experimental data we have used to test these MPI models include both jet production and charged particle multiplicities. We have also considered data from LEP (the photon-photon collisions), HERA (the photon-proton / photoproduction collisions), and the LHC (proton-proton collisions). So the data we tested was for </a:t>
            </a:r>
            <a:r>
              <a:rPr lang="en-US" dirty="0" err="1"/>
              <a:t>dijet</a:t>
            </a:r>
            <a:r>
              <a:rPr lang="en-US" dirty="0"/>
              <a:t> photon-photon data, </a:t>
            </a:r>
            <a:r>
              <a:rPr lang="en-US" dirty="0" err="1"/>
              <a:t>dijet</a:t>
            </a:r>
            <a:r>
              <a:rPr lang="en-US" dirty="0"/>
              <a:t> photoproduction data for different jet energies, multi-jet photoproduction data, and charged particle production for all three collision types.</a:t>
            </a:r>
          </a:p>
        </p:txBody>
      </p:sp>
      <p:sp>
        <p:nvSpPr>
          <p:cNvPr id="4" name="Slide Number Placeholder 3"/>
          <p:cNvSpPr>
            <a:spLocks noGrp="1"/>
          </p:cNvSpPr>
          <p:nvPr>
            <p:ph type="sldNum" sz="quarter" idx="5"/>
          </p:nvPr>
        </p:nvSpPr>
        <p:spPr/>
        <p:txBody>
          <a:bodyPr/>
          <a:lstStyle/>
          <a:p>
            <a:fld id="{DD135470-94AD-4371-B90E-C95E8AC81766}" type="slidenum">
              <a:rPr lang="en-US" smtClean="0"/>
              <a:t>8</a:t>
            </a:fld>
            <a:endParaRPr lang="en-US"/>
          </a:p>
        </p:txBody>
      </p:sp>
    </p:spTree>
    <p:extLst>
      <p:ext uri="{BB962C8B-B14F-4D97-AF65-F5344CB8AC3E}">
        <p14:creationId xmlns:p14="http://schemas.microsoft.com/office/powerpoint/2010/main" val="3573329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results shown here are the lower energy </a:t>
            </a:r>
            <a:r>
              <a:rPr lang="en-US" dirty="0" err="1"/>
              <a:t>dijet</a:t>
            </a:r>
            <a:r>
              <a:rPr lang="en-US" dirty="0"/>
              <a:t> production for photoproduction on the left and LEP (photon-photon collisions) on the right. The photoproduction cross section is a function of average pseudo rapidity eta bar, and the LEP cross section is a function of the fractional photon momentum x-gamma. Here we can see a few things, first of all that MPI is required to describe the data in both plots, as indicated by the “No MPI” tune sitting well below the data. Also noteworthy is that the proton-proton tunes do a poor job describing both sets of data (having far too much MPI activity) especially in the regions most sensitive to MPI, which is forward eta and low x-gamma (more resolved photons at low </a:t>
            </a:r>
            <a:r>
              <a:rPr lang="en-US" dirty="0" err="1"/>
              <a:t>x_ɣ</a:t>
            </a:r>
            <a:r>
              <a:rPr lang="en-US" dirty="0"/>
              <a:t>). Here we can see that the LHC/LOG tune best describes </a:t>
            </a:r>
            <a:r>
              <a:rPr lang="en-US" dirty="0" err="1"/>
              <a:t>ɣp</a:t>
            </a:r>
            <a:r>
              <a:rPr lang="en-US" dirty="0"/>
              <a:t> data, and the LEP/LOG best describes the </a:t>
            </a:r>
            <a:r>
              <a:rPr lang="en-US" dirty="0" err="1"/>
              <a:t>ɣɣ</a:t>
            </a:r>
            <a:r>
              <a:rPr lang="en-US" dirty="0"/>
              <a:t> data (as expected). </a:t>
            </a:r>
          </a:p>
        </p:txBody>
      </p:sp>
      <p:sp>
        <p:nvSpPr>
          <p:cNvPr id="4" name="Slide Number Placeholder 3"/>
          <p:cNvSpPr>
            <a:spLocks noGrp="1"/>
          </p:cNvSpPr>
          <p:nvPr>
            <p:ph type="sldNum" sz="quarter" idx="5"/>
          </p:nvPr>
        </p:nvSpPr>
        <p:spPr/>
        <p:txBody>
          <a:bodyPr/>
          <a:lstStyle/>
          <a:p>
            <a:fld id="{DD135470-94AD-4371-B90E-C95E8AC81766}" type="slidenum">
              <a:rPr lang="en-US" smtClean="0"/>
              <a:t>9</a:t>
            </a:fld>
            <a:endParaRPr lang="en-US"/>
          </a:p>
        </p:txBody>
      </p:sp>
    </p:spTree>
    <p:extLst>
      <p:ext uri="{BB962C8B-B14F-4D97-AF65-F5344CB8AC3E}">
        <p14:creationId xmlns:p14="http://schemas.microsoft.com/office/powerpoint/2010/main" val="2388474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AFF01-954D-74B9-1673-41C4E5E5B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CF78B-A081-DA64-9204-CC7E4C676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13A7C-2505-CD6C-EB6F-EA250C47A009}"/>
              </a:ext>
            </a:extLst>
          </p:cNvPr>
          <p:cNvSpPr>
            <a:spLocks noGrp="1"/>
          </p:cNvSpPr>
          <p:nvPr>
            <p:ph type="body" idx="1"/>
          </p:nvPr>
        </p:nvSpPr>
        <p:spPr/>
        <p:txBody>
          <a:bodyPr/>
          <a:lstStyle/>
          <a:p>
            <a:r>
              <a:rPr lang="en-US" dirty="0"/>
              <a:t>The next data considered was higher jet-energy photoproduction. Here we can see it plotted as a function of </a:t>
            </a:r>
            <a:r>
              <a:rPr lang="en-US" dirty="0" err="1"/>
              <a:t>x_ɣ-obs</a:t>
            </a:r>
            <a:r>
              <a:rPr lang="en-US" dirty="0"/>
              <a:t> (which is an estimation of </a:t>
            </a:r>
            <a:r>
              <a:rPr lang="en-US" dirty="0" err="1"/>
              <a:t>x_ɣ</a:t>
            </a:r>
            <a:r>
              <a:rPr lang="en-US" dirty="0"/>
              <a:t> as defined by the equation in the top right). Here we can see again, now also including the LHC/POWER in the right plot, that all standard proton-proton tunes provide a poor description of the data in the low </a:t>
            </a:r>
            <a:r>
              <a:rPr lang="en-US" dirty="0" err="1"/>
              <a:t>x_ɣ</a:t>
            </a:r>
            <a:r>
              <a:rPr lang="en-US" dirty="0"/>
              <a:t> (MPI sensitive) regions. All proton-proton tunes seem to overestimate the MPI activity in these lower </a:t>
            </a:r>
            <a:r>
              <a:rPr lang="en-US" dirty="0" err="1"/>
              <a:t>x_ɣ</a:t>
            </a:r>
            <a:r>
              <a:rPr lang="en-US" dirty="0"/>
              <a:t> regions with more resolved photons, indicating that much more MPI activity occurs in proton-proton collisions than </a:t>
            </a:r>
            <a:r>
              <a:rPr lang="en-US" dirty="0" err="1"/>
              <a:t>ɣp</a:t>
            </a:r>
            <a:r>
              <a:rPr lang="en-US" dirty="0"/>
              <a:t> collisions. Also to note here is that the LEP tunes, as well as LHC/LOG, provide good descriptions of the data.</a:t>
            </a:r>
          </a:p>
        </p:txBody>
      </p:sp>
      <p:sp>
        <p:nvSpPr>
          <p:cNvPr id="4" name="Slide Number Placeholder 3">
            <a:extLst>
              <a:ext uri="{FF2B5EF4-FFF2-40B4-BE49-F238E27FC236}">
                <a16:creationId xmlns:a16="http://schemas.microsoft.com/office/drawing/2014/main" id="{68CD082D-16FD-6EC7-A3C0-514E28FDE0BF}"/>
              </a:ext>
            </a:extLst>
          </p:cNvPr>
          <p:cNvSpPr>
            <a:spLocks noGrp="1"/>
          </p:cNvSpPr>
          <p:nvPr>
            <p:ph type="sldNum" sz="quarter" idx="5"/>
          </p:nvPr>
        </p:nvSpPr>
        <p:spPr/>
        <p:txBody>
          <a:bodyPr/>
          <a:lstStyle/>
          <a:p>
            <a:fld id="{DD135470-94AD-4371-B90E-C95E8AC81766}" type="slidenum">
              <a:rPr lang="en-US" smtClean="0"/>
              <a:t>10</a:t>
            </a:fld>
            <a:endParaRPr lang="en-US"/>
          </a:p>
        </p:txBody>
      </p:sp>
    </p:spTree>
    <p:extLst>
      <p:ext uri="{BB962C8B-B14F-4D97-AF65-F5344CB8AC3E}">
        <p14:creationId xmlns:p14="http://schemas.microsoft.com/office/powerpoint/2010/main" val="103855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7F296-8B49-0903-6C73-0FA4ABD9E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11285-ED7E-9AAC-3AD6-25D475435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677C3-841F-8263-EB52-43101AF60E6F}"/>
              </a:ext>
            </a:extLst>
          </p:cNvPr>
          <p:cNvSpPr>
            <a:spLocks noGrp="1"/>
          </p:cNvSpPr>
          <p:nvPr>
            <p:ph type="body" idx="1"/>
          </p:nvPr>
        </p:nvSpPr>
        <p:spPr/>
        <p:txBody>
          <a:bodyPr/>
          <a:lstStyle/>
          <a:p>
            <a:r>
              <a:rPr lang="en-US" dirty="0"/>
              <a:t>The next data considered is still for high energy </a:t>
            </a:r>
            <a:r>
              <a:rPr lang="en-US" dirty="0" err="1"/>
              <a:t>dijets</a:t>
            </a:r>
            <a:r>
              <a:rPr lang="en-US" dirty="0"/>
              <a:t> from photoproduction, now with cross sections as a function of the angle between jets, </a:t>
            </a:r>
            <a:r>
              <a:rPr lang="el-GR" dirty="0"/>
              <a:t>Δφ</a:t>
            </a:r>
            <a:r>
              <a:rPr lang="en-US" dirty="0"/>
              <a:t> which is sensitive to hard QCD radiation. These plots split up the data based on the </a:t>
            </a:r>
            <a:r>
              <a:rPr lang="en-US" dirty="0" err="1"/>
              <a:t>x_gamma</a:t>
            </a:r>
            <a:r>
              <a:rPr lang="en-US" dirty="0"/>
              <a:t>, with the high </a:t>
            </a:r>
            <a:r>
              <a:rPr lang="en-US" dirty="0" err="1"/>
              <a:t>x_gamma</a:t>
            </a:r>
            <a:r>
              <a:rPr lang="en-US" dirty="0"/>
              <a:t> (more direct photons) on the left and the low </a:t>
            </a:r>
            <a:r>
              <a:rPr lang="en-US" dirty="0" err="1"/>
              <a:t>x_gamma</a:t>
            </a:r>
            <a:r>
              <a:rPr lang="en-US" dirty="0"/>
              <a:t> (more resolved photons) on the right. Here we see that all MPI tunes provide similar descriptions of the data in the direct case, but larger differences can be seen in the resolved case (as expected). Also for the resolved case, we can see more significant differences in the MPI tunes further away from the </a:t>
            </a:r>
            <a:r>
              <a:rPr lang="el-GR" dirty="0"/>
              <a:t>Δφ</a:t>
            </a:r>
            <a:r>
              <a:rPr lang="en-US" dirty="0"/>
              <a:t>~</a:t>
            </a:r>
            <a:r>
              <a:rPr lang="el-GR" dirty="0"/>
              <a:t>π</a:t>
            </a:r>
            <a:r>
              <a:rPr lang="en-US" dirty="0"/>
              <a:t> case. Here again the LHC/POWER tune sits above the data and the LEP tunes provide the best description. Up to now, it was considered that the LEP tunes provided the best description of all photoproduction data, and a “simultaneous” description of the photon-photon and photon-proton data was found.</a:t>
            </a:r>
          </a:p>
        </p:txBody>
      </p:sp>
      <p:sp>
        <p:nvSpPr>
          <p:cNvPr id="4" name="Slide Number Placeholder 3">
            <a:extLst>
              <a:ext uri="{FF2B5EF4-FFF2-40B4-BE49-F238E27FC236}">
                <a16:creationId xmlns:a16="http://schemas.microsoft.com/office/drawing/2014/main" id="{737CF18F-1B69-0EA0-A13C-9EF3AA39E4B0}"/>
              </a:ext>
            </a:extLst>
          </p:cNvPr>
          <p:cNvSpPr>
            <a:spLocks noGrp="1"/>
          </p:cNvSpPr>
          <p:nvPr>
            <p:ph type="sldNum" sz="quarter" idx="5"/>
          </p:nvPr>
        </p:nvSpPr>
        <p:spPr/>
        <p:txBody>
          <a:bodyPr/>
          <a:lstStyle/>
          <a:p>
            <a:fld id="{DD135470-94AD-4371-B90E-C95E8AC81766}" type="slidenum">
              <a:rPr lang="en-US" smtClean="0"/>
              <a:t>11</a:t>
            </a:fld>
            <a:endParaRPr lang="en-US"/>
          </a:p>
        </p:txBody>
      </p:sp>
    </p:spTree>
    <p:extLst>
      <p:ext uri="{BB962C8B-B14F-4D97-AF65-F5344CB8AC3E}">
        <p14:creationId xmlns:p14="http://schemas.microsoft.com/office/powerpoint/2010/main" val="235866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47C49-D76C-2D96-B8C2-B6C8A87AD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0C8F7-5094-E0BA-782A-D12161686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FAFF1D-FDA1-0D76-0E55-C13A77BF9A25}"/>
              </a:ext>
            </a:extLst>
          </p:cNvPr>
          <p:cNvSpPr>
            <a:spLocks noGrp="1"/>
          </p:cNvSpPr>
          <p:nvPr>
            <p:ph type="body" idx="1"/>
          </p:nvPr>
        </p:nvSpPr>
        <p:spPr/>
        <p:txBody>
          <a:bodyPr/>
          <a:lstStyle/>
          <a:p>
            <a:r>
              <a:rPr lang="en-US" dirty="0"/>
              <a:t>The next comparison done was for three and four jet photoproduction events from HERA, with lower minimum transverse jet energy. This is the data that should be the most sensitive to MPI. Here, in the </a:t>
            </a:r>
            <a:r>
              <a:rPr lang="en-US" dirty="0" err="1"/>
              <a:t>x_gamma</a:t>
            </a:r>
            <a:r>
              <a:rPr lang="en-US" dirty="0"/>
              <a:t> plot it is clear that: there is the most MPI activity, the LEP tunes sit far below the data (estimate too few MPI), and the LHC/LOG provides the best description of the data. This was an interesting development in our findings and showed the limitations of the LEP tunes. On the right plot, this cross section is shown as a function of the angle cos(psi_3) which is defined in the upper right hand corner and indicates the relative orientation of the third (third highest E_T) jet and is sensitive to initial state gluon radiation as well as higher order processes. (ISR is often in the direction of the proton/photon and leads to cos(psi3) of +/-1, and higher order processes/MPI lead to more spread out and central values of cos(psi3)) Here we can see every MPI tune rise around the +/-1 regions and drop in the central regions, which is an interesting </a:t>
            </a:r>
            <a:r>
              <a:rPr lang="en-US" dirty="0" err="1"/>
              <a:t>behaviour</a:t>
            </a:r>
            <a:r>
              <a:rPr lang="en-US" dirty="0"/>
              <a:t> that seems almost independent of MPI. Regardless, now the LHC/LOG is by far the favored tune.</a:t>
            </a:r>
          </a:p>
        </p:txBody>
      </p:sp>
      <p:sp>
        <p:nvSpPr>
          <p:cNvPr id="4" name="Slide Number Placeholder 3">
            <a:extLst>
              <a:ext uri="{FF2B5EF4-FFF2-40B4-BE49-F238E27FC236}">
                <a16:creationId xmlns:a16="http://schemas.microsoft.com/office/drawing/2014/main" id="{C0D74962-0347-B365-53DB-B28241EAADC0}"/>
              </a:ext>
            </a:extLst>
          </p:cNvPr>
          <p:cNvSpPr>
            <a:spLocks noGrp="1"/>
          </p:cNvSpPr>
          <p:nvPr>
            <p:ph type="sldNum" sz="quarter" idx="5"/>
          </p:nvPr>
        </p:nvSpPr>
        <p:spPr/>
        <p:txBody>
          <a:bodyPr/>
          <a:lstStyle/>
          <a:p>
            <a:fld id="{DD135470-94AD-4371-B90E-C95E8AC81766}" type="slidenum">
              <a:rPr lang="en-US" smtClean="0"/>
              <a:t>12</a:t>
            </a:fld>
            <a:endParaRPr lang="en-US"/>
          </a:p>
        </p:txBody>
      </p:sp>
    </p:spTree>
    <p:extLst>
      <p:ext uri="{BB962C8B-B14F-4D97-AF65-F5344CB8AC3E}">
        <p14:creationId xmlns:p14="http://schemas.microsoft.com/office/powerpoint/2010/main" val="597544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29E26-9FDC-1D21-2B47-C08928CB3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44E26-0FDD-1F20-F819-CC462A872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35D747-CA67-2D6E-002E-BF8CF885CE16}"/>
              </a:ext>
            </a:extLst>
          </p:cNvPr>
          <p:cNvSpPr>
            <a:spLocks noGrp="1"/>
          </p:cNvSpPr>
          <p:nvPr>
            <p:ph type="body" idx="1"/>
          </p:nvPr>
        </p:nvSpPr>
        <p:spPr/>
        <p:txBody>
          <a:bodyPr/>
          <a:lstStyle/>
          <a:p>
            <a:r>
              <a:rPr lang="en-US" dirty="0"/>
              <a:t>Moving on to charged particle production measurements, here we have distributions of transverse momentum </a:t>
            </a:r>
            <a:r>
              <a:rPr lang="en-US" dirty="0" err="1"/>
              <a:t>pT</a:t>
            </a:r>
            <a:r>
              <a:rPr lang="en-US" dirty="0"/>
              <a:t> and </a:t>
            </a:r>
            <a:r>
              <a:rPr lang="en-US" dirty="0" err="1"/>
              <a:t>pseudorapidity</a:t>
            </a:r>
            <a:r>
              <a:rPr lang="en-US" dirty="0"/>
              <a:t> eta. As mentioned before, these measurements should be more sensitive to MPI since they reach lower values of </a:t>
            </a:r>
            <a:r>
              <a:rPr lang="en-US" dirty="0" err="1"/>
              <a:t>pT</a:t>
            </a:r>
            <a:r>
              <a:rPr lang="en-US" dirty="0"/>
              <a:t>, but offer less direct connections to hard scattering events/kinematics. Here we can see that as the MPI tunes reach the most MPI sensitive regions, similar behavior can be seen to the jet data, where the LHC/POWER tune rises above the data and the LEP tunes start to drop below. Here, however, we see even the LHC/LOG tune drop in the forward eta region despite providing good descriptions of this region in the </a:t>
            </a:r>
            <a:r>
              <a:rPr lang="en-US" dirty="0" err="1"/>
              <a:t>dijet</a:t>
            </a:r>
            <a:r>
              <a:rPr lang="en-US" dirty="0"/>
              <a:t> data. Still, the LHC/LOG tune (and LEP tunes) provide the best description(s) here</a:t>
            </a:r>
          </a:p>
        </p:txBody>
      </p:sp>
      <p:sp>
        <p:nvSpPr>
          <p:cNvPr id="4" name="Slide Number Placeholder 3">
            <a:extLst>
              <a:ext uri="{FF2B5EF4-FFF2-40B4-BE49-F238E27FC236}">
                <a16:creationId xmlns:a16="http://schemas.microsoft.com/office/drawing/2014/main" id="{2E3454E6-CDF5-33BD-4A85-B88021C879EE}"/>
              </a:ext>
            </a:extLst>
          </p:cNvPr>
          <p:cNvSpPr>
            <a:spLocks noGrp="1"/>
          </p:cNvSpPr>
          <p:nvPr>
            <p:ph type="sldNum" sz="quarter" idx="5"/>
          </p:nvPr>
        </p:nvSpPr>
        <p:spPr/>
        <p:txBody>
          <a:bodyPr/>
          <a:lstStyle/>
          <a:p>
            <a:fld id="{DD135470-94AD-4371-B90E-C95E8AC81766}" type="slidenum">
              <a:rPr lang="en-US" smtClean="0"/>
              <a:t>13</a:t>
            </a:fld>
            <a:endParaRPr lang="en-US"/>
          </a:p>
        </p:txBody>
      </p:sp>
    </p:spTree>
    <p:extLst>
      <p:ext uri="{BB962C8B-B14F-4D97-AF65-F5344CB8AC3E}">
        <p14:creationId xmlns:p14="http://schemas.microsoft.com/office/powerpoint/2010/main" val="1180181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9AA13-F188-A5DE-2E85-E0CEF43FE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055AF-2525-BF1D-477D-52CFC9CD8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38FFF-B861-AEBD-48E4-D1EC2F806992}"/>
              </a:ext>
            </a:extLst>
          </p:cNvPr>
          <p:cNvSpPr>
            <a:spLocks noGrp="1"/>
          </p:cNvSpPr>
          <p:nvPr>
            <p:ph type="body" idx="1"/>
          </p:nvPr>
        </p:nvSpPr>
        <p:spPr/>
        <p:txBody>
          <a:bodyPr/>
          <a:lstStyle/>
          <a:p>
            <a:r>
              <a:rPr lang="en-US" dirty="0"/>
              <a:t>Now it is interesting to compare these MPI tunes with charged particle data from photon-photon collisions at LEP. Here we see every MPI tune rise above data at low </a:t>
            </a:r>
            <a:r>
              <a:rPr lang="en-US" dirty="0" err="1"/>
              <a:t>pT</a:t>
            </a:r>
            <a:r>
              <a:rPr lang="en-US" dirty="0"/>
              <a:t> and drop below data at high </a:t>
            </a:r>
            <a:r>
              <a:rPr lang="en-US" dirty="0" err="1"/>
              <a:t>pT.</a:t>
            </a:r>
            <a:r>
              <a:rPr lang="en-US" dirty="0"/>
              <a:t> This indicated all tunes providing too “soft” of a </a:t>
            </a:r>
            <a:r>
              <a:rPr lang="en-US" dirty="0" err="1"/>
              <a:t>pT</a:t>
            </a:r>
            <a:r>
              <a:rPr lang="en-US" dirty="0"/>
              <a:t> spectrum.</a:t>
            </a:r>
          </a:p>
        </p:txBody>
      </p:sp>
      <p:sp>
        <p:nvSpPr>
          <p:cNvPr id="4" name="Slide Number Placeholder 3">
            <a:extLst>
              <a:ext uri="{FF2B5EF4-FFF2-40B4-BE49-F238E27FC236}">
                <a16:creationId xmlns:a16="http://schemas.microsoft.com/office/drawing/2014/main" id="{9AB73B46-CC1F-E3A7-A66C-B6AAFA0B5472}"/>
              </a:ext>
            </a:extLst>
          </p:cNvPr>
          <p:cNvSpPr>
            <a:spLocks noGrp="1"/>
          </p:cNvSpPr>
          <p:nvPr>
            <p:ph type="sldNum" sz="quarter" idx="5"/>
          </p:nvPr>
        </p:nvSpPr>
        <p:spPr/>
        <p:txBody>
          <a:bodyPr/>
          <a:lstStyle/>
          <a:p>
            <a:fld id="{DD135470-94AD-4371-B90E-C95E8AC81766}" type="slidenum">
              <a:rPr lang="en-US" smtClean="0"/>
              <a:t>14</a:t>
            </a:fld>
            <a:endParaRPr lang="en-US"/>
          </a:p>
        </p:txBody>
      </p:sp>
    </p:spTree>
    <p:extLst>
      <p:ext uri="{BB962C8B-B14F-4D97-AF65-F5344CB8AC3E}">
        <p14:creationId xmlns:p14="http://schemas.microsoft.com/office/powerpoint/2010/main" val="804071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AA056-BB5F-0816-9DAF-5E109A839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1B1AC-0529-A1E5-0A3D-0BA5C53A5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314E3-CFE7-B46D-628B-FBBFCD4E3B68}"/>
              </a:ext>
            </a:extLst>
          </p:cNvPr>
          <p:cNvSpPr>
            <a:spLocks noGrp="1"/>
          </p:cNvSpPr>
          <p:nvPr>
            <p:ph type="body" idx="1"/>
          </p:nvPr>
        </p:nvSpPr>
        <p:spPr/>
        <p:txBody>
          <a:bodyPr/>
          <a:lstStyle/>
          <a:p>
            <a:r>
              <a:rPr lang="en-US" dirty="0"/>
              <a:t>The last data considered is proton-proton (underlying event) data from the LHC. The four MPI tunes were tested at three different </a:t>
            </a:r>
            <a:r>
              <a:rPr lang="en-US" dirty="0" err="1"/>
              <a:t>centre</a:t>
            </a:r>
            <a:r>
              <a:rPr lang="en-US" dirty="0"/>
              <a:t> of mass energies: 900 GeV, 7, and 13 TeV. These plots show an interesting behavior in that the only tune which provides a solid description of all three cases is the LHC/POWER (validated) tune, whereas the LHC/LOG tune only does well at the reference energy (sqrt s ref = 7 TeV) and diverges from the data as it gets further away from this energy. This observation shows the sacrifice taken when switching the LHC tune from the power scale to the log scale: it may describe the photon-proton data significantly better, but it loses the ability to describe a variety of proton-proton data (scale properly). It is also perhaps no surprise that the LEP tunes provide poor descriptions of this data.</a:t>
            </a:r>
          </a:p>
        </p:txBody>
      </p:sp>
      <p:sp>
        <p:nvSpPr>
          <p:cNvPr id="4" name="Slide Number Placeholder 3">
            <a:extLst>
              <a:ext uri="{FF2B5EF4-FFF2-40B4-BE49-F238E27FC236}">
                <a16:creationId xmlns:a16="http://schemas.microsoft.com/office/drawing/2014/main" id="{048E9EC5-F46F-8874-7CBB-9A72A87BF3EE}"/>
              </a:ext>
            </a:extLst>
          </p:cNvPr>
          <p:cNvSpPr>
            <a:spLocks noGrp="1"/>
          </p:cNvSpPr>
          <p:nvPr>
            <p:ph type="sldNum" sz="quarter" idx="5"/>
          </p:nvPr>
        </p:nvSpPr>
        <p:spPr/>
        <p:txBody>
          <a:bodyPr/>
          <a:lstStyle/>
          <a:p>
            <a:fld id="{DD135470-94AD-4371-B90E-C95E8AC81766}" type="slidenum">
              <a:rPr lang="en-US" smtClean="0"/>
              <a:t>15</a:t>
            </a:fld>
            <a:endParaRPr lang="en-US"/>
          </a:p>
        </p:txBody>
      </p:sp>
    </p:spTree>
    <p:extLst>
      <p:ext uri="{BB962C8B-B14F-4D97-AF65-F5344CB8AC3E}">
        <p14:creationId xmlns:p14="http://schemas.microsoft.com/office/powerpoint/2010/main" val="210835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know that was a lot of information, but now I will give a summary of the main results. Firstly (and most generally) we looked at new kinematic regions and data to see where these MPI tunes did well and poorly. The standard proton-proton tunes (LHC/POWER, Detroit, and 2C) strongly overestimated </a:t>
            </a:r>
            <a:r>
              <a:rPr lang="en-US" dirty="0" err="1"/>
              <a:t>ɣp</a:t>
            </a:r>
            <a:r>
              <a:rPr lang="en-US" dirty="0"/>
              <a:t> data, predicting too many MPI. The LEP tunes provided good descriptions of the </a:t>
            </a:r>
            <a:r>
              <a:rPr lang="en-US" dirty="0" err="1"/>
              <a:t>ɣɣ</a:t>
            </a:r>
            <a:r>
              <a:rPr lang="en-US" dirty="0"/>
              <a:t> and high ET </a:t>
            </a:r>
            <a:r>
              <a:rPr lang="en-US" dirty="0" err="1"/>
              <a:t>ɣp</a:t>
            </a:r>
            <a:r>
              <a:rPr lang="en-US" dirty="0"/>
              <a:t> data, and the LHC parameters with the logarithmic scaling (LHC/LOG) provided the best “universal” description of all </a:t>
            </a:r>
            <a:r>
              <a:rPr lang="en-US" dirty="0" err="1"/>
              <a:t>ɣp</a:t>
            </a:r>
            <a:r>
              <a:rPr lang="en-US" dirty="0"/>
              <a:t> data. Although using this adjusted scaling means that the tune can no longer accurately describe proton-proton data at a range of COM energies. For these reasons, we recommend the LHC/LOG MPI tune for future </a:t>
            </a:r>
            <a:r>
              <a:rPr lang="en-US" dirty="0" err="1"/>
              <a:t>ɣp</a:t>
            </a:r>
            <a:r>
              <a:rPr lang="en-US" dirty="0"/>
              <a:t> collision data (unless the kinematics match one of the LEP-preferred regions). A possible future consideration to test would be the matter distribution of the photon, which would affect the impact parameter dependence of MPI, and could allow for the same energy scaling as for the proton-proton case. There is currently a gaussian-like, but a more peaked distribution could affect the energy dependence.</a:t>
            </a:r>
          </a:p>
        </p:txBody>
      </p:sp>
      <p:sp>
        <p:nvSpPr>
          <p:cNvPr id="4" name="Slide Number Placeholder 3"/>
          <p:cNvSpPr>
            <a:spLocks noGrp="1"/>
          </p:cNvSpPr>
          <p:nvPr>
            <p:ph type="sldNum" sz="quarter" idx="5"/>
          </p:nvPr>
        </p:nvSpPr>
        <p:spPr/>
        <p:txBody>
          <a:bodyPr/>
          <a:lstStyle/>
          <a:p>
            <a:fld id="{DD135470-94AD-4371-B90E-C95E8AC81766}" type="slidenum">
              <a:rPr lang="en-US" smtClean="0"/>
              <a:t>16</a:t>
            </a:fld>
            <a:endParaRPr lang="en-US"/>
          </a:p>
        </p:txBody>
      </p:sp>
    </p:spTree>
    <p:extLst>
      <p:ext uri="{BB962C8B-B14F-4D97-AF65-F5344CB8AC3E}">
        <p14:creationId xmlns:p14="http://schemas.microsoft.com/office/powerpoint/2010/main" val="1850778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difference in </a:t>
            </a:r>
            <a:r>
              <a:rPr lang="en-US" dirty="0" err="1"/>
              <a:t>x_ɣ</a:t>
            </a:r>
            <a:r>
              <a:rPr lang="en-US" dirty="0"/>
              <a:t> regions of plots</a:t>
            </a:r>
          </a:p>
        </p:txBody>
      </p:sp>
      <p:sp>
        <p:nvSpPr>
          <p:cNvPr id="4" name="Slide Number Placeholder 3"/>
          <p:cNvSpPr>
            <a:spLocks noGrp="1"/>
          </p:cNvSpPr>
          <p:nvPr>
            <p:ph type="sldNum" sz="quarter" idx="5"/>
          </p:nvPr>
        </p:nvSpPr>
        <p:spPr/>
        <p:txBody>
          <a:bodyPr/>
          <a:lstStyle/>
          <a:p>
            <a:fld id="{DD135470-94AD-4371-B90E-C95E8AC81766}" type="slidenum">
              <a:rPr lang="en-US" smtClean="0"/>
              <a:t>19</a:t>
            </a:fld>
            <a:endParaRPr lang="en-US"/>
          </a:p>
        </p:txBody>
      </p:sp>
    </p:spTree>
    <p:extLst>
      <p:ext uri="{BB962C8B-B14F-4D97-AF65-F5344CB8AC3E}">
        <p14:creationId xmlns:p14="http://schemas.microsoft.com/office/powerpoint/2010/main" val="2058885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135470-94AD-4371-B90E-C95E8AC81766}" type="slidenum">
              <a:rPr lang="en-US" smtClean="0"/>
              <a:t>22</a:t>
            </a:fld>
            <a:endParaRPr lang="en-US"/>
          </a:p>
        </p:txBody>
      </p:sp>
    </p:spTree>
    <p:extLst>
      <p:ext uri="{BB962C8B-B14F-4D97-AF65-F5344CB8AC3E}">
        <p14:creationId xmlns:p14="http://schemas.microsoft.com/office/powerpoint/2010/main" val="2476955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8130-3607-A01A-3345-38D4E275D5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B66815-D960-1ABC-20C0-4EBEDBFB2E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7C4201-0755-D612-F79E-E5E4A3628478}"/>
              </a:ext>
            </a:extLst>
          </p:cNvPr>
          <p:cNvSpPr>
            <a:spLocks noGrp="1"/>
          </p:cNvSpPr>
          <p:nvPr>
            <p:ph type="dt" sz="half" idx="10"/>
          </p:nvPr>
        </p:nvSpPr>
        <p:spPr/>
        <p:txBody>
          <a:bodyPr/>
          <a:lstStyle/>
          <a:p>
            <a:fld id="{ADF1B5FB-D657-4D9A-BEBB-F85B22F2F9FC}" type="datetime1">
              <a:rPr lang="en-US" smtClean="0"/>
              <a:t>11/19/2024</a:t>
            </a:fld>
            <a:endParaRPr lang="en-US"/>
          </a:p>
        </p:txBody>
      </p:sp>
      <p:sp>
        <p:nvSpPr>
          <p:cNvPr id="5" name="Footer Placeholder 4">
            <a:extLst>
              <a:ext uri="{FF2B5EF4-FFF2-40B4-BE49-F238E27FC236}">
                <a16:creationId xmlns:a16="http://schemas.microsoft.com/office/drawing/2014/main" id="{A157A4CD-5551-0913-ACB8-F00887A32E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C3AD4B-2ABB-F7E0-E72A-02EE4E244AB4}"/>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869745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A3D54-2735-79F2-586D-BB4F2CFD52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7024E6-0017-9A3A-2481-AAD599BA81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C0FDFB-BDCC-F064-445C-161B2C16607A}"/>
              </a:ext>
            </a:extLst>
          </p:cNvPr>
          <p:cNvSpPr>
            <a:spLocks noGrp="1"/>
          </p:cNvSpPr>
          <p:nvPr>
            <p:ph type="dt" sz="half" idx="10"/>
          </p:nvPr>
        </p:nvSpPr>
        <p:spPr/>
        <p:txBody>
          <a:bodyPr/>
          <a:lstStyle/>
          <a:p>
            <a:fld id="{4D277F79-6C9C-4225-9B11-526E188B2E77}" type="datetime1">
              <a:rPr lang="en-US" smtClean="0"/>
              <a:t>11/19/2024</a:t>
            </a:fld>
            <a:endParaRPr lang="en-US"/>
          </a:p>
        </p:txBody>
      </p:sp>
      <p:sp>
        <p:nvSpPr>
          <p:cNvPr id="5" name="Footer Placeholder 4">
            <a:extLst>
              <a:ext uri="{FF2B5EF4-FFF2-40B4-BE49-F238E27FC236}">
                <a16:creationId xmlns:a16="http://schemas.microsoft.com/office/drawing/2014/main" id="{D6F4740B-EE85-9CC4-DBD5-61EDF790DB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003879-34CA-C63B-0A16-701989D14DB6}"/>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790468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5CBE0-54C3-5F5A-8AE5-A1EC65559C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853F94-0A20-97EC-BBB0-10F6D70D04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D3BDD7-90A6-8501-CE64-A56599830DF2}"/>
              </a:ext>
            </a:extLst>
          </p:cNvPr>
          <p:cNvSpPr>
            <a:spLocks noGrp="1"/>
          </p:cNvSpPr>
          <p:nvPr>
            <p:ph type="dt" sz="half" idx="10"/>
          </p:nvPr>
        </p:nvSpPr>
        <p:spPr/>
        <p:txBody>
          <a:bodyPr/>
          <a:lstStyle/>
          <a:p>
            <a:fld id="{2BA18C3B-E6E0-469E-9EBE-F32EE8DF25CE}" type="datetime1">
              <a:rPr lang="en-US" smtClean="0"/>
              <a:t>11/19/2024</a:t>
            </a:fld>
            <a:endParaRPr lang="en-US"/>
          </a:p>
        </p:txBody>
      </p:sp>
      <p:sp>
        <p:nvSpPr>
          <p:cNvPr id="5" name="Footer Placeholder 4">
            <a:extLst>
              <a:ext uri="{FF2B5EF4-FFF2-40B4-BE49-F238E27FC236}">
                <a16:creationId xmlns:a16="http://schemas.microsoft.com/office/drawing/2014/main" id="{2586886B-31EC-7A63-4AF2-70CD7C4A73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0A919-C95D-031C-6241-7254205B2F32}"/>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2195951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3F61B-2FFD-5030-FECA-D2D586C1AF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96F2D1-2FCA-A465-CC54-BAADFAD48B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85282E-BA69-1E3E-6F54-90EF8268E5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4D80FE-8672-9EED-AFA8-3A2C04AC1C96}"/>
              </a:ext>
            </a:extLst>
          </p:cNvPr>
          <p:cNvSpPr>
            <a:spLocks noGrp="1"/>
          </p:cNvSpPr>
          <p:nvPr>
            <p:ph type="dt" sz="half" idx="10"/>
          </p:nvPr>
        </p:nvSpPr>
        <p:spPr/>
        <p:txBody>
          <a:bodyPr/>
          <a:lstStyle/>
          <a:p>
            <a:fld id="{4D84836D-00E7-4A28-86D8-AD5678B2B464}" type="datetime1">
              <a:rPr lang="en-US" smtClean="0"/>
              <a:t>11/19/2024</a:t>
            </a:fld>
            <a:endParaRPr lang="en-US"/>
          </a:p>
        </p:txBody>
      </p:sp>
      <p:sp>
        <p:nvSpPr>
          <p:cNvPr id="6" name="Footer Placeholder 5">
            <a:extLst>
              <a:ext uri="{FF2B5EF4-FFF2-40B4-BE49-F238E27FC236}">
                <a16:creationId xmlns:a16="http://schemas.microsoft.com/office/drawing/2014/main" id="{0B4C63A4-BB5E-7DE3-8BAB-D7258AE342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3B155F-783F-7125-ACCE-79C4426A124A}"/>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581579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4486F-BFB0-F6E6-82E3-FE45320BFB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19E2C3-132A-787A-D1B2-295410548C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85283E-993A-8F88-3369-6899A726D2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FCAFAC-60AC-B015-9098-589A244BF3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32E66E-05D3-4BC7-2F08-D617BAEAC5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312155-52DF-6D7E-6E62-A4B4047CC1CC}"/>
              </a:ext>
            </a:extLst>
          </p:cNvPr>
          <p:cNvSpPr>
            <a:spLocks noGrp="1"/>
          </p:cNvSpPr>
          <p:nvPr>
            <p:ph type="dt" sz="half" idx="10"/>
          </p:nvPr>
        </p:nvSpPr>
        <p:spPr/>
        <p:txBody>
          <a:bodyPr/>
          <a:lstStyle/>
          <a:p>
            <a:fld id="{0F28C4ED-6713-4595-B006-3E2DC7AE9F40}" type="datetime1">
              <a:rPr lang="en-US" smtClean="0"/>
              <a:t>11/19/2024</a:t>
            </a:fld>
            <a:endParaRPr lang="en-US"/>
          </a:p>
        </p:txBody>
      </p:sp>
      <p:sp>
        <p:nvSpPr>
          <p:cNvPr id="8" name="Footer Placeholder 7">
            <a:extLst>
              <a:ext uri="{FF2B5EF4-FFF2-40B4-BE49-F238E27FC236}">
                <a16:creationId xmlns:a16="http://schemas.microsoft.com/office/drawing/2014/main" id="{2B32269F-95EB-FFCB-672D-F17D24DC2A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924660-86E9-E1F1-50F6-EB5BE863578D}"/>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260650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FDEF-B960-019E-9FD8-C012F93BAF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4D1948-ED86-FD31-4D09-955917683EAE}"/>
              </a:ext>
            </a:extLst>
          </p:cNvPr>
          <p:cNvSpPr>
            <a:spLocks noGrp="1"/>
          </p:cNvSpPr>
          <p:nvPr>
            <p:ph type="dt" sz="half" idx="10"/>
          </p:nvPr>
        </p:nvSpPr>
        <p:spPr/>
        <p:txBody>
          <a:bodyPr/>
          <a:lstStyle/>
          <a:p>
            <a:fld id="{65F65B23-F553-43E6-BB2E-8620623940F5}" type="datetime1">
              <a:rPr lang="en-US" smtClean="0"/>
              <a:t>11/19/2024</a:t>
            </a:fld>
            <a:endParaRPr lang="en-US"/>
          </a:p>
        </p:txBody>
      </p:sp>
      <p:sp>
        <p:nvSpPr>
          <p:cNvPr id="4" name="Footer Placeholder 3">
            <a:extLst>
              <a:ext uri="{FF2B5EF4-FFF2-40B4-BE49-F238E27FC236}">
                <a16:creationId xmlns:a16="http://schemas.microsoft.com/office/drawing/2014/main" id="{83107DFC-2BBC-6888-564A-6374028AFC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02AB5F-B710-A51F-F224-DD2C27861DCC}"/>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1859558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2C1087-5D15-56C6-7203-14D829AFCC24}"/>
              </a:ext>
            </a:extLst>
          </p:cNvPr>
          <p:cNvSpPr>
            <a:spLocks noGrp="1"/>
          </p:cNvSpPr>
          <p:nvPr>
            <p:ph type="dt" sz="half" idx="10"/>
          </p:nvPr>
        </p:nvSpPr>
        <p:spPr/>
        <p:txBody>
          <a:bodyPr/>
          <a:lstStyle/>
          <a:p>
            <a:fld id="{AF6910E3-54D5-43EB-86C0-F7BE6B320D80}" type="datetime1">
              <a:rPr lang="en-US" smtClean="0"/>
              <a:t>11/19/2024</a:t>
            </a:fld>
            <a:endParaRPr lang="en-US"/>
          </a:p>
        </p:txBody>
      </p:sp>
      <p:sp>
        <p:nvSpPr>
          <p:cNvPr id="3" name="Footer Placeholder 2">
            <a:extLst>
              <a:ext uri="{FF2B5EF4-FFF2-40B4-BE49-F238E27FC236}">
                <a16:creationId xmlns:a16="http://schemas.microsoft.com/office/drawing/2014/main" id="{2F463CC6-B847-E455-AFDB-BA93C1A2A9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6BE938-E6EE-5779-ADAB-1290D31FE0C5}"/>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2993110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6CE5-C510-43C3-21CC-E216005B72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701044-FD4B-C7B0-E2C2-07FADE9C10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5A370A-5A77-EEDC-484A-2B8325319E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E51D42-52A8-0245-7E00-DC5D5B2046AC}"/>
              </a:ext>
            </a:extLst>
          </p:cNvPr>
          <p:cNvSpPr>
            <a:spLocks noGrp="1"/>
          </p:cNvSpPr>
          <p:nvPr>
            <p:ph type="dt" sz="half" idx="10"/>
          </p:nvPr>
        </p:nvSpPr>
        <p:spPr/>
        <p:txBody>
          <a:bodyPr/>
          <a:lstStyle/>
          <a:p>
            <a:fld id="{BB77BA60-071B-4D81-BFBA-6FB1A0DAF545}" type="datetime1">
              <a:rPr lang="en-US" smtClean="0"/>
              <a:t>11/19/2024</a:t>
            </a:fld>
            <a:endParaRPr lang="en-US"/>
          </a:p>
        </p:txBody>
      </p:sp>
      <p:sp>
        <p:nvSpPr>
          <p:cNvPr id="6" name="Footer Placeholder 5">
            <a:extLst>
              <a:ext uri="{FF2B5EF4-FFF2-40B4-BE49-F238E27FC236}">
                <a16:creationId xmlns:a16="http://schemas.microsoft.com/office/drawing/2014/main" id="{CF2C0DD5-4AA8-7288-D768-6BD8193E6F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77CBB4-D4F6-33D6-3417-9E867870EB50}"/>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1265027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2218F-4933-FDD6-2DE7-1D90AC7C1D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8EAB3B-8EC0-DB6D-7F6C-55D996C11B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9B142FB-34FA-787F-6CE7-E669C7C2AF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9BA145-1BF5-47FC-2977-1778279D2C05}"/>
              </a:ext>
            </a:extLst>
          </p:cNvPr>
          <p:cNvSpPr>
            <a:spLocks noGrp="1"/>
          </p:cNvSpPr>
          <p:nvPr>
            <p:ph type="dt" sz="half" idx="10"/>
          </p:nvPr>
        </p:nvSpPr>
        <p:spPr/>
        <p:txBody>
          <a:bodyPr/>
          <a:lstStyle/>
          <a:p>
            <a:fld id="{1B44F2ED-9E30-4210-AE3A-B8AB1BA2E94E}" type="datetime1">
              <a:rPr lang="en-US" smtClean="0"/>
              <a:t>11/19/2024</a:t>
            </a:fld>
            <a:endParaRPr lang="en-US"/>
          </a:p>
        </p:txBody>
      </p:sp>
      <p:sp>
        <p:nvSpPr>
          <p:cNvPr id="6" name="Footer Placeholder 5">
            <a:extLst>
              <a:ext uri="{FF2B5EF4-FFF2-40B4-BE49-F238E27FC236}">
                <a16:creationId xmlns:a16="http://schemas.microsoft.com/office/drawing/2014/main" id="{9B07132D-3F16-9A02-5AB0-DEEEF1D274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A90E12-50EC-8D56-2B6A-1AEAD10E283F}"/>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81446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E0FDA-C8E7-7CA9-DB6A-9A01606A2C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A0861B-D8E8-8093-0BA4-FDDC638EB6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EB69A-3429-6E87-D6AB-97433821602D}"/>
              </a:ext>
            </a:extLst>
          </p:cNvPr>
          <p:cNvSpPr>
            <a:spLocks noGrp="1"/>
          </p:cNvSpPr>
          <p:nvPr>
            <p:ph type="dt" sz="half" idx="10"/>
          </p:nvPr>
        </p:nvSpPr>
        <p:spPr/>
        <p:txBody>
          <a:bodyPr/>
          <a:lstStyle/>
          <a:p>
            <a:fld id="{454D2F0E-E2F6-418E-9B54-18F112606A80}" type="datetime1">
              <a:rPr lang="en-US" smtClean="0"/>
              <a:t>11/19/2024</a:t>
            </a:fld>
            <a:endParaRPr lang="en-US"/>
          </a:p>
        </p:txBody>
      </p:sp>
      <p:sp>
        <p:nvSpPr>
          <p:cNvPr id="5" name="Footer Placeholder 4">
            <a:extLst>
              <a:ext uri="{FF2B5EF4-FFF2-40B4-BE49-F238E27FC236}">
                <a16:creationId xmlns:a16="http://schemas.microsoft.com/office/drawing/2014/main" id="{DA9F8134-2BE7-B7F7-1E63-25701C543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EF38B-9A2C-0771-B891-7DD9CFB5B2C0}"/>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3741359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488780-FB66-0CE6-E057-888171C2DA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31A9E-78BF-1F2F-3BEE-16443DA950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8CCAA1-4F5C-6F6B-B09F-1B29E4259AA7}"/>
              </a:ext>
            </a:extLst>
          </p:cNvPr>
          <p:cNvSpPr>
            <a:spLocks noGrp="1"/>
          </p:cNvSpPr>
          <p:nvPr>
            <p:ph type="dt" sz="half" idx="10"/>
          </p:nvPr>
        </p:nvSpPr>
        <p:spPr/>
        <p:txBody>
          <a:bodyPr/>
          <a:lstStyle/>
          <a:p>
            <a:fld id="{852FD39F-8720-4C68-9EDE-94B796FCFC47}" type="datetime1">
              <a:rPr lang="en-US" smtClean="0"/>
              <a:t>11/19/2024</a:t>
            </a:fld>
            <a:endParaRPr lang="en-US"/>
          </a:p>
        </p:txBody>
      </p:sp>
      <p:sp>
        <p:nvSpPr>
          <p:cNvPr id="5" name="Footer Placeholder 4">
            <a:extLst>
              <a:ext uri="{FF2B5EF4-FFF2-40B4-BE49-F238E27FC236}">
                <a16:creationId xmlns:a16="http://schemas.microsoft.com/office/drawing/2014/main" id="{1DD35A47-D616-6073-8447-AAFB37355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878C8D-BD39-90DF-2F16-74125E60026C}"/>
              </a:ext>
            </a:extLst>
          </p:cNvPr>
          <p:cNvSpPr>
            <a:spLocks noGrp="1"/>
          </p:cNvSpPr>
          <p:nvPr>
            <p:ph type="sldNum" sz="quarter" idx="12"/>
          </p:nvPr>
        </p:nvSpPr>
        <p:spPr/>
        <p:txBody>
          <a:bodyPr/>
          <a:lstStyle/>
          <a:p>
            <a:fld id="{7D7D055F-69DB-404D-A700-301492E0D357}" type="slidenum">
              <a:rPr lang="en-US" smtClean="0"/>
              <a:t>‹#›</a:t>
            </a:fld>
            <a:endParaRPr lang="en-US"/>
          </a:p>
        </p:txBody>
      </p:sp>
    </p:spTree>
    <p:extLst>
      <p:ext uri="{BB962C8B-B14F-4D97-AF65-F5344CB8AC3E}">
        <p14:creationId xmlns:p14="http://schemas.microsoft.com/office/powerpoint/2010/main" val="2488376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463DC7-2340-B51A-7BA9-EBC63119FD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C3811B-4DD9-CDEC-8AAF-6960A5F5DE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4702A2-2975-A7F3-24AE-5D6C1D0050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5567B0-3E25-4425-B3F9-66349ED9C42F}" type="datetime1">
              <a:rPr lang="en-US" smtClean="0"/>
              <a:t>11/19/2024</a:t>
            </a:fld>
            <a:endParaRPr lang="en-US"/>
          </a:p>
        </p:txBody>
      </p:sp>
      <p:sp>
        <p:nvSpPr>
          <p:cNvPr id="5" name="Footer Placeholder 4">
            <a:extLst>
              <a:ext uri="{FF2B5EF4-FFF2-40B4-BE49-F238E27FC236}">
                <a16:creationId xmlns:a16="http://schemas.microsoft.com/office/drawing/2014/main" id="{4FDA4B9C-6B78-4055-A374-82C329C64A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E54E496-ED35-C35D-C82B-5652F9F82F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7D055F-69DB-404D-A700-301492E0D357}" type="slidenum">
              <a:rPr lang="en-US" smtClean="0"/>
              <a:t>‹#›</a:t>
            </a:fld>
            <a:endParaRPr lang="en-US"/>
          </a:p>
        </p:txBody>
      </p:sp>
    </p:spTree>
    <p:extLst>
      <p:ext uri="{BB962C8B-B14F-4D97-AF65-F5344CB8AC3E}">
        <p14:creationId xmlns:p14="http://schemas.microsoft.com/office/powerpoint/2010/main" val="2645462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B051-224F-FF33-23C0-FDA532A5AB90}"/>
              </a:ext>
            </a:extLst>
          </p:cNvPr>
          <p:cNvSpPr>
            <a:spLocks noGrp="1"/>
          </p:cNvSpPr>
          <p:nvPr>
            <p:ph type="ctrTitle"/>
          </p:nvPr>
        </p:nvSpPr>
        <p:spPr/>
        <p:txBody>
          <a:bodyPr>
            <a:normAutofit fontScale="90000"/>
          </a:bodyPr>
          <a:lstStyle/>
          <a:p>
            <a:r>
              <a:rPr lang="en-US" dirty="0"/>
              <a:t>Modelling the Underlying Event in Photon-Initiated Processes</a:t>
            </a:r>
          </a:p>
        </p:txBody>
      </p:sp>
      <p:sp>
        <p:nvSpPr>
          <p:cNvPr id="3" name="Subtitle 2">
            <a:extLst>
              <a:ext uri="{FF2B5EF4-FFF2-40B4-BE49-F238E27FC236}">
                <a16:creationId xmlns:a16="http://schemas.microsoft.com/office/drawing/2014/main" id="{9E73D058-12E3-42A9-AD6D-31F2899F8BCD}"/>
              </a:ext>
            </a:extLst>
          </p:cNvPr>
          <p:cNvSpPr>
            <a:spLocks noGrp="1"/>
          </p:cNvSpPr>
          <p:nvPr>
            <p:ph type="subTitle" idx="1"/>
          </p:nvPr>
        </p:nvSpPr>
        <p:spPr>
          <a:xfrm>
            <a:off x="1524000" y="3837782"/>
            <a:ext cx="9144000" cy="1655762"/>
          </a:xfrm>
        </p:spPr>
        <p:txBody>
          <a:bodyPr/>
          <a:lstStyle/>
          <a:p>
            <a:r>
              <a:rPr lang="en-US" dirty="0"/>
              <a:t>J. M. Butterworth, I. M. Helenius, J. J. Juan Castella, B. Pattengale,    S. </a:t>
            </a:r>
            <a:r>
              <a:rPr lang="en-US" dirty="0" err="1"/>
              <a:t>Sanjrani</a:t>
            </a:r>
            <a:r>
              <a:rPr lang="en-US" dirty="0"/>
              <a:t>, and M. Wing</a:t>
            </a:r>
          </a:p>
        </p:txBody>
      </p:sp>
      <p:sp>
        <p:nvSpPr>
          <p:cNvPr id="4" name="TextBox 3">
            <a:extLst>
              <a:ext uri="{FF2B5EF4-FFF2-40B4-BE49-F238E27FC236}">
                <a16:creationId xmlns:a16="http://schemas.microsoft.com/office/drawing/2014/main" id="{5341E069-E81F-47A5-1E46-BA5E4343B8AA}"/>
              </a:ext>
            </a:extLst>
          </p:cNvPr>
          <p:cNvSpPr txBox="1"/>
          <p:nvPr/>
        </p:nvSpPr>
        <p:spPr>
          <a:xfrm>
            <a:off x="180017" y="6488668"/>
            <a:ext cx="1421718" cy="369332"/>
          </a:xfrm>
          <a:prstGeom prst="rect">
            <a:avLst/>
          </a:prstGeom>
          <a:noFill/>
        </p:spPr>
        <p:txBody>
          <a:bodyPr wrap="square" rtlCol="0">
            <a:spAutoFit/>
          </a:bodyPr>
          <a:lstStyle/>
          <a:p>
            <a:pPr algn="ctr"/>
            <a:r>
              <a:rPr lang="en-US" b="1" dirty="0">
                <a:solidFill>
                  <a:schemeClr val="tx1">
                    <a:lumMod val="50000"/>
                    <a:lumOff val="50000"/>
                  </a:schemeClr>
                </a:solidFill>
                <a:latin typeface="Arial" panose="020B0604020202020204" pitchFamily="34" charset="0"/>
                <a:ea typeface="Cascadia Code Light" panose="020B0609020000020004" pitchFamily="49" charset="0"/>
                <a:cs typeface="Arial" panose="020B0604020202020204" pitchFamily="34" charset="0"/>
              </a:rPr>
              <a:t>2408.15842</a:t>
            </a:r>
          </a:p>
        </p:txBody>
      </p:sp>
      <p:pic>
        <p:nvPicPr>
          <p:cNvPr id="5" name="Picture 4">
            <a:extLst>
              <a:ext uri="{FF2B5EF4-FFF2-40B4-BE49-F238E27FC236}">
                <a16:creationId xmlns:a16="http://schemas.microsoft.com/office/drawing/2014/main" id="{2171881E-5F85-078D-8619-D92AA241FDC4}"/>
              </a:ext>
            </a:extLst>
          </p:cNvPr>
          <p:cNvPicPr>
            <a:picLocks noChangeAspect="1"/>
          </p:cNvPicPr>
          <p:nvPr/>
        </p:nvPicPr>
        <p:blipFill>
          <a:blip r:embed="rId3"/>
          <a:stretch>
            <a:fillRect/>
          </a:stretch>
        </p:blipFill>
        <p:spPr>
          <a:xfrm>
            <a:off x="10063450" y="5370278"/>
            <a:ext cx="1913758" cy="1913758"/>
          </a:xfrm>
          <a:prstGeom prst="rect">
            <a:avLst/>
          </a:prstGeom>
        </p:spPr>
      </p:pic>
      <p:pic>
        <p:nvPicPr>
          <p:cNvPr id="6" name="Picture 5">
            <a:extLst>
              <a:ext uri="{FF2B5EF4-FFF2-40B4-BE49-F238E27FC236}">
                <a16:creationId xmlns:a16="http://schemas.microsoft.com/office/drawing/2014/main" id="{9844E27D-6A8A-C18F-7E3C-7C3800C5BC21}"/>
              </a:ext>
            </a:extLst>
          </p:cNvPr>
          <p:cNvPicPr>
            <a:picLocks noChangeAspect="1"/>
          </p:cNvPicPr>
          <p:nvPr/>
        </p:nvPicPr>
        <p:blipFill>
          <a:blip r:embed="rId4"/>
          <a:srcRect l="7485" t="16877" r="10405" b="19757"/>
          <a:stretch/>
        </p:blipFill>
        <p:spPr>
          <a:xfrm>
            <a:off x="335485" y="5995899"/>
            <a:ext cx="1110781" cy="540048"/>
          </a:xfrm>
          <a:prstGeom prst="rect">
            <a:avLst/>
          </a:prstGeom>
        </p:spPr>
      </p:pic>
    </p:spTree>
    <p:extLst>
      <p:ext uri="{BB962C8B-B14F-4D97-AF65-F5344CB8AC3E}">
        <p14:creationId xmlns:p14="http://schemas.microsoft.com/office/powerpoint/2010/main" val="3560331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4248-51F2-F101-04A0-F7C0B8232427}"/>
              </a:ext>
            </a:extLst>
          </p:cNvPr>
          <p:cNvSpPr>
            <a:spLocks noGrp="1"/>
          </p:cNvSpPr>
          <p:nvPr>
            <p:ph type="title"/>
          </p:nvPr>
        </p:nvSpPr>
        <p:spPr/>
        <p:txBody>
          <a:bodyPr/>
          <a:lstStyle/>
          <a:p>
            <a:r>
              <a:rPr lang="en-US" dirty="0"/>
              <a:t>Observations and motivations</a:t>
            </a:r>
          </a:p>
        </p:txBody>
      </p:sp>
      <p:sp>
        <p:nvSpPr>
          <p:cNvPr id="3" name="Content Placeholder 2">
            <a:extLst>
              <a:ext uri="{FF2B5EF4-FFF2-40B4-BE49-F238E27FC236}">
                <a16:creationId xmlns:a16="http://schemas.microsoft.com/office/drawing/2014/main" id="{F1E199EF-B1FF-389D-74C8-4AD182E64DC0}"/>
              </a:ext>
            </a:extLst>
          </p:cNvPr>
          <p:cNvSpPr>
            <a:spLocks noGrp="1"/>
          </p:cNvSpPr>
          <p:nvPr>
            <p:ph idx="1"/>
          </p:nvPr>
        </p:nvSpPr>
        <p:spPr>
          <a:xfrm>
            <a:off x="838200" y="1825624"/>
            <a:ext cx="10515600" cy="3857157"/>
          </a:xfrm>
        </p:spPr>
        <p:txBody>
          <a:bodyPr>
            <a:normAutofit/>
          </a:bodyPr>
          <a:lstStyle/>
          <a:p>
            <a:pPr>
              <a:spcAft>
                <a:spcPts val="500"/>
              </a:spcAft>
            </a:pPr>
            <a:r>
              <a:rPr lang="en-US" sz="2400" dirty="0"/>
              <a:t>The Underlying Event (UE) makes up most of the background data</a:t>
            </a:r>
          </a:p>
          <a:p>
            <a:pPr>
              <a:spcAft>
                <a:spcPts val="500"/>
              </a:spcAft>
            </a:pPr>
            <a:r>
              <a:rPr lang="en-US" sz="2400" dirty="0"/>
              <a:t>Qualitative models from Monte-Carlo generators are needed to describe these “softer” interactions</a:t>
            </a:r>
          </a:p>
          <a:p>
            <a:pPr>
              <a:spcAft>
                <a:spcPts val="500"/>
              </a:spcAft>
            </a:pPr>
            <a:r>
              <a:rPr lang="en-US" sz="2400" dirty="0"/>
              <a:t>A large part of UE comes from multiple interactions between </a:t>
            </a:r>
            <a:r>
              <a:rPr lang="en-US" sz="2400" dirty="0" err="1"/>
              <a:t>partons</a:t>
            </a:r>
            <a:r>
              <a:rPr lang="en-US" sz="2400" dirty="0"/>
              <a:t> (MPI)</a:t>
            </a:r>
          </a:p>
          <a:p>
            <a:pPr>
              <a:spcAft>
                <a:spcPts val="500"/>
              </a:spcAft>
            </a:pPr>
            <a:r>
              <a:rPr lang="en-US" sz="2400" dirty="0"/>
              <a:t>Current models have been tuned to describe data in specific kinematic regions</a:t>
            </a:r>
          </a:p>
          <a:p>
            <a:pPr>
              <a:spcAft>
                <a:spcPts val="500"/>
              </a:spcAft>
            </a:pPr>
            <a:r>
              <a:rPr lang="en-US" sz="2400" dirty="0"/>
              <a:t>No current tune describes photon-proton (</a:t>
            </a:r>
            <a:r>
              <a:rPr lang="en-US" sz="2400" dirty="0" err="1"/>
              <a:t>ɣp</a:t>
            </a:r>
            <a:r>
              <a:rPr lang="en-US" sz="2400" dirty="0"/>
              <a:t>) collisions at colliders like EIC</a:t>
            </a:r>
          </a:p>
        </p:txBody>
      </p:sp>
      <p:cxnSp>
        <p:nvCxnSpPr>
          <p:cNvPr id="4" name="Straight Connector 3">
            <a:extLst>
              <a:ext uri="{FF2B5EF4-FFF2-40B4-BE49-F238E27FC236}">
                <a16:creationId xmlns:a16="http://schemas.microsoft.com/office/drawing/2014/main" id="{982F2F9F-89AA-9982-9C25-8081B9AB31C0}"/>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8EAB800D-F074-2A2A-3B17-E076006282B4}"/>
              </a:ext>
            </a:extLst>
          </p:cNvPr>
          <p:cNvSpPr txBox="1"/>
          <p:nvPr/>
        </p:nvSpPr>
        <p:spPr>
          <a:xfrm>
            <a:off x="716691" y="5933589"/>
            <a:ext cx="10758617" cy="400110"/>
          </a:xfrm>
          <a:prstGeom prst="rect">
            <a:avLst/>
          </a:prstGeom>
          <a:noFill/>
        </p:spPr>
        <p:txBody>
          <a:bodyPr wrap="square" rtlCol="0">
            <a:spAutoFit/>
          </a:bodyPr>
          <a:lstStyle/>
          <a:p>
            <a:pPr algn="ctr"/>
            <a:r>
              <a:rPr lang="en-US" sz="2000" b="1" dirty="0"/>
              <a:t>AIM: </a:t>
            </a:r>
            <a:r>
              <a:rPr lang="en-US" sz="2000" b="1" dirty="0">
                <a:solidFill>
                  <a:schemeClr val="accent6"/>
                </a:solidFill>
              </a:rPr>
              <a:t>Test models of MPI for </a:t>
            </a:r>
            <a:r>
              <a:rPr lang="en-US" sz="2000" b="1" dirty="0" err="1">
                <a:solidFill>
                  <a:schemeClr val="accent6"/>
                </a:solidFill>
              </a:rPr>
              <a:t>ɣɣ</a:t>
            </a:r>
            <a:r>
              <a:rPr lang="en-US" sz="2000" b="1" dirty="0">
                <a:solidFill>
                  <a:schemeClr val="accent6"/>
                </a:solidFill>
              </a:rPr>
              <a:t>, </a:t>
            </a:r>
            <a:r>
              <a:rPr lang="en-US" sz="2000" b="1" dirty="0" err="1">
                <a:solidFill>
                  <a:schemeClr val="accent6"/>
                </a:solidFill>
              </a:rPr>
              <a:t>ɣp</a:t>
            </a:r>
            <a:r>
              <a:rPr lang="en-US" sz="2000" b="1" dirty="0">
                <a:solidFill>
                  <a:schemeClr val="accent6"/>
                </a:solidFill>
              </a:rPr>
              <a:t>, and pp collisions using current data</a:t>
            </a:r>
          </a:p>
        </p:txBody>
      </p:sp>
      <p:sp>
        <p:nvSpPr>
          <p:cNvPr id="6" name="Slide Number Placeholder 5">
            <a:extLst>
              <a:ext uri="{FF2B5EF4-FFF2-40B4-BE49-F238E27FC236}">
                <a16:creationId xmlns:a16="http://schemas.microsoft.com/office/drawing/2014/main" id="{FFF55BF7-75E8-9D45-CCF5-618EA6117368}"/>
              </a:ext>
            </a:extLst>
          </p:cNvPr>
          <p:cNvSpPr>
            <a:spLocks noGrp="1"/>
          </p:cNvSpPr>
          <p:nvPr>
            <p:ph type="sldNum" sz="quarter" idx="12"/>
          </p:nvPr>
        </p:nvSpPr>
        <p:spPr/>
        <p:txBody>
          <a:bodyPr/>
          <a:lstStyle/>
          <a:p>
            <a:fld id="{7D7D055F-69DB-404D-A700-301492E0D357}" type="slidenum">
              <a:rPr lang="en-US" smtClean="0"/>
              <a:t>2</a:t>
            </a:fld>
            <a:endParaRPr lang="en-US"/>
          </a:p>
        </p:txBody>
      </p:sp>
    </p:spTree>
    <p:extLst>
      <p:ext uri="{BB962C8B-B14F-4D97-AF65-F5344CB8AC3E}">
        <p14:creationId xmlns:p14="http://schemas.microsoft.com/office/powerpoint/2010/main" val="40238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6B50-3C49-3BA1-902F-38704153CF4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07A5ECD-25BE-6681-6871-AC065EEF50B8}"/>
              </a:ext>
            </a:extLst>
          </p:cNvPr>
          <p:cNvSpPr>
            <a:spLocks noGrp="1"/>
          </p:cNvSpPr>
          <p:nvPr>
            <p:ph idx="1"/>
          </p:nvPr>
        </p:nvSpPr>
        <p:spPr/>
        <p:txBody>
          <a:bodyPr/>
          <a:lstStyle/>
          <a:p>
            <a:pPr>
              <a:spcAft>
                <a:spcPts val="1000"/>
              </a:spcAft>
            </a:pPr>
            <a:r>
              <a:rPr lang="en-US" dirty="0"/>
              <a:t>Multiple interactions with hadrons</a:t>
            </a:r>
          </a:p>
          <a:p>
            <a:pPr>
              <a:spcAft>
                <a:spcPts val="1000"/>
              </a:spcAft>
            </a:pPr>
            <a:r>
              <a:rPr lang="en-US" dirty="0"/>
              <a:t>Multiple interactions with photons</a:t>
            </a:r>
          </a:p>
          <a:p>
            <a:pPr>
              <a:spcAft>
                <a:spcPts val="1000"/>
              </a:spcAft>
            </a:pPr>
            <a:r>
              <a:rPr lang="en-US" dirty="0"/>
              <a:t>PYTHIA MPI model</a:t>
            </a:r>
          </a:p>
          <a:p>
            <a:pPr>
              <a:spcAft>
                <a:spcPts val="1000"/>
              </a:spcAft>
            </a:pPr>
            <a:r>
              <a:rPr lang="en-US" dirty="0"/>
              <a:t>Experimental data considered</a:t>
            </a:r>
          </a:p>
          <a:p>
            <a:pPr>
              <a:spcAft>
                <a:spcPts val="1000"/>
              </a:spcAft>
            </a:pPr>
            <a:r>
              <a:rPr lang="en-US" dirty="0"/>
              <a:t>Some results</a:t>
            </a:r>
          </a:p>
          <a:p>
            <a:pPr>
              <a:spcAft>
                <a:spcPts val="1000"/>
              </a:spcAft>
            </a:pPr>
            <a:r>
              <a:rPr lang="en-US" dirty="0"/>
              <a:t>Conclusions and outlook for EIC</a:t>
            </a:r>
          </a:p>
        </p:txBody>
      </p:sp>
      <p:pic>
        <p:nvPicPr>
          <p:cNvPr id="4" name="Picture 3">
            <a:extLst>
              <a:ext uri="{FF2B5EF4-FFF2-40B4-BE49-F238E27FC236}">
                <a16:creationId xmlns:a16="http://schemas.microsoft.com/office/drawing/2014/main" id="{8200C49A-501D-CAAE-9B9E-FE4A2D8B6761}"/>
              </a:ext>
            </a:extLst>
          </p:cNvPr>
          <p:cNvPicPr>
            <a:picLocks noChangeAspect="1"/>
          </p:cNvPicPr>
          <p:nvPr/>
        </p:nvPicPr>
        <p:blipFill>
          <a:blip r:embed="rId3"/>
          <a:stretch>
            <a:fillRect/>
          </a:stretch>
        </p:blipFill>
        <p:spPr>
          <a:xfrm>
            <a:off x="8153929" y="2177303"/>
            <a:ext cx="697497" cy="676361"/>
          </a:xfrm>
          <a:prstGeom prst="rect">
            <a:avLst/>
          </a:prstGeom>
        </p:spPr>
      </p:pic>
      <p:sp>
        <p:nvSpPr>
          <p:cNvPr id="5" name="TextBox 4">
            <a:extLst>
              <a:ext uri="{FF2B5EF4-FFF2-40B4-BE49-F238E27FC236}">
                <a16:creationId xmlns:a16="http://schemas.microsoft.com/office/drawing/2014/main" id="{5E0D3C88-F0CE-9CC0-846D-C3A5345F19BC}"/>
              </a:ext>
            </a:extLst>
          </p:cNvPr>
          <p:cNvSpPr txBox="1"/>
          <p:nvPr/>
        </p:nvSpPr>
        <p:spPr>
          <a:xfrm>
            <a:off x="8851426" y="2239103"/>
            <a:ext cx="2386748" cy="461665"/>
          </a:xfrm>
          <a:prstGeom prst="rect">
            <a:avLst/>
          </a:prstGeom>
          <a:noFill/>
        </p:spPr>
        <p:txBody>
          <a:bodyPr wrap="square" rtlCol="0">
            <a:spAutoFit/>
          </a:bodyPr>
          <a:lstStyle/>
          <a:p>
            <a:r>
              <a:rPr lang="en-US" sz="2400" dirty="0">
                <a:latin typeface="Cascadia Code Light" panose="020B0609020000020004" pitchFamily="49" charset="0"/>
                <a:ea typeface="Cascadia Code Light" panose="020B0609020000020004" pitchFamily="49" charset="0"/>
                <a:cs typeface="Cascadia Code Light" panose="020B0609020000020004" pitchFamily="49" charset="0"/>
              </a:rPr>
              <a:t>RIVET 3.1.8</a:t>
            </a:r>
          </a:p>
        </p:txBody>
      </p:sp>
      <p:pic>
        <p:nvPicPr>
          <p:cNvPr id="6" name="Picture 5">
            <a:extLst>
              <a:ext uri="{FF2B5EF4-FFF2-40B4-BE49-F238E27FC236}">
                <a16:creationId xmlns:a16="http://schemas.microsoft.com/office/drawing/2014/main" id="{4ACEBB7B-BE6C-1564-AEE9-E46CB00AE60D}"/>
              </a:ext>
            </a:extLst>
          </p:cNvPr>
          <p:cNvPicPr>
            <a:picLocks noChangeAspect="1"/>
          </p:cNvPicPr>
          <p:nvPr/>
        </p:nvPicPr>
        <p:blipFill>
          <a:blip r:embed="rId4"/>
          <a:stretch>
            <a:fillRect/>
          </a:stretch>
        </p:blipFill>
        <p:spPr>
          <a:xfrm>
            <a:off x="8175066" y="3699516"/>
            <a:ext cx="676360" cy="676360"/>
          </a:xfrm>
          <a:prstGeom prst="rect">
            <a:avLst/>
          </a:prstGeom>
        </p:spPr>
      </p:pic>
      <p:sp>
        <p:nvSpPr>
          <p:cNvPr id="7" name="TextBox 6">
            <a:extLst>
              <a:ext uri="{FF2B5EF4-FFF2-40B4-BE49-F238E27FC236}">
                <a16:creationId xmlns:a16="http://schemas.microsoft.com/office/drawing/2014/main" id="{DD8765CE-1836-E35D-EEB2-226613A40303}"/>
              </a:ext>
            </a:extLst>
          </p:cNvPr>
          <p:cNvSpPr txBox="1"/>
          <p:nvPr/>
        </p:nvSpPr>
        <p:spPr>
          <a:xfrm>
            <a:off x="8851426" y="3770461"/>
            <a:ext cx="2702142" cy="461665"/>
          </a:xfrm>
          <a:prstGeom prst="rect">
            <a:avLst/>
          </a:prstGeom>
          <a:noFill/>
        </p:spPr>
        <p:txBody>
          <a:bodyPr wrap="square" rtlCol="0">
            <a:spAutoFit/>
          </a:bodyPr>
          <a:lstStyle/>
          <a:p>
            <a:r>
              <a:rPr lang="en-US" sz="2400" dirty="0">
                <a:latin typeface="Cascadia Code Light" panose="020B0609020000020004" pitchFamily="49" charset="0"/>
                <a:ea typeface="Cascadia Code Light" panose="020B0609020000020004" pitchFamily="49" charset="0"/>
                <a:cs typeface="Cascadia Code Light" panose="020B0609020000020004" pitchFamily="49" charset="0"/>
              </a:rPr>
              <a:t>PYTHIA 8.310</a:t>
            </a:r>
          </a:p>
        </p:txBody>
      </p:sp>
      <p:cxnSp>
        <p:nvCxnSpPr>
          <p:cNvPr id="9" name="Straight Connector 8">
            <a:extLst>
              <a:ext uri="{FF2B5EF4-FFF2-40B4-BE49-F238E27FC236}">
                <a16:creationId xmlns:a16="http://schemas.microsoft.com/office/drawing/2014/main" id="{122CF329-7007-6979-8E57-43D7445E82D7}"/>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8" name="Slide Number Placeholder 7">
            <a:extLst>
              <a:ext uri="{FF2B5EF4-FFF2-40B4-BE49-F238E27FC236}">
                <a16:creationId xmlns:a16="http://schemas.microsoft.com/office/drawing/2014/main" id="{70A55F7F-5A86-66A7-8FB5-788C5D75ACEE}"/>
              </a:ext>
            </a:extLst>
          </p:cNvPr>
          <p:cNvSpPr>
            <a:spLocks noGrp="1"/>
          </p:cNvSpPr>
          <p:nvPr>
            <p:ph type="sldNum" sz="quarter" idx="12"/>
          </p:nvPr>
        </p:nvSpPr>
        <p:spPr/>
        <p:txBody>
          <a:bodyPr/>
          <a:lstStyle/>
          <a:p>
            <a:fld id="{7D7D055F-69DB-404D-A700-301492E0D357}" type="slidenum">
              <a:rPr lang="en-US" smtClean="0"/>
              <a:t>3</a:t>
            </a:fld>
            <a:endParaRPr lang="en-US"/>
          </a:p>
        </p:txBody>
      </p:sp>
    </p:spTree>
    <p:extLst>
      <p:ext uri="{BB962C8B-B14F-4D97-AF65-F5344CB8AC3E}">
        <p14:creationId xmlns:p14="http://schemas.microsoft.com/office/powerpoint/2010/main" val="3466967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5E956-A82A-0BEF-E5E0-93467185F5CE}"/>
              </a:ext>
            </a:extLst>
          </p:cNvPr>
          <p:cNvSpPr>
            <a:spLocks noGrp="1"/>
          </p:cNvSpPr>
          <p:nvPr>
            <p:ph type="title"/>
          </p:nvPr>
        </p:nvSpPr>
        <p:spPr/>
        <p:txBody>
          <a:bodyPr/>
          <a:lstStyle/>
          <a:p>
            <a:r>
              <a:rPr lang="en-US" dirty="0"/>
              <a:t>Multiple interactions with hadrons</a:t>
            </a:r>
          </a:p>
        </p:txBody>
      </p:sp>
      <p:sp>
        <p:nvSpPr>
          <p:cNvPr id="7" name="Content Placeholder 6">
            <a:extLst>
              <a:ext uri="{FF2B5EF4-FFF2-40B4-BE49-F238E27FC236}">
                <a16:creationId xmlns:a16="http://schemas.microsoft.com/office/drawing/2014/main" id="{8CC06A46-22E6-F184-8AD9-163BF5234336}"/>
              </a:ext>
            </a:extLst>
          </p:cNvPr>
          <p:cNvSpPr>
            <a:spLocks noGrp="1"/>
          </p:cNvSpPr>
          <p:nvPr>
            <p:ph idx="1"/>
          </p:nvPr>
        </p:nvSpPr>
        <p:spPr>
          <a:xfrm>
            <a:off x="838200" y="1825625"/>
            <a:ext cx="10515600" cy="1991535"/>
          </a:xfrm>
        </p:spPr>
        <p:txBody>
          <a:bodyPr>
            <a:normAutofit/>
          </a:bodyPr>
          <a:lstStyle/>
          <a:p>
            <a:r>
              <a:rPr lang="en-US" sz="2400" dirty="0"/>
              <a:t>Collisions with hadrons can have multiple </a:t>
            </a:r>
            <a:r>
              <a:rPr lang="en-US" sz="2400" dirty="0" err="1"/>
              <a:t>partons</a:t>
            </a:r>
            <a:r>
              <a:rPr lang="en-US" sz="2400" dirty="0"/>
              <a:t> interact simultaneously</a:t>
            </a:r>
          </a:p>
          <a:p>
            <a:r>
              <a:rPr lang="en-US" sz="2400" dirty="0"/>
              <a:t>Probabilities derived from 2→2 scattering cross sections</a:t>
            </a:r>
          </a:p>
          <a:p>
            <a:r>
              <a:rPr lang="en-US" sz="2400" dirty="0"/>
              <a:t>Calculations become divergent for low transverse momentum </a:t>
            </a:r>
            <a:r>
              <a:rPr lang="en-US" sz="2400" dirty="0" err="1"/>
              <a:t>p</a:t>
            </a:r>
            <a:r>
              <a:rPr lang="en-US" sz="2400" baseline="-25000" dirty="0" err="1"/>
              <a:t>T</a:t>
            </a:r>
            <a:r>
              <a:rPr lang="en-US" sz="2400" dirty="0"/>
              <a:t>, so a “screening” parameter </a:t>
            </a:r>
            <a:r>
              <a:rPr lang="en-US" sz="2400" b="1" i="1" dirty="0"/>
              <a:t>p</a:t>
            </a:r>
            <a:r>
              <a:rPr lang="en-US" sz="2400" b="1" i="1" baseline="-25000" dirty="0"/>
              <a:t>T0</a:t>
            </a:r>
            <a:r>
              <a:rPr lang="en-US" sz="2400" dirty="0"/>
              <a:t> is needed to regulate these interactions</a:t>
            </a:r>
          </a:p>
        </p:txBody>
      </p:sp>
      <p:pic>
        <p:nvPicPr>
          <p:cNvPr id="4" name="Picture 3">
            <a:extLst>
              <a:ext uri="{FF2B5EF4-FFF2-40B4-BE49-F238E27FC236}">
                <a16:creationId xmlns:a16="http://schemas.microsoft.com/office/drawing/2014/main" id="{A07CC8BB-0ADA-E66C-F71F-C6DDD45ACFB2}"/>
              </a:ext>
            </a:extLst>
          </p:cNvPr>
          <p:cNvPicPr>
            <a:picLocks noChangeAspect="1"/>
          </p:cNvPicPr>
          <p:nvPr/>
        </p:nvPicPr>
        <p:blipFill>
          <a:blip r:embed="rId3"/>
          <a:stretch>
            <a:fillRect/>
          </a:stretch>
        </p:blipFill>
        <p:spPr>
          <a:xfrm>
            <a:off x="3923318" y="3756480"/>
            <a:ext cx="3910866" cy="2823379"/>
          </a:xfrm>
          <a:prstGeom prst="rect">
            <a:avLst/>
          </a:prstGeom>
        </p:spPr>
      </p:pic>
      <p:sp>
        <p:nvSpPr>
          <p:cNvPr id="6" name="TextBox 5">
            <a:extLst>
              <a:ext uri="{FF2B5EF4-FFF2-40B4-BE49-F238E27FC236}">
                <a16:creationId xmlns:a16="http://schemas.microsoft.com/office/drawing/2014/main" id="{45F28AC3-BF79-FDB4-18AD-9FDEA4D62142}"/>
              </a:ext>
            </a:extLst>
          </p:cNvPr>
          <p:cNvSpPr txBox="1"/>
          <p:nvPr/>
        </p:nvSpPr>
        <p:spPr>
          <a:xfrm>
            <a:off x="4300175" y="6354375"/>
            <a:ext cx="3157151" cy="276999"/>
          </a:xfrm>
          <a:prstGeom prst="rect">
            <a:avLst/>
          </a:prstGeom>
          <a:noFill/>
        </p:spPr>
        <p:txBody>
          <a:bodyPr wrap="square" rtlCol="0">
            <a:spAutoFit/>
          </a:bodyPr>
          <a:lstStyle/>
          <a:p>
            <a:pPr algn="ctr"/>
            <a:r>
              <a:rPr lang="en-US" sz="1200" b="1" i="1" dirty="0"/>
              <a:t>Fig 1:</a:t>
            </a:r>
            <a:r>
              <a:rPr lang="en-US" sz="1200" dirty="0"/>
              <a:t> An example of an MPI</a:t>
            </a:r>
            <a:r>
              <a:rPr lang="en-US" sz="1200" baseline="30000" dirty="0"/>
              <a:t>1</a:t>
            </a:r>
            <a:endParaRPr lang="en-US" sz="1200" b="1" i="1" baseline="30000" dirty="0"/>
          </a:p>
        </p:txBody>
      </p:sp>
      <p:cxnSp>
        <p:nvCxnSpPr>
          <p:cNvPr id="3" name="Straight Connector 2">
            <a:extLst>
              <a:ext uri="{FF2B5EF4-FFF2-40B4-BE49-F238E27FC236}">
                <a16:creationId xmlns:a16="http://schemas.microsoft.com/office/drawing/2014/main" id="{DF840292-DA9A-8E5F-E87A-F6970BDD045C}"/>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5" name="Slide Number Placeholder 4">
            <a:extLst>
              <a:ext uri="{FF2B5EF4-FFF2-40B4-BE49-F238E27FC236}">
                <a16:creationId xmlns:a16="http://schemas.microsoft.com/office/drawing/2014/main" id="{D15D1971-CD40-D6BE-9415-4B95CC7A1159}"/>
              </a:ext>
            </a:extLst>
          </p:cNvPr>
          <p:cNvSpPr>
            <a:spLocks noGrp="1"/>
          </p:cNvSpPr>
          <p:nvPr>
            <p:ph type="sldNum" sz="quarter" idx="12"/>
          </p:nvPr>
        </p:nvSpPr>
        <p:spPr/>
        <p:txBody>
          <a:bodyPr/>
          <a:lstStyle/>
          <a:p>
            <a:fld id="{7D7D055F-69DB-404D-A700-301492E0D357}" type="slidenum">
              <a:rPr lang="en-US" smtClean="0"/>
              <a:t>4</a:t>
            </a:fld>
            <a:endParaRPr lang="en-US"/>
          </a:p>
        </p:txBody>
      </p:sp>
    </p:spTree>
    <p:extLst>
      <p:ext uri="{BB962C8B-B14F-4D97-AF65-F5344CB8AC3E}">
        <p14:creationId xmlns:p14="http://schemas.microsoft.com/office/powerpoint/2010/main" val="2386808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DEDD3-97A0-4D0D-619D-BE482CCBC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D8393-F39E-A697-4326-6051BF196BF6}"/>
              </a:ext>
            </a:extLst>
          </p:cNvPr>
          <p:cNvSpPr>
            <a:spLocks noGrp="1"/>
          </p:cNvSpPr>
          <p:nvPr>
            <p:ph type="title"/>
          </p:nvPr>
        </p:nvSpPr>
        <p:spPr/>
        <p:txBody>
          <a:bodyPr/>
          <a:lstStyle/>
          <a:p>
            <a:r>
              <a:rPr lang="en-US" dirty="0"/>
              <a:t>Multiple interactions with photons</a:t>
            </a:r>
          </a:p>
        </p:txBody>
      </p:sp>
      <p:sp>
        <p:nvSpPr>
          <p:cNvPr id="7" name="Content Placeholder 6">
            <a:extLst>
              <a:ext uri="{FF2B5EF4-FFF2-40B4-BE49-F238E27FC236}">
                <a16:creationId xmlns:a16="http://schemas.microsoft.com/office/drawing/2014/main" id="{56D6E71D-DF93-E8D1-FEB1-90AB645057EB}"/>
              </a:ext>
            </a:extLst>
          </p:cNvPr>
          <p:cNvSpPr>
            <a:spLocks noGrp="1"/>
          </p:cNvSpPr>
          <p:nvPr>
            <p:ph idx="1"/>
          </p:nvPr>
        </p:nvSpPr>
        <p:spPr>
          <a:xfrm>
            <a:off x="838200" y="1825625"/>
            <a:ext cx="10515600" cy="1991535"/>
          </a:xfrm>
        </p:spPr>
        <p:txBody>
          <a:bodyPr>
            <a:normAutofit/>
          </a:bodyPr>
          <a:lstStyle/>
          <a:p>
            <a:r>
              <a:rPr lang="en-US" sz="2400" dirty="0"/>
              <a:t>Low-Q</a:t>
            </a:r>
            <a:r>
              <a:rPr lang="en-US" sz="2400" baseline="30000" dirty="0"/>
              <a:t>2</a:t>
            </a:r>
            <a:r>
              <a:rPr lang="en-US" sz="2400" dirty="0"/>
              <a:t> virtual photons (~1 GeV) can fluctuate into </a:t>
            </a:r>
            <a:r>
              <a:rPr lang="en-US" sz="2400" dirty="0" err="1"/>
              <a:t>qq</a:t>
            </a:r>
            <a:r>
              <a:rPr lang="en-US" sz="2400" dirty="0"/>
              <a:t> and develop hadronic structure</a:t>
            </a:r>
          </a:p>
          <a:p>
            <a:r>
              <a:rPr lang="en-US" sz="2400" dirty="0"/>
              <a:t>“Resolved” photons give conditions necessary for multiple interactions in </a:t>
            </a:r>
            <a:r>
              <a:rPr lang="en-US" sz="2400" dirty="0" err="1"/>
              <a:t>ee</a:t>
            </a:r>
            <a:r>
              <a:rPr lang="en-US" sz="2400" dirty="0"/>
              <a:t> and ep colliders (and EIC!)</a:t>
            </a:r>
          </a:p>
        </p:txBody>
      </p:sp>
      <p:pic>
        <p:nvPicPr>
          <p:cNvPr id="8" name="Picture 7">
            <a:extLst>
              <a:ext uri="{FF2B5EF4-FFF2-40B4-BE49-F238E27FC236}">
                <a16:creationId xmlns:a16="http://schemas.microsoft.com/office/drawing/2014/main" id="{E834E7AF-794A-AC43-C252-3BBF26CE13C7}"/>
              </a:ext>
            </a:extLst>
          </p:cNvPr>
          <p:cNvPicPr>
            <a:picLocks noChangeAspect="1"/>
          </p:cNvPicPr>
          <p:nvPr/>
        </p:nvPicPr>
        <p:blipFill>
          <a:blip r:embed="rId3"/>
          <a:stretch>
            <a:fillRect/>
          </a:stretch>
        </p:blipFill>
        <p:spPr>
          <a:xfrm>
            <a:off x="3899223" y="3898755"/>
            <a:ext cx="4393553" cy="2397536"/>
          </a:xfrm>
          <a:prstGeom prst="rect">
            <a:avLst/>
          </a:prstGeom>
        </p:spPr>
      </p:pic>
      <p:sp>
        <p:nvSpPr>
          <p:cNvPr id="5" name="TextBox 4">
            <a:extLst>
              <a:ext uri="{FF2B5EF4-FFF2-40B4-BE49-F238E27FC236}">
                <a16:creationId xmlns:a16="http://schemas.microsoft.com/office/drawing/2014/main" id="{D5A641CB-7A41-C5E6-72CE-631A4B3A244C}"/>
              </a:ext>
            </a:extLst>
          </p:cNvPr>
          <p:cNvSpPr txBox="1"/>
          <p:nvPr/>
        </p:nvSpPr>
        <p:spPr>
          <a:xfrm>
            <a:off x="4093864" y="6335161"/>
            <a:ext cx="4004270" cy="276999"/>
          </a:xfrm>
          <a:prstGeom prst="rect">
            <a:avLst/>
          </a:prstGeom>
          <a:noFill/>
        </p:spPr>
        <p:txBody>
          <a:bodyPr wrap="square" rtlCol="0">
            <a:spAutoFit/>
          </a:bodyPr>
          <a:lstStyle/>
          <a:p>
            <a:pPr algn="ctr"/>
            <a:r>
              <a:rPr lang="en-US" sz="1200" b="1" i="1" dirty="0"/>
              <a:t>Fig 2:</a:t>
            </a:r>
            <a:r>
              <a:rPr lang="en-US" sz="1200" dirty="0"/>
              <a:t> An example of direct and resolved photoproduction</a:t>
            </a:r>
            <a:r>
              <a:rPr lang="en-US" sz="1200" baseline="30000" dirty="0"/>
              <a:t>2</a:t>
            </a:r>
            <a:endParaRPr lang="en-US" sz="1200" b="1" i="1" dirty="0"/>
          </a:p>
        </p:txBody>
      </p:sp>
      <p:cxnSp>
        <p:nvCxnSpPr>
          <p:cNvPr id="3" name="Straight Connector 2">
            <a:extLst>
              <a:ext uri="{FF2B5EF4-FFF2-40B4-BE49-F238E27FC236}">
                <a16:creationId xmlns:a16="http://schemas.microsoft.com/office/drawing/2014/main" id="{796024E3-4B5E-7417-93DA-AFEAD471E97B}"/>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cxnSp>
        <p:nvCxnSpPr>
          <p:cNvPr id="6" name="Straight Connector 5">
            <a:extLst>
              <a:ext uri="{FF2B5EF4-FFF2-40B4-BE49-F238E27FC236}">
                <a16:creationId xmlns:a16="http://schemas.microsoft.com/office/drawing/2014/main" id="{0F94E06C-1529-690E-EA6D-302B98BCA055}"/>
              </a:ext>
            </a:extLst>
          </p:cNvPr>
          <p:cNvCxnSpPr/>
          <p:nvPr/>
        </p:nvCxnSpPr>
        <p:spPr>
          <a:xfrm>
            <a:off x="7941165" y="1939264"/>
            <a:ext cx="156969" cy="0"/>
          </a:xfrm>
          <a:prstGeom prst="line">
            <a:avLst/>
          </a:prstGeom>
        </p:spPr>
        <p:style>
          <a:lnRef idx="2">
            <a:schemeClr val="dk1"/>
          </a:lnRef>
          <a:fillRef idx="0">
            <a:schemeClr val="dk1"/>
          </a:fillRef>
          <a:effectRef idx="1">
            <a:schemeClr val="dk1"/>
          </a:effectRef>
          <a:fontRef idx="minor">
            <a:schemeClr val="tx1"/>
          </a:fontRef>
        </p:style>
      </p:cxnSp>
      <p:sp>
        <p:nvSpPr>
          <p:cNvPr id="4" name="Slide Number Placeholder 3">
            <a:extLst>
              <a:ext uri="{FF2B5EF4-FFF2-40B4-BE49-F238E27FC236}">
                <a16:creationId xmlns:a16="http://schemas.microsoft.com/office/drawing/2014/main" id="{D204C5D9-8230-FB11-BB58-6D67D5832970}"/>
              </a:ext>
            </a:extLst>
          </p:cNvPr>
          <p:cNvSpPr>
            <a:spLocks noGrp="1"/>
          </p:cNvSpPr>
          <p:nvPr>
            <p:ph type="sldNum" sz="quarter" idx="12"/>
          </p:nvPr>
        </p:nvSpPr>
        <p:spPr/>
        <p:txBody>
          <a:bodyPr/>
          <a:lstStyle/>
          <a:p>
            <a:fld id="{7D7D055F-69DB-404D-A700-301492E0D357}" type="slidenum">
              <a:rPr lang="en-US" smtClean="0"/>
              <a:t>5</a:t>
            </a:fld>
            <a:endParaRPr lang="en-US"/>
          </a:p>
        </p:txBody>
      </p:sp>
    </p:spTree>
    <p:extLst>
      <p:ext uri="{BB962C8B-B14F-4D97-AF65-F5344CB8AC3E}">
        <p14:creationId xmlns:p14="http://schemas.microsoft.com/office/powerpoint/2010/main" val="4116518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F3BC-E38A-D0C9-8F6C-270C4FD5772A}"/>
              </a:ext>
            </a:extLst>
          </p:cNvPr>
          <p:cNvSpPr>
            <a:spLocks noGrp="1"/>
          </p:cNvSpPr>
          <p:nvPr>
            <p:ph type="title"/>
          </p:nvPr>
        </p:nvSpPr>
        <p:spPr/>
        <p:txBody>
          <a:bodyPr/>
          <a:lstStyle/>
          <a:p>
            <a:r>
              <a:rPr lang="en-US" dirty="0"/>
              <a:t>PYTHIA MPI model</a:t>
            </a:r>
          </a:p>
        </p:txBody>
      </p:sp>
      <p:sp>
        <p:nvSpPr>
          <p:cNvPr id="3" name="Content Placeholder 2">
            <a:extLst>
              <a:ext uri="{FF2B5EF4-FFF2-40B4-BE49-F238E27FC236}">
                <a16:creationId xmlns:a16="http://schemas.microsoft.com/office/drawing/2014/main" id="{688C0540-3FDD-28C1-1809-D433E010FE84}"/>
              </a:ext>
            </a:extLst>
          </p:cNvPr>
          <p:cNvSpPr>
            <a:spLocks noGrp="1"/>
          </p:cNvSpPr>
          <p:nvPr>
            <p:ph idx="1"/>
          </p:nvPr>
        </p:nvSpPr>
        <p:spPr>
          <a:xfrm>
            <a:off x="838200" y="1825625"/>
            <a:ext cx="10515600" cy="2120410"/>
          </a:xfrm>
        </p:spPr>
        <p:txBody>
          <a:bodyPr/>
          <a:lstStyle/>
          <a:p>
            <a:r>
              <a:rPr lang="en-US" dirty="0"/>
              <a:t>Screening parameter </a:t>
            </a:r>
            <a:r>
              <a:rPr lang="en-US" b="1" i="1" dirty="0"/>
              <a:t>p</a:t>
            </a:r>
            <a:r>
              <a:rPr lang="en-US" b="1" i="1" baseline="-25000" dirty="0"/>
              <a:t>T0</a:t>
            </a:r>
            <a:r>
              <a:rPr lang="en-US" baseline="-25000" dirty="0"/>
              <a:t>  </a:t>
            </a:r>
            <a:r>
              <a:rPr lang="en-US" dirty="0" err="1"/>
              <a:t>parameterises</a:t>
            </a:r>
            <a:r>
              <a:rPr lang="en-US" dirty="0"/>
              <a:t> MPI activity</a:t>
            </a:r>
          </a:p>
          <a:p>
            <a:r>
              <a:rPr lang="en-US" dirty="0"/>
              <a:t>Scales with </a:t>
            </a:r>
            <a:r>
              <a:rPr lang="en-US" dirty="0" err="1"/>
              <a:t>centre</a:t>
            </a:r>
            <a:r>
              <a:rPr lang="en-US" dirty="0"/>
              <a:t>-of-mass energy</a:t>
            </a:r>
          </a:p>
          <a:p>
            <a:r>
              <a:rPr lang="en-US" dirty="0"/>
              <a:t>Two scaling laws: power and logarithmic</a:t>
            </a:r>
          </a:p>
        </p:txBody>
      </p:sp>
      <p:graphicFrame>
        <p:nvGraphicFramePr>
          <p:cNvPr id="5" name="Table 4">
            <a:extLst>
              <a:ext uri="{FF2B5EF4-FFF2-40B4-BE49-F238E27FC236}">
                <a16:creationId xmlns:a16="http://schemas.microsoft.com/office/drawing/2014/main" id="{76CFF49F-7C2C-8F79-9DCA-198F9CD3B6C3}"/>
              </a:ext>
            </a:extLst>
          </p:cNvPr>
          <p:cNvGraphicFramePr>
            <a:graphicFrameLocks noGrp="1"/>
          </p:cNvGraphicFramePr>
          <p:nvPr>
            <p:extLst>
              <p:ext uri="{D42A27DB-BD31-4B8C-83A1-F6EECF244321}">
                <p14:modId xmlns:p14="http://schemas.microsoft.com/office/powerpoint/2010/main" val="59610274"/>
              </p:ext>
            </p:extLst>
          </p:nvPr>
        </p:nvGraphicFramePr>
        <p:xfrm>
          <a:off x="6096000" y="3946035"/>
          <a:ext cx="5257800" cy="242013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3253072354"/>
                    </a:ext>
                  </a:extLst>
                </a:gridCol>
                <a:gridCol w="1752600">
                  <a:extLst>
                    <a:ext uri="{9D8B030D-6E8A-4147-A177-3AD203B41FA5}">
                      <a16:colId xmlns:a16="http://schemas.microsoft.com/office/drawing/2014/main" val="3461145079"/>
                    </a:ext>
                  </a:extLst>
                </a:gridCol>
                <a:gridCol w="1752600">
                  <a:extLst>
                    <a:ext uri="{9D8B030D-6E8A-4147-A177-3AD203B41FA5}">
                      <a16:colId xmlns:a16="http://schemas.microsoft.com/office/drawing/2014/main" val="2532089725"/>
                    </a:ext>
                  </a:extLst>
                </a:gridCol>
              </a:tblGrid>
              <a:tr h="403355">
                <a:tc>
                  <a:txBody>
                    <a:bodyPr/>
                    <a:lstStyle/>
                    <a:p>
                      <a:endParaRPr lang="en-US" dirty="0"/>
                    </a:p>
                  </a:txBody>
                  <a:tcPr/>
                </a:tc>
                <a:tc>
                  <a:txBody>
                    <a:bodyPr/>
                    <a:lstStyle/>
                    <a:p>
                      <a:r>
                        <a:rPr lang="en-US" dirty="0"/>
                        <a:t>LEP (</a:t>
                      </a:r>
                      <a:r>
                        <a:rPr lang="en-US" sz="1800" dirty="0" err="1"/>
                        <a:t>ɣɣ</a:t>
                      </a:r>
                      <a:r>
                        <a:rPr lang="en-US" sz="1800" dirty="0"/>
                        <a:t>)</a:t>
                      </a:r>
                      <a:endParaRPr lang="en-US" dirty="0"/>
                    </a:p>
                  </a:txBody>
                  <a:tcPr/>
                </a:tc>
                <a:tc>
                  <a:txBody>
                    <a:bodyPr/>
                    <a:lstStyle/>
                    <a:p>
                      <a:r>
                        <a:rPr lang="en-US" dirty="0"/>
                        <a:t>LHC (pp)</a:t>
                      </a:r>
                    </a:p>
                  </a:txBody>
                  <a:tcPr/>
                </a:tc>
                <a:extLst>
                  <a:ext uri="{0D108BD9-81ED-4DB2-BD59-A6C34878D82A}">
                    <a16:rowId xmlns:a16="http://schemas.microsoft.com/office/drawing/2014/main" val="2182059133"/>
                  </a:ext>
                </a:extLst>
              </a:tr>
              <a:tr h="403355">
                <a:tc>
                  <a:txBody>
                    <a:bodyPr/>
                    <a:lstStyle/>
                    <a:p>
                      <a:r>
                        <a:rPr lang="en-US" i="1" dirty="0"/>
                        <a:t>p</a:t>
                      </a:r>
                      <a:r>
                        <a:rPr lang="en-US" i="1" baseline="-25000" dirty="0"/>
                        <a:t>T0</a:t>
                      </a:r>
                      <a:r>
                        <a:rPr lang="en-US" i="1" baseline="30000" dirty="0"/>
                        <a:t>ref</a:t>
                      </a:r>
                    </a:p>
                  </a:txBody>
                  <a:tcPr/>
                </a:tc>
                <a:tc>
                  <a:txBody>
                    <a:bodyPr/>
                    <a:lstStyle/>
                    <a:p>
                      <a:r>
                        <a:rPr lang="en-US" dirty="0"/>
                        <a:t>1.54 GeV</a:t>
                      </a:r>
                    </a:p>
                  </a:txBody>
                  <a:tcPr/>
                </a:tc>
                <a:tc>
                  <a:txBody>
                    <a:bodyPr/>
                    <a:lstStyle/>
                    <a:p>
                      <a:r>
                        <a:rPr lang="en-US" dirty="0"/>
                        <a:t>2.28 GeV</a:t>
                      </a:r>
                    </a:p>
                  </a:txBody>
                  <a:tcPr/>
                </a:tc>
                <a:extLst>
                  <a:ext uri="{0D108BD9-81ED-4DB2-BD59-A6C34878D82A}">
                    <a16:rowId xmlns:a16="http://schemas.microsoft.com/office/drawing/2014/main" val="3841962339"/>
                  </a:ext>
                </a:extLst>
              </a:tr>
              <a:tr h="403355">
                <a:tc>
                  <a:txBody>
                    <a:bodyPr/>
                    <a:lstStyle/>
                    <a:p>
                      <a:r>
                        <a:rPr lang="en-US" dirty="0"/>
                        <a:t>√</a:t>
                      </a:r>
                      <a:r>
                        <a:rPr lang="en-US" dirty="0" err="1"/>
                        <a:t>s</a:t>
                      </a:r>
                      <a:r>
                        <a:rPr lang="en-US" baseline="30000" dirty="0" err="1"/>
                        <a:t>ref</a:t>
                      </a:r>
                      <a:endParaRPr lang="en-US" baseline="30000" dirty="0"/>
                    </a:p>
                  </a:txBody>
                  <a:tcPr/>
                </a:tc>
                <a:tc>
                  <a:txBody>
                    <a:bodyPr/>
                    <a:lstStyle/>
                    <a:p>
                      <a:r>
                        <a:rPr lang="en-US" dirty="0"/>
                        <a:t>100 GeV</a:t>
                      </a:r>
                    </a:p>
                  </a:txBody>
                  <a:tcPr/>
                </a:tc>
                <a:tc>
                  <a:txBody>
                    <a:bodyPr/>
                    <a:lstStyle/>
                    <a:p>
                      <a:r>
                        <a:rPr lang="en-US" dirty="0"/>
                        <a:t>7000 GeV</a:t>
                      </a:r>
                    </a:p>
                  </a:txBody>
                  <a:tcPr/>
                </a:tc>
                <a:extLst>
                  <a:ext uri="{0D108BD9-81ED-4DB2-BD59-A6C34878D82A}">
                    <a16:rowId xmlns:a16="http://schemas.microsoft.com/office/drawing/2014/main" val="2641195463"/>
                  </a:ext>
                </a:extLst>
              </a:tr>
              <a:tr h="403355">
                <a:tc>
                  <a:txBody>
                    <a:bodyPr/>
                    <a:lstStyle/>
                    <a:p>
                      <a:r>
                        <a:rPr lang="el-GR" dirty="0"/>
                        <a:t>α</a:t>
                      </a:r>
                      <a:endParaRPr lang="en-US" dirty="0"/>
                    </a:p>
                  </a:txBody>
                  <a:tcPr/>
                </a:tc>
                <a:tc>
                  <a:txBody>
                    <a:bodyPr/>
                    <a:lstStyle/>
                    <a:p>
                      <a:r>
                        <a:rPr lang="en-US" dirty="0"/>
                        <a:t>0.413</a:t>
                      </a:r>
                    </a:p>
                  </a:txBody>
                  <a:tcPr/>
                </a:tc>
                <a:tc>
                  <a:txBody>
                    <a:bodyPr/>
                    <a:lstStyle/>
                    <a:p>
                      <a:r>
                        <a:rPr lang="en-US" dirty="0"/>
                        <a:t>0.215</a:t>
                      </a:r>
                    </a:p>
                  </a:txBody>
                  <a:tcPr/>
                </a:tc>
                <a:extLst>
                  <a:ext uri="{0D108BD9-81ED-4DB2-BD59-A6C34878D82A}">
                    <a16:rowId xmlns:a16="http://schemas.microsoft.com/office/drawing/2014/main" val="1848475895"/>
                  </a:ext>
                </a:extLst>
              </a:tr>
              <a:tr h="403355">
                <a:tc>
                  <a:txBody>
                    <a:bodyPr/>
                    <a:lstStyle/>
                    <a:p>
                      <a:r>
                        <a:rPr lang="en-US" dirty="0"/>
                        <a:t>Default scale</a:t>
                      </a:r>
                    </a:p>
                  </a:txBody>
                  <a:tcPr/>
                </a:tc>
                <a:tc>
                  <a:txBody>
                    <a:bodyPr/>
                    <a:lstStyle/>
                    <a:p>
                      <a:r>
                        <a:rPr lang="en-US" b="1" dirty="0"/>
                        <a:t>Log</a:t>
                      </a:r>
                    </a:p>
                  </a:txBody>
                  <a:tcPr/>
                </a:tc>
                <a:tc>
                  <a:txBody>
                    <a:bodyPr/>
                    <a:lstStyle/>
                    <a:p>
                      <a:r>
                        <a:rPr lang="en-US" b="1" dirty="0"/>
                        <a:t>Power</a:t>
                      </a:r>
                    </a:p>
                  </a:txBody>
                  <a:tcPr/>
                </a:tc>
                <a:extLst>
                  <a:ext uri="{0D108BD9-81ED-4DB2-BD59-A6C34878D82A}">
                    <a16:rowId xmlns:a16="http://schemas.microsoft.com/office/drawing/2014/main" val="894413540"/>
                  </a:ext>
                </a:extLst>
              </a:tr>
              <a:tr h="403355">
                <a:tc>
                  <a:txBody>
                    <a:bodyPr/>
                    <a:lstStyle/>
                    <a:p>
                      <a:r>
                        <a:rPr lang="en-US" dirty="0"/>
                        <a:t>Flipped scale</a:t>
                      </a:r>
                    </a:p>
                  </a:txBody>
                  <a:tcPr/>
                </a:tc>
                <a:tc>
                  <a:txBody>
                    <a:bodyPr/>
                    <a:lstStyle/>
                    <a:p>
                      <a:r>
                        <a:rPr lang="en-US" dirty="0"/>
                        <a:t>Power</a:t>
                      </a:r>
                    </a:p>
                  </a:txBody>
                  <a:tcPr/>
                </a:tc>
                <a:tc>
                  <a:txBody>
                    <a:bodyPr/>
                    <a:lstStyle/>
                    <a:p>
                      <a:r>
                        <a:rPr lang="en-US" dirty="0"/>
                        <a:t>Log</a:t>
                      </a:r>
                    </a:p>
                  </a:txBody>
                  <a:tcPr/>
                </a:tc>
                <a:extLst>
                  <a:ext uri="{0D108BD9-81ED-4DB2-BD59-A6C34878D82A}">
                    <a16:rowId xmlns:a16="http://schemas.microsoft.com/office/drawing/2014/main" val="4012082205"/>
                  </a:ext>
                </a:extLst>
              </a:tr>
            </a:tbl>
          </a:graphicData>
        </a:graphic>
      </p:graphicFrame>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8C5CED5C-0BCD-FE32-9B87-8C2F8C2708E5}"/>
                  </a:ext>
                </a:extLst>
              </p14:cNvPr>
              <p14:cNvContentPartPr/>
              <p14:nvPr/>
            </p14:nvContentPartPr>
            <p14:xfrm>
              <a:off x="707927" y="5798182"/>
              <a:ext cx="9000" cy="14400"/>
            </p14:xfrm>
          </p:contentPart>
        </mc:Choice>
        <mc:Fallback xmlns="">
          <p:pic>
            <p:nvPicPr>
              <p:cNvPr id="8" name="Ink 7">
                <a:extLst>
                  <a:ext uri="{FF2B5EF4-FFF2-40B4-BE49-F238E27FC236}">
                    <a16:creationId xmlns:a16="http://schemas.microsoft.com/office/drawing/2014/main" id="{8C5CED5C-0BCD-FE32-9B87-8C2F8C2708E5}"/>
                  </a:ext>
                </a:extLst>
              </p:cNvPr>
              <p:cNvPicPr/>
              <p:nvPr/>
            </p:nvPicPr>
            <p:blipFill>
              <a:blip r:embed="rId4"/>
              <a:stretch>
                <a:fillRect/>
              </a:stretch>
            </p:blipFill>
            <p:spPr>
              <a:xfrm>
                <a:off x="701807" y="5792062"/>
                <a:ext cx="21240" cy="26640"/>
              </a:xfrm>
              <a:prstGeom prst="rect">
                <a:avLst/>
              </a:prstGeom>
            </p:spPr>
          </p:pic>
        </mc:Fallback>
      </mc:AlternateContent>
      <p:pic>
        <p:nvPicPr>
          <p:cNvPr id="4" name="Picture 3">
            <a:extLst>
              <a:ext uri="{FF2B5EF4-FFF2-40B4-BE49-F238E27FC236}">
                <a16:creationId xmlns:a16="http://schemas.microsoft.com/office/drawing/2014/main" id="{AFBA4270-D8D6-1965-4E25-7C10531FBBEB}"/>
              </a:ext>
            </a:extLst>
          </p:cNvPr>
          <p:cNvPicPr>
            <a:picLocks noChangeAspect="1"/>
          </p:cNvPicPr>
          <p:nvPr/>
        </p:nvPicPr>
        <p:blipFill>
          <a:blip r:embed="rId5"/>
          <a:stretch>
            <a:fillRect/>
          </a:stretch>
        </p:blipFill>
        <p:spPr>
          <a:xfrm>
            <a:off x="1760399" y="4296489"/>
            <a:ext cx="3292125" cy="573074"/>
          </a:xfrm>
          <a:prstGeom prst="rect">
            <a:avLst/>
          </a:prstGeom>
        </p:spPr>
      </p:pic>
      <p:pic>
        <p:nvPicPr>
          <p:cNvPr id="6" name="Picture 5">
            <a:extLst>
              <a:ext uri="{FF2B5EF4-FFF2-40B4-BE49-F238E27FC236}">
                <a16:creationId xmlns:a16="http://schemas.microsoft.com/office/drawing/2014/main" id="{200D424D-A1E3-23F6-2AE9-28BE62D8229C}"/>
              </a:ext>
            </a:extLst>
          </p:cNvPr>
          <p:cNvPicPr>
            <a:picLocks noChangeAspect="1"/>
          </p:cNvPicPr>
          <p:nvPr/>
        </p:nvPicPr>
        <p:blipFill>
          <a:blip r:embed="rId6"/>
          <a:stretch>
            <a:fillRect/>
          </a:stretch>
        </p:blipFill>
        <p:spPr>
          <a:xfrm>
            <a:off x="1223905" y="5518845"/>
            <a:ext cx="4365114" cy="573074"/>
          </a:xfrm>
          <a:prstGeom prst="rect">
            <a:avLst/>
          </a:prstGeom>
        </p:spPr>
      </p:pic>
      <p:cxnSp>
        <p:nvCxnSpPr>
          <p:cNvPr id="7" name="Straight Connector 6">
            <a:extLst>
              <a:ext uri="{FF2B5EF4-FFF2-40B4-BE49-F238E27FC236}">
                <a16:creationId xmlns:a16="http://schemas.microsoft.com/office/drawing/2014/main" id="{07AFF5C1-FFCE-C46D-05A7-20E8A134D1AF}"/>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9" name="Slide Number Placeholder 8">
            <a:extLst>
              <a:ext uri="{FF2B5EF4-FFF2-40B4-BE49-F238E27FC236}">
                <a16:creationId xmlns:a16="http://schemas.microsoft.com/office/drawing/2014/main" id="{58FDA591-13C7-5472-C5F9-00A1C9AFB294}"/>
              </a:ext>
            </a:extLst>
          </p:cNvPr>
          <p:cNvSpPr>
            <a:spLocks noGrp="1"/>
          </p:cNvSpPr>
          <p:nvPr>
            <p:ph type="sldNum" sz="quarter" idx="12"/>
          </p:nvPr>
        </p:nvSpPr>
        <p:spPr/>
        <p:txBody>
          <a:bodyPr/>
          <a:lstStyle/>
          <a:p>
            <a:fld id="{7D7D055F-69DB-404D-A700-301492E0D357}" type="slidenum">
              <a:rPr lang="en-US" smtClean="0"/>
              <a:t>6</a:t>
            </a:fld>
            <a:endParaRPr lang="en-US"/>
          </a:p>
        </p:txBody>
      </p:sp>
    </p:spTree>
    <p:extLst>
      <p:ext uri="{BB962C8B-B14F-4D97-AF65-F5344CB8AC3E}">
        <p14:creationId xmlns:p14="http://schemas.microsoft.com/office/powerpoint/2010/main" val="281591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68EF-197B-4DE8-59BE-8320309463F7}"/>
              </a:ext>
            </a:extLst>
          </p:cNvPr>
          <p:cNvSpPr>
            <a:spLocks noGrp="1"/>
          </p:cNvSpPr>
          <p:nvPr>
            <p:ph type="title"/>
          </p:nvPr>
        </p:nvSpPr>
        <p:spPr/>
        <p:txBody>
          <a:bodyPr/>
          <a:lstStyle/>
          <a:p>
            <a:r>
              <a:rPr lang="en-US" dirty="0"/>
              <a:t>PYTHIA MPI model</a:t>
            </a:r>
          </a:p>
        </p:txBody>
      </p:sp>
      <p:sp>
        <p:nvSpPr>
          <p:cNvPr id="3" name="Content Placeholder 2">
            <a:extLst>
              <a:ext uri="{FF2B5EF4-FFF2-40B4-BE49-F238E27FC236}">
                <a16:creationId xmlns:a16="http://schemas.microsoft.com/office/drawing/2014/main" id="{F253B771-DE6F-34E4-A40B-49383F316525}"/>
              </a:ext>
            </a:extLst>
          </p:cNvPr>
          <p:cNvSpPr>
            <a:spLocks noGrp="1"/>
          </p:cNvSpPr>
          <p:nvPr>
            <p:ph idx="1"/>
          </p:nvPr>
        </p:nvSpPr>
        <p:spPr/>
        <p:txBody>
          <a:bodyPr/>
          <a:lstStyle/>
          <a:p>
            <a:r>
              <a:rPr lang="en-US" dirty="0"/>
              <a:t>LHC/POWER (Monash)</a:t>
            </a:r>
          </a:p>
          <a:p>
            <a:r>
              <a:rPr lang="en-US" dirty="0"/>
              <a:t>LHC/LOG</a:t>
            </a:r>
          </a:p>
          <a:p>
            <a:r>
              <a:rPr lang="en-US" dirty="0"/>
              <a:t>LEP/POWER</a:t>
            </a:r>
          </a:p>
          <a:p>
            <a:r>
              <a:rPr lang="en-US" dirty="0"/>
              <a:t>LEP/LOG</a:t>
            </a:r>
          </a:p>
          <a:p>
            <a:r>
              <a:rPr lang="en-US" dirty="0"/>
              <a:t>Detroit (lower energy pp data)</a:t>
            </a:r>
          </a:p>
          <a:p>
            <a:r>
              <a:rPr lang="en-US" dirty="0"/>
              <a:t>2C (lower energy pp data)</a:t>
            </a:r>
          </a:p>
          <a:p>
            <a:r>
              <a:rPr lang="en-US" dirty="0"/>
              <a:t>“No MPI”</a:t>
            </a:r>
          </a:p>
          <a:p>
            <a:endParaRPr lang="en-US" dirty="0"/>
          </a:p>
        </p:txBody>
      </p:sp>
      <p:pic>
        <p:nvPicPr>
          <p:cNvPr id="6" name="Picture 5">
            <a:extLst>
              <a:ext uri="{FF2B5EF4-FFF2-40B4-BE49-F238E27FC236}">
                <a16:creationId xmlns:a16="http://schemas.microsoft.com/office/drawing/2014/main" id="{EC85FA7A-BED5-7C89-94C5-52B0F99FAC1C}"/>
              </a:ext>
            </a:extLst>
          </p:cNvPr>
          <p:cNvPicPr>
            <a:picLocks noChangeAspect="1"/>
          </p:cNvPicPr>
          <p:nvPr/>
        </p:nvPicPr>
        <p:blipFill>
          <a:blip r:embed="rId3"/>
          <a:stretch>
            <a:fillRect/>
          </a:stretch>
        </p:blipFill>
        <p:spPr>
          <a:xfrm>
            <a:off x="6552685" y="1825625"/>
            <a:ext cx="4506612" cy="3516306"/>
          </a:xfrm>
          <a:prstGeom prst="rect">
            <a:avLst/>
          </a:prstGeom>
        </p:spPr>
      </p:pic>
      <p:sp>
        <p:nvSpPr>
          <p:cNvPr id="4" name="TextBox 3">
            <a:extLst>
              <a:ext uri="{FF2B5EF4-FFF2-40B4-BE49-F238E27FC236}">
                <a16:creationId xmlns:a16="http://schemas.microsoft.com/office/drawing/2014/main" id="{2E2F166F-A429-C254-EF7D-0C4C6CBF7A64}"/>
              </a:ext>
            </a:extLst>
          </p:cNvPr>
          <p:cNvSpPr txBox="1"/>
          <p:nvPr/>
        </p:nvSpPr>
        <p:spPr>
          <a:xfrm>
            <a:off x="7007311" y="5343948"/>
            <a:ext cx="4199238" cy="276999"/>
          </a:xfrm>
          <a:prstGeom prst="rect">
            <a:avLst/>
          </a:prstGeom>
          <a:noFill/>
        </p:spPr>
        <p:txBody>
          <a:bodyPr wrap="square" rtlCol="0">
            <a:spAutoFit/>
          </a:bodyPr>
          <a:lstStyle/>
          <a:p>
            <a:r>
              <a:rPr lang="en-US" sz="1200" b="1" i="1" dirty="0"/>
              <a:t>Fig 3:</a:t>
            </a:r>
            <a:r>
              <a:rPr lang="en-US" sz="1200" i="1" dirty="0"/>
              <a:t> </a:t>
            </a:r>
            <a:r>
              <a:rPr lang="en-US" sz="1200" dirty="0"/>
              <a:t>Energy scaling of p</a:t>
            </a:r>
            <a:r>
              <a:rPr lang="en-US" sz="1200" baseline="-25000" dirty="0"/>
              <a:t>T0</a:t>
            </a:r>
            <a:r>
              <a:rPr lang="en-US" sz="1200" dirty="0"/>
              <a:t> parameter for different MPI tunes</a:t>
            </a:r>
            <a:endParaRPr lang="en-US" sz="1200" b="1" dirty="0"/>
          </a:p>
        </p:txBody>
      </p:sp>
      <p:cxnSp>
        <p:nvCxnSpPr>
          <p:cNvPr id="5" name="Straight Connector 4">
            <a:extLst>
              <a:ext uri="{FF2B5EF4-FFF2-40B4-BE49-F238E27FC236}">
                <a16:creationId xmlns:a16="http://schemas.microsoft.com/office/drawing/2014/main" id="{72025FAD-1240-9DE3-9D75-567FA0C2A339}"/>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7" name="Slide Number Placeholder 6">
            <a:extLst>
              <a:ext uri="{FF2B5EF4-FFF2-40B4-BE49-F238E27FC236}">
                <a16:creationId xmlns:a16="http://schemas.microsoft.com/office/drawing/2014/main" id="{7C705FA2-ABEA-DA34-64E1-1F4A3465A703}"/>
              </a:ext>
            </a:extLst>
          </p:cNvPr>
          <p:cNvSpPr>
            <a:spLocks noGrp="1"/>
          </p:cNvSpPr>
          <p:nvPr>
            <p:ph type="sldNum" sz="quarter" idx="12"/>
          </p:nvPr>
        </p:nvSpPr>
        <p:spPr/>
        <p:txBody>
          <a:bodyPr/>
          <a:lstStyle/>
          <a:p>
            <a:fld id="{7D7D055F-69DB-404D-A700-301492E0D357}" type="slidenum">
              <a:rPr lang="en-US" smtClean="0"/>
              <a:t>7</a:t>
            </a:fld>
            <a:endParaRPr lang="en-US"/>
          </a:p>
        </p:txBody>
      </p:sp>
    </p:spTree>
    <p:extLst>
      <p:ext uri="{BB962C8B-B14F-4D97-AF65-F5344CB8AC3E}">
        <p14:creationId xmlns:p14="http://schemas.microsoft.com/office/powerpoint/2010/main" val="1938958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86540-3C2C-706F-2849-D1117B9477A8}"/>
              </a:ext>
            </a:extLst>
          </p:cNvPr>
          <p:cNvSpPr>
            <a:spLocks noGrp="1"/>
          </p:cNvSpPr>
          <p:nvPr>
            <p:ph type="title"/>
          </p:nvPr>
        </p:nvSpPr>
        <p:spPr/>
        <p:txBody>
          <a:bodyPr/>
          <a:lstStyle/>
          <a:p>
            <a:r>
              <a:rPr lang="en-US" dirty="0"/>
              <a:t>Experimental data considered</a:t>
            </a:r>
          </a:p>
        </p:txBody>
      </p:sp>
      <p:sp>
        <p:nvSpPr>
          <p:cNvPr id="3" name="Content Placeholder 2">
            <a:extLst>
              <a:ext uri="{FF2B5EF4-FFF2-40B4-BE49-F238E27FC236}">
                <a16:creationId xmlns:a16="http://schemas.microsoft.com/office/drawing/2014/main" id="{CA23BA9C-E204-5FFE-0091-26B9BB4CAD88}"/>
              </a:ext>
            </a:extLst>
          </p:cNvPr>
          <p:cNvSpPr>
            <a:spLocks noGrp="1"/>
          </p:cNvSpPr>
          <p:nvPr>
            <p:ph idx="1"/>
          </p:nvPr>
        </p:nvSpPr>
        <p:spPr/>
        <p:txBody>
          <a:bodyPr>
            <a:normAutofit lnSpcReduction="10000"/>
          </a:bodyPr>
          <a:lstStyle/>
          <a:p>
            <a:pPr>
              <a:lnSpc>
                <a:spcPct val="150000"/>
              </a:lnSpc>
            </a:pPr>
            <a:r>
              <a:rPr lang="en-US" dirty="0"/>
              <a:t>Dijet production from </a:t>
            </a:r>
            <a:r>
              <a:rPr lang="en-US" dirty="0" err="1"/>
              <a:t>ɣɣ</a:t>
            </a:r>
            <a:r>
              <a:rPr lang="en-US" dirty="0"/>
              <a:t> collisions (LEP2)</a:t>
            </a:r>
          </a:p>
          <a:p>
            <a:pPr>
              <a:lnSpc>
                <a:spcPct val="150000"/>
              </a:lnSpc>
            </a:pPr>
            <a:r>
              <a:rPr lang="en-US" dirty="0"/>
              <a:t>Dijet photoproduction at various transverse jet energies (HERA)</a:t>
            </a:r>
          </a:p>
          <a:p>
            <a:pPr>
              <a:lnSpc>
                <a:spcPct val="150000"/>
              </a:lnSpc>
            </a:pPr>
            <a:r>
              <a:rPr lang="en-US" dirty="0"/>
              <a:t>Multi-jet photoproduction (HERA)</a:t>
            </a:r>
          </a:p>
          <a:p>
            <a:pPr>
              <a:lnSpc>
                <a:spcPct val="150000"/>
              </a:lnSpc>
            </a:pPr>
            <a:r>
              <a:rPr lang="en-US" dirty="0"/>
              <a:t>Charged particle production in photoproduction (HERA)</a:t>
            </a:r>
          </a:p>
          <a:p>
            <a:pPr>
              <a:lnSpc>
                <a:spcPct val="150000"/>
              </a:lnSpc>
            </a:pPr>
            <a:r>
              <a:rPr lang="en-US" dirty="0"/>
              <a:t>Charged hadron production from </a:t>
            </a:r>
            <a:r>
              <a:rPr lang="en-US" dirty="0" err="1"/>
              <a:t>ɣɣ</a:t>
            </a:r>
            <a:r>
              <a:rPr lang="en-US" dirty="0"/>
              <a:t> collisions (LEP2)</a:t>
            </a:r>
          </a:p>
          <a:p>
            <a:pPr>
              <a:lnSpc>
                <a:spcPct val="150000"/>
              </a:lnSpc>
            </a:pPr>
            <a:r>
              <a:rPr lang="en-US" dirty="0"/>
              <a:t>Charged particle production in pp collisions (LHC)</a:t>
            </a:r>
          </a:p>
        </p:txBody>
      </p:sp>
      <p:cxnSp>
        <p:nvCxnSpPr>
          <p:cNvPr id="4" name="Straight Connector 3">
            <a:extLst>
              <a:ext uri="{FF2B5EF4-FFF2-40B4-BE49-F238E27FC236}">
                <a16:creationId xmlns:a16="http://schemas.microsoft.com/office/drawing/2014/main" id="{4ED7ADDF-2DF9-B5D2-AEEA-4DCDD0CFBFBC}"/>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5" name="Slide Number Placeholder 4">
            <a:extLst>
              <a:ext uri="{FF2B5EF4-FFF2-40B4-BE49-F238E27FC236}">
                <a16:creationId xmlns:a16="http://schemas.microsoft.com/office/drawing/2014/main" id="{AE53673B-AEA0-DB7D-166E-8B7FF1E992F2}"/>
              </a:ext>
            </a:extLst>
          </p:cNvPr>
          <p:cNvSpPr>
            <a:spLocks noGrp="1"/>
          </p:cNvSpPr>
          <p:nvPr>
            <p:ph type="sldNum" sz="quarter" idx="12"/>
          </p:nvPr>
        </p:nvSpPr>
        <p:spPr/>
        <p:txBody>
          <a:bodyPr/>
          <a:lstStyle/>
          <a:p>
            <a:fld id="{7D7D055F-69DB-404D-A700-301492E0D357}" type="slidenum">
              <a:rPr lang="en-US" smtClean="0"/>
              <a:t>8</a:t>
            </a:fld>
            <a:endParaRPr lang="en-US"/>
          </a:p>
        </p:txBody>
      </p:sp>
    </p:spTree>
    <p:extLst>
      <p:ext uri="{BB962C8B-B14F-4D97-AF65-F5344CB8AC3E}">
        <p14:creationId xmlns:p14="http://schemas.microsoft.com/office/powerpoint/2010/main" val="2545646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729F4-BBA8-B6C3-ACEA-FE099027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931505-C236-4E16-9693-68A0A3DCCB76}"/>
              </a:ext>
            </a:extLst>
          </p:cNvPr>
          <p:cNvSpPr>
            <a:spLocks noGrp="1"/>
          </p:cNvSpPr>
          <p:nvPr>
            <p:ph type="title"/>
          </p:nvPr>
        </p:nvSpPr>
        <p:spPr>
          <a:xfrm>
            <a:off x="838200" y="365125"/>
            <a:ext cx="10515600" cy="753161"/>
          </a:xfrm>
        </p:spPr>
        <p:txBody>
          <a:bodyPr/>
          <a:lstStyle/>
          <a:p>
            <a:r>
              <a:rPr lang="en-US" dirty="0"/>
              <a:t>Low energy </a:t>
            </a:r>
            <a:r>
              <a:rPr lang="en-US" dirty="0" err="1"/>
              <a:t>dijet</a:t>
            </a:r>
            <a:r>
              <a:rPr lang="en-US" dirty="0"/>
              <a:t> data (</a:t>
            </a:r>
            <a:r>
              <a:rPr lang="en-US" dirty="0" err="1"/>
              <a:t>ɣp</a:t>
            </a:r>
            <a:r>
              <a:rPr lang="en-US" dirty="0"/>
              <a:t> and </a:t>
            </a:r>
            <a:r>
              <a:rPr lang="en-US" dirty="0" err="1"/>
              <a:t>ɣɣ</a:t>
            </a:r>
            <a:r>
              <a:rPr lang="en-US" dirty="0"/>
              <a:t>)</a:t>
            </a:r>
          </a:p>
        </p:txBody>
      </p:sp>
      <p:pic>
        <p:nvPicPr>
          <p:cNvPr id="10" name="Picture 9" descr="A graph of a graph&#10;&#10;Description automatically generated with medium confidence">
            <a:extLst>
              <a:ext uri="{FF2B5EF4-FFF2-40B4-BE49-F238E27FC236}">
                <a16:creationId xmlns:a16="http://schemas.microsoft.com/office/drawing/2014/main" id="{C482F4D7-B409-9D41-A7A7-BD277A1870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6090" y="1435605"/>
            <a:ext cx="3824215" cy="3451621"/>
          </a:xfrm>
          <a:prstGeom prst="rect">
            <a:avLst/>
          </a:prstGeom>
        </p:spPr>
      </p:pic>
      <p:pic>
        <p:nvPicPr>
          <p:cNvPr id="12" name="Picture 11" descr="A graph of different colored lines&#10;&#10;Description automatically generated">
            <a:extLst>
              <a:ext uri="{FF2B5EF4-FFF2-40B4-BE49-F238E27FC236}">
                <a16:creationId xmlns:a16="http://schemas.microsoft.com/office/drawing/2014/main" id="{8B52C34C-80A0-E1A8-F920-28397C2A49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1697" y="1435605"/>
            <a:ext cx="3824215" cy="3451621"/>
          </a:xfrm>
          <a:prstGeom prst="rect">
            <a:avLst/>
          </a:prstGeom>
        </p:spPr>
      </p:pic>
      <p:sp>
        <p:nvSpPr>
          <p:cNvPr id="13" name="TextBox 12">
            <a:extLst>
              <a:ext uri="{FF2B5EF4-FFF2-40B4-BE49-F238E27FC236}">
                <a16:creationId xmlns:a16="http://schemas.microsoft.com/office/drawing/2014/main" id="{7E32C110-186F-FDD5-3703-E1A9DD15E7D8}"/>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4: </a:t>
            </a:r>
            <a:r>
              <a:rPr lang="en-US" sz="1000" dirty="0"/>
              <a:t>(Left) HERA low minimum energy </a:t>
            </a:r>
            <a:r>
              <a:rPr lang="en-US" sz="1000" dirty="0" err="1"/>
              <a:t>dijet</a:t>
            </a:r>
            <a:r>
              <a:rPr lang="en-US" sz="1000" dirty="0"/>
              <a:t> photoproduction data, and (right) LEP </a:t>
            </a:r>
            <a:r>
              <a:rPr lang="en-US" sz="1000" dirty="0" err="1"/>
              <a:t>dijet</a:t>
            </a:r>
            <a:r>
              <a:rPr lang="en-US" sz="1000" dirty="0"/>
              <a:t> data compared to models of the underlying event in Pythia.</a:t>
            </a:r>
            <a:endParaRPr lang="en-US" sz="1000" b="1" i="1" dirty="0"/>
          </a:p>
        </p:txBody>
      </p:sp>
      <p:sp>
        <p:nvSpPr>
          <p:cNvPr id="14" name="TextBox 13">
            <a:extLst>
              <a:ext uri="{FF2B5EF4-FFF2-40B4-BE49-F238E27FC236}">
                <a16:creationId xmlns:a16="http://schemas.microsoft.com/office/drawing/2014/main" id="{74016F1F-6E53-49CE-C661-FB90B67E73AE}"/>
              </a:ext>
            </a:extLst>
          </p:cNvPr>
          <p:cNvSpPr txBox="1"/>
          <p:nvPr/>
        </p:nvSpPr>
        <p:spPr>
          <a:xfrm>
            <a:off x="2663908" y="5292546"/>
            <a:ext cx="6864179" cy="1200329"/>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b="1" dirty="0"/>
              <a:t>MPI is required to describe data</a:t>
            </a:r>
          </a:p>
          <a:p>
            <a:pPr marL="285750" indent="-285750">
              <a:buFont typeface="Arial" panose="020B0604020202020204" pitchFamily="34" charset="0"/>
              <a:buChar char="•"/>
            </a:pPr>
            <a:r>
              <a:rPr lang="en-US" dirty="0"/>
              <a:t>pp tunes do a poor job describing data (Detroit and 2C)</a:t>
            </a:r>
          </a:p>
          <a:p>
            <a:pPr marL="285750" indent="-285750">
              <a:buFont typeface="Arial" panose="020B0604020202020204" pitchFamily="34" charset="0"/>
              <a:buChar char="•"/>
            </a:pPr>
            <a:r>
              <a:rPr lang="en-US" dirty="0"/>
              <a:t>LEP/LOG and LHC/LOG provide reasonable descriptions of data</a:t>
            </a:r>
          </a:p>
        </p:txBody>
      </p:sp>
      <p:pic>
        <p:nvPicPr>
          <p:cNvPr id="3" name="Picture 2">
            <a:extLst>
              <a:ext uri="{FF2B5EF4-FFF2-40B4-BE49-F238E27FC236}">
                <a16:creationId xmlns:a16="http://schemas.microsoft.com/office/drawing/2014/main" id="{3785E9B7-88CE-0C1C-E703-4714AE6078A2}"/>
              </a:ext>
            </a:extLst>
          </p:cNvPr>
          <p:cNvPicPr>
            <a:picLocks noChangeAspect="1"/>
          </p:cNvPicPr>
          <p:nvPr/>
        </p:nvPicPr>
        <p:blipFill>
          <a:blip r:embed="rId5"/>
          <a:stretch>
            <a:fillRect/>
          </a:stretch>
        </p:blipFill>
        <p:spPr>
          <a:xfrm>
            <a:off x="10615171" y="217830"/>
            <a:ext cx="1285875" cy="1047750"/>
          </a:xfrm>
          <a:prstGeom prst="rect">
            <a:avLst/>
          </a:prstGeom>
        </p:spPr>
      </p:pic>
      <p:sp>
        <p:nvSpPr>
          <p:cNvPr id="4" name="Slide Number Placeholder 3">
            <a:extLst>
              <a:ext uri="{FF2B5EF4-FFF2-40B4-BE49-F238E27FC236}">
                <a16:creationId xmlns:a16="http://schemas.microsoft.com/office/drawing/2014/main" id="{7D83BE7E-2AFB-5035-5181-0EB0D2B23617}"/>
              </a:ext>
            </a:extLst>
          </p:cNvPr>
          <p:cNvSpPr>
            <a:spLocks noGrp="1"/>
          </p:cNvSpPr>
          <p:nvPr>
            <p:ph type="sldNum" sz="quarter" idx="12"/>
          </p:nvPr>
        </p:nvSpPr>
        <p:spPr/>
        <p:txBody>
          <a:bodyPr/>
          <a:lstStyle/>
          <a:p>
            <a:fld id="{7D7D055F-69DB-404D-A700-301492E0D357}" type="slidenum">
              <a:rPr lang="en-US" smtClean="0"/>
              <a:t>9</a:t>
            </a:fld>
            <a:endParaRPr lang="en-US"/>
          </a:p>
        </p:txBody>
      </p:sp>
    </p:spTree>
    <p:extLst>
      <p:ext uri="{BB962C8B-B14F-4D97-AF65-F5344CB8AC3E}">
        <p14:creationId xmlns:p14="http://schemas.microsoft.com/office/powerpoint/2010/main" val="1258493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334F-9456-A0C6-5A6A-8C0AABC47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87122-4A21-22A1-7496-F0E7768EEE49}"/>
              </a:ext>
            </a:extLst>
          </p:cNvPr>
          <p:cNvSpPr>
            <a:spLocks noGrp="1"/>
          </p:cNvSpPr>
          <p:nvPr>
            <p:ph type="title"/>
          </p:nvPr>
        </p:nvSpPr>
        <p:spPr>
          <a:xfrm>
            <a:off x="838200" y="365125"/>
            <a:ext cx="10515600" cy="753161"/>
          </a:xfrm>
        </p:spPr>
        <p:txBody>
          <a:bodyPr/>
          <a:lstStyle/>
          <a:p>
            <a:r>
              <a:rPr lang="en-US" dirty="0"/>
              <a:t>High energy </a:t>
            </a:r>
            <a:r>
              <a:rPr lang="en-US" dirty="0" err="1"/>
              <a:t>dijet</a:t>
            </a:r>
            <a:r>
              <a:rPr lang="en-US" dirty="0"/>
              <a:t> data (</a:t>
            </a:r>
            <a:r>
              <a:rPr lang="en-US" dirty="0" err="1"/>
              <a:t>ɣp</a:t>
            </a:r>
            <a:r>
              <a:rPr lang="en-US" dirty="0"/>
              <a:t>)</a:t>
            </a:r>
          </a:p>
        </p:txBody>
      </p:sp>
      <p:sp>
        <p:nvSpPr>
          <p:cNvPr id="13" name="TextBox 12">
            <a:extLst>
              <a:ext uri="{FF2B5EF4-FFF2-40B4-BE49-F238E27FC236}">
                <a16:creationId xmlns:a16="http://schemas.microsoft.com/office/drawing/2014/main" id="{488B6033-1238-D28A-240E-72D2F68DA5D4}"/>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5: </a:t>
            </a:r>
            <a:r>
              <a:rPr lang="en-US" sz="1000" dirty="0"/>
              <a:t>Higher energy </a:t>
            </a:r>
            <a:r>
              <a:rPr lang="en-US" sz="1000" dirty="0" err="1"/>
              <a:t>dijet</a:t>
            </a:r>
            <a:r>
              <a:rPr lang="en-US" sz="1000" dirty="0"/>
              <a:t> photoproduction data compared to models of the underlying event in Pythia.</a:t>
            </a:r>
            <a:endParaRPr lang="en-US" sz="1000" b="1" i="1" dirty="0"/>
          </a:p>
        </p:txBody>
      </p:sp>
      <p:sp>
        <p:nvSpPr>
          <p:cNvPr id="14" name="TextBox 13">
            <a:extLst>
              <a:ext uri="{FF2B5EF4-FFF2-40B4-BE49-F238E27FC236}">
                <a16:creationId xmlns:a16="http://schemas.microsoft.com/office/drawing/2014/main" id="{E2C08261-2B94-7789-C603-4E315C710237}"/>
              </a:ext>
            </a:extLst>
          </p:cNvPr>
          <p:cNvSpPr txBox="1"/>
          <p:nvPr/>
        </p:nvSpPr>
        <p:spPr>
          <a:xfrm>
            <a:off x="2663908" y="5292546"/>
            <a:ext cx="6864179" cy="923330"/>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b="1" dirty="0"/>
              <a:t>All standard pp tunes do a poor job describing data</a:t>
            </a:r>
          </a:p>
          <a:p>
            <a:pPr marL="285750" indent="-285750">
              <a:buFont typeface="Arial" panose="020B0604020202020204" pitchFamily="34" charset="0"/>
              <a:buChar char="•"/>
            </a:pPr>
            <a:r>
              <a:rPr lang="en-US" dirty="0"/>
              <a:t>LEP tunes and LHC/LOG provide reasonable descriptions of data</a:t>
            </a:r>
          </a:p>
        </p:txBody>
      </p:sp>
      <p:pic>
        <p:nvPicPr>
          <p:cNvPr id="4" name="Picture 3">
            <a:extLst>
              <a:ext uri="{FF2B5EF4-FFF2-40B4-BE49-F238E27FC236}">
                <a16:creationId xmlns:a16="http://schemas.microsoft.com/office/drawing/2014/main" id="{185ECCBB-380C-6413-CAB3-6D3E7A1FECCE}"/>
              </a:ext>
            </a:extLst>
          </p:cNvPr>
          <p:cNvPicPr>
            <a:picLocks noChangeAspect="1"/>
          </p:cNvPicPr>
          <p:nvPr/>
        </p:nvPicPr>
        <p:blipFill>
          <a:blip r:embed="rId3"/>
          <a:stretch>
            <a:fillRect/>
          </a:stretch>
        </p:blipFill>
        <p:spPr>
          <a:xfrm>
            <a:off x="2106089" y="1433976"/>
            <a:ext cx="3824215" cy="3453250"/>
          </a:xfrm>
          <a:prstGeom prst="rect">
            <a:avLst/>
          </a:prstGeom>
        </p:spPr>
      </p:pic>
      <p:pic>
        <p:nvPicPr>
          <p:cNvPr id="5" name="Picture 4">
            <a:extLst>
              <a:ext uri="{FF2B5EF4-FFF2-40B4-BE49-F238E27FC236}">
                <a16:creationId xmlns:a16="http://schemas.microsoft.com/office/drawing/2014/main" id="{3E26B7E9-8032-394D-0757-732C6527D63E}"/>
              </a:ext>
            </a:extLst>
          </p:cNvPr>
          <p:cNvPicPr>
            <a:picLocks noChangeAspect="1"/>
          </p:cNvPicPr>
          <p:nvPr/>
        </p:nvPicPr>
        <p:blipFill>
          <a:blip r:embed="rId4"/>
          <a:stretch>
            <a:fillRect/>
          </a:stretch>
        </p:blipFill>
        <p:spPr>
          <a:xfrm>
            <a:off x="6261696" y="1433976"/>
            <a:ext cx="3824215" cy="3453250"/>
          </a:xfrm>
          <a:prstGeom prst="rect">
            <a:avLst/>
          </a:prstGeom>
        </p:spPr>
      </p:pic>
      <p:pic>
        <p:nvPicPr>
          <p:cNvPr id="6" name="Google Shape;126;p19" title="[89,89,89,&quot;https://www.codecogs.com/eqnedit.php?latex=x_%7B%5Cgamma%7D%5E%7Bobs%7D%20%3D%20%5Cfrac%7BE_T%5E%7Bjet1%7De%5E%7B-%5Ceta%5E%7Bjet1%7D%7D%20%2B%20E_T%5E%7Bjet2%7De%5E%7B-%5Ceta%5E%7Bjet2%7D%7D%7D%7B2yE_e%7D#0&quot;]">
            <a:extLst>
              <a:ext uri="{FF2B5EF4-FFF2-40B4-BE49-F238E27FC236}">
                <a16:creationId xmlns:a16="http://schemas.microsoft.com/office/drawing/2014/main" id="{CE80231A-19D3-D4D7-E79C-6258586CC3E8}"/>
              </a:ext>
            </a:extLst>
          </p:cNvPr>
          <p:cNvPicPr preferRelativeResize="0"/>
          <p:nvPr/>
        </p:nvPicPr>
        <p:blipFill>
          <a:blip r:embed="rId5">
            <a:alphaModFix/>
          </a:blip>
          <a:stretch>
            <a:fillRect/>
          </a:stretch>
        </p:blipFill>
        <p:spPr>
          <a:xfrm>
            <a:off x="8729733" y="514461"/>
            <a:ext cx="3057590" cy="443633"/>
          </a:xfrm>
          <a:prstGeom prst="rect">
            <a:avLst/>
          </a:prstGeom>
          <a:noFill/>
          <a:ln>
            <a:noFill/>
          </a:ln>
        </p:spPr>
      </p:pic>
      <p:sp>
        <p:nvSpPr>
          <p:cNvPr id="3" name="Slide Number Placeholder 2">
            <a:extLst>
              <a:ext uri="{FF2B5EF4-FFF2-40B4-BE49-F238E27FC236}">
                <a16:creationId xmlns:a16="http://schemas.microsoft.com/office/drawing/2014/main" id="{08711958-3231-D0CB-7E38-3D95DC5582EF}"/>
              </a:ext>
            </a:extLst>
          </p:cNvPr>
          <p:cNvSpPr>
            <a:spLocks noGrp="1"/>
          </p:cNvSpPr>
          <p:nvPr>
            <p:ph type="sldNum" sz="quarter" idx="12"/>
          </p:nvPr>
        </p:nvSpPr>
        <p:spPr/>
        <p:txBody>
          <a:bodyPr/>
          <a:lstStyle/>
          <a:p>
            <a:fld id="{7D7D055F-69DB-404D-A700-301492E0D357}" type="slidenum">
              <a:rPr lang="en-US" smtClean="0"/>
              <a:t>10</a:t>
            </a:fld>
            <a:endParaRPr lang="en-US"/>
          </a:p>
        </p:txBody>
      </p:sp>
    </p:spTree>
    <p:extLst>
      <p:ext uri="{BB962C8B-B14F-4D97-AF65-F5344CB8AC3E}">
        <p14:creationId xmlns:p14="http://schemas.microsoft.com/office/powerpoint/2010/main" val="250385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90E2D-8743-FDD6-3446-30FE4A937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5517-6C94-3DAA-A463-B187B462B9FF}"/>
              </a:ext>
            </a:extLst>
          </p:cNvPr>
          <p:cNvSpPr>
            <a:spLocks noGrp="1"/>
          </p:cNvSpPr>
          <p:nvPr>
            <p:ph type="title"/>
          </p:nvPr>
        </p:nvSpPr>
        <p:spPr>
          <a:xfrm>
            <a:off x="838200" y="365125"/>
            <a:ext cx="10515600" cy="753161"/>
          </a:xfrm>
        </p:spPr>
        <p:txBody>
          <a:bodyPr/>
          <a:lstStyle/>
          <a:p>
            <a:r>
              <a:rPr lang="en-US" dirty="0"/>
              <a:t>More high energy </a:t>
            </a:r>
            <a:r>
              <a:rPr lang="en-US" dirty="0" err="1"/>
              <a:t>dijet</a:t>
            </a:r>
            <a:r>
              <a:rPr lang="en-US" dirty="0"/>
              <a:t> data (</a:t>
            </a:r>
            <a:r>
              <a:rPr lang="en-US" dirty="0" err="1"/>
              <a:t>ɣp</a:t>
            </a:r>
            <a:r>
              <a:rPr lang="en-US" dirty="0"/>
              <a:t>)</a:t>
            </a:r>
          </a:p>
        </p:txBody>
      </p:sp>
      <p:sp>
        <p:nvSpPr>
          <p:cNvPr id="13" name="TextBox 12">
            <a:extLst>
              <a:ext uri="{FF2B5EF4-FFF2-40B4-BE49-F238E27FC236}">
                <a16:creationId xmlns:a16="http://schemas.microsoft.com/office/drawing/2014/main" id="{3FE8F2EB-286C-F9D1-0712-329084BFE882}"/>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6: </a:t>
            </a:r>
            <a:r>
              <a:rPr lang="en-US" sz="1000" dirty="0"/>
              <a:t>High energy </a:t>
            </a:r>
            <a:r>
              <a:rPr lang="en-US" sz="1000" dirty="0" err="1"/>
              <a:t>dijet</a:t>
            </a:r>
            <a:r>
              <a:rPr lang="en-US" sz="1000" dirty="0"/>
              <a:t> photoproduction data compared to models of the underlying event in Pythia.</a:t>
            </a:r>
            <a:endParaRPr lang="en-US" sz="1000" b="1" i="1" dirty="0"/>
          </a:p>
        </p:txBody>
      </p:sp>
      <p:sp>
        <p:nvSpPr>
          <p:cNvPr id="14" name="TextBox 13">
            <a:extLst>
              <a:ext uri="{FF2B5EF4-FFF2-40B4-BE49-F238E27FC236}">
                <a16:creationId xmlns:a16="http://schemas.microsoft.com/office/drawing/2014/main" id="{21F8642F-E0A8-5F58-6F8C-3A86018295E1}"/>
              </a:ext>
            </a:extLst>
          </p:cNvPr>
          <p:cNvSpPr txBox="1"/>
          <p:nvPr/>
        </p:nvSpPr>
        <p:spPr>
          <a:xfrm>
            <a:off x="2663908" y="5292546"/>
            <a:ext cx="6864179" cy="923330"/>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dirty="0"/>
              <a:t>LHC/POWER rising above data around </a:t>
            </a:r>
            <a:r>
              <a:rPr lang="el-GR" dirty="0"/>
              <a:t>Δφ</a:t>
            </a:r>
            <a:r>
              <a:rPr lang="en-US" dirty="0"/>
              <a:t>~</a:t>
            </a:r>
            <a:r>
              <a:rPr lang="el-GR" dirty="0"/>
              <a:t>π</a:t>
            </a:r>
            <a:endParaRPr lang="en-US" dirty="0"/>
          </a:p>
          <a:p>
            <a:pPr marL="285750" indent="-285750">
              <a:buFont typeface="Arial" panose="020B0604020202020204" pitchFamily="34" charset="0"/>
              <a:buChar char="•"/>
            </a:pPr>
            <a:r>
              <a:rPr lang="en-US" b="1" dirty="0"/>
              <a:t>So far: LEP tunes are favored for </a:t>
            </a:r>
            <a:r>
              <a:rPr lang="en-US" b="1" dirty="0" err="1"/>
              <a:t>ɣp</a:t>
            </a:r>
            <a:r>
              <a:rPr lang="en-US" b="1" dirty="0"/>
              <a:t> data</a:t>
            </a:r>
          </a:p>
        </p:txBody>
      </p:sp>
      <p:pic>
        <p:nvPicPr>
          <p:cNvPr id="3" name="Picture 2" descr="A graph of a graph&#10;&#10;Description automatically generated with medium confidence">
            <a:extLst>
              <a:ext uri="{FF2B5EF4-FFF2-40B4-BE49-F238E27FC236}">
                <a16:creationId xmlns:a16="http://schemas.microsoft.com/office/drawing/2014/main" id="{9E9E4B45-F6E8-B56B-F96E-2EAAC4BF1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6089" y="1433975"/>
            <a:ext cx="3826021" cy="3453251"/>
          </a:xfrm>
          <a:prstGeom prst="rect">
            <a:avLst/>
          </a:prstGeom>
        </p:spPr>
      </p:pic>
      <p:pic>
        <p:nvPicPr>
          <p:cNvPr id="7" name="Picture 6" descr="A graph with numbers and lines&#10;&#10;Description automatically generated">
            <a:extLst>
              <a:ext uri="{FF2B5EF4-FFF2-40B4-BE49-F238E27FC236}">
                <a16:creationId xmlns:a16="http://schemas.microsoft.com/office/drawing/2014/main" id="{473CBC04-C233-2A61-3B7C-9024EF1028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890" y="1433974"/>
            <a:ext cx="3826021" cy="3453251"/>
          </a:xfrm>
          <a:prstGeom prst="rect">
            <a:avLst/>
          </a:prstGeom>
        </p:spPr>
      </p:pic>
      <p:pic>
        <p:nvPicPr>
          <p:cNvPr id="8" name="Picture 7">
            <a:extLst>
              <a:ext uri="{FF2B5EF4-FFF2-40B4-BE49-F238E27FC236}">
                <a16:creationId xmlns:a16="http://schemas.microsoft.com/office/drawing/2014/main" id="{946C75AB-275B-4745-4D2A-E7AA9925FED0}"/>
              </a:ext>
            </a:extLst>
          </p:cNvPr>
          <p:cNvPicPr>
            <a:picLocks noChangeAspect="1"/>
          </p:cNvPicPr>
          <p:nvPr/>
        </p:nvPicPr>
        <p:blipFill>
          <a:blip r:embed="rId5"/>
          <a:stretch>
            <a:fillRect/>
          </a:stretch>
        </p:blipFill>
        <p:spPr>
          <a:xfrm>
            <a:off x="10615174" y="181059"/>
            <a:ext cx="1298561" cy="1194920"/>
          </a:xfrm>
          <a:prstGeom prst="rect">
            <a:avLst/>
          </a:prstGeom>
        </p:spPr>
      </p:pic>
      <p:pic>
        <p:nvPicPr>
          <p:cNvPr id="9" name="Google Shape;250;p34" title="[89,89,89,&quot;https://www.codecogs.com/eqnedit.php?latex=%5CDelta%20%5Cphi#0&quot;]">
            <a:extLst>
              <a:ext uri="{FF2B5EF4-FFF2-40B4-BE49-F238E27FC236}">
                <a16:creationId xmlns:a16="http://schemas.microsoft.com/office/drawing/2014/main" id="{8D5CF006-2F57-6850-D0FC-BAE27D41C7FB}"/>
              </a:ext>
            </a:extLst>
          </p:cNvPr>
          <p:cNvPicPr preferRelativeResize="0"/>
          <p:nvPr/>
        </p:nvPicPr>
        <p:blipFill>
          <a:blip r:embed="rId6">
            <a:alphaModFix/>
          </a:blip>
          <a:stretch>
            <a:fillRect/>
          </a:stretch>
        </p:blipFill>
        <p:spPr>
          <a:xfrm>
            <a:off x="10669780" y="233170"/>
            <a:ext cx="163495" cy="103897"/>
          </a:xfrm>
          <a:prstGeom prst="rect">
            <a:avLst/>
          </a:prstGeom>
          <a:noFill/>
          <a:ln>
            <a:noFill/>
          </a:ln>
        </p:spPr>
      </p:pic>
      <p:sp>
        <p:nvSpPr>
          <p:cNvPr id="4" name="Slide Number Placeholder 3">
            <a:extLst>
              <a:ext uri="{FF2B5EF4-FFF2-40B4-BE49-F238E27FC236}">
                <a16:creationId xmlns:a16="http://schemas.microsoft.com/office/drawing/2014/main" id="{6B4DA2C5-D44B-29CA-A060-A53367737ACA}"/>
              </a:ext>
            </a:extLst>
          </p:cNvPr>
          <p:cNvSpPr>
            <a:spLocks noGrp="1"/>
          </p:cNvSpPr>
          <p:nvPr>
            <p:ph type="sldNum" sz="quarter" idx="12"/>
          </p:nvPr>
        </p:nvSpPr>
        <p:spPr/>
        <p:txBody>
          <a:bodyPr/>
          <a:lstStyle/>
          <a:p>
            <a:fld id="{7D7D055F-69DB-404D-A700-301492E0D357}" type="slidenum">
              <a:rPr lang="en-US" smtClean="0"/>
              <a:t>11</a:t>
            </a:fld>
            <a:endParaRPr lang="en-US"/>
          </a:p>
        </p:txBody>
      </p:sp>
    </p:spTree>
    <p:extLst>
      <p:ext uri="{BB962C8B-B14F-4D97-AF65-F5344CB8AC3E}">
        <p14:creationId xmlns:p14="http://schemas.microsoft.com/office/powerpoint/2010/main" val="583421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FD8FA-D36B-88CA-A8DB-AB5504B4E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A947E-082A-088D-4F13-01DE299BFFD7}"/>
              </a:ext>
            </a:extLst>
          </p:cNvPr>
          <p:cNvSpPr>
            <a:spLocks noGrp="1"/>
          </p:cNvSpPr>
          <p:nvPr>
            <p:ph type="title"/>
          </p:nvPr>
        </p:nvSpPr>
        <p:spPr>
          <a:xfrm>
            <a:off x="838200" y="365125"/>
            <a:ext cx="10515600" cy="753161"/>
          </a:xfrm>
        </p:spPr>
        <p:txBody>
          <a:bodyPr/>
          <a:lstStyle/>
          <a:p>
            <a:r>
              <a:rPr lang="en-US" dirty="0"/>
              <a:t>Lower energy multi-jet data (</a:t>
            </a:r>
            <a:r>
              <a:rPr lang="en-US" dirty="0" err="1"/>
              <a:t>ɣp</a:t>
            </a:r>
            <a:r>
              <a:rPr lang="en-US" dirty="0"/>
              <a:t>)</a:t>
            </a:r>
          </a:p>
        </p:txBody>
      </p:sp>
      <p:sp>
        <p:nvSpPr>
          <p:cNvPr id="13" name="TextBox 12">
            <a:extLst>
              <a:ext uri="{FF2B5EF4-FFF2-40B4-BE49-F238E27FC236}">
                <a16:creationId xmlns:a16="http://schemas.microsoft.com/office/drawing/2014/main" id="{DE4814D4-6F04-CD63-68F4-40C8737783C8}"/>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7: </a:t>
            </a:r>
            <a:r>
              <a:rPr lang="en-US" sz="1000" dirty="0"/>
              <a:t>Low energy 3- and 4-jet photoproduction data compared to models of the underlying event in Pythia.</a:t>
            </a:r>
            <a:endParaRPr lang="en-US" sz="1000" b="1" i="1" dirty="0"/>
          </a:p>
        </p:txBody>
      </p:sp>
      <p:sp>
        <p:nvSpPr>
          <p:cNvPr id="14" name="TextBox 13">
            <a:extLst>
              <a:ext uri="{FF2B5EF4-FFF2-40B4-BE49-F238E27FC236}">
                <a16:creationId xmlns:a16="http://schemas.microsoft.com/office/drawing/2014/main" id="{3DD0AED8-5ECA-E5C2-5F72-9BDB029C8AD0}"/>
              </a:ext>
            </a:extLst>
          </p:cNvPr>
          <p:cNvSpPr txBox="1"/>
          <p:nvPr/>
        </p:nvSpPr>
        <p:spPr>
          <a:xfrm>
            <a:off x="2663908" y="5292546"/>
            <a:ext cx="6864179" cy="1200329"/>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b="1" dirty="0"/>
              <a:t>LEP tunes now sit well below the data </a:t>
            </a:r>
          </a:p>
          <a:p>
            <a:pPr marL="285750" indent="-285750">
              <a:buFont typeface="Arial" panose="020B0604020202020204" pitchFamily="34" charset="0"/>
              <a:buChar char="•"/>
            </a:pPr>
            <a:r>
              <a:rPr lang="en-US" dirty="0"/>
              <a:t>LHC/LOG provides best description</a:t>
            </a:r>
          </a:p>
          <a:p>
            <a:pPr marL="285750" indent="-285750">
              <a:buFont typeface="Arial" panose="020B0604020202020204" pitchFamily="34" charset="0"/>
              <a:buChar char="•"/>
            </a:pPr>
            <a:r>
              <a:rPr lang="en-US" dirty="0"/>
              <a:t>All tunes rise too steeply around cos(</a:t>
            </a:r>
            <a:r>
              <a:rPr lang="el-GR" dirty="0"/>
              <a:t>ψ</a:t>
            </a:r>
            <a:r>
              <a:rPr lang="en-US" baseline="-25000" dirty="0"/>
              <a:t>3</a:t>
            </a:r>
            <a:r>
              <a:rPr lang="en-US" dirty="0"/>
              <a:t>) ~ 1, -1</a:t>
            </a:r>
          </a:p>
        </p:txBody>
      </p:sp>
      <p:pic>
        <p:nvPicPr>
          <p:cNvPr id="4" name="Picture 3">
            <a:extLst>
              <a:ext uri="{FF2B5EF4-FFF2-40B4-BE49-F238E27FC236}">
                <a16:creationId xmlns:a16="http://schemas.microsoft.com/office/drawing/2014/main" id="{C2E83887-CAF7-99CB-3B5E-C668129123E5}"/>
              </a:ext>
            </a:extLst>
          </p:cNvPr>
          <p:cNvPicPr>
            <a:picLocks noChangeAspect="1"/>
          </p:cNvPicPr>
          <p:nvPr/>
        </p:nvPicPr>
        <p:blipFill>
          <a:blip r:embed="rId3"/>
          <a:stretch>
            <a:fillRect/>
          </a:stretch>
        </p:blipFill>
        <p:spPr>
          <a:xfrm>
            <a:off x="2103491" y="1438455"/>
            <a:ext cx="3828620" cy="3456732"/>
          </a:xfrm>
          <a:prstGeom prst="rect">
            <a:avLst/>
          </a:prstGeom>
        </p:spPr>
      </p:pic>
      <p:pic>
        <p:nvPicPr>
          <p:cNvPr id="5" name="Picture 4" descr="A graph of a graph&#10;&#10;Description automatically generated with medium confidence">
            <a:extLst>
              <a:ext uri="{FF2B5EF4-FFF2-40B4-BE49-F238E27FC236}">
                <a16:creationId xmlns:a16="http://schemas.microsoft.com/office/drawing/2014/main" id="{878D60DC-99BD-4074-CE20-67715F73C0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891" y="1408958"/>
            <a:ext cx="3826021" cy="3453251"/>
          </a:xfrm>
          <a:prstGeom prst="rect">
            <a:avLst/>
          </a:prstGeom>
        </p:spPr>
      </p:pic>
      <p:pic>
        <p:nvPicPr>
          <p:cNvPr id="6" name="Google Shape;274;p37" title="[89,89,89,&quot;https://www.codecogs.com/eqnedit.php?latex=cos(%5Cpsi_3)%20%3D%20%5Cfrac%7B(%5Cmathbf%7Bp%7D_%7Bbeam%7D%5Ctimes%20%5Cmathbf%7Bp%7D_%7B3%7D)%5Ccdot%20(%5Cmathbf%7Bp%7D_4%20%5Ctimes%20%5Cmathbf%7Bp%7D_5)%7D%7B%7C%5Cmathbf%7Bp%7D_%7Bbeam%7D%5Ctimes%20%5Cmathbf%7Bp%7D_%7B3%7D%7C%5Ccdot%20%7C%5Cmathbf%7Bp%7D_4%20%5Ctimes%20%5Cmathbf%7Bp%7D_5%7C%7D#0&quot;]">
            <a:extLst>
              <a:ext uri="{FF2B5EF4-FFF2-40B4-BE49-F238E27FC236}">
                <a16:creationId xmlns:a16="http://schemas.microsoft.com/office/drawing/2014/main" id="{B727565B-8AB9-C491-695D-4EAF9BC0776A}"/>
              </a:ext>
            </a:extLst>
          </p:cNvPr>
          <p:cNvPicPr preferRelativeResize="0"/>
          <p:nvPr/>
        </p:nvPicPr>
        <p:blipFill>
          <a:blip r:embed="rId5">
            <a:alphaModFix/>
          </a:blip>
          <a:stretch>
            <a:fillRect/>
          </a:stretch>
        </p:blipFill>
        <p:spPr>
          <a:xfrm>
            <a:off x="9076193" y="552518"/>
            <a:ext cx="2879848" cy="378375"/>
          </a:xfrm>
          <a:prstGeom prst="rect">
            <a:avLst/>
          </a:prstGeom>
          <a:noFill/>
          <a:ln>
            <a:noFill/>
          </a:ln>
        </p:spPr>
      </p:pic>
      <p:sp>
        <p:nvSpPr>
          <p:cNvPr id="3" name="Slide Number Placeholder 2">
            <a:extLst>
              <a:ext uri="{FF2B5EF4-FFF2-40B4-BE49-F238E27FC236}">
                <a16:creationId xmlns:a16="http://schemas.microsoft.com/office/drawing/2014/main" id="{3767E752-C6F4-C0AE-394E-E360E0D3AAD6}"/>
              </a:ext>
            </a:extLst>
          </p:cNvPr>
          <p:cNvSpPr>
            <a:spLocks noGrp="1"/>
          </p:cNvSpPr>
          <p:nvPr>
            <p:ph type="sldNum" sz="quarter" idx="12"/>
          </p:nvPr>
        </p:nvSpPr>
        <p:spPr/>
        <p:txBody>
          <a:bodyPr/>
          <a:lstStyle/>
          <a:p>
            <a:fld id="{7D7D055F-69DB-404D-A700-301492E0D357}" type="slidenum">
              <a:rPr lang="en-US" smtClean="0"/>
              <a:t>12</a:t>
            </a:fld>
            <a:endParaRPr lang="en-US"/>
          </a:p>
        </p:txBody>
      </p:sp>
    </p:spTree>
    <p:extLst>
      <p:ext uri="{BB962C8B-B14F-4D97-AF65-F5344CB8AC3E}">
        <p14:creationId xmlns:p14="http://schemas.microsoft.com/office/powerpoint/2010/main" val="348071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4AF4C-4DA1-2C6B-01CD-887D6A92D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0E56F-2173-90F3-7319-AA35732ADA9E}"/>
              </a:ext>
            </a:extLst>
          </p:cNvPr>
          <p:cNvSpPr>
            <a:spLocks noGrp="1"/>
          </p:cNvSpPr>
          <p:nvPr>
            <p:ph type="title"/>
          </p:nvPr>
        </p:nvSpPr>
        <p:spPr>
          <a:xfrm>
            <a:off x="838200" y="365125"/>
            <a:ext cx="10515600" cy="753161"/>
          </a:xfrm>
        </p:spPr>
        <p:txBody>
          <a:bodyPr/>
          <a:lstStyle/>
          <a:p>
            <a:r>
              <a:rPr lang="en-US" dirty="0"/>
              <a:t>Charged particle distributions (</a:t>
            </a:r>
            <a:r>
              <a:rPr lang="en-US" dirty="0" err="1"/>
              <a:t>ɣp</a:t>
            </a:r>
            <a:r>
              <a:rPr lang="en-US" dirty="0"/>
              <a:t>)</a:t>
            </a:r>
          </a:p>
        </p:txBody>
      </p:sp>
      <p:sp>
        <p:nvSpPr>
          <p:cNvPr id="13" name="TextBox 12">
            <a:extLst>
              <a:ext uri="{FF2B5EF4-FFF2-40B4-BE49-F238E27FC236}">
                <a16:creationId xmlns:a16="http://schemas.microsoft.com/office/drawing/2014/main" id="{31E57E5D-7EBE-F71F-5352-6ECA7A627DCD}"/>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8: </a:t>
            </a:r>
            <a:r>
              <a:rPr lang="en-US" sz="1000" dirty="0"/>
              <a:t>Charged particle distributions of photoproduction data compared to models of the underlying event in Pythia.</a:t>
            </a:r>
            <a:endParaRPr lang="en-US" sz="1000" b="1" i="1" dirty="0"/>
          </a:p>
        </p:txBody>
      </p:sp>
      <p:sp>
        <p:nvSpPr>
          <p:cNvPr id="14" name="TextBox 13">
            <a:extLst>
              <a:ext uri="{FF2B5EF4-FFF2-40B4-BE49-F238E27FC236}">
                <a16:creationId xmlns:a16="http://schemas.microsoft.com/office/drawing/2014/main" id="{3129DC57-17AA-B1EC-8951-C948358B364E}"/>
              </a:ext>
            </a:extLst>
          </p:cNvPr>
          <p:cNvSpPr txBox="1"/>
          <p:nvPr/>
        </p:nvSpPr>
        <p:spPr>
          <a:xfrm>
            <a:off x="2663908" y="5292546"/>
            <a:ext cx="6864179" cy="1200329"/>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dirty="0"/>
              <a:t>LEP tunes and LHC/LOG provides best descriptions</a:t>
            </a:r>
          </a:p>
          <a:p>
            <a:pPr marL="285750" indent="-285750">
              <a:buFont typeface="Arial" panose="020B0604020202020204" pitchFamily="34" charset="0"/>
              <a:buChar char="•"/>
            </a:pPr>
            <a:r>
              <a:rPr lang="en-US" dirty="0"/>
              <a:t>Tunes underestimate data in forward </a:t>
            </a:r>
            <a:r>
              <a:rPr lang="el-GR" dirty="0"/>
              <a:t>η</a:t>
            </a:r>
            <a:r>
              <a:rPr lang="en-US" dirty="0"/>
              <a:t> region</a:t>
            </a:r>
          </a:p>
          <a:p>
            <a:pPr marL="285750" indent="-285750">
              <a:buFont typeface="Arial" panose="020B0604020202020204" pitchFamily="34" charset="0"/>
              <a:buChar char="•"/>
            </a:pPr>
            <a:r>
              <a:rPr lang="en-US" dirty="0"/>
              <a:t>LHC/POWER still sits above data</a:t>
            </a:r>
          </a:p>
        </p:txBody>
      </p:sp>
      <p:pic>
        <p:nvPicPr>
          <p:cNvPr id="3" name="Picture 2" descr="A graph of a graph of data&#10;&#10;Description automatically generated with medium confidence">
            <a:extLst>
              <a:ext uri="{FF2B5EF4-FFF2-40B4-BE49-F238E27FC236}">
                <a16:creationId xmlns:a16="http://schemas.microsoft.com/office/drawing/2014/main" id="{0C1A8399-F024-1131-CC4B-A22E2ED3E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6089" y="1408958"/>
            <a:ext cx="3826021" cy="3453251"/>
          </a:xfrm>
          <a:prstGeom prst="rect">
            <a:avLst/>
          </a:prstGeom>
        </p:spPr>
      </p:pic>
      <p:pic>
        <p:nvPicPr>
          <p:cNvPr id="7" name="Picture 6" descr="A graph of a graph&#10;&#10;Description automatically generated with medium confidence">
            <a:extLst>
              <a:ext uri="{FF2B5EF4-FFF2-40B4-BE49-F238E27FC236}">
                <a16:creationId xmlns:a16="http://schemas.microsoft.com/office/drawing/2014/main" id="{4449A915-72B3-7C09-3CA2-EF44EBB4B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889" y="1408957"/>
            <a:ext cx="3826022" cy="3453252"/>
          </a:xfrm>
          <a:prstGeom prst="rect">
            <a:avLst/>
          </a:prstGeom>
        </p:spPr>
      </p:pic>
      <p:sp>
        <p:nvSpPr>
          <p:cNvPr id="4" name="Slide Number Placeholder 3">
            <a:extLst>
              <a:ext uri="{FF2B5EF4-FFF2-40B4-BE49-F238E27FC236}">
                <a16:creationId xmlns:a16="http://schemas.microsoft.com/office/drawing/2014/main" id="{FAEC966A-8FFC-DB1D-3BBC-139E54786261}"/>
              </a:ext>
            </a:extLst>
          </p:cNvPr>
          <p:cNvSpPr>
            <a:spLocks noGrp="1"/>
          </p:cNvSpPr>
          <p:nvPr>
            <p:ph type="sldNum" sz="quarter" idx="12"/>
          </p:nvPr>
        </p:nvSpPr>
        <p:spPr/>
        <p:txBody>
          <a:bodyPr/>
          <a:lstStyle/>
          <a:p>
            <a:fld id="{7D7D055F-69DB-404D-A700-301492E0D357}" type="slidenum">
              <a:rPr lang="en-US" smtClean="0"/>
              <a:t>13</a:t>
            </a:fld>
            <a:endParaRPr lang="en-US"/>
          </a:p>
        </p:txBody>
      </p:sp>
    </p:spTree>
    <p:extLst>
      <p:ext uri="{BB962C8B-B14F-4D97-AF65-F5344CB8AC3E}">
        <p14:creationId xmlns:p14="http://schemas.microsoft.com/office/powerpoint/2010/main" val="3276559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B6B99-BB74-CE6C-13AD-B5131402D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3D265-C7BD-9879-80EA-E0E428187919}"/>
              </a:ext>
            </a:extLst>
          </p:cNvPr>
          <p:cNvSpPr>
            <a:spLocks noGrp="1"/>
          </p:cNvSpPr>
          <p:nvPr>
            <p:ph type="title"/>
          </p:nvPr>
        </p:nvSpPr>
        <p:spPr>
          <a:xfrm>
            <a:off x="838200" y="365125"/>
            <a:ext cx="10515600" cy="753161"/>
          </a:xfrm>
        </p:spPr>
        <p:txBody>
          <a:bodyPr/>
          <a:lstStyle/>
          <a:p>
            <a:r>
              <a:rPr lang="en-US" dirty="0"/>
              <a:t>Charged particle distributions (</a:t>
            </a:r>
            <a:r>
              <a:rPr lang="en-US" dirty="0" err="1"/>
              <a:t>ɣɣ</a:t>
            </a:r>
            <a:r>
              <a:rPr lang="en-US" dirty="0"/>
              <a:t>)</a:t>
            </a:r>
          </a:p>
        </p:txBody>
      </p:sp>
      <p:sp>
        <p:nvSpPr>
          <p:cNvPr id="13" name="TextBox 12">
            <a:extLst>
              <a:ext uri="{FF2B5EF4-FFF2-40B4-BE49-F238E27FC236}">
                <a16:creationId xmlns:a16="http://schemas.microsoft.com/office/drawing/2014/main" id="{9DC2CF82-EFE4-280F-4785-14AE11A53949}"/>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9: </a:t>
            </a:r>
            <a:r>
              <a:rPr lang="en-US" sz="1000" dirty="0"/>
              <a:t>Charged particle distributions of </a:t>
            </a:r>
            <a:r>
              <a:rPr lang="en-US" sz="1000" dirty="0" err="1"/>
              <a:t>ɣɣ</a:t>
            </a:r>
            <a:r>
              <a:rPr lang="en-US" sz="1000" dirty="0"/>
              <a:t> data compared to models of the underlying event in Pythia.</a:t>
            </a:r>
            <a:endParaRPr lang="en-US" sz="1000" b="1" i="1" dirty="0"/>
          </a:p>
        </p:txBody>
      </p:sp>
      <p:sp>
        <p:nvSpPr>
          <p:cNvPr id="14" name="TextBox 13">
            <a:extLst>
              <a:ext uri="{FF2B5EF4-FFF2-40B4-BE49-F238E27FC236}">
                <a16:creationId xmlns:a16="http://schemas.microsoft.com/office/drawing/2014/main" id="{C0CDA1EB-E4AA-CA0B-5326-78CA1068B1BB}"/>
              </a:ext>
            </a:extLst>
          </p:cNvPr>
          <p:cNvSpPr txBox="1"/>
          <p:nvPr/>
        </p:nvSpPr>
        <p:spPr>
          <a:xfrm>
            <a:off x="2663908" y="5292546"/>
            <a:ext cx="6864179" cy="923330"/>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dirty="0"/>
              <a:t>All tunes rise above the data at lowest </a:t>
            </a:r>
            <a:r>
              <a:rPr lang="en-US" dirty="0" err="1"/>
              <a:t>p</a:t>
            </a:r>
            <a:r>
              <a:rPr lang="en-US" baseline="-25000" dirty="0" err="1"/>
              <a:t>T</a:t>
            </a:r>
            <a:r>
              <a:rPr lang="en-US" dirty="0"/>
              <a:t> values</a:t>
            </a:r>
            <a:endParaRPr lang="en-US" baseline="-25000" dirty="0"/>
          </a:p>
          <a:p>
            <a:pPr marL="285750" indent="-285750">
              <a:buFont typeface="Arial" panose="020B0604020202020204" pitchFamily="34" charset="0"/>
              <a:buChar char="•"/>
            </a:pPr>
            <a:r>
              <a:rPr lang="en-US" dirty="0"/>
              <a:t>All tunes drop below the data at the highest </a:t>
            </a:r>
            <a:r>
              <a:rPr lang="en-US" dirty="0" err="1"/>
              <a:t>p</a:t>
            </a:r>
            <a:r>
              <a:rPr lang="en-US" baseline="-25000" dirty="0" err="1"/>
              <a:t>T</a:t>
            </a:r>
            <a:r>
              <a:rPr lang="en-US" dirty="0"/>
              <a:t> values</a:t>
            </a:r>
          </a:p>
        </p:txBody>
      </p:sp>
      <p:pic>
        <p:nvPicPr>
          <p:cNvPr id="4" name="Picture 3" descr="A graph of a graph of power&#10;&#10;Description automatically generated with medium confidence">
            <a:extLst>
              <a:ext uri="{FF2B5EF4-FFF2-40B4-BE49-F238E27FC236}">
                <a16:creationId xmlns:a16="http://schemas.microsoft.com/office/drawing/2014/main" id="{204D44EA-FA39-3CD2-60B8-D4A053B29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6090" y="1408957"/>
            <a:ext cx="3826022" cy="3453252"/>
          </a:xfrm>
          <a:prstGeom prst="rect">
            <a:avLst/>
          </a:prstGeom>
        </p:spPr>
      </p:pic>
      <p:pic>
        <p:nvPicPr>
          <p:cNvPr id="5" name="Picture 4" descr="A graph of a function&#10;&#10;Description automatically generated with medium confidence">
            <a:extLst>
              <a:ext uri="{FF2B5EF4-FFF2-40B4-BE49-F238E27FC236}">
                <a16:creationId xmlns:a16="http://schemas.microsoft.com/office/drawing/2014/main" id="{F7B9A712-692D-DD76-7424-8D3E0C71C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9887" y="1408956"/>
            <a:ext cx="3826023" cy="3453253"/>
          </a:xfrm>
          <a:prstGeom prst="rect">
            <a:avLst/>
          </a:prstGeom>
        </p:spPr>
      </p:pic>
      <p:sp>
        <p:nvSpPr>
          <p:cNvPr id="3" name="Slide Number Placeholder 2">
            <a:extLst>
              <a:ext uri="{FF2B5EF4-FFF2-40B4-BE49-F238E27FC236}">
                <a16:creationId xmlns:a16="http://schemas.microsoft.com/office/drawing/2014/main" id="{F1D26837-7BB3-20D3-0324-D3A272F90EE2}"/>
              </a:ext>
            </a:extLst>
          </p:cNvPr>
          <p:cNvSpPr>
            <a:spLocks noGrp="1"/>
          </p:cNvSpPr>
          <p:nvPr>
            <p:ph type="sldNum" sz="quarter" idx="12"/>
          </p:nvPr>
        </p:nvSpPr>
        <p:spPr/>
        <p:txBody>
          <a:bodyPr/>
          <a:lstStyle/>
          <a:p>
            <a:fld id="{7D7D055F-69DB-404D-A700-301492E0D357}" type="slidenum">
              <a:rPr lang="en-US" smtClean="0"/>
              <a:t>14</a:t>
            </a:fld>
            <a:endParaRPr lang="en-US"/>
          </a:p>
        </p:txBody>
      </p:sp>
    </p:spTree>
    <p:extLst>
      <p:ext uri="{BB962C8B-B14F-4D97-AF65-F5344CB8AC3E}">
        <p14:creationId xmlns:p14="http://schemas.microsoft.com/office/powerpoint/2010/main" val="2939818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6FDA4-3D17-E069-CE0F-2C3EA613B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964BA-7E4A-CE46-5A6F-756F6C77B83A}"/>
              </a:ext>
            </a:extLst>
          </p:cNvPr>
          <p:cNvSpPr>
            <a:spLocks noGrp="1"/>
          </p:cNvSpPr>
          <p:nvPr>
            <p:ph type="title"/>
          </p:nvPr>
        </p:nvSpPr>
        <p:spPr>
          <a:xfrm>
            <a:off x="838200" y="365125"/>
            <a:ext cx="10515600" cy="753161"/>
          </a:xfrm>
        </p:spPr>
        <p:txBody>
          <a:bodyPr/>
          <a:lstStyle/>
          <a:p>
            <a:r>
              <a:rPr lang="en-US" dirty="0"/>
              <a:t>Charged particle distributions (pp)</a:t>
            </a:r>
          </a:p>
        </p:txBody>
      </p:sp>
      <p:sp>
        <p:nvSpPr>
          <p:cNvPr id="13" name="TextBox 12">
            <a:extLst>
              <a:ext uri="{FF2B5EF4-FFF2-40B4-BE49-F238E27FC236}">
                <a16:creationId xmlns:a16="http://schemas.microsoft.com/office/drawing/2014/main" id="{E2F36B06-E10A-6316-B827-01CBF040DC3D}"/>
              </a:ext>
            </a:extLst>
          </p:cNvPr>
          <p:cNvSpPr txBox="1"/>
          <p:nvPr/>
        </p:nvSpPr>
        <p:spPr>
          <a:xfrm>
            <a:off x="1576823" y="4895187"/>
            <a:ext cx="9038348" cy="246221"/>
          </a:xfrm>
          <a:prstGeom prst="rect">
            <a:avLst/>
          </a:prstGeom>
          <a:noFill/>
        </p:spPr>
        <p:txBody>
          <a:bodyPr wrap="square" rtlCol="0">
            <a:spAutoFit/>
          </a:bodyPr>
          <a:lstStyle/>
          <a:p>
            <a:pPr algn="ctr"/>
            <a:r>
              <a:rPr lang="en-US" sz="1000" b="1" i="1" dirty="0"/>
              <a:t>Fig 10: </a:t>
            </a:r>
            <a:r>
              <a:rPr lang="en-US" sz="1000" dirty="0"/>
              <a:t>Charged particle distributions of underlying event data from the LHC compared to models of the underlying event in Pythia.</a:t>
            </a:r>
            <a:endParaRPr lang="en-US" sz="1000" b="1" i="1" dirty="0"/>
          </a:p>
        </p:txBody>
      </p:sp>
      <p:sp>
        <p:nvSpPr>
          <p:cNvPr id="14" name="TextBox 13">
            <a:extLst>
              <a:ext uri="{FF2B5EF4-FFF2-40B4-BE49-F238E27FC236}">
                <a16:creationId xmlns:a16="http://schemas.microsoft.com/office/drawing/2014/main" id="{324141B1-4EE6-5A07-E18D-3B9458126144}"/>
              </a:ext>
            </a:extLst>
          </p:cNvPr>
          <p:cNvSpPr txBox="1"/>
          <p:nvPr/>
        </p:nvSpPr>
        <p:spPr>
          <a:xfrm>
            <a:off x="2663908" y="5292546"/>
            <a:ext cx="6864179" cy="1200329"/>
          </a:xfrm>
          <a:prstGeom prst="rect">
            <a:avLst/>
          </a:prstGeom>
          <a:noFill/>
        </p:spPr>
        <p:txBody>
          <a:bodyPr wrap="square" rtlCol="0">
            <a:spAutoFit/>
          </a:bodyPr>
          <a:lstStyle/>
          <a:p>
            <a:r>
              <a:rPr lang="en-US" u="heavy" dirty="0"/>
              <a:t>Observations</a:t>
            </a:r>
          </a:p>
          <a:p>
            <a:pPr marL="285750" indent="-285750">
              <a:buFont typeface="Arial" panose="020B0604020202020204" pitchFamily="34" charset="0"/>
              <a:buChar char="•"/>
            </a:pPr>
            <a:r>
              <a:rPr lang="en-US" dirty="0"/>
              <a:t>LHC/POWER provides best description</a:t>
            </a:r>
          </a:p>
          <a:p>
            <a:pPr marL="285750" indent="-285750">
              <a:buFont typeface="Arial" panose="020B0604020202020204" pitchFamily="34" charset="0"/>
              <a:buChar char="•"/>
            </a:pPr>
            <a:r>
              <a:rPr lang="en-US" b="1" dirty="0"/>
              <a:t>LHC/LOG does not scale properly with C.O.M. energy</a:t>
            </a:r>
          </a:p>
          <a:p>
            <a:pPr marL="285750" indent="-285750">
              <a:buFont typeface="Arial" panose="020B0604020202020204" pitchFamily="34" charset="0"/>
              <a:buChar char="•"/>
            </a:pPr>
            <a:r>
              <a:rPr lang="en-US" dirty="0"/>
              <a:t>LEP tunes provide poor description</a:t>
            </a:r>
          </a:p>
        </p:txBody>
      </p:sp>
      <p:pic>
        <p:nvPicPr>
          <p:cNvPr id="3" name="Picture 2" descr="A graph of a number of lines&#10;&#10;Description automatically generated with medium confidence">
            <a:extLst>
              <a:ext uri="{FF2B5EF4-FFF2-40B4-BE49-F238E27FC236}">
                <a16:creationId xmlns:a16="http://schemas.microsoft.com/office/drawing/2014/main" id="{37CB5C8D-19F1-0414-DBED-9AE17ABDC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922" y="1646869"/>
            <a:ext cx="3298832" cy="2977426"/>
          </a:xfrm>
          <a:prstGeom prst="rect">
            <a:avLst/>
          </a:prstGeom>
        </p:spPr>
      </p:pic>
      <p:pic>
        <p:nvPicPr>
          <p:cNvPr id="6" name="Picture 5" descr="A graph of different colored lines&#10;&#10;Description automatically generated">
            <a:extLst>
              <a:ext uri="{FF2B5EF4-FFF2-40B4-BE49-F238E27FC236}">
                <a16:creationId xmlns:a16="http://schemas.microsoft.com/office/drawing/2014/main" id="{F07EC60D-954B-1FDA-972D-6B60E6F98B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6581" y="1646869"/>
            <a:ext cx="3298832" cy="2977426"/>
          </a:xfrm>
          <a:prstGeom prst="rect">
            <a:avLst/>
          </a:prstGeom>
        </p:spPr>
      </p:pic>
      <p:pic>
        <p:nvPicPr>
          <p:cNvPr id="7" name="Picture 6" descr="A graph of different colored lines&#10;&#10;Description automatically generated">
            <a:extLst>
              <a:ext uri="{FF2B5EF4-FFF2-40B4-BE49-F238E27FC236}">
                <a16:creationId xmlns:a16="http://schemas.microsoft.com/office/drawing/2014/main" id="{C7925385-31AA-AD30-D7E7-591D9109F2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1240" y="1646869"/>
            <a:ext cx="3298832" cy="2977426"/>
          </a:xfrm>
          <a:prstGeom prst="rect">
            <a:avLst/>
          </a:prstGeom>
        </p:spPr>
      </p:pic>
      <p:sp>
        <p:nvSpPr>
          <p:cNvPr id="4" name="Slide Number Placeholder 3">
            <a:extLst>
              <a:ext uri="{FF2B5EF4-FFF2-40B4-BE49-F238E27FC236}">
                <a16:creationId xmlns:a16="http://schemas.microsoft.com/office/drawing/2014/main" id="{CB06E07B-68BA-E90A-8F1D-3657DA2D888A}"/>
              </a:ext>
            </a:extLst>
          </p:cNvPr>
          <p:cNvSpPr>
            <a:spLocks noGrp="1"/>
          </p:cNvSpPr>
          <p:nvPr>
            <p:ph type="sldNum" sz="quarter" idx="12"/>
          </p:nvPr>
        </p:nvSpPr>
        <p:spPr/>
        <p:txBody>
          <a:bodyPr/>
          <a:lstStyle/>
          <a:p>
            <a:fld id="{7D7D055F-69DB-404D-A700-301492E0D357}" type="slidenum">
              <a:rPr lang="en-US" smtClean="0"/>
              <a:t>15</a:t>
            </a:fld>
            <a:endParaRPr lang="en-US"/>
          </a:p>
        </p:txBody>
      </p:sp>
    </p:spTree>
    <p:extLst>
      <p:ext uri="{BB962C8B-B14F-4D97-AF65-F5344CB8AC3E}">
        <p14:creationId xmlns:p14="http://schemas.microsoft.com/office/powerpoint/2010/main" val="1344090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AB385-0294-CDBC-758A-FBFB2092265D}"/>
              </a:ext>
            </a:extLst>
          </p:cNvPr>
          <p:cNvSpPr>
            <a:spLocks noGrp="1"/>
          </p:cNvSpPr>
          <p:nvPr>
            <p:ph type="title"/>
          </p:nvPr>
        </p:nvSpPr>
        <p:spPr/>
        <p:txBody>
          <a:bodyPr/>
          <a:lstStyle/>
          <a:p>
            <a:r>
              <a:rPr lang="en-US" dirty="0"/>
              <a:t>Summary &amp; Outlook for EIC</a:t>
            </a:r>
          </a:p>
        </p:txBody>
      </p:sp>
      <p:sp>
        <p:nvSpPr>
          <p:cNvPr id="3" name="Content Placeholder 2">
            <a:extLst>
              <a:ext uri="{FF2B5EF4-FFF2-40B4-BE49-F238E27FC236}">
                <a16:creationId xmlns:a16="http://schemas.microsoft.com/office/drawing/2014/main" id="{EA4D17C8-ED83-BB6D-8211-783FCE9A391F}"/>
              </a:ext>
            </a:extLst>
          </p:cNvPr>
          <p:cNvSpPr>
            <a:spLocks noGrp="1"/>
          </p:cNvSpPr>
          <p:nvPr>
            <p:ph idx="1"/>
          </p:nvPr>
        </p:nvSpPr>
        <p:spPr/>
        <p:txBody>
          <a:bodyPr/>
          <a:lstStyle/>
          <a:p>
            <a:pPr>
              <a:spcAft>
                <a:spcPts val="1000"/>
              </a:spcAft>
            </a:pPr>
            <a:r>
              <a:rPr lang="en-US" dirty="0"/>
              <a:t>Considered data provide further constraints for dedicated </a:t>
            </a:r>
            <a:r>
              <a:rPr lang="en-US" dirty="0" err="1"/>
              <a:t>ɣɣ</a:t>
            </a:r>
            <a:r>
              <a:rPr lang="en-US" dirty="0"/>
              <a:t> and </a:t>
            </a:r>
            <a:r>
              <a:rPr lang="en-US" dirty="0" err="1"/>
              <a:t>ɣp</a:t>
            </a:r>
            <a:r>
              <a:rPr lang="en-US" dirty="0"/>
              <a:t> tunes</a:t>
            </a:r>
          </a:p>
          <a:p>
            <a:pPr>
              <a:spcAft>
                <a:spcPts val="1000"/>
              </a:spcAft>
            </a:pPr>
            <a:r>
              <a:rPr lang="en-US" dirty="0"/>
              <a:t>Standard pp models generate too many MPI for </a:t>
            </a:r>
            <a:r>
              <a:rPr lang="en-US" dirty="0" err="1"/>
              <a:t>ɣɣ</a:t>
            </a:r>
            <a:r>
              <a:rPr lang="en-US" dirty="0"/>
              <a:t>, </a:t>
            </a:r>
            <a:r>
              <a:rPr lang="en-US" dirty="0" err="1"/>
              <a:t>ɣp</a:t>
            </a:r>
            <a:r>
              <a:rPr lang="en-US" dirty="0"/>
              <a:t> collisions</a:t>
            </a:r>
          </a:p>
          <a:p>
            <a:pPr>
              <a:spcAft>
                <a:spcPts val="1000"/>
              </a:spcAft>
            </a:pPr>
            <a:r>
              <a:rPr lang="en-US" b="1" dirty="0"/>
              <a:t>LHC/LOG </a:t>
            </a:r>
            <a:r>
              <a:rPr lang="en-US" dirty="0"/>
              <a:t>provides best description of data across all collisions types and energies and should be used for future colliders like EIC</a:t>
            </a:r>
          </a:p>
          <a:p>
            <a:pPr>
              <a:spcAft>
                <a:spcPts val="1000"/>
              </a:spcAft>
            </a:pPr>
            <a:r>
              <a:rPr lang="en-US" dirty="0"/>
              <a:t>May be useful to investigate matter distributions / impact parameter dependence of photons</a:t>
            </a:r>
          </a:p>
          <a:p>
            <a:endParaRPr lang="en-US" dirty="0"/>
          </a:p>
        </p:txBody>
      </p:sp>
      <p:cxnSp>
        <p:nvCxnSpPr>
          <p:cNvPr id="4" name="Straight Connector 3">
            <a:extLst>
              <a:ext uri="{FF2B5EF4-FFF2-40B4-BE49-F238E27FC236}">
                <a16:creationId xmlns:a16="http://schemas.microsoft.com/office/drawing/2014/main" id="{34502DC6-479F-77B9-F3BB-5382EF47A60D}"/>
              </a:ext>
            </a:extLst>
          </p:cNvPr>
          <p:cNvCxnSpPr>
            <a:cxnSpLocks/>
          </p:cNvCxnSpPr>
          <p:nvPr/>
        </p:nvCxnSpPr>
        <p:spPr>
          <a:xfrm>
            <a:off x="838200" y="1392431"/>
            <a:ext cx="10515600" cy="0"/>
          </a:xfrm>
          <a:prstGeom prst="line">
            <a:avLst/>
          </a:prstGeom>
        </p:spPr>
        <p:style>
          <a:lnRef idx="2">
            <a:schemeClr val="dk1"/>
          </a:lnRef>
          <a:fillRef idx="0">
            <a:schemeClr val="dk1"/>
          </a:fillRef>
          <a:effectRef idx="1">
            <a:schemeClr val="dk1"/>
          </a:effectRef>
          <a:fontRef idx="minor">
            <a:schemeClr val="tx1"/>
          </a:fontRef>
        </p:style>
      </p:cxnSp>
      <p:sp>
        <p:nvSpPr>
          <p:cNvPr id="5" name="Slide Number Placeholder 4">
            <a:extLst>
              <a:ext uri="{FF2B5EF4-FFF2-40B4-BE49-F238E27FC236}">
                <a16:creationId xmlns:a16="http://schemas.microsoft.com/office/drawing/2014/main" id="{762FDE8D-8068-D34D-2B03-25EB511895D9}"/>
              </a:ext>
            </a:extLst>
          </p:cNvPr>
          <p:cNvSpPr>
            <a:spLocks noGrp="1"/>
          </p:cNvSpPr>
          <p:nvPr>
            <p:ph type="sldNum" sz="quarter" idx="12"/>
          </p:nvPr>
        </p:nvSpPr>
        <p:spPr/>
        <p:txBody>
          <a:bodyPr/>
          <a:lstStyle/>
          <a:p>
            <a:fld id="{7D7D055F-69DB-404D-A700-301492E0D357}" type="slidenum">
              <a:rPr lang="en-US" smtClean="0"/>
              <a:t>16</a:t>
            </a:fld>
            <a:endParaRPr lang="en-US"/>
          </a:p>
        </p:txBody>
      </p:sp>
    </p:spTree>
    <p:extLst>
      <p:ext uri="{BB962C8B-B14F-4D97-AF65-F5344CB8AC3E}">
        <p14:creationId xmlns:p14="http://schemas.microsoft.com/office/powerpoint/2010/main" val="158855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AE221-ED6A-AE56-28D2-F9711146CDFF}"/>
              </a:ext>
            </a:extLst>
          </p:cNvPr>
          <p:cNvSpPr>
            <a:spLocks noGrp="1"/>
          </p:cNvSpPr>
          <p:nvPr>
            <p:ph type="title"/>
          </p:nvPr>
        </p:nvSpPr>
        <p:spPr/>
        <p:txBody>
          <a:bodyPr/>
          <a:lstStyle/>
          <a:p>
            <a:pPr algn="ctr"/>
            <a:r>
              <a:rPr lang="en-US" dirty="0"/>
              <a:t>Supplementary Slides</a:t>
            </a:r>
          </a:p>
        </p:txBody>
      </p:sp>
      <p:sp>
        <p:nvSpPr>
          <p:cNvPr id="3" name="Slide Number Placeholder 2">
            <a:extLst>
              <a:ext uri="{FF2B5EF4-FFF2-40B4-BE49-F238E27FC236}">
                <a16:creationId xmlns:a16="http://schemas.microsoft.com/office/drawing/2014/main" id="{A66D994B-AF93-6C7F-D060-DDE81C73D7B1}"/>
              </a:ext>
            </a:extLst>
          </p:cNvPr>
          <p:cNvSpPr>
            <a:spLocks noGrp="1"/>
          </p:cNvSpPr>
          <p:nvPr>
            <p:ph type="sldNum" sz="quarter" idx="12"/>
          </p:nvPr>
        </p:nvSpPr>
        <p:spPr/>
        <p:txBody>
          <a:bodyPr/>
          <a:lstStyle/>
          <a:p>
            <a:fld id="{7D7D055F-69DB-404D-A700-301492E0D357}" type="slidenum">
              <a:rPr lang="en-US" smtClean="0"/>
              <a:t>17</a:t>
            </a:fld>
            <a:endParaRPr lang="en-US"/>
          </a:p>
        </p:txBody>
      </p:sp>
    </p:spTree>
    <p:extLst>
      <p:ext uri="{BB962C8B-B14F-4D97-AF65-F5344CB8AC3E}">
        <p14:creationId xmlns:p14="http://schemas.microsoft.com/office/powerpoint/2010/main" val="3740031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3C83-259F-2E94-097F-2C6CC7CE9BA8}"/>
              </a:ext>
            </a:extLst>
          </p:cNvPr>
          <p:cNvSpPr>
            <a:spLocks noGrp="1"/>
          </p:cNvSpPr>
          <p:nvPr>
            <p:ph type="title"/>
          </p:nvPr>
        </p:nvSpPr>
        <p:spPr/>
        <p:txBody>
          <a:bodyPr/>
          <a:lstStyle/>
          <a:p>
            <a:r>
              <a:rPr lang="en-US" dirty="0"/>
              <a:t>Kinematics of experimental data</a:t>
            </a:r>
          </a:p>
        </p:txBody>
      </p:sp>
      <p:sp>
        <p:nvSpPr>
          <p:cNvPr id="3" name="Content Placeholder 2">
            <a:extLst>
              <a:ext uri="{FF2B5EF4-FFF2-40B4-BE49-F238E27FC236}">
                <a16:creationId xmlns:a16="http://schemas.microsoft.com/office/drawing/2014/main" id="{D317CC84-D547-16E5-36BE-C71771917B8B}"/>
              </a:ext>
            </a:extLst>
          </p:cNvPr>
          <p:cNvSpPr>
            <a:spLocks noGrp="1"/>
          </p:cNvSpPr>
          <p:nvPr>
            <p:ph idx="1"/>
          </p:nvPr>
        </p:nvSpPr>
        <p:spPr>
          <a:xfrm>
            <a:off x="838200" y="1825625"/>
            <a:ext cx="10515600" cy="4918842"/>
          </a:xfrm>
        </p:spPr>
        <p:txBody>
          <a:bodyPr>
            <a:normAutofit fontScale="92500"/>
          </a:bodyPr>
          <a:lstStyle/>
          <a:p>
            <a:r>
              <a:rPr lang="en-US" sz="1800" dirty="0"/>
              <a:t>ɣp1 (fig 4) – “Dijet cross-sections in photoproduction at HERA” required E</a:t>
            </a:r>
            <a:r>
              <a:rPr lang="en-US" sz="1800" baseline="-25000" dirty="0"/>
              <a:t>T</a:t>
            </a:r>
            <a:r>
              <a:rPr lang="en-US" sz="1800" baseline="30000" dirty="0"/>
              <a:t>jet1,2</a:t>
            </a:r>
            <a:r>
              <a:rPr lang="en-US" sz="1800" dirty="0"/>
              <a:t> &gt; 6 GeV</a:t>
            </a:r>
          </a:p>
          <a:p>
            <a:r>
              <a:rPr lang="en-US" sz="1800" dirty="0"/>
              <a:t>ɣp2 (fig 5) – “Dijet photoproduction at HERA and the structure of the photon” required E</a:t>
            </a:r>
            <a:r>
              <a:rPr lang="en-US" sz="1800" baseline="-25000" dirty="0"/>
              <a:t>T</a:t>
            </a:r>
            <a:r>
              <a:rPr lang="en-US" sz="1800" baseline="30000" dirty="0"/>
              <a:t>jet1,2</a:t>
            </a:r>
            <a:r>
              <a:rPr lang="en-US" sz="1800" dirty="0"/>
              <a:t> &gt; 14, 11 GeV</a:t>
            </a:r>
          </a:p>
          <a:p>
            <a:r>
              <a:rPr lang="en-US" sz="1800" dirty="0"/>
              <a:t>ɣp3 (fig 11) – “Photoproduction of </a:t>
            </a:r>
            <a:r>
              <a:rPr lang="en-US" sz="1800" dirty="0" err="1"/>
              <a:t>Dijets</a:t>
            </a:r>
            <a:r>
              <a:rPr lang="en-US" sz="1800" dirty="0"/>
              <a:t> with High Transverse Momenta at HERA” required E</a:t>
            </a:r>
            <a:r>
              <a:rPr lang="en-US" sz="1800" baseline="-25000" dirty="0"/>
              <a:t>T</a:t>
            </a:r>
            <a:r>
              <a:rPr lang="en-US" sz="1800" baseline="30000" dirty="0"/>
              <a:t>jet1,2</a:t>
            </a:r>
            <a:r>
              <a:rPr lang="en-US" sz="1800" dirty="0"/>
              <a:t> &gt; 25, 15 GeV</a:t>
            </a:r>
          </a:p>
          <a:p>
            <a:r>
              <a:rPr lang="en-US" sz="1800" dirty="0"/>
              <a:t>ɣp4 (fig 6) – “High-E</a:t>
            </a:r>
            <a:r>
              <a:rPr lang="en-US" sz="1800" baseline="-25000" dirty="0"/>
              <a:t>T</a:t>
            </a:r>
            <a:r>
              <a:rPr lang="en-US" sz="1800" dirty="0"/>
              <a:t> </a:t>
            </a:r>
            <a:r>
              <a:rPr lang="en-US" sz="1800" dirty="0" err="1"/>
              <a:t>dijet</a:t>
            </a:r>
            <a:r>
              <a:rPr lang="en-US" sz="1800" dirty="0"/>
              <a:t> photoproduction at HERA” required E</a:t>
            </a:r>
            <a:r>
              <a:rPr lang="en-US" sz="1800" baseline="-25000" dirty="0"/>
              <a:t>T</a:t>
            </a:r>
            <a:r>
              <a:rPr lang="en-US" sz="1800" baseline="30000" dirty="0"/>
              <a:t>jet1,2</a:t>
            </a:r>
            <a:r>
              <a:rPr lang="en-US" sz="1800" dirty="0"/>
              <a:t> &gt; 20, 15 GeV</a:t>
            </a:r>
          </a:p>
          <a:p>
            <a:r>
              <a:rPr lang="en-US" sz="1800" dirty="0"/>
              <a:t>ɣp5 (fig 7) – “Three- and four-jet final states in photoproduction at HERA” required </a:t>
            </a:r>
            <a:r>
              <a:rPr lang="en-US" sz="1800" dirty="0" err="1"/>
              <a:t>E</a:t>
            </a:r>
            <a:r>
              <a:rPr lang="en-US" sz="1800" baseline="-25000" dirty="0" err="1"/>
              <a:t>T</a:t>
            </a:r>
            <a:r>
              <a:rPr lang="en-US" sz="1800" baseline="30000" dirty="0" err="1"/>
              <a:t>jet</a:t>
            </a:r>
            <a:r>
              <a:rPr lang="en-US" sz="1800" dirty="0"/>
              <a:t> &gt; 6 GeV</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ɣp6 (fig 8) – “Charged particle cross sections in photoproduction and extraction of the gluon density in the photon” required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p</a:t>
            </a:r>
            <a:r>
              <a:rPr kumimoji="0" lang="en-US" sz="1800" b="0" i="0" u="none" strike="noStrike" kern="1200" cap="none" spc="0" normalizeH="0" baseline="-25000" noProof="0" dirty="0" err="1">
                <a:ln>
                  <a:noFill/>
                </a:ln>
                <a:solidFill>
                  <a:prstClr val="black"/>
                </a:solidFill>
                <a:effectLst/>
                <a:uLnTx/>
                <a:uFillTx/>
                <a:latin typeface="Aptos" panose="02110004020202020204"/>
                <a:ea typeface="+mn-ea"/>
                <a:cs typeface="+mn-cs"/>
              </a:rPr>
              <a:t>T</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&gt; 2 GeV</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ɣɣ1 (fig 4) – “Di-Jet Production in Photon-Photon Collisions at √s</a:t>
            </a:r>
            <a:r>
              <a:rPr kumimoji="0" lang="en-US" sz="1800" b="0" i="0" u="none" strike="noStrike" kern="1200" cap="none" spc="0" normalizeH="0" baseline="-25000" noProof="0" dirty="0">
                <a:ln>
                  <a:noFill/>
                </a:ln>
                <a:solidFill>
                  <a:prstClr val="black"/>
                </a:solidFill>
                <a:effectLst/>
                <a:uLnTx/>
                <a:uFillTx/>
                <a:latin typeface="Aptos" panose="02110004020202020204"/>
                <a:ea typeface="+mn-ea"/>
                <a:cs typeface="+mn-cs"/>
              </a:rPr>
              <a:t>ee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from 189 GeV to 209 GeV” required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E</a:t>
            </a:r>
            <a:r>
              <a:rPr kumimoji="0" lang="en-US" sz="1800" b="0" i="0" u="none" strike="noStrike" kern="1200" cap="none" spc="0" normalizeH="0" baseline="-25000" noProof="0" dirty="0" err="1">
                <a:ln>
                  <a:noFill/>
                </a:ln>
                <a:solidFill>
                  <a:prstClr val="black"/>
                </a:solidFill>
                <a:effectLst/>
                <a:uLnTx/>
                <a:uFillTx/>
                <a:latin typeface="Aptos" panose="02110004020202020204"/>
                <a:ea typeface="+mn-ea"/>
                <a:cs typeface="+mn-cs"/>
              </a:rPr>
              <a:t>T</a:t>
            </a:r>
            <a:r>
              <a:rPr kumimoji="0" lang="en-US" sz="1800" b="0" i="0" u="none" strike="noStrike" kern="1200" cap="none" spc="0" normalizeH="0" baseline="30000" noProof="0" dirty="0" err="1">
                <a:ln>
                  <a:noFill/>
                </a:ln>
                <a:solidFill>
                  <a:prstClr val="black"/>
                </a:solidFill>
                <a:effectLst/>
                <a:uLnTx/>
                <a:uFillTx/>
                <a:latin typeface="Aptos" panose="02110004020202020204"/>
                <a:ea typeface="+mn-ea"/>
                <a:cs typeface="+mn-cs"/>
              </a:rPr>
              <a:t>jet</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&gt; 5 GeV</a:t>
            </a:r>
          </a:p>
          <a:p>
            <a:pPr>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ɣɣ2 (fig 9) – “Inclusive Production of Charged Hadrons in Photon-Photon Collisions” required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p</a:t>
            </a:r>
            <a:r>
              <a:rPr kumimoji="0" lang="en-US" sz="1800" b="0" i="0" u="none" strike="noStrike" kern="1200" cap="none" spc="0" normalizeH="0" baseline="-25000" noProof="0" dirty="0" err="1">
                <a:ln>
                  <a:noFill/>
                </a:ln>
                <a:solidFill>
                  <a:prstClr val="black"/>
                </a:solidFill>
                <a:effectLst/>
                <a:uLnTx/>
                <a:uFillTx/>
                <a:latin typeface="Aptos" panose="02110004020202020204"/>
                <a:ea typeface="+mn-ea"/>
                <a:cs typeface="+mn-cs"/>
              </a:rPr>
              <a:t>T</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&gt; 1.5 GeV</a:t>
            </a:r>
          </a:p>
          <a:p>
            <a:pPr>
              <a:defRPr/>
            </a:pPr>
            <a:r>
              <a:rPr lang="en-US" sz="1800" dirty="0">
                <a:solidFill>
                  <a:prstClr val="black"/>
                </a:solidFill>
                <a:latin typeface="Aptos" panose="02110004020202020204"/>
              </a:rPr>
              <a:t>pp1 (fig 10) – “Measurement of underlying event characteristics using charged particles in pp collisions at √s = 900 GeV and 7 TeV with the ATLAS detector” </a:t>
            </a:r>
          </a:p>
          <a:p>
            <a:pPr>
              <a:defRPr/>
            </a:pPr>
            <a:r>
              <a:rPr lang="en-US" sz="1800" dirty="0">
                <a:solidFill>
                  <a:prstClr val="black"/>
                </a:solidFill>
                <a:latin typeface="Aptos" panose="02110004020202020204"/>
              </a:rPr>
              <a:t>pp2 (fig 10) – “Measurement of charged-particle distributions sensitive to the underlying event in √s =13 TeV proton-proton collisions with the ATLAS detector at the LHC”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dirty="0"/>
          </a:p>
        </p:txBody>
      </p:sp>
      <p:sp>
        <p:nvSpPr>
          <p:cNvPr id="4" name="Slide Number Placeholder 3">
            <a:extLst>
              <a:ext uri="{FF2B5EF4-FFF2-40B4-BE49-F238E27FC236}">
                <a16:creationId xmlns:a16="http://schemas.microsoft.com/office/drawing/2014/main" id="{FF427421-A059-EEF8-D041-13817EEF5887}"/>
              </a:ext>
            </a:extLst>
          </p:cNvPr>
          <p:cNvSpPr>
            <a:spLocks noGrp="1"/>
          </p:cNvSpPr>
          <p:nvPr>
            <p:ph type="sldNum" sz="quarter" idx="12"/>
          </p:nvPr>
        </p:nvSpPr>
        <p:spPr/>
        <p:txBody>
          <a:bodyPr/>
          <a:lstStyle/>
          <a:p>
            <a:fld id="{7D7D055F-69DB-404D-A700-301492E0D357}" type="slidenum">
              <a:rPr lang="en-US" smtClean="0"/>
              <a:t>18</a:t>
            </a:fld>
            <a:endParaRPr lang="en-US"/>
          </a:p>
        </p:txBody>
      </p:sp>
    </p:spTree>
    <p:extLst>
      <p:ext uri="{BB962C8B-B14F-4D97-AF65-F5344CB8AC3E}">
        <p14:creationId xmlns:p14="http://schemas.microsoft.com/office/powerpoint/2010/main" val="1893073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A047E-C0E6-48AB-8674-4112757105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155572-A3D4-43B2-17E6-80B0F8502951}"/>
              </a:ext>
            </a:extLst>
          </p:cNvPr>
          <p:cNvSpPr>
            <a:spLocks noGrp="1"/>
          </p:cNvSpPr>
          <p:nvPr>
            <p:ph type="title"/>
          </p:nvPr>
        </p:nvSpPr>
        <p:spPr>
          <a:xfrm>
            <a:off x="838200" y="365125"/>
            <a:ext cx="10515600" cy="753161"/>
          </a:xfrm>
        </p:spPr>
        <p:txBody>
          <a:bodyPr/>
          <a:lstStyle/>
          <a:p>
            <a:r>
              <a:rPr lang="en-US" dirty="0"/>
              <a:t>*More high energy </a:t>
            </a:r>
            <a:r>
              <a:rPr lang="en-US" dirty="0" err="1"/>
              <a:t>dijet</a:t>
            </a:r>
            <a:r>
              <a:rPr lang="en-US" dirty="0"/>
              <a:t> results (</a:t>
            </a:r>
            <a:r>
              <a:rPr lang="en-US" dirty="0" err="1"/>
              <a:t>ɣp</a:t>
            </a:r>
            <a:r>
              <a:rPr lang="en-US" dirty="0"/>
              <a:t>)</a:t>
            </a:r>
          </a:p>
        </p:txBody>
      </p:sp>
      <p:sp>
        <p:nvSpPr>
          <p:cNvPr id="13" name="TextBox 12">
            <a:extLst>
              <a:ext uri="{FF2B5EF4-FFF2-40B4-BE49-F238E27FC236}">
                <a16:creationId xmlns:a16="http://schemas.microsoft.com/office/drawing/2014/main" id="{11DAD6BC-AB60-93D8-DBB8-2A2832B4F0A8}"/>
              </a:ext>
            </a:extLst>
          </p:cNvPr>
          <p:cNvSpPr txBox="1"/>
          <p:nvPr/>
        </p:nvSpPr>
        <p:spPr>
          <a:xfrm>
            <a:off x="1576826" y="4546967"/>
            <a:ext cx="9038348" cy="261610"/>
          </a:xfrm>
          <a:prstGeom prst="rect">
            <a:avLst/>
          </a:prstGeom>
          <a:noFill/>
        </p:spPr>
        <p:txBody>
          <a:bodyPr wrap="square" rtlCol="0">
            <a:spAutoFit/>
          </a:bodyPr>
          <a:lstStyle/>
          <a:p>
            <a:pPr algn="ctr"/>
            <a:r>
              <a:rPr lang="en-US" sz="1100" b="1" i="1" dirty="0"/>
              <a:t>Fig 11: </a:t>
            </a:r>
            <a:r>
              <a:rPr lang="en-US" sz="1100" dirty="0"/>
              <a:t>High energy </a:t>
            </a:r>
            <a:r>
              <a:rPr lang="en-US" sz="1100" dirty="0" err="1"/>
              <a:t>dijet</a:t>
            </a:r>
            <a:r>
              <a:rPr lang="en-US" sz="1100" dirty="0"/>
              <a:t> photoproduction data compared to models of the underlying event in Pythia.</a:t>
            </a:r>
            <a:endParaRPr lang="en-US" sz="1100" b="1" i="1" dirty="0"/>
          </a:p>
        </p:txBody>
      </p:sp>
      <p:sp>
        <p:nvSpPr>
          <p:cNvPr id="14" name="TextBox 13">
            <a:extLst>
              <a:ext uri="{FF2B5EF4-FFF2-40B4-BE49-F238E27FC236}">
                <a16:creationId xmlns:a16="http://schemas.microsoft.com/office/drawing/2014/main" id="{1FC9BD33-8F13-0010-982E-DC8416EA7515}"/>
              </a:ext>
            </a:extLst>
          </p:cNvPr>
          <p:cNvSpPr txBox="1"/>
          <p:nvPr/>
        </p:nvSpPr>
        <p:spPr>
          <a:xfrm>
            <a:off x="2718486" y="5165125"/>
            <a:ext cx="6864179" cy="923330"/>
          </a:xfrm>
          <a:prstGeom prst="rect">
            <a:avLst/>
          </a:prstGeom>
          <a:noFill/>
        </p:spPr>
        <p:txBody>
          <a:bodyPr wrap="square" rtlCol="0">
            <a:spAutoFit/>
          </a:bodyPr>
          <a:lstStyle/>
          <a:p>
            <a:r>
              <a:rPr lang="en-US" b="1" dirty="0"/>
              <a:t>Observations</a:t>
            </a:r>
            <a:r>
              <a:rPr lang="en-US" dirty="0"/>
              <a:t>:</a:t>
            </a:r>
          </a:p>
          <a:p>
            <a:pPr marL="285750" indent="-285750">
              <a:buFont typeface="Arial" panose="020B0604020202020204" pitchFamily="34" charset="0"/>
              <a:buChar char="•"/>
            </a:pPr>
            <a:r>
              <a:rPr lang="en-US" dirty="0"/>
              <a:t>Overestimation for entire range (likely from </a:t>
            </a:r>
            <a:r>
              <a:rPr lang="en-US" dirty="0" err="1"/>
              <a:t>x</a:t>
            </a:r>
            <a:r>
              <a:rPr lang="en-US" baseline="-25000" dirty="0" err="1"/>
              <a:t>ɣ</a:t>
            </a:r>
            <a:r>
              <a:rPr lang="en-US" baseline="30000" dirty="0" err="1"/>
              <a:t>obs</a:t>
            </a:r>
            <a:r>
              <a:rPr lang="en-US" dirty="0"/>
              <a:t> ~ 0.6-0.8)</a:t>
            </a:r>
          </a:p>
          <a:p>
            <a:pPr marL="285750" indent="-285750">
              <a:buFont typeface="Arial" panose="020B0604020202020204" pitchFamily="34" charset="0"/>
              <a:buChar char="•"/>
            </a:pPr>
            <a:r>
              <a:rPr lang="en-US" dirty="0"/>
              <a:t>Little differences in MPI tunes (low MPI sensitivity)</a:t>
            </a:r>
          </a:p>
        </p:txBody>
      </p:sp>
      <p:pic>
        <p:nvPicPr>
          <p:cNvPr id="6" name="Picture 5" descr="A graph of a graph&#10;&#10;Description automatically generated with medium confidence">
            <a:extLst>
              <a:ext uri="{FF2B5EF4-FFF2-40B4-BE49-F238E27FC236}">
                <a16:creationId xmlns:a16="http://schemas.microsoft.com/office/drawing/2014/main" id="{9BE2AEC5-039A-F2C9-FA2B-0D53C4C61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980" y="1118286"/>
            <a:ext cx="3826020" cy="3453250"/>
          </a:xfrm>
          <a:prstGeom prst="rect">
            <a:avLst/>
          </a:prstGeom>
        </p:spPr>
      </p:pic>
      <p:pic>
        <p:nvPicPr>
          <p:cNvPr id="8" name="Picture 7" descr="A graph of a graph&#10;&#10;Description automatically generated">
            <a:extLst>
              <a:ext uri="{FF2B5EF4-FFF2-40B4-BE49-F238E27FC236}">
                <a16:creationId xmlns:a16="http://schemas.microsoft.com/office/drawing/2014/main" id="{1F3B15E5-20B8-8D2D-7DB3-D3D49C8FAB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118286"/>
            <a:ext cx="3826020" cy="3453250"/>
          </a:xfrm>
          <a:prstGeom prst="rect">
            <a:avLst/>
          </a:prstGeom>
        </p:spPr>
      </p:pic>
      <p:sp>
        <p:nvSpPr>
          <p:cNvPr id="3" name="Slide Number Placeholder 2">
            <a:extLst>
              <a:ext uri="{FF2B5EF4-FFF2-40B4-BE49-F238E27FC236}">
                <a16:creationId xmlns:a16="http://schemas.microsoft.com/office/drawing/2014/main" id="{5B86D6F0-53A6-0415-311A-442B94F30D10}"/>
              </a:ext>
            </a:extLst>
          </p:cNvPr>
          <p:cNvSpPr>
            <a:spLocks noGrp="1"/>
          </p:cNvSpPr>
          <p:nvPr>
            <p:ph type="sldNum" sz="quarter" idx="12"/>
          </p:nvPr>
        </p:nvSpPr>
        <p:spPr/>
        <p:txBody>
          <a:bodyPr/>
          <a:lstStyle/>
          <a:p>
            <a:fld id="{7D7D055F-69DB-404D-A700-301492E0D357}" type="slidenum">
              <a:rPr lang="en-US" smtClean="0"/>
              <a:t>19</a:t>
            </a:fld>
            <a:endParaRPr lang="en-US"/>
          </a:p>
        </p:txBody>
      </p:sp>
    </p:spTree>
    <p:extLst>
      <p:ext uri="{BB962C8B-B14F-4D97-AF65-F5344CB8AC3E}">
        <p14:creationId xmlns:p14="http://schemas.microsoft.com/office/powerpoint/2010/main" val="747990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F519D7-D16F-5A61-D720-B7FCAF94A39D}"/>
              </a:ext>
            </a:extLst>
          </p:cNvPr>
          <p:cNvPicPr>
            <a:picLocks noChangeAspect="1"/>
          </p:cNvPicPr>
          <p:nvPr/>
        </p:nvPicPr>
        <p:blipFill>
          <a:blip r:embed="rId2"/>
          <a:stretch>
            <a:fillRect/>
          </a:stretch>
        </p:blipFill>
        <p:spPr>
          <a:xfrm>
            <a:off x="3657474" y="491974"/>
            <a:ext cx="4877051" cy="5874052"/>
          </a:xfrm>
          <a:prstGeom prst="rect">
            <a:avLst/>
          </a:prstGeom>
        </p:spPr>
      </p:pic>
      <p:sp>
        <p:nvSpPr>
          <p:cNvPr id="2" name="TextBox 1">
            <a:extLst>
              <a:ext uri="{FF2B5EF4-FFF2-40B4-BE49-F238E27FC236}">
                <a16:creationId xmlns:a16="http://schemas.microsoft.com/office/drawing/2014/main" id="{0B821E34-E381-499C-796E-5BBF14EC8E68}"/>
              </a:ext>
            </a:extLst>
          </p:cNvPr>
          <p:cNvSpPr txBox="1"/>
          <p:nvPr/>
        </p:nvSpPr>
        <p:spPr>
          <a:xfrm>
            <a:off x="8186642" y="6366026"/>
            <a:ext cx="4005358" cy="369332"/>
          </a:xfrm>
          <a:prstGeom prst="rect">
            <a:avLst/>
          </a:prstGeom>
          <a:noFill/>
        </p:spPr>
        <p:txBody>
          <a:bodyPr wrap="square" rtlCol="0">
            <a:spAutoFit/>
          </a:bodyPr>
          <a:lstStyle/>
          <a:p>
            <a:r>
              <a:rPr lang="en-US" dirty="0"/>
              <a:t>for charged particle measurements</a:t>
            </a:r>
          </a:p>
        </p:txBody>
      </p:sp>
      <p:sp>
        <p:nvSpPr>
          <p:cNvPr id="3" name="Slide Number Placeholder 2">
            <a:extLst>
              <a:ext uri="{FF2B5EF4-FFF2-40B4-BE49-F238E27FC236}">
                <a16:creationId xmlns:a16="http://schemas.microsoft.com/office/drawing/2014/main" id="{42E206D1-8297-4F33-8BB2-0E408B4C2BF5}"/>
              </a:ext>
            </a:extLst>
          </p:cNvPr>
          <p:cNvSpPr>
            <a:spLocks noGrp="1"/>
          </p:cNvSpPr>
          <p:nvPr>
            <p:ph type="sldNum" sz="quarter" idx="12"/>
          </p:nvPr>
        </p:nvSpPr>
        <p:spPr/>
        <p:txBody>
          <a:bodyPr/>
          <a:lstStyle/>
          <a:p>
            <a:fld id="{7D7D055F-69DB-404D-A700-301492E0D357}" type="slidenum">
              <a:rPr lang="en-US" smtClean="0"/>
              <a:t>20</a:t>
            </a:fld>
            <a:endParaRPr lang="en-US"/>
          </a:p>
        </p:txBody>
      </p:sp>
    </p:spTree>
    <p:extLst>
      <p:ext uri="{BB962C8B-B14F-4D97-AF65-F5344CB8AC3E}">
        <p14:creationId xmlns:p14="http://schemas.microsoft.com/office/powerpoint/2010/main" val="4123487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CDB8-D1A2-80D6-323F-3A55A5566C65}"/>
              </a:ext>
            </a:extLst>
          </p:cNvPr>
          <p:cNvSpPr>
            <a:spLocks noGrp="1"/>
          </p:cNvSpPr>
          <p:nvPr>
            <p:ph type="title"/>
          </p:nvPr>
        </p:nvSpPr>
        <p:spPr/>
        <p:txBody>
          <a:bodyPr/>
          <a:lstStyle/>
          <a:p>
            <a:r>
              <a:rPr lang="en-US" dirty="0"/>
              <a:t>Extra Notes</a:t>
            </a:r>
          </a:p>
        </p:txBody>
      </p:sp>
      <p:sp>
        <p:nvSpPr>
          <p:cNvPr id="3" name="Content Placeholder 2">
            <a:extLst>
              <a:ext uri="{FF2B5EF4-FFF2-40B4-BE49-F238E27FC236}">
                <a16:creationId xmlns:a16="http://schemas.microsoft.com/office/drawing/2014/main" id="{10EF041F-B8BD-FEA5-86E4-A4192CD3AE6F}"/>
              </a:ext>
            </a:extLst>
          </p:cNvPr>
          <p:cNvSpPr>
            <a:spLocks noGrp="1"/>
          </p:cNvSpPr>
          <p:nvPr>
            <p:ph idx="1"/>
          </p:nvPr>
        </p:nvSpPr>
        <p:spPr/>
        <p:txBody>
          <a:bodyPr/>
          <a:lstStyle/>
          <a:p>
            <a:r>
              <a:rPr lang="en-US" dirty="0"/>
              <a:t>LEP/LOG validated from charged particle production from photon-photon collisions with 10 &lt; W &lt; 125 GeV but </a:t>
            </a:r>
            <a:r>
              <a:rPr lang="en-US" b="1" dirty="0"/>
              <a:t>not extensively tested</a:t>
            </a:r>
          </a:p>
          <a:p>
            <a:r>
              <a:rPr lang="en-US" dirty="0"/>
              <a:t>Detroit validated for RHIC p-p bar collisions at 200 GeV, and CDF data at 300, 900, 1960 GeV with newer proton PDF than Monash</a:t>
            </a:r>
          </a:p>
          <a:p>
            <a:r>
              <a:rPr lang="en-US" dirty="0"/>
              <a:t>2C predates Monash tune validated for lower energy CDF data</a:t>
            </a:r>
          </a:p>
          <a:p>
            <a:r>
              <a:rPr lang="en-US" dirty="0"/>
              <a:t>Detroit and 2C have more adjusted parameters than just p</a:t>
            </a:r>
            <a:r>
              <a:rPr lang="en-US" baseline="-25000" dirty="0"/>
              <a:t>T0</a:t>
            </a:r>
            <a:r>
              <a:rPr lang="en-US" dirty="0"/>
              <a:t> which are related to overlap profiles</a:t>
            </a:r>
          </a:p>
          <a:p>
            <a:endParaRPr lang="en-US" dirty="0"/>
          </a:p>
        </p:txBody>
      </p:sp>
      <p:sp>
        <p:nvSpPr>
          <p:cNvPr id="4" name="Slide Number Placeholder 3">
            <a:extLst>
              <a:ext uri="{FF2B5EF4-FFF2-40B4-BE49-F238E27FC236}">
                <a16:creationId xmlns:a16="http://schemas.microsoft.com/office/drawing/2014/main" id="{51D3D2E4-ABC3-2A40-3BA0-5A2540E8C5B5}"/>
              </a:ext>
            </a:extLst>
          </p:cNvPr>
          <p:cNvSpPr>
            <a:spLocks noGrp="1"/>
          </p:cNvSpPr>
          <p:nvPr>
            <p:ph type="sldNum" sz="quarter" idx="12"/>
          </p:nvPr>
        </p:nvSpPr>
        <p:spPr/>
        <p:txBody>
          <a:bodyPr/>
          <a:lstStyle/>
          <a:p>
            <a:fld id="{7D7D055F-69DB-404D-A700-301492E0D357}" type="slidenum">
              <a:rPr lang="en-US" smtClean="0"/>
              <a:t>21</a:t>
            </a:fld>
            <a:endParaRPr lang="en-US"/>
          </a:p>
        </p:txBody>
      </p:sp>
    </p:spTree>
    <p:extLst>
      <p:ext uri="{BB962C8B-B14F-4D97-AF65-F5344CB8AC3E}">
        <p14:creationId xmlns:p14="http://schemas.microsoft.com/office/powerpoint/2010/main" val="2660151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9C851-CBA6-D8B6-049B-A56B6FC2B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A88F90-D1E3-E0EB-ED5A-04D0E65C12A2}"/>
              </a:ext>
            </a:extLst>
          </p:cNvPr>
          <p:cNvSpPr>
            <a:spLocks noGrp="1"/>
          </p:cNvSpPr>
          <p:nvPr>
            <p:ph type="title"/>
          </p:nvPr>
        </p:nvSpPr>
        <p:spPr/>
        <p:txBody>
          <a:bodyPr/>
          <a:lstStyle/>
          <a:p>
            <a:r>
              <a:rPr lang="en-US" dirty="0"/>
              <a:t>Extra Notes</a:t>
            </a:r>
          </a:p>
        </p:txBody>
      </p:sp>
      <p:sp>
        <p:nvSpPr>
          <p:cNvPr id="3" name="Content Placeholder 2">
            <a:extLst>
              <a:ext uri="{FF2B5EF4-FFF2-40B4-BE49-F238E27FC236}">
                <a16:creationId xmlns:a16="http://schemas.microsoft.com/office/drawing/2014/main" id="{674E3C61-1524-3717-8F0E-7AE1F65AB56F}"/>
              </a:ext>
            </a:extLst>
          </p:cNvPr>
          <p:cNvSpPr>
            <a:spLocks noGrp="1"/>
          </p:cNvSpPr>
          <p:nvPr>
            <p:ph idx="1"/>
          </p:nvPr>
        </p:nvSpPr>
        <p:spPr/>
        <p:txBody>
          <a:bodyPr/>
          <a:lstStyle/>
          <a:p>
            <a:r>
              <a:rPr lang="en-US" dirty="0"/>
              <a:t>Cross section is divergent like 1 / p</a:t>
            </a:r>
            <a:r>
              <a:rPr lang="en-US" baseline="-25000" dirty="0"/>
              <a:t>T</a:t>
            </a:r>
            <a:r>
              <a:rPr lang="en-US" baseline="30000" dirty="0"/>
              <a:t>4</a:t>
            </a:r>
            <a:r>
              <a:rPr lang="en-US" dirty="0"/>
              <a:t> so the screening parameter is implemented with the factor </a:t>
            </a:r>
          </a:p>
          <a:p>
            <a:endParaRPr lang="en-US" dirty="0"/>
          </a:p>
        </p:txBody>
      </p:sp>
      <p:sp>
        <p:nvSpPr>
          <p:cNvPr id="4" name="Slide Number Placeholder 3">
            <a:extLst>
              <a:ext uri="{FF2B5EF4-FFF2-40B4-BE49-F238E27FC236}">
                <a16:creationId xmlns:a16="http://schemas.microsoft.com/office/drawing/2014/main" id="{B939A892-2486-D931-39E0-1D22A768345D}"/>
              </a:ext>
            </a:extLst>
          </p:cNvPr>
          <p:cNvSpPr>
            <a:spLocks noGrp="1"/>
          </p:cNvSpPr>
          <p:nvPr>
            <p:ph type="sldNum" sz="quarter" idx="12"/>
          </p:nvPr>
        </p:nvSpPr>
        <p:spPr/>
        <p:txBody>
          <a:bodyPr/>
          <a:lstStyle/>
          <a:p>
            <a:fld id="{7D7D055F-69DB-404D-A700-301492E0D357}" type="slidenum">
              <a:rPr lang="en-US" smtClean="0"/>
              <a:t>22</a:t>
            </a:fld>
            <a:endParaRPr lang="en-US"/>
          </a:p>
        </p:txBody>
      </p:sp>
      <p:pic>
        <p:nvPicPr>
          <p:cNvPr id="5" name="Picture 4">
            <a:extLst>
              <a:ext uri="{FF2B5EF4-FFF2-40B4-BE49-F238E27FC236}">
                <a16:creationId xmlns:a16="http://schemas.microsoft.com/office/drawing/2014/main" id="{13B35A99-9613-43AA-3486-55AE552E3074}"/>
              </a:ext>
            </a:extLst>
          </p:cNvPr>
          <p:cNvPicPr>
            <a:picLocks noChangeAspect="1"/>
          </p:cNvPicPr>
          <p:nvPr/>
        </p:nvPicPr>
        <p:blipFill>
          <a:blip r:embed="rId3"/>
          <a:stretch>
            <a:fillRect/>
          </a:stretch>
        </p:blipFill>
        <p:spPr>
          <a:xfrm>
            <a:off x="5957897" y="2502244"/>
            <a:ext cx="2801777" cy="585260"/>
          </a:xfrm>
          <a:prstGeom prst="rect">
            <a:avLst/>
          </a:prstGeom>
        </p:spPr>
      </p:pic>
      <p:pic>
        <p:nvPicPr>
          <p:cNvPr id="7" name="Picture 6">
            <a:extLst>
              <a:ext uri="{FF2B5EF4-FFF2-40B4-BE49-F238E27FC236}">
                <a16:creationId xmlns:a16="http://schemas.microsoft.com/office/drawing/2014/main" id="{407BEBBD-72A4-8337-7328-EDE7FE5E106A}"/>
              </a:ext>
            </a:extLst>
          </p:cNvPr>
          <p:cNvPicPr>
            <a:picLocks noChangeAspect="1"/>
          </p:cNvPicPr>
          <p:nvPr/>
        </p:nvPicPr>
        <p:blipFill>
          <a:blip r:embed="rId4"/>
          <a:stretch>
            <a:fillRect/>
          </a:stretch>
        </p:blipFill>
        <p:spPr>
          <a:xfrm>
            <a:off x="1667212" y="2794874"/>
            <a:ext cx="3568883" cy="3181514"/>
          </a:xfrm>
          <a:prstGeom prst="rect">
            <a:avLst/>
          </a:prstGeom>
        </p:spPr>
      </p:pic>
    </p:spTree>
    <p:extLst>
      <p:ext uri="{BB962C8B-B14F-4D97-AF65-F5344CB8AC3E}">
        <p14:creationId xmlns:p14="http://schemas.microsoft.com/office/powerpoint/2010/main" val="4188015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1B2FCF-548D-1A7C-42D3-CA264EA9900F}"/>
              </a:ext>
            </a:extLst>
          </p:cNvPr>
          <p:cNvSpPr>
            <a:spLocks noGrp="1"/>
          </p:cNvSpPr>
          <p:nvPr>
            <p:ph type="sldNum" sz="quarter" idx="12"/>
          </p:nvPr>
        </p:nvSpPr>
        <p:spPr/>
        <p:txBody>
          <a:bodyPr/>
          <a:lstStyle/>
          <a:p>
            <a:fld id="{7D7D055F-69DB-404D-A700-301492E0D357}" type="slidenum">
              <a:rPr lang="en-US" smtClean="0"/>
              <a:t>23</a:t>
            </a:fld>
            <a:endParaRPr lang="en-US"/>
          </a:p>
        </p:txBody>
      </p:sp>
      <p:pic>
        <p:nvPicPr>
          <p:cNvPr id="4" name="Picture 3">
            <a:extLst>
              <a:ext uri="{FF2B5EF4-FFF2-40B4-BE49-F238E27FC236}">
                <a16:creationId xmlns:a16="http://schemas.microsoft.com/office/drawing/2014/main" id="{749113C8-0B69-9569-57EF-C6D646EEC40E}"/>
              </a:ext>
            </a:extLst>
          </p:cNvPr>
          <p:cNvPicPr>
            <a:picLocks noChangeAspect="1"/>
          </p:cNvPicPr>
          <p:nvPr/>
        </p:nvPicPr>
        <p:blipFill>
          <a:blip r:embed="rId2"/>
          <a:stretch>
            <a:fillRect/>
          </a:stretch>
        </p:blipFill>
        <p:spPr>
          <a:xfrm>
            <a:off x="2654123" y="1666784"/>
            <a:ext cx="6883754" cy="3524431"/>
          </a:xfrm>
          <a:prstGeom prst="rect">
            <a:avLst/>
          </a:prstGeom>
        </p:spPr>
      </p:pic>
      <p:sp>
        <p:nvSpPr>
          <p:cNvPr id="5" name="Title 1">
            <a:extLst>
              <a:ext uri="{FF2B5EF4-FFF2-40B4-BE49-F238E27FC236}">
                <a16:creationId xmlns:a16="http://schemas.microsoft.com/office/drawing/2014/main" id="{BB34D20A-7D65-C0FA-DC9F-5AFD106872EF}"/>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Extra Notes</a:t>
            </a:r>
            <a:endParaRPr lang="en-US" dirty="0"/>
          </a:p>
        </p:txBody>
      </p:sp>
    </p:spTree>
    <p:extLst>
      <p:ext uri="{BB962C8B-B14F-4D97-AF65-F5344CB8AC3E}">
        <p14:creationId xmlns:p14="http://schemas.microsoft.com/office/powerpoint/2010/main" val="2236305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DE96CE415D254EA22EED0A5C5E8991" ma:contentTypeVersion="9" ma:contentTypeDescription="Create a new document." ma:contentTypeScope="" ma:versionID="9da810bfc586b79c93b713e9d9f66388">
  <xsd:schema xmlns:xsd="http://www.w3.org/2001/XMLSchema" xmlns:xs="http://www.w3.org/2001/XMLSchema" xmlns:p="http://schemas.microsoft.com/office/2006/metadata/properties" xmlns:ns3="117bd3ab-8586-49e0-9f15-a6c75b5b5341" targetNamespace="http://schemas.microsoft.com/office/2006/metadata/properties" ma:root="true" ma:fieldsID="3f26162274c45482ddc662057794b3af" ns3:_="">
    <xsd:import namespace="117bd3ab-8586-49e0-9f15-a6c75b5b5341"/>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System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7bd3ab-8586-49e0-9f15-a6c75b5b53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1AF1818-1B3D-4035-BD60-0C12D1358F6D}">
  <ds:schemaRefs>
    <ds:schemaRef ds:uri="http://schemas.microsoft.com/sharepoint/v3/contenttype/forms"/>
  </ds:schemaRefs>
</ds:datastoreItem>
</file>

<file path=customXml/itemProps2.xml><?xml version="1.0" encoding="utf-8"?>
<ds:datastoreItem xmlns:ds="http://schemas.openxmlformats.org/officeDocument/2006/customXml" ds:itemID="{7116CADE-852C-41FB-A7BF-75BCAD7501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7bd3ab-8586-49e0-9f15-a6c75b5b53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0CDEDD-0266-469D-A662-2139AFD48060}">
  <ds:schemaRefs>
    <ds:schemaRef ds:uri="http://purl.org/dc/terms/"/>
    <ds:schemaRef ds:uri="http://schemas.openxmlformats.org/package/2006/metadata/core-properties"/>
    <ds:schemaRef ds:uri="http://purl.org/dc/dcmitype/"/>
    <ds:schemaRef ds:uri="http://www.w3.org/XML/1998/namespace"/>
    <ds:schemaRef ds:uri="http://purl.org/dc/elements/1.1/"/>
    <ds:schemaRef ds:uri="http://schemas.microsoft.com/office/infopath/2007/PartnerControls"/>
    <ds:schemaRef ds:uri="http://schemas.microsoft.com/office/2006/documentManagement/types"/>
    <ds:schemaRef ds:uri="117bd3ab-8586-49e0-9f15-a6c75b5b534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Modelling the Underlying Event in Photon-Initiated Processes</Template>
  <TotalTime>0</TotalTime>
  <Words>3589</Words>
  <Application>Microsoft Office PowerPoint</Application>
  <PresentationFormat>Widescreen</PresentationFormat>
  <Paragraphs>194</Paragraphs>
  <Slides>23</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Cascadia Code Light</vt:lpstr>
      <vt:lpstr>Office Theme</vt:lpstr>
      <vt:lpstr>Modelling the Underlying Event in Photon-Initiated Processes</vt:lpstr>
      <vt:lpstr>Observations and motivations</vt:lpstr>
      <vt:lpstr>Outline</vt:lpstr>
      <vt:lpstr>Multiple interactions with hadrons</vt:lpstr>
      <vt:lpstr>Multiple interactions with photons</vt:lpstr>
      <vt:lpstr>PYTHIA MPI model</vt:lpstr>
      <vt:lpstr>PYTHIA MPI model</vt:lpstr>
      <vt:lpstr>Experimental data considered</vt:lpstr>
      <vt:lpstr>Low energy dijet data (ɣp and ɣɣ)</vt:lpstr>
      <vt:lpstr>High energy dijet data (ɣp)</vt:lpstr>
      <vt:lpstr>More high energy dijet data (ɣp)</vt:lpstr>
      <vt:lpstr>Lower energy multi-jet data (ɣp)</vt:lpstr>
      <vt:lpstr>Charged particle distributions (ɣp)</vt:lpstr>
      <vt:lpstr>Charged particle distributions (ɣɣ)</vt:lpstr>
      <vt:lpstr>Charged particle distributions (pp)</vt:lpstr>
      <vt:lpstr>Summary &amp; Outlook for EIC</vt:lpstr>
      <vt:lpstr>Supplementary Slides</vt:lpstr>
      <vt:lpstr>Kinematics of experimental data</vt:lpstr>
      <vt:lpstr>*More high energy dijet results (ɣp)</vt:lpstr>
      <vt:lpstr>PowerPoint Presentation</vt:lpstr>
      <vt:lpstr>Extra Notes</vt:lpstr>
      <vt:lpstr>Extra Notes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Pattengale, Bradley</dc:creator>
  <cp:lastModifiedBy>Pattengale, Bradley</cp:lastModifiedBy>
  <cp:revision>1</cp:revision>
  <dcterms:created xsi:type="dcterms:W3CDTF">2024-11-19T09:12:42Z</dcterms:created>
  <dcterms:modified xsi:type="dcterms:W3CDTF">2024-11-19T09:13:17Z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0x01010050DE96CE415D254EA22EED0A5C5E8991</vt:lpwstr>
  </property>
</Properties>
</file>