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5">
  <p:sldMasterIdLst>
    <p:sldMasterId id="2147483648" r:id="rId4"/>
  </p:sldMasterIdLst>
  <p:notesMasterIdLst>
    <p:notesMasterId r:id="rId31"/>
  </p:notesMasterIdLst>
  <p:sldIdLst>
    <p:sldId id="262" r:id="rId5"/>
    <p:sldId id="404" r:id="rId6"/>
    <p:sldId id="274" r:id="rId7"/>
    <p:sldId id="266" r:id="rId8"/>
    <p:sldId id="406" r:id="rId9"/>
    <p:sldId id="407" r:id="rId10"/>
    <p:sldId id="409" r:id="rId11"/>
    <p:sldId id="410" r:id="rId12"/>
    <p:sldId id="411" r:id="rId13"/>
    <p:sldId id="259" r:id="rId14"/>
    <p:sldId id="270" r:id="rId15"/>
    <p:sldId id="412" r:id="rId16"/>
    <p:sldId id="275" r:id="rId17"/>
    <p:sldId id="401" r:id="rId18"/>
    <p:sldId id="276" r:id="rId19"/>
    <p:sldId id="403" r:id="rId20"/>
    <p:sldId id="413" r:id="rId21"/>
    <p:sldId id="414" r:id="rId22"/>
    <p:sldId id="269" r:id="rId23"/>
    <p:sldId id="415" r:id="rId24"/>
    <p:sldId id="257" r:id="rId25"/>
    <p:sldId id="271" r:id="rId26"/>
    <p:sldId id="258" r:id="rId27"/>
    <p:sldId id="272" r:id="rId28"/>
    <p:sldId id="273" r:id="rId29"/>
    <p:sldId id="40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0FCD745-659F-4412-B4D8-4A3EE07ECE79}">
          <p14:sldIdLst>
            <p14:sldId id="262"/>
            <p14:sldId id="404"/>
            <p14:sldId id="274"/>
            <p14:sldId id="266"/>
            <p14:sldId id="406"/>
            <p14:sldId id="407"/>
            <p14:sldId id="409"/>
            <p14:sldId id="410"/>
            <p14:sldId id="411"/>
            <p14:sldId id="259"/>
            <p14:sldId id="270"/>
            <p14:sldId id="412"/>
            <p14:sldId id="275"/>
            <p14:sldId id="401"/>
            <p14:sldId id="276"/>
            <p14:sldId id="403"/>
            <p14:sldId id="413"/>
            <p14:sldId id="414"/>
            <p14:sldId id="269"/>
            <p14:sldId id="415"/>
            <p14:sldId id="257"/>
            <p14:sldId id="271"/>
            <p14:sldId id="258"/>
            <p14:sldId id="272"/>
            <p14:sldId id="273"/>
            <p14:sldId id="40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E3F3"/>
    <a:srgbClr val="5B9BD5"/>
    <a:srgbClr val="4472C4"/>
    <a:srgbClr val="EAEFF7"/>
    <a:srgbClr val="ABABAB"/>
    <a:srgbClr val="FF9933"/>
    <a:srgbClr val="FFFFFF"/>
    <a:srgbClr val="699BFF"/>
    <a:srgbClr val="000000"/>
    <a:srgbClr val="AAE8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13142C-5CC1-4310-BB16-83E9176D9CF1}" v="4" dt="2024-11-17T21:07:29.9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73" autoAdjust="0"/>
    <p:restoredTop sz="94660"/>
  </p:normalViewPr>
  <p:slideViewPr>
    <p:cSldViewPr snapToGrid="0">
      <p:cViewPr>
        <p:scale>
          <a:sx n="88" d="100"/>
          <a:sy n="88" d="100"/>
        </p:scale>
        <p:origin x="62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ddart, Adam (STFC,RAL,TECH)" userId="eb0f2ffd-b16d-48d7-b8d6-63a288e4ff8d" providerId="ADAL" clId="{5913142C-5CC1-4310-BB16-83E9176D9CF1}"/>
    <pc:docChg chg="custSel addSld delSld modSld sldOrd modSection">
      <pc:chgData name="Huddart, Adam (STFC,RAL,TECH)" userId="eb0f2ffd-b16d-48d7-b8d6-63a288e4ff8d" providerId="ADAL" clId="{5913142C-5CC1-4310-BB16-83E9176D9CF1}" dt="2024-11-18T08:43:26.262" v="2245" actId="20577"/>
      <pc:docMkLst>
        <pc:docMk/>
      </pc:docMkLst>
      <pc:sldChg chg="del">
        <pc:chgData name="Huddart, Adam (STFC,RAL,TECH)" userId="eb0f2ffd-b16d-48d7-b8d6-63a288e4ff8d" providerId="ADAL" clId="{5913142C-5CC1-4310-BB16-83E9176D9CF1}" dt="2024-11-17T21:26:45.586" v="2230" actId="2696"/>
        <pc:sldMkLst>
          <pc:docMk/>
          <pc:sldMk cId="2553410701" sldId="260"/>
        </pc:sldMkLst>
      </pc:sldChg>
      <pc:sldChg chg="del">
        <pc:chgData name="Huddart, Adam (STFC,RAL,TECH)" userId="eb0f2ffd-b16d-48d7-b8d6-63a288e4ff8d" providerId="ADAL" clId="{5913142C-5CC1-4310-BB16-83E9176D9CF1}" dt="2024-11-17T21:26:45.586" v="2230" actId="2696"/>
        <pc:sldMkLst>
          <pc:docMk/>
          <pc:sldMk cId="390196829" sldId="263"/>
        </pc:sldMkLst>
      </pc:sldChg>
      <pc:sldChg chg="del">
        <pc:chgData name="Huddart, Adam (STFC,RAL,TECH)" userId="eb0f2ffd-b16d-48d7-b8d6-63a288e4ff8d" providerId="ADAL" clId="{5913142C-5CC1-4310-BB16-83E9176D9CF1}" dt="2024-11-17T21:26:45.586" v="2230" actId="2696"/>
        <pc:sldMkLst>
          <pc:docMk/>
          <pc:sldMk cId="3411616486" sldId="267"/>
        </pc:sldMkLst>
      </pc:sldChg>
      <pc:sldChg chg="modSp mod">
        <pc:chgData name="Huddart, Adam (STFC,RAL,TECH)" userId="eb0f2ffd-b16d-48d7-b8d6-63a288e4ff8d" providerId="ADAL" clId="{5913142C-5CC1-4310-BB16-83E9176D9CF1}" dt="2024-11-18T08:43:26.262" v="2245" actId="20577"/>
        <pc:sldMkLst>
          <pc:docMk/>
          <pc:sldMk cId="1549855071" sldId="274"/>
        </pc:sldMkLst>
        <pc:spChg chg="mod">
          <ac:chgData name="Huddart, Adam (STFC,RAL,TECH)" userId="eb0f2ffd-b16d-48d7-b8d6-63a288e4ff8d" providerId="ADAL" clId="{5913142C-5CC1-4310-BB16-83E9176D9CF1}" dt="2024-11-18T08:43:26.262" v="2245" actId="20577"/>
          <ac:spMkLst>
            <pc:docMk/>
            <pc:sldMk cId="1549855071" sldId="274"/>
            <ac:spMk id="3" creationId="{DBCD8E26-F7A7-CD93-229C-3698854A97E9}"/>
          </ac:spMkLst>
        </pc:spChg>
        <pc:picChg chg="mod">
          <ac:chgData name="Huddart, Adam (STFC,RAL,TECH)" userId="eb0f2ffd-b16d-48d7-b8d6-63a288e4ff8d" providerId="ADAL" clId="{5913142C-5CC1-4310-BB16-83E9176D9CF1}" dt="2024-11-17T20:43:27.449" v="350" actId="1036"/>
          <ac:picMkLst>
            <pc:docMk/>
            <pc:sldMk cId="1549855071" sldId="274"/>
            <ac:picMk id="6" creationId="{22C726CC-7220-106A-9DCB-CD1C8EEBF92E}"/>
          </ac:picMkLst>
        </pc:picChg>
      </pc:sldChg>
      <pc:sldChg chg="modSp mod">
        <pc:chgData name="Huddart, Adam (STFC,RAL,TECH)" userId="eb0f2ffd-b16d-48d7-b8d6-63a288e4ff8d" providerId="ADAL" clId="{5913142C-5CC1-4310-BB16-83E9176D9CF1}" dt="2024-11-17T21:07:29.962" v="2229" actId="1076"/>
        <pc:sldMkLst>
          <pc:docMk/>
          <pc:sldMk cId="307929309" sldId="403"/>
        </pc:sldMkLst>
        <pc:spChg chg="mod">
          <ac:chgData name="Huddart, Adam (STFC,RAL,TECH)" userId="eb0f2ffd-b16d-48d7-b8d6-63a288e4ff8d" providerId="ADAL" clId="{5913142C-5CC1-4310-BB16-83E9176D9CF1}" dt="2024-11-17T21:07:25.740" v="2228" actId="20577"/>
          <ac:spMkLst>
            <pc:docMk/>
            <pc:sldMk cId="307929309" sldId="403"/>
            <ac:spMk id="3" creationId="{245EF75D-EE96-D9CF-F531-BA97D7CFD1D0}"/>
          </ac:spMkLst>
        </pc:spChg>
        <pc:picChg chg="mod">
          <ac:chgData name="Huddart, Adam (STFC,RAL,TECH)" userId="eb0f2ffd-b16d-48d7-b8d6-63a288e4ff8d" providerId="ADAL" clId="{5913142C-5CC1-4310-BB16-83E9176D9CF1}" dt="2024-11-17T21:07:29.962" v="2229" actId="1076"/>
          <ac:picMkLst>
            <pc:docMk/>
            <pc:sldMk cId="307929309" sldId="403"/>
            <ac:picMk id="1028" creationId="{2CB8B59D-6DFA-79CA-4412-E057C161C808}"/>
          </ac:picMkLst>
        </pc:picChg>
      </pc:sldChg>
      <pc:sldChg chg="modSp mod">
        <pc:chgData name="Huddart, Adam (STFC,RAL,TECH)" userId="eb0f2ffd-b16d-48d7-b8d6-63a288e4ff8d" providerId="ADAL" clId="{5913142C-5CC1-4310-BB16-83E9176D9CF1}" dt="2024-11-15T14:06:16.792" v="144" actId="1076"/>
        <pc:sldMkLst>
          <pc:docMk/>
          <pc:sldMk cId="2197631342" sldId="404"/>
        </pc:sldMkLst>
        <pc:spChg chg="mod">
          <ac:chgData name="Huddart, Adam (STFC,RAL,TECH)" userId="eb0f2ffd-b16d-48d7-b8d6-63a288e4ff8d" providerId="ADAL" clId="{5913142C-5CC1-4310-BB16-83E9176D9CF1}" dt="2024-11-15T14:06:13.849" v="143" actId="14100"/>
          <ac:spMkLst>
            <pc:docMk/>
            <pc:sldMk cId="2197631342" sldId="404"/>
            <ac:spMk id="3" creationId="{DBCD8E26-F7A7-CD93-229C-3698854A97E9}"/>
          </ac:spMkLst>
        </pc:spChg>
        <pc:grpChg chg="mod">
          <ac:chgData name="Huddart, Adam (STFC,RAL,TECH)" userId="eb0f2ffd-b16d-48d7-b8d6-63a288e4ff8d" providerId="ADAL" clId="{5913142C-5CC1-4310-BB16-83E9176D9CF1}" dt="2024-11-15T14:06:16.792" v="144" actId="1076"/>
          <ac:grpSpMkLst>
            <pc:docMk/>
            <pc:sldMk cId="2197631342" sldId="404"/>
            <ac:grpSpMk id="6" creationId="{87293ADC-76B0-F9EF-B730-31BF3D6962CA}"/>
          </ac:grpSpMkLst>
        </pc:grpChg>
      </pc:sldChg>
      <pc:sldChg chg="modSp mod">
        <pc:chgData name="Huddart, Adam (STFC,RAL,TECH)" userId="eb0f2ffd-b16d-48d7-b8d6-63a288e4ff8d" providerId="ADAL" clId="{5913142C-5CC1-4310-BB16-83E9176D9CF1}" dt="2024-11-17T20:43:44.288" v="351" actId="1076"/>
        <pc:sldMkLst>
          <pc:docMk/>
          <pc:sldMk cId="3416567314" sldId="406"/>
        </pc:sldMkLst>
        <pc:spChg chg="mod">
          <ac:chgData name="Huddart, Adam (STFC,RAL,TECH)" userId="eb0f2ffd-b16d-48d7-b8d6-63a288e4ff8d" providerId="ADAL" clId="{5913142C-5CC1-4310-BB16-83E9176D9CF1}" dt="2024-11-15T14:07:51.322" v="197" actId="20577"/>
          <ac:spMkLst>
            <pc:docMk/>
            <pc:sldMk cId="3416567314" sldId="406"/>
            <ac:spMk id="9" creationId="{88DFD96A-D84F-E8C5-EEF1-03D417698CDE}"/>
          </ac:spMkLst>
        </pc:spChg>
        <pc:spChg chg="mod">
          <ac:chgData name="Huddart, Adam (STFC,RAL,TECH)" userId="eb0f2ffd-b16d-48d7-b8d6-63a288e4ff8d" providerId="ADAL" clId="{5913142C-5CC1-4310-BB16-83E9176D9CF1}" dt="2024-11-17T20:43:44.288" v="351" actId="1076"/>
          <ac:spMkLst>
            <pc:docMk/>
            <pc:sldMk cId="3416567314" sldId="406"/>
            <ac:spMk id="14" creationId="{2BC2FB34-77DC-2327-3806-1D926D65DEE8}"/>
          </ac:spMkLst>
        </pc:spChg>
      </pc:sldChg>
      <pc:sldChg chg="modSp mod">
        <pc:chgData name="Huddart, Adam (STFC,RAL,TECH)" userId="eb0f2ffd-b16d-48d7-b8d6-63a288e4ff8d" providerId="ADAL" clId="{5913142C-5CC1-4310-BB16-83E9176D9CF1}" dt="2024-11-17T21:03:10.254" v="1935" actId="20577"/>
        <pc:sldMkLst>
          <pc:docMk/>
          <pc:sldMk cId="2153207647" sldId="407"/>
        </pc:sldMkLst>
        <pc:spChg chg="mod">
          <ac:chgData name="Huddart, Adam (STFC,RAL,TECH)" userId="eb0f2ffd-b16d-48d7-b8d6-63a288e4ff8d" providerId="ADAL" clId="{5913142C-5CC1-4310-BB16-83E9176D9CF1}" dt="2024-11-17T21:03:10.254" v="1935" actId="20577"/>
          <ac:spMkLst>
            <pc:docMk/>
            <pc:sldMk cId="2153207647" sldId="407"/>
            <ac:spMk id="9" creationId="{88DFD96A-D84F-E8C5-EEF1-03D417698CDE}"/>
          </ac:spMkLst>
        </pc:spChg>
      </pc:sldChg>
      <pc:sldChg chg="modSp new mod ord">
        <pc:chgData name="Huddart, Adam (STFC,RAL,TECH)" userId="eb0f2ffd-b16d-48d7-b8d6-63a288e4ff8d" providerId="ADAL" clId="{5913142C-5CC1-4310-BB16-83E9176D9CF1}" dt="2024-11-17T21:05:30.911" v="2059"/>
        <pc:sldMkLst>
          <pc:docMk/>
          <pc:sldMk cId="2074857931" sldId="408"/>
        </pc:sldMkLst>
        <pc:spChg chg="mod">
          <ac:chgData name="Huddart, Adam (STFC,RAL,TECH)" userId="eb0f2ffd-b16d-48d7-b8d6-63a288e4ff8d" providerId="ADAL" clId="{5913142C-5CC1-4310-BB16-83E9176D9CF1}" dt="2024-11-17T20:49:35.014" v="372" actId="20577"/>
          <ac:spMkLst>
            <pc:docMk/>
            <pc:sldMk cId="2074857931" sldId="408"/>
            <ac:spMk id="2" creationId="{260185B5-81F9-6EB7-0238-65EE6BF6798F}"/>
          </ac:spMkLst>
        </pc:spChg>
        <pc:spChg chg="mod">
          <ac:chgData name="Huddart, Adam (STFC,RAL,TECH)" userId="eb0f2ffd-b16d-48d7-b8d6-63a288e4ff8d" providerId="ADAL" clId="{5913142C-5CC1-4310-BB16-83E9176D9CF1}" dt="2024-11-17T20:51:22.202" v="725" actId="20577"/>
          <ac:spMkLst>
            <pc:docMk/>
            <pc:sldMk cId="2074857931" sldId="408"/>
            <ac:spMk id="3" creationId="{0DFE8686-A256-A449-2FB0-4B2F8660CA1E}"/>
          </ac:spMkLst>
        </pc:spChg>
      </pc:sldChg>
      <pc:sldChg chg="addSp modSp new mod ord">
        <pc:chgData name="Huddart, Adam (STFC,RAL,TECH)" userId="eb0f2ffd-b16d-48d7-b8d6-63a288e4ff8d" providerId="ADAL" clId="{5913142C-5CC1-4310-BB16-83E9176D9CF1}" dt="2024-11-17T21:05:59.396" v="2151" actId="1076"/>
        <pc:sldMkLst>
          <pc:docMk/>
          <pc:sldMk cId="2685789651" sldId="409"/>
        </pc:sldMkLst>
        <pc:spChg chg="mod">
          <ac:chgData name="Huddart, Adam (STFC,RAL,TECH)" userId="eb0f2ffd-b16d-48d7-b8d6-63a288e4ff8d" providerId="ADAL" clId="{5913142C-5CC1-4310-BB16-83E9176D9CF1}" dt="2024-11-17T20:54:30.469" v="989" actId="6549"/>
          <ac:spMkLst>
            <pc:docMk/>
            <pc:sldMk cId="2685789651" sldId="409"/>
            <ac:spMk id="2" creationId="{FE3CCB32-C591-36D3-4890-1A5B6D9746D4}"/>
          </ac:spMkLst>
        </pc:spChg>
        <pc:spChg chg="mod">
          <ac:chgData name="Huddart, Adam (STFC,RAL,TECH)" userId="eb0f2ffd-b16d-48d7-b8d6-63a288e4ff8d" providerId="ADAL" clId="{5913142C-5CC1-4310-BB16-83E9176D9CF1}" dt="2024-11-17T21:05:53.724" v="2148" actId="20577"/>
          <ac:spMkLst>
            <pc:docMk/>
            <pc:sldMk cId="2685789651" sldId="409"/>
            <ac:spMk id="3" creationId="{C3827B0B-C2CD-8931-3AAE-A3C8C432265C}"/>
          </ac:spMkLst>
        </pc:spChg>
        <pc:picChg chg="add mod">
          <ac:chgData name="Huddart, Adam (STFC,RAL,TECH)" userId="eb0f2ffd-b16d-48d7-b8d6-63a288e4ff8d" providerId="ADAL" clId="{5913142C-5CC1-4310-BB16-83E9176D9CF1}" dt="2024-11-17T21:05:59.396" v="2151" actId="1076"/>
          <ac:picMkLst>
            <pc:docMk/>
            <pc:sldMk cId="2685789651" sldId="409"/>
            <ac:picMk id="6" creationId="{099B131F-C189-E01F-6C03-437D309606F1}"/>
          </ac:picMkLst>
        </pc:picChg>
      </pc:sldChg>
      <pc:sldChg chg="modSp new mod ord">
        <pc:chgData name="Huddart, Adam (STFC,RAL,TECH)" userId="eb0f2ffd-b16d-48d7-b8d6-63a288e4ff8d" providerId="ADAL" clId="{5913142C-5CC1-4310-BB16-83E9176D9CF1}" dt="2024-11-17T21:04:45.332" v="2055" actId="20577"/>
        <pc:sldMkLst>
          <pc:docMk/>
          <pc:sldMk cId="2034388018" sldId="410"/>
        </pc:sldMkLst>
        <pc:spChg chg="mod">
          <ac:chgData name="Huddart, Adam (STFC,RAL,TECH)" userId="eb0f2ffd-b16d-48d7-b8d6-63a288e4ff8d" providerId="ADAL" clId="{5913142C-5CC1-4310-BB16-83E9176D9CF1}" dt="2024-11-17T21:03:18.541" v="1936" actId="20577"/>
          <ac:spMkLst>
            <pc:docMk/>
            <pc:sldMk cId="2034388018" sldId="410"/>
            <ac:spMk id="2" creationId="{0EA21075-1EDF-D532-5D53-592CA36F17E4}"/>
          </ac:spMkLst>
        </pc:spChg>
        <pc:spChg chg="mod">
          <ac:chgData name="Huddart, Adam (STFC,RAL,TECH)" userId="eb0f2ffd-b16d-48d7-b8d6-63a288e4ff8d" providerId="ADAL" clId="{5913142C-5CC1-4310-BB16-83E9176D9CF1}" dt="2024-11-17T21:04:45.332" v="2055" actId="20577"/>
          <ac:spMkLst>
            <pc:docMk/>
            <pc:sldMk cId="2034388018" sldId="410"/>
            <ac:spMk id="3" creationId="{85831821-C16F-118D-E251-A4090E3B1C14}"/>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E:\H%20Disk\EPIC\quarterstave\3pt%20bend%20tes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E:\H%20Disk\EPIC\quarterstave\3pt%20bend%20tes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stfc365.sharepoint.com/sites/ePICCADTransfer/Shared%20Documents/5.%20DESIGN%20CALCULATORS/ePIC%20Scoping%20Calculations.xlsm"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039370078740139E-2"/>
          <c:y val="5.5555555555555552E-2"/>
          <c:w val="0.82496062992125985"/>
          <c:h val="0.74350320793234181"/>
        </c:manualLayout>
      </c:layout>
      <c:scatterChart>
        <c:scatterStyle val="lineMarker"/>
        <c:varyColors val="0"/>
        <c:ser>
          <c:idx val="0"/>
          <c:order val="0"/>
          <c:spPr>
            <a:ln w="2540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1"/>
            <c:trendlineLbl>
              <c:layout>
                <c:manualLayout>
                  <c:x val="-0.18472878390201225"/>
                  <c:y val="7.407407407407407E-2"/>
                </c:manualLayout>
              </c:layout>
              <c:numFmt formatCode="General" sourceLinked="0"/>
              <c:spPr>
                <a:noFill/>
                <a:ln>
                  <a:noFill/>
                </a:ln>
                <a:effectLst/>
              </c:spPr>
              <c:txPr>
                <a:bodyPr rot="0" spcFirstLastPara="1" vertOverflow="ellipsis" vert="horz" wrap="square" anchor="ctr" anchorCtr="1"/>
                <a:lstStyle/>
                <a:p>
                  <a:pPr>
                    <a:defRPr sz="1600" b="0" i="0" u="none" strike="noStrike" kern="1200" baseline="0">
                      <a:solidFill>
                        <a:schemeClr val="accent1">
                          <a:lumMod val="50000"/>
                        </a:schemeClr>
                      </a:solidFill>
                      <a:latin typeface="Palatino Linotype" panose="02040502050505030304" pitchFamily="18" charset="0"/>
                      <a:ea typeface="+mn-ea"/>
                      <a:cs typeface="+mn-cs"/>
                    </a:defRPr>
                  </a:pPr>
                  <a:endParaRPr lang="en-US"/>
                </a:p>
              </c:txPr>
            </c:trendlineLbl>
          </c:trendline>
          <c:xVal>
            <c:numRef>
              <c:f>Sheet1!$A$2:$A$14</c:f>
              <c:numCache>
                <c:formatCode>General</c:formatCode>
                <c:ptCount val="13"/>
                <c:pt idx="0">
                  <c:v>20</c:v>
                </c:pt>
                <c:pt idx="1">
                  <c:v>40</c:v>
                </c:pt>
                <c:pt idx="2">
                  <c:v>50</c:v>
                </c:pt>
                <c:pt idx="3">
                  <c:v>70</c:v>
                </c:pt>
                <c:pt idx="4">
                  <c:v>90</c:v>
                </c:pt>
                <c:pt idx="5">
                  <c:v>100</c:v>
                </c:pt>
                <c:pt idx="6">
                  <c:v>120</c:v>
                </c:pt>
                <c:pt idx="7">
                  <c:v>140</c:v>
                </c:pt>
                <c:pt idx="8">
                  <c:v>150</c:v>
                </c:pt>
                <c:pt idx="9">
                  <c:v>170</c:v>
                </c:pt>
                <c:pt idx="10">
                  <c:v>190</c:v>
                </c:pt>
                <c:pt idx="11">
                  <c:v>200</c:v>
                </c:pt>
                <c:pt idx="12">
                  <c:v>250</c:v>
                </c:pt>
              </c:numCache>
            </c:numRef>
          </c:xVal>
          <c:yVal>
            <c:numRef>
              <c:f>Sheet1!$B$2:$B$14</c:f>
              <c:numCache>
                <c:formatCode>General</c:formatCode>
                <c:ptCount val="13"/>
                <c:pt idx="0">
                  <c:v>3</c:v>
                </c:pt>
                <c:pt idx="1">
                  <c:v>10</c:v>
                </c:pt>
                <c:pt idx="2">
                  <c:v>13</c:v>
                </c:pt>
                <c:pt idx="3">
                  <c:v>20</c:v>
                </c:pt>
                <c:pt idx="4">
                  <c:v>23</c:v>
                </c:pt>
                <c:pt idx="5">
                  <c:v>27</c:v>
                </c:pt>
                <c:pt idx="6">
                  <c:v>32</c:v>
                </c:pt>
                <c:pt idx="7">
                  <c:v>38</c:v>
                </c:pt>
                <c:pt idx="8">
                  <c:v>41</c:v>
                </c:pt>
                <c:pt idx="9">
                  <c:v>44</c:v>
                </c:pt>
                <c:pt idx="10">
                  <c:v>51</c:v>
                </c:pt>
                <c:pt idx="11">
                  <c:v>52</c:v>
                </c:pt>
                <c:pt idx="12">
                  <c:v>63</c:v>
                </c:pt>
              </c:numCache>
            </c:numRef>
          </c:yVal>
          <c:smooth val="0"/>
          <c:extLst>
            <c:ext xmlns:c16="http://schemas.microsoft.com/office/drawing/2014/chart" uri="{C3380CC4-5D6E-409C-BE32-E72D297353CC}">
              <c16:uniqueId val="{00000001-23B1-40D9-8212-9189761591DE}"/>
            </c:ext>
          </c:extLst>
        </c:ser>
        <c:dLbls>
          <c:showLegendKey val="0"/>
          <c:showVal val="0"/>
          <c:showCatName val="0"/>
          <c:showSerName val="0"/>
          <c:showPercent val="0"/>
          <c:showBubbleSize val="0"/>
        </c:dLbls>
        <c:axId val="1948290079"/>
        <c:axId val="109952287"/>
      </c:scatterChart>
      <c:valAx>
        <c:axId val="1948290079"/>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Load</a:t>
                </a:r>
                <a:r>
                  <a:rPr lang="en-GB" baseline="0"/>
                  <a:t> [g]</a:t>
                </a:r>
                <a:endParaRPr lang="en-GB"/>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9952287"/>
        <c:crosses val="autoZero"/>
        <c:crossBetween val="midCat"/>
      </c:valAx>
      <c:valAx>
        <c:axId val="10995228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displacement </a:t>
                </a:r>
                <a:r>
                  <a:rPr lang="el-GR"/>
                  <a:t>[μ</a:t>
                </a:r>
                <a:r>
                  <a:rPr lang="en-GB"/>
                  <a:t>m]</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48290079"/>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039370078740139E-2"/>
          <c:y val="5.5555555555555552E-2"/>
          <c:w val="0.82496062992125985"/>
          <c:h val="0.74350320793234181"/>
        </c:manualLayout>
      </c:layout>
      <c:scatterChart>
        <c:scatterStyle val="lineMarker"/>
        <c:varyColors val="0"/>
        <c:ser>
          <c:idx val="0"/>
          <c:order val="0"/>
          <c:spPr>
            <a:ln w="2540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1"/>
            <c:trendlineLbl>
              <c:layout>
                <c:manualLayout>
                  <c:x val="-0.18472878390201225"/>
                  <c:y val="7.407407407407407E-2"/>
                </c:manualLayout>
              </c:layout>
              <c:numFmt formatCode="General" sourceLinked="0"/>
              <c:spPr>
                <a:noFill/>
                <a:ln>
                  <a:noFill/>
                </a:ln>
                <a:effectLst/>
              </c:spPr>
              <c:txPr>
                <a:bodyPr rot="0" spcFirstLastPara="1" vertOverflow="ellipsis" vert="horz" wrap="square" anchor="ctr" anchorCtr="1"/>
                <a:lstStyle/>
                <a:p>
                  <a:pPr>
                    <a:defRPr sz="1600" b="0" i="0" u="none" strike="noStrike" kern="1200" baseline="0">
                      <a:solidFill>
                        <a:schemeClr val="accent1">
                          <a:lumMod val="50000"/>
                        </a:schemeClr>
                      </a:solidFill>
                      <a:latin typeface="Palatino Linotype" panose="02040502050505030304" pitchFamily="18" charset="0"/>
                      <a:ea typeface="+mn-ea"/>
                      <a:cs typeface="+mn-cs"/>
                    </a:defRPr>
                  </a:pPr>
                  <a:endParaRPr lang="en-US"/>
                </a:p>
              </c:txPr>
            </c:trendlineLbl>
          </c:trendline>
          <c:xVal>
            <c:numRef>
              <c:f>Sheet1!$A$2:$A$14</c:f>
              <c:numCache>
                <c:formatCode>General</c:formatCode>
                <c:ptCount val="13"/>
                <c:pt idx="0">
                  <c:v>20</c:v>
                </c:pt>
                <c:pt idx="1">
                  <c:v>40</c:v>
                </c:pt>
                <c:pt idx="2">
                  <c:v>50</c:v>
                </c:pt>
                <c:pt idx="3">
                  <c:v>70</c:v>
                </c:pt>
                <c:pt idx="4">
                  <c:v>90</c:v>
                </c:pt>
                <c:pt idx="5">
                  <c:v>100</c:v>
                </c:pt>
                <c:pt idx="6">
                  <c:v>120</c:v>
                </c:pt>
                <c:pt idx="7">
                  <c:v>140</c:v>
                </c:pt>
                <c:pt idx="8">
                  <c:v>150</c:v>
                </c:pt>
                <c:pt idx="9">
                  <c:v>170</c:v>
                </c:pt>
                <c:pt idx="10">
                  <c:v>190</c:v>
                </c:pt>
                <c:pt idx="11">
                  <c:v>200</c:v>
                </c:pt>
                <c:pt idx="12">
                  <c:v>250</c:v>
                </c:pt>
              </c:numCache>
            </c:numRef>
          </c:xVal>
          <c:yVal>
            <c:numRef>
              <c:f>Sheet1!$B$2:$B$14</c:f>
              <c:numCache>
                <c:formatCode>General</c:formatCode>
                <c:ptCount val="13"/>
                <c:pt idx="0">
                  <c:v>3</c:v>
                </c:pt>
                <c:pt idx="1">
                  <c:v>10</c:v>
                </c:pt>
                <c:pt idx="2">
                  <c:v>13</c:v>
                </c:pt>
                <c:pt idx="3">
                  <c:v>20</c:v>
                </c:pt>
                <c:pt idx="4">
                  <c:v>23</c:v>
                </c:pt>
                <c:pt idx="5">
                  <c:v>27</c:v>
                </c:pt>
                <c:pt idx="6">
                  <c:v>32</c:v>
                </c:pt>
                <c:pt idx="7">
                  <c:v>38</c:v>
                </c:pt>
                <c:pt idx="8">
                  <c:v>41</c:v>
                </c:pt>
                <c:pt idx="9">
                  <c:v>44</c:v>
                </c:pt>
                <c:pt idx="10">
                  <c:v>51</c:v>
                </c:pt>
                <c:pt idx="11">
                  <c:v>52</c:v>
                </c:pt>
                <c:pt idx="12">
                  <c:v>63</c:v>
                </c:pt>
              </c:numCache>
            </c:numRef>
          </c:yVal>
          <c:smooth val="0"/>
          <c:extLst>
            <c:ext xmlns:c16="http://schemas.microsoft.com/office/drawing/2014/chart" uri="{C3380CC4-5D6E-409C-BE32-E72D297353CC}">
              <c16:uniqueId val="{00000001-4AD0-4838-9EF1-568892B42845}"/>
            </c:ext>
          </c:extLst>
        </c:ser>
        <c:dLbls>
          <c:showLegendKey val="0"/>
          <c:showVal val="0"/>
          <c:showCatName val="0"/>
          <c:showSerName val="0"/>
          <c:showPercent val="0"/>
          <c:showBubbleSize val="0"/>
        </c:dLbls>
        <c:axId val="1948290079"/>
        <c:axId val="109952287"/>
      </c:scatterChart>
      <c:valAx>
        <c:axId val="1948290079"/>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Load</a:t>
                </a:r>
                <a:r>
                  <a:rPr lang="en-GB" baseline="0"/>
                  <a:t> [g]</a:t>
                </a:r>
                <a:endParaRPr lang="en-GB"/>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9952287"/>
        <c:crosses val="autoZero"/>
        <c:crossBetween val="midCat"/>
      </c:valAx>
      <c:valAx>
        <c:axId val="10995228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displacement </a:t>
                </a:r>
                <a:r>
                  <a:rPr lang="el-GR"/>
                  <a:t>[μ</a:t>
                </a:r>
                <a:r>
                  <a:rPr lang="en-GB"/>
                  <a:t>m]</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48290079"/>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GB" dirty="0"/>
              <a:t>L4 Coolant &amp; LEC/ASIC Temperature</a:t>
            </a:r>
          </a:p>
        </c:rich>
      </c:tx>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6123084515662994"/>
          <c:y val="0.12232171717006821"/>
          <c:w val="0.77828062017854882"/>
          <c:h val="0.70996104909511792"/>
        </c:manualLayout>
      </c:layout>
      <c:scatterChart>
        <c:scatterStyle val="lineMarker"/>
        <c:varyColors val="0"/>
        <c:ser>
          <c:idx val="0"/>
          <c:order val="0"/>
          <c:tx>
            <c:strRef>
              <c:f>'ePIC Thermal Mass - UPDATE'!$E$24</c:f>
              <c:strCache>
                <c:ptCount val="1"/>
                <c:pt idx="0">
                  <c:v>Coolant</c:v>
                </c:pt>
              </c:strCache>
            </c:strRef>
          </c:tx>
          <c:spPr>
            <a:ln w="19050" cap="rnd">
              <a:solidFill>
                <a:schemeClr val="accent1"/>
              </a:solidFill>
              <a:round/>
            </a:ln>
            <a:effectLst/>
          </c:spPr>
          <c:marker>
            <c:symbol val="none"/>
          </c:marker>
          <c:xVal>
            <c:numRef>
              <c:f>'ePIC Thermal Mass - UPDATE'!$D$25:$D$42</c:f>
              <c:numCache>
                <c:formatCode>0.000</c:formatCode>
                <c:ptCount val="18"/>
                <c:pt idx="0" formatCode="General">
                  <c:v>0</c:v>
                </c:pt>
                <c:pt idx="1">
                  <c:v>7.0000000000000001E-3</c:v>
                </c:pt>
                <c:pt idx="2">
                  <c:v>0.10700000000000001</c:v>
                </c:pt>
                <c:pt idx="3">
                  <c:v>0.11400000000000002</c:v>
                </c:pt>
                <c:pt idx="4">
                  <c:v>0.21400000000000002</c:v>
                </c:pt>
                <c:pt idx="5">
                  <c:v>0.22100000000000003</c:v>
                </c:pt>
                <c:pt idx="6">
                  <c:v>0.32100000000000006</c:v>
                </c:pt>
                <c:pt idx="7">
                  <c:v>0.32800000000000007</c:v>
                </c:pt>
                <c:pt idx="8">
                  <c:v>0.42800000000000005</c:v>
                </c:pt>
                <c:pt idx="9">
                  <c:v>0.43500000000000005</c:v>
                </c:pt>
                <c:pt idx="10">
                  <c:v>0.53500000000000003</c:v>
                </c:pt>
                <c:pt idx="11">
                  <c:v>0.54200000000000004</c:v>
                </c:pt>
                <c:pt idx="12">
                  <c:v>0.64200000000000002</c:v>
                </c:pt>
                <c:pt idx="13">
                  <c:v>0.64900000000000002</c:v>
                </c:pt>
                <c:pt idx="14">
                  <c:v>0.749</c:v>
                </c:pt>
                <c:pt idx="15">
                  <c:v>0.75600000000000001</c:v>
                </c:pt>
                <c:pt idx="16">
                  <c:v>0.85599999999999998</c:v>
                </c:pt>
                <c:pt idx="17">
                  <c:v>0.86299999999999999</c:v>
                </c:pt>
              </c:numCache>
            </c:numRef>
          </c:xVal>
          <c:yVal>
            <c:numRef>
              <c:f>'ePIC Thermal Mass - UPDATE'!$E$25:$E$42</c:f>
              <c:numCache>
                <c:formatCode>0.00</c:formatCode>
                <c:ptCount val="18"/>
                <c:pt idx="0" formatCode="General">
                  <c:v>293</c:v>
                </c:pt>
                <c:pt idx="1">
                  <c:v>293.28979255403999</c:v>
                </c:pt>
                <c:pt idx="2" formatCode="General">
                  <c:v>294.11777127986858</c:v>
                </c:pt>
                <c:pt idx="3">
                  <c:v>294.41511624274676</c:v>
                </c:pt>
                <c:pt idx="4" formatCode="General">
                  <c:v>295.25132063308968</c:v>
                </c:pt>
                <c:pt idx="5">
                  <c:v>295.56231946398424</c:v>
                </c:pt>
                <c:pt idx="6" formatCode="General">
                  <c:v>296.42320014594128</c:v>
                </c:pt>
                <c:pt idx="7">
                  <c:v>296.74979568634711</c:v>
                </c:pt>
                <c:pt idx="8" formatCode="General">
                  <c:v>297.63942059988034</c:v>
                </c:pt>
                <c:pt idx="9">
                  <c:v>297.98279630436321</c:v>
                </c:pt>
                <c:pt idx="10" formatCode="General">
                  <c:v>298.90288839972817</c:v>
                </c:pt>
                <c:pt idx="11">
                  <c:v>299.26413516825494</c:v>
                </c:pt>
                <c:pt idx="12" formatCode="General">
                  <c:v>300.21600083804168</c:v>
                </c:pt>
                <c:pt idx="13">
                  <c:v>300.59625410146384</c:v>
                </c:pt>
                <c:pt idx="14" formatCode="General">
                  <c:v>301.58116204617789</c:v>
                </c:pt>
                <c:pt idx="15">
                  <c:v>301.98163485468103</c:v>
                </c:pt>
                <c:pt idx="16" formatCode="General">
                  <c:v>303.00089391900434</c:v>
                </c:pt>
              </c:numCache>
            </c:numRef>
          </c:yVal>
          <c:smooth val="0"/>
          <c:extLst>
            <c:ext xmlns:c16="http://schemas.microsoft.com/office/drawing/2014/chart" uri="{C3380CC4-5D6E-409C-BE32-E72D297353CC}">
              <c16:uniqueId val="{00000000-D567-4524-9852-4231877F8E32}"/>
            </c:ext>
          </c:extLst>
        </c:ser>
        <c:ser>
          <c:idx val="1"/>
          <c:order val="1"/>
          <c:tx>
            <c:v>ASIC</c:v>
          </c:tx>
          <c:spPr>
            <a:ln w="25400" cap="rnd">
              <a:noFill/>
              <a:round/>
            </a:ln>
            <a:effectLst/>
          </c:spPr>
          <c:marker>
            <c:symbol val="circle"/>
            <c:size val="5"/>
            <c:spPr>
              <a:solidFill>
                <a:schemeClr val="accent2"/>
              </a:solidFill>
              <a:ln w="25400">
                <a:solidFill>
                  <a:schemeClr val="accent2"/>
                </a:solidFill>
              </a:ln>
              <a:effectLst/>
            </c:spPr>
          </c:marker>
          <c:xVal>
            <c:numRef>
              <c:f>('ePIC Thermal Mass - UPDATE'!$D$25,'ePIC Thermal Mass - UPDATE'!$D$27,'ePIC Thermal Mass - UPDATE'!$D$29,'ePIC Thermal Mass - UPDATE'!$D$31,'ePIC Thermal Mass - UPDATE'!$D$33,'ePIC Thermal Mass - UPDATE'!$D$35,'ePIC Thermal Mass - UPDATE'!$D$37,'ePIC Thermal Mass - UPDATE'!$D$39,'ePIC Thermal Mass - UPDATE'!$D$41)</c:f>
              <c:numCache>
                <c:formatCode>0.000</c:formatCode>
                <c:ptCount val="9"/>
                <c:pt idx="0" formatCode="General">
                  <c:v>0</c:v>
                </c:pt>
                <c:pt idx="1">
                  <c:v>0.10700000000000001</c:v>
                </c:pt>
                <c:pt idx="2">
                  <c:v>0.21400000000000002</c:v>
                </c:pt>
                <c:pt idx="3">
                  <c:v>0.32100000000000006</c:v>
                </c:pt>
                <c:pt idx="4">
                  <c:v>0.42800000000000005</c:v>
                </c:pt>
                <c:pt idx="5">
                  <c:v>0.53500000000000003</c:v>
                </c:pt>
                <c:pt idx="6">
                  <c:v>0.64200000000000002</c:v>
                </c:pt>
                <c:pt idx="7">
                  <c:v>0.749</c:v>
                </c:pt>
                <c:pt idx="8">
                  <c:v>0.85599999999999998</c:v>
                </c:pt>
              </c:numCache>
            </c:numRef>
          </c:xVal>
          <c:yVal>
            <c:numRef>
              <c:f>('ePIC Thermal Mass - UPDATE'!$F$25,'ePIC Thermal Mass - UPDATE'!$F$27,'ePIC Thermal Mass - UPDATE'!$F$29,'ePIC Thermal Mass - UPDATE'!$F$31,'ePIC Thermal Mass - UPDATE'!$F$33,'ePIC Thermal Mass - UPDATE'!$F$35,'ePIC Thermal Mass - UPDATE'!$F$37,'ePIC Thermal Mass - UPDATE'!$F$39,'ePIC Thermal Mass - UPDATE'!$F$41)</c:f>
              <c:numCache>
                <c:formatCode>0.00</c:formatCode>
                <c:ptCount val="9"/>
                <c:pt idx="0">
                  <c:v>305.55029894094633</c:v>
                </c:pt>
                <c:pt idx="1">
                  <c:v>306.99514897878043</c:v>
                </c:pt>
                <c:pt idx="2">
                  <c:v>308.72001830526244</c:v>
                </c:pt>
                <c:pt idx="3">
                  <c:v>310.56735812284785</c:v>
                </c:pt>
                <c:pt idx="4">
                  <c:v>312.51029178079784</c:v>
                </c:pt>
                <c:pt idx="5">
                  <c:v>314.54771734117884</c:v>
                </c:pt>
                <c:pt idx="6">
                  <c:v>316.68396063441378</c:v>
                </c:pt>
                <c:pt idx="7">
                  <c:v>318.92478732007129</c:v>
                </c:pt>
              </c:numCache>
            </c:numRef>
          </c:yVal>
          <c:smooth val="0"/>
          <c:extLst>
            <c:ext xmlns:c16="http://schemas.microsoft.com/office/drawing/2014/chart" uri="{C3380CC4-5D6E-409C-BE32-E72D297353CC}">
              <c16:uniqueId val="{00000001-D567-4524-9852-4231877F8E32}"/>
            </c:ext>
          </c:extLst>
        </c:ser>
        <c:ser>
          <c:idx val="2"/>
          <c:order val="2"/>
          <c:tx>
            <c:v>LEC</c:v>
          </c:tx>
          <c:spPr>
            <a:ln w="25400" cap="rnd">
              <a:noFill/>
              <a:round/>
            </a:ln>
            <a:effectLst/>
          </c:spPr>
          <c:marker>
            <c:symbol val="circle"/>
            <c:size val="5"/>
            <c:spPr>
              <a:solidFill>
                <a:schemeClr val="accent3"/>
              </a:solidFill>
              <a:ln w="25400">
                <a:solidFill>
                  <a:schemeClr val="accent3"/>
                </a:solidFill>
              </a:ln>
              <a:effectLst/>
            </c:spPr>
          </c:marker>
          <c:xVal>
            <c:numRef>
              <c:f>('ePIC Thermal Mass - UPDATE'!$D$26,'ePIC Thermal Mass - UPDATE'!$D$28,'ePIC Thermal Mass - UPDATE'!$D$30,'ePIC Thermal Mass - UPDATE'!$D$32,'ePIC Thermal Mass - UPDATE'!$D$34,'ePIC Thermal Mass - UPDATE'!$D$36,'ePIC Thermal Mass - UPDATE'!$D$38,'ePIC Thermal Mass - UPDATE'!$D$40,'ePIC Thermal Mass - UPDATE'!$D$42)</c:f>
              <c:numCache>
                <c:formatCode>0.000</c:formatCode>
                <c:ptCount val="9"/>
                <c:pt idx="0">
                  <c:v>7.0000000000000001E-3</c:v>
                </c:pt>
                <c:pt idx="1">
                  <c:v>0.11400000000000002</c:v>
                </c:pt>
                <c:pt idx="2">
                  <c:v>0.22100000000000003</c:v>
                </c:pt>
                <c:pt idx="3">
                  <c:v>0.32800000000000007</c:v>
                </c:pt>
                <c:pt idx="4">
                  <c:v>0.43500000000000005</c:v>
                </c:pt>
                <c:pt idx="5">
                  <c:v>0.54200000000000004</c:v>
                </c:pt>
                <c:pt idx="6">
                  <c:v>0.64900000000000002</c:v>
                </c:pt>
                <c:pt idx="7">
                  <c:v>0.75600000000000001</c:v>
                </c:pt>
                <c:pt idx="8">
                  <c:v>0.86299999999999999</c:v>
                </c:pt>
              </c:numCache>
            </c:numRef>
          </c:xVal>
          <c:yVal>
            <c:numRef>
              <c:f>('ePIC Thermal Mass - UPDATE'!$F$26,'ePIC Thermal Mass - UPDATE'!$F$28,'ePIC Thermal Mass - UPDATE'!$F$30,'ePIC Thermal Mass - UPDATE'!$F$32,'ePIC Thermal Mass - UPDATE'!$F$34,'ePIC Thermal Mass - UPDATE'!$F$36,'ePIC Thermal Mass - UPDATE'!$F$38,'ePIC Thermal Mass - UPDATE'!$F$40,'ePIC Thermal Mass - UPDATE'!$F$42)</c:f>
              <c:numCache>
                <c:formatCode>0.00</c:formatCode>
                <c:ptCount val="9"/>
                <c:pt idx="0">
                  <c:v>300.52906300559385</c:v>
                </c:pt>
                <c:pt idx="1">
                  <c:v>301.75633138683179</c:v>
                </c:pt>
                <c:pt idx="2">
                  <c:v>303.11108816260077</c:v>
                </c:pt>
                <c:pt idx="3">
                  <c:v>304.52715408091069</c:v>
                </c:pt>
                <c:pt idx="4">
                  <c:v>305.99861152843317</c:v>
                </c:pt>
                <c:pt idx="5">
                  <c:v>307.52730029733021</c:v>
                </c:pt>
                <c:pt idx="6">
                  <c:v>309.11594929114796</c:v>
                </c:pt>
                <c:pt idx="7">
                  <c:v>310.76745450897931</c:v>
                </c:pt>
              </c:numCache>
            </c:numRef>
          </c:yVal>
          <c:smooth val="0"/>
          <c:extLst>
            <c:ext xmlns:c16="http://schemas.microsoft.com/office/drawing/2014/chart" uri="{C3380CC4-5D6E-409C-BE32-E72D297353CC}">
              <c16:uniqueId val="{00000002-D567-4524-9852-4231877F8E32}"/>
            </c:ext>
          </c:extLst>
        </c:ser>
        <c:dLbls>
          <c:showLegendKey val="0"/>
          <c:showVal val="0"/>
          <c:showCatName val="0"/>
          <c:showSerName val="0"/>
          <c:showPercent val="0"/>
          <c:showBubbleSize val="0"/>
        </c:dLbls>
        <c:axId val="1118975488"/>
        <c:axId val="1118988928"/>
      </c:scatterChart>
      <c:valAx>
        <c:axId val="1118975488"/>
        <c:scaling>
          <c:orientation val="minMax"/>
          <c:max val="0.85000000000000009"/>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dirty="0"/>
                  <a:t>Distance Along L4 Stave (m)</a:t>
                </a:r>
              </a:p>
            </c:rich>
          </c:tx>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118988928"/>
        <c:crosses val="autoZero"/>
        <c:crossBetween val="midCat"/>
        <c:majorUnit val="0.2"/>
      </c:valAx>
      <c:valAx>
        <c:axId val="11189889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a:t>Temp (K)</a:t>
                </a:r>
              </a:p>
            </c:rich>
          </c:tx>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118975488"/>
        <c:crosses val="autoZero"/>
        <c:crossBetween val="midCat"/>
      </c:valAx>
      <c:spPr>
        <a:noFill/>
        <a:ln>
          <a:noFill/>
        </a:ln>
        <a:effectLst/>
      </c:spPr>
    </c:plotArea>
    <c:legend>
      <c:legendPos val="r"/>
      <c:layout>
        <c:manualLayout>
          <c:xMode val="edge"/>
          <c:yMode val="edge"/>
          <c:x val="0.18697408616439942"/>
          <c:y val="0.14810669380932012"/>
          <c:w val="0.19588705052632741"/>
          <c:h val="0.19696857154984115"/>
        </c:manualLayout>
      </c:layout>
      <c:overlay val="0"/>
      <c:spPr>
        <a:solidFill>
          <a:schemeClr val="bg1"/>
        </a:solidFill>
        <a:ln>
          <a:solidFill>
            <a:schemeClr val="accent1"/>
          </a:solid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Maximum Deflection </a:t>
            </a:r>
          </a:p>
          <a:p>
            <a:pPr>
              <a:defRPr/>
            </a:pPr>
            <a:r>
              <a:rPr lang="en-US" dirty="0"/>
              <a:t>(1000 Pa</a:t>
            </a:r>
            <a:r>
              <a:rPr lang="en-US" baseline="0" dirty="0"/>
              <a:t> Internal Pressure)</a:t>
            </a:r>
            <a:endParaRPr lang="en-US" dirty="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1"/>
          <c:order val="0"/>
          <c:tx>
            <c:strRef>
              <c:f>Sheet1!$D$2</c:f>
              <c:strCache>
                <c:ptCount val="1"/>
                <c:pt idx="0">
                  <c:v>First Mode</c:v>
                </c:pt>
              </c:strCache>
            </c:strRef>
          </c:tx>
          <c:spPr>
            <a:ln w="25400" cap="rnd">
              <a:noFill/>
              <a:round/>
            </a:ln>
            <a:effectLst/>
          </c:spPr>
          <c:marker>
            <c:symbol val="circle"/>
            <c:size val="5"/>
            <c:spPr>
              <a:solidFill>
                <a:schemeClr val="accent2"/>
              </a:solidFill>
              <a:ln w="9525">
                <a:solidFill>
                  <a:schemeClr val="accent2"/>
                </a:solidFill>
              </a:ln>
              <a:effectLst/>
            </c:spPr>
          </c:marker>
          <c:xVal>
            <c:numRef>
              <c:f>Sheet1!$C$3:$C$14</c:f>
              <c:numCache>
                <c:formatCode>General</c:formatCode>
                <c:ptCount val="12"/>
                <c:pt idx="0">
                  <c:v>0.05</c:v>
                </c:pt>
                <c:pt idx="1">
                  <c:v>0.1</c:v>
                </c:pt>
                <c:pt idx="2">
                  <c:v>0.2</c:v>
                </c:pt>
                <c:pt idx="3">
                  <c:v>0.3</c:v>
                </c:pt>
                <c:pt idx="4">
                  <c:v>0.5</c:v>
                </c:pt>
                <c:pt idx="5">
                  <c:v>1</c:v>
                </c:pt>
                <c:pt idx="6">
                  <c:v>1.5</c:v>
                </c:pt>
                <c:pt idx="7">
                  <c:v>2</c:v>
                </c:pt>
                <c:pt idx="8">
                  <c:v>10</c:v>
                </c:pt>
                <c:pt idx="9">
                  <c:v>100</c:v>
                </c:pt>
                <c:pt idx="10">
                  <c:v>1000</c:v>
                </c:pt>
                <c:pt idx="11">
                  <c:v>10000</c:v>
                </c:pt>
              </c:numCache>
            </c:numRef>
          </c:xVal>
          <c:yVal>
            <c:numRef>
              <c:f>Sheet1!$G$3:$G$14</c:f>
              <c:numCache>
                <c:formatCode>0.00E+00</c:formatCode>
                <c:ptCount val="12"/>
                <c:pt idx="0">
                  <c:v>1.3309530624139399E-4</c:v>
                </c:pt>
                <c:pt idx="1">
                  <c:v>5.3526954101842104E-4</c:v>
                </c:pt>
                <c:pt idx="2">
                  <c:v>2.1208983266586901E-3</c:v>
                </c:pt>
                <c:pt idx="3">
                  <c:v>4.7160175956673499E-3</c:v>
                </c:pt>
                <c:pt idx="4">
                  <c:v>1.26585478911985E-2</c:v>
                </c:pt>
                <c:pt idx="5">
                  <c:v>4.3821280032782302E-2</c:v>
                </c:pt>
                <c:pt idx="6">
                  <c:v>7.9490939416657094E-2</c:v>
                </c:pt>
                <c:pt idx="7">
                  <c:v>0.111111770632596</c:v>
                </c:pt>
                <c:pt idx="8">
                  <c:v>0.21876502531963099</c:v>
                </c:pt>
                <c:pt idx="9">
                  <c:v>0.227904999530299</c:v>
                </c:pt>
                <c:pt idx="10">
                  <c:v>0.228000528341126</c:v>
                </c:pt>
                <c:pt idx="11">
                  <c:v>0.22800129954748699</c:v>
                </c:pt>
              </c:numCache>
            </c:numRef>
          </c:yVal>
          <c:smooth val="0"/>
          <c:extLst>
            <c:ext xmlns:c16="http://schemas.microsoft.com/office/drawing/2014/chart" uri="{C3380CC4-5D6E-409C-BE32-E72D297353CC}">
              <c16:uniqueId val="{00000000-CC7D-4FB1-9B75-D5BFF134257A}"/>
            </c:ext>
          </c:extLst>
        </c:ser>
        <c:dLbls>
          <c:showLegendKey val="0"/>
          <c:showVal val="0"/>
          <c:showCatName val="0"/>
          <c:showSerName val="0"/>
          <c:showPercent val="0"/>
          <c:showBubbleSize val="0"/>
        </c:dLbls>
        <c:axId val="480717640"/>
        <c:axId val="480717968"/>
      </c:scatterChart>
      <c:valAx>
        <c:axId val="480717640"/>
        <c:scaling>
          <c:logBase val="10"/>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dirty="0"/>
                  <a:t>Sensor Curvature Diameter (m)</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80717968"/>
        <c:crosses val="autoZero"/>
        <c:crossBetween val="midCat"/>
      </c:valAx>
      <c:valAx>
        <c:axId val="480717968"/>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Maximum Deflection (mm)</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80717640"/>
        <c:crossesAt val="1.0000000000000002E-3"/>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A48294-1B3F-46C7-8501-273AD7D79B4F}" type="datetimeFigureOut">
              <a:rPr lang="en-GB" smtClean="0"/>
              <a:t>18/11/2024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3F2F4C-E58C-4CCD-AFD6-611CFE2E222D}" type="slidenum">
              <a:rPr lang="en-GB" smtClean="0"/>
              <a:t>‹#›</a:t>
            </a:fld>
            <a:endParaRPr lang="en-GB"/>
          </a:p>
        </p:txBody>
      </p:sp>
    </p:spTree>
    <p:extLst>
      <p:ext uri="{BB962C8B-B14F-4D97-AF65-F5344CB8AC3E}">
        <p14:creationId xmlns:p14="http://schemas.microsoft.com/office/powerpoint/2010/main" val="3384071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Sensor modules</a:t>
            </a:r>
            <a:r>
              <a:rPr lang="en-GB" baseline="0" dirty="0"/>
              <a:t> will form an integral part of the pressurised wall of the stave.  We expect that we’ll need quite high flow velocities to cool the sensors which will result in high inlet pressures acting on the stave internal surfaces</a:t>
            </a:r>
          </a:p>
          <a:p>
            <a:endParaRPr lang="en-GB" baseline="0" dirty="0"/>
          </a:p>
          <a:p>
            <a:r>
              <a:rPr lang="en-GB" baseline="0" dirty="0"/>
              <a:t>Having a small curvature to the sensor dramatically reduces deformation due to internal pressure.  The plot shows the sensor surface deformation for a range of curve diameters, our current design has a diameter of 0.18m</a:t>
            </a:r>
            <a:endParaRPr lang="en-GB" dirty="0"/>
          </a:p>
        </p:txBody>
      </p:sp>
      <p:sp>
        <p:nvSpPr>
          <p:cNvPr id="4" name="Slide Number Placeholder 3"/>
          <p:cNvSpPr>
            <a:spLocks noGrp="1"/>
          </p:cNvSpPr>
          <p:nvPr>
            <p:ph type="sldNum" sz="quarter" idx="10"/>
          </p:nvPr>
        </p:nvSpPr>
        <p:spPr/>
        <p:txBody>
          <a:bodyPr/>
          <a:lstStyle/>
          <a:p>
            <a:fld id="{DD39E681-47B6-436A-9BDC-0B04D2D9917D}" type="slidenum">
              <a:rPr lang="en-GB" smtClean="0"/>
              <a:t>20</a:t>
            </a:fld>
            <a:endParaRPr lang="en-GB"/>
          </a:p>
        </p:txBody>
      </p:sp>
    </p:spTree>
    <p:extLst>
      <p:ext uri="{BB962C8B-B14F-4D97-AF65-F5344CB8AC3E}">
        <p14:creationId xmlns:p14="http://schemas.microsoft.com/office/powerpoint/2010/main" val="8818599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57556" y="1508257"/>
            <a:ext cx="9144000" cy="2387600"/>
          </a:xfrm>
        </p:spPr>
        <p:txBody>
          <a:bodyPr anchor="b"/>
          <a:lstStyle>
            <a:lvl1pPr algn="ctr">
              <a:defRPr sz="6000" b="0">
                <a:solidFill>
                  <a:srgbClr val="002060"/>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1557556" y="3987932"/>
            <a:ext cx="9144000" cy="1655762"/>
          </a:xfrm>
        </p:spPr>
        <p:txBody>
          <a:bodyPr/>
          <a:lstStyle>
            <a:lvl1pPr marL="0" indent="0" algn="ctr">
              <a:buNone/>
              <a:defRPr sz="2400">
                <a:solidFill>
                  <a:srgbClr val="00206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grpSp>
        <p:nvGrpSpPr>
          <p:cNvPr id="4" name="Group 3">
            <a:extLst>
              <a:ext uri="{FF2B5EF4-FFF2-40B4-BE49-F238E27FC236}">
                <a16:creationId xmlns:a16="http://schemas.microsoft.com/office/drawing/2014/main" id="{5AFBF77B-003A-4E1A-898E-FBE7F15C7ACD}"/>
              </a:ext>
            </a:extLst>
          </p:cNvPr>
          <p:cNvGrpSpPr/>
          <p:nvPr userDrawn="1"/>
        </p:nvGrpSpPr>
        <p:grpSpPr>
          <a:xfrm>
            <a:off x="-109438" y="5643694"/>
            <a:ext cx="2515109" cy="1440000"/>
            <a:chOff x="-109438" y="5643694"/>
            <a:chExt cx="2515109" cy="1440000"/>
          </a:xfrm>
        </p:grpSpPr>
        <p:pic>
          <p:nvPicPr>
            <p:cNvPr id="5" name="Picture 4">
              <a:extLst>
                <a:ext uri="{FF2B5EF4-FFF2-40B4-BE49-F238E27FC236}">
                  <a16:creationId xmlns:a16="http://schemas.microsoft.com/office/drawing/2014/main" id="{F30356C3-1559-4CEC-9ADF-910395CF29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9438" y="5643694"/>
              <a:ext cx="1839581" cy="1440000"/>
            </a:xfrm>
            <a:prstGeom prst="rect">
              <a:avLst/>
            </a:prstGeom>
          </p:spPr>
        </p:pic>
        <p:sp>
          <p:nvSpPr>
            <p:cNvPr id="6" name="TextBox 5">
              <a:extLst>
                <a:ext uri="{FF2B5EF4-FFF2-40B4-BE49-F238E27FC236}">
                  <a16:creationId xmlns:a16="http://schemas.microsoft.com/office/drawing/2014/main" id="{690A1CDC-2BBF-4AD9-B5B5-2E07FBF48821}"/>
                </a:ext>
              </a:extLst>
            </p:cNvPr>
            <p:cNvSpPr txBox="1"/>
            <p:nvPr/>
          </p:nvSpPr>
          <p:spPr>
            <a:xfrm>
              <a:off x="1441946" y="6014987"/>
              <a:ext cx="963725" cy="738664"/>
            </a:xfrm>
            <a:prstGeom prst="rect">
              <a:avLst/>
            </a:prstGeom>
            <a:noFill/>
          </p:spPr>
          <p:txBody>
            <a:bodyPr wrap="none" rtlCol="0">
              <a:spAutoFit/>
            </a:bodyPr>
            <a:lstStyle/>
            <a:p>
              <a:r>
                <a:rPr lang="en-US" sz="4200" b="1" dirty="0">
                  <a:latin typeface="Arial" panose="020B0604020202020204" pitchFamily="34" charset="0"/>
                  <a:cs typeface="Arial" panose="020B0604020202020204" pitchFamily="34" charset="0"/>
                </a:rPr>
                <a:t>UK</a:t>
              </a:r>
              <a:endParaRPr lang="en-GB" sz="4200" b="1" dirty="0">
                <a:latin typeface="Arial" panose="020B0604020202020204" pitchFamily="34" charset="0"/>
                <a:cs typeface="Arial" panose="020B0604020202020204" pitchFamily="34" charset="0"/>
              </a:endParaRPr>
            </a:p>
          </p:txBody>
        </p:sp>
      </p:grpSp>
      <p:sp>
        <p:nvSpPr>
          <p:cNvPr id="7" name="Slide Number Placeholder 5">
            <a:extLst>
              <a:ext uri="{FF2B5EF4-FFF2-40B4-BE49-F238E27FC236}">
                <a16:creationId xmlns:a16="http://schemas.microsoft.com/office/drawing/2014/main" id="{F7F12490-59CD-452F-B02D-F2D799164001}"/>
              </a:ext>
            </a:extLst>
          </p:cNvPr>
          <p:cNvSpPr>
            <a:spLocks noGrp="1"/>
          </p:cNvSpPr>
          <p:nvPr>
            <p:ph type="sldNum" sz="quarter" idx="12"/>
          </p:nvPr>
        </p:nvSpPr>
        <p:spPr>
          <a:xfrm>
            <a:off x="10813408" y="6356350"/>
            <a:ext cx="662731" cy="296695"/>
          </a:xfrm>
        </p:spPr>
        <p:txBody>
          <a:bodyPr/>
          <a:lstStyle>
            <a:lvl1pPr>
              <a:defRPr sz="2400">
                <a:solidFill>
                  <a:srgbClr val="002060"/>
                </a:solidFill>
              </a:defRPr>
            </a:lvl1pPr>
          </a:lstStyle>
          <a:p>
            <a:fld id="{1CA36EEA-5A28-4A70-BCAC-0B68DA8D366C}" type="slidenum">
              <a:rPr lang="en-GB" smtClean="0"/>
              <a:pPr/>
              <a:t>‹#›</a:t>
            </a:fld>
            <a:endParaRPr lang="en-GB" dirty="0"/>
          </a:p>
        </p:txBody>
      </p:sp>
    </p:spTree>
    <p:extLst>
      <p:ext uri="{BB962C8B-B14F-4D97-AF65-F5344CB8AC3E}">
        <p14:creationId xmlns:p14="http://schemas.microsoft.com/office/powerpoint/2010/main" val="3999567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8561439" cy="743504"/>
          </a:xfrm>
        </p:spPr>
        <p:txBody>
          <a:bodyPr/>
          <a:lstStyle>
            <a:lvl1pPr algn="ctr">
              <a:defRPr b="0">
                <a:solidFill>
                  <a:srgbClr val="002060"/>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838200" y="1440445"/>
            <a:ext cx="10515600" cy="4736518"/>
          </a:xfrm>
        </p:spPr>
        <p:txBody>
          <a:bodyPr/>
          <a:lstStyle>
            <a:lvl1pPr>
              <a:defRPr>
                <a:solidFill>
                  <a:srgbClr val="002060"/>
                </a:solidFill>
                <a:latin typeface="Palatino Linotype" panose="02040502050505030304" pitchFamily="18" charset="0"/>
              </a:defRPr>
            </a:lvl1pPr>
            <a:lvl2pPr>
              <a:defRPr>
                <a:solidFill>
                  <a:srgbClr val="002060"/>
                </a:solidFill>
                <a:latin typeface="Palatino Linotype" panose="02040502050505030304" pitchFamily="18" charset="0"/>
              </a:defRPr>
            </a:lvl2pPr>
            <a:lvl3pPr>
              <a:defRPr>
                <a:solidFill>
                  <a:srgbClr val="002060"/>
                </a:solidFill>
                <a:latin typeface="Palatino Linotype" panose="02040502050505030304" pitchFamily="18" charset="0"/>
              </a:defRPr>
            </a:lvl3pPr>
            <a:lvl4pPr>
              <a:defRPr>
                <a:solidFill>
                  <a:srgbClr val="002060"/>
                </a:solidFill>
                <a:latin typeface="Palatino Linotype" panose="02040502050505030304" pitchFamily="18" charset="0"/>
              </a:defRPr>
            </a:lvl4pPr>
            <a:lvl5pPr>
              <a:defRPr>
                <a:solidFill>
                  <a:srgbClr val="002060"/>
                </a:solidFill>
                <a:latin typeface="Palatino Linotype" panose="020405020505050303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a:xfrm>
            <a:off x="10813408" y="6356350"/>
            <a:ext cx="662731" cy="296695"/>
          </a:xfrm>
        </p:spPr>
        <p:txBody>
          <a:bodyPr/>
          <a:lstStyle>
            <a:lvl1pPr>
              <a:defRPr sz="2400">
                <a:solidFill>
                  <a:srgbClr val="002060"/>
                </a:solidFill>
              </a:defRPr>
            </a:lvl1pPr>
          </a:lstStyle>
          <a:p>
            <a:fld id="{1CA36EEA-5A28-4A70-BCAC-0B68DA8D366C}" type="slidenum">
              <a:rPr lang="en-GB" smtClean="0"/>
              <a:pPr/>
              <a:t>‹#›</a:t>
            </a:fld>
            <a:endParaRPr lang="en-GB" dirty="0"/>
          </a:p>
        </p:txBody>
      </p:sp>
      <p:cxnSp>
        <p:nvCxnSpPr>
          <p:cNvPr id="10" name="Straight Connector 9"/>
          <p:cNvCxnSpPr/>
          <p:nvPr userDrawn="1"/>
        </p:nvCxnSpPr>
        <p:spPr>
          <a:xfrm>
            <a:off x="721453" y="1237683"/>
            <a:ext cx="10754686" cy="0"/>
          </a:xfrm>
          <a:prstGeom prst="line">
            <a:avLst/>
          </a:prstGeom>
          <a:ln w="38100">
            <a:solidFill>
              <a:srgbClr val="28038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721453" y="1313897"/>
            <a:ext cx="10754686" cy="0"/>
          </a:xfrm>
          <a:prstGeom prst="line">
            <a:avLst/>
          </a:prstGeom>
          <a:ln w="38100">
            <a:solidFill>
              <a:srgbClr val="AAE8FC"/>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8E649DFF-E639-4E02-86CC-A533CCEFA814}"/>
              </a:ext>
            </a:extLst>
          </p:cNvPr>
          <p:cNvGrpSpPr/>
          <p:nvPr userDrawn="1"/>
        </p:nvGrpSpPr>
        <p:grpSpPr>
          <a:xfrm>
            <a:off x="9555853" y="16878"/>
            <a:ext cx="2515109" cy="1440000"/>
            <a:chOff x="-109438" y="5643694"/>
            <a:chExt cx="2515109" cy="1440000"/>
          </a:xfrm>
        </p:grpSpPr>
        <p:pic>
          <p:nvPicPr>
            <p:cNvPr id="8" name="Picture 7">
              <a:extLst>
                <a:ext uri="{FF2B5EF4-FFF2-40B4-BE49-F238E27FC236}">
                  <a16:creationId xmlns:a16="http://schemas.microsoft.com/office/drawing/2014/main" id="{A636AF2B-5CDB-4DCA-B86E-19B10986285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9438" y="5643694"/>
              <a:ext cx="1839581" cy="1440000"/>
            </a:xfrm>
            <a:prstGeom prst="rect">
              <a:avLst/>
            </a:prstGeom>
          </p:spPr>
        </p:pic>
        <p:sp>
          <p:nvSpPr>
            <p:cNvPr id="9" name="TextBox 8">
              <a:extLst>
                <a:ext uri="{FF2B5EF4-FFF2-40B4-BE49-F238E27FC236}">
                  <a16:creationId xmlns:a16="http://schemas.microsoft.com/office/drawing/2014/main" id="{9A6F51D6-9453-4ECC-9762-441C75CAD0A1}"/>
                </a:ext>
              </a:extLst>
            </p:cNvPr>
            <p:cNvSpPr txBox="1"/>
            <p:nvPr/>
          </p:nvSpPr>
          <p:spPr>
            <a:xfrm>
              <a:off x="1441946" y="6014987"/>
              <a:ext cx="963725" cy="738664"/>
            </a:xfrm>
            <a:prstGeom prst="rect">
              <a:avLst/>
            </a:prstGeom>
            <a:noFill/>
          </p:spPr>
          <p:txBody>
            <a:bodyPr wrap="none" rtlCol="0">
              <a:spAutoFit/>
            </a:bodyPr>
            <a:lstStyle/>
            <a:p>
              <a:r>
                <a:rPr lang="en-US" sz="4200" b="1" dirty="0">
                  <a:latin typeface="Arial" panose="020B0604020202020204" pitchFamily="34" charset="0"/>
                  <a:cs typeface="Arial" panose="020B0604020202020204" pitchFamily="34" charset="0"/>
                </a:rPr>
                <a:t>UK</a:t>
              </a:r>
              <a:endParaRPr lang="en-GB" sz="42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6687286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3000">
              <a:srgbClr val="FFFFFF"/>
            </a:gs>
            <a:gs pos="0">
              <a:schemeClr val="accent1">
                <a:lumMod val="20000"/>
                <a:lumOff val="80000"/>
              </a:schemeClr>
            </a:gs>
            <a:gs pos="81000">
              <a:srgbClr val="FFFFFF"/>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A36EEA-5A28-4A70-BCAC-0B68DA8D366C}" type="slidenum">
              <a:rPr lang="en-GB" smtClean="0"/>
              <a:t>‹#›</a:t>
            </a:fld>
            <a:endParaRPr lang="en-GB"/>
          </a:p>
        </p:txBody>
      </p:sp>
    </p:spTree>
    <p:extLst>
      <p:ext uri="{BB962C8B-B14F-4D97-AF65-F5344CB8AC3E}">
        <p14:creationId xmlns:p14="http://schemas.microsoft.com/office/powerpoint/2010/main" val="3172587694"/>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31AE1-2945-44BC-A9BF-E5942ABED8FE}"/>
              </a:ext>
            </a:extLst>
          </p:cNvPr>
          <p:cNvSpPr>
            <a:spLocks noGrp="1"/>
          </p:cNvSpPr>
          <p:nvPr>
            <p:ph type="ctrTitle"/>
          </p:nvPr>
        </p:nvSpPr>
        <p:spPr>
          <a:xfrm>
            <a:off x="417249" y="1508257"/>
            <a:ext cx="11008311" cy="2387600"/>
          </a:xfrm>
        </p:spPr>
        <p:txBody>
          <a:bodyPr>
            <a:normAutofit/>
          </a:bodyPr>
          <a:lstStyle/>
          <a:p>
            <a:r>
              <a:rPr lang="en-GB" sz="3200" dirty="0" err="1"/>
              <a:t>ePIC</a:t>
            </a:r>
            <a:r>
              <a:rPr lang="en-GB" sz="3200" dirty="0"/>
              <a:t> Silicon Vertex Tracker</a:t>
            </a:r>
            <a:r>
              <a:rPr lang="en-GB" sz="4400" dirty="0"/>
              <a:t/>
            </a:r>
            <a:br>
              <a:rPr lang="en-GB" sz="4400" dirty="0"/>
            </a:br>
            <a:r>
              <a:rPr lang="en-GB" sz="4400" dirty="0"/>
              <a:t> OB Mechanics and Cooling</a:t>
            </a:r>
          </a:p>
        </p:txBody>
      </p:sp>
      <p:sp>
        <p:nvSpPr>
          <p:cNvPr id="3" name="Subtitle 2">
            <a:extLst>
              <a:ext uri="{FF2B5EF4-FFF2-40B4-BE49-F238E27FC236}">
                <a16:creationId xmlns:a16="http://schemas.microsoft.com/office/drawing/2014/main" id="{F228AB3B-0E14-439C-BFDC-E8B70A282172}"/>
              </a:ext>
            </a:extLst>
          </p:cNvPr>
          <p:cNvSpPr>
            <a:spLocks noGrp="1"/>
          </p:cNvSpPr>
          <p:nvPr>
            <p:ph type="subTitle" idx="1"/>
          </p:nvPr>
        </p:nvSpPr>
        <p:spPr>
          <a:xfrm>
            <a:off x="1557556" y="4403558"/>
            <a:ext cx="9144000" cy="1240136"/>
          </a:xfrm>
        </p:spPr>
        <p:txBody>
          <a:bodyPr/>
          <a:lstStyle/>
          <a:p>
            <a:r>
              <a:rPr lang="en-GB" dirty="0"/>
              <a:t>Adam Huddart </a:t>
            </a:r>
          </a:p>
        </p:txBody>
      </p:sp>
    </p:spTree>
    <p:extLst>
      <p:ext uri="{BB962C8B-B14F-4D97-AF65-F5344CB8AC3E}">
        <p14:creationId xmlns:p14="http://schemas.microsoft.com/office/powerpoint/2010/main" val="952605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2E8B9-416D-9213-F3A3-F6A471B2645A}"/>
              </a:ext>
            </a:extLst>
          </p:cNvPr>
          <p:cNvSpPr>
            <a:spLocks noGrp="1"/>
          </p:cNvSpPr>
          <p:nvPr>
            <p:ph type="title"/>
          </p:nvPr>
        </p:nvSpPr>
        <p:spPr/>
        <p:txBody>
          <a:bodyPr/>
          <a:lstStyle/>
          <a:p>
            <a:r>
              <a:rPr lang="en-GB" dirty="0"/>
              <a:t>Introduction</a:t>
            </a:r>
          </a:p>
        </p:txBody>
      </p:sp>
      <p:sp>
        <p:nvSpPr>
          <p:cNvPr id="3" name="Content Placeholder 2">
            <a:extLst>
              <a:ext uri="{FF2B5EF4-FFF2-40B4-BE49-F238E27FC236}">
                <a16:creationId xmlns:a16="http://schemas.microsoft.com/office/drawing/2014/main" id="{DBCD8E26-F7A7-CD93-229C-3698854A97E9}"/>
              </a:ext>
            </a:extLst>
          </p:cNvPr>
          <p:cNvSpPr>
            <a:spLocks noGrp="1"/>
          </p:cNvSpPr>
          <p:nvPr>
            <p:ph idx="1"/>
          </p:nvPr>
        </p:nvSpPr>
        <p:spPr>
          <a:xfrm>
            <a:off x="525372" y="1440445"/>
            <a:ext cx="7511716" cy="3995851"/>
          </a:xfrm>
        </p:spPr>
        <p:txBody>
          <a:bodyPr>
            <a:normAutofit/>
          </a:bodyPr>
          <a:lstStyle/>
          <a:p>
            <a:r>
              <a:rPr lang="en-GB" sz="2400" dirty="0"/>
              <a:t>L3</a:t>
            </a:r>
          </a:p>
          <a:p>
            <a:pPr lvl="1"/>
            <a:r>
              <a:rPr lang="en-GB" sz="2000" dirty="0"/>
              <a:t>Inner - 23 staves with a (centre of mass) radius of 269 mm</a:t>
            </a:r>
          </a:p>
          <a:p>
            <a:pPr lvl="1"/>
            <a:r>
              <a:rPr lang="en-GB" sz="2000" dirty="0"/>
              <a:t>Outer - 23 staves with a (centre of mass) radius of 275 mm</a:t>
            </a:r>
          </a:p>
          <a:p>
            <a:r>
              <a:rPr lang="en-GB" sz="2400" dirty="0"/>
              <a:t>L4</a:t>
            </a:r>
          </a:p>
          <a:p>
            <a:pPr lvl="1"/>
            <a:r>
              <a:rPr lang="en-GB" sz="2000" dirty="0"/>
              <a:t>Inner - 35 staves with a (centre of mass) radius of 421 mm</a:t>
            </a:r>
          </a:p>
          <a:p>
            <a:pPr lvl="1"/>
            <a:r>
              <a:rPr lang="en-GB" sz="2000" dirty="0"/>
              <a:t>Outer - 35 staves with a (centre of mass) radius of 427 mm</a:t>
            </a:r>
          </a:p>
          <a:p>
            <a:r>
              <a:rPr lang="en-GB" sz="2400" dirty="0"/>
              <a:t>Equal overlap between sensors, overlap set to fit stave within 45-degree cone.</a:t>
            </a:r>
          </a:p>
          <a:p>
            <a:r>
              <a:rPr lang="en-GB" sz="2400" dirty="0"/>
              <a:t>L3 and L4 support structure identical except for difference in length/number of and type of LAS</a:t>
            </a:r>
          </a:p>
        </p:txBody>
      </p:sp>
      <p:sp>
        <p:nvSpPr>
          <p:cNvPr id="4" name="Slide Number Placeholder 3">
            <a:extLst>
              <a:ext uri="{FF2B5EF4-FFF2-40B4-BE49-F238E27FC236}">
                <a16:creationId xmlns:a16="http://schemas.microsoft.com/office/drawing/2014/main" id="{F57670BE-DC1E-BD1A-3B3E-68179895B8E8}"/>
              </a:ext>
            </a:extLst>
          </p:cNvPr>
          <p:cNvSpPr>
            <a:spLocks noGrp="1"/>
          </p:cNvSpPr>
          <p:nvPr>
            <p:ph type="sldNum" sz="quarter" idx="12"/>
          </p:nvPr>
        </p:nvSpPr>
        <p:spPr/>
        <p:txBody>
          <a:bodyPr/>
          <a:lstStyle/>
          <a:p>
            <a:fld id="{1CA36EEA-5A28-4A70-BCAC-0B68DA8D366C}" type="slidenum">
              <a:rPr lang="en-GB" smtClean="0"/>
              <a:pPr/>
              <a:t>2</a:t>
            </a:fld>
            <a:endParaRPr lang="en-GB" dirty="0"/>
          </a:p>
        </p:txBody>
      </p:sp>
      <p:pic>
        <p:nvPicPr>
          <p:cNvPr id="5" name="Content Placeholder 7">
            <a:extLst>
              <a:ext uri="{FF2B5EF4-FFF2-40B4-BE49-F238E27FC236}">
                <a16:creationId xmlns:a16="http://schemas.microsoft.com/office/drawing/2014/main" id="{6906CFAA-4F06-7A2A-25E5-8F2DA5724BBF}"/>
              </a:ext>
            </a:extLst>
          </p:cNvPr>
          <p:cNvPicPr>
            <a:picLocks noChangeAspect="1"/>
          </p:cNvPicPr>
          <p:nvPr/>
        </p:nvPicPr>
        <p:blipFill>
          <a:blip r:embed="rId2">
            <a:extLst>
              <a:ext uri="{28A0092B-C50C-407E-A947-70E740481C1C}">
                <a14:useLocalDpi xmlns:a14="http://schemas.microsoft.com/office/drawing/2010/main" val="0"/>
              </a:ext>
            </a:extLst>
          </a:blip>
          <a:srcRect r="29434"/>
          <a:stretch/>
        </p:blipFill>
        <p:spPr>
          <a:xfrm>
            <a:off x="8386011" y="1440445"/>
            <a:ext cx="3805989" cy="5030309"/>
          </a:xfrm>
          <a:prstGeom prst="rect">
            <a:avLst/>
          </a:prstGeom>
        </p:spPr>
      </p:pic>
      <p:grpSp>
        <p:nvGrpSpPr>
          <p:cNvPr id="6" name="Group 5">
            <a:extLst>
              <a:ext uri="{FF2B5EF4-FFF2-40B4-BE49-F238E27FC236}">
                <a16:creationId xmlns:a16="http://schemas.microsoft.com/office/drawing/2014/main" id="{87293ADC-76B0-F9EF-B730-31BF3D6962CA}"/>
              </a:ext>
            </a:extLst>
          </p:cNvPr>
          <p:cNvGrpSpPr/>
          <p:nvPr/>
        </p:nvGrpSpPr>
        <p:grpSpPr bwMode="auto">
          <a:xfrm>
            <a:off x="854700" y="5398641"/>
            <a:ext cx="7141095" cy="581313"/>
            <a:chOff x="367212" y="5029765"/>
            <a:chExt cx="7981224" cy="649703"/>
          </a:xfrm>
        </p:grpSpPr>
        <p:pic>
          <p:nvPicPr>
            <p:cNvPr id="7" name="Picture 6">
              <a:extLst>
                <a:ext uri="{FF2B5EF4-FFF2-40B4-BE49-F238E27FC236}">
                  <a16:creationId xmlns:a16="http://schemas.microsoft.com/office/drawing/2014/main" id="{AA24B12F-85E5-42F0-78A6-94D4E76405A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367212" y="5429096"/>
              <a:ext cx="7981224" cy="250372"/>
            </a:xfrm>
            <a:prstGeom prst="rect">
              <a:avLst/>
            </a:prstGeom>
          </p:spPr>
        </p:pic>
        <p:sp>
          <p:nvSpPr>
            <p:cNvPr id="8" name="TextBox 10">
              <a:extLst>
                <a:ext uri="{FF2B5EF4-FFF2-40B4-BE49-F238E27FC236}">
                  <a16:creationId xmlns:a16="http://schemas.microsoft.com/office/drawing/2014/main" id="{938350B8-49BD-B605-288B-74CABECEA7B9}"/>
                </a:ext>
              </a:extLst>
            </p:cNvPr>
            <p:cNvSpPr txBox="1"/>
            <p:nvPr/>
          </p:nvSpPr>
          <p:spPr bwMode="auto">
            <a:xfrm>
              <a:off x="2326331" y="5029765"/>
              <a:ext cx="3846081" cy="41278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GB" dirty="0"/>
                <a:t>OB L3 (6RSU segments)</a:t>
              </a:r>
            </a:p>
          </p:txBody>
        </p:sp>
      </p:grpSp>
    </p:spTree>
    <p:extLst>
      <p:ext uri="{BB962C8B-B14F-4D97-AF65-F5344CB8AC3E}">
        <p14:creationId xmlns:p14="http://schemas.microsoft.com/office/powerpoint/2010/main" val="2197631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2E8B9-416D-9213-F3A3-F6A471B2645A}"/>
              </a:ext>
            </a:extLst>
          </p:cNvPr>
          <p:cNvSpPr>
            <a:spLocks noGrp="1"/>
          </p:cNvSpPr>
          <p:nvPr>
            <p:ph type="title"/>
          </p:nvPr>
        </p:nvSpPr>
        <p:spPr/>
        <p:txBody>
          <a:bodyPr/>
          <a:lstStyle/>
          <a:p>
            <a:r>
              <a:rPr lang="en-GB" dirty="0"/>
              <a:t>Introduction</a:t>
            </a:r>
          </a:p>
        </p:txBody>
      </p:sp>
      <p:sp>
        <p:nvSpPr>
          <p:cNvPr id="3" name="Content Placeholder 2">
            <a:extLst>
              <a:ext uri="{FF2B5EF4-FFF2-40B4-BE49-F238E27FC236}">
                <a16:creationId xmlns:a16="http://schemas.microsoft.com/office/drawing/2014/main" id="{DBCD8E26-F7A7-CD93-229C-3698854A97E9}"/>
              </a:ext>
            </a:extLst>
          </p:cNvPr>
          <p:cNvSpPr>
            <a:spLocks noGrp="1"/>
          </p:cNvSpPr>
          <p:nvPr>
            <p:ph idx="1"/>
          </p:nvPr>
        </p:nvSpPr>
        <p:spPr>
          <a:xfrm>
            <a:off x="838200" y="1768641"/>
            <a:ext cx="10515600" cy="4408321"/>
          </a:xfrm>
        </p:spPr>
        <p:txBody>
          <a:bodyPr>
            <a:normAutofit/>
          </a:bodyPr>
          <a:lstStyle/>
          <a:p>
            <a:r>
              <a:rPr lang="en-GB" sz="2000" dirty="0"/>
              <a:t>Stave structure is internally hollow to form channels for coolant airflow</a:t>
            </a:r>
          </a:p>
          <a:p>
            <a:r>
              <a:rPr lang="en-GB" sz="2000" dirty="0"/>
              <a:t>Majority of the stave </a:t>
            </a:r>
            <a:r>
              <a:rPr lang="en-GB" sz="2000" dirty="0" smtClean="0"/>
              <a:t>structure is carbon fibre/foam</a:t>
            </a:r>
          </a:p>
          <a:p>
            <a:pPr lvl="1"/>
            <a:r>
              <a:rPr lang="en-GB" sz="1800" dirty="0" smtClean="0"/>
              <a:t>Assembled </a:t>
            </a:r>
            <a:r>
              <a:rPr lang="en-GB" sz="1800" dirty="0"/>
              <a:t>in a single co-curing operation</a:t>
            </a:r>
          </a:p>
          <a:p>
            <a:pPr lvl="1"/>
            <a:r>
              <a:rPr lang="en-GB" sz="1800" dirty="0"/>
              <a:t>Preform </a:t>
            </a:r>
            <a:r>
              <a:rPr lang="en-GB" sz="1800" dirty="0" smtClean="0"/>
              <a:t>FPC C channel </a:t>
            </a:r>
            <a:r>
              <a:rPr lang="en-GB" sz="1800" dirty="0"/>
              <a:t>and Central I-Beam</a:t>
            </a:r>
          </a:p>
          <a:p>
            <a:pPr lvl="1"/>
            <a:r>
              <a:rPr lang="en-GB" sz="1800" dirty="0"/>
              <a:t>Vacuum bagged in autoclave with removable internal tooling</a:t>
            </a:r>
          </a:p>
          <a:p>
            <a:r>
              <a:rPr lang="en-GB" sz="2000" dirty="0"/>
              <a:t>Sensors are adhesively mounted as “modules” consisting of 2 EIC-LAS, ASICs, Bridge FPC and a Kapton carrier</a:t>
            </a:r>
          </a:p>
          <a:p>
            <a:r>
              <a:rPr lang="en-GB" sz="2000" dirty="0"/>
              <a:t>Focused on L4 </a:t>
            </a:r>
          </a:p>
          <a:p>
            <a:pPr lvl="1"/>
            <a:r>
              <a:rPr lang="en-GB" sz="1800" dirty="0"/>
              <a:t>More difficult in terms of structural and thermal targets.</a:t>
            </a:r>
          </a:p>
          <a:p>
            <a:endParaRPr lang="en-GB" sz="2000" dirty="0"/>
          </a:p>
          <a:p>
            <a:endParaRPr lang="en-GB" sz="2000" dirty="0"/>
          </a:p>
          <a:p>
            <a:endParaRPr lang="en-GB" sz="2400" dirty="0"/>
          </a:p>
        </p:txBody>
      </p:sp>
      <p:sp>
        <p:nvSpPr>
          <p:cNvPr id="4" name="Slide Number Placeholder 3">
            <a:extLst>
              <a:ext uri="{FF2B5EF4-FFF2-40B4-BE49-F238E27FC236}">
                <a16:creationId xmlns:a16="http://schemas.microsoft.com/office/drawing/2014/main" id="{F57670BE-DC1E-BD1A-3B3E-68179895B8E8}"/>
              </a:ext>
            </a:extLst>
          </p:cNvPr>
          <p:cNvSpPr>
            <a:spLocks noGrp="1"/>
          </p:cNvSpPr>
          <p:nvPr>
            <p:ph type="sldNum" sz="quarter" idx="12"/>
          </p:nvPr>
        </p:nvSpPr>
        <p:spPr/>
        <p:txBody>
          <a:bodyPr/>
          <a:lstStyle/>
          <a:p>
            <a:fld id="{1CA36EEA-5A28-4A70-BCAC-0B68DA8D366C}" type="slidenum">
              <a:rPr lang="en-GB" smtClean="0"/>
              <a:pPr/>
              <a:t>3</a:t>
            </a:fld>
            <a:endParaRPr lang="en-GB" dirty="0"/>
          </a:p>
        </p:txBody>
      </p:sp>
      <p:pic>
        <p:nvPicPr>
          <p:cNvPr id="6" name="Picture 5" descr="A close-up of a computer chip&#10;&#10;Description automatically generated">
            <a:extLst>
              <a:ext uri="{FF2B5EF4-FFF2-40B4-BE49-F238E27FC236}">
                <a16:creationId xmlns:a16="http://schemas.microsoft.com/office/drawing/2014/main" id="{22C726CC-7220-106A-9DCB-CD1C8EEBF92E}"/>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5757" t="29355" r="3981" b="35314"/>
          <a:stretch/>
        </p:blipFill>
        <p:spPr>
          <a:xfrm>
            <a:off x="-228600" y="4060483"/>
            <a:ext cx="12420600" cy="2895815"/>
          </a:xfrm>
          <a:prstGeom prst="rect">
            <a:avLst/>
          </a:prstGeom>
        </p:spPr>
      </p:pic>
    </p:spTree>
    <p:extLst>
      <p:ext uri="{BB962C8B-B14F-4D97-AF65-F5344CB8AC3E}">
        <p14:creationId xmlns:p14="http://schemas.microsoft.com/office/powerpoint/2010/main" val="1549855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4DB7D-9AE3-74F5-59A2-6B19AB9D8072}"/>
              </a:ext>
            </a:extLst>
          </p:cNvPr>
          <p:cNvSpPr>
            <a:spLocks noGrp="1"/>
          </p:cNvSpPr>
          <p:nvPr>
            <p:ph type="title"/>
          </p:nvPr>
        </p:nvSpPr>
        <p:spPr/>
        <p:txBody>
          <a:bodyPr>
            <a:normAutofit fontScale="90000"/>
          </a:bodyPr>
          <a:lstStyle/>
          <a:p>
            <a:r>
              <a:rPr lang="en-GB" dirty="0"/>
              <a:t>L3/L4 Stave Structure Overview</a:t>
            </a:r>
          </a:p>
        </p:txBody>
      </p:sp>
      <p:sp>
        <p:nvSpPr>
          <p:cNvPr id="4" name="Slide Number Placeholder 3">
            <a:extLst>
              <a:ext uri="{FF2B5EF4-FFF2-40B4-BE49-F238E27FC236}">
                <a16:creationId xmlns:a16="http://schemas.microsoft.com/office/drawing/2014/main" id="{5B2F053B-F0D8-EFE9-C309-0F876998AF7D}"/>
              </a:ext>
            </a:extLst>
          </p:cNvPr>
          <p:cNvSpPr>
            <a:spLocks noGrp="1"/>
          </p:cNvSpPr>
          <p:nvPr>
            <p:ph type="sldNum" sz="quarter" idx="12"/>
          </p:nvPr>
        </p:nvSpPr>
        <p:spPr>
          <a:xfrm>
            <a:off x="11362045" y="6356350"/>
            <a:ext cx="662731" cy="296695"/>
          </a:xfrm>
        </p:spPr>
        <p:txBody>
          <a:bodyPr/>
          <a:lstStyle/>
          <a:p>
            <a:fld id="{1CA36EEA-5A28-4A70-BCAC-0B68DA8D366C}" type="slidenum">
              <a:rPr lang="en-GB" smtClean="0"/>
              <a:pPr/>
              <a:t>4</a:t>
            </a:fld>
            <a:endParaRPr lang="en-GB" dirty="0"/>
          </a:p>
        </p:txBody>
      </p:sp>
      <p:pic>
        <p:nvPicPr>
          <p:cNvPr id="6" name="Picture 5">
            <a:extLst>
              <a:ext uri="{FF2B5EF4-FFF2-40B4-BE49-F238E27FC236}">
                <a16:creationId xmlns:a16="http://schemas.microsoft.com/office/drawing/2014/main" id="{4A36D81E-2F9E-DB44-EEA2-516E73CBDE06}"/>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t="2022" b="2022"/>
          <a:stretch/>
        </p:blipFill>
        <p:spPr>
          <a:xfrm>
            <a:off x="336259" y="1348382"/>
            <a:ext cx="11309066" cy="5509618"/>
          </a:xfrm>
          <a:prstGeom prst="rect">
            <a:avLst/>
          </a:prstGeom>
        </p:spPr>
      </p:pic>
    </p:spTree>
    <p:extLst>
      <p:ext uri="{BB962C8B-B14F-4D97-AF65-F5344CB8AC3E}">
        <p14:creationId xmlns:p14="http://schemas.microsoft.com/office/powerpoint/2010/main" val="231366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076D8-C392-7CA1-F309-030D0E161242}"/>
              </a:ext>
            </a:extLst>
          </p:cNvPr>
          <p:cNvSpPr>
            <a:spLocks noGrp="1"/>
          </p:cNvSpPr>
          <p:nvPr>
            <p:ph type="title"/>
          </p:nvPr>
        </p:nvSpPr>
        <p:spPr>
          <a:xfrm>
            <a:off x="565484" y="365126"/>
            <a:ext cx="8987590" cy="743504"/>
          </a:xfrm>
        </p:spPr>
        <p:txBody>
          <a:bodyPr>
            <a:noAutofit/>
          </a:bodyPr>
          <a:lstStyle/>
          <a:p>
            <a:r>
              <a:rPr lang="en-GB" sz="3200" dirty="0"/>
              <a:t>Brief Overview of ¼ Stave Prototype</a:t>
            </a:r>
          </a:p>
        </p:txBody>
      </p:sp>
      <p:sp>
        <p:nvSpPr>
          <p:cNvPr id="4" name="Slide Number Placeholder 3">
            <a:extLst>
              <a:ext uri="{FF2B5EF4-FFF2-40B4-BE49-F238E27FC236}">
                <a16:creationId xmlns:a16="http://schemas.microsoft.com/office/drawing/2014/main" id="{E3BDD0FE-0108-392C-C829-1DF2C2E3A3D0}"/>
              </a:ext>
            </a:extLst>
          </p:cNvPr>
          <p:cNvSpPr>
            <a:spLocks noGrp="1"/>
          </p:cNvSpPr>
          <p:nvPr>
            <p:ph type="sldNum" sz="quarter" idx="12"/>
          </p:nvPr>
        </p:nvSpPr>
        <p:spPr/>
        <p:txBody>
          <a:bodyPr/>
          <a:lstStyle/>
          <a:p>
            <a:fld id="{1CA36EEA-5A28-4A70-BCAC-0B68DA8D366C}" type="slidenum">
              <a:rPr lang="en-GB" smtClean="0"/>
              <a:pPr/>
              <a:t>5</a:t>
            </a:fld>
            <a:endParaRPr lang="en-GB" dirty="0"/>
          </a:p>
        </p:txBody>
      </p:sp>
      <p:sp>
        <p:nvSpPr>
          <p:cNvPr id="9" name="Content Placeholder 2">
            <a:extLst>
              <a:ext uri="{FF2B5EF4-FFF2-40B4-BE49-F238E27FC236}">
                <a16:creationId xmlns:a16="http://schemas.microsoft.com/office/drawing/2014/main" id="{88DFD96A-D84F-E8C5-EEF1-03D417698CDE}"/>
              </a:ext>
            </a:extLst>
          </p:cNvPr>
          <p:cNvSpPr txBox="1">
            <a:spLocks/>
          </p:cNvSpPr>
          <p:nvPr/>
        </p:nvSpPr>
        <p:spPr>
          <a:xfrm>
            <a:off x="7645565" y="1527986"/>
            <a:ext cx="4458203" cy="4964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Palatino Linotype" panose="020405020505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Palatino Linotype" panose="020405020505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Palatino Linotype" panose="020405020505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Palatino Linotype" panose="020405020505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Palatino Linotype" panose="020405020505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1/4 of an L4 stave </a:t>
            </a:r>
          </a:p>
          <a:p>
            <a:pPr lvl="1"/>
            <a:r>
              <a:rPr lang="en-GB" sz="2000" dirty="0"/>
              <a:t>One top one bottom module</a:t>
            </a:r>
          </a:p>
          <a:p>
            <a:r>
              <a:rPr lang="en-GB" sz="2400" dirty="0"/>
              <a:t>Preformed I beam and Kapton C Channel FPC Mock-ups</a:t>
            </a:r>
          </a:p>
          <a:p>
            <a:r>
              <a:rPr lang="en-GB" sz="2400" dirty="0"/>
              <a:t>SLA 3D printed end supports</a:t>
            </a:r>
          </a:p>
          <a:p>
            <a:r>
              <a:rPr lang="en-GB" sz="2400" dirty="0"/>
              <a:t>Multipart aluminium internal tooling </a:t>
            </a:r>
          </a:p>
          <a:p>
            <a:r>
              <a:rPr lang="en-GB" sz="2400" dirty="0"/>
              <a:t>2 x 3mm rod runs through end supports, K9 foam cross braces &amp; internal tooling to constrain and align stave components</a:t>
            </a:r>
          </a:p>
        </p:txBody>
      </p:sp>
      <p:pic>
        <p:nvPicPr>
          <p:cNvPr id="10" name="Content Placeholder 5" descr="A close up of a white rectangular object&#10;&#10;Description automatically generated">
            <a:extLst>
              <a:ext uri="{FF2B5EF4-FFF2-40B4-BE49-F238E27FC236}">
                <a16:creationId xmlns:a16="http://schemas.microsoft.com/office/drawing/2014/main" id="{C0573009-FFA9-538B-7F53-81E5BE986297}"/>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l="10924" r="18612"/>
          <a:stretch/>
        </p:blipFill>
        <p:spPr>
          <a:xfrm>
            <a:off x="385011" y="1619250"/>
            <a:ext cx="1268609" cy="4737100"/>
          </a:xfrm>
        </p:spPr>
      </p:pic>
      <p:pic>
        <p:nvPicPr>
          <p:cNvPr id="12" name="Picture 11" descr="A group of metal objects on a yellow table&#10;&#10;Description automatically generated">
            <a:extLst>
              <a:ext uri="{FF2B5EF4-FFF2-40B4-BE49-F238E27FC236}">
                <a16:creationId xmlns:a16="http://schemas.microsoft.com/office/drawing/2014/main" id="{AE9A754F-C292-399C-7285-564D33593AA9}"/>
              </a:ext>
            </a:extLst>
          </p:cNvPr>
          <p:cNvPicPr>
            <a:picLocks noChangeAspect="1"/>
          </p:cNvPicPr>
          <p:nvPr/>
        </p:nvPicPr>
        <p:blipFill rotWithShape="1">
          <a:blip r:embed="rId3">
            <a:extLst>
              <a:ext uri="{28A0092B-C50C-407E-A947-70E740481C1C}">
                <a14:useLocalDpi xmlns:a14="http://schemas.microsoft.com/office/drawing/2010/main" val="0"/>
              </a:ext>
            </a:extLst>
          </a:blip>
          <a:srcRect l="36546" r="8398"/>
          <a:stretch/>
        </p:blipFill>
        <p:spPr>
          <a:xfrm>
            <a:off x="1787759" y="1619250"/>
            <a:ext cx="3051313" cy="4737100"/>
          </a:xfrm>
          <a:prstGeom prst="rect">
            <a:avLst/>
          </a:prstGeom>
        </p:spPr>
      </p:pic>
      <p:pic>
        <p:nvPicPr>
          <p:cNvPr id="13" name="Picture 12" descr="A metal piece of equipment&#10;&#10;Description automatically generated">
            <a:extLst>
              <a:ext uri="{FF2B5EF4-FFF2-40B4-BE49-F238E27FC236}">
                <a16:creationId xmlns:a16="http://schemas.microsoft.com/office/drawing/2014/main" id="{C3DECE84-D052-91BB-E68D-8B90ECC9217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623" r="33712"/>
          <a:stretch/>
        </p:blipFill>
        <p:spPr>
          <a:xfrm>
            <a:off x="4976561" y="1641084"/>
            <a:ext cx="2566332" cy="4738691"/>
          </a:xfrm>
          <a:prstGeom prst="rect">
            <a:avLst/>
          </a:prstGeom>
        </p:spPr>
      </p:pic>
      <p:sp>
        <p:nvSpPr>
          <p:cNvPr id="14" name="TextBox 13">
            <a:extLst>
              <a:ext uri="{FF2B5EF4-FFF2-40B4-BE49-F238E27FC236}">
                <a16:creationId xmlns:a16="http://schemas.microsoft.com/office/drawing/2014/main" id="{2BC2FB34-77DC-2327-3806-1D926D65DEE8}"/>
              </a:ext>
            </a:extLst>
          </p:cNvPr>
          <p:cNvSpPr txBox="1"/>
          <p:nvPr/>
        </p:nvSpPr>
        <p:spPr>
          <a:xfrm>
            <a:off x="272288" y="6377471"/>
            <a:ext cx="1704951" cy="369332"/>
          </a:xfrm>
          <a:prstGeom prst="rect">
            <a:avLst/>
          </a:prstGeom>
          <a:noFill/>
        </p:spPr>
        <p:txBody>
          <a:bodyPr wrap="square" rtlCol="0">
            <a:spAutoFit/>
          </a:bodyPr>
          <a:lstStyle/>
          <a:p>
            <a:r>
              <a:rPr lang="en-GB" dirty="0"/>
              <a:t>Kapton Former</a:t>
            </a:r>
          </a:p>
        </p:txBody>
      </p:sp>
      <p:sp>
        <p:nvSpPr>
          <p:cNvPr id="15" name="TextBox 14">
            <a:extLst>
              <a:ext uri="{FF2B5EF4-FFF2-40B4-BE49-F238E27FC236}">
                <a16:creationId xmlns:a16="http://schemas.microsoft.com/office/drawing/2014/main" id="{1D9BFA9E-D56A-D95B-378F-D082BD007733}"/>
              </a:ext>
            </a:extLst>
          </p:cNvPr>
          <p:cNvSpPr txBox="1"/>
          <p:nvPr/>
        </p:nvSpPr>
        <p:spPr>
          <a:xfrm>
            <a:off x="1896089" y="6385699"/>
            <a:ext cx="3423406" cy="369332"/>
          </a:xfrm>
          <a:prstGeom prst="rect">
            <a:avLst/>
          </a:prstGeom>
          <a:noFill/>
        </p:spPr>
        <p:txBody>
          <a:bodyPr wrap="square" rtlCol="0">
            <a:spAutoFit/>
          </a:bodyPr>
          <a:lstStyle/>
          <a:p>
            <a:r>
              <a:rPr lang="en-GB" dirty="0"/>
              <a:t>Carbon Fibre I-beam Mould</a:t>
            </a:r>
          </a:p>
        </p:txBody>
      </p:sp>
      <p:sp>
        <p:nvSpPr>
          <p:cNvPr id="16" name="TextBox 15">
            <a:extLst>
              <a:ext uri="{FF2B5EF4-FFF2-40B4-BE49-F238E27FC236}">
                <a16:creationId xmlns:a16="http://schemas.microsoft.com/office/drawing/2014/main" id="{BBE37CFD-395A-15CF-ADB2-9DE3DABF69B2}"/>
              </a:ext>
            </a:extLst>
          </p:cNvPr>
          <p:cNvSpPr txBox="1"/>
          <p:nvPr/>
        </p:nvSpPr>
        <p:spPr>
          <a:xfrm>
            <a:off x="4973212" y="6362342"/>
            <a:ext cx="2517255" cy="369332"/>
          </a:xfrm>
          <a:prstGeom prst="rect">
            <a:avLst/>
          </a:prstGeom>
          <a:noFill/>
        </p:spPr>
        <p:txBody>
          <a:bodyPr wrap="square" rtlCol="0">
            <a:spAutoFit/>
          </a:bodyPr>
          <a:lstStyle/>
          <a:p>
            <a:pPr algn="ctr"/>
            <a:r>
              <a:rPr lang="en-GB" dirty="0"/>
              <a:t>Internal Formers</a:t>
            </a:r>
          </a:p>
        </p:txBody>
      </p:sp>
    </p:spTree>
    <p:extLst>
      <p:ext uri="{BB962C8B-B14F-4D97-AF65-F5344CB8AC3E}">
        <p14:creationId xmlns:p14="http://schemas.microsoft.com/office/powerpoint/2010/main" val="3416567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076D8-C392-7CA1-F309-030D0E161242}"/>
              </a:ext>
            </a:extLst>
          </p:cNvPr>
          <p:cNvSpPr>
            <a:spLocks noGrp="1"/>
          </p:cNvSpPr>
          <p:nvPr>
            <p:ph type="title"/>
          </p:nvPr>
        </p:nvSpPr>
        <p:spPr>
          <a:xfrm>
            <a:off x="565484" y="365126"/>
            <a:ext cx="8987590" cy="743504"/>
          </a:xfrm>
        </p:spPr>
        <p:txBody>
          <a:bodyPr>
            <a:noAutofit/>
          </a:bodyPr>
          <a:lstStyle/>
          <a:p>
            <a:r>
              <a:rPr lang="en-GB" sz="3200" dirty="0"/>
              <a:t>Brief Overview of ¼ Stave Prototype</a:t>
            </a:r>
          </a:p>
        </p:txBody>
      </p:sp>
      <p:pic>
        <p:nvPicPr>
          <p:cNvPr id="6" name="Content Placeholder 5" descr="A black rectangular object with silver metal parts on a plastic wrap&#10;&#10;Description automatically generated">
            <a:extLst>
              <a:ext uri="{FF2B5EF4-FFF2-40B4-BE49-F238E27FC236}">
                <a16:creationId xmlns:a16="http://schemas.microsoft.com/office/drawing/2014/main" id="{8CE86203-00E7-7848-2FFE-3C762B5D5A77}"/>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5988" r="32450"/>
          <a:stretch/>
        </p:blipFill>
        <p:spPr>
          <a:xfrm>
            <a:off x="3110164" y="1509208"/>
            <a:ext cx="1949115" cy="5002444"/>
          </a:xfrm>
        </p:spPr>
      </p:pic>
      <p:sp>
        <p:nvSpPr>
          <p:cNvPr id="4" name="Slide Number Placeholder 3">
            <a:extLst>
              <a:ext uri="{FF2B5EF4-FFF2-40B4-BE49-F238E27FC236}">
                <a16:creationId xmlns:a16="http://schemas.microsoft.com/office/drawing/2014/main" id="{E3BDD0FE-0108-392C-C829-1DF2C2E3A3D0}"/>
              </a:ext>
            </a:extLst>
          </p:cNvPr>
          <p:cNvSpPr>
            <a:spLocks noGrp="1"/>
          </p:cNvSpPr>
          <p:nvPr>
            <p:ph type="sldNum" sz="quarter" idx="12"/>
          </p:nvPr>
        </p:nvSpPr>
        <p:spPr/>
        <p:txBody>
          <a:bodyPr/>
          <a:lstStyle/>
          <a:p>
            <a:fld id="{1CA36EEA-5A28-4A70-BCAC-0B68DA8D366C}" type="slidenum">
              <a:rPr lang="en-GB" smtClean="0"/>
              <a:pPr/>
              <a:t>6</a:t>
            </a:fld>
            <a:endParaRPr lang="en-GB" dirty="0"/>
          </a:p>
        </p:txBody>
      </p:sp>
      <p:pic>
        <p:nvPicPr>
          <p:cNvPr id="8" name="Picture 7" descr="A person holding an object&#10;&#10;Description automatically generated">
            <a:extLst>
              <a:ext uri="{FF2B5EF4-FFF2-40B4-BE49-F238E27FC236}">
                <a16:creationId xmlns:a16="http://schemas.microsoft.com/office/drawing/2014/main" id="{681E5454-C7D9-27BC-A359-2C4954AD8A9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729" r="24023"/>
          <a:stretch/>
        </p:blipFill>
        <p:spPr>
          <a:xfrm>
            <a:off x="5443787" y="1490430"/>
            <a:ext cx="2201778" cy="5040000"/>
          </a:xfrm>
          <a:prstGeom prst="rect">
            <a:avLst/>
          </a:prstGeom>
        </p:spPr>
      </p:pic>
      <p:sp>
        <p:nvSpPr>
          <p:cNvPr id="9" name="Content Placeholder 2">
            <a:extLst>
              <a:ext uri="{FF2B5EF4-FFF2-40B4-BE49-F238E27FC236}">
                <a16:creationId xmlns:a16="http://schemas.microsoft.com/office/drawing/2014/main" id="{88DFD96A-D84F-E8C5-EEF1-03D417698CDE}"/>
              </a:ext>
            </a:extLst>
          </p:cNvPr>
          <p:cNvSpPr txBox="1">
            <a:spLocks/>
          </p:cNvSpPr>
          <p:nvPr/>
        </p:nvSpPr>
        <p:spPr>
          <a:xfrm>
            <a:off x="7645565" y="1527986"/>
            <a:ext cx="4458203" cy="4964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Palatino Linotype" panose="020405020505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Palatino Linotype" panose="020405020505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Palatino Linotype" panose="020405020505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Palatino Linotype" panose="020405020505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Palatino Linotype" panose="020405020505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1/4 of an L4 stave </a:t>
            </a:r>
          </a:p>
          <a:p>
            <a:pPr lvl="1"/>
            <a:r>
              <a:rPr lang="en-GB" sz="2000" dirty="0"/>
              <a:t>One top one bottom module</a:t>
            </a:r>
          </a:p>
          <a:p>
            <a:r>
              <a:rPr lang="en-GB" sz="2400" dirty="0"/>
              <a:t>Preformed I beam and Kapton C Channel FPC Mock-ups</a:t>
            </a:r>
          </a:p>
          <a:p>
            <a:r>
              <a:rPr lang="en-GB" sz="2400" dirty="0"/>
              <a:t>SLA 3D printed end supports</a:t>
            </a:r>
          </a:p>
          <a:p>
            <a:r>
              <a:rPr lang="en-GB" sz="2400" dirty="0"/>
              <a:t>Multipart aluminium internal tooling </a:t>
            </a:r>
          </a:p>
          <a:p>
            <a:r>
              <a:rPr lang="en-GB" sz="2400" dirty="0"/>
              <a:t>2 x 3mm rod runs through end supports, K9 foam cross braces &amp; internal tooling to constrain and align stave components</a:t>
            </a:r>
          </a:p>
        </p:txBody>
      </p:sp>
      <p:pic>
        <p:nvPicPr>
          <p:cNvPr id="11" name="Picture 10" descr="A long metal object on a metal surface&#10;&#10;Description automatically generated">
            <a:extLst>
              <a:ext uri="{FF2B5EF4-FFF2-40B4-BE49-F238E27FC236}">
                <a16:creationId xmlns:a16="http://schemas.microsoft.com/office/drawing/2014/main" id="{CCE05A33-370D-4668-1AF1-EFD2D88DA47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127" r="30434"/>
          <a:stretch/>
        </p:blipFill>
        <p:spPr>
          <a:xfrm>
            <a:off x="715861" y="1509208"/>
            <a:ext cx="2057761" cy="5002444"/>
          </a:xfrm>
          <a:prstGeom prst="rect">
            <a:avLst/>
          </a:prstGeom>
        </p:spPr>
      </p:pic>
    </p:spTree>
    <p:extLst>
      <p:ext uri="{BB962C8B-B14F-4D97-AF65-F5344CB8AC3E}">
        <p14:creationId xmlns:p14="http://schemas.microsoft.com/office/powerpoint/2010/main" val="2153207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CCB32-C591-36D3-4890-1A5B6D9746D4}"/>
              </a:ext>
            </a:extLst>
          </p:cNvPr>
          <p:cNvSpPr>
            <a:spLocks noGrp="1"/>
          </p:cNvSpPr>
          <p:nvPr>
            <p:ph type="title"/>
          </p:nvPr>
        </p:nvSpPr>
        <p:spPr/>
        <p:txBody>
          <a:bodyPr/>
          <a:lstStyle/>
          <a:p>
            <a:r>
              <a:rPr lang="en-GB" dirty="0"/>
              <a:t>EIC-LAS Module</a:t>
            </a:r>
          </a:p>
        </p:txBody>
      </p:sp>
      <p:sp>
        <p:nvSpPr>
          <p:cNvPr id="3" name="Content Placeholder 2">
            <a:extLst>
              <a:ext uri="{FF2B5EF4-FFF2-40B4-BE49-F238E27FC236}">
                <a16:creationId xmlns:a16="http://schemas.microsoft.com/office/drawing/2014/main" id="{C3827B0B-C2CD-8931-3AAE-A3C8C432265C}"/>
              </a:ext>
            </a:extLst>
          </p:cNvPr>
          <p:cNvSpPr>
            <a:spLocks noGrp="1"/>
          </p:cNvSpPr>
          <p:nvPr>
            <p:ph idx="1"/>
          </p:nvPr>
        </p:nvSpPr>
        <p:spPr>
          <a:xfrm>
            <a:off x="838200" y="1440445"/>
            <a:ext cx="5844436" cy="4736518"/>
          </a:xfrm>
        </p:spPr>
        <p:txBody>
          <a:bodyPr>
            <a:normAutofit/>
          </a:bodyPr>
          <a:lstStyle/>
          <a:p>
            <a:r>
              <a:rPr lang="en-GB" sz="2400" dirty="0"/>
              <a:t>Module Consists of: </a:t>
            </a:r>
          </a:p>
          <a:p>
            <a:pPr lvl="1"/>
            <a:r>
              <a:rPr lang="en-GB" sz="2000" dirty="0"/>
              <a:t>2 EIC-LAS</a:t>
            </a:r>
          </a:p>
          <a:p>
            <a:pPr lvl="1"/>
            <a:r>
              <a:rPr lang="en-GB" sz="2000" dirty="0"/>
              <a:t>2 ASIC</a:t>
            </a:r>
          </a:p>
          <a:p>
            <a:pPr lvl="1"/>
            <a:r>
              <a:rPr lang="en-GB" sz="2000" dirty="0"/>
              <a:t>Bridge FPC</a:t>
            </a:r>
          </a:p>
          <a:p>
            <a:pPr lvl="1"/>
            <a:r>
              <a:rPr lang="en-GB" sz="2000" dirty="0"/>
              <a:t>Kapton Carrier</a:t>
            </a:r>
          </a:p>
          <a:p>
            <a:endParaRPr lang="en-GB" sz="2400" dirty="0"/>
          </a:p>
          <a:p>
            <a:r>
              <a:rPr lang="en-GB" sz="2400" dirty="0"/>
              <a:t>Modules are assembled on tooling and transferred with sensors held into a curved shape with vacuum tooling</a:t>
            </a:r>
          </a:p>
          <a:p>
            <a:r>
              <a:rPr lang="en-GB" sz="2400" dirty="0"/>
              <a:t>Module transfer tooling will be tested on quarter length stave</a:t>
            </a:r>
          </a:p>
        </p:txBody>
      </p:sp>
      <p:sp>
        <p:nvSpPr>
          <p:cNvPr id="4" name="Slide Number Placeholder 3">
            <a:extLst>
              <a:ext uri="{FF2B5EF4-FFF2-40B4-BE49-F238E27FC236}">
                <a16:creationId xmlns:a16="http://schemas.microsoft.com/office/drawing/2014/main" id="{265BA922-0A7F-E23D-FC54-077F39B02C6A}"/>
              </a:ext>
            </a:extLst>
          </p:cNvPr>
          <p:cNvSpPr>
            <a:spLocks noGrp="1"/>
          </p:cNvSpPr>
          <p:nvPr>
            <p:ph type="sldNum" sz="quarter" idx="12"/>
          </p:nvPr>
        </p:nvSpPr>
        <p:spPr/>
        <p:txBody>
          <a:bodyPr/>
          <a:lstStyle/>
          <a:p>
            <a:fld id="{1CA36EEA-5A28-4A70-BCAC-0B68DA8D366C}" type="slidenum">
              <a:rPr lang="en-GB" smtClean="0"/>
              <a:pPr/>
              <a:t>7</a:t>
            </a:fld>
            <a:endParaRPr lang="en-GB" dirty="0"/>
          </a:p>
        </p:txBody>
      </p:sp>
      <p:pic>
        <p:nvPicPr>
          <p:cNvPr id="6" name="Picture 5">
            <a:extLst>
              <a:ext uri="{FF2B5EF4-FFF2-40B4-BE49-F238E27FC236}">
                <a16:creationId xmlns:a16="http://schemas.microsoft.com/office/drawing/2014/main" id="{099B131F-C189-E01F-6C03-437D309606F1}"/>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569801" y="1440445"/>
            <a:ext cx="5659676" cy="3182605"/>
          </a:xfrm>
          <a:prstGeom prst="rect">
            <a:avLst/>
          </a:prstGeom>
        </p:spPr>
      </p:pic>
    </p:spTree>
    <p:extLst>
      <p:ext uri="{BB962C8B-B14F-4D97-AF65-F5344CB8AC3E}">
        <p14:creationId xmlns:p14="http://schemas.microsoft.com/office/powerpoint/2010/main" val="2685789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21075-1EDF-D532-5D53-592CA36F17E4}"/>
              </a:ext>
            </a:extLst>
          </p:cNvPr>
          <p:cNvSpPr>
            <a:spLocks noGrp="1"/>
          </p:cNvSpPr>
          <p:nvPr>
            <p:ph type="title"/>
          </p:nvPr>
        </p:nvSpPr>
        <p:spPr/>
        <p:txBody>
          <a:bodyPr/>
          <a:lstStyle/>
          <a:p>
            <a:r>
              <a:rPr lang="en-GB" dirty="0"/>
              <a:t>What we Need </a:t>
            </a:r>
            <a:r>
              <a:rPr lang="en-GB" dirty="0" smtClean="0"/>
              <a:t>to Prove</a:t>
            </a:r>
            <a:endParaRPr lang="en-GB" dirty="0"/>
          </a:p>
        </p:txBody>
      </p:sp>
      <p:sp>
        <p:nvSpPr>
          <p:cNvPr id="3" name="Content Placeholder 2">
            <a:extLst>
              <a:ext uri="{FF2B5EF4-FFF2-40B4-BE49-F238E27FC236}">
                <a16:creationId xmlns:a16="http://schemas.microsoft.com/office/drawing/2014/main" id="{85831821-C16F-118D-E251-A4090E3B1C14}"/>
              </a:ext>
            </a:extLst>
          </p:cNvPr>
          <p:cNvSpPr>
            <a:spLocks noGrp="1"/>
          </p:cNvSpPr>
          <p:nvPr>
            <p:ph idx="1"/>
          </p:nvPr>
        </p:nvSpPr>
        <p:spPr>
          <a:xfrm>
            <a:off x="838200" y="1440445"/>
            <a:ext cx="10515600" cy="4977772"/>
          </a:xfrm>
        </p:spPr>
        <p:txBody>
          <a:bodyPr>
            <a:normAutofit/>
          </a:bodyPr>
          <a:lstStyle/>
          <a:p>
            <a:r>
              <a:rPr lang="en-GB" sz="2400" dirty="0"/>
              <a:t>Structure is sufficiently stiff</a:t>
            </a:r>
          </a:p>
          <a:p>
            <a:pPr lvl="1"/>
            <a:r>
              <a:rPr lang="en-GB" sz="2000" dirty="0"/>
              <a:t>Does not vibrate excessively due to internal </a:t>
            </a:r>
            <a:r>
              <a:rPr lang="en-GB" sz="2000" dirty="0" smtClean="0"/>
              <a:t>airflow</a:t>
            </a:r>
            <a:endParaRPr lang="en-GB" sz="2000" dirty="0"/>
          </a:p>
          <a:p>
            <a:pPr lvl="1"/>
            <a:r>
              <a:rPr lang="en-GB" sz="2000" dirty="0"/>
              <a:t>Stave structure must withstand internal pressure requirements</a:t>
            </a:r>
          </a:p>
          <a:p>
            <a:endParaRPr lang="en-GB" sz="2400" dirty="0" smtClean="0"/>
          </a:p>
          <a:p>
            <a:r>
              <a:rPr lang="en-GB" sz="2400" dirty="0" smtClean="0"/>
              <a:t>Electronics </a:t>
            </a:r>
            <a:r>
              <a:rPr lang="en-GB" sz="2400" dirty="0"/>
              <a:t>temperatures stay within their target temperature window</a:t>
            </a:r>
          </a:p>
          <a:p>
            <a:pPr lvl="1"/>
            <a:r>
              <a:rPr lang="en-GB" sz="2000" dirty="0" smtClean="0"/>
              <a:t>FEA and CFD studies have informed prototype stave design</a:t>
            </a:r>
          </a:p>
          <a:p>
            <a:pPr lvl="1"/>
            <a:r>
              <a:rPr lang="en-GB" sz="2000" dirty="0" smtClean="0"/>
              <a:t>For prototype testing we wil</a:t>
            </a:r>
            <a:r>
              <a:rPr lang="en-GB" sz="2000" dirty="0" smtClean="0"/>
              <a:t>l use</a:t>
            </a:r>
            <a:r>
              <a:rPr lang="en-GB" sz="2000" dirty="0" smtClean="0"/>
              <a:t> </a:t>
            </a:r>
            <a:r>
              <a:rPr lang="en-GB" sz="2000" dirty="0"/>
              <a:t>dummy heat loads, measure temperature of LEC &amp; ASIC mock-ups on stave prototypes</a:t>
            </a:r>
          </a:p>
          <a:p>
            <a:endParaRPr lang="en-GB" sz="2400" dirty="0" smtClean="0"/>
          </a:p>
          <a:p>
            <a:r>
              <a:rPr lang="en-GB" sz="2400" dirty="0" smtClean="0"/>
              <a:t>Planned </a:t>
            </a:r>
            <a:r>
              <a:rPr lang="en-GB" sz="2400" dirty="0"/>
              <a:t>manufacturing methods are achievable and resulting assembly is within required dimensional tolerances.</a:t>
            </a:r>
          </a:p>
        </p:txBody>
      </p:sp>
      <p:sp>
        <p:nvSpPr>
          <p:cNvPr id="4" name="Slide Number Placeholder 3">
            <a:extLst>
              <a:ext uri="{FF2B5EF4-FFF2-40B4-BE49-F238E27FC236}">
                <a16:creationId xmlns:a16="http://schemas.microsoft.com/office/drawing/2014/main" id="{42B690A6-E5A5-AA9E-8FC7-ABD3D7CBC9DB}"/>
              </a:ext>
            </a:extLst>
          </p:cNvPr>
          <p:cNvSpPr>
            <a:spLocks noGrp="1"/>
          </p:cNvSpPr>
          <p:nvPr>
            <p:ph type="sldNum" sz="quarter" idx="12"/>
          </p:nvPr>
        </p:nvSpPr>
        <p:spPr/>
        <p:txBody>
          <a:bodyPr/>
          <a:lstStyle/>
          <a:p>
            <a:fld id="{1CA36EEA-5A28-4A70-BCAC-0B68DA8D366C}" type="slidenum">
              <a:rPr lang="en-GB" smtClean="0"/>
              <a:pPr/>
              <a:t>8</a:t>
            </a:fld>
            <a:endParaRPr lang="en-GB" dirty="0"/>
          </a:p>
        </p:txBody>
      </p:sp>
    </p:spTree>
    <p:extLst>
      <p:ext uri="{BB962C8B-B14F-4D97-AF65-F5344CB8AC3E}">
        <p14:creationId xmlns:p14="http://schemas.microsoft.com/office/powerpoint/2010/main" val="2034388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Proving Mechanical Stiffness</a:t>
            </a:r>
            <a:endParaRPr lang="en-GB" dirty="0"/>
          </a:p>
        </p:txBody>
      </p:sp>
      <p:sp>
        <p:nvSpPr>
          <p:cNvPr id="3" name="Content Placeholder 2"/>
          <p:cNvSpPr>
            <a:spLocks noGrp="1"/>
          </p:cNvSpPr>
          <p:nvPr>
            <p:ph idx="1"/>
          </p:nvPr>
        </p:nvSpPr>
        <p:spPr/>
        <p:txBody>
          <a:bodyPr/>
          <a:lstStyle/>
          <a:p>
            <a:r>
              <a:rPr lang="en-GB" dirty="0" smtClean="0"/>
              <a:t>Modal Analysis through FEA</a:t>
            </a:r>
          </a:p>
          <a:p>
            <a:pPr lvl="1"/>
            <a:r>
              <a:rPr lang="en-GB" dirty="0" smtClean="0"/>
              <a:t>Must include the mass and stiffness or all components (and bonding methods) of the stave</a:t>
            </a:r>
          </a:p>
          <a:p>
            <a:pPr lvl="1"/>
            <a:r>
              <a:rPr lang="en-GB" dirty="0" smtClean="0"/>
              <a:t>Target first mode of 100 Hz</a:t>
            </a:r>
          </a:p>
          <a:p>
            <a:pPr lvl="1"/>
            <a:r>
              <a:rPr lang="en-GB" dirty="0" smtClean="0"/>
              <a:t>FEA analysis can be validated using piezo driven vibration table</a:t>
            </a:r>
          </a:p>
          <a:p>
            <a:r>
              <a:rPr lang="en-GB" dirty="0" smtClean="0"/>
              <a:t>Prove pressure capacity of stave through pressure testing</a:t>
            </a:r>
          </a:p>
          <a:p>
            <a:pPr lvl="1"/>
            <a:r>
              <a:rPr lang="en-GB" dirty="0" smtClean="0"/>
              <a:t>Difficult to model/predict adhesive bond strength when surfaces are not rigid.</a:t>
            </a:r>
          </a:p>
          <a:p>
            <a:pPr lvl="1"/>
            <a:endParaRPr lang="en-GB" dirty="0"/>
          </a:p>
          <a:p>
            <a:endParaRPr lang="en-GB" dirty="0"/>
          </a:p>
        </p:txBody>
      </p:sp>
      <p:sp>
        <p:nvSpPr>
          <p:cNvPr id="4" name="Slide Number Placeholder 3"/>
          <p:cNvSpPr>
            <a:spLocks noGrp="1"/>
          </p:cNvSpPr>
          <p:nvPr>
            <p:ph type="sldNum" sz="quarter" idx="12"/>
          </p:nvPr>
        </p:nvSpPr>
        <p:spPr/>
        <p:txBody>
          <a:bodyPr/>
          <a:lstStyle/>
          <a:p>
            <a:fld id="{1CA36EEA-5A28-4A70-BCAC-0B68DA8D366C}" type="slidenum">
              <a:rPr lang="en-GB" smtClean="0"/>
              <a:pPr/>
              <a:t>9</a:t>
            </a:fld>
            <a:endParaRPr lang="en-GB" dirty="0"/>
          </a:p>
        </p:txBody>
      </p:sp>
      <p:pic>
        <p:nvPicPr>
          <p:cNvPr id="5" name="Picture 4"/>
          <p:cNvPicPr>
            <a:picLocks noChangeAspect="1"/>
          </p:cNvPicPr>
          <p:nvPr/>
        </p:nvPicPr>
        <p:blipFill rotWithShape="1">
          <a:blip r:embed="rId2">
            <a:clrChange>
              <a:clrFrom>
                <a:srgbClr val="FFFFFF"/>
              </a:clrFrom>
              <a:clrTo>
                <a:srgbClr val="FFFFFF">
                  <a:alpha val="0"/>
                </a:srgbClr>
              </a:clrTo>
            </a:clrChange>
          </a:blip>
          <a:srcRect l="14789" t="23395" b="49812"/>
          <a:stretch/>
        </p:blipFill>
        <p:spPr>
          <a:xfrm>
            <a:off x="754919" y="4742662"/>
            <a:ext cx="10389854" cy="1550126"/>
          </a:xfrm>
          <a:prstGeom prst="rect">
            <a:avLst/>
          </a:prstGeom>
        </p:spPr>
      </p:pic>
      <p:sp>
        <p:nvSpPr>
          <p:cNvPr id="6" name="TextBox 5"/>
          <p:cNvSpPr txBox="1"/>
          <p:nvPr/>
        </p:nvSpPr>
        <p:spPr>
          <a:xfrm>
            <a:off x="1219200" y="6104712"/>
            <a:ext cx="9527177" cy="369332"/>
          </a:xfrm>
          <a:prstGeom prst="rect">
            <a:avLst/>
          </a:prstGeom>
          <a:noFill/>
        </p:spPr>
        <p:txBody>
          <a:bodyPr wrap="square" rtlCol="0">
            <a:spAutoFit/>
          </a:bodyPr>
          <a:lstStyle/>
          <a:p>
            <a:pPr algn="ctr"/>
            <a:r>
              <a:rPr lang="en-GB" i="1" dirty="0" smtClean="0"/>
              <a:t>Quarter Length Stave FEA – First mode 97 Hz</a:t>
            </a:r>
            <a:endParaRPr lang="en-GB" i="1" dirty="0"/>
          </a:p>
        </p:txBody>
      </p:sp>
    </p:spTree>
    <p:extLst>
      <p:ext uri="{BB962C8B-B14F-4D97-AF65-F5344CB8AC3E}">
        <p14:creationId xmlns:p14="http://schemas.microsoft.com/office/powerpoint/2010/main" val="269475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882D2-B312-4F43-9E34-2A712CD083C6}"/>
              </a:ext>
            </a:extLst>
          </p:cNvPr>
          <p:cNvSpPr>
            <a:spLocks noGrp="1"/>
          </p:cNvSpPr>
          <p:nvPr>
            <p:ph type="title"/>
          </p:nvPr>
        </p:nvSpPr>
        <p:spPr/>
        <p:txBody>
          <a:bodyPr>
            <a:normAutofit fontScale="90000"/>
          </a:bodyPr>
          <a:lstStyle/>
          <a:p>
            <a:r>
              <a:rPr lang="en-US" dirty="0"/>
              <a:t>Quantitative Structural Results</a:t>
            </a:r>
            <a:endParaRPr lang="en-GB" dirty="0"/>
          </a:p>
        </p:txBody>
      </p:sp>
      <p:sp>
        <p:nvSpPr>
          <p:cNvPr id="3" name="Content Placeholder 2">
            <a:extLst>
              <a:ext uri="{FF2B5EF4-FFF2-40B4-BE49-F238E27FC236}">
                <a16:creationId xmlns:a16="http://schemas.microsoft.com/office/drawing/2014/main" id="{DDD5A80D-6316-46CA-A390-99A0B4A1FBB2}"/>
              </a:ext>
            </a:extLst>
          </p:cNvPr>
          <p:cNvSpPr>
            <a:spLocks noGrp="1"/>
          </p:cNvSpPr>
          <p:nvPr>
            <p:ph idx="1"/>
          </p:nvPr>
        </p:nvSpPr>
        <p:spPr/>
        <p:txBody>
          <a:bodyPr/>
          <a:lstStyle/>
          <a:p>
            <a:r>
              <a:rPr lang="en-US" dirty="0"/>
              <a:t>Mass estimate</a:t>
            </a:r>
          </a:p>
          <a:p>
            <a:endParaRPr lang="en-US" dirty="0"/>
          </a:p>
          <a:p>
            <a:endParaRPr lang="en-US" dirty="0"/>
          </a:p>
          <a:p>
            <a:endParaRPr lang="en-US" dirty="0"/>
          </a:p>
          <a:p>
            <a:endParaRPr lang="en-US" dirty="0"/>
          </a:p>
          <a:p>
            <a:r>
              <a:rPr lang="en-US" dirty="0"/>
              <a:t>3pt bend test</a:t>
            </a:r>
            <a:endParaRPr lang="en-GB" dirty="0"/>
          </a:p>
        </p:txBody>
      </p:sp>
      <p:sp>
        <p:nvSpPr>
          <p:cNvPr id="4" name="Slide Number Placeholder 3">
            <a:extLst>
              <a:ext uri="{FF2B5EF4-FFF2-40B4-BE49-F238E27FC236}">
                <a16:creationId xmlns:a16="http://schemas.microsoft.com/office/drawing/2014/main" id="{B7F5DDD5-EA68-4DFB-925F-CDA36F6B44D8}"/>
              </a:ext>
            </a:extLst>
          </p:cNvPr>
          <p:cNvSpPr>
            <a:spLocks noGrp="1"/>
          </p:cNvSpPr>
          <p:nvPr>
            <p:ph type="sldNum" sz="quarter" idx="12"/>
          </p:nvPr>
        </p:nvSpPr>
        <p:spPr/>
        <p:txBody>
          <a:bodyPr/>
          <a:lstStyle/>
          <a:p>
            <a:fld id="{1CA36EEA-5A28-4A70-BCAC-0B68DA8D366C}" type="slidenum">
              <a:rPr lang="en-GB" smtClean="0"/>
              <a:pPr/>
              <a:t>10</a:t>
            </a:fld>
            <a:endParaRPr lang="en-GB" dirty="0"/>
          </a:p>
        </p:txBody>
      </p:sp>
      <p:pic>
        <p:nvPicPr>
          <p:cNvPr id="5" name="Picture 4">
            <a:extLst>
              <a:ext uri="{FF2B5EF4-FFF2-40B4-BE49-F238E27FC236}">
                <a16:creationId xmlns:a16="http://schemas.microsoft.com/office/drawing/2014/main" id="{FF18BB79-ED88-4629-97BC-9C894FAEED11}"/>
              </a:ext>
            </a:extLst>
          </p:cNvPr>
          <p:cNvPicPr>
            <a:picLocks noChangeAspect="1"/>
          </p:cNvPicPr>
          <p:nvPr/>
        </p:nvPicPr>
        <p:blipFill>
          <a:blip r:embed="rId2"/>
          <a:stretch>
            <a:fillRect/>
          </a:stretch>
        </p:blipFill>
        <p:spPr>
          <a:xfrm>
            <a:off x="1040985" y="1986356"/>
            <a:ext cx="7383362" cy="1920184"/>
          </a:xfrm>
          <a:prstGeom prst="rect">
            <a:avLst/>
          </a:prstGeom>
        </p:spPr>
      </p:pic>
      <p:sp>
        <p:nvSpPr>
          <p:cNvPr id="6" name="TextBox 5">
            <a:extLst>
              <a:ext uri="{FF2B5EF4-FFF2-40B4-BE49-F238E27FC236}">
                <a16:creationId xmlns:a16="http://schemas.microsoft.com/office/drawing/2014/main" id="{EA188422-56C3-4CC6-BFC0-EC9C2BD3BE2C}"/>
              </a:ext>
            </a:extLst>
          </p:cNvPr>
          <p:cNvSpPr txBox="1"/>
          <p:nvPr/>
        </p:nvSpPr>
        <p:spPr>
          <a:xfrm>
            <a:off x="8576441" y="2633870"/>
            <a:ext cx="2568332" cy="461665"/>
          </a:xfrm>
          <a:prstGeom prst="rect">
            <a:avLst/>
          </a:prstGeom>
          <a:noFill/>
        </p:spPr>
        <p:txBody>
          <a:bodyPr wrap="none" rtlCol="0">
            <a:spAutoFit/>
          </a:bodyPr>
          <a:lstStyle/>
          <a:p>
            <a:r>
              <a:rPr lang="en-US" sz="2400" dirty="0">
                <a:solidFill>
                  <a:srgbClr val="002060"/>
                </a:solidFill>
                <a:latin typeface="Palatino Linotype" panose="02040502050505030304" pitchFamily="18" charset="0"/>
              </a:rPr>
              <a:t>Measured: </a:t>
            </a:r>
            <a:r>
              <a:rPr lang="en-GB" sz="2400" dirty="0">
                <a:solidFill>
                  <a:srgbClr val="002060"/>
                </a:solidFill>
                <a:latin typeface="Palatino Linotype" panose="02040502050505030304" pitchFamily="18" charset="0"/>
              </a:rPr>
              <a:t>8.95 g </a:t>
            </a:r>
          </a:p>
        </p:txBody>
      </p:sp>
      <p:pic>
        <p:nvPicPr>
          <p:cNvPr id="8" name="Picture 7">
            <a:extLst>
              <a:ext uri="{FF2B5EF4-FFF2-40B4-BE49-F238E27FC236}">
                <a16:creationId xmlns:a16="http://schemas.microsoft.com/office/drawing/2014/main" id="{7DC210E8-EA62-4127-ACA8-ED40F5F611A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0934" b="22464"/>
          <a:stretch/>
        </p:blipFill>
        <p:spPr>
          <a:xfrm>
            <a:off x="359102" y="4576486"/>
            <a:ext cx="5564619" cy="1952538"/>
          </a:xfrm>
          <a:prstGeom prst="rect">
            <a:avLst/>
          </a:prstGeom>
        </p:spPr>
      </p:pic>
      <p:graphicFrame>
        <p:nvGraphicFramePr>
          <p:cNvPr id="9" name="Chart 8">
            <a:extLst>
              <a:ext uri="{FF2B5EF4-FFF2-40B4-BE49-F238E27FC236}">
                <a16:creationId xmlns:a16="http://schemas.microsoft.com/office/drawing/2014/main" id="{6D148923-9F9C-4EB5-B6E7-A22D5944DC51}"/>
              </a:ext>
            </a:extLst>
          </p:cNvPr>
          <p:cNvGraphicFramePr>
            <a:graphicFrameLocks/>
          </p:cNvGraphicFramePr>
          <p:nvPr>
            <p:extLst>
              <p:ext uri="{D42A27DB-BD31-4B8C-83A1-F6EECF244321}">
                <p14:modId xmlns:p14="http://schemas.microsoft.com/office/powerpoint/2010/main" val="1066366134"/>
              </p:ext>
            </p:extLst>
          </p:nvPr>
        </p:nvGraphicFramePr>
        <p:xfrm>
          <a:off x="6168889" y="4129188"/>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25663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31339-55AB-2DD5-60D4-00A2AB8A46D5}"/>
              </a:ext>
            </a:extLst>
          </p:cNvPr>
          <p:cNvSpPr>
            <a:spLocks noGrp="1"/>
          </p:cNvSpPr>
          <p:nvPr>
            <p:ph type="title"/>
          </p:nvPr>
        </p:nvSpPr>
        <p:spPr/>
        <p:txBody>
          <a:bodyPr>
            <a:normAutofit fontScale="90000"/>
          </a:bodyPr>
          <a:lstStyle/>
          <a:p>
            <a:r>
              <a:rPr lang="en-GB" dirty="0"/>
              <a:t>¼ Stave Finite Element Analysis</a:t>
            </a:r>
          </a:p>
        </p:txBody>
      </p:sp>
      <p:sp>
        <p:nvSpPr>
          <p:cNvPr id="4" name="Slide Number Placeholder 3">
            <a:extLst>
              <a:ext uri="{FF2B5EF4-FFF2-40B4-BE49-F238E27FC236}">
                <a16:creationId xmlns:a16="http://schemas.microsoft.com/office/drawing/2014/main" id="{1C1BBAD6-8520-4DA4-9063-AA2173F27AD6}"/>
              </a:ext>
            </a:extLst>
          </p:cNvPr>
          <p:cNvSpPr>
            <a:spLocks noGrp="1"/>
          </p:cNvSpPr>
          <p:nvPr>
            <p:ph type="sldNum" sz="quarter" idx="12"/>
          </p:nvPr>
        </p:nvSpPr>
        <p:spPr/>
        <p:txBody>
          <a:bodyPr/>
          <a:lstStyle/>
          <a:p>
            <a:fld id="{1CA36EEA-5A28-4A70-BCAC-0B68DA8D366C}" type="slidenum">
              <a:rPr lang="en-GB" smtClean="0"/>
              <a:pPr/>
              <a:t>11</a:t>
            </a:fld>
            <a:endParaRPr lang="en-GB" dirty="0"/>
          </a:p>
        </p:txBody>
      </p:sp>
      <p:pic>
        <p:nvPicPr>
          <p:cNvPr id="5" name="Picture 4">
            <a:extLst>
              <a:ext uri="{FF2B5EF4-FFF2-40B4-BE49-F238E27FC236}">
                <a16:creationId xmlns:a16="http://schemas.microsoft.com/office/drawing/2014/main" id="{6E571590-314D-4650-00A9-E86BE94EB235}"/>
              </a:ext>
            </a:extLst>
          </p:cNvPr>
          <p:cNvPicPr>
            <a:picLocks noChangeAspect="1"/>
          </p:cNvPicPr>
          <p:nvPr/>
        </p:nvPicPr>
        <p:blipFill>
          <a:blip r:embed="rId2"/>
          <a:stretch>
            <a:fillRect/>
          </a:stretch>
        </p:blipFill>
        <p:spPr>
          <a:xfrm>
            <a:off x="914706" y="1669518"/>
            <a:ext cx="9308876" cy="5085172"/>
          </a:xfrm>
          <a:prstGeom prst="rect">
            <a:avLst/>
          </a:prstGeom>
        </p:spPr>
      </p:pic>
      <p:graphicFrame>
        <p:nvGraphicFramePr>
          <p:cNvPr id="6" name="Chart 5">
            <a:extLst>
              <a:ext uri="{FF2B5EF4-FFF2-40B4-BE49-F238E27FC236}">
                <a16:creationId xmlns:a16="http://schemas.microsoft.com/office/drawing/2014/main" id="{C5F89689-B1B4-825B-B624-48A03F499154}"/>
              </a:ext>
            </a:extLst>
          </p:cNvPr>
          <p:cNvGraphicFramePr>
            <a:graphicFrameLocks/>
          </p:cNvGraphicFramePr>
          <p:nvPr>
            <p:extLst>
              <p:ext uri="{D42A27DB-BD31-4B8C-83A1-F6EECF244321}">
                <p14:modId xmlns:p14="http://schemas.microsoft.com/office/powerpoint/2010/main" val="169508829"/>
              </p:ext>
            </p:extLst>
          </p:nvPr>
        </p:nvGraphicFramePr>
        <p:xfrm>
          <a:off x="7016227" y="146890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214C129A-9A85-0DCA-3F6A-485394C3C9C1}"/>
              </a:ext>
            </a:extLst>
          </p:cNvPr>
          <p:cNvSpPr txBox="1"/>
          <p:nvPr/>
        </p:nvSpPr>
        <p:spPr>
          <a:xfrm>
            <a:off x="3505507" y="3201692"/>
            <a:ext cx="2335432" cy="923330"/>
          </a:xfrm>
          <a:prstGeom prst="rect">
            <a:avLst/>
          </a:prstGeom>
          <a:noFill/>
        </p:spPr>
        <p:txBody>
          <a:bodyPr wrap="square" rtlCol="0">
            <a:spAutoFit/>
          </a:bodyPr>
          <a:lstStyle/>
          <a:p>
            <a:pPr algn="r"/>
            <a:r>
              <a:rPr lang="en-GB" b="1" dirty="0"/>
              <a:t>0.981N</a:t>
            </a:r>
            <a:r>
              <a:rPr lang="en-GB" dirty="0"/>
              <a:t> </a:t>
            </a:r>
          </a:p>
          <a:p>
            <a:pPr algn="r"/>
            <a:r>
              <a:rPr lang="en-GB" dirty="0"/>
              <a:t>Vertical load applied at central K9 foam block</a:t>
            </a:r>
          </a:p>
        </p:txBody>
      </p:sp>
      <p:sp>
        <p:nvSpPr>
          <p:cNvPr id="8" name="Arrow: Down 7">
            <a:extLst>
              <a:ext uri="{FF2B5EF4-FFF2-40B4-BE49-F238E27FC236}">
                <a16:creationId xmlns:a16="http://schemas.microsoft.com/office/drawing/2014/main" id="{818C4AAC-260A-3E73-F9E4-48F606CA5F1B}"/>
              </a:ext>
            </a:extLst>
          </p:cNvPr>
          <p:cNvSpPr/>
          <p:nvPr/>
        </p:nvSpPr>
        <p:spPr>
          <a:xfrm>
            <a:off x="5722374" y="3350834"/>
            <a:ext cx="489646" cy="1014689"/>
          </a:xfrm>
          <a:prstGeom prst="down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dirty="0"/>
          </a:p>
        </p:txBody>
      </p:sp>
      <p:sp>
        <p:nvSpPr>
          <p:cNvPr id="9" name="Isosceles Triangle 8">
            <a:extLst>
              <a:ext uri="{FF2B5EF4-FFF2-40B4-BE49-F238E27FC236}">
                <a16:creationId xmlns:a16="http://schemas.microsoft.com/office/drawing/2014/main" id="{8CEA3242-4B77-8CCF-66D6-6ECFB1C5D0D2}"/>
              </a:ext>
            </a:extLst>
          </p:cNvPr>
          <p:cNvSpPr/>
          <p:nvPr/>
        </p:nvSpPr>
        <p:spPr>
          <a:xfrm>
            <a:off x="1659740" y="4660490"/>
            <a:ext cx="513244" cy="59583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708293BF-698B-88E0-CCA9-FBC23E9E2A09}"/>
              </a:ext>
            </a:extLst>
          </p:cNvPr>
          <p:cNvSpPr/>
          <p:nvPr/>
        </p:nvSpPr>
        <p:spPr>
          <a:xfrm>
            <a:off x="9424192" y="4660490"/>
            <a:ext cx="513244" cy="59583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0878D473-F908-84FE-49D2-EACEA45C3D43}"/>
              </a:ext>
            </a:extLst>
          </p:cNvPr>
          <p:cNvCxnSpPr/>
          <p:nvPr/>
        </p:nvCxnSpPr>
        <p:spPr>
          <a:xfrm flipV="1">
            <a:off x="8624855" y="2701905"/>
            <a:ext cx="0" cy="95569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97088F6-F0A0-1000-D318-1BBF88C90C72}"/>
              </a:ext>
            </a:extLst>
          </p:cNvPr>
          <p:cNvCxnSpPr>
            <a:cxnSpLocks/>
          </p:cNvCxnSpPr>
          <p:nvPr/>
        </p:nvCxnSpPr>
        <p:spPr>
          <a:xfrm>
            <a:off x="7380093" y="2842507"/>
            <a:ext cx="3764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2268DD6-789B-3CD7-FF7C-43DCE4B9710C}"/>
              </a:ext>
            </a:extLst>
          </p:cNvPr>
          <p:cNvCxnSpPr/>
          <p:nvPr/>
        </p:nvCxnSpPr>
        <p:spPr>
          <a:xfrm flipV="1">
            <a:off x="7380093" y="1727200"/>
            <a:ext cx="2959201" cy="1930400"/>
          </a:xfrm>
          <a:prstGeom prst="line">
            <a:avLst/>
          </a:prstGeom>
        </p:spPr>
        <p:style>
          <a:lnRef idx="1">
            <a:schemeClr val="accent2"/>
          </a:lnRef>
          <a:fillRef idx="0">
            <a:schemeClr val="accent2"/>
          </a:fillRef>
          <a:effectRef idx="0">
            <a:schemeClr val="accent2"/>
          </a:effectRef>
          <a:fontRef idx="minor">
            <a:schemeClr val="tx1"/>
          </a:fontRef>
        </p:style>
      </p:cxnSp>
      <p:sp>
        <p:nvSpPr>
          <p:cNvPr id="16" name="Oval 15">
            <a:extLst>
              <a:ext uri="{FF2B5EF4-FFF2-40B4-BE49-F238E27FC236}">
                <a16:creationId xmlns:a16="http://schemas.microsoft.com/office/drawing/2014/main" id="{35DC66E7-D23F-B04F-FE6E-3F1BC3D86CD3}"/>
              </a:ext>
            </a:extLst>
          </p:cNvPr>
          <p:cNvSpPr/>
          <p:nvPr/>
        </p:nvSpPr>
        <p:spPr>
          <a:xfrm>
            <a:off x="8582119" y="2797732"/>
            <a:ext cx="90000" cy="90000"/>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51954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Thermal Modelling </a:t>
            </a:r>
            <a:endParaRPr lang="en-GB" dirty="0"/>
          </a:p>
        </p:txBody>
      </p:sp>
      <p:sp>
        <p:nvSpPr>
          <p:cNvPr id="3" name="Content Placeholder 2"/>
          <p:cNvSpPr>
            <a:spLocks noGrp="1"/>
          </p:cNvSpPr>
          <p:nvPr>
            <p:ph idx="1"/>
          </p:nvPr>
        </p:nvSpPr>
        <p:spPr>
          <a:xfrm>
            <a:off x="838200" y="1767839"/>
            <a:ext cx="10515600" cy="3126377"/>
          </a:xfrm>
        </p:spPr>
        <p:txBody>
          <a:bodyPr>
            <a:normAutofit/>
          </a:bodyPr>
          <a:lstStyle/>
          <a:p>
            <a:r>
              <a:rPr lang="en-GB" sz="2400" dirty="0" smtClean="0"/>
              <a:t>FEA/CFD models of the L4 stave and ASIC </a:t>
            </a:r>
          </a:p>
          <a:p>
            <a:pPr lvl="1"/>
            <a:r>
              <a:rPr lang="en-GB" sz="2000" dirty="0" smtClean="0"/>
              <a:t>Detailed modelling of thermal pathway for ASIC cooling to optimise it’s layout</a:t>
            </a:r>
          </a:p>
          <a:p>
            <a:pPr lvl="1"/>
            <a:r>
              <a:rPr lang="en-GB" sz="2000" dirty="0" smtClean="0"/>
              <a:t>L4 model to estimate required flow velocity, coolant outlet temperatures and pressure drop.</a:t>
            </a:r>
          </a:p>
          <a:p>
            <a:r>
              <a:rPr lang="en-GB" sz="2400" dirty="0" smtClean="0"/>
              <a:t>Keeping LEC and ASIC close to 25°C significantly decreases thermal output</a:t>
            </a:r>
          </a:p>
        </p:txBody>
      </p:sp>
      <p:sp>
        <p:nvSpPr>
          <p:cNvPr id="4" name="Slide Number Placeholder 3"/>
          <p:cNvSpPr>
            <a:spLocks noGrp="1"/>
          </p:cNvSpPr>
          <p:nvPr>
            <p:ph type="sldNum" sz="quarter" idx="12"/>
          </p:nvPr>
        </p:nvSpPr>
        <p:spPr/>
        <p:txBody>
          <a:bodyPr/>
          <a:lstStyle/>
          <a:p>
            <a:fld id="{1CA36EEA-5A28-4A70-BCAC-0B68DA8D366C}" type="slidenum">
              <a:rPr lang="en-GB" smtClean="0"/>
              <a:pPr/>
              <a:t>12</a:t>
            </a:fld>
            <a:endParaRPr lang="en-GB" dirty="0"/>
          </a:p>
        </p:txBody>
      </p:sp>
    </p:spTree>
    <p:extLst>
      <p:ext uri="{BB962C8B-B14F-4D97-AF65-F5344CB8AC3E}">
        <p14:creationId xmlns:p14="http://schemas.microsoft.com/office/powerpoint/2010/main" val="1304375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253DA-5FB5-BA92-06C1-82B0A93735FA}"/>
              </a:ext>
            </a:extLst>
          </p:cNvPr>
          <p:cNvSpPr>
            <a:spLocks noGrp="1"/>
          </p:cNvSpPr>
          <p:nvPr>
            <p:ph type="title"/>
          </p:nvPr>
        </p:nvSpPr>
        <p:spPr/>
        <p:txBody>
          <a:bodyPr/>
          <a:lstStyle/>
          <a:p>
            <a:r>
              <a:rPr lang="en-GB" dirty="0"/>
              <a:t>Cooling Requirements</a:t>
            </a:r>
          </a:p>
        </p:txBody>
      </p:sp>
      <p:sp>
        <p:nvSpPr>
          <p:cNvPr id="3" name="Content Placeholder 2">
            <a:extLst>
              <a:ext uri="{FF2B5EF4-FFF2-40B4-BE49-F238E27FC236}">
                <a16:creationId xmlns:a16="http://schemas.microsoft.com/office/drawing/2014/main" id="{B53812A6-1EF8-40AA-E335-88E9FC9D7281}"/>
              </a:ext>
            </a:extLst>
          </p:cNvPr>
          <p:cNvSpPr>
            <a:spLocks noGrp="1"/>
          </p:cNvSpPr>
          <p:nvPr>
            <p:ph idx="1"/>
          </p:nvPr>
        </p:nvSpPr>
        <p:spPr>
          <a:xfrm>
            <a:off x="621472" y="3641222"/>
            <a:ext cx="11157444" cy="3216778"/>
          </a:xfrm>
        </p:spPr>
        <p:txBody>
          <a:bodyPr>
            <a:normAutofit/>
          </a:bodyPr>
          <a:lstStyle/>
          <a:p>
            <a:r>
              <a:rPr lang="en-GB" sz="2400" dirty="0"/>
              <a:t>Target delta T between all LEC or coolant or RSU of 10K </a:t>
            </a:r>
          </a:p>
          <a:p>
            <a:r>
              <a:rPr lang="en-GB" sz="2400" dirty="0"/>
              <a:t>Coolant (low pressure) enters the stave at the end support and flows down central air channel in the stave</a:t>
            </a:r>
          </a:p>
          <a:p>
            <a:r>
              <a:rPr lang="en-GB" sz="2400" dirty="0"/>
              <a:t>High power density components LEC and ASIC in close thermal contact with K9 foam for enhanced cooling</a:t>
            </a:r>
          </a:p>
          <a:p>
            <a:pPr lvl="1"/>
            <a:r>
              <a:rPr lang="en-GB" sz="2000" dirty="0"/>
              <a:t>Porosity (and strategically positioned holes) allows air to pass cross braces</a:t>
            </a:r>
          </a:p>
        </p:txBody>
      </p:sp>
      <p:sp>
        <p:nvSpPr>
          <p:cNvPr id="4" name="Slide Number Placeholder 3">
            <a:extLst>
              <a:ext uri="{FF2B5EF4-FFF2-40B4-BE49-F238E27FC236}">
                <a16:creationId xmlns:a16="http://schemas.microsoft.com/office/drawing/2014/main" id="{EFE157CC-85D9-85AD-7DAC-0FAA1E2CBC2B}"/>
              </a:ext>
            </a:extLst>
          </p:cNvPr>
          <p:cNvSpPr>
            <a:spLocks noGrp="1"/>
          </p:cNvSpPr>
          <p:nvPr>
            <p:ph type="sldNum" sz="quarter" idx="12"/>
          </p:nvPr>
        </p:nvSpPr>
        <p:spPr/>
        <p:txBody>
          <a:bodyPr/>
          <a:lstStyle/>
          <a:p>
            <a:fld id="{1CA36EEA-5A28-4A70-BCAC-0B68DA8D366C}" type="slidenum">
              <a:rPr lang="en-GB" smtClean="0"/>
              <a:pPr/>
              <a:t>13</a:t>
            </a:fld>
            <a:endParaRPr lang="en-GB" dirty="0"/>
          </a:p>
        </p:txBody>
      </p:sp>
      <p:pic>
        <p:nvPicPr>
          <p:cNvPr id="8" name="Picture 7">
            <a:extLst>
              <a:ext uri="{FF2B5EF4-FFF2-40B4-BE49-F238E27FC236}">
                <a16:creationId xmlns:a16="http://schemas.microsoft.com/office/drawing/2014/main" id="{9B31ADA3-D8A2-22E5-0AAF-C97479041E3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0" y="641681"/>
            <a:ext cx="12192000" cy="3011822"/>
          </a:xfrm>
          <a:prstGeom prst="rect">
            <a:avLst/>
          </a:prstGeom>
        </p:spPr>
      </p:pic>
      <p:sp>
        <p:nvSpPr>
          <p:cNvPr id="9" name="Arrow: Bent 8">
            <a:extLst>
              <a:ext uri="{FF2B5EF4-FFF2-40B4-BE49-F238E27FC236}">
                <a16:creationId xmlns:a16="http://schemas.microsoft.com/office/drawing/2014/main" id="{29DAC045-7464-D100-9229-51D0E4802860}"/>
              </a:ext>
            </a:extLst>
          </p:cNvPr>
          <p:cNvSpPr/>
          <p:nvPr/>
        </p:nvSpPr>
        <p:spPr>
          <a:xfrm rot="21300000">
            <a:off x="627996" y="2314955"/>
            <a:ext cx="11365181" cy="645922"/>
          </a:xfrm>
          <a:prstGeom prst="bentArrow">
            <a:avLst>
              <a:gd name="adj1" fmla="val 14027"/>
              <a:gd name="adj2" fmla="val 25000"/>
              <a:gd name="adj3" fmla="val 25000"/>
              <a:gd name="adj4" fmla="val 32937"/>
            </a:avLst>
          </a:prstGeom>
          <a:gradFill>
            <a:gsLst>
              <a:gs pos="0">
                <a:schemeClr val="accent1"/>
              </a:gs>
              <a:gs pos="100000">
                <a:srgbClr val="C00000"/>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555280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08E69-6C25-43C3-8637-1F10329F6C8C}"/>
              </a:ext>
            </a:extLst>
          </p:cNvPr>
          <p:cNvSpPr>
            <a:spLocks noGrp="1"/>
          </p:cNvSpPr>
          <p:nvPr>
            <p:ph type="title"/>
          </p:nvPr>
        </p:nvSpPr>
        <p:spPr/>
        <p:txBody>
          <a:bodyPr/>
          <a:lstStyle/>
          <a:p>
            <a:r>
              <a:rPr lang="en-US" dirty="0"/>
              <a:t>Numbers used</a:t>
            </a:r>
            <a:endParaRPr lang="en-GB" dirty="0"/>
          </a:p>
        </p:txBody>
      </p:sp>
      <p:graphicFrame>
        <p:nvGraphicFramePr>
          <p:cNvPr id="5" name="Content Placeholder 4">
            <a:extLst>
              <a:ext uri="{FF2B5EF4-FFF2-40B4-BE49-F238E27FC236}">
                <a16:creationId xmlns:a16="http://schemas.microsoft.com/office/drawing/2014/main" id="{491C7FEE-8A9D-4F14-AF52-C28C6180FCA1}"/>
              </a:ext>
            </a:extLst>
          </p:cNvPr>
          <p:cNvGraphicFramePr>
            <a:graphicFrameLocks noGrp="1"/>
          </p:cNvGraphicFramePr>
          <p:nvPr>
            <p:ph idx="1"/>
          </p:nvPr>
        </p:nvGraphicFramePr>
        <p:xfrm>
          <a:off x="281068" y="1828388"/>
          <a:ext cx="11431081" cy="1478280"/>
        </p:xfrm>
        <a:graphic>
          <a:graphicData uri="http://schemas.openxmlformats.org/drawingml/2006/table">
            <a:tbl>
              <a:tblPr firstRow="1" bandRow="1">
                <a:tableStyleId>{5C22544A-7EE6-4342-B048-85BDC9FD1C3A}</a:tableStyleId>
              </a:tblPr>
              <a:tblGrid>
                <a:gridCol w="1434275">
                  <a:extLst>
                    <a:ext uri="{9D8B030D-6E8A-4147-A177-3AD203B41FA5}">
                      <a16:colId xmlns:a16="http://schemas.microsoft.com/office/drawing/2014/main" val="3697894623"/>
                    </a:ext>
                  </a:extLst>
                </a:gridCol>
                <a:gridCol w="1400493">
                  <a:extLst>
                    <a:ext uri="{9D8B030D-6E8A-4147-A177-3AD203B41FA5}">
                      <a16:colId xmlns:a16="http://schemas.microsoft.com/office/drawing/2014/main" val="2864915185"/>
                    </a:ext>
                  </a:extLst>
                </a:gridCol>
                <a:gridCol w="1798955">
                  <a:extLst>
                    <a:ext uri="{9D8B030D-6E8A-4147-A177-3AD203B41FA5}">
                      <a16:colId xmlns:a16="http://schemas.microsoft.com/office/drawing/2014/main" val="2058187750"/>
                    </a:ext>
                  </a:extLst>
                </a:gridCol>
                <a:gridCol w="1798955">
                  <a:extLst>
                    <a:ext uri="{9D8B030D-6E8A-4147-A177-3AD203B41FA5}">
                      <a16:colId xmlns:a16="http://schemas.microsoft.com/office/drawing/2014/main" val="3823447686"/>
                    </a:ext>
                  </a:extLst>
                </a:gridCol>
                <a:gridCol w="1400493">
                  <a:extLst>
                    <a:ext uri="{9D8B030D-6E8A-4147-A177-3AD203B41FA5}">
                      <a16:colId xmlns:a16="http://schemas.microsoft.com/office/drawing/2014/main" val="2794489669"/>
                    </a:ext>
                  </a:extLst>
                </a:gridCol>
                <a:gridCol w="1798955">
                  <a:extLst>
                    <a:ext uri="{9D8B030D-6E8A-4147-A177-3AD203B41FA5}">
                      <a16:colId xmlns:a16="http://schemas.microsoft.com/office/drawing/2014/main" val="147548267"/>
                    </a:ext>
                  </a:extLst>
                </a:gridCol>
                <a:gridCol w="1798955">
                  <a:extLst>
                    <a:ext uri="{9D8B030D-6E8A-4147-A177-3AD203B41FA5}">
                      <a16:colId xmlns:a16="http://schemas.microsoft.com/office/drawing/2014/main" val="2291712779"/>
                    </a:ext>
                  </a:extLst>
                </a:gridCol>
              </a:tblGrid>
              <a:tr h="370840">
                <a:tc>
                  <a:txBody>
                    <a:bodyPr/>
                    <a:lstStyle/>
                    <a:p>
                      <a:r>
                        <a:rPr lang="en-US" dirty="0"/>
                        <a:t>Power [</a:t>
                      </a:r>
                      <a:r>
                        <a:rPr lang="en-US" dirty="0" err="1"/>
                        <a:t>mW</a:t>
                      </a:r>
                      <a:r>
                        <a:rPr lang="en-US" dirty="0"/>
                        <a:t>]</a:t>
                      </a:r>
                      <a:endParaRPr lang="en-GB" dirty="0"/>
                    </a:p>
                  </a:txBody>
                  <a:tcPr/>
                </a:tc>
                <a:tc gridSpan="3">
                  <a:txBody>
                    <a:bodyPr/>
                    <a:lstStyle/>
                    <a:p>
                      <a:pPr algn="ctr"/>
                      <a:r>
                        <a:rPr lang="en-US" dirty="0"/>
                        <a:t>5 RSU</a:t>
                      </a:r>
                      <a:endParaRPr lang="en-GB" dirty="0"/>
                    </a:p>
                  </a:txBody>
                  <a:tcPr anchor="ctr"/>
                </a:tc>
                <a:tc hMerge="1">
                  <a:txBody>
                    <a:bodyPr/>
                    <a:lstStyle/>
                    <a:p>
                      <a:endParaRPr lang="en-GB" dirty="0"/>
                    </a:p>
                  </a:txBody>
                  <a:tcPr/>
                </a:tc>
                <a:tc hMerge="1">
                  <a:txBody>
                    <a:bodyPr/>
                    <a:lstStyle/>
                    <a:p>
                      <a:endParaRPr lang="en-GB" dirty="0"/>
                    </a:p>
                  </a:txBody>
                  <a:tcPr/>
                </a:tc>
                <a:tc gridSpan="3">
                  <a:txBody>
                    <a:bodyPr/>
                    <a:lstStyle/>
                    <a:p>
                      <a:pPr algn="ctr"/>
                      <a:r>
                        <a:rPr lang="en-US" dirty="0"/>
                        <a:t>6 RSU</a:t>
                      </a:r>
                      <a:endParaRPr lang="en-GB" dirty="0"/>
                    </a:p>
                  </a:txBody>
                  <a:tcPr anchor="ct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660951444"/>
                  </a:ext>
                </a:extLst>
              </a:tr>
              <a:tr h="370840">
                <a:tc>
                  <a:txBody>
                    <a:bodyPr/>
                    <a:lstStyle/>
                    <a:p>
                      <a:endParaRPr lang="en-GB" dirty="0"/>
                    </a:p>
                  </a:txBody>
                  <a:tcPr>
                    <a:solidFill>
                      <a:schemeClr val="accent1">
                        <a:lumMod val="60000"/>
                        <a:lumOff val="40000"/>
                      </a:schemeClr>
                    </a:solidFill>
                  </a:tcPr>
                </a:tc>
                <a:tc>
                  <a:txBody>
                    <a:bodyPr/>
                    <a:lstStyle/>
                    <a:p>
                      <a:pPr algn="ctr"/>
                      <a:r>
                        <a:rPr lang="en-US" dirty="0"/>
                        <a:t>LAS</a:t>
                      </a:r>
                      <a:endParaRPr lang="en-GB" dirty="0"/>
                    </a:p>
                  </a:txBody>
                  <a:tcPr>
                    <a:solidFill>
                      <a:schemeClr val="accent1">
                        <a:lumMod val="60000"/>
                        <a:lumOff val="40000"/>
                      </a:schemeClr>
                    </a:solidFill>
                  </a:tcPr>
                </a:tc>
                <a:tc>
                  <a:txBody>
                    <a:bodyPr/>
                    <a:lstStyle/>
                    <a:p>
                      <a:pPr algn="ctr"/>
                      <a:r>
                        <a:rPr lang="en-US" dirty="0" err="1"/>
                        <a:t>AncASIC</a:t>
                      </a:r>
                      <a:endParaRPr lang="en-GB" dirty="0"/>
                    </a:p>
                  </a:txBody>
                  <a:tcPr>
                    <a:solidFill>
                      <a:schemeClr val="accent1">
                        <a:lumMod val="60000"/>
                        <a:lumOff val="40000"/>
                      </a:schemeClr>
                    </a:solidFill>
                  </a:tcPr>
                </a:tc>
                <a:tc>
                  <a:txBody>
                    <a:bodyPr/>
                    <a:lstStyle/>
                    <a:p>
                      <a:pPr algn="ctr"/>
                      <a:r>
                        <a:rPr lang="en-US" dirty="0"/>
                        <a:t>FPC</a:t>
                      </a:r>
                      <a:endParaRPr lang="en-GB" dirty="0"/>
                    </a:p>
                  </a:txBody>
                  <a:tcPr>
                    <a:solidFill>
                      <a:schemeClr val="accent1">
                        <a:lumMod val="60000"/>
                        <a:lumOff val="40000"/>
                      </a:schemeClr>
                    </a:solidFill>
                  </a:tcPr>
                </a:tc>
                <a:tc>
                  <a:txBody>
                    <a:bodyPr/>
                    <a:lstStyle/>
                    <a:p>
                      <a:pPr algn="ctr"/>
                      <a:r>
                        <a:rPr lang="en-US" dirty="0"/>
                        <a:t>LAS</a:t>
                      </a:r>
                      <a:endParaRPr lang="en-GB" dirty="0"/>
                    </a:p>
                  </a:txBody>
                  <a:tcPr>
                    <a:solidFill>
                      <a:schemeClr val="accent1">
                        <a:lumMod val="60000"/>
                        <a:lumOff val="40000"/>
                      </a:schemeClr>
                    </a:solidFill>
                  </a:tcPr>
                </a:tc>
                <a:tc>
                  <a:txBody>
                    <a:bodyPr/>
                    <a:lstStyle/>
                    <a:p>
                      <a:pPr algn="ctr"/>
                      <a:r>
                        <a:rPr lang="en-US" dirty="0" err="1"/>
                        <a:t>AncASIC</a:t>
                      </a:r>
                      <a:endParaRPr lang="en-GB" dirty="0"/>
                    </a:p>
                  </a:txBody>
                  <a:tcPr>
                    <a:solidFill>
                      <a:schemeClr val="accent1">
                        <a:lumMod val="60000"/>
                        <a:lumOff val="40000"/>
                      </a:schemeClr>
                    </a:solidFill>
                  </a:tcPr>
                </a:tc>
                <a:tc>
                  <a:txBody>
                    <a:bodyPr/>
                    <a:lstStyle/>
                    <a:p>
                      <a:pPr algn="ctr"/>
                      <a:r>
                        <a:rPr lang="en-US" dirty="0"/>
                        <a:t>FPC</a:t>
                      </a:r>
                      <a:endParaRPr lang="en-GB" dirty="0"/>
                    </a:p>
                  </a:txBody>
                  <a:tcPr>
                    <a:solidFill>
                      <a:schemeClr val="accent1">
                        <a:lumMod val="60000"/>
                        <a:lumOff val="40000"/>
                      </a:schemeClr>
                    </a:solidFill>
                  </a:tcPr>
                </a:tc>
                <a:extLst>
                  <a:ext uri="{0D108BD9-81ED-4DB2-BD59-A6C34878D82A}">
                    <a16:rowId xmlns:a16="http://schemas.microsoft.com/office/drawing/2014/main" val="3919582803"/>
                  </a:ext>
                </a:extLst>
              </a:tr>
              <a:tr h="362874">
                <a:tc>
                  <a:txBody>
                    <a:bodyPr/>
                    <a:lstStyle/>
                    <a:p>
                      <a:r>
                        <a:rPr lang="en-US" dirty="0"/>
                        <a:t>Nominal</a:t>
                      </a:r>
                      <a:endParaRPr lang="en-GB" dirty="0"/>
                    </a:p>
                  </a:txBody>
                  <a:tcPr/>
                </a:tc>
                <a:tc>
                  <a:txBody>
                    <a:bodyPr/>
                    <a:lstStyle/>
                    <a:p>
                      <a:r>
                        <a:rPr lang="en-GB" dirty="0"/>
                        <a:t>1092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382 (35% of LAS)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218 (20% of LAS)</a:t>
                      </a:r>
                    </a:p>
                  </a:txBody>
                  <a:tcPr/>
                </a:tc>
                <a:tc>
                  <a:txBody>
                    <a:bodyPr/>
                    <a:lstStyle/>
                    <a:p>
                      <a:r>
                        <a:rPr lang="en-GB" dirty="0"/>
                        <a:t>1224</a:t>
                      </a:r>
                    </a:p>
                  </a:txBody>
                  <a:tcPr/>
                </a:tc>
                <a:tc>
                  <a:txBody>
                    <a:bodyPr/>
                    <a:lstStyle/>
                    <a:p>
                      <a:r>
                        <a:rPr lang="en-GB" dirty="0"/>
                        <a:t>428 (35% of LAS)</a:t>
                      </a:r>
                    </a:p>
                  </a:txBody>
                  <a:tcPr/>
                </a:tc>
                <a:tc>
                  <a:txBody>
                    <a:bodyPr/>
                    <a:lstStyle/>
                    <a:p>
                      <a:r>
                        <a:rPr lang="en-GB" dirty="0"/>
                        <a:t>245 (20% of LAS)</a:t>
                      </a:r>
                    </a:p>
                  </a:txBody>
                  <a:tcPr/>
                </a:tc>
                <a:extLst>
                  <a:ext uri="{0D108BD9-81ED-4DB2-BD59-A6C34878D82A}">
                    <a16:rowId xmlns:a16="http://schemas.microsoft.com/office/drawing/2014/main" val="638100991"/>
                  </a:ext>
                </a:extLst>
              </a:tr>
              <a:tr h="370840">
                <a:tc>
                  <a:txBody>
                    <a:bodyPr/>
                    <a:lstStyle/>
                    <a:p>
                      <a:r>
                        <a:rPr lang="en-US" dirty="0"/>
                        <a:t>Max</a:t>
                      </a:r>
                      <a:endParaRPr lang="en-GB" dirty="0"/>
                    </a:p>
                  </a:txBody>
                  <a:tcPr/>
                </a:tc>
                <a:tc>
                  <a:txBody>
                    <a:bodyPr/>
                    <a:lstStyle/>
                    <a:p>
                      <a:r>
                        <a:rPr lang="en-GB" dirty="0"/>
                        <a:t>1689 (+55%)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759 (45% of LAS)</a:t>
                      </a:r>
                    </a:p>
                  </a:txBody>
                  <a:tcPr/>
                </a:tc>
                <a:tc>
                  <a:txBody>
                    <a:bodyPr/>
                    <a:lstStyle/>
                    <a:p>
                      <a:r>
                        <a:rPr lang="en-GB" dirty="0"/>
                        <a:t>507 (30% of LAS)</a:t>
                      </a:r>
                    </a:p>
                  </a:txBody>
                  <a:tcPr/>
                </a:tc>
                <a:tc>
                  <a:txBody>
                    <a:bodyPr/>
                    <a:lstStyle/>
                    <a:p>
                      <a:r>
                        <a:rPr lang="en-GB" dirty="0"/>
                        <a:t>1897 (+55%)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853 (45% of LAS)</a:t>
                      </a:r>
                    </a:p>
                  </a:txBody>
                  <a:tcPr/>
                </a:tc>
                <a:tc>
                  <a:txBody>
                    <a:bodyPr/>
                    <a:lstStyle/>
                    <a:p>
                      <a:r>
                        <a:rPr lang="en-GB" dirty="0"/>
                        <a:t>569 (30% of LAS)</a:t>
                      </a:r>
                    </a:p>
                  </a:txBody>
                  <a:tcPr/>
                </a:tc>
                <a:extLst>
                  <a:ext uri="{0D108BD9-81ED-4DB2-BD59-A6C34878D82A}">
                    <a16:rowId xmlns:a16="http://schemas.microsoft.com/office/drawing/2014/main" val="571192962"/>
                  </a:ext>
                </a:extLst>
              </a:tr>
            </a:tbl>
          </a:graphicData>
        </a:graphic>
      </p:graphicFrame>
      <p:graphicFrame>
        <p:nvGraphicFramePr>
          <p:cNvPr id="6" name="Table 5">
            <a:extLst>
              <a:ext uri="{FF2B5EF4-FFF2-40B4-BE49-F238E27FC236}">
                <a16:creationId xmlns:a16="http://schemas.microsoft.com/office/drawing/2014/main" id="{2FB0EC38-B6C5-45D9-AB57-9BBB9EEA0D66}"/>
              </a:ext>
            </a:extLst>
          </p:cNvPr>
          <p:cNvGraphicFramePr>
            <a:graphicFrameLocks noGrp="1"/>
          </p:cNvGraphicFramePr>
          <p:nvPr/>
        </p:nvGraphicFramePr>
        <p:xfrm>
          <a:off x="281068" y="3551333"/>
          <a:ext cx="6135964" cy="1112520"/>
        </p:xfrm>
        <a:graphic>
          <a:graphicData uri="http://schemas.openxmlformats.org/drawingml/2006/table">
            <a:tbl>
              <a:tblPr firstRow="1" bandRow="1">
                <a:tableStyleId>{5C22544A-7EE6-4342-B048-85BDC9FD1C3A}</a:tableStyleId>
              </a:tblPr>
              <a:tblGrid>
                <a:gridCol w="517843">
                  <a:extLst>
                    <a:ext uri="{9D8B030D-6E8A-4147-A177-3AD203B41FA5}">
                      <a16:colId xmlns:a16="http://schemas.microsoft.com/office/drawing/2014/main" val="1296616408"/>
                    </a:ext>
                  </a:extLst>
                </a:gridCol>
                <a:gridCol w="1178433">
                  <a:extLst>
                    <a:ext uri="{9D8B030D-6E8A-4147-A177-3AD203B41FA5}">
                      <a16:colId xmlns:a16="http://schemas.microsoft.com/office/drawing/2014/main" val="917909308"/>
                    </a:ext>
                  </a:extLst>
                </a:gridCol>
                <a:gridCol w="1579499">
                  <a:extLst>
                    <a:ext uri="{9D8B030D-6E8A-4147-A177-3AD203B41FA5}">
                      <a16:colId xmlns:a16="http://schemas.microsoft.com/office/drawing/2014/main" val="2125642791"/>
                    </a:ext>
                  </a:extLst>
                </a:gridCol>
                <a:gridCol w="1354667">
                  <a:extLst>
                    <a:ext uri="{9D8B030D-6E8A-4147-A177-3AD203B41FA5}">
                      <a16:colId xmlns:a16="http://schemas.microsoft.com/office/drawing/2014/main" val="3775831670"/>
                    </a:ext>
                  </a:extLst>
                </a:gridCol>
                <a:gridCol w="1505522">
                  <a:extLst>
                    <a:ext uri="{9D8B030D-6E8A-4147-A177-3AD203B41FA5}">
                      <a16:colId xmlns:a16="http://schemas.microsoft.com/office/drawing/2014/main" val="122646687"/>
                    </a:ext>
                  </a:extLst>
                </a:gridCol>
              </a:tblGrid>
              <a:tr h="370840">
                <a:tc>
                  <a:txBody>
                    <a:bodyPr/>
                    <a:lstStyle/>
                    <a:p>
                      <a:r>
                        <a:rPr lang="en-US" dirty="0"/>
                        <a:t>OB</a:t>
                      </a:r>
                      <a:endParaRPr lang="en-GB" dirty="0"/>
                    </a:p>
                  </a:txBody>
                  <a:tcPr/>
                </a:tc>
                <a:tc>
                  <a:txBody>
                    <a:bodyPr/>
                    <a:lstStyle/>
                    <a:p>
                      <a:endParaRPr lang="en-GB" dirty="0"/>
                    </a:p>
                  </a:txBody>
                  <a:tcPr/>
                </a:tc>
                <a:tc>
                  <a:txBody>
                    <a:bodyPr/>
                    <a:lstStyle/>
                    <a:p>
                      <a:pPr algn="ctr"/>
                      <a:r>
                        <a:rPr lang="en-US" dirty="0"/>
                        <a:t># of LAS/stave</a:t>
                      </a:r>
                      <a:endParaRPr lang="en-GB" dirty="0"/>
                    </a:p>
                  </a:txBody>
                  <a:tcPr/>
                </a:tc>
                <a:tc>
                  <a:txBody>
                    <a:bodyPr/>
                    <a:lstStyle/>
                    <a:p>
                      <a:pPr algn="ctr"/>
                      <a:r>
                        <a:rPr lang="en-US" dirty="0"/>
                        <a:t># of staves</a:t>
                      </a:r>
                      <a:endParaRPr lang="en-GB" dirty="0"/>
                    </a:p>
                  </a:txBody>
                  <a:tcPr/>
                </a:tc>
                <a:tc>
                  <a:txBody>
                    <a:bodyPr/>
                    <a:lstStyle/>
                    <a:p>
                      <a:pPr algn="ctr"/>
                      <a:r>
                        <a:rPr lang="en-US" dirty="0"/>
                        <a:t>Total # of LAS</a:t>
                      </a:r>
                      <a:endParaRPr lang="en-GB" dirty="0"/>
                    </a:p>
                  </a:txBody>
                  <a:tcPr/>
                </a:tc>
                <a:extLst>
                  <a:ext uri="{0D108BD9-81ED-4DB2-BD59-A6C34878D82A}">
                    <a16:rowId xmlns:a16="http://schemas.microsoft.com/office/drawing/2014/main" val="1762186643"/>
                  </a:ext>
                </a:extLst>
              </a:tr>
              <a:tr h="370840">
                <a:tc>
                  <a:txBody>
                    <a:bodyPr/>
                    <a:lstStyle/>
                    <a:p>
                      <a:r>
                        <a:rPr lang="en-US" dirty="0"/>
                        <a:t>L4</a:t>
                      </a:r>
                      <a:endParaRPr lang="en-GB" dirty="0"/>
                    </a:p>
                  </a:txBody>
                  <a:tcPr/>
                </a:tc>
                <a:tc>
                  <a:txBody>
                    <a:bodyPr/>
                    <a:lstStyle/>
                    <a:p>
                      <a:r>
                        <a:rPr lang="en-US" dirty="0"/>
                        <a:t>5-RSU LAS</a:t>
                      </a:r>
                      <a:endParaRPr lang="en-GB" dirty="0"/>
                    </a:p>
                  </a:txBody>
                  <a:tcPr/>
                </a:tc>
                <a:tc>
                  <a:txBody>
                    <a:bodyPr/>
                    <a:lstStyle/>
                    <a:p>
                      <a:pPr algn="ctr"/>
                      <a:r>
                        <a:rPr lang="en-US" dirty="0"/>
                        <a:t>16</a:t>
                      </a:r>
                      <a:endParaRPr lang="en-GB" dirty="0"/>
                    </a:p>
                  </a:txBody>
                  <a:tcPr/>
                </a:tc>
                <a:tc>
                  <a:txBody>
                    <a:bodyPr/>
                    <a:lstStyle/>
                    <a:p>
                      <a:pPr algn="ctr"/>
                      <a:r>
                        <a:rPr lang="en-US" dirty="0"/>
                        <a:t>70</a:t>
                      </a:r>
                      <a:endParaRPr lang="en-GB" dirty="0"/>
                    </a:p>
                  </a:txBody>
                  <a:tcPr/>
                </a:tc>
                <a:tc>
                  <a:txBody>
                    <a:bodyPr/>
                    <a:lstStyle/>
                    <a:p>
                      <a:pPr algn="ctr"/>
                      <a:r>
                        <a:rPr lang="en-US" dirty="0"/>
                        <a:t>1120</a:t>
                      </a:r>
                      <a:endParaRPr lang="en-GB" dirty="0"/>
                    </a:p>
                  </a:txBody>
                  <a:tcPr/>
                </a:tc>
                <a:extLst>
                  <a:ext uri="{0D108BD9-81ED-4DB2-BD59-A6C34878D82A}">
                    <a16:rowId xmlns:a16="http://schemas.microsoft.com/office/drawing/2014/main" val="2248763056"/>
                  </a:ext>
                </a:extLst>
              </a:tr>
              <a:tr h="370840">
                <a:tc>
                  <a:txBody>
                    <a:bodyPr/>
                    <a:lstStyle/>
                    <a:p>
                      <a:r>
                        <a:rPr lang="en-US" dirty="0"/>
                        <a:t>L3</a:t>
                      </a:r>
                      <a:endParaRPr lang="en-GB" dirty="0"/>
                    </a:p>
                  </a:txBody>
                  <a:tcPr/>
                </a:tc>
                <a:tc>
                  <a:txBody>
                    <a:bodyPr/>
                    <a:lstStyle/>
                    <a:p>
                      <a:r>
                        <a:rPr lang="en-US" dirty="0"/>
                        <a:t>6-RSU LAS</a:t>
                      </a:r>
                      <a:endParaRPr lang="en-GB" dirty="0"/>
                    </a:p>
                  </a:txBody>
                  <a:tcPr/>
                </a:tc>
                <a:tc>
                  <a:txBody>
                    <a:bodyPr/>
                    <a:lstStyle/>
                    <a:p>
                      <a:pPr algn="ctr"/>
                      <a:r>
                        <a:rPr lang="en-US" dirty="0"/>
                        <a:t>8</a:t>
                      </a:r>
                      <a:endParaRPr lang="en-GB" dirty="0"/>
                    </a:p>
                  </a:txBody>
                  <a:tcPr/>
                </a:tc>
                <a:tc>
                  <a:txBody>
                    <a:bodyPr/>
                    <a:lstStyle/>
                    <a:p>
                      <a:pPr algn="ctr"/>
                      <a:r>
                        <a:rPr lang="en-US" dirty="0"/>
                        <a:t>46 </a:t>
                      </a:r>
                      <a:endParaRPr lang="en-GB" dirty="0"/>
                    </a:p>
                  </a:txBody>
                  <a:tcPr/>
                </a:tc>
                <a:tc>
                  <a:txBody>
                    <a:bodyPr/>
                    <a:lstStyle/>
                    <a:p>
                      <a:pPr algn="ctr"/>
                      <a:r>
                        <a:rPr lang="en-US" dirty="0"/>
                        <a:t>368</a:t>
                      </a:r>
                      <a:endParaRPr lang="en-GB" dirty="0"/>
                    </a:p>
                  </a:txBody>
                  <a:tcPr/>
                </a:tc>
                <a:extLst>
                  <a:ext uri="{0D108BD9-81ED-4DB2-BD59-A6C34878D82A}">
                    <a16:rowId xmlns:a16="http://schemas.microsoft.com/office/drawing/2014/main" val="1575210861"/>
                  </a:ext>
                </a:extLst>
              </a:tr>
            </a:tbl>
          </a:graphicData>
        </a:graphic>
      </p:graphicFrame>
      <p:sp>
        <p:nvSpPr>
          <p:cNvPr id="8" name="TextBox 7">
            <a:extLst>
              <a:ext uri="{FF2B5EF4-FFF2-40B4-BE49-F238E27FC236}">
                <a16:creationId xmlns:a16="http://schemas.microsoft.com/office/drawing/2014/main" id="{9FB31051-B963-4BC8-9265-3262AD3BCEFF}"/>
              </a:ext>
            </a:extLst>
          </p:cNvPr>
          <p:cNvSpPr txBox="1"/>
          <p:nvPr/>
        </p:nvSpPr>
        <p:spPr>
          <a:xfrm>
            <a:off x="281068" y="1366723"/>
            <a:ext cx="1997663" cy="461665"/>
          </a:xfrm>
          <a:prstGeom prst="rect">
            <a:avLst/>
          </a:prstGeom>
          <a:noFill/>
        </p:spPr>
        <p:txBody>
          <a:bodyPr wrap="none" rtlCol="0">
            <a:spAutoFit/>
          </a:bodyPr>
          <a:lstStyle/>
          <a:p>
            <a:r>
              <a:rPr lang="en-US" sz="2400" dirty="0">
                <a:solidFill>
                  <a:srgbClr val="002060"/>
                </a:solidFill>
                <a:latin typeface="Palatino Linotype" panose="02040502050505030304" pitchFamily="18" charset="0"/>
              </a:rPr>
              <a:t>OB and disks</a:t>
            </a:r>
            <a:endParaRPr lang="en-GB" sz="2400" dirty="0">
              <a:solidFill>
                <a:srgbClr val="002060"/>
              </a:solidFill>
              <a:latin typeface="Palatino Linotype" panose="02040502050505030304" pitchFamily="18" charset="0"/>
            </a:endParaRPr>
          </a:p>
        </p:txBody>
      </p:sp>
      <p:graphicFrame>
        <p:nvGraphicFramePr>
          <p:cNvPr id="9" name="Table 8">
            <a:extLst>
              <a:ext uri="{FF2B5EF4-FFF2-40B4-BE49-F238E27FC236}">
                <a16:creationId xmlns:a16="http://schemas.microsoft.com/office/drawing/2014/main" id="{85FEFC3C-B98C-4FE5-B219-B84CEF92696A}"/>
              </a:ext>
            </a:extLst>
          </p:cNvPr>
          <p:cNvGraphicFramePr>
            <a:graphicFrameLocks noGrp="1"/>
          </p:cNvGraphicFramePr>
          <p:nvPr/>
        </p:nvGraphicFramePr>
        <p:xfrm>
          <a:off x="6526155" y="3551333"/>
          <a:ext cx="2683955" cy="1123150"/>
        </p:xfrm>
        <a:graphic>
          <a:graphicData uri="http://schemas.openxmlformats.org/drawingml/2006/table">
            <a:tbl>
              <a:tblPr firstRow="1" bandRow="1">
                <a:tableStyleId>{5C22544A-7EE6-4342-B048-85BDC9FD1C3A}</a:tableStyleId>
              </a:tblPr>
              <a:tblGrid>
                <a:gridCol w="1178433">
                  <a:extLst>
                    <a:ext uri="{9D8B030D-6E8A-4147-A177-3AD203B41FA5}">
                      <a16:colId xmlns:a16="http://schemas.microsoft.com/office/drawing/2014/main" val="1296616408"/>
                    </a:ext>
                  </a:extLst>
                </a:gridCol>
                <a:gridCol w="1505522">
                  <a:extLst>
                    <a:ext uri="{9D8B030D-6E8A-4147-A177-3AD203B41FA5}">
                      <a16:colId xmlns:a16="http://schemas.microsoft.com/office/drawing/2014/main" val="917909308"/>
                    </a:ext>
                  </a:extLst>
                </a:gridCol>
              </a:tblGrid>
              <a:tr h="370840">
                <a:tc>
                  <a:txBody>
                    <a:bodyPr/>
                    <a:lstStyle/>
                    <a:p>
                      <a:r>
                        <a:rPr lang="en-US" dirty="0"/>
                        <a:t>disks</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Total # of LAS</a:t>
                      </a:r>
                      <a:endParaRPr lang="en-GB" dirty="0"/>
                    </a:p>
                  </a:txBody>
                  <a:tcPr/>
                </a:tc>
                <a:extLst>
                  <a:ext uri="{0D108BD9-81ED-4DB2-BD59-A6C34878D82A}">
                    <a16:rowId xmlns:a16="http://schemas.microsoft.com/office/drawing/2014/main" val="1762186643"/>
                  </a:ext>
                </a:extLst>
              </a:tr>
              <a:tr h="381470">
                <a:tc>
                  <a:txBody>
                    <a:bodyPr/>
                    <a:lstStyle/>
                    <a:p>
                      <a:r>
                        <a:rPr lang="en-US" dirty="0"/>
                        <a:t>5-RSU LAS</a:t>
                      </a:r>
                      <a:endParaRPr lang="en-GB" dirty="0"/>
                    </a:p>
                  </a:txBody>
                  <a:tcPr/>
                </a:tc>
                <a:tc>
                  <a:txBody>
                    <a:bodyPr/>
                    <a:lstStyle/>
                    <a:p>
                      <a:pPr algn="ctr"/>
                      <a:r>
                        <a:rPr lang="en-US" dirty="0"/>
                        <a:t>1104</a:t>
                      </a:r>
                      <a:endParaRPr lang="en-GB" dirty="0"/>
                    </a:p>
                  </a:txBody>
                  <a:tcPr/>
                </a:tc>
                <a:extLst>
                  <a:ext uri="{0D108BD9-81ED-4DB2-BD59-A6C34878D82A}">
                    <a16:rowId xmlns:a16="http://schemas.microsoft.com/office/drawing/2014/main" val="2248763056"/>
                  </a:ext>
                </a:extLst>
              </a:tr>
              <a:tr h="370840">
                <a:tc>
                  <a:txBody>
                    <a:bodyPr/>
                    <a:lstStyle/>
                    <a:p>
                      <a:r>
                        <a:rPr lang="en-US" dirty="0"/>
                        <a:t>6-RSU LAS</a:t>
                      </a:r>
                      <a:endParaRPr lang="en-GB" dirty="0"/>
                    </a:p>
                  </a:txBody>
                  <a:tcPr/>
                </a:tc>
                <a:tc>
                  <a:txBody>
                    <a:bodyPr/>
                    <a:lstStyle/>
                    <a:p>
                      <a:pPr algn="ctr"/>
                      <a:r>
                        <a:rPr lang="en-US" dirty="0"/>
                        <a:t>1312</a:t>
                      </a:r>
                      <a:endParaRPr lang="en-GB" dirty="0"/>
                    </a:p>
                  </a:txBody>
                  <a:tcPr/>
                </a:tc>
                <a:extLst>
                  <a:ext uri="{0D108BD9-81ED-4DB2-BD59-A6C34878D82A}">
                    <a16:rowId xmlns:a16="http://schemas.microsoft.com/office/drawing/2014/main" val="1575210861"/>
                  </a:ext>
                </a:extLst>
              </a:tr>
            </a:tbl>
          </a:graphicData>
        </a:graphic>
      </p:graphicFrame>
    </p:spTree>
    <p:extLst>
      <p:ext uri="{BB962C8B-B14F-4D97-AF65-F5344CB8AC3E}">
        <p14:creationId xmlns:p14="http://schemas.microsoft.com/office/powerpoint/2010/main" val="927433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77124-CAB9-3B0B-B7ED-9D767C5412FF}"/>
              </a:ext>
            </a:extLst>
          </p:cNvPr>
          <p:cNvSpPr>
            <a:spLocks noGrp="1"/>
          </p:cNvSpPr>
          <p:nvPr>
            <p:ph type="title"/>
          </p:nvPr>
        </p:nvSpPr>
        <p:spPr/>
        <p:txBody>
          <a:bodyPr/>
          <a:lstStyle/>
          <a:p>
            <a:r>
              <a:rPr lang="en-GB" dirty="0"/>
              <a:t>Stave Temperature &amp; Flow</a:t>
            </a:r>
          </a:p>
        </p:txBody>
      </p:sp>
      <p:sp>
        <p:nvSpPr>
          <p:cNvPr id="3" name="Content Placeholder 2">
            <a:extLst>
              <a:ext uri="{FF2B5EF4-FFF2-40B4-BE49-F238E27FC236}">
                <a16:creationId xmlns:a16="http://schemas.microsoft.com/office/drawing/2014/main" id="{4CD159BB-0B7A-B83D-893A-D523502D0098}"/>
              </a:ext>
            </a:extLst>
          </p:cNvPr>
          <p:cNvSpPr>
            <a:spLocks noGrp="1"/>
          </p:cNvSpPr>
          <p:nvPr>
            <p:ph idx="1"/>
          </p:nvPr>
        </p:nvSpPr>
        <p:spPr>
          <a:xfrm>
            <a:off x="838199" y="1588168"/>
            <a:ext cx="5358063" cy="4588795"/>
          </a:xfrm>
        </p:spPr>
        <p:txBody>
          <a:bodyPr>
            <a:normAutofit/>
          </a:bodyPr>
          <a:lstStyle/>
          <a:p>
            <a:r>
              <a:rPr lang="en-GB" dirty="0"/>
              <a:t>L4 Stave Power </a:t>
            </a:r>
          </a:p>
          <a:p>
            <a:pPr lvl="1"/>
            <a:r>
              <a:rPr lang="en-GB" dirty="0"/>
              <a:t>Nominal – 27.1 W</a:t>
            </a:r>
          </a:p>
          <a:p>
            <a:pPr lvl="1"/>
            <a:r>
              <a:rPr lang="en-GB" dirty="0"/>
              <a:t>Max – 47.3 W</a:t>
            </a:r>
          </a:p>
          <a:p>
            <a:r>
              <a:rPr lang="en-GB" dirty="0"/>
              <a:t>L3 Stave Power</a:t>
            </a:r>
          </a:p>
          <a:p>
            <a:pPr lvl="1"/>
            <a:r>
              <a:rPr lang="en-GB" dirty="0"/>
              <a:t>Nominal – 13.2 W</a:t>
            </a:r>
          </a:p>
          <a:p>
            <a:pPr lvl="1"/>
            <a:r>
              <a:rPr lang="en-GB" dirty="0"/>
              <a:t>Max – 22.0 W</a:t>
            </a:r>
          </a:p>
          <a:p>
            <a:r>
              <a:rPr lang="en-GB" dirty="0"/>
              <a:t>Stave CSA = 260 mm</a:t>
            </a:r>
            <a:r>
              <a:rPr lang="en-GB" baseline="30000" dirty="0"/>
              <a:t>2</a:t>
            </a:r>
          </a:p>
          <a:p>
            <a:r>
              <a:rPr lang="en-GB" dirty="0"/>
              <a:t>Required flow velocity</a:t>
            </a:r>
          </a:p>
          <a:p>
            <a:pPr lvl="1"/>
            <a:r>
              <a:rPr lang="en-GB" dirty="0"/>
              <a:t>Nominal – 9,8 m/s     (135 l/min)</a:t>
            </a:r>
          </a:p>
          <a:p>
            <a:pPr lvl="1"/>
            <a:r>
              <a:rPr lang="en-GB" dirty="0"/>
              <a:t>Max         – 17.0 m/s   (235 l/min)</a:t>
            </a:r>
          </a:p>
          <a:p>
            <a:pPr lvl="1"/>
            <a:endParaRPr lang="en-GB" dirty="0"/>
          </a:p>
          <a:p>
            <a:pPr lvl="1"/>
            <a:endParaRPr lang="en-GB" dirty="0"/>
          </a:p>
          <a:p>
            <a:pPr lvl="1"/>
            <a:endParaRPr lang="en-GB" dirty="0"/>
          </a:p>
        </p:txBody>
      </p:sp>
      <p:sp>
        <p:nvSpPr>
          <p:cNvPr id="4" name="Slide Number Placeholder 3">
            <a:extLst>
              <a:ext uri="{FF2B5EF4-FFF2-40B4-BE49-F238E27FC236}">
                <a16:creationId xmlns:a16="http://schemas.microsoft.com/office/drawing/2014/main" id="{E23D847F-0DCC-713C-4838-44FA10792BA2}"/>
              </a:ext>
            </a:extLst>
          </p:cNvPr>
          <p:cNvSpPr>
            <a:spLocks noGrp="1"/>
          </p:cNvSpPr>
          <p:nvPr>
            <p:ph type="sldNum" sz="quarter" idx="12"/>
          </p:nvPr>
        </p:nvSpPr>
        <p:spPr/>
        <p:txBody>
          <a:bodyPr/>
          <a:lstStyle/>
          <a:p>
            <a:fld id="{1CA36EEA-5A28-4A70-BCAC-0B68DA8D366C}" type="slidenum">
              <a:rPr lang="en-GB" smtClean="0"/>
              <a:pPr/>
              <a:t>15</a:t>
            </a:fld>
            <a:endParaRPr lang="en-GB" dirty="0"/>
          </a:p>
        </p:txBody>
      </p:sp>
      <p:graphicFrame>
        <p:nvGraphicFramePr>
          <p:cNvPr id="6" name="Chart 5">
            <a:extLst>
              <a:ext uri="{FF2B5EF4-FFF2-40B4-BE49-F238E27FC236}">
                <a16:creationId xmlns:a16="http://schemas.microsoft.com/office/drawing/2014/main" id="{5AE0CE8E-16A6-62CE-BD5C-2CEA0E81BE7A}"/>
              </a:ext>
            </a:extLst>
          </p:cNvPr>
          <p:cNvGraphicFramePr>
            <a:graphicFrameLocks/>
          </p:cNvGraphicFramePr>
          <p:nvPr>
            <p:extLst>
              <p:ext uri="{D42A27DB-BD31-4B8C-83A1-F6EECF244321}">
                <p14:modId xmlns:p14="http://schemas.microsoft.com/office/powerpoint/2010/main" val="3327843427"/>
              </p:ext>
            </p:extLst>
          </p:nvPr>
        </p:nvGraphicFramePr>
        <p:xfrm>
          <a:off x="6388768" y="1455821"/>
          <a:ext cx="5803232" cy="49005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99929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26E25-3575-1077-3F98-C37EBDFABCF2}"/>
              </a:ext>
            </a:extLst>
          </p:cNvPr>
          <p:cNvSpPr>
            <a:spLocks noGrp="1"/>
          </p:cNvSpPr>
          <p:nvPr>
            <p:ph type="title"/>
          </p:nvPr>
        </p:nvSpPr>
        <p:spPr/>
        <p:txBody>
          <a:bodyPr/>
          <a:lstStyle/>
          <a:p>
            <a:r>
              <a:rPr lang="en-GB" dirty="0"/>
              <a:t>Air Supply</a:t>
            </a:r>
          </a:p>
        </p:txBody>
      </p:sp>
      <p:sp>
        <p:nvSpPr>
          <p:cNvPr id="4" name="Slide Number Placeholder 3">
            <a:extLst>
              <a:ext uri="{FF2B5EF4-FFF2-40B4-BE49-F238E27FC236}">
                <a16:creationId xmlns:a16="http://schemas.microsoft.com/office/drawing/2014/main" id="{1FA17516-D12C-C486-6C74-8516278A8BFE}"/>
              </a:ext>
            </a:extLst>
          </p:cNvPr>
          <p:cNvSpPr>
            <a:spLocks noGrp="1"/>
          </p:cNvSpPr>
          <p:nvPr>
            <p:ph type="sldNum" sz="quarter" idx="12"/>
          </p:nvPr>
        </p:nvSpPr>
        <p:spPr/>
        <p:txBody>
          <a:bodyPr/>
          <a:lstStyle/>
          <a:p>
            <a:fld id="{1CA36EEA-5A28-4A70-BCAC-0B68DA8D366C}" type="slidenum">
              <a:rPr lang="en-GB" smtClean="0"/>
              <a:pPr/>
              <a:t>16</a:t>
            </a:fld>
            <a:endParaRPr lang="en-GB" dirty="0"/>
          </a:p>
        </p:txBody>
      </p:sp>
      <p:pic>
        <p:nvPicPr>
          <p:cNvPr id="1028" name="Picture 4">
            <a:extLst>
              <a:ext uri="{FF2B5EF4-FFF2-40B4-BE49-F238E27FC236}">
                <a16:creationId xmlns:a16="http://schemas.microsoft.com/office/drawing/2014/main" id="{2CB8B59D-6DFA-79CA-4412-E057C161C808}"/>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237" t="4262" r="27480" b="6918"/>
          <a:stretch/>
        </p:blipFill>
        <p:spPr bwMode="auto">
          <a:xfrm>
            <a:off x="6394537" y="3326838"/>
            <a:ext cx="5797463" cy="295752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45EF75D-EE96-D9CF-F531-BA97D7CFD1D0}"/>
              </a:ext>
            </a:extLst>
          </p:cNvPr>
          <p:cNvSpPr>
            <a:spLocks noGrp="1"/>
          </p:cNvSpPr>
          <p:nvPr>
            <p:ph idx="1"/>
          </p:nvPr>
        </p:nvSpPr>
        <p:spPr>
          <a:xfrm>
            <a:off x="838200" y="1756611"/>
            <a:ext cx="10515600" cy="4420352"/>
          </a:xfrm>
        </p:spPr>
        <p:txBody>
          <a:bodyPr/>
          <a:lstStyle/>
          <a:p>
            <a:r>
              <a:rPr lang="en-GB" dirty="0"/>
              <a:t>OB airflow </a:t>
            </a:r>
            <a:r>
              <a:rPr lang="en-GB" dirty="0" smtClean="0"/>
              <a:t>requirement </a:t>
            </a:r>
            <a:r>
              <a:rPr lang="en-GB" dirty="0"/>
              <a:t>– 12500 – 21500 L/min (0.2-0.35 m</a:t>
            </a:r>
            <a:r>
              <a:rPr lang="en-GB" baseline="30000" dirty="0"/>
              <a:t>3</a:t>
            </a:r>
            <a:r>
              <a:rPr lang="en-GB" dirty="0"/>
              <a:t>/s) </a:t>
            </a:r>
          </a:p>
          <a:p>
            <a:pPr lvl="1"/>
            <a:r>
              <a:rPr lang="en-GB" dirty="0"/>
              <a:t>Equivalent flow velocity through 30cm </a:t>
            </a:r>
            <a:r>
              <a:rPr lang="en-GB" dirty="0" smtClean="0"/>
              <a:t>(12”) </a:t>
            </a:r>
            <a:r>
              <a:rPr lang="en-GB" dirty="0"/>
              <a:t>duct = 3-5 m/s</a:t>
            </a:r>
          </a:p>
          <a:p>
            <a:r>
              <a:rPr lang="en-GB" dirty="0" smtClean="0"/>
              <a:t>Could we supply </a:t>
            </a:r>
            <a:r>
              <a:rPr lang="en-GB" dirty="0"/>
              <a:t>at </a:t>
            </a:r>
            <a:r>
              <a:rPr lang="en-GB" dirty="0" smtClean="0"/>
              <a:t>pressure </a:t>
            </a:r>
            <a:r>
              <a:rPr lang="en-GB" dirty="0"/>
              <a:t>and locally reduce </a:t>
            </a:r>
          </a:p>
          <a:p>
            <a:pPr lvl="1"/>
            <a:r>
              <a:rPr lang="en-GB" dirty="0"/>
              <a:t>15 Bar through 16 x 10mm ID tubes</a:t>
            </a:r>
          </a:p>
          <a:p>
            <a:pPr lvl="1"/>
            <a:r>
              <a:rPr lang="en-GB" dirty="0"/>
              <a:t>Flow Velocity - 11 to 19 m/s</a:t>
            </a:r>
          </a:p>
          <a:p>
            <a:pPr lvl="1"/>
            <a:r>
              <a:rPr lang="en-GB" dirty="0"/>
              <a:t>System will need to be well 						        tested and tolerant to blockages </a:t>
            </a:r>
            <a:r>
              <a:rPr lang="en-GB" dirty="0"/>
              <a:t> </a:t>
            </a:r>
            <a:r>
              <a:rPr lang="en-GB" dirty="0" smtClean="0"/>
              <a:t>                                                                   </a:t>
            </a:r>
            <a:r>
              <a:rPr lang="en-GB" dirty="0" smtClean="0"/>
              <a:t>to </a:t>
            </a:r>
            <a:r>
              <a:rPr lang="en-GB" dirty="0"/>
              <a:t>avoid rupturing staves</a:t>
            </a:r>
          </a:p>
          <a:p>
            <a:pPr marL="0" indent="0">
              <a:buNone/>
            </a:pPr>
            <a:endParaRPr lang="en-GB" dirty="0"/>
          </a:p>
        </p:txBody>
      </p:sp>
    </p:spTree>
    <p:extLst>
      <p:ext uri="{BB962C8B-B14F-4D97-AF65-F5344CB8AC3E}">
        <p14:creationId xmlns:p14="http://schemas.microsoft.com/office/powerpoint/2010/main" val="307929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Next Steps</a:t>
            </a:r>
            <a:endParaRPr lang="en-GB" dirty="0"/>
          </a:p>
        </p:txBody>
      </p:sp>
      <p:sp>
        <p:nvSpPr>
          <p:cNvPr id="3" name="Content Placeholder 2"/>
          <p:cNvSpPr>
            <a:spLocks noGrp="1"/>
          </p:cNvSpPr>
          <p:nvPr>
            <p:ph idx="1"/>
          </p:nvPr>
        </p:nvSpPr>
        <p:spPr/>
        <p:txBody>
          <a:bodyPr/>
          <a:lstStyle/>
          <a:p>
            <a:r>
              <a:rPr lang="en-GB" dirty="0" smtClean="0"/>
              <a:t>Build another ¼ Length stave for flow testing</a:t>
            </a:r>
          </a:p>
          <a:p>
            <a:pPr lvl="1"/>
            <a:r>
              <a:rPr lang="en-GB" dirty="0" smtClean="0"/>
              <a:t>Dummy heat loads to represent LEC, RSU and ASIC</a:t>
            </a:r>
          </a:p>
          <a:p>
            <a:pPr lvl="1"/>
            <a:r>
              <a:rPr lang="en-GB" dirty="0" smtClean="0"/>
              <a:t>Compare CFD studies with experimental results</a:t>
            </a:r>
          </a:p>
          <a:p>
            <a:pPr lvl="1"/>
            <a:endParaRPr lang="en-GB" dirty="0"/>
          </a:p>
          <a:p>
            <a:r>
              <a:rPr lang="en-GB" dirty="0" smtClean="0"/>
              <a:t>Feasibility of flat staves</a:t>
            </a:r>
          </a:p>
          <a:p>
            <a:pPr lvl="1"/>
            <a:r>
              <a:rPr lang="en-GB" dirty="0" smtClean="0"/>
              <a:t>Significantly easier for module assembly</a:t>
            </a:r>
          </a:p>
          <a:p>
            <a:pPr lvl="1"/>
            <a:r>
              <a:rPr lang="en-GB" dirty="0" smtClean="0"/>
              <a:t>Preliminary FEA studies show this has a limited effect on global stave stiffness</a:t>
            </a:r>
          </a:p>
          <a:p>
            <a:pPr lvl="1"/>
            <a:r>
              <a:rPr lang="en-GB" dirty="0" smtClean="0"/>
              <a:t>Further modelling of effect of internal pressure needed</a:t>
            </a:r>
            <a:endParaRPr lang="en-GB" dirty="0"/>
          </a:p>
        </p:txBody>
      </p:sp>
      <p:sp>
        <p:nvSpPr>
          <p:cNvPr id="4" name="Slide Number Placeholder 3"/>
          <p:cNvSpPr>
            <a:spLocks noGrp="1"/>
          </p:cNvSpPr>
          <p:nvPr>
            <p:ph type="sldNum" sz="quarter" idx="12"/>
          </p:nvPr>
        </p:nvSpPr>
        <p:spPr/>
        <p:txBody>
          <a:bodyPr/>
          <a:lstStyle/>
          <a:p>
            <a:fld id="{1CA36EEA-5A28-4A70-BCAC-0B68DA8D366C}" type="slidenum">
              <a:rPr lang="en-GB" smtClean="0"/>
              <a:pPr/>
              <a:t>17</a:t>
            </a:fld>
            <a:endParaRPr lang="en-GB" dirty="0"/>
          </a:p>
        </p:txBody>
      </p:sp>
    </p:spTree>
    <p:extLst>
      <p:ext uri="{BB962C8B-B14F-4D97-AF65-F5344CB8AC3E}">
        <p14:creationId xmlns:p14="http://schemas.microsoft.com/office/powerpoint/2010/main" val="3633195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p:txBody>
          <a:bodyPr/>
          <a:lstStyle/>
          <a:p>
            <a:r>
              <a:rPr lang="en-GB" dirty="0" smtClean="0"/>
              <a:t>First ¼ Stave prototype was both successful and informative</a:t>
            </a:r>
          </a:p>
          <a:p>
            <a:pPr lvl="1"/>
            <a:r>
              <a:rPr lang="en-GB" dirty="0" smtClean="0"/>
              <a:t>Static load testing showed similar (slightly better) stiffness than FEA</a:t>
            </a:r>
          </a:p>
          <a:p>
            <a:pPr lvl="1"/>
            <a:r>
              <a:rPr lang="en-GB" dirty="0" smtClean="0"/>
              <a:t>Redesign end supports &amp; try with silicone intensifier to reduce imperfections in the carbon fibre skins.</a:t>
            </a:r>
          </a:p>
          <a:p>
            <a:r>
              <a:rPr lang="en-GB" dirty="0" smtClean="0"/>
              <a:t>Second ¼ Stave will allow us to test modal response of stave and validate thermal models</a:t>
            </a:r>
          </a:p>
          <a:p>
            <a:r>
              <a:rPr lang="en-GB" dirty="0" smtClean="0"/>
              <a:t>More extensive analysis of a flat sensor stave neede</a:t>
            </a:r>
            <a:r>
              <a:rPr lang="en-GB" dirty="0"/>
              <a:t>d</a:t>
            </a:r>
            <a:endParaRPr lang="en-GB" dirty="0" smtClean="0"/>
          </a:p>
          <a:p>
            <a:pPr lvl="1"/>
            <a:endParaRPr lang="en-GB" dirty="0" smtClean="0"/>
          </a:p>
          <a:p>
            <a:pPr lvl="1"/>
            <a:endParaRPr lang="en-GB" dirty="0"/>
          </a:p>
        </p:txBody>
      </p:sp>
      <p:sp>
        <p:nvSpPr>
          <p:cNvPr id="4" name="Slide Number Placeholder 3"/>
          <p:cNvSpPr>
            <a:spLocks noGrp="1"/>
          </p:cNvSpPr>
          <p:nvPr>
            <p:ph type="sldNum" sz="quarter" idx="12"/>
          </p:nvPr>
        </p:nvSpPr>
        <p:spPr/>
        <p:txBody>
          <a:bodyPr/>
          <a:lstStyle/>
          <a:p>
            <a:fld id="{1CA36EEA-5A28-4A70-BCAC-0B68DA8D366C}" type="slidenum">
              <a:rPr lang="en-GB" smtClean="0"/>
              <a:pPr/>
              <a:t>18</a:t>
            </a:fld>
            <a:endParaRPr lang="en-GB" dirty="0"/>
          </a:p>
        </p:txBody>
      </p:sp>
    </p:spTree>
    <p:extLst>
      <p:ext uri="{BB962C8B-B14F-4D97-AF65-F5344CB8AC3E}">
        <p14:creationId xmlns:p14="http://schemas.microsoft.com/office/powerpoint/2010/main" val="2298376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C3D97-F351-C8C5-7BA2-DCC504B52F2C}"/>
              </a:ext>
            </a:extLst>
          </p:cNvPr>
          <p:cNvSpPr>
            <a:spLocks noGrp="1"/>
          </p:cNvSpPr>
          <p:nvPr>
            <p:ph type="ctrTitle"/>
          </p:nvPr>
        </p:nvSpPr>
        <p:spPr/>
        <p:txBody>
          <a:bodyPr/>
          <a:lstStyle/>
          <a:p>
            <a:r>
              <a:rPr lang="en-GB" dirty="0"/>
              <a:t>Additional Slides</a:t>
            </a:r>
          </a:p>
        </p:txBody>
      </p:sp>
      <p:sp>
        <p:nvSpPr>
          <p:cNvPr id="5" name="Subtitle 4">
            <a:extLst>
              <a:ext uri="{FF2B5EF4-FFF2-40B4-BE49-F238E27FC236}">
                <a16:creationId xmlns:a16="http://schemas.microsoft.com/office/drawing/2014/main" id="{4728FCDE-F330-2464-AE55-A13750C3D7F3}"/>
              </a:ext>
            </a:extLst>
          </p:cNvPr>
          <p:cNvSpPr>
            <a:spLocks noGrp="1"/>
          </p:cNvSpPr>
          <p:nvPr>
            <p:ph type="subTitle" idx="1"/>
          </p:nvPr>
        </p:nvSpPr>
        <p:spPr/>
        <p:txBody>
          <a:bodyPr/>
          <a:lstStyle/>
          <a:p>
            <a:endParaRPr lang="en-GB"/>
          </a:p>
        </p:txBody>
      </p:sp>
      <p:sp>
        <p:nvSpPr>
          <p:cNvPr id="4" name="Slide Number Placeholder 3">
            <a:extLst>
              <a:ext uri="{FF2B5EF4-FFF2-40B4-BE49-F238E27FC236}">
                <a16:creationId xmlns:a16="http://schemas.microsoft.com/office/drawing/2014/main" id="{0530A9A5-9615-75F7-F9D8-BD1A7844D60D}"/>
              </a:ext>
            </a:extLst>
          </p:cNvPr>
          <p:cNvSpPr>
            <a:spLocks noGrp="1"/>
          </p:cNvSpPr>
          <p:nvPr>
            <p:ph type="sldNum" sz="quarter" idx="12"/>
          </p:nvPr>
        </p:nvSpPr>
        <p:spPr/>
        <p:txBody>
          <a:bodyPr/>
          <a:lstStyle/>
          <a:p>
            <a:fld id="{1CA36EEA-5A28-4A70-BCAC-0B68DA8D366C}" type="slidenum">
              <a:rPr lang="en-GB" smtClean="0"/>
              <a:pPr/>
              <a:t>19</a:t>
            </a:fld>
            <a:endParaRPr lang="en-GB" dirty="0"/>
          </a:p>
        </p:txBody>
      </p:sp>
    </p:spTree>
    <p:extLst>
      <p:ext uri="{BB962C8B-B14F-4D97-AF65-F5344CB8AC3E}">
        <p14:creationId xmlns:p14="http://schemas.microsoft.com/office/powerpoint/2010/main" val="4026523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484" y="365125"/>
            <a:ext cx="10788316" cy="1325563"/>
          </a:xfrm>
        </p:spPr>
        <p:txBody>
          <a:bodyPr>
            <a:normAutofit/>
          </a:bodyPr>
          <a:lstStyle/>
          <a:p>
            <a:r>
              <a:rPr lang="en-GB" sz="3600" dirty="0"/>
              <a:t>Local Stiffness of </a:t>
            </a:r>
            <a:r>
              <a:rPr lang="en-GB" sz="3600" dirty="0" smtClean="0"/>
              <a:t>EIC-LAS</a:t>
            </a:r>
            <a:endParaRPr lang="en-GB" sz="3600" dirty="0"/>
          </a:p>
        </p:txBody>
      </p:sp>
      <p:sp>
        <p:nvSpPr>
          <p:cNvPr id="3" name="Content Placeholder 2"/>
          <p:cNvSpPr>
            <a:spLocks noGrp="1"/>
          </p:cNvSpPr>
          <p:nvPr>
            <p:ph idx="1"/>
          </p:nvPr>
        </p:nvSpPr>
        <p:spPr>
          <a:xfrm>
            <a:off x="838200" y="1825625"/>
            <a:ext cx="4520806" cy="4351338"/>
          </a:xfrm>
        </p:spPr>
        <p:txBody>
          <a:bodyPr>
            <a:normAutofit/>
          </a:bodyPr>
          <a:lstStyle/>
          <a:p>
            <a:r>
              <a:rPr lang="en-GB" sz="2000" dirty="0"/>
              <a:t>Air velocities in flow channel will be high</a:t>
            </a:r>
          </a:p>
          <a:p>
            <a:pPr lvl="1"/>
            <a:r>
              <a:rPr lang="en-GB" sz="1800" dirty="0"/>
              <a:t>High pressure drop/high inlet pressure</a:t>
            </a:r>
          </a:p>
          <a:p>
            <a:r>
              <a:rPr lang="en-GB" sz="2000" dirty="0"/>
              <a:t>Modelled assuming rigid mounting around glue locations</a:t>
            </a:r>
          </a:p>
          <a:p>
            <a:r>
              <a:rPr lang="en-GB" sz="2000" dirty="0"/>
              <a:t>Curvature reduces deformation due to internal pressure</a:t>
            </a:r>
          </a:p>
          <a:p>
            <a:r>
              <a:rPr lang="en-GB" sz="2000" dirty="0"/>
              <a:t>Sensor/module curvature of Ø180 mm results in micron level deformation due to 1000 Pa internal pressure</a:t>
            </a:r>
          </a:p>
        </p:txBody>
      </p:sp>
      <p:graphicFrame>
        <p:nvGraphicFramePr>
          <p:cNvPr id="7" name="Chart 6"/>
          <p:cNvGraphicFramePr>
            <a:graphicFrameLocks/>
          </p:cNvGraphicFramePr>
          <p:nvPr/>
        </p:nvGraphicFramePr>
        <p:xfrm>
          <a:off x="6146473" y="3150394"/>
          <a:ext cx="5631656" cy="3262312"/>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Connector 7"/>
          <p:cNvCxnSpPr/>
          <p:nvPr/>
        </p:nvCxnSpPr>
        <p:spPr>
          <a:xfrm>
            <a:off x="7958605" y="3843338"/>
            <a:ext cx="0" cy="2237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11494756" y="3843339"/>
            <a:ext cx="0" cy="200591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0744660" y="3186393"/>
            <a:ext cx="750096" cy="656945"/>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208509" y="3181362"/>
            <a:ext cx="750096" cy="656945"/>
          </a:xfrm>
          <a:prstGeom prst="line">
            <a:avLst/>
          </a:prstGeom>
        </p:spPr>
        <p:style>
          <a:lnRef idx="1">
            <a:schemeClr val="accent1"/>
          </a:lnRef>
          <a:fillRef idx="0">
            <a:schemeClr val="accent1"/>
          </a:fillRef>
          <a:effectRef idx="0">
            <a:schemeClr val="accent1"/>
          </a:effectRef>
          <a:fontRef idx="minor">
            <a:schemeClr val="tx1"/>
          </a:fontRef>
        </p:style>
      </p:cxnSp>
      <p:pic>
        <p:nvPicPr>
          <p:cNvPr id="27" name="Picture 26"/>
          <p:cNvPicPr>
            <a:picLocks noChangeAspect="1"/>
          </p:cNvPicPr>
          <p:nvPr/>
        </p:nvPicPr>
        <p:blipFill rotWithShape="1">
          <a:blip r:embed="rId4"/>
          <a:srcRect l="9059" t="-21851" r="15625" b="-11234"/>
          <a:stretch/>
        </p:blipFill>
        <p:spPr>
          <a:xfrm>
            <a:off x="6304410" y="1580807"/>
            <a:ext cx="2441662" cy="1605650"/>
          </a:xfrm>
          <a:prstGeom prst="rect">
            <a:avLst/>
          </a:prstGeom>
          <a:solidFill>
            <a:schemeClr val="bg1"/>
          </a:solidFill>
          <a:ln>
            <a:solidFill>
              <a:schemeClr val="accent1"/>
            </a:solidFill>
          </a:ln>
        </p:spPr>
      </p:pic>
      <p:pic>
        <p:nvPicPr>
          <p:cNvPr id="28" name="Picture 27"/>
          <p:cNvPicPr>
            <a:picLocks noChangeAspect="1"/>
          </p:cNvPicPr>
          <p:nvPr/>
        </p:nvPicPr>
        <p:blipFill rotWithShape="1">
          <a:blip r:embed="rId5"/>
          <a:srcRect l="3445" t="-30408" r="7933" b="-25612"/>
          <a:stretch/>
        </p:blipFill>
        <p:spPr>
          <a:xfrm>
            <a:off x="9020641" y="1578089"/>
            <a:ext cx="2837543" cy="1611085"/>
          </a:xfrm>
          <a:prstGeom prst="rect">
            <a:avLst/>
          </a:prstGeom>
          <a:solidFill>
            <a:schemeClr val="bg1"/>
          </a:solidFill>
          <a:ln>
            <a:solidFill>
              <a:schemeClr val="accent1"/>
            </a:solidFill>
          </a:ln>
        </p:spPr>
      </p:pic>
    </p:spTree>
    <p:extLst>
      <p:ext uri="{BB962C8B-B14F-4D97-AF65-F5344CB8AC3E}">
        <p14:creationId xmlns:p14="http://schemas.microsoft.com/office/powerpoint/2010/main" val="35664337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2050D-AE3A-483C-8A0A-A59BB5218756}"/>
              </a:ext>
            </a:extLst>
          </p:cNvPr>
          <p:cNvSpPr>
            <a:spLocks noGrp="1"/>
          </p:cNvSpPr>
          <p:nvPr>
            <p:ph type="title"/>
          </p:nvPr>
        </p:nvSpPr>
        <p:spPr/>
        <p:txBody>
          <a:bodyPr/>
          <a:lstStyle/>
          <a:p>
            <a:r>
              <a:rPr lang="en-US" dirty="0"/>
              <a:t>Pictures</a:t>
            </a:r>
            <a:endParaRPr lang="en-GB" dirty="0"/>
          </a:p>
        </p:txBody>
      </p:sp>
      <p:pic>
        <p:nvPicPr>
          <p:cNvPr id="6" name="Content Placeholder 5">
            <a:extLst>
              <a:ext uri="{FF2B5EF4-FFF2-40B4-BE49-F238E27FC236}">
                <a16:creationId xmlns:a16="http://schemas.microsoft.com/office/drawing/2014/main" id="{A3DA51D5-E979-4FEA-A7E7-8920E8C7E483}"/>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18282" b="15207"/>
          <a:stretch/>
        </p:blipFill>
        <p:spPr>
          <a:xfrm>
            <a:off x="5198165" y="1385788"/>
            <a:ext cx="5108713" cy="2558395"/>
          </a:xfrm>
        </p:spPr>
      </p:pic>
      <p:sp>
        <p:nvSpPr>
          <p:cNvPr id="4" name="Slide Number Placeholder 3">
            <a:extLst>
              <a:ext uri="{FF2B5EF4-FFF2-40B4-BE49-F238E27FC236}">
                <a16:creationId xmlns:a16="http://schemas.microsoft.com/office/drawing/2014/main" id="{1012E229-CF9C-4579-A5DE-D522B7BEC7D4}"/>
              </a:ext>
            </a:extLst>
          </p:cNvPr>
          <p:cNvSpPr>
            <a:spLocks noGrp="1"/>
          </p:cNvSpPr>
          <p:nvPr>
            <p:ph type="sldNum" sz="quarter" idx="12"/>
          </p:nvPr>
        </p:nvSpPr>
        <p:spPr/>
        <p:txBody>
          <a:bodyPr/>
          <a:lstStyle/>
          <a:p>
            <a:fld id="{1CA36EEA-5A28-4A70-BCAC-0B68DA8D366C}" type="slidenum">
              <a:rPr lang="en-GB" smtClean="0"/>
              <a:pPr/>
              <a:t>21</a:t>
            </a:fld>
            <a:endParaRPr lang="en-GB" dirty="0"/>
          </a:p>
        </p:txBody>
      </p:sp>
      <p:pic>
        <p:nvPicPr>
          <p:cNvPr id="8" name="Picture 7">
            <a:extLst>
              <a:ext uri="{FF2B5EF4-FFF2-40B4-BE49-F238E27FC236}">
                <a16:creationId xmlns:a16="http://schemas.microsoft.com/office/drawing/2014/main" id="{EA0F10A9-9AF2-4521-9995-F933BDE14E3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6165" b="10725"/>
          <a:stretch/>
        </p:blipFill>
        <p:spPr>
          <a:xfrm>
            <a:off x="5198165" y="3968201"/>
            <a:ext cx="5108713" cy="2812215"/>
          </a:xfrm>
          <a:prstGeom prst="rect">
            <a:avLst/>
          </a:prstGeom>
        </p:spPr>
      </p:pic>
      <p:pic>
        <p:nvPicPr>
          <p:cNvPr id="10" name="Picture 9">
            <a:extLst>
              <a:ext uri="{FF2B5EF4-FFF2-40B4-BE49-F238E27FC236}">
                <a16:creationId xmlns:a16="http://schemas.microsoft.com/office/drawing/2014/main" id="{6E7650B2-9261-49CC-AEDD-CFFF8E72D30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96" b="18369"/>
          <a:stretch/>
        </p:blipFill>
        <p:spPr>
          <a:xfrm rot="5400000">
            <a:off x="772629" y="2437350"/>
            <a:ext cx="5394628" cy="3291504"/>
          </a:xfrm>
          <a:prstGeom prst="rect">
            <a:avLst/>
          </a:prstGeom>
        </p:spPr>
      </p:pic>
    </p:spTree>
    <p:extLst>
      <p:ext uri="{BB962C8B-B14F-4D97-AF65-F5344CB8AC3E}">
        <p14:creationId xmlns:p14="http://schemas.microsoft.com/office/powerpoint/2010/main" val="2240795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F5878-12DB-0E63-C48C-00E871113EE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6B01292-CD0B-51B3-FCCD-C72E09DAB328}"/>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1517B08C-C0DD-792D-B656-C2539CA95196}"/>
              </a:ext>
            </a:extLst>
          </p:cNvPr>
          <p:cNvPicPr>
            <a:picLocks noChangeAspect="1"/>
          </p:cNvPicPr>
          <p:nvPr/>
        </p:nvPicPr>
        <p:blipFill>
          <a:blip r:embed="rId2"/>
          <a:stretch>
            <a:fillRect/>
          </a:stretch>
        </p:blipFill>
        <p:spPr>
          <a:xfrm>
            <a:off x="0" y="136294"/>
            <a:ext cx="12192000" cy="6585411"/>
          </a:xfrm>
          <a:prstGeom prst="rect">
            <a:avLst/>
          </a:prstGeom>
        </p:spPr>
      </p:pic>
    </p:spTree>
    <p:extLst>
      <p:ext uri="{BB962C8B-B14F-4D97-AF65-F5344CB8AC3E}">
        <p14:creationId xmlns:p14="http://schemas.microsoft.com/office/powerpoint/2010/main" val="3095005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CFF61-D24A-1A98-3271-125A9620644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C7860FD-2862-A1E7-CD08-214A3B7D937C}"/>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6166325A-5ABC-786D-C110-736FC885B946}"/>
              </a:ext>
            </a:extLst>
          </p:cNvPr>
          <p:cNvPicPr>
            <a:picLocks noChangeAspect="1"/>
          </p:cNvPicPr>
          <p:nvPr/>
        </p:nvPicPr>
        <p:blipFill>
          <a:blip r:embed="rId2"/>
          <a:stretch>
            <a:fillRect/>
          </a:stretch>
        </p:blipFill>
        <p:spPr>
          <a:xfrm>
            <a:off x="0" y="535130"/>
            <a:ext cx="12192000" cy="5787740"/>
          </a:xfrm>
          <a:prstGeom prst="rect">
            <a:avLst/>
          </a:prstGeom>
        </p:spPr>
      </p:pic>
    </p:spTree>
    <p:extLst>
      <p:ext uri="{BB962C8B-B14F-4D97-AF65-F5344CB8AC3E}">
        <p14:creationId xmlns:p14="http://schemas.microsoft.com/office/powerpoint/2010/main" val="33688037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96156-89D2-D70C-5E47-5EFACD9B1B4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7CA5A2E-5117-134C-DB73-BB691DD5E109}"/>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794433AA-4B0B-399E-2E0C-61CADF889818}"/>
              </a:ext>
            </a:extLst>
          </p:cNvPr>
          <p:cNvPicPr>
            <a:picLocks noChangeAspect="1"/>
          </p:cNvPicPr>
          <p:nvPr/>
        </p:nvPicPr>
        <p:blipFill>
          <a:blip r:embed="rId2"/>
          <a:stretch>
            <a:fillRect/>
          </a:stretch>
        </p:blipFill>
        <p:spPr>
          <a:xfrm>
            <a:off x="0" y="569306"/>
            <a:ext cx="12192000" cy="5719388"/>
          </a:xfrm>
          <a:prstGeom prst="rect">
            <a:avLst/>
          </a:prstGeom>
        </p:spPr>
      </p:pic>
    </p:spTree>
    <p:extLst>
      <p:ext uri="{BB962C8B-B14F-4D97-AF65-F5344CB8AC3E}">
        <p14:creationId xmlns:p14="http://schemas.microsoft.com/office/powerpoint/2010/main" val="541831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BC206-9644-62EC-A2C9-4A962737291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54438D9-7DAE-EAF1-1D9D-877ABC614E79}"/>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7E42C51B-F793-B221-0117-12AF03C94851}"/>
              </a:ext>
            </a:extLst>
          </p:cNvPr>
          <p:cNvPicPr>
            <a:picLocks noChangeAspect="1"/>
          </p:cNvPicPr>
          <p:nvPr/>
        </p:nvPicPr>
        <p:blipFill>
          <a:blip r:embed="rId2"/>
          <a:stretch>
            <a:fillRect/>
          </a:stretch>
        </p:blipFill>
        <p:spPr>
          <a:xfrm>
            <a:off x="0" y="172712"/>
            <a:ext cx="12192000" cy="6512576"/>
          </a:xfrm>
          <a:prstGeom prst="rect">
            <a:avLst/>
          </a:prstGeom>
        </p:spPr>
      </p:pic>
    </p:spTree>
    <p:extLst>
      <p:ext uri="{BB962C8B-B14F-4D97-AF65-F5344CB8AC3E}">
        <p14:creationId xmlns:p14="http://schemas.microsoft.com/office/powerpoint/2010/main" val="2015256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185B5-81F9-6EB7-0238-65EE6BF6798F}"/>
              </a:ext>
            </a:extLst>
          </p:cNvPr>
          <p:cNvSpPr>
            <a:spLocks noGrp="1"/>
          </p:cNvSpPr>
          <p:nvPr>
            <p:ph type="title"/>
          </p:nvPr>
        </p:nvSpPr>
        <p:spPr/>
        <p:txBody>
          <a:bodyPr/>
          <a:lstStyle/>
          <a:p>
            <a:r>
              <a:rPr lang="en-GB" dirty="0"/>
              <a:t>Future Design Work</a:t>
            </a:r>
          </a:p>
        </p:txBody>
      </p:sp>
      <p:sp>
        <p:nvSpPr>
          <p:cNvPr id="3" name="Content Placeholder 2">
            <a:extLst>
              <a:ext uri="{FF2B5EF4-FFF2-40B4-BE49-F238E27FC236}">
                <a16:creationId xmlns:a16="http://schemas.microsoft.com/office/drawing/2014/main" id="{0DFE8686-A256-A449-2FB0-4B2F8660CA1E}"/>
              </a:ext>
            </a:extLst>
          </p:cNvPr>
          <p:cNvSpPr>
            <a:spLocks noGrp="1"/>
          </p:cNvSpPr>
          <p:nvPr>
            <p:ph idx="1"/>
          </p:nvPr>
        </p:nvSpPr>
        <p:spPr>
          <a:xfrm>
            <a:off x="838200" y="1597067"/>
            <a:ext cx="10515600" cy="4554843"/>
          </a:xfrm>
        </p:spPr>
        <p:txBody>
          <a:bodyPr/>
          <a:lstStyle/>
          <a:p>
            <a:r>
              <a:rPr lang="en-GB" dirty="0"/>
              <a:t>Current Staves have a </a:t>
            </a:r>
            <a:r>
              <a:rPr lang="en-GB" dirty="0" err="1"/>
              <a:t>dia</a:t>
            </a:r>
            <a:r>
              <a:rPr lang="en-GB" dirty="0"/>
              <a:t> 180 mm curvature </a:t>
            </a:r>
          </a:p>
          <a:p>
            <a:pPr lvl="1"/>
            <a:r>
              <a:rPr lang="en-GB" dirty="0"/>
              <a:t>Curved surfaces may be difficult for wire bonding</a:t>
            </a:r>
          </a:p>
          <a:p>
            <a:pPr lvl="1"/>
            <a:r>
              <a:rPr lang="en-GB" dirty="0"/>
              <a:t>FEA studies suggest curvature has minimum impact on structure stiffness</a:t>
            </a:r>
          </a:p>
          <a:p>
            <a:pPr lvl="1"/>
            <a:r>
              <a:rPr lang="en-GB" dirty="0"/>
              <a:t>Future iterations may use a flat sensor/module</a:t>
            </a:r>
          </a:p>
        </p:txBody>
      </p:sp>
      <p:sp>
        <p:nvSpPr>
          <p:cNvPr id="4" name="Slide Number Placeholder 3">
            <a:extLst>
              <a:ext uri="{FF2B5EF4-FFF2-40B4-BE49-F238E27FC236}">
                <a16:creationId xmlns:a16="http://schemas.microsoft.com/office/drawing/2014/main" id="{448FD137-7FBF-240B-243A-BDEDA83784F9}"/>
              </a:ext>
            </a:extLst>
          </p:cNvPr>
          <p:cNvSpPr>
            <a:spLocks noGrp="1"/>
          </p:cNvSpPr>
          <p:nvPr>
            <p:ph type="sldNum" sz="quarter" idx="12"/>
          </p:nvPr>
        </p:nvSpPr>
        <p:spPr/>
        <p:txBody>
          <a:bodyPr/>
          <a:lstStyle/>
          <a:p>
            <a:fld id="{1CA36EEA-5A28-4A70-BCAC-0B68DA8D366C}" type="slidenum">
              <a:rPr lang="en-GB" smtClean="0"/>
              <a:pPr/>
              <a:t>26</a:t>
            </a:fld>
            <a:endParaRPr lang="en-GB" dirty="0"/>
          </a:p>
        </p:txBody>
      </p:sp>
    </p:spTree>
    <p:extLst>
      <p:ext uri="{BB962C8B-B14F-4D97-AF65-F5344CB8AC3E}">
        <p14:creationId xmlns:p14="http://schemas.microsoft.com/office/powerpoint/2010/main" val="20748579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A513136645DA419AFE6534F071BFBC" ma:contentTypeVersion="18" ma:contentTypeDescription="Create a new document." ma:contentTypeScope="" ma:versionID="12c1a146d677030a5e8bec75c609a5e4">
  <xsd:schema xmlns:xsd="http://www.w3.org/2001/XMLSchema" xmlns:xs="http://www.w3.org/2001/XMLSchema" xmlns:p="http://schemas.microsoft.com/office/2006/metadata/properties" xmlns:ns3="50929441-d577-4c01-81bf-8c10abd1783a" xmlns:ns4="0c454032-8a9e-470b-bc38-9927ebcb77ae" targetNamespace="http://schemas.microsoft.com/office/2006/metadata/properties" ma:root="true" ma:fieldsID="306a8d9aad955db4807208b394de9b98" ns3:_="" ns4:_="">
    <xsd:import namespace="50929441-d577-4c01-81bf-8c10abd1783a"/>
    <xsd:import namespace="0c454032-8a9e-470b-bc38-9927ebcb77ae"/>
    <xsd:element name="properties">
      <xsd:complexType>
        <xsd:sequence>
          <xsd:element name="documentManagement">
            <xsd:complexType>
              <xsd:all>
                <xsd:element ref="ns3:MediaServiceMetadata" minOccurs="0"/>
                <xsd:element ref="ns3:MediaServiceFastMetadata" minOccurs="0"/>
                <xsd:element ref="ns3:MediaServiceAutoTags"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_activity"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929441-d577-4c01-81bf-8c10abd178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c454032-8a9e-470b-bc38-9927ebcb77a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50929441-d577-4c01-81bf-8c10abd1783a" xsi:nil="true"/>
  </documentManagement>
</p:properties>
</file>

<file path=customXml/itemProps1.xml><?xml version="1.0" encoding="utf-8"?>
<ds:datastoreItem xmlns:ds="http://schemas.openxmlformats.org/officeDocument/2006/customXml" ds:itemID="{8E229D18-B3D6-478C-B144-B970441053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929441-d577-4c01-81bf-8c10abd1783a"/>
    <ds:schemaRef ds:uri="0c454032-8a9e-470b-bc38-9927ebcb77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E43144A-36B8-402F-8581-F02430C741AE}">
  <ds:schemaRefs>
    <ds:schemaRef ds:uri="http://schemas.microsoft.com/sharepoint/v3/contenttype/forms"/>
  </ds:schemaRefs>
</ds:datastoreItem>
</file>

<file path=customXml/itemProps3.xml><?xml version="1.0" encoding="utf-8"?>
<ds:datastoreItem xmlns:ds="http://schemas.openxmlformats.org/officeDocument/2006/customXml" ds:itemID="{68603F3B-A45C-4178-88EA-4174F99A1F3D}">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0c454032-8a9e-470b-bc38-9927ebcb77ae"/>
    <ds:schemaRef ds:uri="50929441-d577-4c01-81bf-8c10abd1783a"/>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Retrospect</Template>
  <TotalTime>34755</TotalTime>
  <Words>1233</Words>
  <Application>Microsoft Office PowerPoint</Application>
  <PresentationFormat>Widescreen</PresentationFormat>
  <Paragraphs>214</Paragraphs>
  <Slides>26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Light</vt:lpstr>
      <vt:lpstr>Palatino Linotype</vt:lpstr>
      <vt:lpstr>Verdana</vt:lpstr>
      <vt:lpstr>Office Theme</vt:lpstr>
      <vt:lpstr>ePIC Silicon Vertex Tracker  OB Mechanics and Cooling</vt:lpstr>
      <vt:lpstr>Introduction</vt:lpstr>
      <vt:lpstr>Introduction</vt:lpstr>
      <vt:lpstr>L3/L4 Stave Structure Overview</vt:lpstr>
      <vt:lpstr>Brief Overview of ¼ Stave Prototype</vt:lpstr>
      <vt:lpstr>Brief Overview of ¼ Stave Prototype</vt:lpstr>
      <vt:lpstr>EIC-LAS Module</vt:lpstr>
      <vt:lpstr>What we Need to Prove</vt:lpstr>
      <vt:lpstr>Proving Mechanical Stiffness</vt:lpstr>
      <vt:lpstr>Quantitative Structural Results</vt:lpstr>
      <vt:lpstr>¼ Stave Finite Element Analysis</vt:lpstr>
      <vt:lpstr>Thermal Modelling </vt:lpstr>
      <vt:lpstr>Cooling Requirements</vt:lpstr>
      <vt:lpstr>Numbers used</vt:lpstr>
      <vt:lpstr>Stave Temperature &amp; Flow</vt:lpstr>
      <vt:lpstr>Air Supply</vt:lpstr>
      <vt:lpstr>Next Steps</vt:lpstr>
      <vt:lpstr>Conclusions</vt:lpstr>
      <vt:lpstr>Additional Slides</vt:lpstr>
      <vt:lpstr>Local Stiffness of EIC-LAS</vt:lpstr>
      <vt:lpstr>Pictures</vt:lpstr>
      <vt:lpstr>PowerPoint Presentation</vt:lpstr>
      <vt:lpstr>PowerPoint Presentation</vt:lpstr>
      <vt:lpstr>PowerPoint Presentation</vt:lpstr>
      <vt:lpstr>PowerPoint Presentation</vt:lpstr>
      <vt:lpstr>Future Design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Georg Viehhauser</dc:creator>
  <cp:lastModifiedBy>Huddart, Adam (STFC,RAL,TECH)</cp:lastModifiedBy>
  <cp:revision>1227</cp:revision>
  <dcterms:created xsi:type="dcterms:W3CDTF">2018-10-16T11:54:38Z</dcterms:created>
  <dcterms:modified xsi:type="dcterms:W3CDTF">2024-11-18T15:12:10Z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0x01010087A513136645DA419AFE6534F071BFBC</vt:lpwstr>
  </property>
</Properties>
</file>