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5">
  <p:sldMasterIdLst>
    <p:sldMasterId id="2147483648" r:id="rId1"/>
  </p:sldMasterIdLst>
  <p:notesMasterIdLst>
    <p:notesMasterId r:id="rId12"/>
  </p:notesMasterIdLst>
  <p:sldIdLst>
    <p:sldId id="256" r:id="rId2"/>
    <p:sldId id="403" r:id="rId3"/>
    <p:sldId id="405" r:id="rId4"/>
    <p:sldId id="404" r:id="rId5"/>
    <p:sldId id="406" r:id="rId6"/>
    <p:sldId id="410" r:id="rId7"/>
    <p:sldId id="407" r:id="rId8"/>
    <p:sldId id="408" r:id="rId9"/>
    <p:sldId id="409" r:id="rId10"/>
    <p:sldId id="411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FCD745-659F-4412-B4D8-4A3EE07ECE79}">
          <p14:sldIdLst>
            <p14:sldId id="256"/>
            <p14:sldId id="403"/>
            <p14:sldId id="405"/>
            <p14:sldId id="404"/>
            <p14:sldId id="406"/>
            <p14:sldId id="410"/>
            <p14:sldId id="407"/>
            <p14:sldId id="408"/>
            <p14:sldId id="409"/>
            <p14:sldId id="41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B9BD5"/>
    <a:srgbClr val="4472C4"/>
    <a:srgbClr val="EAEFF7"/>
    <a:srgbClr val="ABABAB"/>
    <a:srgbClr val="FF9933"/>
    <a:srgbClr val="FFFFFF"/>
    <a:srgbClr val="699BFF"/>
    <a:srgbClr val="AAE8FC"/>
    <a:srgbClr val="2202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78" autoAdjust="0"/>
    <p:restoredTop sz="94660"/>
  </p:normalViewPr>
  <p:slideViewPr>
    <p:cSldViewPr snapToGrid="0">
      <p:cViewPr varScale="1">
        <p:scale>
          <a:sx n="64" d="100"/>
          <a:sy n="64" d="100"/>
        </p:scale>
        <p:origin x="64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A48294-1B3F-46C7-8501-273AD7D79B4F}" type="datetimeFigureOut">
              <a:rPr lang="en-GB" smtClean="0"/>
              <a:t>18/11/2024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F2F4C-E58C-4CCD-AFD6-611CFE2E2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407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7556" y="1508257"/>
            <a:ext cx="9144000" cy="2387600"/>
          </a:xfrm>
        </p:spPr>
        <p:txBody>
          <a:bodyPr anchor="b"/>
          <a:lstStyle>
            <a:lvl1pPr algn="ctr">
              <a:defRPr sz="6000" b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7556" y="3987932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206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AFBF77B-003A-4E1A-898E-FBE7F15C7ACD}"/>
              </a:ext>
            </a:extLst>
          </p:cNvPr>
          <p:cNvGrpSpPr/>
          <p:nvPr userDrawn="1"/>
        </p:nvGrpSpPr>
        <p:grpSpPr>
          <a:xfrm>
            <a:off x="-109438" y="5643694"/>
            <a:ext cx="2515109" cy="1440000"/>
            <a:chOff x="-109438" y="5643694"/>
            <a:chExt cx="2515109" cy="1440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30356C3-1559-4CEC-9ADF-910395CF29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438" y="5643694"/>
              <a:ext cx="1839581" cy="1440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90A1CDC-2BBF-4AD9-B5B5-2E07FBF48821}"/>
                </a:ext>
              </a:extLst>
            </p:cNvPr>
            <p:cNvSpPr txBox="1"/>
            <p:nvPr/>
          </p:nvSpPr>
          <p:spPr>
            <a:xfrm>
              <a:off x="1441946" y="6014987"/>
              <a:ext cx="9637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  <a:endParaRPr lang="en-GB" sz="4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7F12490-59CD-452F-B02D-F2D799164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662731" cy="296695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fld id="{1CA36EEA-5A28-4A70-BCAC-0B68DA8D366C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99567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561439" cy="743504"/>
          </a:xfrm>
        </p:spPr>
        <p:txBody>
          <a:bodyPr/>
          <a:lstStyle>
            <a:lvl1pPr algn="ctr">
              <a:defRPr b="0">
                <a:solidFill>
                  <a:srgbClr val="0020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0445"/>
            <a:ext cx="10515600" cy="4736518"/>
          </a:xfrm>
        </p:spPr>
        <p:txBody>
          <a:bodyPr/>
          <a:lstStyle>
            <a:lvl1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1pPr>
            <a:lvl2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2pPr>
            <a:lvl3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3pPr>
            <a:lvl4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4pPr>
            <a:lvl5pPr>
              <a:defRPr>
                <a:solidFill>
                  <a:srgbClr val="002060"/>
                </a:solidFill>
                <a:latin typeface="Palatino Linotype" panose="020405020505050303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13408" y="6356350"/>
            <a:ext cx="662731" cy="296695"/>
          </a:xfrm>
        </p:spPr>
        <p:txBody>
          <a:bodyPr/>
          <a:lstStyle>
            <a:lvl1pPr>
              <a:defRPr sz="2400">
                <a:solidFill>
                  <a:srgbClr val="002060"/>
                </a:solidFill>
              </a:defRPr>
            </a:lvl1pPr>
          </a:lstStyle>
          <a:p>
            <a:fld id="{1CA36EEA-5A28-4A70-BCAC-0B68DA8D366C}" type="slidenum">
              <a:rPr lang="en-GB" smtClean="0"/>
              <a:pPr/>
              <a:t>‹#›</a:t>
            </a:fld>
            <a:endParaRPr lang="en-GB" dirty="0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721453" y="1237683"/>
            <a:ext cx="10754686" cy="0"/>
          </a:xfrm>
          <a:prstGeom prst="line">
            <a:avLst/>
          </a:prstGeom>
          <a:ln w="38100">
            <a:solidFill>
              <a:srgbClr val="2803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721453" y="1313897"/>
            <a:ext cx="10754686" cy="0"/>
          </a:xfrm>
          <a:prstGeom prst="line">
            <a:avLst/>
          </a:prstGeom>
          <a:ln w="38100">
            <a:solidFill>
              <a:srgbClr val="AAE8F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8E649DFF-E639-4E02-86CC-A533CCEFA814}"/>
              </a:ext>
            </a:extLst>
          </p:cNvPr>
          <p:cNvGrpSpPr/>
          <p:nvPr userDrawn="1"/>
        </p:nvGrpSpPr>
        <p:grpSpPr>
          <a:xfrm>
            <a:off x="9555853" y="16878"/>
            <a:ext cx="2515109" cy="1440000"/>
            <a:chOff x="-109438" y="5643694"/>
            <a:chExt cx="2515109" cy="1440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636AF2B-5CDB-4DCA-B86E-19B109862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09438" y="5643694"/>
              <a:ext cx="1839581" cy="1440000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A6F51D6-9453-4ECC-9762-441C75CAD0A1}"/>
                </a:ext>
              </a:extLst>
            </p:cNvPr>
            <p:cNvSpPr txBox="1"/>
            <p:nvPr/>
          </p:nvSpPr>
          <p:spPr>
            <a:xfrm>
              <a:off x="1441946" y="6014987"/>
              <a:ext cx="963725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200" b="1" dirty="0">
                  <a:latin typeface="Arial" panose="020B0604020202020204" pitchFamily="34" charset="0"/>
                  <a:cs typeface="Arial" panose="020B0604020202020204" pitchFamily="34" charset="0"/>
                </a:rPr>
                <a:t>UK</a:t>
              </a:r>
              <a:endParaRPr lang="en-GB" sz="42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8728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3000">
              <a:srgbClr val="FFFFFF"/>
            </a:gs>
            <a:gs pos="0">
              <a:schemeClr val="accent1">
                <a:lumMod val="20000"/>
                <a:lumOff val="80000"/>
              </a:schemeClr>
            </a:gs>
            <a:gs pos="81000">
              <a:srgbClr val="FFFFFF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36EEA-5A28-4A70-BCAC-0B68DA8D366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258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31AE1-2945-44BC-A9BF-E5942ABED8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sz="4800" dirty="0" err="1"/>
              <a:t>ePIC</a:t>
            </a:r>
            <a:r>
              <a:rPr lang="en-US" sz="4800" dirty="0"/>
              <a:t> Silicon Vertex Tracker</a:t>
            </a:r>
            <a:br>
              <a:rPr lang="en-US" sz="4800" dirty="0"/>
            </a:br>
            <a:r>
              <a:rPr lang="en-US" sz="4000" dirty="0"/>
              <a:t>Overview, layout, production and integration </a:t>
            </a:r>
            <a:endParaRPr lang="en-GB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28AB3B-0E14-439C-BFDC-E8B70A282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7556" y="4373216"/>
            <a:ext cx="9144000" cy="1270477"/>
          </a:xfrm>
        </p:spPr>
        <p:txBody>
          <a:bodyPr>
            <a:normAutofit/>
          </a:bodyPr>
          <a:lstStyle/>
          <a:p>
            <a:r>
              <a:rPr lang="en-US" dirty="0"/>
              <a:t>Georg Viehhauser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755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83DC-8C2B-4DF7-945D-6DD08883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SVT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7FB4CA-4C87-4E67-8FEF-5F0F99F34A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4950" y="1399673"/>
            <a:ext cx="5837050" cy="545564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5 barrels, 5 disks (each end)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Barrel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3 layers inner barrel (IB): Half-cylinders out of bent silicon (like ALICE ITS3) – IT and US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2 layers outer barrel (OB): Individual staves with carbon </a:t>
            </a:r>
            <a:r>
              <a:rPr lang="en-US" dirty="0" err="1"/>
              <a:t>fibre</a:t>
            </a:r>
            <a:r>
              <a:rPr lang="en-US" dirty="0"/>
              <a:t> structure – UK</a:t>
            </a:r>
          </a:p>
          <a:p>
            <a:pPr lvl="2">
              <a:lnSpc>
                <a:spcPct val="110000"/>
              </a:lnSpc>
              <a:spcBef>
                <a:spcPts val="300"/>
              </a:spcBef>
            </a:pPr>
            <a:r>
              <a:rPr lang="en-US" sz="2300" dirty="0"/>
              <a:t>~1/3 of SVT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All barrel layers supported by carbon </a:t>
            </a:r>
            <a:r>
              <a:rPr lang="en-US" dirty="0" err="1"/>
              <a:t>fibre</a:t>
            </a:r>
            <a:r>
              <a:rPr lang="en-US" dirty="0"/>
              <a:t> support cone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Disks: corrugated carbon-</a:t>
            </a:r>
            <a:r>
              <a:rPr lang="en-US" dirty="0" err="1"/>
              <a:t>fibre</a:t>
            </a:r>
            <a:r>
              <a:rPr lang="en-US" dirty="0"/>
              <a:t> half-disks - US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Sensor will be an ultra-thin (40 </a:t>
            </a:r>
            <a:r>
              <a:rPr lang="el-GR" dirty="0"/>
              <a:t>μ</a:t>
            </a:r>
            <a:r>
              <a:rPr lang="en-US" dirty="0"/>
              <a:t>m), wafer-stitched CMOS sensor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Developed by ATLAS ITS3: MOSAIX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We will use MOSAIX for IB, and modification (EIC-LAS) for OB and disks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Air cooling with flow contained in local support structures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Radiation levels at EIC are significantly below LHC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14E0D-2ABA-438D-9A60-25A139040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2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E7437C-7E6D-426E-A6F7-7A39334ADD9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4206" y="1402360"/>
            <a:ext cx="5733926" cy="26528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6C461B-C9ED-408C-8DD7-02612EAA8B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2174" b="32787"/>
          <a:stretch/>
        </p:blipFill>
        <p:spPr>
          <a:xfrm>
            <a:off x="0" y="4499007"/>
            <a:ext cx="6668018" cy="2144293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907224F5-0CC9-41BA-B729-F0552372ABE6}"/>
              </a:ext>
            </a:extLst>
          </p:cNvPr>
          <p:cNvGrpSpPr/>
          <p:nvPr/>
        </p:nvGrpSpPr>
        <p:grpSpPr>
          <a:xfrm>
            <a:off x="2534478" y="2812774"/>
            <a:ext cx="1848679" cy="3141035"/>
            <a:chOff x="2534478" y="2812774"/>
            <a:chExt cx="1848679" cy="314103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9C279D4-0DA7-49CD-8A44-A120D7147339}"/>
                </a:ext>
              </a:extLst>
            </p:cNvPr>
            <p:cNvSpPr/>
            <p:nvPr/>
          </p:nvSpPr>
          <p:spPr>
            <a:xfrm>
              <a:off x="2534478" y="5188496"/>
              <a:ext cx="874644" cy="76531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2AAC983-78EB-4742-BCFD-0763F322C41B}"/>
                </a:ext>
              </a:extLst>
            </p:cNvPr>
            <p:cNvSpPr/>
            <p:nvPr/>
          </p:nvSpPr>
          <p:spPr>
            <a:xfrm>
              <a:off x="3876260" y="2812774"/>
              <a:ext cx="506897" cy="496958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E2937FDF-F18D-4DCD-9EA0-E0AF12A0A216}"/>
              </a:ext>
            </a:extLst>
          </p:cNvPr>
          <p:cNvSpPr/>
          <p:nvPr/>
        </p:nvSpPr>
        <p:spPr>
          <a:xfrm>
            <a:off x="5118919" y="3672980"/>
            <a:ext cx="914400" cy="532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D556E81-BD67-45EA-A4E8-50A4D1494D53}"/>
              </a:ext>
            </a:extLst>
          </p:cNvPr>
          <p:cNvGrpSpPr/>
          <p:nvPr/>
        </p:nvGrpSpPr>
        <p:grpSpPr>
          <a:xfrm>
            <a:off x="2022613" y="1970682"/>
            <a:ext cx="2754174" cy="4779968"/>
            <a:chOff x="2022613" y="1970682"/>
            <a:chExt cx="2754174" cy="477996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8959C0CC-D2B3-4EB5-8100-AD701F0310DC}"/>
                </a:ext>
              </a:extLst>
            </p:cNvPr>
            <p:cNvSpPr/>
            <p:nvPr/>
          </p:nvSpPr>
          <p:spPr>
            <a:xfrm>
              <a:off x="2027583" y="4348895"/>
              <a:ext cx="1898374" cy="809514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E134A2E-BFD6-44C6-9DF1-404724B569FB}"/>
                </a:ext>
              </a:extLst>
            </p:cNvPr>
            <p:cNvSpPr/>
            <p:nvPr/>
          </p:nvSpPr>
          <p:spPr>
            <a:xfrm>
              <a:off x="2022613" y="5941136"/>
              <a:ext cx="1898374" cy="809514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A9ED958-4C5E-440C-95CF-8A5B0C67EC71}"/>
                </a:ext>
              </a:extLst>
            </p:cNvPr>
            <p:cNvSpPr/>
            <p:nvPr/>
          </p:nvSpPr>
          <p:spPr>
            <a:xfrm rot="2863123">
              <a:off x="3732388" y="2433371"/>
              <a:ext cx="1507087" cy="581710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53E9C6A-4149-4548-A722-C31C7B7A2B8F}"/>
              </a:ext>
            </a:extLst>
          </p:cNvPr>
          <p:cNvGrpSpPr/>
          <p:nvPr/>
        </p:nvGrpSpPr>
        <p:grpSpPr>
          <a:xfrm>
            <a:off x="1708677" y="4441347"/>
            <a:ext cx="2491584" cy="2346153"/>
            <a:chOff x="1708677" y="4441347"/>
            <a:chExt cx="2491584" cy="2346153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99BBEC57-D2A3-4E1A-8570-3C89DBCF6DCF}"/>
                </a:ext>
              </a:extLst>
            </p:cNvPr>
            <p:cNvSpPr/>
            <p:nvPr/>
          </p:nvSpPr>
          <p:spPr>
            <a:xfrm rot="19138035">
              <a:off x="1874098" y="4441347"/>
              <a:ext cx="520779" cy="839601"/>
            </a:xfrm>
            <a:prstGeom prst="ellipse">
              <a:avLst/>
            </a:prstGeom>
            <a:noFill/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4E5CDEF-8FFF-44DA-8C5B-5B9C2F557552}"/>
                </a:ext>
              </a:extLst>
            </p:cNvPr>
            <p:cNvSpPr/>
            <p:nvPr/>
          </p:nvSpPr>
          <p:spPr>
            <a:xfrm rot="2777599">
              <a:off x="3520071" y="4410420"/>
              <a:ext cx="520779" cy="839601"/>
            </a:xfrm>
            <a:prstGeom prst="ellipse">
              <a:avLst/>
            </a:prstGeom>
            <a:noFill/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685B7089-2ECD-4F4D-9C3D-E26433A267AC}"/>
                </a:ext>
              </a:extLst>
            </p:cNvPr>
            <p:cNvSpPr/>
            <p:nvPr/>
          </p:nvSpPr>
          <p:spPr>
            <a:xfrm rot="2777599">
              <a:off x="1868088" y="5878754"/>
              <a:ext cx="520779" cy="839601"/>
            </a:xfrm>
            <a:prstGeom prst="ellipse">
              <a:avLst/>
            </a:prstGeom>
            <a:noFill/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EBF004B-7965-4AC9-9823-7C330CC3E3C0}"/>
                </a:ext>
              </a:extLst>
            </p:cNvPr>
            <p:cNvSpPr/>
            <p:nvPr/>
          </p:nvSpPr>
          <p:spPr>
            <a:xfrm rot="19138035">
              <a:off x="3545635" y="5947899"/>
              <a:ext cx="520779" cy="839601"/>
            </a:xfrm>
            <a:prstGeom prst="ellipse">
              <a:avLst/>
            </a:prstGeom>
            <a:noFill/>
            <a:ln w="28575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BE4FCF64-B242-4A73-8E3F-56625E8B0391}"/>
              </a:ext>
            </a:extLst>
          </p:cNvPr>
          <p:cNvSpPr/>
          <p:nvPr/>
        </p:nvSpPr>
        <p:spPr>
          <a:xfrm>
            <a:off x="3427195" y="4472802"/>
            <a:ext cx="2684012" cy="2144293"/>
          </a:xfrm>
          <a:prstGeom prst="ellipse">
            <a:avLst/>
          </a:prstGeom>
          <a:noFill/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6D894CE-4CE8-4333-89B6-E46C302AA056}"/>
              </a:ext>
            </a:extLst>
          </p:cNvPr>
          <p:cNvSpPr/>
          <p:nvPr/>
        </p:nvSpPr>
        <p:spPr>
          <a:xfrm>
            <a:off x="344259" y="4404631"/>
            <a:ext cx="2262245" cy="2265377"/>
          </a:xfrm>
          <a:prstGeom prst="ellipse">
            <a:avLst/>
          </a:prstGeom>
          <a:noFill/>
          <a:ln w="285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524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F4437-B087-41F0-AC65-C1607FEA6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properties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76A13D8-2B52-4DAC-93D7-119F05D7DE3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0302128"/>
              </p:ext>
            </p:extLst>
          </p:nvPr>
        </p:nvGraphicFramePr>
        <p:xfrm>
          <a:off x="400879" y="1439863"/>
          <a:ext cx="5504816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2487">
                  <a:extLst>
                    <a:ext uri="{9D8B030D-6E8A-4147-A177-3AD203B41FA5}">
                      <a16:colId xmlns:a16="http://schemas.microsoft.com/office/drawing/2014/main" val="3332759275"/>
                    </a:ext>
                  </a:extLst>
                </a:gridCol>
                <a:gridCol w="952003">
                  <a:extLst>
                    <a:ext uri="{9D8B030D-6E8A-4147-A177-3AD203B41FA5}">
                      <a16:colId xmlns:a16="http://schemas.microsoft.com/office/drawing/2014/main" val="3573782276"/>
                    </a:ext>
                  </a:extLst>
                </a:gridCol>
                <a:gridCol w="1372934">
                  <a:extLst>
                    <a:ext uri="{9D8B030D-6E8A-4147-A177-3AD203B41FA5}">
                      <a16:colId xmlns:a16="http://schemas.microsoft.com/office/drawing/2014/main" val="3511645864"/>
                    </a:ext>
                  </a:extLst>
                </a:gridCol>
                <a:gridCol w="1484249">
                  <a:extLst>
                    <a:ext uri="{9D8B030D-6E8A-4147-A177-3AD203B41FA5}">
                      <a16:colId xmlns:a16="http://schemas.microsoft.com/office/drawing/2014/main" val="3429076019"/>
                    </a:ext>
                  </a:extLst>
                </a:gridCol>
                <a:gridCol w="1013143">
                  <a:extLst>
                    <a:ext uri="{9D8B030D-6E8A-4147-A177-3AD203B41FA5}">
                      <a16:colId xmlns:a16="http://schemas.microsoft.com/office/drawing/2014/main" val="2371012497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/>
                        <a:t>Barrel nominal</a:t>
                      </a:r>
                    </a:p>
                    <a:p>
                      <a:r>
                        <a:rPr lang="en-US" dirty="0"/>
                        <a:t>dimensions </a:t>
                      </a:r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Layer radius</a:t>
                      </a:r>
                    </a:p>
                    <a:p>
                      <a:pPr algn="ctr"/>
                      <a:r>
                        <a:rPr lang="en-US" dirty="0"/>
                        <a:t>[mm]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Layer lengths</a:t>
                      </a:r>
                    </a:p>
                    <a:p>
                      <a:pPr algn="ctr"/>
                      <a:r>
                        <a:rPr lang="en-US" dirty="0"/>
                        <a:t>[mm]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X/X</a:t>
                      </a:r>
                      <a:r>
                        <a:rPr lang="en-US" baseline="-25000" dirty="0"/>
                        <a:t>0</a:t>
                      </a:r>
                      <a:r>
                        <a:rPr lang="en-US" baseline="0" dirty="0"/>
                        <a:t> [%]</a:t>
                      </a:r>
                      <a:endParaRPr lang="en-GB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9289134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/>
                        <a:t>IB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36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0.05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631368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L1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48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0.05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648068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L2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120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0.05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4669682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L3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270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540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0.25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051182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L4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840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0.55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9822377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4CCDA4-3D40-4EBA-9125-FA0B747BE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3</a:t>
            </a:fld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F675502-F641-4A8E-A899-9028AF4CA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6868819"/>
              </p:ext>
            </p:extLst>
          </p:nvPr>
        </p:nvGraphicFramePr>
        <p:xfrm>
          <a:off x="6096000" y="1439863"/>
          <a:ext cx="5905628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602991639"/>
                    </a:ext>
                  </a:extLst>
                </a:gridCol>
                <a:gridCol w="613093">
                  <a:extLst>
                    <a:ext uri="{9D8B030D-6E8A-4147-A177-3AD203B41FA5}">
                      <a16:colId xmlns:a16="http://schemas.microsoft.com/office/drawing/2014/main" val="3607842272"/>
                    </a:ext>
                  </a:extLst>
                </a:gridCol>
                <a:gridCol w="768668">
                  <a:extLst>
                    <a:ext uri="{9D8B030D-6E8A-4147-A177-3AD203B41FA5}">
                      <a16:colId xmlns:a16="http://schemas.microsoft.com/office/drawing/2014/main" val="257277984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473471863"/>
                    </a:ext>
                  </a:extLst>
                </a:gridCol>
                <a:gridCol w="613092">
                  <a:extLst>
                    <a:ext uri="{9D8B030D-6E8A-4147-A177-3AD203B41FA5}">
                      <a16:colId xmlns:a16="http://schemas.microsoft.com/office/drawing/2014/main" val="861131992"/>
                    </a:ext>
                  </a:extLst>
                </a:gridCol>
                <a:gridCol w="768668">
                  <a:extLst>
                    <a:ext uri="{9D8B030D-6E8A-4147-A177-3AD203B41FA5}">
                      <a16:colId xmlns:a16="http://schemas.microsoft.com/office/drawing/2014/main" val="601335968"/>
                    </a:ext>
                  </a:extLst>
                </a:gridCol>
                <a:gridCol w="1414907">
                  <a:extLst>
                    <a:ext uri="{9D8B030D-6E8A-4147-A177-3AD203B41FA5}">
                      <a16:colId xmlns:a16="http://schemas.microsoft.com/office/drawing/2014/main" val="898565421"/>
                    </a:ext>
                  </a:extLst>
                </a:gridCol>
                <a:gridCol w="812800">
                  <a:extLst>
                    <a:ext uri="{9D8B030D-6E8A-4147-A177-3AD203B41FA5}">
                      <a16:colId xmlns:a16="http://schemas.microsoft.com/office/drawing/2014/main" val="1365813742"/>
                    </a:ext>
                  </a:extLst>
                </a:gridCol>
              </a:tblGrid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lang="en-US" dirty="0"/>
                        <a:t>Electron side</a:t>
                      </a:r>
                      <a:endParaRPr lang="en-GB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disk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 </a:t>
                      </a:r>
                    </a:p>
                    <a:p>
                      <a:pPr algn="ctr"/>
                      <a:r>
                        <a:rPr lang="en-US" dirty="0"/>
                        <a:t>[mm]</a:t>
                      </a:r>
                      <a:endParaRPr lang="en-GB" dirty="0"/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dirty="0"/>
                        <a:t>Hadron side</a:t>
                      </a:r>
                      <a:endParaRPr lang="en-GB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disk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z </a:t>
                      </a:r>
                    </a:p>
                    <a:p>
                      <a:pPr algn="ctr"/>
                      <a:r>
                        <a:rPr lang="en-US" dirty="0"/>
                        <a:t>[mm]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Outer radius</a:t>
                      </a:r>
                    </a:p>
                    <a:p>
                      <a:pPr algn="ctr"/>
                      <a:r>
                        <a:rPr lang="en-US" dirty="0"/>
                        <a:t>[mm]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X/X</a:t>
                      </a:r>
                      <a:r>
                        <a:rPr lang="en-US" baseline="-25000" dirty="0"/>
                        <a:t>0</a:t>
                      </a:r>
                      <a:r>
                        <a:rPr lang="en-US" baseline="0" dirty="0"/>
                        <a:t> [%]</a:t>
                      </a:r>
                      <a:endParaRPr lang="en-GB" baseline="-25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6082272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ED1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-250</a:t>
                      </a:r>
                      <a:endParaRPr lang="en-GB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HD1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250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240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0.25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581327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ED2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-450</a:t>
                      </a:r>
                      <a:endParaRPr lang="en-GB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HD2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450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415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0.25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23494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ED3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-650</a:t>
                      </a:r>
                      <a:endParaRPr lang="en-GB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HD3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750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421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0.25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965678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ED4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-850</a:t>
                      </a:r>
                      <a:endParaRPr lang="en-GB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HD4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421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0.25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610283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ED5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-1050</a:t>
                      </a:r>
                      <a:endParaRPr lang="en-GB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HD5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1350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421</a:t>
                      </a:r>
                      <a:endParaRPr lang="en-GB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0.25</a:t>
                      </a:r>
                      <a:endParaRPr lang="en-GB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66772959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C8D83D70-7B32-499E-A669-56AD4D8928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2174" b="32787"/>
          <a:stretch/>
        </p:blipFill>
        <p:spPr>
          <a:xfrm>
            <a:off x="2761991" y="4360404"/>
            <a:ext cx="6668018" cy="2144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401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F65A2-434A-43C1-AB06-38736BEF0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Sensors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EBF3B-CB11-4C08-8609-7B8AFDFDA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990" y="1539835"/>
            <a:ext cx="6893514" cy="3297021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MOSAIX (ALICE ITS3)</a:t>
            </a:r>
          </a:p>
          <a:p>
            <a:pPr marL="536575" lvl="1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CMOS Monolithic Active Pixel Sensors</a:t>
            </a:r>
          </a:p>
          <a:p>
            <a:pPr marL="804863" lvl="2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Front-end electronics is integrated with sense elements</a:t>
            </a:r>
          </a:p>
          <a:p>
            <a:pPr marL="536575" lvl="1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Repeated Sensor Unit (RSU) – 12 off</a:t>
            </a:r>
          </a:p>
          <a:p>
            <a:pPr marL="804863" lvl="2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Contains sense elements &amp; power/read-out distribution</a:t>
            </a:r>
            <a:endParaRPr lang="en-GB" dirty="0"/>
          </a:p>
          <a:p>
            <a:pPr marL="536575" lvl="1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L</a:t>
            </a:r>
            <a:r>
              <a:rPr lang="en-GB" dirty="0"/>
              <a:t>eft and Right End-cap (LEC and REC)</a:t>
            </a:r>
          </a:p>
          <a:p>
            <a:pPr marL="804863" lvl="2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C</a:t>
            </a:r>
            <a:r>
              <a:rPr lang="en-GB" dirty="0"/>
              <a:t>hip-common functions (control, power, multi-</a:t>
            </a:r>
            <a:r>
              <a:rPr lang="en-GB" dirty="0" err="1"/>
              <a:t>plexing</a:t>
            </a:r>
            <a:r>
              <a:rPr lang="en-GB" dirty="0"/>
              <a:t>, etc.)</a:t>
            </a:r>
          </a:p>
          <a:p>
            <a:pPr marL="536575" lvl="1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Internal c</a:t>
            </a:r>
            <a:r>
              <a:rPr lang="en-GB" dirty="0" err="1"/>
              <a:t>onnections</a:t>
            </a:r>
            <a:r>
              <a:rPr lang="en-GB" dirty="0"/>
              <a:t> between sections by stitching</a:t>
            </a:r>
          </a:p>
          <a:p>
            <a:pPr marL="804863" lvl="2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No external cables required, connections only to LEC (by wire-bonding)</a:t>
            </a:r>
          </a:p>
          <a:p>
            <a:pPr marL="536575" lvl="1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MOSAIX sensors with 3, 4 or 5 segments (rows) of 12 RSUs each</a:t>
            </a:r>
          </a:p>
          <a:p>
            <a:pPr marL="536575" lvl="1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Silicon is thinned down to 40 </a:t>
            </a:r>
            <a:r>
              <a:rPr lang="el-GR" dirty="0"/>
              <a:t>μ</a:t>
            </a:r>
            <a:r>
              <a:rPr lang="en-US" dirty="0"/>
              <a:t>m</a:t>
            </a:r>
          </a:p>
          <a:p>
            <a:pPr marL="804863" lvl="2" indent="-268288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This makes it flexible enough that it can be bent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3F041-33FF-42B9-8706-F559CADA9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4</a:t>
            </a:fld>
            <a:endParaRPr lang="en-GB" dirty="0"/>
          </a:p>
        </p:txBody>
      </p:sp>
      <p:pic>
        <p:nvPicPr>
          <p:cNvPr id="5" name="Picture 4" descr="A diagram of a stitched sensor&#10;&#10;Description automatically generated">
            <a:extLst>
              <a:ext uri="{FF2B5EF4-FFF2-40B4-BE49-F238E27FC236}">
                <a16:creationId xmlns:a16="http://schemas.microsoft.com/office/drawing/2014/main" id="{0CB51D98-12DD-8E50-060C-583793A3C6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665"/>
          <a:stretch/>
        </p:blipFill>
        <p:spPr>
          <a:xfrm>
            <a:off x="6195391" y="1665845"/>
            <a:ext cx="6090731" cy="329702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6FF49912-E4EC-4E62-A60D-B0DCBDC76C4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1990" y="4664170"/>
                <a:ext cx="10515600" cy="169017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00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rgbClr val="002060"/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rgbClr val="002060"/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rgbClr val="002060"/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2060"/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002060"/>
                    </a:solidFill>
                    <a:latin typeface="Palatino Linotype" panose="02040502050505030304" pitchFamily="18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10000"/>
                  </a:lnSpc>
                  <a:spcBef>
                    <a:spcPts val="300"/>
                  </a:spcBef>
                </a:pPr>
                <a:r>
                  <a:rPr lang="en-US" dirty="0"/>
                  <a:t>EIC-LAS</a:t>
                </a:r>
              </a:p>
              <a:p>
                <a:pPr lvl="1">
                  <a:lnSpc>
                    <a:spcPct val="110000"/>
                  </a:lnSpc>
                  <a:spcBef>
                    <a:spcPts val="300"/>
                  </a:spcBef>
                </a:pPr>
                <a:r>
                  <a:rPr lang="en-US" dirty="0"/>
                  <a:t>MOSAIX is developed for a small size (0.12 m</a:t>
                </a:r>
                <a:r>
                  <a:rPr lang="en-US" baseline="30000" dirty="0"/>
                  <a:t>2</a:t>
                </a:r>
                <a:r>
                  <a:rPr lang="en-US" dirty="0"/>
                  <a:t>) vertex detector</a:t>
                </a:r>
              </a:p>
              <a:p>
                <a:pPr lvl="2">
                  <a:lnSpc>
                    <a:spcPct val="110000"/>
                  </a:lnSpc>
                  <a:spcBef>
                    <a:spcPts val="300"/>
                  </a:spcBef>
                </a:pPr>
                <a:r>
                  <a:rPr lang="en-US" dirty="0" err="1"/>
                  <a:t>ePIC</a:t>
                </a:r>
                <a:r>
                  <a:rPr lang="en-US" dirty="0"/>
                  <a:t> SVT is much larger (about ×50)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</m:oMath>
                </a14:m>
                <a:r>
                  <a:rPr lang="en-US" dirty="0"/>
                  <a:t> yield becomes a significant concern</a:t>
                </a:r>
              </a:p>
              <a:p>
                <a:pPr lvl="2">
                  <a:lnSpc>
                    <a:spcPct val="110000"/>
                  </a:lnSpc>
                  <a:spcBef>
                    <a:spcPts val="300"/>
                  </a:spcBef>
                </a:pPr>
                <a:r>
                  <a:rPr lang="en-US" dirty="0"/>
                  <a:t>Also need more flexibility to cover complex shapes (in particular disks) </a:t>
                </a:r>
              </a:p>
              <a:p>
                <a:pPr lvl="1">
                  <a:lnSpc>
                    <a:spcPct val="110000"/>
                  </a:lnSpc>
                  <a:spcBef>
                    <a:spcPts val="300"/>
                  </a:spcBef>
                </a:pPr>
                <a:r>
                  <a:rPr lang="en-US" dirty="0"/>
                  <a:t>EIC-LAS will consist of one segment of 5 or 6 RSUs each with a LEC</a:t>
                </a:r>
              </a:p>
              <a:p>
                <a:pPr lvl="1">
                  <a:lnSpc>
                    <a:spcPct val="110000"/>
                  </a:lnSpc>
                  <a:spcBef>
                    <a:spcPts val="300"/>
                  </a:spcBef>
                </a:pPr>
                <a:r>
                  <a:rPr lang="en-US" dirty="0"/>
                  <a:t>Modifications to the chip design (mostly in LEC) required (UK involved)</a:t>
                </a:r>
              </a:p>
            </p:txBody>
          </p:sp>
        </mc:Choice>
        <mc:Fallback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6FF49912-E4EC-4E62-A60D-B0DCBDC76C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90" y="4664170"/>
                <a:ext cx="10515600" cy="1690179"/>
              </a:xfrm>
              <a:prstGeom prst="rect">
                <a:avLst/>
              </a:prstGeom>
              <a:blipFill>
                <a:blip r:embed="rId3"/>
                <a:stretch>
                  <a:fillRect l="-522" t="-3610" b="-21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659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0A6898-8E13-40C1-B448-D60CCC082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ALICE ITS3 and </a:t>
            </a:r>
            <a:r>
              <a:rPr lang="en-US" dirty="0" err="1"/>
              <a:t>ePIC</a:t>
            </a:r>
            <a:r>
              <a:rPr lang="en-US" dirty="0"/>
              <a:t> IB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19BF6-6CFE-4770-9559-59A9CC2EC5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185" y="5318893"/>
            <a:ext cx="7829507" cy="1475337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IB will follow ALICE ITS3 design in barrel</a:t>
            </a:r>
          </a:p>
          <a:p>
            <a:r>
              <a:rPr lang="en-US" dirty="0"/>
              <a:t>But already with significant changes</a:t>
            </a:r>
          </a:p>
          <a:p>
            <a:pPr lvl="1"/>
            <a:r>
              <a:rPr lang="en-US" dirty="0" err="1"/>
              <a:t>ePIC</a:t>
            </a:r>
            <a:r>
              <a:rPr lang="en-US" dirty="0"/>
              <a:t> IB is more than 2 times larger than ITS3</a:t>
            </a:r>
          </a:p>
          <a:p>
            <a:pPr lvl="1"/>
            <a:r>
              <a:rPr lang="en-US" dirty="0"/>
              <a:t>Due to the beam pipe geometry, and the need for full disk acceptance services need to be routed along service cones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83F651-10E8-4A56-AD94-61C414EBB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5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8192EE-4D1E-4116-9522-F1AA82DAB39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26016" y="1369901"/>
            <a:ext cx="4227784" cy="54880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5F2491D-EFAA-4EE1-A1A0-DCFD1FC06795}"/>
              </a:ext>
            </a:extLst>
          </p:cNvPr>
          <p:cNvSpPr txBox="1"/>
          <p:nvPr/>
        </p:nvSpPr>
        <p:spPr>
          <a:xfrm>
            <a:off x="10156674" y="1369901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</a:rPr>
              <a:t>L0</a:t>
            </a:r>
            <a:endParaRPr lang="en-GB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71022F-CCE1-4AC0-BF4A-E8734B4357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6309" t="23507" b="22376"/>
          <a:stretch/>
        </p:blipFill>
        <p:spPr>
          <a:xfrm>
            <a:off x="838200" y="1670018"/>
            <a:ext cx="1478032" cy="26546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DE06124-5597-4E16-B722-D30AEE734E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4496" r="36093"/>
          <a:stretch/>
        </p:blipFill>
        <p:spPr>
          <a:xfrm>
            <a:off x="2181201" y="1222178"/>
            <a:ext cx="3987097" cy="4194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7C0A999-F998-415D-B86A-DF3D17E2BD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4126" t="558" r="44795" b="85314"/>
          <a:stretch/>
        </p:blipFill>
        <p:spPr>
          <a:xfrm>
            <a:off x="4405733" y="1988516"/>
            <a:ext cx="1315093" cy="6930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24F4A58-1E22-4CD4-AFAB-78C7F7B891E3}"/>
              </a:ext>
            </a:extLst>
          </p:cNvPr>
          <p:cNvSpPr txBox="1"/>
          <p:nvPr/>
        </p:nvSpPr>
        <p:spPr>
          <a:xfrm>
            <a:off x="10247429" y="196570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</a:rPr>
              <a:t>L1</a:t>
            </a:r>
            <a:endParaRPr lang="en-GB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D29985-6099-4B55-AA08-CC2982631E74}"/>
              </a:ext>
            </a:extLst>
          </p:cNvPr>
          <p:cNvSpPr txBox="1"/>
          <p:nvPr/>
        </p:nvSpPr>
        <p:spPr>
          <a:xfrm>
            <a:off x="10372262" y="381894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2060"/>
                </a:solidFill>
                <a:latin typeface="Palatino Linotype" panose="02040502050505030304" pitchFamily="18" charset="0"/>
              </a:rPr>
              <a:t>L2</a:t>
            </a:r>
            <a:endParaRPr lang="en-GB" dirty="0">
              <a:solidFill>
                <a:srgbClr val="002060"/>
              </a:solidFill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2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5E7936-92DB-4EA4-8D58-E6366D513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and cooling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2BF40A-FB92-4867-91C4-990CD1016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922" y="1360931"/>
            <a:ext cx="10850217" cy="5417555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Due to large size of SVT we need to supply individual LAS with cables 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Flexible Printed Circuits (FPCs) – 14 </a:t>
            </a:r>
            <a:r>
              <a:rPr lang="el-GR" dirty="0"/>
              <a:t>μ</a:t>
            </a:r>
            <a:r>
              <a:rPr lang="en-US" dirty="0"/>
              <a:t>m Al traces on 25 </a:t>
            </a:r>
            <a:r>
              <a:rPr lang="el-GR" dirty="0"/>
              <a:t>μ</a:t>
            </a:r>
            <a:r>
              <a:rPr lang="en-US" dirty="0"/>
              <a:t>m Kapton carrier</a:t>
            </a:r>
            <a:endParaRPr lang="en-GB" dirty="0"/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To reduced number of lines (material) use serial powering</a:t>
            </a:r>
          </a:p>
          <a:p>
            <a:pPr lvl="2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Supply current flows through four consecutive LAS</a:t>
            </a:r>
          </a:p>
          <a:p>
            <a:pPr lvl="2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To cope with load variations this requires a set of auxiliary electronics, called a shunt Low-Drop-Out (LDO) regulator </a:t>
            </a:r>
          </a:p>
          <a:p>
            <a:pPr lvl="2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This, and other circuitry required for control and powering will be integrated into an ancillary chip (</a:t>
            </a:r>
            <a:r>
              <a:rPr lang="en-US" dirty="0" err="1"/>
              <a:t>AncASIC</a:t>
            </a:r>
            <a:r>
              <a:rPr lang="en-US" dirty="0"/>
              <a:t>) – designed for </a:t>
            </a:r>
            <a:r>
              <a:rPr lang="en-US" dirty="0" err="1"/>
              <a:t>ePIC</a:t>
            </a:r>
            <a:r>
              <a:rPr lang="en-US" dirty="0"/>
              <a:t> with UK involvement</a:t>
            </a:r>
          </a:p>
          <a:p>
            <a:pPr lvl="3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One </a:t>
            </a:r>
            <a:r>
              <a:rPr lang="en-US" dirty="0" err="1"/>
              <a:t>AncASIC</a:t>
            </a:r>
            <a:r>
              <a:rPr lang="en-US" dirty="0"/>
              <a:t> per LAS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The heat generated by the sensors (1-2 W per LAS), and </a:t>
            </a:r>
            <a:r>
              <a:rPr lang="en-US" dirty="0" err="1"/>
              <a:t>AncASIC</a:t>
            </a:r>
            <a:r>
              <a:rPr lang="en-US" dirty="0"/>
              <a:t> (35-45% of LAS power), and by ohmic losses in the FPC (20-30% of LAS power) needs to be removed by a cooling system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Like ALICE ITS3 we plan to do this by flowing air close to the heat sources</a:t>
            </a:r>
          </a:p>
          <a:p>
            <a:pPr lvl="2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Eliminates material associated with liquid or evaporative cooling 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In </a:t>
            </a:r>
            <a:r>
              <a:rPr lang="en-US" dirty="0" err="1"/>
              <a:t>ePIC</a:t>
            </a:r>
            <a:r>
              <a:rPr lang="en-US" dirty="0"/>
              <a:t> SVT this air flow will be contained within mechanical support structures of OB staves and disks</a:t>
            </a:r>
          </a:p>
          <a:p>
            <a:pPr lvl="2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This gives us reliability and predictability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Required air speeds (for a coolant </a:t>
            </a:r>
            <a:r>
              <a:rPr lang="el-GR" dirty="0"/>
              <a:t>Δ</a:t>
            </a:r>
            <a:r>
              <a:rPr lang="en-US" dirty="0"/>
              <a:t>T=10°C between input and output) will be around 10 m/s</a:t>
            </a:r>
          </a:p>
          <a:p>
            <a:pPr lvl="2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This is significant, and will induce mechanical loads on the support structures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94C5E6-43E6-41BA-ABB2-017083BE2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93235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54187-03D1-4892-8760-DFD03FDB5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</a:t>
            </a:r>
            <a:endParaRPr lang="en-GB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224BCA9-29E6-4106-863F-640502A4B3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1139079"/>
              </p:ext>
            </p:extLst>
          </p:nvPr>
        </p:nvGraphicFramePr>
        <p:xfrm>
          <a:off x="844076" y="5539623"/>
          <a:ext cx="10132188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0148">
                  <a:extLst>
                    <a:ext uri="{9D8B030D-6E8A-4147-A177-3AD203B41FA5}">
                      <a16:colId xmlns:a16="http://schemas.microsoft.com/office/drawing/2014/main" val="2013186527"/>
                    </a:ext>
                  </a:extLst>
                </a:gridCol>
                <a:gridCol w="1256348">
                  <a:extLst>
                    <a:ext uri="{9D8B030D-6E8A-4147-A177-3AD203B41FA5}">
                      <a16:colId xmlns:a16="http://schemas.microsoft.com/office/drawing/2014/main" val="1124735552"/>
                    </a:ext>
                  </a:extLst>
                </a:gridCol>
                <a:gridCol w="1256348">
                  <a:extLst>
                    <a:ext uri="{9D8B030D-6E8A-4147-A177-3AD203B41FA5}">
                      <a16:colId xmlns:a16="http://schemas.microsoft.com/office/drawing/2014/main" val="1297460949"/>
                    </a:ext>
                  </a:extLst>
                </a:gridCol>
                <a:gridCol w="965136">
                  <a:extLst>
                    <a:ext uri="{9D8B030D-6E8A-4147-A177-3AD203B41FA5}">
                      <a16:colId xmlns:a16="http://schemas.microsoft.com/office/drawing/2014/main" val="4136594714"/>
                    </a:ext>
                  </a:extLst>
                </a:gridCol>
                <a:gridCol w="1270318">
                  <a:extLst>
                    <a:ext uri="{9D8B030D-6E8A-4147-A177-3AD203B41FA5}">
                      <a16:colId xmlns:a16="http://schemas.microsoft.com/office/drawing/2014/main" val="3152728322"/>
                    </a:ext>
                  </a:extLst>
                </a:gridCol>
                <a:gridCol w="1452690">
                  <a:extLst>
                    <a:ext uri="{9D8B030D-6E8A-4147-A177-3AD203B41FA5}">
                      <a16:colId xmlns:a16="http://schemas.microsoft.com/office/drawing/2014/main" val="1970895521"/>
                    </a:ext>
                  </a:extLst>
                </a:gridCol>
                <a:gridCol w="1432624">
                  <a:extLst>
                    <a:ext uri="{9D8B030D-6E8A-4147-A177-3AD203B41FA5}">
                      <a16:colId xmlns:a16="http://schemas.microsoft.com/office/drawing/2014/main" val="760584391"/>
                    </a:ext>
                  </a:extLst>
                </a:gridCol>
                <a:gridCol w="1818576">
                  <a:extLst>
                    <a:ext uri="{9D8B030D-6E8A-4147-A177-3AD203B41FA5}">
                      <a16:colId xmlns:a16="http://schemas.microsoft.com/office/drawing/2014/main" val="299906946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Layer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Innermost </a:t>
                      </a:r>
                    </a:p>
                    <a:p>
                      <a:pPr algn="ctr"/>
                      <a:r>
                        <a:rPr lang="en-US" sz="1600" dirty="0"/>
                        <a:t>radius [mm[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Outermost</a:t>
                      </a:r>
                    </a:p>
                    <a:p>
                      <a:pPr algn="ctr"/>
                      <a:r>
                        <a:rPr lang="en-US" sz="1600" dirty="0"/>
                        <a:t>radius [mm]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RSU/LAS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Staves/layer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LAS/stave</a:t>
                      </a:r>
                    </a:p>
                    <a:p>
                      <a:pPr algn="ctr"/>
                      <a:r>
                        <a:rPr lang="en-US" sz="1600" dirty="0" err="1"/>
                        <a:t>AncASIC</a:t>
                      </a:r>
                      <a:r>
                        <a:rPr lang="en-US" sz="1600" dirty="0"/>
                        <a:t>/stave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LAS/layer</a:t>
                      </a:r>
                    </a:p>
                    <a:p>
                      <a:pPr algn="ctr"/>
                      <a:r>
                        <a:rPr lang="en-US" sz="1600" dirty="0" err="1"/>
                        <a:t>AncASIC</a:t>
                      </a:r>
                      <a:r>
                        <a:rPr lang="en-US" sz="1600" dirty="0"/>
                        <a:t>/layer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Power/stave (max)</a:t>
                      </a:r>
                    </a:p>
                    <a:p>
                      <a:pPr algn="ctr"/>
                      <a:r>
                        <a:rPr lang="en-US" sz="1600" dirty="0"/>
                        <a:t>[W]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92221788"/>
                  </a:ext>
                </a:extLst>
              </a:tr>
              <a:tr h="31671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L3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264.75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279.25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46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368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22.0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7077580"/>
                  </a:ext>
                </a:extLst>
              </a:tr>
              <a:tr h="25774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L4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416.75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431.2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1120</a:t>
                      </a:r>
                      <a:endParaRPr lang="en-GB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47.3</a:t>
                      </a:r>
                      <a:endParaRPr lang="en-GB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328128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7C960B-A9C0-49BF-9A38-C1D3437B1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7</a:t>
            </a:fld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32A96E-03C8-4ABE-B8BE-5E1706EC54E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740" y="2995956"/>
            <a:ext cx="5172075" cy="260985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B3C4D87-0C92-4165-99BA-59CB206854DA}"/>
              </a:ext>
            </a:extLst>
          </p:cNvPr>
          <p:cNvSpPr txBox="1">
            <a:spLocks/>
          </p:cNvSpPr>
          <p:nvPr/>
        </p:nvSpPr>
        <p:spPr>
          <a:xfrm>
            <a:off x="635862" y="1360931"/>
            <a:ext cx="5618256" cy="156884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Segmented into staves as long as each barrel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Supported from support cones at each end – this includes service connections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Modules (2 LAS side-by-side + 2 </a:t>
            </a:r>
            <a:r>
              <a:rPr lang="en-US" dirty="0" err="1"/>
              <a:t>AncASICs</a:t>
            </a:r>
            <a:r>
              <a:rPr lang="en-US" dirty="0"/>
              <a:t> on common carrier)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Glued on openings in stave skin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6D2C98-B639-4B36-9E72-5EF205819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1204" y="2819692"/>
            <a:ext cx="1713402" cy="27199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D7F4FAC-180D-4AAD-9DEF-30FC7D1D59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160" y="3191493"/>
            <a:ext cx="5310143" cy="2269509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1623DF0-45C3-48D4-BEEC-D63BD58B9EE4}"/>
              </a:ext>
            </a:extLst>
          </p:cNvPr>
          <p:cNvSpPr txBox="1">
            <a:spLocks/>
          </p:cNvSpPr>
          <p:nvPr/>
        </p:nvSpPr>
        <p:spPr>
          <a:xfrm>
            <a:off x="5910170" y="1415771"/>
            <a:ext cx="6337852" cy="1882915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2060"/>
                </a:solidFill>
                <a:latin typeface="Palatino Linotype" panose="020405020505050303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Hollow stave core with CF central spar and face sheets</a:t>
            </a:r>
          </a:p>
          <a:p>
            <a:r>
              <a:rPr lang="en-US" dirty="0"/>
              <a:t>Cross-ribs from thermally conductive carbon foam</a:t>
            </a:r>
          </a:p>
          <a:p>
            <a:r>
              <a:rPr lang="en-US" dirty="0"/>
              <a:t>Side close-outs from Kapton (FPCs)</a:t>
            </a:r>
          </a:p>
          <a:p>
            <a:r>
              <a:rPr lang="en-US" dirty="0"/>
              <a:t>Current design has curved surfaces (with curved silicon modules)</a:t>
            </a:r>
          </a:p>
          <a:p>
            <a:pPr lvl="1"/>
            <a:r>
              <a:rPr lang="en-US" dirty="0"/>
              <a:t>Evaluate layout benefits vs manufacturing challenges (bonding)</a:t>
            </a:r>
          </a:p>
        </p:txBody>
      </p:sp>
    </p:spTree>
    <p:extLst>
      <p:ext uri="{BB962C8B-B14F-4D97-AF65-F5344CB8AC3E}">
        <p14:creationId xmlns:p14="http://schemas.microsoft.com/office/powerpoint/2010/main" val="3850002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513AD-A7EC-425C-A159-56A371F5D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UK SVT project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FD3DB-B039-4747-8576-7820F3B341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40444"/>
            <a:ext cx="10637939" cy="5417555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The UK deliverable to the SVT will be the L3 and L4 staves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All aspects: modules (with LAS and </a:t>
            </a:r>
            <a:r>
              <a:rPr lang="en-US" dirty="0" err="1"/>
              <a:t>AncASICs</a:t>
            </a:r>
            <a:r>
              <a:rPr lang="en-US" dirty="0"/>
              <a:t>), FPCs + RDOs, stave structures, all electrical connections bonded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Fully tested 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Will be shipped to BNL for integration on support cones</a:t>
            </a:r>
          </a:p>
          <a:p>
            <a:pPr lvl="2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We probably also want to be part of that integration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Within the UK two </a:t>
            </a:r>
            <a:r>
              <a:rPr lang="en-US" dirty="0" err="1"/>
              <a:t>centres</a:t>
            </a:r>
            <a:r>
              <a:rPr lang="en-US" dirty="0"/>
              <a:t> of construction activity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Modules, module wire bonding, module testing: Birmingham, Daresbury Lab, Liverpool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Staves, stave integration (incl. TAB) and testing: Oxford, RAL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Other test activities (wafer probing etc.): Birmingham, Daresbury, RAL, Brunel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The wide field of construction activities, and of the expertise we bring to the project means that we are already involved in the project at all levels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One co-TC and in almost all international WPs one WP coordinator from the UK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49BC7-9A10-4681-A98F-18D594F9F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5945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018D8-85CC-42F4-8FBF-88F115E5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C30F3-ADB6-46F5-8996-1969EBA54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2026" y="5678031"/>
            <a:ext cx="9640957" cy="1179969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Aligns with the EIC Project Schedule and UKRI/STFC profile restrictions</a:t>
            </a:r>
          </a:p>
          <a:p>
            <a:r>
              <a:rPr lang="en-US" dirty="0"/>
              <a:t>Production starts 2027/2028</a:t>
            </a:r>
          </a:p>
          <a:p>
            <a:r>
              <a:rPr lang="en-US" dirty="0"/>
              <a:t>Stave delivered to BNL 2030-2031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7C5103-1BDA-43CD-852C-F89964423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9</a:t>
            </a:fld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3CFD25-4F44-45C1-974C-F89D35201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9056"/>
            <a:ext cx="12192000" cy="419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111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A27E-2525-4C20-84FD-5BE1650CB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722E43-7405-4A49-86F0-B8C347B57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0748"/>
            <a:ext cx="10515600" cy="5347981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The </a:t>
            </a:r>
            <a:r>
              <a:rPr lang="en-US" dirty="0" err="1"/>
              <a:t>ePIC</a:t>
            </a:r>
            <a:r>
              <a:rPr lang="en-US" dirty="0"/>
              <a:t> SVT is an extremely challenging project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Very aggressive material requirements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It involves state-of-the-art (and beyond) technologies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It builds on developments for ALICE ITS3, but is a project with its own challenges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The UK is committed to deliver an critical part of the SVT, the OB staves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This constitutes about 1/3 of the silicon area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We will deliver components which will contain all components of the system (sensors, ancillary chips, FPC, cooling) and will be fully tested in the UK</a:t>
            </a:r>
          </a:p>
          <a:p>
            <a:pPr lvl="2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We participate in all aspects of the project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The UK project is shared among several UK institutions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However, the project is US driven, and we rely on them providing critical infrastructure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And we rely on the ALICE collaboration for design of and access to the MOSAIX chip 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These exposures are out biggest project risks</a:t>
            </a:r>
          </a:p>
          <a:p>
            <a:pPr>
              <a:lnSpc>
                <a:spcPct val="110000"/>
              </a:lnSpc>
              <a:spcBef>
                <a:spcPts val="300"/>
              </a:spcBef>
            </a:pPr>
            <a:r>
              <a:rPr lang="en-US" dirty="0"/>
              <a:t>The other big challenge will be competing demands from LHC upgrades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11DE52-8C82-41F0-A125-482007C30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A36EEA-5A28-4A70-BCAC-0B68DA8D366C}" type="slidenum">
              <a:rPr lang="en-GB" smtClean="0"/>
              <a:pPr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9679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32844</TotalTime>
  <Words>1182</Words>
  <Application>Microsoft Office PowerPoint</Application>
  <PresentationFormat>Widescreen</PresentationFormat>
  <Paragraphs>206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Palatino Linotype</vt:lpstr>
      <vt:lpstr>Verdana</vt:lpstr>
      <vt:lpstr>Office Theme</vt:lpstr>
      <vt:lpstr>ePIC Silicon Vertex Tracker Overview, layout, production and integration </vt:lpstr>
      <vt:lpstr>SVT</vt:lpstr>
      <vt:lpstr>Layer properties</vt:lpstr>
      <vt:lpstr>Sensors</vt:lpstr>
      <vt:lpstr>ALICE ITS3 and ePIC IB</vt:lpstr>
      <vt:lpstr>Power and cooling</vt:lpstr>
      <vt:lpstr>OB</vt:lpstr>
      <vt:lpstr>The UK SVT project</vt:lpstr>
      <vt:lpstr>Timeline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 Viehhauser</dc:creator>
  <cp:lastModifiedBy>Georg Viehhauser</cp:lastModifiedBy>
  <cp:revision>1270</cp:revision>
  <dcterms:created xsi:type="dcterms:W3CDTF">2018-10-16T11:54:38Z</dcterms:created>
  <dcterms:modified xsi:type="dcterms:W3CDTF">2024-11-18T10:14:37Z</dcterms:modified>
</cp:coreProperties>
</file>