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3"/>
  </p:notesMasterIdLst>
  <p:sldIdLst>
    <p:sldId id="256" r:id="rId5"/>
    <p:sldId id="356" r:id="rId6"/>
    <p:sldId id="420" r:id="rId7"/>
    <p:sldId id="397" r:id="rId8"/>
    <p:sldId id="398" r:id="rId9"/>
    <p:sldId id="399" r:id="rId10"/>
    <p:sldId id="400" r:id="rId11"/>
    <p:sldId id="401" r:id="rId12"/>
    <p:sldId id="402" r:id="rId13"/>
    <p:sldId id="357" r:id="rId14"/>
    <p:sldId id="403" r:id="rId15"/>
    <p:sldId id="404" r:id="rId16"/>
    <p:sldId id="405" r:id="rId17"/>
    <p:sldId id="352" r:id="rId18"/>
    <p:sldId id="408" r:id="rId19"/>
    <p:sldId id="361" r:id="rId20"/>
    <p:sldId id="409" r:id="rId21"/>
    <p:sldId id="362" r:id="rId22"/>
    <p:sldId id="410" r:id="rId23"/>
    <p:sldId id="418" r:id="rId24"/>
    <p:sldId id="389" r:id="rId25"/>
    <p:sldId id="411" r:id="rId26"/>
    <p:sldId id="412" r:id="rId27"/>
    <p:sldId id="413" r:id="rId28"/>
    <p:sldId id="415" r:id="rId29"/>
    <p:sldId id="422" r:id="rId30"/>
    <p:sldId id="365" r:id="rId31"/>
    <p:sldId id="419" r:id="rId32"/>
    <p:sldId id="308" r:id="rId33"/>
    <p:sldId id="369" r:id="rId34"/>
    <p:sldId id="323" r:id="rId35"/>
    <p:sldId id="387" r:id="rId36"/>
    <p:sldId id="433" r:id="rId37"/>
    <p:sldId id="434" r:id="rId38"/>
    <p:sldId id="388" r:id="rId39"/>
    <p:sldId id="428" r:id="rId40"/>
    <p:sldId id="427" r:id="rId41"/>
    <p:sldId id="429" r:id="rId42"/>
    <p:sldId id="430" r:id="rId43"/>
    <p:sldId id="436" r:id="rId44"/>
    <p:sldId id="435" r:id="rId45"/>
    <p:sldId id="287" r:id="rId46"/>
    <p:sldId id="324" r:id="rId47"/>
    <p:sldId id="462" r:id="rId48"/>
    <p:sldId id="451" r:id="rId49"/>
    <p:sldId id="439" r:id="rId50"/>
    <p:sldId id="305" r:id="rId51"/>
    <p:sldId id="442" r:id="rId52"/>
    <p:sldId id="455" r:id="rId53"/>
    <p:sldId id="443" r:id="rId54"/>
    <p:sldId id="444" r:id="rId55"/>
    <p:sldId id="445" r:id="rId56"/>
    <p:sldId id="447" r:id="rId57"/>
    <p:sldId id="450" r:id="rId58"/>
    <p:sldId id="448" r:id="rId59"/>
    <p:sldId id="449" r:id="rId60"/>
    <p:sldId id="391" r:id="rId61"/>
    <p:sldId id="394" r:id="rId6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4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795" autoAdjust="0"/>
    <p:restoredTop sz="94631" autoAdjust="0"/>
  </p:normalViewPr>
  <p:slideViewPr>
    <p:cSldViewPr snapToGrid="0">
      <p:cViewPr varScale="1">
        <p:scale>
          <a:sx n="96" d="100"/>
          <a:sy n="96" d="100"/>
        </p:scale>
        <p:origin x="102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heme" Target="theme/theme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8AA5D-B5B2-44B6-A2E8-9C2FB0EA99DA}" type="datetimeFigureOut">
              <a:rPr lang="en-GB" smtClean="0"/>
              <a:t>11/03/2024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00044-40E1-4191-9D8D-B2C74F6B1C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665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600044-40E1-4191-9D8D-B2C74F6B1CC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480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600044-40E1-4191-9D8D-B2C74F6B1CC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679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600044-40E1-4191-9D8D-B2C74F6B1CC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322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600044-40E1-4191-9D8D-B2C74F6B1CC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378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600044-40E1-4191-9D8D-B2C74F6B1CC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827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600044-40E1-4191-9D8D-B2C74F6B1CC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554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600044-40E1-4191-9D8D-B2C74F6B1CC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684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600044-40E1-4191-9D8D-B2C74F6B1CC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835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AA06DD-5593-4201-AE51-F1CF789218E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384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BFEC5-7628-431D-8531-B514F2D87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658702"/>
            <a:ext cx="12192000" cy="1019314"/>
          </a:xfrm>
          <a:prstGeom prst="rect">
            <a:avLst/>
          </a:prstGeom>
          <a:solidFill>
            <a:srgbClr val="013B82"/>
          </a:solidFill>
        </p:spPr>
        <p:txBody>
          <a:bodyPr anchor="ctr">
            <a:normAutofit/>
          </a:bodyPr>
          <a:lstStyle>
            <a:lvl1pPr marL="720000" algn="l">
              <a:defRPr sz="4000">
                <a:solidFill>
                  <a:schemeClr val="bg1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C67B3E-9FEE-4522-9748-002EC76BD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810538"/>
            <a:ext cx="12192000" cy="1139687"/>
          </a:xfrm>
          <a:prstGeom prst="rect">
            <a:avLst/>
          </a:prstGeom>
        </p:spPr>
        <p:txBody>
          <a:bodyPr/>
          <a:lstStyle>
            <a:lvl1pPr marL="720000" indent="0" algn="l">
              <a:buNone/>
              <a:defRPr sz="24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52F3C-FC52-4240-B3AA-2F9DDF561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</a:lstStyle>
          <a:p>
            <a:fld id="{192FAD43-4A28-421D-936C-70763F62CAB0}" type="datetime1">
              <a:rPr lang="en-GB" smtClean="0"/>
              <a:pPr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C6660-F070-4A36-9BBA-CC77FC180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</a:lstStyle>
          <a:p>
            <a:fld id="{21041F5A-7656-4730-BDA3-0F43F5ABE7A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7CDA11-03F8-4FF0-B5C9-8EDA0110AB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4" t="20643" r="8984" b="25245"/>
          <a:stretch/>
        </p:blipFill>
        <p:spPr>
          <a:xfrm>
            <a:off x="8797190" y="0"/>
            <a:ext cx="3394810" cy="916060"/>
          </a:xfrm>
          <a:prstGeom prst="rect">
            <a:avLst/>
          </a:prstGeom>
          <a:solidFill>
            <a:schemeClr val="bg1"/>
          </a:solidFill>
          <a:effectLst/>
        </p:spPr>
      </p:pic>
    </p:spTree>
    <p:extLst>
      <p:ext uri="{BB962C8B-B14F-4D97-AF65-F5344CB8AC3E}">
        <p14:creationId xmlns:p14="http://schemas.microsoft.com/office/powerpoint/2010/main" val="305365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D62E8-CBC0-4EE4-8470-8A1AE5F359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12192000" cy="700521"/>
          </a:xfrm>
          <a:prstGeom prst="rect">
            <a:avLst/>
          </a:prstGeom>
          <a:solidFill>
            <a:srgbClr val="013B82"/>
          </a:solidFill>
        </p:spPr>
        <p:txBody>
          <a:bodyPr anchor="ctr">
            <a:normAutofit/>
          </a:bodyPr>
          <a:lstStyle>
            <a:lvl1pPr marL="360000">
              <a:defRPr sz="3200">
                <a:solidFill>
                  <a:schemeClr val="bg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	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B1594-94D2-4280-BEF2-4F81419EB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366" y="835674"/>
            <a:ext cx="11062952" cy="5281791"/>
          </a:xfrm>
          <a:prstGeom prst="rect">
            <a:avLst/>
          </a:prstGeom>
        </p:spPr>
        <p:txBody>
          <a:bodyPr/>
          <a:lstStyle>
            <a:lvl1pPr marL="228600" indent="-228600">
              <a:buFont typeface="Bahnschrift Light" panose="020B0502040204020203" pitchFamily="34" charset="0"/>
              <a:buChar char="›"/>
              <a:defRPr sz="2400"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  <a:lvl2pPr>
              <a:defRPr sz="2000"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2pPr>
            <a:lvl3pPr>
              <a:defRPr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3pPr>
            <a:lvl4pPr>
              <a:defRPr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4pPr>
            <a:lvl5pPr>
              <a:defRPr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9DC15-003D-4F2E-B9EE-20708E210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</a:lstStyle>
          <a:p>
            <a:fld id="{F7654235-D0ED-4234-ADBD-27EA329C15C2}" type="datetime1">
              <a:rPr lang="en-GB" smtClean="0"/>
              <a:pPr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82405-16CE-4BC8-BC6A-FE85ECA58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</a:lstStyle>
          <a:p>
            <a:fld id="{21041F5A-7656-4730-BDA3-0F43F5ABE7A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9716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E6403-4342-4739-A543-C8773EBF13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DA14A-8D70-4577-9F0B-CACA1B8A4FAC}" type="datetime1">
              <a:rPr lang="en-GB" smtClean="0"/>
              <a:t>11/03/2024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F2080-695B-4F09-B52B-E9839B668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F82CB-3778-4A2B-9468-6EF859D5AB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41F5A-7656-4730-BDA3-0F43F5ABE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14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8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3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50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2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7.jpeg"/><Relationship Id="rId7" Type="http://schemas.openxmlformats.org/officeDocument/2006/relationships/image" Target="../media/image5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2.tif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65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gif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image" Target="../media/image5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70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0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emf"/><Relationship Id="rId4" Type="http://schemas.openxmlformats.org/officeDocument/2006/relationships/image" Target="../media/image7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8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jpeg"/><Relationship Id="rId9" Type="http://schemas.openxmlformats.org/officeDocument/2006/relationships/image" Target="../media/image9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tmp"/><Relationship Id="rId4" Type="http://schemas.openxmlformats.org/officeDocument/2006/relationships/image" Target="../media/image9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10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103.png"/><Relationship Id="rId4" Type="http://schemas.openxmlformats.org/officeDocument/2006/relationships/image" Target="../media/image10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10" Type="http://schemas.microsoft.com/office/2007/relationships/hdphoto" Target="../media/hdphoto1.wdp"/><Relationship Id="rId4" Type="http://schemas.openxmlformats.org/officeDocument/2006/relationships/image" Target="../media/image8.png"/><Relationship Id="rId9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microsoft.com/office/2007/relationships/hdphoto" Target="../media/hdphoto2.wdp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png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1.png"/><Relationship Id="rId11" Type="http://schemas.microsoft.com/office/2007/relationships/hdphoto" Target="../media/hdphoto1.wdp"/><Relationship Id="rId5" Type="http://schemas.openxmlformats.org/officeDocument/2006/relationships/image" Target="../media/image9.pn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microsoft.com/office/2007/relationships/hdphoto" Target="../media/hdphoto2.wdp"/><Relationship Id="rId18" Type="http://schemas.openxmlformats.org/officeDocument/2006/relationships/image" Target="../media/image20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png"/><Relationship Id="rId12" Type="http://schemas.openxmlformats.org/officeDocument/2006/relationships/image" Target="../media/image15.png"/><Relationship Id="rId1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png"/><Relationship Id="rId1" Type="http://schemas.openxmlformats.org/officeDocument/2006/relationships/tags" Target="../tags/tag3.xml"/><Relationship Id="rId6" Type="http://schemas.openxmlformats.org/officeDocument/2006/relationships/image" Target="../media/image11.png"/><Relationship Id="rId11" Type="http://schemas.microsoft.com/office/2007/relationships/hdphoto" Target="../media/hdphoto1.wdp"/><Relationship Id="rId5" Type="http://schemas.openxmlformats.org/officeDocument/2006/relationships/image" Target="../media/image9.png"/><Relationship Id="rId15" Type="http://schemas.openxmlformats.org/officeDocument/2006/relationships/image" Target="../media/image17.pn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0.png"/><Relationship Id="rId18" Type="http://schemas.openxmlformats.org/officeDocument/2006/relationships/image" Target="../media/image17.png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19.png"/><Relationship Id="rId7" Type="http://schemas.openxmlformats.org/officeDocument/2006/relationships/image" Target="../media/image11.png"/><Relationship Id="rId12" Type="http://schemas.openxmlformats.org/officeDocument/2006/relationships/image" Target="../media/image23.png"/><Relationship Id="rId1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6" Type="http://schemas.microsoft.com/office/2007/relationships/hdphoto" Target="../media/hdphoto2.wdp"/><Relationship Id="rId20" Type="http://schemas.openxmlformats.org/officeDocument/2006/relationships/image" Target="../media/image18.png"/><Relationship Id="rId1" Type="http://schemas.openxmlformats.org/officeDocument/2006/relationships/tags" Target="../tags/tag4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21.png"/><Relationship Id="rId15" Type="http://schemas.openxmlformats.org/officeDocument/2006/relationships/image" Target="../media/image15.png"/><Relationship Id="rId10" Type="http://schemas.openxmlformats.org/officeDocument/2006/relationships/image" Target="../media/image12.jpeg"/><Relationship Id="rId19" Type="http://schemas.openxmlformats.org/officeDocument/2006/relationships/image" Target="../media/image24.png"/><Relationship Id="rId4" Type="http://schemas.openxmlformats.org/officeDocument/2006/relationships/image" Target="../media/image8.png"/><Relationship Id="rId9" Type="http://schemas.openxmlformats.org/officeDocument/2006/relationships/image" Target="../media/image22.png"/><Relationship Id="rId14" Type="http://schemas.microsoft.com/office/2007/relationships/hdphoto" Target="../media/hdphoto1.wdp"/><Relationship Id="rId2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1.wdp"/><Relationship Id="rId18" Type="http://schemas.openxmlformats.org/officeDocument/2006/relationships/image" Target="../media/image18.png"/><Relationship Id="rId3" Type="http://schemas.openxmlformats.org/officeDocument/2006/relationships/notesSlide" Target="../notesSlides/notesSlide8.xml"/><Relationship Id="rId21" Type="http://schemas.openxmlformats.org/officeDocument/2006/relationships/image" Target="../media/image21.png"/><Relationship Id="rId7" Type="http://schemas.openxmlformats.org/officeDocument/2006/relationships/image" Target="../media/image14.png"/><Relationship Id="rId12" Type="http://schemas.openxmlformats.org/officeDocument/2006/relationships/image" Target="../media/image10.png"/><Relationship Id="rId1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tags" Target="../tags/tag5.xml"/><Relationship Id="rId6" Type="http://schemas.openxmlformats.org/officeDocument/2006/relationships/image" Target="../media/image11.png"/><Relationship Id="rId11" Type="http://schemas.openxmlformats.org/officeDocument/2006/relationships/image" Target="../media/image23.png"/><Relationship Id="rId5" Type="http://schemas.openxmlformats.org/officeDocument/2006/relationships/image" Target="../media/image9.png"/><Relationship Id="rId15" Type="http://schemas.microsoft.com/office/2007/relationships/hdphoto" Target="../media/hdphoto2.wdp"/><Relationship Id="rId10" Type="http://schemas.openxmlformats.org/officeDocument/2006/relationships/image" Target="../media/image13.png"/><Relationship Id="rId19" Type="http://schemas.openxmlformats.org/officeDocument/2006/relationships/image" Target="../media/image19.png"/><Relationship Id="rId4" Type="http://schemas.openxmlformats.org/officeDocument/2006/relationships/image" Target="../media/image8.png"/><Relationship Id="rId9" Type="http://schemas.openxmlformats.org/officeDocument/2006/relationships/image" Target="../media/image12.jpeg"/><Relationship Id="rId14" Type="http://schemas.openxmlformats.org/officeDocument/2006/relationships/image" Target="../media/image15.png"/><Relationship Id="rId2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8C2D0-5BA3-46B5-9ED4-7218D8DC6A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879501"/>
            <a:ext cx="12192000" cy="1271068"/>
          </a:xfrm>
        </p:spPr>
        <p:txBody>
          <a:bodyPr>
            <a:normAutofit/>
          </a:bodyPr>
          <a:lstStyle/>
          <a:p>
            <a:r>
              <a:rPr lang="en-GB" dirty="0">
                <a:latin typeface="Bahnschrift Light" panose="020B0502040204020203" pitchFamily="34" charset="0"/>
              </a:rPr>
              <a:t>Measurement of the muon anomalous magnetic moment with the Fermilab g-2 experiment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D105F1-0460-4146-99D2-88214FE29F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319033"/>
            <a:ext cx="12192000" cy="879610"/>
          </a:xfrm>
        </p:spPr>
        <p:txBody>
          <a:bodyPr/>
          <a:lstStyle/>
          <a:p>
            <a:r>
              <a:rPr lang="en-GB" dirty="0">
                <a:latin typeface="Bahnschrift Light" panose="020B0502040204020203" pitchFamily="34" charset="0"/>
              </a:rPr>
              <a:t>Saskia Charity, University of Liverpool</a:t>
            </a:r>
          </a:p>
          <a:p>
            <a:r>
              <a:rPr lang="en-GB" dirty="0">
                <a:latin typeface="Bahnschrift Light" panose="020B0502040204020203" pitchFamily="34" charset="0"/>
              </a:rPr>
              <a:t>Birmingham EPP Seminar, 06 December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B02DC-C8ED-4EC4-9400-AA786455E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AD43-4A28-421D-936C-70763F62CAB0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D1DC8-9DA2-4ECA-ADA9-837F2DFB2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0713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Muon g-2 Theory Initiative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>
                <a:latin typeface="+mn-lt"/>
              </a:rPr>
              <a:t>11/03/2024</a:t>
            </a:fld>
            <a:endParaRPr lang="en-GB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>
                <a:latin typeface="+mn-lt"/>
              </a:rPr>
              <a:pPr/>
              <a:t>10</a:t>
            </a:fld>
            <a:endParaRPr lang="en-GB" dirty="0">
              <a:latin typeface="+mn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E2D9494-439D-478D-B704-59AEE19C227C}"/>
              </a:ext>
            </a:extLst>
          </p:cNvPr>
          <p:cNvGrpSpPr/>
          <p:nvPr/>
        </p:nvGrpSpPr>
        <p:grpSpPr>
          <a:xfrm>
            <a:off x="1172471" y="868063"/>
            <a:ext cx="9075911" cy="2262731"/>
            <a:chOff x="135778" y="493887"/>
            <a:chExt cx="9075911" cy="226273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17DBD0F7-1DB1-4868-94DA-0EA41257D4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2874"/>
            <a:stretch/>
          </p:blipFill>
          <p:spPr>
            <a:xfrm>
              <a:off x="5479653" y="1141261"/>
              <a:ext cx="1332459" cy="1615357"/>
            </a:xfrm>
            <a:prstGeom prst="rect">
              <a:avLst/>
            </a:prstGeom>
            <a:ln>
              <a:noFill/>
            </a:ln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0DBD153-540D-4D11-9C9C-71319125F160}"/>
                </a:ext>
              </a:extLst>
            </p:cNvPr>
            <p:cNvSpPr txBox="1"/>
            <p:nvPr/>
          </p:nvSpPr>
          <p:spPr>
            <a:xfrm>
              <a:off x="5374983" y="601322"/>
              <a:ext cx="1564123" cy="5847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Hadronic Light-by-Light</a:t>
              </a:r>
            </a:p>
          </p:txBody>
        </p:sp>
        <p:pic>
          <p:nvPicPr>
            <p:cNvPr id="47" name="Picture 46" descr="g_equals_two.png">
              <a:extLst>
                <a:ext uri="{FF2B5EF4-FFF2-40B4-BE49-F238E27FC236}">
                  <a16:creationId xmlns:a16="http://schemas.microsoft.com/office/drawing/2014/main" id="{298CAB5B-6C17-499B-8832-775EE33025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023" r="26647"/>
            <a:stretch/>
          </p:blipFill>
          <p:spPr>
            <a:xfrm>
              <a:off x="135778" y="1002906"/>
              <a:ext cx="1515533" cy="1669810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/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90BC4937-2EAD-4A98-9DDD-C59BED9822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879" y="1139528"/>
              <a:ext cx="1695032" cy="1533188"/>
            </a:xfrm>
            <a:prstGeom prst="rect">
              <a:avLst/>
            </a:prstGeom>
            <a:ln>
              <a:noFill/>
            </a:ln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4809415-A6F0-4C39-8B8F-28D361DB5C94}"/>
                </a:ext>
              </a:extLst>
            </p:cNvPr>
            <p:cNvSpPr txBox="1"/>
            <p:nvPr/>
          </p:nvSpPr>
          <p:spPr>
            <a:xfrm>
              <a:off x="333510" y="493887"/>
              <a:ext cx="1066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600" dirty="0">
                  <a:solidFill>
                    <a:srgbClr val="000000"/>
                  </a:solidFill>
                </a:rPr>
                <a:t>Dirac Equation</a:t>
              </a:r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FEBB107E-8586-4AF9-9DBD-8480AF39EF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7845"/>
            <a:stretch/>
          </p:blipFill>
          <p:spPr>
            <a:xfrm>
              <a:off x="3589025" y="1064392"/>
              <a:ext cx="1416887" cy="1492631"/>
            </a:xfrm>
            <a:prstGeom prst="rect">
              <a:avLst/>
            </a:prstGeom>
            <a:ln>
              <a:noFill/>
            </a:ln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191F5B7-89CD-4BDB-9EF5-45BC1C3FEBD7}"/>
                </a:ext>
              </a:extLst>
            </p:cNvPr>
            <p:cNvSpPr txBox="1"/>
            <p:nvPr/>
          </p:nvSpPr>
          <p:spPr>
            <a:xfrm>
              <a:off x="3560694" y="742601"/>
              <a:ext cx="1335622" cy="3385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</a:rPr>
                <a:t>Electroweak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B944242-3A66-492A-BDF2-8F334BB9F515}"/>
                </a:ext>
              </a:extLst>
            </p:cNvPr>
            <p:cNvSpPr txBox="1"/>
            <p:nvPr/>
          </p:nvSpPr>
          <p:spPr>
            <a:xfrm>
              <a:off x="7148273" y="612897"/>
              <a:ext cx="2063416" cy="5847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Hadronic Vacuum Polarization</a:t>
              </a:r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B358F9EA-7F5F-4E99-A0D9-D16E2BCA80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8822"/>
            <a:stretch/>
          </p:blipFill>
          <p:spPr>
            <a:xfrm>
              <a:off x="7532247" y="1260864"/>
              <a:ext cx="1387815" cy="1262063"/>
            </a:xfrm>
            <a:prstGeom prst="rect">
              <a:avLst/>
            </a:prstGeom>
            <a:ln>
              <a:noFill/>
            </a:ln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1AF7FB2-2F5B-483D-887D-9624FD24A6C7}"/>
                </a:ext>
              </a:extLst>
            </p:cNvPr>
            <p:cNvSpPr txBox="1"/>
            <p:nvPr/>
          </p:nvSpPr>
          <p:spPr>
            <a:xfrm>
              <a:off x="2147579" y="742526"/>
              <a:ext cx="577401" cy="3385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spcBef>
                  <a:spcPts val="0"/>
                </a:spcBef>
              </a:pPr>
              <a:r>
                <a:rPr lang="en-US" sz="1600" dirty="0">
                  <a:solidFill>
                    <a:srgbClr val="000000"/>
                  </a:solidFill>
                </a:rPr>
                <a:t>QED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921E0F5-2877-4E52-892C-708A58FC6B8E}"/>
              </a:ext>
            </a:extLst>
          </p:cNvPr>
          <p:cNvSpPr txBox="1"/>
          <p:nvPr/>
        </p:nvSpPr>
        <p:spPr>
          <a:xfrm>
            <a:off x="6249298" y="3572866"/>
            <a:ext cx="5700290" cy="1054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Consortium of 100+ theorists who compile the theoretical inputs and provide recommendations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Last compilation in </a:t>
            </a:r>
            <a:r>
              <a:rPr lang="en-US" b="1" dirty="0">
                <a:solidFill>
                  <a:srgbClr val="000000"/>
                </a:solidFill>
              </a:rPr>
              <a:t>2020</a:t>
            </a:r>
            <a:r>
              <a:rPr lang="en-US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DDBDAF-49F1-433D-A2D6-C72EA8DFCBAC}"/>
              </a:ext>
            </a:extLst>
          </p:cNvPr>
          <p:cNvSpPr txBox="1"/>
          <p:nvPr/>
        </p:nvSpPr>
        <p:spPr>
          <a:xfrm>
            <a:off x="391715" y="3190867"/>
            <a:ext cx="8961687" cy="389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SM values taken from the </a:t>
            </a:r>
            <a:r>
              <a:rPr lang="en-US" b="1" dirty="0">
                <a:solidFill>
                  <a:srgbClr val="000000"/>
                </a:solidFill>
              </a:rPr>
              <a:t>Muon g-2 Theory Initiative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54FFD26-41FD-480E-A0D4-5A7F51EDE486}"/>
              </a:ext>
            </a:extLst>
          </p:cNvPr>
          <p:cNvSpPr txBox="1"/>
          <p:nvPr/>
        </p:nvSpPr>
        <p:spPr>
          <a:xfrm>
            <a:off x="6749349" y="4718093"/>
            <a:ext cx="4631543" cy="58477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 fontAlgn="t"/>
            <a:r>
              <a:rPr lang="en-US" sz="1600" b="1" u="none" dirty="0">
                <a:solidFill>
                  <a:srgbClr val="000000"/>
                </a:solidFill>
                <a:effectLst/>
              </a:rPr>
              <a:t>White Paper: Phys. Rept. 887 (2020) 1-166</a:t>
            </a:r>
          </a:p>
          <a:p>
            <a:pPr algn="ctr" fontAlgn="t"/>
            <a:r>
              <a:rPr lang="en-US" sz="1600" b="1" i="0" u="none" kern="1200" dirty="0">
                <a:solidFill>
                  <a:srgbClr val="000000"/>
                </a:solidFill>
                <a:effectLst/>
                <a:ea typeface="+mn-ea"/>
                <a:cs typeface="+mn-cs"/>
              </a:rPr>
              <a:t>https://doi.org/10.1016/j.physrep.2020.07.006</a:t>
            </a:r>
            <a:endParaRPr lang="en-US" sz="1600" b="1" u="none" dirty="0">
              <a:solidFill>
                <a:srgbClr val="000000"/>
              </a:solidFill>
              <a:effectLst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1057313-0D95-461D-BB37-2251CBE3D5AE}"/>
              </a:ext>
            </a:extLst>
          </p:cNvPr>
          <p:cNvSpPr txBox="1"/>
          <p:nvPr/>
        </p:nvSpPr>
        <p:spPr>
          <a:xfrm>
            <a:off x="7567413" y="5390318"/>
            <a:ext cx="33699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https://muon-gm2-theory.illinois.edu/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244CF82-0F1B-4AC0-B15E-515D01A8256F}"/>
              </a:ext>
            </a:extLst>
          </p:cNvPr>
          <p:cNvSpPr/>
          <p:nvPr/>
        </p:nvSpPr>
        <p:spPr>
          <a:xfrm>
            <a:off x="1029810" y="868063"/>
            <a:ext cx="9103550" cy="2250530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 descr="A group of people standing on stairs&#10;&#10;Description automatically generated">
            <a:extLst>
              <a:ext uri="{FF2B5EF4-FFF2-40B4-BE49-F238E27FC236}">
                <a16:creationId xmlns:a16="http://schemas.microsoft.com/office/drawing/2014/main" id="{9E31E0A9-1077-44CA-ACE1-0F11817D51D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2979"/>
          <a:stretch/>
        </p:blipFill>
        <p:spPr>
          <a:xfrm>
            <a:off x="788672" y="3760892"/>
            <a:ext cx="5154031" cy="198263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C5DD3E3-D5F8-41A8-8D2F-0315842DB189}"/>
              </a:ext>
            </a:extLst>
          </p:cNvPr>
          <p:cNvSpPr txBox="1"/>
          <p:nvPr/>
        </p:nvSpPr>
        <p:spPr>
          <a:xfrm>
            <a:off x="937975" y="5867757"/>
            <a:ext cx="33699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TI in Bern,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2240358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The muon anomalous magnetic moment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>
                <a:latin typeface="+mn-lt"/>
              </a:rPr>
              <a:t>11/03/2024</a:t>
            </a:fld>
            <a:endParaRPr lang="en-GB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>
                <a:latin typeface="+mn-lt"/>
              </a:rPr>
              <a:pPr/>
              <a:t>11</a:t>
            </a:fld>
            <a:endParaRPr lang="en-GB" dirty="0">
              <a:latin typeface="+mn-lt"/>
            </a:endParaRPr>
          </a:p>
        </p:txBody>
      </p:sp>
      <p:pic>
        <p:nvPicPr>
          <p:cNvPr id="23" name="Google Shape;81;p10">
            <a:extLst>
              <a:ext uri="{FF2B5EF4-FFF2-40B4-BE49-F238E27FC236}">
                <a16:creationId xmlns:a16="http://schemas.microsoft.com/office/drawing/2014/main" id="{88B6ADE7-5BA7-4F6A-AD62-79D6A253818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5781" y="1001848"/>
            <a:ext cx="7676602" cy="4423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TP_tmp.png">
            <a:extLst>
              <a:ext uri="{FF2B5EF4-FFF2-40B4-BE49-F238E27FC236}">
                <a16:creationId xmlns:a16="http://schemas.microsoft.com/office/drawing/2014/main" id="{F744678E-5039-412F-B2FD-86651CBA6DA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0726" y="2173519"/>
            <a:ext cx="1757493" cy="69636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=""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=""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=""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69E8D634-D7B2-4421-8706-5C2D05495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119" y="1388145"/>
            <a:ext cx="3648720" cy="62947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Define the quantity a</a:t>
            </a:r>
            <a:r>
              <a:rPr lang="el-GR" sz="1800" baseline="-25000" dirty="0">
                <a:solidFill>
                  <a:srgbClr val="000000"/>
                </a:solidFill>
              </a:rPr>
              <a:t>μ</a:t>
            </a:r>
            <a:r>
              <a:rPr lang="en-GB" sz="1800" dirty="0">
                <a:solidFill>
                  <a:srgbClr val="000000"/>
                </a:solidFill>
              </a:rPr>
              <a:t> : muon anomalous magnetic moment</a:t>
            </a:r>
            <a:endParaRPr lang="en-GB" sz="2800" dirty="0">
              <a:solidFill>
                <a:srgbClr val="000000"/>
              </a:solidFill>
            </a:endParaRPr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124A9493-FB84-438B-9094-CB0B59B9BBC9}"/>
              </a:ext>
            </a:extLst>
          </p:cNvPr>
          <p:cNvSpPr txBox="1">
            <a:spLocks/>
          </p:cNvSpPr>
          <p:nvPr/>
        </p:nvSpPr>
        <p:spPr>
          <a:xfrm>
            <a:off x="195119" y="3213811"/>
            <a:ext cx="3386281" cy="19463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Bahnschrift Light" panose="020B0502040204020203" pitchFamily="34" charset="0"/>
              <a:buChar char="›"/>
              <a:defRPr sz="24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a</a:t>
            </a:r>
            <a:r>
              <a:rPr lang="el-GR" sz="1800" baseline="-25000" dirty="0">
                <a:solidFill>
                  <a:srgbClr val="000000"/>
                </a:solidFill>
              </a:rPr>
              <a:t>μ</a:t>
            </a:r>
            <a:r>
              <a:rPr lang="en-GB" sz="1800" dirty="0">
                <a:solidFill>
                  <a:srgbClr val="000000"/>
                </a:solidFill>
              </a:rPr>
              <a:t> arises due to higher-order interactions / loop contributions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All SM particles contribute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Calculate &amp; sum all sectors of the SM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5278C1B1-5CE1-44C0-8769-7AB8245A93F6}"/>
              </a:ext>
            </a:extLst>
          </p:cNvPr>
          <p:cNvSpPr txBox="1">
            <a:spLocks/>
          </p:cNvSpPr>
          <p:nvPr/>
        </p:nvSpPr>
        <p:spPr>
          <a:xfrm>
            <a:off x="10434029" y="2666920"/>
            <a:ext cx="1757971" cy="6294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Bahnschrift Light" panose="020B0502040204020203" pitchFamily="34" charset="0"/>
              <a:buChar char="›"/>
              <a:defRPr sz="24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QED dominates the value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F9046E9C-AEEB-4076-9FE5-B905F00DD844}"/>
              </a:ext>
            </a:extLst>
          </p:cNvPr>
          <p:cNvSpPr txBox="1">
            <a:spLocks/>
          </p:cNvSpPr>
          <p:nvPr/>
        </p:nvSpPr>
        <p:spPr>
          <a:xfrm>
            <a:off x="9416618" y="5366222"/>
            <a:ext cx="2282846" cy="6294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Bahnschrift Light" panose="020B0502040204020203" pitchFamily="34" charset="0"/>
              <a:buChar char="›"/>
              <a:defRPr sz="24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dirty="0">
                <a:solidFill>
                  <a:schemeClr val="accent5"/>
                </a:solidFill>
              </a:rPr>
              <a:t>Hadronic terms dominate the uncertainty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DA7B400-23D7-48BC-819A-0C5CC5A2E427}"/>
              </a:ext>
            </a:extLst>
          </p:cNvPr>
          <p:cNvSpPr/>
          <p:nvPr/>
        </p:nvSpPr>
        <p:spPr>
          <a:xfrm>
            <a:off x="9090734" y="2173519"/>
            <a:ext cx="934569" cy="46314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E968658-5262-4821-874B-10AD4FC7D4D4}"/>
              </a:ext>
            </a:extLst>
          </p:cNvPr>
          <p:cNvSpPr/>
          <p:nvPr/>
        </p:nvSpPr>
        <p:spPr>
          <a:xfrm>
            <a:off x="10203491" y="3858193"/>
            <a:ext cx="934569" cy="1325040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037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Hadronic Vacuum Polarisation (HVP): dispersion relation</a:t>
            </a:r>
            <a:endParaRPr lang="en-GB" baseline="30000" dirty="0"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>
                <a:latin typeface="+mn-lt"/>
              </a:rPr>
              <a:t>11/03/2024</a:t>
            </a:fld>
            <a:endParaRPr lang="en-GB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>
                <a:latin typeface="+mn-lt"/>
              </a:rPr>
              <a:pPr/>
              <a:t>12</a:t>
            </a:fld>
            <a:endParaRPr lang="en-GB" dirty="0">
              <a:latin typeface="+mn-lt"/>
            </a:endParaRPr>
          </a:p>
        </p:txBody>
      </p:sp>
      <p:pic>
        <p:nvPicPr>
          <p:cNvPr id="39" name="Grafik 6">
            <a:extLst>
              <a:ext uri="{FF2B5EF4-FFF2-40B4-BE49-F238E27FC236}">
                <a16:creationId xmlns:a16="http://schemas.microsoft.com/office/drawing/2014/main" id="{E9FBDB1F-9B57-4447-B28E-C975781492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21" t="57104" r="11577" b="24878"/>
          <a:stretch/>
        </p:blipFill>
        <p:spPr>
          <a:xfrm>
            <a:off x="554708" y="3962875"/>
            <a:ext cx="3310184" cy="773949"/>
          </a:xfrm>
          <a:prstGeom prst="rect">
            <a:avLst/>
          </a:prstGeom>
        </p:spPr>
      </p:pic>
      <p:sp>
        <p:nvSpPr>
          <p:cNvPr id="40" name="Textfeld 10">
            <a:extLst>
              <a:ext uri="{FF2B5EF4-FFF2-40B4-BE49-F238E27FC236}">
                <a16:creationId xmlns:a16="http://schemas.microsoft.com/office/drawing/2014/main" id="{CCA034AE-1C21-4B76-BD12-8F9B435B8CA9}"/>
              </a:ext>
            </a:extLst>
          </p:cNvPr>
          <p:cNvSpPr txBox="1"/>
          <p:nvPr/>
        </p:nvSpPr>
        <p:spPr>
          <a:xfrm>
            <a:off x="2209800" y="1742664"/>
            <a:ext cx="24497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Dispersion Relation</a:t>
            </a:r>
          </a:p>
          <a:p>
            <a:pPr algn="ctr"/>
            <a:r>
              <a:rPr lang="en-US" sz="1200" dirty="0"/>
              <a:t>follows from causality</a:t>
            </a:r>
            <a:endParaRPr lang="en-US" sz="1200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41" name="Grafik 2">
            <a:extLst>
              <a:ext uri="{FF2B5EF4-FFF2-40B4-BE49-F238E27FC236}">
                <a16:creationId xmlns:a16="http://schemas.microsoft.com/office/drawing/2014/main" id="{4DF02995-1D23-470E-9B18-2C9947E552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542" t="7137" r="32759" b="72018"/>
          <a:stretch/>
        </p:blipFill>
        <p:spPr>
          <a:xfrm>
            <a:off x="590957" y="803425"/>
            <a:ext cx="1557419" cy="982534"/>
          </a:xfrm>
          <a:prstGeom prst="rect">
            <a:avLst/>
          </a:prstGeom>
        </p:spPr>
      </p:pic>
      <p:pic>
        <p:nvPicPr>
          <p:cNvPr id="42" name="Grafik 5">
            <a:extLst>
              <a:ext uri="{FF2B5EF4-FFF2-40B4-BE49-F238E27FC236}">
                <a16:creationId xmlns:a16="http://schemas.microsoft.com/office/drawing/2014/main" id="{CD80041B-AB05-4BD3-8F70-E32DB5349A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5" t="81618" r="6897" b="2337"/>
          <a:stretch/>
        </p:blipFill>
        <p:spPr>
          <a:xfrm>
            <a:off x="590957" y="5176552"/>
            <a:ext cx="4312749" cy="852570"/>
          </a:xfrm>
          <a:prstGeom prst="rect">
            <a:avLst/>
          </a:prstGeom>
        </p:spPr>
      </p:pic>
      <p:pic>
        <p:nvPicPr>
          <p:cNvPr id="43" name="Grafik 13">
            <a:extLst>
              <a:ext uri="{FF2B5EF4-FFF2-40B4-BE49-F238E27FC236}">
                <a16:creationId xmlns:a16="http://schemas.microsoft.com/office/drawing/2014/main" id="{9ED278A2-D808-49C7-A3DD-73C965D8D3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70" t="40669" r="6794" b="43587"/>
          <a:stretch/>
        </p:blipFill>
        <p:spPr>
          <a:xfrm>
            <a:off x="838200" y="2466368"/>
            <a:ext cx="3377448" cy="676275"/>
          </a:xfrm>
          <a:prstGeom prst="rect">
            <a:avLst/>
          </a:prstGeom>
        </p:spPr>
      </p:pic>
      <p:sp>
        <p:nvSpPr>
          <p:cNvPr id="44" name="Textfeld 24">
            <a:extLst>
              <a:ext uri="{FF2B5EF4-FFF2-40B4-BE49-F238E27FC236}">
                <a16:creationId xmlns:a16="http://schemas.microsoft.com/office/drawing/2014/main" id="{968F7133-20C2-418B-A62C-B8CD997FA63B}"/>
              </a:ext>
            </a:extLst>
          </p:cNvPr>
          <p:cNvSpPr txBox="1"/>
          <p:nvPr/>
        </p:nvSpPr>
        <p:spPr>
          <a:xfrm>
            <a:off x="3015251" y="3297365"/>
            <a:ext cx="348615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ym typeface="Wingdings" panose="05000000000000000000" pitchFamily="2" charset="2"/>
              </a:rPr>
              <a:t>Optical Theorem</a:t>
            </a:r>
          </a:p>
          <a:p>
            <a:pPr algn="ctr"/>
            <a:r>
              <a:rPr lang="en-US" sz="1200" dirty="0"/>
              <a:t>follows from unitarity </a:t>
            </a:r>
            <a:br>
              <a:rPr lang="en-US" sz="1200" dirty="0"/>
            </a:br>
            <a:r>
              <a:rPr lang="en-US" sz="1200" dirty="0"/>
              <a:t>of scattering matrix</a:t>
            </a:r>
          </a:p>
        </p:txBody>
      </p:sp>
      <p:cxnSp>
        <p:nvCxnSpPr>
          <p:cNvPr id="45" name="Gerade Verbindung mit Pfeil 26">
            <a:extLst>
              <a:ext uri="{FF2B5EF4-FFF2-40B4-BE49-F238E27FC236}">
                <a16:creationId xmlns:a16="http://schemas.microsoft.com/office/drawing/2014/main" id="{29B46F5C-7392-416D-BD92-487E2DD37DC5}"/>
              </a:ext>
            </a:extLst>
          </p:cNvPr>
          <p:cNvCxnSpPr>
            <a:cxnSpLocks/>
          </p:cNvCxnSpPr>
          <p:nvPr/>
        </p:nvCxnSpPr>
        <p:spPr>
          <a:xfrm flipH="1">
            <a:off x="1437421" y="1940668"/>
            <a:ext cx="273357" cy="466899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Grafik 29">
            <a:extLst>
              <a:ext uri="{FF2B5EF4-FFF2-40B4-BE49-F238E27FC236}">
                <a16:creationId xmlns:a16="http://schemas.microsoft.com/office/drawing/2014/main" id="{6DA57D80-18CC-4CBE-9B35-ED7BE28578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56" t="81618" r="77625" b="2337"/>
          <a:stretch/>
        </p:blipFill>
        <p:spPr>
          <a:xfrm>
            <a:off x="2321813" y="1006669"/>
            <a:ext cx="750962" cy="689163"/>
          </a:xfrm>
          <a:prstGeom prst="rect">
            <a:avLst/>
          </a:prstGeom>
        </p:spPr>
      </p:pic>
      <p:cxnSp>
        <p:nvCxnSpPr>
          <p:cNvPr id="47" name="Gerade Verbindung mit Pfeil 30">
            <a:extLst>
              <a:ext uri="{FF2B5EF4-FFF2-40B4-BE49-F238E27FC236}">
                <a16:creationId xmlns:a16="http://schemas.microsoft.com/office/drawing/2014/main" id="{C08AB776-12E0-417A-84EF-F4FC0CFF0BC6}"/>
              </a:ext>
            </a:extLst>
          </p:cNvPr>
          <p:cNvCxnSpPr>
            <a:cxnSpLocks/>
          </p:cNvCxnSpPr>
          <p:nvPr/>
        </p:nvCxnSpPr>
        <p:spPr>
          <a:xfrm flipH="1">
            <a:off x="1883152" y="3038535"/>
            <a:ext cx="1574751" cy="1028758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66">
            <a:extLst>
              <a:ext uri="{FF2B5EF4-FFF2-40B4-BE49-F238E27FC236}">
                <a16:creationId xmlns:a16="http://schemas.microsoft.com/office/drawing/2014/main" id="{A1DA3ECE-BFD2-4AA8-A5FD-00016941E858}"/>
              </a:ext>
            </a:extLst>
          </p:cNvPr>
          <p:cNvGrpSpPr/>
          <p:nvPr/>
        </p:nvGrpSpPr>
        <p:grpSpPr>
          <a:xfrm>
            <a:off x="6295265" y="2141061"/>
            <a:ext cx="5104925" cy="3925399"/>
            <a:chOff x="717104" y="1969548"/>
            <a:chExt cx="4522990" cy="3219772"/>
          </a:xfrm>
        </p:grpSpPr>
        <p:grpSp>
          <p:nvGrpSpPr>
            <p:cNvPr id="49" name="Group 17">
              <a:extLst>
                <a:ext uri="{FF2B5EF4-FFF2-40B4-BE49-F238E27FC236}">
                  <a16:creationId xmlns:a16="http://schemas.microsoft.com/office/drawing/2014/main" id="{ABB09447-9130-4960-AE4E-EB171BE7F585}"/>
                </a:ext>
              </a:extLst>
            </p:cNvPr>
            <p:cNvGrpSpPr/>
            <p:nvPr/>
          </p:nvGrpSpPr>
          <p:grpSpPr>
            <a:xfrm>
              <a:off x="717104" y="1969548"/>
              <a:ext cx="4364929" cy="3219772"/>
              <a:chOff x="717104" y="1814465"/>
              <a:chExt cx="4364929" cy="3219772"/>
            </a:xfrm>
          </p:grpSpPr>
          <p:pic>
            <p:nvPicPr>
              <p:cNvPr id="51" name="Picture 9" descr="A graph of a graph showing different types of data&#10;&#10;Description automatically generated with medium confidence">
                <a:extLst>
                  <a:ext uri="{FF2B5EF4-FFF2-40B4-BE49-F238E27FC236}">
                    <a16:creationId xmlns:a16="http://schemas.microsoft.com/office/drawing/2014/main" id="{C18CC5F1-AB42-4D04-98D3-6AF20F7501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7104" y="2037285"/>
                <a:ext cx="4364929" cy="2996952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2" name="TextBox 12">
                    <a:extLst>
                      <a:ext uri="{FF2B5EF4-FFF2-40B4-BE49-F238E27FC236}">
                        <a16:creationId xmlns:a16="http://schemas.microsoft.com/office/drawing/2014/main" id="{E3DC672F-71DD-49D2-A0A3-6E4FE6A51F68}"/>
                      </a:ext>
                    </a:extLst>
                  </p:cNvPr>
                  <p:cNvSpPr txBox="1"/>
                  <p:nvPr/>
                </p:nvSpPr>
                <p:spPr>
                  <a:xfrm>
                    <a:off x="1107893" y="1814465"/>
                    <a:ext cx="3769546" cy="27022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>
                        <a:solidFill>
                          <a:schemeClr val="tx1"/>
                        </a:solidFill>
                      </a:rPr>
                      <a:t>Cross section data used in TI 2020 </a:t>
                    </a:r>
                    <a14:m>
                      <m:oMath xmlns:m="http://schemas.openxmlformats.org/officeDocument/2006/math">
                        <m:sSubSup>
                          <m:sSubSupPr>
                            <m:ctrlP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  <m:sup>
                            <m:r>
                              <a:rPr lang="en-US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𝐻𝑉𝑃</m:t>
                            </m:r>
                          </m:sup>
                        </m:sSubSup>
                      </m:oMath>
                    </a14:m>
                    <a:r>
                      <a:rPr lang="en-US" sz="1400" dirty="0">
                        <a:solidFill>
                          <a:schemeClr val="tx1"/>
                        </a:solidFill>
                      </a:rPr>
                      <a:t> prediction</a:t>
                    </a:r>
                  </a:p>
                </p:txBody>
              </p:sp>
            </mc:Choice>
            <mc:Fallback xmlns="">
              <p:sp>
                <p:nvSpPr>
                  <p:cNvPr id="52" name="TextBox 12">
                    <a:extLst>
                      <a:ext uri="{FF2B5EF4-FFF2-40B4-BE49-F238E27FC236}">
                        <a16:creationId xmlns:a16="http://schemas.microsoft.com/office/drawing/2014/main" id="{E3DC672F-71DD-49D2-A0A3-6E4FE6A51F6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07893" y="1814465"/>
                    <a:ext cx="3769546" cy="27022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430" t="-3704" b="-1296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0" name="TextBox 60">
              <a:extLst>
                <a:ext uri="{FF2B5EF4-FFF2-40B4-BE49-F238E27FC236}">
                  <a16:creationId xmlns:a16="http://schemas.microsoft.com/office/drawing/2014/main" id="{5BDE923B-2DCD-4BF4-9809-48231FBF950C}"/>
                </a:ext>
              </a:extLst>
            </p:cNvPr>
            <p:cNvSpPr txBox="1"/>
            <p:nvPr/>
          </p:nvSpPr>
          <p:spPr>
            <a:xfrm rot="16200000">
              <a:off x="3647686" y="3366159"/>
              <a:ext cx="2912124" cy="272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sz="1400" dirty="0" err="1">
                  <a:solidFill>
                    <a:schemeClr val="bg1">
                      <a:lumMod val="50000"/>
                    </a:schemeClr>
                  </a:solidFill>
                </a:rPr>
                <a:t>Davier</a:t>
              </a: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</a:rPr>
                <a:t> et. al, Eur. Phys. J. C. 80 (2020)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feld 12">
                <a:extLst>
                  <a:ext uri="{FF2B5EF4-FFF2-40B4-BE49-F238E27FC236}">
                    <a16:creationId xmlns:a16="http://schemas.microsoft.com/office/drawing/2014/main" id="{DC7B051B-D8C9-47EB-BB61-332C8D94C846}"/>
                  </a:ext>
                </a:extLst>
              </p:cNvPr>
              <p:cNvSpPr txBox="1"/>
              <p:nvPr/>
            </p:nvSpPr>
            <p:spPr>
              <a:xfrm>
                <a:off x="6372745" y="1026212"/>
                <a:ext cx="581607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1/s weight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low energies most important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accent5"/>
                    </a:solidFill>
                  </a:rPr>
                  <a:t> contributes 73% to LO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Need to know total hadronic cross-section </a:t>
                </a:r>
                <a:r>
                  <a:rPr lang="el-GR" dirty="0"/>
                  <a:t>σ</a:t>
                </a:r>
                <a:r>
                  <a:rPr lang="de-DE" baseline="-25000" dirty="0"/>
                  <a:t>had</a:t>
                </a:r>
                <a:r>
                  <a:rPr lang="de-DE" dirty="0"/>
                  <a:t>(s)</a:t>
                </a:r>
                <a:endParaRPr lang="en-US" dirty="0"/>
              </a:p>
            </p:txBody>
          </p:sp>
        </mc:Choice>
        <mc:Fallback xmlns="">
          <p:sp>
            <p:nvSpPr>
              <p:cNvPr id="54" name="Textfeld 12">
                <a:extLst>
                  <a:ext uri="{FF2B5EF4-FFF2-40B4-BE49-F238E27FC236}">
                    <a16:creationId xmlns:a16="http://schemas.microsoft.com/office/drawing/2014/main" id="{DC7B051B-D8C9-47EB-BB61-332C8D94C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745" y="1026212"/>
                <a:ext cx="5816079" cy="923330"/>
              </a:xfrm>
              <a:prstGeom prst="rect">
                <a:avLst/>
              </a:prstGeom>
              <a:blipFill>
                <a:blip r:embed="rId5"/>
                <a:stretch>
                  <a:fillRect l="-629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" name="Content Placeholder 24">
            <a:extLst>
              <a:ext uri="{FF2B5EF4-FFF2-40B4-BE49-F238E27FC236}">
                <a16:creationId xmlns:a16="http://schemas.microsoft.com/office/drawing/2014/main" id="{3B0DADBF-4063-48E8-BFCF-6E9B6C796F3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7254" t="6456"/>
          <a:stretch/>
        </p:blipFill>
        <p:spPr>
          <a:xfrm>
            <a:off x="4778290" y="1758912"/>
            <a:ext cx="1316122" cy="1226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9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Hadronic Vacuum Polarisation (HVP): lattice approach</a:t>
            </a:r>
            <a:endParaRPr lang="en-GB" baseline="30000" dirty="0"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>
                <a:latin typeface="+mn-lt"/>
              </a:rPr>
              <a:t>11/03/2024</a:t>
            </a:fld>
            <a:endParaRPr lang="en-GB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>
                <a:latin typeface="+mn-lt"/>
              </a:rPr>
              <a:pPr/>
              <a:t>13</a:t>
            </a:fld>
            <a:endParaRPr lang="en-GB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Inhaltsplatzhalter 2">
                <a:extLst>
                  <a:ext uri="{FF2B5EF4-FFF2-40B4-BE49-F238E27FC236}">
                    <a16:creationId xmlns:a16="http://schemas.microsoft.com/office/drawing/2014/main" id="{CCCE569A-A9B8-42A1-B3CA-6DF956AC94A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7002" y="896697"/>
                <a:ext cx="5035164" cy="1236897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sz="1800" dirty="0">
                    <a:latin typeface="+mn-lt"/>
                  </a:rPr>
                  <a:t>First principle calculation to predict a</a:t>
                </a:r>
                <a:r>
                  <a:rPr lang="de-DE" sz="1800" baseline="-25000" dirty="0">
                    <a:latin typeface="+mn-lt"/>
                  </a:rPr>
                  <a:t>µ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Numerical integration on finite space-time lattice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latin typeface="+mn-lt"/>
                    <a:sym typeface="Wingdings" panose="05000000000000000000" pitchFamily="2" charset="2"/>
                  </a:rPr>
                  <a:t> </a:t>
                </a:r>
                <a:r>
                  <a:rPr lang="de-DE" sz="1800" dirty="0">
                    <a:latin typeface="+mn-lt"/>
                  </a:rPr>
                  <a:t>very computationally expensive</a:t>
                </a:r>
                <a:endParaRPr lang="en-US" sz="1800" dirty="0">
                  <a:latin typeface="+mn-lt"/>
                </a:endParaRPr>
              </a:p>
            </p:txBody>
          </p:sp>
        </mc:Choice>
        <mc:Fallback xmlns="">
          <p:sp>
            <p:nvSpPr>
              <p:cNvPr id="22" name="Inhaltsplatzhalter 2">
                <a:extLst>
                  <a:ext uri="{FF2B5EF4-FFF2-40B4-BE49-F238E27FC236}">
                    <a16:creationId xmlns:a16="http://schemas.microsoft.com/office/drawing/2014/main" id="{CCCE569A-A9B8-42A1-B3CA-6DF956AC94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002" y="896697"/>
                <a:ext cx="5035164" cy="1236897"/>
              </a:xfrm>
              <a:prstGeom prst="rect">
                <a:avLst/>
              </a:prstGeom>
              <a:blipFill>
                <a:blip r:embed="rId2"/>
                <a:stretch>
                  <a:fillRect l="-726" t="-24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14">
            <a:extLst>
              <a:ext uri="{FF2B5EF4-FFF2-40B4-BE49-F238E27FC236}">
                <a16:creationId xmlns:a16="http://schemas.microsoft.com/office/drawing/2014/main" id="{B5A7C94A-2ECC-4BFE-9033-E7F0D59C402D}"/>
              </a:ext>
            </a:extLst>
          </p:cNvPr>
          <p:cNvGrpSpPr/>
          <p:nvPr/>
        </p:nvGrpSpPr>
        <p:grpSpPr>
          <a:xfrm>
            <a:off x="1085080" y="1832796"/>
            <a:ext cx="3548506" cy="2259334"/>
            <a:chOff x="6429233" y="754798"/>
            <a:chExt cx="2492517" cy="1738923"/>
          </a:xfrm>
        </p:grpSpPr>
        <p:pic>
          <p:nvPicPr>
            <p:cNvPr id="25" name="Picture 15" descr="A grid with a letter x and a dotted point&#10;&#10;Description automatically generated">
              <a:extLst>
                <a:ext uri="{FF2B5EF4-FFF2-40B4-BE49-F238E27FC236}">
                  <a16:creationId xmlns:a16="http://schemas.microsoft.com/office/drawing/2014/main" id="{3C22134B-18E4-439D-8FE4-5FAB9A7A9E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76913"/>
            <a:stretch/>
          </p:blipFill>
          <p:spPr>
            <a:xfrm>
              <a:off x="6429233" y="754798"/>
              <a:ext cx="658822" cy="1738923"/>
            </a:xfrm>
            <a:prstGeom prst="rect">
              <a:avLst/>
            </a:prstGeom>
          </p:spPr>
        </p:pic>
        <p:pic>
          <p:nvPicPr>
            <p:cNvPr id="26" name="Picture 16" descr="A grid with a letter x and a dotted point&#10;&#10;Description automatically generated">
              <a:extLst>
                <a:ext uri="{FF2B5EF4-FFF2-40B4-BE49-F238E27FC236}">
                  <a16:creationId xmlns:a16="http://schemas.microsoft.com/office/drawing/2014/main" id="{86AA0819-7A2E-4436-980F-12D9FBFCC0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742"/>
            <a:stretch/>
          </p:blipFill>
          <p:spPr>
            <a:xfrm>
              <a:off x="7088055" y="754798"/>
              <a:ext cx="1833695" cy="1738923"/>
            </a:xfrm>
            <a:prstGeom prst="rect">
              <a:avLst/>
            </a:prstGeom>
          </p:spPr>
        </p:pic>
      </p:grpSp>
      <p:sp>
        <p:nvSpPr>
          <p:cNvPr id="27" name="TextBox 11">
            <a:extLst>
              <a:ext uri="{FF2B5EF4-FFF2-40B4-BE49-F238E27FC236}">
                <a16:creationId xmlns:a16="http://schemas.microsoft.com/office/drawing/2014/main" id="{1D4D8F21-BFF7-4A2D-8810-FE3A93697A4F}"/>
              </a:ext>
            </a:extLst>
          </p:cNvPr>
          <p:cNvSpPr txBox="1"/>
          <p:nvPr/>
        </p:nvSpPr>
        <p:spPr>
          <a:xfrm>
            <a:off x="528015" y="4397814"/>
            <a:ext cx="66549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Lattice results not included in TI 2020 white paper due to low precision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 far, no other high-precision a</a:t>
            </a:r>
            <a:r>
              <a:rPr lang="en-US" baseline="-25000" dirty="0"/>
              <a:t>µ</a:t>
            </a:r>
            <a:r>
              <a:rPr lang="en-US" dirty="0"/>
              <a:t> from different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Ongoing cross-checks by many groups at different energies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Preliminary agreement in ‘intermediate energy window’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CB25F5-32C1-41FF-B2AA-B00301114E24}"/>
              </a:ext>
            </a:extLst>
          </p:cNvPr>
          <p:cNvGrpSpPr/>
          <p:nvPr/>
        </p:nvGrpSpPr>
        <p:grpSpPr>
          <a:xfrm>
            <a:off x="5295320" y="1226210"/>
            <a:ext cx="6630559" cy="4656190"/>
            <a:chOff x="5267810" y="1328362"/>
            <a:chExt cx="6630559" cy="4656190"/>
          </a:xfrm>
        </p:grpSpPr>
        <p:sp>
          <p:nvSpPr>
            <p:cNvPr id="28" name="TextBox 12">
              <a:extLst>
                <a:ext uri="{FF2B5EF4-FFF2-40B4-BE49-F238E27FC236}">
                  <a16:creationId xmlns:a16="http://schemas.microsoft.com/office/drawing/2014/main" id="{E8D61ED0-2CE5-4DCC-B061-66C0AEF8ACC7}"/>
                </a:ext>
              </a:extLst>
            </p:cNvPr>
            <p:cNvSpPr txBox="1"/>
            <p:nvPr/>
          </p:nvSpPr>
          <p:spPr>
            <a:xfrm>
              <a:off x="5267810" y="2329770"/>
              <a:ext cx="1896593" cy="1236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First prediction with &lt;1% uncertainty by BMW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8C16F9E-A5C2-4F09-BDD4-B48C9A67F37B}"/>
                </a:ext>
              </a:extLst>
            </p:cNvPr>
            <p:cNvGrpSpPr/>
            <p:nvPr/>
          </p:nvGrpSpPr>
          <p:grpSpPr>
            <a:xfrm>
              <a:off x="7164405" y="1328362"/>
              <a:ext cx="4733964" cy="4656190"/>
              <a:chOff x="6619836" y="1240464"/>
              <a:chExt cx="4733964" cy="4656190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00265EE1-D88E-4477-88B0-16AB6479C1B8}"/>
                  </a:ext>
                </a:extLst>
              </p:cNvPr>
              <p:cNvGrpSpPr/>
              <p:nvPr/>
            </p:nvGrpSpPr>
            <p:grpSpPr>
              <a:xfrm>
                <a:off x="6619836" y="1330314"/>
                <a:ext cx="4733964" cy="4566340"/>
                <a:chOff x="6619836" y="1330314"/>
                <a:chExt cx="4733964" cy="4566340"/>
              </a:xfrm>
            </p:grpSpPr>
            <p:pic>
              <p:nvPicPr>
                <p:cNvPr id="23" name="Picture 6" descr="A graph with different colored lines&#10;&#10;Description automatically generated">
                  <a:extLst>
                    <a:ext uri="{FF2B5EF4-FFF2-40B4-BE49-F238E27FC236}">
                      <a16:creationId xmlns:a16="http://schemas.microsoft.com/office/drawing/2014/main" id="{0629A5F5-9092-40C3-A264-DFE6E7111A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6619836" y="1419317"/>
                  <a:ext cx="4576834" cy="4477337"/>
                </a:xfrm>
                <a:prstGeom prst="rect">
                  <a:avLst/>
                </a:prstGeom>
              </p:spPr>
            </p:pic>
            <p:sp>
              <p:nvSpPr>
                <p:cNvPr id="3" name="Rectangle: Rounded Corners 2">
                  <a:extLst>
                    <a:ext uri="{FF2B5EF4-FFF2-40B4-BE49-F238E27FC236}">
                      <a16:creationId xmlns:a16="http://schemas.microsoft.com/office/drawing/2014/main" id="{22D022DC-66B6-4B56-9198-2A5371761355}"/>
                    </a:ext>
                  </a:extLst>
                </p:cNvPr>
                <p:cNvSpPr/>
                <p:nvPr/>
              </p:nvSpPr>
              <p:spPr>
                <a:xfrm>
                  <a:off x="8248650" y="1330314"/>
                  <a:ext cx="3105150" cy="504733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2" name="TextBox 7">
                <a:extLst>
                  <a:ext uri="{FF2B5EF4-FFF2-40B4-BE49-F238E27FC236}">
                    <a16:creationId xmlns:a16="http://schemas.microsoft.com/office/drawing/2014/main" id="{073B25CA-4604-4F0B-B0BB-EAFE70AC9FC7}"/>
                  </a:ext>
                </a:extLst>
              </p:cNvPr>
              <p:cNvSpPr txBox="1"/>
              <p:nvPr/>
            </p:nvSpPr>
            <p:spPr>
              <a:xfrm>
                <a:off x="8036298" y="1240464"/>
                <a:ext cx="14391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0000"/>
                    </a:solidFill>
                  </a:rPr>
                  <a:t>Dispersive (TI 2020)</a:t>
                </a:r>
              </a:p>
            </p:txBody>
          </p:sp>
          <p:sp>
            <p:nvSpPr>
              <p:cNvPr id="31" name="TextBox 8">
                <a:extLst>
                  <a:ext uri="{FF2B5EF4-FFF2-40B4-BE49-F238E27FC236}">
                    <a16:creationId xmlns:a16="http://schemas.microsoft.com/office/drawing/2014/main" id="{F9ECFA89-A93F-4216-AC55-55222F2C97FB}"/>
                  </a:ext>
                </a:extLst>
              </p:cNvPr>
              <p:cNvSpPr txBox="1"/>
              <p:nvPr/>
            </p:nvSpPr>
            <p:spPr>
              <a:xfrm>
                <a:off x="9151960" y="1259514"/>
                <a:ext cx="16638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F67F15"/>
                    </a:solidFill>
                  </a:rPr>
                  <a:t>Exp. (FNAL Run-1)</a:t>
                </a:r>
              </a:p>
            </p:txBody>
          </p:sp>
        </p:grpSp>
        <p:sp>
          <p:nvSpPr>
            <p:cNvPr id="35" name="Rounded Rectangle 17">
              <a:extLst>
                <a:ext uri="{FF2B5EF4-FFF2-40B4-BE49-F238E27FC236}">
                  <a16:creationId xmlns:a16="http://schemas.microsoft.com/office/drawing/2014/main" id="{22BF11B0-9362-4423-89B4-C8C7890808C7}"/>
                </a:ext>
              </a:extLst>
            </p:cNvPr>
            <p:cNvSpPr/>
            <p:nvPr/>
          </p:nvSpPr>
          <p:spPr>
            <a:xfrm>
              <a:off x="7164404" y="2711434"/>
              <a:ext cx="3541695" cy="374666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2423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FNAL Measurement: status in 2021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840A0-9B4A-491C-8B06-C162CC3025B1}"/>
              </a:ext>
            </a:extLst>
          </p:cNvPr>
          <p:cNvSpPr txBox="1"/>
          <p:nvPr/>
        </p:nvSpPr>
        <p:spPr>
          <a:xfrm>
            <a:off x="454209" y="1704964"/>
            <a:ext cx="5195079" cy="17188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First announcement of the FNAL experiment using Run-1 (2018) data in April 2021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Using the TI(2020) value for the SM comparison (data-driven HVP only)</a:t>
            </a:r>
          </a:p>
        </p:txBody>
      </p:sp>
      <p:pic>
        <p:nvPicPr>
          <p:cNvPr id="8" name="Google Shape;663;p44">
            <a:extLst>
              <a:ext uri="{FF2B5EF4-FFF2-40B4-BE49-F238E27FC236}">
                <a16:creationId xmlns:a16="http://schemas.microsoft.com/office/drawing/2014/main" id="{6FF071D9-5E63-45DD-BCBB-1011FCE829E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641791" y="1242435"/>
            <a:ext cx="609600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3444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FNAL Measurement: status in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F840A0-9B4A-491C-8B06-C162CC3025B1}"/>
              </a:ext>
            </a:extLst>
          </p:cNvPr>
          <p:cNvSpPr txBox="1"/>
          <p:nvPr/>
        </p:nvSpPr>
        <p:spPr>
          <a:xfrm>
            <a:off x="239726" y="1240003"/>
            <a:ext cx="5195079" cy="4377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In August 2023, FNAL published updated result using Run-2 (2019) and Run-3 (2020) data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&gt;4x higher statistics than the Run-1 result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Excellent agreement with Run-1 and BNL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BNL, Run-1 and Run-2/3 statistics dominated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Assume 100% correlated systematics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World Average dominated by FNAL </a:t>
            </a:r>
          </a:p>
        </p:txBody>
      </p:sp>
      <p:pic>
        <p:nvPicPr>
          <p:cNvPr id="9" name="amu-2023-fig_9_4.pdf" descr="amu-2023-fig_9_4.pdf">
            <a:extLst>
              <a:ext uri="{FF2B5EF4-FFF2-40B4-BE49-F238E27FC236}">
                <a16:creationId xmlns:a16="http://schemas.microsoft.com/office/drawing/2014/main" id="{DC8EB50A-B989-4DDA-99DA-E40E84F30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166" y="1872462"/>
            <a:ext cx="6580174" cy="329008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027962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Comparison with the Standard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CA8F91-45E8-466B-BF18-0112D4A9A8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71094" y="1320310"/>
            <a:ext cx="6238545" cy="46789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5D294D-8392-41B0-BC18-4851398E6317}"/>
              </a:ext>
            </a:extLst>
          </p:cNvPr>
          <p:cNvSpPr txBox="1"/>
          <p:nvPr/>
        </p:nvSpPr>
        <p:spPr>
          <a:xfrm>
            <a:off x="239726" y="1240003"/>
            <a:ext cx="5195079" cy="4710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Tension between dispersive and lattice approaches to HVP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Lattice result needs independent confirmation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Long-standing tension between experiment and dispersive result approaches 5</a:t>
            </a:r>
            <a:r>
              <a:rPr lang="el-GR" dirty="0">
                <a:solidFill>
                  <a:srgbClr val="000000"/>
                </a:solidFill>
              </a:rPr>
              <a:t>σ</a:t>
            </a:r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New cross-section results from CMD-3 makes the dispersive situation quite puzzling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Very dynamic situation: huge effort to reconcile differences and tensions</a:t>
            </a:r>
          </a:p>
        </p:txBody>
      </p:sp>
    </p:spTree>
    <p:extLst>
      <p:ext uri="{BB962C8B-B14F-4D97-AF65-F5344CB8AC3E}">
        <p14:creationId xmlns:p14="http://schemas.microsoft.com/office/powerpoint/2010/main" val="2494409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The CMD-3 result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8D9075-B682-484B-92D4-AD437AF0F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4138" y="1258944"/>
            <a:ext cx="5839519" cy="33745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907C28-F393-49A3-A4CA-EF89459FBF44}"/>
              </a:ext>
            </a:extLst>
          </p:cNvPr>
          <p:cNvSpPr txBox="1"/>
          <p:nvPr/>
        </p:nvSpPr>
        <p:spPr>
          <a:xfrm>
            <a:off x="8453426" y="952095"/>
            <a:ext cx="2931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Plot by F. Ignatov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DC1E1F3-8C7F-4B8C-90D1-F04C880335B8}"/>
              </a:ext>
            </a:extLst>
          </p:cNvPr>
          <p:cNvGrpSpPr/>
          <p:nvPr/>
        </p:nvGrpSpPr>
        <p:grpSpPr>
          <a:xfrm>
            <a:off x="601436" y="1102801"/>
            <a:ext cx="5340998" cy="4100800"/>
            <a:chOff x="838200" y="1286918"/>
            <a:chExt cx="4257871" cy="325207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867C728-B872-4C97-A5EB-06525E88DD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1286918"/>
              <a:ext cx="4257871" cy="3252076"/>
            </a:xfrm>
            <a:prstGeom prst="rect">
              <a:avLst/>
            </a:prstGeom>
          </p:spPr>
        </p:pic>
        <p:sp>
          <p:nvSpPr>
            <p:cNvPr id="11" name="Rounded Rectangle 7">
              <a:extLst>
                <a:ext uri="{FF2B5EF4-FFF2-40B4-BE49-F238E27FC236}">
                  <a16:creationId xmlns:a16="http://schemas.microsoft.com/office/drawing/2014/main" id="{18EA46E4-4263-4C4E-AC57-A774E1A93944}"/>
                </a:ext>
              </a:extLst>
            </p:cNvPr>
            <p:cNvSpPr/>
            <p:nvPr/>
          </p:nvSpPr>
          <p:spPr>
            <a:xfrm>
              <a:off x="1257300" y="3437884"/>
              <a:ext cx="3627086" cy="523219"/>
            </a:xfrm>
            <a:prstGeom prst="round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ounded Rectangle 9">
              <a:extLst>
                <a:ext uri="{FF2B5EF4-FFF2-40B4-BE49-F238E27FC236}">
                  <a16:creationId xmlns:a16="http://schemas.microsoft.com/office/drawing/2014/main" id="{1011E016-EC55-448D-A211-BF170425DECE}"/>
                </a:ext>
              </a:extLst>
            </p:cNvPr>
            <p:cNvSpPr/>
            <p:nvPr/>
          </p:nvSpPr>
          <p:spPr>
            <a:xfrm>
              <a:off x="1257300" y="1794918"/>
              <a:ext cx="3627086" cy="1597644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CA528BA-4EA2-4CC7-8E5A-9162ECBEB88D}"/>
              </a:ext>
            </a:extLst>
          </p:cNvPr>
          <p:cNvCxnSpPr/>
          <p:nvPr/>
        </p:nvCxnSpPr>
        <p:spPr>
          <a:xfrm flipV="1">
            <a:off x="4080088" y="1191737"/>
            <a:ext cx="370115" cy="631372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B824C29-B1BB-4658-885C-15EA85E9A524}"/>
              </a:ext>
            </a:extLst>
          </p:cNvPr>
          <p:cNvSpPr txBox="1"/>
          <p:nvPr/>
        </p:nvSpPr>
        <p:spPr>
          <a:xfrm>
            <a:off x="3977341" y="854521"/>
            <a:ext cx="1502229" cy="307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WP2020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13E87E-52D1-4B64-805B-951A1C4284D5}"/>
              </a:ext>
            </a:extLst>
          </p:cNvPr>
          <p:cNvCxnSpPr>
            <a:cxnSpLocks/>
          </p:cNvCxnSpPr>
          <p:nvPr/>
        </p:nvCxnSpPr>
        <p:spPr>
          <a:xfrm flipV="1">
            <a:off x="2190750" y="4474893"/>
            <a:ext cx="381000" cy="72870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FB71B8B-485D-4F8D-B6F3-3BCA957578BE}"/>
              </a:ext>
            </a:extLst>
          </p:cNvPr>
          <p:cNvSpPr txBox="1"/>
          <p:nvPr/>
        </p:nvSpPr>
        <p:spPr>
          <a:xfrm>
            <a:off x="838200" y="5339445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 new HVP LO results since WP2020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Inhaltsplatzhalter 2">
                <a:extLst>
                  <a:ext uri="{FF2B5EF4-FFF2-40B4-BE49-F238E27FC236}">
                    <a16:creationId xmlns:a16="http://schemas.microsoft.com/office/drawing/2014/main" id="{32DB3726-3C39-4C48-99DA-345E9359C9F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04138" y="4976452"/>
                <a:ext cx="5562599" cy="119574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b="1" dirty="0">
                    <a:latin typeface="+mn-lt"/>
                  </a:rPr>
                  <a:t>SND2k</a:t>
                </a:r>
                <a:r>
                  <a:rPr lang="en-US" sz="1800" dirty="0">
                    <a:latin typeface="+mn-lt"/>
                  </a:rPr>
                  <a:t> and </a:t>
                </a:r>
                <a:r>
                  <a:rPr lang="en-US" sz="1800" b="1" dirty="0">
                    <a:latin typeface="+mn-lt"/>
                  </a:rPr>
                  <a:t>CMD-3</a:t>
                </a:r>
                <a:r>
                  <a:rPr lang="en-US" sz="1800" dirty="0">
                    <a:latin typeface="+mn-lt"/>
                  </a:rPr>
                  <a:t> released 2 new results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n-US" sz="1800" dirty="0">
                    <a:latin typeface="+mn-lt"/>
                  </a:rPr>
                  <a:t> since the theory combination in 2020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>
                    <a:latin typeface="+mn-lt"/>
                  </a:rPr>
                  <a:t>Detailed view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>
                    <a:latin typeface="+mn-lt"/>
                  </a:rPr>
                  <a:t> shows </a:t>
                </a:r>
                <a:r>
                  <a:rPr lang="en-US" sz="1800" b="1" dirty="0">
                    <a:latin typeface="+mn-lt"/>
                  </a:rPr>
                  <a:t>CMD-3</a:t>
                </a:r>
                <a:r>
                  <a:rPr lang="en-US" sz="1800" dirty="0">
                    <a:latin typeface="+mn-lt"/>
                  </a:rPr>
                  <a:t> as outlier, but it agrees with lattice</a:t>
                </a:r>
              </a:p>
            </p:txBody>
          </p:sp>
        </mc:Choice>
        <mc:Fallback xmlns="">
          <p:sp>
            <p:nvSpPr>
              <p:cNvPr id="18" name="Inhaltsplatzhalter 2">
                <a:extLst>
                  <a:ext uri="{FF2B5EF4-FFF2-40B4-BE49-F238E27FC236}">
                    <a16:creationId xmlns:a16="http://schemas.microsoft.com/office/drawing/2014/main" id="{32DB3726-3C39-4C48-99DA-345E9359C9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4138" y="4976452"/>
                <a:ext cx="5562599" cy="1195748"/>
              </a:xfrm>
              <a:prstGeom prst="rect">
                <a:avLst/>
              </a:prstGeom>
              <a:blipFill>
                <a:blip r:embed="rId4"/>
                <a:stretch>
                  <a:fillRect l="-768" t="-2538" b="-126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9243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CDAB2-4727-496C-BA25-9818F0E93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9C5D1-7DE3-44B1-8FEF-90D2F933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708B0B5-D2F2-4330-B774-27F17AF716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E11F28-FB3B-4076-9D6E-E19CAD30861A}"/>
              </a:ext>
            </a:extLst>
          </p:cNvPr>
          <p:cNvSpPr txBox="1"/>
          <p:nvPr/>
        </p:nvSpPr>
        <p:spPr>
          <a:xfrm>
            <a:off x="2902998" y="2201662"/>
            <a:ext cx="68713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The Fermilab g-2 Experiment</a:t>
            </a:r>
          </a:p>
        </p:txBody>
      </p:sp>
    </p:spTree>
    <p:extLst>
      <p:ext uri="{BB962C8B-B14F-4D97-AF65-F5344CB8AC3E}">
        <p14:creationId xmlns:p14="http://schemas.microsoft.com/office/powerpoint/2010/main" val="2499816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TimingStructure.png" descr="TimingStructure.png">
            <a:extLst>
              <a:ext uri="{FF2B5EF4-FFF2-40B4-BE49-F238E27FC236}">
                <a16:creationId xmlns:a16="http://schemas.microsoft.com/office/drawing/2014/main" id="{D7DD4CC4-9D47-4BE7-B7A6-2F3E6BD87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5500" y="4213451"/>
            <a:ext cx="6991002" cy="1643967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CF0F928E-B464-419A-B5F1-642288D5E27A}"/>
              </a:ext>
            </a:extLst>
          </p:cNvPr>
          <p:cNvSpPr txBox="1">
            <a:spLocks/>
          </p:cNvSpPr>
          <p:nvPr/>
        </p:nvSpPr>
        <p:spPr>
          <a:xfrm>
            <a:off x="4470400" y="852677"/>
            <a:ext cx="4775200" cy="3398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+mn-lt"/>
              </a:rPr>
              <a:t>Recycler ring: 8 GeV protons</a:t>
            </a:r>
          </a:p>
          <a:p>
            <a:pPr lvl="1"/>
            <a:r>
              <a:rPr lang="en-GB" sz="1800" dirty="0">
                <a:latin typeface="+mn-lt"/>
              </a:rPr>
              <a:t>10</a:t>
            </a:r>
            <a:r>
              <a:rPr lang="en-GB" sz="1800" baseline="30000" dirty="0">
                <a:latin typeface="+mn-lt"/>
              </a:rPr>
              <a:t>12</a:t>
            </a:r>
            <a:r>
              <a:rPr lang="en-GB" sz="1800" dirty="0">
                <a:latin typeface="+mn-lt"/>
              </a:rPr>
              <a:t> protons / bunch ; 10k stored muons / bunch</a:t>
            </a:r>
          </a:p>
          <a:p>
            <a:r>
              <a:rPr lang="en-GB" sz="1800" dirty="0">
                <a:latin typeface="+mn-lt"/>
              </a:rPr>
              <a:t>8 GeV protons 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 pion production target </a:t>
            </a:r>
          </a:p>
          <a:p>
            <a:r>
              <a:rPr lang="en-GB" sz="1800" dirty="0" err="1">
                <a:latin typeface="+mn-lt"/>
                <a:sym typeface="Wingdings" panose="05000000000000000000" pitchFamily="2" charset="2"/>
              </a:rPr>
              <a:t>Pions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  delivery ring  decay to </a:t>
            </a:r>
            <a:r>
              <a:rPr lang="el-GR" sz="1800" dirty="0">
                <a:latin typeface="+mn-lt"/>
                <a:sym typeface="Wingdings" panose="05000000000000000000" pitchFamily="2" charset="2"/>
              </a:rPr>
              <a:t>μ</a:t>
            </a:r>
            <a:r>
              <a:rPr lang="en-GB" sz="1800" baseline="30000" dirty="0">
                <a:latin typeface="+mn-lt"/>
                <a:sym typeface="Wingdings" panose="05000000000000000000" pitchFamily="2" charset="2"/>
              </a:rPr>
              <a:t>+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 and momentum-selected</a:t>
            </a:r>
          </a:p>
          <a:p>
            <a:r>
              <a:rPr lang="en-GB" sz="1800" dirty="0">
                <a:latin typeface="+mn-lt"/>
                <a:sym typeface="Wingdings" panose="05000000000000000000" pitchFamily="2" charset="2"/>
              </a:rPr>
              <a:t>3.09 GeV </a:t>
            </a:r>
            <a:r>
              <a:rPr lang="el-GR" sz="1800" dirty="0">
                <a:latin typeface="+mn-lt"/>
                <a:sym typeface="Wingdings" panose="05000000000000000000" pitchFamily="2" charset="2"/>
              </a:rPr>
              <a:t>μ</a:t>
            </a:r>
            <a:r>
              <a:rPr lang="en-GB" sz="1800" baseline="30000" dirty="0">
                <a:latin typeface="+mn-lt"/>
                <a:sym typeface="Wingdings" panose="05000000000000000000" pitchFamily="2" charset="2"/>
              </a:rPr>
              <a:t>+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  g-2 storage ring magnet</a:t>
            </a:r>
          </a:p>
          <a:p>
            <a:r>
              <a:rPr lang="en-GB" sz="1800" dirty="0">
                <a:latin typeface="+mn-lt"/>
                <a:sym typeface="Wingdings" panose="05000000000000000000" pitchFamily="2" charset="2"/>
              </a:rPr>
              <a:t>Beam arrives in 120 ns wide bunches</a:t>
            </a:r>
          </a:p>
          <a:p>
            <a:r>
              <a:rPr lang="en-GB" sz="1800" dirty="0">
                <a:latin typeface="+mn-lt"/>
                <a:sym typeface="Wingdings" panose="05000000000000000000" pitchFamily="2" charset="2"/>
              </a:rPr>
              <a:t>Each bunch corresponds to a “fill”  1 </a:t>
            </a:r>
            <a:r>
              <a:rPr lang="en-GB" sz="1800" dirty="0" err="1">
                <a:latin typeface="+mn-lt"/>
                <a:sym typeface="Wingdings" panose="05000000000000000000" pitchFamily="2" charset="2"/>
              </a:rPr>
              <a:t>ms</a:t>
            </a:r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The FNAL Muon Campus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E209D8-B5B6-4752-915E-1CE0F98B0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574" y="864476"/>
            <a:ext cx="4114800" cy="50790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2DB7BE-6191-4188-BF13-E63034B733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930"/>
          <a:stretch/>
        </p:blipFill>
        <p:spPr>
          <a:xfrm>
            <a:off x="8991600" y="1354984"/>
            <a:ext cx="3200400" cy="2257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12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/>
              <a:t>Muons &amp; magnetic moments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E483C4-C02E-4A3A-98C8-D9A679DCEF61}"/>
              </a:ext>
            </a:extLst>
          </p:cNvPr>
          <p:cNvSpPr/>
          <p:nvPr/>
        </p:nvSpPr>
        <p:spPr>
          <a:xfrm>
            <a:off x="5238750" y="5499100"/>
            <a:ext cx="374650" cy="165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D17C9F03-5D91-49F9-B888-1D40FAD76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85" y="1006008"/>
            <a:ext cx="4444915" cy="857249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rgbClr val="000000"/>
                </a:solidFill>
              </a:rPr>
              <a:t>g</a:t>
            </a:r>
            <a:r>
              <a:rPr lang="en-US" dirty="0">
                <a:solidFill>
                  <a:srgbClr val="000000"/>
                </a:solidFill>
              </a:rPr>
              <a:t>  determines spin precession frequency in a magnetic field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DD43E4-D0AB-4495-B1BF-5D87885603AE}"/>
              </a:ext>
            </a:extLst>
          </p:cNvPr>
          <p:cNvSpPr txBox="1"/>
          <p:nvPr/>
        </p:nvSpPr>
        <p:spPr>
          <a:xfrm>
            <a:off x="2765692" y="1829899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>
                <a:solidFill>
                  <a:srgbClr val="2E5286"/>
                </a:solidFill>
              </a:rPr>
              <a:t>Magnetic Moment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07C5EE8-A3C1-4AAD-98D8-A7CE5A7B674B}"/>
              </a:ext>
            </a:extLst>
          </p:cNvPr>
          <p:cNvSpPr txBox="1"/>
          <p:nvPr/>
        </p:nvSpPr>
        <p:spPr>
          <a:xfrm>
            <a:off x="742489" y="1823250"/>
            <a:ext cx="1912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>
                <a:solidFill>
                  <a:srgbClr val="2E5286"/>
                </a:solidFill>
              </a:rPr>
              <a:t>Torque in B-field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4E5E1F4-CE82-4C12-B73F-09A674F0F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896" y="2332624"/>
            <a:ext cx="955040" cy="44704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151C453-AC6D-424F-AF7A-3C3358454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9498" y="2227513"/>
            <a:ext cx="1737360" cy="670560"/>
          </a:xfrm>
          <a:prstGeom prst="rect">
            <a:avLst/>
          </a:prstGeom>
        </p:spPr>
      </p:pic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0B641D96-47E1-4FFC-B7AB-DBAEFAC35957}"/>
              </a:ext>
            </a:extLst>
          </p:cNvPr>
          <p:cNvSpPr txBox="1">
            <a:spLocks/>
          </p:cNvSpPr>
          <p:nvPr/>
        </p:nvSpPr>
        <p:spPr>
          <a:xfrm>
            <a:off x="3368872" y="4599338"/>
            <a:ext cx="5775128" cy="152292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A4109B-CC26-4CBD-9AE8-856E307C4B3F}"/>
              </a:ext>
            </a:extLst>
          </p:cNvPr>
          <p:cNvGrpSpPr/>
          <p:nvPr/>
        </p:nvGrpSpPr>
        <p:grpSpPr>
          <a:xfrm>
            <a:off x="6809425" y="943482"/>
            <a:ext cx="3581849" cy="2783092"/>
            <a:chOff x="8156477" y="1031505"/>
            <a:chExt cx="3581849" cy="278309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2DDA46B-15D8-4240-B440-E87E94945DC6}"/>
                </a:ext>
              </a:extLst>
            </p:cNvPr>
            <p:cNvSpPr txBox="1"/>
            <p:nvPr/>
          </p:nvSpPr>
          <p:spPr>
            <a:xfrm>
              <a:off x="8156477" y="1293132"/>
              <a:ext cx="463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004C97"/>
                  </a:solidFill>
                </a:rPr>
                <a:t>B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7E3DAFA-895F-484E-BA20-F599FD369F0E}"/>
                </a:ext>
              </a:extLst>
            </p:cNvPr>
            <p:cNvGrpSpPr/>
            <p:nvPr/>
          </p:nvGrpSpPr>
          <p:grpSpPr>
            <a:xfrm>
              <a:off x="8226073" y="1031505"/>
              <a:ext cx="3512253" cy="2783092"/>
              <a:chOff x="5284996" y="279055"/>
              <a:chExt cx="3512253" cy="2783092"/>
            </a:xfrm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FF2AFC49-24CD-44EE-9766-FF9A2CE925AF}"/>
                  </a:ext>
                </a:extLst>
              </p:cNvPr>
              <p:cNvCxnSpPr/>
              <p:nvPr/>
            </p:nvCxnSpPr>
            <p:spPr>
              <a:xfrm flipV="1">
                <a:off x="5806683" y="279055"/>
                <a:ext cx="1588" cy="2335550"/>
              </a:xfrm>
              <a:prstGeom prst="straightConnector1">
                <a:avLst/>
              </a:prstGeom>
              <a:ln w="41275" cap="flat" cmpd="sng" algn="ctr">
                <a:solidFill>
                  <a:srgbClr val="004C97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B4296045-59FD-47B8-AD46-8C7F2C5FE4C3}"/>
                  </a:ext>
                </a:extLst>
              </p:cNvPr>
              <p:cNvCxnSpPr/>
              <p:nvPr/>
            </p:nvCxnSpPr>
            <p:spPr>
              <a:xfrm flipV="1">
                <a:off x="7041123" y="282885"/>
                <a:ext cx="1588" cy="2335550"/>
              </a:xfrm>
              <a:prstGeom prst="straightConnector1">
                <a:avLst/>
              </a:prstGeom>
              <a:ln w="41275" cap="flat" cmpd="sng" algn="ctr">
                <a:solidFill>
                  <a:srgbClr val="004C97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774F1739-0E5F-4A90-887D-9A6642E8C6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73975" y="282885"/>
                <a:ext cx="1588" cy="2335550"/>
              </a:xfrm>
              <a:prstGeom prst="straightConnector1">
                <a:avLst/>
              </a:prstGeom>
              <a:ln w="41275" cap="flat" cmpd="sng" algn="ctr">
                <a:solidFill>
                  <a:srgbClr val="004C97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3" name="Picture 42" descr="out.gif">
                <a:extLst>
                  <a:ext uri="{FF2B5EF4-FFF2-40B4-BE49-F238E27FC236}">
                    <a16:creationId xmlns:a16="http://schemas.microsoft.com/office/drawing/2014/main" id="{3F7E35A9-0916-4670-B063-FC9852786A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flipH="1">
                <a:off x="5284996" y="427957"/>
                <a:ext cx="3512253" cy="2634190"/>
              </a:xfrm>
              <a:prstGeom prst="rect">
                <a:avLst/>
              </a:prstGeom>
            </p:spPr>
          </p:pic>
        </p:grp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A946142D-8415-4254-94F9-22E816B00E1B}"/>
              </a:ext>
            </a:extLst>
          </p:cNvPr>
          <p:cNvSpPr/>
          <p:nvPr/>
        </p:nvSpPr>
        <p:spPr>
          <a:xfrm>
            <a:off x="335554" y="967232"/>
            <a:ext cx="4903196" cy="2092495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8796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CDAB2-4727-496C-BA25-9818F0E93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Storage 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9C5D1-7DE3-44B1-8FEF-90D2F933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708B0B5-D2F2-4330-B774-27F17AF716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65DAE1E-9865-4E34-A723-BF3EA70311F6}"/>
              </a:ext>
            </a:extLst>
          </p:cNvPr>
          <p:cNvGrpSpPr/>
          <p:nvPr/>
        </p:nvGrpSpPr>
        <p:grpSpPr>
          <a:xfrm>
            <a:off x="7021507" y="1731440"/>
            <a:ext cx="3851639" cy="3545282"/>
            <a:chOff x="8340361" y="1984857"/>
            <a:chExt cx="3851639" cy="3545282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099D79E2-4EC3-4DB1-BB52-B1747FB819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40361" y="1984857"/>
              <a:ext cx="3851639" cy="3545282"/>
            </a:xfrm>
            <a:prstGeom prst="rect">
              <a:avLst/>
            </a:prstGeom>
          </p:spPr>
        </p:pic>
        <p:sp>
          <p:nvSpPr>
            <p:cNvPr id="60" name="Freeform 7">
              <a:extLst>
                <a:ext uri="{FF2B5EF4-FFF2-40B4-BE49-F238E27FC236}">
                  <a16:creationId xmlns:a16="http://schemas.microsoft.com/office/drawing/2014/main" id="{8B52FF96-6F04-4670-81FB-520D2AEC62E9}"/>
                </a:ext>
              </a:extLst>
            </p:cNvPr>
            <p:cNvSpPr/>
            <p:nvPr/>
          </p:nvSpPr>
          <p:spPr>
            <a:xfrm>
              <a:off x="9586855" y="2675833"/>
              <a:ext cx="1932010" cy="2284484"/>
            </a:xfrm>
            <a:custGeom>
              <a:avLst/>
              <a:gdLst>
                <a:gd name="connsiteX0" fmla="*/ 55908 w 2257478"/>
                <a:gd name="connsiteY0" fmla="*/ 1304421 h 3448163"/>
                <a:gd name="connsiteX1" fmla="*/ 482628 w 2257478"/>
                <a:gd name="connsiteY1" fmla="*/ 318901 h 3448163"/>
                <a:gd name="connsiteX2" fmla="*/ 2057428 w 2257478"/>
                <a:gd name="connsiteY2" fmla="*/ 227461 h 3448163"/>
                <a:gd name="connsiteX3" fmla="*/ 2067588 w 2257478"/>
                <a:gd name="connsiteY3" fmla="*/ 3163701 h 3448163"/>
                <a:gd name="connsiteX4" fmla="*/ 523268 w 2257478"/>
                <a:gd name="connsiteY4" fmla="*/ 3214501 h 3448163"/>
                <a:gd name="connsiteX5" fmla="*/ 55908 w 2257478"/>
                <a:gd name="connsiteY5" fmla="*/ 2107061 h 3448163"/>
                <a:gd name="connsiteX6" fmla="*/ 55908 w 2257478"/>
                <a:gd name="connsiteY6" fmla="*/ 1304421 h 3448163"/>
                <a:gd name="connsiteX0" fmla="*/ 55908 w 2326686"/>
                <a:gd name="connsiteY0" fmla="*/ 1095743 h 3216809"/>
                <a:gd name="connsiteX1" fmla="*/ 482628 w 2326686"/>
                <a:gd name="connsiteY1" fmla="*/ 110223 h 3216809"/>
                <a:gd name="connsiteX2" fmla="*/ 2169188 w 2326686"/>
                <a:gd name="connsiteY2" fmla="*/ 343903 h 3216809"/>
                <a:gd name="connsiteX3" fmla="*/ 2067588 w 2326686"/>
                <a:gd name="connsiteY3" fmla="*/ 2955023 h 3216809"/>
                <a:gd name="connsiteX4" fmla="*/ 523268 w 2326686"/>
                <a:gd name="connsiteY4" fmla="*/ 3005823 h 3216809"/>
                <a:gd name="connsiteX5" fmla="*/ 55908 w 2326686"/>
                <a:gd name="connsiteY5" fmla="*/ 1898383 h 3216809"/>
                <a:gd name="connsiteX6" fmla="*/ 55908 w 2326686"/>
                <a:gd name="connsiteY6" fmla="*/ 1095743 h 3216809"/>
                <a:gd name="connsiteX0" fmla="*/ 55908 w 2360990"/>
                <a:gd name="connsiteY0" fmla="*/ 1081092 h 3083771"/>
                <a:gd name="connsiteX1" fmla="*/ 482628 w 2360990"/>
                <a:gd name="connsiteY1" fmla="*/ 95572 h 3083771"/>
                <a:gd name="connsiteX2" fmla="*/ 2169188 w 2360990"/>
                <a:gd name="connsiteY2" fmla="*/ 329252 h 3083771"/>
                <a:gd name="connsiteX3" fmla="*/ 2138708 w 2360990"/>
                <a:gd name="connsiteY3" fmla="*/ 2666052 h 3083771"/>
                <a:gd name="connsiteX4" fmla="*/ 523268 w 2360990"/>
                <a:gd name="connsiteY4" fmla="*/ 2991172 h 3083771"/>
                <a:gd name="connsiteX5" fmla="*/ 55908 w 2360990"/>
                <a:gd name="connsiteY5" fmla="*/ 1883732 h 3083771"/>
                <a:gd name="connsiteX6" fmla="*/ 55908 w 2360990"/>
                <a:gd name="connsiteY6" fmla="*/ 1081092 h 3083771"/>
                <a:gd name="connsiteX0" fmla="*/ 52078 w 2360763"/>
                <a:gd name="connsiteY0" fmla="*/ 1081092 h 2970734"/>
                <a:gd name="connsiteX1" fmla="*/ 478798 w 2360763"/>
                <a:gd name="connsiteY1" fmla="*/ 95572 h 2970734"/>
                <a:gd name="connsiteX2" fmla="*/ 2165358 w 2360763"/>
                <a:gd name="connsiteY2" fmla="*/ 329252 h 2970734"/>
                <a:gd name="connsiteX3" fmla="*/ 2134878 w 2360763"/>
                <a:gd name="connsiteY3" fmla="*/ 2666052 h 2970734"/>
                <a:gd name="connsiteX4" fmla="*/ 458478 w 2360763"/>
                <a:gd name="connsiteY4" fmla="*/ 2828612 h 2970734"/>
                <a:gd name="connsiteX5" fmla="*/ 52078 w 2360763"/>
                <a:gd name="connsiteY5" fmla="*/ 1883732 h 2970734"/>
                <a:gd name="connsiteX6" fmla="*/ 52078 w 2360763"/>
                <a:gd name="connsiteY6" fmla="*/ 1081092 h 2970734"/>
                <a:gd name="connsiteX0" fmla="*/ 50167 w 2360845"/>
                <a:gd name="connsiteY0" fmla="*/ 1030646 h 2920288"/>
                <a:gd name="connsiteX1" fmla="*/ 446407 w 2360845"/>
                <a:gd name="connsiteY1" fmla="*/ 126406 h 2920288"/>
                <a:gd name="connsiteX2" fmla="*/ 2163447 w 2360845"/>
                <a:gd name="connsiteY2" fmla="*/ 278806 h 2920288"/>
                <a:gd name="connsiteX3" fmla="*/ 2132967 w 2360845"/>
                <a:gd name="connsiteY3" fmla="*/ 2615606 h 2920288"/>
                <a:gd name="connsiteX4" fmla="*/ 456567 w 2360845"/>
                <a:gd name="connsiteY4" fmla="*/ 2778166 h 2920288"/>
                <a:gd name="connsiteX5" fmla="*/ 50167 w 2360845"/>
                <a:gd name="connsiteY5" fmla="*/ 1833286 h 2920288"/>
                <a:gd name="connsiteX6" fmla="*/ 50167 w 2360845"/>
                <a:gd name="connsiteY6" fmla="*/ 1030646 h 2920288"/>
                <a:gd name="connsiteX0" fmla="*/ 50167 w 2360845"/>
                <a:gd name="connsiteY0" fmla="*/ 1046355 h 2935997"/>
                <a:gd name="connsiteX1" fmla="*/ 446407 w 2360845"/>
                <a:gd name="connsiteY1" fmla="*/ 142115 h 2935997"/>
                <a:gd name="connsiteX2" fmla="*/ 2163447 w 2360845"/>
                <a:gd name="connsiteY2" fmla="*/ 294515 h 2935997"/>
                <a:gd name="connsiteX3" fmla="*/ 2132967 w 2360845"/>
                <a:gd name="connsiteY3" fmla="*/ 2631315 h 2935997"/>
                <a:gd name="connsiteX4" fmla="*/ 456567 w 2360845"/>
                <a:gd name="connsiteY4" fmla="*/ 2793875 h 2935997"/>
                <a:gd name="connsiteX5" fmla="*/ 50167 w 2360845"/>
                <a:gd name="connsiteY5" fmla="*/ 1848995 h 2935997"/>
                <a:gd name="connsiteX6" fmla="*/ 50167 w 2360845"/>
                <a:gd name="connsiteY6" fmla="*/ 1046355 h 2935997"/>
                <a:gd name="connsiteX0" fmla="*/ 33785 w 2344463"/>
                <a:gd name="connsiteY0" fmla="*/ 1046355 h 2935997"/>
                <a:gd name="connsiteX1" fmla="*/ 430025 w 2344463"/>
                <a:gd name="connsiteY1" fmla="*/ 142115 h 2935997"/>
                <a:gd name="connsiteX2" fmla="*/ 2147065 w 2344463"/>
                <a:gd name="connsiteY2" fmla="*/ 294515 h 2935997"/>
                <a:gd name="connsiteX3" fmla="*/ 2116585 w 2344463"/>
                <a:gd name="connsiteY3" fmla="*/ 2631315 h 2935997"/>
                <a:gd name="connsiteX4" fmla="*/ 440185 w 2344463"/>
                <a:gd name="connsiteY4" fmla="*/ 2793875 h 2935997"/>
                <a:gd name="connsiteX5" fmla="*/ 33785 w 2344463"/>
                <a:gd name="connsiteY5" fmla="*/ 1848995 h 2935997"/>
                <a:gd name="connsiteX6" fmla="*/ 33785 w 2344463"/>
                <a:gd name="connsiteY6" fmla="*/ 1046355 h 2935997"/>
                <a:gd name="connsiteX0" fmla="*/ 33785 w 2344463"/>
                <a:gd name="connsiteY0" fmla="*/ 728539 h 2902661"/>
                <a:gd name="connsiteX1" fmla="*/ 430025 w 2344463"/>
                <a:gd name="connsiteY1" fmla="*/ 108779 h 2902661"/>
                <a:gd name="connsiteX2" fmla="*/ 2147065 w 2344463"/>
                <a:gd name="connsiteY2" fmla="*/ 261179 h 2902661"/>
                <a:gd name="connsiteX3" fmla="*/ 2116585 w 2344463"/>
                <a:gd name="connsiteY3" fmla="*/ 2597979 h 2902661"/>
                <a:gd name="connsiteX4" fmla="*/ 440185 w 2344463"/>
                <a:gd name="connsiteY4" fmla="*/ 2760539 h 2902661"/>
                <a:gd name="connsiteX5" fmla="*/ 33785 w 2344463"/>
                <a:gd name="connsiteY5" fmla="*/ 1815659 h 2902661"/>
                <a:gd name="connsiteX6" fmla="*/ 33785 w 2344463"/>
                <a:gd name="connsiteY6" fmla="*/ 728539 h 2902661"/>
                <a:gd name="connsiteX0" fmla="*/ 35113 w 2345791"/>
                <a:gd name="connsiteY0" fmla="*/ 728539 h 2902661"/>
                <a:gd name="connsiteX1" fmla="*/ 431353 w 2345791"/>
                <a:gd name="connsiteY1" fmla="*/ 108779 h 2902661"/>
                <a:gd name="connsiteX2" fmla="*/ 2148393 w 2345791"/>
                <a:gd name="connsiteY2" fmla="*/ 261179 h 2902661"/>
                <a:gd name="connsiteX3" fmla="*/ 2117913 w 2345791"/>
                <a:gd name="connsiteY3" fmla="*/ 2597979 h 2902661"/>
                <a:gd name="connsiteX4" fmla="*/ 441513 w 2345791"/>
                <a:gd name="connsiteY4" fmla="*/ 2760539 h 2902661"/>
                <a:gd name="connsiteX5" fmla="*/ 65593 w 2345791"/>
                <a:gd name="connsiteY5" fmla="*/ 2150939 h 2902661"/>
                <a:gd name="connsiteX6" fmla="*/ 35113 w 2345791"/>
                <a:gd name="connsiteY6" fmla="*/ 728539 h 2902661"/>
                <a:gd name="connsiteX0" fmla="*/ 23583 w 2334261"/>
                <a:gd name="connsiteY0" fmla="*/ 728539 h 2902661"/>
                <a:gd name="connsiteX1" fmla="*/ 419823 w 2334261"/>
                <a:gd name="connsiteY1" fmla="*/ 108779 h 2902661"/>
                <a:gd name="connsiteX2" fmla="*/ 2136863 w 2334261"/>
                <a:gd name="connsiteY2" fmla="*/ 261179 h 2902661"/>
                <a:gd name="connsiteX3" fmla="*/ 2106383 w 2334261"/>
                <a:gd name="connsiteY3" fmla="*/ 2597979 h 2902661"/>
                <a:gd name="connsiteX4" fmla="*/ 429983 w 2334261"/>
                <a:gd name="connsiteY4" fmla="*/ 2760539 h 2902661"/>
                <a:gd name="connsiteX5" fmla="*/ 54063 w 2334261"/>
                <a:gd name="connsiteY5" fmla="*/ 2150939 h 2902661"/>
                <a:gd name="connsiteX6" fmla="*/ 23583 w 2334261"/>
                <a:gd name="connsiteY6" fmla="*/ 728539 h 2902661"/>
                <a:gd name="connsiteX0" fmla="*/ 7216 w 2317894"/>
                <a:gd name="connsiteY0" fmla="*/ 728539 h 2902661"/>
                <a:gd name="connsiteX1" fmla="*/ 403456 w 2317894"/>
                <a:gd name="connsiteY1" fmla="*/ 108779 h 2902661"/>
                <a:gd name="connsiteX2" fmla="*/ 2120496 w 2317894"/>
                <a:gd name="connsiteY2" fmla="*/ 261179 h 2902661"/>
                <a:gd name="connsiteX3" fmla="*/ 2090016 w 2317894"/>
                <a:gd name="connsiteY3" fmla="*/ 2597979 h 2902661"/>
                <a:gd name="connsiteX4" fmla="*/ 413616 w 2317894"/>
                <a:gd name="connsiteY4" fmla="*/ 2760539 h 2902661"/>
                <a:gd name="connsiteX5" fmla="*/ 37696 w 2317894"/>
                <a:gd name="connsiteY5" fmla="*/ 2150939 h 2902661"/>
                <a:gd name="connsiteX6" fmla="*/ 7216 w 2317894"/>
                <a:gd name="connsiteY6" fmla="*/ 728539 h 2902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7894" h="2902661">
                  <a:moveTo>
                    <a:pt x="7216" y="728539"/>
                  </a:moveTo>
                  <a:cubicBezTo>
                    <a:pt x="29803" y="378019"/>
                    <a:pt x="51243" y="186672"/>
                    <a:pt x="403456" y="108779"/>
                  </a:cubicBezTo>
                  <a:cubicBezTo>
                    <a:pt x="755669" y="30886"/>
                    <a:pt x="1839403" y="-153688"/>
                    <a:pt x="2120496" y="261179"/>
                  </a:cubicBezTo>
                  <a:cubicBezTo>
                    <a:pt x="2401589" y="676046"/>
                    <a:pt x="2374496" y="2181419"/>
                    <a:pt x="2090016" y="2597979"/>
                  </a:cubicBezTo>
                  <a:cubicBezTo>
                    <a:pt x="1805536" y="3014539"/>
                    <a:pt x="748896" y="2936646"/>
                    <a:pt x="413616" y="2760539"/>
                  </a:cubicBezTo>
                  <a:cubicBezTo>
                    <a:pt x="78336" y="2584432"/>
                    <a:pt x="54629" y="2520086"/>
                    <a:pt x="37696" y="2150939"/>
                  </a:cubicBezTo>
                  <a:cubicBezTo>
                    <a:pt x="20763" y="1781792"/>
                    <a:pt x="-15371" y="1079059"/>
                    <a:pt x="7216" y="728539"/>
                  </a:cubicBezTo>
                  <a:close/>
                </a:path>
              </a:pathLst>
            </a:custGeom>
            <a:ln w="28575">
              <a:solidFill>
                <a:srgbClr val="0000FF"/>
              </a:solidFill>
            </a:ln>
          </p:spPr>
          <p:txBody>
            <a:bodyPr rtlCol="0" anchor="ctr">
              <a:spAutoFit/>
            </a:bodyPr>
            <a:lstStyle/>
            <a:p>
              <a:pPr marL="342900" indent="-342900" algn="ctr">
                <a:buFont typeface="Arial" charset="0"/>
                <a:buChar char="•"/>
              </a:pPr>
              <a:endParaRPr lang="en-US" sz="2400" b="0" dirty="0">
                <a:solidFill>
                  <a:schemeClr val="tx1"/>
                </a:solidFill>
              </a:endParaRP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764BCDF2-F915-429F-A710-EDD2294FB4E8}"/>
                </a:ext>
              </a:extLst>
            </p:cNvPr>
            <p:cNvCxnSpPr>
              <a:cxnSpLocks/>
            </p:cNvCxnSpPr>
            <p:nvPr/>
          </p:nvCxnSpPr>
          <p:spPr>
            <a:xfrm>
              <a:off x="11514867" y="3864927"/>
              <a:ext cx="0" cy="71966"/>
            </a:xfrm>
            <a:prstGeom prst="straightConnector1">
              <a:avLst/>
            </a:prstGeom>
            <a:ln w="76200" cmpd="sng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C7966FED-9342-4F52-8212-C5C4ABF3EE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02059" y="4960318"/>
              <a:ext cx="119944" cy="0"/>
            </a:xfrm>
            <a:prstGeom prst="straightConnector1">
              <a:avLst/>
            </a:prstGeom>
            <a:ln w="76200" cmpd="sng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21D4CBC3-E5F3-48B5-A84E-87C2BFB154F0}"/>
                </a:ext>
              </a:extLst>
            </p:cNvPr>
            <p:cNvCxnSpPr>
              <a:cxnSpLocks/>
            </p:cNvCxnSpPr>
            <p:nvPr/>
          </p:nvCxnSpPr>
          <p:spPr>
            <a:xfrm>
              <a:off x="10569312" y="2683829"/>
              <a:ext cx="67253" cy="0"/>
            </a:xfrm>
            <a:prstGeom prst="straightConnector1">
              <a:avLst/>
            </a:prstGeom>
            <a:ln w="76200" cmpd="sng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4A48E091-C776-416E-BD78-C83BA24659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86855" y="3625040"/>
              <a:ext cx="0" cy="107949"/>
            </a:xfrm>
            <a:prstGeom prst="straightConnector1">
              <a:avLst/>
            </a:prstGeom>
            <a:ln w="76200" cmpd="sng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F5B58F5-9639-4F6B-8C1D-5077FAA1FD05}"/>
                </a:ext>
              </a:extLst>
            </p:cNvPr>
            <p:cNvGrpSpPr/>
            <p:nvPr/>
          </p:nvGrpSpPr>
          <p:grpSpPr>
            <a:xfrm>
              <a:off x="8768885" y="4672453"/>
              <a:ext cx="287865" cy="287864"/>
              <a:chOff x="9907724" y="1238306"/>
              <a:chExt cx="365760" cy="365760"/>
            </a:xfrm>
          </p:grpSpPr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FAB93CC-91C9-4192-88D1-3C15141D6E7C}"/>
                  </a:ext>
                </a:extLst>
              </p:cNvPr>
              <p:cNvSpPr/>
              <p:nvPr/>
            </p:nvSpPr>
            <p:spPr>
              <a:xfrm>
                <a:off x="9907724" y="1238306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507893C5-FFEE-4830-B2A2-C2199AD82464}"/>
                  </a:ext>
                </a:extLst>
              </p:cNvPr>
              <p:cNvSpPr/>
              <p:nvPr/>
            </p:nvSpPr>
            <p:spPr>
              <a:xfrm>
                <a:off x="10044884" y="1375466"/>
                <a:ext cx="91440" cy="9144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7961499B-1E70-41A3-956B-0516C4AE9F32}"/>
                </a:ext>
              </a:extLst>
            </p:cNvPr>
            <p:cNvGrpSpPr/>
            <p:nvPr/>
          </p:nvGrpSpPr>
          <p:grpSpPr>
            <a:xfrm>
              <a:off x="8772883" y="2539897"/>
              <a:ext cx="287865" cy="287864"/>
              <a:chOff x="9907724" y="1238306"/>
              <a:chExt cx="365760" cy="365760"/>
            </a:xfrm>
          </p:grpSpPr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89BB380B-DE7F-4D33-B668-53DC984B75A0}"/>
                  </a:ext>
                </a:extLst>
              </p:cNvPr>
              <p:cNvSpPr/>
              <p:nvPr/>
            </p:nvSpPr>
            <p:spPr>
              <a:xfrm>
                <a:off x="9907724" y="1238306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B60D81C8-0F7D-4D93-8853-EB9F31F1D95E}"/>
                  </a:ext>
                </a:extLst>
              </p:cNvPr>
              <p:cNvSpPr/>
              <p:nvPr/>
            </p:nvSpPr>
            <p:spPr>
              <a:xfrm>
                <a:off x="10044884" y="1375466"/>
                <a:ext cx="91440" cy="9144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5D7FE9B1-7CD8-4AC4-8B8F-AA966869AA8B}"/>
                </a:ext>
              </a:extLst>
            </p:cNvPr>
            <p:cNvGrpSpPr/>
            <p:nvPr/>
          </p:nvGrpSpPr>
          <p:grpSpPr>
            <a:xfrm>
              <a:off x="10226006" y="4122455"/>
              <a:ext cx="287865" cy="287864"/>
              <a:chOff x="9753354" y="1933380"/>
              <a:chExt cx="365760" cy="36576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D481C804-726A-4856-8FE7-EF11820987D6}"/>
                  </a:ext>
                </a:extLst>
              </p:cNvPr>
              <p:cNvSpPr/>
              <p:nvPr/>
            </p:nvSpPr>
            <p:spPr>
              <a:xfrm>
                <a:off x="9753354" y="1933380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55723EAA-6B3D-40BA-BB69-D7ECAF60E5B7}"/>
                  </a:ext>
                </a:extLst>
              </p:cNvPr>
              <p:cNvCxnSpPr>
                <a:cxnSpLocks/>
                <a:stCxn id="75" idx="1"/>
                <a:endCxn id="75" idx="5"/>
              </p:cNvCxnSpPr>
              <p:nvPr/>
            </p:nvCxnSpPr>
            <p:spPr>
              <a:xfrm>
                <a:off x="9806918" y="1986944"/>
                <a:ext cx="258632" cy="258632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85B77786-7EAC-41FE-B996-5BC9E468FAE2}"/>
                  </a:ext>
                </a:extLst>
              </p:cNvPr>
              <p:cNvCxnSpPr>
                <a:cxnSpLocks/>
                <a:stCxn id="75" idx="3"/>
                <a:endCxn id="75" idx="7"/>
              </p:cNvCxnSpPr>
              <p:nvPr/>
            </p:nvCxnSpPr>
            <p:spPr>
              <a:xfrm flipV="1">
                <a:off x="9806918" y="1986944"/>
                <a:ext cx="258632" cy="258632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34B3D85F-A273-4DE7-8E31-97FF9437432F}"/>
                </a:ext>
              </a:extLst>
            </p:cNvPr>
            <p:cNvGrpSpPr/>
            <p:nvPr/>
          </p:nvGrpSpPr>
          <p:grpSpPr>
            <a:xfrm>
              <a:off x="10242192" y="3145266"/>
              <a:ext cx="287865" cy="287864"/>
              <a:chOff x="9753354" y="1933380"/>
              <a:chExt cx="365760" cy="365760"/>
            </a:xfrm>
          </p:grpSpPr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81E0FDF1-E251-4C66-A134-8A5FC4B1C4A6}"/>
                  </a:ext>
                </a:extLst>
              </p:cNvPr>
              <p:cNvSpPr/>
              <p:nvPr/>
            </p:nvSpPr>
            <p:spPr>
              <a:xfrm>
                <a:off x="9753354" y="1933380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811AE29A-61BF-4AD8-9588-36045A76B11C}"/>
                  </a:ext>
                </a:extLst>
              </p:cNvPr>
              <p:cNvCxnSpPr>
                <a:cxnSpLocks/>
                <a:stCxn id="72" idx="1"/>
                <a:endCxn id="72" idx="5"/>
              </p:cNvCxnSpPr>
              <p:nvPr/>
            </p:nvCxnSpPr>
            <p:spPr>
              <a:xfrm>
                <a:off x="9806918" y="1986944"/>
                <a:ext cx="258632" cy="258632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A5812A57-3E0D-45DF-9B68-F2B81CF6390F}"/>
                  </a:ext>
                </a:extLst>
              </p:cNvPr>
              <p:cNvCxnSpPr>
                <a:cxnSpLocks/>
                <a:stCxn id="72" idx="3"/>
                <a:endCxn id="72" idx="7"/>
              </p:cNvCxnSpPr>
              <p:nvPr/>
            </p:nvCxnSpPr>
            <p:spPr>
              <a:xfrm flipV="1">
                <a:off x="9806918" y="1986944"/>
                <a:ext cx="258632" cy="258632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B42792C-57FC-4EC4-9755-2B37FEA97278}"/>
                </a:ext>
              </a:extLst>
            </p:cNvPr>
            <p:cNvSpPr txBox="1"/>
            <p:nvPr/>
          </p:nvSpPr>
          <p:spPr>
            <a:xfrm>
              <a:off x="11610112" y="3677778"/>
              <a:ext cx="280331" cy="314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dirty="0">
                  <a:solidFill>
                    <a:srgbClr val="0000FF"/>
                  </a:solidFill>
                </a:rPr>
                <a:t>B</a:t>
              </a:r>
            </a:p>
          </p:txBody>
        </p:sp>
      </p:grpSp>
      <p:sp>
        <p:nvSpPr>
          <p:cNvPr id="82" name="Inhaltsplatzhalter 2">
            <a:extLst>
              <a:ext uri="{FF2B5EF4-FFF2-40B4-BE49-F238E27FC236}">
                <a16:creationId xmlns:a16="http://schemas.microsoft.com/office/drawing/2014/main" id="{7A43F69E-4E40-4F6E-8093-5D80981BFE5D}"/>
              </a:ext>
            </a:extLst>
          </p:cNvPr>
          <p:cNvSpPr txBox="1">
            <a:spLocks/>
          </p:cNvSpPr>
          <p:nvPr/>
        </p:nvSpPr>
        <p:spPr>
          <a:xfrm>
            <a:off x="7416149" y="5506027"/>
            <a:ext cx="3534112" cy="621018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1600" dirty="0">
                <a:latin typeface="+mn-lt"/>
              </a:rPr>
              <a:t>Cross-section slice of magnet</a:t>
            </a:r>
          </a:p>
          <a:p>
            <a:r>
              <a:rPr lang="en-GB" sz="1600" dirty="0">
                <a:latin typeface="+mn-lt"/>
              </a:rPr>
              <a:t>1.45 T vertical B field in muon region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181D911-976C-42A5-98CE-D0C687FDD8A9}"/>
              </a:ext>
            </a:extLst>
          </p:cNvPr>
          <p:cNvGrpSpPr/>
          <p:nvPr/>
        </p:nvGrpSpPr>
        <p:grpSpPr>
          <a:xfrm>
            <a:off x="1262192" y="1540275"/>
            <a:ext cx="4492505" cy="4048766"/>
            <a:chOff x="1571895" y="1617056"/>
            <a:chExt cx="4492505" cy="404876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D27B237-FADC-4CBA-B17C-5558E6767F9C}"/>
                </a:ext>
              </a:extLst>
            </p:cNvPr>
            <p:cNvGrpSpPr/>
            <p:nvPr/>
          </p:nvGrpSpPr>
          <p:grpSpPr>
            <a:xfrm>
              <a:off x="1571895" y="1617056"/>
              <a:ext cx="4492505" cy="4048766"/>
              <a:chOff x="1462508" y="1594209"/>
              <a:chExt cx="4492505" cy="4048766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5BF65DD5-4684-4E19-8CDC-5CB899A26435}"/>
                  </a:ext>
                </a:extLst>
              </p:cNvPr>
              <p:cNvGrpSpPr/>
              <p:nvPr/>
            </p:nvGrpSpPr>
            <p:grpSpPr>
              <a:xfrm>
                <a:off x="1462508" y="1594209"/>
                <a:ext cx="4492505" cy="4048766"/>
                <a:chOff x="96594" y="1567749"/>
                <a:chExt cx="4902201" cy="4203701"/>
              </a:xfrm>
            </p:grpSpPr>
            <p:pic>
              <p:nvPicPr>
                <p:cNvPr id="18" name="Image" descr="Image">
                  <a:extLst>
                    <a:ext uri="{FF2B5EF4-FFF2-40B4-BE49-F238E27FC236}">
                      <a16:creationId xmlns:a16="http://schemas.microsoft.com/office/drawing/2014/main" id="{878CEE88-AB08-4697-ADA7-67DE5DE1F2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6594" y="1567749"/>
                  <a:ext cx="4902201" cy="4203701"/>
                </a:xfrm>
                <a:prstGeom prst="rect">
                  <a:avLst/>
                </a:prstGeom>
                <a:ln w="12700">
                  <a:miter lim="400000"/>
                </a:ln>
              </p:spPr>
            </p:pic>
            <p:sp>
              <p:nvSpPr>
                <p:cNvPr id="43" name="Line">
                  <a:extLst>
                    <a:ext uri="{FF2B5EF4-FFF2-40B4-BE49-F238E27FC236}">
                      <a16:creationId xmlns:a16="http://schemas.microsoft.com/office/drawing/2014/main" id="{65507297-798A-490E-8751-F4438C1C6DDD}"/>
                    </a:ext>
                  </a:extLst>
                </p:cNvPr>
                <p:cNvSpPr/>
                <p:nvPr/>
              </p:nvSpPr>
              <p:spPr>
                <a:xfrm>
                  <a:off x="1918886" y="1704790"/>
                  <a:ext cx="1295765" cy="795527"/>
                </a:xfrm>
                <a:prstGeom prst="line">
                  <a:avLst/>
                </a:prstGeom>
                <a:ln w="63500">
                  <a:solidFill>
                    <a:srgbClr val="F09837"/>
                  </a:solidFill>
                  <a:tailEnd type="triangle"/>
                </a:ln>
              </p:spPr>
              <p:txBody>
                <a:bodyPr lIns="0" tIns="0" rIns="0" bIns="0"/>
                <a:lstStyle/>
                <a:p>
                  <a:endParaRPr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6" name="Rounded Rectangle">
                      <a:extLst>
                        <a:ext uri="{FF2B5EF4-FFF2-40B4-BE49-F238E27FC236}">
                          <a16:creationId xmlns:a16="http://schemas.microsoft.com/office/drawing/2014/main" id="{C441429C-E005-4E7D-8B07-8334EB5092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1505" y="1703946"/>
                      <a:ext cx="807737" cy="722327"/>
                    </a:xfrm>
                    <a:prstGeom prst="roundRect">
                      <a:avLst>
                        <a:gd name="adj" fmla="val 16626"/>
                      </a:avLst>
                    </a:prstGeom>
                    <a:solidFill>
                      <a:srgbClr val="FFFFFF"/>
                    </a:solidFill>
                    <a:ln w="50800">
                      <a:solidFill>
                        <a:srgbClr val="F79305"/>
                      </a:solidFill>
                    </a:ln>
                    <a:extLst>
                      <a:ext uri="{C572A759-6A51-4108-AA02-DFA0A04FC94B}">
                        <ma14:wrappingTextBoxFlag xmlns="" xmlns:m="http://schemas.openxmlformats.org/officeDocument/2006/math" xmlns:ma14="http://schemas.microsoft.com/office/mac/drawingml/2011/main" val="1"/>
                      </a:ext>
                    </a:extLst>
                  </p:spPr>
                  <p:txBody>
                    <a:bodyPr lIns="0" tIns="0" rIns="0" bIns="0" anchor="ctr"/>
                    <a:lstStyle>
                      <a:lvl1pPr algn="ctr">
                        <a:defRPr sz="3000"/>
                      </a:lvl1pPr>
                    </a:lstStyle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sz="3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sz="3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sz="3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oMath>
                        </m:oMathPara>
                      </a14:m>
                      <a:endParaRPr dirty="0"/>
                    </a:p>
                  </p:txBody>
                </p:sp>
              </mc:Choice>
              <mc:Fallback xmlns="">
                <p:sp>
                  <p:nvSpPr>
                    <p:cNvPr id="46" name="Rounded Rectangle">
                      <a:extLst>
                        <a:ext uri="{FF2B5EF4-FFF2-40B4-BE49-F238E27FC236}">
                          <a16:creationId xmlns:a16="http://schemas.microsoft.com/office/drawing/2014/main" id="{C441429C-E005-4E7D-8B07-8334EB509267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71505" y="1703946"/>
                      <a:ext cx="807737" cy="722327"/>
                    </a:xfrm>
                    <a:prstGeom prst="roundRect">
                      <a:avLst>
                        <a:gd name="adj" fmla="val 16626"/>
                      </a:avLst>
                    </a:prstGeom>
                    <a:blipFill>
                      <a:blip r:embed="rId4"/>
                      <a:stretch>
                        <a:fillRect/>
                      </a:stretch>
                    </a:blipFill>
                    <a:ln w="50800">
                      <a:solidFill>
                        <a:srgbClr val="F79305"/>
                      </a:solidFill>
                    </a:ln>
                    <a:extLst>
                      <a:ext uri="{C572A759-6A51-4108-AA02-DFA0A04FC94B}">
    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45" name="Connection Line">
                <a:extLst>
                  <a:ext uri="{FF2B5EF4-FFF2-40B4-BE49-F238E27FC236}">
                    <a16:creationId xmlns:a16="http://schemas.microsoft.com/office/drawing/2014/main" id="{02BC5CE2-72B2-4CF1-9D45-7840C4DF26FF}"/>
                  </a:ext>
                </a:extLst>
              </p:cNvPr>
              <p:cNvSpPr/>
              <p:nvPr/>
            </p:nvSpPr>
            <p:spPr>
              <a:xfrm>
                <a:off x="4417499" y="2552345"/>
                <a:ext cx="1071845" cy="224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200" h="21600" extrusionOk="0">
                    <a:moveTo>
                      <a:pt x="0" y="0"/>
                    </a:moveTo>
                    <a:cubicBezTo>
                      <a:pt x="21559" y="6580"/>
                      <a:pt x="21600" y="13780"/>
                      <a:pt x="124" y="21600"/>
                    </a:cubicBezTo>
                  </a:path>
                </a:pathLst>
              </a:custGeom>
              <a:ln w="63500">
                <a:solidFill>
                  <a:srgbClr val="F79305"/>
                </a:solidFill>
                <a:tailEnd type="triangle"/>
              </a:ln>
            </p:spPr>
            <p:txBody>
              <a:bodyPr/>
              <a:lstStyle/>
              <a:p>
                <a:endParaRPr/>
              </a:p>
            </p:txBody>
          </p:sp>
        </p:grpSp>
        <p:sp>
          <p:nvSpPr>
            <p:cNvPr id="83" name="Line">
              <a:extLst>
                <a:ext uri="{FF2B5EF4-FFF2-40B4-BE49-F238E27FC236}">
                  <a16:creationId xmlns:a16="http://schemas.microsoft.com/office/drawing/2014/main" id="{1740E3A3-2687-450F-914F-BC8C1965ECA8}"/>
                </a:ext>
              </a:extLst>
            </p:cNvPr>
            <p:cNvSpPr/>
            <p:nvPr/>
          </p:nvSpPr>
          <p:spPr>
            <a:xfrm>
              <a:off x="2495009" y="3009014"/>
              <a:ext cx="2594489" cy="1204992"/>
            </a:xfrm>
            <a:prstGeom prst="line">
              <a:avLst/>
            </a:prstGeom>
            <a:ln w="63500">
              <a:solidFill>
                <a:schemeClr val="accent6"/>
              </a:solidFill>
              <a:headEnd type="triangle"/>
              <a:tailEnd type="triangle"/>
            </a:ln>
          </p:spPr>
          <p:txBody>
            <a:bodyPr lIns="0" tIns="0" rIns="0" bIns="0"/>
            <a:lstStyle/>
            <a:p>
              <a:endParaRPr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Rounded Rectangle">
                  <a:extLst>
                    <a:ext uri="{FF2B5EF4-FFF2-40B4-BE49-F238E27FC236}">
                      <a16:creationId xmlns:a16="http://schemas.microsoft.com/office/drawing/2014/main" id="{005701E7-BC67-4BB3-9CFC-30799E0C2C9A}"/>
                    </a:ext>
                  </a:extLst>
                </p:cNvPr>
                <p:cNvSpPr/>
                <p:nvPr/>
              </p:nvSpPr>
              <p:spPr>
                <a:xfrm>
                  <a:off x="2885192" y="3706943"/>
                  <a:ext cx="786758" cy="496692"/>
                </a:xfrm>
                <a:prstGeom prst="roundRect">
                  <a:avLst>
                    <a:gd name="adj" fmla="val 16626"/>
                  </a:avLst>
                </a:prstGeom>
                <a:solidFill>
                  <a:srgbClr val="FFFFFF"/>
                </a:solidFill>
                <a:ln w="50800">
                  <a:solidFill>
                    <a:schemeClr val="accent6"/>
                  </a:solidFill>
                </a:ln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lIns="0" tIns="0" rIns="0" bIns="0" anchor="ctr"/>
                <a:lstStyle>
                  <a:lvl1pPr algn="ctr">
                    <a:defRPr sz="3000"/>
                  </a:lvl1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GB" sz="2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  <m:r>
                          <m:rPr>
                            <m:sty m:val="p"/>
                          </m:rPr>
                          <a:rPr lang="en-GB" sz="24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oMath>
                    </m:oMathPara>
                  </a14:m>
                  <a:endParaRPr dirty="0"/>
                </a:p>
              </p:txBody>
            </p:sp>
          </mc:Choice>
          <mc:Fallback xmlns="">
            <p:sp>
              <p:nvSpPr>
                <p:cNvPr id="84" name="Rounded Rectangle">
                  <a:extLst>
                    <a:ext uri="{FF2B5EF4-FFF2-40B4-BE49-F238E27FC236}">
                      <a16:creationId xmlns:a16="http://schemas.microsoft.com/office/drawing/2014/main" id="{005701E7-BC67-4BB3-9CFC-30799E0C2C9A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5192" y="3706943"/>
                  <a:ext cx="786758" cy="496692"/>
                </a:xfrm>
                <a:prstGeom prst="roundRect">
                  <a:avLst>
                    <a:gd name="adj" fmla="val 16626"/>
                  </a:avLst>
                </a:prstGeom>
                <a:blipFill>
                  <a:blip r:embed="rId5"/>
                  <a:stretch>
                    <a:fillRect l="-2899"/>
                  </a:stretch>
                </a:blipFill>
                <a:ln w="50800">
                  <a:solidFill>
                    <a:schemeClr val="accent6"/>
                  </a:solidFill>
                </a:ln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745420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142;p14">
            <a:extLst>
              <a:ext uri="{FF2B5EF4-FFF2-40B4-BE49-F238E27FC236}">
                <a16:creationId xmlns:a16="http://schemas.microsoft.com/office/drawing/2014/main" id="{03DF5DD8-2D1E-4B11-91D0-8ECC81E8BBD6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41188" y="2131749"/>
            <a:ext cx="3813957" cy="2543901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Injecting and storing the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5F3C1CF-32C5-4AEC-AF12-4CD6CBE057F2}"/>
              </a:ext>
            </a:extLst>
          </p:cNvPr>
          <p:cNvCxnSpPr>
            <a:cxnSpLocks/>
          </p:cNvCxnSpPr>
          <p:nvPr/>
        </p:nvCxnSpPr>
        <p:spPr>
          <a:xfrm>
            <a:off x="5504603" y="2355645"/>
            <a:ext cx="892902" cy="594362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295169D-1A91-4CE6-80C0-CBC684FDC2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731" t="10883" r="17462" b="8493"/>
          <a:stretch/>
        </p:blipFill>
        <p:spPr>
          <a:xfrm>
            <a:off x="6781277" y="856366"/>
            <a:ext cx="830511" cy="1099889"/>
          </a:xfrm>
          <a:prstGeom prst="rect">
            <a:avLst/>
          </a:prstGeom>
        </p:spPr>
      </p:pic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866CFA65-6E47-45FF-9CAA-4D3B373AE52D}"/>
              </a:ext>
            </a:extLst>
          </p:cNvPr>
          <p:cNvSpPr txBox="1">
            <a:spLocks/>
          </p:cNvSpPr>
          <p:nvPr/>
        </p:nvSpPr>
        <p:spPr>
          <a:xfrm>
            <a:off x="3799276" y="842922"/>
            <a:ext cx="3002632" cy="1114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Beam injected through inflector magnet 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 cancel main magnetic field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3172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CAD3FF5-2E83-40F6-B9E9-D0240C561F06}"/>
              </a:ext>
            </a:extLst>
          </p:cNvPr>
          <p:cNvGrpSpPr/>
          <p:nvPr/>
        </p:nvGrpSpPr>
        <p:grpSpPr>
          <a:xfrm>
            <a:off x="3841188" y="2131749"/>
            <a:ext cx="3813957" cy="2543901"/>
            <a:chOff x="3841188" y="2131749"/>
            <a:chExt cx="3813957" cy="2543901"/>
          </a:xfrm>
        </p:grpSpPr>
        <p:pic>
          <p:nvPicPr>
            <p:cNvPr id="30" name="Google Shape;142;p14">
              <a:extLst>
                <a:ext uri="{FF2B5EF4-FFF2-40B4-BE49-F238E27FC236}">
                  <a16:creationId xmlns:a16="http://schemas.microsoft.com/office/drawing/2014/main" id="{03DF5DD8-2D1E-4B11-91D0-8ECC81E8BBD6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841188" y="2131749"/>
              <a:ext cx="3813957" cy="2543901"/>
            </a:xfrm>
            <a:prstGeom prst="rect">
              <a:avLst/>
            </a:prstGeom>
            <a:noFill/>
            <a:ln w="25400">
              <a:noFill/>
            </a:ln>
          </p:spPr>
        </p:pic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58CAD603-3D35-4F21-B73B-692E385B6076}"/>
                </a:ext>
              </a:extLst>
            </p:cNvPr>
            <p:cNvSpPr/>
            <p:nvPr/>
          </p:nvSpPr>
          <p:spPr>
            <a:xfrm rot="5400000">
              <a:off x="5079935" y="2390200"/>
              <a:ext cx="1428750" cy="2228850"/>
            </a:xfrm>
            <a:prstGeom prst="arc">
              <a:avLst>
                <a:gd name="adj1" fmla="val 16665374"/>
                <a:gd name="adj2" fmla="val 18303375"/>
              </a:avLst>
            </a:prstGeom>
            <a:ln w="889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70D9EC6B-58A9-414E-AFC1-FDB892B71F44}"/>
              </a:ext>
            </a:extLst>
          </p:cNvPr>
          <p:cNvSpPr/>
          <p:nvPr/>
        </p:nvSpPr>
        <p:spPr>
          <a:xfrm>
            <a:off x="7970004" y="810309"/>
            <a:ext cx="3956107" cy="2928434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Injecting and storing the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5F3C1CF-32C5-4AEC-AF12-4CD6CBE057F2}"/>
              </a:ext>
            </a:extLst>
          </p:cNvPr>
          <p:cNvCxnSpPr>
            <a:cxnSpLocks/>
          </p:cNvCxnSpPr>
          <p:nvPr/>
        </p:nvCxnSpPr>
        <p:spPr>
          <a:xfrm>
            <a:off x="5504603" y="2355645"/>
            <a:ext cx="892902" cy="594362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E82FAA33-BDE6-4265-8FFA-77A7760873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445" y="856366"/>
            <a:ext cx="2424769" cy="2203035"/>
          </a:xfrm>
          <a:prstGeom prst="rect">
            <a:avLst/>
          </a:prstGeom>
        </p:spPr>
      </p:pic>
      <p:sp>
        <p:nvSpPr>
          <p:cNvPr id="60" name="Content Placeholder 2">
            <a:extLst>
              <a:ext uri="{FF2B5EF4-FFF2-40B4-BE49-F238E27FC236}">
                <a16:creationId xmlns:a16="http://schemas.microsoft.com/office/drawing/2014/main" id="{592D4599-10B4-46B9-ACC7-7682B0DCD055}"/>
              </a:ext>
            </a:extLst>
          </p:cNvPr>
          <p:cNvSpPr txBox="1">
            <a:spLocks/>
          </p:cNvSpPr>
          <p:nvPr/>
        </p:nvSpPr>
        <p:spPr>
          <a:xfrm>
            <a:off x="7805066" y="3059766"/>
            <a:ext cx="4310734" cy="779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Kicker magnet applies fast radial magnetic field on first turn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D107B5-C16D-4C3B-AF9C-80A46EFB5BFA}"/>
              </a:ext>
            </a:extLst>
          </p:cNvPr>
          <p:cNvCxnSpPr>
            <a:cxnSpLocks/>
          </p:cNvCxnSpPr>
          <p:nvPr/>
        </p:nvCxnSpPr>
        <p:spPr>
          <a:xfrm flipH="1">
            <a:off x="6901500" y="2376260"/>
            <a:ext cx="1066388" cy="1393003"/>
          </a:xfrm>
          <a:prstGeom prst="straightConnector1">
            <a:avLst/>
          </a:prstGeom>
          <a:ln w="508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295169D-1A91-4CE6-80C0-CBC684FDC2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731" t="10883" r="17462" b="8493"/>
          <a:stretch/>
        </p:blipFill>
        <p:spPr>
          <a:xfrm>
            <a:off x="6781277" y="856366"/>
            <a:ext cx="830511" cy="1099889"/>
          </a:xfrm>
          <a:prstGeom prst="rect">
            <a:avLst/>
          </a:prstGeom>
        </p:spPr>
      </p:pic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866CFA65-6E47-45FF-9CAA-4D3B373AE52D}"/>
              </a:ext>
            </a:extLst>
          </p:cNvPr>
          <p:cNvSpPr txBox="1">
            <a:spLocks/>
          </p:cNvSpPr>
          <p:nvPr/>
        </p:nvSpPr>
        <p:spPr>
          <a:xfrm>
            <a:off x="3799276" y="842922"/>
            <a:ext cx="3002632" cy="1114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Beam injected through inflector magnet 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 cancel main magnetic field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99444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CAD3FF5-2E83-40F6-B9E9-D0240C561F06}"/>
              </a:ext>
            </a:extLst>
          </p:cNvPr>
          <p:cNvGrpSpPr/>
          <p:nvPr/>
        </p:nvGrpSpPr>
        <p:grpSpPr>
          <a:xfrm>
            <a:off x="3841188" y="2131749"/>
            <a:ext cx="3813957" cy="2543901"/>
            <a:chOff x="3841188" y="2131749"/>
            <a:chExt cx="3813957" cy="2543901"/>
          </a:xfrm>
        </p:grpSpPr>
        <p:pic>
          <p:nvPicPr>
            <p:cNvPr id="30" name="Google Shape;142;p14">
              <a:extLst>
                <a:ext uri="{FF2B5EF4-FFF2-40B4-BE49-F238E27FC236}">
                  <a16:creationId xmlns:a16="http://schemas.microsoft.com/office/drawing/2014/main" id="{03DF5DD8-2D1E-4B11-91D0-8ECC81E8BBD6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841188" y="2131749"/>
              <a:ext cx="3813957" cy="2543901"/>
            </a:xfrm>
            <a:prstGeom prst="rect">
              <a:avLst/>
            </a:prstGeom>
            <a:noFill/>
            <a:ln w="25400">
              <a:noFill/>
            </a:ln>
          </p:spPr>
        </p:pic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FBBF1BFF-EB60-418D-B4CF-05237FA8CFF3}"/>
                </a:ext>
              </a:extLst>
            </p:cNvPr>
            <p:cNvSpPr/>
            <p:nvPr/>
          </p:nvSpPr>
          <p:spPr>
            <a:xfrm rot="5400000">
              <a:off x="5067299" y="2374900"/>
              <a:ext cx="1428750" cy="2228850"/>
            </a:xfrm>
            <a:prstGeom prst="arc">
              <a:avLst>
                <a:gd name="adj1" fmla="val 8243969"/>
                <a:gd name="adj2" fmla="val 11499330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99A3305A-3C6F-49A0-87BE-19900D6D1CDC}"/>
                </a:ext>
              </a:extLst>
            </p:cNvPr>
            <p:cNvSpPr/>
            <p:nvPr/>
          </p:nvSpPr>
          <p:spPr>
            <a:xfrm rot="5400000">
              <a:off x="5081768" y="2374900"/>
              <a:ext cx="1428750" cy="2228850"/>
            </a:xfrm>
            <a:prstGeom prst="arc">
              <a:avLst>
                <a:gd name="adj1" fmla="val 4222987"/>
                <a:gd name="adj2" fmla="val 6750321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C71DA6AD-A3A1-4316-8FC7-3AE23BDE1B8E}"/>
                </a:ext>
              </a:extLst>
            </p:cNvPr>
            <p:cNvSpPr/>
            <p:nvPr/>
          </p:nvSpPr>
          <p:spPr>
            <a:xfrm rot="5400000">
              <a:off x="5074534" y="2387716"/>
              <a:ext cx="1428750" cy="2228850"/>
            </a:xfrm>
            <a:prstGeom prst="arc">
              <a:avLst>
                <a:gd name="adj1" fmla="val 18432281"/>
                <a:gd name="adj2" fmla="val 1960743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806621A5-C877-4320-A498-4BE59E8FC4A2}"/>
                </a:ext>
              </a:extLst>
            </p:cNvPr>
            <p:cNvSpPr/>
            <p:nvPr/>
          </p:nvSpPr>
          <p:spPr>
            <a:xfrm rot="5400000">
              <a:off x="5065466" y="2393694"/>
              <a:ext cx="1428750" cy="2228850"/>
            </a:xfrm>
            <a:prstGeom prst="arc">
              <a:avLst>
                <a:gd name="adj1" fmla="val 14024984"/>
                <a:gd name="adj2" fmla="val 16498237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58CAD603-3D35-4F21-B73B-692E385B6076}"/>
                </a:ext>
              </a:extLst>
            </p:cNvPr>
            <p:cNvSpPr/>
            <p:nvPr/>
          </p:nvSpPr>
          <p:spPr>
            <a:xfrm rot="5400000">
              <a:off x="5079935" y="2390200"/>
              <a:ext cx="1428750" cy="2228850"/>
            </a:xfrm>
            <a:prstGeom prst="arc">
              <a:avLst>
                <a:gd name="adj1" fmla="val 16665374"/>
                <a:gd name="adj2" fmla="val 18303375"/>
              </a:avLst>
            </a:prstGeom>
            <a:ln w="889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EA266E2-23E5-4443-9D5B-70ED2CDA3B5F}"/>
              </a:ext>
            </a:extLst>
          </p:cNvPr>
          <p:cNvSpPr/>
          <p:nvPr/>
        </p:nvSpPr>
        <p:spPr>
          <a:xfrm>
            <a:off x="8008136" y="3816817"/>
            <a:ext cx="3956107" cy="2539533"/>
          </a:xfrm>
          <a:prstGeom prst="roundRect">
            <a:avLst>
              <a:gd name="adj" fmla="val 17901"/>
            </a:avLst>
          </a:prstGeom>
          <a:solidFill>
            <a:srgbClr val="FFFF00">
              <a:alpha val="25000"/>
            </a:srgb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70D9EC6B-58A9-414E-AFC1-FDB892B71F44}"/>
              </a:ext>
            </a:extLst>
          </p:cNvPr>
          <p:cNvSpPr/>
          <p:nvPr/>
        </p:nvSpPr>
        <p:spPr>
          <a:xfrm>
            <a:off x="7970004" y="810309"/>
            <a:ext cx="3956107" cy="2928434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Injecting and storing the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5F3C1CF-32C5-4AEC-AF12-4CD6CBE057F2}"/>
              </a:ext>
            </a:extLst>
          </p:cNvPr>
          <p:cNvCxnSpPr>
            <a:cxnSpLocks/>
          </p:cNvCxnSpPr>
          <p:nvPr/>
        </p:nvCxnSpPr>
        <p:spPr>
          <a:xfrm>
            <a:off x="5504603" y="2355645"/>
            <a:ext cx="892902" cy="594362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E82FAA33-BDE6-4265-8FFA-77A7760873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445" y="856366"/>
            <a:ext cx="2424769" cy="2203035"/>
          </a:xfrm>
          <a:prstGeom prst="rect">
            <a:avLst/>
          </a:prstGeom>
        </p:spPr>
      </p:pic>
      <p:sp>
        <p:nvSpPr>
          <p:cNvPr id="60" name="Content Placeholder 2">
            <a:extLst>
              <a:ext uri="{FF2B5EF4-FFF2-40B4-BE49-F238E27FC236}">
                <a16:creationId xmlns:a16="http://schemas.microsoft.com/office/drawing/2014/main" id="{592D4599-10B4-46B9-ACC7-7682B0DCD055}"/>
              </a:ext>
            </a:extLst>
          </p:cNvPr>
          <p:cNvSpPr txBox="1">
            <a:spLocks/>
          </p:cNvSpPr>
          <p:nvPr/>
        </p:nvSpPr>
        <p:spPr>
          <a:xfrm>
            <a:off x="7805066" y="3059766"/>
            <a:ext cx="4310734" cy="779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Kicker magnet applies fast radial magnetic field on first turn</a:t>
            </a:r>
          </a:p>
        </p:txBody>
      </p:sp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58FDE3E3-9116-4EF6-9137-0A2F995EA0C1}"/>
              </a:ext>
            </a:extLst>
          </p:cNvPr>
          <p:cNvSpPr txBox="1">
            <a:spLocks/>
          </p:cNvSpPr>
          <p:nvPr/>
        </p:nvSpPr>
        <p:spPr>
          <a:xfrm>
            <a:off x="8112154" y="5756880"/>
            <a:ext cx="3813957" cy="70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Quads pulse throughout muon fill 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 vertical focusing</a:t>
            </a:r>
            <a:endParaRPr lang="en-GB" sz="1800" dirty="0">
              <a:latin typeface="+mn-lt"/>
            </a:endParaRPr>
          </a:p>
        </p:txBody>
      </p:sp>
      <p:pic>
        <p:nvPicPr>
          <p:cNvPr id="63" name="그림 11">
            <a:extLst>
              <a:ext uri="{FF2B5EF4-FFF2-40B4-BE49-F238E27FC236}">
                <a16:creationId xmlns:a16="http://schemas.microsoft.com/office/drawing/2014/main" id="{3F222934-8AEB-4A29-8969-2365BD8446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801" y="3921392"/>
            <a:ext cx="2070661" cy="1828487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D107B5-C16D-4C3B-AF9C-80A46EFB5BFA}"/>
              </a:ext>
            </a:extLst>
          </p:cNvPr>
          <p:cNvCxnSpPr>
            <a:cxnSpLocks/>
          </p:cNvCxnSpPr>
          <p:nvPr/>
        </p:nvCxnSpPr>
        <p:spPr>
          <a:xfrm flipH="1">
            <a:off x="6901500" y="2376260"/>
            <a:ext cx="1066388" cy="1393003"/>
          </a:xfrm>
          <a:prstGeom prst="straightConnector1">
            <a:avLst/>
          </a:prstGeom>
          <a:ln w="508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20D0A28-7001-46FF-B502-A9D3859DF5DB}"/>
              </a:ext>
            </a:extLst>
          </p:cNvPr>
          <p:cNvCxnSpPr>
            <a:cxnSpLocks/>
          </p:cNvCxnSpPr>
          <p:nvPr/>
        </p:nvCxnSpPr>
        <p:spPr>
          <a:xfrm flipH="1" flipV="1">
            <a:off x="6307019" y="4228472"/>
            <a:ext cx="1655756" cy="650039"/>
          </a:xfrm>
          <a:prstGeom prst="straightConnector1">
            <a:avLst/>
          </a:prstGeom>
          <a:ln w="508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295169D-1A91-4CE6-80C0-CBC684FDC2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731" t="10883" r="17462" b="8493"/>
          <a:stretch/>
        </p:blipFill>
        <p:spPr>
          <a:xfrm>
            <a:off x="6781277" y="856366"/>
            <a:ext cx="830511" cy="1099889"/>
          </a:xfrm>
          <a:prstGeom prst="rect">
            <a:avLst/>
          </a:prstGeom>
        </p:spPr>
      </p:pic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866CFA65-6E47-45FF-9CAA-4D3B373AE52D}"/>
              </a:ext>
            </a:extLst>
          </p:cNvPr>
          <p:cNvSpPr txBox="1">
            <a:spLocks/>
          </p:cNvSpPr>
          <p:nvPr/>
        </p:nvSpPr>
        <p:spPr>
          <a:xfrm>
            <a:off x="3799276" y="842922"/>
            <a:ext cx="3002632" cy="1114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Beam injected through inflector magnet 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 cancel main magnetic field</a:t>
            </a:r>
            <a:endParaRPr lang="en-GB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9962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CAD3FF5-2E83-40F6-B9E9-D0240C561F06}"/>
              </a:ext>
            </a:extLst>
          </p:cNvPr>
          <p:cNvGrpSpPr/>
          <p:nvPr/>
        </p:nvGrpSpPr>
        <p:grpSpPr>
          <a:xfrm>
            <a:off x="3841188" y="2131749"/>
            <a:ext cx="3813957" cy="2543901"/>
            <a:chOff x="3841188" y="2131749"/>
            <a:chExt cx="3813957" cy="2543901"/>
          </a:xfrm>
        </p:grpSpPr>
        <p:pic>
          <p:nvPicPr>
            <p:cNvPr id="30" name="Google Shape;142;p14">
              <a:extLst>
                <a:ext uri="{FF2B5EF4-FFF2-40B4-BE49-F238E27FC236}">
                  <a16:creationId xmlns:a16="http://schemas.microsoft.com/office/drawing/2014/main" id="{03DF5DD8-2D1E-4B11-91D0-8ECC81E8BBD6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841188" y="2131749"/>
              <a:ext cx="3813957" cy="2543901"/>
            </a:xfrm>
            <a:prstGeom prst="rect">
              <a:avLst/>
            </a:prstGeom>
            <a:noFill/>
            <a:ln w="25400">
              <a:noFill/>
            </a:ln>
          </p:spPr>
        </p:pic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FBBF1BFF-EB60-418D-B4CF-05237FA8CFF3}"/>
                </a:ext>
              </a:extLst>
            </p:cNvPr>
            <p:cNvSpPr/>
            <p:nvPr/>
          </p:nvSpPr>
          <p:spPr>
            <a:xfrm rot="5400000">
              <a:off x="5067299" y="2374900"/>
              <a:ext cx="1428750" cy="2228850"/>
            </a:xfrm>
            <a:prstGeom prst="arc">
              <a:avLst>
                <a:gd name="adj1" fmla="val 8243969"/>
                <a:gd name="adj2" fmla="val 11499330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99A3305A-3C6F-49A0-87BE-19900D6D1CDC}"/>
                </a:ext>
              </a:extLst>
            </p:cNvPr>
            <p:cNvSpPr/>
            <p:nvPr/>
          </p:nvSpPr>
          <p:spPr>
            <a:xfrm rot="5400000">
              <a:off x="5081768" y="2374900"/>
              <a:ext cx="1428750" cy="2228850"/>
            </a:xfrm>
            <a:prstGeom prst="arc">
              <a:avLst>
                <a:gd name="adj1" fmla="val 4222987"/>
                <a:gd name="adj2" fmla="val 6750321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C71DA6AD-A3A1-4316-8FC7-3AE23BDE1B8E}"/>
                </a:ext>
              </a:extLst>
            </p:cNvPr>
            <p:cNvSpPr/>
            <p:nvPr/>
          </p:nvSpPr>
          <p:spPr>
            <a:xfrm rot="5400000">
              <a:off x="5074534" y="2387716"/>
              <a:ext cx="1428750" cy="2228850"/>
            </a:xfrm>
            <a:prstGeom prst="arc">
              <a:avLst>
                <a:gd name="adj1" fmla="val 18432281"/>
                <a:gd name="adj2" fmla="val 1960743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806621A5-C877-4320-A498-4BE59E8FC4A2}"/>
                </a:ext>
              </a:extLst>
            </p:cNvPr>
            <p:cNvSpPr/>
            <p:nvPr/>
          </p:nvSpPr>
          <p:spPr>
            <a:xfrm rot="5400000">
              <a:off x="5065466" y="2393694"/>
              <a:ext cx="1428750" cy="2228850"/>
            </a:xfrm>
            <a:prstGeom prst="arc">
              <a:avLst>
                <a:gd name="adj1" fmla="val 14024984"/>
                <a:gd name="adj2" fmla="val 16498237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58CAD603-3D35-4F21-B73B-692E385B6076}"/>
                </a:ext>
              </a:extLst>
            </p:cNvPr>
            <p:cNvSpPr/>
            <p:nvPr/>
          </p:nvSpPr>
          <p:spPr>
            <a:xfrm rot="5400000">
              <a:off x="5079935" y="2390200"/>
              <a:ext cx="1428750" cy="2228850"/>
            </a:xfrm>
            <a:prstGeom prst="arc">
              <a:avLst>
                <a:gd name="adj1" fmla="val 16665374"/>
                <a:gd name="adj2" fmla="val 18303375"/>
              </a:avLst>
            </a:prstGeom>
            <a:ln w="889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EA266E2-23E5-4443-9D5B-70ED2CDA3B5F}"/>
              </a:ext>
            </a:extLst>
          </p:cNvPr>
          <p:cNvSpPr/>
          <p:nvPr/>
        </p:nvSpPr>
        <p:spPr>
          <a:xfrm>
            <a:off x="8008136" y="3816817"/>
            <a:ext cx="3956107" cy="2539533"/>
          </a:xfrm>
          <a:prstGeom prst="roundRect">
            <a:avLst>
              <a:gd name="adj" fmla="val 17901"/>
            </a:avLst>
          </a:prstGeom>
          <a:solidFill>
            <a:srgbClr val="FFFF00">
              <a:alpha val="25000"/>
            </a:srgb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70D9EC6B-58A9-414E-AFC1-FDB892B71F44}"/>
              </a:ext>
            </a:extLst>
          </p:cNvPr>
          <p:cNvSpPr/>
          <p:nvPr/>
        </p:nvSpPr>
        <p:spPr>
          <a:xfrm>
            <a:off x="7970004" y="810309"/>
            <a:ext cx="3956107" cy="2928434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Injecting and storing the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5F3C1CF-32C5-4AEC-AF12-4CD6CBE057F2}"/>
              </a:ext>
            </a:extLst>
          </p:cNvPr>
          <p:cNvCxnSpPr>
            <a:cxnSpLocks/>
          </p:cNvCxnSpPr>
          <p:nvPr/>
        </p:nvCxnSpPr>
        <p:spPr>
          <a:xfrm>
            <a:off x="5504603" y="2355645"/>
            <a:ext cx="892902" cy="594362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E82FAA33-BDE6-4265-8FFA-77A7760873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445" y="856366"/>
            <a:ext cx="2424769" cy="2203035"/>
          </a:xfrm>
          <a:prstGeom prst="rect">
            <a:avLst/>
          </a:prstGeom>
        </p:spPr>
      </p:pic>
      <p:sp>
        <p:nvSpPr>
          <p:cNvPr id="60" name="Content Placeholder 2">
            <a:extLst>
              <a:ext uri="{FF2B5EF4-FFF2-40B4-BE49-F238E27FC236}">
                <a16:creationId xmlns:a16="http://schemas.microsoft.com/office/drawing/2014/main" id="{592D4599-10B4-46B9-ACC7-7682B0DCD055}"/>
              </a:ext>
            </a:extLst>
          </p:cNvPr>
          <p:cNvSpPr txBox="1">
            <a:spLocks/>
          </p:cNvSpPr>
          <p:nvPr/>
        </p:nvSpPr>
        <p:spPr>
          <a:xfrm>
            <a:off x="7805066" y="3059766"/>
            <a:ext cx="4310734" cy="779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Kicker magnet applies fast radial magnetic field on first turn</a:t>
            </a:r>
          </a:p>
        </p:txBody>
      </p:sp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58FDE3E3-9116-4EF6-9137-0A2F995EA0C1}"/>
              </a:ext>
            </a:extLst>
          </p:cNvPr>
          <p:cNvSpPr txBox="1">
            <a:spLocks/>
          </p:cNvSpPr>
          <p:nvPr/>
        </p:nvSpPr>
        <p:spPr>
          <a:xfrm>
            <a:off x="8112154" y="5756880"/>
            <a:ext cx="3813957" cy="70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Quads pulse throughout muon fill 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 vertical focusing</a:t>
            </a:r>
            <a:endParaRPr lang="en-GB" sz="1800" dirty="0">
              <a:latin typeface="+mn-lt"/>
            </a:endParaRPr>
          </a:p>
        </p:txBody>
      </p:sp>
      <p:pic>
        <p:nvPicPr>
          <p:cNvPr id="63" name="그림 11">
            <a:extLst>
              <a:ext uri="{FF2B5EF4-FFF2-40B4-BE49-F238E27FC236}">
                <a16:creationId xmlns:a16="http://schemas.microsoft.com/office/drawing/2014/main" id="{3F222934-8AEB-4A29-8969-2365BD8446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801" y="3921392"/>
            <a:ext cx="2070661" cy="1828487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D107B5-C16D-4C3B-AF9C-80A46EFB5BFA}"/>
              </a:ext>
            </a:extLst>
          </p:cNvPr>
          <p:cNvCxnSpPr>
            <a:cxnSpLocks/>
          </p:cNvCxnSpPr>
          <p:nvPr/>
        </p:nvCxnSpPr>
        <p:spPr>
          <a:xfrm flipH="1">
            <a:off x="6901500" y="2376260"/>
            <a:ext cx="1066388" cy="1393003"/>
          </a:xfrm>
          <a:prstGeom prst="straightConnector1">
            <a:avLst/>
          </a:prstGeom>
          <a:ln w="508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20D0A28-7001-46FF-B502-A9D3859DF5DB}"/>
              </a:ext>
            </a:extLst>
          </p:cNvPr>
          <p:cNvCxnSpPr>
            <a:cxnSpLocks/>
          </p:cNvCxnSpPr>
          <p:nvPr/>
        </p:nvCxnSpPr>
        <p:spPr>
          <a:xfrm flipH="1" flipV="1">
            <a:off x="6307019" y="4228472"/>
            <a:ext cx="1655756" cy="650039"/>
          </a:xfrm>
          <a:prstGeom prst="straightConnector1">
            <a:avLst/>
          </a:prstGeom>
          <a:ln w="508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295169D-1A91-4CE6-80C0-CBC684FDC2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731" t="10883" r="17462" b="8493"/>
          <a:stretch/>
        </p:blipFill>
        <p:spPr>
          <a:xfrm>
            <a:off x="6781277" y="856366"/>
            <a:ext cx="830511" cy="1099889"/>
          </a:xfrm>
          <a:prstGeom prst="rect">
            <a:avLst/>
          </a:prstGeom>
        </p:spPr>
      </p:pic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866CFA65-6E47-45FF-9CAA-4D3B373AE52D}"/>
              </a:ext>
            </a:extLst>
          </p:cNvPr>
          <p:cNvSpPr txBox="1">
            <a:spLocks/>
          </p:cNvSpPr>
          <p:nvPr/>
        </p:nvSpPr>
        <p:spPr>
          <a:xfrm>
            <a:off x="3799276" y="842922"/>
            <a:ext cx="3002632" cy="1114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Beam injected through inflector magnet 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 cancel main magnetic field</a:t>
            </a:r>
            <a:endParaRPr lang="en-GB" sz="1800" dirty="0">
              <a:latin typeface="+mn-lt"/>
            </a:endParaRPr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2E8786A4-97FC-493E-AE07-E72C6C7AF981}"/>
              </a:ext>
            </a:extLst>
          </p:cNvPr>
          <p:cNvSpPr txBox="1">
            <a:spLocks/>
          </p:cNvSpPr>
          <p:nvPr/>
        </p:nvSpPr>
        <p:spPr>
          <a:xfrm>
            <a:off x="633232" y="5449703"/>
            <a:ext cx="3382687" cy="1114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Magnetic field map measured every 3 days, changes monitored continuously</a:t>
            </a:r>
          </a:p>
        </p:txBody>
      </p:sp>
      <p:pic>
        <p:nvPicPr>
          <p:cNvPr id="36" name="Google Shape;543;p35">
            <a:extLst>
              <a:ext uri="{FF2B5EF4-FFF2-40B4-BE49-F238E27FC236}">
                <a16:creationId xmlns:a16="http://schemas.microsoft.com/office/drawing/2014/main" id="{6D46285D-71D0-4FAC-8D91-A328AE1B5DA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8599" t="1846" r="3742" b="2459"/>
          <a:stretch/>
        </p:blipFill>
        <p:spPr>
          <a:xfrm>
            <a:off x="526572" y="2950006"/>
            <a:ext cx="2999757" cy="2543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6559BF5-BD39-4955-AA6F-BFFCFADC7D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5958" y="4895215"/>
            <a:ext cx="3929108" cy="147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0732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CAD3FF5-2E83-40F6-B9E9-D0240C561F06}"/>
              </a:ext>
            </a:extLst>
          </p:cNvPr>
          <p:cNvGrpSpPr/>
          <p:nvPr/>
        </p:nvGrpSpPr>
        <p:grpSpPr>
          <a:xfrm>
            <a:off x="3841188" y="2131749"/>
            <a:ext cx="3813957" cy="2543901"/>
            <a:chOff x="3841188" y="2131749"/>
            <a:chExt cx="3813957" cy="2543901"/>
          </a:xfrm>
        </p:grpSpPr>
        <p:pic>
          <p:nvPicPr>
            <p:cNvPr id="30" name="Google Shape;142;p14">
              <a:extLst>
                <a:ext uri="{FF2B5EF4-FFF2-40B4-BE49-F238E27FC236}">
                  <a16:creationId xmlns:a16="http://schemas.microsoft.com/office/drawing/2014/main" id="{03DF5DD8-2D1E-4B11-91D0-8ECC81E8BBD6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841188" y="2131749"/>
              <a:ext cx="3813957" cy="2543901"/>
            </a:xfrm>
            <a:prstGeom prst="rect">
              <a:avLst/>
            </a:prstGeom>
            <a:noFill/>
            <a:ln w="25400">
              <a:noFill/>
            </a:ln>
          </p:spPr>
        </p:pic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FBBF1BFF-EB60-418D-B4CF-05237FA8CFF3}"/>
                </a:ext>
              </a:extLst>
            </p:cNvPr>
            <p:cNvSpPr/>
            <p:nvPr/>
          </p:nvSpPr>
          <p:spPr>
            <a:xfrm rot="5400000">
              <a:off x="5067299" y="2374900"/>
              <a:ext cx="1428750" cy="2228850"/>
            </a:xfrm>
            <a:prstGeom prst="arc">
              <a:avLst>
                <a:gd name="adj1" fmla="val 8243969"/>
                <a:gd name="adj2" fmla="val 11499330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99A3305A-3C6F-49A0-87BE-19900D6D1CDC}"/>
                </a:ext>
              </a:extLst>
            </p:cNvPr>
            <p:cNvSpPr/>
            <p:nvPr/>
          </p:nvSpPr>
          <p:spPr>
            <a:xfrm rot="5400000">
              <a:off x="5081768" y="2374900"/>
              <a:ext cx="1428750" cy="2228850"/>
            </a:xfrm>
            <a:prstGeom prst="arc">
              <a:avLst>
                <a:gd name="adj1" fmla="val 4222987"/>
                <a:gd name="adj2" fmla="val 6750321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C71DA6AD-A3A1-4316-8FC7-3AE23BDE1B8E}"/>
                </a:ext>
              </a:extLst>
            </p:cNvPr>
            <p:cNvSpPr/>
            <p:nvPr/>
          </p:nvSpPr>
          <p:spPr>
            <a:xfrm rot="5400000">
              <a:off x="5074534" y="2387716"/>
              <a:ext cx="1428750" cy="2228850"/>
            </a:xfrm>
            <a:prstGeom prst="arc">
              <a:avLst>
                <a:gd name="adj1" fmla="val 18432281"/>
                <a:gd name="adj2" fmla="val 1960743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806621A5-C877-4320-A498-4BE59E8FC4A2}"/>
                </a:ext>
              </a:extLst>
            </p:cNvPr>
            <p:cNvSpPr/>
            <p:nvPr/>
          </p:nvSpPr>
          <p:spPr>
            <a:xfrm rot="5400000">
              <a:off x="5065466" y="2393694"/>
              <a:ext cx="1428750" cy="2228850"/>
            </a:xfrm>
            <a:prstGeom prst="arc">
              <a:avLst>
                <a:gd name="adj1" fmla="val 14024984"/>
                <a:gd name="adj2" fmla="val 16498237"/>
              </a:avLst>
            </a:prstGeom>
            <a:ln w="889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58CAD603-3D35-4F21-B73B-692E385B6076}"/>
                </a:ext>
              </a:extLst>
            </p:cNvPr>
            <p:cNvSpPr/>
            <p:nvPr/>
          </p:nvSpPr>
          <p:spPr>
            <a:xfrm rot="5400000">
              <a:off x="5079935" y="2390200"/>
              <a:ext cx="1428750" cy="2228850"/>
            </a:xfrm>
            <a:prstGeom prst="arc">
              <a:avLst>
                <a:gd name="adj1" fmla="val 16665374"/>
                <a:gd name="adj2" fmla="val 18303375"/>
              </a:avLst>
            </a:prstGeom>
            <a:ln w="889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FEA266E2-23E5-4443-9D5B-70ED2CDA3B5F}"/>
              </a:ext>
            </a:extLst>
          </p:cNvPr>
          <p:cNvSpPr/>
          <p:nvPr/>
        </p:nvSpPr>
        <p:spPr>
          <a:xfrm>
            <a:off x="8008136" y="3816817"/>
            <a:ext cx="3956107" cy="2539533"/>
          </a:xfrm>
          <a:prstGeom prst="roundRect">
            <a:avLst>
              <a:gd name="adj" fmla="val 17901"/>
            </a:avLst>
          </a:prstGeom>
          <a:solidFill>
            <a:srgbClr val="FFFF00">
              <a:alpha val="25000"/>
            </a:srgb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70D9EC6B-58A9-414E-AFC1-FDB892B71F44}"/>
              </a:ext>
            </a:extLst>
          </p:cNvPr>
          <p:cNvSpPr/>
          <p:nvPr/>
        </p:nvSpPr>
        <p:spPr>
          <a:xfrm>
            <a:off x="7970004" y="810309"/>
            <a:ext cx="3956107" cy="2928434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Injecting and storing the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4BA77F7-10DC-4A34-AAD2-2F1A20ABDD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74" y="884401"/>
            <a:ext cx="2316335" cy="1447973"/>
          </a:xfrm>
          <a:prstGeom prst="rect">
            <a:avLst/>
          </a:prstGeom>
          <a:ln w="28575">
            <a:solidFill>
              <a:schemeClr val="accent6"/>
            </a:solidFill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5F3C1CF-32C5-4AEC-AF12-4CD6CBE057F2}"/>
              </a:ext>
            </a:extLst>
          </p:cNvPr>
          <p:cNvCxnSpPr>
            <a:cxnSpLocks/>
          </p:cNvCxnSpPr>
          <p:nvPr/>
        </p:nvCxnSpPr>
        <p:spPr>
          <a:xfrm>
            <a:off x="5504603" y="2355645"/>
            <a:ext cx="892902" cy="594362"/>
          </a:xfrm>
          <a:prstGeom prst="straightConnector1">
            <a:avLst/>
          </a:prstGeom>
          <a:ln w="508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4FDEDCE-23E4-4EAC-95CA-D6C3CCFEEFA8}"/>
              </a:ext>
            </a:extLst>
          </p:cNvPr>
          <p:cNvCxnSpPr>
            <a:cxnSpLocks/>
          </p:cNvCxnSpPr>
          <p:nvPr/>
        </p:nvCxnSpPr>
        <p:spPr>
          <a:xfrm>
            <a:off x="3518612" y="2057545"/>
            <a:ext cx="1630872" cy="2003713"/>
          </a:xfrm>
          <a:prstGeom prst="straightConnector1">
            <a:avLst/>
          </a:prstGeom>
          <a:ln w="508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55">
            <a:extLst>
              <a:ext uri="{FF2B5EF4-FFF2-40B4-BE49-F238E27FC236}">
                <a16:creationId xmlns:a16="http://schemas.microsoft.com/office/drawing/2014/main" id="{E82FAA33-BDE6-4265-8FFA-77A7760873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7445" y="856366"/>
            <a:ext cx="2424769" cy="2203035"/>
          </a:xfrm>
          <a:prstGeom prst="rect">
            <a:avLst/>
          </a:prstGeom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4E685870-313C-4032-88AF-3058A0F6FB6D}"/>
              </a:ext>
            </a:extLst>
          </p:cNvPr>
          <p:cNvSpPr txBox="1">
            <a:spLocks/>
          </p:cNvSpPr>
          <p:nvPr/>
        </p:nvSpPr>
        <p:spPr>
          <a:xfrm>
            <a:off x="-20284" y="2392526"/>
            <a:ext cx="3462817" cy="1114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Straw trackers measure beam profile at 180</a:t>
            </a:r>
            <a:r>
              <a:rPr lang="en-GB" sz="1800" baseline="30000" dirty="0">
                <a:latin typeface="+mn-lt"/>
              </a:rPr>
              <a:t>o </a:t>
            </a:r>
            <a:r>
              <a:rPr lang="en-GB" sz="1800" dirty="0">
                <a:latin typeface="+mn-lt"/>
              </a:rPr>
              <a:t>and 270</a:t>
            </a:r>
            <a:r>
              <a:rPr lang="en-GB" sz="1800" baseline="30000" dirty="0">
                <a:latin typeface="+mn-lt"/>
              </a:rPr>
              <a:t>o</a:t>
            </a:r>
          </a:p>
        </p:txBody>
      </p:sp>
      <p:sp>
        <p:nvSpPr>
          <p:cNvPr id="60" name="Content Placeholder 2">
            <a:extLst>
              <a:ext uri="{FF2B5EF4-FFF2-40B4-BE49-F238E27FC236}">
                <a16:creationId xmlns:a16="http://schemas.microsoft.com/office/drawing/2014/main" id="{592D4599-10B4-46B9-ACC7-7682B0DCD055}"/>
              </a:ext>
            </a:extLst>
          </p:cNvPr>
          <p:cNvSpPr txBox="1">
            <a:spLocks/>
          </p:cNvSpPr>
          <p:nvPr/>
        </p:nvSpPr>
        <p:spPr>
          <a:xfrm>
            <a:off x="7805066" y="3059766"/>
            <a:ext cx="4310734" cy="7795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Kicker magnet applies fast radial magnetic field on first turn</a:t>
            </a:r>
          </a:p>
        </p:txBody>
      </p:sp>
      <p:sp>
        <p:nvSpPr>
          <p:cNvPr id="61" name="Content Placeholder 2">
            <a:extLst>
              <a:ext uri="{FF2B5EF4-FFF2-40B4-BE49-F238E27FC236}">
                <a16:creationId xmlns:a16="http://schemas.microsoft.com/office/drawing/2014/main" id="{58FDE3E3-9116-4EF6-9137-0A2F995EA0C1}"/>
              </a:ext>
            </a:extLst>
          </p:cNvPr>
          <p:cNvSpPr txBox="1">
            <a:spLocks/>
          </p:cNvSpPr>
          <p:nvPr/>
        </p:nvSpPr>
        <p:spPr>
          <a:xfrm>
            <a:off x="8112154" y="5756880"/>
            <a:ext cx="3813957" cy="70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Quads pulse throughout muon fill 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 vertical focusing</a:t>
            </a:r>
            <a:endParaRPr lang="en-GB" sz="1800" dirty="0">
              <a:latin typeface="+mn-lt"/>
            </a:endParaRPr>
          </a:p>
        </p:txBody>
      </p:sp>
      <p:pic>
        <p:nvPicPr>
          <p:cNvPr id="63" name="그림 11">
            <a:extLst>
              <a:ext uri="{FF2B5EF4-FFF2-40B4-BE49-F238E27FC236}">
                <a16:creationId xmlns:a16="http://schemas.microsoft.com/office/drawing/2014/main" id="{3F222934-8AEB-4A29-8969-2365BD8446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801" y="3921392"/>
            <a:ext cx="2070661" cy="1828487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4D107B5-C16D-4C3B-AF9C-80A46EFB5BFA}"/>
              </a:ext>
            </a:extLst>
          </p:cNvPr>
          <p:cNvCxnSpPr>
            <a:cxnSpLocks/>
          </p:cNvCxnSpPr>
          <p:nvPr/>
        </p:nvCxnSpPr>
        <p:spPr>
          <a:xfrm flipH="1">
            <a:off x="6901500" y="2376260"/>
            <a:ext cx="1066388" cy="1393003"/>
          </a:xfrm>
          <a:prstGeom prst="straightConnector1">
            <a:avLst/>
          </a:prstGeom>
          <a:ln w="508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20D0A28-7001-46FF-B502-A9D3859DF5DB}"/>
              </a:ext>
            </a:extLst>
          </p:cNvPr>
          <p:cNvCxnSpPr>
            <a:cxnSpLocks/>
          </p:cNvCxnSpPr>
          <p:nvPr/>
        </p:nvCxnSpPr>
        <p:spPr>
          <a:xfrm flipH="1" flipV="1">
            <a:off x="6307019" y="4228472"/>
            <a:ext cx="1655756" cy="650039"/>
          </a:xfrm>
          <a:prstGeom prst="straightConnector1">
            <a:avLst/>
          </a:prstGeom>
          <a:ln w="508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295169D-1A91-4CE6-80C0-CBC684FDC2A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731" t="10883" r="17462" b="8493"/>
          <a:stretch/>
        </p:blipFill>
        <p:spPr>
          <a:xfrm>
            <a:off x="6781277" y="856366"/>
            <a:ext cx="830511" cy="1099889"/>
          </a:xfrm>
          <a:prstGeom prst="rect">
            <a:avLst/>
          </a:prstGeom>
        </p:spPr>
      </p:pic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866CFA65-6E47-45FF-9CAA-4D3B373AE52D}"/>
              </a:ext>
            </a:extLst>
          </p:cNvPr>
          <p:cNvSpPr txBox="1">
            <a:spLocks/>
          </p:cNvSpPr>
          <p:nvPr/>
        </p:nvSpPr>
        <p:spPr>
          <a:xfrm>
            <a:off x="3799276" y="842922"/>
            <a:ext cx="3002632" cy="1114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Beam injected through inflector magnet 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 cancel main magnetic field</a:t>
            </a:r>
            <a:endParaRPr lang="en-GB" sz="1800" dirty="0">
              <a:latin typeface="+mn-lt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70D4BC1-5CA4-46A4-9DA9-CFCDD166D73D}"/>
              </a:ext>
            </a:extLst>
          </p:cNvPr>
          <p:cNvCxnSpPr>
            <a:cxnSpLocks/>
          </p:cNvCxnSpPr>
          <p:nvPr/>
        </p:nvCxnSpPr>
        <p:spPr>
          <a:xfrm>
            <a:off x="3544770" y="2005013"/>
            <a:ext cx="1516732" cy="944994"/>
          </a:xfrm>
          <a:prstGeom prst="straightConnector1">
            <a:avLst/>
          </a:prstGeom>
          <a:ln w="508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2E8786A4-97FC-493E-AE07-E72C6C7AF981}"/>
              </a:ext>
            </a:extLst>
          </p:cNvPr>
          <p:cNvSpPr txBox="1">
            <a:spLocks/>
          </p:cNvSpPr>
          <p:nvPr/>
        </p:nvSpPr>
        <p:spPr>
          <a:xfrm>
            <a:off x="633232" y="5449703"/>
            <a:ext cx="3382687" cy="1114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>
                <a:latin typeface="+mn-lt"/>
              </a:rPr>
              <a:t>Magnetic field map measured every 3 days, changes monitored continuously</a:t>
            </a:r>
          </a:p>
        </p:txBody>
      </p:sp>
      <p:pic>
        <p:nvPicPr>
          <p:cNvPr id="36" name="Google Shape;543;p35">
            <a:extLst>
              <a:ext uri="{FF2B5EF4-FFF2-40B4-BE49-F238E27FC236}">
                <a16:creationId xmlns:a16="http://schemas.microsoft.com/office/drawing/2014/main" id="{285717DC-CD51-4968-808A-3B2D124F773E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8599" t="1846" r="3742" b="2459"/>
          <a:stretch/>
        </p:blipFill>
        <p:spPr>
          <a:xfrm>
            <a:off x="526572" y="2950006"/>
            <a:ext cx="2999757" cy="2543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44A9B79-CF04-488A-9FB0-5113932915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75958" y="4895215"/>
            <a:ext cx="3929108" cy="1478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691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CDAB2-4727-496C-BA25-9818F0E93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Calorimeter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4E692-73BD-4E69-95C1-2DF5FB5C4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80" y="782280"/>
            <a:ext cx="9141330" cy="1147959"/>
          </a:xfrm>
        </p:spPr>
        <p:txBody>
          <a:bodyPr/>
          <a:lstStyle/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Positive muons, 3.09 GeV/c, injected into Storage Ring in 125 ns bunches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Muons orbit inside storage ring, spin </a:t>
            </a:r>
            <a:r>
              <a:rPr lang="en-GB" sz="1800" dirty="0" err="1"/>
              <a:t>precesses</a:t>
            </a:r>
            <a:r>
              <a:rPr lang="en-GB" sz="1800" dirty="0"/>
              <a:t> about vertical B field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/>
              <a:t>Decay to positrons </a:t>
            </a:r>
            <a:r>
              <a:rPr lang="en-GB" sz="1800" dirty="0">
                <a:sym typeface="Wingdings" panose="05000000000000000000" pitchFamily="2" charset="2"/>
              </a:rPr>
              <a:t> lower momentum  spiral into centre of storage ring</a:t>
            </a:r>
            <a:endParaRPr lang="en-GB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9C5D1-7DE3-44B1-8FEF-90D2F933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708B0B5-D2F2-4330-B774-27F17AF716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AEFE7E2-20C1-4A71-94AD-C84DD1D25465}"/>
              </a:ext>
            </a:extLst>
          </p:cNvPr>
          <p:cNvGrpSpPr/>
          <p:nvPr/>
        </p:nvGrpSpPr>
        <p:grpSpPr>
          <a:xfrm>
            <a:off x="5004417" y="2346078"/>
            <a:ext cx="3063440" cy="3477776"/>
            <a:chOff x="5077180" y="1353125"/>
            <a:chExt cx="4025254" cy="4315610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E5CDF1E1-6C2B-4967-A0A7-8EDFC6581386}"/>
                </a:ext>
              </a:extLst>
            </p:cNvPr>
            <p:cNvGrpSpPr/>
            <p:nvPr/>
          </p:nvGrpSpPr>
          <p:grpSpPr>
            <a:xfrm>
              <a:off x="5134936" y="1353125"/>
              <a:ext cx="3967498" cy="4189191"/>
              <a:chOff x="5134936" y="1353125"/>
              <a:chExt cx="3967498" cy="4189191"/>
            </a:xfrm>
          </p:grpSpPr>
          <p:grpSp>
            <p:nvGrpSpPr>
              <p:cNvPr id="10" name="Group">
                <a:extLst>
                  <a:ext uri="{FF2B5EF4-FFF2-40B4-BE49-F238E27FC236}">
                    <a16:creationId xmlns:a16="http://schemas.microsoft.com/office/drawing/2014/main" id="{A4F9A8A1-5F03-4C57-9F55-181F54EC483C}"/>
                  </a:ext>
                </a:extLst>
              </p:cNvPr>
              <p:cNvGrpSpPr/>
              <p:nvPr/>
            </p:nvGrpSpPr>
            <p:grpSpPr>
              <a:xfrm>
                <a:off x="5134936" y="1717972"/>
                <a:ext cx="3840482" cy="3824344"/>
                <a:chOff x="0" y="0"/>
                <a:chExt cx="3840481" cy="3824342"/>
              </a:xfrm>
            </p:grpSpPr>
            <p:sp>
              <p:nvSpPr>
                <p:cNvPr id="12" name="Rectangle">
                  <a:extLst>
                    <a:ext uri="{FF2B5EF4-FFF2-40B4-BE49-F238E27FC236}">
                      <a16:creationId xmlns:a16="http://schemas.microsoft.com/office/drawing/2014/main" id="{6C5784DA-2595-4870-85F1-B0BE457404DD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2102804" cy="2194515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1" name="Circle">
                  <a:extLst>
                    <a:ext uri="{FF2B5EF4-FFF2-40B4-BE49-F238E27FC236}">
                      <a16:creationId xmlns:a16="http://schemas.microsoft.com/office/drawing/2014/main" id="{BF3BCE5E-754C-4509-A544-D393CA11C4EA}"/>
                    </a:ext>
                  </a:extLst>
                </p:cNvPr>
                <p:cNvSpPr/>
                <p:nvPr/>
              </p:nvSpPr>
              <p:spPr>
                <a:xfrm>
                  <a:off x="64747" y="48609"/>
                  <a:ext cx="3775735" cy="3775734"/>
                </a:xfrm>
                <a:prstGeom prst="ellipse">
                  <a:avLst/>
                </a:prstGeom>
                <a:noFill/>
                <a:ln w="38100" cap="flat">
                  <a:solidFill>
                    <a:srgbClr val="F79305"/>
                  </a:solidFill>
                  <a:prstDash val="solid"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 sz="2400"/>
                  </a:pPr>
                  <a:endParaRPr/>
                </a:p>
              </p:txBody>
            </p:sp>
          </p:grpSp>
          <p:sp>
            <p:nvSpPr>
              <p:cNvPr id="15" name="Circle">
                <a:extLst>
                  <a:ext uri="{FF2B5EF4-FFF2-40B4-BE49-F238E27FC236}">
                    <a16:creationId xmlns:a16="http://schemas.microsoft.com/office/drawing/2014/main" id="{C4B3A698-E665-49B5-B467-F7025B018F5A}"/>
                  </a:ext>
                </a:extLst>
              </p:cNvPr>
              <p:cNvSpPr/>
              <p:nvPr/>
            </p:nvSpPr>
            <p:spPr>
              <a:xfrm>
                <a:off x="5334189" y="1900490"/>
                <a:ext cx="3511236" cy="3511236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ounded Rectangle">
                    <a:extLst>
                      <a:ext uri="{FF2B5EF4-FFF2-40B4-BE49-F238E27FC236}">
                        <a16:creationId xmlns:a16="http://schemas.microsoft.com/office/drawing/2014/main" id="{1FE87BD5-9E5B-443D-A1B2-076F6F9A3B84}"/>
                      </a:ext>
                    </a:extLst>
                  </p:cNvPr>
                  <p:cNvSpPr/>
                  <p:nvPr/>
                </p:nvSpPr>
                <p:spPr>
                  <a:xfrm>
                    <a:off x="5877228" y="3035819"/>
                    <a:ext cx="894168" cy="722327"/>
                  </a:xfrm>
                  <a:prstGeom prst="roundRect">
                    <a:avLst>
                      <a:gd name="adj" fmla="val 16626"/>
                    </a:avLst>
                  </a:prstGeom>
                  <a:solidFill>
                    <a:srgbClr val="FFFFFF"/>
                  </a:solidFill>
                  <a:ln w="50800">
                    <a:solidFill>
                      <a:srgbClr val="3B902F"/>
                    </a:solidFill>
                  </a:ln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lIns="0" tIns="0" rIns="0" bIns="0" anchor="ctr"/>
                  <a:lstStyle>
                    <a:lvl1pPr algn="ctr">
                      <a:defRPr sz="3000"/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oMath>
                      </m:oMathPara>
                    </a14:m>
                    <a:endParaRPr dirty="0"/>
                  </a:p>
                </p:txBody>
              </p:sp>
            </mc:Choice>
            <mc:Fallback xmlns="">
              <p:sp>
                <p:nvSpPr>
                  <p:cNvPr id="17" name="Rounded Rectangle">
                    <a:extLst>
                      <a:ext uri="{FF2B5EF4-FFF2-40B4-BE49-F238E27FC236}">
                        <a16:creationId xmlns:a16="http://schemas.microsoft.com/office/drawing/2014/main" id="{1FE87BD5-9E5B-443D-A1B2-076F6F9A3B84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77228" y="3035819"/>
                    <a:ext cx="894168" cy="722327"/>
                  </a:xfrm>
                  <a:prstGeom prst="roundRect">
                    <a:avLst>
                      <a:gd name="adj" fmla="val 16626"/>
                    </a:avLst>
                  </a:prstGeom>
                  <a:blipFill>
                    <a:blip r:embed="rId2"/>
                    <a:stretch>
                      <a:fillRect/>
                    </a:stretch>
                  </a:blipFill>
                  <a:ln w="50800">
                    <a:solidFill>
                      <a:srgbClr val="3B902F"/>
                    </a:solidFill>
                  </a:ln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Square">
                <a:extLst>
                  <a:ext uri="{FF2B5EF4-FFF2-40B4-BE49-F238E27FC236}">
                    <a16:creationId xmlns:a16="http://schemas.microsoft.com/office/drawing/2014/main" id="{6563B383-C869-4918-97F6-94AA91CC45D4}"/>
                  </a:ext>
                </a:extLst>
              </p:cNvPr>
              <p:cNvSpPr/>
              <p:nvPr/>
            </p:nvSpPr>
            <p:spPr>
              <a:xfrm rot="16200000">
                <a:off x="5473660" y="3523044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20" name="Square">
                <a:extLst>
                  <a:ext uri="{FF2B5EF4-FFF2-40B4-BE49-F238E27FC236}">
                    <a16:creationId xmlns:a16="http://schemas.microsoft.com/office/drawing/2014/main" id="{BEAB6DF7-99A9-4482-A994-196B8E6AF440}"/>
                  </a:ext>
                </a:extLst>
              </p:cNvPr>
              <p:cNvSpPr/>
              <p:nvPr/>
            </p:nvSpPr>
            <p:spPr>
              <a:xfrm rot="18900000">
                <a:off x="5960404" y="2413212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21" name="Square">
                <a:extLst>
                  <a:ext uri="{FF2B5EF4-FFF2-40B4-BE49-F238E27FC236}">
                    <a16:creationId xmlns:a16="http://schemas.microsoft.com/office/drawing/2014/main" id="{BB4CF488-08C9-4A82-AD00-64D55BBD7CB7}"/>
                  </a:ext>
                </a:extLst>
              </p:cNvPr>
              <p:cNvSpPr/>
              <p:nvPr/>
            </p:nvSpPr>
            <p:spPr>
              <a:xfrm rot="17100000">
                <a:off x="5538545" y="3109096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22" name="Square">
                <a:extLst>
                  <a:ext uri="{FF2B5EF4-FFF2-40B4-BE49-F238E27FC236}">
                    <a16:creationId xmlns:a16="http://schemas.microsoft.com/office/drawing/2014/main" id="{14549A54-3C35-4BCA-9628-9D56BD4CEE48}"/>
                  </a:ext>
                </a:extLst>
              </p:cNvPr>
              <p:cNvSpPr/>
              <p:nvPr/>
            </p:nvSpPr>
            <p:spPr>
              <a:xfrm rot="20700000">
                <a:off x="6687214" y="2029028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23" name="Square">
                <a:extLst>
                  <a:ext uri="{FF2B5EF4-FFF2-40B4-BE49-F238E27FC236}">
                    <a16:creationId xmlns:a16="http://schemas.microsoft.com/office/drawing/2014/main" id="{93CF4C6A-9535-4359-B5EE-26693412B12D}"/>
                  </a:ext>
                </a:extLst>
              </p:cNvPr>
              <p:cNvSpPr/>
              <p:nvPr/>
            </p:nvSpPr>
            <p:spPr>
              <a:xfrm rot="18000000">
                <a:off x="5709382" y="2731543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24" name="Square">
                <a:extLst>
                  <a:ext uri="{FF2B5EF4-FFF2-40B4-BE49-F238E27FC236}">
                    <a16:creationId xmlns:a16="http://schemas.microsoft.com/office/drawing/2014/main" id="{8A01C64B-3C40-429E-BE1A-7CAAD3AEBE15}"/>
                  </a:ext>
                </a:extLst>
              </p:cNvPr>
              <p:cNvSpPr/>
              <p:nvPr/>
            </p:nvSpPr>
            <p:spPr>
              <a:xfrm rot="19800000">
                <a:off x="6291194" y="2177725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25" name="Square">
                <a:extLst>
                  <a:ext uri="{FF2B5EF4-FFF2-40B4-BE49-F238E27FC236}">
                    <a16:creationId xmlns:a16="http://schemas.microsoft.com/office/drawing/2014/main" id="{A38242B8-179C-4576-A866-68868C203E1B}"/>
                  </a:ext>
                </a:extLst>
              </p:cNvPr>
              <p:cNvSpPr/>
              <p:nvPr/>
            </p:nvSpPr>
            <p:spPr>
              <a:xfrm>
                <a:off x="7037324" y="2004542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26" name="Square">
                <a:extLst>
                  <a:ext uri="{FF2B5EF4-FFF2-40B4-BE49-F238E27FC236}">
                    <a16:creationId xmlns:a16="http://schemas.microsoft.com/office/drawing/2014/main" id="{85352A7A-AFAE-47F8-8743-7E1269FB8568}"/>
                  </a:ext>
                </a:extLst>
              </p:cNvPr>
              <p:cNvSpPr/>
              <p:nvPr/>
            </p:nvSpPr>
            <p:spPr>
              <a:xfrm rot="2700000">
                <a:off x="8147155" y="2491285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27" name="Square">
                <a:extLst>
                  <a:ext uri="{FF2B5EF4-FFF2-40B4-BE49-F238E27FC236}">
                    <a16:creationId xmlns:a16="http://schemas.microsoft.com/office/drawing/2014/main" id="{C068E2DC-6686-41F6-9702-DB1B516E0809}"/>
                  </a:ext>
                </a:extLst>
              </p:cNvPr>
              <p:cNvSpPr/>
              <p:nvPr/>
            </p:nvSpPr>
            <p:spPr>
              <a:xfrm rot="900000">
                <a:off x="7451272" y="2069426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28" name="Square">
                <a:extLst>
                  <a:ext uri="{FF2B5EF4-FFF2-40B4-BE49-F238E27FC236}">
                    <a16:creationId xmlns:a16="http://schemas.microsoft.com/office/drawing/2014/main" id="{6F1343D5-B563-4D87-AE93-ABDEF982917A}"/>
                  </a:ext>
                </a:extLst>
              </p:cNvPr>
              <p:cNvSpPr/>
              <p:nvPr/>
            </p:nvSpPr>
            <p:spPr>
              <a:xfrm rot="4500000">
                <a:off x="8531339" y="3218096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29" name="Square">
                <a:extLst>
                  <a:ext uri="{FF2B5EF4-FFF2-40B4-BE49-F238E27FC236}">
                    <a16:creationId xmlns:a16="http://schemas.microsoft.com/office/drawing/2014/main" id="{CDE375FD-BDCB-4CA0-8E23-3A29ECDA1109}"/>
                  </a:ext>
                </a:extLst>
              </p:cNvPr>
              <p:cNvSpPr/>
              <p:nvPr/>
            </p:nvSpPr>
            <p:spPr>
              <a:xfrm rot="1800000">
                <a:off x="7828825" y="2240264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30" name="Square">
                <a:extLst>
                  <a:ext uri="{FF2B5EF4-FFF2-40B4-BE49-F238E27FC236}">
                    <a16:creationId xmlns:a16="http://schemas.microsoft.com/office/drawing/2014/main" id="{A9DE4ED7-CD5C-4B4C-99F5-74E0E91C0B48}"/>
                  </a:ext>
                </a:extLst>
              </p:cNvPr>
              <p:cNvSpPr/>
              <p:nvPr/>
            </p:nvSpPr>
            <p:spPr>
              <a:xfrm rot="3600000">
                <a:off x="8382643" y="2822076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31" name="Square">
                <a:extLst>
                  <a:ext uri="{FF2B5EF4-FFF2-40B4-BE49-F238E27FC236}">
                    <a16:creationId xmlns:a16="http://schemas.microsoft.com/office/drawing/2014/main" id="{FD5762D9-4656-4A3B-9752-F167B73B7F37}"/>
                  </a:ext>
                </a:extLst>
              </p:cNvPr>
              <p:cNvSpPr/>
              <p:nvPr/>
            </p:nvSpPr>
            <p:spPr>
              <a:xfrm rot="10800000">
                <a:off x="6994557" y="5071566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32" name="Square">
                <a:extLst>
                  <a:ext uri="{FF2B5EF4-FFF2-40B4-BE49-F238E27FC236}">
                    <a16:creationId xmlns:a16="http://schemas.microsoft.com/office/drawing/2014/main" id="{75498643-D919-4DD0-8656-2F7D3DC6AE68}"/>
                  </a:ext>
                </a:extLst>
              </p:cNvPr>
              <p:cNvSpPr/>
              <p:nvPr/>
            </p:nvSpPr>
            <p:spPr>
              <a:xfrm rot="13500000">
                <a:off x="5884726" y="4584822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33" name="Square">
                <a:extLst>
                  <a:ext uri="{FF2B5EF4-FFF2-40B4-BE49-F238E27FC236}">
                    <a16:creationId xmlns:a16="http://schemas.microsoft.com/office/drawing/2014/main" id="{7FB4D83E-7AD3-47DF-8A24-6E42F29F4C3F}"/>
                  </a:ext>
                </a:extLst>
              </p:cNvPr>
              <p:cNvSpPr/>
              <p:nvPr/>
            </p:nvSpPr>
            <p:spPr>
              <a:xfrm rot="11700000">
                <a:off x="6562876" y="5006681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34" name="Square">
                <a:extLst>
                  <a:ext uri="{FF2B5EF4-FFF2-40B4-BE49-F238E27FC236}">
                    <a16:creationId xmlns:a16="http://schemas.microsoft.com/office/drawing/2014/main" id="{A365E709-AAD9-4650-89E9-027F241A199F}"/>
                  </a:ext>
                </a:extLst>
              </p:cNvPr>
              <p:cNvSpPr/>
              <p:nvPr/>
            </p:nvSpPr>
            <p:spPr>
              <a:xfrm rot="15300000">
                <a:off x="5500541" y="3858012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35" name="Square">
                <a:extLst>
                  <a:ext uri="{FF2B5EF4-FFF2-40B4-BE49-F238E27FC236}">
                    <a16:creationId xmlns:a16="http://schemas.microsoft.com/office/drawing/2014/main" id="{8C2FC654-77C0-46A4-8C47-81A351861A51}"/>
                  </a:ext>
                </a:extLst>
              </p:cNvPr>
              <p:cNvSpPr/>
              <p:nvPr/>
            </p:nvSpPr>
            <p:spPr>
              <a:xfrm rot="12600000">
                <a:off x="6194190" y="4835843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36" name="Square">
                <a:extLst>
                  <a:ext uri="{FF2B5EF4-FFF2-40B4-BE49-F238E27FC236}">
                    <a16:creationId xmlns:a16="http://schemas.microsoft.com/office/drawing/2014/main" id="{D7ED864A-71F4-4A81-B779-36FB74355D53}"/>
                  </a:ext>
                </a:extLst>
              </p:cNvPr>
              <p:cNvSpPr/>
              <p:nvPr/>
            </p:nvSpPr>
            <p:spPr>
              <a:xfrm rot="14400000">
                <a:off x="5649238" y="4254031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37" name="Square">
                <a:extLst>
                  <a:ext uri="{FF2B5EF4-FFF2-40B4-BE49-F238E27FC236}">
                    <a16:creationId xmlns:a16="http://schemas.microsoft.com/office/drawing/2014/main" id="{49CE4F5E-8400-4369-9E95-A5E850BC7FCB}"/>
                  </a:ext>
                </a:extLst>
              </p:cNvPr>
              <p:cNvSpPr/>
              <p:nvPr/>
            </p:nvSpPr>
            <p:spPr>
              <a:xfrm rot="5400000">
                <a:off x="8562585" y="3552356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38" name="Square">
                <a:extLst>
                  <a:ext uri="{FF2B5EF4-FFF2-40B4-BE49-F238E27FC236}">
                    <a16:creationId xmlns:a16="http://schemas.microsoft.com/office/drawing/2014/main" id="{FD974851-A30F-449C-9D72-352E362CA030}"/>
                  </a:ext>
                </a:extLst>
              </p:cNvPr>
              <p:cNvSpPr/>
              <p:nvPr/>
            </p:nvSpPr>
            <p:spPr>
              <a:xfrm rot="8100000">
                <a:off x="8075841" y="4662187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39" name="Square">
                <a:extLst>
                  <a:ext uri="{FF2B5EF4-FFF2-40B4-BE49-F238E27FC236}">
                    <a16:creationId xmlns:a16="http://schemas.microsoft.com/office/drawing/2014/main" id="{2E05C612-8F8D-4998-8930-9EE680CF8210}"/>
                  </a:ext>
                </a:extLst>
              </p:cNvPr>
              <p:cNvSpPr/>
              <p:nvPr/>
            </p:nvSpPr>
            <p:spPr>
              <a:xfrm rot="6300000">
                <a:off x="8497700" y="3966304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40" name="Square">
                <a:extLst>
                  <a:ext uri="{FF2B5EF4-FFF2-40B4-BE49-F238E27FC236}">
                    <a16:creationId xmlns:a16="http://schemas.microsoft.com/office/drawing/2014/main" id="{6D3583F6-2713-4CE2-A0C6-B106760528D0}"/>
                  </a:ext>
                </a:extLst>
              </p:cNvPr>
              <p:cNvSpPr/>
              <p:nvPr/>
            </p:nvSpPr>
            <p:spPr>
              <a:xfrm rot="9900000">
                <a:off x="7349032" y="5046371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41" name="Square">
                <a:extLst>
                  <a:ext uri="{FF2B5EF4-FFF2-40B4-BE49-F238E27FC236}">
                    <a16:creationId xmlns:a16="http://schemas.microsoft.com/office/drawing/2014/main" id="{55DEBDE2-50E6-43A2-9220-F1575053FC7E}"/>
                  </a:ext>
                </a:extLst>
              </p:cNvPr>
              <p:cNvSpPr/>
              <p:nvPr/>
            </p:nvSpPr>
            <p:spPr>
              <a:xfrm rot="7200000">
                <a:off x="8326863" y="4343856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42" name="Square">
                <a:extLst>
                  <a:ext uri="{FF2B5EF4-FFF2-40B4-BE49-F238E27FC236}">
                    <a16:creationId xmlns:a16="http://schemas.microsoft.com/office/drawing/2014/main" id="{BA9D023D-EF40-4D9F-A1D6-42038FB79C2B}"/>
                  </a:ext>
                </a:extLst>
              </p:cNvPr>
              <p:cNvSpPr/>
              <p:nvPr/>
            </p:nvSpPr>
            <p:spPr>
              <a:xfrm rot="9000000">
                <a:off x="7745051" y="4897675"/>
                <a:ext cx="190501" cy="190501"/>
              </a:xfrm>
              <a:prstGeom prst="rect">
                <a:avLst/>
              </a:prstGeom>
              <a:solidFill>
                <a:srgbClr val="1942F5"/>
              </a:solidFill>
              <a:ln w="12700">
                <a:miter lim="400000"/>
              </a:ln>
            </p:spPr>
            <p:txBody>
              <a:bodyPr lIns="45719" rIns="45719"/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47" name="Line">
                <a:extLst>
                  <a:ext uri="{FF2B5EF4-FFF2-40B4-BE49-F238E27FC236}">
                    <a16:creationId xmlns:a16="http://schemas.microsoft.com/office/drawing/2014/main" id="{8318F84C-5FB8-4221-9B80-DCC54790556F}"/>
                  </a:ext>
                </a:extLst>
              </p:cNvPr>
              <p:cNvSpPr/>
              <p:nvPr/>
            </p:nvSpPr>
            <p:spPr>
              <a:xfrm>
                <a:off x="8326554" y="2221190"/>
                <a:ext cx="221586" cy="221586"/>
              </a:xfrm>
              <a:prstGeom prst="line">
                <a:avLst/>
              </a:prstGeom>
              <a:ln w="38100">
                <a:solidFill>
                  <a:srgbClr val="F79305"/>
                </a:solidFill>
                <a:tailEnd type="triangle"/>
              </a:ln>
            </p:spPr>
            <p:txBody>
              <a:bodyPr lIns="0" tIns="0" rIns="0" bIns="0"/>
              <a:lstStyle/>
              <a:p>
                <a:endParaRPr/>
              </a:p>
            </p:txBody>
          </p:sp>
          <p:sp>
            <p:nvSpPr>
              <p:cNvPr id="48" name="Line">
                <a:extLst>
                  <a:ext uri="{FF2B5EF4-FFF2-40B4-BE49-F238E27FC236}">
                    <a16:creationId xmlns:a16="http://schemas.microsoft.com/office/drawing/2014/main" id="{0C19D6C3-13CE-441F-B195-EB2E00C981E0}"/>
                  </a:ext>
                </a:extLst>
              </p:cNvPr>
              <p:cNvSpPr/>
              <p:nvPr/>
            </p:nvSpPr>
            <p:spPr>
              <a:xfrm flipH="1" flipV="1">
                <a:off x="5256763" y="4110685"/>
                <a:ext cx="69397" cy="245886"/>
              </a:xfrm>
              <a:prstGeom prst="line">
                <a:avLst/>
              </a:prstGeom>
              <a:ln w="38100">
                <a:solidFill>
                  <a:srgbClr val="F79305"/>
                </a:solidFill>
                <a:tailEnd type="triangle"/>
              </a:ln>
            </p:spPr>
            <p:txBody>
              <a:bodyPr lIns="0" tIns="0" rIns="0" bIns="0"/>
              <a:lstStyle/>
              <a:p>
                <a:endParaRPr/>
              </a:p>
            </p:txBody>
          </p:sp>
          <p:sp>
            <p:nvSpPr>
              <p:cNvPr id="49" name="Connection Line">
                <a:extLst>
                  <a:ext uri="{FF2B5EF4-FFF2-40B4-BE49-F238E27FC236}">
                    <a16:creationId xmlns:a16="http://schemas.microsoft.com/office/drawing/2014/main" id="{C41F0782-0099-4D22-8A0C-D19ACEED3B7C}"/>
                  </a:ext>
                </a:extLst>
              </p:cNvPr>
              <p:cNvSpPr/>
              <p:nvPr/>
            </p:nvSpPr>
            <p:spPr>
              <a:xfrm>
                <a:off x="5218307" y="2577928"/>
                <a:ext cx="876616" cy="13305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1" h="21600" extrusionOk="0">
                    <a:moveTo>
                      <a:pt x="0" y="21600"/>
                    </a:moveTo>
                    <a:cubicBezTo>
                      <a:pt x="-29" y="11858"/>
                      <a:pt x="7161" y="4658"/>
                      <a:pt x="21571" y="0"/>
                    </a:cubicBezTo>
                  </a:path>
                </a:pathLst>
              </a:custGeom>
              <a:ln w="38100">
                <a:solidFill>
                  <a:srgbClr val="2F9F17"/>
                </a:solidFill>
                <a:tailEnd type="triangle"/>
              </a:ln>
            </p:spPr>
            <p:txBody>
              <a:bodyPr/>
              <a:lstStyle/>
              <a:p>
                <a:endParaRPr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Rounded Rectangle">
                    <a:extLst>
                      <a:ext uri="{FF2B5EF4-FFF2-40B4-BE49-F238E27FC236}">
                        <a16:creationId xmlns:a16="http://schemas.microsoft.com/office/drawing/2014/main" id="{07CE0B26-4E7D-4AC5-828D-8062AD3E491B}"/>
                      </a:ext>
                    </a:extLst>
                  </p:cNvPr>
                  <p:cNvSpPr/>
                  <p:nvPr/>
                </p:nvSpPr>
                <p:spPr>
                  <a:xfrm>
                    <a:off x="8334974" y="1353125"/>
                    <a:ext cx="767460" cy="722326"/>
                  </a:xfrm>
                  <a:prstGeom prst="roundRect">
                    <a:avLst>
                      <a:gd name="adj" fmla="val 16626"/>
                    </a:avLst>
                  </a:prstGeom>
                  <a:solidFill>
                    <a:srgbClr val="FFFFFF"/>
                  </a:solidFill>
                  <a:ln w="50800">
                    <a:solidFill>
                      <a:srgbClr val="F79305"/>
                    </a:solidFill>
                  </a:ln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val="1"/>
                    </a:ext>
                  </a:extLst>
                </p:spPr>
                <p:txBody>
                  <a:bodyPr lIns="0" tIns="0" rIns="0" bIns="0" anchor="ctr"/>
                  <a:lstStyle>
                    <a:lvl1pPr algn="ctr">
                      <a:defRPr sz="3000"/>
                    </a:lvl1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oMath>
                      </m:oMathPara>
                    </a14:m>
                    <a:endParaRPr sz="2000" dirty="0"/>
                  </a:p>
                </p:txBody>
              </p:sp>
            </mc:Choice>
            <mc:Fallback xmlns="">
              <p:sp>
                <p:nvSpPr>
                  <p:cNvPr id="50" name="Rounded Rectangle">
                    <a:extLst>
                      <a:ext uri="{FF2B5EF4-FFF2-40B4-BE49-F238E27FC236}">
                        <a16:creationId xmlns:a16="http://schemas.microsoft.com/office/drawing/2014/main" id="{07CE0B26-4E7D-4AC5-828D-8062AD3E491B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334974" y="1353125"/>
                    <a:ext cx="767460" cy="722326"/>
                  </a:xfrm>
                  <a:prstGeom prst="roundRect">
                    <a:avLst>
                      <a:gd name="adj" fmla="val 16626"/>
                    </a:avLst>
                  </a:prstGeom>
                  <a:blipFill>
                    <a:blip r:embed="rId3"/>
                    <a:stretch>
                      <a:fillRect l="-971"/>
                    </a:stretch>
                  </a:blipFill>
                  <a:ln w="50800">
                    <a:solidFill>
                      <a:srgbClr val="F79305"/>
                    </a:solidFill>
                  </a:ln>
                  <a:extLst>
                    <a:ext uri="{C572A759-6A51-4108-AA02-DFA0A04FC94B}">
  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  </a:ext>
                  </a:extLst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6" name="Calorimeters">
                <a:extLst>
                  <a:ext uri="{FF2B5EF4-FFF2-40B4-BE49-F238E27FC236}">
                    <a16:creationId xmlns:a16="http://schemas.microsoft.com/office/drawing/2014/main" id="{37E6A95B-55BB-42A5-A356-C349C44EA025}"/>
                  </a:ext>
                </a:extLst>
              </p:cNvPr>
              <p:cNvSpPr txBox="1"/>
              <p:nvPr/>
            </p:nvSpPr>
            <p:spPr>
              <a:xfrm>
                <a:off x="6327001" y="4231884"/>
                <a:ext cx="1380382" cy="27150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1900">
                    <a:solidFill>
                      <a:srgbClr val="2244FF"/>
                    </a:solidFill>
                  </a:defRPr>
                </a:lvl1pPr>
              </a:lstStyle>
              <a:p>
                <a:r>
                  <a:rPr dirty="0"/>
                  <a:t>Calorimeters</a:t>
                </a:r>
              </a:p>
            </p:txBody>
          </p:sp>
        </p:grpSp>
        <p:sp>
          <p:nvSpPr>
            <p:cNvPr id="14" name="Circle">
              <a:extLst>
                <a:ext uri="{FF2B5EF4-FFF2-40B4-BE49-F238E27FC236}">
                  <a16:creationId xmlns:a16="http://schemas.microsoft.com/office/drawing/2014/main" id="{F65EBAEC-A7B6-48C1-ABCC-5D55F78982B2}"/>
                </a:ext>
              </a:extLst>
            </p:cNvPr>
            <p:cNvSpPr/>
            <p:nvPr/>
          </p:nvSpPr>
          <p:spPr>
            <a:xfrm>
              <a:off x="5077180" y="1643481"/>
              <a:ext cx="4025254" cy="402525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4B16B32-DEDA-41A0-AF69-1F80B05CDE37}"/>
              </a:ext>
            </a:extLst>
          </p:cNvPr>
          <p:cNvGrpSpPr/>
          <p:nvPr/>
        </p:nvGrpSpPr>
        <p:grpSpPr>
          <a:xfrm>
            <a:off x="631184" y="2313816"/>
            <a:ext cx="3926822" cy="3565183"/>
            <a:chOff x="2028191" y="2483067"/>
            <a:chExt cx="3926822" cy="356518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A007FFA-A9B2-4932-974C-4CA7AA7B0678}"/>
                </a:ext>
              </a:extLst>
            </p:cNvPr>
            <p:cNvGrpSpPr/>
            <p:nvPr/>
          </p:nvGrpSpPr>
          <p:grpSpPr>
            <a:xfrm>
              <a:off x="2028191" y="2483067"/>
              <a:ext cx="3926822" cy="3565183"/>
              <a:chOff x="984498" y="1668079"/>
              <a:chExt cx="4902201" cy="4203701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5BF65DD5-4684-4E19-8CDC-5CB899A26435}"/>
                  </a:ext>
                </a:extLst>
              </p:cNvPr>
              <p:cNvGrpSpPr/>
              <p:nvPr/>
            </p:nvGrpSpPr>
            <p:grpSpPr>
              <a:xfrm>
                <a:off x="984498" y="1668079"/>
                <a:ext cx="4902201" cy="4203701"/>
                <a:chOff x="96594" y="1567749"/>
                <a:chExt cx="4902201" cy="4203701"/>
              </a:xfrm>
            </p:grpSpPr>
            <p:pic>
              <p:nvPicPr>
                <p:cNvPr id="18" name="Image" descr="Image">
                  <a:extLst>
                    <a:ext uri="{FF2B5EF4-FFF2-40B4-BE49-F238E27FC236}">
                      <a16:creationId xmlns:a16="http://schemas.microsoft.com/office/drawing/2014/main" id="{878CEE88-AB08-4697-ADA7-67DE5DE1F2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6594" y="1567749"/>
                  <a:ext cx="4902201" cy="4203701"/>
                </a:xfrm>
                <a:prstGeom prst="rect">
                  <a:avLst/>
                </a:prstGeom>
                <a:ln w="12700">
                  <a:miter lim="400000"/>
                </a:ln>
              </p:spPr>
            </p:pic>
            <p:sp>
              <p:nvSpPr>
                <p:cNvPr id="43" name="Line">
                  <a:extLst>
                    <a:ext uri="{FF2B5EF4-FFF2-40B4-BE49-F238E27FC236}">
                      <a16:creationId xmlns:a16="http://schemas.microsoft.com/office/drawing/2014/main" id="{65507297-798A-490E-8751-F4438C1C6DDD}"/>
                    </a:ext>
                  </a:extLst>
                </p:cNvPr>
                <p:cNvSpPr/>
                <p:nvPr/>
              </p:nvSpPr>
              <p:spPr>
                <a:xfrm>
                  <a:off x="1918886" y="1704790"/>
                  <a:ext cx="1295765" cy="795527"/>
                </a:xfrm>
                <a:prstGeom prst="line">
                  <a:avLst/>
                </a:prstGeom>
                <a:ln w="63500">
                  <a:solidFill>
                    <a:srgbClr val="F09837"/>
                  </a:solidFill>
                  <a:tailEnd type="triangle"/>
                </a:ln>
              </p:spPr>
              <p:txBody>
                <a:bodyPr lIns="0" tIns="0" rIns="0" bIns="0"/>
                <a:lstStyle/>
                <a:p>
                  <a:endParaRPr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6" name="Rounded Rectangle">
                      <a:extLst>
                        <a:ext uri="{FF2B5EF4-FFF2-40B4-BE49-F238E27FC236}">
                          <a16:creationId xmlns:a16="http://schemas.microsoft.com/office/drawing/2014/main" id="{C441429C-E005-4E7D-8B07-8334EB5092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1505" y="1703946"/>
                      <a:ext cx="807737" cy="722327"/>
                    </a:xfrm>
                    <a:prstGeom prst="roundRect">
                      <a:avLst>
                        <a:gd name="adj" fmla="val 16626"/>
                      </a:avLst>
                    </a:prstGeom>
                    <a:solidFill>
                      <a:srgbClr val="FFFFFF"/>
                    </a:solidFill>
                    <a:ln w="50800">
                      <a:solidFill>
                        <a:srgbClr val="F79305"/>
                      </a:solidFill>
                    </a:ln>
                    <a:extLst>
                      <a:ext uri="{C572A759-6A51-4108-AA02-DFA0A04FC94B}">
                        <ma14:wrappingTextBoxFlag xmlns="" xmlns:m="http://schemas.openxmlformats.org/officeDocument/2006/math" xmlns:ma14="http://schemas.microsoft.com/office/mac/drawingml/2011/main" val="1"/>
                      </a:ext>
                    </a:extLst>
                  </p:spPr>
                  <p:txBody>
                    <a:bodyPr lIns="0" tIns="0" rIns="0" bIns="0" anchor="ctr"/>
                    <a:lstStyle>
                      <a:lvl1pPr algn="ctr">
                        <a:defRPr sz="3000"/>
                      </a:lvl1pPr>
                    </a:lstStyle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sz="2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sz="2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p>
                                <m:r>
                                  <a:rPr sz="2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oMath>
                        </m:oMathPara>
                      </a14:m>
                      <a:endParaRPr sz="2400" dirty="0"/>
                    </a:p>
                  </p:txBody>
                </p:sp>
              </mc:Choice>
              <mc:Fallback xmlns="">
                <p:sp>
                  <p:nvSpPr>
                    <p:cNvPr id="46" name="Rounded Rectangle">
                      <a:extLst>
                        <a:ext uri="{FF2B5EF4-FFF2-40B4-BE49-F238E27FC236}">
                          <a16:creationId xmlns:a16="http://schemas.microsoft.com/office/drawing/2014/main" id="{C441429C-E005-4E7D-8B07-8334EB509267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871505" y="1703946"/>
                      <a:ext cx="807737" cy="722327"/>
                    </a:xfrm>
                    <a:prstGeom prst="roundRect">
                      <a:avLst>
                        <a:gd name="adj" fmla="val 16626"/>
                      </a:avLst>
                    </a:prstGeom>
                    <a:blipFill>
                      <a:blip r:embed="rId5"/>
                      <a:stretch>
                        <a:fillRect/>
                      </a:stretch>
                    </a:blipFill>
                    <a:ln w="50800">
                      <a:solidFill>
                        <a:srgbClr val="F79305"/>
                      </a:solidFill>
                    </a:ln>
                    <a:extLst>
                      <a:ext uri="{C572A759-6A51-4108-AA02-DFA0A04FC94B}">
      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pic>
            <p:nvPicPr>
              <p:cNvPr id="51" name="Image" descr="Image">
                <a:extLst>
                  <a:ext uri="{FF2B5EF4-FFF2-40B4-BE49-F238E27FC236}">
                    <a16:creationId xmlns:a16="http://schemas.microsoft.com/office/drawing/2014/main" id="{2E7342AC-3F28-4BE1-9FA0-9B6F5F269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21098" y="2632488"/>
                <a:ext cx="3429001" cy="2247901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45" name="Connection Line">
              <a:extLst>
                <a:ext uri="{FF2B5EF4-FFF2-40B4-BE49-F238E27FC236}">
                  <a16:creationId xmlns:a16="http://schemas.microsoft.com/office/drawing/2014/main" id="{02BC5CE2-72B2-4CF1-9D45-7840C4DF26FF}"/>
                </a:ext>
              </a:extLst>
            </p:cNvPr>
            <p:cNvSpPr/>
            <p:nvPr/>
          </p:nvSpPr>
          <p:spPr>
            <a:xfrm>
              <a:off x="4596363" y="3300989"/>
              <a:ext cx="956610" cy="20919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200" h="21600" extrusionOk="0">
                  <a:moveTo>
                    <a:pt x="0" y="0"/>
                  </a:moveTo>
                  <a:cubicBezTo>
                    <a:pt x="21559" y="6580"/>
                    <a:pt x="21600" y="13780"/>
                    <a:pt x="124" y="21600"/>
                  </a:cubicBezTo>
                </a:path>
              </a:pathLst>
            </a:custGeom>
            <a:ln w="63500">
              <a:solidFill>
                <a:srgbClr val="F79305"/>
              </a:solidFill>
              <a:tailEnd type="triangle"/>
            </a:ln>
          </p:spPr>
          <p:txBody>
            <a:bodyPr/>
            <a:lstStyle/>
            <a:p>
              <a:endParaRPr/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04DA0019-830C-4B30-8BF7-DAB0458CA00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4747" y="1232118"/>
            <a:ext cx="3063439" cy="2296317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90FA8B26-6298-4093-A99E-4DEEF4C775BE}"/>
              </a:ext>
            </a:extLst>
          </p:cNvPr>
          <p:cNvSpPr txBox="1"/>
          <p:nvPr/>
        </p:nvSpPr>
        <p:spPr>
          <a:xfrm>
            <a:off x="8081299" y="3796636"/>
            <a:ext cx="4042457" cy="18671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1600" tIns="101600" rIns="101600" bIns="101600" numCol="1" spcCol="38100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51618"/>
                </a:solidFill>
              </a:rPr>
              <a:t>Each </a:t>
            </a:r>
            <a:r>
              <a:rPr lang="en-US" dirty="0" err="1">
                <a:solidFill>
                  <a:srgbClr val="151618"/>
                </a:solidFill>
              </a:rPr>
              <a:t>calo</a:t>
            </a:r>
            <a:r>
              <a:rPr lang="en-US" dirty="0">
                <a:solidFill>
                  <a:srgbClr val="151618"/>
                </a:solidFill>
              </a:rPr>
              <a:t> is a 6x9 array of PbF</a:t>
            </a:r>
            <a:r>
              <a:rPr lang="en-US" baseline="-25000" dirty="0">
                <a:solidFill>
                  <a:srgbClr val="151618"/>
                </a:solidFill>
              </a:rPr>
              <a:t>2</a:t>
            </a:r>
            <a:r>
              <a:rPr lang="en-US" dirty="0">
                <a:solidFill>
                  <a:srgbClr val="151618"/>
                </a:solidFill>
              </a:rPr>
              <a:t> crystals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51618"/>
                </a:solidFill>
              </a:rPr>
              <a:t>2.5 cm x 2.5 cm x 14 cm (15X</a:t>
            </a:r>
            <a:r>
              <a:rPr lang="en-US" baseline="-25000" dirty="0">
                <a:solidFill>
                  <a:srgbClr val="151618"/>
                </a:solidFill>
              </a:rPr>
              <a:t>0</a:t>
            </a:r>
            <a:r>
              <a:rPr lang="en-US" dirty="0">
                <a:solidFill>
                  <a:srgbClr val="151618"/>
                </a:solidFill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>
              <a:solidFill>
                <a:srgbClr val="151618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51618"/>
                </a:solidFill>
              </a:rPr>
              <a:t>Readout by </a:t>
            </a:r>
            <a:r>
              <a:rPr lang="en-US" dirty="0" err="1">
                <a:solidFill>
                  <a:srgbClr val="151618"/>
                </a:solidFill>
              </a:rPr>
              <a:t>SiPMs</a:t>
            </a:r>
            <a:r>
              <a:rPr lang="en-US" dirty="0">
                <a:solidFill>
                  <a:srgbClr val="151618"/>
                </a:solidFill>
              </a:rPr>
              <a:t> to 800 MHz WFDs (1296 channels in total)</a:t>
            </a:r>
          </a:p>
        </p:txBody>
      </p:sp>
    </p:spTree>
    <p:extLst>
      <p:ext uri="{BB962C8B-B14F-4D97-AF65-F5344CB8AC3E}">
        <p14:creationId xmlns:p14="http://schemas.microsoft.com/office/powerpoint/2010/main" val="6935065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Spin Precession in the Storage 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27</a:t>
            </a:fld>
            <a:endParaRPr lang="en-GB" dirty="0"/>
          </a:p>
        </p:txBody>
      </p:sp>
      <p:pic>
        <p:nvPicPr>
          <p:cNvPr id="64" name="Picture 63" descr="A diagram of a spinning wheel&#10;&#10;Description automatically generated">
            <a:extLst>
              <a:ext uri="{FF2B5EF4-FFF2-40B4-BE49-F238E27FC236}">
                <a16:creationId xmlns:a16="http://schemas.microsoft.com/office/drawing/2014/main" id="{54431FFA-3555-4958-9F58-1D00AC05F7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48" t="3491" r="12053" b="6494"/>
          <a:stretch/>
        </p:blipFill>
        <p:spPr>
          <a:xfrm>
            <a:off x="7126013" y="1095220"/>
            <a:ext cx="4405600" cy="44087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0C7EAE6A-16CA-4F62-84D0-2872237FC4D7}"/>
              </a:ext>
            </a:extLst>
          </p:cNvPr>
          <p:cNvSpPr/>
          <p:nvPr/>
        </p:nvSpPr>
        <p:spPr>
          <a:xfrm>
            <a:off x="298809" y="1125402"/>
            <a:ext cx="71470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Muons orbit the ring with cyclotron frequency </a:t>
            </a:r>
            <a:r>
              <a:rPr lang="el-GR" dirty="0">
                <a:solidFill>
                  <a:schemeClr val="accent1"/>
                </a:solidFill>
              </a:rPr>
              <a:t>ω</a:t>
            </a:r>
            <a:r>
              <a:rPr lang="en-GB" baseline="-25000" dirty="0">
                <a:solidFill>
                  <a:schemeClr val="accent1"/>
                </a:solidFill>
              </a:rPr>
              <a:t>c</a:t>
            </a:r>
            <a:endParaRPr lang="en-GB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Spin precesses with frequency </a:t>
            </a:r>
            <a:r>
              <a:rPr lang="el-GR" dirty="0">
                <a:solidFill>
                  <a:schemeClr val="accent6"/>
                </a:solidFill>
              </a:rPr>
              <a:t>ω</a:t>
            </a:r>
            <a:r>
              <a:rPr lang="en-GB" baseline="-25000" dirty="0">
                <a:solidFill>
                  <a:schemeClr val="accent6"/>
                </a:solidFill>
              </a:rPr>
              <a:t>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Both </a:t>
            </a:r>
            <a:r>
              <a:rPr lang="en-US" b="1" dirty="0">
                <a:solidFill>
                  <a:srgbClr val="FF0000"/>
                </a:solidFill>
              </a:rPr>
              <a:t>spin</a:t>
            </a:r>
            <a:r>
              <a:rPr lang="en-US" dirty="0">
                <a:solidFill>
                  <a:srgbClr val="000000"/>
                </a:solidFill>
              </a:rPr>
              <a:t> and </a:t>
            </a:r>
            <a:r>
              <a:rPr lang="en-US" b="1" dirty="0">
                <a:solidFill>
                  <a:schemeClr val="accent1"/>
                </a:solidFill>
              </a:rPr>
              <a:t>cyclotron</a:t>
            </a:r>
            <a:r>
              <a:rPr lang="en-US" dirty="0">
                <a:solidFill>
                  <a:srgbClr val="000000"/>
                </a:solidFill>
              </a:rPr>
              <a:t> frequencies are proportional to </a:t>
            </a:r>
            <a:r>
              <a:rPr lang="en-US" b="1" dirty="0">
                <a:solidFill>
                  <a:srgbClr val="000000"/>
                </a:solidFill>
              </a:rPr>
              <a:t>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Spin rotates ahead of momentum as the muon orbits the ring</a:t>
            </a:r>
            <a:endParaRPr lang="en-US" b="1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Difference frequency </a:t>
            </a:r>
            <a:r>
              <a:rPr lang="el-GR" dirty="0">
                <a:solidFill>
                  <a:srgbClr val="000000"/>
                </a:solidFill>
              </a:rPr>
              <a:t>ω</a:t>
            </a:r>
            <a:r>
              <a:rPr lang="en-GB" baseline="-25000" dirty="0">
                <a:solidFill>
                  <a:srgbClr val="000000"/>
                </a:solidFill>
              </a:rPr>
              <a:t>a</a:t>
            </a:r>
            <a:r>
              <a:rPr lang="en-GB" dirty="0">
                <a:solidFill>
                  <a:srgbClr val="000000"/>
                </a:solidFill>
              </a:rPr>
              <a:t> is proportional to a</a:t>
            </a:r>
            <a:r>
              <a:rPr lang="el-GR" baseline="-25000" dirty="0">
                <a:solidFill>
                  <a:srgbClr val="000000"/>
                </a:solidFill>
              </a:rPr>
              <a:t>μ</a:t>
            </a:r>
            <a:r>
              <a:rPr lang="en-GB" dirty="0">
                <a:solidFill>
                  <a:srgbClr val="000000"/>
                </a:solidFill>
              </a:rPr>
              <a:t> and B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1211C4-A61A-4A63-8182-E857BD2C16E1}"/>
              </a:ext>
            </a:extLst>
          </p:cNvPr>
          <p:cNvGrpSpPr/>
          <p:nvPr/>
        </p:nvGrpSpPr>
        <p:grpSpPr>
          <a:xfrm>
            <a:off x="1506420" y="3137315"/>
            <a:ext cx="4731798" cy="2400657"/>
            <a:chOff x="1494030" y="2879411"/>
            <a:chExt cx="4731798" cy="2400657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1E6FF36-1F5A-4557-B636-F979B3C5ED25}"/>
                </a:ext>
              </a:extLst>
            </p:cNvPr>
            <p:cNvGrpSpPr/>
            <p:nvPr/>
          </p:nvGrpSpPr>
          <p:grpSpPr>
            <a:xfrm>
              <a:off x="1494030" y="2879411"/>
              <a:ext cx="4731798" cy="2400657"/>
              <a:chOff x="1482571" y="3612846"/>
              <a:chExt cx="4731798" cy="2400657"/>
            </a:xfrm>
          </p:grpSpPr>
          <p:sp>
            <p:nvSpPr>
              <p:cNvPr id="31" name="Rounded Rectangle 10">
                <a:extLst>
                  <a:ext uri="{FF2B5EF4-FFF2-40B4-BE49-F238E27FC236}">
                    <a16:creationId xmlns:a16="http://schemas.microsoft.com/office/drawing/2014/main" id="{DBE06F94-7242-46C2-BEDF-05A4C9BE9BBB}"/>
                  </a:ext>
                </a:extLst>
              </p:cNvPr>
              <p:cNvSpPr/>
              <p:nvPr/>
            </p:nvSpPr>
            <p:spPr>
              <a:xfrm>
                <a:off x="1482571" y="3612846"/>
                <a:ext cx="4731798" cy="2400657"/>
              </a:xfrm>
              <a:prstGeom prst="roundRect">
                <a:avLst/>
              </a:prstGeom>
              <a:ln w="5715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32" name="Picture 31" descr="TP_tmp.png">
                <a:extLst>
                  <a:ext uri="{FF2B5EF4-FFF2-40B4-BE49-F238E27FC236}">
                    <a16:creationId xmlns:a16="http://schemas.microsoft.com/office/drawing/2014/main" id="{C49389EA-764A-43F5-BE20-A0D888C7A2F1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1701152" y="4221279"/>
                <a:ext cx="4181813" cy="958332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 xmlns="">
                    <a:pattFill prst="pct5">
                      <a:fgClr>
                        <a:srgbClr val="FFFFFF">
                          <a:alpha val="0"/>
                        </a:srgbClr>
                      </a:fgClr>
                      <a:bgClr>
                        <a:srgbClr val="FFFFFF">
                          <a:alpha val="0"/>
                        </a:srgbClr>
                      </a:bgClr>
                    </a:patt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 xmlns="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xmlns="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A118FBE-2437-4F10-88CA-233B87A7D19E}"/>
                  </a:ext>
                </a:extLst>
              </p:cNvPr>
              <p:cNvSpPr txBox="1"/>
              <p:nvPr/>
            </p:nvSpPr>
            <p:spPr>
              <a:xfrm>
                <a:off x="2922347" y="3612846"/>
                <a:ext cx="10823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rgbClr val="2E5286"/>
                    </a:solidFill>
                  </a:rPr>
                  <a:t>Measure</a:t>
                </a:r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C328BCB-F0D0-4590-B5DC-86E5B3848A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37632" y="4039256"/>
                <a:ext cx="779852" cy="519939"/>
              </a:xfrm>
              <a:prstGeom prst="line">
                <a:avLst/>
              </a:prstGeom>
              <a:ln w="28575">
                <a:solidFill>
                  <a:srgbClr val="2E5286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A6E9148A-4820-4D12-87D2-C4A68F1F29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18298" y="3932748"/>
                <a:ext cx="1188944" cy="267319"/>
              </a:xfrm>
              <a:prstGeom prst="line">
                <a:avLst/>
              </a:prstGeom>
              <a:ln w="28575">
                <a:solidFill>
                  <a:srgbClr val="2E5286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D5DA7FA-F8EC-43A1-806B-4F25ED0E216C}"/>
                  </a:ext>
                </a:extLst>
              </p:cNvPr>
              <p:cNvSpPr txBox="1"/>
              <p:nvPr/>
            </p:nvSpPr>
            <p:spPr>
              <a:xfrm>
                <a:off x="3809144" y="5450392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rgbClr val="C00000"/>
                    </a:solidFill>
                  </a:rPr>
                  <a:t>Extract</a:t>
                </a: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DB75E9D-DFD2-40AE-A5BF-3C222107558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8500" y="5038259"/>
                <a:ext cx="314834" cy="442516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78568E8-A6D9-48BB-8F46-B8EB9931217A}"/>
                </a:ext>
              </a:extLst>
            </p:cNvPr>
            <p:cNvSpPr/>
            <p:nvPr/>
          </p:nvSpPr>
          <p:spPr>
            <a:xfrm>
              <a:off x="2735514" y="3833724"/>
              <a:ext cx="507991" cy="4711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 pitchFamily="2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CFAC1D15-E967-4F28-8887-88B6A8E459A3}"/>
                </a:ext>
              </a:extLst>
            </p:cNvPr>
            <p:cNvSpPr/>
            <p:nvPr/>
          </p:nvSpPr>
          <p:spPr>
            <a:xfrm>
              <a:off x="3743164" y="3825759"/>
              <a:ext cx="523244" cy="471099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 pitchFamily="2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8D7CD503-EC7B-47F6-9D9E-585A813BCA8A}"/>
              </a:ext>
            </a:extLst>
          </p:cNvPr>
          <p:cNvSpPr/>
          <p:nvPr/>
        </p:nvSpPr>
        <p:spPr>
          <a:xfrm>
            <a:off x="298809" y="5779716"/>
            <a:ext cx="68272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If g were exactly 2, </a:t>
            </a:r>
            <a:r>
              <a:rPr lang="el-GR" dirty="0">
                <a:solidFill>
                  <a:srgbClr val="000000"/>
                </a:solidFill>
              </a:rPr>
              <a:t>ω</a:t>
            </a:r>
            <a:r>
              <a:rPr lang="en-GB" baseline="-25000" dirty="0">
                <a:solidFill>
                  <a:srgbClr val="000000"/>
                </a:solidFill>
              </a:rPr>
              <a:t>s</a:t>
            </a:r>
            <a:r>
              <a:rPr lang="en-GB" dirty="0">
                <a:solidFill>
                  <a:srgbClr val="000000"/>
                </a:solidFill>
              </a:rPr>
              <a:t> = </a:t>
            </a:r>
            <a:r>
              <a:rPr lang="el-GR" dirty="0">
                <a:solidFill>
                  <a:srgbClr val="000000"/>
                </a:solidFill>
              </a:rPr>
              <a:t>ω</a:t>
            </a:r>
            <a:r>
              <a:rPr lang="en-GB" baseline="-25000" dirty="0">
                <a:solidFill>
                  <a:srgbClr val="000000"/>
                </a:solidFill>
              </a:rPr>
              <a:t>c</a:t>
            </a:r>
            <a:r>
              <a:rPr lang="en-GB" baseline="30000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and </a:t>
            </a:r>
            <a:r>
              <a:rPr lang="el-GR" dirty="0">
                <a:solidFill>
                  <a:srgbClr val="000000"/>
                </a:solidFill>
              </a:rPr>
              <a:t>ω</a:t>
            </a:r>
            <a:r>
              <a:rPr lang="en-GB" baseline="-25000" dirty="0">
                <a:solidFill>
                  <a:srgbClr val="000000"/>
                </a:solidFill>
              </a:rPr>
              <a:t>a</a:t>
            </a:r>
            <a:r>
              <a:rPr lang="en-GB" baseline="30000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= 0</a:t>
            </a:r>
            <a:endParaRPr lang="en-GB" baseline="-25000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772896-F331-4654-A89D-C136EE92DDCB}"/>
              </a:ext>
            </a:extLst>
          </p:cNvPr>
          <p:cNvSpPr txBox="1"/>
          <p:nvPr/>
        </p:nvSpPr>
        <p:spPr>
          <a:xfrm>
            <a:off x="3712411" y="3720872"/>
            <a:ext cx="1255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4744E4"/>
                </a:solidFill>
              </a:rPr>
              <a:t>149 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816264D-05E2-4562-8BB4-A0033FD2A94A}"/>
              </a:ext>
            </a:extLst>
          </p:cNvPr>
          <p:cNvSpPr txBox="1"/>
          <p:nvPr/>
        </p:nvSpPr>
        <p:spPr>
          <a:xfrm>
            <a:off x="2597954" y="3699660"/>
            <a:ext cx="1255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138 ns</a:t>
            </a:r>
          </a:p>
        </p:txBody>
      </p:sp>
    </p:spTree>
    <p:extLst>
      <p:ext uri="{BB962C8B-B14F-4D97-AF65-F5344CB8AC3E}">
        <p14:creationId xmlns:p14="http://schemas.microsoft.com/office/powerpoint/2010/main" val="19900201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Spin Precession in the Storage 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28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8F9DC45-5198-4B9F-89A1-8C9C5AB7E769}"/>
              </a:ext>
            </a:extLst>
          </p:cNvPr>
          <p:cNvGrpSpPr/>
          <p:nvPr/>
        </p:nvGrpSpPr>
        <p:grpSpPr>
          <a:xfrm>
            <a:off x="1506420" y="3137315"/>
            <a:ext cx="4731798" cy="2400657"/>
            <a:chOff x="1494030" y="2879411"/>
            <a:chExt cx="4731798" cy="240065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94FE73A-072C-4ECE-8DFF-FCC303FEC9C2}"/>
                </a:ext>
              </a:extLst>
            </p:cNvPr>
            <p:cNvGrpSpPr/>
            <p:nvPr/>
          </p:nvGrpSpPr>
          <p:grpSpPr>
            <a:xfrm>
              <a:off x="1494030" y="2879411"/>
              <a:ext cx="4731798" cy="2400657"/>
              <a:chOff x="1482571" y="3612846"/>
              <a:chExt cx="4731798" cy="2400657"/>
            </a:xfrm>
          </p:grpSpPr>
          <p:sp>
            <p:nvSpPr>
              <p:cNvPr id="16" name="Rounded Rectangle 10">
                <a:extLst>
                  <a:ext uri="{FF2B5EF4-FFF2-40B4-BE49-F238E27FC236}">
                    <a16:creationId xmlns:a16="http://schemas.microsoft.com/office/drawing/2014/main" id="{B64B934A-D73B-4B7E-B09A-D0B2B375E7BC}"/>
                  </a:ext>
                </a:extLst>
              </p:cNvPr>
              <p:cNvSpPr/>
              <p:nvPr/>
            </p:nvSpPr>
            <p:spPr>
              <a:xfrm>
                <a:off x="1482571" y="3612846"/>
                <a:ext cx="4731798" cy="2400657"/>
              </a:xfrm>
              <a:prstGeom prst="roundRect">
                <a:avLst/>
              </a:prstGeom>
              <a:ln w="5715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7" name="Picture 16" descr="TP_tmp.png">
                <a:extLst>
                  <a:ext uri="{FF2B5EF4-FFF2-40B4-BE49-F238E27FC236}">
                    <a16:creationId xmlns:a16="http://schemas.microsoft.com/office/drawing/2014/main" id="{D3B77502-1E6C-4D4F-B609-DAD100D51426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 bwMode="auto">
              <a:xfrm>
                <a:off x="1701152" y="4221279"/>
                <a:ext cx="4181813" cy="958332"/>
              </a:xfrm>
              <a:prstGeom prst="rect">
                <a:avLst/>
              </a:prstGeom>
              <a:noFill/>
              <a:ln/>
              <a:effectLst/>
              <a:extLst>
                <a:ext uri="{909E8E84-426E-40dd-AFC4-6F175D3DCCD1}">
                  <a14:hiddenFill xmlns:a14="http://schemas.microsoft.com/office/drawing/2010/main" xmlns="">
                    <a:pattFill prst="pct5">
                      <a:fgClr>
                        <a:srgbClr val="FFFFFF">
                          <a:alpha val="0"/>
                        </a:srgbClr>
                      </a:fgClr>
                      <a:bgClr>
                        <a:srgbClr val="FFFFFF">
                          <a:alpha val="0"/>
                        </a:srgbClr>
                      </a:bgClr>
                    </a:patt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7357" dir="2700000" rotWithShape="0">
                        <a:scrgbClr r="0" g="0" b="0"/>
                      </a:outerShdw>
                    </a:effectLst>
                  </a14:hiddenEffects>
                </a:ext>
                <a:ext uri="{31F19639-BCED-4a60-ADC4-E9642A236FB7}">
                  <a14:hiddenScene3d xmlns:a14="http://schemas.microsoft.com/office/drawing/2010/main" xmlns="">
                    <a:camera prst="orthographicFront">
                      <a:rot lat="0" lon="0" rev="0"/>
                    </a:camera>
                    <a:lightRig rig="threePt" dir="t">
                      <a:rot lat="0" lon="0" rev="0"/>
                    </a:lightRig>
                  </a14:hiddenScene3d>
                </a:ext>
                <a:ext uri="{E45631CC-5BF2-4c18-A39C-3461C7D3F71A}">
                  <a14:hiddenSp3d xmlns:a14="http://schemas.microsoft.com/office/drawing/2010/main" xmlns="" extrusionH="457200">
                    <a:contourClr>
                      <a:srgbClr val="000000"/>
                    </a:contourClr>
                  </a14:hiddenSp3d>
                </a:ex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DE1B96F-93BA-4362-9607-1F2E30E9A1B5}"/>
                  </a:ext>
                </a:extLst>
              </p:cNvPr>
              <p:cNvSpPr txBox="1"/>
              <p:nvPr/>
            </p:nvSpPr>
            <p:spPr>
              <a:xfrm>
                <a:off x="2922347" y="3612846"/>
                <a:ext cx="10823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rgbClr val="2E5286"/>
                    </a:solidFill>
                  </a:rPr>
                  <a:t>Measure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BA0CD244-14B0-4DBB-B8D2-3D370B750D9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37632" y="4039256"/>
                <a:ext cx="779852" cy="519939"/>
              </a:xfrm>
              <a:prstGeom prst="line">
                <a:avLst/>
              </a:prstGeom>
              <a:ln w="28575">
                <a:solidFill>
                  <a:srgbClr val="2E5286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062DDFB1-C54E-44A3-A22E-6433D094B2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18298" y="3932748"/>
                <a:ext cx="1188944" cy="267319"/>
              </a:xfrm>
              <a:prstGeom prst="line">
                <a:avLst/>
              </a:prstGeom>
              <a:ln w="28575">
                <a:solidFill>
                  <a:srgbClr val="2E5286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F11522B-E876-451F-B3D3-80DF81AE1EDC}"/>
                  </a:ext>
                </a:extLst>
              </p:cNvPr>
              <p:cNvSpPr txBox="1"/>
              <p:nvPr/>
            </p:nvSpPr>
            <p:spPr>
              <a:xfrm>
                <a:off x="3809144" y="5450392"/>
                <a:ext cx="9316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rgbClr val="C00000"/>
                    </a:solidFill>
                  </a:rPr>
                  <a:t>Extract</a:t>
                </a: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9DFE4386-1DD4-48C9-9BE2-651C181A54B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8500" y="5038259"/>
                <a:ext cx="314834" cy="442516"/>
              </a:xfrm>
              <a:prstGeom prst="line">
                <a:avLst/>
              </a:prstGeom>
              <a:ln w="28575">
                <a:solidFill>
                  <a:srgbClr val="C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F9E9DF8-D3B3-408F-B20E-0C973C1E4582}"/>
                </a:ext>
              </a:extLst>
            </p:cNvPr>
            <p:cNvSpPr/>
            <p:nvPr/>
          </p:nvSpPr>
          <p:spPr>
            <a:xfrm>
              <a:off x="2735514" y="3833724"/>
              <a:ext cx="507991" cy="4711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 pitchFamily="2" charset="0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12CAE40-87C3-4803-87FC-84D23841F5FF}"/>
                </a:ext>
              </a:extLst>
            </p:cNvPr>
            <p:cNvSpPr/>
            <p:nvPr/>
          </p:nvSpPr>
          <p:spPr>
            <a:xfrm>
              <a:off x="3743164" y="3825759"/>
              <a:ext cx="523244" cy="471099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Helvetica" pitchFamily="2" charset="0"/>
              </a:endParaRP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CF7A1831-F60B-4E16-99D1-0684CEA6CD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950" t="3661" r="11951" b="6495"/>
          <a:stretch/>
        </p:blipFill>
        <p:spPr>
          <a:xfrm>
            <a:off x="7136061" y="1095220"/>
            <a:ext cx="4413927" cy="4408708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68436914-08F2-4895-A5E1-82AC36224EE8}"/>
              </a:ext>
            </a:extLst>
          </p:cNvPr>
          <p:cNvSpPr/>
          <p:nvPr/>
        </p:nvSpPr>
        <p:spPr>
          <a:xfrm>
            <a:off x="298809" y="1125402"/>
            <a:ext cx="71470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Muons orbit the ring with cyclotron frequency </a:t>
            </a:r>
            <a:r>
              <a:rPr lang="el-GR" dirty="0">
                <a:solidFill>
                  <a:schemeClr val="accent1"/>
                </a:solidFill>
              </a:rPr>
              <a:t>ω</a:t>
            </a:r>
            <a:r>
              <a:rPr lang="en-GB" baseline="-25000" dirty="0">
                <a:solidFill>
                  <a:schemeClr val="accent1"/>
                </a:solidFill>
              </a:rPr>
              <a:t>c</a:t>
            </a:r>
            <a:endParaRPr lang="en-GB" dirty="0">
              <a:solidFill>
                <a:schemeClr val="accent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Spin precesses with frequency </a:t>
            </a:r>
            <a:r>
              <a:rPr lang="el-GR" dirty="0">
                <a:solidFill>
                  <a:schemeClr val="accent6"/>
                </a:solidFill>
              </a:rPr>
              <a:t>ω</a:t>
            </a:r>
            <a:r>
              <a:rPr lang="en-GB" baseline="-25000" dirty="0">
                <a:solidFill>
                  <a:schemeClr val="accent6"/>
                </a:solidFill>
              </a:rPr>
              <a:t>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Both </a:t>
            </a:r>
            <a:r>
              <a:rPr lang="en-US" b="1" dirty="0">
                <a:solidFill>
                  <a:srgbClr val="FF0000"/>
                </a:solidFill>
              </a:rPr>
              <a:t>spin</a:t>
            </a:r>
            <a:r>
              <a:rPr lang="en-US" dirty="0">
                <a:solidFill>
                  <a:srgbClr val="000000"/>
                </a:solidFill>
              </a:rPr>
              <a:t> and </a:t>
            </a:r>
            <a:r>
              <a:rPr lang="en-US" b="1" dirty="0">
                <a:solidFill>
                  <a:schemeClr val="accent1"/>
                </a:solidFill>
              </a:rPr>
              <a:t>cyclotron</a:t>
            </a:r>
            <a:r>
              <a:rPr lang="en-US" dirty="0">
                <a:solidFill>
                  <a:srgbClr val="000000"/>
                </a:solidFill>
              </a:rPr>
              <a:t> frequencies are proportional to </a:t>
            </a:r>
            <a:r>
              <a:rPr lang="en-US" b="1" dirty="0">
                <a:solidFill>
                  <a:srgbClr val="000000"/>
                </a:solidFill>
              </a:rPr>
              <a:t>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Spin rotates ahead of momentum as the muon orbits the ring</a:t>
            </a:r>
            <a:endParaRPr lang="en-US" b="1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Difference frequency </a:t>
            </a:r>
            <a:r>
              <a:rPr lang="el-GR" dirty="0">
                <a:solidFill>
                  <a:srgbClr val="000000"/>
                </a:solidFill>
              </a:rPr>
              <a:t>ω</a:t>
            </a:r>
            <a:r>
              <a:rPr lang="en-GB" baseline="-25000" dirty="0">
                <a:solidFill>
                  <a:srgbClr val="000000"/>
                </a:solidFill>
              </a:rPr>
              <a:t>a</a:t>
            </a:r>
            <a:r>
              <a:rPr lang="en-GB" dirty="0">
                <a:solidFill>
                  <a:srgbClr val="000000"/>
                </a:solidFill>
              </a:rPr>
              <a:t> is proportional to a</a:t>
            </a:r>
            <a:r>
              <a:rPr lang="el-GR" baseline="-25000" dirty="0">
                <a:solidFill>
                  <a:srgbClr val="000000"/>
                </a:solidFill>
              </a:rPr>
              <a:t>μ</a:t>
            </a:r>
            <a:r>
              <a:rPr lang="en-GB" dirty="0">
                <a:solidFill>
                  <a:srgbClr val="000000"/>
                </a:solidFill>
              </a:rPr>
              <a:t> and B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AB29B89-18DE-4C0B-9E3B-38FB291A538D}"/>
              </a:ext>
            </a:extLst>
          </p:cNvPr>
          <p:cNvSpPr/>
          <p:nvPr/>
        </p:nvSpPr>
        <p:spPr>
          <a:xfrm>
            <a:off x="298809" y="5779716"/>
            <a:ext cx="68272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If g were exactly 2, </a:t>
            </a:r>
            <a:r>
              <a:rPr lang="el-GR" dirty="0">
                <a:solidFill>
                  <a:srgbClr val="000000"/>
                </a:solidFill>
              </a:rPr>
              <a:t>ω</a:t>
            </a:r>
            <a:r>
              <a:rPr lang="en-GB" baseline="-25000" dirty="0">
                <a:solidFill>
                  <a:srgbClr val="000000"/>
                </a:solidFill>
              </a:rPr>
              <a:t>s</a:t>
            </a:r>
            <a:r>
              <a:rPr lang="en-GB" dirty="0">
                <a:solidFill>
                  <a:srgbClr val="000000"/>
                </a:solidFill>
              </a:rPr>
              <a:t> = </a:t>
            </a:r>
            <a:r>
              <a:rPr lang="el-GR" dirty="0">
                <a:solidFill>
                  <a:srgbClr val="000000"/>
                </a:solidFill>
              </a:rPr>
              <a:t>ω</a:t>
            </a:r>
            <a:r>
              <a:rPr lang="en-GB" baseline="-25000" dirty="0">
                <a:solidFill>
                  <a:srgbClr val="000000"/>
                </a:solidFill>
              </a:rPr>
              <a:t>c</a:t>
            </a:r>
            <a:r>
              <a:rPr lang="en-GB" baseline="30000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and </a:t>
            </a:r>
            <a:r>
              <a:rPr lang="el-GR" dirty="0">
                <a:solidFill>
                  <a:srgbClr val="000000"/>
                </a:solidFill>
              </a:rPr>
              <a:t>ω</a:t>
            </a:r>
            <a:r>
              <a:rPr lang="en-GB" baseline="-25000" dirty="0">
                <a:solidFill>
                  <a:srgbClr val="000000"/>
                </a:solidFill>
              </a:rPr>
              <a:t>a</a:t>
            </a:r>
            <a:r>
              <a:rPr lang="en-GB" baseline="30000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= 0</a:t>
            </a:r>
            <a:endParaRPr lang="en-GB" baseline="-25000" dirty="0">
              <a:solidFill>
                <a:srgbClr val="0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557B67-31AC-42BF-A3CF-57515988BCA4}"/>
              </a:ext>
            </a:extLst>
          </p:cNvPr>
          <p:cNvSpPr txBox="1"/>
          <p:nvPr/>
        </p:nvSpPr>
        <p:spPr>
          <a:xfrm>
            <a:off x="3712411" y="3720872"/>
            <a:ext cx="1255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4744E4"/>
                </a:solidFill>
              </a:rPr>
              <a:t>149 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EE62A7D-CA5F-465E-8576-532501A03246}"/>
              </a:ext>
            </a:extLst>
          </p:cNvPr>
          <p:cNvSpPr txBox="1"/>
          <p:nvPr/>
        </p:nvSpPr>
        <p:spPr>
          <a:xfrm>
            <a:off x="2597954" y="3699660"/>
            <a:ext cx="1255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138 ns</a:t>
            </a:r>
          </a:p>
        </p:txBody>
      </p:sp>
    </p:spTree>
    <p:extLst>
      <p:ext uri="{BB962C8B-B14F-4D97-AF65-F5344CB8AC3E}">
        <p14:creationId xmlns:p14="http://schemas.microsoft.com/office/powerpoint/2010/main" val="10347423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B6D2761-CE3B-4E47-A4D3-9A0F541184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05" y="4292759"/>
            <a:ext cx="2743201" cy="17317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Measuring </a:t>
            </a:r>
            <a:r>
              <a:rPr lang="el-GR" dirty="0"/>
              <a:t>ω</a:t>
            </a:r>
            <a:r>
              <a:rPr lang="en-GB" baseline="-25000" dirty="0"/>
              <a:t>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4C0F6BC5-86DD-4D4F-BE56-EFAE62AA3544}"/>
              </a:ext>
            </a:extLst>
          </p:cNvPr>
          <p:cNvSpPr txBox="1">
            <a:spLocks/>
          </p:cNvSpPr>
          <p:nvPr/>
        </p:nvSpPr>
        <p:spPr>
          <a:xfrm>
            <a:off x="140792" y="840114"/>
            <a:ext cx="5955208" cy="3865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+mn-lt"/>
              </a:rPr>
              <a:t>Highest energy e</a:t>
            </a:r>
            <a:r>
              <a:rPr lang="en-GB" sz="1800" baseline="30000" dirty="0">
                <a:latin typeface="+mn-lt"/>
              </a:rPr>
              <a:t>+</a:t>
            </a:r>
            <a:r>
              <a:rPr lang="en-GB" sz="1800" dirty="0">
                <a:latin typeface="+mn-lt"/>
              </a:rPr>
              <a:t> preferentially emitted in direction of muon spin</a:t>
            </a:r>
          </a:p>
          <a:p>
            <a:r>
              <a:rPr lang="en-GB" sz="1800" dirty="0">
                <a:latin typeface="+mn-lt"/>
              </a:rPr>
              <a:t>Oscillation in number of emitted decay e</a:t>
            </a:r>
            <a:r>
              <a:rPr lang="en-GB" sz="1800" baseline="30000" dirty="0">
                <a:latin typeface="+mn-lt"/>
              </a:rPr>
              <a:t>+</a:t>
            </a:r>
            <a:r>
              <a:rPr lang="en-GB" sz="1800" dirty="0">
                <a:latin typeface="+mn-lt"/>
              </a:rPr>
              <a:t> vs time </a:t>
            </a:r>
            <a:r>
              <a:rPr lang="en-GB" sz="1800" dirty="0">
                <a:latin typeface="+mn-lt"/>
                <a:sym typeface="Wingdings" panose="05000000000000000000" pitchFamily="2" charset="2"/>
              </a:rPr>
              <a:t>directly proportional to decay asymmetry</a:t>
            </a:r>
            <a:endParaRPr lang="en-GB" sz="1800" dirty="0">
              <a:latin typeface="+mn-lt"/>
            </a:endParaRPr>
          </a:p>
          <a:p>
            <a:r>
              <a:rPr lang="en-GB" sz="1800" dirty="0">
                <a:latin typeface="+mn-lt"/>
              </a:rPr>
              <a:t>Count N(t) = number of e</a:t>
            </a:r>
            <a:r>
              <a:rPr lang="en-GB" sz="1800" baseline="30000" dirty="0">
                <a:latin typeface="+mn-lt"/>
              </a:rPr>
              <a:t>+ </a:t>
            </a:r>
            <a:r>
              <a:rPr lang="en-GB" sz="1800" dirty="0">
                <a:latin typeface="+mn-lt"/>
              </a:rPr>
              <a:t>above an energy threshold over time. </a:t>
            </a:r>
          </a:p>
          <a:p>
            <a:r>
              <a:rPr lang="en-GB" sz="1800" dirty="0">
                <a:latin typeface="+mn-lt"/>
              </a:rPr>
              <a:t>Higher fraction detected above threshold when e</a:t>
            </a:r>
            <a:r>
              <a:rPr lang="en-GB" sz="1800" baseline="30000" dirty="0">
                <a:latin typeface="+mn-lt"/>
              </a:rPr>
              <a:t>+ </a:t>
            </a:r>
            <a:r>
              <a:rPr lang="en-GB" sz="1800" dirty="0">
                <a:latin typeface="+mn-lt"/>
              </a:rPr>
              <a:t>emitted parallel to muon spin</a:t>
            </a:r>
            <a:endParaRPr lang="en-GB" sz="1800" baseline="30000" dirty="0">
              <a:latin typeface="+mn-lt"/>
            </a:endParaRPr>
          </a:p>
          <a:p>
            <a:r>
              <a:rPr lang="en-GB" sz="1800" dirty="0">
                <a:solidFill>
                  <a:srgbClr val="FF0000"/>
                </a:solidFill>
                <a:latin typeface="+mn-lt"/>
              </a:rPr>
              <a:t>N(t) depends on anomalous precession frequency </a:t>
            </a:r>
            <a:r>
              <a:rPr lang="el-GR" sz="1800" dirty="0">
                <a:solidFill>
                  <a:srgbClr val="FF0000"/>
                </a:solidFill>
                <a:latin typeface="+mn-lt"/>
              </a:rPr>
              <a:t>ω</a:t>
            </a:r>
            <a:r>
              <a:rPr lang="en-GB" sz="1800" baseline="-25000" dirty="0">
                <a:solidFill>
                  <a:srgbClr val="FF0000"/>
                </a:solidFill>
                <a:latin typeface="+mn-lt"/>
              </a:rPr>
              <a:t>a</a:t>
            </a:r>
            <a:r>
              <a:rPr lang="en-GB" sz="1800" dirty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5DFD70-2317-4BE8-9D00-82FED5B33C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960950"/>
            <a:ext cx="2199056" cy="23954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20DC3A50-265D-4C64-8785-44677552D7D0}"/>
              </a:ext>
            </a:extLst>
          </p:cNvPr>
          <p:cNvGrpSpPr/>
          <p:nvPr/>
        </p:nvGrpSpPr>
        <p:grpSpPr>
          <a:xfrm>
            <a:off x="6535013" y="1319870"/>
            <a:ext cx="4956687" cy="3838780"/>
            <a:chOff x="6740541" y="700521"/>
            <a:chExt cx="4956687" cy="383878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3E96085-CB33-4242-BDC3-F146A84F0E90}"/>
                </a:ext>
              </a:extLst>
            </p:cNvPr>
            <p:cNvSpPr txBox="1"/>
            <p:nvPr/>
          </p:nvSpPr>
          <p:spPr>
            <a:xfrm>
              <a:off x="7679287" y="4231524"/>
              <a:ext cx="39417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Frequency of oscillation = </a:t>
              </a:r>
              <a:r>
                <a:rPr lang="el-GR" sz="1400" dirty="0"/>
                <a:t>ω</a:t>
              </a:r>
              <a:r>
                <a:rPr lang="en-GB" sz="1400" baseline="-25000" dirty="0"/>
                <a:t>a</a:t>
              </a:r>
            </a:p>
          </p:txBody>
        </p:sp>
        <p:pic>
          <p:nvPicPr>
            <p:cNvPr id="64" name="그림 5">
              <a:extLst>
                <a:ext uri="{FF2B5EF4-FFF2-40B4-BE49-F238E27FC236}">
                  <a16:creationId xmlns:a16="http://schemas.microsoft.com/office/drawing/2014/main" id="{18FBCBB5-F031-45E1-BD96-AAB2C0710C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0541" y="700521"/>
              <a:ext cx="4956687" cy="36048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6750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/>
              <a:t>Muons &amp; magnetic moments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E483C4-C02E-4A3A-98C8-D9A679DCEF61}"/>
              </a:ext>
            </a:extLst>
          </p:cNvPr>
          <p:cNvSpPr/>
          <p:nvPr/>
        </p:nvSpPr>
        <p:spPr>
          <a:xfrm>
            <a:off x="5238750" y="5499100"/>
            <a:ext cx="374650" cy="165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1C5A5C4-FACA-4873-B94E-20B74FCEF0A4}"/>
              </a:ext>
            </a:extLst>
          </p:cNvPr>
          <p:cNvGrpSpPr/>
          <p:nvPr/>
        </p:nvGrpSpPr>
        <p:grpSpPr>
          <a:xfrm>
            <a:off x="152178" y="4125707"/>
            <a:ext cx="2855004" cy="1210079"/>
            <a:chOff x="335554" y="3182134"/>
            <a:chExt cx="2855004" cy="1210079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034348B-FFE2-47F0-9C62-57AC13FCA5F2}"/>
                </a:ext>
              </a:extLst>
            </p:cNvPr>
            <p:cNvGrpSpPr/>
            <p:nvPr/>
          </p:nvGrpSpPr>
          <p:grpSpPr>
            <a:xfrm>
              <a:off x="955761" y="3182134"/>
              <a:ext cx="2234797" cy="1210079"/>
              <a:chOff x="5729974" y="1266618"/>
              <a:chExt cx="2586252" cy="1400382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8C6AFCA-C192-4370-92CD-36E42F28C7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58162"/>
              <a:stretch/>
            </p:blipFill>
            <p:spPr>
              <a:xfrm>
                <a:off x="5729974" y="1266618"/>
                <a:ext cx="2586252" cy="943182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5BDEC19F-C146-44E4-9BF0-B8849F3F1F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839" t="74649" r="82322" b="8451"/>
              <a:stretch/>
            </p:blipFill>
            <p:spPr>
              <a:xfrm>
                <a:off x="6172200" y="2286000"/>
                <a:ext cx="228600" cy="381000"/>
              </a:xfrm>
              <a:prstGeom prst="rect">
                <a:avLst/>
              </a:prstGeom>
            </p:spPr>
          </p:pic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333106B2-6639-49BA-AEFD-F80116058114}"/>
                  </a:ext>
                </a:extLst>
              </p:cNvPr>
              <p:cNvCxnSpPr/>
              <p:nvPr/>
            </p:nvCxnSpPr>
            <p:spPr>
              <a:xfrm>
                <a:off x="6248400" y="2209800"/>
                <a:ext cx="1803400" cy="0"/>
              </a:xfrm>
              <a:prstGeom prst="line">
                <a:avLst/>
              </a:prstGeom>
              <a:ln w="38100" cmpd="sng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58EEAE0-862D-4F7B-9082-34D74C027D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839" t="74649" r="82322" b="8451"/>
              <a:stretch/>
            </p:blipFill>
            <p:spPr>
              <a:xfrm>
                <a:off x="7924800" y="2286000"/>
                <a:ext cx="228600" cy="381000"/>
              </a:xfrm>
              <a:prstGeom prst="rect">
                <a:avLst/>
              </a:prstGeom>
            </p:spPr>
          </p:pic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DE361FB-31D8-4929-A9BD-118A7806B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554" y="3363369"/>
              <a:ext cx="770624" cy="297108"/>
            </a:xfrm>
            <a:prstGeom prst="rect">
              <a:avLst/>
            </a:prstGeom>
          </p:spPr>
        </p:pic>
      </p:grp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D17C9F03-5D91-49F9-B888-1D40FAD76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85" y="1006008"/>
            <a:ext cx="4444915" cy="857249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rgbClr val="000000"/>
                </a:solidFill>
              </a:rPr>
              <a:t>g</a:t>
            </a:r>
            <a:r>
              <a:rPr lang="en-US" dirty="0">
                <a:solidFill>
                  <a:srgbClr val="000000"/>
                </a:solidFill>
              </a:rPr>
              <a:t>  determines spin precession frequency in a magnetic field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DD43E4-D0AB-4495-B1BF-5D87885603AE}"/>
              </a:ext>
            </a:extLst>
          </p:cNvPr>
          <p:cNvSpPr txBox="1"/>
          <p:nvPr/>
        </p:nvSpPr>
        <p:spPr>
          <a:xfrm>
            <a:off x="2765692" y="1829899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>
                <a:solidFill>
                  <a:srgbClr val="2E5286"/>
                </a:solidFill>
              </a:rPr>
              <a:t>Magnetic Moment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07C5EE8-A3C1-4AAD-98D8-A7CE5A7B674B}"/>
              </a:ext>
            </a:extLst>
          </p:cNvPr>
          <p:cNvSpPr txBox="1"/>
          <p:nvPr/>
        </p:nvSpPr>
        <p:spPr>
          <a:xfrm>
            <a:off x="742489" y="1823250"/>
            <a:ext cx="1912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>
                <a:solidFill>
                  <a:srgbClr val="2E5286"/>
                </a:solidFill>
              </a:rPr>
              <a:t>Torque in B-field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4E5E1F4-CE82-4C12-B73F-09A674F0FB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0896" y="2332624"/>
            <a:ext cx="955040" cy="44704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151C453-AC6D-424F-AF7A-3C3358454D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9498" y="2227513"/>
            <a:ext cx="1737360" cy="670560"/>
          </a:xfrm>
          <a:prstGeom prst="rect">
            <a:avLst/>
          </a:prstGeom>
        </p:spPr>
      </p:pic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DAA536D-D9D9-436E-B253-B4B16BF0F11D}"/>
              </a:ext>
            </a:extLst>
          </p:cNvPr>
          <p:cNvSpPr txBox="1">
            <a:spLocks/>
          </p:cNvSpPr>
          <p:nvPr/>
        </p:nvSpPr>
        <p:spPr>
          <a:xfrm>
            <a:off x="6367468" y="3933605"/>
            <a:ext cx="5508171" cy="199146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  <a:latin typeface="+mn-lt"/>
              </a:rPr>
              <a:t>For a pure Dirac spin-½ charged fermion, g is exactly 2</a:t>
            </a:r>
          </a:p>
          <a:p>
            <a:r>
              <a:rPr lang="en-US" dirty="0">
                <a:solidFill>
                  <a:srgbClr val="000000"/>
                </a:solidFill>
                <a:latin typeface="Bahnschrift Light"/>
                <a:ea typeface="+mn-ea"/>
                <a:cs typeface="+mn-cs"/>
              </a:rPr>
              <a:t>Interactions between the muon and </a:t>
            </a:r>
            <a:r>
              <a:rPr lang="en-US" b="1" dirty="0">
                <a:solidFill>
                  <a:srgbClr val="000000"/>
                </a:solidFill>
                <a:latin typeface="Bahnschrift Light"/>
                <a:ea typeface="+mn-ea"/>
                <a:cs typeface="+mn-cs"/>
              </a:rPr>
              <a:t>virtual particles</a:t>
            </a:r>
            <a:r>
              <a:rPr lang="en-US" dirty="0">
                <a:solidFill>
                  <a:srgbClr val="000000"/>
                </a:solidFill>
                <a:latin typeface="Bahnschrift Light"/>
                <a:ea typeface="+mn-ea"/>
                <a:cs typeface="+mn-cs"/>
              </a:rPr>
              <a:t> alter the value: X &amp; Y particles could be SM or new physics</a:t>
            </a:r>
            <a:endParaRPr lang="en-US" dirty="0">
              <a:solidFill>
                <a:srgbClr val="000000"/>
              </a:solidFill>
              <a:latin typeface="+mn-lt"/>
            </a:endParaRPr>
          </a:p>
          <a:p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0B641D96-47E1-4FFC-B7AB-DBAEFAC35957}"/>
              </a:ext>
            </a:extLst>
          </p:cNvPr>
          <p:cNvSpPr txBox="1">
            <a:spLocks/>
          </p:cNvSpPr>
          <p:nvPr/>
        </p:nvSpPr>
        <p:spPr>
          <a:xfrm>
            <a:off x="3368872" y="4599338"/>
            <a:ext cx="5775128" cy="152292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864ADC6-71FD-4104-B42D-D2B67A985333}"/>
              </a:ext>
            </a:extLst>
          </p:cNvPr>
          <p:cNvGrpSpPr/>
          <p:nvPr/>
        </p:nvGrpSpPr>
        <p:grpSpPr>
          <a:xfrm>
            <a:off x="3422000" y="4053835"/>
            <a:ext cx="2706613" cy="1610365"/>
            <a:chOff x="343246" y="4600341"/>
            <a:chExt cx="2706613" cy="1610365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D474E487-54B8-4B94-A97E-5218050DE771}"/>
                </a:ext>
              </a:extLst>
            </p:cNvPr>
            <p:cNvGrpSpPr/>
            <p:nvPr/>
          </p:nvGrpSpPr>
          <p:grpSpPr>
            <a:xfrm>
              <a:off x="1202435" y="4600341"/>
              <a:ext cx="1847424" cy="1610365"/>
              <a:chOff x="3357348" y="1936612"/>
              <a:chExt cx="2586252" cy="2254388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06D5907F-9B6F-4E34-A2BC-5B61506791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57348" y="1936612"/>
                <a:ext cx="2586252" cy="2254388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2D6A3405-EE23-40E7-80CC-2CA4380D83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839" t="74649" r="82322" b="8451"/>
              <a:stretch/>
            </p:blipFill>
            <p:spPr>
              <a:xfrm>
                <a:off x="5638800" y="3657600"/>
                <a:ext cx="228600" cy="381000"/>
              </a:xfrm>
              <a:prstGeom prst="rect">
                <a:avLst/>
              </a:prstGeom>
            </p:spPr>
          </p:pic>
        </p:grp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E4F048FA-7A4F-4DBF-BA55-60BC1C4D3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246" y="4875181"/>
              <a:ext cx="750324" cy="289282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A4109B-CC26-4CBD-9AE8-856E307C4B3F}"/>
              </a:ext>
            </a:extLst>
          </p:cNvPr>
          <p:cNvGrpSpPr/>
          <p:nvPr/>
        </p:nvGrpSpPr>
        <p:grpSpPr>
          <a:xfrm>
            <a:off x="6809425" y="943482"/>
            <a:ext cx="3581849" cy="2783092"/>
            <a:chOff x="8156477" y="1031505"/>
            <a:chExt cx="3581849" cy="278309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2DDA46B-15D8-4240-B440-E87E94945DC6}"/>
                </a:ext>
              </a:extLst>
            </p:cNvPr>
            <p:cNvSpPr txBox="1"/>
            <p:nvPr/>
          </p:nvSpPr>
          <p:spPr>
            <a:xfrm>
              <a:off x="8156477" y="1293132"/>
              <a:ext cx="463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004C97"/>
                  </a:solidFill>
                </a:rPr>
                <a:t>B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7E3DAFA-895F-484E-BA20-F599FD369F0E}"/>
                </a:ext>
              </a:extLst>
            </p:cNvPr>
            <p:cNvGrpSpPr/>
            <p:nvPr/>
          </p:nvGrpSpPr>
          <p:grpSpPr>
            <a:xfrm>
              <a:off x="8226073" y="1031505"/>
              <a:ext cx="3512253" cy="2783092"/>
              <a:chOff x="5284996" y="279055"/>
              <a:chExt cx="3512253" cy="2783092"/>
            </a:xfrm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FF2AFC49-24CD-44EE-9766-FF9A2CE925AF}"/>
                  </a:ext>
                </a:extLst>
              </p:cNvPr>
              <p:cNvCxnSpPr/>
              <p:nvPr/>
            </p:nvCxnSpPr>
            <p:spPr>
              <a:xfrm flipV="1">
                <a:off x="5806683" y="279055"/>
                <a:ext cx="1588" cy="2335550"/>
              </a:xfrm>
              <a:prstGeom prst="straightConnector1">
                <a:avLst/>
              </a:prstGeom>
              <a:ln w="41275" cap="flat" cmpd="sng" algn="ctr">
                <a:solidFill>
                  <a:srgbClr val="004C97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B4296045-59FD-47B8-AD46-8C7F2C5FE4C3}"/>
                  </a:ext>
                </a:extLst>
              </p:cNvPr>
              <p:cNvCxnSpPr/>
              <p:nvPr/>
            </p:nvCxnSpPr>
            <p:spPr>
              <a:xfrm flipV="1">
                <a:off x="7041123" y="282885"/>
                <a:ext cx="1588" cy="2335550"/>
              </a:xfrm>
              <a:prstGeom prst="straightConnector1">
                <a:avLst/>
              </a:prstGeom>
              <a:ln w="41275" cap="flat" cmpd="sng" algn="ctr">
                <a:solidFill>
                  <a:srgbClr val="004C97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774F1739-0E5F-4A90-887D-9A6642E8C6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73975" y="282885"/>
                <a:ext cx="1588" cy="2335550"/>
              </a:xfrm>
              <a:prstGeom prst="straightConnector1">
                <a:avLst/>
              </a:prstGeom>
              <a:ln w="41275" cap="flat" cmpd="sng" algn="ctr">
                <a:solidFill>
                  <a:srgbClr val="004C97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3" name="Picture 42" descr="out.gif">
                <a:extLst>
                  <a:ext uri="{FF2B5EF4-FFF2-40B4-BE49-F238E27FC236}">
                    <a16:creationId xmlns:a16="http://schemas.microsoft.com/office/drawing/2014/main" id="{3F7E35A9-0916-4670-B063-FC9852786A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 flipH="1">
                <a:off x="5284996" y="427957"/>
                <a:ext cx="3512253" cy="2634190"/>
              </a:xfrm>
              <a:prstGeom prst="rect">
                <a:avLst/>
              </a:prstGeom>
            </p:spPr>
          </p:pic>
        </p:grp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A946142D-8415-4254-94F9-22E816B00E1B}"/>
              </a:ext>
            </a:extLst>
          </p:cNvPr>
          <p:cNvSpPr/>
          <p:nvPr/>
        </p:nvSpPr>
        <p:spPr>
          <a:xfrm>
            <a:off x="335554" y="967232"/>
            <a:ext cx="4903196" cy="2092495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9979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CDAB2-4727-496C-BA25-9818F0E93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Measuring muon spin precession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4E692-73BD-4E69-95C1-2DF5FB5C4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365" y="835674"/>
            <a:ext cx="10122972" cy="174468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Number of high energy positrons oscillates as a function of time as muon spin points towards/away from detector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Count positrons above an energy threshold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Counts oscillate at frequency </a:t>
            </a:r>
            <a:r>
              <a:rPr lang="el-GR" sz="1800" dirty="0"/>
              <a:t>ω</a:t>
            </a:r>
            <a:r>
              <a:rPr lang="en-GB" sz="1800" baseline="-25000" dirty="0"/>
              <a:t>a </a:t>
            </a:r>
            <a:r>
              <a:rPr lang="en-GB" sz="1800" dirty="0">
                <a:sym typeface="Wingdings" panose="05000000000000000000" pitchFamily="2" charset="2"/>
              </a:rPr>
              <a:t> extract from time spectrum</a:t>
            </a:r>
            <a:endParaRPr lang="en-GB" sz="1800" baseline="-25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9C5D1-7DE3-44B1-8FEF-90D2F933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708B0B5-D2F2-4330-B774-27F17AF716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713B2F5-CBBA-41BB-8F12-04E1EC4AA18A}"/>
              </a:ext>
            </a:extLst>
          </p:cNvPr>
          <p:cNvGrpSpPr/>
          <p:nvPr/>
        </p:nvGrpSpPr>
        <p:grpSpPr>
          <a:xfrm>
            <a:off x="1921942" y="2460765"/>
            <a:ext cx="8599968" cy="3617219"/>
            <a:chOff x="736827" y="1761564"/>
            <a:chExt cx="7776410" cy="309208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35A41CA-60E5-4680-A252-7D8A50820A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26" b="26"/>
            <a:stretch/>
          </p:blipFill>
          <p:spPr>
            <a:xfrm>
              <a:off x="736827" y="1761564"/>
              <a:ext cx="7776410" cy="297179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C6A6398-9A6D-4BA3-B158-616AFEFA0475}"/>
                </a:ext>
              </a:extLst>
            </p:cNvPr>
            <p:cNvSpPr txBox="1"/>
            <p:nvPr/>
          </p:nvSpPr>
          <p:spPr>
            <a:xfrm>
              <a:off x="2194196" y="4607430"/>
              <a:ext cx="12437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00"/>
                  </a:solidFill>
                  <a:latin typeface="Helvetica" pitchFamily="2" charset="0"/>
                </a:rPr>
                <a:t>Threshold Energy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2A695A6-5900-4AE4-9694-C600369EF906}"/>
                </a:ext>
              </a:extLst>
            </p:cNvPr>
            <p:cNvSpPr txBox="1"/>
            <p:nvPr/>
          </p:nvSpPr>
          <p:spPr>
            <a:xfrm>
              <a:off x="6544308" y="2096681"/>
              <a:ext cx="15514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Helvetica" pitchFamily="2" charset="0"/>
                </a:rPr>
                <a:t>Time Spectrum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2C68EC7-CA84-4435-A15C-04D2FDB17FC1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V="1">
              <a:off x="2816066" y="4416239"/>
              <a:ext cx="0" cy="191191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A949402-C8A3-4CB4-AE8B-0BD6D366FFFC}"/>
                </a:ext>
              </a:extLst>
            </p:cNvPr>
            <p:cNvSpPr/>
            <p:nvPr/>
          </p:nvSpPr>
          <p:spPr>
            <a:xfrm>
              <a:off x="1770558" y="2096713"/>
              <a:ext cx="2358803" cy="1538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E145C53-A55A-4BC9-9718-B7238DA53871}"/>
                </a:ext>
              </a:extLst>
            </p:cNvPr>
            <p:cNvSpPr txBox="1"/>
            <p:nvPr/>
          </p:nvSpPr>
          <p:spPr>
            <a:xfrm>
              <a:off x="2532353" y="2096681"/>
              <a:ext cx="16552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000000"/>
                  </a:solidFill>
                  <a:latin typeface="Helvetica" pitchFamily="2" charset="0"/>
                </a:rPr>
                <a:t>Energy Spectrum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56D3A30-0840-4F37-9CB9-685E10EC5398}"/>
              </a:ext>
            </a:extLst>
          </p:cNvPr>
          <p:cNvSpPr txBox="1"/>
          <p:nvPr/>
        </p:nvSpPr>
        <p:spPr>
          <a:xfrm>
            <a:off x="10068387" y="2689622"/>
            <a:ext cx="1076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000000"/>
                </a:solidFill>
                <a:latin typeface="Helvetica" pitchFamily="2" charset="0"/>
              </a:rPr>
              <a:t>Real Data (Run-3a)</a:t>
            </a:r>
          </a:p>
        </p:txBody>
      </p:sp>
    </p:spTree>
    <p:extLst>
      <p:ext uri="{BB962C8B-B14F-4D97-AF65-F5344CB8AC3E}">
        <p14:creationId xmlns:p14="http://schemas.microsoft.com/office/powerpoint/2010/main" val="31022114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Extracting </a:t>
            </a:r>
            <a:r>
              <a:rPr lang="el-GR" dirty="0"/>
              <a:t>ω</a:t>
            </a:r>
            <a:r>
              <a:rPr lang="en-GB" baseline="-25000" dirty="0"/>
              <a:t>a</a:t>
            </a:r>
            <a:r>
              <a:rPr lang="en-GB" dirty="0"/>
              <a:t>: 5-parameter fit function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D90890B-8948-4AF2-99E8-8678841197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9" y="1642967"/>
            <a:ext cx="5787470" cy="3273877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8DA28514-E463-412C-9981-B6ACE748531D}"/>
              </a:ext>
            </a:extLst>
          </p:cNvPr>
          <p:cNvGrpSpPr/>
          <p:nvPr/>
        </p:nvGrpSpPr>
        <p:grpSpPr>
          <a:xfrm>
            <a:off x="5862110" y="1805880"/>
            <a:ext cx="5786867" cy="2699036"/>
            <a:chOff x="6546715" y="3550152"/>
            <a:chExt cx="4941652" cy="2271547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BFEC94A3-A831-45A6-A841-FD750D7B2D24}"/>
                </a:ext>
              </a:extLst>
            </p:cNvPr>
            <p:cNvSpPr/>
            <p:nvPr/>
          </p:nvSpPr>
          <p:spPr>
            <a:xfrm>
              <a:off x="6546715" y="3845993"/>
              <a:ext cx="4941652" cy="197570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  <a:alpha val="25000"/>
              </a:schemeClr>
            </a:solidFill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EE764D2-3DCD-4991-BFC6-4761161C7CC6}"/>
                </a:ext>
              </a:extLst>
            </p:cNvPr>
            <p:cNvGrpSpPr/>
            <p:nvPr/>
          </p:nvGrpSpPr>
          <p:grpSpPr>
            <a:xfrm>
              <a:off x="6649710" y="4042520"/>
              <a:ext cx="4821213" cy="1718212"/>
              <a:chOff x="5690282" y="3587144"/>
              <a:chExt cx="4821213" cy="171821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3BA1FE7B-D03A-4D67-8E51-E8254FF2AD2D}"/>
                      </a:ext>
                    </a:extLst>
                  </p:cNvPr>
                  <p:cNvSpPr txBox="1"/>
                  <p:nvPr/>
                </p:nvSpPr>
                <p:spPr>
                  <a:xfrm>
                    <a:off x="5788795" y="3587144"/>
                    <a:ext cx="4475785" cy="32286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[1 −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func>
                            <m:func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 ] </m:t>
                          </m:r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3BA1FE7B-D03A-4D67-8E51-E8254FF2AD2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788795" y="3587144"/>
                    <a:ext cx="4475785" cy="32286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8" name="Known to 22 ppb from muonium hyperfine splitting…">
                <a:extLst>
                  <a:ext uri="{FF2B5EF4-FFF2-40B4-BE49-F238E27FC236}">
                    <a16:creationId xmlns:a16="http://schemas.microsoft.com/office/drawing/2014/main" id="{E6A4EF34-B12D-4743-8082-9A4DBFB05699}"/>
                  </a:ext>
                </a:extLst>
              </p:cNvPr>
              <p:cNvSpPr txBox="1"/>
              <p:nvPr/>
            </p:nvSpPr>
            <p:spPr>
              <a:xfrm>
                <a:off x="6901182" y="4318873"/>
                <a:ext cx="1294968" cy="4792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/>
              <a:p>
                <a:pPr algn="ctr">
                  <a:defRPr sz="3000"/>
                </a:pPr>
                <a:r>
                  <a:rPr lang="en-GB" sz="1600" dirty="0">
                    <a:solidFill>
                      <a:srgbClr val="FF33CC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Time-dilated muon lifetime</a:t>
                </a:r>
                <a:endParaRPr kumimoji="0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9" name="Known to 22 ppb from muonium hyperfine splitting…">
                <a:extLst>
                  <a:ext uri="{FF2B5EF4-FFF2-40B4-BE49-F238E27FC236}">
                    <a16:creationId xmlns:a16="http://schemas.microsoft.com/office/drawing/2014/main" id="{49488F5D-5477-4756-A1B5-E5F3378AA20C}"/>
                  </a:ext>
                </a:extLst>
              </p:cNvPr>
              <p:cNvSpPr txBox="1"/>
              <p:nvPr/>
            </p:nvSpPr>
            <p:spPr>
              <a:xfrm>
                <a:off x="7571815" y="4940787"/>
                <a:ext cx="1294968" cy="27198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/>
              <a:p>
                <a:pPr algn="ctr">
                  <a:defRPr sz="3000"/>
                </a:pPr>
                <a:r>
                  <a:rPr lang="en-GB" sz="1600" dirty="0">
                    <a:solidFill>
                      <a:schemeClr val="accent2">
                        <a:lumMod val="7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Asymmetry</a:t>
                </a:r>
                <a:endParaRPr kumimoji="0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0" name="Known to 22 ppb from muonium hyperfine splitting…">
                <a:extLst>
                  <a:ext uri="{FF2B5EF4-FFF2-40B4-BE49-F238E27FC236}">
                    <a16:creationId xmlns:a16="http://schemas.microsoft.com/office/drawing/2014/main" id="{E35E3ACB-833A-413A-9D91-F75A6E218E3D}"/>
                  </a:ext>
                </a:extLst>
              </p:cNvPr>
              <p:cNvSpPr txBox="1"/>
              <p:nvPr/>
            </p:nvSpPr>
            <p:spPr>
              <a:xfrm>
                <a:off x="8416016" y="4318873"/>
                <a:ext cx="1294968" cy="4792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/>
              <a:p>
                <a:pPr algn="ctr">
                  <a:defRPr sz="3000"/>
                </a:pPr>
                <a:r>
                  <a:rPr lang="en-GB" sz="1600" dirty="0">
                    <a:solidFill>
                      <a:schemeClr val="accent4">
                        <a:lumMod val="7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Precession frequency</a:t>
                </a:r>
                <a:endParaRPr kumimoji="0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21" name="Known to 22 ppb from muonium hyperfine splitting…">
                <a:extLst>
                  <a:ext uri="{FF2B5EF4-FFF2-40B4-BE49-F238E27FC236}">
                    <a16:creationId xmlns:a16="http://schemas.microsoft.com/office/drawing/2014/main" id="{7D566CEE-6CF4-4057-A3A2-EFA7003F5E6E}"/>
                  </a:ext>
                </a:extLst>
              </p:cNvPr>
              <p:cNvSpPr txBox="1"/>
              <p:nvPr/>
            </p:nvSpPr>
            <p:spPr>
              <a:xfrm>
                <a:off x="8829056" y="4826152"/>
                <a:ext cx="1682439" cy="4792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/>
              <a:p>
                <a:pPr algn="ctr">
                  <a:defRPr sz="3000"/>
                </a:pPr>
                <a:r>
                  <a:rPr lang="en-GB" sz="1600" dirty="0">
                    <a:solidFill>
                      <a:schemeClr val="accent5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Average spin phase at injection</a:t>
                </a:r>
                <a:endParaRPr kumimoji="0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363A5256-BF55-4859-8C5E-C8A73CFD88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451387" y="3906847"/>
                <a:ext cx="0" cy="428490"/>
              </a:xfrm>
              <a:prstGeom prst="straightConnector1">
                <a:avLst/>
              </a:prstGeom>
              <a:ln>
                <a:solidFill>
                  <a:srgbClr val="F1179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14D21705-727F-4ACD-A423-FBAA209F44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84724" y="3906847"/>
                <a:ext cx="0" cy="946792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B7BBB4D8-267B-4C25-BD37-04A2120341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20783" y="3906847"/>
                <a:ext cx="0" cy="428490"/>
              </a:xfrm>
              <a:prstGeom prst="straightConnector1">
                <a:avLst/>
              </a:prstGeom>
              <a:ln>
                <a:solidFill>
                  <a:schemeClr val="accent4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9D0AC5CC-DC80-4812-82B9-C0BC407BA8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710984" y="3906847"/>
                <a:ext cx="0" cy="946793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Known to 22 ppb from muonium hyperfine splitting…">
                <a:extLst>
                  <a:ext uri="{FF2B5EF4-FFF2-40B4-BE49-F238E27FC236}">
                    <a16:creationId xmlns:a16="http://schemas.microsoft.com/office/drawing/2014/main" id="{603747B8-FE5D-4BC0-857C-95BC4F22DB50}"/>
                  </a:ext>
                </a:extLst>
              </p:cNvPr>
              <p:cNvSpPr txBox="1"/>
              <p:nvPr/>
            </p:nvSpPr>
            <p:spPr>
              <a:xfrm>
                <a:off x="5690282" y="4778057"/>
                <a:ext cx="1294968" cy="4792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/>
              <a:p>
                <a:pPr algn="ctr">
                  <a:defRPr sz="3000"/>
                </a:pPr>
                <a:r>
                  <a:rPr lang="en-GB" sz="1600" dirty="0">
                    <a:solidFill>
                      <a:schemeClr val="bg2">
                        <a:lumMod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Number of e</a:t>
                </a:r>
                <a:r>
                  <a:rPr lang="en-GB" sz="1600" baseline="30000" dirty="0">
                    <a:solidFill>
                      <a:schemeClr val="bg2">
                        <a:lumMod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+ </a:t>
                </a:r>
                <a:r>
                  <a:rPr lang="en-GB" sz="1600" dirty="0">
                    <a:solidFill>
                      <a:schemeClr val="bg2">
                        <a:lumMod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vs time</a:t>
                </a:r>
                <a:endParaRPr kumimoji="0" sz="1600" b="0" i="0" u="none" strike="noStrike" kern="1200" cap="none" spc="0" normalizeH="0" baseline="3000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6DBD8695-157D-4530-930E-C4212C0BAF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41915" y="3951753"/>
                <a:ext cx="0" cy="829860"/>
              </a:xfrm>
              <a:prstGeom prst="straightConnector1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Known to 22 ppb from muonium hyperfine splitting…">
              <a:extLst>
                <a:ext uri="{FF2B5EF4-FFF2-40B4-BE49-F238E27FC236}">
                  <a16:creationId xmlns:a16="http://schemas.microsoft.com/office/drawing/2014/main" id="{E5AB66FF-8285-47B4-87F8-A895FC38F737}"/>
                </a:ext>
              </a:extLst>
            </p:cNvPr>
            <p:cNvSpPr txBox="1"/>
            <p:nvPr/>
          </p:nvSpPr>
          <p:spPr>
            <a:xfrm>
              <a:off x="7664281" y="3550152"/>
              <a:ext cx="2406080" cy="2719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sz="3000"/>
              </a:pPr>
              <a:r>
                <a:rPr lang="en-GB" sz="1600" dirty="0">
                  <a:solidFill>
                    <a:schemeClr val="bg2">
                      <a:lumMod val="25000"/>
                    </a:schemeClr>
                  </a:solidFill>
                  <a:ea typeface="Verdana" panose="020B0604030504040204" pitchFamily="34" charset="0"/>
                </a:rPr>
                <a:t>Five-parameter fit function</a:t>
              </a:r>
              <a:endParaRPr kumimoji="0" sz="1600" b="0" i="0" u="none" strike="noStrike" kern="1200" cap="none" spc="0" normalizeH="0" baseline="3000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ea typeface="Verdana" panose="020B0604030504040204" pitchFamily="34" charset="0"/>
              </a:endParaRPr>
            </a:p>
          </p:txBody>
        </p:sp>
      </p:grp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8E2C57D9-183D-4FEC-9F04-C3FFB29478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6885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35" name="Title 6">
            <a:extLst>
              <a:ext uri="{FF2B5EF4-FFF2-40B4-BE49-F238E27FC236}">
                <a16:creationId xmlns:a16="http://schemas.microsoft.com/office/drawing/2014/main" id="{13001CEE-FF4B-4111-8832-77DE8AA94240}"/>
              </a:ext>
            </a:extLst>
          </p:cNvPr>
          <p:cNvSpPr txBox="1">
            <a:spLocks/>
          </p:cNvSpPr>
          <p:nvPr/>
        </p:nvSpPr>
        <p:spPr>
          <a:xfrm>
            <a:off x="228600" y="251752"/>
            <a:ext cx="8686800" cy="427877"/>
          </a:xfrm>
          <a:prstGeom prst="rect">
            <a:avLst/>
          </a:prstGeom>
          <a:solidFill>
            <a:srgbClr val="013B82"/>
          </a:solidFill>
        </p:spPr>
        <p:txBody>
          <a:bodyPr anchor="ctr">
            <a:normAutofit fontScale="92500" lnSpcReduction="20000"/>
          </a:bodyPr>
          <a:lstStyle>
            <a:lvl1pPr marL="3600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>
                <a:latin typeface="Helvetica" pitchFamily="2" charset="0"/>
              </a:rPr>
              <a:t>Calorimeter Performance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56AD080-537C-414B-A8AF-8C9262254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Fitting the wiggle</a:t>
            </a: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6BB76190-8E96-48CC-83DC-3C44C91FCF7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  <a:ln>
            <a:noFill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fld id="{6F2A0381-4F62-2740-A4B1-0CAF41EACCA6}" type="slidenum">
              <a:rPr lang="en-US" smtClean="0">
                <a:solidFill>
                  <a:srgbClr val="000000"/>
                </a:solidFill>
                <a:latin typeface="Helvetica" pitchFamily="2" charset="0"/>
              </a:rPr>
              <a:pPr/>
              <a:t>32</a:t>
            </a:fld>
            <a:endParaRPr lang="en-US">
              <a:solidFill>
                <a:srgbClr val="000000"/>
              </a:solidFill>
              <a:latin typeface="Helvetica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48901AA-D162-4869-816A-AB43CCA521F2}"/>
              </a:ext>
            </a:extLst>
          </p:cNvPr>
          <p:cNvSpPr/>
          <p:nvPr/>
        </p:nvSpPr>
        <p:spPr>
          <a:xfrm>
            <a:off x="6019800" y="4619557"/>
            <a:ext cx="731520" cy="7315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Helvetica" pitchFamily="2" charset="0"/>
            </a:endParaRPr>
          </a:p>
        </p:txBody>
      </p:sp>
      <p:pic>
        <p:nvPicPr>
          <p:cNvPr id="15" name="ResidualsFFT_5ParNoPileup.pdf" descr="ResidualsFFT_5ParNoPileup.pdf">
            <a:extLst>
              <a:ext uri="{FF2B5EF4-FFF2-40B4-BE49-F238E27FC236}">
                <a16:creationId xmlns:a16="http://schemas.microsoft.com/office/drawing/2014/main" id="{14C6587D-A950-402B-98F7-384FBA476E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89"/>
          <a:stretch>
            <a:fillRect/>
          </a:stretch>
        </p:blipFill>
        <p:spPr>
          <a:xfrm>
            <a:off x="6859999" y="3775948"/>
            <a:ext cx="4110802" cy="2946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ModuloPlot_Fit5_FiveParameterFit.png" descr="ModuloPlot_Fit5_FiveParameterFit.png">
            <a:extLst>
              <a:ext uri="{FF2B5EF4-FFF2-40B4-BE49-F238E27FC236}">
                <a16:creationId xmlns:a16="http://schemas.microsoft.com/office/drawing/2014/main" id="{98D98551-5EBF-4EBE-8DEA-7C1888458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320" y="763285"/>
            <a:ext cx="4165601" cy="3058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4933BD-4B7B-428E-B1DD-48D0E75AFD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5079" y="976063"/>
            <a:ext cx="4116951" cy="1958801"/>
          </a:xfrm>
          <a:prstGeom prst="rect">
            <a:avLst/>
          </a:prstGeom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91A64F5F-53BA-4CFD-85C3-25536E231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3440537"/>
            <a:ext cx="6389915" cy="251479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+mn-lt"/>
              </a:rPr>
              <a:t>Simplest 5-parameter fit function captures exponential decay and the g-2 oscillation only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Not sufficient  large spikes in residuals FFT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Need to measure and account for additional terms in the fit</a:t>
            </a:r>
            <a:endParaRPr lang="en-US" sz="2200" dirty="0">
              <a:solidFill>
                <a:srgbClr val="000000"/>
              </a:solidFill>
              <a:latin typeface="+mn-lt"/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/ndf = 51530/4150">
                <a:extLst>
                  <a:ext uri="{FF2B5EF4-FFF2-40B4-BE49-F238E27FC236}">
                    <a16:creationId xmlns:a16="http://schemas.microsoft.com/office/drawing/2014/main" id="{C55B04D8-594E-4FC0-8FB5-D0FE5350BE5A}"/>
                  </a:ext>
                </a:extLst>
              </p:cNvPr>
              <p:cNvSpPr txBox="1"/>
              <p:nvPr/>
            </p:nvSpPr>
            <p:spPr>
              <a:xfrm>
                <a:off x="8429390" y="622079"/>
                <a:ext cx="2331311" cy="43242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500"/>
                  </a:spcBef>
                  <a:buClr>
                    <a:srgbClr val="000000"/>
                  </a:buClr>
                  <a:defRPr sz="1800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dirty="0"/>
                  <a:t>/</a:t>
                </a:r>
                <a:r>
                  <a:rPr dirty="0" err="1"/>
                  <a:t>ndf</a:t>
                </a:r>
                <a:r>
                  <a:rPr dirty="0"/>
                  <a:t> = 51530/4150</a:t>
                </a:r>
              </a:p>
            </p:txBody>
          </p:sp>
        </mc:Choice>
        <mc:Fallback xmlns="">
          <p:sp>
            <p:nvSpPr>
              <p:cNvPr id="19" name="/ndf = 51530/4150">
                <a:extLst>
                  <a:ext uri="{FF2B5EF4-FFF2-40B4-BE49-F238E27FC236}">
                    <a16:creationId xmlns:a16="http://schemas.microsoft.com/office/drawing/2014/main" id="{C55B04D8-594E-4FC0-8FB5-D0FE5350BE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9390" y="622079"/>
                <a:ext cx="2331311" cy="432426"/>
              </a:xfrm>
              <a:prstGeom prst="rect">
                <a:avLst/>
              </a:prstGeom>
              <a:blipFill>
                <a:blip r:embed="rId5"/>
                <a:stretch>
                  <a:fillRect l="-4188" b="-295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39151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35" name="Title 6">
            <a:extLst>
              <a:ext uri="{FF2B5EF4-FFF2-40B4-BE49-F238E27FC236}">
                <a16:creationId xmlns:a16="http://schemas.microsoft.com/office/drawing/2014/main" id="{13001CEE-FF4B-4111-8832-77DE8AA94240}"/>
              </a:ext>
            </a:extLst>
          </p:cNvPr>
          <p:cNvSpPr txBox="1">
            <a:spLocks/>
          </p:cNvSpPr>
          <p:nvPr/>
        </p:nvSpPr>
        <p:spPr>
          <a:xfrm>
            <a:off x="228600" y="251752"/>
            <a:ext cx="8686800" cy="427877"/>
          </a:xfrm>
          <a:prstGeom prst="rect">
            <a:avLst/>
          </a:prstGeom>
          <a:solidFill>
            <a:srgbClr val="013B82"/>
          </a:solidFill>
        </p:spPr>
        <p:txBody>
          <a:bodyPr anchor="ctr">
            <a:normAutofit fontScale="92500" lnSpcReduction="20000"/>
          </a:bodyPr>
          <a:lstStyle>
            <a:lvl1pPr marL="3600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>
                <a:latin typeface="Helvetica" pitchFamily="2" charset="0"/>
              </a:rPr>
              <a:t>Calorimeter Performance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56AD080-537C-414B-A8AF-8C9262254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Tracking detectors: measuring the muon beam 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AE27E629-3A1B-4278-B807-0165CDC07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438" y="1024242"/>
            <a:ext cx="7190462" cy="2087849"/>
          </a:xfrm>
        </p:spPr>
        <p:txBody>
          <a:bodyPr/>
          <a:lstStyle/>
          <a:p>
            <a:r>
              <a:rPr lang="en-US" sz="2200" dirty="0">
                <a:solidFill>
                  <a:srgbClr val="000000"/>
                </a:solidFill>
                <a:latin typeface="+mn-lt"/>
              </a:rPr>
              <a:t>Straw trackers: two stations located at 180⁰ and 270</a:t>
            </a:r>
            <a:r>
              <a:rPr lang="en-US" sz="2200" dirty="0">
                <a:solidFill>
                  <a:srgbClr val="000000"/>
                </a:solidFill>
              </a:rPr>
              <a:t>⁰</a:t>
            </a:r>
            <a:endParaRPr lang="en-US" sz="2200" dirty="0">
              <a:solidFill>
                <a:srgbClr val="000000"/>
              </a:solidFill>
              <a:latin typeface="+mn-lt"/>
            </a:endParaRPr>
          </a:p>
          <a:p>
            <a:r>
              <a:rPr lang="en-US" sz="2200" dirty="0">
                <a:solidFill>
                  <a:srgbClr val="000000"/>
                </a:solidFill>
                <a:latin typeface="+mn-lt"/>
              </a:rPr>
              <a:t>One station = 8 modules</a:t>
            </a:r>
          </a:p>
          <a:p>
            <a:r>
              <a:rPr lang="en-US" sz="2200" dirty="0">
                <a:solidFill>
                  <a:srgbClr val="000000"/>
                </a:solidFill>
                <a:latin typeface="+mn-lt"/>
              </a:rPr>
              <a:t>One module = 128 Argon-Ethane gas-filled straws</a:t>
            </a:r>
          </a:p>
          <a:p>
            <a:r>
              <a:rPr lang="en-US" sz="2200" dirty="0">
                <a:solidFill>
                  <a:srgbClr val="000000"/>
                </a:solidFill>
                <a:latin typeface="+mn-lt"/>
              </a:rPr>
              <a:t>Fit tracks and extrapolate to muon decay point</a:t>
            </a:r>
          </a:p>
          <a:p>
            <a:endParaRPr lang="en-US" sz="22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0DD7959-22E3-4188-ACE7-BD9BF50C4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9589" y="3353732"/>
            <a:ext cx="3864211" cy="239956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FEC4C72-CF39-4F64-912C-B1381B951C5A}"/>
              </a:ext>
            </a:extLst>
          </p:cNvPr>
          <p:cNvGrpSpPr/>
          <p:nvPr/>
        </p:nvGrpSpPr>
        <p:grpSpPr>
          <a:xfrm>
            <a:off x="7398346" y="861150"/>
            <a:ext cx="4477808" cy="2250941"/>
            <a:chOff x="6087244" y="2207497"/>
            <a:chExt cx="4477808" cy="2250941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DAEE865B-E468-4239-A418-35BAB91FE5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87244" y="2207497"/>
              <a:ext cx="4477808" cy="2250941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6AAB507-6B25-4302-B1DB-B0C2CBDF7E27}"/>
                </a:ext>
              </a:extLst>
            </p:cNvPr>
            <p:cNvSpPr txBox="1"/>
            <p:nvPr/>
          </p:nvSpPr>
          <p:spPr>
            <a:xfrm>
              <a:off x="6463597" y="2357433"/>
              <a:ext cx="22872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0000"/>
                  </a:solidFill>
                  <a:cs typeface="Calibri" panose="020F0502020204030204" pitchFamily="34" charset="0"/>
                </a:rPr>
                <a:t>Tracker Module</a:t>
              </a: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08618BDA-6F3A-46FC-ADD7-D6CB4F36CB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042" y="3381530"/>
            <a:ext cx="6660716" cy="218845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7DC2AFC-0BA2-48E9-A786-AC3B4BB3AF60}"/>
              </a:ext>
            </a:extLst>
          </p:cNvPr>
          <p:cNvCxnSpPr/>
          <p:nvPr/>
        </p:nvCxnSpPr>
        <p:spPr>
          <a:xfrm>
            <a:off x="7563446" y="1803400"/>
            <a:ext cx="0" cy="63500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341BA9E-DE26-4270-88D0-F572D5453781}"/>
              </a:ext>
            </a:extLst>
          </p:cNvPr>
          <p:cNvSpPr txBox="1"/>
          <p:nvPr/>
        </p:nvSpPr>
        <p:spPr>
          <a:xfrm>
            <a:off x="7061200" y="1986620"/>
            <a:ext cx="611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4744E4"/>
                </a:solidFill>
              </a:rPr>
              <a:t>10 cm</a:t>
            </a:r>
          </a:p>
        </p:txBody>
      </p:sp>
    </p:spTree>
    <p:extLst>
      <p:ext uri="{BB962C8B-B14F-4D97-AF65-F5344CB8AC3E}">
        <p14:creationId xmlns:p14="http://schemas.microsoft.com/office/powerpoint/2010/main" val="11114110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35" name="Title 6">
            <a:extLst>
              <a:ext uri="{FF2B5EF4-FFF2-40B4-BE49-F238E27FC236}">
                <a16:creationId xmlns:a16="http://schemas.microsoft.com/office/drawing/2014/main" id="{13001CEE-FF4B-4111-8832-77DE8AA94240}"/>
              </a:ext>
            </a:extLst>
          </p:cNvPr>
          <p:cNvSpPr txBox="1">
            <a:spLocks/>
          </p:cNvSpPr>
          <p:nvPr/>
        </p:nvSpPr>
        <p:spPr>
          <a:xfrm>
            <a:off x="228600" y="251752"/>
            <a:ext cx="8686800" cy="427877"/>
          </a:xfrm>
          <a:prstGeom prst="rect">
            <a:avLst/>
          </a:prstGeom>
          <a:solidFill>
            <a:srgbClr val="013B82"/>
          </a:solidFill>
        </p:spPr>
        <p:txBody>
          <a:bodyPr anchor="ctr">
            <a:normAutofit fontScale="92500" lnSpcReduction="20000"/>
          </a:bodyPr>
          <a:lstStyle>
            <a:lvl1pPr marL="3600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>
                <a:latin typeface="Helvetica" pitchFamily="2" charset="0"/>
              </a:rPr>
              <a:t>Calorimeter Performance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56AD080-537C-414B-A8AF-8C9262254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Tracker measurement of the muon beam</a:t>
            </a: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6BB76190-8E96-48CC-83DC-3C44C91FCF7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  <a:ln>
            <a:noFill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fld id="{6F2A0381-4F62-2740-A4B1-0CAF41EACCA6}" type="slidenum">
              <a:rPr lang="en-US" smtClean="0">
                <a:solidFill>
                  <a:srgbClr val="000000"/>
                </a:solidFill>
                <a:latin typeface="Helvetica" pitchFamily="2" charset="0"/>
              </a:rPr>
              <a:pPr/>
              <a:t>34</a:t>
            </a:fld>
            <a:endParaRPr lang="en-US">
              <a:solidFill>
                <a:srgbClr val="000000"/>
              </a:solidFill>
              <a:latin typeface="Helvetica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48901AA-D162-4869-816A-AB43CCA521F2}"/>
              </a:ext>
            </a:extLst>
          </p:cNvPr>
          <p:cNvSpPr/>
          <p:nvPr/>
        </p:nvSpPr>
        <p:spPr>
          <a:xfrm>
            <a:off x="6019800" y="4619557"/>
            <a:ext cx="731520" cy="7315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Helvetica" pitchFamily="2" charset="0"/>
            </a:endParaRP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EE954109-6008-4FB3-8C0B-AD8DE6353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545" y="4667114"/>
            <a:ext cx="11332755" cy="141673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The mean and width of the muon beam distribution varies as a function of time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Average radial and vertical position vary around the ring </a:t>
            </a:r>
            <a:r>
              <a:rPr lang="en-US" sz="18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 measure at two locations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Frequency of beam oscillations must be measured </a:t>
            </a:r>
            <a:r>
              <a:rPr lang="en-US" sz="1800" dirty="0">
                <a:solidFill>
                  <a:srgbClr val="000000"/>
                </a:solidFill>
                <a:sym typeface="Wingdings" panose="05000000000000000000" pitchFamily="2" charset="2"/>
              </a:rPr>
              <a:t> affects </a:t>
            </a:r>
            <a:r>
              <a:rPr lang="el-GR" sz="1800" dirty="0">
                <a:solidFill>
                  <a:srgbClr val="000000"/>
                </a:solidFill>
                <a:sym typeface="Wingdings" panose="05000000000000000000" pitchFamily="2" charset="2"/>
              </a:rPr>
              <a:t>ω</a:t>
            </a:r>
            <a:r>
              <a:rPr lang="en-GB" sz="1800" baseline="-25000" dirty="0">
                <a:solidFill>
                  <a:srgbClr val="000000"/>
                </a:solidFill>
                <a:sym typeface="Wingdings" panose="05000000000000000000" pitchFamily="2" charset="2"/>
              </a:rPr>
              <a:t>a</a:t>
            </a:r>
            <a:r>
              <a:rPr lang="en-GB" sz="1800" dirty="0">
                <a:solidFill>
                  <a:srgbClr val="000000"/>
                </a:solidFill>
                <a:sym typeface="Wingdings" panose="05000000000000000000" pitchFamily="2" charset="2"/>
              </a:rPr>
              <a:t> measurement</a:t>
            </a:r>
            <a:endParaRPr lang="en-US" sz="1800" baseline="-25000" dirty="0">
              <a:solidFill>
                <a:srgbClr val="000000"/>
              </a:solidFill>
            </a:endParaRPr>
          </a:p>
        </p:txBody>
      </p:sp>
      <p:pic>
        <p:nvPicPr>
          <p:cNvPr id="10" name="Grafik 12">
            <a:extLst>
              <a:ext uri="{FF2B5EF4-FFF2-40B4-BE49-F238E27FC236}">
                <a16:creationId xmlns:a16="http://schemas.microsoft.com/office/drawing/2014/main" id="{158F3E81-0E82-4485-99FC-5B62FF4608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11807" y="821712"/>
            <a:ext cx="7568386" cy="352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6733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oduloPlot_Fit5_FullFunctionFit.png" descr="ModuloPlot_Fit5_FullFunctionFit.png">
            <a:extLst>
              <a:ext uri="{FF2B5EF4-FFF2-40B4-BE49-F238E27FC236}">
                <a16:creationId xmlns:a16="http://schemas.microsoft.com/office/drawing/2014/main" id="{934A5A51-DF9F-4F85-97C4-AC83AD2B4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4245" y="756996"/>
            <a:ext cx="4165600" cy="3058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35" name="Title 6">
            <a:extLst>
              <a:ext uri="{FF2B5EF4-FFF2-40B4-BE49-F238E27FC236}">
                <a16:creationId xmlns:a16="http://schemas.microsoft.com/office/drawing/2014/main" id="{13001CEE-FF4B-4111-8832-77DE8AA94240}"/>
              </a:ext>
            </a:extLst>
          </p:cNvPr>
          <p:cNvSpPr txBox="1">
            <a:spLocks/>
          </p:cNvSpPr>
          <p:nvPr/>
        </p:nvSpPr>
        <p:spPr>
          <a:xfrm>
            <a:off x="228600" y="251752"/>
            <a:ext cx="8686800" cy="427877"/>
          </a:xfrm>
          <a:prstGeom prst="rect">
            <a:avLst/>
          </a:prstGeom>
          <a:solidFill>
            <a:srgbClr val="013B82"/>
          </a:solidFill>
        </p:spPr>
        <p:txBody>
          <a:bodyPr anchor="ctr">
            <a:normAutofit fontScale="92500" lnSpcReduction="20000"/>
          </a:bodyPr>
          <a:lstStyle>
            <a:lvl1pPr marL="3600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1"/>
                </a:solidFill>
                <a:latin typeface="Bahnschrift Light" panose="020B0502040204020203" pitchFamily="34" charset="0"/>
                <a:ea typeface="Verdana" panose="020B060403050404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>
                <a:latin typeface="Helvetica" pitchFamily="2" charset="0"/>
              </a:rPr>
              <a:t>Calorimeter Performance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56AD080-537C-414B-A8AF-8C9262254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Fitting the wiggle</a:t>
            </a: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6BB76190-8E96-48CC-83DC-3C44C91FCF7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0" cy="0"/>
          </a:xfrm>
          <a:ln>
            <a:noFill/>
          </a:ln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fld id="{6F2A0381-4F62-2740-A4B1-0CAF41EACCA6}" type="slidenum">
              <a:rPr lang="en-US" smtClean="0">
                <a:solidFill>
                  <a:srgbClr val="000000"/>
                </a:solidFill>
                <a:latin typeface="Helvetica" pitchFamily="2" charset="0"/>
              </a:rPr>
              <a:pPr/>
              <a:t>35</a:t>
            </a:fld>
            <a:endParaRPr lang="en-US">
              <a:solidFill>
                <a:srgbClr val="000000"/>
              </a:solidFill>
              <a:latin typeface="Helvetica" pitchFamily="2" charset="0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48901AA-D162-4869-816A-AB43CCA521F2}"/>
              </a:ext>
            </a:extLst>
          </p:cNvPr>
          <p:cNvSpPr/>
          <p:nvPr/>
        </p:nvSpPr>
        <p:spPr>
          <a:xfrm>
            <a:off x="6019800" y="4619557"/>
            <a:ext cx="731520" cy="731520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Helvetica" pitchFamily="2" charset="0"/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91A64F5F-53BA-4CFD-85C3-25536E2318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607" y="4676032"/>
            <a:ext cx="6750593" cy="193021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Accounting fully for all the beam oscillations shifts </a:t>
            </a:r>
            <a:r>
              <a:rPr lang="el-GR" sz="22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ω</a:t>
            </a:r>
            <a:r>
              <a:rPr lang="en-GB" sz="2200" baseline="-250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a</a:t>
            </a:r>
            <a:r>
              <a:rPr lang="en-GB" sz="22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 by 1.6 ppm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Final fit function has 27 fit parameters</a:t>
            </a:r>
            <a:endParaRPr lang="en-US" sz="2200" dirty="0">
              <a:solidFill>
                <a:srgbClr val="000000"/>
              </a:solidFill>
              <a:latin typeface="+mn-lt"/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8 different analysis teams, 19 separate analyses</a:t>
            </a:r>
            <a:endParaRPr lang="en-GB" sz="2200" dirty="0">
              <a:solidFill>
                <a:srgbClr val="000000"/>
              </a:solidFill>
              <a:latin typeface="+mn-lt"/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/ndf = 51530/4150">
                <a:extLst>
                  <a:ext uri="{FF2B5EF4-FFF2-40B4-BE49-F238E27FC236}">
                    <a16:creationId xmlns:a16="http://schemas.microsoft.com/office/drawing/2014/main" id="{35A08917-7CAB-4669-9652-8953E5945879}"/>
                  </a:ext>
                </a:extLst>
              </p:cNvPr>
              <p:cNvSpPr txBox="1"/>
              <p:nvPr/>
            </p:nvSpPr>
            <p:spPr>
              <a:xfrm>
                <a:off x="8429390" y="622079"/>
                <a:ext cx="2331311" cy="43242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500"/>
                  </a:spcBef>
                  <a:buClr>
                    <a:srgbClr val="000000"/>
                  </a:buClr>
                  <a:defRPr sz="1800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sz="21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dirty="0"/>
                  <a:t>/</a:t>
                </a:r>
                <a:r>
                  <a:rPr dirty="0" err="1"/>
                  <a:t>ndf</a:t>
                </a:r>
                <a:r>
                  <a:rPr dirty="0"/>
                  <a:t> = </a:t>
                </a:r>
                <a:r>
                  <a:rPr lang="en-GB" dirty="0"/>
                  <a:t>4086</a:t>
                </a:r>
                <a:r>
                  <a:rPr dirty="0"/>
                  <a:t>/41</a:t>
                </a:r>
                <a:r>
                  <a:rPr lang="en-GB" dirty="0"/>
                  <a:t>38</a:t>
                </a:r>
                <a:endParaRPr dirty="0"/>
              </a:p>
            </p:txBody>
          </p:sp>
        </mc:Choice>
        <mc:Fallback xmlns="">
          <p:sp>
            <p:nvSpPr>
              <p:cNvPr id="13" name="/ndf = 51530/4150">
                <a:extLst>
                  <a:ext uri="{FF2B5EF4-FFF2-40B4-BE49-F238E27FC236}">
                    <a16:creationId xmlns:a16="http://schemas.microsoft.com/office/drawing/2014/main" id="{35A08917-7CAB-4669-9652-8953E5945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9390" y="622079"/>
                <a:ext cx="2331311" cy="432426"/>
              </a:xfrm>
              <a:prstGeom prst="rect">
                <a:avLst/>
              </a:prstGeom>
              <a:blipFill>
                <a:blip r:embed="rId3"/>
                <a:stretch>
                  <a:fillRect l="-4188" b="-295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un 3a">
            <a:extLst>
              <a:ext uri="{FF2B5EF4-FFF2-40B4-BE49-F238E27FC236}">
                <a16:creationId xmlns:a16="http://schemas.microsoft.com/office/drawing/2014/main" id="{26359D4F-B431-410F-9415-CD482F93295F}"/>
              </a:ext>
            </a:extLst>
          </p:cNvPr>
          <p:cNvSpPr txBox="1"/>
          <p:nvPr/>
        </p:nvSpPr>
        <p:spPr>
          <a:xfrm>
            <a:off x="9870880" y="4104973"/>
            <a:ext cx="518757" cy="1747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numCol="1" anchor="t">
            <a:noAutofit/>
          </a:bodyPr>
          <a:lstStyle>
            <a:lvl1pPr>
              <a:defRPr sz="1200"/>
            </a:lvl1pPr>
          </a:lstStyle>
          <a:p>
            <a:r>
              <a:t>Run 3a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F12E04-0731-4684-A1A1-20A56D71DB2B}"/>
              </a:ext>
            </a:extLst>
          </p:cNvPr>
          <p:cNvGrpSpPr/>
          <p:nvPr/>
        </p:nvGrpSpPr>
        <p:grpSpPr>
          <a:xfrm>
            <a:off x="7061200" y="3766452"/>
            <a:ext cx="4114802" cy="3091548"/>
            <a:chOff x="6802118" y="3744189"/>
            <a:chExt cx="4114802" cy="3091548"/>
          </a:xfrm>
        </p:grpSpPr>
        <p:pic>
          <p:nvPicPr>
            <p:cNvPr id="21" name="ResidualsFFT_5ParNoPileup_FullFit.pdf" descr="ResidualsFFT_5ParNoPileup_FullFit.pdf">
              <a:extLst>
                <a:ext uri="{FF2B5EF4-FFF2-40B4-BE49-F238E27FC236}">
                  <a16:creationId xmlns:a16="http://schemas.microsoft.com/office/drawing/2014/main" id="{66021B46-BFC4-42AD-B792-CED47FA31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02118" y="3744189"/>
              <a:ext cx="4114802" cy="309154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" name="Simple Fit Function">
              <a:extLst>
                <a:ext uri="{FF2B5EF4-FFF2-40B4-BE49-F238E27FC236}">
                  <a16:creationId xmlns:a16="http://schemas.microsoft.com/office/drawing/2014/main" id="{AD4527A5-D548-48E7-A363-05A75556C650}"/>
                </a:ext>
              </a:extLst>
            </p:cNvPr>
            <p:cNvSpPr txBox="1"/>
            <p:nvPr/>
          </p:nvSpPr>
          <p:spPr>
            <a:xfrm>
              <a:off x="8340032" y="4698599"/>
              <a:ext cx="2084001" cy="1827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>
                <a:defRPr>
                  <a:solidFill>
                    <a:srgbClr val="2E2DA6"/>
                  </a:solidFill>
                </a:defRPr>
              </a:lvl1pPr>
            </a:lstStyle>
            <a:p>
              <a:r>
                <a:rPr dirty="0"/>
                <a:t>Simple Fit Function</a:t>
              </a:r>
            </a:p>
          </p:txBody>
        </p:sp>
        <p:sp>
          <p:nvSpPr>
            <p:cNvPr id="24" name="Full Fit Function">
              <a:extLst>
                <a:ext uri="{FF2B5EF4-FFF2-40B4-BE49-F238E27FC236}">
                  <a16:creationId xmlns:a16="http://schemas.microsoft.com/office/drawing/2014/main" id="{9B443C59-A42A-426C-BB91-6C651509EB59}"/>
                </a:ext>
              </a:extLst>
            </p:cNvPr>
            <p:cNvSpPr txBox="1"/>
            <p:nvPr/>
          </p:nvSpPr>
          <p:spPr>
            <a:xfrm>
              <a:off x="8366056" y="4974014"/>
              <a:ext cx="2084001" cy="253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>
                <a:defRPr>
                  <a:solidFill>
                    <a:srgbClr val="CB3E46"/>
                  </a:solidFill>
                </a:defRPr>
              </a:lvl1pPr>
            </a:lstStyle>
            <a:p>
              <a:r>
                <a:rPr dirty="0"/>
                <a:t>Full Fit Function</a:t>
              </a: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FD03C694-0AF0-4849-A397-71F44CFB49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607" y="1250315"/>
            <a:ext cx="6193540" cy="3128370"/>
          </a:xfrm>
          <a:prstGeom prst="rect">
            <a:avLst/>
          </a:prstGeom>
          <a:ln w="38100"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31882957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B47BC77F-AB56-410E-9E3E-3CBF16A56177}"/>
              </a:ext>
            </a:extLst>
          </p:cNvPr>
          <p:cNvSpPr txBox="1">
            <a:spLocks/>
          </p:cNvSpPr>
          <p:nvPr/>
        </p:nvSpPr>
        <p:spPr>
          <a:xfrm>
            <a:off x="323071" y="2417480"/>
            <a:ext cx="8068605" cy="700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15D64D-F407-46D9-9849-C9ACE707D6FE}"/>
              </a:ext>
            </a:extLst>
          </p:cNvPr>
          <p:cNvSpPr txBox="1"/>
          <p:nvPr/>
        </p:nvSpPr>
        <p:spPr>
          <a:xfrm>
            <a:off x="2902998" y="2201662"/>
            <a:ext cx="6871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Extracting a</a:t>
            </a:r>
            <a:r>
              <a:rPr lang="el-GR" sz="5400" baseline="-25000" dirty="0"/>
              <a:t>μ</a:t>
            </a:r>
            <a:endParaRPr lang="en-GB" sz="5400" baseline="-25000" dirty="0"/>
          </a:p>
        </p:txBody>
      </p:sp>
    </p:spTree>
    <p:extLst>
      <p:ext uri="{BB962C8B-B14F-4D97-AF65-F5344CB8AC3E}">
        <p14:creationId xmlns:p14="http://schemas.microsoft.com/office/powerpoint/2010/main" val="27577212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Relativistic expression for </a:t>
            </a:r>
            <a:r>
              <a:rPr lang="el-GR" dirty="0"/>
              <a:t>ω</a:t>
            </a:r>
            <a:r>
              <a:rPr lang="en-GB" baseline="-25000" dirty="0"/>
              <a:t>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B08AECB6-D7E8-4E8D-8733-D558D8D15243}"/>
              </a:ext>
            </a:extLst>
          </p:cNvPr>
          <p:cNvSpPr/>
          <p:nvPr/>
        </p:nvSpPr>
        <p:spPr>
          <a:xfrm>
            <a:off x="2781300" y="977835"/>
            <a:ext cx="837732" cy="1289115"/>
          </a:xfrm>
          <a:prstGeom prst="roundRect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3FF2902-DA87-4FA2-9387-B7299F55DCB8}"/>
              </a:ext>
            </a:extLst>
          </p:cNvPr>
          <p:cNvSpPr/>
          <p:nvPr/>
        </p:nvSpPr>
        <p:spPr>
          <a:xfrm>
            <a:off x="3829050" y="977835"/>
            <a:ext cx="3105150" cy="1289115"/>
          </a:xfrm>
          <a:prstGeom prst="roundRect">
            <a:avLst/>
          </a:prstGeom>
          <a:solidFill>
            <a:schemeClr val="bg2">
              <a:lumMod val="75000"/>
              <a:alpha val="25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9CD4B01-7578-468D-B361-C73D3620ED99}"/>
              </a:ext>
            </a:extLst>
          </p:cNvPr>
          <p:cNvSpPr/>
          <p:nvPr/>
        </p:nvSpPr>
        <p:spPr>
          <a:xfrm>
            <a:off x="7248777" y="955872"/>
            <a:ext cx="3381629" cy="1289115"/>
          </a:xfrm>
          <a:prstGeom prst="roundRect">
            <a:avLst/>
          </a:prstGeom>
          <a:solidFill>
            <a:schemeClr val="accent6">
              <a:lumMod val="75000"/>
              <a:alpha val="25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69C3F184-5960-4DF2-9DA6-601761FB6C0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419" y="1094896"/>
            <a:ext cx="9525988" cy="101106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552E87-754C-4C3D-A812-588742B9BB42}"/>
              </a:ext>
            </a:extLst>
          </p:cNvPr>
          <p:cNvSpPr txBox="1"/>
          <p:nvPr/>
        </p:nvSpPr>
        <p:spPr>
          <a:xfrm>
            <a:off x="838200" y="2598074"/>
            <a:ext cx="2204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Non-relativistic limit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2B84F8-17C0-48AA-A72D-565C49D1FB66}"/>
              </a:ext>
            </a:extLst>
          </p:cNvPr>
          <p:cNvSpPr txBox="1"/>
          <p:nvPr/>
        </p:nvSpPr>
        <p:spPr>
          <a:xfrm>
            <a:off x="3995215" y="2556169"/>
            <a:ext cx="27728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Motion non-perpendicular to B-field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Cyclotron motion assumes motion perpendicular to B-field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0169A4-1174-49BE-B972-CBCD8D59527C}"/>
              </a:ext>
            </a:extLst>
          </p:cNvPr>
          <p:cNvSpPr txBox="1"/>
          <p:nvPr/>
        </p:nvSpPr>
        <p:spPr>
          <a:xfrm>
            <a:off x="7224655" y="2607539"/>
            <a:ext cx="41050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Relativistic motional magnetic field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Proportional to electric field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Disappears for “magic” </a:t>
            </a:r>
            <a:r>
              <a:rPr lang="el-GR" dirty="0"/>
              <a:t>γ</a:t>
            </a:r>
            <a:r>
              <a:rPr lang="en-GB" dirty="0"/>
              <a:t> = 29.3 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 magic momentum 3.09 GeV / c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81698A-761D-4D6E-A8E7-5EC28EE591EB}"/>
              </a:ext>
            </a:extLst>
          </p:cNvPr>
          <p:cNvSpPr txBox="1"/>
          <p:nvPr/>
        </p:nvSpPr>
        <p:spPr>
          <a:xfrm>
            <a:off x="749313" y="4886465"/>
            <a:ext cx="85527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Not all muons are at the ‘magic’ momentum of 3.1 GeV 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>
                <a:solidFill>
                  <a:srgbClr val="4744E4"/>
                </a:solidFill>
              </a:rPr>
              <a:t>Vertical momentum component aligned with B field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315031-7A5C-4594-8A79-3334E35B3A29}"/>
              </a:ext>
            </a:extLst>
          </p:cNvPr>
          <p:cNvSpPr txBox="1"/>
          <p:nvPr/>
        </p:nvSpPr>
        <p:spPr>
          <a:xfrm>
            <a:off x="7605895" y="4781155"/>
            <a:ext cx="1361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E-field correction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9CE297-7749-4B2D-BD09-C0E5C44193B7}"/>
              </a:ext>
            </a:extLst>
          </p:cNvPr>
          <p:cNvSpPr txBox="1"/>
          <p:nvPr/>
        </p:nvSpPr>
        <p:spPr>
          <a:xfrm>
            <a:off x="7605895" y="5459489"/>
            <a:ext cx="1320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3366FF"/>
                </a:solidFill>
              </a:rPr>
              <a:t>Pitch correction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3F4E262-C568-480F-88A5-D517D8ECC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0161" y="4756720"/>
            <a:ext cx="1092200" cy="609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BFAD3EB-AF0A-43F8-9455-209A3AFD21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6427" y="5521239"/>
            <a:ext cx="1016000" cy="6096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7AF8964-B49A-4B05-861F-961DE23911FD}"/>
              </a:ext>
            </a:extLst>
          </p:cNvPr>
          <p:cNvCxnSpPr/>
          <p:nvPr/>
        </p:nvCxnSpPr>
        <p:spPr>
          <a:xfrm flipV="1">
            <a:off x="2451100" y="2244987"/>
            <a:ext cx="457200" cy="353087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7A38885-0668-4DF2-821B-638587CF3DCD}"/>
              </a:ext>
            </a:extLst>
          </p:cNvPr>
          <p:cNvCxnSpPr/>
          <p:nvPr/>
        </p:nvCxnSpPr>
        <p:spPr>
          <a:xfrm flipV="1">
            <a:off x="4984419" y="2244987"/>
            <a:ext cx="457200" cy="353087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48ED68E-ACB8-4C57-9321-9DDC3E045182}"/>
              </a:ext>
            </a:extLst>
          </p:cNvPr>
          <p:cNvCxnSpPr/>
          <p:nvPr/>
        </p:nvCxnSpPr>
        <p:spPr>
          <a:xfrm flipV="1">
            <a:off x="8819967" y="2234421"/>
            <a:ext cx="457200" cy="353087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4183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“Never measure anything but frequency…”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Known to 22 ppb from muonium hyperfine splitting…">
            <a:extLst>
              <a:ext uri="{FF2B5EF4-FFF2-40B4-BE49-F238E27FC236}">
                <a16:creationId xmlns:a16="http://schemas.microsoft.com/office/drawing/2014/main" id="{167C30E8-9D30-4FDB-839E-44BB23B0B57B}"/>
              </a:ext>
            </a:extLst>
          </p:cNvPr>
          <p:cNvSpPr txBox="1"/>
          <p:nvPr/>
        </p:nvSpPr>
        <p:spPr>
          <a:xfrm>
            <a:off x="7936082" y="4562552"/>
            <a:ext cx="4092236" cy="13260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algn="r">
              <a:lnSpc>
                <a:spcPct val="150000"/>
              </a:lnSpc>
              <a:defRPr sz="3000"/>
            </a:pPr>
            <a:r>
              <a:rPr lang="en-GB" sz="1400" dirty="0">
                <a:solidFill>
                  <a:srgbClr val="FF33CC"/>
                </a:solidFill>
                <a:ea typeface="Verdana" panose="020B0604030504040204" pitchFamily="34" charset="0"/>
              </a:rPr>
              <a:t>Phys. Rev. A </a:t>
            </a:r>
            <a:r>
              <a:rPr lang="en-GB" sz="1400" b="1" dirty="0">
                <a:solidFill>
                  <a:srgbClr val="FF33CC"/>
                </a:solidFill>
                <a:ea typeface="Verdana" panose="020B0604030504040204" pitchFamily="34" charset="0"/>
              </a:rPr>
              <a:t>83</a:t>
            </a:r>
            <a:r>
              <a:rPr lang="en-GB" sz="1400" dirty="0">
                <a:solidFill>
                  <a:srgbClr val="FF33CC"/>
                </a:solidFill>
                <a:ea typeface="Verdana" panose="020B0604030504040204" pitchFamily="34" charset="0"/>
              </a:rPr>
              <a:t>, 052122 (2011)</a:t>
            </a:r>
            <a:endParaRPr lang="en-GB" sz="1400" dirty="0">
              <a:solidFill>
                <a:srgbClr val="000000"/>
              </a:solidFill>
              <a:ea typeface="Verdana" panose="020B0604030504040204" pitchFamily="34" charset="0"/>
            </a:endParaRPr>
          </a:p>
          <a:p>
            <a:pPr algn="r">
              <a:lnSpc>
                <a:spcPct val="150000"/>
              </a:lnSpc>
              <a:defRPr sz="3000"/>
            </a:pPr>
            <a:r>
              <a:rPr lang="en-GB" sz="1400" dirty="0" err="1">
                <a:solidFill>
                  <a:schemeClr val="accent1"/>
                </a:solidFill>
                <a:ea typeface="Verdana" panose="020B0604030504040204" pitchFamily="34" charset="0"/>
              </a:rPr>
              <a:t>Metrologia</a:t>
            </a:r>
            <a:r>
              <a:rPr lang="en-GB" sz="1400" dirty="0">
                <a:solidFill>
                  <a:schemeClr val="accent1"/>
                </a:solidFill>
                <a:ea typeface="Verdana" panose="020B0604030504040204" pitchFamily="34" charset="0"/>
              </a:rPr>
              <a:t> </a:t>
            </a:r>
            <a:r>
              <a:rPr lang="en-GB" sz="1400" b="1" dirty="0">
                <a:solidFill>
                  <a:schemeClr val="accent1"/>
                </a:solidFill>
                <a:ea typeface="Verdana" panose="020B0604030504040204" pitchFamily="34" charset="0"/>
              </a:rPr>
              <a:t>13</a:t>
            </a:r>
            <a:r>
              <a:rPr lang="en-GB" sz="1400" dirty="0">
                <a:solidFill>
                  <a:schemeClr val="accent1"/>
                </a:solidFill>
                <a:ea typeface="Verdana" panose="020B0604030504040204" pitchFamily="34" charset="0"/>
              </a:rPr>
              <a:t>, 179 (1977)</a:t>
            </a:r>
            <a:endParaRPr lang="da-DK" sz="1400" dirty="0">
              <a:solidFill>
                <a:srgbClr val="000000"/>
              </a:solidFill>
              <a:ea typeface="Verdana" panose="020B0604030504040204" pitchFamily="34" charset="0"/>
            </a:endParaRPr>
          </a:p>
          <a:p>
            <a:pPr algn="r">
              <a:lnSpc>
                <a:spcPct val="150000"/>
              </a:lnSpc>
              <a:defRPr sz="3000"/>
            </a:pPr>
            <a:r>
              <a:rPr lang="da-DK" sz="1400" dirty="0">
                <a:solidFill>
                  <a:srgbClr val="FF0000"/>
                </a:solidFill>
                <a:ea typeface="Verdana" panose="020B0604030504040204" pitchFamily="34" charset="0"/>
              </a:rPr>
              <a:t>Rev. Mod. Phys. </a:t>
            </a:r>
            <a:r>
              <a:rPr lang="da-DK" sz="1400" b="1" dirty="0">
                <a:solidFill>
                  <a:srgbClr val="FF0000"/>
                </a:solidFill>
                <a:ea typeface="Verdana" panose="020B0604030504040204" pitchFamily="34" charset="0"/>
              </a:rPr>
              <a:t>88 </a:t>
            </a:r>
            <a:r>
              <a:rPr lang="da-DK" sz="1400" dirty="0">
                <a:solidFill>
                  <a:srgbClr val="FF0000"/>
                </a:solidFill>
                <a:ea typeface="Verdana" panose="020B0604030504040204" pitchFamily="34" charset="0"/>
              </a:rPr>
              <a:t>035009 (2016)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Verdana" panose="020B0604030504040204" pitchFamily="34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ea typeface="Verdana" panose="020B0604030504040204" pitchFamily="34" charset="0"/>
              </a:rPr>
              <a:t>Phys. Rev. Lett. </a:t>
            </a:r>
            <a:r>
              <a:rPr kumimoji="0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ea typeface="Verdana" panose="020B0604030504040204" pitchFamily="34" charset="0"/>
              </a:rPr>
              <a:t>82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ea typeface="Verdana" panose="020B0604030504040204" pitchFamily="34" charset="0"/>
              </a:rPr>
              <a:t>, 711 (1999)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B47BC77F-AB56-410E-9E3E-3CBF16A56177}"/>
              </a:ext>
            </a:extLst>
          </p:cNvPr>
          <p:cNvSpPr txBox="1">
            <a:spLocks/>
          </p:cNvSpPr>
          <p:nvPr/>
        </p:nvSpPr>
        <p:spPr>
          <a:xfrm>
            <a:off x="323071" y="2417480"/>
            <a:ext cx="8068605" cy="700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99C2E3-A56D-4184-AF1E-E97342BC50B1}"/>
              </a:ext>
            </a:extLst>
          </p:cNvPr>
          <p:cNvGrpSpPr/>
          <p:nvPr/>
        </p:nvGrpSpPr>
        <p:grpSpPr>
          <a:xfrm>
            <a:off x="323071" y="2380869"/>
            <a:ext cx="10675800" cy="3524805"/>
            <a:chOff x="275392" y="2751780"/>
            <a:chExt cx="10675800" cy="3524805"/>
          </a:xfrm>
        </p:grpSpPr>
        <p:sp>
          <p:nvSpPr>
            <p:cNvPr id="8" name="Speech Bubble: Rectangle with Corners Rounded 7">
              <a:extLst>
                <a:ext uri="{FF2B5EF4-FFF2-40B4-BE49-F238E27FC236}">
                  <a16:creationId xmlns:a16="http://schemas.microsoft.com/office/drawing/2014/main" id="{1A6618A4-7DED-4116-A04E-BDCF64A2F407}"/>
                </a:ext>
              </a:extLst>
            </p:cNvPr>
            <p:cNvSpPr/>
            <p:nvPr/>
          </p:nvSpPr>
          <p:spPr>
            <a:xfrm>
              <a:off x="275392" y="4950516"/>
              <a:ext cx="7263543" cy="1326069"/>
            </a:xfrm>
            <a:prstGeom prst="wedgeRoundRectCallout">
              <a:avLst>
                <a:gd name="adj1" fmla="val -3901"/>
                <a:gd name="adj2" fmla="val -74954"/>
                <a:gd name="adj3" fmla="val 16667"/>
              </a:avLst>
            </a:prstGeom>
            <a:solidFill>
              <a:schemeClr val="bg2">
                <a:alpha val="25000"/>
              </a:schemeClr>
            </a:solidFill>
            <a:ln w="38100">
              <a:solidFill>
                <a:srgbClr val="F117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9A6A610-1149-439A-A9A2-B7FA3ECBC5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8982" y="2751780"/>
              <a:ext cx="8632210" cy="1836307"/>
            </a:xfrm>
            <a:prstGeom prst="rect">
              <a:avLst/>
            </a:prstGeom>
          </p:spPr>
        </p:pic>
        <p:sp>
          <p:nvSpPr>
            <p:cNvPr id="33" name="Content Placeholder 2">
              <a:extLst>
                <a:ext uri="{FF2B5EF4-FFF2-40B4-BE49-F238E27FC236}">
                  <a16:creationId xmlns:a16="http://schemas.microsoft.com/office/drawing/2014/main" id="{C1D4AC32-AA0D-4FAC-8DFD-25FFE2B90D37}"/>
                </a:ext>
              </a:extLst>
            </p:cNvPr>
            <p:cNvSpPr txBox="1">
              <a:spLocks/>
            </p:cNvSpPr>
            <p:nvPr/>
          </p:nvSpPr>
          <p:spPr>
            <a:xfrm>
              <a:off x="323070" y="5051125"/>
              <a:ext cx="7060223" cy="122545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800" dirty="0">
                  <a:latin typeface="+mn-lt"/>
                </a:rPr>
                <a:t>We measure the ratio of </a:t>
              </a:r>
              <a:r>
                <a:rPr lang="en-GB" sz="1800" b="1" dirty="0">
                  <a:latin typeface="+mn-lt"/>
                </a:rPr>
                <a:t>two frequencies</a:t>
              </a:r>
              <a:r>
                <a:rPr lang="en-GB" sz="1800" dirty="0">
                  <a:latin typeface="+mn-lt"/>
                </a:rPr>
                <a:t>: </a:t>
              </a:r>
              <a:r>
                <a:rPr lang="el-GR" sz="1800" dirty="0">
                  <a:latin typeface="+mn-lt"/>
                </a:rPr>
                <a:t>ω</a:t>
              </a:r>
              <a:r>
                <a:rPr lang="en-GB" sz="1800" baseline="-25000" dirty="0">
                  <a:latin typeface="+mn-lt"/>
                </a:rPr>
                <a:t>a </a:t>
              </a:r>
              <a:r>
                <a:rPr lang="en-GB" sz="1800" dirty="0">
                  <a:latin typeface="+mn-lt"/>
                </a:rPr>
                <a:t>and </a:t>
              </a:r>
              <a:r>
                <a:rPr lang="el-GR" sz="1800" dirty="0">
                  <a:latin typeface="+mn-lt"/>
                </a:rPr>
                <a:t>ω</a:t>
              </a:r>
              <a:r>
                <a:rPr lang="en-GB" sz="1800" baseline="-25000" dirty="0">
                  <a:latin typeface="+mn-lt"/>
                </a:rPr>
                <a:t>p</a:t>
              </a:r>
              <a:endParaRPr lang="en-GB" sz="1800" dirty="0">
                <a:latin typeface="+mn-lt"/>
              </a:endParaRPr>
            </a:p>
            <a:p>
              <a:pPr lvl="1"/>
              <a:r>
                <a:rPr lang="el-GR" sz="1800" dirty="0">
                  <a:latin typeface="+mn-lt"/>
                </a:rPr>
                <a:t>ω</a:t>
              </a:r>
              <a:r>
                <a:rPr lang="en-GB" sz="1800" baseline="-25000" dirty="0">
                  <a:latin typeface="+mn-lt"/>
                </a:rPr>
                <a:t>a</a:t>
              </a:r>
              <a:r>
                <a:rPr lang="en-GB" sz="1800" dirty="0">
                  <a:latin typeface="+mn-lt"/>
                </a:rPr>
                <a:t> : anomalous spin precession frequency</a:t>
              </a:r>
            </a:p>
            <a:p>
              <a:pPr lvl="1"/>
              <a:r>
                <a:rPr lang="el-GR" sz="1800" dirty="0">
                  <a:latin typeface="+mn-lt"/>
                </a:rPr>
                <a:t>ω</a:t>
              </a:r>
              <a:r>
                <a:rPr lang="en-GB" sz="1800" baseline="-25000" dirty="0">
                  <a:latin typeface="+mn-lt"/>
                </a:rPr>
                <a:t>p</a:t>
              </a:r>
              <a:r>
                <a:rPr lang="en-GB" sz="1800" dirty="0">
                  <a:latin typeface="+mn-lt"/>
                </a:rPr>
                <a:t> : muon-weighted magnetic field expressed in terms of Larmor frequency of free proton</a:t>
              </a:r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79684E29-253F-4463-B1A6-2D1E78CD749C}"/>
                </a:ext>
              </a:extLst>
            </p:cNvPr>
            <p:cNvSpPr/>
            <p:nvPr/>
          </p:nvSpPr>
          <p:spPr>
            <a:xfrm>
              <a:off x="3581400" y="3200400"/>
              <a:ext cx="2091267" cy="1506444"/>
            </a:xfrm>
            <a:prstGeom prst="roundRect">
              <a:avLst/>
            </a:prstGeom>
            <a:solidFill>
              <a:schemeClr val="bg2">
                <a:alpha val="25000"/>
              </a:schemeClr>
            </a:solidFill>
            <a:ln w="38100">
              <a:solidFill>
                <a:srgbClr val="F117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20E93F99-BC1F-45C5-8DE5-93A6A9EE13B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419" y="1094896"/>
            <a:ext cx="9525988" cy="101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2975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“… and corrections”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B5ABF4-51D8-4AE3-BAEE-DE2E91E117DB}"/>
              </a:ext>
            </a:extLst>
          </p:cNvPr>
          <p:cNvGrpSpPr/>
          <p:nvPr/>
        </p:nvGrpSpPr>
        <p:grpSpPr>
          <a:xfrm>
            <a:off x="1735692" y="1891512"/>
            <a:ext cx="8031598" cy="2722044"/>
            <a:chOff x="1735692" y="1891512"/>
            <a:chExt cx="8031598" cy="272204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CEEAE61-7A07-43AD-90F3-7FD0F6A708C8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1465" y="2815825"/>
              <a:ext cx="7548507" cy="842558"/>
            </a:xfrm>
            <a:prstGeom prst="rect">
              <a:avLst/>
            </a:prstGeom>
          </p:spPr>
        </p:pic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2FE08C12-D00A-4970-A676-0036E7C366E4}"/>
                </a:ext>
              </a:extLst>
            </p:cNvPr>
            <p:cNvSpPr/>
            <p:nvPr/>
          </p:nvSpPr>
          <p:spPr>
            <a:xfrm>
              <a:off x="5640946" y="2698662"/>
              <a:ext cx="3374265" cy="469539"/>
            </a:xfrm>
            <a:prstGeom prst="roundRect">
              <a:avLst/>
            </a:prstGeom>
            <a:solidFill>
              <a:srgbClr val="FF0000">
                <a:alpha val="25000"/>
              </a:srgb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D2599479-28A3-4D03-BA0A-542FA8ECA1B8}"/>
                </a:ext>
              </a:extLst>
            </p:cNvPr>
            <p:cNvSpPr/>
            <p:nvPr/>
          </p:nvSpPr>
          <p:spPr>
            <a:xfrm>
              <a:off x="8031338" y="3260391"/>
              <a:ext cx="1518634" cy="397992"/>
            </a:xfrm>
            <a:prstGeom prst="roundRect">
              <a:avLst/>
            </a:prstGeom>
            <a:solidFill>
              <a:srgbClr val="3366FF">
                <a:alpha val="25000"/>
              </a:srgbClr>
            </a:solidFill>
            <a:ln w="38100">
              <a:solidFill>
                <a:srgbClr val="33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4754D67A-ED45-4629-A12E-4DF705CA775A}"/>
                </a:ext>
              </a:extLst>
            </p:cNvPr>
            <p:cNvSpPr/>
            <p:nvPr/>
          </p:nvSpPr>
          <p:spPr>
            <a:xfrm>
              <a:off x="5680657" y="3240164"/>
              <a:ext cx="1518634" cy="397992"/>
            </a:xfrm>
            <a:prstGeom prst="roundRect">
              <a:avLst/>
            </a:prstGeom>
            <a:solidFill>
              <a:srgbClr val="23E3FD">
                <a:alpha val="24706"/>
              </a:srgbClr>
            </a:solidFill>
            <a:ln w="25400">
              <a:solidFill>
                <a:srgbClr val="23E3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B56216C-AA6F-463F-A9CE-E79297F52845}"/>
                </a:ext>
              </a:extLst>
            </p:cNvPr>
            <p:cNvSpPr/>
            <p:nvPr/>
          </p:nvSpPr>
          <p:spPr>
            <a:xfrm>
              <a:off x="3709281" y="3251679"/>
              <a:ext cx="1674088" cy="397992"/>
            </a:xfrm>
            <a:prstGeom prst="roundRect">
              <a:avLst/>
            </a:prstGeom>
            <a:solidFill>
              <a:srgbClr val="FFC000">
                <a:alpha val="25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069A61E5-CCD5-444F-AE9F-363FDAC1FA5C}"/>
                </a:ext>
              </a:extLst>
            </p:cNvPr>
            <p:cNvSpPr/>
            <p:nvPr/>
          </p:nvSpPr>
          <p:spPr>
            <a:xfrm>
              <a:off x="2744356" y="3260391"/>
              <a:ext cx="837044" cy="397992"/>
            </a:xfrm>
            <a:prstGeom prst="roundRect">
              <a:avLst/>
            </a:prstGeom>
            <a:solidFill>
              <a:schemeClr val="accent1">
                <a:alpha val="25000"/>
              </a:schemeClr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31E9D1D-D772-4749-BD4E-DC936DFCF831}"/>
                </a:ext>
              </a:extLst>
            </p:cNvPr>
            <p:cNvSpPr/>
            <p:nvPr/>
          </p:nvSpPr>
          <p:spPr>
            <a:xfrm>
              <a:off x="3241431" y="2769276"/>
              <a:ext cx="1021475" cy="397992"/>
            </a:xfrm>
            <a:prstGeom prst="roundRect">
              <a:avLst/>
            </a:prstGeom>
            <a:solidFill>
              <a:srgbClr val="F11799">
                <a:alpha val="25000"/>
              </a:srgbClr>
            </a:solidFill>
            <a:ln w="25400">
              <a:solidFill>
                <a:srgbClr val="F117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B4D357C-C333-4A7B-9330-7916709750F5}"/>
                </a:ext>
              </a:extLst>
            </p:cNvPr>
            <p:cNvSpPr/>
            <p:nvPr/>
          </p:nvSpPr>
          <p:spPr>
            <a:xfrm>
              <a:off x="4309740" y="2766056"/>
              <a:ext cx="661505" cy="397992"/>
            </a:xfrm>
            <a:prstGeom prst="roundRect">
              <a:avLst/>
            </a:prstGeom>
            <a:solidFill>
              <a:srgbClr val="00B050">
                <a:alpha val="25000"/>
              </a:srgbClr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Known to 22 ppb from muonium hyperfine splitting…">
              <a:extLst>
                <a:ext uri="{FF2B5EF4-FFF2-40B4-BE49-F238E27FC236}">
                  <a16:creationId xmlns:a16="http://schemas.microsoft.com/office/drawing/2014/main" id="{9EE54486-562B-42DD-8A31-B12949CC225A}"/>
                </a:ext>
              </a:extLst>
            </p:cNvPr>
            <p:cNvSpPr txBox="1"/>
            <p:nvPr/>
          </p:nvSpPr>
          <p:spPr>
            <a:xfrm>
              <a:off x="2155589" y="2126367"/>
              <a:ext cx="161389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sz="3000"/>
              </a:pPr>
              <a:r>
                <a:rPr lang="en-GB" sz="1400" dirty="0">
                  <a:solidFill>
                    <a:srgbClr val="FF33CC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Clock blinding frequency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9" name="Known to 22 ppb from muonium hyperfine splitting…">
              <a:extLst>
                <a:ext uri="{FF2B5EF4-FFF2-40B4-BE49-F238E27FC236}">
                  <a16:creationId xmlns:a16="http://schemas.microsoft.com/office/drawing/2014/main" id="{69088D0D-DFD0-49F1-8CA5-18CCF6DD7D78}"/>
                </a:ext>
              </a:extLst>
            </p:cNvPr>
            <p:cNvSpPr txBox="1"/>
            <p:nvPr/>
          </p:nvSpPr>
          <p:spPr>
            <a:xfrm>
              <a:off x="4013533" y="1891512"/>
              <a:ext cx="1613890" cy="7232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sz="3000"/>
              </a:pPr>
              <a:r>
                <a:rPr lang="en-GB" sz="1400" dirty="0">
                  <a:solidFill>
                    <a:srgbClr val="00B05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Anomalous precession frequency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0" name="Known to 22 ppb from muonium hyperfine splitting…">
              <a:extLst>
                <a:ext uri="{FF2B5EF4-FFF2-40B4-BE49-F238E27FC236}">
                  <a16:creationId xmlns:a16="http://schemas.microsoft.com/office/drawing/2014/main" id="{F00E5C25-1443-4C57-A68A-42BBBE68EEF2}"/>
                </a:ext>
              </a:extLst>
            </p:cNvPr>
            <p:cNvSpPr txBox="1"/>
            <p:nvPr/>
          </p:nvSpPr>
          <p:spPr>
            <a:xfrm>
              <a:off x="7199291" y="1992636"/>
              <a:ext cx="161389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sz="3000"/>
              </a:pPr>
              <a:r>
                <a:rPr lang="en-GB" sz="1400" dirty="0">
                  <a:solidFill>
                    <a:srgbClr val="FF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Beam dynamics corrections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1" name="Known to 22 ppb from muonium hyperfine splitting…">
              <a:extLst>
                <a:ext uri="{FF2B5EF4-FFF2-40B4-BE49-F238E27FC236}">
                  <a16:creationId xmlns:a16="http://schemas.microsoft.com/office/drawing/2014/main" id="{47FB07A1-3B87-4B77-BB3D-1CD41036B962}"/>
                </a:ext>
              </a:extLst>
            </p:cNvPr>
            <p:cNvSpPr txBox="1"/>
            <p:nvPr/>
          </p:nvSpPr>
          <p:spPr>
            <a:xfrm>
              <a:off x="8153400" y="3878816"/>
              <a:ext cx="1613890" cy="7232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sz="3000"/>
              </a:pPr>
              <a:r>
                <a:rPr lang="en-GB" sz="1400" dirty="0">
                  <a:solidFill>
                    <a:srgbClr val="3366F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Transient magnetic field corrections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Known to 22 ppb from muonium hyperfine splitting…">
              <a:extLst>
                <a:ext uri="{FF2B5EF4-FFF2-40B4-BE49-F238E27FC236}">
                  <a16:creationId xmlns:a16="http://schemas.microsoft.com/office/drawing/2014/main" id="{0274332F-300E-484A-9921-80A0B572BF7C}"/>
                </a:ext>
              </a:extLst>
            </p:cNvPr>
            <p:cNvSpPr txBox="1"/>
            <p:nvPr/>
          </p:nvSpPr>
          <p:spPr>
            <a:xfrm>
              <a:off x="5666965" y="3950112"/>
              <a:ext cx="161389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sz="3000"/>
              </a:pPr>
              <a:r>
                <a:rPr lang="en-GB" sz="1400" dirty="0">
                  <a:solidFill>
                    <a:srgbClr val="02A8BE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Muon beam distribution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02A8B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3" name="Known to 22 ppb from muonium hyperfine splitting…">
              <a:extLst>
                <a:ext uri="{FF2B5EF4-FFF2-40B4-BE49-F238E27FC236}">
                  <a16:creationId xmlns:a16="http://schemas.microsoft.com/office/drawing/2014/main" id="{9846EC92-5BDD-4513-8E8C-0B4768179BCF}"/>
                </a:ext>
              </a:extLst>
            </p:cNvPr>
            <p:cNvSpPr txBox="1"/>
            <p:nvPr/>
          </p:nvSpPr>
          <p:spPr>
            <a:xfrm>
              <a:off x="3684360" y="3977721"/>
              <a:ext cx="161389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sz="3000"/>
              </a:pPr>
              <a:r>
                <a:rPr lang="en-GB" sz="1400" dirty="0">
                  <a:solidFill>
                    <a:srgbClr val="B489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Magnetic field map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B489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4" name="Known to 22 ppb from muonium hyperfine splitting…">
              <a:extLst>
                <a:ext uri="{FF2B5EF4-FFF2-40B4-BE49-F238E27FC236}">
                  <a16:creationId xmlns:a16="http://schemas.microsoft.com/office/drawing/2014/main" id="{C6A50A3D-6AC1-41CE-BAAF-B2EFD127B5DE}"/>
                </a:ext>
              </a:extLst>
            </p:cNvPr>
            <p:cNvSpPr txBox="1"/>
            <p:nvPr/>
          </p:nvSpPr>
          <p:spPr>
            <a:xfrm>
              <a:off x="1735692" y="3890281"/>
              <a:ext cx="1613890" cy="7232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sz="3000"/>
              </a:pPr>
              <a:r>
                <a:rPr lang="en-GB" sz="1400" dirty="0">
                  <a:solidFill>
                    <a:schemeClr val="accent1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Absolute calibration frequency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06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/>
              <a:t>Standard Model components of g</a:t>
            </a:r>
            <a:r>
              <a:rPr lang="el-GR" baseline="-25000" dirty="0"/>
              <a:t>μ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E483C4-C02E-4A3A-98C8-D9A679DCEF61}"/>
              </a:ext>
            </a:extLst>
          </p:cNvPr>
          <p:cNvSpPr/>
          <p:nvPr/>
        </p:nvSpPr>
        <p:spPr>
          <a:xfrm>
            <a:off x="6268566" y="5499100"/>
            <a:ext cx="374650" cy="165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0B641D96-47E1-4FFC-B7AB-DBAEFAC35957}"/>
              </a:ext>
            </a:extLst>
          </p:cNvPr>
          <p:cNvSpPr txBox="1">
            <a:spLocks/>
          </p:cNvSpPr>
          <p:nvPr/>
        </p:nvSpPr>
        <p:spPr>
          <a:xfrm>
            <a:off x="3368872" y="4599338"/>
            <a:ext cx="5775128" cy="152292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4629D52-779D-4B68-A82C-52572CC8B540}"/>
              </a:ext>
            </a:extLst>
          </p:cNvPr>
          <p:cNvGrpSpPr/>
          <p:nvPr/>
        </p:nvGrpSpPr>
        <p:grpSpPr>
          <a:xfrm>
            <a:off x="1080616" y="2882900"/>
            <a:ext cx="2781300" cy="1193801"/>
            <a:chOff x="50800" y="3022600"/>
            <a:chExt cx="2781300" cy="1193801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CDF5083D-306A-430D-A5A2-A5A589FF55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8473" t="-1049" r="67083" b="16014"/>
            <a:stretch/>
          </p:blipFill>
          <p:spPr>
            <a:xfrm>
              <a:off x="1511300" y="3022600"/>
              <a:ext cx="1320800" cy="102870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ADB1C422-765C-40AF-913D-A0BD4A5290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83611" b="1318"/>
            <a:stretch/>
          </p:blipFill>
          <p:spPr>
            <a:xfrm>
              <a:off x="50800" y="3022601"/>
              <a:ext cx="1498600" cy="1193800"/>
            </a:xfrm>
            <a:prstGeom prst="rect">
              <a:avLst/>
            </a:prstGeom>
          </p:spPr>
        </p:pic>
      </p:grpSp>
      <p:pic>
        <p:nvPicPr>
          <p:cNvPr id="52" name="Picture 51" descr="g_equals_two.png">
            <a:extLst>
              <a:ext uri="{FF2B5EF4-FFF2-40B4-BE49-F238E27FC236}">
                <a16:creationId xmlns:a16="http://schemas.microsoft.com/office/drawing/2014/main" id="{6E69BC60-35E7-4786-996B-D95F9422EE7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2301058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sp>
        <p:nvSpPr>
          <p:cNvPr id="53" name="Left Brace 52">
            <a:extLst>
              <a:ext uri="{FF2B5EF4-FFF2-40B4-BE49-F238E27FC236}">
                <a16:creationId xmlns:a16="http://schemas.microsoft.com/office/drawing/2014/main" id="{2C824A4D-2084-42D7-8969-6BC71A965B2B}"/>
              </a:ext>
            </a:extLst>
          </p:cNvPr>
          <p:cNvSpPr/>
          <p:nvPr/>
        </p:nvSpPr>
        <p:spPr>
          <a:xfrm rot="16200000" flipH="1">
            <a:off x="3567448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C4ECE1C-E3E7-48AD-99A3-90803B1714D2}"/>
              </a:ext>
            </a:extLst>
          </p:cNvPr>
          <p:cNvSpPr txBox="1"/>
          <p:nvPr/>
        </p:nvSpPr>
        <p:spPr>
          <a:xfrm>
            <a:off x="1310397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778BB79-2DF4-435C-AA8D-80839AF5C18D}"/>
              </a:ext>
            </a:extLst>
          </p:cNvPr>
          <p:cNvSpPr txBox="1"/>
          <p:nvPr/>
        </p:nvSpPr>
        <p:spPr>
          <a:xfrm>
            <a:off x="2285813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 </a:t>
            </a:r>
          </a:p>
        </p:txBody>
      </p:sp>
      <p:pic>
        <p:nvPicPr>
          <p:cNvPr id="56" name="Picture 55" descr="tea_dirac_color.jpg">
            <a:extLst>
              <a:ext uri="{FF2B5EF4-FFF2-40B4-BE49-F238E27FC236}">
                <a16:creationId xmlns:a16="http://schemas.microsoft.com/office/drawing/2014/main" id="{55ED3CBB-3927-44E7-9ED5-D4647E9B844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916" y="1189439"/>
            <a:ext cx="1153179" cy="1601560"/>
          </a:xfrm>
          <a:prstGeom prst="rect">
            <a:avLst/>
          </a:prstGeom>
        </p:spPr>
      </p:pic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7C641C9-3540-4F42-BBD5-1E445837C07C}"/>
              </a:ext>
            </a:extLst>
          </p:cNvPr>
          <p:cNvCxnSpPr/>
          <p:nvPr/>
        </p:nvCxnSpPr>
        <p:spPr>
          <a:xfrm>
            <a:off x="3112616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9550229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“… and corrections”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B5ABF4-51D8-4AE3-BAEE-DE2E91E117DB}"/>
              </a:ext>
            </a:extLst>
          </p:cNvPr>
          <p:cNvGrpSpPr/>
          <p:nvPr/>
        </p:nvGrpSpPr>
        <p:grpSpPr>
          <a:xfrm>
            <a:off x="2001465" y="2815825"/>
            <a:ext cx="7765825" cy="1786266"/>
            <a:chOff x="2001465" y="2815825"/>
            <a:chExt cx="7765825" cy="178626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CEEAE61-7A07-43AD-90F3-7FD0F6A708C8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1465" y="2815825"/>
              <a:ext cx="7548507" cy="842558"/>
            </a:xfrm>
            <a:prstGeom prst="rect">
              <a:avLst/>
            </a:prstGeom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D2599479-28A3-4D03-BA0A-542FA8ECA1B8}"/>
                </a:ext>
              </a:extLst>
            </p:cNvPr>
            <p:cNvSpPr/>
            <p:nvPr/>
          </p:nvSpPr>
          <p:spPr>
            <a:xfrm>
              <a:off x="8031338" y="3260391"/>
              <a:ext cx="1518634" cy="397992"/>
            </a:xfrm>
            <a:prstGeom prst="roundRect">
              <a:avLst/>
            </a:prstGeom>
            <a:solidFill>
              <a:srgbClr val="3366FF">
                <a:alpha val="25000"/>
              </a:srgbClr>
            </a:solidFill>
            <a:ln w="38100">
              <a:solidFill>
                <a:srgbClr val="33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4754D67A-ED45-4629-A12E-4DF705CA775A}"/>
                </a:ext>
              </a:extLst>
            </p:cNvPr>
            <p:cNvSpPr/>
            <p:nvPr/>
          </p:nvSpPr>
          <p:spPr>
            <a:xfrm>
              <a:off x="5680657" y="3240164"/>
              <a:ext cx="1518634" cy="397992"/>
            </a:xfrm>
            <a:prstGeom prst="roundRect">
              <a:avLst/>
            </a:prstGeom>
            <a:solidFill>
              <a:srgbClr val="23E3FD">
                <a:alpha val="24706"/>
              </a:srgbClr>
            </a:solidFill>
            <a:ln w="25400">
              <a:solidFill>
                <a:srgbClr val="23E3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3B56216C-AA6F-463F-A9CE-E79297F52845}"/>
                </a:ext>
              </a:extLst>
            </p:cNvPr>
            <p:cNvSpPr/>
            <p:nvPr/>
          </p:nvSpPr>
          <p:spPr>
            <a:xfrm>
              <a:off x="3709281" y="3251679"/>
              <a:ext cx="1674088" cy="397992"/>
            </a:xfrm>
            <a:prstGeom prst="roundRect">
              <a:avLst/>
            </a:prstGeom>
            <a:solidFill>
              <a:srgbClr val="FFC000">
                <a:alpha val="25000"/>
              </a:srgbClr>
            </a:solidFill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Known to 22 ppb from muonium hyperfine splitting…">
              <a:extLst>
                <a:ext uri="{FF2B5EF4-FFF2-40B4-BE49-F238E27FC236}">
                  <a16:creationId xmlns:a16="http://schemas.microsoft.com/office/drawing/2014/main" id="{47FB07A1-3B87-4B77-BB3D-1CD41036B962}"/>
                </a:ext>
              </a:extLst>
            </p:cNvPr>
            <p:cNvSpPr txBox="1"/>
            <p:nvPr/>
          </p:nvSpPr>
          <p:spPr>
            <a:xfrm>
              <a:off x="8153400" y="3878816"/>
              <a:ext cx="1613890" cy="7232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sz="3000"/>
              </a:pPr>
              <a:r>
                <a:rPr lang="en-GB" sz="1400" dirty="0">
                  <a:solidFill>
                    <a:srgbClr val="3366FF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Transient magnetic field corrections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Known to 22 ppb from muonium hyperfine splitting…">
              <a:extLst>
                <a:ext uri="{FF2B5EF4-FFF2-40B4-BE49-F238E27FC236}">
                  <a16:creationId xmlns:a16="http://schemas.microsoft.com/office/drawing/2014/main" id="{0274332F-300E-484A-9921-80A0B572BF7C}"/>
                </a:ext>
              </a:extLst>
            </p:cNvPr>
            <p:cNvSpPr txBox="1"/>
            <p:nvPr/>
          </p:nvSpPr>
          <p:spPr>
            <a:xfrm>
              <a:off x="5666965" y="3950112"/>
              <a:ext cx="161389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sz="3000"/>
              </a:pPr>
              <a:r>
                <a:rPr lang="en-GB" sz="1400" dirty="0">
                  <a:solidFill>
                    <a:srgbClr val="02A8BE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Muon beam distribution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02A8B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3" name="Known to 22 ppb from muonium hyperfine splitting…">
              <a:extLst>
                <a:ext uri="{FF2B5EF4-FFF2-40B4-BE49-F238E27FC236}">
                  <a16:creationId xmlns:a16="http://schemas.microsoft.com/office/drawing/2014/main" id="{9846EC92-5BDD-4513-8E8C-0B4768179BCF}"/>
                </a:ext>
              </a:extLst>
            </p:cNvPr>
            <p:cNvSpPr txBox="1"/>
            <p:nvPr/>
          </p:nvSpPr>
          <p:spPr>
            <a:xfrm>
              <a:off x="3684360" y="3977721"/>
              <a:ext cx="161389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sz="3000"/>
              </a:pPr>
              <a:r>
                <a:rPr lang="en-GB" sz="1400" dirty="0">
                  <a:solidFill>
                    <a:srgbClr val="B489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Magnetic field map</a:t>
              </a:r>
              <a:endPara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B489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208C553-E7C9-4E45-9FAC-525BB34A6448}"/>
              </a:ext>
            </a:extLst>
          </p:cNvPr>
          <p:cNvSpPr/>
          <p:nvPr/>
        </p:nvSpPr>
        <p:spPr>
          <a:xfrm>
            <a:off x="2744356" y="3260391"/>
            <a:ext cx="837044" cy="397992"/>
          </a:xfrm>
          <a:prstGeom prst="roundRect">
            <a:avLst/>
          </a:prstGeom>
          <a:solidFill>
            <a:schemeClr val="accent1">
              <a:alpha val="25000"/>
            </a:schemeClr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Known to 22 ppb from muonium hyperfine splitting…">
            <a:extLst>
              <a:ext uri="{FF2B5EF4-FFF2-40B4-BE49-F238E27FC236}">
                <a16:creationId xmlns:a16="http://schemas.microsoft.com/office/drawing/2014/main" id="{1E0D4861-0D3B-4B52-9D02-0870669360B8}"/>
              </a:ext>
            </a:extLst>
          </p:cNvPr>
          <p:cNvSpPr txBox="1"/>
          <p:nvPr/>
        </p:nvSpPr>
        <p:spPr>
          <a:xfrm>
            <a:off x="1735692" y="3890281"/>
            <a:ext cx="1613890" cy="7232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algn="ctr">
              <a:defRPr sz="3000"/>
            </a:pPr>
            <a:r>
              <a:rPr lang="en-GB" sz="140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Absolute calibration frequency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3495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B47BC77F-AB56-410E-9E3E-3CBF16A56177}"/>
              </a:ext>
            </a:extLst>
          </p:cNvPr>
          <p:cNvSpPr txBox="1">
            <a:spLocks/>
          </p:cNvSpPr>
          <p:nvPr/>
        </p:nvSpPr>
        <p:spPr>
          <a:xfrm>
            <a:off x="323071" y="2417480"/>
            <a:ext cx="8068605" cy="700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15D64D-F407-46D9-9849-C9ACE707D6FE}"/>
              </a:ext>
            </a:extLst>
          </p:cNvPr>
          <p:cNvSpPr txBox="1"/>
          <p:nvPr/>
        </p:nvSpPr>
        <p:spPr>
          <a:xfrm>
            <a:off x="2902998" y="2201662"/>
            <a:ext cx="68713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Measuring the magnetic field</a:t>
            </a:r>
            <a:endParaRPr lang="en-GB" sz="5400" baseline="-25000" dirty="0"/>
          </a:p>
        </p:txBody>
      </p:sp>
    </p:spTree>
    <p:extLst>
      <p:ext uri="{BB962C8B-B14F-4D97-AF65-F5344CB8AC3E}">
        <p14:creationId xmlns:p14="http://schemas.microsoft.com/office/powerpoint/2010/main" val="5302290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178A02C8-6FC1-4552-A5D6-F26D9D18C807}"/>
              </a:ext>
            </a:extLst>
          </p:cNvPr>
          <p:cNvGrpSpPr/>
          <p:nvPr/>
        </p:nvGrpSpPr>
        <p:grpSpPr>
          <a:xfrm>
            <a:off x="232661" y="4328770"/>
            <a:ext cx="11553026" cy="2117908"/>
            <a:chOff x="171613" y="4238443"/>
            <a:chExt cx="11553026" cy="2117908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FFA88D41-2653-465D-8916-C6939C678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5999" y="4238443"/>
              <a:ext cx="5628640" cy="2117908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3F4E34FA-2A9C-4FF1-AF05-E68E73AC64EC}"/>
                </a:ext>
              </a:extLst>
            </p:cNvPr>
            <p:cNvSpPr/>
            <p:nvPr/>
          </p:nvSpPr>
          <p:spPr>
            <a:xfrm>
              <a:off x="171613" y="4666071"/>
              <a:ext cx="592438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lvl="0" indent="-342900">
                <a:buSzPts val="1800"/>
                <a:buFont typeface="Arial" panose="020B0604020202020204" pitchFamily="34" charset="0"/>
                <a:buChar char="•"/>
              </a:pPr>
              <a:r>
                <a:rPr lang="en-GB" dirty="0">
                  <a:latin typeface="Bahnschrift Light" panose="020B0502040204020203" pitchFamily="34" charset="0"/>
                </a:rPr>
                <a:t>Dipole field has </a:t>
              </a:r>
              <a:r>
                <a:rPr lang="en-GB" dirty="0">
                  <a:solidFill>
                    <a:schemeClr val="accent5"/>
                  </a:solidFill>
                  <a:latin typeface="Bahnschrift Light" panose="020B0502040204020203" pitchFamily="34" charset="0"/>
                </a:rPr>
                <a:t>ppm-level uniformity </a:t>
              </a:r>
              <a:r>
                <a:rPr lang="en-GB" dirty="0">
                  <a:latin typeface="Bahnschrift Light" panose="020B0502040204020203" pitchFamily="34" charset="0"/>
                </a:rPr>
                <a:t>(</a:t>
              </a:r>
              <a:r>
                <a:rPr lang="en-GB" dirty="0">
                  <a:solidFill>
                    <a:schemeClr val="dk1"/>
                  </a:solidFill>
                  <a:latin typeface="Bahnschrift Light" panose="020B0502040204020203" pitchFamily="34" charset="0"/>
                </a:rPr>
                <a:t>&lt;20 ppm RMS across the full azimuth</a:t>
              </a:r>
              <a:r>
                <a:rPr lang="en-GB" dirty="0">
                  <a:latin typeface="Bahnschrift Light" panose="020B0502040204020203" pitchFamily="34" charset="0"/>
                </a:rPr>
                <a:t>)</a:t>
              </a:r>
            </a:p>
            <a:p>
              <a:pPr marL="457200" lvl="0" indent="-342900">
                <a:buSzPts val="1800"/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chemeClr val="accent1">
                      <a:lumMod val="75000"/>
                    </a:schemeClr>
                  </a:solidFill>
                  <a:latin typeface="Bahnschrift Light" panose="020B0502040204020203" pitchFamily="34" charset="0"/>
                </a:rPr>
                <a:t>Shimming devices </a:t>
              </a:r>
              <a:r>
                <a:rPr lang="en-GB" dirty="0">
                  <a:latin typeface="Bahnschrift Light" panose="020B0502040204020203" pitchFamily="34" charset="0"/>
                </a:rPr>
                <a:t>(active and passive) minimise gradients and keep field uniform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AD1953E1-6E5A-4929-BF9C-152286EC76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0180" y="783488"/>
            <a:ext cx="3851639" cy="354528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56FC2C8-EE14-4238-9087-7457A4909A43}"/>
              </a:ext>
            </a:extLst>
          </p:cNvPr>
          <p:cNvGrpSpPr/>
          <p:nvPr/>
        </p:nvGrpSpPr>
        <p:grpSpPr>
          <a:xfrm>
            <a:off x="4565622" y="1329771"/>
            <a:ext cx="3121558" cy="2490303"/>
            <a:chOff x="2977587" y="2742044"/>
            <a:chExt cx="3121558" cy="249030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8C71ED4-E34B-4BDD-A922-71235DA5BA62}"/>
                </a:ext>
              </a:extLst>
            </p:cNvPr>
            <p:cNvGrpSpPr/>
            <p:nvPr/>
          </p:nvGrpSpPr>
          <p:grpSpPr>
            <a:xfrm>
              <a:off x="2977587" y="4879103"/>
              <a:ext cx="287865" cy="287864"/>
              <a:chOff x="9907724" y="1238306"/>
              <a:chExt cx="365760" cy="365760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A474E0E-A1DD-45B6-80F0-8C839F8C1368}"/>
                  </a:ext>
                </a:extLst>
              </p:cNvPr>
              <p:cNvSpPr/>
              <p:nvPr/>
            </p:nvSpPr>
            <p:spPr>
              <a:xfrm>
                <a:off x="9907724" y="1238306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A931DA23-E480-4C26-B14F-9BA4CDDA62B4}"/>
                  </a:ext>
                </a:extLst>
              </p:cNvPr>
              <p:cNvSpPr/>
              <p:nvPr/>
            </p:nvSpPr>
            <p:spPr>
              <a:xfrm>
                <a:off x="10044884" y="1375466"/>
                <a:ext cx="91440" cy="9144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C2C7080-A219-491D-8082-4BCA9673A52D}"/>
                </a:ext>
              </a:extLst>
            </p:cNvPr>
            <p:cNvGrpSpPr/>
            <p:nvPr/>
          </p:nvGrpSpPr>
          <p:grpSpPr>
            <a:xfrm>
              <a:off x="2981585" y="2746547"/>
              <a:ext cx="287865" cy="287864"/>
              <a:chOff x="9907724" y="1238306"/>
              <a:chExt cx="365760" cy="365760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E6BF883-C714-4BB4-8F6B-6C224269489B}"/>
                  </a:ext>
                </a:extLst>
              </p:cNvPr>
              <p:cNvSpPr/>
              <p:nvPr/>
            </p:nvSpPr>
            <p:spPr>
              <a:xfrm>
                <a:off x="9907724" y="1238306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1A0C64E5-C8B1-4169-935C-39239568E2CA}"/>
                  </a:ext>
                </a:extLst>
              </p:cNvPr>
              <p:cNvSpPr/>
              <p:nvPr/>
            </p:nvSpPr>
            <p:spPr>
              <a:xfrm>
                <a:off x="10044884" y="1375466"/>
                <a:ext cx="91440" cy="91440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B567B08-34F8-4FF1-B6B9-D1F762CB03E6}"/>
                </a:ext>
              </a:extLst>
            </p:cNvPr>
            <p:cNvGrpSpPr/>
            <p:nvPr/>
          </p:nvGrpSpPr>
          <p:grpSpPr>
            <a:xfrm>
              <a:off x="4434708" y="4329105"/>
              <a:ext cx="287865" cy="287864"/>
              <a:chOff x="9753354" y="1933380"/>
              <a:chExt cx="365760" cy="365760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EC28E1D0-F504-48E5-A3D2-CBCF705AA2DF}"/>
                  </a:ext>
                </a:extLst>
              </p:cNvPr>
              <p:cNvSpPr/>
              <p:nvPr/>
            </p:nvSpPr>
            <p:spPr>
              <a:xfrm>
                <a:off x="9753354" y="1933380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40C3DDA-071B-4BA3-9728-B77227F398FA}"/>
                  </a:ext>
                </a:extLst>
              </p:cNvPr>
              <p:cNvCxnSpPr>
                <a:cxnSpLocks/>
                <a:stCxn id="28" idx="1"/>
                <a:endCxn id="28" idx="5"/>
              </p:cNvCxnSpPr>
              <p:nvPr/>
            </p:nvCxnSpPr>
            <p:spPr>
              <a:xfrm>
                <a:off x="9806918" y="1986944"/>
                <a:ext cx="258632" cy="258632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3AF785C-DFF3-4B6A-BA9C-20A1F6E6E403}"/>
                  </a:ext>
                </a:extLst>
              </p:cNvPr>
              <p:cNvCxnSpPr>
                <a:cxnSpLocks/>
                <a:stCxn id="28" idx="3"/>
                <a:endCxn id="28" idx="7"/>
              </p:cNvCxnSpPr>
              <p:nvPr/>
            </p:nvCxnSpPr>
            <p:spPr>
              <a:xfrm flipV="1">
                <a:off x="9806918" y="1986944"/>
                <a:ext cx="258632" cy="258632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322CA20-DBCA-47AA-937D-9D9A1D4D28BB}"/>
                </a:ext>
              </a:extLst>
            </p:cNvPr>
            <p:cNvGrpSpPr/>
            <p:nvPr/>
          </p:nvGrpSpPr>
          <p:grpSpPr>
            <a:xfrm>
              <a:off x="4450894" y="3351916"/>
              <a:ext cx="287865" cy="287864"/>
              <a:chOff x="9753354" y="1933380"/>
              <a:chExt cx="365760" cy="365760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7D67BC94-08BA-41EF-8AF7-BFD31EF87520}"/>
                  </a:ext>
                </a:extLst>
              </p:cNvPr>
              <p:cNvSpPr/>
              <p:nvPr/>
            </p:nvSpPr>
            <p:spPr>
              <a:xfrm>
                <a:off x="9753354" y="1933380"/>
                <a:ext cx="365760" cy="36576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</a:ln>
            </p:spPr>
            <p:txBody>
              <a:bodyPr rtlCol="0" anchor="ctr">
                <a:spAutoFit/>
              </a:bodyPr>
              <a:lstStyle/>
              <a:p>
                <a:pPr marL="342900" indent="-342900" algn="ctr">
                  <a:buFont typeface="Arial" charset="0"/>
                  <a:buChar char="•"/>
                </a:pPr>
                <a:endParaRPr lang="en-US" sz="2400" b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807C6F8-69E5-4851-A554-9E691308E611}"/>
                  </a:ext>
                </a:extLst>
              </p:cNvPr>
              <p:cNvCxnSpPr>
                <a:cxnSpLocks/>
                <a:stCxn id="25" idx="1"/>
                <a:endCxn id="25" idx="5"/>
              </p:cNvCxnSpPr>
              <p:nvPr/>
            </p:nvCxnSpPr>
            <p:spPr>
              <a:xfrm>
                <a:off x="9806918" y="1986944"/>
                <a:ext cx="258632" cy="258632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A948F59-F962-4534-A499-BDBD16C64382}"/>
                  </a:ext>
                </a:extLst>
              </p:cNvPr>
              <p:cNvCxnSpPr>
                <a:cxnSpLocks/>
                <a:stCxn id="25" idx="3"/>
                <a:endCxn id="25" idx="7"/>
              </p:cNvCxnSpPr>
              <p:nvPr/>
            </p:nvCxnSpPr>
            <p:spPr>
              <a:xfrm flipV="1">
                <a:off x="9806918" y="1986944"/>
                <a:ext cx="258632" cy="258632"/>
              </a:xfrm>
              <a:prstGeom prst="line">
                <a:avLst/>
              </a:prstGeom>
              <a:ln w="28575" cmpd="sng">
                <a:solidFill>
                  <a:srgbClr val="0000F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CCE79EF-8168-49A4-8FFA-1D641E16598E}"/>
                </a:ext>
              </a:extLst>
            </p:cNvPr>
            <p:cNvSpPr txBox="1"/>
            <p:nvPr/>
          </p:nvSpPr>
          <p:spPr>
            <a:xfrm>
              <a:off x="5818814" y="3884428"/>
              <a:ext cx="280331" cy="314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dirty="0">
                  <a:solidFill>
                    <a:srgbClr val="0000FF"/>
                  </a:solidFill>
                </a:rPr>
                <a:t>B</a:t>
              </a: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FCF17D94-58A9-493C-BC01-363A186DC24C}"/>
                </a:ext>
              </a:extLst>
            </p:cNvPr>
            <p:cNvSpPr/>
            <p:nvPr/>
          </p:nvSpPr>
          <p:spPr>
            <a:xfrm>
              <a:off x="3781143" y="2838685"/>
              <a:ext cx="1932010" cy="2284484"/>
            </a:xfrm>
            <a:custGeom>
              <a:avLst/>
              <a:gdLst>
                <a:gd name="connsiteX0" fmla="*/ 55908 w 2257478"/>
                <a:gd name="connsiteY0" fmla="*/ 1304421 h 3448163"/>
                <a:gd name="connsiteX1" fmla="*/ 482628 w 2257478"/>
                <a:gd name="connsiteY1" fmla="*/ 318901 h 3448163"/>
                <a:gd name="connsiteX2" fmla="*/ 2057428 w 2257478"/>
                <a:gd name="connsiteY2" fmla="*/ 227461 h 3448163"/>
                <a:gd name="connsiteX3" fmla="*/ 2067588 w 2257478"/>
                <a:gd name="connsiteY3" fmla="*/ 3163701 h 3448163"/>
                <a:gd name="connsiteX4" fmla="*/ 523268 w 2257478"/>
                <a:gd name="connsiteY4" fmla="*/ 3214501 h 3448163"/>
                <a:gd name="connsiteX5" fmla="*/ 55908 w 2257478"/>
                <a:gd name="connsiteY5" fmla="*/ 2107061 h 3448163"/>
                <a:gd name="connsiteX6" fmla="*/ 55908 w 2257478"/>
                <a:gd name="connsiteY6" fmla="*/ 1304421 h 3448163"/>
                <a:gd name="connsiteX0" fmla="*/ 55908 w 2326686"/>
                <a:gd name="connsiteY0" fmla="*/ 1095743 h 3216809"/>
                <a:gd name="connsiteX1" fmla="*/ 482628 w 2326686"/>
                <a:gd name="connsiteY1" fmla="*/ 110223 h 3216809"/>
                <a:gd name="connsiteX2" fmla="*/ 2169188 w 2326686"/>
                <a:gd name="connsiteY2" fmla="*/ 343903 h 3216809"/>
                <a:gd name="connsiteX3" fmla="*/ 2067588 w 2326686"/>
                <a:gd name="connsiteY3" fmla="*/ 2955023 h 3216809"/>
                <a:gd name="connsiteX4" fmla="*/ 523268 w 2326686"/>
                <a:gd name="connsiteY4" fmla="*/ 3005823 h 3216809"/>
                <a:gd name="connsiteX5" fmla="*/ 55908 w 2326686"/>
                <a:gd name="connsiteY5" fmla="*/ 1898383 h 3216809"/>
                <a:gd name="connsiteX6" fmla="*/ 55908 w 2326686"/>
                <a:gd name="connsiteY6" fmla="*/ 1095743 h 3216809"/>
                <a:gd name="connsiteX0" fmla="*/ 55908 w 2360990"/>
                <a:gd name="connsiteY0" fmla="*/ 1081092 h 3083771"/>
                <a:gd name="connsiteX1" fmla="*/ 482628 w 2360990"/>
                <a:gd name="connsiteY1" fmla="*/ 95572 h 3083771"/>
                <a:gd name="connsiteX2" fmla="*/ 2169188 w 2360990"/>
                <a:gd name="connsiteY2" fmla="*/ 329252 h 3083771"/>
                <a:gd name="connsiteX3" fmla="*/ 2138708 w 2360990"/>
                <a:gd name="connsiteY3" fmla="*/ 2666052 h 3083771"/>
                <a:gd name="connsiteX4" fmla="*/ 523268 w 2360990"/>
                <a:gd name="connsiteY4" fmla="*/ 2991172 h 3083771"/>
                <a:gd name="connsiteX5" fmla="*/ 55908 w 2360990"/>
                <a:gd name="connsiteY5" fmla="*/ 1883732 h 3083771"/>
                <a:gd name="connsiteX6" fmla="*/ 55908 w 2360990"/>
                <a:gd name="connsiteY6" fmla="*/ 1081092 h 3083771"/>
                <a:gd name="connsiteX0" fmla="*/ 52078 w 2360763"/>
                <a:gd name="connsiteY0" fmla="*/ 1081092 h 2970734"/>
                <a:gd name="connsiteX1" fmla="*/ 478798 w 2360763"/>
                <a:gd name="connsiteY1" fmla="*/ 95572 h 2970734"/>
                <a:gd name="connsiteX2" fmla="*/ 2165358 w 2360763"/>
                <a:gd name="connsiteY2" fmla="*/ 329252 h 2970734"/>
                <a:gd name="connsiteX3" fmla="*/ 2134878 w 2360763"/>
                <a:gd name="connsiteY3" fmla="*/ 2666052 h 2970734"/>
                <a:gd name="connsiteX4" fmla="*/ 458478 w 2360763"/>
                <a:gd name="connsiteY4" fmla="*/ 2828612 h 2970734"/>
                <a:gd name="connsiteX5" fmla="*/ 52078 w 2360763"/>
                <a:gd name="connsiteY5" fmla="*/ 1883732 h 2970734"/>
                <a:gd name="connsiteX6" fmla="*/ 52078 w 2360763"/>
                <a:gd name="connsiteY6" fmla="*/ 1081092 h 2970734"/>
                <a:gd name="connsiteX0" fmla="*/ 50167 w 2360845"/>
                <a:gd name="connsiteY0" fmla="*/ 1030646 h 2920288"/>
                <a:gd name="connsiteX1" fmla="*/ 446407 w 2360845"/>
                <a:gd name="connsiteY1" fmla="*/ 126406 h 2920288"/>
                <a:gd name="connsiteX2" fmla="*/ 2163447 w 2360845"/>
                <a:gd name="connsiteY2" fmla="*/ 278806 h 2920288"/>
                <a:gd name="connsiteX3" fmla="*/ 2132967 w 2360845"/>
                <a:gd name="connsiteY3" fmla="*/ 2615606 h 2920288"/>
                <a:gd name="connsiteX4" fmla="*/ 456567 w 2360845"/>
                <a:gd name="connsiteY4" fmla="*/ 2778166 h 2920288"/>
                <a:gd name="connsiteX5" fmla="*/ 50167 w 2360845"/>
                <a:gd name="connsiteY5" fmla="*/ 1833286 h 2920288"/>
                <a:gd name="connsiteX6" fmla="*/ 50167 w 2360845"/>
                <a:gd name="connsiteY6" fmla="*/ 1030646 h 2920288"/>
                <a:gd name="connsiteX0" fmla="*/ 50167 w 2360845"/>
                <a:gd name="connsiteY0" fmla="*/ 1046355 h 2935997"/>
                <a:gd name="connsiteX1" fmla="*/ 446407 w 2360845"/>
                <a:gd name="connsiteY1" fmla="*/ 142115 h 2935997"/>
                <a:gd name="connsiteX2" fmla="*/ 2163447 w 2360845"/>
                <a:gd name="connsiteY2" fmla="*/ 294515 h 2935997"/>
                <a:gd name="connsiteX3" fmla="*/ 2132967 w 2360845"/>
                <a:gd name="connsiteY3" fmla="*/ 2631315 h 2935997"/>
                <a:gd name="connsiteX4" fmla="*/ 456567 w 2360845"/>
                <a:gd name="connsiteY4" fmla="*/ 2793875 h 2935997"/>
                <a:gd name="connsiteX5" fmla="*/ 50167 w 2360845"/>
                <a:gd name="connsiteY5" fmla="*/ 1848995 h 2935997"/>
                <a:gd name="connsiteX6" fmla="*/ 50167 w 2360845"/>
                <a:gd name="connsiteY6" fmla="*/ 1046355 h 2935997"/>
                <a:gd name="connsiteX0" fmla="*/ 33785 w 2344463"/>
                <a:gd name="connsiteY0" fmla="*/ 1046355 h 2935997"/>
                <a:gd name="connsiteX1" fmla="*/ 430025 w 2344463"/>
                <a:gd name="connsiteY1" fmla="*/ 142115 h 2935997"/>
                <a:gd name="connsiteX2" fmla="*/ 2147065 w 2344463"/>
                <a:gd name="connsiteY2" fmla="*/ 294515 h 2935997"/>
                <a:gd name="connsiteX3" fmla="*/ 2116585 w 2344463"/>
                <a:gd name="connsiteY3" fmla="*/ 2631315 h 2935997"/>
                <a:gd name="connsiteX4" fmla="*/ 440185 w 2344463"/>
                <a:gd name="connsiteY4" fmla="*/ 2793875 h 2935997"/>
                <a:gd name="connsiteX5" fmla="*/ 33785 w 2344463"/>
                <a:gd name="connsiteY5" fmla="*/ 1848995 h 2935997"/>
                <a:gd name="connsiteX6" fmla="*/ 33785 w 2344463"/>
                <a:gd name="connsiteY6" fmla="*/ 1046355 h 2935997"/>
                <a:gd name="connsiteX0" fmla="*/ 33785 w 2344463"/>
                <a:gd name="connsiteY0" fmla="*/ 728539 h 2902661"/>
                <a:gd name="connsiteX1" fmla="*/ 430025 w 2344463"/>
                <a:gd name="connsiteY1" fmla="*/ 108779 h 2902661"/>
                <a:gd name="connsiteX2" fmla="*/ 2147065 w 2344463"/>
                <a:gd name="connsiteY2" fmla="*/ 261179 h 2902661"/>
                <a:gd name="connsiteX3" fmla="*/ 2116585 w 2344463"/>
                <a:gd name="connsiteY3" fmla="*/ 2597979 h 2902661"/>
                <a:gd name="connsiteX4" fmla="*/ 440185 w 2344463"/>
                <a:gd name="connsiteY4" fmla="*/ 2760539 h 2902661"/>
                <a:gd name="connsiteX5" fmla="*/ 33785 w 2344463"/>
                <a:gd name="connsiteY5" fmla="*/ 1815659 h 2902661"/>
                <a:gd name="connsiteX6" fmla="*/ 33785 w 2344463"/>
                <a:gd name="connsiteY6" fmla="*/ 728539 h 2902661"/>
                <a:gd name="connsiteX0" fmla="*/ 35113 w 2345791"/>
                <a:gd name="connsiteY0" fmla="*/ 728539 h 2902661"/>
                <a:gd name="connsiteX1" fmla="*/ 431353 w 2345791"/>
                <a:gd name="connsiteY1" fmla="*/ 108779 h 2902661"/>
                <a:gd name="connsiteX2" fmla="*/ 2148393 w 2345791"/>
                <a:gd name="connsiteY2" fmla="*/ 261179 h 2902661"/>
                <a:gd name="connsiteX3" fmla="*/ 2117913 w 2345791"/>
                <a:gd name="connsiteY3" fmla="*/ 2597979 h 2902661"/>
                <a:gd name="connsiteX4" fmla="*/ 441513 w 2345791"/>
                <a:gd name="connsiteY4" fmla="*/ 2760539 h 2902661"/>
                <a:gd name="connsiteX5" fmla="*/ 65593 w 2345791"/>
                <a:gd name="connsiteY5" fmla="*/ 2150939 h 2902661"/>
                <a:gd name="connsiteX6" fmla="*/ 35113 w 2345791"/>
                <a:gd name="connsiteY6" fmla="*/ 728539 h 2902661"/>
                <a:gd name="connsiteX0" fmla="*/ 23583 w 2334261"/>
                <a:gd name="connsiteY0" fmla="*/ 728539 h 2902661"/>
                <a:gd name="connsiteX1" fmla="*/ 419823 w 2334261"/>
                <a:gd name="connsiteY1" fmla="*/ 108779 h 2902661"/>
                <a:gd name="connsiteX2" fmla="*/ 2136863 w 2334261"/>
                <a:gd name="connsiteY2" fmla="*/ 261179 h 2902661"/>
                <a:gd name="connsiteX3" fmla="*/ 2106383 w 2334261"/>
                <a:gd name="connsiteY3" fmla="*/ 2597979 h 2902661"/>
                <a:gd name="connsiteX4" fmla="*/ 429983 w 2334261"/>
                <a:gd name="connsiteY4" fmla="*/ 2760539 h 2902661"/>
                <a:gd name="connsiteX5" fmla="*/ 54063 w 2334261"/>
                <a:gd name="connsiteY5" fmla="*/ 2150939 h 2902661"/>
                <a:gd name="connsiteX6" fmla="*/ 23583 w 2334261"/>
                <a:gd name="connsiteY6" fmla="*/ 728539 h 2902661"/>
                <a:gd name="connsiteX0" fmla="*/ 7216 w 2317894"/>
                <a:gd name="connsiteY0" fmla="*/ 728539 h 2902661"/>
                <a:gd name="connsiteX1" fmla="*/ 403456 w 2317894"/>
                <a:gd name="connsiteY1" fmla="*/ 108779 h 2902661"/>
                <a:gd name="connsiteX2" fmla="*/ 2120496 w 2317894"/>
                <a:gd name="connsiteY2" fmla="*/ 261179 h 2902661"/>
                <a:gd name="connsiteX3" fmla="*/ 2090016 w 2317894"/>
                <a:gd name="connsiteY3" fmla="*/ 2597979 h 2902661"/>
                <a:gd name="connsiteX4" fmla="*/ 413616 w 2317894"/>
                <a:gd name="connsiteY4" fmla="*/ 2760539 h 2902661"/>
                <a:gd name="connsiteX5" fmla="*/ 37696 w 2317894"/>
                <a:gd name="connsiteY5" fmla="*/ 2150939 h 2902661"/>
                <a:gd name="connsiteX6" fmla="*/ 7216 w 2317894"/>
                <a:gd name="connsiteY6" fmla="*/ 728539 h 2902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7894" h="2902661">
                  <a:moveTo>
                    <a:pt x="7216" y="728539"/>
                  </a:moveTo>
                  <a:cubicBezTo>
                    <a:pt x="29803" y="378019"/>
                    <a:pt x="51243" y="186672"/>
                    <a:pt x="403456" y="108779"/>
                  </a:cubicBezTo>
                  <a:cubicBezTo>
                    <a:pt x="755669" y="30886"/>
                    <a:pt x="1839403" y="-153688"/>
                    <a:pt x="2120496" y="261179"/>
                  </a:cubicBezTo>
                  <a:cubicBezTo>
                    <a:pt x="2401589" y="676046"/>
                    <a:pt x="2374496" y="2181419"/>
                    <a:pt x="2090016" y="2597979"/>
                  </a:cubicBezTo>
                  <a:cubicBezTo>
                    <a:pt x="1805536" y="3014539"/>
                    <a:pt x="748896" y="2936646"/>
                    <a:pt x="413616" y="2760539"/>
                  </a:cubicBezTo>
                  <a:cubicBezTo>
                    <a:pt x="78336" y="2584432"/>
                    <a:pt x="54629" y="2520086"/>
                    <a:pt x="37696" y="2150939"/>
                  </a:cubicBezTo>
                  <a:cubicBezTo>
                    <a:pt x="20763" y="1781792"/>
                    <a:pt x="-15371" y="1079059"/>
                    <a:pt x="7216" y="728539"/>
                  </a:cubicBezTo>
                  <a:close/>
                </a:path>
              </a:pathLst>
            </a:custGeom>
            <a:ln w="28575">
              <a:solidFill>
                <a:srgbClr val="0000FF"/>
              </a:solidFill>
            </a:ln>
          </p:spPr>
          <p:txBody>
            <a:bodyPr rtlCol="0" anchor="ctr">
              <a:spAutoFit/>
            </a:bodyPr>
            <a:lstStyle/>
            <a:p>
              <a:pPr marL="342900" indent="-342900" algn="ctr">
                <a:buFont typeface="Arial" charset="0"/>
                <a:buChar char="•"/>
              </a:pPr>
              <a:endParaRPr lang="en-US" sz="2400" b="0" dirty="0">
                <a:solidFill>
                  <a:schemeClr val="tx1"/>
                </a:solidFill>
              </a:endParaRPr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2050A1B8-B75F-4CCE-83F0-53351C1E1860}"/>
                </a:ext>
              </a:extLst>
            </p:cNvPr>
            <p:cNvSpPr/>
            <p:nvPr/>
          </p:nvSpPr>
          <p:spPr>
            <a:xfrm rot="5400000">
              <a:off x="4712112" y="2746547"/>
              <a:ext cx="188921" cy="179915"/>
            </a:xfrm>
            <a:prstGeom prst="triangle">
              <a:avLst/>
            </a:prstGeom>
            <a:solidFill>
              <a:srgbClr val="4744E4"/>
            </a:solidFill>
            <a:ln>
              <a:solidFill>
                <a:srgbClr val="4744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406BD0C2-FFA9-4082-8A83-8276C5C0E8ED}"/>
                </a:ext>
              </a:extLst>
            </p:cNvPr>
            <p:cNvSpPr/>
            <p:nvPr/>
          </p:nvSpPr>
          <p:spPr>
            <a:xfrm rot="10800000">
              <a:off x="5611133" y="3846904"/>
              <a:ext cx="188921" cy="179915"/>
            </a:xfrm>
            <a:prstGeom prst="triangle">
              <a:avLst/>
            </a:prstGeom>
            <a:solidFill>
              <a:srgbClr val="4744E4"/>
            </a:solidFill>
            <a:ln>
              <a:solidFill>
                <a:srgbClr val="4744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9E6733B7-DDB5-4E09-9E8D-5C45FB07A703}"/>
                </a:ext>
              </a:extLst>
            </p:cNvPr>
            <p:cNvSpPr/>
            <p:nvPr/>
          </p:nvSpPr>
          <p:spPr>
            <a:xfrm rot="16200000">
              <a:off x="4672963" y="5047929"/>
              <a:ext cx="188921" cy="179915"/>
            </a:xfrm>
            <a:prstGeom prst="triangle">
              <a:avLst/>
            </a:prstGeom>
            <a:solidFill>
              <a:srgbClr val="4744E4"/>
            </a:solidFill>
            <a:ln>
              <a:solidFill>
                <a:srgbClr val="4744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F64450C0-F5DA-4E0E-872F-E04DC4642C07}"/>
                </a:ext>
              </a:extLst>
            </p:cNvPr>
            <p:cNvSpPr/>
            <p:nvPr/>
          </p:nvSpPr>
          <p:spPr>
            <a:xfrm>
              <a:off x="3701237" y="3866478"/>
              <a:ext cx="188921" cy="179915"/>
            </a:xfrm>
            <a:prstGeom prst="triangle">
              <a:avLst/>
            </a:prstGeom>
            <a:solidFill>
              <a:srgbClr val="4744E4"/>
            </a:solidFill>
            <a:ln>
              <a:solidFill>
                <a:srgbClr val="4744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itle 1">
            <a:extLst>
              <a:ext uri="{FF2B5EF4-FFF2-40B4-BE49-F238E27FC236}">
                <a16:creationId xmlns:a16="http://schemas.microsoft.com/office/drawing/2014/main" id="{A622A611-BA36-4FBD-B3E2-510E95D5C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The g–2 Storage Ring magnet</a:t>
            </a:r>
            <a:endParaRPr lang="en-GB" baseline="-25000" dirty="0"/>
          </a:p>
        </p:txBody>
      </p:sp>
      <p:sp>
        <p:nvSpPr>
          <p:cNvPr id="35" name="Date Placeholder 3">
            <a:extLst>
              <a:ext uri="{FF2B5EF4-FFF2-40B4-BE49-F238E27FC236}">
                <a16:creationId xmlns:a16="http://schemas.microsoft.com/office/drawing/2014/main" id="{F645DA05-28CC-4B0D-92F6-0FB321BBD0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A93829BF-4CDA-423E-B431-B1C724EE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42</a:t>
            </a:fld>
            <a:endParaRPr lang="en-GB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78D7DB4-23B9-4A8E-958F-8682D40B3993}"/>
              </a:ext>
            </a:extLst>
          </p:cNvPr>
          <p:cNvGrpSpPr/>
          <p:nvPr/>
        </p:nvGrpSpPr>
        <p:grpSpPr>
          <a:xfrm>
            <a:off x="268544" y="1183737"/>
            <a:ext cx="5151850" cy="2958039"/>
            <a:chOff x="857325" y="1274064"/>
            <a:chExt cx="5151850" cy="295803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FE38432-3D8D-45C9-8724-AA80D33E2599}"/>
                </a:ext>
              </a:extLst>
            </p:cNvPr>
            <p:cNvSpPr txBox="1"/>
            <p:nvPr/>
          </p:nvSpPr>
          <p:spPr>
            <a:xfrm>
              <a:off x="1019843" y="1274064"/>
              <a:ext cx="29348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>
                      <a:lumMod val="75000"/>
                    </a:schemeClr>
                  </a:solidFill>
                </a:rPr>
                <a:t>Field in muon storage region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035620F-7A86-47E1-A488-0D57B7A35BBF}"/>
                </a:ext>
              </a:extLst>
            </p:cNvPr>
            <p:cNvGrpSpPr/>
            <p:nvPr/>
          </p:nvGrpSpPr>
          <p:grpSpPr>
            <a:xfrm>
              <a:off x="857325" y="1561019"/>
              <a:ext cx="3195629" cy="2671084"/>
              <a:chOff x="509415" y="1037892"/>
              <a:chExt cx="3195629" cy="2671084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79B83A8B-7E38-57B5-505E-456DC857A4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9415" y="1037892"/>
                <a:ext cx="3195629" cy="2671084"/>
              </a:xfrm>
              <a:prstGeom prst="rect">
                <a:avLst/>
              </a:prstGeom>
            </p:spPr>
          </p:pic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39BE0248-AD39-4E0A-89C9-6F178820EF4C}"/>
                  </a:ext>
                </a:extLst>
              </p:cNvPr>
              <p:cNvSpPr/>
              <p:nvPr/>
            </p:nvSpPr>
            <p:spPr>
              <a:xfrm>
                <a:off x="985594" y="1312734"/>
                <a:ext cx="2025123" cy="2024606"/>
              </a:xfrm>
              <a:prstGeom prst="ellipse">
                <a:avLst/>
              </a:prstGeom>
              <a:noFill/>
              <a:ln w="571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A3D5B6E-DFE3-42E4-ACC7-A23DA0E9042F}"/>
                </a:ext>
              </a:extLst>
            </p:cNvPr>
            <p:cNvCxnSpPr>
              <a:cxnSpLocks/>
              <a:stCxn id="24" idx="0"/>
              <a:endCxn id="3" idx="0"/>
            </p:cNvCxnSpPr>
            <p:nvPr/>
          </p:nvCxnSpPr>
          <p:spPr>
            <a:xfrm flipH="1" flipV="1">
              <a:off x="2346066" y="1835861"/>
              <a:ext cx="3626448" cy="708671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E4672DBD-483D-4294-AC5B-984D1185242E}"/>
                </a:ext>
              </a:extLst>
            </p:cNvPr>
            <p:cNvCxnSpPr>
              <a:cxnSpLocks/>
              <a:endCxn id="3" idx="4"/>
            </p:cNvCxnSpPr>
            <p:nvPr/>
          </p:nvCxnSpPr>
          <p:spPr>
            <a:xfrm flipH="1">
              <a:off x="2346066" y="2831341"/>
              <a:ext cx="3663109" cy="1029126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FD18C2C5-4BD1-4917-9DF4-85F5946F18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2734" y="1436693"/>
            <a:ext cx="3342953" cy="276418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ABBFF43E-DCE8-4426-B471-B89094C266EF}"/>
              </a:ext>
            </a:extLst>
          </p:cNvPr>
          <p:cNvSpPr txBox="1"/>
          <p:nvPr/>
        </p:nvSpPr>
        <p:spPr>
          <a:xfrm>
            <a:off x="8727826" y="893431"/>
            <a:ext cx="2934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Weight measured field by the muon beam distribution</a:t>
            </a:r>
          </a:p>
        </p:txBody>
      </p:sp>
    </p:spTree>
    <p:extLst>
      <p:ext uri="{BB962C8B-B14F-4D97-AF65-F5344CB8AC3E}">
        <p14:creationId xmlns:p14="http://schemas.microsoft.com/office/powerpoint/2010/main" val="36517162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Measuring the magnetic field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43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5DCBAA8-59A4-4A43-9B72-B5BFE34D479D}"/>
              </a:ext>
            </a:extLst>
          </p:cNvPr>
          <p:cNvGrpSpPr/>
          <p:nvPr/>
        </p:nvGrpSpPr>
        <p:grpSpPr>
          <a:xfrm>
            <a:off x="3694337" y="3638000"/>
            <a:ext cx="4671846" cy="2549661"/>
            <a:chOff x="419730" y="2876984"/>
            <a:chExt cx="2967111" cy="1569302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9883043B-4737-407A-A711-4B5CC3F7C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1849"/>
            <a:stretch/>
          </p:blipFill>
          <p:spPr>
            <a:xfrm>
              <a:off x="419730" y="2876984"/>
              <a:ext cx="2967111" cy="1569302"/>
            </a:xfrm>
            <a:prstGeom prst="rect">
              <a:avLst/>
            </a:prstGeom>
          </p:spPr>
        </p:pic>
        <p:sp>
          <p:nvSpPr>
            <p:cNvPr id="48" name="Star: 5 Points 47">
              <a:extLst>
                <a:ext uri="{FF2B5EF4-FFF2-40B4-BE49-F238E27FC236}">
                  <a16:creationId xmlns:a16="http://schemas.microsoft.com/office/drawing/2014/main" id="{D02F9667-C966-4CD2-8576-A2250CD27A8E}"/>
                </a:ext>
              </a:extLst>
            </p:cNvPr>
            <p:cNvSpPr/>
            <p:nvPr/>
          </p:nvSpPr>
          <p:spPr>
            <a:xfrm>
              <a:off x="821048" y="3156885"/>
              <a:ext cx="173723" cy="17372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Star: 5 Points 48">
              <a:extLst>
                <a:ext uri="{FF2B5EF4-FFF2-40B4-BE49-F238E27FC236}">
                  <a16:creationId xmlns:a16="http://schemas.microsoft.com/office/drawing/2014/main" id="{879A00F2-D3C4-4318-944B-715BAF97B2FE}"/>
                </a:ext>
              </a:extLst>
            </p:cNvPr>
            <p:cNvSpPr/>
            <p:nvPr/>
          </p:nvSpPr>
          <p:spPr>
            <a:xfrm>
              <a:off x="2899439" y="3504571"/>
              <a:ext cx="173723" cy="17372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50" name="Content Placeholder 8">
            <a:extLst>
              <a:ext uri="{FF2B5EF4-FFF2-40B4-BE49-F238E27FC236}">
                <a16:creationId xmlns:a16="http://schemas.microsoft.com/office/drawing/2014/main" id="{534254B2-0137-4D50-A337-689DB5FC2742}"/>
              </a:ext>
            </a:extLst>
          </p:cNvPr>
          <p:cNvSpPr txBox="1">
            <a:spLocks/>
          </p:cNvSpPr>
          <p:nvPr/>
        </p:nvSpPr>
        <p:spPr>
          <a:xfrm>
            <a:off x="81813" y="965384"/>
            <a:ext cx="5928694" cy="23461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>
              <a:lnSpc>
                <a:spcPct val="100000"/>
              </a:lnSpc>
            </a:pPr>
            <a:r>
              <a:rPr lang="en-US" sz="1800" dirty="0">
                <a:latin typeface="+mn-lt"/>
              </a:rPr>
              <a:t>Trolley containing 17 NMR probes maps full azimuth every few days (muons not present)</a:t>
            </a:r>
          </a:p>
          <a:p>
            <a:pPr marL="457189" indent="-457189">
              <a:lnSpc>
                <a:spcPct val="100000"/>
              </a:lnSpc>
            </a:pPr>
            <a:r>
              <a:rPr lang="en-US" sz="1800" dirty="0">
                <a:latin typeface="+mn-lt"/>
              </a:rPr>
              <a:t>378 fixed probes monitor between trolley runs (during muon data collection)</a:t>
            </a:r>
          </a:p>
          <a:p>
            <a:pPr marL="457189" indent="-457189">
              <a:lnSpc>
                <a:spcPct val="100000"/>
              </a:lnSpc>
            </a:pPr>
            <a:r>
              <a:rPr lang="en-US" sz="1800" dirty="0">
                <a:latin typeface="+mn-lt"/>
              </a:rPr>
              <a:t>Field map is interpolated between trolley runs using fixed probe information</a:t>
            </a:r>
          </a:p>
          <a:p>
            <a:pPr marL="457189" indent="-457189">
              <a:lnSpc>
                <a:spcPct val="100000"/>
              </a:lnSpc>
            </a:pPr>
            <a:r>
              <a:rPr lang="en-US" sz="1800" dirty="0">
                <a:latin typeface="+mn-lt"/>
              </a:rPr>
              <a:t>Fold with muon beam distribution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DAB75B0-8ADE-4CC9-9DB1-105883533D85}"/>
              </a:ext>
            </a:extLst>
          </p:cNvPr>
          <p:cNvGrpSpPr/>
          <p:nvPr/>
        </p:nvGrpSpPr>
        <p:grpSpPr>
          <a:xfrm>
            <a:off x="8678361" y="862682"/>
            <a:ext cx="3215994" cy="2438723"/>
            <a:chOff x="8684831" y="802674"/>
            <a:chExt cx="3215994" cy="2438723"/>
          </a:xfrm>
        </p:grpSpPr>
        <p:sp>
          <p:nvSpPr>
            <p:cNvPr id="53" name="Right Arrow 3">
              <a:extLst>
                <a:ext uri="{FF2B5EF4-FFF2-40B4-BE49-F238E27FC236}">
                  <a16:creationId xmlns:a16="http://schemas.microsoft.com/office/drawing/2014/main" id="{500EE2F3-210F-4178-A5F2-F0946F103A86}"/>
                </a:ext>
              </a:extLst>
            </p:cNvPr>
            <p:cNvSpPr/>
            <p:nvPr/>
          </p:nvSpPr>
          <p:spPr>
            <a:xfrm>
              <a:off x="8684831" y="1755257"/>
              <a:ext cx="492491" cy="31227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C4B07B63-84C7-4243-AD0D-BA1E2C37BF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42124" y="802674"/>
              <a:ext cx="2471237" cy="2045764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B000389F-DEF7-4240-B2A3-E55EFEBB83EC}"/>
                </a:ext>
              </a:extLst>
            </p:cNvPr>
            <p:cNvSpPr txBox="1"/>
            <p:nvPr/>
          </p:nvSpPr>
          <p:spPr>
            <a:xfrm>
              <a:off x="9054661" y="2656622"/>
              <a:ext cx="284616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Sequence 2D field slices as trolley moves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16733D4-5249-4FFC-AA8E-D7D9691AA7AB}"/>
              </a:ext>
            </a:extLst>
          </p:cNvPr>
          <p:cNvGrpSpPr/>
          <p:nvPr/>
        </p:nvGrpSpPr>
        <p:grpSpPr>
          <a:xfrm>
            <a:off x="5955260" y="1318418"/>
            <a:ext cx="2535637" cy="1445535"/>
            <a:chOff x="9447876" y="1325494"/>
            <a:chExt cx="1905924" cy="1012861"/>
          </a:xfrm>
        </p:grpSpPr>
        <p:pic>
          <p:nvPicPr>
            <p:cNvPr id="25" name="Picture 2">
              <a:extLst>
                <a:ext uri="{FF2B5EF4-FFF2-40B4-BE49-F238E27FC236}">
                  <a16:creationId xmlns:a16="http://schemas.microsoft.com/office/drawing/2014/main" id="{F0A1407E-2BAF-4731-841A-5C208E196B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1725" y="1325494"/>
              <a:ext cx="1852075" cy="10128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B961B43-3E4B-4530-A705-0E8FB99D06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7876" y="1428862"/>
              <a:ext cx="713701" cy="688211"/>
            </a:xfrm>
            <a:prstGeom prst="rect">
              <a:avLst/>
            </a:prstGeom>
            <a:scene3d>
              <a:camera prst="orthographicFront">
                <a:rot lat="600000" lon="2100000" rev="0"/>
              </a:camera>
              <a:lightRig rig="threePt" dir="t"/>
            </a:scene3d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265DC973-FC7C-4293-9CD8-648F3B444D5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6904" r="69903" b="29857"/>
          <a:stretch/>
        </p:blipFill>
        <p:spPr>
          <a:xfrm>
            <a:off x="8113250" y="3317399"/>
            <a:ext cx="3984943" cy="312141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E3236BE-ACE9-4CAF-ACBF-EE6265CFA7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425" y="3721961"/>
            <a:ext cx="3500912" cy="2549661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D2FFFBF-4966-4876-A93B-DC3E34570D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81246" y="2817720"/>
            <a:ext cx="2241834" cy="659979"/>
          </a:xfrm>
          <a:prstGeom prst="rect">
            <a:avLst/>
          </a:prstGeom>
          <a:ln w="38100">
            <a:solidFill>
              <a:schemeClr val="accent5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6D7538B-5676-44E5-B09A-45DE02187988}"/>
              </a:ext>
            </a:extLst>
          </p:cNvPr>
          <p:cNvSpPr txBox="1"/>
          <p:nvPr/>
        </p:nvSpPr>
        <p:spPr>
          <a:xfrm>
            <a:off x="7623080" y="2990137"/>
            <a:ext cx="1006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NMR probe</a:t>
            </a:r>
            <a:endParaRPr lang="en-GB" sz="14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81B523-9511-4FDC-AAF6-835B7B5A9005}"/>
              </a:ext>
            </a:extLst>
          </p:cNvPr>
          <p:cNvCxnSpPr/>
          <p:nvPr/>
        </p:nvCxnSpPr>
        <p:spPr>
          <a:xfrm flipV="1">
            <a:off x="5787695" y="2390236"/>
            <a:ext cx="393800" cy="373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6198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68;p37">
            <a:extLst>
              <a:ext uri="{FF2B5EF4-FFF2-40B4-BE49-F238E27FC236}">
                <a16:creationId xmlns:a16="http://schemas.microsoft.com/office/drawing/2014/main" id="{0F09A5E7-94E2-BFDB-7497-53CC11DEB70D}"/>
              </a:ext>
            </a:extLst>
          </p:cNvPr>
          <p:cNvSpPr txBox="1"/>
          <p:nvPr/>
        </p:nvSpPr>
        <p:spPr>
          <a:xfrm>
            <a:off x="37048" y="773269"/>
            <a:ext cx="11319844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Trolley and fixed NMR probes use</a:t>
            </a:r>
            <a:r>
              <a:rPr lang="en-GB" sz="2000" dirty="0">
                <a:solidFill>
                  <a:schemeClr val="accent2"/>
                </a:solidFill>
                <a:latin typeface="Bahnschrift Light" panose="020B0502040204020203" pitchFamily="34" charset="0"/>
              </a:rPr>
              <a:t>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petroleum jelly </a:t>
            </a:r>
            <a:r>
              <a:rPr lang="en-GB" sz="2000" dirty="0">
                <a:latin typeface="Bahnschrift Light" panose="020B0502040204020203" pitchFamily="34" charset="0"/>
              </a:rPr>
              <a:t>as the proton sample –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low volatility</a:t>
            </a:r>
          </a:p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Need to measure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protons in H</a:t>
            </a:r>
            <a:r>
              <a:rPr lang="en-GB" sz="2000" baseline="-25000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2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0 </a:t>
            </a:r>
            <a:r>
              <a:rPr lang="en-GB" sz="2000" dirty="0">
                <a:latin typeface="Bahnschrift Light" panose="020B0502040204020203" pitchFamily="34" charset="0"/>
              </a:rPr>
              <a:t>(measurement standard) </a:t>
            </a:r>
            <a:r>
              <a:rPr lang="en-GB" sz="2000" dirty="0">
                <a:latin typeface="Bahnschrift Light" panose="020B0502040204020203" pitchFamily="34" charset="0"/>
                <a:sym typeface="Wingdings" panose="05000000000000000000" pitchFamily="2" charset="2"/>
              </a:rPr>
              <a:t> calibration</a:t>
            </a:r>
          </a:p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Trolley and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cylindrical H</a:t>
            </a:r>
            <a:r>
              <a:rPr lang="en-GB" sz="2000" baseline="-25000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2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0</a:t>
            </a:r>
            <a:r>
              <a:rPr lang="en-GB" sz="2000" dirty="0">
                <a:latin typeface="Bahnschrift Light" panose="020B0502040204020203" pitchFamily="34" charset="0"/>
              </a:rPr>
              <a:t> calibration probe switch places to repeatedly measure the same field in the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same place</a:t>
            </a:r>
            <a:r>
              <a:rPr lang="en-GB" sz="2000" dirty="0">
                <a:latin typeface="Bahnschrift Light" panose="020B0502040204020203" pitchFamily="34" charset="0"/>
              </a:rPr>
              <a:t>. Calibration performed ~once per year.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2B19EF6-7A6B-49EC-99B6-F693C8261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Absolute Calibration</a:t>
            </a:r>
            <a:endParaRPr lang="en-GB" baseline="-25000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F1AA00BB-E062-4D49-98C3-961894E717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397BFD5-188D-4A4A-966D-3ADC99F39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44</a:t>
            </a:fld>
            <a:endParaRPr lang="en-GB" dirty="0"/>
          </a:p>
        </p:txBody>
      </p: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102A147E-8398-41E3-8294-7065EE37EA1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3400" y="2339310"/>
            <a:ext cx="3365354" cy="11329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D38643C-9F5C-4441-8983-79CCD849F5CC}"/>
              </a:ext>
            </a:extLst>
          </p:cNvPr>
          <p:cNvSpPr txBox="1"/>
          <p:nvPr/>
        </p:nvSpPr>
        <p:spPr>
          <a:xfrm>
            <a:off x="8644937" y="1934951"/>
            <a:ext cx="256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Cylindrical H</a:t>
            </a:r>
            <a:r>
              <a:rPr lang="en-GB" baseline="-25000" dirty="0">
                <a:solidFill>
                  <a:schemeClr val="accent5"/>
                </a:solidFill>
              </a:rPr>
              <a:t>2</a:t>
            </a:r>
            <a:r>
              <a:rPr lang="en-GB" dirty="0">
                <a:solidFill>
                  <a:schemeClr val="accent5"/>
                </a:solidFill>
              </a:rPr>
              <a:t>0 probe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225755-2CD5-44A3-A049-1133A52BC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92" y="3956901"/>
            <a:ext cx="4474319" cy="2389554"/>
          </a:xfrm>
          <a:prstGeom prst="rect">
            <a:avLst/>
          </a:prstGeom>
        </p:spPr>
      </p:pic>
      <p:sp>
        <p:nvSpPr>
          <p:cNvPr id="23" name="Synchronise with trolley measurements to get field seen by muons during storage time">
            <a:extLst>
              <a:ext uri="{FF2B5EF4-FFF2-40B4-BE49-F238E27FC236}">
                <a16:creationId xmlns:a16="http://schemas.microsoft.com/office/drawing/2014/main" id="{D9ED2BA9-D9B8-478E-995B-5DFA3C9448DD}"/>
              </a:ext>
            </a:extLst>
          </p:cNvPr>
          <p:cNvSpPr txBox="1"/>
          <p:nvPr/>
        </p:nvSpPr>
        <p:spPr>
          <a:xfrm>
            <a:off x="2056840" y="6368699"/>
            <a:ext cx="2303092" cy="3404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defTabSz="457200">
              <a:spcBef>
                <a:spcPts val="400"/>
              </a:spcBef>
              <a:defRPr sz="3700" b="0"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/>
            <a:r>
              <a:rPr lang="en-GB" sz="1800" dirty="0">
                <a:solidFill>
                  <a:schemeClr val="accent5"/>
                </a:solidFill>
                <a:latin typeface="Bahnschrift Light" panose="020B0502040204020203" pitchFamily="34" charset="0"/>
              </a:rPr>
              <a:t>Trolley probes</a:t>
            </a:r>
            <a:endParaRPr sz="1800" dirty="0">
              <a:solidFill>
                <a:schemeClr val="accent5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8867354-2CD0-47AF-A394-A17101C2E753}"/>
              </a:ext>
            </a:extLst>
          </p:cNvPr>
          <p:cNvCxnSpPr/>
          <p:nvPr/>
        </p:nvCxnSpPr>
        <p:spPr>
          <a:xfrm flipV="1">
            <a:off x="3478841" y="4959013"/>
            <a:ext cx="205117" cy="1384987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Google Shape;598;p39">
            <a:extLst>
              <a:ext uri="{FF2B5EF4-FFF2-40B4-BE49-F238E27FC236}">
                <a16:creationId xmlns:a16="http://schemas.microsoft.com/office/drawing/2014/main" id="{E35B894E-0127-41F7-A21E-073F5D10FA1C}"/>
              </a:ext>
            </a:extLst>
          </p:cNvPr>
          <p:cNvSpPr txBox="1"/>
          <p:nvPr/>
        </p:nvSpPr>
        <p:spPr>
          <a:xfrm>
            <a:off x="210620" y="3083752"/>
            <a:ext cx="2392922" cy="738633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Uncertainty</a:t>
            </a:r>
          </a:p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17 ppb </a:t>
            </a:r>
            <a:endParaRPr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26" name="Google Shape;569;p37">
            <a:extLst>
              <a:ext uri="{FF2B5EF4-FFF2-40B4-BE49-F238E27FC236}">
                <a16:creationId xmlns:a16="http://schemas.microsoft.com/office/drawing/2014/main" id="{F8AF64C9-ABE8-42B5-B97C-4CE79EC04FE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3911" y="2496383"/>
            <a:ext cx="2686800" cy="3652369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Synchronise with trolley measurements to get field seen by muons during storage time">
            <a:extLst>
              <a:ext uri="{FF2B5EF4-FFF2-40B4-BE49-F238E27FC236}">
                <a16:creationId xmlns:a16="http://schemas.microsoft.com/office/drawing/2014/main" id="{88B51527-5AFE-400F-83D5-08F1BD540B79}"/>
              </a:ext>
            </a:extLst>
          </p:cNvPr>
          <p:cNvSpPr txBox="1"/>
          <p:nvPr/>
        </p:nvSpPr>
        <p:spPr>
          <a:xfrm>
            <a:off x="2472181" y="2568800"/>
            <a:ext cx="2303092" cy="3404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defTabSz="457200">
              <a:spcBef>
                <a:spcPts val="400"/>
              </a:spcBef>
              <a:defRPr sz="3700" b="0"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/>
            <a:r>
              <a:rPr lang="en-GB" sz="1800" dirty="0">
                <a:solidFill>
                  <a:schemeClr val="accent5"/>
                </a:solidFill>
                <a:latin typeface="Bahnschrift Light" panose="020B0502040204020203" pitchFamily="34" charset="0"/>
              </a:rPr>
              <a:t>Calibration region</a:t>
            </a:r>
            <a:endParaRPr sz="1800" dirty="0">
              <a:solidFill>
                <a:schemeClr val="accent5"/>
              </a:solidFill>
              <a:latin typeface="Bahnschrift Light" panose="020B0502040204020203" pitchFamily="34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F44F0B9-7F46-46BA-94F7-3CDB99A6D980}"/>
              </a:ext>
            </a:extLst>
          </p:cNvPr>
          <p:cNvCxnSpPr>
            <a:cxnSpLocks/>
          </p:cNvCxnSpPr>
          <p:nvPr/>
        </p:nvCxnSpPr>
        <p:spPr>
          <a:xfrm>
            <a:off x="4541352" y="2858913"/>
            <a:ext cx="1110502" cy="251809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Screen Clipping">
            <a:extLst>
              <a:ext uri="{FF2B5EF4-FFF2-40B4-BE49-F238E27FC236}">
                <a16:creationId xmlns:a16="http://schemas.microsoft.com/office/drawing/2014/main" id="{C8E55DAB-9294-4F9E-9A3D-6C5C205E65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598" y="3872853"/>
            <a:ext cx="1389161" cy="1427221"/>
          </a:xfrm>
          <a:prstGeom prst="rect">
            <a:avLst/>
          </a:prstGeom>
        </p:spPr>
      </p:pic>
      <p:pic>
        <p:nvPicPr>
          <p:cNvPr id="30" name="Picture 29" descr="A close-up of a glass bulb&#10;&#10;Description automatically generated">
            <a:extLst>
              <a:ext uri="{FF2B5EF4-FFF2-40B4-BE49-F238E27FC236}">
                <a16:creationId xmlns:a16="http://schemas.microsoft.com/office/drawing/2014/main" id="{D245C214-E5EE-459D-9DB2-D825DF3DB25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0978"/>
          <a:stretch/>
        </p:blipFill>
        <p:spPr>
          <a:xfrm>
            <a:off x="10132024" y="3872853"/>
            <a:ext cx="1308412" cy="142868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82B3F8B-10EB-424A-8CB0-F1B91F2518C0}"/>
              </a:ext>
            </a:extLst>
          </p:cNvPr>
          <p:cNvSpPr txBox="1"/>
          <p:nvPr/>
        </p:nvSpPr>
        <p:spPr>
          <a:xfrm>
            <a:off x="8025515" y="3514018"/>
            <a:ext cx="20318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Spherical H</a:t>
            </a:r>
            <a:r>
              <a:rPr lang="en-GB" sz="1600" baseline="-25000" dirty="0"/>
              <a:t>2</a:t>
            </a:r>
            <a:r>
              <a:rPr lang="en-GB" sz="1600" dirty="0"/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2F7E53-491E-47B2-A21F-EB380E00BA0E}"/>
              </a:ext>
            </a:extLst>
          </p:cNvPr>
          <p:cNvSpPr txBox="1"/>
          <p:nvPr/>
        </p:nvSpPr>
        <p:spPr>
          <a:xfrm>
            <a:off x="9757759" y="3534299"/>
            <a:ext cx="2223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Spherical </a:t>
            </a:r>
            <a:r>
              <a:rPr lang="en-GB" sz="1600" baseline="30000" dirty="0"/>
              <a:t>3</a:t>
            </a:r>
            <a:r>
              <a:rPr lang="en-GB" sz="1600" dirty="0"/>
              <a:t>He</a:t>
            </a:r>
          </a:p>
        </p:txBody>
      </p:sp>
      <p:sp>
        <p:nvSpPr>
          <p:cNvPr id="33" name="Google Shape;598;p39">
            <a:extLst>
              <a:ext uri="{FF2B5EF4-FFF2-40B4-BE49-F238E27FC236}">
                <a16:creationId xmlns:a16="http://schemas.microsoft.com/office/drawing/2014/main" id="{A9B0D56B-2709-4B3D-9850-44D05A60A519}"/>
              </a:ext>
            </a:extLst>
          </p:cNvPr>
          <p:cNvSpPr txBox="1"/>
          <p:nvPr/>
        </p:nvSpPr>
        <p:spPr>
          <a:xfrm>
            <a:off x="7859177" y="5475900"/>
            <a:ext cx="3953799" cy="738633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Cross-check with spherical probes</a:t>
            </a:r>
          </a:p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Uncertainty: 9 ppb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D58A60B6-B4C6-42D0-9BE4-17789B78075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Liv.INNO</a:t>
            </a:r>
            <a:r>
              <a:rPr lang="en-GB" dirty="0"/>
              <a:t> Seminar</a:t>
            </a:r>
          </a:p>
        </p:txBody>
      </p:sp>
    </p:spTree>
    <p:extLst>
      <p:ext uri="{BB962C8B-B14F-4D97-AF65-F5344CB8AC3E}">
        <p14:creationId xmlns:p14="http://schemas.microsoft.com/office/powerpoint/2010/main" val="24173776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596;p39">
            <a:extLst>
              <a:ext uri="{FF2B5EF4-FFF2-40B4-BE49-F238E27FC236}">
                <a16:creationId xmlns:a16="http://schemas.microsoft.com/office/drawing/2014/main" id="{05ECD8AD-D466-411C-8C99-EDEF6FCB83C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50172" b="6264"/>
          <a:stretch/>
        </p:blipFill>
        <p:spPr>
          <a:xfrm>
            <a:off x="7489289" y="3594956"/>
            <a:ext cx="4581744" cy="27056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597;p39">
            <a:extLst>
              <a:ext uri="{FF2B5EF4-FFF2-40B4-BE49-F238E27FC236}">
                <a16:creationId xmlns:a16="http://schemas.microsoft.com/office/drawing/2014/main" id="{FA1AA07B-C6F7-FE93-C173-5B1936E7509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b="56436"/>
          <a:stretch/>
        </p:blipFill>
        <p:spPr>
          <a:xfrm>
            <a:off x="7429022" y="841669"/>
            <a:ext cx="4762978" cy="281264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598;p39">
            <a:extLst>
              <a:ext uri="{FF2B5EF4-FFF2-40B4-BE49-F238E27FC236}">
                <a16:creationId xmlns:a16="http://schemas.microsoft.com/office/drawing/2014/main" id="{E913C36E-C9A0-1F89-AA7C-81F0CAEC8DD3}"/>
              </a:ext>
            </a:extLst>
          </p:cNvPr>
          <p:cNvSpPr txBox="1"/>
          <p:nvPr/>
        </p:nvSpPr>
        <p:spPr>
          <a:xfrm>
            <a:off x="6065294" y="1928233"/>
            <a:ext cx="1819956" cy="1036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Grey regions = muon storage times</a:t>
            </a:r>
            <a:endParaRPr dirty="0"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cxnSp>
        <p:nvCxnSpPr>
          <p:cNvPr id="22" name="Google Shape;599;p39">
            <a:extLst>
              <a:ext uri="{FF2B5EF4-FFF2-40B4-BE49-F238E27FC236}">
                <a16:creationId xmlns:a16="http://schemas.microsoft.com/office/drawing/2014/main" id="{CDA1BE80-FCCF-4D9F-9999-5AAB405F5DFE}"/>
              </a:ext>
            </a:extLst>
          </p:cNvPr>
          <p:cNvCxnSpPr>
            <a:cxnSpLocks/>
          </p:cNvCxnSpPr>
          <p:nvPr/>
        </p:nvCxnSpPr>
        <p:spPr>
          <a:xfrm>
            <a:off x="7519177" y="2755017"/>
            <a:ext cx="1723143" cy="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" name="Google Shape;600;p39">
            <a:extLst>
              <a:ext uri="{FF2B5EF4-FFF2-40B4-BE49-F238E27FC236}">
                <a16:creationId xmlns:a16="http://schemas.microsoft.com/office/drawing/2014/main" id="{E46DD0AA-6E96-CE6E-C0BF-2526A0B405AE}"/>
              </a:ext>
            </a:extLst>
          </p:cNvPr>
          <p:cNvCxnSpPr>
            <a:cxnSpLocks/>
          </p:cNvCxnSpPr>
          <p:nvPr/>
        </p:nvCxnSpPr>
        <p:spPr>
          <a:xfrm>
            <a:off x="7519177" y="2876895"/>
            <a:ext cx="2277019" cy="128681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" name="Title 1">
            <a:extLst>
              <a:ext uri="{FF2B5EF4-FFF2-40B4-BE49-F238E27FC236}">
                <a16:creationId xmlns:a16="http://schemas.microsoft.com/office/drawing/2014/main" id="{95B9C192-5643-4DAD-8FEE-C2D2F7F50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Transient fields from pulsed systems: Quads</a:t>
            </a:r>
            <a:endParaRPr lang="en-GB" baseline="-25000" dirty="0"/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3E323011-AB4E-426A-A597-C054E0B8B9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05E8E187-F279-4EE2-A5D7-1988D21E0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45</a:t>
            </a:fld>
            <a:endParaRPr lang="en-GB" dirty="0"/>
          </a:p>
        </p:txBody>
      </p:sp>
      <p:pic>
        <p:nvPicPr>
          <p:cNvPr id="30" name="Content Placeholder 7">
            <a:extLst>
              <a:ext uri="{FF2B5EF4-FFF2-40B4-BE49-F238E27FC236}">
                <a16:creationId xmlns:a16="http://schemas.microsoft.com/office/drawing/2014/main" id="{5026A623-07FD-4728-BD9B-B82B400A9E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691434" y="3132543"/>
            <a:ext cx="4362004" cy="2952542"/>
          </a:xfr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FB20407-AB75-41AD-9F6F-9D525BB2FD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97" t="6368" r="8113" b="17982"/>
          <a:stretch/>
        </p:blipFill>
        <p:spPr>
          <a:xfrm>
            <a:off x="5066234" y="4993037"/>
            <a:ext cx="2392922" cy="1526193"/>
          </a:xfrm>
          <a:prstGeom prst="rect">
            <a:avLst/>
          </a:prstGeom>
        </p:spPr>
      </p:pic>
      <p:sp>
        <p:nvSpPr>
          <p:cNvPr id="33" name="Google Shape;598;p39">
            <a:extLst>
              <a:ext uri="{FF2B5EF4-FFF2-40B4-BE49-F238E27FC236}">
                <a16:creationId xmlns:a16="http://schemas.microsoft.com/office/drawing/2014/main" id="{8F0295F2-97D8-4886-B41E-24C6668108DF}"/>
              </a:ext>
            </a:extLst>
          </p:cNvPr>
          <p:cNvSpPr txBox="1"/>
          <p:nvPr/>
        </p:nvSpPr>
        <p:spPr>
          <a:xfrm>
            <a:off x="1137099" y="5989900"/>
            <a:ext cx="366222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Locations mapped in Run-1</a:t>
            </a:r>
            <a:endParaRPr dirty="0">
              <a:solidFill>
                <a:schemeClr val="bg1">
                  <a:lumMod val="50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5" name="Google Shape;598;p39">
            <a:extLst>
              <a:ext uri="{FF2B5EF4-FFF2-40B4-BE49-F238E27FC236}">
                <a16:creationId xmlns:a16="http://schemas.microsoft.com/office/drawing/2014/main" id="{0D4F2F94-ADA3-422D-8A0E-CDCC51231F56}"/>
              </a:ext>
            </a:extLst>
          </p:cNvPr>
          <p:cNvSpPr txBox="1"/>
          <p:nvPr/>
        </p:nvSpPr>
        <p:spPr>
          <a:xfrm>
            <a:off x="1587950" y="2876895"/>
            <a:ext cx="821422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Q1</a:t>
            </a:r>
            <a:endParaRPr dirty="0">
              <a:solidFill>
                <a:schemeClr val="accent3">
                  <a:lumMod val="50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6" name="Google Shape;598;p39">
            <a:extLst>
              <a:ext uri="{FF2B5EF4-FFF2-40B4-BE49-F238E27FC236}">
                <a16:creationId xmlns:a16="http://schemas.microsoft.com/office/drawing/2014/main" id="{7631CD0A-F668-4297-92F1-0B21AB4BD119}"/>
              </a:ext>
            </a:extLst>
          </p:cNvPr>
          <p:cNvSpPr txBox="1"/>
          <p:nvPr/>
        </p:nvSpPr>
        <p:spPr>
          <a:xfrm>
            <a:off x="2437948" y="2897513"/>
            <a:ext cx="821422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Q2</a:t>
            </a:r>
            <a:endParaRPr dirty="0">
              <a:solidFill>
                <a:schemeClr val="accent3">
                  <a:lumMod val="50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7" name="Google Shape;598;p39">
            <a:extLst>
              <a:ext uri="{FF2B5EF4-FFF2-40B4-BE49-F238E27FC236}">
                <a16:creationId xmlns:a16="http://schemas.microsoft.com/office/drawing/2014/main" id="{3A8F149E-535A-4CD1-9A59-E094B29683D9}"/>
              </a:ext>
            </a:extLst>
          </p:cNvPr>
          <p:cNvSpPr txBox="1"/>
          <p:nvPr/>
        </p:nvSpPr>
        <p:spPr>
          <a:xfrm>
            <a:off x="4158966" y="2902522"/>
            <a:ext cx="821422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Q4</a:t>
            </a:r>
            <a:endParaRPr dirty="0">
              <a:solidFill>
                <a:schemeClr val="accent3">
                  <a:lumMod val="50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8" name="Google Shape;598;p39">
            <a:extLst>
              <a:ext uri="{FF2B5EF4-FFF2-40B4-BE49-F238E27FC236}">
                <a16:creationId xmlns:a16="http://schemas.microsoft.com/office/drawing/2014/main" id="{FD24C8DF-44AA-4146-AE2A-9DE37BB2C3D7}"/>
              </a:ext>
            </a:extLst>
          </p:cNvPr>
          <p:cNvSpPr txBox="1"/>
          <p:nvPr/>
        </p:nvSpPr>
        <p:spPr>
          <a:xfrm>
            <a:off x="3337543" y="2909295"/>
            <a:ext cx="821422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Q3</a:t>
            </a:r>
            <a:endParaRPr dirty="0">
              <a:solidFill>
                <a:schemeClr val="accent3">
                  <a:lumMod val="50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5" name="Google Shape;601;p39">
            <a:extLst>
              <a:ext uri="{FF2B5EF4-FFF2-40B4-BE49-F238E27FC236}">
                <a16:creationId xmlns:a16="http://schemas.microsoft.com/office/drawing/2014/main" id="{FCC9F551-36D8-48DF-8F98-F1338CBB52BC}"/>
              </a:ext>
            </a:extLst>
          </p:cNvPr>
          <p:cNvSpPr txBox="1"/>
          <p:nvPr/>
        </p:nvSpPr>
        <p:spPr>
          <a:xfrm>
            <a:off x="1" y="805154"/>
            <a:ext cx="6710402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Electrostatic quadrupoles pulse during muon storage </a:t>
            </a:r>
          </a:p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No pulsing during trolley runs</a:t>
            </a:r>
          </a:p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Quad plates vibrate </a:t>
            </a:r>
            <a:r>
              <a:rPr lang="en-GB" sz="2000" dirty="0">
                <a:latin typeface="Bahnschrift Light" panose="020B0502040204020203" pitchFamily="34" charset="0"/>
                <a:sym typeface="Wingdings" panose="05000000000000000000" pitchFamily="2" charset="2"/>
              </a:rPr>
              <a:t></a:t>
            </a:r>
            <a:r>
              <a:rPr lang="en-GB" sz="2000" dirty="0">
                <a:latin typeface="Bahnschrift Light" panose="020B0502040204020203" pitchFamily="34" charset="0"/>
              </a:rPr>
              <a:t> induces a field</a:t>
            </a:r>
          </a:p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Muons experience a field change which the fixed probes do not see (shielded by Al)</a:t>
            </a:r>
          </a:p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Must be measured using dedicated apparatus</a:t>
            </a:r>
            <a:endParaRPr sz="2000" dirty="0">
              <a:latin typeface="Bahnschrift Light" panose="020B0502040204020203" pitchFamily="34" charset="0"/>
            </a:endParaRPr>
          </a:p>
        </p:txBody>
      </p:sp>
      <p:pic>
        <p:nvPicPr>
          <p:cNvPr id="28" name="그림 11">
            <a:extLst>
              <a:ext uri="{FF2B5EF4-FFF2-40B4-BE49-F238E27FC236}">
                <a16:creationId xmlns:a16="http://schemas.microsoft.com/office/drawing/2014/main" id="{3E24DFD9-41DB-4EC9-80C1-D19F1AA1BB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452" y="3047186"/>
            <a:ext cx="2070661" cy="1828487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902680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596;p39">
            <a:extLst>
              <a:ext uri="{FF2B5EF4-FFF2-40B4-BE49-F238E27FC236}">
                <a16:creationId xmlns:a16="http://schemas.microsoft.com/office/drawing/2014/main" id="{05ECD8AD-D466-411C-8C99-EDEF6FCB83C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50172" b="6264"/>
          <a:stretch/>
        </p:blipFill>
        <p:spPr>
          <a:xfrm>
            <a:off x="7489289" y="3594956"/>
            <a:ext cx="4581744" cy="27056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597;p39">
            <a:extLst>
              <a:ext uri="{FF2B5EF4-FFF2-40B4-BE49-F238E27FC236}">
                <a16:creationId xmlns:a16="http://schemas.microsoft.com/office/drawing/2014/main" id="{FA1AA07B-C6F7-FE93-C173-5B1936E7509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b="56436"/>
          <a:stretch/>
        </p:blipFill>
        <p:spPr>
          <a:xfrm>
            <a:off x="7429022" y="841669"/>
            <a:ext cx="4762978" cy="2812649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95B9C192-5643-4DAD-8FEE-C2D2F7F50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Transient fields from pulsed systems: Quads</a:t>
            </a:r>
            <a:endParaRPr lang="en-GB" baseline="-25000" dirty="0"/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3E323011-AB4E-426A-A597-C054E0B8B9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05E8E187-F279-4EE2-A5D7-1988D21E0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46</a:t>
            </a:fld>
            <a:endParaRPr lang="en-GB" dirty="0"/>
          </a:p>
        </p:txBody>
      </p:sp>
      <p:pic>
        <p:nvPicPr>
          <p:cNvPr id="30" name="Content Placeholder 7">
            <a:extLst>
              <a:ext uri="{FF2B5EF4-FFF2-40B4-BE49-F238E27FC236}">
                <a16:creationId xmlns:a16="http://schemas.microsoft.com/office/drawing/2014/main" id="{5026A623-07FD-4728-BD9B-B82B400A9E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691434" y="3132543"/>
            <a:ext cx="4362004" cy="2952542"/>
          </a:xfrm>
        </p:spPr>
      </p:pic>
      <p:sp>
        <p:nvSpPr>
          <p:cNvPr id="33" name="Google Shape;598;p39">
            <a:extLst>
              <a:ext uri="{FF2B5EF4-FFF2-40B4-BE49-F238E27FC236}">
                <a16:creationId xmlns:a16="http://schemas.microsoft.com/office/drawing/2014/main" id="{8F0295F2-97D8-4886-B41E-24C6668108DF}"/>
              </a:ext>
            </a:extLst>
          </p:cNvPr>
          <p:cNvSpPr txBox="1"/>
          <p:nvPr/>
        </p:nvSpPr>
        <p:spPr>
          <a:xfrm>
            <a:off x="1137099" y="5989900"/>
            <a:ext cx="366222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Locations mapped in Run-1</a:t>
            </a:r>
            <a:endParaRPr dirty="0">
              <a:solidFill>
                <a:schemeClr val="bg1">
                  <a:lumMod val="50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4" name="Google Shape;598;p39">
            <a:extLst>
              <a:ext uri="{FF2B5EF4-FFF2-40B4-BE49-F238E27FC236}">
                <a16:creationId xmlns:a16="http://schemas.microsoft.com/office/drawing/2014/main" id="{8CA66395-2B92-4EDC-AA69-6FF862092B5F}"/>
              </a:ext>
            </a:extLst>
          </p:cNvPr>
          <p:cNvSpPr txBox="1"/>
          <p:nvPr/>
        </p:nvSpPr>
        <p:spPr>
          <a:xfrm>
            <a:off x="1157193" y="5991337"/>
            <a:ext cx="3662227" cy="461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Locations mapped in Run-2</a:t>
            </a:r>
            <a:endParaRPr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9" name="Google Shape;598;p39">
            <a:extLst>
              <a:ext uri="{FF2B5EF4-FFF2-40B4-BE49-F238E27FC236}">
                <a16:creationId xmlns:a16="http://schemas.microsoft.com/office/drawing/2014/main" id="{4DEE73CC-EA58-4E07-A630-8726B635213D}"/>
              </a:ext>
            </a:extLst>
          </p:cNvPr>
          <p:cNvSpPr txBox="1"/>
          <p:nvPr/>
        </p:nvSpPr>
        <p:spPr>
          <a:xfrm>
            <a:off x="7885250" y="5927943"/>
            <a:ext cx="2392922" cy="738633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Run-1: -17 (90) ppb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Run-2/3: -21 (20) ppb</a:t>
            </a:r>
            <a:endParaRPr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4" name="Google Shape;601;p39">
            <a:extLst>
              <a:ext uri="{FF2B5EF4-FFF2-40B4-BE49-F238E27FC236}">
                <a16:creationId xmlns:a16="http://schemas.microsoft.com/office/drawing/2014/main" id="{51393256-9113-4B0D-B275-8B2A89C144AE}"/>
              </a:ext>
            </a:extLst>
          </p:cNvPr>
          <p:cNvSpPr txBox="1"/>
          <p:nvPr/>
        </p:nvSpPr>
        <p:spPr>
          <a:xfrm>
            <a:off x="1" y="805154"/>
            <a:ext cx="6710402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Electrostatic quadrupoles pulse during muon storage </a:t>
            </a:r>
          </a:p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No pulsing during trolley runs</a:t>
            </a:r>
          </a:p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Quad plates vibrate </a:t>
            </a:r>
            <a:r>
              <a:rPr lang="en-GB" sz="2000" dirty="0">
                <a:latin typeface="Bahnschrift Light" panose="020B0502040204020203" pitchFamily="34" charset="0"/>
                <a:sym typeface="Wingdings" panose="05000000000000000000" pitchFamily="2" charset="2"/>
              </a:rPr>
              <a:t></a:t>
            </a:r>
            <a:r>
              <a:rPr lang="en-GB" sz="2000" dirty="0">
                <a:latin typeface="Bahnschrift Light" panose="020B0502040204020203" pitchFamily="34" charset="0"/>
              </a:rPr>
              <a:t> induces a field</a:t>
            </a:r>
          </a:p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Muons experience a field change which the fixed probes do not see (shielded by Al)</a:t>
            </a:r>
          </a:p>
          <a:p>
            <a:pPr marL="457200" indent="-342900">
              <a:buSzPts val="18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Must be measured using dedicated apparatus</a:t>
            </a:r>
            <a:endParaRPr sz="2000" dirty="0">
              <a:latin typeface="Bahnschrift Light" panose="020B0502040204020203" pitchFamily="34" charset="0"/>
            </a:endParaRPr>
          </a:p>
        </p:txBody>
      </p:sp>
      <p:pic>
        <p:nvPicPr>
          <p:cNvPr id="31" name="Content Placeholder 7">
            <a:extLst>
              <a:ext uri="{FF2B5EF4-FFF2-40B4-BE49-F238E27FC236}">
                <a16:creationId xmlns:a16="http://schemas.microsoft.com/office/drawing/2014/main" id="{E54A0C7E-05E4-4EBF-9130-5A182C93E81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96852" y="3120128"/>
            <a:ext cx="4362004" cy="2952542"/>
          </a:xfrm>
          <a:prstGeom prst="rect">
            <a:avLst/>
          </a:prstGeom>
        </p:spPr>
      </p:pic>
      <p:sp>
        <p:nvSpPr>
          <p:cNvPr id="35" name="Google Shape;598;p39">
            <a:extLst>
              <a:ext uri="{FF2B5EF4-FFF2-40B4-BE49-F238E27FC236}">
                <a16:creationId xmlns:a16="http://schemas.microsoft.com/office/drawing/2014/main" id="{0D4F2F94-ADA3-422D-8A0E-CDCC51231F56}"/>
              </a:ext>
            </a:extLst>
          </p:cNvPr>
          <p:cNvSpPr txBox="1"/>
          <p:nvPr/>
        </p:nvSpPr>
        <p:spPr>
          <a:xfrm>
            <a:off x="1587950" y="2876895"/>
            <a:ext cx="821422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Q1</a:t>
            </a:r>
            <a:endParaRPr dirty="0">
              <a:solidFill>
                <a:schemeClr val="accent3">
                  <a:lumMod val="50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6" name="Google Shape;598;p39">
            <a:extLst>
              <a:ext uri="{FF2B5EF4-FFF2-40B4-BE49-F238E27FC236}">
                <a16:creationId xmlns:a16="http://schemas.microsoft.com/office/drawing/2014/main" id="{7631CD0A-F668-4297-92F1-0B21AB4BD119}"/>
              </a:ext>
            </a:extLst>
          </p:cNvPr>
          <p:cNvSpPr txBox="1"/>
          <p:nvPr/>
        </p:nvSpPr>
        <p:spPr>
          <a:xfrm>
            <a:off x="2437948" y="2897513"/>
            <a:ext cx="821422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Q2</a:t>
            </a:r>
            <a:endParaRPr dirty="0">
              <a:solidFill>
                <a:schemeClr val="accent3">
                  <a:lumMod val="50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7" name="Google Shape;598;p39">
            <a:extLst>
              <a:ext uri="{FF2B5EF4-FFF2-40B4-BE49-F238E27FC236}">
                <a16:creationId xmlns:a16="http://schemas.microsoft.com/office/drawing/2014/main" id="{3A8F149E-535A-4CD1-9A59-E094B29683D9}"/>
              </a:ext>
            </a:extLst>
          </p:cNvPr>
          <p:cNvSpPr txBox="1"/>
          <p:nvPr/>
        </p:nvSpPr>
        <p:spPr>
          <a:xfrm>
            <a:off x="4158966" y="2902522"/>
            <a:ext cx="821422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Q4</a:t>
            </a:r>
            <a:endParaRPr dirty="0">
              <a:solidFill>
                <a:schemeClr val="accent3">
                  <a:lumMod val="50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8" name="Google Shape;598;p39">
            <a:extLst>
              <a:ext uri="{FF2B5EF4-FFF2-40B4-BE49-F238E27FC236}">
                <a16:creationId xmlns:a16="http://schemas.microsoft.com/office/drawing/2014/main" id="{FD24C8DF-44AA-4146-AE2A-9DE37BB2C3D7}"/>
              </a:ext>
            </a:extLst>
          </p:cNvPr>
          <p:cNvSpPr txBox="1"/>
          <p:nvPr/>
        </p:nvSpPr>
        <p:spPr>
          <a:xfrm>
            <a:off x="3337543" y="2909295"/>
            <a:ext cx="821422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3">
                    <a:lumMod val="50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Q3</a:t>
            </a:r>
            <a:endParaRPr dirty="0">
              <a:solidFill>
                <a:schemeClr val="accent3">
                  <a:lumMod val="50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5" name="Google Shape;598;p39">
            <a:extLst>
              <a:ext uri="{FF2B5EF4-FFF2-40B4-BE49-F238E27FC236}">
                <a16:creationId xmlns:a16="http://schemas.microsoft.com/office/drawing/2014/main" id="{8BB77615-ADE3-4285-8134-13EE3C763B2A}"/>
              </a:ext>
            </a:extLst>
          </p:cNvPr>
          <p:cNvSpPr txBox="1"/>
          <p:nvPr/>
        </p:nvSpPr>
        <p:spPr>
          <a:xfrm>
            <a:off x="6065294" y="1928233"/>
            <a:ext cx="1819956" cy="1036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Grey regions = muon storage times</a:t>
            </a:r>
            <a:endParaRPr dirty="0"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cxnSp>
        <p:nvCxnSpPr>
          <p:cNvPr id="40" name="Google Shape;599;p39">
            <a:extLst>
              <a:ext uri="{FF2B5EF4-FFF2-40B4-BE49-F238E27FC236}">
                <a16:creationId xmlns:a16="http://schemas.microsoft.com/office/drawing/2014/main" id="{5511D320-4BA7-4E26-860F-65A0EAC647E4}"/>
              </a:ext>
            </a:extLst>
          </p:cNvPr>
          <p:cNvCxnSpPr>
            <a:cxnSpLocks/>
          </p:cNvCxnSpPr>
          <p:nvPr/>
        </p:nvCxnSpPr>
        <p:spPr>
          <a:xfrm>
            <a:off x="7519177" y="2755017"/>
            <a:ext cx="1723143" cy="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1" name="Google Shape;600;p39">
            <a:extLst>
              <a:ext uri="{FF2B5EF4-FFF2-40B4-BE49-F238E27FC236}">
                <a16:creationId xmlns:a16="http://schemas.microsoft.com/office/drawing/2014/main" id="{3F6EA4E6-65AB-48DB-9B2B-B60B5E812251}"/>
              </a:ext>
            </a:extLst>
          </p:cNvPr>
          <p:cNvCxnSpPr>
            <a:cxnSpLocks/>
          </p:cNvCxnSpPr>
          <p:nvPr/>
        </p:nvCxnSpPr>
        <p:spPr>
          <a:xfrm>
            <a:off x="7519177" y="2876895"/>
            <a:ext cx="2277019" cy="128681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3D8C4356-A424-4BA6-B7ED-1FCE0A2C304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97" t="6368" r="8113" b="17982"/>
          <a:stretch/>
        </p:blipFill>
        <p:spPr>
          <a:xfrm>
            <a:off x="5066234" y="4993037"/>
            <a:ext cx="2392922" cy="1526193"/>
          </a:xfrm>
          <a:prstGeom prst="rect">
            <a:avLst/>
          </a:prstGeom>
        </p:spPr>
      </p:pic>
      <p:pic>
        <p:nvPicPr>
          <p:cNvPr id="43" name="그림 11">
            <a:extLst>
              <a:ext uri="{FF2B5EF4-FFF2-40B4-BE49-F238E27FC236}">
                <a16:creationId xmlns:a16="http://schemas.microsoft.com/office/drawing/2014/main" id="{B72C6DA2-40B1-4EC0-9C90-0600E52ADE5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452" y="3047186"/>
            <a:ext cx="2070661" cy="1828487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1402513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602;p39">
            <a:extLst>
              <a:ext uri="{FF2B5EF4-FFF2-40B4-BE49-F238E27FC236}">
                <a16:creationId xmlns:a16="http://schemas.microsoft.com/office/drawing/2014/main" id="{DD6775A7-586C-77F0-7FCB-FC2BF60E05D1}"/>
              </a:ext>
            </a:extLst>
          </p:cNvPr>
          <p:cNvSpPr txBox="1"/>
          <p:nvPr/>
        </p:nvSpPr>
        <p:spPr>
          <a:xfrm>
            <a:off x="214388" y="774163"/>
            <a:ext cx="8909292" cy="2954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53099" indent="-342900">
              <a:buSzPct val="1000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Kicker pulse of </a:t>
            </a:r>
            <a:r>
              <a:rPr lang="en-GB" sz="2000" dirty="0">
                <a:solidFill>
                  <a:schemeClr val="accent5"/>
                </a:solidFill>
                <a:latin typeface="Bahnschrift Light" panose="020B0502040204020203" pitchFamily="34" charset="0"/>
              </a:rPr>
              <a:t>22 </a:t>
            </a:r>
            <a:r>
              <a:rPr lang="en-GB" sz="2000" dirty="0" err="1">
                <a:solidFill>
                  <a:schemeClr val="accent5"/>
                </a:solidFill>
                <a:latin typeface="Bahnschrift Light" panose="020B0502040204020203" pitchFamily="34" charset="0"/>
              </a:rPr>
              <a:t>mT</a:t>
            </a:r>
            <a:r>
              <a:rPr lang="en-GB" sz="2000" dirty="0">
                <a:solidFill>
                  <a:schemeClr val="accent5"/>
                </a:solidFill>
                <a:latin typeface="Bahnschrift Light" panose="020B0502040204020203" pitchFamily="34" charset="0"/>
              </a:rPr>
              <a:t> for 150 ns </a:t>
            </a:r>
            <a:r>
              <a:rPr lang="en-GB" sz="2000" dirty="0">
                <a:latin typeface="Bahnschrift Light" panose="020B0502040204020203" pitchFamily="34" charset="0"/>
              </a:rPr>
              <a:t>just after muon injection</a:t>
            </a:r>
            <a:br>
              <a:rPr lang="en-GB" sz="2000" dirty="0">
                <a:latin typeface="Bahnschrift Light" panose="020B0502040204020203" pitchFamily="34" charset="0"/>
              </a:rPr>
            </a:br>
            <a:endParaRPr sz="2000" dirty="0">
              <a:latin typeface="Bahnschrift Light" panose="020B0502040204020203" pitchFamily="34" charset="0"/>
            </a:endParaRPr>
          </a:p>
          <a:p>
            <a:pPr marL="353099" indent="-342900">
              <a:buSzPct val="1000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Field change caused by residual field (eddy currents) after kicker pulse</a:t>
            </a:r>
            <a:br>
              <a:rPr lang="en-GB" sz="2000" dirty="0">
                <a:latin typeface="Bahnschrift Light" panose="020B0502040204020203" pitchFamily="34" charset="0"/>
              </a:rPr>
            </a:br>
            <a:endParaRPr lang="en-GB" sz="2000" dirty="0">
              <a:latin typeface="Bahnschrift Light" panose="020B0502040204020203" pitchFamily="34" charset="0"/>
            </a:endParaRPr>
          </a:p>
          <a:p>
            <a:pPr marL="353099" indent="-342900">
              <a:buSzPct val="1000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Muons present from </a:t>
            </a:r>
            <a:r>
              <a:rPr lang="en-GB" sz="2000" dirty="0">
                <a:solidFill>
                  <a:schemeClr val="accent5"/>
                </a:solidFill>
                <a:latin typeface="Bahnschrift Light" panose="020B0502040204020203" pitchFamily="34" charset="0"/>
              </a:rPr>
              <a:t>30μs to 700μs</a:t>
            </a:r>
            <a:r>
              <a:rPr lang="en-GB" sz="2000" dirty="0">
                <a:latin typeface="Bahnschrift Light" panose="020B0502040204020203" pitchFamily="34" charset="0"/>
              </a:rPr>
              <a:t> after the kick (fit region)</a:t>
            </a:r>
          </a:p>
          <a:p>
            <a:pPr marL="353099" indent="-342900">
              <a:buSzPct val="100000"/>
              <a:buFont typeface="Arial" panose="020B0604020202020204" pitchFamily="34" charset="0"/>
              <a:buChar char="•"/>
            </a:pPr>
            <a:endParaRPr lang="en-GB" sz="2000" dirty="0">
              <a:latin typeface="Bahnschrift Light" panose="020B0502040204020203" pitchFamily="34" charset="0"/>
            </a:endParaRPr>
          </a:p>
          <a:p>
            <a:pPr marL="353099" indent="-342900">
              <a:buSzPct val="1000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Measure eddy current using Faraday magnetometer</a:t>
            </a:r>
            <a:br>
              <a:rPr lang="en-GB" sz="2000" dirty="0">
                <a:latin typeface="Bahnschrift Light" panose="020B0502040204020203" pitchFamily="34" charset="0"/>
              </a:rPr>
            </a:br>
            <a:endParaRPr lang="en-GB" sz="2000" dirty="0">
              <a:latin typeface="Bahnschrift Light" panose="020B0502040204020203" pitchFamily="34" charset="0"/>
            </a:endParaRPr>
          </a:p>
          <a:p>
            <a:pPr marL="353099" indent="-342900">
              <a:buSzPct val="100000"/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Run-2/3: improved hardware setup reduced vibrations</a:t>
            </a:r>
            <a:endParaRPr lang="en-GB" sz="2000" dirty="0">
              <a:solidFill>
                <a:schemeClr val="accent5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95B9C192-5643-4DAD-8FEE-C2D2F7F50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Transient fields from pulsed systems: Kicker</a:t>
            </a:r>
            <a:endParaRPr lang="en-GB" baseline="-25000" dirty="0"/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3E323011-AB4E-426A-A597-C054E0B8B9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05E8E187-F279-4EE2-A5D7-1988D21E0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47</a:t>
            </a:fld>
            <a:endParaRPr lang="en-GB" dirty="0"/>
          </a:p>
        </p:txBody>
      </p:sp>
      <p:pic>
        <p:nvPicPr>
          <p:cNvPr id="30" name="Picture 29" descr="A graph of a graph showing the fall and winter&#10;&#10;Description automatically generated with medium confidence">
            <a:extLst>
              <a:ext uri="{FF2B5EF4-FFF2-40B4-BE49-F238E27FC236}">
                <a16:creationId xmlns:a16="http://schemas.microsoft.com/office/drawing/2014/main" id="{84E87A0D-38B8-42B9-A177-32E5853829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51" r="7643"/>
          <a:stretch/>
        </p:blipFill>
        <p:spPr>
          <a:xfrm>
            <a:off x="6465905" y="3689138"/>
            <a:ext cx="4289389" cy="2510553"/>
          </a:xfrm>
          <a:prstGeom prst="rect">
            <a:avLst/>
          </a:prstGeom>
        </p:spPr>
      </p:pic>
      <p:pic>
        <p:nvPicPr>
          <p:cNvPr id="31" name="Picture 30" descr="A diagram of a beam splitter&#10;&#10;Description automatically generated">
            <a:extLst>
              <a:ext uri="{FF2B5EF4-FFF2-40B4-BE49-F238E27FC236}">
                <a16:creationId xmlns:a16="http://schemas.microsoft.com/office/drawing/2014/main" id="{F4079EC0-A07E-4455-AFE3-9D30A4741F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5899" y="3713723"/>
            <a:ext cx="2822806" cy="26426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7CB0E35-9F2F-478E-9F0A-1C70F7F6D9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3680" y="857180"/>
            <a:ext cx="2916054" cy="2649395"/>
          </a:xfrm>
          <a:prstGeom prst="rect">
            <a:avLst/>
          </a:prstGeom>
        </p:spPr>
      </p:pic>
      <p:sp>
        <p:nvSpPr>
          <p:cNvPr id="19" name="Google Shape;598;p39">
            <a:extLst>
              <a:ext uri="{FF2B5EF4-FFF2-40B4-BE49-F238E27FC236}">
                <a16:creationId xmlns:a16="http://schemas.microsoft.com/office/drawing/2014/main" id="{BC718E8D-8177-457A-B5F2-BEA0F6F109E4}"/>
              </a:ext>
            </a:extLst>
          </p:cNvPr>
          <p:cNvSpPr txBox="1"/>
          <p:nvPr/>
        </p:nvSpPr>
        <p:spPr>
          <a:xfrm>
            <a:off x="584004" y="4455516"/>
            <a:ext cx="2392922" cy="1015632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Correction</a:t>
            </a:r>
          </a:p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Run-1: -27 (37) ppb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Run-2/3: -21 (13) ppb</a:t>
            </a:r>
            <a:endParaRPr dirty="0">
              <a:solidFill>
                <a:schemeClr val="accent1">
                  <a:lumMod val="75000"/>
                </a:schemeClr>
              </a:solidFill>
              <a:latin typeface="Bahnschrift Light" panose="020B0502040204020203" pitchFamily="34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ABB3F5B-1710-47C3-A86C-B0DB90802E3E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 err="1"/>
              <a:t>Liv.INNO</a:t>
            </a:r>
            <a:r>
              <a:rPr lang="en-GB" dirty="0"/>
              <a:t> Seminar</a:t>
            </a:r>
          </a:p>
        </p:txBody>
      </p:sp>
    </p:spTree>
    <p:extLst>
      <p:ext uri="{BB962C8B-B14F-4D97-AF65-F5344CB8AC3E}">
        <p14:creationId xmlns:p14="http://schemas.microsoft.com/office/powerpoint/2010/main" val="3363992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ynchronise with trolley measurements to get field seen by muons during storage time">
            <a:extLst>
              <a:ext uri="{FF2B5EF4-FFF2-40B4-BE49-F238E27FC236}">
                <a16:creationId xmlns:a16="http://schemas.microsoft.com/office/drawing/2014/main" id="{67354BF0-4F0F-865A-AE44-9F130A69858A}"/>
              </a:ext>
            </a:extLst>
          </p:cNvPr>
          <p:cNvSpPr txBox="1"/>
          <p:nvPr/>
        </p:nvSpPr>
        <p:spPr>
          <a:xfrm>
            <a:off x="7152044" y="1806366"/>
            <a:ext cx="4619042" cy="40335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numCol="1" anchor="t">
            <a:noAutofit/>
          </a:bodyPr>
          <a:lstStyle>
            <a:lvl1pPr defTabSz="457200">
              <a:spcBef>
                <a:spcPts val="400"/>
              </a:spcBef>
              <a:defRPr sz="3700" b="0"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Main reduction in uncertainty comes from better understanding of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transient field </a:t>
            </a:r>
            <a:r>
              <a:rPr lang="en-GB" sz="2000" dirty="0">
                <a:latin typeface="Bahnschrift Light" panose="020B0502040204020203" pitchFamily="34" charset="0"/>
              </a:rPr>
              <a:t>effects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Bahnschrift Light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Bahnschrift Light" panose="020B0502040204020203" pitchFamily="34" charset="0"/>
              </a:rPr>
              <a:t>Interpolation uncertainty has also reduced with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Bahnschrift Light" panose="020B0502040204020203" pitchFamily="34" charset="0"/>
              </a:rPr>
              <a:t>number of trolley runs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Bahnschrift Light" panose="020B05020402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/>
                </a:solidFill>
                <a:latin typeface="Bahnschrift Light" panose="020B0502040204020203" pitchFamily="34" charset="0"/>
              </a:rPr>
              <a:t>Uncertainty already at TDR goal</a:t>
            </a:r>
            <a:endParaRPr sz="2000" dirty="0">
              <a:solidFill>
                <a:schemeClr val="accent5"/>
              </a:solidFill>
              <a:latin typeface="Bahnschrift Light" panose="020B0502040204020203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EAEA7B9-E917-42D0-8DF9-0C64975CF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Magnetic field systematics in Run-2/3</a:t>
            </a:r>
            <a:endParaRPr lang="en-GB" baseline="-25000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F846FDB0-6CEF-4AB4-8468-4D28579AE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DF3705C-B1F2-4339-87E0-08B471C1C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48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489EAB-6AEE-4DB3-B430-6DCEC5C916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62" y="1608091"/>
            <a:ext cx="6651675" cy="364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6213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49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B47BC77F-AB56-410E-9E3E-3CBF16A56177}"/>
              </a:ext>
            </a:extLst>
          </p:cNvPr>
          <p:cNvSpPr txBox="1">
            <a:spLocks/>
          </p:cNvSpPr>
          <p:nvPr/>
        </p:nvSpPr>
        <p:spPr>
          <a:xfrm>
            <a:off x="323071" y="2417480"/>
            <a:ext cx="8068605" cy="7005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15D64D-F407-46D9-9849-C9ACE707D6FE}"/>
              </a:ext>
            </a:extLst>
          </p:cNvPr>
          <p:cNvSpPr txBox="1"/>
          <p:nvPr/>
        </p:nvSpPr>
        <p:spPr>
          <a:xfrm>
            <a:off x="2902998" y="2201662"/>
            <a:ext cx="68713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Improvements between Run-1 and Run-2/3</a:t>
            </a:r>
          </a:p>
        </p:txBody>
      </p:sp>
    </p:spTree>
    <p:extLst>
      <p:ext uri="{BB962C8B-B14F-4D97-AF65-F5344CB8AC3E}">
        <p14:creationId xmlns:p14="http://schemas.microsoft.com/office/powerpoint/2010/main" val="2632900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/>
              <a:t>Standard Model components of g</a:t>
            </a:r>
            <a:r>
              <a:rPr lang="el-GR" baseline="-25000" dirty="0"/>
              <a:t>μ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E483C4-C02E-4A3A-98C8-D9A679DCEF61}"/>
              </a:ext>
            </a:extLst>
          </p:cNvPr>
          <p:cNvSpPr/>
          <p:nvPr/>
        </p:nvSpPr>
        <p:spPr>
          <a:xfrm>
            <a:off x="6268562" y="5499100"/>
            <a:ext cx="374650" cy="165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0B641D96-47E1-4FFC-B7AB-DBAEFAC35957}"/>
              </a:ext>
            </a:extLst>
          </p:cNvPr>
          <p:cNvSpPr txBox="1">
            <a:spLocks/>
          </p:cNvSpPr>
          <p:nvPr/>
        </p:nvSpPr>
        <p:spPr>
          <a:xfrm>
            <a:off x="4398684" y="4599338"/>
            <a:ext cx="5775128" cy="152292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6E6A117-5A1D-42B4-9B66-696BA42F0A23}"/>
              </a:ext>
            </a:extLst>
          </p:cNvPr>
          <p:cNvGrpSpPr/>
          <p:nvPr/>
        </p:nvGrpSpPr>
        <p:grpSpPr>
          <a:xfrm>
            <a:off x="1080612" y="2882900"/>
            <a:ext cx="4610100" cy="1193801"/>
            <a:chOff x="50800" y="3022600"/>
            <a:chExt cx="4610100" cy="119380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1B77CBF-EBBD-4BFF-88EE-E2AE688CC7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473" t="-1049" r="47084" b="11815"/>
            <a:stretch/>
          </p:blipFill>
          <p:spPr>
            <a:xfrm>
              <a:off x="1511300" y="3022600"/>
              <a:ext cx="3149600" cy="10795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6F8B8B1-0904-4421-95BD-DE1DC605FF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83611" b="1318"/>
            <a:stretch/>
          </p:blipFill>
          <p:spPr>
            <a:xfrm>
              <a:off x="50800" y="3022601"/>
              <a:ext cx="1498600" cy="1193800"/>
            </a:xfrm>
            <a:prstGeom prst="rect">
              <a:avLst/>
            </a:prstGeom>
          </p:spPr>
        </p:pic>
      </p:grpSp>
      <p:pic>
        <p:nvPicPr>
          <p:cNvPr id="19" name="Picture 18" descr="g_equals_two.png">
            <a:extLst>
              <a:ext uri="{FF2B5EF4-FFF2-40B4-BE49-F238E27FC236}">
                <a16:creationId xmlns:a16="http://schemas.microsoft.com/office/drawing/2014/main" id="{33AC8A61-2755-46EB-9F8F-D7C4C15B60A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2301054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54F6B18-58EA-4FD7-89B1-A07D420F500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8650" y="4714080"/>
            <a:ext cx="1557358" cy="1408657"/>
          </a:xfrm>
          <a:prstGeom prst="rect">
            <a:avLst/>
          </a:prstGeom>
          <a:ln>
            <a:noFill/>
          </a:ln>
        </p:spPr>
      </p:pic>
      <p:sp>
        <p:nvSpPr>
          <p:cNvPr id="21" name="Left Brace 20">
            <a:extLst>
              <a:ext uri="{FF2B5EF4-FFF2-40B4-BE49-F238E27FC236}">
                <a16:creationId xmlns:a16="http://schemas.microsoft.com/office/drawing/2014/main" id="{D1ED36FF-77E8-441D-813E-DA2178DB1D8E}"/>
              </a:ext>
            </a:extLst>
          </p:cNvPr>
          <p:cNvSpPr/>
          <p:nvPr/>
        </p:nvSpPr>
        <p:spPr>
          <a:xfrm rot="16200000" flipH="1">
            <a:off x="3567444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865B836-57B0-4413-82DA-5B7E25449DB5}"/>
              </a:ext>
            </a:extLst>
          </p:cNvPr>
          <p:cNvSpPr txBox="1"/>
          <p:nvPr/>
        </p:nvSpPr>
        <p:spPr>
          <a:xfrm>
            <a:off x="1310393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pic>
        <p:nvPicPr>
          <p:cNvPr id="23" name="Picture 22" descr="schwinger2.jpg">
            <a:extLst>
              <a:ext uri="{FF2B5EF4-FFF2-40B4-BE49-F238E27FC236}">
                <a16:creationId xmlns:a16="http://schemas.microsoft.com/office/drawing/2014/main" id="{F7C902F0-2721-4895-B04A-AED30D695E1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9563" y="4777409"/>
            <a:ext cx="1153179" cy="147090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BDE9E04-6CF0-4058-8B1D-4914387226CC}"/>
              </a:ext>
            </a:extLst>
          </p:cNvPr>
          <p:cNvSpPr txBox="1"/>
          <p:nvPr/>
        </p:nvSpPr>
        <p:spPr>
          <a:xfrm>
            <a:off x="1111049" y="4414777"/>
            <a:ext cx="1472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Schwinger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697490-63EE-446E-8A2E-126F7C5C870F}"/>
              </a:ext>
            </a:extLst>
          </p:cNvPr>
          <p:cNvSpPr txBox="1"/>
          <p:nvPr/>
        </p:nvSpPr>
        <p:spPr>
          <a:xfrm>
            <a:off x="2391818" y="5992270"/>
            <a:ext cx="186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1</a:t>
            </a:r>
            <a:r>
              <a:rPr lang="en-US" sz="1600" b="0" baseline="30000" dirty="0">
                <a:solidFill>
                  <a:srgbClr val="000000"/>
                </a:solidFill>
              </a:rPr>
              <a:t>st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pic>
        <p:nvPicPr>
          <p:cNvPr id="26" name="Picture 25" descr="TP_tmp.png">
            <a:extLst>
              <a:ext uri="{FF2B5EF4-FFF2-40B4-BE49-F238E27FC236}">
                <a16:creationId xmlns:a16="http://schemas.microsoft.com/office/drawing/2014/main" id="{16D23873-371C-4C7C-A578-91C05F4720D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0807" y="5160208"/>
            <a:ext cx="1730754" cy="566967"/>
          </a:xfrm>
          <a:prstGeom prst="rect">
            <a:avLst/>
          </a:prstGeom>
        </p:spPr>
      </p:pic>
      <p:pic>
        <p:nvPicPr>
          <p:cNvPr id="27" name="Picture 26" descr="tea_dirac_color.jpg">
            <a:extLst>
              <a:ext uri="{FF2B5EF4-FFF2-40B4-BE49-F238E27FC236}">
                <a16:creationId xmlns:a16="http://schemas.microsoft.com/office/drawing/2014/main" id="{27C0201E-A6C7-45B1-A015-6EAA7FC67B5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912" y="1189439"/>
            <a:ext cx="1153179" cy="1601560"/>
          </a:xfrm>
          <a:prstGeom prst="rect">
            <a:avLst/>
          </a:prstGeom>
        </p:spPr>
      </p:pic>
      <p:sp>
        <p:nvSpPr>
          <p:cNvPr id="28" name="Left Brace 27">
            <a:extLst>
              <a:ext uri="{FF2B5EF4-FFF2-40B4-BE49-F238E27FC236}">
                <a16:creationId xmlns:a16="http://schemas.microsoft.com/office/drawing/2014/main" id="{49ACD5AE-34FA-4250-90C9-56255D9EB53F}"/>
              </a:ext>
            </a:extLst>
          </p:cNvPr>
          <p:cNvSpPr/>
          <p:nvPr/>
        </p:nvSpPr>
        <p:spPr>
          <a:xfrm rot="5400000" flipH="1">
            <a:off x="4777117" y="3152979"/>
            <a:ext cx="217740" cy="1548988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23ADCD7-A402-4370-8632-64A01D7DFB65}"/>
              </a:ext>
            </a:extLst>
          </p:cNvPr>
          <p:cNvCxnSpPr/>
          <p:nvPr/>
        </p:nvCxnSpPr>
        <p:spPr>
          <a:xfrm>
            <a:off x="3112612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36714AE-40A5-4749-BFA8-588A5A49EC9B}"/>
              </a:ext>
            </a:extLst>
          </p:cNvPr>
          <p:cNvCxnSpPr/>
          <p:nvPr/>
        </p:nvCxnSpPr>
        <p:spPr>
          <a:xfrm flipV="1">
            <a:off x="3303112" y="4140200"/>
            <a:ext cx="1549400" cy="7493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1D312F1-1BCB-4DCC-9B63-307A1655E832}"/>
              </a:ext>
            </a:extLst>
          </p:cNvPr>
          <p:cNvSpPr txBox="1"/>
          <p:nvPr/>
        </p:nvSpPr>
        <p:spPr>
          <a:xfrm>
            <a:off x="2285809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 </a:t>
            </a:r>
          </a:p>
        </p:txBody>
      </p:sp>
    </p:spTree>
    <p:extLst>
      <p:ext uri="{BB962C8B-B14F-4D97-AF65-F5344CB8AC3E}">
        <p14:creationId xmlns:p14="http://schemas.microsoft.com/office/powerpoint/2010/main" val="40348829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Damaged resistors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50</a:t>
            </a:fld>
            <a:endParaRPr lang="en-GB" dirty="0"/>
          </a:p>
        </p:txBody>
      </p:sp>
      <p:sp>
        <p:nvSpPr>
          <p:cNvPr id="34" name="Bound-state QED (exact)…">
            <a:extLst>
              <a:ext uri="{FF2B5EF4-FFF2-40B4-BE49-F238E27FC236}">
                <a16:creationId xmlns:a16="http://schemas.microsoft.com/office/drawing/2014/main" id="{EAE0472B-40CE-4B69-BD54-8EB5187FD998}"/>
              </a:ext>
            </a:extLst>
          </p:cNvPr>
          <p:cNvSpPr/>
          <p:nvPr/>
        </p:nvSpPr>
        <p:spPr>
          <a:xfrm>
            <a:off x="698092" y="3389079"/>
            <a:ext cx="4122386" cy="5386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4109126D-0CF1-4FF3-A1D6-158FB139F7A5}"/>
              </a:ext>
            </a:extLst>
          </p:cNvPr>
          <p:cNvSpPr txBox="1">
            <a:spLocks/>
          </p:cNvSpPr>
          <p:nvPr/>
        </p:nvSpPr>
        <p:spPr>
          <a:xfrm>
            <a:off x="384859" y="885022"/>
            <a:ext cx="7698164" cy="2681385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In Run-1, 2 out of 32 resistors damaged in quad plates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  <a:sym typeface="Wingdings" panose="05000000000000000000" pitchFamily="2" charset="2"/>
              </a:rPr>
              <a:t> unstable beam storage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sym typeface="Wingdings" panose="05000000000000000000" pitchFamily="2" charset="2"/>
              </a:rPr>
              <a:t>Redesigned and replaced before Run-2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sym typeface="Wingdings" panose="05000000000000000000" pitchFamily="2" charset="2"/>
              </a:rPr>
              <a:t>Reduces phase acceptance (</a:t>
            </a:r>
            <a:r>
              <a:rPr lang="en-US" sz="2000" dirty="0" err="1">
                <a:latin typeface="+mn-lt"/>
                <a:sym typeface="Wingdings" panose="05000000000000000000" pitchFamily="2" charset="2"/>
              </a:rPr>
              <a:t>C</a:t>
            </a:r>
            <a:r>
              <a:rPr lang="en-US" sz="2000" baseline="-25000" dirty="0" err="1">
                <a:latin typeface="+mn-lt"/>
                <a:sym typeface="Wingdings" panose="05000000000000000000" pitchFamily="2" charset="2"/>
              </a:rPr>
              <a:t>pa</a:t>
            </a:r>
            <a:r>
              <a:rPr lang="en-US" sz="2000" dirty="0">
                <a:latin typeface="+mn-lt"/>
                <a:sym typeface="Wingdings" panose="05000000000000000000" pitchFamily="2" charset="2"/>
              </a:rPr>
              <a:t>) uncertainties 75ppb  13 ppb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sym typeface="Wingdings" panose="05000000000000000000" pitchFamily="2" charset="2"/>
              </a:rPr>
              <a:t>Beam oscillation frequencies also become more stable</a:t>
            </a:r>
            <a:endParaRPr lang="en-US" sz="2000" dirty="0">
              <a:latin typeface="+mn-lt"/>
            </a:endParaRPr>
          </a:p>
        </p:txBody>
      </p:sp>
      <p:grpSp>
        <p:nvGrpSpPr>
          <p:cNvPr id="23" name="Group 6">
            <a:extLst>
              <a:ext uri="{FF2B5EF4-FFF2-40B4-BE49-F238E27FC236}">
                <a16:creationId xmlns:a16="http://schemas.microsoft.com/office/drawing/2014/main" id="{02235480-DCF9-42D4-B717-A2A3D18C52B7}"/>
              </a:ext>
            </a:extLst>
          </p:cNvPr>
          <p:cNvGrpSpPr/>
          <p:nvPr/>
        </p:nvGrpSpPr>
        <p:grpSpPr>
          <a:xfrm>
            <a:off x="4282057" y="2834207"/>
            <a:ext cx="4328543" cy="3522143"/>
            <a:chOff x="4967162" y="2107799"/>
            <a:chExt cx="3517309" cy="2862041"/>
          </a:xfrm>
        </p:grpSpPr>
        <p:pic>
          <p:nvPicPr>
            <p:cNvPr id="24" name="Picture 12" descr="A graph of a run-1d&#10;&#10;Description automatically generated">
              <a:extLst>
                <a:ext uri="{FF2B5EF4-FFF2-40B4-BE49-F238E27FC236}">
                  <a16:creationId xmlns:a16="http://schemas.microsoft.com/office/drawing/2014/main" id="{2188BC97-0FFB-4406-9BF4-ED10171293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67162" y="2107799"/>
              <a:ext cx="3517309" cy="2862041"/>
            </a:xfrm>
            <a:prstGeom prst="rect">
              <a:avLst/>
            </a:prstGeom>
          </p:spPr>
        </p:pic>
        <p:sp>
          <p:nvSpPr>
            <p:cNvPr id="25" name="TextBox 8">
              <a:extLst>
                <a:ext uri="{FF2B5EF4-FFF2-40B4-BE49-F238E27FC236}">
                  <a16:creationId xmlns:a16="http://schemas.microsoft.com/office/drawing/2014/main" id="{5828D5E3-4AF7-45A5-8E6D-A65BF75D19D7}"/>
                </a:ext>
              </a:extLst>
            </p:cNvPr>
            <p:cNvSpPr txBox="1"/>
            <p:nvPr/>
          </p:nvSpPr>
          <p:spPr>
            <a:xfrm>
              <a:off x="5877315" y="2356705"/>
              <a:ext cx="2304984" cy="27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ω</a:t>
              </a:r>
              <a:r>
                <a:rPr lang="en-US" sz="1600" baseline="-25000" dirty="0">
                  <a:solidFill>
                    <a:srgbClr val="000000"/>
                  </a:solidFill>
                </a:rPr>
                <a:t>a</a:t>
              </a:r>
              <a:r>
                <a:rPr lang="en-US" sz="1600" dirty="0">
                  <a:solidFill>
                    <a:srgbClr val="000000"/>
                  </a:solidFill>
                </a:rPr>
                <a:t> phase change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6" name="Group 10">
            <a:extLst>
              <a:ext uri="{FF2B5EF4-FFF2-40B4-BE49-F238E27FC236}">
                <a16:creationId xmlns:a16="http://schemas.microsoft.com/office/drawing/2014/main" id="{BC11BA61-8D30-4DED-85EB-852A86F7B866}"/>
              </a:ext>
            </a:extLst>
          </p:cNvPr>
          <p:cNvGrpSpPr/>
          <p:nvPr/>
        </p:nvGrpSpPr>
        <p:grpSpPr>
          <a:xfrm>
            <a:off x="299779" y="2860710"/>
            <a:ext cx="4000238" cy="3469139"/>
            <a:chOff x="536378" y="2110483"/>
            <a:chExt cx="3563429" cy="2862041"/>
          </a:xfrm>
        </p:grpSpPr>
        <p:pic>
          <p:nvPicPr>
            <p:cNvPr id="27" name="Picture 11" descr="A graph of a running graph&#10;&#10;Description automatically generated">
              <a:extLst>
                <a:ext uri="{FF2B5EF4-FFF2-40B4-BE49-F238E27FC236}">
                  <a16:creationId xmlns:a16="http://schemas.microsoft.com/office/drawing/2014/main" id="{443CD159-737E-429E-AC8D-F4FB71777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6378" y="2110483"/>
              <a:ext cx="3563429" cy="2862041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096173D-80AE-4CAA-8976-D7A3A65B4FB5}"/>
                </a:ext>
              </a:extLst>
            </p:cNvPr>
            <p:cNvSpPr txBox="1"/>
            <p:nvPr/>
          </p:nvSpPr>
          <p:spPr>
            <a:xfrm>
              <a:off x="985181" y="2326988"/>
              <a:ext cx="1667081" cy="975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</a:rPr>
                <a:t>Vertical beam width change</a:t>
              </a:r>
              <a:endParaRPr lang="en-US" sz="1600" baseline="-250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04BDD9F-9CBE-4993-B417-B9C3F620D141}"/>
              </a:ext>
            </a:extLst>
          </p:cNvPr>
          <p:cNvGrpSpPr/>
          <p:nvPr/>
        </p:nvGrpSpPr>
        <p:grpSpPr>
          <a:xfrm>
            <a:off x="8664673" y="1659110"/>
            <a:ext cx="3272290" cy="2403199"/>
            <a:chOff x="902436" y="2148246"/>
            <a:chExt cx="3272290" cy="2403199"/>
          </a:xfrm>
        </p:grpSpPr>
        <p:pic>
          <p:nvPicPr>
            <p:cNvPr id="22" name="Picture 18">
              <a:extLst>
                <a:ext uri="{FF2B5EF4-FFF2-40B4-BE49-F238E27FC236}">
                  <a16:creationId xmlns:a16="http://schemas.microsoft.com/office/drawing/2014/main" id="{53275688-60BB-43DE-A5CD-5CD63F8A9C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5031" t="7466" r="17259" b="27296"/>
            <a:stretch/>
          </p:blipFill>
          <p:spPr>
            <a:xfrm>
              <a:off x="902436" y="2148246"/>
              <a:ext cx="3272290" cy="2403199"/>
            </a:xfrm>
            <a:prstGeom prst="rect">
              <a:avLst/>
            </a:prstGeom>
          </p:spPr>
        </p:pic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9E492F31-D25D-48C5-8A61-E461774FC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4319" y="2742839"/>
              <a:ext cx="1344397" cy="13379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30817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Kicker strength upgrade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3CB449E3-BAA4-4B7B-A39E-48BE9B4CBF5F}"/>
              </a:ext>
            </a:extLst>
          </p:cNvPr>
          <p:cNvSpPr txBox="1">
            <a:spLocks/>
          </p:cNvSpPr>
          <p:nvPr/>
        </p:nvSpPr>
        <p:spPr>
          <a:xfrm>
            <a:off x="838200" y="850496"/>
            <a:ext cx="10515600" cy="4631942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endParaRPr lang="en-US" sz="1800" dirty="0">
              <a:latin typeface="+mn-lt"/>
            </a:endParaRPr>
          </a:p>
        </p:txBody>
      </p:sp>
      <p:pic>
        <p:nvPicPr>
          <p:cNvPr id="16" name="Picture 10" descr="A graph of a function&#10;&#10;Description automatically generated">
            <a:extLst>
              <a:ext uri="{FF2B5EF4-FFF2-40B4-BE49-F238E27FC236}">
                <a16:creationId xmlns:a16="http://schemas.microsoft.com/office/drawing/2014/main" id="{14F7E1D7-A17D-40B2-BA59-B6B06E5435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40" r="7409"/>
          <a:stretch/>
        </p:blipFill>
        <p:spPr>
          <a:xfrm>
            <a:off x="3382759" y="1309176"/>
            <a:ext cx="2929014" cy="2054047"/>
          </a:xfrm>
          <a:prstGeom prst="rect">
            <a:avLst/>
          </a:prstGeom>
        </p:spPr>
      </p:pic>
      <p:pic>
        <p:nvPicPr>
          <p:cNvPr id="17" name="Picture 12" descr="A graph of a run&#10;&#10;Description automatically generated">
            <a:extLst>
              <a:ext uri="{FF2B5EF4-FFF2-40B4-BE49-F238E27FC236}">
                <a16:creationId xmlns:a16="http://schemas.microsoft.com/office/drawing/2014/main" id="{153FDE3F-AB9E-4DDC-A891-166D9B0D81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86" r="8515"/>
          <a:stretch/>
        </p:blipFill>
        <p:spPr>
          <a:xfrm>
            <a:off x="3382759" y="3637453"/>
            <a:ext cx="2929014" cy="2114642"/>
          </a:xfrm>
          <a:prstGeom prst="rect">
            <a:avLst/>
          </a:prstGeom>
        </p:spPr>
      </p:pic>
      <p:sp>
        <p:nvSpPr>
          <p:cNvPr id="18" name="TextBox 9">
            <a:extLst>
              <a:ext uri="{FF2B5EF4-FFF2-40B4-BE49-F238E27FC236}">
                <a16:creationId xmlns:a16="http://schemas.microsoft.com/office/drawing/2014/main" id="{F72964CE-30B7-4445-A67B-F51493F8CB29}"/>
              </a:ext>
            </a:extLst>
          </p:cNvPr>
          <p:cNvSpPr txBox="1"/>
          <p:nvPr/>
        </p:nvSpPr>
        <p:spPr>
          <a:xfrm>
            <a:off x="3691545" y="3251588"/>
            <a:ext cx="268205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rgbClr val="000000"/>
                </a:solidFill>
                <a:latin typeface="Helvetica" pitchFamily="2" charset="0"/>
              </a:rPr>
              <a:t>Fractional Momentum Shift: </a:t>
            </a:r>
            <a:r>
              <a:rPr lang="en-US" sz="1100" dirty="0" err="1">
                <a:solidFill>
                  <a:srgbClr val="000000"/>
                </a:solidFill>
                <a:latin typeface="Helvetica" pitchFamily="2" charset="0"/>
              </a:rPr>
              <a:t>dp</a:t>
            </a:r>
            <a:r>
              <a:rPr lang="en-US" sz="1100" dirty="0">
                <a:solidFill>
                  <a:srgbClr val="000000"/>
                </a:solidFill>
                <a:latin typeface="Helvetica" pitchFamily="2" charset="0"/>
              </a:rPr>
              <a:t>/p0 [%]</a:t>
            </a:r>
          </a:p>
        </p:txBody>
      </p:sp>
      <p:grpSp>
        <p:nvGrpSpPr>
          <p:cNvPr id="19" name="Group 10">
            <a:extLst>
              <a:ext uri="{FF2B5EF4-FFF2-40B4-BE49-F238E27FC236}">
                <a16:creationId xmlns:a16="http://schemas.microsoft.com/office/drawing/2014/main" id="{9A083D13-15B1-4377-BC71-665B6640634C}"/>
              </a:ext>
            </a:extLst>
          </p:cNvPr>
          <p:cNvGrpSpPr/>
          <p:nvPr/>
        </p:nvGrpSpPr>
        <p:grpSpPr>
          <a:xfrm>
            <a:off x="395512" y="1053001"/>
            <a:ext cx="2588444" cy="2276518"/>
            <a:chOff x="1705083" y="564549"/>
            <a:chExt cx="2108502" cy="1945463"/>
          </a:xfrm>
        </p:grpSpPr>
        <p:pic>
          <p:nvPicPr>
            <p:cNvPr id="21" name="Picture 11">
              <a:extLst>
                <a:ext uri="{FF2B5EF4-FFF2-40B4-BE49-F238E27FC236}">
                  <a16:creationId xmlns:a16="http://schemas.microsoft.com/office/drawing/2014/main" id="{7E644A4C-29AC-404A-998C-58DF2A4C96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854" r="17580" b="51451"/>
            <a:stretch/>
          </p:blipFill>
          <p:spPr>
            <a:xfrm>
              <a:off x="1740831" y="844861"/>
              <a:ext cx="1752797" cy="1665151"/>
            </a:xfrm>
            <a:prstGeom prst="rect">
              <a:avLst/>
            </a:prstGeom>
          </p:spPr>
        </p:pic>
        <p:sp>
          <p:nvSpPr>
            <p:cNvPr id="29" name="TextBox 12">
              <a:extLst>
                <a:ext uri="{FF2B5EF4-FFF2-40B4-BE49-F238E27FC236}">
                  <a16:creationId xmlns:a16="http://schemas.microsoft.com/office/drawing/2014/main" id="{6996D935-BE39-4F26-9C74-0A81EF5E3249}"/>
                </a:ext>
              </a:extLst>
            </p:cNvPr>
            <p:cNvSpPr txBox="1"/>
            <p:nvPr/>
          </p:nvSpPr>
          <p:spPr>
            <a:xfrm>
              <a:off x="1705083" y="564549"/>
              <a:ext cx="2108502" cy="3156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Run 1 beam</a:t>
              </a:r>
            </a:p>
          </p:txBody>
        </p:sp>
      </p:grpSp>
      <p:grpSp>
        <p:nvGrpSpPr>
          <p:cNvPr id="30" name="Group 13">
            <a:extLst>
              <a:ext uri="{FF2B5EF4-FFF2-40B4-BE49-F238E27FC236}">
                <a16:creationId xmlns:a16="http://schemas.microsoft.com/office/drawing/2014/main" id="{9178ABF0-257D-4A91-8A99-99FE0E042501}"/>
              </a:ext>
            </a:extLst>
          </p:cNvPr>
          <p:cNvGrpSpPr/>
          <p:nvPr/>
        </p:nvGrpSpPr>
        <p:grpSpPr>
          <a:xfrm>
            <a:off x="334692" y="3441839"/>
            <a:ext cx="2710085" cy="2310256"/>
            <a:chOff x="5512976" y="393609"/>
            <a:chExt cx="2207589" cy="1974295"/>
          </a:xfrm>
        </p:grpSpPr>
        <p:pic>
          <p:nvPicPr>
            <p:cNvPr id="31" name="Picture 14">
              <a:extLst>
                <a:ext uri="{FF2B5EF4-FFF2-40B4-BE49-F238E27FC236}">
                  <a16:creationId xmlns:a16="http://schemas.microsoft.com/office/drawing/2014/main" id="{1C33E6F8-E743-4E09-BB46-CC9232EAE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12976" y="660006"/>
              <a:ext cx="2207589" cy="1707898"/>
            </a:xfrm>
            <a:prstGeom prst="rect">
              <a:avLst/>
            </a:prstGeom>
          </p:spPr>
        </p:pic>
        <p:sp>
          <p:nvSpPr>
            <p:cNvPr id="32" name="TextBox 15">
              <a:extLst>
                <a:ext uri="{FF2B5EF4-FFF2-40B4-BE49-F238E27FC236}">
                  <a16:creationId xmlns:a16="http://schemas.microsoft.com/office/drawing/2014/main" id="{D41BFCF2-59DE-412C-953C-263932B8FCA8}"/>
                </a:ext>
              </a:extLst>
            </p:cNvPr>
            <p:cNvSpPr txBox="1"/>
            <p:nvPr/>
          </p:nvSpPr>
          <p:spPr>
            <a:xfrm>
              <a:off x="5584015" y="393609"/>
              <a:ext cx="2091248" cy="31562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Late Run 3 beam</a:t>
              </a:r>
            </a:p>
          </p:txBody>
        </p:sp>
      </p:grpSp>
      <p:sp>
        <p:nvSpPr>
          <p:cNvPr id="33" name="Textfeld 15">
            <a:extLst>
              <a:ext uri="{FF2B5EF4-FFF2-40B4-BE49-F238E27FC236}">
                <a16:creationId xmlns:a16="http://schemas.microsoft.com/office/drawing/2014/main" id="{ED89C239-8D0E-4031-9DC0-790990E2D6CB}"/>
              </a:ext>
            </a:extLst>
          </p:cNvPr>
          <p:cNvSpPr txBox="1"/>
          <p:nvPr/>
        </p:nvSpPr>
        <p:spPr>
          <a:xfrm>
            <a:off x="6836654" y="1231610"/>
            <a:ext cx="4671499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Upgraded kicker cables while Run-3 so kicker can run at nominal strength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Muon distribution more centered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All systematics related to asymmetric beam shape reduced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Muon momentum distribution better centered on magic momentum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E field correction reduced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Phase space matching improved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/>
              <a:t>Smaller beam oscillations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354899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>
            <a:normAutofit/>
          </a:bodyPr>
          <a:lstStyle/>
          <a:p>
            <a:r>
              <a:rPr lang="en-GB" dirty="0"/>
              <a:t>Statistical improvement: Run-2/3 vs Run-1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52</a:t>
            </a:fld>
            <a:endParaRPr lang="en-GB" dirty="0"/>
          </a:p>
        </p:txBody>
      </p:sp>
      <p:pic>
        <p:nvPicPr>
          <p:cNvPr id="38" name="Picture 1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542C876-CDFF-4AB9-B6D3-8FAA59712F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081" y="700521"/>
            <a:ext cx="6830591" cy="3893437"/>
          </a:xfrm>
          <a:prstGeom prst="rect">
            <a:avLst/>
          </a:prstGeom>
        </p:spPr>
      </p:pic>
      <p:graphicFrame>
        <p:nvGraphicFramePr>
          <p:cNvPr id="39" name="Table 8">
            <a:extLst>
              <a:ext uri="{FF2B5EF4-FFF2-40B4-BE49-F238E27FC236}">
                <a16:creationId xmlns:a16="http://schemas.microsoft.com/office/drawing/2014/main" id="{447C5ED0-3D7D-4704-B36D-47905D7519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981440"/>
              </p:ext>
            </p:extLst>
          </p:nvPr>
        </p:nvGraphicFramePr>
        <p:xfrm>
          <a:off x="3238058" y="4407236"/>
          <a:ext cx="5572639" cy="16819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369571">
                  <a:extLst>
                    <a:ext uri="{9D8B030D-6E8A-4147-A177-3AD203B41FA5}">
                      <a16:colId xmlns:a16="http://schemas.microsoft.com/office/drawing/2014/main" val="1533436855"/>
                    </a:ext>
                  </a:extLst>
                </a:gridCol>
                <a:gridCol w="3203068">
                  <a:extLst>
                    <a:ext uri="{9D8B030D-6E8A-4147-A177-3AD203B41FA5}">
                      <a16:colId xmlns:a16="http://schemas.microsoft.com/office/drawing/2014/main" val="2694602626"/>
                    </a:ext>
                  </a:extLst>
                </a:gridCol>
              </a:tblGrid>
              <a:tr h="420480"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+mn-lt"/>
                        </a:rPr>
                        <a:t>Dataset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4C9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+mn-lt"/>
                        </a:rPr>
                        <a:t>Statistical Error [ppb]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4C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000833"/>
                  </a:ext>
                </a:extLst>
              </a:tr>
              <a:tr h="42048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rgbClr val="004C97"/>
                          </a:solidFill>
                          <a:latin typeface="+mn-lt"/>
                        </a:rPr>
                        <a:t>Run-1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004C97"/>
                          </a:solidFill>
                          <a:latin typeface="+mn-lt"/>
                        </a:rPr>
                        <a:t>434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31356519"/>
                  </a:ext>
                </a:extLst>
              </a:tr>
              <a:tr h="42048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rgbClr val="004C97"/>
                          </a:solidFill>
                          <a:latin typeface="+mn-lt"/>
                        </a:rPr>
                        <a:t>Run-2/3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004C97"/>
                          </a:solidFill>
                          <a:latin typeface="+mn-lt"/>
                        </a:rPr>
                        <a:t>201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07277436"/>
                  </a:ext>
                </a:extLst>
              </a:tr>
              <a:tr h="42048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rgbClr val="004C97"/>
                          </a:solidFill>
                          <a:latin typeface="+mn-lt"/>
                        </a:rPr>
                        <a:t>Run-1 + Run-2/3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004C97"/>
                          </a:solidFill>
                          <a:latin typeface="+mn-lt"/>
                        </a:rPr>
                        <a:t>185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679651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576007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>
            <a:normAutofit/>
          </a:bodyPr>
          <a:lstStyle/>
          <a:p>
            <a:r>
              <a:rPr lang="en-GB" dirty="0"/>
              <a:t>Total uncertainty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53</a:t>
            </a:fld>
            <a:endParaRPr lang="en-GB" dirty="0"/>
          </a:p>
        </p:txBody>
      </p:sp>
      <p:pic>
        <p:nvPicPr>
          <p:cNvPr id="7" name="Picture 17">
            <a:extLst>
              <a:ext uri="{FF2B5EF4-FFF2-40B4-BE49-F238E27FC236}">
                <a16:creationId xmlns:a16="http://schemas.microsoft.com/office/drawing/2014/main" id="{2147F969-AB6B-4609-859E-781B893653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r="56549"/>
          <a:stretch/>
        </p:blipFill>
        <p:spPr>
          <a:xfrm>
            <a:off x="4999934" y="1027201"/>
            <a:ext cx="3294222" cy="2583679"/>
          </a:xfrm>
          <a:prstGeom prst="rect">
            <a:avLst/>
          </a:prstGeom>
        </p:spPr>
      </p:pic>
      <p:sp>
        <p:nvSpPr>
          <p:cNvPr id="8" name="TextBox 39">
            <a:extLst>
              <a:ext uri="{FF2B5EF4-FFF2-40B4-BE49-F238E27FC236}">
                <a16:creationId xmlns:a16="http://schemas.microsoft.com/office/drawing/2014/main" id="{7C1D7E53-7AD0-4BA0-8D31-32FF16AD28BE}"/>
              </a:ext>
            </a:extLst>
          </p:cNvPr>
          <p:cNvSpPr txBox="1"/>
          <p:nvPr/>
        </p:nvSpPr>
        <p:spPr>
          <a:xfrm>
            <a:off x="1974338" y="757398"/>
            <a:ext cx="363982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/>
              <a:t>Total uncertainty: 462 ppb </a:t>
            </a:r>
          </a:p>
        </p:txBody>
      </p:sp>
      <p:grpSp>
        <p:nvGrpSpPr>
          <p:cNvPr id="9" name="Group 58">
            <a:extLst>
              <a:ext uri="{FF2B5EF4-FFF2-40B4-BE49-F238E27FC236}">
                <a16:creationId xmlns:a16="http://schemas.microsoft.com/office/drawing/2014/main" id="{4D8B84D7-AACF-442A-B739-7308C3CEE59C}"/>
              </a:ext>
            </a:extLst>
          </p:cNvPr>
          <p:cNvGrpSpPr/>
          <p:nvPr/>
        </p:nvGrpSpPr>
        <p:grpSpPr>
          <a:xfrm>
            <a:off x="1577392" y="1281472"/>
            <a:ext cx="3825536" cy="2595723"/>
            <a:chOff x="596782" y="886209"/>
            <a:chExt cx="3156068" cy="2141471"/>
          </a:xfrm>
        </p:grpSpPr>
        <p:pic>
          <p:nvPicPr>
            <p:cNvPr id="10" name="Picture 18">
              <a:extLst>
                <a:ext uri="{FF2B5EF4-FFF2-40B4-BE49-F238E27FC236}">
                  <a16:creationId xmlns:a16="http://schemas.microsoft.com/office/drawing/2014/main" id="{629B933F-6BDB-46F6-A12C-9D8A8CE535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2369"/>
            <a:stretch/>
          </p:blipFill>
          <p:spPr>
            <a:xfrm>
              <a:off x="1037949" y="886209"/>
              <a:ext cx="2476213" cy="2141471"/>
            </a:xfrm>
            <a:prstGeom prst="rect">
              <a:avLst/>
            </a:prstGeom>
          </p:spPr>
        </p:pic>
        <p:sp>
          <p:nvSpPr>
            <p:cNvPr id="11" name="Rectangle 41">
              <a:extLst>
                <a:ext uri="{FF2B5EF4-FFF2-40B4-BE49-F238E27FC236}">
                  <a16:creationId xmlns:a16="http://schemas.microsoft.com/office/drawing/2014/main" id="{5323D9EB-FEF3-4927-B555-1FBF4686F395}"/>
                </a:ext>
              </a:extLst>
            </p:cNvPr>
            <p:cNvSpPr/>
            <p:nvPr/>
          </p:nvSpPr>
          <p:spPr>
            <a:xfrm>
              <a:off x="916692" y="1484767"/>
              <a:ext cx="314960" cy="134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" name="Rectangle 43">
              <a:extLst>
                <a:ext uri="{FF2B5EF4-FFF2-40B4-BE49-F238E27FC236}">
                  <a16:creationId xmlns:a16="http://schemas.microsoft.com/office/drawing/2014/main" id="{923C2370-41A0-4905-8EF8-806D9812C9BE}"/>
                </a:ext>
              </a:extLst>
            </p:cNvPr>
            <p:cNvSpPr/>
            <p:nvPr/>
          </p:nvSpPr>
          <p:spPr>
            <a:xfrm>
              <a:off x="3398520" y="2624497"/>
              <a:ext cx="354330" cy="1834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" name="Rectangle 48">
              <a:extLst>
                <a:ext uri="{FF2B5EF4-FFF2-40B4-BE49-F238E27FC236}">
                  <a16:creationId xmlns:a16="http://schemas.microsoft.com/office/drawing/2014/main" id="{7C0ED877-CACF-4795-BE48-DDF43E3EE72D}"/>
                </a:ext>
              </a:extLst>
            </p:cNvPr>
            <p:cNvSpPr/>
            <p:nvPr/>
          </p:nvSpPr>
          <p:spPr>
            <a:xfrm>
              <a:off x="3312276" y="2300786"/>
              <a:ext cx="255030" cy="134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4" name="TextBox 42">
              <a:extLst>
                <a:ext uri="{FF2B5EF4-FFF2-40B4-BE49-F238E27FC236}">
                  <a16:creationId xmlns:a16="http://schemas.microsoft.com/office/drawing/2014/main" id="{158D8097-7C00-4877-BA4D-00248ECF6E75}"/>
                </a:ext>
              </a:extLst>
            </p:cNvPr>
            <p:cNvSpPr txBox="1"/>
            <p:nvPr/>
          </p:nvSpPr>
          <p:spPr>
            <a:xfrm>
              <a:off x="596782" y="2418805"/>
              <a:ext cx="1080968" cy="284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dirty="0">
                  <a:solidFill>
                    <a:srgbClr val="8000FF"/>
                  </a:solidFill>
                </a:rPr>
                <a:t>434 ppb</a:t>
              </a:r>
            </a:p>
          </p:txBody>
        </p:sp>
      </p:grpSp>
      <p:pic>
        <p:nvPicPr>
          <p:cNvPr id="15" name="Picture 1">
            <a:extLst>
              <a:ext uri="{FF2B5EF4-FFF2-40B4-BE49-F238E27FC236}">
                <a16:creationId xmlns:a16="http://schemas.microsoft.com/office/drawing/2014/main" id="{FBF18EC0-6C0B-403B-B2E8-93D4A9F468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803" t="19562" r="2406" b="19677"/>
          <a:stretch/>
        </p:blipFill>
        <p:spPr>
          <a:xfrm>
            <a:off x="3356737" y="4224839"/>
            <a:ext cx="1821221" cy="1734916"/>
          </a:xfrm>
          <a:prstGeom prst="rect">
            <a:avLst/>
          </a:prstGeom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2120FB27-8E60-4B7E-810D-2BA9AE111D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45017" t="14645" r="32477" b="24185"/>
          <a:stretch/>
        </p:blipFill>
        <p:spPr>
          <a:xfrm>
            <a:off x="5905716" y="4047427"/>
            <a:ext cx="2064533" cy="1912328"/>
          </a:xfrm>
          <a:prstGeom prst="rect">
            <a:avLst/>
          </a:prstGeom>
        </p:spPr>
      </p:pic>
      <p:sp>
        <p:nvSpPr>
          <p:cNvPr id="17" name="TextBox 49">
            <a:extLst>
              <a:ext uri="{FF2B5EF4-FFF2-40B4-BE49-F238E27FC236}">
                <a16:creationId xmlns:a16="http://schemas.microsoft.com/office/drawing/2014/main" id="{D3004E47-C474-4979-8489-1944B1FCE9AB}"/>
              </a:ext>
            </a:extLst>
          </p:cNvPr>
          <p:cNvSpPr txBox="1"/>
          <p:nvPr/>
        </p:nvSpPr>
        <p:spPr>
          <a:xfrm>
            <a:off x="1999151" y="3987415"/>
            <a:ext cx="361986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/>
              <a:t>Total uncertainty: 215 ppb </a:t>
            </a:r>
          </a:p>
        </p:txBody>
      </p:sp>
      <p:sp>
        <p:nvSpPr>
          <p:cNvPr id="18" name="TextBox 51">
            <a:extLst>
              <a:ext uri="{FF2B5EF4-FFF2-40B4-BE49-F238E27FC236}">
                <a16:creationId xmlns:a16="http://schemas.microsoft.com/office/drawing/2014/main" id="{DED35E26-E942-44F9-A4E7-C91369794F29}"/>
              </a:ext>
            </a:extLst>
          </p:cNvPr>
          <p:cNvSpPr txBox="1"/>
          <p:nvPr/>
        </p:nvSpPr>
        <p:spPr>
          <a:xfrm>
            <a:off x="1555060" y="4500502"/>
            <a:ext cx="177850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Run-2/3</a:t>
            </a:r>
          </a:p>
        </p:txBody>
      </p:sp>
      <p:sp>
        <p:nvSpPr>
          <p:cNvPr id="19" name="TextBox 55">
            <a:extLst>
              <a:ext uri="{FF2B5EF4-FFF2-40B4-BE49-F238E27FC236}">
                <a16:creationId xmlns:a16="http://schemas.microsoft.com/office/drawing/2014/main" id="{CE057CD1-70F7-4141-A96B-92506ADF0973}"/>
              </a:ext>
            </a:extLst>
          </p:cNvPr>
          <p:cNvSpPr txBox="1"/>
          <p:nvPr/>
        </p:nvSpPr>
        <p:spPr>
          <a:xfrm>
            <a:off x="2482226" y="5064014"/>
            <a:ext cx="132685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solidFill>
                  <a:srgbClr val="8000FF"/>
                </a:solidFill>
              </a:rPr>
              <a:t>201 ppb</a:t>
            </a:r>
          </a:p>
        </p:txBody>
      </p:sp>
      <p:sp>
        <p:nvSpPr>
          <p:cNvPr id="20" name="TextBox 51">
            <a:extLst>
              <a:ext uri="{FF2B5EF4-FFF2-40B4-BE49-F238E27FC236}">
                <a16:creationId xmlns:a16="http://schemas.microsoft.com/office/drawing/2014/main" id="{C7ACE227-1B4C-4D6A-BCC0-CCAB82789066}"/>
              </a:ext>
            </a:extLst>
          </p:cNvPr>
          <p:cNvSpPr txBox="1"/>
          <p:nvPr/>
        </p:nvSpPr>
        <p:spPr>
          <a:xfrm>
            <a:off x="1549456" y="1212925"/>
            <a:ext cx="1778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Run-1</a:t>
            </a:r>
            <a:endParaRPr lang="en-US" dirty="0"/>
          </a:p>
        </p:txBody>
      </p:sp>
      <p:sp>
        <p:nvSpPr>
          <p:cNvPr id="21" name="Textfeld 31">
            <a:extLst>
              <a:ext uri="{FF2B5EF4-FFF2-40B4-BE49-F238E27FC236}">
                <a16:creationId xmlns:a16="http://schemas.microsoft.com/office/drawing/2014/main" id="{5E40756D-51FF-48DC-ACB3-8BCCDBA93A75}"/>
              </a:ext>
            </a:extLst>
          </p:cNvPr>
          <p:cNvSpPr txBox="1"/>
          <p:nvPr/>
        </p:nvSpPr>
        <p:spPr>
          <a:xfrm>
            <a:off x="5088744" y="5124314"/>
            <a:ext cx="9912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70 ppb</a:t>
            </a:r>
          </a:p>
        </p:txBody>
      </p:sp>
      <p:sp>
        <p:nvSpPr>
          <p:cNvPr id="22" name="Textfeld 33">
            <a:extLst>
              <a:ext uri="{FF2B5EF4-FFF2-40B4-BE49-F238E27FC236}">
                <a16:creationId xmlns:a16="http://schemas.microsoft.com/office/drawing/2014/main" id="{802A3AF1-722A-4AC1-B581-10C6695C076E}"/>
              </a:ext>
            </a:extLst>
          </p:cNvPr>
          <p:cNvSpPr txBox="1"/>
          <p:nvPr/>
        </p:nvSpPr>
        <p:spPr>
          <a:xfrm>
            <a:off x="4784130" y="3140576"/>
            <a:ext cx="10800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157 ppb</a:t>
            </a:r>
          </a:p>
        </p:txBody>
      </p:sp>
      <p:sp>
        <p:nvSpPr>
          <p:cNvPr id="23" name="Textfeld 5">
            <a:extLst>
              <a:ext uri="{FF2B5EF4-FFF2-40B4-BE49-F238E27FC236}">
                <a16:creationId xmlns:a16="http://schemas.microsoft.com/office/drawing/2014/main" id="{000BE7B4-ACF0-4223-995B-017D486D6BB6}"/>
              </a:ext>
            </a:extLst>
          </p:cNvPr>
          <p:cNvSpPr txBox="1"/>
          <p:nvPr/>
        </p:nvSpPr>
        <p:spPr>
          <a:xfrm>
            <a:off x="1548332" y="5602686"/>
            <a:ext cx="2719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Radius: uncertainty</a:t>
            </a:r>
            <a:br>
              <a:rPr lang="en-US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Area: variance 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457293BD-0C78-42C1-A3ED-D1A671F4DAFD}"/>
              </a:ext>
            </a:extLst>
          </p:cNvPr>
          <p:cNvSpPr txBox="1">
            <a:spLocks/>
          </p:cNvSpPr>
          <p:nvPr/>
        </p:nvSpPr>
        <p:spPr>
          <a:xfrm>
            <a:off x="8536168" y="1446572"/>
            <a:ext cx="3070562" cy="4351338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Uncertainty reduced </a:t>
            </a:r>
            <a:br>
              <a:rPr lang="en-US" sz="1800" dirty="0">
                <a:latin typeface="+mn-lt"/>
              </a:rPr>
            </a:br>
            <a:r>
              <a:rPr lang="en-US" sz="1800" dirty="0">
                <a:latin typeface="+mn-lt"/>
              </a:rPr>
              <a:t>by factor &gt;2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Statistic and systematic uncertainty reduced by similar amount</a:t>
            </a:r>
            <a:br>
              <a:rPr lang="en-US" sz="1800" dirty="0">
                <a:latin typeface="+mn-lt"/>
              </a:rPr>
            </a:br>
            <a:endParaRPr lang="en-US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Systematic uncertainty below TDR goal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Still statistics dominated</a:t>
            </a:r>
          </a:p>
        </p:txBody>
      </p:sp>
    </p:spTree>
    <p:extLst>
      <p:ext uri="{BB962C8B-B14F-4D97-AF65-F5344CB8AC3E}">
        <p14:creationId xmlns:p14="http://schemas.microsoft.com/office/powerpoint/2010/main" val="1797184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CDAB2-4727-496C-BA25-9818F0E93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Unblinded result &amp; cross-checks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9C5D1-7DE3-44B1-8FEF-90D2F933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708B0B5-D2F2-4330-B774-27F17AF716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392220-140F-453F-80AC-ADE4F9598E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49130" y="802232"/>
            <a:ext cx="6293861" cy="4195907"/>
          </a:xfrm>
          <a:prstGeom prst="rect">
            <a:avLst/>
          </a:prstGeom>
        </p:spPr>
      </p:pic>
      <p:pic>
        <p:nvPicPr>
          <p:cNvPr id="9" name="Picture 24">
            <a:extLst>
              <a:ext uri="{FF2B5EF4-FFF2-40B4-BE49-F238E27FC236}">
                <a16:creationId xmlns:a16="http://schemas.microsoft.com/office/drawing/2014/main" id="{6DF88986-7F55-4A50-B536-520DA974B5D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9786" y="1090627"/>
            <a:ext cx="5119344" cy="3839508"/>
          </a:xfrm>
          <a:prstGeom prst="rect">
            <a:avLst/>
          </a:prstGeom>
        </p:spPr>
      </p:pic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D8A108E1-C773-4ED9-8A5A-48E943380BCD}"/>
              </a:ext>
            </a:extLst>
          </p:cNvPr>
          <p:cNvSpPr txBox="1">
            <a:spLocks/>
          </p:cNvSpPr>
          <p:nvPr/>
        </p:nvSpPr>
        <p:spPr>
          <a:xfrm>
            <a:off x="339286" y="4990733"/>
            <a:ext cx="6204857" cy="1553279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1800" dirty="0" err="1">
                <a:solidFill>
                  <a:srgbClr val="FF0000"/>
                </a:solidFill>
                <a:latin typeface="+mn-lt"/>
              </a:rPr>
              <a:t>a</a:t>
            </a:r>
            <a:r>
              <a:rPr lang="en-US" sz="1800" baseline="-25000" dirty="0" err="1">
                <a:solidFill>
                  <a:srgbClr val="FF0000"/>
                </a:solidFill>
                <a:latin typeface="+mn-lt"/>
              </a:rPr>
              <a:t>μ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(Run-1) = 	0.00 116 592 040(54) 	[</a:t>
            </a:r>
            <a:r>
              <a:rPr lang="en-US" sz="1800" dirty="0">
                <a:solidFill>
                  <a:srgbClr val="FF0000"/>
                </a:solidFill>
                <a:latin typeface="+mn-lt"/>
                <a:sym typeface="Wingdings" pitchFamily="2" charset="2"/>
              </a:rPr>
              <a:t>463 ppb]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r>
              <a:rPr lang="en-US" sz="1800" dirty="0" err="1">
                <a:solidFill>
                  <a:srgbClr val="FF0000"/>
                </a:solidFill>
                <a:latin typeface="+mn-lt"/>
              </a:rPr>
              <a:t>a</a:t>
            </a:r>
            <a:r>
              <a:rPr lang="en-US" sz="1800" baseline="-25000" dirty="0" err="1">
                <a:solidFill>
                  <a:srgbClr val="FF0000"/>
                </a:solidFill>
                <a:latin typeface="+mn-lt"/>
              </a:rPr>
              <a:t>μ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(Run-2/3) = 	0.00 116 592 057(25) 	[215</a:t>
            </a:r>
            <a:r>
              <a:rPr lang="en-US" sz="1800" dirty="0">
                <a:solidFill>
                  <a:srgbClr val="FF0000"/>
                </a:solidFill>
                <a:latin typeface="+mn-lt"/>
                <a:sym typeface="Wingdings" pitchFamily="2" charset="2"/>
              </a:rPr>
              <a:t> ppb]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r>
              <a:rPr lang="en-US" sz="1800" dirty="0" err="1">
                <a:solidFill>
                  <a:srgbClr val="FF0000"/>
                </a:solidFill>
                <a:latin typeface="+mn-lt"/>
              </a:rPr>
              <a:t>a</a:t>
            </a:r>
            <a:r>
              <a:rPr lang="en-US" sz="1800" baseline="-25000" dirty="0" err="1">
                <a:solidFill>
                  <a:srgbClr val="FF0000"/>
                </a:solidFill>
                <a:latin typeface="+mn-lt"/>
              </a:rPr>
              <a:t>μ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(FNAL) = 	0.00 116 592 055(24) 	[20</a:t>
            </a:r>
            <a:r>
              <a:rPr lang="en-US" sz="1800" dirty="0">
                <a:solidFill>
                  <a:srgbClr val="FF0000"/>
                </a:solidFill>
                <a:latin typeface="+mn-lt"/>
                <a:sym typeface="Wingdings" pitchFamily="2" charset="2"/>
              </a:rPr>
              <a:t>3 ppb]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800" dirty="0">
                <a:solidFill>
                  <a:srgbClr val="7030A0"/>
                </a:solidFill>
                <a:latin typeface="+mn-lt"/>
              </a:rPr>
              <a:t> </a:t>
            </a:r>
          </a:p>
          <a:p>
            <a:r>
              <a:rPr lang="en-US" sz="1800" dirty="0" err="1">
                <a:solidFill>
                  <a:srgbClr val="7030A0"/>
                </a:solidFill>
                <a:latin typeface="+mn-lt"/>
              </a:rPr>
              <a:t>a</a:t>
            </a:r>
            <a:r>
              <a:rPr lang="en-US" sz="1800" baseline="-25000" dirty="0" err="1">
                <a:solidFill>
                  <a:srgbClr val="7030A0"/>
                </a:solidFill>
                <a:latin typeface="+mn-lt"/>
              </a:rPr>
              <a:t>μ</a:t>
            </a:r>
            <a:r>
              <a:rPr lang="en-US" sz="1800" dirty="0">
                <a:solidFill>
                  <a:srgbClr val="7030A0"/>
                </a:solidFill>
                <a:latin typeface="+mn-lt"/>
              </a:rPr>
              <a:t>(Exp) = 	0.00 116 592 059(22) 	[190</a:t>
            </a:r>
            <a:r>
              <a:rPr lang="en-US" sz="1800" dirty="0">
                <a:solidFill>
                  <a:srgbClr val="7030A0"/>
                </a:solidFill>
                <a:latin typeface="+mn-lt"/>
                <a:sym typeface="Wingdings" pitchFamily="2" charset="2"/>
              </a:rPr>
              <a:t> ppb]</a:t>
            </a:r>
            <a:r>
              <a:rPr lang="en-US" sz="1800" dirty="0">
                <a:solidFill>
                  <a:srgbClr val="7030A0"/>
                </a:solidFill>
                <a:latin typeface="+mn-lt"/>
              </a:rPr>
              <a:t> </a:t>
            </a:r>
          </a:p>
          <a:p>
            <a:endParaRPr lang="en-US" sz="1800" dirty="0">
              <a:solidFill>
                <a:srgbClr val="7030A0"/>
              </a:solidFill>
              <a:latin typeface="+mn-lt"/>
            </a:endParaRPr>
          </a:p>
          <a:p>
            <a:endParaRPr lang="en-US" sz="1800" dirty="0">
              <a:latin typeface="+mn-lt"/>
            </a:endParaRP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EFEFC378-40FF-42EF-B80C-7FDCADA956C2}"/>
              </a:ext>
            </a:extLst>
          </p:cNvPr>
          <p:cNvSpPr txBox="1">
            <a:spLocks/>
          </p:cNvSpPr>
          <p:nvPr/>
        </p:nvSpPr>
        <p:spPr>
          <a:xfrm>
            <a:off x="6355933" y="4998138"/>
            <a:ext cx="5587058" cy="1606471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Different runs performed at different magnet set-points – a useful consistency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n-lt"/>
              </a:rPr>
              <a:t>Also divide datasets by other variables to check consistency (e.g. day/night, temperature, </a:t>
            </a:r>
            <a:r>
              <a:rPr lang="en-US" sz="1800" dirty="0" err="1">
                <a:latin typeface="+mn-lt"/>
              </a:rPr>
              <a:t>etc</a:t>
            </a:r>
            <a:r>
              <a:rPr lang="en-US" sz="1800" dirty="0">
                <a:latin typeface="+mn-lt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579505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>
            <a:normAutofit/>
          </a:bodyPr>
          <a:lstStyle/>
          <a:p>
            <a:r>
              <a:rPr lang="en-GB" dirty="0"/>
              <a:t>Beyond Run-2/3 : Total statistics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55</a:t>
            </a:fld>
            <a:endParaRPr lang="en-GB" dirty="0"/>
          </a:p>
        </p:txBody>
      </p:sp>
      <p:pic>
        <p:nvPicPr>
          <p:cNvPr id="25" name="Plot_123456_CTAGs_AMethod_billions_precision_07-31-2023.png" descr="Plot_123456_CTAGs_AMethod_billions_precision_07-31-2023.png">
            <a:extLst>
              <a:ext uri="{FF2B5EF4-FFF2-40B4-BE49-F238E27FC236}">
                <a16:creationId xmlns:a16="http://schemas.microsoft.com/office/drawing/2014/main" id="{4B70D67F-3224-4CEE-9FD9-135F42CB2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652" y="1087291"/>
            <a:ext cx="8836696" cy="4683418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Rectangle">
            <a:extLst>
              <a:ext uri="{FF2B5EF4-FFF2-40B4-BE49-F238E27FC236}">
                <a16:creationId xmlns:a16="http://schemas.microsoft.com/office/drawing/2014/main" id="{4457112C-66DF-43EE-A430-167F37B180A0}"/>
              </a:ext>
            </a:extLst>
          </p:cNvPr>
          <p:cNvSpPr/>
          <p:nvPr/>
        </p:nvSpPr>
        <p:spPr>
          <a:xfrm>
            <a:off x="2474676" y="1369901"/>
            <a:ext cx="693789" cy="3664904"/>
          </a:xfrm>
          <a:prstGeom prst="rect">
            <a:avLst/>
          </a:prstGeom>
          <a:solidFill>
            <a:srgbClr val="F5484E">
              <a:alpha val="20000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endParaRPr/>
          </a:p>
        </p:txBody>
      </p:sp>
      <p:grpSp>
        <p:nvGrpSpPr>
          <p:cNvPr id="27" name="Group">
            <a:extLst>
              <a:ext uri="{FF2B5EF4-FFF2-40B4-BE49-F238E27FC236}">
                <a16:creationId xmlns:a16="http://schemas.microsoft.com/office/drawing/2014/main" id="{85FFEE85-CF1B-46C2-BE36-BCE6015BF43F}"/>
              </a:ext>
            </a:extLst>
          </p:cNvPr>
          <p:cNvGrpSpPr/>
          <p:nvPr/>
        </p:nvGrpSpPr>
        <p:grpSpPr>
          <a:xfrm>
            <a:off x="3255236" y="1366789"/>
            <a:ext cx="1608474" cy="3668016"/>
            <a:chOff x="0" y="0"/>
            <a:chExt cx="1608472" cy="3668015"/>
          </a:xfrm>
        </p:grpSpPr>
        <p:sp>
          <p:nvSpPr>
            <p:cNvPr id="28" name="Rectangle">
              <a:extLst>
                <a:ext uri="{FF2B5EF4-FFF2-40B4-BE49-F238E27FC236}">
                  <a16:creationId xmlns:a16="http://schemas.microsoft.com/office/drawing/2014/main" id="{B2982728-EDF0-4B6E-A4F1-3C73BF574A85}"/>
                </a:ext>
              </a:extLst>
            </p:cNvPr>
            <p:cNvSpPr/>
            <p:nvPr/>
          </p:nvSpPr>
          <p:spPr>
            <a:xfrm>
              <a:off x="0" y="3112"/>
              <a:ext cx="712994" cy="3664904"/>
            </a:xfrm>
            <a:prstGeom prst="rect">
              <a:avLst/>
            </a:prstGeom>
            <a:solidFill>
              <a:srgbClr val="3D15DF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9" name="Rectangle">
              <a:extLst>
                <a:ext uri="{FF2B5EF4-FFF2-40B4-BE49-F238E27FC236}">
                  <a16:creationId xmlns:a16="http://schemas.microsoft.com/office/drawing/2014/main" id="{CF0304D9-A2AB-4034-94F9-EBC9DF0F1CC9}"/>
                </a:ext>
              </a:extLst>
            </p:cNvPr>
            <p:cNvSpPr/>
            <p:nvPr/>
          </p:nvSpPr>
          <p:spPr>
            <a:xfrm>
              <a:off x="845322" y="0"/>
              <a:ext cx="763151" cy="3664903"/>
            </a:xfrm>
            <a:prstGeom prst="rect">
              <a:avLst/>
            </a:prstGeom>
            <a:solidFill>
              <a:srgbClr val="406B1A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30" name="Group">
            <a:extLst>
              <a:ext uri="{FF2B5EF4-FFF2-40B4-BE49-F238E27FC236}">
                <a16:creationId xmlns:a16="http://schemas.microsoft.com/office/drawing/2014/main" id="{6FD7C6A1-8949-43BF-9B0A-410151FF3978}"/>
              </a:ext>
            </a:extLst>
          </p:cNvPr>
          <p:cNvGrpSpPr/>
          <p:nvPr/>
        </p:nvGrpSpPr>
        <p:grpSpPr>
          <a:xfrm>
            <a:off x="4950482" y="1369901"/>
            <a:ext cx="4780958" cy="3664904"/>
            <a:chOff x="0" y="0"/>
            <a:chExt cx="4780957" cy="3664902"/>
          </a:xfrm>
        </p:grpSpPr>
        <p:sp>
          <p:nvSpPr>
            <p:cNvPr id="31" name="Rectangle">
              <a:extLst>
                <a:ext uri="{FF2B5EF4-FFF2-40B4-BE49-F238E27FC236}">
                  <a16:creationId xmlns:a16="http://schemas.microsoft.com/office/drawing/2014/main" id="{C8CA2292-C6F9-4AA0-9E96-73E73B438238}"/>
                </a:ext>
              </a:extLst>
            </p:cNvPr>
            <p:cNvSpPr/>
            <p:nvPr/>
          </p:nvSpPr>
          <p:spPr>
            <a:xfrm>
              <a:off x="0" y="0"/>
              <a:ext cx="1390466" cy="3664903"/>
            </a:xfrm>
            <a:prstGeom prst="rect">
              <a:avLst/>
            </a:prstGeom>
            <a:solidFill>
              <a:srgbClr val="F7942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2" name="Rectangle">
              <a:extLst>
                <a:ext uri="{FF2B5EF4-FFF2-40B4-BE49-F238E27FC236}">
                  <a16:creationId xmlns:a16="http://schemas.microsoft.com/office/drawing/2014/main" id="{7772FBD1-FE49-4FFC-BEF5-A24902DD714E}"/>
                </a:ext>
              </a:extLst>
            </p:cNvPr>
            <p:cNvSpPr/>
            <p:nvPr/>
          </p:nvSpPr>
          <p:spPr>
            <a:xfrm>
              <a:off x="1477238" y="0"/>
              <a:ext cx="1608474" cy="3664903"/>
            </a:xfrm>
            <a:prstGeom prst="rect">
              <a:avLst/>
            </a:prstGeom>
            <a:solidFill>
              <a:srgbClr val="990C77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33" name="Rectangle">
              <a:extLst>
                <a:ext uri="{FF2B5EF4-FFF2-40B4-BE49-F238E27FC236}">
                  <a16:creationId xmlns:a16="http://schemas.microsoft.com/office/drawing/2014/main" id="{B0241470-8FD8-4191-BCAE-7BE89B56D341}"/>
                </a:ext>
              </a:extLst>
            </p:cNvPr>
            <p:cNvSpPr/>
            <p:nvPr/>
          </p:nvSpPr>
          <p:spPr>
            <a:xfrm>
              <a:off x="3172484" y="0"/>
              <a:ext cx="1608474" cy="3664903"/>
            </a:xfrm>
            <a:prstGeom prst="rect">
              <a:avLst/>
            </a:prstGeom>
            <a:solidFill>
              <a:srgbClr val="9C7A7C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4" name="MAY 2018">
            <a:extLst>
              <a:ext uri="{FF2B5EF4-FFF2-40B4-BE49-F238E27FC236}">
                <a16:creationId xmlns:a16="http://schemas.microsoft.com/office/drawing/2014/main" id="{18294D2B-8CB9-4700-9531-854B877E461B}"/>
              </a:ext>
            </a:extLst>
          </p:cNvPr>
          <p:cNvSpPr txBox="1"/>
          <p:nvPr/>
        </p:nvSpPr>
        <p:spPr>
          <a:xfrm>
            <a:off x="1756242" y="5800570"/>
            <a:ext cx="1407816" cy="34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/>
            </a:lvl1pPr>
          </a:lstStyle>
          <a:p>
            <a:r>
              <a:t>MAY 2018</a:t>
            </a:r>
          </a:p>
        </p:txBody>
      </p:sp>
      <p:sp>
        <p:nvSpPr>
          <p:cNvPr id="35" name="JULY 2023">
            <a:extLst>
              <a:ext uri="{FF2B5EF4-FFF2-40B4-BE49-F238E27FC236}">
                <a16:creationId xmlns:a16="http://schemas.microsoft.com/office/drawing/2014/main" id="{A71468A0-9F4C-49AA-85FD-A2FB9B5766AA}"/>
              </a:ext>
            </a:extLst>
          </p:cNvPr>
          <p:cNvSpPr txBox="1"/>
          <p:nvPr/>
        </p:nvSpPr>
        <p:spPr>
          <a:xfrm>
            <a:off x="8689418" y="5800570"/>
            <a:ext cx="1492648" cy="34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/>
            </a:lvl1pPr>
          </a:lstStyle>
          <a:p>
            <a:r>
              <a:t>JULY 2023</a:t>
            </a:r>
          </a:p>
        </p:txBody>
      </p:sp>
      <p:sp>
        <p:nvSpPr>
          <p:cNvPr id="36" name="Line">
            <a:extLst>
              <a:ext uri="{FF2B5EF4-FFF2-40B4-BE49-F238E27FC236}">
                <a16:creationId xmlns:a16="http://schemas.microsoft.com/office/drawing/2014/main" id="{6B93BD7D-D871-4E0C-A172-77D692F6EF13}"/>
              </a:ext>
            </a:extLst>
          </p:cNvPr>
          <p:cNvSpPr/>
          <p:nvPr/>
        </p:nvSpPr>
        <p:spPr>
          <a:xfrm>
            <a:off x="3208109" y="5973384"/>
            <a:ext cx="5437257" cy="1"/>
          </a:xfrm>
          <a:prstGeom prst="line">
            <a:avLst/>
          </a:prstGeom>
          <a:ln w="3810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x3 Run-1/2/3…">
            <a:extLst>
              <a:ext uri="{FF2B5EF4-FFF2-40B4-BE49-F238E27FC236}">
                <a16:creationId xmlns:a16="http://schemas.microsoft.com/office/drawing/2014/main" id="{55209621-AA5E-429C-A638-27BE10863BBF}"/>
              </a:ext>
            </a:extLst>
          </p:cNvPr>
          <p:cNvSpPr txBox="1"/>
          <p:nvPr/>
        </p:nvSpPr>
        <p:spPr>
          <a:xfrm>
            <a:off x="6919497" y="3249105"/>
            <a:ext cx="1612429" cy="65126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 sz="2200"/>
            </a:pPr>
            <a:r>
              <a:t>x3 Run-1/2/3</a:t>
            </a:r>
          </a:p>
          <a:p>
            <a:pPr>
              <a:defRPr sz="2200"/>
            </a:pPr>
            <a:r>
              <a:t>statistics</a:t>
            </a:r>
          </a:p>
        </p:txBody>
      </p:sp>
      <p:sp>
        <p:nvSpPr>
          <p:cNvPr id="38" name="Surpassed proposal goal!">
            <a:extLst>
              <a:ext uri="{FF2B5EF4-FFF2-40B4-BE49-F238E27FC236}">
                <a16:creationId xmlns:a16="http://schemas.microsoft.com/office/drawing/2014/main" id="{83295703-01E2-49B9-93CD-73C9FB103DCD}"/>
              </a:ext>
            </a:extLst>
          </p:cNvPr>
          <p:cNvSpPr txBox="1"/>
          <p:nvPr/>
        </p:nvSpPr>
        <p:spPr>
          <a:xfrm>
            <a:off x="7907021" y="960177"/>
            <a:ext cx="2605212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800"/>
            </a:lvl1pPr>
          </a:lstStyle>
          <a:p>
            <a:r>
              <a:t>Surpassed proposal goal!</a:t>
            </a:r>
          </a:p>
        </p:txBody>
      </p:sp>
    </p:spTree>
    <p:extLst>
      <p:ext uri="{BB962C8B-B14F-4D97-AF65-F5344CB8AC3E}">
        <p14:creationId xmlns:p14="http://schemas.microsoft.com/office/powerpoint/2010/main" val="37984478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>
            <a:normAutofit/>
          </a:bodyPr>
          <a:lstStyle/>
          <a:p>
            <a:r>
              <a:rPr lang="en-GB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56</a:t>
            </a:fld>
            <a:endParaRPr lang="en-GB" dirty="0"/>
          </a:p>
        </p:txBody>
      </p:sp>
      <p:sp>
        <p:nvSpPr>
          <p:cNvPr id="5" name="Google Shape;687;p46">
            <a:extLst>
              <a:ext uri="{FF2B5EF4-FFF2-40B4-BE49-F238E27FC236}">
                <a16:creationId xmlns:a16="http://schemas.microsoft.com/office/drawing/2014/main" id="{BBA347F8-3A4A-4785-AA35-40AD639DFE9C}"/>
              </a:ext>
            </a:extLst>
          </p:cNvPr>
          <p:cNvSpPr txBox="1"/>
          <p:nvPr/>
        </p:nvSpPr>
        <p:spPr>
          <a:xfrm>
            <a:off x="393007" y="1120691"/>
            <a:ext cx="5803202" cy="4616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precision measurements of Muon g-2 stringent test on SM 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Run-2/3 data consistent with Run-1 and BNL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Factor &gt;2 in statistical and systematic uncertainty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Surpassed TDR goals in statistics and systematics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time a three-way comparison of a</a:t>
            </a:r>
            <a:r>
              <a:rPr lang="en-US" baseline="-25000" dirty="0"/>
              <a:t>µ  </a:t>
            </a:r>
            <a:r>
              <a:rPr lang="en-US" dirty="0"/>
              <a:t>is possible (dispersive-approach, lattice approach, experiment)</a:t>
            </a:r>
          </a:p>
          <a:p>
            <a:pPr marL="457200"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Another reduction by factor of 2 in statistical uncertainty from Run-4/5/6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Expect final </a:t>
            </a:r>
            <a:r>
              <a:rPr lang="en-US" dirty="0">
                <a:solidFill>
                  <a:srgbClr val="FF0000"/>
                </a:solidFill>
              </a:rPr>
              <a:t>result in 2025</a:t>
            </a:r>
          </a:p>
        </p:txBody>
      </p:sp>
      <p:pic>
        <p:nvPicPr>
          <p:cNvPr id="7" name="amu-2023-fig_9_4.pdf" descr="amu-2023-fig_9_4.pdf">
            <a:extLst>
              <a:ext uri="{FF2B5EF4-FFF2-40B4-BE49-F238E27FC236}">
                <a16:creationId xmlns:a16="http://schemas.microsoft.com/office/drawing/2014/main" id="{0307716C-CB6F-4D15-B75F-11FAD830C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9082" y="3466494"/>
            <a:ext cx="4832273" cy="241613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6C9157C-B902-4743-BAE7-956E62D1F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4419" y="5990088"/>
            <a:ext cx="5181600" cy="304800"/>
          </a:xfrm>
          <a:prstGeom prst="rect">
            <a:avLst/>
          </a:prstGeom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E3C4C9F2-9973-4B10-8850-B365F07B1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49082" y="814298"/>
            <a:ext cx="4832273" cy="256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8366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622A611-BA36-4FBD-B3E2-510E95D5C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endParaRPr lang="en-GB" baseline="-25000" dirty="0"/>
          </a:p>
        </p:txBody>
      </p:sp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A93829BF-4CDA-423E-B431-B1C724EE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57</a:t>
            </a:fld>
            <a:endParaRPr lang="en-GB" dirty="0"/>
          </a:p>
        </p:txBody>
      </p: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18FEE8C9-A825-4041-B628-D88C271A5A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FA4FEE-F278-47E8-BEFA-6D746FDA20DE}"/>
              </a:ext>
            </a:extLst>
          </p:cNvPr>
          <p:cNvSpPr txBox="1"/>
          <p:nvPr/>
        </p:nvSpPr>
        <p:spPr>
          <a:xfrm>
            <a:off x="2520641" y="576854"/>
            <a:ext cx="6871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Thank you!</a:t>
            </a:r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26431E5B-3C6C-4427-BB38-D026B0166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750" y="1524792"/>
            <a:ext cx="7785100" cy="445942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852133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A622A611-BA36-4FBD-B3E2-510E95D5C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0521"/>
          </a:xfrm>
        </p:spPr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37" name="Slide Number Placeholder 5">
            <a:extLst>
              <a:ext uri="{FF2B5EF4-FFF2-40B4-BE49-F238E27FC236}">
                <a16:creationId xmlns:a16="http://schemas.microsoft.com/office/drawing/2014/main" id="{A93829BF-4CDA-423E-B431-B1C724EEF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1041F5A-7656-4730-BDA3-0F43F5ABE7AB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54" name="Date Placeholder 3">
            <a:extLst>
              <a:ext uri="{FF2B5EF4-FFF2-40B4-BE49-F238E27FC236}">
                <a16:creationId xmlns:a16="http://schemas.microsoft.com/office/drawing/2014/main" id="{18FEE8C9-A825-4041-B628-D88C271A5A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10" name="Google Shape;190;g10ee18d7a93_2_81">
            <a:extLst>
              <a:ext uri="{FF2B5EF4-FFF2-40B4-BE49-F238E27FC236}">
                <a16:creationId xmlns:a16="http://schemas.microsoft.com/office/drawing/2014/main" id="{280A8EAB-183A-4D81-B4DE-D863827F15EF}"/>
              </a:ext>
            </a:extLst>
          </p:cNvPr>
          <p:cNvSpPr txBox="1">
            <a:spLocks/>
          </p:cNvSpPr>
          <p:nvPr/>
        </p:nvSpPr>
        <p:spPr>
          <a:xfrm>
            <a:off x="673100" y="1347262"/>
            <a:ext cx="6203625" cy="436234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3039" indent="-193039" defTabSz="694944">
              <a:spcBef>
                <a:spcPts val="1100"/>
              </a:spcBef>
              <a:buClr>
                <a:srgbClr val="000000"/>
              </a:buClr>
              <a:buSzPct val="200000"/>
              <a:buFont typeface="Arial" panose="020B0604020202020204" pitchFamily="34" charset="0"/>
              <a:buChar char="‣"/>
              <a:defRPr sz="1824" b="0">
                <a:latin typeface="+mj-lt"/>
                <a:ea typeface="+mj-ea"/>
                <a:cs typeface="+mj-cs"/>
                <a:sym typeface="Arial"/>
              </a:defRPr>
            </a:pP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Department of Energy (USA)</a:t>
            </a:r>
          </a:p>
          <a:p>
            <a:pPr marL="193039" indent="-193039" defTabSz="694944">
              <a:spcBef>
                <a:spcPts val="1100"/>
              </a:spcBef>
              <a:buClr>
                <a:srgbClr val="000000"/>
              </a:buClr>
              <a:buSzPct val="200000"/>
              <a:buFont typeface="Arial" panose="020B0604020202020204" pitchFamily="34" charset="0"/>
              <a:buChar char="‣"/>
              <a:defRPr sz="1824" b="0">
                <a:latin typeface="+mj-lt"/>
                <a:ea typeface="+mj-ea"/>
                <a:cs typeface="+mj-cs"/>
                <a:sym typeface="Arial"/>
              </a:defRPr>
            </a:pP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National Science Foundation (USA)</a:t>
            </a:r>
          </a:p>
          <a:p>
            <a:pPr marL="193039" indent="-193039" defTabSz="694944">
              <a:spcBef>
                <a:spcPts val="1100"/>
              </a:spcBef>
              <a:buClr>
                <a:srgbClr val="000000"/>
              </a:buClr>
              <a:buSzPct val="200000"/>
              <a:buFont typeface="Arial" panose="020B0604020202020204" pitchFamily="34" charset="0"/>
              <a:buChar char="‣"/>
              <a:defRPr sz="1824" b="0">
                <a:latin typeface="+mj-lt"/>
                <a:ea typeface="+mj-ea"/>
                <a:cs typeface="+mj-cs"/>
                <a:sym typeface="Arial"/>
              </a:defRPr>
            </a:pP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Istituto Nazionale di </a:t>
            </a:r>
            <a:r>
              <a:rPr lang="en-GB" sz="1824" dirty="0" err="1">
                <a:latin typeface="+mj-lt"/>
                <a:ea typeface="+mj-ea"/>
                <a:cs typeface="+mj-cs"/>
                <a:sym typeface="Arial"/>
              </a:rPr>
              <a:t>Fisica</a:t>
            </a: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 </a:t>
            </a:r>
            <a:r>
              <a:rPr lang="en-GB" sz="1824" dirty="0" err="1">
                <a:latin typeface="+mj-lt"/>
                <a:ea typeface="+mj-ea"/>
                <a:cs typeface="+mj-cs"/>
                <a:sym typeface="Arial"/>
              </a:rPr>
              <a:t>Nucleare</a:t>
            </a: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 (Italy)</a:t>
            </a:r>
          </a:p>
          <a:p>
            <a:pPr marL="193039" indent="-193039" defTabSz="694944">
              <a:spcBef>
                <a:spcPts val="1100"/>
              </a:spcBef>
              <a:buClr>
                <a:srgbClr val="000000"/>
              </a:buClr>
              <a:buSzPct val="200000"/>
              <a:buFont typeface="Arial" panose="020B0604020202020204" pitchFamily="34" charset="0"/>
              <a:buChar char="‣"/>
              <a:defRPr sz="1824" b="0">
                <a:latin typeface="+mj-lt"/>
                <a:ea typeface="+mj-ea"/>
                <a:cs typeface="+mj-cs"/>
                <a:sym typeface="Arial"/>
              </a:defRPr>
            </a:pP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Science and Technology Facilities Council (UK)</a:t>
            </a:r>
          </a:p>
          <a:p>
            <a:pPr marL="193039" indent="-193039" defTabSz="694944">
              <a:spcBef>
                <a:spcPts val="1100"/>
              </a:spcBef>
              <a:buClr>
                <a:srgbClr val="000000"/>
              </a:buClr>
              <a:buSzPct val="200000"/>
              <a:buFont typeface="Arial" panose="020B0604020202020204" pitchFamily="34" charset="0"/>
              <a:buChar char="‣"/>
              <a:defRPr sz="1824" b="0">
                <a:latin typeface="+mj-lt"/>
                <a:ea typeface="+mj-ea"/>
                <a:cs typeface="+mj-cs"/>
                <a:sym typeface="Arial"/>
              </a:defRPr>
            </a:pP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Royal Society (UK)</a:t>
            </a:r>
          </a:p>
          <a:p>
            <a:pPr marL="193039" indent="-193039" defTabSz="694944">
              <a:spcBef>
                <a:spcPts val="1100"/>
              </a:spcBef>
              <a:buClr>
                <a:srgbClr val="000000"/>
              </a:buClr>
              <a:buSzPct val="200000"/>
              <a:buFont typeface="Arial" panose="020B0604020202020204" pitchFamily="34" charset="0"/>
              <a:buChar char="‣"/>
              <a:defRPr sz="1824" b="0">
                <a:latin typeface="+mj-lt"/>
                <a:ea typeface="+mj-ea"/>
                <a:cs typeface="+mj-cs"/>
                <a:sym typeface="Arial"/>
              </a:defRPr>
            </a:pP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Leverhulme Trust (UK)</a:t>
            </a:r>
          </a:p>
          <a:p>
            <a:pPr marL="193039" indent="-193039" defTabSz="694944">
              <a:spcBef>
                <a:spcPts val="1100"/>
              </a:spcBef>
              <a:buClr>
                <a:srgbClr val="000000"/>
              </a:buClr>
              <a:buSzPct val="200000"/>
              <a:buFont typeface="Arial" panose="020B0604020202020204" pitchFamily="34" charset="0"/>
              <a:buChar char="‣"/>
              <a:defRPr sz="1824" b="0">
                <a:latin typeface="+mj-lt"/>
                <a:ea typeface="+mj-ea"/>
                <a:cs typeface="+mj-cs"/>
                <a:sym typeface="Arial"/>
              </a:defRPr>
            </a:pP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European Union’s Horizon 2020</a:t>
            </a:r>
          </a:p>
          <a:p>
            <a:pPr marL="193039" indent="-193039" defTabSz="694944">
              <a:spcBef>
                <a:spcPts val="1100"/>
              </a:spcBef>
              <a:buClr>
                <a:srgbClr val="000000"/>
              </a:buClr>
              <a:buSzPct val="200000"/>
              <a:buFont typeface="Arial" panose="020B0604020202020204" pitchFamily="34" charset="0"/>
              <a:buChar char="‣"/>
              <a:defRPr sz="1824" b="0">
                <a:latin typeface="+mj-lt"/>
                <a:ea typeface="+mj-ea"/>
                <a:cs typeface="+mj-cs"/>
                <a:sym typeface="Arial"/>
              </a:defRPr>
            </a:pP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Strong 2020 (EU)</a:t>
            </a:r>
          </a:p>
          <a:p>
            <a:pPr marL="193039" indent="-193039" defTabSz="694944">
              <a:spcBef>
                <a:spcPts val="1100"/>
              </a:spcBef>
              <a:buClr>
                <a:srgbClr val="000000"/>
              </a:buClr>
              <a:buSzPct val="200000"/>
              <a:buFont typeface="Arial" panose="020B0604020202020204" pitchFamily="34" charset="0"/>
              <a:buChar char="‣"/>
              <a:defRPr sz="1824" b="0">
                <a:latin typeface="+mj-lt"/>
                <a:ea typeface="+mj-ea"/>
                <a:cs typeface="+mj-cs"/>
                <a:sym typeface="Arial"/>
              </a:defRPr>
            </a:pP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German Research Foundation (DFG)</a:t>
            </a:r>
          </a:p>
          <a:p>
            <a:pPr marL="193039" indent="-193039" defTabSz="694944">
              <a:spcBef>
                <a:spcPts val="1100"/>
              </a:spcBef>
              <a:buClr>
                <a:srgbClr val="000000"/>
              </a:buClr>
              <a:buSzPct val="200000"/>
              <a:buFont typeface="Arial" panose="020B0604020202020204" pitchFamily="34" charset="0"/>
              <a:buChar char="‣"/>
              <a:defRPr sz="1824" b="0">
                <a:latin typeface="+mj-lt"/>
                <a:ea typeface="+mj-ea"/>
                <a:cs typeface="+mj-cs"/>
                <a:sym typeface="Arial"/>
              </a:defRPr>
            </a:pP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National Natural Science Foundation of China</a:t>
            </a:r>
          </a:p>
          <a:p>
            <a:pPr marL="193039" indent="-193039" defTabSz="694944">
              <a:spcBef>
                <a:spcPts val="1100"/>
              </a:spcBef>
              <a:buClr>
                <a:srgbClr val="000000"/>
              </a:buClr>
              <a:buSzPct val="200000"/>
              <a:buFont typeface="Arial" panose="020B0604020202020204" pitchFamily="34" charset="0"/>
              <a:buChar char="‣"/>
              <a:defRPr sz="1824" b="0">
                <a:latin typeface="+mj-lt"/>
                <a:ea typeface="+mj-ea"/>
                <a:cs typeface="+mj-cs"/>
                <a:sym typeface="Arial"/>
              </a:defRPr>
            </a:pPr>
            <a:r>
              <a:rPr lang="en-GB" sz="1824" dirty="0">
                <a:latin typeface="+mj-lt"/>
                <a:ea typeface="+mj-ea"/>
                <a:cs typeface="+mj-cs"/>
                <a:sym typeface="Arial"/>
              </a:rPr>
              <a:t>MSIP, NRF, and IBS-R017-D1 (Republic of Korea)</a:t>
            </a:r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DDCEA7C0-115A-4E90-BEC3-49C59D4C2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350" y="995455"/>
            <a:ext cx="3938189" cy="527039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72995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/>
              <a:t>Standard Model components of g</a:t>
            </a:r>
            <a:r>
              <a:rPr lang="el-GR" baseline="-25000" dirty="0"/>
              <a:t>μ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E483C4-C02E-4A3A-98C8-D9A679DCEF61}"/>
              </a:ext>
            </a:extLst>
          </p:cNvPr>
          <p:cNvSpPr/>
          <p:nvPr/>
        </p:nvSpPr>
        <p:spPr>
          <a:xfrm>
            <a:off x="6268560" y="5499100"/>
            <a:ext cx="374650" cy="165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0B641D96-47E1-4FFC-B7AB-DBAEFAC35957}"/>
              </a:ext>
            </a:extLst>
          </p:cNvPr>
          <p:cNvSpPr txBox="1">
            <a:spLocks/>
          </p:cNvSpPr>
          <p:nvPr/>
        </p:nvSpPr>
        <p:spPr>
          <a:xfrm>
            <a:off x="4398682" y="4599338"/>
            <a:ext cx="5775128" cy="152292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A4E6098-EF87-48F8-ABCD-A90184EDE032}"/>
              </a:ext>
            </a:extLst>
          </p:cNvPr>
          <p:cNvGrpSpPr/>
          <p:nvPr/>
        </p:nvGrpSpPr>
        <p:grpSpPr>
          <a:xfrm>
            <a:off x="1080610" y="2882900"/>
            <a:ext cx="5422900" cy="1193801"/>
            <a:chOff x="50800" y="3022600"/>
            <a:chExt cx="5422900" cy="119380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40764CF-ED33-4A0A-A2CF-CECB6C9FA1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473" t="-1049" r="38195" b="7616"/>
            <a:stretch/>
          </p:blipFill>
          <p:spPr>
            <a:xfrm>
              <a:off x="1511300" y="3022600"/>
              <a:ext cx="3962400" cy="11303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F9DE1F6-FE91-40F0-8BDE-DFFC43DBA9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83611" b="1318"/>
            <a:stretch/>
          </p:blipFill>
          <p:spPr>
            <a:xfrm>
              <a:off x="50800" y="3022601"/>
              <a:ext cx="1498600" cy="1193800"/>
            </a:xfrm>
            <a:prstGeom prst="rect">
              <a:avLst/>
            </a:prstGeom>
          </p:spPr>
        </p:pic>
      </p:grpSp>
      <p:pic>
        <p:nvPicPr>
          <p:cNvPr id="19" name="Picture 18" descr="g_equals_two.png">
            <a:extLst>
              <a:ext uri="{FF2B5EF4-FFF2-40B4-BE49-F238E27FC236}">
                <a16:creationId xmlns:a16="http://schemas.microsoft.com/office/drawing/2014/main" id="{58F7B45B-2C28-4538-9810-DA13EE260E2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2301052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931E8E9-45F7-4231-BC96-F937CC7CC4E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8648" y="4714080"/>
            <a:ext cx="1557358" cy="1408657"/>
          </a:xfrm>
          <a:prstGeom prst="rect">
            <a:avLst/>
          </a:prstGeom>
          <a:ln>
            <a:noFill/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B022026-D3EA-449E-9155-8215B596454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0646" y="1371916"/>
            <a:ext cx="1342104" cy="1431846"/>
          </a:xfrm>
          <a:prstGeom prst="rect">
            <a:avLst/>
          </a:prstGeom>
          <a:ln>
            <a:noFill/>
          </a:ln>
        </p:spPr>
      </p:pic>
      <p:sp>
        <p:nvSpPr>
          <p:cNvPr id="22" name="Left Brace 21">
            <a:extLst>
              <a:ext uri="{FF2B5EF4-FFF2-40B4-BE49-F238E27FC236}">
                <a16:creationId xmlns:a16="http://schemas.microsoft.com/office/drawing/2014/main" id="{BEA1CA33-AABD-4E3B-A19D-AC618CA2F588}"/>
              </a:ext>
            </a:extLst>
          </p:cNvPr>
          <p:cNvSpPr/>
          <p:nvPr/>
        </p:nvSpPr>
        <p:spPr>
          <a:xfrm rot="16200000" flipH="1">
            <a:off x="3567442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C5F5FA-B543-48C5-A15A-BD0EB310F32F}"/>
              </a:ext>
            </a:extLst>
          </p:cNvPr>
          <p:cNvSpPr txBox="1"/>
          <p:nvPr/>
        </p:nvSpPr>
        <p:spPr>
          <a:xfrm>
            <a:off x="1310391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pic>
        <p:nvPicPr>
          <p:cNvPr id="24" name="Picture 23" descr="schwinger2.jpg">
            <a:extLst>
              <a:ext uri="{FF2B5EF4-FFF2-40B4-BE49-F238E27FC236}">
                <a16:creationId xmlns:a16="http://schemas.microsoft.com/office/drawing/2014/main" id="{853012BD-D725-4CFD-98C1-6E34A772868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9561" y="4777409"/>
            <a:ext cx="1153179" cy="147090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067A30A-E557-4F88-847A-C3073B47FC57}"/>
              </a:ext>
            </a:extLst>
          </p:cNvPr>
          <p:cNvSpPr txBox="1"/>
          <p:nvPr/>
        </p:nvSpPr>
        <p:spPr>
          <a:xfrm>
            <a:off x="1111047" y="4414777"/>
            <a:ext cx="1472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Schwinger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CD77AE-60E7-4844-B425-B44568E2C25D}"/>
              </a:ext>
            </a:extLst>
          </p:cNvPr>
          <p:cNvSpPr txBox="1"/>
          <p:nvPr/>
        </p:nvSpPr>
        <p:spPr>
          <a:xfrm>
            <a:off x="3746578" y="874156"/>
            <a:ext cx="205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Kinoshita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7C2C5FC-4261-408C-BC8C-E3550A144A86}"/>
              </a:ext>
            </a:extLst>
          </p:cNvPr>
          <p:cNvSpPr txBox="1"/>
          <p:nvPr/>
        </p:nvSpPr>
        <p:spPr>
          <a:xfrm>
            <a:off x="2391816" y="5992270"/>
            <a:ext cx="186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1</a:t>
            </a:r>
            <a:r>
              <a:rPr lang="en-US" sz="1600" b="0" baseline="30000" dirty="0">
                <a:solidFill>
                  <a:srgbClr val="000000"/>
                </a:solidFill>
              </a:rPr>
              <a:t>st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pic>
        <p:nvPicPr>
          <p:cNvPr id="28" name="Picture 27" descr="TP_tmp.png">
            <a:extLst>
              <a:ext uri="{FF2B5EF4-FFF2-40B4-BE49-F238E27FC236}">
                <a16:creationId xmlns:a16="http://schemas.microsoft.com/office/drawing/2014/main" id="{23C94FE9-67E5-4DFB-A6C2-D2D733BE2DF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0805" y="5160208"/>
            <a:ext cx="1730754" cy="56696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C4804BD-E6F2-48BC-AB2A-43F6BCCB6E22}"/>
              </a:ext>
            </a:extLst>
          </p:cNvPr>
          <p:cNvSpPr txBox="1"/>
          <p:nvPr/>
        </p:nvSpPr>
        <p:spPr>
          <a:xfrm>
            <a:off x="5766616" y="1512707"/>
            <a:ext cx="1473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+12671 diagrams</a:t>
            </a:r>
          </a:p>
        </p:txBody>
      </p:sp>
      <p:pic>
        <p:nvPicPr>
          <p:cNvPr id="30" name="Picture 29" descr="tea_dirac_color.jpg">
            <a:extLst>
              <a:ext uri="{FF2B5EF4-FFF2-40B4-BE49-F238E27FC236}">
                <a16:creationId xmlns:a16="http://schemas.microsoft.com/office/drawing/2014/main" id="{FA96A77B-FE3D-4FFE-AB3D-1AAE23E4F58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910" y="1189439"/>
            <a:ext cx="1153179" cy="1601560"/>
          </a:xfrm>
          <a:prstGeom prst="rect">
            <a:avLst/>
          </a:prstGeom>
        </p:spPr>
      </p:pic>
      <p:pic>
        <p:nvPicPr>
          <p:cNvPr id="31" name="Picture 30" descr="1488169_10152580236362673_4741441370080517851_n.jpg">
            <a:extLst>
              <a:ext uri="{FF2B5EF4-FFF2-40B4-BE49-F238E27FC236}">
                <a16:creationId xmlns:a16="http://schemas.microsoft.com/office/drawing/2014/main" id="{D2DBA2E3-8559-418D-95B4-7FA5A95EC0E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9587" y="1199187"/>
            <a:ext cx="1236702" cy="1619998"/>
          </a:xfrm>
          <a:prstGeom prst="rect">
            <a:avLst/>
          </a:prstGeom>
        </p:spPr>
      </p:pic>
      <p:sp>
        <p:nvSpPr>
          <p:cNvPr id="32" name="Left Brace 31">
            <a:extLst>
              <a:ext uri="{FF2B5EF4-FFF2-40B4-BE49-F238E27FC236}">
                <a16:creationId xmlns:a16="http://schemas.microsoft.com/office/drawing/2014/main" id="{CC4A4269-708A-4EB9-BA21-60123FC9CBD2}"/>
              </a:ext>
            </a:extLst>
          </p:cNvPr>
          <p:cNvSpPr/>
          <p:nvPr/>
        </p:nvSpPr>
        <p:spPr>
          <a:xfrm rot="5400000">
            <a:off x="6019536" y="2777630"/>
            <a:ext cx="170815" cy="656922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Brace 32">
            <a:extLst>
              <a:ext uri="{FF2B5EF4-FFF2-40B4-BE49-F238E27FC236}">
                <a16:creationId xmlns:a16="http://schemas.microsoft.com/office/drawing/2014/main" id="{3630A6B6-22A3-4CFA-A85A-42F9C99BAE6A}"/>
              </a:ext>
            </a:extLst>
          </p:cNvPr>
          <p:cNvSpPr/>
          <p:nvPr/>
        </p:nvSpPr>
        <p:spPr>
          <a:xfrm rot="5400000" flipH="1">
            <a:off x="4777115" y="3152979"/>
            <a:ext cx="217740" cy="1548988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4594694-D32E-4AD7-82D6-C51ACB6A4E25}"/>
              </a:ext>
            </a:extLst>
          </p:cNvPr>
          <p:cNvCxnSpPr/>
          <p:nvPr/>
        </p:nvCxnSpPr>
        <p:spPr>
          <a:xfrm>
            <a:off x="3112610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20D4A3B-437A-4E6D-B3EB-D3766C1CA509}"/>
              </a:ext>
            </a:extLst>
          </p:cNvPr>
          <p:cNvCxnSpPr/>
          <p:nvPr/>
        </p:nvCxnSpPr>
        <p:spPr>
          <a:xfrm flipV="1">
            <a:off x="3303110" y="4140200"/>
            <a:ext cx="1549400" cy="7493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D09228B-D872-4757-9067-AF2D9DE1ABC0}"/>
              </a:ext>
            </a:extLst>
          </p:cNvPr>
          <p:cNvCxnSpPr/>
          <p:nvPr/>
        </p:nvCxnSpPr>
        <p:spPr>
          <a:xfrm>
            <a:off x="5728810" y="2794000"/>
            <a:ext cx="348193" cy="230857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DB429DC-4773-4E54-A795-FAD35DF63039}"/>
              </a:ext>
            </a:extLst>
          </p:cNvPr>
          <p:cNvSpPr txBox="1"/>
          <p:nvPr/>
        </p:nvSpPr>
        <p:spPr>
          <a:xfrm>
            <a:off x="2285807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F815129-445B-4D47-982F-60EAE40EA47D}"/>
              </a:ext>
            </a:extLst>
          </p:cNvPr>
          <p:cNvSpPr txBox="1"/>
          <p:nvPr/>
        </p:nvSpPr>
        <p:spPr>
          <a:xfrm>
            <a:off x="4830811" y="779744"/>
            <a:ext cx="15136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Up to 10</a:t>
            </a:r>
            <a:r>
              <a:rPr lang="en-US" sz="1600" b="0" baseline="30000" dirty="0">
                <a:solidFill>
                  <a:srgbClr val="000000"/>
                </a:solidFill>
              </a:rPr>
              <a:t>th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</p:spTree>
    <p:extLst>
      <p:ext uri="{BB962C8B-B14F-4D97-AF65-F5344CB8AC3E}">
        <p14:creationId xmlns:p14="http://schemas.microsoft.com/office/powerpoint/2010/main" val="506291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/>
              <a:t>Standard Model components of g</a:t>
            </a:r>
            <a:r>
              <a:rPr lang="el-GR" baseline="-25000" dirty="0"/>
              <a:t>μ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E483C4-C02E-4A3A-98C8-D9A679DCEF61}"/>
              </a:ext>
            </a:extLst>
          </p:cNvPr>
          <p:cNvSpPr/>
          <p:nvPr/>
        </p:nvSpPr>
        <p:spPr>
          <a:xfrm>
            <a:off x="6268561" y="5499100"/>
            <a:ext cx="374650" cy="165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0B641D96-47E1-4FFC-B7AB-DBAEFAC35957}"/>
              </a:ext>
            </a:extLst>
          </p:cNvPr>
          <p:cNvSpPr txBox="1">
            <a:spLocks/>
          </p:cNvSpPr>
          <p:nvPr/>
        </p:nvSpPr>
        <p:spPr>
          <a:xfrm>
            <a:off x="4398683" y="4599338"/>
            <a:ext cx="5775128" cy="152292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B9055F0-46E0-4643-92F0-2C3856703C23}"/>
              </a:ext>
            </a:extLst>
          </p:cNvPr>
          <p:cNvGrpSpPr/>
          <p:nvPr/>
        </p:nvGrpSpPr>
        <p:grpSpPr>
          <a:xfrm>
            <a:off x="1080611" y="2882900"/>
            <a:ext cx="6235700" cy="1193801"/>
            <a:chOff x="50800" y="3022600"/>
            <a:chExt cx="6235700" cy="119380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2B54FF7-737D-4033-A027-6431CC2A5D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473" t="-1050" r="29306" b="2367"/>
            <a:stretch/>
          </p:blipFill>
          <p:spPr>
            <a:xfrm>
              <a:off x="1511300" y="3022600"/>
              <a:ext cx="4775200" cy="11938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C85F4DF-987C-42BC-B6A7-5454F17840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83611" b="1318"/>
            <a:stretch/>
          </p:blipFill>
          <p:spPr>
            <a:xfrm>
              <a:off x="50800" y="3022601"/>
              <a:ext cx="1498600" cy="1193800"/>
            </a:xfrm>
            <a:prstGeom prst="rect">
              <a:avLst/>
            </a:prstGeom>
          </p:spPr>
        </p:pic>
      </p:grpSp>
      <p:pic>
        <p:nvPicPr>
          <p:cNvPr id="11" name="Picture 10" descr="g_equals_two.png">
            <a:extLst>
              <a:ext uri="{FF2B5EF4-FFF2-40B4-BE49-F238E27FC236}">
                <a16:creationId xmlns:a16="http://schemas.microsoft.com/office/drawing/2014/main" id="{64B0ADB2-A392-426A-9189-5A598A7FC72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2301053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12C317-D5C5-4A85-B37D-3AB8320D2D3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8649" y="4714080"/>
            <a:ext cx="1557358" cy="1408657"/>
          </a:xfrm>
          <a:prstGeom prst="rect">
            <a:avLst/>
          </a:prstGeom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84D7CD7-300E-4759-9130-2BC6E1BD8CE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0647" y="1371916"/>
            <a:ext cx="1342104" cy="1431846"/>
          </a:xfrm>
          <a:prstGeom prst="rect">
            <a:avLst/>
          </a:prstGeom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372686C-753B-4469-9B75-B0295A1198CE}"/>
              </a:ext>
            </a:extLst>
          </p:cNvPr>
          <p:cNvSpPr txBox="1"/>
          <p:nvPr/>
        </p:nvSpPr>
        <p:spPr>
          <a:xfrm>
            <a:off x="6418502" y="3947380"/>
            <a:ext cx="135500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</a:rPr>
              <a:t>Hadronic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E5F94A0E-0D44-4AA1-AC7C-10153BA0AFAE}"/>
              </a:ext>
            </a:extLst>
          </p:cNvPr>
          <p:cNvSpPr/>
          <p:nvPr/>
        </p:nvSpPr>
        <p:spPr>
          <a:xfrm rot="16200000" flipH="1">
            <a:off x="3567443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F27100-D0D1-4317-A92C-6AA9BE2C6CBB}"/>
              </a:ext>
            </a:extLst>
          </p:cNvPr>
          <p:cNvSpPr txBox="1"/>
          <p:nvPr/>
        </p:nvSpPr>
        <p:spPr>
          <a:xfrm>
            <a:off x="1310392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pic>
        <p:nvPicPr>
          <p:cNvPr id="17" name="Picture 16" descr="schwinger2.jpg">
            <a:extLst>
              <a:ext uri="{FF2B5EF4-FFF2-40B4-BE49-F238E27FC236}">
                <a16:creationId xmlns:a16="http://schemas.microsoft.com/office/drawing/2014/main" id="{E18FDAC7-40C4-4DAF-92D4-14FA5B6A123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9562" y="4777409"/>
            <a:ext cx="1153179" cy="147090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12D8300-606D-48D1-8CB5-ECD8B035D65F}"/>
              </a:ext>
            </a:extLst>
          </p:cNvPr>
          <p:cNvSpPr txBox="1"/>
          <p:nvPr/>
        </p:nvSpPr>
        <p:spPr>
          <a:xfrm>
            <a:off x="1111048" y="4414777"/>
            <a:ext cx="1472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Schwinger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A8A245-9832-4919-BF65-0A5117CF3872}"/>
              </a:ext>
            </a:extLst>
          </p:cNvPr>
          <p:cNvSpPr txBox="1"/>
          <p:nvPr/>
        </p:nvSpPr>
        <p:spPr>
          <a:xfrm>
            <a:off x="3746579" y="874156"/>
            <a:ext cx="205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Kinoshita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1946C5-14A1-4575-BFF0-4AD8344CA9E9}"/>
              </a:ext>
            </a:extLst>
          </p:cNvPr>
          <p:cNvSpPr txBox="1"/>
          <p:nvPr/>
        </p:nvSpPr>
        <p:spPr>
          <a:xfrm>
            <a:off x="2391817" y="5992270"/>
            <a:ext cx="186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1</a:t>
            </a:r>
            <a:r>
              <a:rPr lang="en-US" sz="1600" b="0" baseline="30000" dirty="0">
                <a:solidFill>
                  <a:srgbClr val="000000"/>
                </a:solidFill>
              </a:rPr>
              <a:t>st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794748-B53C-43FA-87F4-A5519C4D5AC6}"/>
              </a:ext>
            </a:extLst>
          </p:cNvPr>
          <p:cNvSpPr txBox="1"/>
          <p:nvPr/>
        </p:nvSpPr>
        <p:spPr>
          <a:xfrm>
            <a:off x="2285808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 </a:t>
            </a:r>
          </a:p>
        </p:txBody>
      </p:sp>
      <p:pic>
        <p:nvPicPr>
          <p:cNvPr id="22" name="Picture 21" descr="TP_tmp.png">
            <a:extLst>
              <a:ext uri="{FF2B5EF4-FFF2-40B4-BE49-F238E27FC236}">
                <a16:creationId xmlns:a16="http://schemas.microsoft.com/office/drawing/2014/main" id="{ED6EE068-9F2C-4A42-B00B-FF55D51F56A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0806" y="5160208"/>
            <a:ext cx="1730754" cy="56696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4CF9420-D79D-44B9-AB5E-0AAF58D4BAE5}"/>
              </a:ext>
            </a:extLst>
          </p:cNvPr>
          <p:cNvSpPr txBox="1"/>
          <p:nvPr/>
        </p:nvSpPr>
        <p:spPr>
          <a:xfrm>
            <a:off x="5766617" y="1512707"/>
            <a:ext cx="1473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+12671 diagrams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BA2AD4D-885F-4D4E-A6D2-8302A3C823F1}"/>
              </a:ext>
            </a:extLst>
          </p:cNvPr>
          <p:cNvSpPr txBox="1"/>
          <p:nvPr/>
        </p:nvSpPr>
        <p:spPr>
          <a:xfrm>
            <a:off x="4830811" y="779744"/>
            <a:ext cx="15136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Up to 10</a:t>
            </a:r>
            <a:r>
              <a:rPr lang="en-US" sz="1600" b="0" baseline="30000" dirty="0">
                <a:solidFill>
                  <a:srgbClr val="000000"/>
                </a:solidFill>
              </a:rPr>
              <a:t>th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pic>
        <p:nvPicPr>
          <p:cNvPr id="25" name="Picture 24" descr="tea_dirac_color.jpg">
            <a:extLst>
              <a:ext uri="{FF2B5EF4-FFF2-40B4-BE49-F238E27FC236}">
                <a16:creationId xmlns:a16="http://schemas.microsoft.com/office/drawing/2014/main" id="{0272DC69-C0A7-475E-9B6B-B6092D8C068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911" y="1189439"/>
            <a:ext cx="1153179" cy="1601560"/>
          </a:xfrm>
          <a:prstGeom prst="rect">
            <a:avLst/>
          </a:prstGeom>
        </p:spPr>
      </p:pic>
      <p:pic>
        <p:nvPicPr>
          <p:cNvPr id="26" name="Picture 25" descr="1488169_10152580236362673_4741441370080517851_n.jpg">
            <a:extLst>
              <a:ext uri="{FF2B5EF4-FFF2-40B4-BE49-F238E27FC236}">
                <a16:creationId xmlns:a16="http://schemas.microsoft.com/office/drawing/2014/main" id="{70344E59-4170-4FC0-A901-8A86374ED65C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9588" y="1199187"/>
            <a:ext cx="1236702" cy="161999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FA999-E807-4A75-B399-E5306F4FFF8E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2928" y="5320048"/>
            <a:ext cx="839049" cy="972638"/>
          </a:xfrm>
          <a:prstGeom prst="rect">
            <a:avLst/>
          </a:prstGeom>
          <a:ln>
            <a:noFill/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8FCE809-6C5C-426B-917C-95C19DD2AD4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7939" y="4947861"/>
            <a:ext cx="943516" cy="913153"/>
          </a:xfrm>
          <a:prstGeom prst="rect">
            <a:avLst/>
          </a:prstGeom>
          <a:ln>
            <a:noFill/>
          </a:ln>
        </p:spPr>
      </p:pic>
      <p:sp>
        <p:nvSpPr>
          <p:cNvPr id="29" name="Left Brace 28">
            <a:extLst>
              <a:ext uri="{FF2B5EF4-FFF2-40B4-BE49-F238E27FC236}">
                <a16:creationId xmlns:a16="http://schemas.microsoft.com/office/drawing/2014/main" id="{DAB24A3D-B1F7-49DB-BD28-9905327A99C9}"/>
              </a:ext>
            </a:extLst>
          </p:cNvPr>
          <p:cNvSpPr/>
          <p:nvPr/>
        </p:nvSpPr>
        <p:spPr>
          <a:xfrm rot="5400000">
            <a:off x="6019537" y="2777630"/>
            <a:ext cx="170815" cy="656922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340E6D90-C226-41FE-902A-6E14513FB647}"/>
              </a:ext>
            </a:extLst>
          </p:cNvPr>
          <p:cNvSpPr/>
          <p:nvPr/>
        </p:nvSpPr>
        <p:spPr>
          <a:xfrm rot="5400000" flipH="1">
            <a:off x="4777116" y="3152979"/>
            <a:ext cx="217740" cy="1548988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82DA5AA-3CDE-416A-AF21-F78EE3080629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8442" y="4262940"/>
            <a:ext cx="952782" cy="913153"/>
          </a:xfrm>
          <a:prstGeom prst="rect">
            <a:avLst/>
          </a:prstGeom>
          <a:ln>
            <a:noFill/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EFB254F-58B5-4661-B4A5-5C172D9742CA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63"/>
          <a:stretch/>
        </p:blipFill>
        <p:spPr>
          <a:xfrm>
            <a:off x="6933447" y="4278026"/>
            <a:ext cx="975697" cy="913153"/>
          </a:xfrm>
          <a:prstGeom prst="rect">
            <a:avLst/>
          </a:prstGeom>
          <a:ln>
            <a:noFill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7E6B49F-EBB3-4A11-A767-4CB1E6CA406E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4305" y="5405547"/>
            <a:ext cx="851222" cy="769691"/>
          </a:xfrm>
          <a:prstGeom prst="rect">
            <a:avLst/>
          </a:prstGeom>
          <a:ln>
            <a:noFill/>
          </a:ln>
        </p:spPr>
      </p:pic>
      <p:sp>
        <p:nvSpPr>
          <p:cNvPr id="34" name="Left Brace 33">
            <a:extLst>
              <a:ext uri="{FF2B5EF4-FFF2-40B4-BE49-F238E27FC236}">
                <a16:creationId xmlns:a16="http://schemas.microsoft.com/office/drawing/2014/main" id="{527F12FE-F724-44C7-BE07-17B51F5EB013}"/>
              </a:ext>
            </a:extLst>
          </p:cNvPr>
          <p:cNvSpPr/>
          <p:nvPr/>
        </p:nvSpPr>
        <p:spPr>
          <a:xfrm rot="16200000">
            <a:off x="6834559" y="3499269"/>
            <a:ext cx="185314" cy="74829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66F2AA2-6D6F-4954-835F-31EFE698A779}"/>
              </a:ext>
            </a:extLst>
          </p:cNvPr>
          <p:cNvCxnSpPr/>
          <p:nvPr/>
        </p:nvCxnSpPr>
        <p:spPr>
          <a:xfrm>
            <a:off x="3112611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347FFFB-8A43-460D-9BA8-8A53F10ADEF3}"/>
              </a:ext>
            </a:extLst>
          </p:cNvPr>
          <p:cNvCxnSpPr/>
          <p:nvPr/>
        </p:nvCxnSpPr>
        <p:spPr>
          <a:xfrm flipV="1">
            <a:off x="3303111" y="4140200"/>
            <a:ext cx="1549400" cy="7493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B1AA22B-AC28-43E4-889D-AC2FEDC17D62}"/>
              </a:ext>
            </a:extLst>
          </p:cNvPr>
          <p:cNvCxnSpPr/>
          <p:nvPr/>
        </p:nvCxnSpPr>
        <p:spPr>
          <a:xfrm>
            <a:off x="5728811" y="2794000"/>
            <a:ext cx="348193" cy="230857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26321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/>
              <a:t>Standard Model components of g</a:t>
            </a:r>
            <a:r>
              <a:rPr lang="el-GR" baseline="-25000" dirty="0"/>
              <a:t>μ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E483C4-C02E-4A3A-98C8-D9A679DCEF61}"/>
              </a:ext>
            </a:extLst>
          </p:cNvPr>
          <p:cNvSpPr/>
          <p:nvPr/>
        </p:nvSpPr>
        <p:spPr>
          <a:xfrm>
            <a:off x="6268564" y="5499100"/>
            <a:ext cx="374650" cy="165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0B641D96-47E1-4FFC-B7AB-DBAEFAC35957}"/>
              </a:ext>
            </a:extLst>
          </p:cNvPr>
          <p:cNvSpPr txBox="1">
            <a:spLocks/>
          </p:cNvSpPr>
          <p:nvPr/>
        </p:nvSpPr>
        <p:spPr>
          <a:xfrm>
            <a:off x="4398686" y="4599338"/>
            <a:ext cx="5775128" cy="152292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9E2D323-872A-4CA9-9461-A9E1E3DBF199}"/>
              </a:ext>
            </a:extLst>
          </p:cNvPr>
          <p:cNvGrpSpPr/>
          <p:nvPr/>
        </p:nvGrpSpPr>
        <p:grpSpPr>
          <a:xfrm>
            <a:off x="1080614" y="2882900"/>
            <a:ext cx="7035800" cy="1231900"/>
            <a:chOff x="50800" y="3022600"/>
            <a:chExt cx="7035800" cy="12319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E8245F1-2E20-451F-A508-744ED8872A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473" t="-1049" r="20556" b="-783"/>
            <a:stretch/>
          </p:blipFill>
          <p:spPr>
            <a:xfrm>
              <a:off x="1511300" y="3022600"/>
              <a:ext cx="5575300" cy="12319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FDC8719-22E2-4920-B44C-4525817AC3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83611" b="1318"/>
            <a:stretch/>
          </p:blipFill>
          <p:spPr>
            <a:xfrm>
              <a:off x="50800" y="3022601"/>
              <a:ext cx="1498600" cy="1193800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9F07DF7-471A-4D56-A564-6F5F60D3333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5726" y="1755637"/>
            <a:ext cx="1060683" cy="1179165"/>
          </a:xfrm>
          <a:prstGeom prst="rect">
            <a:avLst/>
          </a:prstGeom>
        </p:spPr>
      </p:pic>
      <p:pic>
        <p:nvPicPr>
          <p:cNvPr id="12" name="Picture 11" descr="g_equals_two.png">
            <a:extLst>
              <a:ext uri="{FF2B5EF4-FFF2-40B4-BE49-F238E27FC236}">
                <a16:creationId xmlns:a16="http://schemas.microsoft.com/office/drawing/2014/main" id="{23AE4E1D-FC4E-4F41-A92E-580957D5FFF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2301056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8FAB33-9C67-4BBC-BCC1-1ED51D24704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8652" y="4714080"/>
            <a:ext cx="1557358" cy="1408657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787C733-D635-48B7-9FE4-9EA38F82149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0650" y="1371916"/>
            <a:ext cx="1342104" cy="1431846"/>
          </a:xfrm>
          <a:prstGeom prst="rect">
            <a:avLst/>
          </a:prstGeom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AB1774-4DD5-48A3-BE53-353B8D6CB14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6732" y="719992"/>
            <a:ext cx="1014159" cy="1082319"/>
          </a:xfrm>
          <a:prstGeom prst="rect">
            <a:avLst/>
          </a:prstGeom>
          <a:ln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65BC7FD-0C97-40D8-B7D0-5B7DB8344F31}"/>
              </a:ext>
            </a:extLst>
          </p:cNvPr>
          <p:cNvSpPr txBox="1"/>
          <p:nvPr/>
        </p:nvSpPr>
        <p:spPr>
          <a:xfrm>
            <a:off x="6418505" y="3947380"/>
            <a:ext cx="135500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</a:rPr>
              <a:t>Hadronic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3FFAC463-B020-4CD5-A422-90D4CA7317CD}"/>
              </a:ext>
            </a:extLst>
          </p:cNvPr>
          <p:cNvSpPr/>
          <p:nvPr/>
        </p:nvSpPr>
        <p:spPr>
          <a:xfrm rot="5400000">
            <a:off x="7622744" y="2679962"/>
            <a:ext cx="151467" cy="821051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7F30928E-6886-4CB6-AA01-A361B4784247}"/>
              </a:ext>
            </a:extLst>
          </p:cNvPr>
          <p:cNvSpPr/>
          <p:nvPr/>
        </p:nvSpPr>
        <p:spPr>
          <a:xfrm rot="16200000" flipH="1">
            <a:off x="3567446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A02978-9177-42A2-99C0-9AB3850010D0}"/>
              </a:ext>
            </a:extLst>
          </p:cNvPr>
          <p:cNvSpPr txBox="1"/>
          <p:nvPr/>
        </p:nvSpPr>
        <p:spPr>
          <a:xfrm>
            <a:off x="1310395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pic>
        <p:nvPicPr>
          <p:cNvPr id="20" name="Picture 19" descr="schwinger2.jpg">
            <a:extLst>
              <a:ext uri="{FF2B5EF4-FFF2-40B4-BE49-F238E27FC236}">
                <a16:creationId xmlns:a16="http://schemas.microsoft.com/office/drawing/2014/main" id="{132BBAE3-8F8C-42A0-875A-880D944C915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9565" y="4777409"/>
            <a:ext cx="1153179" cy="147090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EC48B7B-CDD6-4248-911A-7A3F45310C2E}"/>
              </a:ext>
            </a:extLst>
          </p:cNvPr>
          <p:cNvSpPr txBox="1"/>
          <p:nvPr/>
        </p:nvSpPr>
        <p:spPr>
          <a:xfrm>
            <a:off x="1111051" y="4414777"/>
            <a:ext cx="1472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Schwinger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B41B40-9122-4147-B668-F426C613C243}"/>
              </a:ext>
            </a:extLst>
          </p:cNvPr>
          <p:cNvSpPr txBox="1"/>
          <p:nvPr/>
        </p:nvSpPr>
        <p:spPr>
          <a:xfrm>
            <a:off x="3746582" y="874156"/>
            <a:ext cx="205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Kinoshita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58A129D-7A10-4490-98E6-3FDC67D0088F}"/>
              </a:ext>
            </a:extLst>
          </p:cNvPr>
          <p:cNvSpPr txBox="1"/>
          <p:nvPr/>
        </p:nvSpPr>
        <p:spPr>
          <a:xfrm>
            <a:off x="2391820" y="5992270"/>
            <a:ext cx="186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1</a:t>
            </a:r>
            <a:r>
              <a:rPr lang="en-US" sz="1600" b="0" baseline="30000" dirty="0">
                <a:solidFill>
                  <a:srgbClr val="000000"/>
                </a:solidFill>
              </a:rPr>
              <a:t>st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A05761-D6E4-49C8-A379-11BF7499AD35}"/>
              </a:ext>
            </a:extLst>
          </p:cNvPr>
          <p:cNvSpPr txBox="1"/>
          <p:nvPr/>
        </p:nvSpPr>
        <p:spPr>
          <a:xfrm>
            <a:off x="2285811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 </a:t>
            </a:r>
          </a:p>
        </p:txBody>
      </p:sp>
      <p:pic>
        <p:nvPicPr>
          <p:cNvPr id="25" name="Picture 24" descr="TP_tmp.png">
            <a:extLst>
              <a:ext uri="{FF2B5EF4-FFF2-40B4-BE49-F238E27FC236}">
                <a16:creationId xmlns:a16="http://schemas.microsoft.com/office/drawing/2014/main" id="{394ED22F-5D0C-4838-90AA-1199DF353A2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0809" y="5160208"/>
            <a:ext cx="1730754" cy="56696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D409704-D823-43B0-9936-2978CC083465}"/>
              </a:ext>
            </a:extLst>
          </p:cNvPr>
          <p:cNvSpPr txBox="1"/>
          <p:nvPr/>
        </p:nvSpPr>
        <p:spPr>
          <a:xfrm>
            <a:off x="5766620" y="1512707"/>
            <a:ext cx="1473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+12671 diagrams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AC71AEA-16F1-4C55-A303-1C57D5FB7F79}"/>
              </a:ext>
            </a:extLst>
          </p:cNvPr>
          <p:cNvSpPr txBox="1"/>
          <p:nvPr/>
        </p:nvSpPr>
        <p:spPr>
          <a:xfrm>
            <a:off x="4830814" y="779744"/>
            <a:ext cx="15136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Up to 10</a:t>
            </a:r>
            <a:r>
              <a:rPr lang="en-US" sz="1600" b="0" baseline="30000" dirty="0">
                <a:solidFill>
                  <a:srgbClr val="000000"/>
                </a:solidFill>
              </a:rPr>
              <a:t>th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94C63B5-1F15-40FB-8976-8D5B1A387956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4549" y="1711794"/>
            <a:ext cx="1098729" cy="1057051"/>
          </a:xfrm>
          <a:prstGeom prst="rect">
            <a:avLst/>
          </a:prstGeom>
          <a:ln>
            <a:noFill/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D20F332-955A-4AAF-A52A-B33BFC5E69AB}"/>
              </a:ext>
            </a:extLst>
          </p:cNvPr>
          <p:cNvSpPr txBox="1"/>
          <p:nvPr/>
        </p:nvSpPr>
        <p:spPr>
          <a:xfrm>
            <a:off x="7045963" y="2696270"/>
            <a:ext cx="207903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82828"/>
                </a:solidFill>
              </a:rPr>
              <a:t>Electroweak</a:t>
            </a:r>
          </a:p>
        </p:txBody>
      </p:sp>
      <p:pic>
        <p:nvPicPr>
          <p:cNvPr id="30" name="Picture 29" descr="tea_dirac_color.jpg">
            <a:extLst>
              <a:ext uri="{FF2B5EF4-FFF2-40B4-BE49-F238E27FC236}">
                <a16:creationId xmlns:a16="http://schemas.microsoft.com/office/drawing/2014/main" id="{EB8E8431-651F-45C1-A26C-2FA2506DC2BD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914" y="1189439"/>
            <a:ext cx="1153179" cy="1601560"/>
          </a:xfrm>
          <a:prstGeom prst="rect">
            <a:avLst/>
          </a:prstGeom>
        </p:spPr>
      </p:pic>
      <p:pic>
        <p:nvPicPr>
          <p:cNvPr id="31" name="Picture 30" descr="1488169_10152580236362673_4741441370080517851_n.jpg">
            <a:extLst>
              <a:ext uri="{FF2B5EF4-FFF2-40B4-BE49-F238E27FC236}">
                <a16:creationId xmlns:a16="http://schemas.microsoft.com/office/drawing/2014/main" id="{1C6A3073-5CF4-415E-8D87-1B226AD5E0A7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9591" y="1199187"/>
            <a:ext cx="1236702" cy="161999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E065475-8E62-447F-B4A5-E57D44F49A59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2931" y="5320048"/>
            <a:ext cx="839049" cy="972638"/>
          </a:xfrm>
          <a:prstGeom prst="rect">
            <a:avLst/>
          </a:prstGeom>
          <a:ln>
            <a:noFill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1D4B98C-21CB-405B-93C4-1000D4FCB6A5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7942" y="4947861"/>
            <a:ext cx="943516" cy="913153"/>
          </a:xfrm>
          <a:prstGeom prst="rect">
            <a:avLst/>
          </a:prstGeom>
          <a:ln>
            <a:noFill/>
          </a:ln>
        </p:spPr>
      </p:pic>
      <p:sp>
        <p:nvSpPr>
          <p:cNvPr id="34" name="Left Brace 33">
            <a:extLst>
              <a:ext uri="{FF2B5EF4-FFF2-40B4-BE49-F238E27FC236}">
                <a16:creationId xmlns:a16="http://schemas.microsoft.com/office/drawing/2014/main" id="{68F05A50-7C70-4AD0-8274-2988852DE15D}"/>
              </a:ext>
            </a:extLst>
          </p:cNvPr>
          <p:cNvSpPr/>
          <p:nvPr/>
        </p:nvSpPr>
        <p:spPr>
          <a:xfrm rot="5400000">
            <a:off x="6019540" y="2777630"/>
            <a:ext cx="170815" cy="656922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E7F66ED-AAFA-4D10-B494-595B09D4F142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8798" y="743240"/>
            <a:ext cx="1161552" cy="1052505"/>
          </a:xfrm>
          <a:prstGeom prst="rect">
            <a:avLst/>
          </a:prstGeom>
          <a:ln>
            <a:noFill/>
          </a:ln>
        </p:spPr>
      </p:pic>
      <p:sp>
        <p:nvSpPr>
          <p:cNvPr id="36" name="Left Brace 35">
            <a:extLst>
              <a:ext uri="{FF2B5EF4-FFF2-40B4-BE49-F238E27FC236}">
                <a16:creationId xmlns:a16="http://schemas.microsoft.com/office/drawing/2014/main" id="{8B624716-6692-475B-A277-0BAAC9FF5254}"/>
              </a:ext>
            </a:extLst>
          </p:cNvPr>
          <p:cNvSpPr/>
          <p:nvPr/>
        </p:nvSpPr>
        <p:spPr>
          <a:xfrm rot="5400000" flipH="1">
            <a:off x="4777119" y="3152979"/>
            <a:ext cx="217740" cy="1548988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6D411AC-8F53-40D1-81DE-4AFC544A90E6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8445" y="4262940"/>
            <a:ext cx="952782" cy="913153"/>
          </a:xfrm>
          <a:prstGeom prst="rect">
            <a:avLst/>
          </a:prstGeom>
          <a:ln>
            <a:noFill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7113B09-8A92-421A-ADDF-BD7402D0991F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63"/>
          <a:stretch/>
        </p:blipFill>
        <p:spPr>
          <a:xfrm>
            <a:off x="6933450" y="4278026"/>
            <a:ext cx="975697" cy="913153"/>
          </a:xfrm>
          <a:prstGeom prst="rect">
            <a:avLst/>
          </a:prstGeom>
          <a:ln>
            <a:noFill/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04F6935-C917-4CF0-A4A3-3C286D7CB59A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4308" y="5405547"/>
            <a:ext cx="851222" cy="769691"/>
          </a:xfrm>
          <a:prstGeom prst="rect">
            <a:avLst/>
          </a:prstGeom>
          <a:ln>
            <a:noFill/>
          </a:ln>
        </p:spPr>
      </p:pic>
      <p:sp>
        <p:nvSpPr>
          <p:cNvPr id="41" name="Left Brace 40">
            <a:extLst>
              <a:ext uri="{FF2B5EF4-FFF2-40B4-BE49-F238E27FC236}">
                <a16:creationId xmlns:a16="http://schemas.microsoft.com/office/drawing/2014/main" id="{2254C2E3-78B5-4940-888B-28644FEF4417}"/>
              </a:ext>
            </a:extLst>
          </p:cNvPr>
          <p:cNvSpPr/>
          <p:nvPr/>
        </p:nvSpPr>
        <p:spPr>
          <a:xfrm rot="16200000">
            <a:off x="6834562" y="3499269"/>
            <a:ext cx="185314" cy="74829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E9B215C-9AA1-482A-81F9-004F473A7536}"/>
              </a:ext>
            </a:extLst>
          </p:cNvPr>
          <p:cNvCxnSpPr/>
          <p:nvPr/>
        </p:nvCxnSpPr>
        <p:spPr>
          <a:xfrm>
            <a:off x="3112614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AA75EB6-CF8F-4DAC-A179-7CB297564B69}"/>
              </a:ext>
            </a:extLst>
          </p:cNvPr>
          <p:cNvCxnSpPr/>
          <p:nvPr/>
        </p:nvCxnSpPr>
        <p:spPr>
          <a:xfrm flipV="1">
            <a:off x="3303114" y="4140200"/>
            <a:ext cx="1549400" cy="7493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72818EC-C318-4552-BB5B-A8C16F9A61B8}"/>
              </a:ext>
            </a:extLst>
          </p:cNvPr>
          <p:cNvCxnSpPr/>
          <p:nvPr/>
        </p:nvCxnSpPr>
        <p:spPr>
          <a:xfrm>
            <a:off x="5728814" y="2794000"/>
            <a:ext cx="348193" cy="230857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94008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85A51-3A16-4577-9FA6-995D20294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88824" cy="700521"/>
          </a:xfrm>
        </p:spPr>
        <p:txBody>
          <a:bodyPr>
            <a:normAutofit/>
          </a:bodyPr>
          <a:lstStyle/>
          <a:p>
            <a:r>
              <a:rPr lang="en-GB" dirty="0"/>
              <a:t>Standard Model components of g</a:t>
            </a:r>
            <a:r>
              <a:rPr lang="el-GR" baseline="-25000" dirty="0"/>
              <a:t>μ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B5573-6D7B-4248-A69D-87134C4B3C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F7654235-D0ED-4234-ADBD-27EA329C15C2}" type="datetime1">
              <a:rPr lang="en-GB" smtClean="0"/>
              <a:t>11/03/2024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FE5C-66A1-4127-ADCB-FDDD53E7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41F5A-7656-4730-BDA3-0F43F5ABE7A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E483C4-C02E-4A3A-98C8-D9A679DCEF61}"/>
              </a:ext>
            </a:extLst>
          </p:cNvPr>
          <p:cNvSpPr/>
          <p:nvPr/>
        </p:nvSpPr>
        <p:spPr>
          <a:xfrm>
            <a:off x="6268570" y="5499100"/>
            <a:ext cx="374650" cy="1651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0B641D96-47E1-4FFC-B7AB-DBAEFAC35957}"/>
              </a:ext>
            </a:extLst>
          </p:cNvPr>
          <p:cNvSpPr txBox="1">
            <a:spLocks/>
          </p:cNvSpPr>
          <p:nvPr/>
        </p:nvSpPr>
        <p:spPr>
          <a:xfrm>
            <a:off x="4398692" y="4599338"/>
            <a:ext cx="5775128" cy="152292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2633E3F-458C-49E8-B1E5-E1563EB8141E}"/>
              </a:ext>
            </a:extLst>
          </p:cNvPr>
          <p:cNvGrpSpPr/>
          <p:nvPr/>
        </p:nvGrpSpPr>
        <p:grpSpPr>
          <a:xfrm>
            <a:off x="1080620" y="2882900"/>
            <a:ext cx="8915400" cy="1222445"/>
            <a:chOff x="50800" y="3022600"/>
            <a:chExt cx="8915400" cy="122244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7E33C95-80B4-432B-A3B4-DE4EA413B9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473" t="-1049" b="-1"/>
            <a:stretch/>
          </p:blipFill>
          <p:spPr>
            <a:xfrm>
              <a:off x="1511300" y="3022600"/>
              <a:ext cx="7454900" cy="122244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9EE4F6F-D25C-417B-8A3F-0118572B5A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83611" b="1318"/>
            <a:stretch/>
          </p:blipFill>
          <p:spPr>
            <a:xfrm>
              <a:off x="50800" y="3022601"/>
              <a:ext cx="1498600" cy="1193800"/>
            </a:xfrm>
            <a:prstGeom prst="rect">
              <a:avLst/>
            </a:prstGeom>
          </p:spPr>
        </p:pic>
      </p:grpSp>
      <p:pic>
        <p:nvPicPr>
          <p:cNvPr id="11" name="Picture 10" descr="g_equals_two.png">
            <a:extLst>
              <a:ext uri="{FF2B5EF4-FFF2-40B4-BE49-F238E27FC236}">
                <a16:creationId xmlns:a16="http://schemas.microsoft.com/office/drawing/2014/main" id="{1E5FE847-EDA3-463F-B778-951EC4A9A6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23" r="26647"/>
          <a:stretch/>
        </p:blipFill>
        <p:spPr>
          <a:xfrm>
            <a:off x="2301062" y="1364065"/>
            <a:ext cx="1470135" cy="16197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5B9C28-F8B7-44F4-B4AE-127C148F942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8658" y="4714080"/>
            <a:ext cx="1557358" cy="1408657"/>
          </a:xfrm>
          <a:prstGeom prst="rect">
            <a:avLst/>
          </a:prstGeom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20684AE-74D8-4330-BC2C-EB4943458D9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0656" y="1371916"/>
            <a:ext cx="1342104" cy="1431846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4F8DF27-10DE-41A1-9997-EE16B101C19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6738" y="719992"/>
            <a:ext cx="1014159" cy="1082319"/>
          </a:xfrm>
          <a:prstGeom prst="rect">
            <a:avLst/>
          </a:prstGeom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C84BFA4-0EE0-4D29-9030-4EAA5133E825}"/>
              </a:ext>
            </a:extLst>
          </p:cNvPr>
          <p:cNvSpPr txBox="1"/>
          <p:nvPr/>
        </p:nvSpPr>
        <p:spPr>
          <a:xfrm>
            <a:off x="6418511" y="3947380"/>
            <a:ext cx="135500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</a:rPr>
              <a:t>Hadronic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7D417515-7648-4CB7-B6A8-F6C79487B02E}"/>
              </a:ext>
            </a:extLst>
          </p:cNvPr>
          <p:cNvSpPr/>
          <p:nvPr/>
        </p:nvSpPr>
        <p:spPr>
          <a:xfrm rot="5400000">
            <a:off x="7622750" y="2679962"/>
            <a:ext cx="151467" cy="821051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57303473-78BB-4E55-92A0-08B959ACE0CD}"/>
              </a:ext>
            </a:extLst>
          </p:cNvPr>
          <p:cNvSpPr/>
          <p:nvPr/>
        </p:nvSpPr>
        <p:spPr>
          <a:xfrm rot="16200000" flipH="1">
            <a:off x="3567452" y="2932711"/>
            <a:ext cx="189533" cy="43366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3DA01E-0712-406F-AB7F-BEC052EF9AA1}"/>
              </a:ext>
            </a:extLst>
          </p:cNvPr>
          <p:cNvSpPr txBox="1"/>
          <p:nvPr/>
        </p:nvSpPr>
        <p:spPr>
          <a:xfrm>
            <a:off x="1310401" y="851048"/>
            <a:ext cx="791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Dirac</a:t>
            </a:r>
          </a:p>
        </p:txBody>
      </p:sp>
      <p:pic>
        <p:nvPicPr>
          <p:cNvPr id="19" name="Picture 18" descr="schwinger2.jpg">
            <a:extLst>
              <a:ext uri="{FF2B5EF4-FFF2-40B4-BE49-F238E27FC236}">
                <a16:creationId xmlns:a16="http://schemas.microsoft.com/office/drawing/2014/main" id="{477AEFF2-5573-4B5A-9CA9-4107EFF0322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9571" y="4777409"/>
            <a:ext cx="1153179" cy="147090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2A64DC0-27DD-4912-BD44-CAA5BC14FC01}"/>
              </a:ext>
            </a:extLst>
          </p:cNvPr>
          <p:cNvSpPr txBox="1"/>
          <p:nvPr/>
        </p:nvSpPr>
        <p:spPr>
          <a:xfrm>
            <a:off x="1111057" y="4414777"/>
            <a:ext cx="1472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Schwinger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F1EE5B-C684-450F-9D84-499238083007}"/>
              </a:ext>
            </a:extLst>
          </p:cNvPr>
          <p:cNvSpPr txBox="1"/>
          <p:nvPr/>
        </p:nvSpPr>
        <p:spPr>
          <a:xfrm>
            <a:off x="3746588" y="874156"/>
            <a:ext cx="2053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Kinoshita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79D40D-C426-4800-B160-D668C9A909D7}"/>
              </a:ext>
            </a:extLst>
          </p:cNvPr>
          <p:cNvSpPr txBox="1"/>
          <p:nvPr/>
        </p:nvSpPr>
        <p:spPr>
          <a:xfrm>
            <a:off x="2391826" y="5992270"/>
            <a:ext cx="1860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1</a:t>
            </a:r>
            <a:r>
              <a:rPr lang="en-US" sz="1600" b="0" baseline="30000" dirty="0">
                <a:solidFill>
                  <a:srgbClr val="000000"/>
                </a:solidFill>
              </a:rPr>
              <a:t>st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FF75A9-1C67-495A-BFFB-FAAF09F675D2}"/>
              </a:ext>
            </a:extLst>
          </p:cNvPr>
          <p:cNvSpPr txBox="1"/>
          <p:nvPr/>
        </p:nvSpPr>
        <p:spPr>
          <a:xfrm>
            <a:off x="2285817" y="795317"/>
            <a:ext cx="14879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Charged,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solidFill>
                  <a:srgbClr val="000000"/>
                </a:solidFill>
              </a:rPr>
              <a:t>spin ½ </a:t>
            </a:r>
          </a:p>
        </p:txBody>
      </p:sp>
      <p:pic>
        <p:nvPicPr>
          <p:cNvPr id="24" name="Picture 23" descr="TP_tmp.png">
            <a:extLst>
              <a:ext uri="{FF2B5EF4-FFF2-40B4-BE49-F238E27FC236}">
                <a16:creationId xmlns:a16="http://schemas.microsoft.com/office/drawing/2014/main" id="{1C093977-E0E1-4EBB-BF09-EF1474971E4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0815" y="5160208"/>
            <a:ext cx="1730754" cy="56696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F7CE3B3-E0E5-4C35-9DB9-5C7CB59A6A87}"/>
              </a:ext>
            </a:extLst>
          </p:cNvPr>
          <p:cNvSpPr txBox="1"/>
          <p:nvPr/>
        </p:nvSpPr>
        <p:spPr>
          <a:xfrm>
            <a:off x="5766626" y="1512707"/>
            <a:ext cx="1473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+12671 diagrams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5E5B3A-2BB3-45A2-BADD-76055885FACB}"/>
              </a:ext>
            </a:extLst>
          </p:cNvPr>
          <p:cNvSpPr txBox="1"/>
          <p:nvPr/>
        </p:nvSpPr>
        <p:spPr>
          <a:xfrm>
            <a:off x="4830820" y="779744"/>
            <a:ext cx="151368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dirty="0">
                <a:solidFill>
                  <a:srgbClr val="000000"/>
                </a:solidFill>
              </a:rPr>
              <a:t>Up to 10</a:t>
            </a:r>
            <a:r>
              <a:rPr lang="en-US" sz="1600" b="0" baseline="30000" dirty="0">
                <a:solidFill>
                  <a:srgbClr val="000000"/>
                </a:solidFill>
              </a:rPr>
              <a:t>th</a:t>
            </a:r>
            <a:r>
              <a:rPr lang="en-US" sz="1600" b="0" dirty="0">
                <a:solidFill>
                  <a:srgbClr val="000000"/>
                </a:solidFill>
              </a:rPr>
              <a:t> Order QED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DD2C411-54EA-44FD-BEA4-5C00F242E72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4555" y="1711794"/>
            <a:ext cx="1098729" cy="1057051"/>
          </a:xfrm>
          <a:prstGeom prst="rect">
            <a:avLst/>
          </a:prstGeom>
          <a:ln>
            <a:noFill/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EAB556D-8CFB-43DB-8748-33E64FFA984D}"/>
              </a:ext>
            </a:extLst>
          </p:cNvPr>
          <p:cNvSpPr txBox="1"/>
          <p:nvPr/>
        </p:nvSpPr>
        <p:spPr>
          <a:xfrm>
            <a:off x="7045969" y="2696270"/>
            <a:ext cx="2079039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82828"/>
                </a:solidFill>
              </a:rPr>
              <a:t>Electroweak</a:t>
            </a:r>
          </a:p>
        </p:txBody>
      </p:sp>
      <p:pic>
        <p:nvPicPr>
          <p:cNvPr id="29" name="Picture 28" descr="tea_dirac_color.jpg">
            <a:extLst>
              <a:ext uri="{FF2B5EF4-FFF2-40B4-BE49-F238E27FC236}">
                <a16:creationId xmlns:a16="http://schemas.microsoft.com/office/drawing/2014/main" id="{4EEF8E82-0B0C-4FC3-8234-53FEAF9F6FA9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7920" y="1189439"/>
            <a:ext cx="1153179" cy="1601560"/>
          </a:xfrm>
          <a:prstGeom prst="rect">
            <a:avLst/>
          </a:prstGeom>
        </p:spPr>
      </p:pic>
      <p:pic>
        <p:nvPicPr>
          <p:cNvPr id="30" name="Picture 29" descr="1488169_10152580236362673_4741441370080517851_n.jpg">
            <a:extLst>
              <a:ext uri="{FF2B5EF4-FFF2-40B4-BE49-F238E27FC236}">
                <a16:creationId xmlns:a16="http://schemas.microsoft.com/office/drawing/2014/main" id="{2F1772A1-D6D3-4D04-B144-8DDC4A65E749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9597" y="1199187"/>
            <a:ext cx="1236702" cy="161999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B04054C-CCB7-4FF8-9612-0059D07E24B3}"/>
              </a:ext>
            </a:extLst>
          </p:cNvPr>
          <p:cNvSpPr txBox="1"/>
          <p:nvPr/>
        </p:nvSpPr>
        <p:spPr>
          <a:xfrm>
            <a:off x="8239896" y="4217668"/>
            <a:ext cx="1264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BSM?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82D5CEF-6909-4620-9264-D10D1DC807B5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2937" y="5320048"/>
            <a:ext cx="839049" cy="972638"/>
          </a:xfrm>
          <a:prstGeom prst="rect">
            <a:avLst/>
          </a:prstGeom>
          <a:ln>
            <a:noFill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5B371D4-42CC-45F5-8D64-9BBC8728AAD0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7948" y="4947861"/>
            <a:ext cx="943516" cy="913153"/>
          </a:xfrm>
          <a:prstGeom prst="rect">
            <a:avLst/>
          </a:prstGeom>
          <a:ln>
            <a:noFill/>
          </a:ln>
        </p:spPr>
      </p:pic>
      <p:sp>
        <p:nvSpPr>
          <p:cNvPr id="34" name="Left Brace 33">
            <a:extLst>
              <a:ext uri="{FF2B5EF4-FFF2-40B4-BE49-F238E27FC236}">
                <a16:creationId xmlns:a16="http://schemas.microsoft.com/office/drawing/2014/main" id="{D4CA45F7-1934-4AF9-A85C-5ECA0C775624}"/>
              </a:ext>
            </a:extLst>
          </p:cNvPr>
          <p:cNvSpPr/>
          <p:nvPr/>
        </p:nvSpPr>
        <p:spPr>
          <a:xfrm rot="5400000">
            <a:off x="6019546" y="2777630"/>
            <a:ext cx="170815" cy="656922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ft Brace 34">
            <a:extLst>
              <a:ext uri="{FF2B5EF4-FFF2-40B4-BE49-F238E27FC236}">
                <a16:creationId xmlns:a16="http://schemas.microsoft.com/office/drawing/2014/main" id="{11097C79-1F5B-4AA9-95FE-E4165B48DA6C}"/>
              </a:ext>
            </a:extLst>
          </p:cNvPr>
          <p:cNvSpPr/>
          <p:nvPr/>
        </p:nvSpPr>
        <p:spPr>
          <a:xfrm rot="5400000" flipH="1">
            <a:off x="4777125" y="3152979"/>
            <a:ext cx="217740" cy="1548988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B74684C-BBBA-4625-AD81-99EED5A221C9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8451" y="4262940"/>
            <a:ext cx="952782" cy="913153"/>
          </a:xfrm>
          <a:prstGeom prst="rect">
            <a:avLst/>
          </a:prstGeom>
          <a:ln>
            <a:noFill/>
          </a:ln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5ED7493-2E90-4A8D-9BF1-584AE675AAAD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63"/>
          <a:stretch/>
        </p:blipFill>
        <p:spPr>
          <a:xfrm>
            <a:off x="6933456" y="4278026"/>
            <a:ext cx="975697" cy="913153"/>
          </a:xfrm>
          <a:prstGeom prst="rect">
            <a:avLst/>
          </a:prstGeom>
          <a:ln>
            <a:noFill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1AAA607-C6FE-46A0-BDCE-0BC8EACC5C1E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4314" y="5405547"/>
            <a:ext cx="851222" cy="769691"/>
          </a:xfrm>
          <a:prstGeom prst="rect">
            <a:avLst/>
          </a:prstGeom>
          <a:ln>
            <a:noFill/>
          </a:ln>
        </p:spPr>
      </p:pic>
      <p:sp>
        <p:nvSpPr>
          <p:cNvPr id="40" name="Left Brace 39">
            <a:extLst>
              <a:ext uri="{FF2B5EF4-FFF2-40B4-BE49-F238E27FC236}">
                <a16:creationId xmlns:a16="http://schemas.microsoft.com/office/drawing/2014/main" id="{44CE2795-60BA-4C61-A769-5152BF654183}"/>
              </a:ext>
            </a:extLst>
          </p:cNvPr>
          <p:cNvSpPr/>
          <p:nvPr/>
        </p:nvSpPr>
        <p:spPr>
          <a:xfrm rot="16200000">
            <a:off x="6834568" y="3499269"/>
            <a:ext cx="185314" cy="748295"/>
          </a:xfrm>
          <a:prstGeom prst="leftBrac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737E259-8815-4577-870D-B1267864464D}"/>
              </a:ext>
            </a:extLst>
          </p:cNvPr>
          <p:cNvCxnSpPr/>
          <p:nvPr/>
        </p:nvCxnSpPr>
        <p:spPr>
          <a:xfrm>
            <a:off x="3112620" y="2768600"/>
            <a:ext cx="469900" cy="2667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EB337B8-2B3E-4170-B603-9D0CE90D0008}"/>
              </a:ext>
            </a:extLst>
          </p:cNvPr>
          <p:cNvCxnSpPr/>
          <p:nvPr/>
        </p:nvCxnSpPr>
        <p:spPr>
          <a:xfrm flipV="1">
            <a:off x="3303120" y="4140200"/>
            <a:ext cx="1549400" cy="74930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28B5E95-E2BA-49E2-8548-12EBA39F9C2C}"/>
              </a:ext>
            </a:extLst>
          </p:cNvPr>
          <p:cNvCxnSpPr/>
          <p:nvPr/>
        </p:nvCxnSpPr>
        <p:spPr>
          <a:xfrm>
            <a:off x="5728820" y="2794000"/>
            <a:ext cx="348193" cy="230857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tailEnd type="arrow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FE5994D4-D3F4-4611-9261-4197145D310E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5726" y="1755637"/>
            <a:ext cx="1060683" cy="1179165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6948482-284F-4766-852D-3CAB92D206DA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8798" y="743240"/>
            <a:ext cx="1161552" cy="105250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98119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\alpha}{2\pi}=0.00232  template TPT1  env TPENV2  fore 0  back 16777215  eqnno 1"/>
  <p:tag name="FILENAME" val="TP_tmp"/>
  <p:tag name="ORIGWIDTH" val="58"/>
  <p:tag name="PICTUREFILESIZE" val="528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3518.56"/>
  <p:tag name="LATEXADDIN" val="\documentclass{article}&#10;\usepackage{amsmath}&#10;\usepackage{xcolor} &#10;\pagestyle{empty}&#10;\begin{document}&#10;&#10;\newcommand{\wa}{\ensuremath{\omega_{a}}}&#10;\newcommand{\wam}{\ensuremath{\omega_{a}^{m}}}&#10;\newcommand{\opprime}{\ensuremath{\omega'^{}_{p}}}&#10;\newcommand{\opprimetilde}{\ensuremath{\tilde{\omega}'^{}_{p}}}&#10;\newcommand{\optilde}{\ensuremath{\tilde{\omega}^{}_{p}}}&#10;\newcommand{\Rmu}{\ensuremath{{\mathcal R}_{\mu}}}&#10;\newcommand{\Rmuprime}{\ensuremath{{\mathcal R}'^{}_{\mu}}}&#10;\newcommand{\amu}{\ensuremath{a_{\mu}}}&#10;&#10;&#10;$$\vec{\omega}_{a} = - \frac{q}{m} \left [ \amu \vec{B} -\amu\left(\frac{\gamma}{\gamma + 1}\right)(\vec{\beta}\cdot\vec{B})\vec{\beta}  &#10;- \left(\amu - \frac{1}{\gamma^{2} - 1}\right) \frac{\vec \beta  \times \vec {\mathcal E}}{c}\right] $$&#10;&#10;&#10;&#10;&#10;\end{document}"/>
  <p:tag name="IGUANATEXSIZE" val="20"/>
  <p:tag name="IGUANATEXCURSOR" val="519"/>
  <p:tag name="TRANSPARENCY" val="True"/>
  <p:tag name="FILENAME" val=""/>
  <p:tag name="LATEXENGINEID" val="0"/>
  <p:tag name="TEMPFOLDER" val="c:\temp\"/>
  <p:tag name="LATEXFORMHEIGHT" val="418.25"/>
  <p:tag name="LATEXFORMWIDTH" val="722.7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1.2111"/>
  <p:tag name="ORIGINALWIDTH" val="2788.152"/>
  <p:tag name="LATEXADDIN" val="\documentclass{article}&#10;\usepackage{amsmath}&#10;\usepackage{xcolor} &#10;\pagestyle{empty}&#10;\begin{document}&#10;&#10;\newcommand{\wa}{\ensuremath{\omega_{a}}}&#10;\newcommand{\wam}{\ensuremath{\omega_{a}^{m}}}&#10;\newcommand{\opprime}{\ensuremath{\omega'^{}_{p}}}&#10;\newcommand{\opprimetilde}{\ensuremath{\tilde{\omega}'^{}_{p}}}&#10;\newcommand{\optilde}{\ensuremath{\tilde{\omega}^{}_{p}}}&#10;\newcommand{\Rmu}{\ensuremath{{\mathcal R}_{\mu}}}&#10;\newcommand{\Rmuprime}{\ensuremath{{\mathcal R}'^{}_{\mu}}}&#10;&#10;&#10;$$ \textcolor{red}{a_{\mu}} \propto  \frac{f_{\rm clock}~~  \wam  \left (1 + C_{e} + C_{p} + C_{ml} + C_{pa}  \right )}{f_{\rm calib}~ \langle \opprime(x,y,\phi)\times M(x,y,\phi)\rangle ~(1+B_{k}+ B_{q}) } $$&#10;&#10;&#10;&#10;&#10;\end{document}"/>
  <p:tag name="IGUANATEXSIZE" val="20"/>
  <p:tag name="IGUANATEXCURSOR" val="680"/>
  <p:tag name="TRANSPARENCY" val="True"/>
  <p:tag name="FILENAME" val=""/>
  <p:tag name="LATEXENGINEID" val="0"/>
  <p:tag name="TEMPFOLDER" val="c:\temp\"/>
  <p:tag name="LATEXFORMHEIGHT" val="418.25"/>
  <p:tag name="LATEXFORMWIDTH" val="722.7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1.2111"/>
  <p:tag name="ORIGINALWIDTH" val="2788.152"/>
  <p:tag name="LATEXADDIN" val="\documentclass{article}&#10;\usepackage{amsmath}&#10;\usepackage{xcolor} &#10;\pagestyle{empty}&#10;\begin{document}&#10;&#10;\newcommand{\wa}{\ensuremath{\omega_{a}}}&#10;\newcommand{\wam}{\ensuremath{\omega_{a}^{m}}}&#10;\newcommand{\opprime}{\ensuremath{\omega'^{}_{p}}}&#10;\newcommand{\opprimetilde}{\ensuremath{\tilde{\omega}'^{}_{p}}}&#10;\newcommand{\optilde}{\ensuremath{\tilde{\omega}^{}_{p}}}&#10;\newcommand{\Rmu}{\ensuremath{{\mathcal R}_{\mu}}}&#10;\newcommand{\Rmuprime}{\ensuremath{{\mathcal R}'^{}_{\mu}}}&#10;&#10;&#10;$$ \textcolor{red}{a_{\mu}} \propto  \frac{f_{\rm clock}~~  \wam  \left (1 + C_{e} + C_{p} + C_{ml} + C_{pa}  \right )}{f_{\rm calib}~ \langle \opprime(x,y,\phi)\times M(x,y,\phi)\rangle ~(1+B_{k}+ B_{q}) } $$&#10;&#10;&#10;&#10;&#10;\end{document}"/>
  <p:tag name="IGUANATEXSIZE" val="20"/>
  <p:tag name="IGUANATEXCURSOR" val="680"/>
  <p:tag name="TRANSPARENCY" val="True"/>
  <p:tag name="FILENAME" val=""/>
  <p:tag name="LATEXENGINEID" val="0"/>
  <p:tag name="TEMPFOLDER" val="c:\temp\"/>
  <p:tag name="LATEXFORMHEIGHT" val="418.25"/>
  <p:tag name="LATEXFORMWIDTH" val="722.7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\alpha}{2\pi}=0.00232  template TPT1  env TPENV2  fore 0  back 16777215  eqnno 1"/>
  <p:tag name="FILENAME" val="TP_tmp"/>
  <p:tag name="ORIGWIDTH" val="58"/>
  <p:tag name="PICTUREFILESIZE" val="528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\alpha}{2\pi}=0.00232  template TPT1  env TPENV2  fore 0  back 16777215  eqnno 1"/>
  <p:tag name="FILENAME" val="TP_tmp"/>
  <p:tag name="ORIGWIDTH" val="58"/>
  <p:tag name="PICTUREFILESIZE" val="528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\alpha}{2\pi}=0.00232  template TPT1  env TPENV2  fore 0  back 16777215  eqnno 1"/>
  <p:tag name="FILENAME" val="TP_tmp"/>
  <p:tag name="ORIGWIDTH" val="58"/>
  <p:tag name="PICTUREFILESIZE" val="528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frac{\alpha}{2\pi}=0.00232  template TPT1  env TPENV2  fore 0  back 16777215  eqnno 1"/>
  <p:tag name="FILENAME" val="TP_tmp"/>
  <p:tag name="ORIGWIDTH" val="58"/>
  <p:tag name="PICTUREFILESIZE" val="528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a_{\mu} = \frac{g_{\mu}-2}{2}  template TPT1  env TPENV2  fore 0  back 16777215  eqnno 3"/>
  <p:tag name="FILENAME" val="TP_tmp"/>
  <p:tag name="ORIGWIDTH" val="53"/>
  <p:tag name="PICTUREFILESIZE" val="471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omega_a = \omega_s - \omega_c = a_\mu\frac{eB}{mc}  template TPT1  env TPENV2  fore 0  back 16777215  eqnno 8"/>
  <p:tag name="FILENAME" val="TP_tmp"/>
  <p:tag name="ORIGWIDTH" val="96"/>
  <p:tag name="PICTUREFILESIZE" val="77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omega_a = \omega_s - \omega_c = a_\mu\frac{eB}{mc}  template TPT1  env TPENV2  fore 0  back 16777215  eqnno 8"/>
  <p:tag name="FILENAME" val="TP_tmp"/>
  <p:tag name="ORIGWIDTH" val="96"/>
  <p:tag name="PICTUREFILESIZE" val="77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3518.56"/>
  <p:tag name="LATEXADDIN" val="\documentclass{article}&#10;\usepackage{amsmath}&#10;\usepackage{xcolor} &#10;\pagestyle{empty}&#10;\begin{document}&#10;&#10;\newcommand{\wa}{\ensuremath{\omega_{a}}}&#10;\newcommand{\wam}{\ensuremath{\omega_{a}^{m}}}&#10;\newcommand{\opprime}{\ensuremath{\omega'^{}_{p}}}&#10;\newcommand{\opprimetilde}{\ensuremath{\tilde{\omega}'^{}_{p}}}&#10;\newcommand{\optilde}{\ensuremath{\tilde{\omega}^{}_{p}}}&#10;\newcommand{\Rmu}{\ensuremath{{\mathcal R}_{\mu}}}&#10;\newcommand{\Rmuprime}{\ensuremath{{\mathcal R}'^{}_{\mu}}}&#10;\newcommand{\amu}{\ensuremath{a_{\mu}}}&#10;&#10;&#10;$$\vec{\omega}_{a} = - \frac{q}{m} \left [ \amu \vec{B} -\amu\left(\frac{\gamma}{\gamma + 1}\right)(\vec{\beta}\cdot\vec{B})\vec{\beta}  &#10;- \left(\amu - \frac{1}{\gamma^{2} - 1}\right) \frac{\vec \beta  \times \vec {\mathcal E}}{c}\right] $$&#10;&#10;&#10;&#10;&#10;\end{document}"/>
  <p:tag name="IGUANATEXSIZE" val="20"/>
  <p:tag name="IGUANATEXCURSOR" val="519"/>
  <p:tag name="TRANSPARENCY" val="True"/>
  <p:tag name="FILENAME" val=""/>
  <p:tag name="LATEXENGINEID" val="0"/>
  <p:tag name="TEMPFOLDER" val="c:\temp\"/>
  <p:tag name="LATEXFORMHEIGHT" val="418.25"/>
  <p:tag name="LATEXFORMWIDTH" val="722.75"/>
  <p:tag name="LATEXFORMWRAP" val="True"/>
  <p:tag name="BITMAPVECTOR" val="0"/>
</p:tagLst>
</file>

<file path=ppt/theme/theme1.xml><?xml version="1.0" encoding="utf-8"?>
<a:theme xmlns:a="http://schemas.openxmlformats.org/drawingml/2006/main" name="LiverpoolThem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ustom 1">
      <a:majorFont>
        <a:latin typeface="Bahnschrift"/>
        <a:ea typeface=""/>
        <a:cs typeface=""/>
      </a:majorFont>
      <a:minorFont>
        <a:latin typeface="Bahnschrif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verpoolTemplate.potx" id="{11FBBB6B-B2EB-4A76-9ABB-C28F3767B80C}" vid="{FE3723E7-18C9-4FDB-AB11-22709D5CF9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F293A100A6474D95E0EFB8DC597BAD" ma:contentTypeVersion="2" ma:contentTypeDescription="Create a new document." ma:contentTypeScope="" ma:versionID="fbd918cd1ce64de69b8e79bc80bdd3bd">
  <xsd:schema xmlns:xsd="http://www.w3.org/2001/XMLSchema" xmlns:xs="http://www.w3.org/2001/XMLSchema" xmlns:p="http://schemas.microsoft.com/office/2006/metadata/properties" xmlns:ns3="94796dae-400b-4666-99a5-c52d22227d69" targetNamespace="http://schemas.microsoft.com/office/2006/metadata/properties" ma:root="true" ma:fieldsID="70a9e7ffb328e7b5fa08b374372dcd8d" ns3:_="">
    <xsd:import namespace="94796dae-400b-4666-99a5-c52d22227d6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796dae-400b-4666-99a5-c52d22227d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8588D5-AE93-4C0D-8A85-0FC5CD1737C4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94796dae-400b-4666-99a5-c52d22227d69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1F9C71E-6DE4-4161-9646-A963ADFC58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796dae-400b-4666-99a5-c52d22227d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58C8ABA-25DF-432B-BF0F-603BF78DE0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LiverpoolTemplate</Template>
  <TotalTime>30606</TotalTime>
  <Words>2758</Words>
  <Application>Microsoft Office PowerPoint</Application>
  <PresentationFormat>Widescreen</PresentationFormat>
  <Paragraphs>581</Paragraphs>
  <Slides>58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LiverpoolTheme</vt:lpstr>
      <vt:lpstr>Measurement of the muon anomalous magnetic moment with the Fermilab g-2 experiment</vt:lpstr>
      <vt:lpstr>Muons &amp; magnetic moments</vt:lpstr>
      <vt:lpstr>Muons &amp; magnetic moments</vt:lpstr>
      <vt:lpstr>Standard Model components of gμ</vt:lpstr>
      <vt:lpstr>Standard Model components of gμ</vt:lpstr>
      <vt:lpstr>Standard Model components of gμ</vt:lpstr>
      <vt:lpstr>Standard Model components of gμ</vt:lpstr>
      <vt:lpstr>Standard Model components of gμ</vt:lpstr>
      <vt:lpstr>Standard Model components of gμ</vt:lpstr>
      <vt:lpstr>Muon g-2 Theory Initiative</vt:lpstr>
      <vt:lpstr>The muon anomalous magnetic moment</vt:lpstr>
      <vt:lpstr>Hadronic Vacuum Polarisation (HVP): dispersion relation</vt:lpstr>
      <vt:lpstr>Hadronic Vacuum Polarisation (HVP): lattice approach</vt:lpstr>
      <vt:lpstr>FNAL Measurement: status in 2021</vt:lpstr>
      <vt:lpstr>FNAL Measurement: status in 2023</vt:lpstr>
      <vt:lpstr>Comparison with the Standard Model</vt:lpstr>
      <vt:lpstr>The CMD-3 result</vt:lpstr>
      <vt:lpstr>PowerPoint Presentation</vt:lpstr>
      <vt:lpstr>The FNAL Muon Campus</vt:lpstr>
      <vt:lpstr>The Storage Ring</vt:lpstr>
      <vt:lpstr>Injecting and storing the beam</vt:lpstr>
      <vt:lpstr>Injecting and storing the beam</vt:lpstr>
      <vt:lpstr>Injecting and storing the beam</vt:lpstr>
      <vt:lpstr>Injecting and storing the beam</vt:lpstr>
      <vt:lpstr>Injecting and storing the beam</vt:lpstr>
      <vt:lpstr>Calorimeter detectors</vt:lpstr>
      <vt:lpstr>Spin Precession in the Storage Ring</vt:lpstr>
      <vt:lpstr>Spin Precession in the Storage Ring</vt:lpstr>
      <vt:lpstr>Measuring ωa</vt:lpstr>
      <vt:lpstr>Measuring muon spin precession</vt:lpstr>
      <vt:lpstr>Extracting ωa: 5-parameter fit function</vt:lpstr>
      <vt:lpstr>Fitting the wiggle</vt:lpstr>
      <vt:lpstr>Tracking detectors: measuring the muon beam </vt:lpstr>
      <vt:lpstr>Tracker measurement of the muon beam</vt:lpstr>
      <vt:lpstr>Fitting the wiggle</vt:lpstr>
      <vt:lpstr>PowerPoint Presentation</vt:lpstr>
      <vt:lpstr>Relativistic expression for ωa</vt:lpstr>
      <vt:lpstr>“Never measure anything but frequency…”</vt:lpstr>
      <vt:lpstr>“… and corrections”</vt:lpstr>
      <vt:lpstr>“… and corrections”</vt:lpstr>
      <vt:lpstr>PowerPoint Presentation</vt:lpstr>
      <vt:lpstr>The g–2 Storage Ring magnet</vt:lpstr>
      <vt:lpstr>Measuring the magnetic field</vt:lpstr>
      <vt:lpstr>Absolute Calibration</vt:lpstr>
      <vt:lpstr>Transient fields from pulsed systems: Quads</vt:lpstr>
      <vt:lpstr>Transient fields from pulsed systems: Quads</vt:lpstr>
      <vt:lpstr>Transient fields from pulsed systems: Kicker</vt:lpstr>
      <vt:lpstr>Magnetic field systematics in Run-2/3</vt:lpstr>
      <vt:lpstr>PowerPoint Presentation</vt:lpstr>
      <vt:lpstr>Damaged resistors</vt:lpstr>
      <vt:lpstr>Kicker strength upgrade</vt:lpstr>
      <vt:lpstr>Statistical improvement: Run-2/3 vs Run-1</vt:lpstr>
      <vt:lpstr>Total uncertainty</vt:lpstr>
      <vt:lpstr>Unblinded result &amp; cross-checks</vt:lpstr>
      <vt:lpstr>Beyond Run-2/3 : Total statistics</vt:lpstr>
      <vt:lpstr>Conclusions</vt:lpstr>
      <vt:lpstr>PowerPoint Presentation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the precision magnetic field in the muon g–2 experiment at Fermilab</dc:title>
  <dc:creator>Charity, Saskia [charitys]</dc:creator>
  <cp:lastModifiedBy>Charity, Saskia [charitys]</cp:lastModifiedBy>
  <cp:revision>1272</cp:revision>
  <dcterms:created xsi:type="dcterms:W3CDTF">2023-08-08T14:09:52Z</dcterms:created>
  <dcterms:modified xsi:type="dcterms:W3CDTF">2024-03-11T10:31:10Z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0x0101008AF293A100A6474D95E0EFB8DC597BAD</vt:lpwstr>
  </property>
</Properties>
</file>