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7" r:id="rId4"/>
    <p:sldId id="274" r:id="rId5"/>
    <p:sldId id="273" r:id="rId6"/>
    <p:sldId id="268" r:id="rId7"/>
    <p:sldId id="260" r:id="rId8"/>
    <p:sldId id="261" r:id="rId9"/>
    <p:sldId id="278" r:id="rId10"/>
    <p:sldId id="263" r:id="rId11"/>
    <p:sldId id="265" r:id="rId12"/>
    <p:sldId id="267" r:id="rId13"/>
    <p:sldId id="279" r:id="rId14"/>
    <p:sldId id="280" r:id="rId15"/>
    <p:sldId id="270" r:id="rId16"/>
    <p:sldId id="281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menda, Joshoua" initials="EJ" lastIdx="1" clrIdx="0">
    <p:extLst>
      <p:ext uri="{19B8F6BF-5375-455C-9EA6-DF929625EA0E}">
        <p15:presenceInfo xmlns:p15="http://schemas.microsoft.com/office/powerpoint/2012/main" userId="S::esmenda@lancaster.ac.uk::8fd5ae36-6c75-4a6a-835a-06ceb114b8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 varScale="1">
        <p:scale>
          <a:sx n="56" d="100"/>
          <a:sy n="56" d="100"/>
        </p:scale>
        <p:origin x="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5738A-8654-40B4-9833-9E5A4A1FFF28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B0DB0-9A43-4266-A22B-AD1EC34CF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2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Change to dB scale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B0DB0-9A43-4266-A22B-AD1EC34CFC4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929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23749-9A67-43C8-8071-756FA68AA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7DA5B-3C16-457F-9CEC-85EEF11C5F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CF4B8-146D-40E3-85A0-AEC3C03F9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5C9EA-855A-4D08-986F-ACC8BD0C3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14FBF-D5B4-4AC9-B308-EF1A60020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21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24989-8110-466A-8512-B736A3903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616CA-E69F-4D29-8D0E-5A533CA6D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46658-1854-45D9-8963-BFF31883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978FA-6685-4E3A-89CC-AD1B81A6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9C7A1-7284-4E99-AED2-949ACB44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8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89FE2-6B71-4150-8C23-4E9D7B181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8E1983-2BB6-4B24-9530-582C7553B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DC593-DA11-46FE-8785-543A1FB04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D46F1-8C94-461C-B03C-2EBF29372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F2E1B-3F48-4139-A81D-DB6FDFD6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7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23A0-8162-4F11-8835-A4546D400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24F90-7406-4F94-8242-544D0B801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0BDB6-7B16-47EB-8CA9-18CED7DD7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47064-3B3D-4838-A06E-1E0EED264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9C99-8DD4-4C47-B52B-3FC2C5BC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59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81F1F-D15D-42DB-9677-159CFB937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D42AD-65FC-4D89-A99B-4353D1EF8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3B73F-B5A7-41A2-A0AD-50AD4033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93322-EA8A-43B5-8953-5D69F1B12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226D2-D87E-408B-8EDF-78D3C58F6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2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45114-D1D6-4F21-A6A6-5A095BC58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1D9A6-A0D4-42BD-A034-0752787990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48C01-CFB7-4800-B1ED-C8F8DF837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21D87-C60D-4071-A220-EBBEF5BF5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063651-FDC3-4550-ABE9-677E31D2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451852-C3E5-44D1-A32E-8E93F822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93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1C6CC-36C6-49C0-A468-32A0C0A2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DF972-99AF-475F-A27A-1E9F8277D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13AECE-2153-4E9D-A19D-4DDD0D04B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D0B14F-08EB-4F53-A339-D431661F4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6CCA99-3B18-48E9-9E17-3725AB18AC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F9C63A-34DF-477A-B83C-71AD54A1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8CEB46-3B0C-4426-BF63-376B39BC7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8B5675-DF17-42CE-884F-EEB6C60E9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0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682A8-E293-4803-8AD6-183206066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4E701-4A6E-472B-9C63-92330A14E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84973-50B9-42F0-A7CA-B6D3418BC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80712-A811-4D01-8AFF-4033388F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48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D8588-F5DE-4459-A3E4-7EA736C4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947414-4504-429B-8F54-720E78F9F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D7F50-36C5-4EBF-8238-D3877C67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2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FCE86-6DE1-4376-A56E-69F91DDA9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22382-6666-41F1-ABC4-ABCA0B300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B28660-919C-4B45-B762-C839AAF0C5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3EB5E-AEE7-4311-936D-2607E4E23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67BB52-A94E-44AC-B6DA-58DF7F7D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719E4-BD98-427C-B4B4-47ACD700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53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FAD2E-1AD9-459E-A00C-B84C0CDB1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4C70F0-9F3D-490D-AF0F-DFCF3900E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9BEEF-94FA-42DD-875E-B245146DA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DC4E71-6D05-4BE6-B6DD-53B916786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C4197-0DEF-4C01-A813-1E5D0D32D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C4D6-1C10-442E-A316-092AAC2C8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1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6137AA-4DA7-42C3-93EF-852505118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D5832-2577-4B76-8FCD-26EB444B0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438D8-CC0E-48A8-808A-86F109571B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AF697-65FD-4FEE-892F-8F5E7B953EF6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B2492-F3CD-4D22-8A72-26A9BA68C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40B7A-3A45-44C8-931B-F03FAF4FF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1FCB8-BEEE-4478-A52A-2CB01344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60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7.png"/><Relationship Id="rId7" Type="http://schemas.openxmlformats.org/officeDocument/2006/relationships/image" Target="../media/image3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8.png"/><Relationship Id="rId7" Type="http://schemas.openxmlformats.org/officeDocument/2006/relationships/image" Target="../media/image5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0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2D7D-5DA7-43D3-964C-B50EB61849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Characterisation of a 3D aluminium cavity for the QSHS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9E0736-C66A-4716-A3FE-1FF4A7A4D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10066638" cy="2501582"/>
          </a:xfrm>
        </p:spPr>
        <p:txBody>
          <a:bodyPr>
            <a:normAutofit/>
          </a:bodyPr>
          <a:lstStyle/>
          <a:p>
            <a:r>
              <a:rPr lang="en-GB" dirty="0"/>
              <a:t>Joshoua Condicion Esmenda</a:t>
            </a:r>
            <a:r>
              <a:rPr lang="en-GB" baseline="30000" dirty="0"/>
              <a:t>1</a:t>
            </a:r>
            <a:r>
              <a:rPr lang="en-GB" dirty="0"/>
              <a:t>, Sam Furness</a:t>
            </a:r>
            <a:r>
              <a:rPr lang="en-GB" baseline="30000" dirty="0"/>
              <a:t>1</a:t>
            </a:r>
            <a:r>
              <a:rPr lang="en-GB" dirty="0"/>
              <a:t>, Edward Laird</a:t>
            </a:r>
            <a:r>
              <a:rPr lang="en-GB" baseline="30000" dirty="0"/>
              <a:t>1</a:t>
            </a:r>
            <a:r>
              <a:rPr lang="en-GB" dirty="0"/>
              <a:t>,</a:t>
            </a:r>
          </a:p>
          <a:p>
            <a:r>
              <a:rPr lang="en-GB" dirty="0"/>
              <a:t> Paul Smith</a:t>
            </a:r>
            <a:r>
              <a:rPr lang="en-GB" baseline="30000" dirty="0"/>
              <a:t>2</a:t>
            </a:r>
            <a:r>
              <a:rPr lang="en-GB" dirty="0"/>
              <a:t>, Ed Daw</a:t>
            </a:r>
            <a:r>
              <a:rPr lang="en-GB" baseline="30000" dirty="0"/>
              <a:t>2</a:t>
            </a:r>
            <a:r>
              <a:rPr lang="en-GB" dirty="0"/>
              <a:t> and Yuri A. Pashkin</a:t>
            </a:r>
            <a:r>
              <a:rPr lang="en-GB" baseline="30000" dirty="0"/>
              <a:t>1</a:t>
            </a:r>
            <a:endParaRPr lang="en-GB" dirty="0"/>
          </a:p>
          <a:p>
            <a:endParaRPr lang="en-GB" sz="800" dirty="0"/>
          </a:p>
          <a:p>
            <a:r>
              <a:rPr lang="en-GB" baseline="30000" dirty="0"/>
              <a:t>1</a:t>
            </a:r>
            <a:r>
              <a:rPr lang="en-GB" dirty="0"/>
              <a:t> Lancaster University</a:t>
            </a:r>
          </a:p>
          <a:p>
            <a:r>
              <a:rPr lang="en-GB" baseline="30000" dirty="0"/>
              <a:t>2</a:t>
            </a:r>
            <a:r>
              <a:rPr lang="en-GB" dirty="0"/>
              <a:t> The University of Sheffield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013FD4-51C0-497B-AFA9-FA0F4EF42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912" y="194247"/>
            <a:ext cx="2643064" cy="8309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070FEA-DEE2-4EAE-B7A5-6EABBFF2C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" y="0"/>
            <a:ext cx="336232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92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28E2A8-446F-4420-AE10-82B15289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744" y="503545"/>
            <a:ext cx="5981075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Wideband scan at room </a:t>
            </a:r>
            <a:r>
              <a:rPr lang="en-GB" i="1" dirty="0">
                <a:latin typeface="+mn-lt"/>
              </a:rPr>
              <a:t>T</a:t>
            </a:r>
            <a:endParaRPr lang="en-GB" b="1" i="1" dirty="0"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10B521B-D42E-4295-9652-025083F56A2E}"/>
              </a:ext>
            </a:extLst>
          </p:cNvPr>
          <p:cNvGrpSpPr/>
          <p:nvPr/>
        </p:nvGrpSpPr>
        <p:grpSpPr>
          <a:xfrm>
            <a:off x="54332" y="1692568"/>
            <a:ext cx="12121716" cy="2805690"/>
            <a:chOff x="105131" y="4052310"/>
            <a:chExt cx="12121716" cy="280569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D76EB23-CD43-4601-AA76-749B181B8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131" y="4052310"/>
              <a:ext cx="12086869" cy="280569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A485D3-F57C-4FF9-AA57-82D142980363}"/>
                </a:ext>
              </a:extLst>
            </p:cNvPr>
            <p:cNvSpPr txBox="1"/>
            <p:nvPr/>
          </p:nvSpPr>
          <p:spPr>
            <a:xfrm>
              <a:off x="1826242" y="4303563"/>
              <a:ext cx="1368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TM010</a:t>
              </a:r>
            </a:p>
            <a:p>
              <a:pPr algn="ctr"/>
              <a:r>
                <a:rPr lang="en-GB" sz="2000" dirty="0"/>
                <a:t>2.5012 GHz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6387E9-90E8-461D-8693-F98C0DFF1D64}"/>
                </a:ext>
              </a:extLst>
            </p:cNvPr>
            <p:cNvSpPr txBox="1"/>
            <p:nvPr/>
          </p:nvSpPr>
          <p:spPr>
            <a:xfrm>
              <a:off x="3194990" y="4207189"/>
              <a:ext cx="17116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000"/>
              </a:lvl1pPr>
            </a:lstStyle>
            <a:p>
              <a:r>
                <a:rPr lang="en-GB" dirty="0"/>
                <a:t>TM011</a:t>
              </a:r>
            </a:p>
            <a:p>
              <a:r>
                <a:rPr lang="en-GB" dirty="0"/>
                <a:t>2.8025 GHz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33AA-7AAB-4957-9A97-4F6A246F5E28}"/>
                </a:ext>
              </a:extLst>
            </p:cNvPr>
            <p:cNvSpPr txBox="1"/>
            <p:nvPr/>
          </p:nvSpPr>
          <p:spPr>
            <a:xfrm>
              <a:off x="7425341" y="4182903"/>
              <a:ext cx="15362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000"/>
              </a:lvl1pPr>
            </a:lstStyle>
            <a:p>
              <a:r>
                <a:rPr lang="en-GB" dirty="0"/>
                <a:t>TM012</a:t>
              </a:r>
            </a:p>
            <a:p>
              <a:r>
                <a:rPr lang="en-GB" dirty="0"/>
                <a:t>3.5412 GHz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363CDB-6306-4BD8-B91C-8F483D7F860F}"/>
                </a:ext>
              </a:extLst>
            </p:cNvPr>
            <p:cNvSpPr txBox="1"/>
            <p:nvPr/>
          </p:nvSpPr>
          <p:spPr>
            <a:xfrm>
              <a:off x="9318259" y="4182903"/>
              <a:ext cx="15362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000"/>
              </a:lvl1pPr>
            </a:lstStyle>
            <a:p>
              <a:r>
                <a:rPr lang="en-GB" dirty="0"/>
                <a:t>TM110</a:t>
              </a:r>
            </a:p>
            <a:p>
              <a:r>
                <a:rPr lang="en-GB" dirty="0"/>
                <a:t>3.9830 GHz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C53242-CB50-47BD-891C-BECAE38B03D2}"/>
                </a:ext>
              </a:extLst>
            </p:cNvPr>
            <p:cNvSpPr txBox="1"/>
            <p:nvPr/>
          </p:nvSpPr>
          <p:spPr>
            <a:xfrm>
              <a:off x="10592412" y="4080400"/>
              <a:ext cx="1634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000"/>
              </a:lvl1pPr>
            </a:lstStyle>
            <a:p>
              <a:r>
                <a:rPr lang="en-GB" dirty="0"/>
                <a:t>TM111</a:t>
              </a:r>
            </a:p>
            <a:p>
              <a:r>
                <a:rPr lang="en-GB" dirty="0"/>
                <a:t>4.1738 GHz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93740C8-47F8-4110-B7E3-D74525839E0F}"/>
              </a:ext>
            </a:extLst>
          </p:cNvPr>
          <p:cNvSpPr txBox="1"/>
          <p:nvPr/>
        </p:nvSpPr>
        <p:spPr>
          <a:xfrm>
            <a:off x="1775443" y="4298203"/>
            <a:ext cx="10764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2.5018 GHz       2.7917 GHz                                                3.5210 GHz              3.9862 GHz       4.1743 GHz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5ED90-C376-4E68-8AE1-02A429324B38}"/>
              </a:ext>
            </a:extLst>
          </p:cNvPr>
          <p:cNvSpPr txBox="1"/>
          <p:nvPr/>
        </p:nvSpPr>
        <p:spPr>
          <a:xfrm>
            <a:off x="2624316" y="4859840"/>
            <a:ext cx="7411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Resonance frequencies obtained from COMSOL modelling</a:t>
            </a:r>
          </a:p>
        </p:txBody>
      </p:sp>
    </p:spTree>
    <p:extLst>
      <p:ext uri="{BB962C8B-B14F-4D97-AF65-F5344CB8AC3E}">
        <p14:creationId xmlns:p14="http://schemas.microsoft.com/office/powerpoint/2010/main" val="958320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D58D2A-7949-762D-68C8-0956268CB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6119"/>
            <a:ext cx="11876356" cy="431207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728E2A8-446F-4420-AE10-82B15289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10515600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Before and after pumping at room </a:t>
            </a:r>
            <a:r>
              <a:rPr lang="en-GB" i="1" dirty="0">
                <a:latin typeface="+mn-lt"/>
              </a:rPr>
              <a:t>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51D438D-7103-4FD2-B22E-B91596043ADA}"/>
                  </a:ext>
                </a:extLst>
              </p:cNvPr>
              <p:cNvSpPr txBox="1"/>
              <p:nvPr/>
            </p:nvSpPr>
            <p:spPr>
              <a:xfrm>
                <a:off x="4939705" y="1200542"/>
                <a:ext cx="1459694" cy="907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51D438D-7103-4FD2-B22E-B91596043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705" y="1200542"/>
                <a:ext cx="1459694" cy="9074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8A2E26F-AB48-445E-BD75-E411B4C40851}"/>
                  </a:ext>
                </a:extLst>
              </p:cNvPr>
              <p:cNvSpPr txBox="1"/>
              <p:nvPr/>
            </p:nvSpPr>
            <p:spPr>
              <a:xfrm>
                <a:off x="2448234" y="5965588"/>
                <a:ext cx="5761702" cy="6471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b="0" i="0" dirty="0" smtClean="0"/>
                      <m:t>Measurement</m:t>
                    </m:r>
                    <m:r>
                      <m:rPr>
                        <m:nor/>
                      </m:rPr>
                      <a:rPr lang="en-GB" sz="2400" dirty="0" smtClean="0"/>
                      <m:t>: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𝑎𝑓𝑡𝑒𝑟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𝑝𝑢𝑚𝑝𝑖𝑛𝑔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𝑏𝑒𝑓𝑜𝑟𝑒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𝑝𝑢𝑚𝑝𝑖𝑛𝑔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1.0003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8A2E26F-AB48-445E-BD75-E411B4C40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234" y="5965588"/>
                <a:ext cx="5761702" cy="647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3E692E6-A788-4C26-ABE0-5FA56DAD8338}"/>
              </a:ext>
            </a:extLst>
          </p:cNvPr>
          <p:cNvSpPr txBox="1"/>
          <p:nvPr/>
        </p:nvSpPr>
        <p:spPr>
          <a:xfrm>
            <a:off x="1927125" y="2079258"/>
            <a:ext cx="1637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</a:t>
            </a:r>
            <a:r>
              <a:rPr lang="en-GB" sz="2400" dirty="0"/>
              <a:t>= 2.5007 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</a:t>
            </a:r>
            <a:r>
              <a:rPr lang="en-TW" sz="2400" dirty="0"/>
              <a:t>16,958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386263-D3A7-427E-9DB1-A8B893575491}"/>
              </a:ext>
            </a:extLst>
          </p:cNvPr>
          <p:cNvSpPr txBox="1"/>
          <p:nvPr/>
        </p:nvSpPr>
        <p:spPr>
          <a:xfrm>
            <a:off x="7555040" y="2089272"/>
            <a:ext cx="2257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</a:t>
            </a:r>
            <a:r>
              <a:rPr lang="en-GB" sz="2400" dirty="0"/>
              <a:t> = 2.5016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16,719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1AA7DD-2FF6-6812-35D9-71187AC9A7B4}"/>
                  </a:ext>
                </a:extLst>
              </p:cNvPr>
              <p:cNvSpPr txBox="1"/>
              <p:nvPr/>
            </p:nvSpPr>
            <p:spPr>
              <a:xfrm>
                <a:off x="2753032" y="5134599"/>
                <a:ext cx="7266039" cy="676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/>
                  <a:t>Prediction: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𝑣𝑎𝑐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𝑎𝑖𝑟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𝑎𝑖𝑟</m:t>
                            </m:r>
                          </m:sub>
                        </m:sSub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1.00059 </m:t>
                        </m:r>
                      </m:e>
                    </m:rad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1.00030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1AA7DD-2FF6-6812-35D9-71187AC9A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032" y="5134599"/>
                <a:ext cx="7266039" cy="676019"/>
              </a:xfrm>
              <a:prstGeom prst="rect">
                <a:avLst/>
              </a:prstGeom>
              <a:blipFill>
                <a:blip r:embed="rId5"/>
                <a:stretch>
                  <a:fillRect b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397927E-E542-F70C-2188-363D605BA19A}"/>
              </a:ext>
            </a:extLst>
          </p:cNvPr>
          <p:cNvSpPr txBox="1"/>
          <p:nvPr/>
        </p:nvSpPr>
        <p:spPr>
          <a:xfrm>
            <a:off x="9264949" y="3669554"/>
            <a:ext cx="231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Input power = 10 dBm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BEF630F1-58DD-4846-8458-BF1F776E1C91}"/>
              </a:ext>
            </a:extLst>
          </p:cNvPr>
          <p:cNvSpPr/>
          <p:nvPr/>
        </p:nvSpPr>
        <p:spPr>
          <a:xfrm>
            <a:off x="4720590" y="2979287"/>
            <a:ext cx="2103120" cy="30861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E6A5A7-6D0C-4372-90FD-E0FB9BA3A956}"/>
              </a:ext>
            </a:extLst>
          </p:cNvPr>
          <p:cNvSpPr txBox="1"/>
          <p:nvPr/>
        </p:nvSpPr>
        <p:spPr>
          <a:xfrm>
            <a:off x="4883315" y="2468880"/>
            <a:ext cx="1667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pumping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7658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28E2A8-446F-4420-AE10-82B15289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10515600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Fundamental mode at different </a:t>
            </a:r>
            <a:r>
              <a:rPr lang="en-GB" i="1" dirty="0">
                <a:latin typeface="+mn-lt"/>
              </a:rPr>
              <a:t>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262FC8-34AE-4E70-BB1F-A15F88B1D5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80" t="5395" r="31694" b="63070"/>
          <a:stretch/>
        </p:blipFill>
        <p:spPr>
          <a:xfrm>
            <a:off x="7760500" y="206131"/>
            <a:ext cx="2946400" cy="112541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D0058359-6747-4D99-8E1E-1648913718D9}"/>
              </a:ext>
            </a:extLst>
          </p:cNvPr>
          <p:cNvGrpSpPr>
            <a:grpSpLocks noChangeAspect="1"/>
          </p:cNvGrpSpPr>
          <p:nvPr/>
        </p:nvGrpSpPr>
        <p:grpSpPr>
          <a:xfrm>
            <a:off x="76734" y="1484924"/>
            <a:ext cx="12115266" cy="4725436"/>
            <a:chOff x="0" y="3946171"/>
            <a:chExt cx="6587710" cy="256946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A399B5D-6866-4EFB-8EBF-EC449BA1D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946171"/>
              <a:ext cx="2810435" cy="2569469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B2C6456-80AC-4214-A7A2-49A2BC2C89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1178" y="3946171"/>
              <a:ext cx="3536532" cy="2569469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304075E6-1F82-4C8B-A0A0-5888772EAD6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1119" y="1717900"/>
            <a:ext cx="2653807" cy="171109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135B259-6F37-48CB-920F-E5B9F5242DD7}"/>
              </a:ext>
            </a:extLst>
          </p:cNvPr>
          <p:cNvSpPr txBox="1"/>
          <p:nvPr/>
        </p:nvSpPr>
        <p:spPr>
          <a:xfrm>
            <a:off x="5133983" y="5373076"/>
            <a:ext cx="672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//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E72252D-DA3E-459E-83D1-472CC50F10F5}"/>
              </a:ext>
            </a:extLst>
          </p:cNvPr>
          <p:cNvSpPr txBox="1"/>
          <p:nvPr/>
        </p:nvSpPr>
        <p:spPr>
          <a:xfrm>
            <a:off x="5144983" y="1354274"/>
            <a:ext cx="672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//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C1B426-16EA-40BC-8692-DAFA7352AF5D}"/>
              </a:ext>
            </a:extLst>
          </p:cNvPr>
          <p:cNvSpPr/>
          <p:nvPr/>
        </p:nvSpPr>
        <p:spPr>
          <a:xfrm>
            <a:off x="9507844" y="1717900"/>
            <a:ext cx="269203" cy="184122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BF9B5BC-34B2-48E9-898B-6EBB9149FFAB}"/>
              </a:ext>
            </a:extLst>
          </p:cNvPr>
          <p:cNvCxnSpPr>
            <a:cxnSpLocks/>
          </p:cNvCxnSpPr>
          <p:nvPr/>
        </p:nvCxnSpPr>
        <p:spPr>
          <a:xfrm flipV="1">
            <a:off x="6865034" y="1717900"/>
            <a:ext cx="2618009" cy="85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769923C-989D-4C2E-ABF9-CC7C886BC972}"/>
              </a:ext>
            </a:extLst>
          </p:cNvPr>
          <p:cNvCxnSpPr>
            <a:cxnSpLocks/>
          </p:cNvCxnSpPr>
          <p:nvPr/>
        </p:nvCxnSpPr>
        <p:spPr>
          <a:xfrm>
            <a:off x="6865034" y="3235570"/>
            <a:ext cx="2642810" cy="32355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3269001-BB3D-40DB-9BC7-A505D87BA956}"/>
              </a:ext>
            </a:extLst>
          </p:cNvPr>
          <p:cNvSpPr txBox="1"/>
          <p:nvPr/>
        </p:nvSpPr>
        <p:spPr>
          <a:xfrm>
            <a:off x="554892" y="6210360"/>
            <a:ext cx="98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Note: Baselines for each curve were adjusted to be equal for presentation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1D0094-061C-4369-883F-F015480DE96B}"/>
              </a:ext>
            </a:extLst>
          </p:cNvPr>
          <p:cNvSpPr txBox="1"/>
          <p:nvPr/>
        </p:nvSpPr>
        <p:spPr>
          <a:xfrm>
            <a:off x="7027198" y="1726505"/>
            <a:ext cx="2290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 </a:t>
            </a:r>
            <a:r>
              <a:rPr lang="en-GB" sz="2400" dirty="0"/>
              <a:t>= 2. 5108 GHz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</a:t>
            </a:r>
            <a:r>
              <a:rPr lang="en-TW" sz="2400" dirty="0"/>
              <a:t>52,737</a:t>
            </a:r>
            <a:endParaRPr lang="en-GB" sz="2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5A9416E-8529-4E66-BCB2-2B85272C42A9}"/>
              </a:ext>
            </a:extLst>
          </p:cNvPr>
          <p:cNvSpPr txBox="1"/>
          <p:nvPr/>
        </p:nvSpPr>
        <p:spPr>
          <a:xfrm>
            <a:off x="9786354" y="2244004"/>
            <a:ext cx="2085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 </a:t>
            </a:r>
            <a:r>
              <a:rPr lang="en-GB" sz="2400" dirty="0"/>
              <a:t>= 2. 5120 GHz 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</a:t>
            </a:r>
            <a:r>
              <a:rPr lang="en-TW" sz="2400" dirty="0"/>
              <a:t>61,172</a:t>
            </a:r>
            <a:endParaRPr lang="en-GB" sz="2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41886A5-A3A1-4CBB-AAFE-412A1A314EE8}"/>
              </a:ext>
            </a:extLst>
          </p:cNvPr>
          <p:cNvSpPr txBox="1"/>
          <p:nvPr/>
        </p:nvSpPr>
        <p:spPr>
          <a:xfrm>
            <a:off x="4613926" y="700093"/>
            <a:ext cx="238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</a:t>
            </a:r>
            <a:r>
              <a:rPr lang="en-GB" sz="2400" dirty="0"/>
              <a:t> = 2. 512096 GHz 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25,044,537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A1DAF5-F6BB-484C-AFEC-E56A00CC4E71}"/>
              </a:ext>
            </a:extLst>
          </p:cNvPr>
          <p:cNvSpPr txBox="1"/>
          <p:nvPr/>
        </p:nvSpPr>
        <p:spPr>
          <a:xfrm>
            <a:off x="877285" y="1966548"/>
            <a:ext cx="2736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f</a:t>
            </a:r>
            <a:r>
              <a:rPr lang="en-GB" sz="2400" dirty="0"/>
              <a:t> = 2.5016 GHz</a:t>
            </a:r>
          </a:p>
          <a:p>
            <a:pPr algn="ctr"/>
            <a:r>
              <a:rPr lang="en-GB" sz="2400" i="1" dirty="0"/>
              <a:t>Q</a:t>
            </a:r>
            <a:r>
              <a:rPr lang="en-GB" sz="2400" dirty="0"/>
              <a:t> = 33,915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B91A08-5A87-9B87-30BA-63F8C21688BE}"/>
              </a:ext>
            </a:extLst>
          </p:cNvPr>
          <p:cNvSpPr txBox="1"/>
          <p:nvPr/>
        </p:nvSpPr>
        <p:spPr>
          <a:xfrm>
            <a:off x="9441402" y="5216215"/>
            <a:ext cx="231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Input power = 0 dBm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A4A8A64-F2A4-4A48-8ADF-39E24E0AC27C}"/>
                  </a:ext>
                </a:extLst>
              </p:cNvPr>
              <p:cNvSpPr txBox="1"/>
              <p:nvPr/>
            </p:nvSpPr>
            <p:spPr>
              <a:xfrm>
                <a:off x="1499470" y="4922217"/>
                <a:ext cx="2762871" cy="583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∆ℓ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−0.38% (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Pobell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A4A8A64-F2A4-4A48-8ADF-39E24E0AC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470" y="4922217"/>
                <a:ext cx="2762871" cy="5836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F4068F4-01F4-46AC-87AE-B648EE528E69}"/>
              </a:ext>
            </a:extLst>
          </p:cNvPr>
          <p:cNvSpPr txBox="1"/>
          <p:nvPr/>
        </p:nvSpPr>
        <p:spPr>
          <a:xfrm>
            <a:off x="1608378" y="4540076"/>
            <a:ext cx="2479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For</a:t>
            </a:r>
            <a:r>
              <a:rPr lang="en-GB" sz="2000" i="1" dirty="0"/>
              <a:t> T </a:t>
            </a:r>
            <a:r>
              <a:rPr lang="en-GB" sz="2000" dirty="0"/>
              <a:t>= 300 K </a:t>
            </a:r>
            <a:r>
              <a:rPr lang="en-GB" sz="2000" dirty="0">
                <a:sym typeface="Symbol" panose="05050102010706020507" pitchFamily="18" charset="2"/>
              </a:rPr>
              <a:t> 100 K</a:t>
            </a:r>
            <a:endParaRPr lang="en-GB" sz="20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65BD2E0-D7AE-403C-A9CF-2B13E3C10181}"/>
              </a:ext>
            </a:extLst>
          </p:cNvPr>
          <p:cNvCxnSpPr/>
          <p:nvPr/>
        </p:nvCxnSpPr>
        <p:spPr>
          <a:xfrm>
            <a:off x="3336324" y="2557048"/>
            <a:ext cx="0" cy="174693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33F338-20CF-4132-A29C-1C14E7307AA8}"/>
              </a:ext>
            </a:extLst>
          </p:cNvPr>
          <p:cNvCxnSpPr/>
          <p:nvPr/>
        </p:nvCxnSpPr>
        <p:spPr>
          <a:xfrm>
            <a:off x="7698252" y="2552926"/>
            <a:ext cx="0" cy="174693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FC52C6B-3DE2-4958-8B1F-57C629432FEF}"/>
              </a:ext>
            </a:extLst>
          </p:cNvPr>
          <p:cNvCxnSpPr/>
          <p:nvPr/>
        </p:nvCxnSpPr>
        <p:spPr>
          <a:xfrm>
            <a:off x="3336324" y="4226011"/>
            <a:ext cx="4341341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A6B50C-F2B1-42EA-84CA-EDAEC89932C2}"/>
                  </a:ext>
                </a:extLst>
              </p:cNvPr>
              <p:cNvSpPr txBox="1"/>
              <p:nvPr/>
            </p:nvSpPr>
            <p:spPr>
              <a:xfrm>
                <a:off x="4749700" y="3847642"/>
                <a:ext cx="1802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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−9.2</m:t>
                    </m:r>
                  </m:oMath>
                </a14:m>
                <a:r>
                  <a:rPr lang="en-GB" sz="2000" dirty="0"/>
                  <a:t>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A6B50C-F2B1-42EA-84CA-EDAEC89932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700" y="3847642"/>
                <a:ext cx="1802288" cy="400110"/>
              </a:xfrm>
              <a:prstGeom prst="rect">
                <a:avLst/>
              </a:prstGeom>
              <a:blipFill>
                <a:blip r:embed="rId7"/>
                <a:stretch>
                  <a:fillRect t="-7576" r="-2703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A71DD64-7622-4CE6-953C-36E7B72A5688}"/>
                  </a:ext>
                </a:extLst>
              </p:cNvPr>
              <p:cNvSpPr txBox="1"/>
              <p:nvPr/>
            </p:nvSpPr>
            <p:spPr>
              <a:xfrm>
                <a:off x="4782652" y="4259457"/>
                <a:ext cx="1650387" cy="639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=−0.37%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A71DD64-7622-4CE6-953C-36E7B72A5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652" y="4259457"/>
                <a:ext cx="1650387" cy="6390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327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2E2975-7889-4A90-AB8D-D77F0952E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49" y="1057039"/>
            <a:ext cx="4087376" cy="27172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F1A64F-271B-4A04-BAB9-52AEF7A2D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896" y="1057039"/>
            <a:ext cx="4151384" cy="27172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0F8C62-CF38-497A-87BA-58CD3F438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807" y="1057039"/>
            <a:ext cx="4079756" cy="27172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455DB6-7EF8-57AB-4699-7576A0C42F97}"/>
              </a:ext>
            </a:extLst>
          </p:cNvPr>
          <p:cNvSpPr txBox="1"/>
          <p:nvPr/>
        </p:nvSpPr>
        <p:spPr>
          <a:xfrm>
            <a:off x="334652" y="3676744"/>
            <a:ext cx="111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     FM: </a:t>
            </a:r>
            <a:r>
              <a:rPr lang="en-TW" i="1" dirty="0"/>
              <a:t>Q</a:t>
            </a:r>
            <a:r>
              <a:rPr lang="en-TW" dirty="0"/>
              <a:t> = </a:t>
            </a:r>
            <a:r>
              <a:rPr lang="en-GB" sz="1800" dirty="0"/>
              <a:t>25,044,537                                          </a:t>
            </a:r>
            <a:r>
              <a:rPr lang="en-TW" dirty="0"/>
              <a:t>2nd mode: </a:t>
            </a:r>
            <a:r>
              <a:rPr lang="en-TW" i="1" dirty="0"/>
              <a:t>Q</a:t>
            </a:r>
            <a:r>
              <a:rPr lang="en-TW" dirty="0"/>
              <a:t> = 20,353,042                              3rd mode: </a:t>
            </a:r>
            <a:r>
              <a:rPr lang="en-TW" i="1" dirty="0"/>
              <a:t>Q</a:t>
            </a:r>
            <a:r>
              <a:rPr lang="en-TW" dirty="0"/>
              <a:t> = 21,063,194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01DCD6-C3B7-4857-8EC4-8B6A1F4E55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549" y="3989603"/>
            <a:ext cx="3845060" cy="27172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40A4F8-7EC5-4617-A9C1-00ECB6B8D5CA}"/>
              </a:ext>
            </a:extLst>
          </p:cNvPr>
          <p:cNvSpPr txBox="1"/>
          <p:nvPr/>
        </p:nvSpPr>
        <p:spPr>
          <a:xfrm>
            <a:off x="2406316" y="1379711"/>
            <a:ext cx="149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 = 2.512 GHz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8B65ED-208A-40FE-80C7-D4DF1FB2EC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4471" y="3989603"/>
            <a:ext cx="3781052" cy="27172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318363B-A54A-4AD7-9BA8-4F9ADA7CBC05}"/>
              </a:ext>
            </a:extLst>
          </p:cNvPr>
          <p:cNvSpPr txBox="1"/>
          <p:nvPr/>
        </p:nvSpPr>
        <p:spPr>
          <a:xfrm>
            <a:off x="6276678" y="1379711"/>
            <a:ext cx="149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 = 2.815 GHz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18E6A4-5188-4E07-A37A-AB89C4A9A7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4032" y="3989603"/>
            <a:ext cx="3781052" cy="271729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FA8AD3E-1377-4C49-91C8-48CCF39AA22A}"/>
              </a:ext>
            </a:extLst>
          </p:cNvPr>
          <p:cNvSpPr txBox="1"/>
          <p:nvPr/>
        </p:nvSpPr>
        <p:spPr>
          <a:xfrm>
            <a:off x="10362184" y="1379711"/>
            <a:ext cx="149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 = 3.557 GHz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2B6B2E2-6E99-47FF-8741-A3BDEE01F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6696971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Lowest three modes at base </a:t>
            </a:r>
            <a:r>
              <a:rPr lang="en-GB" i="1" dirty="0">
                <a:latin typeface="+mn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4131331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C06FF85-8A91-27C0-4A03-6C83899EAD2B}"/>
              </a:ext>
            </a:extLst>
          </p:cNvPr>
          <p:cNvSpPr txBox="1"/>
          <p:nvPr/>
        </p:nvSpPr>
        <p:spPr>
          <a:xfrm>
            <a:off x="3437428" y="3069772"/>
            <a:ext cx="3799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4th mode: </a:t>
            </a:r>
            <a:r>
              <a:rPr lang="en-TW" i="1" dirty="0"/>
              <a:t>Q</a:t>
            </a:r>
            <a:r>
              <a:rPr lang="en-TW" dirty="0"/>
              <a:t> = 11</a:t>
            </a:r>
            <a:r>
              <a:rPr lang="en-GB" dirty="0"/>
              <a:t>,</a:t>
            </a:r>
            <a:r>
              <a:rPr lang="en-TW" dirty="0"/>
              <a:t>803</a:t>
            </a:r>
            <a:r>
              <a:rPr lang="en-GB" dirty="0"/>
              <a:t>,</a:t>
            </a:r>
            <a:r>
              <a:rPr lang="en-TW" dirty="0"/>
              <a:t>640 at -</a:t>
            </a:r>
            <a:r>
              <a:rPr lang="en-GB" dirty="0"/>
              <a:t>1</a:t>
            </a:r>
            <a:r>
              <a:rPr lang="en-TW" dirty="0"/>
              <a:t>5 dBm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1D9C22-FA12-C197-4A3C-FF4294276388}"/>
              </a:ext>
            </a:extLst>
          </p:cNvPr>
          <p:cNvSpPr txBox="1"/>
          <p:nvPr/>
        </p:nvSpPr>
        <p:spPr>
          <a:xfrm>
            <a:off x="8061399" y="3069772"/>
            <a:ext cx="3635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5th mode: </a:t>
            </a:r>
            <a:r>
              <a:rPr lang="en-TW" i="1" dirty="0"/>
              <a:t>Q</a:t>
            </a:r>
            <a:r>
              <a:rPr lang="en-TW" dirty="0"/>
              <a:t> = 507,029 at -15 dBm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F4E2C5-7EF8-81DD-BAC4-DF64571A8175}"/>
              </a:ext>
            </a:extLst>
          </p:cNvPr>
          <p:cNvSpPr txBox="1"/>
          <p:nvPr/>
        </p:nvSpPr>
        <p:spPr>
          <a:xfrm>
            <a:off x="3285028" y="6328303"/>
            <a:ext cx="3799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6th mode: </a:t>
            </a:r>
            <a:r>
              <a:rPr lang="en-TW" i="1" dirty="0"/>
              <a:t>Q</a:t>
            </a:r>
            <a:r>
              <a:rPr lang="en-TW" dirty="0"/>
              <a:t> = 3,739,055 at -15 dBm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18F663-8AEC-2B17-C071-1A5FFD847934}"/>
              </a:ext>
            </a:extLst>
          </p:cNvPr>
          <p:cNvSpPr txBox="1"/>
          <p:nvPr/>
        </p:nvSpPr>
        <p:spPr>
          <a:xfrm>
            <a:off x="7898110" y="6328303"/>
            <a:ext cx="3799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7th mode: </a:t>
            </a:r>
            <a:r>
              <a:rPr lang="en-TW" i="1" dirty="0"/>
              <a:t>Q</a:t>
            </a:r>
            <a:r>
              <a:rPr lang="en-TW" dirty="0"/>
              <a:t> =  560,843 at -15 dBm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1DB33C0-44BA-9F84-65CB-308E0E65D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94" y="405038"/>
            <a:ext cx="2828858" cy="2249581"/>
          </a:xfrm>
        </p:spPr>
        <p:txBody>
          <a:bodyPr>
            <a:normAutofit/>
          </a:bodyPr>
          <a:lstStyle/>
          <a:p>
            <a:r>
              <a:rPr lang="en-GB" sz="4000" b="1" dirty="0"/>
              <a:t>Splitting of higher deg. modes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182EF2-03C7-4067-A12A-92A1BD76D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293" y="216838"/>
            <a:ext cx="4151384" cy="2852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17621DE-47D4-4AAB-85EF-E23922AFBE29}"/>
              </a:ext>
            </a:extLst>
          </p:cNvPr>
          <p:cNvSpPr txBox="1"/>
          <p:nvPr/>
        </p:nvSpPr>
        <p:spPr>
          <a:xfrm>
            <a:off x="5284460" y="460920"/>
            <a:ext cx="184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f</a:t>
            </a:r>
            <a:r>
              <a:rPr lang="en-GB" dirty="0"/>
              <a:t> = 4.000606 GHz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C15DE0-0A6F-45B8-B9CD-B1636B77F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460" y="221416"/>
            <a:ext cx="4143764" cy="28529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D468A3-EC4A-4780-8840-807F2516A55A}"/>
              </a:ext>
            </a:extLst>
          </p:cNvPr>
          <p:cNvSpPr txBox="1"/>
          <p:nvPr/>
        </p:nvSpPr>
        <p:spPr>
          <a:xfrm>
            <a:off x="9567702" y="460920"/>
            <a:ext cx="184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f</a:t>
            </a:r>
            <a:r>
              <a:rPr lang="en-GB" dirty="0"/>
              <a:t> = 4.002217 GHz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530A0C0-B6A0-4D78-B2D7-627684A08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752" y="3640454"/>
            <a:ext cx="4280925" cy="271729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3DCE355-5245-46A2-A348-F156952B253B}"/>
              </a:ext>
            </a:extLst>
          </p:cNvPr>
          <p:cNvSpPr txBox="1"/>
          <p:nvPr/>
        </p:nvSpPr>
        <p:spPr>
          <a:xfrm>
            <a:off x="5264796" y="3801170"/>
            <a:ext cx="184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f</a:t>
            </a:r>
            <a:r>
              <a:rPr lang="en-GB" dirty="0"/>
              <a:t> = 4.192729 GHz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28D8FE7-C601-4A29-A055-5CEF4D74F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8812" y="3517760"/>
            <a:ext cx="4143764" cy="28529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7189F86-BB12-4710-B781-83BD68DCD71D}"/>
              </a:ext>
            </a:extLst>
          </p:cNvPr>
          <p:cNvSpPr txBox="1"/>
          <p:nvPr/>
        </p:nvSpPr>
        <p:spPr>
          <a:xfrm>
            <a:off x="9596164" y="3779795"/>
            <a:ext cx="184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f</a:t>
            </a:r>
            <a:r>
              <a:rPr lang="en-GB" dirty="0"/>
              <a:t> = 4.193083 GHz</a:t>
            </a:r>
          </a:p>
        </p:txBody>
      </p:sp>
    </p:spTree>
    <p:extLst>
      <p:ext uri="{BB962C8B-B14F-4D97-AF65-F5344CB8AC3E}">
        <p14:creationId xmlns:p14="http://schemas.microsoft.com/office/powerpoint/2010/main" val="883040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C90F4E0-9F6B-4AB1-BA72-0FA8F4BC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962" y="154667"/>
            <a:ext cx="1794238" cy="622095"/>
          </a:xfrm>
        </p:spPr>
        <p:txBody>
          <a:bodyPr>
            <a:normAutofit fontScale="90000"/>
          </a:bodyPr>
          <a:lstStyle/>
          <a:p>
            <a:r>
              <a:rPr lang="en-GB" i="1" dirty="0">
                <a:latin typeface="+mn-lt"/>
              </a:rPr>
              <a:t>Q </a:t>
            </a:r>
            <a:r>
              <a:rPr lang="en-GB" dirty="0">
                <a:latin typeface="+mn-lt"/>
              </a:rPr>
              <a:t>vs </a:t>
            </a:r>
            <a:r>
              <a:rPr lang="en-GB" i="1" dirty="0">
                <a:latin typeface="+mn-lt"/>
              </a:rPr>
              <a:t>T</a:t>
            </a:r>
            <a:endParaRPr lang="en-GB" sz="1300" i="1" dirty="0"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E6842B-62DF-4D29-BD5A-77173B7691E2}"/>
              </a:ext>
            </a:extLst>
          </p:cNvPr>
          <p:cNvGrpSpPr/>
          <p:nvPr/>
        </p:nvGrpSpPr>
        <p:grpSpPr>
          <a:xfrm>
            <a:off x="-19050" y="1096802"/>
            <a:ext cx="7956013" cy="5452759"/>
            <a:chOff x="6096000" y="776762"/>
            <a:chExt cx="7956013" cy="54527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319C4A-4BDE-4BAA-881F-BD84EFA5B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776762"/>
              <a:ext cx="7956013" cy="545275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6D3ECC3-A19B-4590-ABD5-25035270F84C}"/>
                </a:ext>
              </a:extLst>
            </p:cNvPr>
            <p:cNvSpPr txBox="1"/>
            <p:nvPr/>
          </p:nvSpPr>
          <p:spPr>
            <a:xfrm>
              <a:off x="7334543" y="1327324"/>
              <a:ext cx="31239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i="1" dirty="0"/>
                <a:t>Q</a:t>
              </a:r>
              <a:r>
                <a:rPr lang="en-GB" sz="2000" dirty="0"/>
                <a:t> is 16.575 x 10</a:t>
              </a:r>
              <a:r>
                <a:rPr lang="en-GB" sz="2000" baseline="30000" dirty="0"/>
                <a:t>6</a:t>
              </a:r>
              <a:r>
                <a:rPr lang="en-GB" sz="2000" dirty="0"/>
                <a:t> at 16.5 </a:t>
              </a:r>
              <a:r>
                <a:rPr lang="en-GB" sz="2000" dirty="0" err="1"/>
                <a:t>mK</a:t>
              </a:r>
              <a:endParaRPr lang="en-GB" sz="2000" dirty="0"/>
            </a:p>
            <a:p>
              <a:pPr algn="ctr"/>
              <a:r>
                <a:rPr lang="en-GB" sz="2000" i="1" dirty="0"/>
                <a:t>f</a:t>
              </a:r>
              <a:r>
                <a:rPr lang="en-GB" sz="2000" baseline="-25000" dirty="0"/>
                <a:t>0</a:t>
              </a:r>
              <a:r>
                <a:rPr lang="en-GB" sz="2000" dirty="0"/>
                <a:t> = 2.512100429 GHz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51A45C-0ECC-41D8-A715-D9F04E381482}"/>
                  </a:ext>
                </a:extLst>
              </p:cNvPr>
              <p:cNvSpPr txBox="1"/>
              <p:nvPr/>
            </p:nvSpPr>
            <p:spPr>
              <a:xfrm>
                <a:off x="8856157" y="1257300"/>
                <a:ext cx="1682575" cy="756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51A45C-0ECC-41D8-A715-D9F04E381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157" y="1257300"/>
                <a:ext cx="1682575" cy="7562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67E6F1-F021-4AAA-9B83-5C9BC3E9A4A8}"/>
                  </a:ext>
                </a:extLst>
              </p:cNvPr>
              <p:cNvSpPr txBox="1"/>
              <p:nvPr/>
            </p:nvSpPr>
            <p:spPr>
              <a:xfrm>
                <a:off x="8800993" y="2467120"/>
                <a:ext cx="2377254" cy="756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BCS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TLS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67E6F1-F021-4AAA-9B83-5C9BC3E9A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993" y="2467120"/>
                <a:ext cx="2377254" cy="7568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EAF59-008E-49CD-ACA2-9F79CD991EBF}"/>
                  </a:ext>
                </a:extLst>
              </p:cNvPr>
              <p:cNvSpPr txBox="1"/>
              <p:nvPr/>
            </p:nvSpPr>
            <p:spPr>
              <a:xfrm>
                <a:off x="8804803" y="3705370"/>
                <a:ext cx="2421240" cy="7641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TLS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EAF59-008E-49CD-ACA2-9F79CD991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4803" y="3705370"/>
                <a:ext cx="2421240" cy="7641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62BB7F-8A1C-407B-AADE-C6B0721443DB}"/>
                  </a:ext>
                </a:extLst>
              </p:cNvPr>
              <p:cNvSpPr txBox="1"/>
              <p:nvPr/>
            </p:nvSpPr>
            <p:spPr>
              <a:xfrm>
                <a:off x="8804803" y="5214130"/>
                <a:ext cx="3226461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BCS</m:t>
                              </m:r>
                            </m:sub>
                          </m:sSub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d>
                                <m:dPr>
                                  <m:ctrlPr>
                                    <a:rPr lang="el-G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62BB7F-8A1C-407B-AADE-C6B0721443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4803" y="5214130"/>
                <a:ext cx="3226461" cy="8298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5730C56-0B53-4E1C-A40B-B29C97876E86}"/>
              </a:ext>
            </a:extLst>
          </p:cNvPr>
          <p:cNvSpPr txBox="1"/>
          <p:nvPr/>
        </p:nvSpPr>
        <p:spPr>
          <a:xfrm>
            <a:off x="10015423" y="4579216"/>
            <a:ext cx="1889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WA Phillips (1987)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4BD96C-38D9-4EB3-A542-AE0043B12A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5879" y="2414318"/>
            <a:ext cx="4770091" cy="31119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0696B8-5DE8-466B-8B81-063B229E2BF2}"/>
              </a:ext>
            </a:extLst>
          </p:cNvPr>
          <p:cNvSpPr txBox="1"/>
          <p:nvPr/>
        </p:nvSpPr>
        <p:spPr>
          <a:xfrm rot="16200000">
            <a:off x="1088500" y="3016575"/>
            <a:ext cx="79989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</a:rPr>
              <a:t>(arb. units)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610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C90F4E0-9F6B-4AB1-BA72-0FA8F4BC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112" y="177527"/>
            <a:ext cx="3863068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  <a:sym typeface="Symbol" panose="05050102010706020507" pitchFamily="18" charset="2"/>
              </a:rPr>
              <a:t></a:t>
            </a:r>
            <a:r>
              <a:rPr lang="en-GB" i="1" dirty="0">
                <a:latin typeface="+mn-lt"/>
                <a:sym typeface="Symbol" panose="05050102010706020507" pitchFamily="18" charset="2"/>
              </a:rPr>
              <a:t>f</a:t>
            </a:r>
            <a:r>
              <a:rPr lang="en-GB" dirty="0">
                <a:latin typeface="+mn-lt"/>
                <a:sym typeface="Symbol" panose="05050102010706020507" pitchFamily="18" charset="2"/>
              </a:rPr>
              <a:t> vs </a:t>
            </a:r>
            <a:r>
              <a:rPr lang="en-GB" i="1" dirty="0">
                <a:latin typeface="+mn-lt"/>
                <a:sym typeface="Symbol" panose="05050102010706020507" pitchFamily="18" charset="2"/>
              </a:rPr>
              <a:t>T</a:t>
            </a:r>
            <a:endParaRPr lang="en-GB" sz="1300" i="1" dirty="0">
              <a:latin typeface="+mn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53CE01-1708-4250-9059-B8B254E172ED}"/>
              </a:ext>
            </a:extLst>
          </p:cNvPr>
          <p:cNvGrpSpPr/>
          <p:nvPr/>
        </p:nvGrpSpPr>
        <p:grpSpPr>
          <a:xfrm>
            <a:off x="7348" y="1165382"/>
            <a:ext cx="8049162" cy="5452758"/>
            <a:chOff x="7348" y="1165382"/>
            <a:chExt cx="8049162" cy="54527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BA634B7-6280-4AC1-8E09-56BFAC0B6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48" y="1165382"/>
              <a:ext cx="8049162" cy="5452758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69C1CC09-D982-4C51-8BAB-A98424A3A8CC}"/>
                </a:ext>
              </a:extLst>
            </p:cNvPr>
            <p:cNvCxnSpPr/>
            <p:nvPr/>
          </p:nvCxnSpPr>
          <p:spPr>
            <a:xfrm>
              <a:off x="5349240" y="1588770"/>
              <a:ext cx="0" cy="3943350"/>
            </a:xfrm>
            <a:prstGeom prst="straightConnector1">
              <a:avLst/>
            </a:prstGeom>
            <a:ln w="19050"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BB81E16-802E-4B56-A3B0-713C1C848FF2}"/>
                </a:ext>
              </a:extLst>
            </p:cNvPr>
            <p:cNvSpPr txBox="1"/>
            <p:nvPr/>
          </p:nvSpPr>
          <p:spPr>
            <a:xfrm>
              <a:off x="5459838" y="3098066"/>
              <a:ext cx="23582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Symbol" panose="05050102010706020507" pitchFamily="18" charset="2"/>
                <a:buChar char="~"/>
              </a:pPr>
              <a:r>
                <a:rPr lang="en-GB" sz="2400" dirty="0"/>
                <a:t>37 kHz shift</a:t>
              </a:r>
            </a:p>
            <a:p>
              <a:r>
                <a:rPr lang="en-GB" sz="2400" dirty="0"/>
                <a:t>which is 0.0015%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D7EB0D-6D4A-4F65-A002-E3EBFF7EEC05}"/>
                  </a:ext>
                </a:extLst>
              </p:cNvPr>
              <p:cNvSpPr txBox="1"/>
              <p:nvPr/>
            </p:nvSpPr>
            <p:spPr>
              <a:xfrm>
                <a:off x="8780738" y="1257300"/>
                <a:ext cx="1843262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D7EB0D-6D4A-4F65-A002-E3EBFF7EEC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738" y="1257300"/>
                <a:ext cx="1843262" cy="6890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1EBEF4-FA4A-450B-8013-F1A2C9338794}"/>
                  </a:ext>
                </a:extLst>
              </p:cNvPr>
              <p:cNvSpPr txBox="1"/>
              <p:nvPr/>
            </p:nvSpPr>
            <p:spPr>
              <a:xfrm>
                <a:off x="8355321" y="2108203"/>
                <a:ext cx="363163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d>
                            <m:dPr>
                              <m:ctrlPr>
                                <a:rPr lang="el-G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  <m:func>
                        <m:func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d>
                                    <m:dPr>
                                      <m:ctrlPr>
                                        <a:rPr lang="el-G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1EBEF4-FA4A-450B-8013-F1A2C9338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5321" y="2108203"/>
                <a:ext cx="3631635" cy="8298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D2E0AAD-94AE-47AE-BAB9-005058D35682}"/>
                  </a:ext>
                </a:extLst>
              </p:cNvPr>
              <p:cNvSpPr txBox="1"/>
              <p:nvPr/>
            </p:nvSpPr>
            <p:spPr>
              <a:xfrm>
                <a:off x="8784548" y="3352800"/>
                <a:ext cx="97783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D2E0AAD-94AE-47AE-BAB9-005058D35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548" y="3352800"/>
                <a:ext cx="977832" cy="369332"/>
              </a:xfrm>
              <a:prstGeom prst="rect">
                <a:avLst/>
              </a:prstGeom>
              <a:blipFill>
                <a:blip r:embed="rId5"/>
                <a:stretch>
                  <a:fillRect l="-6875" r="-625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C8899-2BA2-40D3-AD0C-A3F5D1AC40FE}"/>
                  </a:ext>
                </a:extLst>
              </p:cNvPr>
              <p:cNvSpPr txBox="1"/>
              <p:nvPr/>
            </p:nvSpPr>
            <p:spPr>
              <a:xfrm>
                <a:off x="8780738" y="3891761"/>
                <a:ext cx="1598643" cy="753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d>
                            <m:dPr>
                              <m:ctrlPr>
                                <a:rPr lang="el-G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C8899-2BA2-40D3-AD0C-A3F5D1AC4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738" y="3891761"/>
                <a:ext cx="1598643" cy="7534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21413E-4036-4855-A891-8314251E2C27}"/>
                  </a:ext>
                </a:extLst>
              </p:cNvPr>
              <p:cNvSpPr txBox="1"/>
              <p:nvPr/>
            </p:nvSpPr>
            <p:spPr>
              <a:xfrm>
                <a:off x="8799788" y="4991100"/>
                <a:ext cx="88703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21413E-4036-4855-A891-8314251E2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9788" y="4991100"/>
                <a:ext cx="887038" cy="369332"/>
              </a:xfrm>
              <a:prstGeom prst="rect">
                <a:avLst/>
              </a:prstGeom>
              <a:blipFill>
                <a:blip r:embed="rId7"/>
                <a:stretch>
                  <a:fillRect l="-8276" r="-69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5D92B9-C55A-4835-B58C-EB22B4862B3A}"/>
                  </a:ext>
                </a:extLst>
              </p:cNvPr>
              <p:cNvSpPr txBox="1"/>
              <p:nvPr/>
            </p:nvSpPr>
            <p:spPr>
              <a:xfrm>
                <a:off x="8780738" y="5360432"/>
                <a:ext cx="2607573" cy="9734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5D92B9-C55A-4835-B58C-EB22B4862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738" y="5360432"/>
                <a:ext cx="2607573" cy="97340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061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C90F4E0-9F6B-4AB1-BA72-0FA8F4BC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662" y="166097"/>
            <a:ext cx="3851638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Summary</a:t>
            </a:r>
            <a:endParaRPr lang="en-GB" sz="13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D25025-D3E4-4368-AD0A-446AD394CBB4}"/>
                  </a:ext>
                </a:extLst>
              </p:cNvPr>
              <p:cNvSpPr txBox="1"/>
              <p:nvPr/>
            </p:nvSpPr>
            <p:spPr>
              <a:xfrm>
                <a:off x="877375" y="1728177"/>
                <a:ext cx="9741095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r>
                  <a:rPr lang="en-GB" sz="2400" dirty="0"/>
                  <a:t>Al cavity characterised in a wide temperature range,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~20</m:t>
                    </m:r>
                  </m:oMath>
                </a14:m>
                <a:r>
                  <a:rPr lang="en-GB" sz="2400" dirty="0"/>
                  <a:t> million</a:t>
                </a:r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endParaRPr lang="en-GB" sz="2400" dirty="0"/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r>
                  <a:rPr lang="en-GB" sz="2400" dirty="0"/>
                  <a:t>Sharp changes of in </a:t>
                </a:r>
                <a:r>
                  <a:rPr lang="en-GB" sz="2400" i="1" dirty="0"/>
                  <a:t>Q</a:t>
                </a:r>
                <a:r>
                  <a:rPr lang="en-GB" sz="2400" dirty="0"/>
                  <a:t> and </a:t>
                </a:r>
                <a:r>
                  <a:rPr lang="en-GB" sz="2800" dirty="0">
                    <a:sym typeface="Symbol" panose="05050102010706020507" pitchFamily="18" charset="2"/>
                  </a:rPr>
                  <a:t></a:t>
                </a:r>
                <a:r>
                  <a:rPr lang="en-GB" sz="2400" baseline="-25000" dirty="0">
                    <a:sym typeface="Symbol" panose="05050102010706020507" pitchFamily="18" charset="2"/>
                  </a:rPr>
                  <a:t>0</a:t>
                </a:r>
                <a:r>
                  <a:rPr lang="en-GB" sz="2400" dirty="0">
                    <a:sym typeface="Symbol" panose="05050102010706020507" pitchFamily="18" charset="2"/>
                  </a:rPr>
                  <a:t> </a:t>
                </a:r>
                <a:r>
                  <a:rPr lang="en-GB" sz="2400" dirty="0"/>
                  <a:t>observed at about </a:t>
                </a:r>
                <a:r>
                  <a:rPr lang="en-GB" sz="2400" i="1" dirty="0"/>
                  <a:t>T</a:t>
                </a:r>
                <a:r>
                  <a:rPr lang="en-GB" sz="2400" baseline="-25000" dirty="0"/>
                  <a:t>c</a:t>
                </a:r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endParaRPr lang="en-GB" sz="2400" dirty="0"/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r>
                  <a:rPr lang="en-GB" sz="2400" i="1" dirty="0"/>
                  <a:t>Q</a:t>
                </a:r>
                <a:r>
                  <a:rPr lang="en-GB" sz="2400" dirty="0"/>
                  <a:t> vs </a:t>
                </a:r>
                <a:r>
                  <a:rPr lang="en-GB" sz="2400" i="1" dirty="0"/>
                  <a:t>T</a:t>
                </a:r>
                <a:r>
                  <a:rPr lang="en-GB" sz="2400" dirty="0"/>
                  <a:t> dependence dominated by BSC and TLS losses</a:t>
                </a:r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endParaRPr lang="en-GB" sz="2400" dirty="0"/>
              </a:p>
              <a:p>
                <a:pPr marL="342900" indent="-342900">
                  <a:buSzPct val="120000"/>
                  <a:buFont typeface="Wingdings" panose="05000000000000000000" pitchFamily="2" charset="2"/>
                  <a:buChar char="ü"/>
                </a:pPr>
                <a:r>
                  <a:rPr lang="en-GB" sz="2400" dirty="0"/>
                  <a:t>Frequency shift caused by changes of the total inductance of the cavity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D25025-D3E4-4368-AD0A-446AD394C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375" y="1728177"/>
                <a:ext cx="9741095" cy="2739211"/>
              </a:xfrm>
              <a:prstGeom prst="rect">
                <a:avLst/>
              </a:prstGeom>
              <a:blipFill>
                <a:blip r:embed="rId2"/>
                <a:stretch>
                  <a:fillRect l="-1189" t="-3556" b="-4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69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5C5E-A453-4732-ABDC-F17A8A48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10515600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Al cylindrical cavity drawing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186013-8E0F-4F9C-9411-AB6B09FDE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00" y="1151256"/>
            <a:ext cx="7191866" cy="4134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AD4C38-96E5-4F59-9660-5B6C4223A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093" y="1595841"/>
            <a:ext cx="4638907" cy="32450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10CB39-62EE-46E6-B35B-867BD2CB40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27" t="7447" r="15082" b="7627"/>
          <a:stretch/>
        </p:blipFill>
        <p:spPr>
          <a:xfrm>
            <a:off x="3269126" y="1059147"/>
            <a:ext cx="5653748" cy="45578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33D813-F0A2-48BA-ABC8-C0A8A3005D04}"/>
              </a:ext>
            </a:extLst>
          </p:cNvPr>
          <p:cNvSpPr txBox="1"/>
          <p:nvPr/>
        </p:nvSpPr>
        <p:spPr>
          <a:xfrm>
            <a:off x="421265" y="6145161"/>
            <a:ext cx="11464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Material: Al grade 6061   Chemical composition (%): </a:t>
            </a:r>
            <a:r>
              <a:rPr lang="en-GB" sz="2400" b="1" dirty="0"/>
              <a:t>Mg</a:t>
            </a:r>
            <a:r>
              <a:rPr lang="en-GB" sz="2400" dirty="0"/>
              <a:t> 0.8 – 1.2; </a:t>
            </a:r>
            <a:r>
              <a:rPr lang="en-GB" sz="2400" b="1" dirty="0"/>
              <a:t>Si</a:t>
            </a:r>
            <a:r>
              <a:rPr lang="en-GB" sz="2400" dirty="0"/>
              <a:t> 0.4 – 0.8; </a:t>
            </a:r>
            <a:r>
              <a:rPr lang="en-GB" sz="2400" b="1" dirty="0"/>
              <a:t>Cu</a:t>
            </a:r>
            <a:r>
              <a:rPr lang="en-GB" sz="2400" dirty="0"/>
              <a:t> 0.15 – 0.4</a:t>
            </a:r>
          </a:p>
        </p:txBody>
      </p:sp>
    </p:spTree>
    <p:extLst>
      <p:ext uri="{BB962C8B-B14F-4D97-AF65-F5344CB8AC3E}">
        <p14:creationId xmlns:p14="http://schemas.microsoft.com/office/powerpoint/2010/main" val="254372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5C5E-A453-4732-ABDC-F17A8A48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10515600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Al cylindrical cavity with HTS coating</a:t>
            </a:r>
          </a:p>
        </p:txBody>
      </p:sp>
      <p:pic>
        <p:nvPicPr>
          <p:cNvPr id="27" name="그림 13">
            <a:extLst>
              <a:ext uri="{FF2B5EF4-FFF2-40B4-BE49-F238E27FC236}">
                <a16:creationId xmlns:a16="http://schemas.microsoft.com/office/drawing/2014/main" id="{D6F46AB9-7E12-464A-B52B-D89897A84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430" y="1316840"/>
            <a:ext cx="3228402" cy="431568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E3EAFB94-224E-43F7-AD2E-9302281DE744}"/>
              </a:ext>
            </a:extLst>
          </p:cNvPr>
          <p:cNvGrpSpPr/>
          <p:nvPr/>
        </p:nvGrpSpPr>
        <p:grpSpPr>
          <a:xfrm>
            <a:off x="5775608" y="1079091"/>
            <a:ext cx="4556850" cy="4856205"/>
            <a:chOff x="3150395" y="1295400"/>
            <a:chExt cx="4556850" cy="485620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B0E00B-8D4C-4A42-94ED-CE8B7B4FE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0395" y="1295400"/>
              <a:ext cx="4556850" cy="485620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770A371-397F-4C22-8CD0-4039BE4FDEEB}"/>
                </a:ext>
              </a:extLst>
            </p:cNvPr>
            <p:cNvSpPr txBox="1"/>
            <p:nvPr/>
          </p:nvSpPr>
          <p:spPr>
            <a:xfrm>
              <a:off x="3492844" y="1533149"/>
              <a:ext cx="41848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800" b="0" i="0" u="none" strike="noStrike" baseline="0" dirty="0">
                  <a:latin typeface="Calibri" panose="020F0502020204030204" pitchFamily="34" charset="0"/>
                </a:rPr>
                <a:t>2.3 GHz, 1.6 L, </a:t>
              </a:r>
              <a:r>
                <a:rPr lang="en-GB" sz="1800" b="0" i="0" u="none" strike="noStrike" baseline="0" dirty="0" err="1">
                  <a:latin typeface="Calibri" panose="020F0502020204030204" pitchFamily="34" charset="0"/>
                </a:rPr>
                <a:t>EuBCO+APC</a:t>
              </a:r>
              <a:r>
                <a:rPr lang="en-GB" sz="1800" b="0" i="0" u="none" strike="noStrike" baseline="0" dirty="0">
                  <a:latin typeface="Calibri" panose="020F0502020204030204" pitchFamily="34" charset="0"/>
                </a:rPr>
                <a:t> Tapes (Fujikura)</a:t>
              </a:r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0660F37-D021-4CCE-8B7A-00645D8A947F}"/>
                </a:ext>
              </a:extLst>
            </p:cNvPr>
            <p:cNvSpPr txBox="1"/>
            <p:nvPr/>
          </p:nvSpPr>
          <p:spPr>
            <a:xfrm>
              <a:off x="3682313" y="3155777"/>
              <a:ext cx="8484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0" i="0" u="none" strike="noStrike" baseline="0" dirty="0">
                  <a:latin typeface="Calibri" panose="020F0502020204030204" pitchFamily="34" charset="0"/>
                </a:rPr>
                <a:t>TM010</a:t>
              </a:r>
              <a:endParaRPr lang="en-GB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465C40-D823-40BF-9950-2CCCA237633D}"/>
                </a:ext>
              </a:extLst>
            </p:cNvPr>
            <p:cNvSpPr txBox="1"/>
            <p:nvPr/>
          </p:nvSpPr>
          <p:spPr>
            <a:xfrm>
              <a:off x="3677322" y="4301979"/>
              <a:ext cx="8484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0" i="0" u="none" strike="noStrike" baseline="0" dirty="0">
                  <a:latin typeface="Calibri" panose="020F0502020204030204" pitchFamily="34" charset="0"/>
                </a:rPr>
                <a:t>TM011</a:t>
              </a:r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581688-0539-4A95-A181-B509EADA0736}"/>
                </a:ext>
              </a:extLst>
            </p:cNvPr>
            <p:cNvSpPr txBox="1"/>
            <p:nvPr/>
          </p:nvSpPr>
          <p:spPr>
            <a:xfrm>
              <a:off x="5669552" y="3244334"/>
              <a:ext cx="16921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i="1" u="none" strike="noStrike" baseline="0" dirty="0">
                  <a:latin typeface="Calibri" panose="020F0502020204030204" pitchFamily="34" charset="0"/>
                </a:rPr>
                <a:t>Q</a:t>
              </a:r>
              <a:r>
                <a:rPr lang="en-GB" sz="1800" b="1" i="0" u="none" strike="noStrike" baseline="0" dirty="0">
                  <a:latin typeface="Calibri" panose="020F0502020204030204" pitchFamily="34" charset="0"/>
                </a:rPr>
                <a:t> ~ 3.5e6 @ 8 T</a:t>
              </a:r>
              <a:endParaRPr lang="en-GB" b="1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8E18F94-A081-4CC3-BD86-DB6C6137715D}"/>
              </a:ext>
            </a:extLst>
          </p:cNvPr>
          <p:cNvSpPr txBox="1"/>
          <p:nvPr/>
        </p:nvSpPr>
        <p:spPr>
          <a:xfrm flipH="1">
            <a:off x="3640286" y="6074511"/>
            <a:ext cx="4270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Courtesy of </a:t>
            </a:r>
            <a:r>
              <a:rPr lang="en-GB" i="1" dirty="0" err="1"/>
              <a:t>Dahno</a:t>
            </a:r>
            <a:r>
              <a:rPr lang="en-GB" i="1" dirty="0"/>
              <a:t> </a:t>
            </a:r>
            <a:r>
              <a:rPr lang="en-GB" i="1" dirty="0" err="1"/>
              <a:t>Ahn</a:t>
            </a:r>
            <a:r>
              <a:rPr lang="en-GB" i="1" dirty="0"/>
              <a:t>, CAPP IBS, Korea </a:t>
            </a:r>
          </a:p>
        </p:txBody>
      </p:sp>
    </p:spTree>
    <p:extLst>
      <p:ext uri="{BB962C8B-B14F-4D97-AF65-F5344CB8AC3E}">
        <p14:creationId xmlns:p14="http://schemas.microsoft.com/office/powerpoint/2010/main" val="2378656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5C5E-A453-4732-ABDC-F17A8A48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154667"/>
            <a:ext cx="10515600" cy="6220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Cylindrical cavity resonant 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0E69D2D-34D5-4D43-BA06-EB3ED3DC2CB3}"/>
                  </a:ext>
                </a:extLst>
              </p:cNvPr>
              <p:cNvSpPr txBox="1"/>
              <p:nvPr/>
            </p:nvSpPr>
            <p:spPr>
              <a:xfrm>
                <a:off x="6635848" y="1252688"/>
                <a:ext cx="4293163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𝑚𝑛𝑝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𝑚𝑛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0E69D2D-34D5-4D43-BA06-EB3ED3DC2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848" y="1252688"/>
                <a:ext cx="4293163" cy="10911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2D96038-F3A2-4FA2-BC57-D4E1E5A33666}"/>
                  </a:ext>
                </a:extLst>
              </p:cNvPr>
              <p:cNvSpPr txBox="1"/>
              <p:nvPr/>
            </p:nvSpPr>
            <p:spPr>
              <a:xfrm>
                <a:off x="6637131" y="2505504"/>
                <a:ext cx="4386842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𝑚𝑛𝑝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  <m:sub>
                                          <m:r>
                                            <a:rPr lang="en-GB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𝑚𝑛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2D96038-F3A2-4FA2-BC57-D4E1E5A33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131" y="2505504"/>
                <a:ext cx="4386842" cy="10911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60AB5020-C471-4A96-AA45-3874A0234328}"/>
              </a:ext>
            </a:extLst>
          </p:cNvPr>
          <p:cNvSpPr txBox="1"/>
          <p:nvPr/>
        </p:nvSpPr>
        <p:spPr>
          <a:xfrm>
            <a:off x="3756233" y="1646248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Transverse Magnetic (TM)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EB244A-DA98-4D5B-AC32-6F950BE1F7B4}"/>
              </a:ext>
            </a:extLst>
          </p:cNvPr>
          <p:cNvSpPr txBox="1"/>
          <p:nvPr/>
        </p:nvSpPr>
        <p:spPr>
          <a:xfrm>
            <a:off x="3756233" y="2908558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Transverse Electric (TE)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9831502-4C3E-47D4-8FFF-C6214C1D72AB}"/>
                  </a:ext>
                </a:extLst>
              </p:cNvPr>
              <p:cNvSpPr txBox="1"/>
              <p:nvPr/>
            </p:nvSpPr>
            <p:spPr>
              <a:xfrm>
                <a:off x="1617900" y="4042004"/>
                <a:ext cx="897965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	</a:t>
                </a:r>
                <a:r>
                  <a:rPr lang="en-GB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</m:oMath>
                </a14:m>
                <a:r>
                  <a:rPr lang="en-GB" dirty="0"/>
                  <a:t> are the zeroes of the Bessel functions of the first and second kind</a:t>
                </a:r>
              </a:p>
              <a:p>
                <a:r>
                  <a:rPr lang="en-GB" dirty="0"/>
                  <a:t>	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dirty="0"/>
                  <a:t> is the relative permittivity of the cavity filling</a:t>
                </a:r>
              </a:p>
              <a:p>
                <a:r>
                  <a:rPr lang="en-GB" dirty="0"/>
                  <a:t>	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 is the relative permeability of the cavity filling</a:t>
                </a:r>
              </a:p>
              <a:p>
                <a:endParaRPr lang="en-GB" dirty="0"/>
              </a:p>
              <a:p>
                <a:r>
                  <a:rPr lang="en-GB" dirty="0"/>
                  <a:t>	Nodal indices:</a:t>
                </a:r>
              </a:p>
              <a:p>
                <a:r>
                  <a:rPr lang="en-GB" dirty="0"/>
                  <a:t>	</a:t>
                </a: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Symbol" panose="05050102010706020507" pitchFamily="18" charset="2"/>
                  </a:rPr>
                  <a:t></a:t>
                </a:r>
                <a:r>
                  <a:rPr lang="en-GB" dirty="0"/>
                  <a:t> the number of nodal diameters in the circular degree of freedom</a:t>
                </a:r>
              </a:p>
              <a:p>
                <a:r>
                  <a:rPr lang="en-GB" dirty="0"/>
                  <a:t>	</a:t>
                </a: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Symbol" panose="05050102010706020507" pitchFamily="18" charset="2"/>
                  </a:rPr>
                  <a:t></a:t>
                </a:r>
                <a:r>
                  <a:rPr lang="en-GB" dirty="0"/>
                  <a:t> the number of nodal circles in the circular degree of freedom</a:t>
                </a:r>
              </a:p>
              <a:p>
                <a:r>
                  <a:rPr lang="en-GB" dirty="0"/>
                  <a:t>	</a:t>
                </a: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Symbol" panose="05050102010706020507" pitchFamily="18" charset="2"/>
                  </a:rPr>
                  <a:t></a:t>
                </a:r>
                <a:r>
                  <a:rPr lang="en-GB" dirty="0"/>
                  <a:t> the number of nodal planes along the length of the cavity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9831502-4C3E-47D4-8FFF-C6214C1D7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7900" y="4042004"/>
                <a:ext cx="8979656" cy="2308324"/>
              </a:xfrm>
              <a:prstGeom prst="rect">
                <a:avLst/>
              </a:prstGeom>
              <a:blipFill>
                <a:blip r:embed="rId4"/>
                <a:stretch>
                  <a:fillRect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8424A731-FBC1-4433-9CB9-0C1BB34A857B}"/>
              </a:ext>
            </a:extLst>
          </p:cNvPr>
          <p:cNvGrpSpPr/>
          <p:nvPr/>
        </p:nvGrpSpPr>
        <p:grpSpPr>
          <a:xfrm>
            <a:off x="1303393" y="1197760"/>
            <a:ext cx="1912815" cy="2510115"/>
            <a:chOff x="8991089" y="950421"/>
            <a:chExt cx="1912815" cy="2510115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10DB803-CDCE-4B90-9E08-0043D92CE1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48445" y="1342416"/>
              <a:ext cx="1" cy="175441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EDF6F42-2208-4123-A9E1-709934839E45}"/>
                </a:ext>
              </a:extLst>
            </p:cNvPr>
            <p:cNvSpPr txBox="1"/>
            <p:nvPr/>
          </p:nvSpPr>
          <p:spPr>
            <a:xfrm>
              <a:off x="10577184" y="1988790"/>
              <a:ext cx="326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L</a:t>
              </a:r>
            </a:p>
          </p:txBody>
        </p:sp>
        <p:sp>
          <p:nvSpPr>
            <p:cNvPr id="3" name="Flowchart: Magnetic Disk 2">
              <a:extLst>
                <a:ext uri="{FF2B5EF4-FFF2-40B4-BE49-F238E27FC236}">
                  <a16:creationId xmlns:a16="http://schemas.microsoft.com/office/drawing/2014/main" id="{EAD2FEC3-43AA-4BD5-BB96-F689A55C6E07}"/>
                </a:ext>
              </a:extLst>
            </p:cNvPr>
            <p:cNvSpPr/>
            <p:nvPr/>
          </p:nvSpPr>
          <p:spPr>
            <a:xfrm>
              <a:off x="8991089" y="981672"/>
              <a:ext cx="1298474" cy="2478864"/>
            </a:xfrm>
            <a:prstGeom prst="flowChartMagneticDisk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4FDF40B-FBA8-42D7-BB70-1F8050E702A7}"/>
                </a:ext>
              </a:extLst>
            </p:cNvPr>
            <p:cNvCxnSpPr>
              <a:cxnSpLocks/>
            </p:cNvCxnSpPr>
            <p:nvPr/>
          </p:nvCxnSpPr>
          <p:spPr>
            <a:xfrm>
              <a:off x="9640326" y="1351007"/>
              <a:ext cx="64923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D534B5-1C37-4D28-A0C3-A1871E14772D}"/>
                </a:ext>
              </a:extLst>
            </p:cNvPr>
            <p:cNvSpPr txBox="1"/>
            <p:nvPr/>
          </p:nvSpPr>
          <p:spPr>
            <a:xfrm>
              <a:off x="9751876" y="950421"/>
              <a:ext cx="326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17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19C1C0-1BD4-40DC-8557-772546E48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2" y="26852"/>
            <a:ext cx="4111088" cy="646332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+mn-lt"/>
              </a:rPr>
              <a:t>Resonant modes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C125E5-1C94-4C99-BDA3-EB44DEC55B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53" t="9696" b="2390"/>
          <a:stretch/>
        </p:blipFill>
        <p:spPr>
          <a:xfrm>
            <a:off x="3130412" y="1189703"/>
            <a:ext cx="3049876" cy="27720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959F17-1946-47ED-AF41-0B3990E3D1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96" t="11376" r="22906"/>
          <a:stretch/>
        </p:blipFill>
        <p:spPr>
          <a:xfrm>
            <a:off x="6538148" y="1265065"/>
            <a:ext cx="2266950" cy="2772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409695-8F22-4E4F-9EF9-B80CC31D35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850" t="9993" r="22652"/>
          <a:stretch/>
        </p:blipFill>
        <p:spPr>
          <a:xfrm>
            <a:off x="9162958" y="1265064"/>
            <a:ext cx="2232114" cy="2772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A3959C-7781-401C-92EB-4B964545E4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37" t="10240" r="21129" b="3792"/>
          <a:stretch/>
        </p:blipFill>
        <p:spPr>
          <a:xfrm>
            <a:off x="709771" y="3922528"/>
            <a:ext cx="2461074" cy="28617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168D86-A70E-4E5E-B7B6-A071E8473A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36" t="11053" r="24538" b="3757"/>
          <a:stretch/>
        </p:blipFill>
        <p:spPr>
          <a:xfrm>
            <a:off x="3081252" y="3922527"/>
            <a:ext cx="2358762" cy="28617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F068E0-D777-40BE-BF98-40E1C1B9FE1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36" t="10240" r="25622" b="3792"/>
          <a:stretch/>
        </p:blipFill>
        <p:spPr>
          <a:xfrm>
            <a:off x="6388722" y="3961853"/>
            <a:ext cx="2298078" cy="28617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C91CA1-84BA-4306-94BD-77EE3996D88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36" t="10239" r="24538" b="3788"/>
          <a:stretch/>
        </p:blipFill>
        <p:spPr>
          <a:xfrm>
            <a:off x="9104567" y="3961853"/>
            <a:ext cx="2337405" cy="28618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189433-CC66-4ABB-858D-FC4D85E76FA7}"/>
              </a:ext>
            </a:extLst>
          </p:cNvPr>
          <p:cNvSpPr txBox="1"/>
          <p:nvPr/>
        </p:nvSpPr>
        <p:spPr>
          <a:xfrm>
            <a:off x="3193674" y="778485"/>
            <a:ext cx="155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Fundamental Mode TM010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0234C4-4309-4498-AE9F-9F70EB5CCA55}"/>
              </a:ext>
            </a:extLst>
          </p:cNvPr>
          <p:cNvSpPr txBox="1"/>
          <p:nvPr/>
        </p:nvSpPr>
        <p:spPr>
          <a:xfrm>
            <a:off x="5752880" y="795690"/>
            <a:ext cx="155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Second Mode TM011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76A5DA-763F-4047-A004-7178F156688F}"/>
              </a:ext>
            </a:extLst>
          </p:cNvPr>
          <p:cNvSpPr txBox="1"/>
          <p:nvPr/>
        </p:nvSpPr>
        <p:spPr>
          <a:xfrm>
            <a:off x="8415896" y="784012"/>
            <a:ext cx="155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Third Mode TM012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DB2B42-EB5C-43B9-9EF2-8FAD4F76F25F}"/>
              </a:ext>
            </a:extLst>
          </p:cNvPr>
          <p:cNvSpPr txBox="1"/>
          <p:nvPr/>
        </p:nvSpPr>
        <p:spPr>
          <a:xfrm>
            <a:off x="2296599" y="3528581"/>
            <a:ext cx="155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4th and 5th Modes TM110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FBCB58-DFF5-4A94-8E6D-AAFB2D25CED3}"/>
              </a:ext>
            </a:extLst>
          </p:cNvPr>
          <p:cNvSpPr txBox="1"/>
          <p:nvPr/>
        </p:nvSpPr>
        <p:spPr>
          <a:xfrm>
            <a:off x="8254550" y="3645547"/>
            <a:ext cx="1552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6th and 7th Modes TM111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BD81B3-E07E-4102-ABD8-8AF187A20B2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629" t="11603" r="24946" b="3656"/>
          <a:stretch/>
        </p:blipFill>
        <p:spPr>
          <a:xfrm>
            <a:off x="229624" y="1101650"/>
            <a:ext cx="2246239" cy="27459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2148A75-2C51-476B-8218-2A8F1303C9F2}"/>
              </a:ext>
            </a:extLst>
          </p:cNvPr>
          <p:cNvSpPr txBox="1"/>
          <p:nvPr/>
        </p:nvSpPr>
        <p:spPr>
          <a:xfrm>
            <a:off x="583204" y="783405"/>
            <a:ext cx="1552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Mode TE111</a:t>
            </a:r>
          </a:p>
        </p:txBody>
      </p:sp>
    </p:spTree>
    <p:extLst>
      <p:ext uri="{BB962C8B-B14F-4D97-AF65-F5344CB8AC3E}">
        <p14:creationId xmlns:p14="http://schemas.microsoft.com/office/powerpoint/2010/main" val="417510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19C1C0-1BD4-40DC-8557-772546E48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751" y="154667"/>
            <a:ext cx="11508105" cy="948417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Equilibration time of superconducting aluminium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C22EBD-843D-48F9-AE47-DAA397D8D2DA}"/>
                  </a:ext>
                </a:extLst>
              </p:cNvPr>
              <p:cNvSpPr txBox="1"/>
              <p:nvPr/>
            </p:nvSpPr>
            <p:spPr>
              <a:xfrm>
                <a:off x="3726594" y="1292119"/>
                <a:ext cx="1747914" cy="10715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C22EBD-843D-48F9-AE47-DAA397D8D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6594" y="1292119"/>
                <a:ext cx="1747914" cy="10715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759FE1-7E09-4077-A146-25AD2AB294B6}"/>
                  </a:ext>
                </a:extLst>
              </p:cNvPr>
              <p:cNvSpPr txBox="1"/>
              <p:nvPr/>
            </p:nvSpPr>
            <p:spPr>
              <a:xfrm>
                <a:off x="1673460" y="4219112"/>
                <a:ext cx="3360656" cy="2052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Assume </a:t>
                </a:r>
                <a:r>
                  <a:rPr lang="en-GB" i="1" dirty="0"/>
                  <a:t>L</a:t>
                </a:r>
                <a:r>
                  <a:rPr lang="en-GB" dirty="0"/>
                  <a:t> = 10</a:t>
                </a:r>
                <a:r>
                  <a:rPr lang="en-GB" baseline="30000" dirty="0"/>
                  <a:t>-1</a:t>
                </a:r>
                <a:r>
                  <a:rPr lang="en-GB" dirty="0"/>
                  <a:t> m</a:t>
                </a:r>
              </a:p>
              <a:p>
                <a:endParaRPr lang="en-GB" dirty="0"/>
              </a:p>
              <a:p>
                <a:r>
                  <a:rPr lang="en-GB" dirty="0"/>
                  <a:t>Just at </a:t>
                </a:r>
                <a:r>
                  <a:rPr lang="en-GB" i="1" dirty="0"/>
                  <a:t>T</a:t>
                </a:r>
                <a:r>
                  <a:rPr lang="en-GB" dirty="0"/>
                  <a:t>c (</a:t>
                </a:r>
                <a:r>
                  <a:rPr lang="en-GB" dirty="0" err="1"/>
                  <a:t>Pobell’s</a:t>
                </a:r>
                <a:r>
                  <a:rPr lang="en-GB" dirty="0"/>
                  <a:t> book)</a:t>
                </a:r>
              </a:p>
              <a:p>
                <a:r>
                  <a:rPr lang="en-GB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= 2 x 10</a:t>
                </a:r>
                <a:r>
                  <a:rPr lang="en-GB" baseline="30000" dirty="0"/>
                  <a:t>-1 </a:t>
                </a:r>
                <a:r>
                  <a:rPr lang="en-GB" dirty="0"/>
                  <a:t>J/kg K</a:t>
                </a:r>
                <a:endParaRPr lang="en-GB" baseline="30000" dirty="0"/>
              </a:p>
              <a:p>
                <a:r>
                  <a:rPr lang="en-GB" baseline="30000" dirty="0"/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dirty="0"/>
                  <a:t> = 5 x 10</a:t>
                </a:r>
                <a:r>
                  <a:rPr lang="en-GB" baseline="30000" dirty="0"/>
                  <a:t>2</a:t>
                </a:r>
                <a:r>
                  <a:rPr lang="en-GB" dirty="0"/>
                  <a:t> W/Km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= 2700 kgm</a:t>
                </a:r>
                <a:r>
                  <a:rPr lang="en-GB" baseline="30000" dirty="0"/>
                  <a:t>-3</a:t>
                </a:r>
              </a:p>
              <a:p>
                <a:r>
                  <a:rPr lang="en-GB" dirty="0"/>
                  <a:t> →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~</a:t>
                </a:r>
                <a:r>
                  <a:rPr lang="en-GB" dirty="0"/>
                  <a:t> 10</a:t>
                </a:r>
                <a:r>
                  <a:rPr lang="en-GB" baseline="30000" dirty="0"/>
                  <a:t>-2</a:t>
                </a:r>
                <a:r>
                  <a:rPr lang="en-GB" dirty="0"/>
                  <a:t> 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4759FE1-7E09-4077-A146-25AD2AB29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460" y="4219112"/>
                <a:ext cx="3360656" cy="2052741"/>
              </a:xfrm>
              <a:prstGeom prst="rect">
                <a:avLst/>
              </a:prstGeom>
              <a:blipFill>
                <a:blip r:embed="rId3"/>
                <a:stretch>
                  <a:fillRect l="-1633" t="-1484" b="-38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3102BA-4A43-3454-BB15-48455444DD4F}"/>
                  </a:ext>
                </a:extLst>
              </p:cNvPr>
              <p:cNvSpPr txBox="1"/>
              <p:nvPr/>
            </p:nvSpPr>
            <p:spPr>
              <a:xfrm>
                <a:off x="910863" y="3275966"/>
                <a:ext cx="7761188" cy="5241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solution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to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above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differential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equation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has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term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where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TW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3102BA-4A43-3454-BB15-48455444D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863" y="3275966"/>
                <a:ext cx="7761188" cy="524182"/>
              </a:xfrm>
              <a:prstGeom prst="rect">
                <a:avLst/>
              </a:prstGeom>
              <a:blipFill>
                <a:blip r:embed="rId4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6E9C486-9D70-4AF5-BB9F-AF162E488F47}"/>
                  </a:ext>
                </a:extLst>
              </p:cNvPr>
              <p:cNvSpPr/>
              <p:nvPr/>
            </p:nvSpPr>
            <p:spPr>
              <a:xfrm>
                <a:off x="5948516" y="4773109"/>
                <a:ext cx="3952567" cy="14987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Plausible combination at 100 </a:t>
                </a:r>
                <a:r>
                  <a:rPr lang="en-GB" dirty="0" err="1"/>
                  <a:t>mK</a:t>
                </a:r>
                <a:endParaRPr lang="en-GB" dirty="0"/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= 10</a:t>
                </a:r>
                <a:r>
                  <a:rPr lang="en-GB" baseline="30000" dirty="0"/>
                  <a:t>-6 </a:t>
                </a:r>
                <a:r>
                  <a:rPr lang="en-GB" dirty="0"/>
                  <a:t>J/kg K (</a:t>
                </a:r>
                <a:r>
                  <a:rPr lang="en-GB" dirty="0" err="1"/>
                  <a:t>Sahling</a:t>
                </a:r>
                <a:r>
                  <a:rPr lang="en-GB" dirty="0"/>
                  <a:t>, </a:t>
                </a:r>
                <a:r>
                  <a:rPr lang="en-GB" dirty="0" err="1"/>
                  <a:t>Abens</a:t>
                </a:r>
                <a:r>
                  <a:rPr lang="en-GB" dirty="0"/>
                  <a:t> 2001)</a:t>
                </a:r>
                <a:endParaRPr lang="en-GB" baseline="30000" dirty="0"/>
              </a:p>
              <a:p>
                <a:r>
                  <a:rPr lang="en-GB" baseline="30000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dirty="0"/>
                  <a:t> = 10</a:t>
                </a:r>
                <a:r>
                  <a:rPr lang="en-GB" baseline="30000" dirty="0"/>
                  <a:t>-3</a:t>
                </a:r>
                <a:r>
                  <a:rPr lang="en-GB" dirty="0"/>
                  <a:t> W/Km (</a:t>
                </a:r>
                <a:r>
                  <a:rPr lang="en-GB" dirty="0" err="1"/>
                  <a:t>Pobell’s</a:t>
                </a:r>
                <a:r>
                  <a:rPr lang="en-GB" dirty="0"/>
                  <a:t> book)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= 2700 kgm</a:t>
                </a:r>
                <a:r>
                  <a:rPr lang="en-GB" baseline="30000" dirty="0"/>
                  <a:t>-3</a:t>
                </a:r>
              </a:p>
              <a:p>
                <a:r>
                  <a:rPr lang="en-GB" dirty="0"/>
                  <a:t> →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~ </a:t>
                </a:r>
                <a:r>
                  <a:rPr lang="en-GB" dirty="0"/>
                  <a:t>3 x 10</a:t>
                </a:r>
                <a:r>
                  <a:rPr lang="en-GB" baseline="30000" dirty="0"/>
                  <a:t>-2</a:t>
                </a:r>
                <a:r>
                  <a:rPr lang="en-GB" dirty="0"/>
                  <a:t> s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6E9C486-9D70-4AF5-BB9F-AF162E488F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516" y="4773109"/>
                <a:ext cx="3952567" cy="1498744"/>
              </a:xfrm>
              <a:prstGeom prst="rect">
                <a:avLst/>
              </a:prstGeom>
              <a:blipFill>
                <a:blip r:embed="rId5"/>
                <a:stretch>
                  <a:fillRect l="-1389" t="-2439" b="-5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19E52D-0791-409E-9136-BCCBC3E66E64}"/>
              </a:ext>
            </a:extLst>
          </p:cNvPr>
          <p:cNvCxnSpPr/>
          <p:nvPr/>
        </p:nvCxnSpPr>
        <p:spPr>
          <a:xfrm>
            <a:off x="2035277" y="6271853"/>
            <a:ext cx="94389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AFD62C-D5A9-492A-8939-2879437348FB}"/>
              </a:ext>
            </a:extLst>
          </p:cNvPr>
          <p:cNvCxnSpPr>
            <a:cxnSpLocks/>
          </p:cNvCxnSpPr>
          <p:nvPr/>
        </p:nvCxnSpPr>
        <p:spPr>
          <a:xfrm flipV="1">
            <a:off x="6375872" y="6271853"/>
            <a:ext cx="1155638" cy="378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90B2757-EE09-4506-A9A0-5059647B53D8}"/>
              </a:ext>
            </a:extLst>
          </p:cNvPr>
          <p:cNvSpPr/>
          <p:nvPr/>
        </p:nvSpPr>
        <p:spPr>
          <a:xfrm>
            <a:off x="896653" y="1441695"/>
            <a:ext cx="2552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The heat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13B3ED0-98B5-4360-A0B2-5A8CD7862777}"/>
                  </a:ext>
                </a:extLst>
              </p:cNvPr>
              <p:cNvSpPr/>
              <p:nvPr/>
            </p:nvSpPr>
            <p:spPr>
              <a:xfrm>
                <a:off x="6161156" y="1421319"/>
                <a:ext cx="4624831" cy="14963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is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thermal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diffusivity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coefficient</m:t>
                      </m:r>
                    </m:oMath>
                  </m:oMathPara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is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thermal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conductivity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is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mass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density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specific</m:t>
                    </m:r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heat</m:t>
                    </m:r>
                  </m:oMath>
                </a14:m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capacity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13B3ED0-98B5-4360-A0B2-5A8CD78627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156" y="1421319"/>
                <a:ext cx="4624831" cy="1496372"/>
              </a:xfrm>
              <a:prstGeom prst="rect">
                <a:avLst/>
              </a:prstGeom>
              <a:blipFill>
                <a:blip r:embed="rId6"/>
                <a:stretch>
                  <a:fillRect b="-32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8109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5C36401-38F9-4B80-B74F-D0FB1E599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68" y="165522"/>
            <a:ext cx="3936375" cy="622095"/>
          </a:xfrm>
        </p:spPr>
        <p:txBody>
          <a:bodyPr>
            <a:noAutofit/>
          </a:bodyPr>
          <a:lstStyle/>
          <a:p>
            <a:r>
              <a:rPr lang="en-GB" sz="4000" dirty="0">
                <a:latin typeface="+mn-lt"/>
              </a:rPr>
              <a:t>Cavity holders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1C8F8-D535-451F-B116-79F38B4278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291" y="917439"/>
            <a:ext cx="4728308" cy="4275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91C47E-AE49-4423-B4AF-82CF13FE2A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8217" y="917439"/>
            <a:ext cx="4802159" cy="42750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B113A12-6A61-47D2-87D1-B9A445B079BC}"/>
              </a:ext>
            </a:extLst>
          </p:cNvPr>
          <p:cNvSpPr txBox="1"/>
          <p:nvPr/>
        </p:nvSpPr>
        <p:spPr>
          <a:xfrm>
            <a:off x="1193291" y="5322277"/>
            <a:ext cx="9557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Eight 1 cm thick clamps consisting of two brackets each</a:t>
            </a:r>
          </a:p>
          <a:p>
            <a:r>
              <a:rPr lang="en-GB" dirty="0"/>
              <a:t>1 mm gap in between the top and bottom brackets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745C63-EDB7-4085-98D7-9D96C597163A}"/>
              </a:ext>
            </a:extLst>
          </p:cNvPr>
          <p:cNvSpPr txBox="1"/>
          <p:nvPr/>
        </p:nvSpPr>
        <p:spPr>
          <a:xfrm>
            <a:off x="6950343" y="2810662"/>
            <a:ext cx="12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121.5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899516-91EB-4F15-B863-F3E1FF883140}"/>
              </a:ext>
            </a:extLst>
          </p:cNvPr>
          <p:cNvSpPr txBox="1"/>
          <p:nvPr/>
        </p:nvSpPr>
        <p:spPr>
          <a:xfrm>
            <a:off x="8585515" y="2685615"/>
            <a:ext cx="12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101.5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9524C0-DF2F-4897-86BD-AC4CA39FC63B}"/>
              </a:ext>
            </a:extLst>
          </p:cNvPr>
          <p:cNvSpPr txBox="1"/>
          <p:nvPr/>
        </p:nvSpPr>
        <p:spPr>
          <a:xfrm>
            <a:off x="7401484" y="1380391"/>
            <a:ext cx="12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30 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DA69D-48DD-414A-B56B-65DDB93BC1EE}"/>
              </a:ext>
            </a:extLst>
          </p:cNvPr>
          <p:cNvSpPr txBox="1"/>
          <p:nvPr/>
        </p:nvSpPr>
        <p:spPr>
          <a:xfrm>
            <a:off x="10596588" y="2908490"/>
            <a:ext cx="1266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 mm</a:t>
            </a:r>
          </a:p>
        </p:txBody>
      </p:sp>
    </p:spTree>
    <p:extLst>
      <p:ext uri="{BB962C8B-B14F-4D97-AF65-F5344CB8AC3E}">
        <p14:creationId xmlns:p14="http://schemas.microsoft.com/office/powerpoint/2010/main" val="134746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78FED6-244F-4C39-8068-CE7C7C5C0F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9354" y="193431"/>
            <a:ext cx="5068742" cy="33000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04C4BE-1695-4F41-8B91-27DF5AE229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9736" y="193431"/>
            <a:ext cx="3511587" cy="33000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971BF7-199B-4E3A-8B89-7B09443FE2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6953" y="3610707"/>
            <a:ext cx="5064370" cy="31577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D0EA92-37D8-4A2B-B111-AE2C8C64858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4862" y="3610707"/>
            <a:ext cx="4691628" cy="315774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F224403-D372-4F43-B4DF-5C2546A75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44" y="81934"/>
            <a:ext cx="3175510" cy="2043852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latin typeface="+mn-lt"/>
              </a:rPr>
              <a:t>Al cavity attached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to the MXC plate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4A9F21-073B-4E63-B419-EECB7ED2CFDA}"/>
              </a:ext>
            </a:extLst>
          </p:cNvPr>
          <p:cNvSpPr txBox="1"/>
          <p:nvPr/>
        </p:nvSpPr>
        <p:spPr>
          <a:xfrm>
            <a:off x="4158983" y="5236308"/>
            <a:ext cx="103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Power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A41D88-5E9F-46B7-893A-5EF828367323}"/>
              </a:ext>
            </a:extLst>
          </p:cNvPr>
          <p:cNvSpPr txBox="1"/>
          <p:nvPr/>
        </p:nvSpPr>
        <p:spPr>
          <a:xfrm>
            <a:off x="2680977" y="5533403"/>
            <a:ext cx="1296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Power Out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81F62D-3939-45FB-96A8-323A6800FF56}"/>
              </a:ext>
            </a:extLst>
          </p:cNvPr>
          <p:cNvSpPr txBox="1"/>
          <p:nvPr/>
        </p:nvSpPr>
        <p:spPr>
          <a:xfrm>
            <a:off x="3717414" y="2398215"/>
            <a:ext cx="103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RF Cavity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DCD61-771D-4682-AAED-153F364389D7}"/>
              </a:ext>
            </a:extLst>
          </p:cNvPr>
          <p:cNvSpPr txBox="1"/>
          <p:nvPr/>
        </p:nvSpPr>
        <p:spPr>
          <a:xfrm>
            <a:off x="5135905" y="2613241"/>
            <a:ext cx="163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Copper clamps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3A83A-5CBE-49FB-9B65-8D90A6C6095E}"/>
              </a:ext>
            </a:extLst>
          </p:cNvPr>
          <p:cNvSpPr txBox="1"/>
          <p:nvPr/>
        </p:nvSpPr>
        <p:spPr>
          <a:xfrm>
            <a:off x="9618464" y="2391300"/>
            <a:ext cx="1354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Brass screws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A53C1F-19F6-44D1-B98B-9AF53882A8DD}"/>
              </a:ext>
            </a:extLst>
          </p:cNvPr>
          <p:cNvSpPr txBox="1"/>
          <p:nvPr/>
        </p:nvSpPr>
        <p:spPr>
          <a:xfrm>
            <a:off x="5066996" y="105183"/>
            <a:ext cx="1323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MXC 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D5A9A0-75FC-42B7-8515-5D2E2D6CCC87}"/>
              </a:ext>
            </a:extLst>
          </p:cNvPr>
          <p:cNvSpPr txBox="1"/>
          <p:nvPr/>
        </p:nvSpPr>
        <p:spPr>
          <a:xfrm>
            <a:off x="9519138" y="6045200"/>
            <a:ext cx="1562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Copper cables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FF69E6-CD3F-4FE0-8786-5A5E2F6A5051}"/>
              </a:ext>
            </a:extLst>
          </p:cNvPr>
          <p:cNvSpPr txBox="1"/>
          <p:nvPr/>
        </p:nvSpPr>
        <p:spPr>
          <a:xfrm>
            <a:off x="224665" y="2716636"/>
            <a:ext cx="3033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measurements performed with minimal antenna insertion</a:t>
            </a:r>
          </a:p>
        </p:txBody>
      </p:sp>
    </p:spTree>
    <p:extLst>
      <p:ext uri="{BB962C8B-B14F-4D97-AF65-F5344CB8AC3E}">
        <p14:creationId xmlns:p14="http://schemas.microsoft.com/office/powerpoint/2010/main" val="2494949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4D0EA92-37D8-4A2B-B111-AE2C8C6485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4862" y="3610707"/>
            <a:ext cx="4691628" cy="315774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F224403-D372-4F43-B4DF-5C2546A75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44" y="81934"/>
            <a:ext cx="3175510" cy="2043852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latin typeface="+mn-lt"/>
              </a:rPr>
              <a:t>Al cavity attached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to the MXC plate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4A9F21-073B-4E63-B419-EECB7ED2CFDA}"/>
              </a:ext>
            </a:extLst>
          </p:cNvPr>
          <p:cNvSpPr txBox="1"/>
          <p:nvPr/>
        </p:nvSpPr>
        <p:spPr>
          <a:xfrm>
            <a:off x="4158983" y="5236308"/>
            <a:ext cx="103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Power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A41D88-5E9F-46B7-893A-5EF828367323}"/>
              </a:ext>
            </a:extLst>
          </p:cNvPr>
          <p:cNvSpPr txBox="1"/>
          <p:nvPr/>
        </p:nvSpPr>
        <p:spPr>
          <a:xfrm>
            <a:off x="2680977" y="5533403"/>
            <a:ext cx="1296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Power Out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6C0CE3-2232-4715-A4CD-95F9BEF19677}"/>
              </a:ext>
            </a:extLst>
          </p:cNvPr>
          <p:cNvSpPr txBox="1"/>
          <p:nvPr/>
        </p:nvSpPr>
        <p:spPr>
          <a:xfrm>
            <a:off x="8959929" y="1479455"/>
            <a:ext cx="18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plate to fix the coax lines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FF69E6-CD3F-4FE0-8786-5A5E2F6A5051}"/>
              </a:ext>
            </a:extLst>
          </p:cNvPr>
          <p:cNvSpPr txBox="1"/>
          <p:nvPr/>
        </p:nvSpPr>
        <p:spPr>
          <a:xfrm>
            <a:off x="224665" y="2716636"/>
            <a:ext cx="3033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measurements performed with the minimal antenna insertion</a:t>
            </a:r>
          </a:p>
        </p:txBody>
      </p:sp>
      <p:pic>
        <p:nvPicPr>
          <p:cNvPr id="1026" name="Picture 2" descr="Media">
            <a:extLst>
              <a:ext uri="{FF2B5EF4-FFF2-40B4-BE49-F238E27FC236}">
                <a16:creationId xmlns:a16="http://schemas.microsoft.com/office/drawing/2014/main" id="{9DF5A73F-88AC-4F6F-B34D-70207D0C78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5367" y="277973"/>
            <a:ext cx="5194562" cy="31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08D216-AA91-4DD9-967F-23C63AC487CC}"/>
              </a:ext>
            </a:extLst>
          </p:cNvPr>
          <p:cNvSpPr txBox="1"/>
          <p:nvPr/>
        </p:nvSpPr>
        <p:spPr>
          <a:xfrm>
            <a:off x="8959929" y="2327591"/>
            <a:ext cx="210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en-GB" dirty="0" err="1"/>
              <a:t>ollet</a:t>
            </a:r>
            <a:r>
              <a:rPr lang="en-GB" dirty="0"/>
              <a:t> mechanisms</a:t>
            </a:r>
          </a:p>
          <a:p>
            <a:r>
              <a:rPr lang="en-GB" dirty="0"/>
              <a:t>to hold the ends of coax lines</a:t>
            </a:r>
          </a:p>
        </p:txBody>
      </p:sp>
    </p:spTree>
    <p:extLst>
      <p:ext uri="{BB962C8B-B14F-4D97-AF65-F5344CB8AC3E}">
        <p14:creationId xmlns:p14="http://schemas.microsoft.com/office/powerpoint/2010/main" val="1896711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20716</TotalTime>
  <Words>869</Words>
  <Application>Microsoft Office PowerPoint</Application>
  <PresentationFormat>Widescreen</PresentationFormat>
  <Paragraphs>161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Characterisation of a 3D aluminium cavity for the QSHS experiments</vt:lpstr>
      <vt:lpstr>Al cylindrical cavity drawing</vt:lpstr>
      <vt:lpstr>Al cylindrical cavity with HTS coating</vt:lpstr>
      <vt:lpstr>Cylindrical cavity resonant modes</vt:lpstr>
      <vt:lpstr>Resonant modes</vt:lpstr>
      <vt:lpstr>Equilibration time of superconducting aluminium</vt:lpstr>
      <vt:lpstr>Cavity holders</vt:lpstr>
      <vt:lpstr>Al cavity attached to the MXC plate</vt:lpstr>
      <vt:lpstr>Al cavity attached to the MXC plate</vt:lpstr>
      <vt:lpstr>Wideband scan at room T</vt:lpstr>
      <vt:lpstr>Before and after pumping at room T</vt:lpstr>
      <vt:lpstr>Fundamental mode at different T</vt:lpstr>
      <vt:lpstr>Lowest three modes at base T</vt:lpstr>
      <vt:lpstr>Splitting of higher deg. modes</vt:lpstr>
      <vt:lpstr>Q vs T</vt:lpstr>
      <vt:lpstr>f vs 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QSHS Al Cylindrical Cavity</dc:title>
  <dc:creator>Esmenda, Joshoua</dc:creator>
  <cp:lastModifiedBy>Pashkin, Yuri</cp:lastModifiedBy>
  <cp:revision>240</cp:revision>
  <dcterms:created xsi:type="dcterms:W3CDTF">2023-05-25T12:10:24Z</dcterms:created>
  <dcterms:modified xsi:type="dcterms:W3CDTF">2024-03-21T08:50:01Z</dcterms:modified>
</cp:coreProperties>
</file>