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0" r:id="rId2"/>
    <p:sldMasterId id="2147483701" r:id="rId3"/>
    <p:sldMasterId id="2147483726" r:id="rId4"/>
    <p:sldMasterId id="2147483750" r:id="rId5"/>
  </p:sldMasterIdLst>
  <p:notesMasterIdLst>
    <p:notesMasterId r:id="rId40"/>
  </p:notesMasterIdLst>
  <p:sldIdLst>
    <p:sldId id="2419" r:id="rId6"/>
    <p:sldId id="2052" r:id="rId7"/>
    <p:sldId id="2448" r:id="rId8"/>
    <p:sldId id="2420" r:id="rId9"/>
    <p:sldId id="270" r:id="rId10"/>
    <p:sldId id="789" r:id="rId11"/>
    <p:sldId id="6095" r:id="rId12"/>
    <p:sldId id="787" r:id="rId13"/>
    <p:sldId id="259" r:id="rId14"/>
    <p:sldId id="2431" r:id="rId15"/>
    <p:sldId id="6104" r:id="rId16"/>
    <p:sldId id="786" r:id="rId17"/>
    <p:sldId id="263" r:id="rId18"/>
    <p:sldId id="784" r:id="rId19"/>
    <p:sldId id="6105" r:id="rId20"/>
    <p:sldId id="849" r:id="rId21"/>
    <p:sldId id="275" r:id="rId22"/>
    <p:sldId id="355" r:id="rId23"/>
    <p:sldId id="417" r:id="rId24"/>
    <p:sldId id="418" r:id="rId25"/>
    <p:sldId id="378" r:id="rId26"/>
    <p:sldId id="325" r:id="rId27"/>
    <p:sldId id="6099" r:id="rId28"/>
    <p:sldId id="6089" r:id="rId29"/>
    <p:sldId id="1689" r:id="rId30"/>
    <p:sldId id="6106" r:id="rId31"/>
    <p:sldId id="331" r:id="rId32"/>
    <p:sldId id="258" r:id="rId33"/>
    <p:sldId id="2100" r:id="rId34"/>
    <p:sldId id="2421" r:id="rId35"/>
    <p:sldId id="6081" r:id="rId36"/>
    <p:sldId id="777" r:id="rId37"/>
    <p:sldId id="812" r:id="rId38"/>
    <p:sldId id="313"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45"/>
    <p:restoredTop sz="96327"/>
  </p:normalViewPr>
  <p:slideViewPr>
    <p:cSldViewPr snapToGrid="0">
      <p:cViewPr varScale="1">
        <p:scale>
          <a:sx n="128" d="100"/>
          <a:sy n="128" d="100"/>
        </p:scale>
        <p:origin x="24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565794-849C-D248-8794-F54139B399A4}" type="datetimeFigureOut">
              <a:rPr lang="en-US" smtClean="0"/>
              <a:t>3/21/24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669183-8818-A849-A430-81C0FA405D06}" type="slidenum">
              <a:rPr lang="en-US" smtClean="0"/>
              <a:t>‹#›</a:t>
            </a:fld>
            <a:endParaRPr lang="en-US"/>
          </a:p>
        </p:txBody>
      </p:sp>
    </p:spTree>
    <p:extLst>
      <p:ext uri="{BB962C8B-B14F-4D97-AF65-F5344CB8AC3E}">
        <p14:creationId xmlns:p14="http://schemas.microsoft.com/office/powerpoint/2010/main" val="1417585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This example is from a single-investigator award. Please use the NQISRC template.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210A8A-16C0-4562-AD3A-B1BC2569C64A}" type="slidenum">
              <a:rPr kumimoji="0" lang="en-US" sz="1200" b="0" i="0" u="none" strike="noStrike" kern="1200" cap="none" spc="0" normalizeH="0" baseline="0" noProof="0" smtClean="0">
                <a:ln>
                  <a:noFill/>
                </a:ln>
                <a:solidFill>
                  <a:prstClr val="black"/>
                </a:solidFill>
                <a:effectLst/>
                <a:uLnTx/>
                <a:uFillTx/>
                <a:latin typeface="Calibri"/>
                <a:ea typeface="Geneva" charset="0"/>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Geneva" charset="0"/>
              <a:cs typeface="+mn-cs"/>
            </a:endParaRPr>
          </a:p>
        </p:txBody>
      </p:sp>
    </p:spTree>
    <p:extLst>
      <p:ext uri="{BB962C8B-B14F-4D97-AF65-F5344CB8AC3E}">
        <p14:creationId xmlns:p14="http://schemas.microsoft.com/office/powerpoint/2010/main" val="7732538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a:t>Fock states are quantum state of light which cannot be created in a linear system such as a cavity. However, if we rewrite the Hamiltonian again, we see that the cavity frequency is dependent on the state of the qubit. This non-linearity allows us to prepare the cavity in any quantum state.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r>
              <a:rPr lang="en-IN"/>
              <a:t>I used an optimal control package which was developed in our lab to solve an inversion problem. Given a Hamiltonian, it uses machine learning algorithm to generate a set of qubit and cavity control drives to perform a non-trivial state transfer. I used a 3D multimode cavity coupled to a transmon as shown in the image here for the experiment.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r>
              <a:rPr lang="en-IN"/>
              <a:t>Here is an example of such a state transfer from the ground state to n=1 Fock state. We can see the cavity’s wave function evolve from n=0 to n=1 in this movie.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endParaRPr lang="en-IN"/>
          </a:p>
          <a:p>
            <a:pPr marL="0" marR="0" lvl="0" indent="0" algn="l" defTabSz="914400" rtl="0" eaLnBrk="1" fontAlgn="auto" latinLnBrk="0" hangingPunct="1">
              <a:lnSpc>
                <a:spcPct val="100000"/>
              </a:lnSpc>
              <a:spcBef>
                <a:spcPts val="0"/>
              </a:spcBef>
              <a:spcAft>
                <a:spcPts val="0"/>
              </a:spcAft>
              <a:buClrTx/>
              <a:buSzTx/>
              <a:buFontTx/>
              <a:buNone/>
              <a:tabLst/>
              <a:defRPr/>
            </a:pPr>
            <a:r>
              <a:rPr lang="en-IN"/>
              <a:t>Wigner function is a q</a:t>
            </a:r>
            <a:r>
              <a:rPr lang="en-US" err="1"/>
              <a:t>uasi</a:t>
            </a:r>
            <a:r>
              <a:rPr lang="en-US"/>
              <a:t>-distribution function which represents the wavefunction of the oscillator. Parity operator is an effective experimental tool to compute the density matrix. </a:t>
            </a:r>
            <a:endParaRPr lang="en-IN"/>
          </a:p>
        </p:txBody>
      </p:sp>
      <p:sp>
        <p:nvSpPr>
          <p:cNvPr id="4" name="Slide Number Placeholder 3"/>
          <p:cNvSpPr>
            <a:spLocks noGrp="1"/>
          </p:cNvSpPr>
          <p:nvPr>
            <p:ph type="sldNum" sz="quarter" idx="5"/>
          </p:nvPr>
        </p:nvSpPr>
        <p:spPr/>
        <p:txBody>
          <a:bodyPr/>
          <a:lstStyle/>
          <a:p>
            <a:fld id="{FB8252F6-C370-4266-8651-5C8FE00541F0}" type="slidenum">
              <a:rPr lang="en-IN" smtClean="0"/>
              <a:t>19</a:t>
            </a:fld>
            <a:endParaRPr lang="en-IN"/>
          </a:p>
        </p:txBody>
      </p:sp>
    </p:spTree>
    <p:extLst>
      <p:ext uri="{BB962C8B-B14F-4D97-AF65-F5344CB8AC3E}">
        <p14:creationId xmlns:p14="http://schemas.microsoft.com/office/powerpoint/2010/main" val="1295636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We can use this method to verify the preparation of cavity in a Fock state.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Method 1 is a qubit spectroscopy with a number resolved pi pulse which I had described earlier. On the left, we see the qubit spectrum and a single peak in each spectrum confirms the cavity state in a definite photon number.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The other method is Wigner tomography which is slightly more involved and requires multiple measurements to reconstruct the state of the cavity.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Hence, for the rest of this talk, I am going to use a number resolved qubit pi pulse to probe the cavity state.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dirty="0"/>
          </a:p>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I would like to point out that the information that we obtain from a resolved pi pulse and the Wigner tomography is the same, as there is no phase information associated with the cavity state. Henceforth, we will just use resolved pi pulse to probe the cavity state.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3703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Given this experimental protocol, let me describe how we characterize the detector.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After initializing the cavity in a particular Fock state, we inject a mean photon number shown on the x-axis. Y-axis is the probability of finding the cavity in (n+1) given that the cavity started in the correct Fock state.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So, let’s start with the cavity in its ground state.  As we inject more photons, we measure more as expected. Now, if we initialize the cavity in n=1 Fock state then we should see higher occupation probability.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And, we do! Let’s go even higher.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As we can see, the stimulated emission does enhance the signal.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In a previous work such enhancement with n=1 was reported in an ion-trap 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IN">
                <a:latin typeface="Swis721 Lt BT" panose="020B0403020202020204" pitchFamily="34" charset="0"/>
              </a:rPr>
              <a:t>However, this is the first demonstration of enhancing weak signals using n=4 Fock state.</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r>
              <a:rPr lang="en-IN"/>
              <a:t>You may be asking why n=3 is missing. Unfortunately, we see some anomalous behaviour with n=3 and we suspect it is due to leakage to other modes in the cavity. We have identified a couple of potential transition with other modes which could explain this.</a:t>
            </a:r>
          </a:p>
          <a:p>
            <a:endParaRPr lang="en-IN"/>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B8252F6-C370-4266-8651-5C8FE00541F0}" type="slidenum">
              <a:rPr kumimoji="0" lang="en-IN"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IN"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91610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439290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04800" y="958851"/>
            <a:ext cx="4037192" cy="5022676"/>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8" name="Content Placeholder 2"/>
          <p:cNvSpPr>
            <a:spLocks noGrp="1"/>
          </p:cNvSpPr>
          <p:nvPr>
            <p:ph sz="half" idx="15"/>
          </p:nvPr>
        </p:nvSpPr>
        <p:spPr>
          <a:xfrm>
            <a:off x="4723621" y="958852"/>
            <a:ext cx="7130140" cy="5022675"/>
          </a:xfrm>
          <a:prstGeom prst="rect">
            <a:avLst/>
          </a:prstGeom>
        </p:spPr>
        <p:txBody>
          <a:bodyPr lIns="0" tIns="0" rIns="0" bIns="0"/>
          <a:lstStyle>
            <a:lvl1pPr marL="306910" marR="0" indent="-306910" algn="l" defTabSz="609585" rtl="0" eaLnBrk="1" fontAlgn="base" latinLnBrk="0" hangingPunct="1">
              <a:lnSpc>
                <a:spcPct val="100000"/>
              </a:lnSpc>
              <a:spcBef>
                <a:spcPts val="1312"/>
              </a:spcBef>
              <a:spcAft>
                <a:spcPct val="0"/>
              </a:spcAft>
              <a:buClrTx/>
              <a:buSzTx/>
              <a:buFont typeface="Arial" charset="0"/>
              <a:buChar char="•"/>
              <a:tabLst/>
              <a:defRPr sz="2400">
                <a:solidFill>
                  <a:srgbClr val="505050"/>
                </a:solidFill>
              </a:defRPr>
            </a:lvl1pPr>
            <a:lvl2pPr marL="685783" indent="-306910">
              <a:spcBef>
                <a:spcPts val="1312"/>
              </a:spcBef>
              <a:defRPr sz="2133">
                <a:solidFill>
                  <a:srgbClr val="505050"/>
                </a:solidFill>
              </a:defRPr>
            </a:lvl2pPr>
            <a:lvl3pPr marL="1075240" indent="-304792">
              <a:spcBef>
                <a:spcPts val="1312"/>
              </a:spcBef>
              <a:defRPr sz="2000">
                <a:solidFill>
                  <a:srgbClr val="505050"/>
                </a:solidFill>
              </a:defRPr>
            </a:lvl3pPr>
            <a:lvl4pPr marL="1449881" indent="-304792">
              <a:spcBef>
                <a:spcPts val="1312"/>
              </a:spcBef>
              <a:defRPr sz="1867">
                <a:solidFill>
                  <a:srgbClr val="505050"/>
                </a:solidFill>
              </a:defRPr>
            </a:lvl4pPr>
            <a:lvl5pPr marL="1826638" indent="-304792">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5" name="Date Placeholder 3"/>
          <p:cNvSpPr>
            <a:spLocks noGrp="1"/>
          </p:cNvSpPr>
          <p:nvPr>
            <p:ph type="dt" sz="half" idx="16"/>
          </p:nvPr>
        </p:nvSpPr>
        <p:spPr>
          <a:xfrm>
            <a:off x="982436" y="6504215"/>
            <a:ext cx="900491" cy="241300"/>
          </a:xfrm>
        </p:spPr>
        <p:txBody>
          <a:bodyPr/>
          <a:lstStyle>
            <a:lvl1pPr>
              <a:defRPr sz="1200" smtClean="0"/>
            </a:lvl1pPr>
          </a:lstStyle>
          <a:p>
            <a:pPr>
              <a:defRPr/>
            </a:pPr>
            <a:endParaRPr lang="en-US" dirty="0"/>
          </a:p>
        </p:txBody>
      </p:sp>
      <p:sp>
        <p:nvSpPr>
          <p:cNvPr id="6" name="Footer Placeholder 4"/>
          <p:cNvSpPr>
            <a:spLocks noGrp="1"/>
          </p:cNvSpPr>
          <p:nvPr>
            <p:ph type="ftr" sz="quarter" idx="17"/>
          </p:nvPr>
        </p:nvSpPr>
        <p:spPr>
          <a:xfrm>
            <a:off x="2040806" y="6504215"/>
            <a:ext cx="8349492" cy="250031"/>
          </a:xfrm>
        </p:spPr>
        <p:txBody>
          <a:bodyPr/>
          <a:lstStyle>
            <a:lvl1pPr>
              <a:defRPr sz="1200" dirty="0" smtClean="0"/>
            </a:lvl1pPr>
          </a:lstStyle>
          <a:p>
            <a:pPr>
              <a:defRPr/>
            </a:pPr>
            <a:r>
              <a:rPr lang="en-US"/>
              <a:t>Aaron S. Chou, London, 3/22/2024</a:t>
            </a:r>
            <a:endParaRPr lang="en-US" b="1"/>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304800" y="254027"/>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884444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98764" y="971552"/>
            <a:ext cx="11582400" cy="3726717"/>
          </a:xfrm>
          <a:prstGeom prst="rect">
            <a:avLst/>
          </a:prstGeom>
        </p:spPr>
        <p:txBody>
          <a:bodyPr lIns="0" tIns="0" rIns="0" bIns="0" rtlCol="0">
            <a:normAutofit/>
          </a:bodyPr>
          <a:lstStyle>
            <a:lvl1pPr marL="0" indent="0">
              <a:buNone/>
              <a:defRPr sz="1733">
                <a:solidFill>
                  <a:srgbClr val="505050"/>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98764" y="4943005"/>
            <a:ext cx="11582400" cy="1091259"/>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7" name="Date Placeholder 3"/>
          <p:cNvSpPr>
            <a:spLocks noGrp="1"/>
          </p:cNvSpPr>
          <p:nvPr>
            <p:ph type="dt" sz="half" idx="14"/>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9" name="Footer Placeholder 4"/>
          <p:cNvSpPr>
            <a:spLocks noGrp="1"/>
          </p:cNvSpPr>
          <p:nvPr>
            <p:ph type="ftr" sz="quarter" idx="3"/>
          </p:nvPr>
        </p:nvSpPr>
        <p:spPr>
          <a:xfrm>
            <a:off x="2040804" y="6504216"/>
            <a:ext cx="83359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Aaron S. Chou, London, 3/22/2024</a:t>
            </a:r>
            <a:endParaRPr lang="en-US" b="1" dirty="0"/>
          </a:p>
        </p:txBody>
      </p:sp>
      <p:sp>
        <p:nvSpPr>
          <p:cNvPr id="11"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17986025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82436" y="6504215"/>
            <a:ext cx="900491" cy="241300"/>
          </a:xfrm>
        </p:spPr>
        <p:txBody>
          <a:bodyPr/>
          <a:lstStyle>
            <a:lvl1pPr>
              <a:defRPr sz="1200"/>
            </a:lvl1pPr>
          </a:lstStyle>
          <a:p>
            <a:pPr>
              <a:defRPr/>
            </a:pPr>
            <a:endParaRPr lang="en-US" dirty="0"/>
          </a:p>
        </p:txBody>
      </p:sp>
      <p:sp>
        <p:nvSpPr>
          <p:cNvPr id="4" name="Footer Placeholder 3"/>
          <p:cNvSpPr>
            <a:spLocks noGrp="1"/>
          </p:cNvSpPr>
          <p:nvPr>
            <p:ph type="ftr" sz="quarter" idx="11"/>
          </p:nvPr>
        </p:nvSpPr>
        <p:spPr>
          <a:xfrm>
            <a:off x="2040807" y="6504216"/>
            <a:ext cx="8347199" cy="242873"/>
          </a:xfrm>
        </p:spPr>
        <p:txBody>
          <a:bodyPr/>
          <a:lstStyle>
            <a:lvl1pPr>
              <a:defRPr sz="1200"/>
            </a:lvl1pPr>
          </a:lstStyle>
          <a:p>
            <a:pPr>
              <a:defRPr/>
            </a:pPr>
            <a:r>
              <a:rPr lang="en-US"/>
              <a:t>Aaron S. Chou, London, 3/22/2024</a:t>
            </a:r>
            <a:endParaRPr lang="en-US" b="1" dirty="0"/>
          </a:p>
        </p:txBody>
      </p:sp>
      <p:sp>
        <p:nvSpPr>
          <p:cNvPr id="5" name="Slide Number Placeholder 4"/>
          <p:cNvSpPr>
            <a:spLocks noGrp="1"/>
          </p:cNvSpPr>
          <p:nvPr>
            <p:ph type="sldNum" sz="quarter" idx="12"/>
          </p:nvPr>
        </p:nvSpPr>
        <p:spPr/>
        <p:txBody>
          <a:bodyPr/>
          <a:lstStyle>
            <a:lvl1pPr>
              <a:defRPr sz="12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96333" y="254001"/>
            <a:ext cx="11567584" cy="5802923"/>
          </a:xfrm>
          <a:prstGeom prst="rect">
            <a:avLst/>
          </a:prstGeom>
        </p:spPr>
        <p:txBody>
          <a:bodyPr vert="horz"/>
          <a:lstStyle>
            <a:lvl1pPr marL="306910" indent="-306910">
              <a:defRPr sz="1867">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42312022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2040804" y="6504216"/>
            <a:ext cx="8363037" cy="242873"/>
          </a:xfrm>
        </p:spPr>
        <p:txBody>
          <a:bodyPr/>
          <a:lstStyle/>
          <a:p>
            <a:pPr>
              <a:defRPr/>
            </a:pPr>
            <a:r>
              <a:rPr lang="en-US"/>
              <a:t>Aaron S. Chou, London, 3/22/2024</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74259"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263923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500427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7379275"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973435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74259"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263923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500427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7379275"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973435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74259"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263923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500427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7379275"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973435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970367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79A0D-D2FB-0C46-ACE0-3C890F3C14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844A57-6490-5A47-9FF3-1D56B685DB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C0B302-9EDA-4D4D-B782-F05253C6EC5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4CE75E2-56F6-8942-952A-A60BA1FF7516}"/>
              </a:ext>
            </a:extLst>
          </p:cNvPr>
          <p:cNvSpPr>
            <a:spLocks noGrp="1"/>
          </p:cNvSpPr>
          <p:nvPr>
            <p:ph type="ftr" sz="quarter" idx="11"/>
          </p:nvPr>
        </p:nvSpPr>
        <p:spPr/>
        <p:txBody>
          <a:bodyPr/>
          <a:lstStyle/>
          <a:p>
            <a:r>
              <a:rPr lang="en-US"/>
              <a:t>Aaron S. Chou, London, 3/22/2024</a:t>
            </a:r>
          </a:p>
        </p:txBody>
      </p:sp>
      <p:sp>
        <p:nvSpPr>
          <p:cNvPr id="6" name="Slide Number Placeholder 5">
            <a:extLst>
              <a:ext uri="{FF2B5EF4-FFF2-40B4-BE49-F238E27FC236}">
                <a16:creationId xmlns:a16="http://schemas.microsoft.com/office/drawing/2014/main" id="{FCAB235C-893F-3C41-AAF3-CF08A9D984A5}"/>
              </a:ext>
            </a:extLst>
          </p:cNvPr>
          <p:cNvSpPr>
            <a:spLocks noGrp="1"/>
          </p:cNvSpPr>
          <p:nvPr>
            <p:ph type="sldNum" sz="quarter" idx="12"/>
          </p:nvPr>
        </p:nvSpPr>
        <p:spPr/>
        <p:txBody>
          <a:bodyPr/>
          <a:lstStyle/>
          <a:p>
            <a:fld id="{7450E5D5-DC16-BA48-878C-CBE712E45237}" type="slidenum">
              <a:t>‹#›</a:t>
            </a:fld>
            <a:endParaRPr lang="en-US"/>
          </a:p>
        </p:txBody>
      </p:sp>
    </p:spTree>
    <p:extLst>
      <p:ext uri="{BB962C8B-B14F-4D97-AF65-F5344CB8AC3E}">
        <p14:creationId xmlns:p14="http://schemas.microsoft.com/office/powerpoint/2010/main" val="3913208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A7104-D5C9-5A04-2CD6-AB1FF666A9D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6FA5662-3AE0-5ED5-C6E0-65D628AD1FE4}"/>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BB59713F-534E-7FDA-8C0F-C48050E97D63}"/>
              </a:ext>
            </a:extLst>
          </p:cNvPr>
          <p:cNvSpPr>
            <a:spLocks noGrp="1"/>
          </p:cNvSpPr>
          <p:nvPr>
            <p:ph type="ftr" sz="quarter" idx="11"/>
          </p:nvPr>
        </p:nvSpPr>
        <p:spPr/>
        <p:txBody>
          <a:bodyPr/>
          <a:lstStyle/>
          <a:p>
            <a:r>
              <a:rPr lang="en-US"/>
              <a:t>Aaron S. Chou, London, 3/22/2024</a:t>
            </a:r>
          </a:p>
        </p:txBody>
      </p:sp>
      <p:sp>
        <p:nvSpPr>
          <p:cNvPr id="5" name="Slide Number Placeholder 4">
            <a:extLst>
              <a:ext uri="{FF2B5EF4-FFF2-40B4-BE49-F238E27FC236}">
                <a16:creationId xmlns:a16="http://schemas.microsoft.com/office/drawing/2014/main" id="{24EAC0C9-5904-5D15-A953-AF8595494685}"/>
              </a:ext>
            </a:extLst>
          </p:cNvPr>
          <p:cNvSpPr>
            <a:spLocks noGrp="1"/>
          </p:cNvSpPr>
          <p:nvPr>
            <p:ph type="sldNum" sz="quarter" idx="12"/>
          </p:nvPr>
        </p:nvSpPr>
        <p:spPr/>
        <p:txBody>
          <a:bodyPr/>
          <a:lstStyle/>
          <a:p>
            <a:fld id="{6DCCA03A-56BD-D04B-A106-95B4A6AF49B0}" type="slidenum">
              <a:rPr lang="en-US" smtClean="0"/>
              <a:t>‹#›</a:t>
            </a:fld>
            <a:endParaRPr lang="en-US"/>
          </a:p>
        </p:txBody>
      </p:sp>
    </p:spTree>
    <p:extLst>
      <p:ext uri="{BB962C8B-B14F-4D97-AF65-F5344CB8AC3E}">
        <p14:creationId xmlns:p14="http://schemas.microsoft.com/office/powerpoint/2010/main" val="1994422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BA102-FE9F-4FF3-9009-092EA5CF46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9BB337-3A96-48F7-BA15-50BE11C085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956D6D71-1A80-41C5-B5E6-AB951542AE5C}"/>
              </a:ext>
            </a:extLst>
          </p:cNvPr>
          <p:cNvSpPr>
            <a:spLocks noGrp="1"/>
          </p:cNvSpPr>
          <p:nvPr>
            <p:ph type="sldNum" sz="quarter" idx="12"/>
          </p:nvPr>
        </p:nvSpPr>
        <p:spPr/>
        <p:txBody>
          <a:bodyPr/>
          <a:lstStyle/>
          <a:p>
            <a:fld id="{7A4BB82A-85AA-4495-AB6C-1CAA31F5EE0C}" type="slidenum">
              <a:rPr lang="en-US" smtClean="0"/>
              <a:t>‹#›</a:t>
            </a:fld>
            <a:endParaRPr lang="en-US"/>
          </a:p>
        </p:txBody>
      </p:sp>
      <p:sp>
        <p:nvSpPr>
          <p:cNvPr id="7" name="Text Placeholder 6">
            <a:extLst>
              <a:ext uri="{FF2B5EF4-FFF2-40B4-BE49-F238E27FC236}">
                <a16:creationId xmlns:a16="http://schemas.microsoft.com/office/drawing/2014/main" id="{0EC128B2-4CFC-7AFB-C5B7-1E2784816CEF}"/>
              </a:ext>
            </a:extLst>
          </p:cNvPr>
          <p:cNvSpPr>
            <a:spLocks noGrp="1"/>
          </p:cNvSpPr>
          <p:nvPr>
            <p:ph type="body" sz="quarter" idx="13" hasCustomPrompt="1"/>
          </p:nvPr>
        </p:nvSpPr>
        <p:spPr>
          <a:xfrm>
            <a:off x="178722" y="6600447"/>
            <a:ext cx="5822980" cy="223624"/>
          </a:xfrm>
        </p:spPr>
        <p:txBody>
          <a:bodyPr/>
          <a:lstStyle>
            <a:lvl1pPr marL="0" indent="0">
              <a:buNone/>
              <a:defRPr sz="1400">
                <a:solidFill>
                  <a:schemeClr val="bg1"/>
                </a:solidFill>
              </a:defRPr>
            </a:lvl1pPr>
          </a:lstStyle>
          <a:p>
            <a:pPr lvl="0"/>
            <a:r>
              <a:rPr lang="en-US" dirty="0"/>
              <a:t>Project Title</a:t>
            </a:r>
          </a:p>
        </p:txBody>
      </p:sp>
    </p:spTree>
    <p:extLst>
      <p:ext uri="{BB962C8B-B14F-4D97-AF65-F5344CB8AC3E}">
        <p14:creationId xmlns:p14="http://schemas.microsoft.com/office/powerpoint/2010/main" val="3945696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Agenda Title"/>
          <p:cNvSpPr txBox="1">
            <a:spLocks noGrp="1"/>
          </p:cNvSpPr>
          <p:nvPr>
            <p:ph type="title" hasCustomPrompt="1"/>
          </p:nvPr>
        </p:nvSpPr>
        <p:spPr>
          <a:xfrm>
            <a:off x="603251" y="539750"/>
            <a:ext cx="10985500" cy="717551"/>
          </a:xfrm>
          <a:prstGeom prst="rect">
            <a:avLst/>
          </a:prstGeom>
        </p:spPr>
        <p:txBody>
          <a:bodyPr/>
          <a:lstStyle/>
          <a:p>
            <a:r>
              <a:t>Agenda Title</a:t>
            </a:r>
          </a:p>
        </p:txBody>
      </p:sp>
      <p:sp>
        <p:nvSpPr>
          <p:cNvPr id="109" name="Agenda Subtitle"/>
          <p:cNvSpPr txBox="1">
            <a:spLocks noGrp="1"/>
          </p:cNvSpPr>
          <p:nvPr>
            <p:ph type="body" sz="quarter" idx="21" hasCustomPrompt="1"/>
          </p:nvPr>
        </p:nvSpPr>
        <p:spPr>
          <a:xfrm>
            <a:off x="603251" y="1186482"/>
            <a:ext cx="10985500" cy="467391"/>
          </a:xfrm>
          <a:prstGeom prst="rect">
            <a:avLst/>
          </a:prstGeom>
        </p:spPr>
        <p:txBody>
          <a:bodyPr lIns="45719" tIns="45719" rIns="45719" bIns="45719"/>
          <a:lstStyle>
            <a:lvl1pPr marL="0" indent="0" defTabSz="412740">
              <a:lnSpc>
                <a:spcPct val="100000"/>
              </a:lnSpc>
              <a:spcBef>
                <a:spcPts val="0"/>
              </a:spcBef>
              <a:buSzTx/>
              <a:buNone/>
              <a:defRPr sz="2751" b="1"/>
            </a:lvl1pPr>
          </a:lstStyle>
          <a:p>
            <a:r>
              <a:t>Agenda Subtitle</a:t>
            </a:r>
          </a:p>
        </p:txBody>
      </p:sp>
      <p:sp>
        <p:nvSpPr>
          <p:cNvPr id="110" name="Body Level One…"/>
          <p:cNvSpPr txBox="1">
            <a:spLocks noGrp="1"/>
          </p:cNvSpPr>
          <p:nvPr>
            <p:ph type="body" idx="1" hasCustomPrompt="1"/>
          </p:nvPr>
        </p:nvSpPr>
        <p:spPr>
          <a:prstGeom prst="rect">
            <a:avLst/>
          </a:prstGeom>
        </p:spPr>
        <p:txBody>
          <a:bodyPr/>
          <a:lstStyle>
            <a:lvl1pPr marL="0" indent="0" defTabSz="412740">
              <a:lnSpc>
                <a:spcPct val="100000"/>
              </a:lnSpc>
              <a:spcBef>
                <a:spcPts val="900"/>
              </a:spcBef>
              <a:buSzTx/>
              <a:buNone/>
              <a:defRPr sz="2751" spc="-28"/>
            </a:lvl1pPr>
            <a:lvl2pPr marL="0" indent="228594" defTabSz="412740">
              <a:lnSpc>
                <a:spcPct val="100000"/>
              </a:lnSpc>
              <a:spcBef>
                <a:spcPts val="900"/>
              </a:spcBef>
              <a:buSzTx/>
              <a:buNone/>
              <a:defRPr sz="2751" spc="-28"/>
            </a:lvl2pPr>
            <a:lvl3pPr marL="0" indent="457189" defTabSz="412740">
              <a:lnSpc>
                <a:spcPct val="100000"/>
              </a:lnSpc>
              <a:spcBef>
                <a:spcPts val="900"/>
              </a:spcBef>
              <a:buSzTx/>
              <a:buNone/>
              <a:defRPr sz="2751" spc="-28"/>
            </a:lvl3pPr>
            <a:lvl4pPr marL="0" indent="685783" defTabSz="412740">
              <a:lnSpc>
                <a:spcPct val="100000"/>
              </a:lnSpc>
              <a:spcBef>
                <a:spcPts val="900"/>
              </a:spcBef>
              <a:buSzTx/>
              <a:buNone/>
              <a:defRPr sz="2751" spc="-28"/>
            </a:lvl4pPr>
            <a:lvl5pPr marL="0" indent="914377" defTabSz="412740">
              <a:lnSpc>
                <a:spcPct val="100000"/>
              </a:lnSpc>
              <a:spcBef>
                <a:spcPts val="900"/>
              </a:spcBef>
              <a:buSzTx/>
              <a:buNone/>
              <a:defRPr sz="2751" spc="-28"/>
            </a:lvl5pPr>
          </a:lstStyle>
          <a:p>
            <a:r>
              <a:t>Agenda Topics</a:t>
            </a:r>
          </a:p>
          <a:p>
            <a:pPr lvl="1"/>
            <a:endParaRPr/>
          </a:p>
          <a:p>
            <a:pPr lvl="2"/>
            <a:endParaRPr/>
          </a:p>
          <a:p>
            <a:pPr lvl="3"/>
            <a:endParaRPr/>
          </a:p>
          <a:p>
            <a:pPr lvl="4"/>
            <a:endParaRP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2730899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087032308"/>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0"/>
          </p:nvPr>
        </p:nvSpPr>
        <p:spPr/>
        <p:txBody>
          <a:bodyPr/>
          <a:lstStyle/>
          <a:p>
            <a:r>
              <a:rPr lang="es-ES_tradnl">
                <a:solidFill>
                  <a:srgbClr val="000000">
                    <a:tint val="75000"/>
                  </a:srgbClr>
                </a:solidFill>
                <a:latin typeface="Times"/>
              </a:rPr>
              <a:t>Aaron S. Chou, London, 3/22/2024</a:t>
            </a:r>
            <a:endParaRPr lang="en-US">
              <a:solidFill>
                <a:srgbClr val="000000">
                  <a:tint val="75000"/>
                </a:srgbClr>
              </a:solidFill>
              <a:latin typeface="Times"/>
            </a:endParaRPr>
          </a:p>
        </p:txBody>
      </p:sp>
      <p:sp>
        <p:nvSpPr>
          <p:cNvPr id="6" name="Slide Number Placeholder 5"/>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250976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t="31279" b="31279"/>
          <a:stretch/>
        </p:blipFill>
        <p:spPr>
          <a:xfrm>
            <a:off x="-23683" y="816865"/>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26112547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27027232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t="31279" b="31279"/>
          <a:stretch/>
        </p:blipFill>
        <p:spPr>
          <a:xfrm>
            <a:off x="-23683" y="816865"/>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32251426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8330" b="40718"/>
          <a:stretch/>
        </p:blipFill>
        <p:spPr>
          <a:xfrm>
            <a:off x="-24384"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25513112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4644" b="44456"/>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8910181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9861" b="39239"/>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30273765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42966" b="16134"/>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9097392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l="29" r="29"/>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8620718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304805" y="971552"/>
            <a:ext cx="11563351" cy="5059363"/>
          </a:xfrm>
          <a:prstGeom prst="rect">
            <a:avLst/>
          </a:prstGeom>
        </p:spPr>
        <p:txBody>
          <a:bodyPr lIns="0" tIns="0" rIns="0" bIns="0"/>
          <a:lstStyle>
            <a:lvl1pPr marL="306910" indent="-306910">
              <a:spcBef>
                <a:spcPts val="1312"/>
              </a:spcBef>
              <a:defRPr sz="2400">
                <a:solidFill>
                  <a:srgbClr val="505050"/>
                </a:solidFill>
              </a:defRPr>
            </a:lvl1pPr>
            <a:lvl2pPr marL="376757" marR="0" indent="0" algn="l" defTabSz="609585" rtl="0" eaLnBrk="1" fontAlgn="base" latinLnBrk="0" hangingPunct="1">
              <a:lnSpc>
                <a:spcPct val="100000"/>
              </a:lnSpc>
              <a:spcBef>
                <a:spcPts val="1312"/>
              </a:spcBef>
              <a:spcAft>
                <a:spcPct val="0"/>
              </a:spcAft>
              <a:buClrTx/>
              <a:buSzTx/>
              <a:buFont typeface="Arial" charset="0"/>
              <a:buNone/>
              <a:tabLst/>
              <a:defRPr sz="2133">
                <a:solidFill>
                  <a:srgbClr val="505050"/>
                </a:solidFill>
              </a:defRPr>
            </a:lvl2pPr>
            <a:lvl3pPr marL="764097" marR="0" indent="0" algn="l" defTabSz="609585" rtl="0" eaLnBrk="1" fontAlgn="base" latinLnBrk="0" hangingPunct="1">
              <a:lnSpc>
                <a:spcPct val="100000"/>
              </a:lnSpc>
              <a:spcBef>
                <a:spcPts val="1312"/>
              </a:spcBef>
              <a:spcAft>
                <a:spcPct val="0"/>
              </a:spcAft>
              <a:buClrTx/>
              <a:buSzTx/>
              <a:buFont typeface="Arial" charset="0"/>
              <a:buNone/>
              <a:tabLst/>
              <a:defRPr sz="2000">
                <a:solidFill>
                  <a:srgbClr val="505050"/>
                </a:solidFill>
              </a:defRPr>
            </a:lvl3pPr>
            <a:lvl4pPr marL="1142971" marR="0" indent="0" algn="l" defTabSz="609585" rtl="0" eaLnBrk="1" fontAlgn="base" latinLnBrk="0" hangingPunct="1">
              <a:lnSpc>
                <a:spcPct val="100000"/>
              </a:lnSpc>
              <a:spcBef>
                <a:spcPts val="1312"/>
              </a:spcBef>
              <a:spcAft>
                <a:spcPct val="0"/>
              </a:spcAft>
              <a:buClrTx/>
              <a:buSzTx/>
              <a:buFont typeface="Arial" charset="0"/>
              <a:buNone/>
              <a:tabLst/>
              <a:defRPr sz="1867">
                <a:solidFill>
                  <a:srgbClr val="505050"/>
                </a:solidFill>
              </a:defRPr>
            </a:lvl4pPr>
            <a:lvl5pPr marL="1519729" marR="0" indent="0" algn="l" defTabSz="609585" rtl="0" eaLnBrk="1" fontAlgn="base" latinLnBrk="0" hangingPunct="1">
              <a:lnSpc>
                <a:spcPct val="100000"/>
              </a:lnSpc>
              <a:spcBef>
                <a:spcPts val="1312"/>
              </a:spcBef>
              <a:spcAft>
                <a:spcPct val="0"/>
              </a:spcAft>
              <a:buClrTx/>
              <a:buSzTx/>
              <a:buFont typeface="Arial"/>
              <a:buNone/>
              <a:tabLst/>
              <a:defRPr sz="1867">
                <a:solidFill>
                  <a:srgbClr val="505050"/>
                </a:solidFill>
              </a:defRPr>
            </a:lvl5pPr>
          </a:lstStyle>
          <a:p>
            <a:pPr lvl="0"/>
            <a:r>
              <a:rPr lang="en-US" dirty="0"/>
              <a:t>Click to edit Master text styles.</a:t>
            </a:r>
          </a:p>
          <a:p>
            <a:pPr marL="683667"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Second level</a:t>
            </a:r>
          </a:p>
          <a:p>
            <a:pPr marL="1071007"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Third level</a:t>
            </a:r>
          </a:p>
          <a:p>
            <a:pPr marL="1447764" marR="0" lvl="3" indent="-304792" algn="l" defTabSz="609585" rtl="0" eaLnBrk="1" fontAlgn="base" latinLnBrk="0" hangingPunct="1">
              <a:lnSpc>
                <a:spcPct val="100000"/>
              </a:lnSpc>
              <a:spcBef>
                <a:spcPts val="1312"/>
              </a:spcBef>
              <a:spcAft>
                <a:spcPct val="0"/>
              </a:spcAft>
              <a:buClrTx/>
              <a:buSzTx/>
              <a:buFont typeface="Arial" charset="0"/>
              <a:buChar char="–"/>
              <a:tabLst/>
              <a:defRPr/>
            </a:pPr>
            <a:r>
              <a:rPr lang="en-US" dirty="0"/>
              <a:t>Fourth level</a:t>
            </a:r>
          </a:p>
          <a:p>
            <a:pPr marL="1826638" marR="0" lvl="4" indent="-306910" algn="l" defTabSz="609585" rtl="0" eaLnBrk="1" fontAlgn="base" latinLnBrk="0" hangingPunct="1">
              <a:lnSpc>
                <a:spcPct val="100000"/>
              </a:lnSpc>
              <a:spcBef>
                <a:spcPts val="1312"/>
              </a:spcBef>
              <a:spcAft>
                <a:spcPct val="0"/>
              </a:spcAft>
              <a:buClrTx/>
              <a:buSzTx/>
              <a:buFont typeface="Arial"/>
              <a:buChar char="•"/>
              <a:tabLst/>
              <a:defRPr/>
            </a:pPr>
            <a:r>
              <a:rPr lang="en-US" dirty="0"/>
              <a:t>Fifth level</a:t>
            </a:r>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9" name="Footer Placeholder 4"/>
          <p:cNvSpPr>
            <a:spLocks noGrp="1"/>
          </p:cNvSpPr>
          <p:nvPr>
            <p:ph type="ftr" sz="quarter" idx="3"/>
          </p:nvPr>
        </p:nvSpPr>
        <p:spPr>
          <a:xfrm>
            <a:off x="2040804"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Aaron S. Chou, London, 3/22/2024</a:t>
            </a:r>
            <a:endParaRPr lang="en-US" b="1" dirty="0"/>
          </a:p>
        </p:txBody>
      </p:sp>
      <p:sp>
        <p:nvSpPr>
          <p:cNvPr id="10"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453870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304801" y="971551"/>
            <a:ext cx="5608320" cy="3633788"/>
          </a:xfrm>
          <a:prstGeom prst="rect">
            <a:avLst/>
          </a:prstGeom>
        </p:spPr>
        <p:txBody>
          <a:bodyPr lIns="0" tIns="0" rIns="0" bIns="0"/>
          <a:lstStyle>
            <a:lvl1pPr marL="0" marR="0" indent="0" algn="l" defTabSz="609585" rtl="0" eaLnBrk="1" fontAlgn="base" latinLnBrk="0" hangingPunct="1">
              <a:lnSpc>
                <a:spcPct val="100000"/>
              </a:lnSpc>
              <a:spcBef>
                <a:spcPts val="1312"/>
              </a:spcBef>
              <a:spcAft>
                <a:spcPct val="0"/>
              </a:spcAft>
              <a:buClrTx/>
              <a:buSzTx/>
              <a:buFont typeface="Arial" charset="0"/>
              <a:buNone/>
              <a:tabLst/>
              <a:defRPr sz="2400">
                <a:solidFill>
                  <a:srgbClr val="505050"/>
                </a:solidFill>
              </a:defRPr>
            </a:lvl1pPr>
            <a:lvl2pPr marL="683667" indent="-306910">
              <a:spcBef>
                <a:spcPts val="1312"/>
              </a:spcBef>
              <a:defRPr sz="2133">
                <a:solidFill>
                  <a:srgbClr val="505050"/>
                </a:solidFill>
              </a:defRPr>
            </a:lvl2pPr>
            <a:lvl3pPr marL="1071007" indent="-306910">
              <a:spcBef>
                <a:spcPts val="1312"/>
              </a:spcBef>
              <a:defRPr sz="2000">
                <a:solidFill>
                  <a:srgbClr val="505050"/>
                </a:solidFill>
              </a:defRPr>
            </a:lvl3pPr>
            <a:lvl4pPr marL="1447764" indent="-304792">
              <a:spcBef>
                <a:spcPts val="1312"/>
              </a:spcBef>
              <a:defRPr sz="1867">
                <a:solidFill>
                  <a:srgbClr val="505050"/>
                </a:solidFill>
              </a:defRPr>
            </a:lvl4pPr>
            <a:lvl5pPr marL="1826638" indent="-306910">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8" name="Content Placeholder 2"/>
          <p:cNvSpPr>
            <a:spLocks noGrp="1"/>
          </p:cNvSpPr>
          <p:nvPr>
            <p:ph sz="half" idx="15"/>
          </p:nvPr>
        </p:nvSpPr>
        <p:spPr>
          <a:xfrm>
            <a:off x="6256607" y="971551"/>
            <a:ext cx="5620511" cy="3633788"/>
          </a:xfrm>
          <a:prstGeom prst="rect">
            <a:avLst/>
          </a:prstGeom>
        </p:spPr>
        <p:txBody>
          <a:bodyPr lIns="0" tIns="0" rIns="0" bIns="0"/>
          <a:lstStyle>
            <a:lvl1pPr marL="306910" marR="0" indent="-306910" algn="l" defTabSz="609585" rtl="0" eaLnBrk="1" fontAlgn="base" latinLnBrk="0" hangingPunct="1">
              <a:lnSpc>
                <a:spcPct val="100000"/>
              </a:lnSpc>
              <a:spcBef>
                <a:spcPts val="1312"/>
              </a:spcBef>
              <a:spcAft>
                <a:spcPct val="0"/>
              </a:spcAft>
              <a:buClrTx/>
              <a:buSzTx/>
              <a:buFont typeface="Arial" charset="0"/>
              <a:buChar char="•"/>
              <a:tabLst/>
              <a:defRPr sz="2400">
                <a:solidFill>
                  <a:srgbClr val="505050"/>
                </a:solidFill>
              </a:defRPr>
            </a:lvl1pPr>
            <a:lvl2pPr marL="683667" indent="-306910">
              <a:spcBef>
                <a:spcPts val="1312"/>
              </a:spcBef>
              <a:defRPr sz="2133">
                <a:solidFill>
                  <a:srgbClr val="505050"/>
                </a:solidFill>
              </a:defRPr>
            </a:lvl2pPr>
            <a:lvl3pPr marL="1075240" indent="-304792">
              <a:spcBef>
                <a:spcPts val="1312"/>
              </a:spcBef>
              <a:defRPr sz="2000">
                <a:solidFill>
                  <a:srgbClr val="505050"/>
                </a:solidFill>
              </a:defRPr>
            </a:lvl3pPr>
            <a:lvl4pPr marL="1449881" indent="-304792">
              <a:spcBef>
                <a:spcPts val="1312"/>
              </a:spcBef>
              <a:defRPr sz="1867">
                <a:solidFill>
                  <a:srgbClr val="505050"/>
                </a:solidFill>
              </a:defRPr>
            </a:lvl4pPr>
            <a:lvl5pPr marL="1826638" indent="-304792">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9" name="Text Placeholder 3"/>
          <p:cNvSpPr>
            <a:spLocks noGrp="1"/>
          </p:cNvSpPr>
          <p:nvPr>
            <p:ph type="body" sz="half" idx="16"/>
          </p:nvPr>
        </p:nvSpPr>
        <p:spPr>
          <a:xfrm>
            <a:off x="305820" y="4765103"/>
            <a:ext cx="5607301"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0" name="Text Placeholder 3"/>
          <p:cNvSpPr>
            <a:spLocks noGrp="1"/>
          </p:cNvSpPr>
          <p:nvPr>
            <p:ph type="body" sz="half" idx="19"/>
          </p:nvPr>
        </p:nvSpPr>
        <p:spPr>
          <a:xfrm>
            <a:off x="6256603" y="4765103"/>
            <a:ext cx="5608319"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1"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12" name="Footer Placeholder 4"/>
          <p:cNvSpPr>
            <a:spLocks noGrp="1"/>
          </p:cNvSpPr>
          <p:nvPr>
            <p:ph type="ftr" sz="quarter" idx="3"/>
          </p:nvPr>
        </p:nvSpPr>
        <p:spPr>
          <a:xfrm>
            <a:off x="2040803"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Aaron S. Chou, London, 3/22/2024</a:t>
            </a:r>
            <a:endParaRPr lang="en-US" b="1" dirty="0"/>
          </a:p>
        </p:txBody>
      </p:sp>
      <p:sp>
        <p:nvSpPr>
          <p:cNvPr id="13"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29231068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304800" y="958851"/>
            <a:ext cx="4037192" cy="5022676"/>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8" name="Content Placeholder 2"/>
          <p:cNvSpPr>
            <a:spLocks noGrp="1"/>
          </p:cNvSpPr>
          <p:nvPr>
            <p:ph sz="half" idx="15"/>
          </p:nvPr>
        </p:nvSpPr>
        <p:spPr>
          <a:xfrm>
            <a:off x="4723621" y="958852"/>
            <a:ext cx="7130140" cy="5022675"/>
          </a:xfrm>
          <a:prstGeom prst="rect">
            <a:avLst/>
          </a:prstGeom>
        </p:spPr>
        <p:txBody>
          <a:bodyPr lIns="0" tIns="0" rIns="0" bIns="0"/>
          <a:lstStyle>
            <a:lvl1pPr marL="306910" marR="0" indent="-306910" algn="l" defTabSz="609585" rtl="0" eaLnBrk="1" fontAlgn="base" latinLnBrk="0" hangingPunct="1">
              <a:lnSpc>
                <a:spcPct val="100000"/>
              </a:lnSpc>
              <a:spcBef>
                <a:spcPts val="1312"/>
              </a:spcBef>
              <a:spcAft>
                <a:spcPct val="0"/>
              </a:spcAft>
              <a:buClrTx/>
              <a:buSzTx/>
              <a:buFont typeface="Arial" charset="0"/>
              <a:buChar char="•"/>
              <a:tabLst/>
              <a:defRPr sz="2400">
                <a:solidFill>
                  <a:srgbClr val="505050"/>
                </a:solidFill>
              </a:defRPr>
            </a:lvl1pPr>
            <a:lvl2pPr marL="685783" indent="-306910">
              <a:spcBef>
                <a:spcPts val="1312"/>
              </a:spcBef>
              <a:defRPr sz="2133">
                <a:solidFill>
                  <a:srgbClr val="505050"/>
                </a:solidFill>
              </a:defRPr>
            </a:lvl2pPr>
            <a:lvl3pPr marL="1075240" indent="-304792">
              <a:spcBef>
                <a:spcPts val="1312"/>
              </a:spcBef>
              <a:defRPr sz="2000">
                <a:solidFill>
                  <a:srgbClr val="505050"/>
                </a:solidFill>
              </a:defRPr>
            </a:lvl3pPr>
            <a:lvl4pPr marL="1449881" indent="-304792">
              <a:spcBef>
                <a:spcPts val="1312"/>
              </a:spcBef>
              <a:defRPr sz="1867">
                <a:solidFill>
                  <a:srgbClr val="505050"/>
                </a:solidFill>
              </a:defRPr>
            </a:lvl4pPr>
            <a:lvl5pPr marL="1826638" indent="-304792">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5" name="Date Placeholder 3"/>
          <p:cNvSpPr>
            <a:spLocks noGrp="1"/>
          </p:cNvSpPr>
          <p:nvPr>
            <p:ph type="dt" sz="half" idx="16"/>
          </p:nvPr>
        </p:nvSpPr>
        <p:spPr>
          <a:xfrm>
            <a:off x="982436" y="6504215"/>
            <a:ext cx="900491" cy="241300"/>
          </a:xfrm>
        </p:spPr>
        <p:txBody>
          <a:bodyPr/>
          <a:lstStyle>
            <a:lvl1pPr>
              <a:defRPr sz="1200" smtClean="0"/>
            </a:lvl1pPr>
          </a:lstStyle>
          <a:p>
            <a:pPr>
              <a:defRPr/>
            </a:pPr>
            <a:endParaRPr lang="en-US" dirty="0"/>
          </a:p>
        </p:txBody>
      </p:sp>
      <p:sp>
        <p:nvSpPr>
          <p:cNvPr id="6" name="Footer Placeholder 4"/>
          <p:cNvSpPr>
            <a:spLocks noGrp="1"/>
          </p:cNvSpPr>
          <p:nvPr>
            <p:ph type="ftr" sz="quarter" idx="17"/>
          </p:nvPr>
        </p:nvSpPr>
        <p:spPr>
          <a:xfrm>
            <a:off x="2040806" y="6504215"/>
            <a:ext cx="8349492" cy="250031"/>
          </a:xfrm>
        </p:spPr>
        <p:txBody>
          <a:bodyPr/>
          <a:lstStyle>
            <a:lvl1pPr>
              <a:defRPr sz="1200" dirty="0" smtClean="0"/>
            </a:lvl1pPr>
          </a:lstStyle>
          <a:p>
            <a:pPr>
              <a:defRPr/>
            </a:pPr>
            <a:r>
              <a:rPr lang="en-US"/>
              <a:t>Aaron S. Chou, London, 3/22/2024</a:t>
            </a:r>
            <a:endParaRPr lang="en-US" b="1"/>
          </a:p>
        </p:txBody>
      </p:sp>
      <p:sp>
        <p:nvSpPr>
          <p:cNvPr id="7" name="Slide Number Placeholder 5"/>
          <p:cNvSpPr>
            <a:spLocks noGrp="1"/>
          </p:cNvSpPr>
          <p:nvPr>
            <p:ph type="sldNum" sz="quarter" idx="18"/>
          </p:nvPr>
        </p:nvSpPr>
        <p:spPr/>
        <p:txBody>
          <a:bodyPr/>
          <a:lstStyle>
            <a:lvl1pPr>
              <a:defRPr sz="12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304800" y="254027"/>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219867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8330" b="40718"/>
          <a:stretch/>
        </p:blipFill>
        <p:spPr>
          <a:xfrm>
            <a:off x="-24384"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3996755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98764" y="971552"/>
            <a:ext cx="11582400" cy="3726717"/>
          </a:xfrm>
          <a:prstGeom prst="rect">
            <a:avLst/>
          </a:prstGeom>
        </p:spPr>
        <p:txBody>
          <a:bodyPr lIns="0" tIns="0" rIns="0" bIns="0" rtlCol="0">
            <a:normAutofit/>
          </a:bodyPr>
          <a:lstStyle>
            <a:lvl1pPr marL="0" indent="0">
              <a:buNone/>
              <a:defRPr sz="1733">
                <a:solidFill>
                  <a:srgbClr val="505050"/>
                </a:solidFill>
              </a:defRPr>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98764" y="4943005"/>
            <a:ext cx="11582400" cy="1091259"/>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7" name="Date Placeholder 3"/>
          <p:cNvSpPr>
            <a:spLocks noGrp="1"/>
          </p:cNvSpPr>
          <p:nvPr>
            <p:ph type="dt" sz="half" idx="14"/>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9" name="Footer Placeholder 4"/>
          <p:cNvSpPr>
            <a:spLocks noGrp="1"/>
          </p:cNvSpPr>
          <p:nvPr>
            <p:ph type="ftr" sz="quarter" idx="3"/>
          </p:nvPr>
        </p:nvSpPr>
        <p:spPr>
          <a:xfrm>
            <a:off x="2040804" y="6504216"/>
            <a:ext cx="8335944"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Aaron S. Chou, London, 3/22/2024</a:t>
            </a:r>
            <a:endParaRPr lang="en-US" b="1" dirty="0"/>
          </a:p>
        </p:txBody>
      </p:sp>
      <p:sp>
        <p:nvSpPr>
          <p:cNvPr id="11"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40270416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982436" y="6504215"/>
            <a:ext cx="900491" cy="241300"/>
          </a:xfrm>
        </p:spPr>
        <p:txBody>
          <a:bodyPr/>
          <a:lstStyle>
            <a:lvl1pPr>
              <a:defRPr sz="1200"/>
            </a:lvl1pPr>
          </a:lstStyle>
          <a:p>
            <a:pPr>
              <a:defRPr/>
            </a:pPr>
            <a:endParaRPr lang="en-US" dirty="0"/>
          </a:p>
        </p:txBody>
      </p:sp>
      <p:sp>
        <p:nvSpPr>
          <p:cNvPr id="4" name="Footer Placeholder 3"/>
          <p:cNvSpPr>
            <a:spLocks noGrp="1"/>
          </p:cNvSpPr>
          <p:nvPr>
            <p:ph type="ftr" sz="quarter" idx="11"/>
          </p:nvPr>
        </p:nvSpPr>
        <p:spPr>
          <a:xfrm>
            <a:off x="2040807" y="6504216"/>
            <a:ext cx="8347199" cy="242873"/>
          </a:xfrm>
        </p:spPr>
        <p:txBody>
          <a:bodyPr/>
          <a:lstStyle>
            <a:lvl1pPr>
              <a:defRPr sz="1200"/>
            </a:lvl1pPr>
          </a:lstStyle>
          <a:p>
            <a:pPr>
              <a:defRPr/>
            </a:pPr>
            <a:r>
              <a:rPr lang="en-US"/>
              <a:t>Aaron S. Chou, London, 3/22/2024</a:t>
            </a:r>
            <a:endParaRPr lang="en-US" b="1" dirty="0"/>
          </a:p>
        </p:txBody>
      </p:sp>
      <p:sp>
        <p:nvSpPr>
          <p:cNvPr id="5" name="Slide Number Placeholder 4"/>
          <p:cNvSpPr>
            <a:spLocks noGrp="1"/>
          </p:cNvSpPr>
          <p:nvPr>
            <p:ph type="sldNum" sz="quarter" idx="12"/>
          </p:nvPr>
        </p:nvSpPr>
        <p:spPr/>
        <p:txBody>
          <a:bodyPr/>
          <a:lstStyle>
            <a:lvl1pPr>
              <a:defRPr sz="12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96333" y="254001"/>
            <a:ext cx="11567584" cy="5802923"/>
          </a:xfrm>
          <a:prstGeom prst="rect">
            <a:avLst/>
          </a:prstGeom>
        </p:spPr>
        <p:txBody>
          <a:bodyPr vert="horz"/>
          <a:lstStyle>
            <a:lvl1pPr marL="306910" indent="-306910">
              <a:defRPr sz="1867">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38190713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2040804" y="6504216"/>
            <a:ext cx="8363037" cy="242873"/>
          </a:xfrm>
        </p:spPr>
        <p:txBody>
          <a:bodyPr/>
          <a:lstStyle/>
          <a:p>
            <a:pPr>
              <a:defRPr/>
            </a:pPr>
            <a:r>
              <a:rPr lang="en-US"/>
              <a:t>Aaron S. Chou, London, 3/22/2024</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74259"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263923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500427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7379275"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9734353" y="271556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74259"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263923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500427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7379275"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9734353" y="972176"/>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74259"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263923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500427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7379275"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9734353" y="4448801"/>
            <a:ext cx="2133600" cy="1600200"/>
          </a:xfrm>
          <a:prstGeom prst="rect">
            <a:avLst/>
          </a:prstGeom>
        </p:spPr>
        <p:txBody>
          <a:bodyPr vert="horz"/>
          <a:lstStyle>
            <a:lvl1pPr marL="0" indent="0">
              <a:buFontTx/>
              <a:buNone/>
              <a:defRPr sz="1467">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11225706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79A0D-D2FB-0C46-ACE0-3C890F3C14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844A57-6490-5A47-9FF3-1D56B685DB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C0B302-9EDA-4D4D-B782-F05253C6EC5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4CE75E2-56F6-8942-952A-A60BA1FF7516}"/>
              </a:ext>
            </a:extLst>
          </p:cNvPr>
          <p:cNvSpPr>
            <a:spLocks noGrp="1"/>
          </p:cNvSpPr>
          <p:nvPr>
            <p:ph type="ftr" sz="quarter" idx="11"/>
          </p:nvPr>
        </p:nvSpPr>
        <p:spPr/>
        <p:txBody>
          <a:bodyPr/>
          <a:lstStyle/>
          <a:p>
            <a:r>
              <a:rPr lang="en-US"/>
              <a:t>Aaron S. Chou, London, 3/22/2024</a:t>
            </a:r>
          </a:p>
        </p:txBody>
      </p:sp>
      <p:sp>
        <p:nvSpPr>
          <p:cNvPr id="6" name="Slide Number Placeholder 5">
            <a:extLst>
              <a:ext uri="{FF2B5EF4-FFF2-40B4-BE49-F238E27FC236}">
                <a16:creationId xmlns:a16="http://schemas.microsoft.com/office/drawing/2014/main" id="{FCAB235C-893F-3C41-AAF3-CF08A9D984A5}"/>
              </a:ext>
            </a:extLst>
          </p:cNvPr>
          <p:cNvSpPr>
            <a:spLocks noGrp="1"/>
          </p:cNvSpPr>
          <p:nvPr>
            <p:ph type="sldNum" sz="quarter" idx="12"/>
          </p:nvPr>
        </p:nvSpPr>
        <p:spPr/>
        <p:txBody>
          <a:bodyPr/>
          <a:lstStyle/>
          <a:p>
            <a:fld id="{7450E5D5-DC16-BA48-878C-CBE712E45237}" type="slidenum">
              <a:t>‹#›</a:t>
            </a:fld>
            <a:endParaRPr lang="en-US"/>
          </a:p>
        </p:txBody>
      </p:sp>
    </p:spTree>
    <p:extLst>
      <p:ext uri="{BB962C8B-B14F-4D97-AF65-F5344CB8AC3E}">
        <p14:creationId xmlns:p14="http://schemas.microsoft.com/office/powerpoint/2010/main" val="41068400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5A7104-D5C9-5A04-2CD6-AB1FF666A9D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6FA5662-3AE0-5ED5-C6E0-65D628AD1FE4}"/>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BB59713F-534E-7FDA-8C0F-C48050E97D63}"/>
              </a:ext>
            </a:extLst>
          </p:cNvPr>
          <p:cNvSpPr>
            <a:spLocks noGrp="1"/>
          </p:cNvSpPr>
          <p:nvPr>
            <p:ph type="ftr" sz="quarter" idx="11"/>
          </p:nvPr>
        </p:nvSpPr>
        <p:spPr/>
        <p:txBody>
          <a:bodyPr/>
          <a:lstStyle/>
          <a:p>
            <a:r>
              <a:rPr lang="en-US"/>
              <a:t>Aaron S. Chou, London, 3/22/2024</a:t>
            </a:r>
          </a:p>
        </p:txBody>
      </p:sp>
      <p:sp>
        <p:nvSpPr>
          <p:cNvPr id="5" name="Slide Number Placeholder 4">
            <a:extLst>
              <a:ext uri="{FF2B5EF4-FFF2-40B4-BE49-F238E27FC236}">
                <a16:creationId xmlns:a16="http://schemas.microsoft.com/office/drawing/2014/main" id="{24EAC0C9-5904-5D15-A953-AF8595494685}"/>
              </a:ext>
            </a:extLst>
          </p:cNvPr>
          <p:cNvSpPr>
            <a:spLocks noGrp="1"/>
          </p:cNvSpPr>
          <p:nvPr>
            <p:ph type="sldNum" sz="quarter" idx="12"/>
          </p:nvPr>
        </p:nvSpPr>
        <p:spPr/>
        <p:txBody>
          <a:bodyPr/>
          <a:lstStyle/>
          <a:p>
            <a:fld id="{6DCCA03A-56BD-D04B-A106-95B4A6AF49B0}" type="slidenum">
              <a:rPr lang="en-US" smtClean="0"/>
              <a:t>‹#›</a:t>
            </a:fld>
            <a:endParaRPr lang="en-US"/>
          </a:p>
        </p:txBody>
      </p:sp>
    </p:spTree>
    <p:extLst>
      <p:ext uri="{BB962C8B-B14F-4D97-AF65-F5344CB8AC3E}">
        <p14:creationId xmlns:p14="http://schemas.microsoft.com/office/powerpoint/2010/main" val="9566451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BA102-FE9F-4FF3-9009-092EA5CF46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9BB337-3A96-48F7-BA15-50BE11C085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956D6D71-1A80-41C5-B5E6-AB951542AE5C}"/>
              </a:ext>
            </a:extLst>
          </p:cNvPr>
          <p:cNvSpPr>
            <a:spLocks noGrp="1"/>
          </p:cNvSpPr>
          <p:nvPr>
            <p:ph type="sldNum" sz="quarter" idx="12"/>
          </p:nvPr>
        </p:nvSpPr>
        <p:spPr/>
        <p:txBody>
          <a:bodyPr/>
          <a:lstStyle/>
          <a:p>
            <a:fld id="{7A4BB82A-85AA-4495-AB6C-1CAA31F5EE0C}" type="slidenum">
              <a:rPr lang="en-US" smtClean="0"/>
              <a:t>‹#›</a:t>
            </a:fld>
            <a:endParaRPr lang="en-US"/>
          </a:p>
        </p:txBody>
      </p:sp>
      <p:sp>
        <p:nvSpPr>
          <p:cNvPr id="7" name="Text Placeholder 6">
            <a:extLst>
              <a:ext uri="{FF2B5EF4-FFF2-40B4-BE49-F238E27FC236}">
                <a16:creationId xmlns:a16="http://schemas.microsoft.com/office/drawing/2014/main" id="{0EC128B2-4CFC-7AFB-C5B7-1E2784816CEF}"/>
              </a:ext>
            </a:extLst>
          </p:cNvPr>
          <p:cNvSpPr>
            <a:spLocks noGrp="1"/>
          </p:cNvSpPr>
          <p:nvPr>
            <p:ph type="body" sz="quarter" idx="13" hasCustomPrompt="1"/>
          </p:nvPr>
        </p:nvSpPr>
        <p:spPr>
          <a:xfrm>
            <a:off x="178722" y="6600447"/>
            <a:ext cx="5822980" cy="223624"/>
          </a:xfrm>
        </p:spPr>
        <p:txBody>
          <a:bodyPr/>
          <a:lstStyle>
            <a:lvl1pPr marL="0" indent="0">
              <a:buNone/>
              <a:defRPr sz="1400">
                <a:solidFill>
                  <a:schemeClr val="bg1"/>
                </a:solidFill>
              </a:defRPr>
            </a:lvl1pPr>
          </a:lstStyle>
          <a:p>
            <a:pPr lvl="0"/>
            <a:r>
              <a:rPr lang="en-US" dirty="0"/>
              <a:t>Project Title</a:t>
            </a:r>
          </a:p>
        </p:txBody>
      </p:sp>
    </p:spTree>
    <p:extLst>
      <p:ext uri="{BB962C8B-B14F-4D97-AF65-F5344CB8AC3E}">
        <p14:creationId xmlns:p14="http://schemas.microsoft.com/office/powerpoint/2010/main" val="1691781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Agenda">
    <p:spTree>
      <p:nvGrpSpPr>
        <p:cNvPr id="1" name=""/>
        <p:cNvGrpSpPr/>
        <p:nvPr/>
      </p:nvGrpSpPr>
      <p:grpSpPr>
        <a:xfrm>
          <a:off x="0" y="0"/>
          <a:ext cx="0" cy="0"/>
          <a:chOff x="0" y="0"/>
          <a:chExt cx="0" cy="0"/>
        </a:xfrm>
      </p:grpSpPr>
      <p:sp>
        <p:nvSpPr>
          <p:cNvPr id="108" name="Agenda Title"/>
          <p:cNvSpPr txBox="1">
            <a:spLocks noGrp="1"/>
          </p:cNvSpPr>
          <p:nvPr>
            <p:ph type="title" hasCustomPrompt="1"/>
          </p:nvPr>
        </p:nvSpPr>
        <p:spPr>
          <a:xfrm>
            <a:off x="603251" y="539750"/>
            <a:ext cx="10985500" cy="717551"/>
          </a:xfrm>
          <a:prstGeom prst="rect">
            <a:avLst/>
          </a:prstGeom>
        </p:spPr>
        <p:txBody>
          <a:bodyPr/>
          <a:lstStyle/>
          <a:p>
            <a:r>
              <a:t>Agenda Title</a:t>
            </a:r>
          </a:p>
        </p:txBody>
      </p:sp>
      <p:sp>
        <p:nvSpPr>
          <p:cNvPr id="109" name="Agenda Subtitle"/>
          <p:cNvSpPr txBox="1">
            <a:spLocks noGrp="1"/>
          </p:cNvSpPr>
          <p:nvPr>
            <p:ph type="body" sz="quarter" idx="21" hasCustomPrompt="1"/>
          </p:nvPr>
        </p:nvSpPr>
        <p:spPr>
          <a:xfrm>
            <a:off x="603251" y="1186482"/>
            <a:ext cx="10985500" cy="467391"/>
          </a:xfrm>
          <a:prstGeom prst="rect">
            <a:avLst/>
          </a:prstGeom>
        </p:spPr>
        <p:txBody>
          <a:bodyPr lIns="45719" tIns="45719" rIns="45719" bIns="45719"/>
          <a:lstStyle>
            <a:lvl1pPr marL="0" indent="0" defTabSz="412740">
              <a:lnSpc>
                <a:spcPct val="100000"/>
              </a:lnSpc>
              <a:spcBef>
                <a:spcPts val="0"/>
              </a:spcBef>
              <a:buSzTx/>
              <a:buNone/>
              <a:defRPr sz="2751" b="1"/>
            </a:lvl1pPr>
          </a:lstStyle>
          <a:p>
            <a:r>
              <a:t>Agenda Subtitle</a:t>
            </a:r>
          </a:p>
        </p:txBody>
      </p:sp>
      <p:sp>
        <p:nvSpPr>
          <p:cNvPr id="110" name="Body Level One…"/>
          <p:cNvSpPr txBox="1">
            <a:spLocks noGrp="1"/>
          </p:cNvSpPr>
          <p:nvPr>
            <p:ph type="body" idx="1" hasCustomPrompt="1"/>
          </p:nvPr>
        </p:nvSpPr>
        <p:spPr>
          <a:prstGeom prst="rect">
            <a:avLst/>
          </a:prstGeom>
        </p:spPr>
        <p:txBody>
          <a:bodyPr/>
          <a:lstStyle>
            <a:lvl1pPr marL="0" indent="0" defTabSz="412740">
              <a:lnSpc>
                <a:spcPct val="100000"/>
              </a:lnSpc>
              <a:spcBef>
                <a:spcPts val="900"/>
              </a:spcBef>
              <a:buSzTx/>
              <a:buNone/>
              <a:defRPr sz="2751" spc="-28"/>
            </a:lvl1pPr>
            <a:lvl2pPr marL="0" indent="228594" defTabSz="412740">
              <a:lnSpc>
                <a:spcPct val="100000"/>
              </a:lnSpc>
              <a:spcBef>
                <a:spcPts val="900"/>
              </a:spcBef>
              <a:buSzTx/>
              <a:buNone/>
              <a:defRPr sz="2751" spc="-28"/>
            </a:lvl2pPr>
            <a:lvl3pPr marL="0" indent="457189" defTabSz="412740">
              <a:lnSpc>
                <a:spcPct val="100000"/>
              </a:lnSpc>
              <a:spcBef>
                <a:spcPts val="900"/>
              </a:spcBef>
              <a:buSzTx/>
              <a:buNone/>
              <a:defRPr sz="2751" spc="-28"/>
            </a:lvl3pPr>
            <a:lvl4pPr marL="0" indent="685783" defTabSz="412740">
              <a:lnSpc>
                <a:spcPct val="100000"/>
              </a:lnSpc>
              <a:spcBef>
                <a:spcPts val="900"/>
              </a:spcBef>
              <a:buSzTx/>
              <a:buNone/>
              <a:defRPr sz="2751" spc="-28"/>
            </a:lvl4pPr>
            <a:lvl5pPr marL="0" indent="914377" defTabSz="412740">
              <a:lnSpc>
                <a:spcPct val="100000"/>
              </a:lnSpc>
              <a:spcBef>
                <a:spcPts val="900"/>
              </a:spcBef>
              <a:buSzTx/>
              <a:buNone/>
              <a:defRPr sz="2751" spc="-28"/>
            </a:lvl5pPr>
          </a:lstStyle>
          <a:p>
            <a:r>
              <a:t>Agenda Topics</a:t>
            </a:r>
          </a:p>
          <a:p>
            <a:pPr lvl="1"/>
            <a:endParaRPr/>
          </a:p>
          <a:p>
            <a:pPr lvl="2"/>
            <a:endParaRPr/>
          </a:p>
          <a:p>
            <a:pPr lvl="3"/>
            <a:endParaRPr/>
          </a:p>
          <a:p>
            <a:pPr lvl="4"/>
            <a:endParaRP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508040014"/>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77066008"/>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r="13596"/>
          <a:stretch>
            <a:fillRect/>
          </a:stretch>
        </p:blipFill>
        <p:spPr bwMode="auto">
          <a:xfrm>
            <a:off x="273052" y="6307141"/>
            <a:ext cx="11675533" cy="314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19" name="Rectangle 3"/>
          <p:cNvSpPr>
            <a:spLocks noGrp="1" noChangeArrowheads="1"/>
          </p:cNvSpPr>
          <p:nvPr>
            <p:ph type="ctrTitle"/>
          </p:nvPr>
        </p:nvSpPr>
        <p:spPr>
          <a:xfrm>
            <a:off x="914400" y="2946400"/>
            <a:ext cx="10363200" cy="1143000"/>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18496234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600203"/>
            <a:ext cx="10972800" cy="4525963"/>
          </a:xfrm>
          <a:prstGeom prst="rect">
            <a:avLst/>
          </a:prstGeom>
        </p:spPr>
        <p:txBody>
          <a:bodyPr vert="horz"/>
          <a:lstStyle>
            <a:lvl1pPr>
              <a:defRPr sz="1350">
                <a:latin typeface="Arial"/>
                <a:cs typeface="Arial"/>
              </a:defRPr>
            </a:lvl1pPr>
            <a:lvl2pPr>
              <a:defRPr sz="1350">
                <a:latin typeface="Arial"/>
                <a:cs typeface="Arial"/>
              </a:defRPr>
            </a:lvl2pPr>
            <a:lvl3pPr>
              <a:defRPr sz="1350">
                <a:latin typeface="Arial"/>
                <a:cs typeface="Arial"/>
              </a:defRPr>
            </a:lvl3pPr>
            <a:lvl4pPr>
              <a:defRPr sz="1350">
                <a:latin typeface="Arial"/>
                <a:cs typeface="Arial"/>
              </a:defRPr>
            </a:lvl4pPr>
            <a:lvl5pPr>
              <a:defRPr sz="135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0"/>
          </p:nvPr>
        </p:nvSpPr>
        <p:spPr/>
        <p:txBody>
          <a:bodyPr/>
          <a:lstStyle/>
          <a:p>
            <a:r>
              <a:rPr lang="es-ES_tradnl">
                <a:solidFill>
                  <a:srgbClr val="000000">
                    <a:tint val="75000"/>
                  </a:srgbClr>
                </a:solidFill>
                <a:latin typeface="Times"/>
              </a:rPr>
              <a:t>Aaron S. Chou, London, 3/22/2024</a:t>
            </a:r>
            <a:endParaRPr lang="en-US" dirty="0">
              <a:solidFill>
                <a:srgbClr val="000000">
                  <a:tint val="75000"/>
                </a:srgbClr>
              </a:solidFill>
              <a:latin typeface="Times"/>
            </a:endParaRPr>
          </a:p>
        </p:txBody>
      </p:sp>
      <p:sp>
        <p:nvSpPr>
          <p:cNvPr id="5" name="Slide Number Placeholder 4"/>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1551331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4644" b="44456"/>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1556029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Tree>
    <p:extLst>
      <p:ext uri="{BB962C8B-B14F-4D97-AF65-F5344CB8AC3E}">
        <p14:creationId xmlns:p14="http://schemas.microsoft.com/office/powerpoint/2010/main" val="5823978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a:prstGeom prst="rect">
            <a:avLst/>
          </a:prstGeom>
        </p:spPr>
        <p:txBody>
          <a:bodyPr vert="horz"/>
          <a:lstStyle>
            <a:lvl1pPr>
              <a:defRPr sz="1350">
                <a:latin typeface="Arial"/>
                <a:cs typeface="Arial"/>
              </a:defRPr>
            </a:lvl1pPr>
            <a:lvl2pPr>
              <a:defRPr sz="1350">
                <a:latin typeface="Arial"/>
                <a:cs typeface="Arial"/>
              </a:defRPr>
            </a:lvl2pPr>
            <a:lvl3pPr>
              <a:defRPr sz="1350">
                <a:latin typeface="Arial"/>
                <a:cs typeface="Arial"/>
              </a:defRPr>
            </a:lvl3pPr>
            <a:lvl4pPr>
              <a:defRPr sz="1350">
                <a:latin typeface="Arial"/>
                <a:cs typeface="Arial"/>
              </a:defRPr>
            </a:lvl4pPr>
            <a:lvl5pPr>
              <a:defRPr sz="1350">
                <a:latin typeface="Arial"/>
                <a:cs typeface="Aria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3"/>
            <a:ext cx="5384800" cy="4525963"/>
          </a:xfrm>
          <a:prstGeom prst="rect">
            <a:avLst/>
          </a:prstGeom>
        </p:spPr>
        <p:txBody>
          <a:bodyPr vert="horz"/>
          <a:lstStyle>
            <a:lvl1pPr>
              <a:defRPr sz="1350">
                <a:latin typeface="Arial"/>
                <a:cs typeface="Arial"/>
              </a:defRPr>
            </a:lvl1pPr>
            <a:lvl2pPr>
              <a:defRPr sz="1350">
                <a:latin typeface="Arial"/>
                <a:cs typeface="Arial"/>
              </a:defRPr>
            </a:lvl2pPr>
            <a:lvl3pPr>
              <a:defRPr sz="1350">
                <a:latin typeface="Arial"/>
                <a:cs typeface="Arial"/>
              </a:defRPr>
            </a:lvl3pPr>
            <a:lvl4pPr>
              <a:defRPr sz="1350">
                <a:latin typeface="Arial"/>
                <a:cs typeface="Arial"/>
              </a:defRPr>
            </a:lvl4pPr>
            <a:lvl5pPr>
              <a:defRPr sz="1350">
                <a:latin typeface="Arial"/>
                <a:cs typeface="Aria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0"/>
          </p:nvPr>
        </p:nvSpPr>
        <p:spPr/>
        <p:txBody>
          <a:bodyPr/>
          <a:lstStyle/>
          <a:p>
            <a:r>
              <a:rPr lang="es-ES_tradnl">
                <a:solidFill>
                  <a:srgbClr val="000000">
                    <a:tint val="75000"/>
                  </a:srgbClr>
                </a:solidFill>
                <a:latin typeface="Times"/>
              </a:rPr>
              <a:t>Aaron S. Chou, London, 3/22/2024</a:t>
            </a:r>
            <a:endParaRPr lang="en-US">
              <a:solidFill>
                <a:srgbClr val="000000">
                  <a:tint val="75000"/>
                </a:srgbClr>
              </a:solidFill>
              <a:latin typeface="Times"/>
            </a:endParaRPr>
          </a:p>
        </p:txBody>
      </p:sp>
      <p:sp>
        <p:nvSpPr>
          <p:cNvPr id="6" name="Slide Number Placeholder 5"/>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1090419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vert="horz"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a:prstGeom prst="rect">
            <a:avLst/>
          </a:prstGeom>
        </p:spPr>
        <p:txBody>
          <a:bodyPr vert="horz"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a:prstGeom prst="rect">
            <a:avLst/>
          </a:prstGeom>
        </p:spPr>
        <p:txBody>
          <a:bodyPr vert="horz"/>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86222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s-ES_tradnl">
                <a:solidFill>
                  <a:srgbClr val="000000">
                    <a:tint val="75000"/>
                  </a:srgbClr>
                </a:solidFill>
                <a:latin typeface="Times"/>
              </a:rPr>
              <a:t>Aaron S. Chou, London, 3/22/2024</a:t>
            </a:r>
            <a:endParaRPr lang="en-US">
              <a:solidFill>
                <a:srgbClr val="000000">
                  <a:tint val="75000"/>
                </a:srgbClr>
              </a:solidFill>
              <a:latin typeface="Times"/>
            </a:endParaRPr>
          </a:p>
        </p:txBody>
      </p:sp>
      <p:sp>
        <p:nvSpPr>
          <p:cNvPr id="4" name="Slide Number Placeholder 3"/>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21432728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s-ES_tradnl">
                <a:solidFill>
                  <a:srgbClr val="000000">
                    <a:tint val="75000"/>
                  </a:srgbClr>
                </a:solidFill>
                <a:latin typeface="Times"/>
              </a:rPr>
              <a:t>Aaron S. Chou, London, 3/22/2024</a:t>
            </a:r>
            <a:endParaRPr lang="en-US">
              <a:solidFill>
                <a:srgbClr val="000000">
                  <a:tint val="75000"/>
                </a:srgbClr>
              </a:solidFill>
              <a:latin typeface="Times"/>
            </a:endParaRPr>
          </a:p>
        </p:txBody>
      </p:sp>
      <p:sp>
        <p:nvSpPr>
          <p:cNvPr id="3" name="Slide Number Placeholder 2"/>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378926615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52"/>
            <a:ext cx="6815667" cy="5853113"/>
          </a:xfrm>
          <a:prstGeom prst="rect">
            <a:avLst/>
          </a:prstGeom>
        </p:spPr>
        <p:txBody>
          <a:bodyPr vert="horz"/>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a:prstGeom prst="rect">
            <a:avLst/>
          </a:prstGeom>
        </p:spPr>
        <p:txBody>
          <a:bodyPr vert="horz"/>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8386670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vert="horz"/>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370602040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600203"/>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61155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50302" y="165103"/>
            <a:ext cx="2832100" cy="59610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4002" y="165103"/>
            <a:ext cx="8293100" cy="59610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104116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72" indent="0" algn="ctr">
              <a:buNone/>
              <a:defRPr>
                <a:solidFill>
                  <a:schemeClr val="tx1">
                    <a:tint val="75000"/>
                  </a:schemeClr>
                </a:solidFill>
              </a:defRPr>
            </a:lvl2pPr>
            <a:lvl3pPr marL="914343" indent="0" algn="ctr">
              <a:buNone/>
              <a:defRPr>
                <a:solidFill>
                  <a:schemeClr val="tx1">
                    <a:tint val="75000"/>
                  </a:schemeClr>
                </a:solidFill>
              </a:defRPr>
            </a:lvl3pPr>
            <a:lvl4pPr marL="1371515" indent="0" algn="ctr">
              <a:buNone/>
              <a:defRPr>
                <a:solidFill>
                  <a:schemeClr val="tx1">
                    <a:tint val="75000"/>
                  </a:schemeClr>
                </a:solidFill>
              </a:defRPr>
            </a:lvl4pPr>
            <a:lvl5pPr marL="1828686" indent="0" algn="ctr">
              <a:buNone/>
              <a:defRPr>
                <a:solidFill>
                  <a:schemeClr val="tx1">
                    <a:tint val="75000"/>
                  </a:schemeClr>
                </a:solidFill>
              </a:defRPr>
            </a:lvl5pPr>
            <a:lvl6pPr marL="2285858" indent="0" algn="ctr">
              <a:buNone/>
              <a:defRPr>
                <a:solidFill>
                  <a:schemeClr val="tx1">
                    <a:tint val="75000"/>
                  </a:schemeClr>
                </a:solidFill>
              </a:defRPr>
            </a:lvl6pPr>
            <a:lvl7pPr marL="2743028" indent="0" algn="ctr">
              <a:buNone/>
              <a:defRPr>
                <a:solidFill>
                  <a:schemeClr val="tx1">
                    <a:tint val="75000"/>
                  </a:schemeClr>
                </a:solidFill>
              </a:defRPr>
            </a:lvl7pPr>
            <a:lvl8pPr marL="3200200" indent="0" algn="ctr">
              <a:buNone/>
              <a:defRPr>
                <a:solidFill>
                  <a:schemeClr val="tx1">
                    <a:tint val="75000"/>
                  </a:schemeClr>
                </a:solidFill>
              </a:defRPr>
            </a:lvl8pPr>
            <a:lvl9pPr marL="365737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D0B409B-71ED-4545-8F70-B5E5BD93E4CF}" type="slidenum">
              <a:rPr lang="en-US"/>
              <a:pPr/>
              <a:t>‹#›</a:t>
            </a:fld>
            <a:endParaRPr lang="en-US"/>
          </a:p>
        </p:txBody>
      </p:sp>
    </p:spTree>
    <p:extLst>
      <p:ext uri="{BB962C8B-B14F-4D97-AF65-F5344CB8AC3E}">
        <p14:creationId xmlns:p14="http://schemas.microsoft.com/office/powerpoint/2010/main" val="361124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9861" b="39239"/>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7673718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C6F987D3-C84C-1B43-ACDC-64E0C8D0B1E8}" type="slidenum">
              <a:rPr lang="en-US"/>
              <a:pPr/>
              <a:t>‹#›</a:t>
            </a:fld>
            <a:endParaRPr lang="en-US"/>
          </a:p>
        </p:txBody>
      </p:sp>
    </p:spTree>
    <p:extLst>
      <p:ext uri="{BB962C8B-B14F-4D97-AF65-F5344CB8AC3E}">
        <p14:creationId xmlns:p14="http://schemas.microsoft.com/office/powerpoint/2010/main" val="17823568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solidFill>
                  <a:schemeClr val="tx1">
                    <a:tint val="75000"/>
                  </a:schemeClr>
                </a:solidFill>
              </a:defRPr>
            </a:lvl1pPr>
            <a:lvl2pPr marL="457172" indent="0">
              <a:buNone/>
              <a:defRPr sz="1800">
                <a:solidFill>
                  <a:schemeClr val="tx1">
                    <a:tint val="75000"/>
                  </a:schemeClr>
                </a:solidFill>
              </a:defRPr>
            </a:lvl2pPr>
            <a:lvl3pPr marL="914343" indent="0">
              <a:buNone/>
              <a:defRPr sz="1600">
                <a:solidFill>
                  <a:schemeClr val="tx1">
                    <a:tint val="75000"/>
                  </a:schemeClr>
                </a:solidFill>
              </a:defRPr>
            </a:lvl3pPr>
            <a:lvl4pPr marL="1371515" indent="0">
              <a:buNone/>
              <a:defRPr sz="1400">
                <a:solidFill>
                  <a:schemeClr val="tx1">
                    <a:tint val="75000"/>
                  </a:schemeClr>
                </a:solidFill>
              </a:defRPr>
            </a:lvl4pPr>
            <a:lvl5pPr marL="1828686" indent="0">
              <a:buNone/>
              <a:defRPr sz="1400">
                <a:solidFill>
                  <a:schemeClr val="tx1">
                    <a:tint val="75000"/>
                  </a:schemeClr>
                </a:solidFill>
              </a:defRPr>
            </a:lvl5pPr>
            <a:lvl6pPr marL="2285858" indent="0">
              <a:buNone/>
              <a:defRPr sz="1400">
                <a:solidFill>
                  <a:schemeClr val="tx1">
                    <a:tint val="75000"/>
                  </a:schemeClr>
                </a:solidFill>
              </a:defRPr>
            </a:lvl6pPr>
            <a:lvl7pPr marL="2743028" indent="0">
              <a:buNone/>
              <a:defRPr sz="1400">
                <a:solidFill>
                  <a:schemeClr val="tx1">
                    <a:tint val="75000"/>
                  </a:schemeClr>
                </a:solidFill>
              </a:defRPr>
            </a:lvl7pPr>
            <a:lvl8pPr marL="3200200" indent="0">
              <a:buNone/>
              <a:defRPr sz="1400">
                <a:solidFill>
                  <a:schemeClr val="tx1">
                    <a:tint val="75000"/>
                  </a:schemeClr>
                </a:solidFill>
              </a:defRPr>
            </a:lvl8pPr>
            <a:lvl9pPr marL="3657371"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D47125CB-BABB-0647-82EC-72A42E8D8178}" type="slidenum">
              <a:rPr lang="en-US"/>
              <a:pPr/>
              <a:t>‹#›</a:t>
            </a:fld>
            <a:endParaRPr lang="en-US"/>
          </a:p>
        </p:txBody>
      </p:sp>
    </p:spTree>
    <p:extLst>
      <p:ext uri="{BB962C8B-B14F-4D97-AF65-F5344CB8AC3E}">
        <p14:creationId xmlns:p14="http://schemas.microsoft.com/office/powerpoint/2010/main" val="35319389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endParaRPr lang="en-US"/>
          </a:p>
        </p:txBody>
      </p:sp>
      <p:sp>
        <p:nvSpPr>
          <p:cNvPr id="6"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01C73D13-93A6-E047-91D2-B8658A3117C6}" type="slidenum">
              <a:rPr lang="en-US"/>
              <a:pPr/>
              <a:t>‹#›</a:t>
            </a:fld>
            <a:endParaRPr lang="en-US"/>
          </a:p>
        </p:txBody>
      </p:sp>
    </p:spTree>
    <p:extLst>
      <p:ext uri="{BB962C8B-B14F-4D97-AF65-F5344CB8AC3E}">
        <p14:creationId xmlns:p14="http://schemas.microsoft.com/office/powerpoint/2010/main" val="253506320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2"/>
          </a:xfrm>
        </p:spPr>
        <p:txBody>
          <a:bodyPr anchor="b"/>
          <a:lstStyle>
            <a:lvl1pPr marL="0" indent="0">
              <a:buNone/>
              <a:defRPr sz="2400" b="1"/>
            </a:lvl1pPr>
            <a:lvl2pPr marL="457172" indent="0">
              <a:buNone/>
              <a:defRPr sz="2000" b="1"/>
            </a:lvl2pPr>
            <a:lvl3pPr marL="914343" indent="0">
              <a:buNone/>
              <a:defRPr sz="1800" b="1"/>
            </a:lvl3pPr>
            <a:lvl4pPr marL="1371515" indent="0">
              <a:buNone/>
              <a:defRPr sz="1600" b="1"/>
            </a:lvl4pPr>
            <a:lvl5pPr marL="1828686" indent="0">
              <a:buNone/>
              <a:defRPr sz="1600" b="1"/>
            </a:lvl5pPr>
            <a:lvl6pPr marL="2285858" indent="0">
              <a:buNone/>
              <a:defRPr sz="1600" b="1"/>
            </a:lvl6pPr>
            <a:lvl7pPr marL="2743028" indent="0">
              <a:buNone/>
              <a:defRPr sz="1600" b="1"/>
            </a:lvl7pPr>
            <a:lvl8pPr marL="3200200" indent="0">
              <a:buNone/>
              <a:defRPr sz="1600" b="1"/>
            </a:lvl8pPr>
            <a:lvl9pPr marL="3657371"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6"/>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4"/>
            <a:ext cx="5389033" cy="639762"/>
          </a:xfrm>
        </p:spPr>
        <p:txBody>
          <a:bodyPr anchor="b"/>
          <a:lstStyle>
            <a:lvl1pPr marL="0" indent="0">
              <a:buNone/>
              <a:defRPr sz="2400" b="1"/>
            </a:lvl1pPr>
            <a:lvl2pPr marL="457172" indent="0">
              <a:buNone/>
              <a:defRPr sz="2000" b="1"/>
            </a:lvl2pPr>
            <a:lvl3pPr marL="914343" indent="0">
              <a:buNone/>
              <a:defRPr sz="1800" b="1"/>
            </a:lvl3pPr>
            <a:lvl4pPr marL="1371515" indent="0">
              <a:buNone/>
              <a:defRPr sz="1600" b="1"/>
            </a:lvl4pPr>
            <a:lvl5pPr marL="1828686" indent="0">
              <a:buNone/>
              <a:defRPr sz="1600" b="1"/>
            </a:lvl5pPr>
            <a:lvl6pPr marL="2285858" indent="0">
              <a:buNone/>
              <a:defRPr sz="1600" b="1"/>
            </a:lvl6pPr>
            <a:lvl7pPr marL="2743028" indent="0">
              <a:buNone/>
              <a:defRPr sz="1600" b="1"/>
            </a:lvl7pPr>
            <a:lvl8pPr marL="3200200" indent="0">
              <a:buNone/>
              <a:defRPr sz="1600" b="1"/>
            </a:lvl8pPr>
            <a:lvl9pPr marL="365737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6"/>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endParaRPr lang="en-US"/>
          </a:p>
        </p:txBody>
      </p:sp>
      <p:sp>
        <p:nvSpPr>
          <p:cNvPr id="8"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9" name="Slide Number Placeholder 5"/>
          <p:cNvSpPr>
            <a:spLocks noGrp="1"/>
          </p:cNvSpPr>
          <p:nvPr>
            <p:ph type="sldNum" sz="quarter" idx="12"/>
          </p:nvPr>
        </p:nvSpPr>
        <p:spPr/>
        <p:txBody>
          <a:bodyPr/>
          <a:lstStyle>
            <a:lvl1pPr>
              <a:defRPr/>
            </a:lvl1pPr>
          </a:lstStyle>
          <a:p>
            <a:fld id="{BB4CEC79-641D-7F43-9A59-2CE59EFD254B}" type="slidenum">
              <a:rPr lang="en-US"/>
              <a:pPr/>
              <a:t>‹#›</a:t>
            </a:fld>
            <a:endParaRPr lang="en-US"/>
          </a:p>
        </p:txBody>
      </p:sp>
    </p:spTree>
    <p:extLst>
      <p:ext uri="{BB962C8B-B14F-4D97-AF65-F5344CB8AC3E}">
        <p14:creationId xmlns:p14="http://schemas.microsoft.com/office/powerpoint/2010/main" val="17976542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endParaRPr lang="en-US"/>
          </a:p>
        </p:txBody>
      </p:sp>
      <p:sp>
        <p:nvSpPr>
          <p:cNvPr id="4"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fld id="{6B8FC918-9776-9A4E-8537-62BB08031C7A}" type="slidenum">
              <a:rPr lang="en-US"/>
              <a:pPr/>
              <a:t>‹#›</a:t>
            </a:fld>
            <a:endParaRPr lang="en-US"/>
          </a:p>
        </p:txBody>
      </p:sp>
    </p:spTree>
    <p:extLst>
      <p:ext uri="{BB962C8B-B14F-4D97-AF65-F5344CB8AC3E}">
        <p14:creationId xmlns:p14="http://schemas.microsoft.com/office/powerpoint/2010/main" val="104445392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endParaRPr lang="en-US"/>
          </a:p>
        </p:txBody>
      </p:sp>
      <p:sp>
        <p:nvSpPr>
          <p:cNvPr id="3"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4" name="Slide Number Placeholder 5"/>
          <p:cNvSpPr>
            <a:spLocks noGrp="1"/>
          </p:cNvSpPr>
          <p:nvPr>
            <p:ph type="sldNum" sz="quarter" idx="12"/>
          </p:nvPr>
        </p:nvSpPr>
        <p:spPr/>
        <p:txBody>
          <a:bodyPr/>
          <a:lstStyle>
            <a:lvl1pPr>
              <a:defRPr/>
            </a:lvl1pPr>
          </a:lstStyle>
          <a:p>
            <a:fld id="{10A8421C-9C7B-D94A-8400-C3AD7BE3CD36}" type="slidenum">
              <a:rPr lang="en-US"/>
              <a:pPr/>
              <a:t>‹#›</a:t>
            </a:fld>
            <a:endParaRPr lang="en-US"/>
          </a:p>
        </p:txBody>
      </p:sp>
    </p:spTree>
    <p:extLst>
      <p:ext uri="{BB962C8B-B14F-4D97-AF65-F5344CB8AC3E}">
        <p14:creationId xmlns:p14="http://schemas.microsoft.com/office/powerpoint/2010/main" val="194571385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5"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172" indent="0">
              <a:buNone/>
              <a:defRPr sz="1200"/>
            </a:lvl2pPr>
            <a:lvl3pPr marL="914343" indent="0">
              <a:buNone/>
              <a:defRPr sz="1000"/>
            </a:lvl3pPr>
            <a:lvl4pPr marL="1371515" indent="0">
              <a:buNone/>
              <a:defRPr sz="900"/>
            </a:lvl4pPr>
            <a:lvl5pPr marL="1828686" indent="0">
              <a:buNone/>
              <a:defRPr sz="900"/>
            </a:lvl5pPr>
            <a:lvl6pPr marL="2285858" indent="0">
              <a:buNone/>
              <a:defRPr sz="900"/>
            </a:lvl6pPr>
            <a:lvl7pPr marL="2743028" indent="0">
              <a:buNone/>
              <a:defRPr sz="900"/>
            </a:lvl7pPr>
            <a:lvl8pPr marL="3200200" indent="0">
              <a:buNone/>
              <a:defRPr sz="900"/>
            </a:lvl8pPr>
            <a:lvl9pPr marL="3657371"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endParaRPr lang="en-US"/>
          </a:p>
        </p:txBody>
      </p:sp>
      <p:sp>
        <p:nvSpPr>
          <p:cNvPr id="6"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08F1F361-2E5D-C048-8F2C-57E10CE66266}" type="slidenum">
              <a:rPr lang="en-US"/>
              <a:pPr/>
              <a:t>‹#›</a:t>
            </a:fld>
            <a:endParaRPr lang="en-US"/>
          </a:p>
        </p:txBody>
      </p:sp>
    </p:spTree>
    <p:extLst>
      <p:ext uri="{BB962C8B-B14F-4D97-AF65-F5344CB8AC3E}">
        <p14:creationId xmlns:p14="http://schemas.microsoft.com/office/powerpoint/2010/main" val="268472310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172" indent="0">
              <a:buNone/>
              <a:defRPr sz="2800"/>
            </a:lvl2pPr>
            <a:lvl3pPr marL="914343" indent="0">
              <a:buNone/>
              <a:defRPr sz="2400"/>
            </a:lvl3pPr>
            <a:lvl4pPr marL="1371515" indent="0">
              <a:buNone/>
              <a:defRPr sz="2000"/>
            </a:lvl4pPr>
            <a:lvl5pPr marL="1828686" indent="0">
              <a:buNone/>
              <a:defRPr sz="2000"/>
            </a:lvl5pPr>
            <a:lvl6pPr marL="2285858" indent="0">
              <a:buNone/>
              <a:defRPr sz="2000"/>
            </a:lvl6pPr>
            <a:lvl7pPr marL="2743028" indent="0">
              <a:buNone/>
              <a:defRPr sz="2000"/>
            </a:lvl7pPr>
            <a:lvl8pPr marL="3200200" indent="0">
              <a:buNone/>
              <a:defRPr sz="2000"/>
            </a:lvl8pPr>
            <a:lvl9pPr marL="3657371"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172" indent="0">
              <a:buNone/>
              <a:defRPr sz="1200"/>
            </a:lvl2pPr>
            <a:lvl3pPr marL="914343" indent="0">
              <a:buNone/>
              <a:defRPr sz="1000"/>
            </a:lvl3pPr>
            <a:lvl4pPr marL="1371515" indent="0">
              <a:buNone/>
              <a:defRPr sz="900"/>
            </a:lvl4pPr>
            <a:lvl5pPr marL="1828686" indent="0">
              <a:buNone/>
              <a:defRPr sz="900"/>
            </a:lvl5pPr>
            <a:lvl6pPr marL="2285858" indent="0">
              <a:buNone/>
              <a:defRPr sz="900"/>
            </a:lvl6pPr>
            <a:lvl7pPr marL="2743028" indent="0">
              <a:buNone/>
              <a:defRPr sz="900"/>
            </a:lvl7pPr>
            <a:lvl8pPr marL="3200200" indent="0">
              <a:buNone/>
              <a:defRPr sz="900"/>
            </a:lvl8pPr>
            <a:lvl9pPr marL="3657371"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endParaRPr lang="en-US"/>
          </a:p>
        </p:txBody>
      </p:sp>
      <p:sp>
        <p:nvSpPr>
          <p:cNvPr id="6"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fld id="{66100809-5D5C-EB40-BE60-0EB044B2B1F2}" type="slidenum">
              <a:rPr lang="en-US"/>
              <a:pPr/>
              <a:t>‹#›</a:t>
            </a:fld>
            <a:endParaRPr lang="en-US"/>
          </a:p>
        </p:txBody>
      </p:sp>
    </p:spTree>
    <p:extLst>
      <p:ext uri="{BB962C8B-B14F-4D97-AF65-F5344CB8AC3E}">
        <p14:creationId xmlns:p14="http://schemas.microsoft.com/office/powerpoint/2010/main" val="420567955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AD2BA5D-4627-484A-AD63-A664874D05EA}" type="slidenum">
              <a:rPr lang="en-US"/>
              <a:pPr/>
              <a:t>‹#›</a:t>
            </a:fld>
            <a:endParaRPr lang="en-US"/>
          </a:p>
        </p:txBody>
      </p:sp>
    </p:spTree>
    <p:extLst>
      <p:ext uri="{BB962C8B-B14F-4D97-AF65-F5344CB8AC3E}">
        <p14:creationId xmlns:p14="http://schemas.microsoft.com/office/powerpoint/2010/main" val="14582252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pPr>
              <a:defRPr/>
            </a:pPr>
            <a:r>
              <a:rPr lang="es-ES_tradnl">
                <a:solidFill>
                  <a:prstClr val="black"/>
                </a:solidFill>
              </a:rPr>
              <a:t>Aaron S. Chou, London, 3/22/2024</a:t>
            </a: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9F0A9706-DAFD-E947-91F9-02A2520971A2}" type="slidenum">
              <a:rPr lang="en-US"/>
              <a:pPr/>
              <a:t>‹#›</a:t>
            </a:fld>
            <a:endParaRPr lang="en-US"/>
          </a:p>
        </p:txBody>
      </p:sp>
    </p:spTree>
    <p:extLst>
      <p:ext uri="{BB962C8B-B14F-4D97-AF65-F5344CB8AC3E}">
        <p14:creationId xmlns:p14="http://schemas.microsoft.com/office/powerpoint/2010/main" val="2948258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42966" b="16134"/>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10964530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r="13596"/>
          <a:stretch>
            <a:fillRect/>
          </a:stretch>
        </p:blipFill>
        <p:spPr bwMode="auto">
          <a:xfrm>
            <a:off x="273051" y="6307139"/>
            <a:ext cx="11675533" cy="314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19" name="Rectangle 3"/>
          <p:cNvSpPr>
            <a:spLocks noGrp="1" noChangeArrowheads="1"/>
          </p:cNvSpPr>
          <p:nvPr>
            <p:ph type="ctrTitle"/>
          </p:nvPr>
        </p:nvSpPr>
        <p:spPr>
          <a:xfrm>
            <a:off x="914400" y="2946400"/>
            <a:ext cx="10363200" cy="1143000"/>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9376513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0"/>
          </p:nvPr>
        </p:nvSpPr>
        <p:spPr/>
        <p:txBody>
          <a:bodyPr/>
          <a:lstStyle/>
          <a:p>
            <a:r>
              <a:rPr lang="es-ES_tradnl">
                <a:solidFill>
                  <a:srgbClr val="000000">
                    <a:tint val="75000"/>
                  </a:srgbClr>
                </a:solidFill>
                <a:latin typeface="Times"/>
              </a:rPr>
              <a:t>Aaron S. Chou, London, 3/22/2024</a:t>
            </a:r>
            <a:endParaRPr lang="en-US" dirty="0">
              <a:solidFill>
                <a:srgbClr val="000000">
                  <a:tint val="75000"/>
                </a:srgbClr>
              </a:solidFill>
              <a:latin typeface="Times"/>
            </a:endParaRPr>
          </a:p>
        </p:txBody>
      </p:sp>
      <p:sp>
        <p:nvSpPr>
          <p:cNvPr id="5" name="Slide Number Placeholder 4"/>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32667129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53671349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a:prstGeom prst="rect">
            <a:avLst/>
          </a:prstGeom>
        </p:spPr>
        <p:txBody>
          <a:bodyPr vert="horz"/>
          <a:lstStyle>
            <a:lvl1pPr>
              <a:defRPr sz="1800">
                <a:latin typeface="Arial"/>
                <a:cs typeface="Arial"/>
              </a:defRPr>
            </a:lvl1pPr>
            <a:lvl2pPr>
              <a:defRPr sz="1800">
                <a:latin typeface="Arial"/>
                <a:cs typeface="Arial"/>
              </a:defRPr>
            </a:lvl2pPr>
            <a:lvl3pPr>
              <a:defRPr sz="1800">
                <a:latin typeface="Arial"/>
                <a:cs typeface="Arial"/>
              </a:defRPr>
            </a:lvl3pPr>
            <a:lvl4pPr>
              <a:defRPr sz="1800">
                <a:latin typeface="Arial"/>
                <a:cs typeface="Arial"/>
              </a:defRPr>
            </a:lvl4pPr>
            <a:lvl5pPr>
              <a:defRPr sz="1800">
                <a:latin typeface="Arial"/>
                <a:cs typeface="Aria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0"/>
          </p:nvPr>
        </p:nvSpPr>
        <p:spPr/>
        <p:txBody>
          <a:bodyPr/>
          <a:lstStyle/>
          <a:p>
            <a:r>
              <a:rPr lang="es-ES_tradnl">
                <a:solidFill>
                  <a:srgbClr val="000000">
                    <a:tint val="75000"/>
                  </a:srgbClr>
                </a:solidFill>
                <a:latin typeface="Times"/>
              </a:rPr>
              <a:t>Aaron S. Chou, London, 3/22/2024</a:t>
            </a:r>
            <a:endParaRPr lang="en-US">
              <a:solidFill>
                <a:srgbClr val="000000">
                  <a:tint val="75000"/>
                </a:srgbClr>
              </a:solidFill>
              <a:latin typeface="Times"/>
            </a:endParaRPr>
          </a:p>
        </p:txBody>
      </p:sp>
      <p:sp>
        <p:nvSpPr>
          <p:cNvPr id="6" name="Slide Number Placeholder 5"/>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37718925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624759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s-ES_tradnl">
                <a:solidFill>
                  <a:srgbClr val="000000">
                    <a:tint val="75000"/>
                  </a:srgbClr>
                </a:solidFill>
                <a:latin typeface="Times"/>
              </a:rPr>
              <a:t>Aaron S. Chou, London, 3/22/2024</a:t>
            </a:r>
            <a:endParaRPr lang="en-US">
              <a:solidFill>
                <a:srgbClr val="000000">
                  <a:tint val="75000"/>
                </a:srgbClr>
              </a:solidFill>
              <a:latin typeface="Times"/>
            </a:endParaRPr>
          </a:p>
        </p:txBody>
      </p:sp>
      <p:sp>
        <p:nvSpPr>
          <p:cNvPr id="4" name="Slide Number Placeholder 3"/>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274008811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s-ES_tradnl">
                <a:solidFill>
                  <a:srgbClr val="000000">
                    <a:tint val="75000"/>
                  </a:srgbClr>
                </a:solidFill>
                <a:latin typeface="Times"/>
              </a:rPr>
              <a:t>Aaron S. Chou, London, 3/22/2024</a:t>
            </a:r>
            <a:endParaRPr lang="en-US">
              <a:solidFill>
                <a:srgbClr val="000000">
                  <a:tint val="75000"/>
                </a:srgbClr>
              </a:solidFill>
              <a:latin typeface="Times"/>
            </a:endParaRPr>
          </a:p>
        </p:txBody>
      </p:sp>
      <p:sp>
        <p:nvSpPr>
          <p:cNvPr id="3" name="Slide Number Placeholder 2"/>
          <p:cNvSpPr>
            <a:spLocks noGrp="1"/>
          </p:cNvSpPr>
          <p:nvPr>
            <p:ph type="sldNum" sz="quarter" idx="11"/>
          </p:nvPr>
        </p:nvSpPr>
        <p:spPr/>
        <p:txBody>
          <a:bodyPr/>
          <a:lstStyle/>
          <a:p>
            <a:fld id="{7A870316-1D41-584E-85E6-3B22E96A4CFD}" type="slidenum">
              <a:rPr lang="en-US" smtClean="0">
                <a:solidFill>
                  <a:srgbClr val="000000">
                    <a:tint val="75000"/>
                  </a:srgbClr>
                </a:solidFill>
                <a:latin typeface="Times"/>
              </a:rPr>
              <a:pPr/>
              <a:t>‹#›</a:t>
            </a:fld>
            <a:endParaRPr lang="en-US">
              <a:solidFill>
                <a:srgbClr val="000000">
                  <a:tint val="75000"/>
                </a:srgbClr>
              </a:solidFill>
              <a:latin typeface="Times"/>
            </a:endParaRPr>
          </a:p>
        </p:txBody>
      </p:sp>
    </p:spTree>
    <p:extLst>
      <p:ext uri="{BB962C8B-B14F-4D97-AF65-F5344CB8AC3E}">
        <p14:creationId xmlns:p14="http://schemas.microsoft.com/office/powerpoint/2010/main" val="291594978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838327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22899891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277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32876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23683" y="-1"/>
            <a:ext cx="12252960" cy="896936"/>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ext Placeholder 24"/>
          <p:cNvSpPr>
            <a:spLocks noGrp="1"/>
          </p:cNvSpPr>
          <p:nvPr>
            <p:ph type="body" sz="quarter" idx="11"/>
          </p:nvPr>
        </p:nvSpPr>
        <p:spPr>
          <a:xfrm>
            <a:off x="455899" y="431682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l="29" r="29"/>
          <a:stretch/>
        </p:blipFill>
        <p:spPr>
          <a:xfrm>
            <a:off x="-23683" y="817013"/>
            <a:ext cx="12252960" cy="3345225"/>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23681" y="249845"/>
            <a:ext cx="12014381" cy="310883"/>
          </a:xfrm>
          <a:prstGeom prst="rect">
            <a:avLst/>
          </a:prstGeom>
        </p:spPr>
      </p:pic>
    </p:spTree>
    <p:extLst>
      <p:ext uri="{BB962C8B-B14F-4D97-AF65-F5344CB8AC3E}">
        <p14:creationId xmlns:p14="http://schemas.microsoft.com/office/powerpoint/2010/main" val="301152164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50301" y="165101"/>
            <a:ext cx="2832100" cy="59610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4001" y="165101"/>
            <a:ext cx="8293100" cy="59610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3111971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304805" y="971552"/>
            <a:ext cx="11563351" cy="5059363"/>
          </a:xfrm>
          <a:prstGeom prst="rect">
            <a:avLst/>
          </a:prstGeom>
        </p:spPr>
        <p:txBody>
          <a:bodyPr lIns="0" tIns="0" rIns="0" bIns="0"/>
          <a:lstStyle>
            <a:lvl1pPr marL="306910" indent="-306910">
              <a:spcBef>
                <a:spcPts val="1312"/>
              </a:spcBef>
              <a:defRPr sz="2400">
                <a:solidFill>
                  <a:srgbClr val="505050"/>
                </a:solidFill>
              </a:defRPr>
            </a:lvl1pPr>
            <a:lvl2pPr marL="376757" marR="0" indent="0" algn="l" defTabSz="609585" rtl="0" eaLnBrk="1" fontAlgn="base" latinLnBrk="0" hangingPunct="1">
              <a:lnSpc>
                <a:spcPct val="100000"/>
              </a:lnSpc>
              <a:spcBef>
                <a:spcPts val="1312"/>
              </a:spcBef>
              <a:spcAft>
                <a:spcPct val="0"/>
              </a:spcAft>
              <a:buClrTx/>
              <a:buSzTx/>
              <a:buFont typeface="Arial" charset="0"/>
              <a:buNone/>
              <a:tabLst/>
              <a:defRPr sz="2133">
                <a:solidFill>
                  <a:srgbClr val="505050"/>
                </a:solidFill>
              </a:defRPr>
            </a:lvl2pPr>
            <a:lvl3pPr marL="764097" marR="0" indent="0" algn="l" defTabSz="609585" rtl="0" eaLnBrk="1" fontAlgn="base" latinLnBrk="0" hangingPunct="1">
              <a:lnSpc>
                <a:spcPct val="100000"/>
              </a:lnSpc>
              <a:spcBef>
                <a:spcPts val="1312"/>
              </a:spcBef>
              <a:spcAft>
                <a:spcPct val="0"/>
              </a:spcAft>
              <a:buClrTx/>
              <a:buSzTx/>
              <a:buFont typeface="Arial" charset="0"/>
              <a:buNone/>
              <a:tabLst/>
              <a:defRPr sz="2000">
                <a:solidFill>
                  <a:srgbClr val="505050"/>
                </a:solidFill>
              </a:defRPr>
            </a:lvl3pPr>
            <a:lvl4pPr marL="1142971" marR="0" indent="0" algn="l" defTabSz="609585" rtl="0" eaLnBrk="1" fontAlgn="base" latinLnBrk="0" hangingPunct="1">
              <a:lnSpc>
                <a:spcPct val="100000"/>
              </a:lnSpc>
              <a:spcBef>
                <a:spcPts val="1312"/>
              </a:spcBef>
              <a:spcAft>
                <a:spcPct val="0"/>
              </a:spcAft>
              <a:buClrTx/>
              <a:buSzTx/>
              <a:buFont typeface="Arial" charset="0"/>
              <a:buNone/>
              <a:tabLst/>
              <a:defRPr sz="1867">
                <a:solidFill>
                  <a:srgbClr val="505050"/>
                </a:solidFill>
              </a:defRPr>
            </a:lvl4pPr>
            <a:lvl5pPr marL="1519729" marR="0" indent="0" algn="l" defTabSz="609585" rtl="0" eaLnBrk="1" fontAlgn="base" latinLnBrk="0" hangingPunct="1">
              <a:lnSpc>
                <a:spcPct val="100000"/>
              </a:lnSpc>
              <a:spcBef>
                <a:spcPts val="1312"/>
              </a:spcBef>
              <a:spcAft>
                <a:spcPct val="0"/>
              </a:spcAft>
              <a:buClrTx/>
              <a:buSzTx/>
              <a:buFont typeface="Arial"/>
              <a:buNone/>
              <a:tabLst/>
              <a:defRPr sz="1867">
                <a:solidFill>
                  <a:srgbClr val="505050"/>
                </a:solidFill>
              </a:defRPr>
            </a:lvl5pPr>
          </a:lstStyle>
          <a:p>
            <a:pPr lvl="0"/>
            <a:r>
              <a:rPr lang="en-US" dirty="0"/>
              <a:t>Click to edit Master text styles.</a:t>
            </a:r>
          </a:p>
          <a:p>
            <a:pPr marL="683667"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Second level</a:t>
            </a:r>
          </a:p>
          <a:p>
            <a:pPr marL="1071007"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Third level</a:t>
            </a:r>
          </a:p>
          <a:p>
            <a:pPr marL="1447764" marR="0" lvl="3" indent="-304792" algn="l" defTabSz="609585" rtl="0" eaLnBrk="1" fontAlgn="base" latinLnBrk="0" hangingPunct="1">
              <a:lnSpc>
                <a:spcPct val="100000"/>
              </a:lnSpc>
              <a:spcBef>
                <a:spcPts val="1312"/>
              </a:spcBef>
              <a:spcAft>
                <a:spcPct val="0"/>
              </a:spcAft>
              <a:buClrTx/>
              <a:buSzTx/>
              <a:buFont typeface="Arial" charset="0"/>
              <a:buChar char="–"/>
              <a:tabLst/>
              <a:defRPr/>
            </a:pPr>
            <a:r>
              <a:rPr lang="en-US" dirty="0"/>
              <a:t>Fourth level</a:t>
            </a:r>
          </a:p>
          <a:p>
            <a:pPr marL="1826638" marR="0" lvl="4" indent="-306910" algn="l" defTabSz="609585" rtl="0" eaLnBrk="1" fontAlgn="base" latinLnBrk="0" hangingPunct="1">
              <a:lnSpc>
                <a:spcPct val="100000"/>
              </a:lnSpc>
              <a:spcBef>
                <a:spcPts val="1312"/>
              </a:spcBef>
              <a:spcAft>
                <a:spcPct val="0"/>
              </a:spcAft>
              <a:buClrTx/>
              <a:buSzTx/>
              <a:buFont typeface="Arial"/>
              <a:buChar char="•"/>
              <a:tabLst/>
              <a:defRPr/>
            </a:pPr>
            <a:r>
              <a:rPr lang="en-US" dirty="0"/>
              <a:t>Fifth level</a:t>
            </a:r>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9" name="Footer Placeholder 4"/>
          <p:cNvSpPr>
            <a:spLocks noGrp="1"/>
          </p:cNvSpPr>
          <p:nvPr>
            <p:ph type="ftr" sz="quarter" idx="3"/>
          </p:nvPr>
        </p:nvSpPr>
        <p:spPr>
          <a:xfrm>
            <a:off x="2040804"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Aaron S. Chou, London, 3/22/2024</a:t>
            </a:r>
            <a:endParaRPr lang="en-US" b="1" dirty="0"/>
          </a:p>
        </p:txBody>
      </p:sp>
      <p:sp>
        <p:nvSpPr>
          <p:cNvPr id="10"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1615613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304805" y="971552"/>
            <a:ext cx="11563351" cy="5059363"/>
          </a:xfrm>
          <a:prstGeom prst="rect">
            <a:avLst/>
          </a:prstGeom>
        </p:spPr>
        <p:txBody>
          <a:bodyPr lIns="0" tIns="0" rIns="0" bIns="0"/>
          <a:lstStyle>
            <a:lvl1pPr marL="306910" indent="-306910">
              <a:spcBef>
                <a:spcPts val="1312"/>
              </a:spcBef>
              <a:defRPr sz="2400">
                <a:solidFill>
                  <a:srgbClr val="505050"/>
                </a:solidFill>
              </a:defRPr>
            </a:lvl1pPr>
            <a:lvl2pPr marL="376757" marR="0" indent="0" algn="l" defTabSz="609585" rtl="0" eaLnBrk="1" fontAlgn="base" latinLnBrk="0" hangingPunct="1">
              <a:lnSpc>
                <a:spcPct val="100000"/>
              </a:lnSpc>
              <a:spcBef>
                <a:spcPts val="1312"/>
              </a:spcBef>
              <a:spcAft>
                <a:spcPct val="0"/>
              </a:spcAft>
              <a:buClrTx/>
              <a:buSzTx/>
              <a:buFont typeface="Arial" charset="0"/>
              <a:buNone/>
              <a:tabLst/>
              <a:defRPr sz="2133">
                <a:solidFill>
                  <a:srgbClr val="505050"/>
                </a:solidFill>
              </a:defRPr>
            </a:lvl2pPr>
            <a:lvl3pPr marL="764097" marR="0" indent="0" algn="l" defTabSz="609585" rtl="0" eaLnBrk="1" fontAlgn="base" latinLnBrk="0" hangingPunct="1">
              <a:lnSpc>
                <a:spcPct val="100000"/>
              </a:lnSpc>
              <a:spcBef>
                <a:spcPts val="1312"/>
              </a:spcBef>
              <a:spcAft>
                <a:spcPct val="0"/>
              </a:spcAft>
              <a:buClrTx/>
              <a:buSzTx/>
              <a:buFont typeface="Arial" charset="0"/>
              <a:buNone/>
              <a:tabLst/>
              <a:defRPr sz="2000">
                <a:solidFill>
                  <a:srgbClr val="505050"/>
                </a:solidFill>
              </a:defRPr>
            </a:lvl3pPr>
            <a:lvl4pPr marL="1142971" marR="0" indent="0" algn="l" defTabSz="609585" rtl="0" eaLnBrk="1" fontAlgn="base" latinLnBrk="0" hangingPunct="1">
              <a:lnSpc>
                <a:spcPct val="100000"/>
              </a:lnSpc>
              <a:spcBef>
                <a:spcPts val="1312"/>
              </a:spcBef>
              <a:spcAft>
                <a:spcPct val="0"/>
              </a:spcAft>
              <a:buClrTx/>
              <a:buSzTx/>
              <a:buFont typeface="Arial" charset="0"/>
              <a:buNone/>
              <a:tabLst/>
              <a:defRPr sz="1867">
                <a:solidFill>
                  <a:srgbClr val="505050"/>
                </a:solidFill>
              </a:defRPr>
            </a:lvl4pPr>
            <a:lvl5pPr marL="1519729" marR="0" indent="0" algn="l" defTabSz="609585" rtl="0" eaLnBrk="1" fontAlgn="base" latinLnBrk="0" hangingPunct="1">
              <a:lnSpc>
                <a:spcPct val="100000"/>
              </a:lnSpc>
              <a:spcBef>
                <a:spcPts val="1312"/>
              </a:spcBef>
              <a:spcAft>
                <a:spcPct val="0"/>
              </a:spcAft>
              <a:buClrTx/>
              <a:buSzTx/>
              <a:buFont typeface="Arial"/>
              <a:buNone/>
              <a:tabLst/>
              <a:defRPr sz="1867">
                <a:solidFill>
                  <a:srgbClr val="505050"/>
                </a:solidFill>
              </a:defRPr>
            </a:lvl5pPr>
          </a:lstStyle>
          <a:p>
            <a:pPr lvl="0"/>
            <a:r>
              <a:rPr lang="en-US" dirty="0"/>
              <a:t>Click to edit Master text styles.</a:t>
            </a:r>
          </a:p>
          <a:p>
            <a:pPr marL="683667"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Second level</a:t>
            </a:r>
          </a:p>
          <a:p>
            <a:pPr marL="1071007"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dirty="0"/>
              <a:t>Third level</a:t>
            </a:r>
          </a:p>
          <a:p>
            <a:pPr marL="1447764" marR="0" lvl="3" indent="-304792" algn="l" defTabSz="609585" rtl="0" eaLnBrk="1" fontAlgn="base" latinLnBrk="0" hangingPunct="1">
              <a:lnSpc>
                <a:spcPct val="100000"/>
              </a:lnSpc>
              <a:spcBef>
                <a:spcPts val="1312"/>
              </a:spcBef>
              <a:spcAft>
                <a:spcPct val="0"/>
              </a:spcAft>
              <a:buClrTx/>
              <a:buSzTx/>
              <a:buFont typeface="Arial" charset="0"/>
              <a:buChar char="–"/>
              <a:tabLst/>
              <a:defRPr/>
            </a:pPr>
            <a:r>
              <a:rPr lang="en-US" dirty="0"/>
              <a:t>Fourth level</a:t>
            </a:r>
          </a:p>
          <a:p>
            <a:pPr marL="1826638" marR="0" lvl="4" indent="-306910" algn="l" defTabSz="609585" rtl="0" eaLnBrk="1" fontAlgn="base" latinLnBrk="0" hangingPunct="1">
              <a:lnSpc>
                <a:spcPct val="100000"/>
              </a:lnSpc>
              <a:spcBef>
                <a:spcPts val="1312"/>
              </a:spcBef>
              <a:spcAft>
                <a:spcPct val="0"/>
              </a:spcAft>
              <a:buClrTx/>
              <a:buSzTx/>
              <a:buFont typeface="Arial"/>
              <a:buChar char="•"/>
              <a:tabLst/>
              <a:defRPr/>
            </a:pPr>
            <a:r>
              <a:rPr lang="en-US" dirty="0"/>
              <a:t>Fifth level</a:t>
            </a:r>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9" name="Footer Placeholder 4"/>
          <p:cNvSpPr>
            <a:spLocks noGrp="1"/>
          </p:cNvSpPr>
          <p:nvPr>
            <p:ph type="ftr" sz="quarter" idx="3"/>
          </p:nvPr>
        </p:nvSpPr>
        <p:spPr>
          <a:xfrm>
            <a:off x="2040804"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Aaron S. Chou, London, 3/22/2024</a:t>
            </a:r>
            <a:endParaRPr lang="en-US" b="1" dirty="0"/>
          </a:p>
        </p:txBody>
      </p:sp>
      <p:sp>
        <p:nvSpPr>
          <p:cNvPr id="10"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3874946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304801" y="971551"/>
            <a:ext cx="5608320" cy="3633788"/>
          </a:xfrm>
          <a:prstGeom prst="rect">
            <a:avLst/>
          </a:prstGeom>
        </p:spPr>
        <p:txBody>
          <a:bodyPr lIns="0" tIns="0" rIns="0" bIns="0"/>
          <a:lstStyle>
            <a:lvl1pPr marL="0" marR="0" indent="0" algn="l" defTabSz="609585" rtl="0" eaLnBrk="1" fontAlgn="base" latinLnBrk="0" hangingPunct="1">
              <a:lnSpc>
                <a:spcPct val="100000"/>
              </a:lnSpc>
              <a:spcBef>
                <a:spcPts val="1312"/>
              </a:spcBef>
              <a:spcAft>
                <a:spcPct val="0"/>
              </a:spcAft>
              <a:buClrTx/>
              <a:buSzTx/>
              <a:buFont typeface="Arial" charset="0"/>
              <a:buNone/>
              <a:tabLst/>
              <a:defRPr sz="2400">
                <a:solidFill>
                  <a:srgbClr val="505050"/>
                </a:solidFill>
              </a:defRPr>
            </a:lvl1pPr>
            <a:lvl2pPr marL="683667" indent="-306910">
              <a:spcBef>
                <a:spcPts val="1312"/>
              </a:spcBef>
              <a:defRPr sz="2133">
                <a:solidFill>
                  <a:srgbClr val="505050"/>
                </a:solidFill>
              </a:defRPr>
            </a:lvl2pPr>
            <a:lvl3pPr marL="1071007" indent="-306910">
              <a:spcBef>
                <a:spcPts val="1312"/>
              </a:spcBef>
              <a:defRPr sz="2000">
                <a:solidFill>
                  <a:srgbClr val="505050"/>
                </a:solidFill>
              </a:defRPr>
            </a:lvl3pPr>
            <a:lvl4pPr marL="1447764" indent="-304792">
              <a:spcBef>
                <a:spcPts val="1312"/>
              </a:spcBef>
              <a:defRPr sz="1867">
                <a:solidFill>
                  <a:srgbClr val="505050"/>
                </a:solidFill>
              </a:defRPr>
            </a:lvl4pPr>
            <a:lvl5pPr marL="1826638" indent="-306910">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8" name="Content Placeholder 2"/>
          <p:cNvSpPr>
            <a:spLocks noGrp="1"/>
          </p:cNvSpPr>
          <p:nvPr>
            <p:ph sz="half" idx="15"/>
          </p:nvPr>
        </p:nvSpPr>
        <p:spPr>
          <a:xfrm>
            <a:off x="6256607" y="971551"/>
            <a:ext cx="5620511" cy="3633788"/>
          </a:xfrm>
          <a:prstGeom prst="rect">
            <a:avLst/>
          </a:prstGeom>
        </p:spPr>
        <p:txBody>
          <a:bodyPr lIns="0" tIns="0" rIns="0" bIns="0"/>
          <a:lstStyle>
            <a:lvl1pPr marL="306910" marR="0" indent="-306910" algn="l" defTabSz="609585" rtl="0" eaLnBrk="1" fontAlgn="base" latinLnBrk="0" hangingPunct="1">
              <a:lnSpc>
                <a:spcPct val="100000"/>
              </a:lnSpc>
              <a:spcBef>
                <a:spcPts val="1312"/>
              </a:spcBef>
              <a:spcAft>
                <a:spcPct val="0"/>
              </a:spcAft>
              <a:buClrTx/>
              <a:buSzTx/>
              <a:buFont typeface="Arial" charset="0"/>
              <a:buChar char="•"/>
              <a:tabLst/>
              <a:defRPr sz="2400">
                <a:solidFill>
                  <a:srgbClr val="505050"/>
                </a:solidFill>
              </a:defRPr>
            </a:lvl1pPr>
            <a:lvl2pPr marL="683667" indent="-306910">
              <a:spcBef>
                <a:spcPts val="1312"/>
              </a:spcBef>
              <a:defRPr sz="2133">
                <a:solidFill>
                  <a:srgbClr val="505050"/>
                </a:solidFill>
              </a:defRPr>
            </a:lvl2pPr>
            <a:lvl3pPr marL="1075240" indent="-304792">
              <a:spcBef>
                <a:spcPts val="1312"/>
              </a:spcBef>
              <a:defRPr sz="2000">
                <a:solidFill>
                  <a:srgbClr val="505050"/>
                </a:solidFill>
              </a:defRPr>
            </a:lvl3pPr>
            <a:lvl4pPr marL="1449881" indent="-304792">
              <a:spcBef>
                <a:spcPts val="1312"/>
              </a:spcBef>
              <a:defRPr sz="1867">
                <a:solidFill>
                  <a:srgbClr val="505050"/>
                </a:solidFill>
              </a:defRPr>
            </a:lvl4pPr>
            <a:lvl5pPr marL="1826638" indent="-304792">
              <a:spcBef>
                <a:spcPts val="1312"/>
              </a:spcBef>
              <a:buFont typeface="Arial"/>
              <a:buChar char="•"/>
              <a:defRPr sz="1867">
                <a:solidFill>
                  <a:srgbClr val="505050"/>
                </a:solidFill>
              </a:defRPr>
            </a:lvl5pPr>
            <a:lvl6pPr>
              <a:defRPr sz="2400"/>
            </a:lvl6pPr>
            <a:lvl7pPr>
              <a:defRPr sz="2400"/>
            </a:lvl7pPr>
            <a:lvl8pPr>
              <a:defRPr sz="2400"/>
            </a:lvl8pPr>
            <a:lvl9pPr>
              <a:defRPr sz="2400"/>
            </a:lvl9pPr>
          </a:lstStyle>
          <a:p>
            <a:pPr marL="306910" marR="0" lvl="0"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Click to edit Master text styles</a:t>
            </a:r>
          </a:p>
          <a:p>
            <a:pPr marL="306910" marR="0" lvl="1"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Second level</a:t>
            </a:r>
          </a:p>
          <a:p>
            <a:pPr marL="306910" marR="0" lvl="2"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Third level</a:t>
            </a:r>
          </a:p>
          <a:p>
            <a:pPr marL="306910" marR="0" lvl="3"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Fourth level</a:t>
            </a:r>
          </a:p>
          <a:p>
            <a:pPr marL="306910" marR="0" lvl="4" indent="-306910" algn="l" defTabSz="609585" rtl="0" eaLnBrk="1" fontAlgn="base" latinLnBrk="0" hangingPunct="1">
              <a:lnSpc>
                <a:spcPct val="100000"/>
              </a:lnSpc>
              <a:spcBef>
                <a:spcPts val="1312"/>
              </a:spcBef>
              <a:spcAft>
                <a:spcPct val="0"/>
              </a:spcAft>
              <a:buClrTx/>
              <a:buSzTx/>
              <a:buFont typeface="Arial" charset="0"/>
              <a:buChar char="•"/>
              <a:tabLst/>
              <a:defRPr/>
            </a:pPr>
            <a:r>
              <a:rPr lang="en-US"/>
              <a:t>Fifth level</a:t>
            </a:r>
            <a:endParaRPr lang="en-US" dirty="0"/>
          </a:p>
        </p:txBody>
      </p:sp>
      <p:sp>
        <p:nvSpPr>
          <p:cNvPr id="9" name="Text Placeholder 3"/>
          <p:cNvSpPr>
            <a:spLocks noGrp="1"/>
          </p:cNvSpPr>
          <p:nvPr>
            <p:ph type="body" sz="half" idx="16"/>
          </p:nvPr>
        </p:nvSpPr>
        <p:spPr>
          <a:xfrm>
            <a:off x="305820" y="4765103"/>
            <a:ext cx="5607301"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0" name="Text Placeholder 3"/>
          <p:cNvSpPr>
            <a:spLocks noGrp="1"/>
          </p:cNvSpPr>
          <p:nvPr>
            <p:ph type="body" sz="half" idx="19"/>
          </p:nvPr>
        </p:nvSpPr>
        <p:spPr>
          <a:xfrm>
            <a:off x="6256603" y="4765103"/>
            <a:ext cx="5608319" cy="1265812"/>
          </a:xfrm>
          <a:prstGeom prst="rect">
            <a:avLst/>
          </a:prstGeom>
        </p:spPr>
        <p:txBody>
          <a:bodyPr lIns="0" tIns="0" rIns="0" bIns="0"/>
          <a:lstStyle>
            <a:lvl1pPr marL="0" indent="0">
              <a:buNone/>
              <a:defRPr sz="1733" b="1" i="0">
                <a:solidFill>
                  <a:srgbClr val="004C97"/>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1"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12" name="Footer Placeholder 4"/>
          <p:cNvSpPr>
            <a:spLocks noGrp="1"/>
          </p:cNvSpPr>
          <p:nvPr>
            <p:ph type="ftr" sz="quarter" idx="3"/>
          </p:nvPr>
        </p:nvSpPr>
        <p:spPr>
          <a:xfrm>
            <a:off x="2040803"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Aaron S. Chou, London, 3/22/2024</a:t>
            </a:r>
            <a:endParaRPr lang="en-US" b="1" dirty="0"/>
          </a:p>
        </p:txBody>
      </p:sp>
      <p:sp>
        <p:nvSpPr>
          <p:cNvPr id="13"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a:stretch>
            <a:fillRect/>
          </a:stretch>
        </p:blipFill>
        <p:spPr>
          <a:xfrm>
            <a:off x="10422041" y="6229315"/>
            <a:ext cx="1477859" cy="265532"/>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92101" y="6316134"/>
            <a:ext cx="10041468" cy="97367"/>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Tree>
    <p:extLst>
      <p:ext uri="{BB962C8B-B14F-4D97-AF65-F5344CB8AC3E}">
        <p14:creationId xmlns:p14="http://schemas.microsoft.com/office/powerpoint/2010/main" val="530027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image" Target="../media/image1.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19" Type="http://schemas.openxmlformats.org/officeDocument/2006/relationships/theme" Target="../theme/theme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3.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4.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5.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15" name="Footer Placeholder 4"/>
          <p:cNvSpPr>
            <a:spLocks noGrp="1"/>
          </p:cNvSpPr>
          <p:nvPr>
            <p:ph type="ftr" sz="quarter" idx="3"/>
          </p:nvPr>
        </p:nvSpPr>
        <p:spPr>
          <a:xfrm>
            <a:off x="2040807" y="6504216"/>
            <a:ext cx="83471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Aaron S. Chou, London, 3/22/2024</a:t>
            </a:r>
            <a:endParaRPr lang="en-US" b="1" dirty="0"/>
          </a:p>
        </p:txBody>
      </p:sp>
      <p:sp>
        <p:nvSpPr>
          <p:cNvPr id="16"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8600022" y="4477486"/>
            <a:ext cx="1435100"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sz="3200" dirty="0"/>
          </a:p>
        </p:txBody>
      </p:sp>
      <p:grpSp>
        <p:nvGrpSpPr>
          <p:cNvPr id="25" name="Group 24"/>
          <p:cNvGrpSpPr>
            <a:grpSpLocks noChangeAspect="1"/>
          </p:cNvGrpSpPr>
          <p:nvPr userDrawn="1"/>
        </p:nvGrpSpPr>
        <p:grpSpPr>
          <a:xfrm>
            <a:off x="287867" y="6227810"/>
            <a:ext cx="11599333" cy="269849"/>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436933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8" r:id="rId17"/>
    <p:sldLayoutId id="2147483679" r:id="rId18"/>
    <p:sldLayoutId id="2147483700" r:id="rId19"/>
  </p:sldLayoutIdLst>
  <p:hf hdr="0" dt="0"/>
  <p:txStyles>
    <p:titleStyle>
      <a:lvl1pPr algn="l" defTabSz="609585" rtl="0" eaLnBrk="1" fontAlgn="base" hangingPunct="1">
        <a:spcBef>
          <a:spcPct val="0"/>
        </a:spcBef>
        <a:spcAft>
          <a:spcPct val="0"/>
        </a:spcAft>
        <a:defRPr sz="2267" b="1" kern="1200">
          <a:solidFill>
            <a:srgbClr val="2E5286"/>
          </a:solidFill>
          <a:latin typeface="Helvetica"/>
          <a:ea typeface="Geneva" charset="0"/>
          <a:cs typeface="ＭＳ Ｐゴシック" charset="0"/>
        </a:defRPr>
      </a:lvl1pPr>
      <a:lvl2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2pPr>
      <a:lvl3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3pPr>
      <a:lvl4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4pPr>
      <a:lvl5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5pPr>
      <a:lvl6pPr marL="609585"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6pPr>
      <a:lvl7pPr marL="1219170"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7pPr>
      <a:lvl8pPr marL="1828754"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8pPr>
      <a:lvl9pPr marL="2438339"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9pPr>
    </p:titleStyle>
    <p:bodyStyle>
      <a:lvl1pPr marL="457189" indent="-457189" algn="l" defTabSz="609585"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990575" indent="-380990" algn="l" defTabSz="609585" rtl="0" eaLnBrk="1" fontAlgn="base" hangingPunct="1">
        <a:spcBef>
          <a:spcPct val="20000"/>
        </a:spcBef>
        <a:spcAft>
          <a:spcPct val="0"/>
        </a:spcAft>
        <a:buFont typeface="Arial" charset="0"/>
        <a:buChar char="–"/>
        <a:defRPr sz="2133" kern="1200">
          <a:solidFill>
            <a:srgbClr val="7F7F7F"/>
          </a:solidFill>
          <a:latin typeface="Helvetica"/>
          <a:ea typeface="ＭＳ Ｐゴシック" charset="0"/>
          <a:cs typeface="ＭＳ Ｐゴシック" charset="0"/>
        </a:defRPr>
      </a:lvl2pPr>
      <a:lvl3pPr marL="1523962" indent="-304792" algn="l" defTabSz="609585" rtl="0" eaLnBrk="1" fontAlgn="base" hangingPunct="1">
        <a:spcBef>
          <a:spcPct val="20000"/>
        </a:spcBef>
        <a:spcAft>
          <a:spcPct val="0"/>
        </a:spcAft>
        <a:buFont typeface="Arial" charset="0"/>
        <a:buChar char="•"/>
        <a:defRPr sz="1867" kern="1200">
          <a:solidFill>
            <a:srgbClr val="7F7F7F"/>
          </a:solidFill>
          <a:latin typeface="Helvetica"/>
          <a:ea typeface="ＭＳ Ｐゴシック" charset="0"/>
          <a:cs typeface="ＭＳ Ｐゴシック" charset="0"/>
        </a:defRPr>
      </a:lvl3pPr>
      <a:lvl4pPr marL="2133547"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4pPr>
      <a:lvl5pPr marL="2743131"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endParaRPr lang="en-US" dirty="0"/>
          </a:p>
        </p:txBody>
      </p:sp>
      <p:sp>
        <p:nvSpPr>
          <p:cNvPr id="15" name="Footer Placeholder 4"/>
          <p:cNvSpPr>
            <a:spLocks noGrp="1"/>
          </p:cNvSpPr>
          <p:nvPr>
            <p:ph type="ftr" sz="quarter" idx="3"/>
          </p:nvPr>
        </p:nvSpPr>
        <p:spPr>
          <a:xfrm>
            <a:off x="2040807" y="6504216"/>
            <a:ext cx="8347199"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a:t>Aaron S. Chou, London, 3/22/2024</a:t>
            </a:r>
            <a:endParaRPr lang="en-US" b="1" dirty="0"/>
          </a:p>
        </p:txBody>
      </p:sp>
      <p:sp>
        <p:nvSpPr>
          <p:cNvPr id="16"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8600022" y="4477486"/>
            <a:ext cx="1435100" cy="241300"/>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sz="3200" dirty="0"/>
          </a:p>
        </p:txBody>
      </p:sp>
      <p:grpSp>
        <p:nvGrpSpPr>
          <p:cNvPr id="25" name="Group 24"/>
          <p:cNvGrpSpPr>
            <a:grpSpLocks noChangeAspect="1"/>
          </p:cNvGrpSpPr>
          <p:nvPr userDrawn="1"/>
        </p:nvGrpSpPr>
        <p:grpSpPr>
          <a:xfrm>
            <a:off x="287867" y="6227810"/>
            <a:ext cx="11599333" cy="269849"/>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4321954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8" r:id="rId17"/>
    <p:sldLayoutId id="2147483699" r:id="rId18"/>
  </p:sldLayoutIdLst>
  <p:hf hdr="0" dt="0"/>
  <p:txStyles>
    <p:titleStyle>
      <a:lvl1pPr algn="l" defTabSz="609585" rtl="0" eaLnBrk="1" fontAlgn="base" hangingPunct="1">
        <a:spcBef>
          <a:spcPct val="0"/>
        </a:spcBef>
        <a:spcAft>
          <a:spcPct val="0"/>
        </a:spcAft>
        <a:defRPr sz="2267" b="1" kern="1200">
          <a:solidFill>
            <a:srgbClr val="2E5286"/>
          </a:solidFill>
          <a:latin typeface="Helvetica"/>
          <a:ea typeface="Geneva" charset="0"/>
          <a:cs typeface="ＭＳ Ｐゴシック" charset="0"/>
        </a:defRPr>
      </a:lvl1pPr>
      <a:lvl2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2pPr>
      <a:lvl3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3pPr>
      <a:lvl4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4pPr>
      <a:lvl5pPr algn="l" defTabSz="609585" rtl="0" eaLnBrk="1" fontAlgn="base" hangingPunct="1">
        <a:spcBef>
          <a:spcPct val="0"/>
        </a:spcBef>
        <a:spcAft>
          <a:spcPct val="0"/>
        </a:spcAft>
        <a:defRPr sz="2267" b="1">
          <a:solidFill>
            <a:srgbClr val="2E5286"/>
          </a:solidFill>
          <a:latin typeface="Helvetica" charset="0"/>
          <a:ea typeface="Geneva" charset="0"/>
          <a:cs typeface="ＭＳ Ｐゴシック" charset="0"/>
        </a:defRPr>
      </a:lvl5pPr>
      <a:lvl6pPr marL="609585"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6pPr>
      <a:lvl7pPr marL="1219170"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7pPr>
      <a:lvl8pPr marL="1828754"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8pPr>
      <a:lvl9pPr marL="2438339" algn="l" defTabSz="609585"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9pPr>
    </p:titleStyle>
    <p:bodyStyle>
      <a:lvl1pPr marL="457189" indent="-457189" algn="l" defTabSz="609585"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990575" indent="-380990" algn="l" defTabSz="609585" rtl="0" eaLnBrk="1" fontAlgn="base" hangingPunct="1">
        <a:spcBef>
          <a:spcPct val="20000"/>
        </a:spcBef>
        <a:spcAft>
          <a:spcPct val="0"/>
        </a:spcAft>
        <a:buFont typeface="Arial" charset="0"/>
        <a:buChar char="–"/>
        <a:defRPr sz="2133" kern="1200">
          <a:solidFill>
            <a:srgbClr val="7F7F7F"/>
          </a:solidFill>
          <a:latin typeface="Helvetica"/>
          <a:ea typeface="ＭＳ Ｐゴシック" charset="0"/>
          <a:cs typeface="ＭＳ Ｐゴシック" charset="0"/>
        </a:defRPr>
      </a:lvl2pPr>
      <a:lvl3pPr marL="1523962" indent="-304792" algn="l" defTabSz="609585" rtl="0" eaLnBrk="1" fontAlgn="base" hangingPunct="1">
        <a:spcBef>
          <a:spcPct val="20000"/>
        </a:spcBef>
        <a:spcAft>
          <a:spcPct val="0"/>
        </a:spcAft>
        <a:buFont typeface="Arial" charset="0"/>
        <a:buChar char="•"/>
        <a:defRPr sz="1867" kern="1200">
          <a:solidFill>
            <a:srgbClr val="7F7F7F"/>
          </a:solidFill>
          <a:latin typeface="Helvetica"/>
          <a:ea typeface="ＭＳ Ｐゴシック" charset="0"/>
          <a:cs typeface="ＭＳ Ｐゴシック" charset="0"/>
        </a:defRPr>
      </a:lvl3pPr>
      <a:lvl4pPr marL="2133547"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4pPr>
      <a:lvl5pPr marL="2743131" indent="-304792" algn="l" defTabSz="609585"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254002" y="165100"/>
            <a:ext cx="8709639"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2" name="Slide Number Placeholder 1"/>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eaLnBrk="0" fontAlgn="base" hangingPunct="0">
              <a:spcBef>
                <a:spcPct val="0"/>
              </a:spcBef>
              <a:spcAft>
                <a:spcPct val="0"/>
              </a:spcAft>
            </a:pPr>
            <a:fld id="{7A870316-1D41-584E-85E6-3B22E96A4CFD}" type="slidenum">
              <a:rPr lang="en-US" smtClean="0">
                <a:solidFill>
                  <a:srgbClr val="000000">
                    <a:tint val="75000"/>
                  </a:srgbClr>
                </a:solidFill>
                <a:ea typeface="ＭＳ Ｐゴシック" charset="-128"/>
              </a:rPr>
              <a:pPr eaLnBrk="0" fontAlgn="base" hangingPunct="0">
                <a:spcBef>
                  <a:spcPct val="0"/>
                </a:spcBef>
                <a:spcAft>
                  <a:spcPct val="0"/>
                </a:spcAft>
              </a:pPr>
              <a:t>‹#›</a:t>
            </a:fld>
            <a:endParaRPr lang="en-US">
              <a:solidFill>
                <a:srgbClr val="000000">
                  <a:tint val="75000"/>
                </a:srgbClr>
              </a:solidFill>
              <a:ea typeface="ＭＳ Ｐゴシック" charset="-128"/>
            </a:endParaRPr>
          </a:p>
        </p:txBody>
      </p:sp>
      <p:sp>
        <p:nvSpPr>
          <p:cNvPr id="3" name="Footer Placeholder 2"/>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0" fontAlgn="base" hangingPunct="0">
              <a:spcBef>
                <a:spcPct val="0"/>
              </a:spcBef>
              <a:spcAft>
                <a:spcPct val="0"/>
              </a:spcAft>
            </a:pPr>
            <a:r>
              <a:rPr lang="es-ES_tradnl">
                <a:solidFill>
                  <a:srgbClr val="000000">
                    <a:tint val="75000"/>
                  </a:srgbClr>
                </a:solidFill>
                <a:ea typeface="ＭＳ Ｐゴシック" charset="-128"/>
              </a:rPr>
              <a:t>Aaron S. Chou, London, 3/22/2024</a:t>
            </a:r>
            <a:endParaRPr lang="en-US" dirty="0">
              <a:solidFill>
                <a:srgbClr val="000000">
                  <a:tint val="75000"/>
                </a:srgbClr>
              </a:solidFill>
              <a:ea typeface="ＭＳ Ｐゴシック" charset="-128"/>
            </a:endParaRPr>
          </a:p>
        </p:txBody>
      </p:sp>
    </p:spTree>
    <p:extLst>
      <p:ext uri="{BB962C8B-B14F-4D97-AF65-F5344CB8AC3E}">
        <p14:creationId xmlns:p14="http://schemas.microsoft.com/office/powerpoint/2010/main" val="191746176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dt="0"/>
  <p:txStyles>
    <p:titleStyle>
      <a:lvl1pPr algn="l" rtl="0" eaLnBrk="0" fontAlgn="base" hangingPunct="0">
        <a:spcBef>
          <a:spcPct val="0"/>
        </a:spcBef>
        <a:spcAft>
          <a:spcPct val="0"/>
        </a:spcAft>
        <a:defRPr sz="18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1800" b="1">
          <a:solidFill>
            <a:schemeClr val="tx2"/>
          </a:solidFill>
          <a:latin typeface="Helvetica" charset="0"/>
          <a:ea typeface="ＭＳ Ｐゴシック" charset="-128"/>
          <a:cs typeface="ＭＳ Ｐゴシック" charset="-128"/>
        </a:defRPr>
      </a:lvl2pPr>
      <a:lvl3pPr algn="l" rtl="0" eaLnBrk="0" fontAlgn="base" hangingPunct="0">
        <a:spcBef>
          <a:spcPct val="0"/>
        </a:spcBef>
        <a:spcAft>
          <a:spcPct val="0"/>
        </a:spcAft>
        <a:defRPr sz="1800" b="1">
          <a:solidFill>
            <a:schemeClr val="tx2"/>
          </a:solidFill>
          <a:latin typeface="Helvetica" charset="0"/>
          <a:ea typeface="ＭＳ Ｐゴシック" charset="-128"/>
          <a:cs typeface="ＭＳ Ｐゴシック" charset="-128"/>
        </a:defRPr>
      </a:lvl3pPr>
      <a:lvl4pPr algn="l" rtl="0" eaLnBrk="0" fontAlgn="base" hangingPunct="0">
        <a:spcBef>
          <a:spcPct val="0"/>
        </a:spcBef>
        <a:spcAft>
          <a:spcPct val="0"/>
        </a:spcAft>
        <a:defRPr sz="1800" b="1">
          <a:solidFill>
            <a:schemeClr val="tx2"/>
          </a:solidFill>
          <a:latin typeface="Helvetica" charset="0"/>
          <a:ea typeface="ＭＳ Ｐゴシック" charset="-128"/>
          <a:cs typeface="ＭＳ Ｐゴシック" charset="-128"/>
        </a:defRPr>
      </a:lvl4pPr>
      <a:lvl5pPr algn="l" rtl="0" eaLnBrk="0" fontAlgn="base" hangingPunct="0">
        <a:spcBef>
          <a:spcPct val="0"/>
        </a:spcBef>
        <a:spcAft>
          <a:spcPct val="0"/>
        </a:spcAft>
        <a:defRPr sz="1800" b="1">
          <a:solidFill>
            <a:schemeClr val="tx2"/>
          </a:solidFill>
          <a:latin typeface="Helvetica" charset="0"/>
          <a:ea typeface="ＭＳ Ｐゴシック" charset="-128"/>
          <a:cs typeface="ＭＳ Ｐゴシック" charset="-128"/>
        </a:defRPr>
      </a:lvl5pPr>
      <a:lvl6pPr marL="342900" algn="l" rtl="0" fontAlgn="base">
        <a:spcBef>
          <a:spcPct val="0"/>
        </a:spcBef>
        <a:spcAft>
          <a:spcPct val="0"/>
        </a:spcAft>
        <a:defRPr sz="1800" b="1">
          <a:solidFill>
            <a:schemeClr val="tx2"/>
          </a:solidFill>
          <a:latin typeface="Helvetica" charset="0"/>
        </a:defRPr>
      </a:lvl6pPr>
      <a:lvl7pPr marL="685800" algn="l" rtl="0" fontAlgn="base">
        <a:spcBef>
          <a:spcPct val="0"/>
        </a:spcBef>
        <a:spcAft>
          <a:spcPct val="0"/>
        </a:spcAft>
        <a:defRPr sz="1800" b="1">
          <a:solidFill>
            <a:schemeClr val="tx2"/>
          </a:solidFill>
          <a:latin typeface="Helvetica" charset="0"/>
        </a:defRPr>
      </a:lvl7pPr>
      <a:lvl8pPr marL="1028700" algn="l" rtl="0" fontAlgn="base">
        <a:spcBef>
          <a:spcPct val="0"/>
        </a:spcBef>
        <a:spcAft>
          <a:spcPct val="0"/>
        </a:spcAft>
        <a:defRPr sz="1800" b="1">
          <a:solidFill>
            <a:schemeClr val="tx2"/>
          </a:solidFill>
          <a:latin typeface="Helvetica" charset="0"/>
        </a:defRPr>
      </a:lvl8pPr>
      <a:lvl9pPr marL="1371600" algn="l" rtl="0" fontAlgn="base">
        <a:spcBef>
          <a:spcPct val="0"/>
        </a:spcBef>
        <a:spcAft>
          <a:spcPct val="0"/>
        </a:spcAft>
        <a:defRPr sz="1800" b="1">
          <a:solidFill>
            <a:schemeClr val="tx2"/>
          </a:solidFill>
          <a:latin typeface="Helvetica" charset="0"/>
        </a:defRPr>
      </a:lvl9pPr>
    </p:titleStyle>
    <p:bodyStyle>
      <a:lvl1pPr marL="257175" indent="-257175" algn="l" rtl="0" eaLnBrk="0" fontAlgn="base" hangingPunct="0">
        <a:spcBef>
          <a:spcPct val="20000"/>
        </a:spcBef>
        <a:spcAft>
          <a:spcPct val="0"/>
        </a:spcAft>
        <a:buChar char="•"/>
        <a:defRPr sz="2400">
          <a:solidFill>
            <a:schemeClr val="tx1"/>
          </a:solidFill>
          <a:latin typeface="+mn-lt"/>
          <a:ea typeface="ＭＳ Ｐゴシック" charset="-128"/>
          <a:cs typeface="ＭＳ Ｐゴシック" charset="-128"/>
        </a:defRPr>
      </a:lvl1pPr>
      <a:lvl2pPr marL="557213" indent="-214313" algn="l" rtl="0" eaLnBrk="0" fontAlgn="base" hangingPunct="0">
        <a:spcBef>
          <a:spcPct val="20000"/>
        </a:spcBef>
        <a:spcAft>
          <a:spcPct val="0"/>
        </a:spcAft>
        <a:buChar char="–"/>
        <a:defRPr sz="2100">
          <a:solidFill>
            <a:schemeClr val="tx1"/>
          </a:solidFill>
          <a:latin typeface="+mn-lt"/>
          <a:ea typeface="ＭＳ Ｐゴシック" charset="-128"/>
        </a:defRPr>
      </a:lvl2pPr>
      <a:lvl3pPr marL="857250" indent="-171450" algn="l" rtl="0" eaLnBrk="0" fontAlgn="base" hangingPunct="0">
        <a:spcBef>
          <a:spcPct val="20000"/>
        </a:spcBef>
        <a:spcAft>
          <a:spcPct val="0"/>
        </a:spcAft>
        <a:buChar char="•"/>
        <a:defRPr sz="1800">
          <a:solidFill>
            <a:schemeClr val="tx1"/>
          </a:solidFill>
          <a:latin typeface="+mn-lt"/>
          <a:ea typeface="ＭＳ Ｐゴシック" charset="-128"/>
        </a:defRPr>
      </a:lvl3pPr>
      <a:lvl4pPr marL="1200150" indent="-171450" algn="l" rtl="0" eaLnBrk="0" fontAlgn="base" hangingPunct="0">
        <a:spcBef>
          <a:spcPct val="20000"/>
        </a:spcBef>
        <a:spcAft>
          <a:spcPct val="0"/>
        </a:spcAft>
        <a:buChar char="–"/>
        <a:defRPr sz="1500">
          <a:solidFill>
            <a:schemeClr val="tx1"/>
          </a:solidFill>
          <a:latin typeface="+mn-lt"/>
          <a:ea typeface="ＭＳ Ｐゴシック" charset="-128"/>
        </a:defRPr>
      </a:lvl4pPr>
      <a:lvl5pPr marL="1543050" indent="-171450" algn="l" rtl="0" eaLnBrk="0" fontAlgn="base" hangingPunct="0">
        <a:spcBef>
          <a:spcPct val="20000"/>
        </a:spcBef>
        <a:spcAft>
          <a:spcPct val="0"/>
        </a:spcAft>
        <a:buChar char="»"/>
        <a:defRPr sz="1500">
          <a:solidFill>
            <a:schemeClr val="tx1"/>
          </a:solidFill>
          <a:latin typeface="+mn-lt"/>
          <a:ea typeface="ＭＳ Ｐゴシック" charset="-128"/>
        </a:defRPr>
      </a:lvl5pPr>
      <a:lvl6pPr marL="1885950" indent="-171450" algn="l" rtl="0" fontAlgn="base">
        <a:spcBef>
          <a:spcPct val="20000"/>
        </a:spcBef>
        <a:spcAft>
          <a:spcPct val="0"/>
        </a:spcAft>
        <a:buChar char="»"/>
        <a:defRPr sz="1500">
          <a:solidFill>
            <a:schemeClr val="tx1"/>
          </a:solidFill>
          <a:latin typeface="+mn-lt"/>
          <a:ea typeface="ＭＳ Ｐゴシック" charset="-128"/>
        </a:defRPr>
      </a:lvl6pPr>
      <a:lvl7pPr marL="2228850" indent="-171450" algn="l" rtl="0" fontAlgn="base">
        <a:spcBef>
          <a:spcPct val="20000"/>
        </a:spcBef>
        <a:spcAft>
          <a:spcPct val="0"/>
        </a:spcAft>
        <a:buChar char="»"/>
        <a:defRPr sz="1500">
          <a:solidFill>
            <a:schemeClr val="tx1"/>
          </a:solidFill>
          <a:latin typeface="+mn-lt"/>
          <a:ea typeface="ＭＳ Ｐゴシック" charset="-128"/>
        </a:defRPr>
      </a:lvl7pPr>
      <a:lvl8pPr marL="2571750" indent="-171450" algn="l" rtl="0" fontAlgn="base">
        <a:spcBef>
          <a:spcPct val="20000"/>
        </a:spcBef>
        <a:spcAft>
          <a:spcPct val="0"/>
        </a:spcAft>
        <a:buChar char="»"/>
        <a:defRPr sz="1500">
          <a:solidFill>
            <a:schemeClr val="tx1"/>
          </a:solidFill>
          <a:latin typeface="+mn-lt"/>
          <a:ea typeface="ＭＳ Ｐゴシック" charset="-128"/>
        </a:defRPr>
      </a:lvl8pPr>
      <a:lvl9pPr marL="2914650" indent="-171450" algn="l" rtl="0" fontAlgn="base">
        <a:spcBef>
          <a:spcPct val="20000"/>
        </a:spcBef>
        <a:spcAft>
          <a:spcPct val="0"/>
        </a:spcAft>
        <a:buChar char="»"/>
        <a:defRPr sz="1500">
          <a:solidFill>
            <a:schemeClr val="tx1"/>
          </a:solidFill>
          <a:latin typeface="+mn-lt"/>
          <a:ea typeface="ＭＳ Ｐゴシック"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769600" cy="411162"/>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34" tIns="45717" rIns="91434" bIns="45717"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609600" y="914400"/>
            <a:ext cx="10972800" cy="544195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34" tIns="45717" rIns="91434" bIns="4571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34" tIns="45717" rIns="91434" bIns="45717" numCol="1" anchor="ctr" anchorCtr="0" compatLnSpc="1">
            <a:prstTxWarp prst="textNoShape">
              <a:avLst/>
            </a:prstTxWarp>
          </a:bodyPr>
          <a:lstStyle>
            <a:lvl1pPr>
              <a:defRPr sz="1200">
                <a:solidFill>
                  <a:srgbClr val="898989"/>
                </a:solidFill>
                <a:latin typeface="Calibri" charset="0"/>
              </a:defRPr>
            </a:lvl1pPr>
          </a:lstStyle>
          <a:p>
            <a:pPr defTabSz="455613" fontAlgn="base">
              <a:spcBef>
                <a:spcPct val="0"/>
              </a:spcBef>
              <a:spcAft>
                <a:spcPct val="0"/>
              </a:spcAft>
            </a:pPr>
            <a:endParaRPr lang="en-US">
              <a:ea typeface="ＭＳ Ｐゴシック" charset="0"/>
              <a:cs typeface="ＭＳ Ｐゴシック" charset="0"/>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34" tIns="45717" rIns="91434" bIns="45717" numCol="1" anchor="ctr" anchorCtr="0" compatLnSpc="1">
            <a:prstTxWarp prst="textNoShape">
              <a:avLst/>
            </a:prstTxWarp>
          </a:bodyPr>
          <a:lstStyle>
            <a:lvl1pPr algn="ctr" defTabSz="457172">
              <a:defRPr sz="1200">
                <a:solidFill>
                  <a:schemeClr val="tx1"/>
                </a:solidFill>
                <a:latin typeface="Calibri" pitchFamily="-106" charset="0"/>
                <a:ea typeface="ＭＳ Ｐゴシック" pitchFamily="-106" charset="-128"/>
                <a:cs typeface="ＭＳ Ｐゴシック" pitchFamily="-106" charset="-128"/>
              </a:defRPr>
            </a:lvl1pPr>
          </a:lstStyle>
          <a:p>
            <a:pPr fontAlgn="base">
              <a:spcBef>
                <a:spcPct val="0"/>
              </a:spcBef>
              <a:spcAft>
                <a:spcPct val="0"/>
              </a:spcAft>
              <a:defRPr/>
            </a:pPr>
            <a:r>
              <a:rPr lang="es-ES_tradnl">
                <a:solidFill>
                  <a:prstClr val="black"/>
                </a:solidFill>
              </a:rPr>
              <a:t>Aaron S. Chou, London, 3/22/2024</a:t>
            </a:r>
            <a:endParaRPr lang="en-US">
              <a:solidFill>
                <a:prstClr val="black"/>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34" tIns="45717" rIns="91434" bIns="45717" numCol="1" anchor="ctr" anchorCtr="0" compatLnSpc="1">
            <a:prstTxWarp prst="textNoShape">
              <a:avLst/>
            </a:prstTxWarp>
          </a:bodyPr>
          <a:lstStyle>
            <a:lvl1pPr algn="r">
              <a:defRPr sz="1200">
                <a:solidFill>
                  <a:srgbClr val="898989"/>
                </a:solidFill>
                <a:latin typeface="Calibri" charset="0"/>
              </a:defRPr>
            </a:lvl1pPr>
          </a:lstStyle>
          <a:p>
            <a:pPr defTabSz="455613" fontAlgn="base">
              <a:spcBef>
                <a:spcPct val="0"/>
              </a:spcBef>
              <a:spcAft>
                <a:spcPct val="0"/>
              </a:spcAft>
            </a:pPr>
            <a:fld id="{1DA55670-9CE0-2F44-8417-EAFC0E09788B}" type="slidenum">
              <a:rPr lang="en-US" smtClean="0">
                <a:ea typeface="ＭＳ Ｐゴシック" charset="0"/>
                <a:cs typeface="ＭＳ Ｐゴシック" charset="0"/>
              </a:rPr>
              <a:pPr defTabSz="455613" fontAlgn="base">
                <a:spcBef>
                  <a:spcPct val="0"/>
                </a:spcBef>
                <a:spcAft>
                  <a:spcPct val="0"/>
                </a:spcAft>
              </a:pPr>
              <a:t>‹#›</a:t>
            </a:fld>
            <a:endParaRPr lang="en-US">
              <a:ea typeface="ＭＳ Ｐゴシック" charset="0"/>
              <a:cs typeface="ＭＳ Ｐゴシック" charset="0"/>
            </a:endParaRPr>
          </a:p>
        </p:txBody>
      </p:sp>
    </p:spTree>
    <p:extLst>
      <p:ext uri="{BB962C8B-B14F-4D97-AF65-F5344CB8AC3E}">
        <p14:creationId xmlns:p14="http://schemas.microsoft.com/office/powerpoint/2010/main" val="1376360288"/>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hdr="0" dt="0"/>
  <p:txStyles>
    <p:titleStyle>
      <a:lvl1pPr algn="ctr" defTabSz="455613" rtl="0" eaLnBrk="0" fontAlgn="base" hangingPunct="0">
        <a:spcBef>
          <a:spcPct val="0"/>
        </a:spcBef>
        <a:spcAft>
          <a:spcPct val="0"/>
        </a:spcAft>
        <a:defRPr sz="2800" kern="1200">
          <a:solidFill>
            <a:schemeClr val="tx1"/>
          </a:solidFill>
          <a:latin typeface="+mj-lt"/>
          <a:ea typeface="ＭＳ Ｐゴシック" pitchFamily="-106" charset="-128"/>
          <a:cs typeface="ＭＳ Ｐゴシック" pitchFamily="-106" charset="-128"/>
        </a:defRPr>
      </a:lvl1pPr>
      <a:lvl2pPr algn="ctr" defTabSz="455613"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2pPr>
      <a:lvl3pPr algn="ctr" defTabSz="455613"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3pPr>
      <a:lvl4pPr algn="ctr" defTabSz="455613"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4pPr>
      <a:lvl5pPr algn="ctr" defTabSz="455613" rtl="0" eaLnBrk="0" fontAlgn="base" hangingPunct="0">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5pPr>
      <a:lvl6pPr marL="457172" algn="ctr" defTabSz="457172"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6pPr>
      <a:lvl7pPr marL="914343" algn="ctr" defTabSz="457172"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7pPr>
      <a:lvl8pPr marL="1371515" algn="ctr" defTabSz="457172"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8pPr>
      <a:lvl9pPr marL="1828686" algn="ctr" defTabSz="457172" rtl="0" fontAlgn="base">
        <a:spcBef>
          <a:spcPct val="0"/>
        </a:spcBef>
        <a:spcAft>
          <a:spcPct val="0"/>
        </a:spcAft>
        <a:defRPr sz="2800">
          <a:solidFill>
            <a:schemeClr val="tx1"/>
          </a:solidFill>
          <a:latin typeface="Calibri" pitchFamily="-106" charset="0"/>
          <a:ea typeface="ＭＳ Ｐゴシック" pitchFamily="-106" charset="-128"/>
          <a:cs typeface="ＭＳ Ｐゴシック" pitchFamily="-106" charset="-128"/>
        </a:defRPr>
      </a:lvl9pPr>
    </p:titleStyle>
    <p:bodyStyle>
      <a:lvl1pPr marL="341313" indent="-3413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ＭＳ Ｐゴシック" pitchFamily="-106" charset="-128"/>
        </a:defRPr>
      </a:lvl1pPr>
      <a:lvl2pPr marL="741363" indent="-28416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2pPr>
      <a:lvl3pPr marL="11414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3pPr>
      <a:lvl4pPr marL="15986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4pPr>
      <a:lvl5pPr marL="20558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5pPr>
      <a:lvl6pPr marL="2514443" indent="-228586" algn="l" defTabSz="457172" rtl="0" eaLnBrk="1" latinLnBrk="0" hangingPunct="1">
        <a:spcBef>
          <a:spcPct val="20000"/>
        </a:spcBef>
        <a:buFont typeface="Arial"/>
        <a:buChar char="•"/>
        <a:defRPr sz="2000" kern="1200">
          <a:solidFill>
            <a:schemeClr val="tx1"/>
          </a:solidFill>
          <a:latin typeface="+mn-lt"/>
          <a:ea typeface="+mn-ea"/>
          <a:cs typeface="+mn-cs"/>
        </a:defRPr>
      </a:lvl6pPr>
      <a:lvl7pPr marL="2971614" indent="-228586" algn="l" defTabSz="457172" rtl="0" eaLnBrk="1" latinLnBrk="0" hangingPunct="1">
        <a:spcBef>
          <a:spcPct val="20000"/>
        </a:spcBef>
        <a:buFont typeface="Arial"/>
        <a:buChar char="•"/>
        <a:defRPr sz="2000" kern="1200">
          <a:solidFill>
            <a:schemeClr val="tx1"/>
          </a:solidFill>
          <a:latin typeface="+mn-lt"/>
          <a:ea typeface="+mn-ea"/>
          <a:cs typeface="+mn-cs"/>
        </a:defRPr>
      </a:lvl7pPr>
      <a:lvl8pPr marL="3428785" indent="-228586" algn="l" defTabSz="457172" rtl="0" eaLnBrk="1" latinLnBrk="0" hangingPunct="1">
        <a:spcBef>
          <a:spcPct val="20000"/>
        </a:spcBef>
        <a:buFont typeface="Arial"/>
        <a:buChar char="•"/>
        <a:defRPr sz="2000" kern="1200">
          <a:solidFill>
            <a:schemeClr val="tx1"/>
          </a:solidFill>
          <a:latin typeface="+mn-lt"/>
          <a:ea typeface="+mn-ea"/>
          <a:cs typeface="+mn-cs"/>
        </a:defRPr>
      </a:lvl8pPr>
      <a:lvl9pPr marL="3885957" indent="-228586" algn="l" defTabSz="45717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2" rtl="0" eaLnBrk="1" latinLnBrk="0" hangingPunct="1">
        <a:defRPr sz="1800" kern="1200">
          <a:solidFill>
            <a:schemeClr val="tx1"/>
          </a:solidFill>
          <a:latin typeface="+mn-lt"/>
          <a:ea typeface="+mn-ea"/>
          <a:cs typeface="+mn-cs"/>
        </a:defRPr>
      </a:lvl1pPr>
      <a:lvl2pPr marL="457172" algn="l" defTabSz="457172" rtl="0" eaLnBrk="1" latinLnBrk="0" hangingPunct="1">
        <a:defRPr sz="1800" kern="1200">
          <a:solidFill>
            <a:schemeClr val="tx1"/>
          </a:solidFill>
          <a:latin typeface="+mn-lt"/>
          <a:ea typeface="+mn-ea"/>
          <a:cs typeface="+mn-cs"/>
        </a:defRPr>
      </a:lvl2pPr>
      <a:lvl3pPr marL="914343" algn="l" defTabSz="457172" rtl="0" eaLnBrk="1" latinLnBrk="0" hangingPunct="1">
        <a:defRPr sz="1800" kern="1200">
          <a:solidFill>
            <a:schemeClr val="tx1"/>
          </a:solidFill>
          <a:latin typeface="+mn-lt"/>
          <a:ea typeface="+mn-ea"/>
          <a:cs typeface="+mn-cs"/>
        </a:defRPr>
      </a:lvl3pPr>
      <a:lvl4pPr marL="1371515" algn="l" defTabSz="457172" rtl="0" eaLnBrk="1" latinLnBrk="0" hangingPunct="1">
        <a:defRPr sz="1800" kern="1200">
          <a:solidFill>
            <a:schemeClr val="tx1"/>
          </a:solidFill>
          <a:latin typeface="+mn-lt"/>
          <a:ea typeface="+mn-ea"/>
          <a:cs typeface="+mn-cs"/>
        </a:defRPr>
      </a:lvl4pPr>
      <a:lvl5pPr marL="1828686" algn="l" defTabSz="457172" rtl="0" eaLnBrk="1" latinLnBrk="0" hangingPunct="1">
        <a:defRPr sz="1800" kern="1200">
          <a:solidFill>
            <a:schemeClr val="tx1"/>
          </a:solidFill>
          <a:latin typeface="+mn-lt"/>
          <a:ea typeface="+mn-ea"/>
          <a:cs typeface="+mn-cs"/>
        </a:defRPr>
      </a:lvl5pPr>
      <a:lvl6pPr marL="2285858" algn="l" defTabSz="457172" rtl="0" eaLnBrk="1" latinLnBrk="0" hangingPunct="1">
        <a:defRPr sz="1800" kern="1200">
          <a:solidFill>
            <a:schemeClr val="tx1"/>
          </a:solidFill>
          <a:latin typeface="+mn-lt"/>
          <a:ea typeface="+mn-ea"/>
          <a:cs typeface="+mn-cs"/>
        </a:defRPr>
      </a:lvl6pPr>
      <a:lvl7pPr marL="2743028" algn="l" defTabSz="457172" rtl="0" eaLnBrk="1" latinLnBrk="0" hangingPunct="1">
        <a:defRPr sz="1800" kern="1200">
          <a:solidFill>
            <a:schemeClr val="tx1"/>
          </a:solidFill>
          <a:latin typeface="+mn-lt"/>
          <a:ea typeface="+mn-ea"/>
          <a:cs typeface="+mn-cs"/>
        </a:defRPr>
      </a:lvl7pPr>
      <a:lvl8pPr marL="3200200" algn="l" defTabSz="457172" rtl="0" eaLnBrk="1" latinLnBrk="0" hangingPunct="1">
        <a:defRPr sz="1800" kern="1200">
          <a:solidFill>
            <a:schemeClr val="tx1"/>
          </a:solidFill>
          <a:latin typeface="+mn-lt"/>
          <a:ea typeface="+mn-ea"/>
          <a:cs typeface="+mn-cs"/>
        </a:defRPr>
      </a:lvl8pPr>
      <a:lvl9pPr marL="3657371" algn="l" defTabSz="457172"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254001" y="165100"/>
            <a:ext cx="8709639"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b" anchorCtr="0" compatLnSpc="1">
            <a:prstTxWarp prst="textNoShape">
              <a:avLst/>
            </a:prstTxWarp>
          </a:bodyPr>
          <a:lstStyle/>
          <a:p>
            <a:pPr lvl="0"/>
            <a:r>
              <a:rPr lang="en-US" altLang="en-US"/>
              <a:t>Click to edit Master title style</a:t>
            </a:r>
          </a:p>
        </p:txBody>
      </p:sp>
      <p:sp>
        <p:nvSpPr>
          <p:cNvPr id="2" name="Slide Number Placeholder 1"/>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0" fontAlgn="base" hangingPunct="0">
              <a:spcBef>
                <a:spcPct val="0"/>
              </a:spcBef>
              <a:spcAft>
                <a:spcPct val="0"/>
              </a:spcAft>
            </a:pPr>
            <a:fld id="{7A870316-1D41-584E-85E6-3B22E96A4CFD}" type="slidenum">
              <a:rPr lang="en-US" smtClean="0">
                <a:solidFill>
                  <a:srgbClr val="000000">
                    <a:tint val="75000"/>
                  </a:srgbClr>
                </a:solidFill>
                <a:ea typeface="ＭＳ Ｐゴシック" charset="-128"/>
              </a:rPr>
              <a:pPr eaLnBrk="0" fontAlgn="base" hangingPunct="0">
                <a:spcBef>
                  <a:spcPct val="0"/>
                </a:spcBef>
                <a:spcAft>
                  <a:spcPct val="0"/>
                </a:spcAft>
              </a:pPr>
              <a:t>‹#›</a:t>
            </a:fld>
            <a:endParaRPr lang="en-US">
              <a:solidFill>
                <a:srgbClr val="000000">
                  <a:tint val="75000"/>
                </a:srgbClr>
              </a:solidFill>
              <a:ea typeface="ＭＳ Ｐゴシック" charset="-128"/>
            </a:endParaRPr>
          </a:p>
        </p:txBody>
      </p:sp>
      <p:sp>
        <p:nvSpPr>
          <p:cNvPr id="3" name="Footer Placeholder 2"/>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0" fontAlgn="base" hangingPunct="0">
              <a:spcBef>
                <a:spcPct val="0"/>
              </a:spcBef>
              <a:spcAft>
                <a:spcPct val="0"/>
              </a:spcAft>
            </a:pPr>
            <a:r>
              <a:rPr lang="es-ES_tradnl">
                <a:solidFill>
                  <a:srgbClr val="000000">
                    <a:tint val="75000"/>
                  </a:srgbClr>
                </a:solidFill>
                <a:ea typeface="ＭＳ Ｐゴシック" charset="-128"/>
              </a:rPr>
              <a:t>Aaron S. Chou, London, 3/22/2024</a:t>
            </a:r>
            <a:endParaRPr lang="en-US" dirty="0">
              <a:solidFill>
                <a:srgbClr val="000000">
                  <a:tint val="75000"/>
                </a:srgbClr>
              </a:solidFill>
              <a:ea typeface="ＭＳ Ｐゴシック" charset="-128"/>
            </a:endParaRPr>
          </a:p>
        </p:txBody>
      </p:sp>
    </p:spTree>
    <p:extLst>
      <p:ext uri="{BB962C8B-B14F-4D97-AF65-F5344CB8AC3E}">
        <p14:creationId xmlns:p14="http://schemas.microsoft.com/office/powerpoint/2010/main" val="1118950546"/>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Lst>
  <p:hf hdr="0" dt="0"/>
  <p:txStyles>
    <p:titleStyle>
      <a:lvl1pPr algn="l" rtl="0" eaLnBrk="0" fontAlgn="base" hangingPunct="0">
        <a:spcBef>
          <a:spcPct val="0"/>
        </a:spcBef>
        <a:spcAft>
          <a:spcPct val="0"/>
        </a:spcAft>
        <a:defRPr sz="2400" b="1">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2pPr>
      <a:lvl3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3pPr>
      <a:lvl4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4pPr>
      <a:lvl5pPr algn="l" rtl="0" eaLnBrk="0" fontAlgn="base" hangingPunct="0">
        <a:spcBef>
          <a:spcPct val="0"/>
        </a:spcBef>
        <a:spcAft>
          <a:spcPct val="0"/>
        </a:spcAft>
        <a:defRPr sz="2400" b="1">
          <a:solidFill>
            <a:schemeClr val="tx2"/>
          </a:solidFill>
          <a:latin typeface="Helvetica" charset="0"/>
          <a:ea typeface="ＭＳ Ｐゴシック" charset="-128"/>
          <a:cs typeface="ＭＳ Ｐゴシック" charset="-128"/>
        </a:defRPr>
      </a:lvl5pPr>
      <a:lvl6pPr marL="457200" algn="l" rtl="0" fontAlgn="base">
        <a:spcBef>
          <a:spcPct val="0"/>
        </a:spcBef>
        <a:spcAft>
          <a:spcPct val="0"/>
        </a:spcAft>
        <a:defRPr sz="2400" b="1">
          <a:solidFill>
            <a:schemeClr val="tx2"/>
          </a:solidFill>
          <a:latin typeface="Helvetica" charset="0"/>
        </a:defRPr>
      </a:lvl6pPr>
      <a:lvl7pPr marL="914400" algn="l" rtl="0" fontAlgn="base">
        <a:spcBef>
          <a:spcPct val="0"/>
        </a:spcBef>
        <a:spcAft>
          <a:spcPct val="0"/>
        </a:spcAft>
        <a:defRPr sz="2400" b="1">
          <a:solidFill>
            <a:schemeClr val="tx2"/>
          </a:solidFill>
          <a:latin typeface="Helvetica" charset="0"/>
        </a:defRPr>
      </a:lvl7pPr>
      <a:lvl8pPr marL="1371600" algn="l" rtl="0" fontAlgn="base">
        <a:spcBef>
          <a:spcPct val="0"/>
        </a:spcBef>
        <a:spcAft>
          <a:spcPct val="0"/>
        </a:spcAft>
        <a:defRPr sz="2400" b="1">
          <a:solidFill>
            <a:schemeClr val="tx2"/>
          </a:solidFill>
          <a:latin typeface="Helvetica" charset="0"/>
        </a:defRPr>
      </a:lvl8pPr>
      <a:lvl9pPr marL="1828800" algn="l" rtl="0" fontAlgn="base">
        <a:spcBef>
          <a:spcPct val="0"/>
        </a:spcBef>
        <a:spcAft>
          <a:spcPct val="0"/>
        </a:spcAft>
        <a:defRPr sz="2400" b="1">
          <a:solidFill>
            <a:schemeClr val="tx2"/>
          </a:solidFill>
          <a:latin typeface="Helvetic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3.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30.png"/><Relationship Id="rId1" Type="http://schemas.openxmlformats.org/officeDocument/2006/relationships/slideLayout" Target="../slideLayouts/slideLayout34.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4.xml"/><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emf"/><Relationship Id="rId1" Type="http://schemas.openxmlformats.org/officeDocument/2006/relationships/slideLayout" Target="../slideLayouts/slideLayout61.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42.tiff"/><Relationship Id="rId1" Type="http://schemas.openxmlformats.org/officeDocument/2006/relationships/slideLayout" Target="../slideLayouts/slideLayout65.xml"/><Relationship Id="rId5" Type="http://schemas.openxmlformats.org/officeDocument/2006/relationships/image" Target="../media/image400.png"/><Relationship Id="rId4" Type="http://schemas.openxmlformats.org/officeDocument/2006/relationships/image" Target="../media/image44.tiff"/></Relationships>
</file>

<file path=ppt/slides/_rels/slide17.xml.rels><?xml version="1.0" encoding="UTF-8" standalone="yes"?>
<Relationships xmlns="http://schemas.openxmlformats.org/package/2006/relationships"><Relationship Id="rId3" Type="http://schemas.openxmlformats.org/officeDocument/2006/relationships/image" Target="../media/image46.tiff"/><Relationship Id="rId2" Type="http://schemas.openxmlformats.org/officeDocument/2006/relationships/image" Target="../media/image45.tiff"/><Relationship Id="rId1" Type="http://schemas.openxmlformats.org/officeDocument/2006/relationships/slideLayout" Target="../slideLayouts/slideLayout65.xml"/><Relationship Id="rId6" Type="http://schemas.openxmlformats.org/officeDocument/2006/relationships/image" Target="../media/image32.png"/><Relationship Id="rId5" Type="http://schemas.openxmlformats.org/officeDocument/2006/relationships/image" Target="../media/image310.pn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5.xml"/><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63.xml"/><Relationship Id="rId6" Type="http://schemas.openxmlformats.org/officeDocument/2006/relationships/image" Target="../media/image320.png"/><Relationship Id="rId5" Type="http://schemas.openxmlformats.org/officeDocument/2006/relationships/image" Target="../media/image51.emf"/><Relationship Id="rId4" Type="http://schemas.openxmlformats.org/officeDocument/2006/relationships/image" Target="../media/image50.gif"/></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3.xml"/><Relationship Id="rId1" Type="http://schemas.openxmlformats.org/officeDocument/2006/relationships/slideLayout" Target="../slideLayouts/slideLayout63.xml"/><Relationship Id="rId4" Type="http://schemas.openxmlformats.org/officeDocument/2006/relationships/image" Target="../media/image80.png"/></Relationships>
</file>

<file path=ppt/slides/_rels/slide21.xml.rels><?xml version="1.0" encoding="UTF-8" standalone="yes"?>
<Relationships xmlns="http://schemas.openxmlformats.org/package/2006/relationships"><Relationship Id="rId8" Type="http://schemas.openxmlformats.org/officeDocument/2006/relationships/image" Target="../media/image870.png"/><Relationship Id="rId3" Type="http://schemas.openxmlformats.org/officeDocument/2006/relationships/image" Target="../media/image53.png"/><Relationship Id="rId7" Type="http://schemas.openxmlformats.org/officeDocument/2006/relationships/image" Target="../media/image540.png"/><Relationship Id="rId2" Type="http://schemas.openxmlformats.org/officeDocument/2006/relationships/notesSlide" Target="../notesSlides/notesSlide4.xml"/><Relationship Id="rId1" Type="http://schemas.openxmlformats.org/officeDocument/2006/relationships/slideLayout" Target="../slideLayouts/slideLayout63.xml"/><Relationship Id="rId6" Type="http://schemas.openxmlformats.org/officeDocument/2006/relationships/image" Target="../media/image56.png"/><Relationship Id="rId11" Type="http://schemas.openxmlformats.org/officeDocument/2006/relationships/image" Target="../media/image57.png"/><Relationship Id="rId5" Type="http://schemas.openxmlformats.org/officeDocument/2006/relationships/image" Target="../media/image55.png"/><Relationship Id="rId10" Type="http://schemas.openxmlformats.org/officeDocument/2006/relationships/image" Target="../media/image89.png"/><Relationship Id="rId4" Type="http://schemas.openxmlformats.org/officeDocument/2006/relationships/image" Target="../media/image54.png"/><Relationship Id="rId9" Type="http://schemas.openxmlformats.org/officeDocument/2006/relationships/image" Target="../media/image88.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8.emf"/><Relationship Id="rId1" Type="http://schemas.openxmlformats.org/officeDocument/2006/relationships/slideLayout" Target="../slideLayouts/slideLayout39.xml"/><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png"/><Relationship Id="rId1" Type="http://schemas.openxmlformats.org/officeDocument/2006/relationships/slideLayout" Target="../slideLayouts/slideLayout36.xml"/><Relationship Id="rId4" Type="http://schemas.openxmlformats.org/officeDocument/2006/relationships/hyperlink" Target="https://doi.org/10.1117/1.JATIS.7.1.011003"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33.xml"/><Relationship Id="rId4" Type="http://schemas.openxmlformats.org/officeDocument/2006/relationships/image" Target="../media/image75.tif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76.png"/><Relationship Id="rId1" Type="http://schemas.openxmlformats.org/officeDocument/2006/relationships/slideLayout" Target="../slideLayouts/slideLayout33.xml"/><Relationship Id="rId4" Type="http://schemas.openxmlformats.org/officeDocument/2006/relationships/image" Target="../media/image77.emf"/></Relationships>
</file>

<file path=ppt/slides/_rels/slide34.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4.png"/><Relationship Id="rId2" Type="http://schemas.openxmlformats.org/officeDocument/2006/relationships/image" Target="../media/image78.png"/><Relationship Id="rId1" Type="http://schemas.openxmlformats.org/officeDocument/2006/relationships/slideLayout" Target="../slideLayouts/slideLayout33.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33.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6DD50EE-A4C0-57B1-FD35-C8B9F410C618}"/>
              </a:ext>
            </a:extLst>
          </p:cNvPr>
          <p:cNvSpPr>
            <a:spLocks noGrp="1"/>
          </p:cNvSpPr>
          <p:nvPr>
            <p:ph type="sldNum" sz="quarter" idx="4"/>
          </p:nvPr>
        </p:nvSpPr>
        <p:spPr/>
        <p:txBody>
          <a:bodyPr/>
          <a:lstStyle/>
          <a:p>
            <a:pPr>
              <a:defRPr/>
            </a:pPr>
            <a:fld id="{148C009B-CB69-E04A-B9B3-34B26D69E9CF}" type="slidenum">
              <a:rPr lang="en-US" smtClean="0"/>
              <a:pPr>
                <a:defRPr/>
              </a:pPr>
              <a:t>1</a:t>
            </a:fld>
            <a:endParaRPr lang="en-US" dirty="0"/>
          </a:p>
        </p:txBody>
      </p:sp>
      <p:sp>
        <p:nvSpPr>
          <p:cNvPr id="11" name="Footer Placeholder 10">
            <a:extLst>
              <a:ext uri="{FF2B5EF4-FFF2-40B4-BE49-F238E27FC236}">
                <a16:creationId xmlns:a16="http://schemas.microsoft.com/office/drawing/2014/main" id="{DEBF7092-F7B2-BB37-2D35-BFF8D2502B31}"/>
              </a:ext>
            </a:extLst>
          </p:cNvPr>
          <p:cNvSpPr>
            <a:spLocks noGrp="1"/>
          </p:cNvSpPr>
          <p:nvPr>
            <p:ph type="ftr" sz="quarter" idx="3"/>
          </p:nvPr>
        </p:nvSpPr>
        <p:spPr/>
        <p:txBody>
          <a:bodyPr/>
          <a:lstStyle/>
          <a:p>
            <a:pPr>
              <a:defRPr/>
            </a:pPr>
            <a:r>
              <a:rPr lang="en-US"/>
              <a:t>Aaron S. Chou, London, 3/22/2024</a:t>
            </a:r>
            <a:endParaRPr lang="en-US" b="1" dirty="0"/>
          </a:p>
        </p:txBody>
      </p:sp>
      <p:sp>
        <p:nvSpPr>
          <p:cNvPr id="28" name="TextBox 27">
            <a:extLst>
              <a:ext uri="{FF2B5EF4-FFF2-40B4-BE49-F238E27FC236}">
                <a16:creationId xmlns:a16="http://schemas.microsoft.com/office/drawing/2014/main" id="{B248A762-3CC4-27A7-1144-A78D74A927AB}"/>
              </a:ext>
            </a:extLst>
          </p:cNvPr>
          <p:cNvSpPr txBox="1"/>
          <p:nvPr/>
        </p:nvSpPr>
        <p:spPr>
          <a:xfrm>
            <a:off x="572558" y="601443"/>
            <a:ext cx="11032957" cy="584775"/>
          </a:xfrm>
          <a:prstGeom prst="rect">
            <a:avLst/>
          </a:prstGeom>
          <a:noFill/>
        </p:spPr>
        <p:txBody>
          <a:bodyPr wrap="none" rtlCol="0">
            <a:spAutoFit/>
          </a:bodyPr>
          <a:lstStyle/>
          <a:p>
            <a:r>
              <a:rPr lang="en-US" sz="3200" b="1" dirty="0">
                <a:latin typeface="Arial" panose="020B0604020202020204" pitchFamily="34" charset="0"/>
                <a:cs typeface="Arial" panose="020B0604020202020204" pitchFamily="34" charset="0"/>
              </a:rPr>
              <a:t>Quantum Sensor Needs for Dark Matter Axion Searches</a:t>
            </a:r>
          </a:p>
        </p:txBody>
      </p:sp>
      <p:sp>
        <p:nvSpPr>
          <p:cNvPr id="29" name="TextBox 28">
            <a:extLst>
              <a:ext uri="{FF2B5EF4-FFF2-40B4-BE49-F238E27FC236}">
                <a16:creationId xmlns:a16="http://schemas.microsoft.com/office/drawing/2014/main" id="{D104EF51-FB2D-1479-C1DB-3462E5CB11DC}"/>
              </a:ext>
            </a:extLst>
          </p:cNvPr>
          <p:cNvSpPr txBox="1"/>
          <p:nvPr/>
        </p:nvSpPr>
        <p:spPr>
          <a:xfrm>
            <a:off x="5014945" y="5251090"/>
            <a:ext cx="2843663" cy="1015663"/>
          </a:xfrm>
          <a:prstGeom prst="rect">
            <a:avLst/>
          </a:prstGeom>
          <a:noFill/>
        </p:spPr>
        <p:txBody>
          <a:bodyPr wrap="square" rtlCol="0">
            <a:spAutoFit/>
          </a:bodyPr>
          <a:lstStyle/>
          <a:p>
            <a:r>
              <a:rPr lang="en-US" sz="2400" b="1" dirty="0">
                <a:latin typeface="Arial" panose="020B0604020202020204" pitchFamily="34" charset="0"/>
                <a:cs typeface="Arial" panose="020B0604020202020204" pitchFamily="34" charset="0"/>
              </a:rPr>
              <a:t>Aaron S. Chou</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Fermilab</a:t>
            </a:r>
          </a:p>
          <a:p>
            <a:r>
              <a:rPr lang="en-US" dirty="0">
                <a:latin typeface="Arial" panose="020B0604020202020204" pitchFamily="34" charset="0"/>
                <a:cs typeface="Arial" panose="020B0604020202020204" pitchFamily="34" charset="0"/>
              </a:rPr>
              <a:t>March 22, 2024</a:t>
            </a:r>
          </a:p>
        </p:txBody>
      </p:sp>
      <p:pic>
        <p:nvPicPr>
          <p:cNvPr id="5" name="Picture 4">
            <a:extLst>
              <a:ext uri="{FF2B5EF4-FFF2-40B4-BE49-F238E27FC236}">
                <a16:creationId xmlns:a16="http://schemas.microsoft.com/office/drawing/2014/main" id="{9AF9A336-B2E2-5DA3-8C87-106472664CF0}"/>
              </a:ext>
            </a:extLst>
          </p:cNvPr>
          <p:cNvPicPr>
            <a:picLocks noChangeAspect="1"/>
          </p:cNvPicPr>
          <p:nvPr/>
        </p:nvPicPr>
        <p:blipFill>
          <a:blip r:embed="rId2"/>
          <a:stretch>
            <a:fillRect/>
          </a:stretch>
        </p:blipFill>
        <p:spPr>
          <a:xfrm>
            <a:off x="572558" y="1446683"/>
            <a:ext cx="4783749" cy="3566946"/>
          </a:xfrm>
          <a:prstGeom prst="rect">
            <a:avLst/>
          </a:prstGeom>
        </p:spPr>
      </p:pic>
      <p:sp>
        <p:nvSpPr>
          <p:cNvPr id="7" name="TextBox 6">
            <a:extLst>
              <a:ext uri="{FF2B5EF4-FFF2-40B4-BE49-F238E27FC236}">
                <a16:creationId xmlns:a16="http://schemas.microsoft.com/office/drawing/2014/main" id="{DC941ED6-CD28-E207-FE50-085637E166B1}"/>
              </a:ext>
            </a:extLst>
          </p:cNvPr>
          <p:cNvSpPr txBox="1"/>
          <p:nvPr/>
        </p:nvSpPr>
        <p:spPr>
          <a:xfrm>
            <a:off x="1003859" y="5183818"/>
            <a:ext cx="2544351" cy="369332"/>
          </a:xfrm>
          <a:prstGeom prst="rect">
            <a:avLst/>
          </a:prstGeom>
          <a:noFill/>
        </p:spPr>
        <p:txBody>
          <a:bodyPr wrap="none" rtlCol="0">
            <a:spAutoFit/>
          </a:bodyPr>
          <a:lstStyle/>
          <a:p>
            <a:r>
              <a:rPr lang="en-US" dirty="0">
                <a:latin typeface="Arial"/>
                <a:cs typeface="Arial"/>
              </a:rPr>
              <a:t>Science, April 28, 2022</a:t>
            </a:r>
          </a:p>
        </p:txBody>
      </p:sp>
      <p:pic>
        <p:nvPicPr>
          <p:cNvPr id="8" name="Picture 7">
            <a:extLst>
              <a:ext uri="{FF2B5EF4-FFF2-40B4-BE49-F238E27FC236}">
                <a16:creationId xmlns:a16="http://schemas.microsoft.com/office/drawing/2014/main" id="{5B51F57B-9893-FDAD-D874-134ACAB8DBFC}"/>
              </a:ext>
            </a:extLst>
          </p:cNvPr>
          <p:cNvPicPr>
            <a:picLocks noChangeAspect="1"/>
          </p:cNvPicPr>
          <p:nvPr/>
        </p:nvPicPr>
        <p:blipFill>
          <a:blip r:embed="rId3"/>
          <a:stretch>
            <a:fillRect/>
          </a:stretch>
        </p:blipFill>
        <p:spPr>
          <a:xfrm>
            <a:off x="6993885" y="1424008"/>
            <a:ext cx="4625557" cy="3566946"/>
          </a:xfrm>
          <a:prstGeom prst="rect">
            <a:avLst/>
          </a:prstGeom>
        </p:spPr>
      </p:pic>
      <p:sp>
        <p:nvSpPr>
          <p:cNvPr id="9" name="TextBox 8">
            <a:extLst>
              <a:ext uri="{FF2B5EF4-FFF2-40B4-BE49-F238E27FC236}">
                <a16:creationId xmlns:a16="http://schemas.microsoft.com/office/drawing/2014/main" id="{22666CA6-1F32-25FE-B71F-48335BFFDCED}"/>
              </a:ext>
            </a:extLst>
          </p:cNvPr>
          <p:cNvSpPr txBox="1"/>
          <p:nvPr/>
        </p:nvSpPr>
        <p:spPr>
          <a:xfrm>
            <a:off x="8514167" y="5168862"/>
            <a:ext cx="2843664" cy="369332"/>
          </a:xfrm>
          <a:prstGeom prst="rect">
            <a:avLst/>
          </a:prstGeom>
          <a:noFill/>
        </p:spPr>
        <p:txBody>
          <a:bodyPr wrap="none" rtlCol="0">
            <a:spAutoFit/>
          </a:bodyPr>
          <a:lstStyle/>
          <a:p>
            <a:r>
              <a:rPr lang="en-US" dirty="0">
                <a:latin typeface="Arial"/>
                <a:cs typeface="Arial"/>
              </a:rPr>
              <a:t>Physics Today, June 2019</a:t>
            </a:r>
          </a:p>
        </p:txBody>
      </p:sp>
    </p:spTree>
    <p:extLst>
      <p:ext uri="{BB962C8B-B14F-4D97-AF65-F5344CB8AC3E}">
        <p14:creationId xmlns:p14="http://schemas.microsoft.com/office/powerpoint/2010/main" val="3707545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256EA-9793-B3B8-2AAB-5B173B735DDC}"/>
              </a:ext>
            </a:extLst>
          </p:cNvPr>
          <p:cNvSpPr>
            <a:spLocks noGrp="1"/>
          </p:cNvSpPr>
          <p:nvPr>
            <p:ph type="title"/>
          </p:nvPr>
        </p:nvSpPr>
        <p:spPr>
          <a:xfrm>
            <a:off x="472852" y="343567"/>
            <a:ext cx="11365099" cy="640715"/>
          </a:xfrm>
        </p:spPr>
        <p:txBody>
          <a:bodyPr>
            <a:normAutofit fontScale="90000"/>
          </a:bodyPr>
          <a:lstStyle/>
          <a:p>
            <a:r>
              <a:rPr lang="en-US" sz="2400" dirty="0">
                <a:latin typeface="Arial" panose="020B0604020202020204" pitchFamily="34" charset="0"/>
                <a:cs typeface="Arial" panose="020B0604020202020204" pitchFamily="34" charset="0"/>
              </a:rPr>
              <a:t>Patrice </a:t>
            </a:r>
            <a:r>
              <a:rPr lang="en-US" sz="2400" dirty="0" err="1">
                <a:latin typeface="Arial" panose="020B0604020202020204" pitchFamily="34" charset="0"/>
                <a:cs typeface="Arial" panose="020B0604020202020204" pitchFamily="34" charset="0"/>
              </a:rPr>
              <a:t>Bertet’s</a:t>
            </a:r>
            <a:r>
              <a:rPr lang="en-US" sz="2400" dirty="0">
                <a:latin typeface="Arial" panose="020B0604020202020204" pitchFamily="34" charset="0"/>
                <a:cs typeface="Arial" panose="020B0604020202020204" pitchFamily="34" charset="0"/>
              </a:rPr>
              <a:t> remote single microwave photon receiver deployed in axion search</a:t>
            </a:r>
          </a:p>
        </p:txBody>
      </p:sp>
      <p:sp>
        <p:nvSpPr>
          <p:cNvPr id="3" name="Footer Placeholder 2">
            <a:extLst>
              <a:ext uri="{FF2B5EF4-FFF2-40B4-BE49-F238E27FC236}">
                <a16:creationId xmlns:a16="http://schemas.microsoft.com/office/drawing/2014/main" id="{DB13746E-6782-87E4-FF96-84085884D931}"/>
              </a:ext>
            </a:extLst>
          </p:cNvPr>
          <p:cNvSpPr>
            <a:spLocks noGrp="1"/>
          </p:cNvSpPr>
          <p:nvPr>
            <p:ph type="ftr" sz="quarter" idx="11"/>
          </p:nvPr>
        </p:nvSpPr>
        <p:spPr/>
        <p:txBody>
          <a:bodyPr/>
          <a:lstStyle/>
          <a:p>
            <a:r>
              <a:rPr lang="en-US"/>
              <a:t>Aaron S. Chou, London, 3/22/2024</a:t>
            </a:r>
          </a:p>
        </p:txBody>
      </p:sp>
      <p:sp>
        <p:nvSpPr>
          <p:cNvPr id="4" name="Slide Number Placeholder 3">
            <a:extLst>
              <a:ext uri="{FF2B5EF4-FFF2-40B4-BE49-F238E27FC236}">
                <a16:creationId xmlns:a16="http://schemas.microsoft.com/office/drawing/2014/main" id="{51F4E5FD-B672-F2C2-885A-D19CF85D2A2D}"/>
              </a:ext>
            </a:extLst>
          </p:cNvPr>
          <p:cNvSpPr>
            <a:spLocks noGrp="1"/>
          </p:cNvSpPr>
          <p:nvPr>
            <p:ph type="sldNum" sz="quarter" idx="12"/>
          </p:nvPr>
        </p:nvSpPr>
        <p:spPr/>
        <p:txBody>
          <a:bodyPr/>
          <a:lstStyle/>
          <a:p>
            <a:fld id="{18BF1DE6-4D32-9348-81A1-5867A65A38D0}" type="slidenum">
              <a:rPr lang="en-US" smtClean="0"/>
              <a:t>10</a:t>
            </a:fld>
            <a:endParaRPr lang="en-US" dirty="0"/>
          </a:p>
        </p:txBody>
      </p:sp>
      <p:pic>
        <p:nvPicPr>
          <p:cNvPr id="5" name="Picture 4">
            <a:extLst>
              <a:ext uri="{FF2B5EF4-FFF2-40B4-BE49-F238E27FC236}">
                <a16:creationId xmlns:a16="http://schemas.microsoft.com/office/drawing/2014/main" id="{2DC81B36-1B00-8A8D-2C34-1D8D36C4E2B6}"/>
              </a:ext>
            </a:extLst>
          </p:cNvPr>
          <p:cNvPicPr>
            <a:picLocks noChangeAspect="1"/>
          </p:cNvPicPr>
          <p:nvPr/>
        </p:nvPicPr>
        <p:blipFill>
          <a:blip r:embed="rId2"/>
          <a:stretch>
            <a:fillRect/>
          </a:stretch>
        </p:blipFill>
        <p:spPr>
          <a:xfrm>
            <a:off x="1666634" y="1005840"/>
            <a:ext cx="6735038" cy="5188235"/>
          </a:xfrm>
          <a:prstGeom prst="rect">
            <a:avLst/>
          </a:prstGeom>
        </p:spPr>
      </p:pic>
      <p:sp>
        <p:nvSpPr>
          <p:cNvPr id="6" name="TextBox 5">
            <a:extLst>
              <a:ext uri="{FF2B5EF4-FFF2-40B4-BE49-F238E27FC236}">
                <a16:creationId xmlns:a16="http://schemas.microsoft.com/office/drawing/2014/main" id="{D7715E61-74EB-9865-E7D3-23D972576F25}"/>
              </a:ext>
            </a:extLst>
          </p:cNvPr>
          <p:cNvSpPr txBox="1"/>
          <p:nvPr/>
        </p:nvSpPr>
        <p:spPr>
          <a:xfrm>
            <a:off x="221462" y="5905881"/>
            <a:ext cx="3394840" cy="646331"/>
          </a:xfrm>
          <a:prstGeom prst="rect">
            <a:avLst/>
          </a:prstGeom>
          <a:solidFill>
            <a:schemeClr val="bg1"/>
          </a:solidFill>
        </p:spPr>
        <p:txBody>
          <a:bodyPr wrap="none" rtlCol="0">
            <a:spAutoFit/>
          </a:bodyPr>
          <a:lstStyle/>
          <a:p>
            <a:r>
              <a:rPr lang="en-US" dirty="0"/>
              <a:t>C. </a:t>
            </a:r>
            <a:r>
              <a:rPr lang="en-US" dirty="0" err="1"/>
              <a:t>Braggio</a:t>
            </a:r>
            <a:r>
              <a:rPr lang="en-US" dirty="0"/>
              <a:t> et al., arXiv:2403.02321</a:t>
            </a:r>
          </a:p>
          <a:p>
            <a:r>
              <a:rPr lang="en-US" dirty="0"/>
              <a:t>(SQMS)</a:t>
            </a:r>
          </a:p>
        </p:txBody>
      </p:sp>
      <p:sp>
        <p:nvSpPr>
          <p:cNvPr id="7" name="TextBox 6">
            <a:extLst>
              <a:ext uri="{FF2B5EF4-FFF2-40B4-BE49-F238E27FC236}">
                <a16:creationId xmlns:a16="http://schemas.microsoft.com/office/drawing/2014/main" id="{070DB3F3-061B-CDDF-2A48-64209035F48A}"/>
              </a:ext>
            </a:extLst>
          </p:cNvPr>
          <p:cNvSpPr txBox="1"/>
          <p:nvPr/>
        </p:nvSpPr>
        <p:spPr>
          <a:xfrm>
            <a:off x="8943473" y="867650"/>
            <a:ext cx="2889066" cy="5355312"/>
          </a:xfrm>
          <a:prstGeom prst="rect">
            <a:avLst/>
          </a:prstGeom>
          <a:noFill/>
        </p:spPr>
        <p:txBody>
          <a:bodyPr wrap="square" rtlCol="0">
            <a:spAutoFit/>
          </a:bodyPr>
          <a:lstStyle/>
          <a:p>
            <a:r>
              <a:rPr lang="en-US" dirty="0"/>
              <a:t>Photon is detected via a controlled-X gate, exciting the qubit </a:t>
            </a:r>
            <a:r>
              <a:rPr lang="en-US" b="1" dirty="0" err="1"/>
              <a:t>g</a:t>
            </a:r>
            <a:r>
              <a:rPr lang="en-US" b="1" dirty="0" err="1">
                <a:latin typeface="Wingdings" pitchFamily="2" charset="77"/>
              </a:rPr>
              <a:t></a:t>
            </a:r>
            <a:r>
              <a:rPr lang="en-US" b="1" dirty="0" err="1">
                <a:latin typeface="Arial" panose="020B0604020202020204" pitchFamily="34" charset="0"/>
                <a:cs typeface="Arial" panose="020B0604020202020204" pitchFamily="34" charset="0"/>
              </a:rPr>
              <a:t>e</a:t>
            </a:r>
            <a:r>
              <a:rPr lang="en-US" dirty="0">
                <a:latin typeface="Arial" panose="020B0604020202020204" pitchFamily="34" charset="0"/>
                <a:cs typeface="Arial" panose="020B0604020202020204" pitchFamily="34" charset="0"/>
              </a:rPr>
              <a:t> </a:t>
            </a:r>
            <a:r>
              <a:rPr lang="en-US" dirty="0"/>
              <a:t>only when a signal photon is present. </a:t>
            </a:r>
          </a:p>
          <a:p>
            <a:endParaRPr lang="en-US" dirty="0"/>
          </a:p>
          <a:p>
            <a:r>
              <a:rPr lang="en-US" dirty="0"/>
              <a:t>Technical complications:</a:t>
            </a:r>
          </a:p>
          <a:p>
            <a:pPr marL="285750" indent="-285750">
              <a:buFont typeface="Arial" panose="020B0604020202020204" pitchFamily="34" charset="0"/>
              <a:buChar char="•"/>
            </a:pPr>
            <a:r>
              <a:rPr lang="en-US" dirty="0"/>
              <a:t>Remote buffer resonator must be co-tuned with SQUID to match the frequency of the axion cavity.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Large </a:t>
            </a:r>
            <a:r>
              <a:rPr lang="en-US" b="1" dirty="0"/>
              <a:t>dark count rate</a:t>
            </a:r>
            <a:r>
              <a:rPr lang="en-US" dirty="0"/>
              <a:t> </a:t>
            </a:r>
            <a:r>
              <a:rPr lang="en-US" b="1" dirty="0"/>
              <a:t>~100/s </a:t>
            </a:r>
            <a:r>
              <a:rPr lang="en-US" dirty="0"/>
              <a:t>from poor thermalization of rf lines, spontaneous heating of the qubit state, but better than SQL!</a:t>
            </a:r>
          </a:p>
        </p:txBody>
      </p:sp>
    </p:spTree>
    <p:extLst>
      <p:ext uri="{BB962C8B-B14F-4D97-AF65-F5344CB8AC3E}">
        <p14:creationId xmlns:p14="http://schemas.microsoft.com/office/powerpoint/2010/main" val="3816311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B1FE3-9A00-8A45-4DC4-FB79D487D07C}"/>
              </a:ext>
            </a:extLst>
          </p:cNvPr>
          <p:cNvSpPr>
            <a:spLocks noGrp="1"/>
          </p:cNvSpPr>
          <p:nvPr>
            <p:ph type="title"/>
          </p:nvPr>
        </p:nvSpPr>
        <p:spPr>
          <a:xfrm>
            <a:off x="431725" y="136670"/>
            <a:ext cx="11926388" cy="1200329"/>
          </a:xfrm>
        </p:spPr>
        <p:txBody>
          <a:bodyPr/>
          <a:lstStyle/>
          <a:p>
            <a:r>
              <a:rPr lang="en-US" sz="2667" dirty="0">
                <a:latin typeface="Arial" panose="020B0604020202020204" pitchFamily="34" charset="0"/>
                <a:cs typeface="Arial" panose="020B0604020202020204" pitchFamily="34" charset="0"/>
              </a:rPr>
              <a:t>False positives </a:t>
            </a:r>
            <a:r>
              <a:rPr lang="en-US" sz="2667" dirty="0" err="1">
                <a:latin typeface="Arial" panose="020B0604020202020204" pitchFamily="34" charset="0"/>
                <a:cs typeface="Arial" panose="020B0604020202020204" pitchFamily="34" charset="0"/>
              </a:rPr>
              <a:t>g</a:t>
            </a:r>
            <a:r>
              <a:rPr lang="en-US" sz="2667" dirty="0" err="1">
                <a:latin typeface="Wingdings" pitchFamily="2" charset="77"/>
                <a:cs typeface="Arial" panose="020B0604020202020204" pitchFamily="34" charset="0"/>
              </a:rPr>
              <a:t></a:t>
            </a:r>
            <a:r>
              <a:rPr lang="en-US" sz="2667" dirty="0" err="1">
                <a:latin typeface="Arial" panose="020B0604020202020204" pitchFamily="34" charset="0"/>
                <a:cs typeface="Arial" panose="020B0604020202020204" pitchFamily="34" charset="0"/>
              </a:rPr>
              <a:t>e</a:t>
            </a:r>
            <a:r>
              <a:rPr lang="en-US" sz="2667" dirty="0">
                <a:latin typeface="Arial" panose="020B0604020202020204" pitchFamily="34" charset="0"/>
                <a:cs typeface="Arial" panose="020B0604020202020204" pitchFamily="34" charset="0"/>
              </a:rPr>
              <a:t> from direct absorption of above-gap photons</a:t>
            </a:r>
            <a:br>
              <a:rPr lang="en-US" dirty="0">
                <a:latin typeface="Arial" panose="020B0604020202020204" pitchFamily="34" charset="0"/>
                <a:cs typeface="Arial" panose="020B0604020202020204" pitchFamily="34" charset="0"/>
              </a:rPr>
            </a:br>
            <a:r>
              <a:rPr lang="en-US" sz="1800" b="0" dirty="0">
                <a:latin typeface="Arial" panose="020B0604020202020204" pitchFamily="34" charset="0"/>
                <a:cs typeface="Arial" panose="020B0604020202020204" pitchFamily="34" charset="0"/>
              </a:rPr>
              <a:t>.</a:t>
            </a:r>
          </a:p>
        </p:txBody>
      </p:sp>
      <p:sp>
        <p:nvSpPr>
          <p:cNvPr id="4" name="Footer Placeholder 3">
            <a:extLst>
              <a:ext uri="{FF2B5EF4-FFF2-40B4-BE49-F238E27FC236}">
                <a16:creationId xmlns:a16="http://schemas.microsoft.com/office/drawing/2014/main" id="{27E27595-2A3A-752B-BDF7-A57BCE35704C}"/>
              </a:ext>
            </a:extLst>
          </p:cNvPr>
          <p:cNvSpPr>
            <a:spLocks noGrp="1"/>
          </p:cNvSpPr>
          <p:nvPr>
            <p:ph type="ftr" sz="quarter" idx="11"/>
          </p:nvPr>
        </p:nvSpPr>
        <p:spPr>
          <a:xfrm>
            <a:off x="2612573" y="6486276"/>
            <a:ext cx="4156668" cy="365125"/>
          </a:xfrm>
        </p:spPr>
        <p:txBody>
          <a:bodyPr/>
          <a:lstStyle/>
          <a:p>
            <a:pPr>
              <a:defRPr/>
            </a:pPr>
            <a:r>
              <a:rPr lang="es-ES_tradnl">
                <a:solidFill>
                  <a:prstClr val="black"/>
                </a:solidFill>
              </a:rPr>
              <a:t>Aaron S. Chou, London, 3/22/2024</a:t>
            </a:r>
            <a:endParaRPr lang="en-US" dirty="0">
              <a:solidFill>
                <a:prstClr val="black"/>
              </a:solidFill>
            </a:endParaRPr>
          </a:p>
        </p:txBody>
      </p:sp>
      <p:sp>
        <p:nvSpPr>
          <p:cNvPr id="5" name="Slide Number Placeholder 4">
            <a:extLst>
              <a:ext uri="{FF2B5EF4-FFF2-40B4-BE49-F238E27FC236}">
                <a16:creationId xmlns:a16="http://schemas.microsoft.com/office/drawing/2014/main" id="{21F90873-6031-655E-8DC2-A10661B205AD}"/>
              </a:ext>
            </a:extLst>
          </p:cNvPr>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189" rtl="0" eaLnBrk="1" latinLnBrk="0" hangingPunct="1">
              <a:defRPr sz="1200" kern="1200">
                <a:solidFill>
                  <a:srgbClr val="898989"/>
                </a:solidFill>
                <a:latin typeface="Calibri" charset="0"/>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a:lstStyle>
          <a:p>
            <a:fld id="{C6F987D3-C84C-1B43-ACDC-64E0C8D0B1E8}" type="slidenum">
              <a:rPr lang="en-US" smtClean="0"/>
              <a:pPr/>
              <a:t>11</a:t>
            </a:fld>
            <a:endParaRPr lang="en-US"/>
          </a:p>
        </p:txBody>
      </p:sp>
      <p:pic>
        <p:nvPicPr>
          <p:cNvPr id="12" name="Picture 11">
            <a:extLst>
              <a:ext uri="{FF2B5EF4-FFF2-40B4-BE49-F238E27FC236}">
                <a16:creationId xmlns:a16="http://schemas.microsoft.com/office/drawing/2014/main" id="{B247977C-BB0D-4FA6-F020-399C9FD07404}"/>
              </a:ext>
            </a:extLst>
          </p:cNvPr>
          <p:cNvPicPr>
            <a:picLocks noChangeAspect="1"/>
          </p:cNvPicPr>
          <p:nvPr/>
        </p:nvPicPr>
        <p:blipFill rotWithShape="1">
          <a:blip r:embed="rId2"/>
          <a:srcRect b="47712"/>
          <a:stretch/>
        </p:blipFill>
        <p:spPr>
          <a:xfrm>
            <a:off x="4949613" y="2964462"/>
            <a:ext cx="6718642" cy="3131593"/>
          </a:xfrm>
          <a:prstGeom prst="rect">
            <a:avLst/>
          </a:prstGeom>
        </p:spPr>
      </p:pic>
      <p:pic>
        <p:nvPicPr>
          <p:cNvPr id="13" name="Picture 12">
            <a:extLst>
              <a:ext uri="{FF2B5EF4-FFF2-40B4-BE49-F238E27FC236}">
                <a16:creationId xmlns:a16="http://schemas.microsoft.com/office/drawing/2014/main" id="{67A2A931-F6F3-8318-EC04-650D7336E104}"/>
              </a:ext>
            </a:extLst>
          </p:cNvPr>
          <p:cNvPicPr>
            <a:picLocks noChangeAspect="1"/>
          </p:cNvPicPr>
          <p:nvPr/>
        </p:nvPicPr>
        <p:blipFill>
          <a:blip r:embed="rId3"/>
          <a:stretch>
            <a:fillRect/>
          </a:stretch>
        </p:blipFill>
        <p:spPr>
          <a:xfrm>
            <a:off x="431725" y="825968"/>
            <a:ext cx="6452401" cy="1966624"/>
          </a:xfrm>
          <a:prstGeom prst="rect">
            <a:avLst/>
          </a:prstGeom>
        </p:spPr>
      </p:pic>
      <p:pic>
        <p:nvPicPr>
          <p:cNvPr id="14" name="Picture 13">
            <a:extLst>
              <a:ext uri="{FF2B5EF4-FFF2-40B4-BE49-F238E27FC236}">
                <a16:creationId xmlns:a16="http://schemas.microsoft.com/office/drawing/2014/main" id="{49C36158-EFAC-9D7B-7825-8B22CE3626DC}"/>
              </a:ext>
            </a:extLst>
          </p:cNvPr>
          <p:cNvPicPr>
            <a:picLocks noChangeAspect="1"/>
          </p:cNvPicPr>
          <p:nvPr/>
        </p:nvPicPr>
        <p:blipFill>
          <a:blip r:embed="rId4"/>
          <a:stretch>
            <a:fillRect/>
          </a:stretch>
        </p:blipFill>
        <p:spPr>
          <a:xfrm>
            <a:off x="1593668" y="3120408"/>
            <a:ext cx="2729654" cy="3038052"/>
          </a:xfrm>
          <a:prstGeom prst="rect">
            <a:avLst/>
          </a:prstGeom>
        </p:spPr>
      </p:pic>
      <p:sp>
        <p:nvSpPr>
          <p:cNvPr id="15" name="TextBox 14">
            <a:extLst>
              <a:ext uri="{FF2B5EF4-FFF2-40B4-BE49-F238E27FC236}">
                <a16:creationId xmlns:a16="http://schemas.microsoft.com/office/drawing/2014/main" id="{56EED556-2F19-8878-68A8-DC79243B8512}"/>
              </a:ext>
            </a:extLst>
          </p:cNvPr>
          <p:cNvSpPr txBox="1"/>
          <p:nvPr/>
        </p:nvSpPr>
        <p:spPr>
          <a:xfrm>
            <a:off x="7223470" y="1809280"/>
            <a:ext cx="4795298" cy="923330"/>
          </a:xfrm>
          <a:prstGeom prst="rect">
            <a:avLst/>
          </a:prstGeom>
          <a:noFill/>
        </p:spPr>
        <p:txBody>
          <a:bodyPr wrap="square" rtlCol="0">
            <a:spAutoFit/>
          </a:bodyPr>
          <a:lstStyle/>
          <a:p>
            <a:r>
              <a:rPr lang="en-US" dirty="0"/>
              <a:t>Qubit excitation rate is nearly 100% correlated with charge parity switching rate caused by photon absorption!</a:t>
            </a:r>
          </a:p>
        </p:txBody>
      </p:sp>
      <p:sp>
        <p:nvSpPr>
          <p:cNvPr id="16" name="TextBox 15">
            <a:extLst>
              <a:ext uri="{FF2B5EF4-FFF2-40B4-BE49-F238E27FC236}">
                <a16:creationId xmlns:a16="http://schemas.microsoft.com/office/drawing/2014/main" id="{714C78F1-EC8E-3EB0-3AE9-B8753F83E411}"/>
              </a:ext>
            </a:extLst>
          </p:cNvPr>
          <p:cNvSpPr txBox="1"/>
          <p:nvPr/>
        </p:nvSpPr>
        <p:spPr>
          <a:xfrm>
            <a:off x="7748263" y="646263"/>
            <a:ext cx="3437801" cy="646331"/>
          </a:xfrm>
          <a:prstGeom prst="rect">
            <a:avLst/>
          </a:prstGeom>
          <a:noFill/>
        </p:spPr>
        <p:txBody>
          <a:bodyPr wrap="none" rtlCol="0">
            <a:spAutoFit/>
          </a:bodyPr>
          <a:lstStyle/>
          <a:p>
            <a:r>
              <a:rPr lang="en-US" dirty="0"/>
              <a:t>Robert McDermott’s experiment</a:t>
            </a:r>
          </a:p>
          <a:p>
            <a:r>
              <a:rPr lang="en-US" dirty="0"/>
              <a:t>PRL 132, 017001 (2024)</a:t>
            </a:r>
          </a:p>
        </p:txBody>
      </p:sp>
      <p:sp>
        <p:nvSpPr>
          <p:cNvPr id="17" name="TextBox 16">
            <a:extLst>
              <a:ext uri="{FF2B5EF4-FFF2-40B4-BE49-F238E27FC236}">
                <a16:creationId xmlns:a16="http://schemas.microsoft.com/office/drawing/2014/main" id="{2CDEA360-E906-15CF-B77F-2457064FE16C}"/>
              </a:ext>
            </a:extLst>
          </p:cNvPr>
          <p:cNvSpPr txBox="1"/>
          <p:nvPr/>
        </p:nvSpPr>
        <p:spPr>
          <a:xfrm>
            <a:off x="235131" y="3762271"/>
            <a:ext cx="1358537" cy="1754326"/>
          </a:xfrm>
          <a:prstGeom prst="rect">
            <a:avLst/>
          </a:prstGeom>
          <a:noFill/>
        </p:spPr>
        <p:txBody>
          <a:bodyPr wrap="square" rtlCol="0">
            <a:spAutoFit/>
          </a:bodyPr>
          <a:lstStyle/>
          <a:p>
            <a:r>
              <a:rPr lang="en-US" dirty="0"/>
              <a:t>Apply dipole radiation from AC</a:t>
            </a:r>
          </a:p>
          <a:p>
            <a:r>
              <a:rPr lang="en-US" dirty="0"/>
              <a:t>Josephson effect</a:t>
            </a:r>
          </a:p>
        </p:txBody>
      </p:sp>
    </p:spTree>
    <p:extLst>
      <p:ext uri="{BB962C8B-B14F-4D97-AF65-F5344CB8AC3E}">
        <p14:creationId xmlns:p14="http://schemas.microsoft.com/office/powerpoint/2010/main" val="37467144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495" y="218229"/>
            <a:ext cx="11234058" cy="1035597"/>
          </a:xfrm>
        </p:spPr>
        <p:txBody>
          <a:bodyPr>
            <a:noAutofit/>
          </a:bodyPr>
          <a:lstStyle/>
          <a:p>
            <a:pPr>
              <a:lnSpc>
                <a:spcPct val="75000"/>
              </a:lnSpc>
            </a:pPr>
            <a:r>
              <a:rPr lang="en-US" sz="2800" dirty="0">
                <a:latin typeface="Arial"/>
                <a:cs typeface="Arial"/>
              </a:rPr>
              <a:t>To avoid spontaneous qubit heating background, instead do quantum non-demolition measurements of the cavity photon</a:t>
            </a:r>
          </a:p>
        </p:txBody>
      </p:sp>
      <p:sp>
        <p:nvSpPr>
          <p:cNvPr id="4" name="Footer Placeholder 3"/>
          <p:cNvSpPr>
            <a:spLocks noGrp="1"/>
          </p:cNvSpPr>
          <p:nvPr>
            <p:ph type="ftr" sz="quarter" idx="11"/>
          </p:nvPr>
        </p:nvSpPr>
        <p:spPr>
          <a:xfrm>
            <a:off x="1942740" y="6279872"/>
            <a:ext cx="2366682" cy="365125"/>
          </a:xfrm>
        </p:spPr>
        <p:txBody>
          <a:bodyPr/>
          <a:lstStyle/>
          <a:p>
            <a:pPr algn="ctr" defTabSz="457200">
              <a:defRPr/>
            </a:pPr>
            <a:r>
              <a:rPr lang="en-US">
                <a:solidFill>
                  <a:srgbClr val="000030">
                    <a:tint val="75000"/>
                  </a:srgbClr>
                </a:solidFill>
                <a:latin typeface="Calibri"/>
                <a:ea typeface="ＭＳ Ｐゴシック" pitchFamily="-106" charset="-128"/>
                <a:cs typeface="+mn-cs"/>
              </a:rPr>
              <a:t>Aaron S. Chou, London, 3/22/2024</a:t>
            </a:r>
            <a:endParaRPr lang="en-US" dirty="0">
              <a:solidFill>
                <a:srgbClr val="000030">
                  <a:tint val="75000"/>
                </a:srgbClr>
              </a:solidFill>
              <a:latin typeface="Calibri"/>
              <a:ea typeface="ＭＳ Ｐゴシック" pitchFamily="-106" charset="-128"/>
              <a:cs typeface="+mn-cs"/>
            </a:endParaRPr>
          </a:p>
        </p:txBody>
      </p:sp>
      <p:sp>
        <p:nvSpPr>
          <p:cNvPr id="5" name="Slide Number Placeholder 4"/>
          <p:cNvSpPr>
            <a:spLocks noGrp="1"/>
          </p:cNvSpPr>
          <p:nvPr>
            <p:ph type="sldNum" sz="quarter" idx="12"/>
          </p:nvPr>
        </p:nvSpPr>
        <p:spPr/>
        <p:txBody>
          <a:bodyPr/>
          <a:lstStyle/>
          <a:p>
            <a:pPr algn="r" defTabSz="457200">
              <a:defRPr/>
            </a:pPr>
            <a:fld id="{6F3AE956-26F0-4794-8F4C-97BAC66ADD21}" type="slidenum">
              <a:rPr lang="en-US">
                <a:solidFill>
                  <a:srgbClr val="000030">
                    <a:tint val="75000"/>
                  </a:srgbClr>
                </a:solidFill>
                <a:latin typeface="Calibri"/>
                <a:cs typeface="+mn-cs"/>
              </a:rPr>
              <a:pPr algn="r" defTabSz="457200">
                <a:defRPr/>
              </a:pPr>
              <a:t>12</a:t>
            </a:fld>
            <a:endParaRPr lang="en-US">
              <a:solidFill>
                <a:srgbClr val="000030">
                  <a:tint val="75000"/>
                </a:srgbClr>
              </a:solidFill>
              <a:latin typeface="Calibri"/>
              <a:cs typeface="+mn-cs"/>
            </a:endParaRPr>
          </a:p>
        </p:txBody>
      </p:sp>
      <p:pic>
        <p:nvPicPr>
          <p:cNvPr id="8" name="Picture 7">
            <a:extLst>
              <a:ext uri="{FF2B5EF4-FFF2-40B4-BE49-F238E27FC236}">
                <a16:creationId xmlns:a16="http://schemas.microsoft.com/office/drawing/2014/main" id="{C1EB14B4-7799-F645-97CB-5C369126D622}"/>
              </a:ext>
            </a:extLst>
          </p:cNvPr>
          <p:cNvPicPr>
            <a:picLocks noChangeAspect="1"/>
          </p:cNvPicPr>
          <p:nvPr/>
        </p:nvPicPr>
        <p:blipFill rotWithShape="1">
          <a:blip r:embed="rId2"/>
          <a:srcRect r="32995" b="60243"/>
          <a:stretch/>
        </p:blipFill>
        <p:spPr>
          <a:xfrm>
            <a:off x="2322899" y="1426761"/>
            <a:ext cx="4750259" cy="1761574"/>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EFEAC75-70AE-2249-B66C-83D2290F2D4D}"/>
                  </a:ext>
                </a:extLst>
              </p:cNvPr>
              <p:cNvSpPr txBox="1"/>
              <p:nvPr/>
            </p:nvSpPr>
            <p:spPr>
              <a:xfrm>
                <a:off x="1981200" y="3815275"/>
                <a:ext cx="3204162" cy="2378152"/>
              </a:xfrm>
              <a:prstGeom prst="rect">
                <a:avLst/>
              </a:prstGeom>
              <a:noFill/>
            </p:spPr>
            <p:txBody>
              <a:bodyPr wrap="square" rtlCol="0">
                <a:spAutoFit/>
              </a:bodyPr>
              <a:lstStyle/>
              <a:p>
                <a:pPr defTabSz="457200">
                  <a:lnSpc>
                    <a:spcPct val="75000"/>
                  </a:lnSpc>
                  <a:defRPr/>
                </a:pPr>
                <a:r>
                  <a:rPr lang="en-US" dirty="0">
                    <a:solidFill>
                      <a:srgbClr val="DADADA">
                        <a:lumMod val="10000"/>
                      </a:srgbClr>
                    </a:solidFill>
                    <a:latin typeface="Arial" charset="0"/>
                    <a:ea typeface="Arial" charset="0"/>
                    <a:cs typeface="Arial" charset="0"/>
                  </a:rPr>
                  <a:t>The electric field of individual photons drives a tunneling current and exercises the nonlinear inductance of the Josephson junction.  </a:t>
                </a:r>
              </a:p>
              <a:p>
                <a:pPr defTabSz="457200">
                  <a:lnSpc>
                    <a:spcPct val="75000"/>
                  </a:lnSpc>
                  <a:defRPr/>
                </a:pPr>
                <a:endParaRPr lang="en-US" dirty="0">
                  <a:solidFill>
                    <a:srgbClr val="DADADA">
                      <a:lumMod val="10000"/>
                    </a:srgbClr>
                  </a:solidFill>
                  <a:latin typeface="Arial" charset="0"/>
                  <a:ea typeface="Arial" charset="0"/>
                  <a:cs typeface="Arial" charset="0"/>
                </a:endParaRPr>
              </a:p>
              <a:p>
                <a:pPr defTabSz="457200">
                  <a:lnSpc>
                    <a:spcPct val="75000"/>
                  </a:lnSpc>
                  <a:defRPr/>
                </a:pPr>
                <a:r>
                  <a:rPr lang="en-US" b="1" dirty="0">
                    <a:solidFill>
                      <a:srgbClr val="DADADA">
                        <a:lumMod val="10000"/>
                      </a:srgbClr>
                    </a:solidFill>
                    <a:latin typeface="Arial" charset="0"/>
                    <a:ea typeface="Arial" charset="0"/>
                    <a:cs typeface="Arial" charset="0"/>
                  </a:rPr>
                  <a:t>Photon number is transduced into frequency shifts of the </a:t>
                </a:r>
                <a14:m>
                  <m:oMath xmlns:m="http://schemas.openxmlformats.org/officeDocument/2006/math">
                    <m:r>
                      <a:rPr lang="en-US" b="1" dirty="0">
                        <a:solidFill>
                          <a:srgbClr val="DADADA">
                            <a:lumMod val="10000"/>
                          </a:srgbClr>
                        </a:solidFill>
                        <a:latin typeface="Cambria Math" panose="02040503050406030204" pitchFamily="18" charset="0"/>
                        <a:cs typeface="Arial" charset="0"/>
                      </a:rPr>
                      <m:t>|</m:t>
                    </m:r>
                    <m:d>
                      <m:dPr>
                        <m:begChr m:val=""/>
                        <m:endChr m:val="⟩"/>
                        <m:ctrlPr>
                          <a:rPr lang="en-US" b="1" i="1" dirty="0">
                            <a:solidFill>
                              <a:srgbClr val="DADADA">
                                <a:lumMod val="10000"/>
                              </a:srgbClr>
                            </a:solidFill>
                            <a:latin typeface="Cambria Math" panose="02040503050406030204" pitchFamily="18" charset="0"/>
                            <a:cs typeface="Arial" charset="0"/>
                          </a:rPr>
                        </m:ctrlPr>
                      </m:dPr>
                      <m:e>
                        <m:r>
                          <a:rPr lang="en-US" b="1" i="1" dirty="0">
                            <a:solidFill>
                              <a:srgbClr val="DADADA">
                                <a:lumMod val="10000"/>
                              </a:srgbClr>
                            </a:solidFill>
                            <a:latin typeface="Cambria Math" panose="02040503050406030204" pitchFamily="18" charset="0"/>
                            <a:cs typeface="Arial" charset="0"/>
                          </a:rPr>
                          <m:t>𝒈</m:t>
                        </m:r>
                      </m:e>
                    </m:d>
                    <m:r>
                      <a:rPr lang="en-US" b="1" i="1" dirty="0">
                        <a:solidFill>
                          <a:srgbClr val="DADADA">
                            <a:lumMod val="10000"/>
                          </a:srgbClr>
                        </a:solidFill>
                        <a:latin typeface="Cambria Math" panose="02040503050406030204" pitchFamily="18" charset="0"/>
                        <a:ea typeface="Cambria Math" panose="02040503050406030204" pitchFamily="18" charset="0"/>
                        <a:cs typeface="Arial" charset="0"/>
                      </a:rPr>
                      <m:t>→|</m:t>
                    </m:r>
                    <m:d>
                      <m:dPr>
                        <m:begChr m:val=""/>
                        <m:endChr m:val="⟩"/>
                        <m:ctrlPr>
                          <a:rPr lang="en-US" b="1" i="1" dirty="0">
                            <a:solidFill>
                              <a:srgbClr val="DADADA">
                                <a:lumMod val="10000"/>
                              </a:srgbClr>
                            </a:solidFill>
                            <a:latin typeface="Cambria Math" panose="02040503050406030204" pitchFamily="18" charset="0"/>
                            <a:ea typeface="Cambria Math" panose="02040503050406030204" pitchFamily="18" charset="0"/>
                            <a:cs typeface="Arial" charset="0"/>
                          </a:rPr>
                        </m:ctrlPr>
                      </m:dPr>
                      <m:e>
                        <m:r>
                          <a:rPr lang="en-US" b="1" i="1" dirty="0">
                            <a:solidFill>
                              <a:srgbClr val="DADADA">
                                <a:lumMod val="10000"/>
                              </a:srgbClr>
                            </a:solidFill>
                            <a:latin typeface="Cambria Math" panose="02040503050406030204" pitchFamily="18" charset="0"/>
                            <a:ea typeface="Cambria Math" panose="02040503050406030204" pitchFamily="18" charset="0"/>
                            <a:cs typeface="Arial" charset="0"/>
                          </a:rPr>
                          <m:t>𝒆</m:t>
                        </m:r>
                      </m:e>
                    </m:d>
                  </m:oMath>
                </a14:m>
                <a:r>
                  <a:rPr lang="en-US" b="1" dirty="0">
                    <a:solidFill>
                      <a:srgbClr val="DADADA">
                        <a:lumMod val="10000"/>
                      </a:srgbClr>
                    </a:solidFill>
                    <a:latin typeface="Arial" charset="0"/>
                    <a:ea typeface="Arial" charset="0"/>
                    <a:cs typeface="Arial" charset="0"/>
                    <a:sym typeface="Wingdings" pitchFamily="2" charset="2"/>
                  </a:rPr>
                  <a:t> transition of this nonlinear LC oscillator.  </a:t>
                </a:r>
                <a:endParaRPr lang="en-US" dirty="0">
                  <a:solidFill>
                    <a:srgbClr val="DADADA">
                      <a:lumMod val="10000"/>
                    </a:srgbClr>
                  </a:solidFill>
                  <a:latin typeface="Arial" charset="0"/>
                  <a:ea typeface="Arial" charset="0"/>
                  <a:cs typeface="Arial" charset="0"/>
                </a:endParaRPr>
              </a:p>
            </p:txBody>
          </p:sp>
        </mc:Choice>
        <mc:Fallback xmlns="">
          <p:sp>
            <p:nvSpPr>
              <p:cNvPr id="11" name="TextBox 10">
                <a:extLst>
                  <a:ext uri="{FF2B5EF4-FFF2-40B4-BE49-F238E27FC236}">
                    <a16:creationId xmlns:a16="http://schemas.microsoft.com/office/drawing/2014/main" id="{8EFEAC75-70AE-2249-B66C-83D2290F2D4D}"/>
                  </a:ext>
                </a:extLst>
              </p:cNvPr>
              <p:cNvSpPr txBox="1">
                <a:spLocks noRot="1" noChangeAspect="1" noMove="1" noResize="1" noEditPoints="1" noAdjustHandles="1" noChangeArrowheads="1" noChangeShapeType="1" noTextEdit="1"/>
              </p:cNvSpPr>
              <p:nvPr/>
            </p:nvSpPr>
            <p:spPr>
              <a:xfrm>
                <a:off x="1981200" y="3815275"/>
                <a:ext cx="3204162" cy="2378152"/>
              </a:xfrm>
              <a:prstGeom prst="rect">
                <a:avLst/>
              </a:prstGeom>
              <a:blipFill>
                <a:blip r:embed="rId3"/>
                <a:stretch>
                  <a:fillRect l="-1581" t="-4255" r="-791" b="-9043"/>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48A2D726-9E80-064F-A508-87E0A9012D3B}"/>
              </a:ext>
            </a:extLst>
          </p:cNvPr>
          <p:cNvSpPr txBox="1"/>
          <p:nvPr/>
        </p:nvSpPr>
        <p:spPr>
          <a:xfrm rot="-1200000">
            <a:off x="5826241" y="2554179"/>
            <a:ext cx="697627" cy="300660"/>
          </a:xfrm>
          <a:prstGeom prst="rect">
            <a:avLst/>
          </a:prstGeom>
          <a:noFill/>
        </p:spPr>
        <p:txBody>
          <a:bodyPr wrap="none" rtlCol="0">
            <a:spAutoFit/>
          </a:bodyPr>
          <a:lstStyle/>
          <a:p>
            <a:pPr defTabSz="457200">
              <a:lnSpc>
                <a:spcPct val="75000"/>
              </a:lnSpc>
              <a:defRPr/>
            </a:pPr>
            <a:r>
              <a:rPr lang="en-US" dirty="0">
                <a:solidFill>
                  <a:srgbClr val="DADADA">
                    <a:lumMod val="10000"/>
                  </a:srgbClr>
                </a:solidFill>
                <a:latin typeface="Arial" charset="0"/>
                <a:ea typeface="Arial" charset="0"/>
                <a:cs typeface="Arial" charset="0"/>
              </a:rPr>
              <a:t>1mm</a:t>
            </a:r>
          </a:p>
        </p:txBody>
      </p:sp>
      <p:pic>
        <p:nvPicPr>
          <p:cNvPr id="12" name="Picture 31" descr="latex-image-1.eps">
            <a:extLst>
              <a:ext uri="{FF2B5EF4-FFF2-40B4-BE49-F238E27FC236}">
                <a16:creationId xmlns:a16="http://schemas.microsoft.com/office/drawing/2014/main" id="{D41D28D8-1898-BF40-87CE-ADF4137F5BC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45963" y="961332"/>
            <a:ext cx="2944334" cy="4407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544D8176-BD03-F946-A434-9366041D9989}"/>
              </a:ext>
            </a:extLst>
          </p:cNvPr>
          <p:cNvPicPr/>
          <p:nvPr/>
        </p:nvPicPr>
        <p:blipFill>
          <a:blip r:embed="rId5">
            <a:extLst>
              <a:ext uri="{28A0092B-C50C-407E-A947-70E740481C1C}">
                <a14:useLocalDpi xmlns:a14="http://schemas.microsoft.com/office/drawing/2010/main" val="0"/>
              </a:ext>
            </a:extLst>
          </a:blip>
          <a:stretch>
            <a:fillRect/>
          </a:stretch>
        </p:blipFill>
        <p:spPr>
          <a:xfrm>
            <a:off x="7073157" y="1436310"/>
            <a:ext cx="2442830" cy="1761574"/>
          </a:xfrm>
          <a:prstGeom prst="rect">
            <a:avLst/>
          </a:prstGeom>
        </p:spPr>
      </p:pic>
      <p:sp>
        <p:nvSpPr>
          <p:cNvPr id="7" name="TextBox 6">
            <a:extLst>
              <a:ext uri="{FF2B5EF4-FFF2-40B4-BE49-F238E27FC236}">
                <a16:creationId xmlns:a16="http://schemas.microsoft.com/office/drawing/2014/main" id="{9A2C73CD-44BB-ED40-B5B3-1969673034A1}"/>
              </a:ext>
            </a:extLst>
          </p:cNvPr>
          <p:cNvSpPr txBox="1"/>
          <p:nvPr/>
        </p:nvSpPr>
        <p:spPr>
          <a:xfrm>
            <a:off x="4719825" y="1691722"/>
            <a:ext cx="1800493" cy="300660"/>
          </a:xfrm>
          <a:prstGeom prst="rect">
            <a:avLst/>
          </a:prstGeom>
          <a:noFill/>
        </p:spPr>
        <p:txBody>
          <a:bodyPr wrap="none" rtlCol="0">
            <a:spAutoFit/>
          </a:bodyPr>
          <a:lstStyle/>
          <a:p>
            <a:pPr>
              <a:lnSpc>
                <a:spcPct val="75000"/>
              </a:lnSpc>
            </a:pPr>
            <a:r>
              <a:rPr lang="en-US" dirty="0">
                <a:solidFill>
                  <a:schemeClr val="accent4">
                    <a:lumMod val="10000"/>
                  </a:schemeClr>
                </a:solidFill>
                <a:latin typeface="Arial" charset="0"/>
                <a:ea typeface="Arial" charset="0"/>
                <a:cs typeface="Arial" charset="0"/>
              </a:rPr>
              <a:t>Large antennae</a:t>
            </a:r>
          </a:p>
        </p:txBody>
      </p:sp>
      <p:pic>
        <p:nvPicPr>
          <p:cNvPr id="18" name="Picture 17" descr="A picture containing indoor, close, spectacles, goggles&#10;&#10;Description automatically generated">
            <a:extLst>
              <a:ext uri="{FF2B5EF4-FFF2-40B4-BE49-F238E27FC236}">
                <a16:creationId xmlns:a16="http://schemas.microsoft.com/office/drawing/2014/main" id="{34B7C1D6-8044-86C8-8748-7A295C2C6A8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76950" y="3199602"/>
            <a:ext cx="4933851" cy="3339310"/>
          </a:xfrm>
          <a:prstGeom prst="rect">
            <a:avLst/>
          </a:prstGeom>
        </p:spPr>
      </p:pic>
      <p:sp>
        <p:nvSpPr>
          <p:cNvPr id="19" name="TextBox 18">
            <a:extLst>
              <a:ext uri="{FF2B5EF4-FFF2-40B4-BE49-F238E27FC236}">
                <a16:creationId xmlns:a16="http://schemas.microsoft.com/office/drawing/2014/main" id="{B8A57B50-97C3-C6DD-8769-B94DFA850241}"/>
              </a:ext>
            </a:extLst>
          </p:cNvPr>
          <p:cNvSpPr txBox="1"/>
          <p:nvPr/>
        </p:nvSpPr>
        <p:spPr>
          <a:xfrm>
            <a:off x="5126512" y="6538913"/>
            <a:ext cx="4933851" cy="307777"/>
          </a:xfrm>
          <a:prstGeom prst="rect">
            <a:avLst/>
          </a:prstGeom>
          <a:noFill/>
        </p:spPr>
        <p:txBody>
          <a:bodyPr wrap="none" rtlCol="0">
            <a:spAutoFit/>
          </a:bodyPr>
          <a:lstStyle/>
          <a:p>
            <a:r>
              <a:rPr lang="en-US" sz="1400" dirty="0" err="1">
                <a:latin typeface="Arial"/>
                <a:cs typeface="Arial"/>
              </a:rPr>
              <a:t>Transmon</a:t>
            </a:r>
            <a:r>
              <a:rPr lang="en-US" sz="1400" dirty="0">
                <a:latin typeface="Arial"/>
                <a:cs typeface="Arial"/>
              </a:rPr>
              <a:t> qubit in pan flute cavity (photo credit: Akash Dixit)</a:t>
            </a:r>
          </a:p>
        </p:txBody>
      </p:sp>
    </p:spTree>
    <p:extLst>
      <p:ext uri="{BB962C8B-B14F-4D97-AF65-F5344CB8AC3E}">
        <p14:creationId xmlns:p14="http://schemas.microsoft.com/office/powerpoint/2010/main" val="20914402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1143000" y="325438"/>
                <a:ext cx="9525000" cy="897881"/>
              </a:xfrm>
            </p:spPr>
            <p:txBody>
              <a:bodyPr>
                <a:normAutofit fontScale="90000"/>
              </a:bodyPr>
              <a:lstStyle/>
              <a:p>
                <a:r>
                  <a:rPr lang="en-US" sz="2700" dirty="0">
                    <a:solidFill>
                      <a:srgbClr val="DADADA">
                        <a:lumMod val="10000"/>
                      </a:srgbClr>
                    </a:solidFill>
                    <a:latin typeface="Arial" charset="0"/>
                    <a:ea typeface="Arial" charset="0"/>
                    <a:cs typeface="Arial" charset="0"/>
                    <a:sym typeface="Wingdings" pitchFamily="2" charset="2"/>
                  </a:rPr>
                  <a:t>Qubit Stark shift provides single microwave photon resolution:  </a:t>
                </a:r>
                <a:br>
                  <a:rPr lang="en-US" sz="2700" dirty="0">
                    <a:solidFill>
                      <a:srgbClr val="DADADA">
                        <a:lumMod val="10000"/>
                      </a:srgbClr>
                    </a:solidFill>
                    <a:latin typeface="Arial" charset="0"/>
                    <a:ea typeface="Arial" charset="0"/>
                    <a:cs typeface="Arial" charset="0"/>
                    <a:sym typeface="Wingdings" pitchFamily="2" charset="2"/>
                  </a:rPr>
                </a:br>
                <a:r>
                  <a:rPr lang="en-US" sz="2000" b="0" dirty="0">
                    <a:solidFill>
                      <a:srgbClr val="DADADA">
                        <a:lumMod val="10000"/>
                      </a:srgbClr>
                    </a:solidFill>
                    <a:latin typeface="Arial" charset="0"/>
                    <a:ea typeface="Arial" charset="0"/>
                    <a:cs typeface="Arial" charset="0"/>
                    <a:sym typeface="Wingdings" pitchFamily="2" charset="2"/>
                  </a:rPr>
                  <a:t>Measure</a:t>
                </a:r>
                <a:r>
                  <a:rPr lang="en-US" sz="2000" b="0" dirty="0">
                    <a:solidFill>
                      <a:srgbClr val="DADADA">
                        <a:lumMod val="10000"/>
                      </a:srgbClr>
                    </a:solidFill>
                    <a:latin typeface="Cambria Math" panose="02040503050406030204" pitchFamily="18" charset="0"/>
                    <a:cs typeface="Arial" charset="0"/>
                    <a:sym typeface="Wingdings" pitchFamily="2" charset="2"/>
                  </a:rPr>
                  <a:t> </a:t>
                </a:r>
                <a:r>
                  <a:rPr lang="en-US" sz="2000" b="0" dirty="0">
                    <a:solidFill>
                      <a:srgbClr val="DADADA">
                        <a:lumMod val="10000"/>
                      </a:srgbClr>
                    </a:solidFill>
                    <a:latin typeface="Arial" charset="0"/>
                    <a:ea typeface="Arial" charset="0"/>
                    <a:cs typeface="Arial" charset="0"/>
                    <a:sym typeface="Wingdings" pitchFamily="2" charset="2"/>
                  </a:rPr>
                  <a:t>qubit </a:t>
                </a:r>
                <a14:m>
                  <m:oMath xmlns:m="http://schemas.openxmlformats.org/officeDocument/2006/math">
                    <m:r>
                      <a:rPr lang="en-US" sz="2000" b="0" dirty="0">
                        <a:solidFill>
                          <a:srgbClr val="DADADA">
                            <a:lumMod val="10000"/>
                          </a:srgbClr>
                        </a:solidFill>
                        <a:latin typeface="Cambria Math" panose="02040503050406030204" pitchFamily="18" charset="0"/>
                        <a:cs typeface="Arial" charset="0"/>
                      </a:rPr>
                      <m:t>|</m:t>
                    </m:r>
                    <m:d>
                      <m:dPr>
                        <m:begChr m:val=""/>
                        <m:endChr m:val="⟩"/>
                        <m:ctrlPr>
                          <a:rPr lang="en-US" sz="2000" b="0" i="1" dirty="0">
                            <a:solidFill>
                              <a:srgbClr val="DADADA">
                                <a:lumMod val="10000"/>
                              </a:srgbClr>
                            </a:solidFill>
                            <a:latin typeface="Cambria Math" panose="02040503050406030204" pitchFamily="18" charset="0"/>
                            <a:cs typeface="Arial" charset="0"/>
                          </a:rPr>
                        </m:ctrlPr>
                      </m:dPr>
                      <m:e>
                        <m:r>
                          <a:rPr lang="en-US" sz="2000" b="0" i="1" dirty="0">
                            <a:solidFill>
                              <a:srgbClr val="DADADA">
                                <a:lumMod val="10000"/>
                              </a:srgbClr>
                            </a:solidFill>
                            <a:latin typeface="Cambria Math" panose="02040503050406030204" pitchFamily="18" charset="0"/>
                            <a:cs typeface="Arial" charset="0"/>
                          </a:rPr>
                          <m:t>𝑔</m:t>
                        </m:r>
                      </m:e>
                    </m:d>
                    <m:r>
                      <a:rPr lang="en-US" sz="2000" b="0" i="1" dirty="0">
                        <a:solidFill>
                          <a:srgbClr val="DADADA">
                            <a:lumMod val="10000"/>
                          </a:srgbClr>
                        </a:solidFill>
                        <a:latin typeface="Cambria Math" panose="02040503050406030204" pitchFamily="18" charset="0"/>
                        <a:ea typeface="Cambria Math" panose="02040503050406030204" pitchFamily="18" charset="0"/>
                        <a:cs typeface="Arial" charset="0"/>
                      </a:rPr>
                      <m:t>→|</m:t>
                    </m:r>
                    <m:d>
                      <m:dPr>
                        <m:begChr m:val=""/>
                        <m:endChr m:val="⟩"/>
                        <m:ctrlPr>
                          <a:rPr lang="en-US" sz="2000" b="0" i="1" dirty="0">
                            <a:solidFill>
                              <a:srgbClr val="DADADA">
                                <a:lumMod val="10000"/>
                              </a:srgbClr>
                            </a:solidFill>
                            <a:latin typeface="Cambria Math" panose="02040503050406030204" pitchFamily="18" charset="0"/>
                            <a:ea typeface="Cambria Math" panose="02040503050406030204" pitchFamily="18" charset="0"/>
                            <a:cs typeface="Arial" charset="0"/>
                          </a:rPr>
                        </m:ctrlPr>
                      </m:dPr>
                      <m:e>
                        <m:r>
                          <a:rPr lang="en-US" sz="2000" b="0" i="1" dirty="0">
                            <a:solidFill>
                              <a:srgbClr val="DADADA">
                                <a:lumMod val="10000"/>
                              </a:srgbClr>
                            </a:solidFill>
                            <a:latin typeface="Cambria Math" panose="02040503050406030204" pitchFamily="18" charset="0"/>
                            <a:ea typeface="Cambria Math" panose="02040503050406030204" pitchFamily="18" charset="0"/>
                            <a:cs typeface="Arial" charset="0"/>
                          </a:rPr>
                          <m:t>𝑒</m:t>
                        </m:r>
                      </m:e>
                    </m:d>
                  </m:oMath>
                </a14:m>
                <a:r>
                  <a:rPr lang="en-US" sz="2000" b="0" dirty="0">
                    <a:solidFill>
                      <a:srgbClr val="DADADA">
                        <a:lumMod val="10000"/>
                      </a:srgbClr>
                    </a:solidFill>
                    <a:latin typeface="Arial" charset="0"/>
                    <a:ea typeface="Arial" charset="0"/>
                    <a:cs typeface="Arial" charset="0"/>
                    <a:sym typeface="Wingdings" pitchFamily="2" charset="2"/>
                  </a:rPr>
                  <a:t> transition frequencies after mimicking the dark matter by weakly driving the primary cavity mode into a coherent state with &lt;n&gt;=1</a:t>
                </a:r>
                <a:endParaRPr lang="en-US" sz="2000" b="0" dirty="0">
                  <a:latin typeface="Arial" charset="0"/>
                  <a:ea typeface="Arial" charset="0"/>
                  <a:cs typeface="Arial" charset="0"/>
                </a:endParaRPr>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1143000" y="325438"/>
                <a:ext cx="9525000" cy="897881"/>
              </a:xfrm>
              <a:blipFill>
                <a:blip r:embed="rId2"/>
                <a:stretch>
                  <a:fillRect/>
                </a:stretch>
              </a:blipFill>
            </p:spPr>
            <p:txBody>
              <a:bodyPr/>
              <a:lstStyle/>
              <a:p>
                <a:r>
                  <a:rPr lang="en-US">
                    <a:noFill/>
                  </a:rPr>
                  <a:t> </a:t>
                </a:r>
              </a:p>
            </p:txBody>
          </p:sp>
        </mc:Fallback>
      </mc:AlternateContent>
      <p:sp>
        <p:nvSpPr>
          <p:cNvPr id="3" name="Footer Placeholder 2"/>
          <p:cNvSpPr>
            <a:spLocks noGrp="1"/>
          </p:cNvSpPr>
          <p:nvPr>
            <p:ph type="ftr" sz="quarter" idx="11"/>
          </p:nvPr>
        </p:nvSpPr>
        <p:spPr>
          <a:xfrm>
            <a:off x="3606800" y="6324601"/>
            <a:ext cx="3937000" cy="365125"/>
          </a:xfrm>
        </p:spPr>
        <p:txBody>
          <a:bodyPr/>
          <a:lstStyle/>
          <a:p>
            <a:pPr algn="ctr" defTabSz="457200">
              <a:defRPr/>
            </a:pPr>
            <a:r>
              <a:rPr lang="en-US">
                <a:solidFill>
                  <a:srgbClr val="000030">
                    <a:tint val="75000"/>
                  </a:srgbClr>
                </a:solidFill>
                <a:latin typeface="Calibri"/>
                <a:ea typeface="+mn-ea"/>
                <a:cs typeface="+mn-cs"/>
              </a:rPr>
              <a:t>Aaron S. Chou, London, 3/22/2024</a:t>
            </a:r>
            <a:endParaRPr lang="en-US" dirty="0">
              <a:solidFill>
                <a:srgbClr val="000030">
                  <a:tint val="75000"/>
                </a:srgb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defTabSz="457200">
              <a:defRPr/>
            </a:pPr>
            <a:fld id="{6F3AE956-26F0-4794-8F4C-97BAC66ADD21}" type="slidenum">
              <a:rPr lang="en-US">
                <a:solidFill>
                  <a:srgbClr val="000030">
                    <a:tint val="75000"/>
                  </a:srgbClr>
                </a:solidFill>
                <a:latin typeface="Calibri"/>
                <a:cs typeface="+mn-cs"/>
              </a:rPr>
              <a:pPr algn="r" defTabSz="457200">
                <a:defRPr/>
              </a:pPr>
              <a:t>13</a:t>
            </a:fld>
            <a:endParaRPr lang="en-US" dirty="0">
              <a:solidFill>
                <a:srgbClr val="000030">
                  <a:tint val="75000"/>
                </a:srgbClr>
              </a:solidFill>
              <a:latin typeface="Calibri"/>
              <a:cs typeface="+mn-cs"/>
            </a:endParaRPr>
          </a:p>
        </p:txBody>
      </p:sp>
      <p:sp>
        <p:nvSpPr>
          <p:cNvPr id="6" name="TextBox 5">
            <a:extLst>
              <a:ext uri="{FF2B5EF4-FFF2-40B4-BE49-F238E27FC236}">
                <a16:creationId xmlns:a16="http://schemas.microsoft.com/office/drawing/2014/main" id="{279D7BAC-B468-3B4C-9D0F-D1EF6F91E698}"/>
              </a:ext>
            </a:extLst>
          </p:cNvPr>
          <p:cNvSpPr txBox="1"/>
          <p:nvPr/>
        </p:nvSpPr>
        <p:spPr>
          <a:xfrm>
            <a:off x="1524000" y="4883818"/>
            <a:ext cx="9006295" cy="923907"/>
          </a:xfrm>
          <a:prstGeom prst="rect">
            <a:avLst/>
          </a:prstGeom>
          <a:solidFill>
            <a:srgbClr val="FFFF00"/>
          </a:solidFill>
        </p:spPr>
        <p:txBody>
          <a:bodyPr wrap="square" rtlCol="0">
            <a:spAutoFit/>
          </a:bodyPr>
          <a:lstStyle/>
          <a:p>
            <a:pPr>
              <a:lnSpc>
                <a:spcPct val="75000"/>
              </a:lnSpc>
            </a:pPr>
            <a:r>
              <a:rPr lang="en-US" b="1" dirty="0">
                <a:solidFill>
                  <a:schemeClr val="accent4">
                    <a:lumMod val="10000"/>
                  </a:schemeClr>
                </a:solidFill>
                <a:latin typeface="Arial" charset="0"/>
                <a:ea typeface="Arial" charset="0"/>
                <a:cs typeface="Arial" charset="0"/>
              </a:rPr>
              <a:t>Non-destructively count photons </a:t>
            </a:r>
            <a:r>
              <a:rPr lang="en-US" dirty="0">
                <a:solidFill>
                  <a:schemeClr val="accent4">
                    <a:lumMod val="10000"/>
                  </a:schemeClr>
                </a:solidFill>
                <a:latin typeface="Arial" charset="0"/>
                <a:ea typeface="Arial" charset="0"/>
                <a:cs typeface="Arial" charset="0"/>
              </a:rPr>
              <a:t>by measuring the qubit’s quantized frequency shift.</a:t>
            </a:r>
          </a:p>
          <a:p>
            <a:pPr>
              <a:lnSpc>
                <a:spcPct val="75000"/>
              </a:lnSpc>
            </a:pPr>
            <a:endParaRPr lang="en-US" dirty="0">
              <a:solidFill>
                <a:schemeClr val="accent4">
                  <a:lumMod val="10000"/>
                </a:schemeClr>
              </a:solidFill>
              <a:latin typeface="Arial" charset="0"/>
              <a:ea typeface="Arial" charset="0"/>
              <a:cs typeface="Arial" charset="0"/>
            </a:endParaRPr>
          </a:p>
          <a:p>
            <a:pPr>
              <a:lnSpc>
                <a:spcPct val="75000"/>
              </a:lnSpc>
            </a:pPr>
            <a:r>
              <a:rPr lang="en-US" dirty="0">
                <a:solidFill>
                  <a:schemeClr val="accent4">
                    <a:lumMod val="10000"/>
                  </a:schemeClr>
                </a:solidFill>
                <a:latin typeface="Arial" charset="0"/>
                <a:ea typeface="Arial" charset="0"/>
                <a:cs typeface="Arial" charset="0"/>
              </a:rPr>
              <a:t>e.g. Measure spectral response by applying pi-pulse to the qubit at the postulated shifted frequency to see if it absorbs the photon.  </a:t>
            </a:r>
          </a:p>
        </p:txBody>
      </p:sp>
      <p:pic>
        <p:nvPicPr>
          <p:cNvPr id="8" name="Picture 7">
            <a:extLst>
              <a:ext uri="{FF2B5EF4-FFF2-40B4-BE49-F238E27FC236}">
                <a16:creationId xmlns:a16="http://schemas.microsoft.com/office/drawing/2014/main" id="{22AF379E-6BD2-C642-A12A-0D6A43826B12}"/>
              </a:ext>
            </a:extLst>
          </p:cNvPr>
          <p:cNvPicPr>
            <a:picLocks noChangeAspect="1"/>
          </p:cNvPicPr>
          <p:nvPr/>
        </p:nvPicPr>
        <p:blipFill>
          <a:blip r:embed="rId3"/>
          <a:stretch>
            <a:fillRect/>
          </a:stretch>
        </p:blipFill>
        <p:spPr>
          <a:xfrm>
            <a:off x="1524000" y="1703210"/>
            <a:ext cx="9144000" cy="2700717"/>
          </a:xfrm>
          <a:prstGeom prst="rect">
            <a:avLst/>
          </a:prstGeom>
        </p:spPr>
      </p:pic>
      <p:sp>
        <p:nvSpPr>
          <p:cNvPr id="7" name="TextBox 6">
            <a:extLst>
              <a:ext uri="{FF2B5EF4-FFF2-40B4-BE49-F238E27FC236}">
                <a16:creationId xmlns:a16="http://schemas.microsoft.com/office/drawing/2014/main" id="{62D8066D-0E85-8425-6DDE-DF433FD26ABD}"/>
              </a:ext>
            </a:extLst>
          </p:cNvPr>
          <p:cNvSpPr txBox="1"/>
          <p:nvPr/>
        </p:nvSpPr>
        <p:spPr>
          <a:xfrm>
            <a:off x="6984748" y="5907113"/>
            <a:ext cx="3683252" cy="318100"/>
          </a:xfrm>
          <a:prstGeom prst="rect">
            <a:avLst/>
          </a:prstGeom>
          <a:noFill/>
        </p:spPr>
        <p:txBody>
          <a:bodyPr wrap="none" rtlCol="0">
            <a:spAutoFit/>
          </a:bodyPr>
          <a:lstStyle/>
          <a:p>
            <a:r>
              <a:rPr lang="en-US" sz="1467" dirty="0"/>
              <a:t>A.V. Dixit et al., </a:t>
            </a:r>
            <a:r>
              <a:rPr lang="en-US" sz="1467" i="1" dirty="0" err="1"/>
              <a:t>Phys.Rev.Lett</a:t>
            </a:r>
            <a:r>
              <a:rPr lang="en-US" sz="1467" i="1" dirty="0"/>
              <a:t>.</a:t>
            </a:r>
            <a:r>
              <a:rPr lang="en-US" sz="1467" dirty="0"/>
              <a:t> 126 (2021)</a:t>
            </a:r>
          </a:p>
        </p:txBody>
      </p:sp>
    </p:spTree>
    <p:extLst>
      <p:ext uri="{BB962C8B-B14F-4D97-AF65-F5344CB8AC3E}">
        <p14:creationId xmlns:p14="http://schemas.microsoft.com/office/powerpoint/2010/main" val="3813315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2BD5A-8A30-C14A-B426-F14519BDB655}"/>
              </a:ext>
            </a:extLst>
          </p:cNvPr>
          <p:cNvSpPr>
            <a:spLocks noGrp="1"/>
          </p:cNvSpPr>
          <p:nvPr>
            <p:ph type="title"/>
          </p:nvPr>
        </p:nvSpPr>
        <p:spPr>
          <a:xfrm>
            <a:off x="616225" y="180608"/>
            <a:ext cx="10843591" cy="1039029"/>
          </a:xfrm>
        </p:spPr>
        <p:txBody>
          <a:bodyPr/>
          <a:lstStyle/>
          <a:p>
            <a:r>
              <a:rPr lang="en-US" sz="2400" dirty="0">
                <a:latin typeface="Arial" panose="020B0604020202020204" pitchFamily="34" charset="0"/>
                <a:cs typeface="Arial" panose="020B0604020202020204" pitchFamily="34" charset="0"/>
              </a:rPr>
              <a:t>Repeated quantum non-demolition measurements ensure high fidelity tagging of single photon events, rejects qubit heating backgrounds</a:t>
            </a:r>
            <a:br>
              <a:rPr lang="en-US" sz="2400" dirty="0">
                <a:latin typeface="Arial" panose="020B0604020202020204" pitchFamily="34" charset="0"/>
                <a:cs typeface="Arial" panose="020B0604020202020204" pitchFamily="34" charset="0"/>
              </a:rPr>
            </a:br>
            <a:endParaRPr lang="en-US" sz="2400" dirty="0">
              <a:latin typeface="Arial" panose="020B060402020202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133E10C5-02D6-574B-A896-21597A322ECF}"/>
              </a:ext>
            </a:extLst>
          </p:cNvPr>
          <p:cNvSpPr>
            <a:spLocks noGrp="1"/>
          </p:cNvSpPr>
          <p:nvPr>
            <p:ph type="ftr" sz="quarter" idx="11"/>
          </p:nvPr>
        </p:nvSpPr>
        <p:spPr>
          <a:xfrm>
            <a:off x="8824432" y="6147436"/>
            <a:ext cx="1854199" cy="365125"/>
          </a:xfrm>
        </p:spPr>
        <p:txBody>
          <a:bodyPr/>
          <a:lstStyle/>
          <a:p>
            <a:pPr algn="ctr" defTabSz="457125">
              <a:defRPr/>
            </a:pPr>
            <a:r>
              <a:rPr lang="es-ES_tradnl">
                <a:solidFill>
                  <a:prstClr val="black"/>
                </a:solidFill>
                <a:latin typeface="Calibri" pitchFamily="-106" charset="0"/>
                <a:ea typeface="ＭＳ Ｐゴシック" pitchFamily="-106" charset="-128"/>
              </a:rPr>
              <a:t>Aaron S. Chou, London, 3/22/2024</a:t>
            </a:r>
            <a:endParaRPr lang="en-US" dirty="0">
              <a:solidFill>
                <a:prstClr val="black"/>
              </a:solidFill>
              <a:latin typeface="Calibri" pitchFamily="-106" charset="0"/>
              <a:ea typeface="ＭＳ Ｐゴシック" pitchFamily="-106" charset="-128"/>
            </a:endParaRPr>
          </a:p>
        </p:txBody>
      </p:sp>
      <p:sp>
        <p:nvSpPr>
          <p:cNvPr id="5" name="Slide Number Placeholder 4">
            <a:extLst>
              <a:ext uri="{FF2B5EF4-FFF2-40B4-BE49-F238E27FC236}">
                <a16:creationId xmlns:a16="http://schemas.microsoft.com/office/drawing/2014/main" id="{0160393A-C8E8-DE42-8A6F-D9ED2E0B05E0}"/>
              </a:ext>
            </a:extLst>
          </p:cNvPr>
          <p:cNvSpPr>
            <a:spLocks noGrp="1"/>
          </p:cNvSpPr>
          <p:nvPr>
            <p:ph type="sldNum" sz="quarter" idx="12"/>
          </p:nvPr>
        </p:nvSpPr>
        <p:spPr>
          <a:xfrm>
            <a:off x="7996390" y="6492876"/>
            <a:ext cx="2133600" cy="365125"/>
          </a:xfrm>
        </p:spPr>
        <p:txBody>
          <a:bodyPr/>
          <a:lstStyle/>
          <a:p>
            <a:pPr algn="r">
              <a:defRPr/>
            </a:pPr>
            <a:fld id="{6B8FC918-9776-9A4E-8537-62BB08031C7A}" type="slidenum">
              <a:rPr lang="en-US">
                <a:solidFill>
                  <a:srgbClr val="898989"/>
                </a:solidFill>
                <a:latin typeface="Calibri" charset="0"/>
                <a:cs typeface="+mn-cs"/>
              </a:rPr>
              <a:pPr algn="r">
                <a:defRPr/>
              </a:pPr>
              <a:t>14</a:t>
            </a:fld>
            <a:endParaRPr lang="en-US">
              <a:solidFill>
                <a:srgbClr val="898989"/>
              </a:solidFill>
              <a:latin typeface="Calibri" charset="0"/>
              <a:cs typeface="+mn-cs"/>
            </a:endParaRPr>
          </a:p>
        </p:txBody>
      </p:sp>
      <p:sp>
        <p:nvSpPr>
          <p:cNvPr id="15" name="TextBox 14">
            <a:extLst>
              <a:ext uri="{FF2B5EF4-FFF2-40B4-BE49-F238E27FC236}">
                <a16:creationId xmlns:a16="http://schemas.microsoft.com/office/drawing/2014/main" id="{DFEDF2AC-2410-B943-B394-681B0688182B}"/>
              </a:ext>
            </a:extLst>
          </p:cNvPr>
          <p:cNvSpPr txBox="1"/>
          <p:nvPr/>
        </p:nvSpPr>
        <p:spPr>
          <a:xfrm>
            <a:off x="8163960" y="3190669"/>
            <a:ext cx="2138727" cy="246221"/>
          </a:xfrm>
          <a:prstGeom prst="rect">
            <a:avLst/>
          </a:prstGeom>
          <a:noFill/>
        </p:spPr>
        <p:txBody>
          <a:bodyPr wrap="none" rtlCol="0">
            <a:spAutoFit/>
          </a:bodyPr>
          <a:lstStyle/>
          <a:p>
            <a:pPr>
              <a:defRPr/>
            </a:pPr>
            <a:r>
              <a:rPr lang="en-US" sz="1000">
                <a:solidFill>
                  <a:prstClr val="black"/>
                </a:solidFill>
                <a:latin typeface="Arial" panose="020B0604020202020204" pitchFamily="34" charset="0"/>
                <a:cs typeface="Arial" panose="020B0604020202020204" pitchFamily="34" charset="0"/>
              </a:rPr>
              <a:t>Data from Akash Dixit (U.Chicago)</a:t>
            </a:r>
          </a:p>
        </p:txBody>
      </p:sp>
      <p:sp>
        <p:nvSpPr>
          <p:cNvPr id="19" name="TextBox 18">
            <a:extLst>
              <a:ext uri="{FF2B5EF4-FFF2-40B4-BE49-F238E27FC236}">
                <a16:creationId xmlns:a16="http://schemas.microsoft.com/office/drawing/2014/main" id="{34C01759-6C5E-BA42-AADE-2F7151A46D0E}"/>
              </a:ext>
            </a:extLst>
          </p:cNvPr>
          <p:cNvSpPr txBox="1"/>
          <p:nvPr/>
        </p:nvSpPr>
        <p:spPr>
          <a:xfrm rot="-5400000">
            <a:off x="2037111" y="4579985"/>
            <a:ext cx="2240700" cy="830997"/>
          </a:xfrm>
          <a:prstGeom prst="rect">
            <a:avLst/>
          </a:prstGeom>
          <a:solidFill>
            <a:srgbClr val="92D050">
              <a:alpha val="26000"/>
            </a:srgbClr>
          </a:solidFill>
        </p:spPr>
        <p:txBody>
          <a:bodyPr wrap="square" rtlCol="0">
            <a:spAutoFit/>
          </a:bodyPr>
          <a:lstStyle/>
          <a:p>
            <a:pPr>
              <a:defRPr/>
            </a:pPr>
            <a:r>
              <a:rPr lang="en-US" sz="1600">
                <a:solidFill>
                  <a:prstClr val="black"/>
                </a:solidFill>
                <a:latin typeface="Arial" panose="020B0604020202020204" pitchFamily="34" charset="0"/>
                <a:cs typeface="Arial" panose="020B0604020202020204" pitchFamily="34" charset="0"/>
              </a:rPr>
              <a:t>Single photon injected, repeated successful qubit spin flips</a:t>
            </a:r>
          </a:p>
        </p:txBody>
      </p:sp>
      <p:pic>
        <p:nvPicPr>
          <p:cNvPr id="3" name="Picture 2">
            <a:extLst>
              <a:ext uri="{FF2B5EF4-FFF2-40B4-BE49-F238E27FC236}">
                <a16:creationId xmlns:a16="http://schemas.microsoft.com/office/drawing/2014/main" id="{77FC9AE2-F00B-0841-B98A-A56962EF4ECC}"/>
              </a:ext>
            </a:extLst>
          </p:cNvPr>
          <p:cNvPicPr>
            <a:picLocks noChangeAspect="1"/>
          </p:cNvPicPr>
          <p:nvPr/>
        </p:nvPicPr>
        <p:blipFill rotWithShape="1">
          <a:blip r:embed="rId2"/>
          <a:srcRect t="45983"/>
          <a:stretch/>
        </p:blipFill>
        <p:spPr>
          <a:xfrm>
            <a:off x="1534630" y="1871840"/>
            <a:ext cx="9144000" cy="1737912"/>
          </a:xfrm>
          <a:prstGeom prst="rect">
            <a:avLst/>
          </a:prstGeom>
        </p:spPr>
      </p:pic>
      <p:sp>
        <p:nvSpPr>
          <p:cNvPr id="12" name="TextBox 11">
            <a:extLst>
              <a:ext uri="{FF2B5EF4-FFF2-40B4-BE49-F238E27FC236}">
                <a16:creationId xmlns:a16="http://schemas.microsoft.com/office/drawing/2014/main" id="{23BF2183-9E2A-524D-B483-99CACFDA2D41}"/>
              </a:ext>
            </a:extLst>
          </p:cNvPr>
          <p:cNvSpPr txBox="1"/>
          <p:nvPr/>
        </p:nvSpPr>
        <p:spPr>
          <a:xfrm rot="-5400000">
            <a:off x="3105592" y="4785052"/>
            <a:ext cx="1557788" cy="584775"/>
          </a:xfrm>
          <a:prstGeom prst="rect">
            <a:avLst/>
          </a:prstGeom>
          <a:solidFill>
            <a:srgbClr val="FFFF00">
              <a:alpha val="26000"/>
            </a:srgbClr>
          </a:solidFill>
        </p:spPr>
        <p:txBody>
          <a:bodyPr wrap="square" rtlCol="0">
            <a:spAutoFit/>
          </a:bodyPr>
          <a:lstStyle/>
          <a:p>
            <a:pPr>
              <a:defRPr/>
            </a:pPr>
            <a:r>
              <a:rPr lang="en-US" sz="1600" dirty="0">
                <a:solidFill>
                  <a:prstClr val="black"/>
                </a:solidFill>
                <a:latin typeface="Arial" panose="020B0604020202020204" pitchFamily="34" charset="0"/>
                <a:cs typeface="Arial" panose="020B0604020202020204" pitchFamily="34" charset="0"/>
              </a:rPr>
              <a:t>Failed spin-flip  = readout error</a:t>
            </a:r>
          </a:p>
        </p:txBody>
      </p:sp>
      <p:sp>
        <p:nvSpPr>
          <p:cNvPr id="13" name="TextBox 12">
            <a:extLst>
              <a:ext uri="{FF2B5EF4-FFF2-40B4-BE49-F238E27FC236}">
                <a16:creationId xmlns:a16="http://schemas.microsoft.com/office/drawing/2014/main" id="{575E9705-46D8-2647-B78F-69CF750CD4D4}"/>
              </a:ext>
            </a:extLst>
          </p:cNvPr>
          <p:cNvSpPr txBox="1"/>
          <p:nvPr/>
        </p:nvSpPr>
        <p:spPr>
          <a:xfrm rot="-5400000">
            <a:off x="3664748" y="4452724"/>
            <a:ext cx="1679943" cy="584775"/>
          </a:xfrm>
          <a:prstGeom prst="rect">
            <a:avLst/>
          </a:prstGeom>
          <a:solidFill>
            <a:srgbClr val="92D050">
              <a:alpha val="26000"/>
            </a:srgbClr>
          </a:solidFill>
        </p:spPr>
        <p:txBody>
          <a:bodyPr wrap="square" rtlCol="0">
            <a:spAutoFit/>
          </a:bodyPr>
          <a:lstStyle/>
          <a:p>
            <a:pPr>
              <a:defRPr/>
            </a:pPr>
            <a:r>
              <a:rPr lang="en-US" sz="1600">
                <a:solidFill>
                  <a:prstClr val="black"/>
                </a:solidFill>
                <a:latin typeface="Arial" panose="020B0604020202020204" pitchFamily="34" charset="0"/>
                <a:cs typeface="Arial" panose="020B0604020202020204" pitchFamily="34" charset="0"/>
              </a:rPr>
              <a:t>More successful readouts</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0860C132-EA99-B640-B1A8-68F59BD8DF50}"/>
                  </a:ext>
                </a:extLst>
              </p:cNvPr>
              <p:cNvSpPr txBox="1"/>
              <p:nvPr/>
            </p:nvSpPr>
            <p:spPr>
              <a:xfrm rot="-5400000">
                <a:off x="4054458" y="4724833"/>
                <a:ext cx="2162254" cy="584775"/>
              </a:xfrm>
              <a:prstGeom prst="rect">
                <a:avLst/>
              </a:prstGeom>
              <a:solidFill>
                <a:srgbClr val="FFFF00">
                  <a:alpha val="26000"/>
                </a:srgbClr>
              </a:solidFill>
            </p:spPr>
            <p:txBody>
              <a:bodyPr wrap="square" rtlCol="0">
                <a:spAutoFit/>
              </a:bodyPr>
              <a:lstStyle/>
              <a:p>
                <a:pPr>
                  <a:defRPr/>
                </a:pPr>
                <a:r>
                  <a:rPr lang="en-US" sz="1600">
                    <a:solidFill>
                      <a:prstClr val="black"/>
                    </a:solidFill>
                    <a:latin typeface="Arial" panose="020B0604020202020204" pitchFamily="34" charset="0"/>
                    <a:cs typeface="Arial" panose="020B0604020202020204" pitchFamily="34" charset="0"/>
                  </a:rPr>
                  <a:t>Photon decays, qubit stuck in </a:t>
                </a:r>
                <a14:m>
                  <m:oMath xmlns:m="http://schemas.openxmlformats.org/officeDocument/2006/math">
                    <m:r>
                      <a:rPr lang="en-US" sz="1600" b="1" i="1" dirty="0">
                        <a:solidFill>
                          <a:srgbClr val="DADADA">
                            <a:lumMod val="10000"/>
                          </a:srgbClr>
                        </a:solidFill>
                        <a:latin typeface="Cambria Math" panose="02040503050406030204" pitchFamily="18" charset="0"/>
                        <a:cs typeface="Arial" charset="0"/>
                      </a:rPr>
                      <m:t>|</m:t>
                    </m:r>
                    <m:d>
                      <m:dPr>
                        <m:begChr m:val=""/>
                        <m:endChr m:val="⟩"/>
                        <m:ctrlPr>
                          <a:rPr lang="en-US" sz="1600" b="1" i="1" dirty="0">
                            <a:solidFill>
                              <a:srgbClr val="DADADA">
                                <a:lumMod val="10000"/>
                              </a:srgbClr>
                            </a:solidFill>
                            <a:latin typeface="Cambria Math" panose="02040503050406030204" pitchFamily="18" charset="0"/>
                            <a:ea typeface="Cambria Math" panose="02040503050406030204" pitchFamily="18" charset="0"/>
                            <a:cs typeface="Arial" charset="0"/>
                          </a:rPr>
                        </m:ctrlPr>
                      </m:dPr>
                      <m:e>
                        <m:r>
                          <a:rPr lang="en-US" sz="1600" b="1" i="1" dirty="0">
                            <a:solidFill>
                              <a:srgbClr val="DADADA">
                                <a:lumMod val="10000"/>
                              </a:srgbClr>
                            </a:solidFill>
                            <a:latin typeface="Cambria Math" panose="02040503050406030204" pitchFamily="18" charset="0"/>
                            <a:ea typeface="Cambria Math" panose="02040503050406030204" pitchFamily="18" charset="0"/>
                            <a:cs typeface="Arial" charset="0"/>
                          </a:rPr>
                          <m:t>𝒆</m:t>
                        </m:r>
                      </m:e>
                    </m:d>
                    <m:r>
                      <a:rPr lang="en-US" sz="1600" dirty="0">
                        <a:solidFill>
                          <a:srgbClr val="DADADA">
                            <a:lumMod val="10000"/>
                          </a:srgbClr>
                        </a:solidFill>
                        <a:latin typeface="Cambria Math" panose="02040503050406030204" pitchFamily="18" charset="0"/>
                        <a:ea typeface="Cambria Math" panose="02040503050406030204" pitchFamily="18" charset="0"/>
                        <a:cs typeface="Arial" charset="0"/>
                      </a:rPr>
                      <m:t> </m:t>
                    </m:r>
                  </m:oMath>
                </a14:m>
                <a:r>
                  <a:rPr lang="en-US" sz="1600">
                    <a:solidFill>
                      <a:prstClr val="black"/>
                    </a:solidFill>
                    <a:latin typeface="Arial" panose="020B0604020202020204" pitchFamily="34" charset="0"/>
                    <a:cs typeface="Arial" panose="020B0604020202020204" pitchFamily="34" charset="0"/>
                  </a:rPr>
                  <a:t>state</a:t>
                </a:r>
              </a:p>
            </p:txBody>
          </p:sp>
        </mc:Choice>
        <mc:Fallback xmlns="">
          <p:sp>
            <p:nvSpPr>
              <p:cNvPr id="14" name="TextBox 13">
                <a:extLst>
                  <a:ext uri="{FF2B5EF4-FFF2-40B4-BE49-F238E27FC236}">
                    <a16:creationId xmlns:a16="http://schemas.microsoft.com/office/drawing/2014/main" id="{0860C132-EA99-B640-B1A8-68F59BD8DF50}"/>
                  </a:ext>
                </a:extLst>
              </p:cNvPr>
              <p:cNvSpPr txBox="1">
                <a:spLocks noRot="1" noChangeAspect="1" noMove="1" noResize="1" noEditPoints="1" noAdjustHandles="1" noChangeArrowheads="1" noChangeShapeType="1" noTextEdit="1"/>
              </p:cNvSpPr>
              <p:nvPr/>
            </p:nvSpPr>
            <p:spPr>
              <a:xfrm rot="-5400000">
                <a:off x="4054458" y="4724833"/>
                <a:ext cx="2162254" cy="584775"/>
              </a:xfrm>
              <a:prstGeom prst="rect">
                <a:avLst/>
              </a:prstGeom>
              <a:blipFill>
                <a:blip r:embed="rId3"/>
                <a:stretch>
                  <a:fillRect l="-21277" t="-585" r="-104255" b="-1170"/>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2B754F08-A764-C544-82A6-FA8C60110C73}"/>
              </a:ext>
            </a:extLst>
          </p:cNvPr>
          <p:cNvSpPr txBox="1"/>
          <p:nvPr/>
        </p:nvSpPr>
        <p:spPr>
          <a:xfrm rot="-5400000">
            <a:off x="4987052" y="5174481"/>
            <a:ext cx="1409941" cy="338554"/>
          </a:xfrm>
          <a:prstGeom prst="rect">
            <a:avLst/>
          </a:prstGeom>
          <a:solidFill>
            <a:srgbClr val="92D050">
              <a:alpha val="26000"/>
            </a:srgbClr>
          </a:solidFill>
        </p:spPr>
        <p:txBody>
          <a:bodyPr wrap="square" rtlCol="0">
            <a:spAutoFit/>
          </a:bodyPr>
          <a:lstStyle/>
          <a:p>
            <a:pPr>
              <a:defRPr/>
            </a:pPr>
            <a:r>
              <a:rPr lang="en-US" sz="1600">
                <a:solidFill>
                  <a:prstClr val="black"/>
                </a:solidFill>
                <a:latin typeface="Arial" panose="020B0604020202020204" pitchFamily="34" charset="0"/>
                <a:cs typeface="Arial" panose="020B0604020202020204" pitchFamily="34" charset="0"/>
              </a:rPr>
              <a:t>Qubit decays</a:t>
            </a:r>
          </a:p>
        </p:txBody>
      </p:sp>
      <p:sp>
        <p:nvSpPr>
          <p:cNvPr id="17" name="TextBox 16">
            <a:extLst>
              <a:ext uri="{FF2B5EF4-FFF2-40B4-BE49-F238E27FC236}">
                <a16:creationId xmlns:a16="http://schemas.microsoft.com/office/drawing/2014/main" id="{CCBC4145-733D-A24B-83C8-D60F073942C5}"/>
              </a:ext>
            </a:extLst>
          </p:cNvPr>
          <p:cNvSpPr txBox="1"/>
          <p:nvPr/>
        </p:nvSpPr>
        <p:spPr>
          <a:xfrm rot="-5400000">
            <a:off x="6852035" y="4241104"/>
            <a:ext cx="2139042" cy="1569660"/>
          </a:xfrm>
          <a:prstGeom prst="rect">
            <a:avLst/>
          </a:prstGeom>
          <a:solidFill>
            <a:srgbClr val="92D050">
              <a:alpha val="26000"/>
            </a:srgbClr>
          </a:solidFill>
        </p:spPr>
        <p:txBody>
          <a:bodyPr wrap="square" rtlCol="0">
            <a:spAutoFit/>
          </a:bodyPr>
          <a:lstStyle/>
          <a:p>
            <a:pPr>
              <a:defRPr/>
            </a:pPr>
            <a:r>
              <a:rPr lang="en-US" sz="1600">
                <a:solidFill>
                  <a:prstClr val="black"/>
                </a:solidFill>
                <a:latin typeface="Arial" panose="020B0604020202020204" pitchFamily="34" charset="0"/>
                <a:cs typeface="Arial" panose="020B0604020202020204" pitchFamily="34" charset="0"/>
              </a:rPr>
              <a:t>Qubit  spontaneously excited and then decays.  Does not mimic photon event since subsequent spin-flip attempts fail.</a:t>
            </a:r>
          </a:p>
        </p:txBody>
      </p:sp>
      <p:sp>
        <p:nvSpPr>
          <p:cNvPr id="6" name="Right Brace 5">
            <a:extLst>
              <a:ext uri="{FF2B5EF4-FFF2-40B4-BE49-F238E27FC236}">
                <a16:creationId xmlns:a16="http://schemas.microsoft.com/office/drawing/2014/main" id="{D67AD71B-8459-4E4B-898F-A90F761DA8B7}"/>
              </a:ext>
            </a:extLst>
          </p:cNvPr>
          <p:cNvSpPr/>
          <p:nvPr/>
        </p:nvSpPr>
        <p:spPr>
          <a:xfrm rot="5400000">
            <a:off x="7476047" y="3421184"/>
            <a:ext cx="276447" cy="781493"/>
          </a:xfrm>
          <a:prstGeom prst="rightBrace">
            <a:avLst>
              <a:gd name="adj1" fmla="val 1987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defRPr/>
            </a:pPr>
            <a:endParaRPr lang="en-US">
              <a:solidFill>
                <a:prstClr val="black"/>
              </a:solidFill>
              <a:latin typeface="Calibri"/>
            </a:endParaRPr>
          </a:p>
        </p:txBody>
      </p:sp>
      <p:sp>
        <p:nvSpPr>
          <p:cNvPr id="23" name="Right Brace 22">
            <a:extLst>
              <a:ext uri="{FF2B5EF4-FFF2-40B4-BE49-F238E27FC236}">
                <a16:creationId xmlns:a16="http://schemas.microsoft.com/office/drawing/2014/main" id="{9C98D640-005A-2047-9A6B-3F9CCEDFEEFD}"/>
              </a:ext>
            </a:extLst>
          </p:cNvPr>
          <p:cNvSpPr/>
          <p:nvPr/>
        </p:nvSpPr>
        <p:spPr>
          <a:xfrm rot="5400000">
            <a:off x="4310616" y="3289343"/>
            <a:ext cx="276447" cy="781493"/>
          </a:xfrm>
          <a:prstGeom prst="rightBrace">
            <a:avLst>
              <a:gd name="adj1" fmla="val 1987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defRPr/>
            </a:pPr>
            <a:endParaRPr lang="en-US">
              <a:solidFill>
                <a:prstClr val="black"/>
              </a:solidFill>
              <a:latin typeface="Calibri"/>
            </a:endParaRPr>
          </a:p>
        </p:txBody>
      </p:sp>
      <p:sp>
        <p:nvSpPr>
          <p:cNvPr id="24" name="Right Brace 23">
            <a:extLst>
              <a:ext uri="{FF2B5EF4-FFF2-40B4-BE49-F238E27FC236}">
                <a16:creationId xmlns:a16="http://schemas.microsoft.com/office/drawing/2014/main" id="{E7DE0DB2-D540-9842-B747-8757FF3327EF}"/>
              </a:ext>
            </a:extLst>
          </p:cNvPr>
          <p:cNvSpPr/>
          <p:nvPr/>
        </p:nvSpPr>
        <p:spPr>
          <a:xfrm rot="5400000">
            <a:off x="3348369" y="3400989"/>
            <a:ext cx="276447" cy="607828"/>
          </a:xfrm>
          <a:prstGeom prst="rightBrace">
            <a:avLst>
              <a:gd name="adj1" fmla="val 1987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defRPr/>
            </a:pPr>
            <a:endParaRPr lang="en-US">
              <a:solidFill>
                <a:prstClr val="black"/>
              </a:solidFill>
              <a:latin typeface="Calibri"/>
            </a:endParaRPr>
          </a:p>
        </p:txBody>
      </p:sp>
      <p:cxnSp>
        <p:nvCxnSpPr>
          <p:cNvPr id="9" name="Straight Arrow Connector 8">
            <a:extLst>
              <a:ext uri="{FF2B5EF4-FFF2-40B4-BE49-F238E27FC236}">
                <a16:creationId xmlns:a16="http://schemas.microsoft.com/office/drawing/2014/main" id="{E77A25CB-66D8-4745-AC1F-C44062888337}"/>
              </a:ext>
            </a:extLst>
          </p:cNvPr>
          <p:cNvCxnSpPr>
            <a:cxnSpLocks/>
          </p:cNvCxnSpPr>
          <p:nvPr/>
        </p:nvCxnSpPr>
        <p:spPr>
          <a:xfrm flipV="1">
            <a:off x="3873797" y="3387454"/>
            <a:ext cx="0" cy="8791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A4FF6725-BB1B-5144-8098-1670C6A0243D}"/>
              </a:ext>
            </a:extLst>
          </p:cNvPr>
          <p:cNvCxnSpPr>
            <a:cxnSpLocks/>
            <a:stCxn id="14" idx="3"/>
          </p:cNvCxnSpPr>
          <p:nvPr/>
        </p:nvCxnSpPr>
        <p:spPr>
          <a:xfrm flipH="1" flipV="1">
            <a:off x="4988560" y="3336653"/>
            <a:ext cx="147026" cy="5994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67B1EB02-B39A-0C4B-85F9-1744EBE179FE}"/>
              </a:ext>
            </a:extLst>
          </p:cNvPr>
          <p:cNvCxnSpPr>
            <a:cxnSpLocks/>
          </p:cNvCxnSpPr>
          <p:nvPr/>
        </p:nvCxnSpPr>
        <p:spPr>
          <a:xfrm flipH="1" flipV="1">
            <a:off x="5677788" y="3753213"/>
            <a:ext cx="1" cy="86077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7DDE2D94-2214-4E40-8633-A66602BE9BA0}"/>
              </a:ext>
            </a:extLst>
          </p:cNvPr>
          <p:cNvSpPr txBox="1"/>
          <p:nvPr/>
        </p:nvSpPr>
        <p:spPr>
          <a:xfrm rot="-5400000">
            <a:off x="5396406" y="4614599"/>
            <a:ext cx="2122323" cy="830997"/>
          </a:xfrm>
          <a:prstGeom prst="rect">
            <a:avLst/>
          </a:prstGeom>
          <a:solidFill>
            <a:srgbClr val="FFFF00">
              <a:alpha val="26000"/>
            </a:srgbClr>
          </a:solidFill>
        </p:spPr>
        <p:txBody>
          <a:bodyPr wrap="square" rtlCol="0">
            <a:spAutoFit/>
          </a:bodyPr>
          <a:lstStyle/>
          <a:p>
            <a:pPr>
              <a:defRPr/>
            </a:pPr>
            <a:r>
              <a:rPr lang="en-US" sz="1600">
                <a:solidFill>
                  <a:prstClr val="black"/>
                </a:solidFill>
                <a:latin typeface="Arial" panose="020B0604020202020204" pitchFamily="34" charset="0"/>
                <a:cs typeface="Arial" panose="020B0604020202020204" pitchFamily="34" charset="0"/>
              </a:rPr>
              <a:t>Many failed spin-flips indicate that no photon is present.</a:t>
            </a:r>
          </a:p>
        </p:txBody>
      </p:sp>
      <p:sp>
        <p:nvSpPr>
          <p:cNvPr id="33" name="Right Brace 32">
            <a:extLst>
              <a:ext uri="{FF2B5EF4-FFF2-40B4-BE49-F238E27FC236}">
                <a16:creationId xmlns:a16="http://schemas.microsoft.com/office/drawing/2014/main" id="{C2D85101-74F0-C142-BBB0-B2372903BCA0}"/>
              </a:ext>
            </a:extLst>
          </p:cNvPr>
          <p:cNvSpPr/>
          <p:nvPr/>
        </p:nvSpPr>
        <p:spPr>
          <a:xfrm rot="5400000">
            <a:off x="6288272" y="3306826"/>
            <a:ext cx="310115" cy="1070344"/>
          </a:xfrm>
          <a:prstGeom prst="rightBrace">
            <a:avLst>
              <a:gd name="adj1" fmla="val 1987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defRPr/>
            </a:pPr>
            <a:endParaRPr lang="en-US">
              <a:solidFill>
                <a:prstClr val="black"/>
              </a:solidFill>
              <a:latin typeface="Calibri"/>
            </a:endParaRPr>
          </a:p>
        </p:txBody>
      </p:sp>
      <p:sp>
        <p:nvSpPr>
          <p:cNvPr id="26" name="TextBox 25">
            <a:extLst>
              <a:ext uri="{FF2B5EF4-FFF2-40B4-BE49-F238E27FC236}">
                <a16:creationId xmlns:a16="http://schemas.microsoft.com/office/drawing/2014/main" id="{3F84E72F-25C0-9A48-A886-18BE4199F78B}"/>
              </a:ext>
            </a:extLst>
          </p:cNvPr>
          <p:cNvSpPr txBox="1"/>
          <p:nvPr/>
        </p:nvSpPr>
        <p:spPr>
          <a:xfrm>
            <a:off x="6457567" y="2124665"/>
            <a:ext cx="765957" cy="738664"/>
          </a:xfrm>
          <a:prstGeom prst="rect">
            <a:avLst/>
          </a:prstGeom>
          <a:solidFill>
            <a:srgbClr val="FFFF00"/>
          </a:solidFill>
        </p:spPr>
        <p:txBody>
          <a:bodyPr wrap="square" rtlCol="0">
            <a:spAutoFit/>
          </a:bodyPr>
          <a:lstStyle/>
          <a:p>
            <a:pPr>
              <a:defRPr/>
            </a:pPr>
            <a:r>
              <a:rPr lang="en-US" sz="1400" dirty="0">
                <a:solidFill>
                  <a:prstClr val="black"/>
                </a:solidFill>
                <a:latin typeface="Arial" panose="020B0604020202020204" pitchFamily="34" charset="0"/>
                <a:cs typeface="Arial" panose="020B0604020202020204" pitchFamily="34" charset="0"/>
              </a:rPr>
              <a:t>qubit heating event</a:t>
            </a:r>
          </a:p>
        </p:txBody>
      </p:sp>
      <p:sp>
        <p:nvSpPr>
          <p:cNvPr id="28" name="TextBox 27">
            <a:extLst>
              <a:ext uri="{FF2B5EF4-FFF2-40B4-BE49-F238E27FC236}">
                <a16:creationId xmlns:a16="http://schemas.microsoft.com/office/drawing/2014/main" id="{5DAEE6E5-8572-2B42-8A1E-EAAA3EF7AC5A}"/>
              </a:ext>
            </a:extLst>
          </p:cNvPr>
          <p:cNvSpPr txBox="1"/>
          <p:nvPr/>
        </p:nvSpPr>
        <p:spPr>
          <a:xfrm>
            <a:off x="2522455" y="2160826"/>
            <a:ext cx="711201" cy="523220"/>
          </a:xfrm>
          <a:prstGeom prst="rect">
            <a:avLst/>
          </a:prstGeom>
          <a:solidFill>
            <a:srgbClr val="FFFF00"/>
          </a:solidFill>
        </p:spPr>
        <p:txBody>
          <a:bodyPr wrap="square" rtlCol="0">
            <a:spAutoFit/>
          </a:bodyPr>
          <a:lstStyle/>
          <a:p>
            <a:pPr>
              <a:defRPr/>
            </a:pPr>
            <a:r>
              <a:rPr lang="en-US" sz="1400" dirty="0">
                <a:solidFill>
                  <a:prstClr val="black"/>
                </a:solidFill>
                <a:latin typeface="Arial" panose="020B0604020202020204" pitchFamily="34" charset="0"/>
                <a:cs typeface="Arial" panose="020B0604020202020204" pitchFamily="34" charset="0"/>
              </a:rPr>
              <a:t>“Axion event”</a:t>
            </a:r>
          </a:p>
        </p:txBody>
      </p:sp>
      <p:sp>
        <p:nvSpPr>
          <p:cNvPr id="11" name="TextBox 10">
            <a:extLst>
              <a:ext uri="{FF2B5EF4-FFF2-40B4-BE49-F238E27FC236}">
                <a16:creationId xmlns:a16="http://schemas.microsoft.com/office/drawing/2014/main" id="{F9D77402-1558-9D41-9306-7924148E0846}"/>
              </a:ext>
            </a:extLst>
          </p:cNvPr>
          <p:cNvSpPr txBox="1"/>
          <p:nvPr/>
        </p:nvSpPr>
        <p:spPr>
          <a:xfrm>
            <a:off x="8905241" y="2208876"/>
            <a:ext cx="1727200" cy="523220"/>
          </a:xfrm>
          <a:prstGeom prst="rect">
            <a:avLst/>
          </a:prstGeom>
          <a:noFill/>
        </p:spPr>
        <p:txBody>
          <a:bodyPr wrap="square" rtlCol="0">
            <a:spAutoFit/>
          </a:bodyPr>
          <a:lstStyle/>
          <a:p>
            <a:pPr>
              <a:defRPr/>
            </a:pPr>
            <a:r>
              <a:rPr lang="en-US" sz="1400" dirty="0">
                <a:solidFill>
                  <a:prstClr val="black"/>
                </a:solidFill>
                <a:latin typeface="Arial" panose="020B0604020202020204" pitchFamily="34" charset="0"/>
                <a:cs typeface="Arial" panose="020B0604020202020204" pitchFamily="34" charset="0"/>
              </a:rPr>
              <a:t>Data courtesy of Akash Dixit </a:t>
            </a:r>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9455A45C-D50C-8B72-52EF-DC7CF71A830E}"/>
                  </a:ext>
                </a:extLst>
              </p:cNvPr>
              <p:cNvSpPr txBox="1"/>
              <p:nvPr/>
            </p:nvSpPr>
            <p:spPr>
              <a:xfrm>
                <a:off x="2381724" y="1014137"/>
                <a:ext cx="7748245" cy="646331"/>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Signature of a single signal photon is many sequential successful qubit “spin-flips” from </a:t>
                </a:r>
                <a14:m>
                  <m:oMath xmlns:m="http://schemas.openxmlformats.org/officeDocument/2006/math">
                    <m:r>
                      <a:rPr lang="en-US" b="1" dirty="0">
                        <a:solidFill>
                          <a:srgbClr val="DADADA">
                            <a:lumMod val="10000"/>
                          </a:srgbClr>
                        </a:solidFill>
                        <a:latin typeface="Cambria Math" panose="02040503050406030204" pitchFamily="18" charset="0"/>
                        <a:cs typeface="Arial" charset="0"/>
                      </a:rPr>
                      <m:t>|</m:t>
                    </m:r>
                    <m:d>
                      <m:dPr>
                        <m:begChr m:val=""/>
                        <m:endChr m:val="⟩"/>
                        <m:ctrlPr>
                          <a:rPr lang="en-US" i="1" dirty="0">
                            <a:solidFill>
                              <a:srgbClr val="DADADA">
                                <a:lumMod val="10000"/>
                              </a:srgbClr>
                            </a:solidFill>
                            <a:latin typeface="Cambria Math" panose="02040503050406030204" pitchFamily="18" charset="0"/>
                            <a:cs typeface="Arial" charset="0"/>
                          </a:rPr>
                        </m:ctrlPr>
                      </m:dPr>
                      <m:e>
                        <m:r>
                          <a:rPr lang="en-US" b="1" i="1" dirty="0">
                            <a:solidFill>
                              <a:srgbClr val="DADADA">
                                <a:lumMod val="10000"/>
                              </a:srgbClr>
                            </a:solidFill>
                            <a:latin typeface="Cambria Math" panose="02040503050406030204" pitchFamily="18" charset="0"/>
                            <a:cs typeface="Arial" charset="0"/>
                          </a:rPr>
                          <m:t>𝒈</m:t>
                        </m:r>
                      </m:e>
                    </m:d>
                    <m:r>
                      <a:rPr lang="en-US" b="1" i="1" dirty="0">
                        <a:solidFill>
                          <a:srgbClr val="DADADA">
                            <a:lumMod val="10000"/>
                          </a:srgbClr>
                        </a:solidFill>
                        <a:latin typeface="Cambria Math" panose="02040503050406030204" pitchFamily="18" charset="0"/>
                        <a:ea typeface="Cambria Math" panose="02040503050406030204" pitchFamily="18" charset="0"/>
                        <a:cs typeface="Arial" charset="0"/>
                      </a:rPr>
                      <m:t>↔</m:t>
                    </m:r>
                    <m:r>
                      <a:rPr lang="en-US" b="1" i="1" dirty="0">
                        <a:solidFill>
                          <a:srgbClr val="DADADA">
                            <a:lumMod val="10000"/>
                          </a:srgbClr>
                        </a:solidFill>
                        <a:latin typeface="Cambria Math" panose="02040503050406030204" pitchFamily="18" charset="0"/>
                        <a:cs typeface="Arial" charset="0"/>
                      </a:rPr>
                      <m:t>|</m:t>
                    </m:r>
                    <m:d>
                      <m:dPr>
                        <m:begChr m:val=""/>
                        <m:endChr m:val="⟩"/>
                        <m:ctrlPr>
                          <a:rPr lang="en-US" i="1" dirty="0">
                            <a:solidFill>
                              <a:srgbClr val="DADADA">
                                <a:lumMod val="10000"/>
                              </a:srgbClr>
                            </a:solidFill>
                            <a:latin typeface="Cambria Math" panose="02040503050406030204" pitchFamily="18" charset="0"/>
                            <a:ea typeface="Cambria Math" panose="02040503050406030204" pitchFamily="18" charset="0"/>
                            <a:cs typeface="Arial" charset="0"/>
                          </a:rPr>
                        </m:ctrlPr>
                      </m:dPr>
                      <m:e>
                        <m:r>
                          <a:rPr lang="en-US" b="1" i="1" dirty="0">
                            <a:solidFill>
                              <a:srgbClr val="DADADA">
                                <a:lumMod val="10000"/>
                              </a:srgbClr>
                            </a:solidFill>
                            <a:latin typeface="Cambria Math" panose="02040503050406030204" pitchFamily="18" charset="0"/>
                            <a:ea typeface="Cambria Math" panose="02040503050406030204" pitchFamily="18" charset="0"/>
                            <a:cs typeface="Arial" charset="0"/>
                          </a:rPr>
                          <m:t>𝒆</m:t>
                        </m:r>
                      </m:e>
                    </m:d>
                  </m:oMath>
                </a14:m>
                <a:r>
                  <a:rPr lang="en-US" dirty="0"/>
                  <a:t> when probing at the postulated shifted frequency</a:t>
                </a:r>
              </a:p>
            </p:txBody>
          </p:sp>
        </mc:Choice>
        <mc:Fallback>
          <p:sp>
            <p:nvSpPr>
              <p:cNvPr id="8" name="TextBox 7">
                <a:extLst>
                  <a:ext uri="{FF2B5EF4-FFF2-40B4-BE49-F238E27FC236}">
                    <a16:creationId xmlns:a16="http://schemas.microsoft.com/office/drawing/2014/main" id="{9455A45C-D50C-8B72-52EF-DC7CF71A830E}"/>
                  </a:ext>
                </a:extLst>
              </p:cNvPr>
              <p:cNvSpPr txBox="1">
                <a:spLocks noRot="1" noChangeAspect="1" noMove="1" noResize="1" noEditPoints="1" noAdjustHandles="1" noChangeArrowheads="1" noChangeShapeType="1" noTextEdit="1"/>
              </p:cNvSpPr>
              <p:nvPr/>
            </p:nvSpPr>
            <p:spPr>
              <a:xfrm>
                <a:off x="2381724" y="1014137"/>
                <a:ext cx="7748245" cy="646331"/>
              </a:xfrm>
              <a:prstGeom prst="rect">
                <a:avLst/>
              </a:prstGeom>
              <a:blipFill>
                <a:blip r:embed="rId4"/>
                <a:stretch>
                  <a:fillRect l="-655" t="-21154" r="-655" b="-96154"/>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04E43377-C158-4A23-FDE9-28030B3316D1}"/>
              </a:ext>
            </a:extLst>
          </p:cNvPr>
          <p:cNvSpPr txBox="1"/>
          <p:nvPr/>
        </p:nvSpPr>
        <p:spPr>
          <a:xfrm>
            <a:off x="9129465" y="4261955"/>
            <a:ext cx="2914489" cy="1477328"/>
          </a:xfrm>
          <a:prstGeom prst="rect">
            <a:avLst/>
          </a:prstGeom>
          <a:solidFill>
            <a:srgbClr val="FFFF00"/>
          </a:solidFill>
        </p:spPr>
        <p:txBody>
          <a:bodyPr wrap="square" rtlCol="0">
            <a:spAutoFit/>
          </a:bodyPr>
          <a:lstStyle/>
          <a:p>
            <a:r>
              <a:rPr lang="en-US" dirty="0"/>
              <a:t>Achieved dark count rate </a:t>
            </a:r>
          </a:p>
          <a:p>
            <a:r>
              <a:rPr lang="en-US" dirty="0"/>
              <a:t>= </a:t>
            </a:r>
            <a:r>
              <a:rPr lang="en-US" b="1" dirty="0"/>
              <a:t>1 photon/s.  </a:t>
            </a:r>
            <a:r>
              <a:rPr lang="en-US" dirty="0"/>
              <a:t>Need to further reduce this to achieve background-free axion experiments.</a:t>
            </a:r>
          </a:p>
        </p:txBody>
      </p:sp>
    </p:spTree>
    <p:extLst>
      <p:ext uri="{BB962C8B-B14F-4D97-AF65-F5344CB8AC3E}">
        <p14:creationId xmlns:p14="http://schemas.microsoft.com/office/powerpoint/2010/main" val="2675880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A574D2C-04CD-704B-AEE5-BFC5908E76AE}"/>
              </a:ext>
            </a:extLst>
          </p:cNvPr>
          <p:cNvPicPr>
            <a:picLocks noChangeAspect="1"/>
          </p:cNvPicPr>
          <p:nvPr/>
        </p:nvPicPr>
        <p:blipFill>
          <a:blip r:embed="rId2"/>
          <a:stretch>
            <a:fillRect/>
          </a:stretch>
        </p:blipFill>
        <p:spPr>
          <a:xfrm rot="5400000">
            <a:off x="3755094" y="-413099"/>
            <a:ext cx="5364480" cy="7920990"/>
          </a:xfrm>
          <a:prstGeom prst="rect">
            <a:avLst/>
          </a:prstGeom>
        </p:spPr>
      </p:pic>
      <p:sp>
        <p:nvSpPr>
          <p:cNvPr id="2" name="Title 1">
            <a:extLst>
              <a:ext uri="{FF2B5EF4-FFF2-40B4-BE49-F238E27FC236}">
                <a16:creationId xmlns:a16="http://schemas.microsoft.com/office/drawing/2014/main" id="{C59F45CE-6F5D-834B-8459-3899D4EB8BAE}"/>
              </a:ext>
            </a:extLst>
          </p:cNvPr>
          <p:cNvSpPr>
            <a:spLocks noGrp="1"/>
          </p:cNvSpPr>
          <p:nvPr>
            <p:ph type="title"/>
          </p:nvPr>
        </p:nvSpPr>
        <p:spPr>
          <a:xfrm>
            <a:off x="790832" y="305952"/>
            <a:ext cx="10977685" cy="685800"/>
          </a:xfrm>
        </p:spPr>
        <p:txBody>
          <a:bodyPr/>
          <a:lstStyle/>
          <a:p>
            <a:r>
              <a:rPr lang="en-US" dirty="0">
                <a:latin typeface="Arial" panose="020B0604020202020204" pitchFamily="34" charset="0"/>
                <a:cs typeface="Arial" panose="020B0604020202020204" pitchFamily="34" charset="0"/>
              </a:rPr>
              <a:t>Signal rate sensitivity is determined by the integration time budget:  </a:t>
            </a:r>
            <a:br>
              <a:rPr lang="en-US" dirty="0">
                <a:latin typeface="Arial" panose="020B0604020202020204" pitchFamily="34" charset="0"/>
                <a:cs typeface="Arial" panose="020B0604020202020204" pitchFamily="34" charset="0"/>
              </a:rPr>
            </a:br>
            <a:r>
              <a:rPr lang="en-US" sz="1800" b="0" dirty="0">
                <a:latin typeface="Arial" panose="020B0604020202020204" pitchFamily="34" charset="0"/>
                <a:cs typeface="Arial" panose="020B0604020202020204" pitchFamily="34" charset="0"/>
              </a:rPr>
              <a:t>if Q=10</a:t>
            </a:r>
            <a:r>
              <a:rPr lang="en-US" sz="1800" b="0" baseline="30000" dirty="0">
                <a:latin typeface="Arial" panose="020B0604020202020204" pitchFamily="34" charset="0"/>
                <a:cs typeface="Arial" panose="020B0604020202020204" pitchFamily="34" charset="0"/>
              </a:rPr>
              <a:t>6  </a:t>
            </a:r>
            <a:r>
              <a:rPr lang="en-US" sz="1800" b="0" dirty="0">
                <a:latin typeface="Arial" panose="020B0604020202020204" pitchFamily="34" charset="0"/>
                <a:cs typeface="Arial" panose="020B0604020202020204" pitchFamily="34" charset="0"/>
              </a:rPr>
              <a:t>then have maximum t=10 s at each tuning to get 1 octave in mass, i.e. using 10</a:t>
            </a:r>
            <a:r>
              <a:rPr lang="en-US" sz="1800" b="0" baseline="30000" dirty="0">
                <a:latin typeface="Arial" panose="020B0604020202020204" pitchFamily="34" charset="0"/>
                <a:cs typeface="Arial" panose="020B0604020202020204" pitchFamily="34" charset="0"/>
              </a:rPr>
              <a:t>6</a:t>
            </a:r>
            <a:r>
              <a:rPr lang="en-US" sz="1800" b="0" dirty="0">
                <a:latin typeface="Arial" panose="020B0604020202020204" pitchFamily="34" charset="0"/>
                <a:cs typeface="Arial" panose="020B0604020202020204" pitchFamily="34" charset="0"/>
              </a:rPr>
              <a:t> tunings in 1 year</a:t>
            </a:r>
          </a:p>
        </p:txBody>
      </p:sp>
      <p:sp>
        <p:nvSpPr>
          <p:cNvPr id="5" name="Slide Number Placeholder 4">
            <a:extLst>
              <a:ext uri="{FF2B5EF4-FFF2-40B4-BE49-F238E27FC236}">
                <a16:creationId xmlns:a16="http://schemas.microsoft.com/office/drawing/2014/main" id="{0E3DACBA-676D-C947-B2FC-A67C50CC63D7}"/>
              </a:ext>
            </a:extLst>
          </p:cNvPr>
          <p:cNvSpPr>
            <a:spLocks noGrp="1"/>
          </p:cNvSpPr>
          <p:nvPr>
            <p:ph type="sldNum"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A870316-1D41-584E-85E6-3B22E96A4CFD}" type="slidenum">
              <a:rPr kumimoji="0" lang="en-US" sz="1200" b="0" i="0" u="none" strike="noStrike" kern="1200" cap="none" spc="0" normalizeH="0" baseline="0" noProof="0">
                <a:ln>
                  <a:noFill/>
                </a:ln>
                <a:solidFill>
                  <a:srgbClr val="000000">
                    <a:tint val="75000"/>
                  </a:srgbClr>
                </a:solidFill>
                <a:effectLst/>
                <a:uLnTx/>
                <a:uFillTx/>
                <a:latin typeface="Times"/>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000000">
                  <a:tint val="75000"/>
                </a:srgbClr>
              </a:solidFill>
              <a:effectLst/>
              <a:uLnTx/>
              <a:uFillTx/>
              <a:latin typeface="Times"/>
              <a:ea typeface="+mn-ea"/>
              <a:cs typeface="+mn-cs"/>
            </a:endParaRPr>
          </a:p>
        </p:txBody>
      </p:sp>
      <p:sp>
        <p:nvSpPr>
          <p:cNvPr id="11" name="TextBox 10">
            <a:extLst>
              <a:ext uri="{FF2B5EF4-FFF2-40B4-BE49-F238E27FC236}">
                <a16:creationId xmlns:a16="http://schemas.microsoft.com/office/drawing/2014/main" id="{9EF40C6E-397C-254C-9DE2-DA318CC2870F}"/>
              </a:ext>
            </a:extLst>
          </p:cNvPr>
          <p:cNvSpPr txBox="1"/>
          <p:nvPr/>
        </p:nvSpPr>
        <p:spPr>
          <a:xfrm rot="1020000">
            <a:off x="4148135" y="2328995"/>
            <a:ext cx="1792478"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Arial"/>
              </a:rPr>
              <a:t>Axion signal, Q=10</a:t>
            </a:r>
            <a:r>
              <a:rPr kumimoji="0" lang="en-US" sz="1400" b="0" i="0" u="none" strike="noStrike" kern="1200" cap="none" spc="0" normalizeH="0" baseline="30000" noProof="0" dirty="0">
                <a:ln>
                  <a:noFill/>
                </a:ln>
                <a:solidFill>
                  <a:srgbClr val="000000"/>
                </a:solidFill>
                <a:effectLst/>
                <a:uLnTx/>
                <a:uFillTx/>
                <a:latin typeface="Arial"/>
                <a:ea typeface="+mn-ea"/>
                <a:cs typeface="Arial"/>
              </a:rPr>
              <a:t>6</a:t>
            </a:r>
          </a:p>
        </p:txBody>
      </p:sp>
      <p:sp>
        <p:nvSpPr>
          <p:cNvPr id="12" name="TextBox 11">
            <a:extLst>
              <a:ext uri="{FF2B5EF4-FFF2-40B4-BE49-F238E27FC236}">
                <a16:creationId xmlns:a16="http://schemas.microsoft.com/office/drawing/2014/main" id="{21E0B181-A51D-A448-B08C-91B12340583A}"/>
              </a:ext>
            </a:extLst>
          </p:cNvPr>
          <p:cNvSpPr txBox="1"/>
          <p:nvPr/>
        </p:nvSpPr>
        <p:spPr>
          <a:xfrm rot="-360000">
            <a:off x="5174359" y="1718090"/>
            <a:ext cx="974690"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Arial"/>
              </a:rPr>
              <a:t>SQL </a:t>
            </a:r>
            <a:r>
              <a:rPr kumimoji="0" lang="en-US" sz="1400" b="0" i="0" u="none" strike="noStrike" kern="1200" cap="none" spc="0" normalizeH="0" baseline="0" noProof="0" dirty="0" err="1">
                <a:ln>
                  <a:noFill/>
                </a:ln>
                <a:solidFill>
                  <a:srgbClr val="000000"/>
                </a:solidFill>
                <a:effectLst/>
                <a:uLnTx/>
                <a:uFillTx/>
                <a:latin typeface="Arial"/>
                <a:ea typeface="+mn-ea"/>
                <a:cs typeface="Arial"/>
              </a:rPr>
              <a:t>bkgd</a:t>
            </a:r>
            <a:endParaRPr kumimoji="0" lang="en-US" sz="1400" b="0" i="0" u="none" strike="noStrike" kern="1200" cap="none" spc="0" normalizeH="0" baseline="0" noProof="0" dirty="0">
              <a:ln>
                <a:noFill/>
              </a:ln>
              <a:solidFill>
                <a:srgbClr val="000000"/>
              </a:solidFill>
              <a:effectLst/>
              <a:uLnTx/>
              <a:uFillTx/>
              <a:latin typeface="Arial"/>
              <a:ea typeface="+mn-ea"/>
              <a:cs typeface="Arial"/>
            </a:endParaRPr>
          </a:p>
        </p:txBody>
      </p:sp>
      <p:sp>
        <p:nvSpPr>
          <p:cNvPr id="13" name="TextBox 12">
            <a:extLst>
              <a:ext uri="{FF2B5EF4-FFF2-40B4-BE49-F238E27FC236}">
                <a16:creationId xmlns:a16="http://schemas.microsoft.com/office/drawing/2014/main" id="{BC4663B4-0D9C-FD49-9837-A18EE4FE8680}"/>
              </a:ext>
            </a:extLst>
          </p:cNvPr>
          <p:cNvSpPr txBox="1"/>
          <p:nvPr/>
        </p:nvSpPr>
        <p:spPr>
          <a:xfrm>
            <a:off x="3303975" y="3561243"/>
            <a:ext cx="2836033"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Arial"/>
              </a:rPr>
              <a:t>Signal shot noise limit 3σ, t=10</a:t>
            </a:r>
            <a:r>
              <a:rPr kumimoji="0" lang="en-US" sz="1400" b="0" i="0" u="none" strike="noStrike" kern="1200" cap="none" spc="0" normalizeH="0" baseline="30000" noProof="0" dirty="0">
                <a:ln>
                  <a:noFill/>
                </a:ln>
                <a:solidFill>
                  <a:srgbClr val="000000"/>
                </a:solidFill>
                <a:effectLst/>
                <a:uLnTx/>
                <a:uFillTx/>
                <a:latin typeface="Arial"/>
                <a:ea typeface="+mn-ea"/>
                <a:cs typeface="Arial"/>
              </a:rPr>
              <a:t>1</a:t>
            </a:r>
            <a:r>
              <a:rPr kumimoji="0" lang="en-US" sz="1400" b="0" i="0" u="none" strike="noStrike" kern="1200" cap="none" spc="0" normalizeH="0" baseline="0" noProof="0" dirty="0">
                <a:ln>
                  <a:noFill/>
                </a:ln>
                <a:solidFill>
                  <a:srgbClr val="000000"/>
                </a:solidFill>
                <a:effectLst/>
                <a:uLnTx/>
                <a:uFillTx/>
                <a:latin typeface="Arial"/>
                <a:ea typeface="+mn-ea"/>
                <a:cs typeface="Arial"/>
              </a:rPr>
              <a:t> s</a:t>
            </a:r>
          </a:p>
        </p:txBody>
      </p:sp>
      <p:sp>
        <p:nvSpPr>
          <p:cNvPr id="15" name="TextBox 14">
            <a:extLst>
              <a:ext uri="{FF2B5EF4-FFF2-40B4-BE49-F238E27FC236}">
                <a16:creationId xmlns:a16="http://schemas.microsoft.com/office/drawing/2014/main" id="{FC8C78E3-55E5-7141-964B-A1FAA1DB36F6}"/>
              </a:ext>
            </a:extLst>
          </p:cNvPr>
          <p:cNvSpPr txBox="1"/>
          <p:nvPr/>
        </p:nvSpPr>
        <p:spPr>
          <a:xfrm rot="-360000">
            <a:off x="8215198" y="3945630"/>
            <a:ext cx="1476686"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Arial"/>
              </a:rPr>
              <a:t>3 qubit dark rate</a:t>
            </a:r>
          </a:p>
        </p:txBody>
      </p:sp>
      <p:sp>
        <p:nvSpPr>
          <p:cNvPr id="18" name="TextBox 17">
            <a:extLst>
              <a:ext uri="{FF2B5EF4-FFF2-40B4-BE49-F238E27FC236}">
                <a16:creationId xmlns:a16="http://schemas.microsoft.com/office/drawing/2014/main" id="{9B4BED00-6447-124F-A838-67F1D8CFA28C}"/>
              </a:ext>
            </a:extLst>
          </p:cNvPr>
          <p:cNvSpPr txBox="1"/>
          <p:nvPr/>
        </p:nvSpPr>
        <p:spPr>
          <a:xfrm rot="360000">
            <a:off x="3433352" y="3161227"/>
            <a:ext cx="1965603"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Arial"/>
                <a:ea typeface="+mn-ea"/>
                <a:cs typeface="Arial"/>
              </a:rPr>
              <a:t>3 qubit 3σ sensitivity</a:t>
            </a:r>
          </a:p>
        </p:txBody>
      </p:sp>
      <p:sp>
        <p:nvSpPr>
          <p:cNvPr id="19" name="TextBox 18">
            <a:extLst>
              <a:ext uri="{FF2B5EF4-FFF2-40B4-BE49-F238E27FC236}">
                <a16:creationId xmlns:a16="http://schemas.microsoft.com/office/drawing/2014/main" id="{7BE86A4D-A40C-6E4F-9960-9210E0D4BD84}"/>
              </a:ext>
            </a:extLst>
          </p:cNvPr>
          <p:cNvSpPr txBox="1"/>
          <p:nvPr/>
        </p:nvSpPr>
        <p:spPr>
          <a:xfrm rot="-360000">
            <a:off x="8189851" y="4840354"/>
            <a:ext cx="1476686"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Arial"/>
              </a:rPr>
              <a:t>4 qubit dark rate</a:t>
            </a:r>
          </a:p>
        </p:txBody>
      </p:sp>
      <p:sp>
        <p:nvSpPr>
          <p:cNvPr id="20" name="TextBox 19">
            <a:extLst>
              <a:ext uri="{FF2B5EF4-FFF2-40B4-BE49-F238E27FC236}">
                <a16:creationId xmlns:a16="http://schemas.microsoft.com/office/drawing/2014/main" id="{A8EAF618-66F4-8F4C-B06F-60FD5F1937EC}"/>
              </a:ext>
            </a:extLst>
          </p:cNvPr>
          <p:cNvSpPr txBox="1"/>
          <p:nvPr/>
        </p:nvSpPr>
        <p:spPr>
          <a:xfrm rot="840000">
            <a:off x="3482000" y="2776574"/>
            <a:ext cx="1558440"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Arial"/>
              </a:rPr>
              <a:t>25 </a:t>
            </a:r>
            <a:r>
              <a:rPr kumimoji="0" lang="en-US" sz="1400" b="0" i="0" u="none" strike="noStrike" kern="1200" cap="none" spc="0" normalizeH="0" baseline="0" noProof="0" dirty="0" err="1">
                <a:ln>
                  <a:noFill/>
                </a:ln>
                <a:solidFill>
                  <a:srgbClr val="000000"/>
                </a:solidFill>
                <a:effectLst/>
                <a:uLnTx/>
                <a:uFillTx/>
                <a:latin typeface="Arial"/>
                <a:ea typeface="+mn-ea"/>
                <a:cs typeface="Arial"/>
              </a:rPr>
              <a:t>mK</a:t>
            </a:r>
            <a:r>
              <a:rPr kumimoji="0" lang="en-US" sz="1400" b="0" i="0" u="none" strike="noStrike" kern="1200" cap="none" spc="0" normalizeH="0" baseline="0" noProof="0" dirty="0">
                <a:ln>
                  <a:noFill/>
                </a:ln>
                <a:solidFill>
                  <a:srgbClr val="000000"/>
                </a:solidFill>
                <a:effectLst/>
                <a:uLnTx/>
                <a:uFillTx/>
                <a:latin typeface="Arial"/>
                <a:ea typeface="+mn-ea"/>
                <a:cs typeface="Arial"/>
              </a:rPr>
              <a:t> blackbody</a:t>
            </a:r>
          </a:p>
        </p:txBody>
      </p:sp>
      <p:sp>
        <p:nvSpPr>
          <p:cNvPr id="25" name="TextBox 24">
            <a:extLst>
              <a:ext uri="{FF2B5EF4-FFF2-40B4-BE49-F238E27FC236}">
                <a16:creationId xmlns:a16="http://schemas.microsoft.com/office/drawing/2014/main" id="{C2F8B425-F2D3-8C4F-9FEA-ED15766FDFDC}"/>
              </a:ext>
            </a:extLst>
          </p:cNvPr>
          <p:cNvSpPr txBox="1"/>
          <p:nvPr/>
        </p:nvSpPr>
        <p:spPr>
          <a:xfrm rot="-360000">
            <a:off x="8201406" y="2231568"/>
            <a:ext cx="1476686"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Arial"/>
              </a:rPr>
              <a:t>1 qubit dark rate</a:t>
            </a:r>
          </a:p>
        </p:txBody>
      </p:sp>
      <p:sp>
        <p:nvSpPr>
          <p:cNvPr id="26" name="TextBox 25">
            <a:extLst>
              <a:ext uri="{FF2B5EF4-FFF2-40B4-BE49-F238E27FC236}">
                <a16:creationId xmlns:a16="http://schemas.microsoft.com/office/drawing/2014/main" id="{11180F74-E291-C146-8BE6-C384F3BE7C17}"/>
              </a:ext>
            </a:extLst>
          </p:cNvPr>
          <p:cNvSpPr txBox="1"/>
          <p:nvPr/>
        </p:nvSpPr>
        <p:spPr>
          <a:xfrm rot="-360000">
            <a:off x="8236465" y="3035434"/>
            <a:ext cx="1476686"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a:ea typeface="+mn-ea"/>
                <a:cs typeface="Arial"/>
              </a:rPr>
              <a:t>2 qubit dark rate</a:t>
            </a:r>
          </a:p>
        </p:txBody>
      </p:sp>
      <p:sp>
        <p:nvSpPr>
          <p:cNvPr id="6" name="TextBox 5">
            <a:extLst>
              <a:ext uri="{FF2B5EF4-FFF2-40B4-BE49-F238E27FC236}">
                <a16:creationId xmlns:a16="http://schemas.microsoft.com/office/drawing/2014/main" id="{CF0711F8-44D5-EA4A-B4CA-B783679A2762}"/>
              </a:ext>
            </a:extLst>
          </p:cNvPr>
          <p:cNvSpPr txBox="1"/>
          <p:nvPr/>
        </p:nvSpPr>
        <p:spPr>
          <a:xfrm>
            <a:off x="705389" y="6040477"/>
            <a:ext cx="1114857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mn-ea"/>
                <a:cs typeface="Arial"/>
              </a:rPr>
              <a:t>Once DCR is sufficiently low, cavity experiments are still signal limited at higher frequencies: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mn-ea"/>
                <a:cs typeface="Arial"/>
              </a:rPr>
              <a:t>  Need larger B</a:t>
            </a:r>
            <a:r>
              <a:rPr kumimoji="0" lang="en-US" sz="1800" b="1" i="0" u="none" strike="noStrike" kern="1200" cap="none" spc="0" normalizeH="0" baseline="30000" noProof="0" dirty="0">
                <a:ln>
                  <a:noFill/>
                </a:ln>
                <a:solidFill>
                  <a:srgbClr val="000000"/>
                </a:solidFill>
                <a:effectLst/>
                <a:uLnTx/>
                <a:uFillTx/>
                <a:latin typeface="Arial"/>
                <a:ea typeface="+mn-ea"/>
                <a:cs typeface="Arial"/>
              </a:rPr>
              <a:t>2</a:t>
            </a:r>
            <a:r>
              <a:rPr kumimoji="0" lang="en-US" sz="1800" b="1" i="0" u="none" strike="noStrike" kern="1200" cap="none" spc="0" normalizeH="0" baseline="0" noProof="0" dirty="0">
                <a:ln>
                  <a:noFill/>
                </a:ln>
                <a:solidFill>
                  <a:srgbClr val="000000"/>
                </a:solidFill>
                <a:effectLst/>
                <a:uLnTx/>
                <a:uFillTx/>
                <a:latin typeface="Arial"/>
                <a:ea typeface="+mn-ea"/>
                <a:cs typeface="Arial"/>
              </a:rPr>
              <a:t>V or stimulated emission to go above 20 GHz.</a:t>
            </a:r>
          </a:p>
        </p:txBody>
      </p:sp>
      <p:sp>
        <p:nvSpPr>
          <p:cNvPr id="3" name="Footer Placeholder 2">
            <a:extLst>
              <a:ext uri="{FF2B5EF4-FFF2-40B4-BE49-F238E27FC236}">
                <a16:creationId xmlns:a16="http://schemas.microsoft.com/office/drawing/2014/main" id="{6B6F049F-4F05-D340-88EE-44ACB8DEC660}"/>
              </a:ext>
            </a:extLst>
          </p:cNvPr>
          <p:cNvSpPr>
            <a:spLocks noGrp="1"/>
          </p:cNvSpPr>
          <p:nvPr>
            <p:ph type="ftr" sz="quarter" idx="10"/>
          </p:nvPr>
        </p:nvSpPr>
        <p:spPr>
          <a:xfrm>
            <a:off x="-143997" y="6538913"/>
            <a:ext cx="3860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_tradnl" sz="1200" b="0" i="0" u="none" strike="noStrike" kern="1200" cap="none" spc="0" normalizeH="0" baseline="0" noProof="0">
                <a:ln>
                  <a:noFill/>
                </a:ln>
                <a:solidFill>
                  <a:srgbClr val="000000">
                    <a:tint val="75000"/>
                  </a:srgbClr>
                </a:solidFill>
                <a:effectLst/>
                <a:uLnTx/>
                <a:uFillTx/>
                <a:latin typeface="Times"/>
                <a:ea typeface="+mn-ea"/>
                <a:cs typeface="+mn-cs"/>
              </a:rPr>
              <a:t>Aaron S. Chou, London, 3/22/2024</a:t>
            </a:r>
            <a:endParaRPr kumimoji="0" lang="en-US" sz="1200" b="0" i="0" u="none" strike="noStrike" kern="1200" cap="none" spc="0" normalizeH="0" baseline="0" noProof="0" dirty="0">
              <a:ln>
                <a:noFill/>
              </a:ln>
              <a:solidFill>
                <a:srgbClr val="000000">
                  <a:tint val="75000"/>
                </a:srgbClr>
              </a:solidFill>
              <a:effectLst/>
              <a:uLnTx/>
              <a:uFillTx/>
              <a:latin typeface="Times"/>
              <a:ea typeface="+mn-ea"/>
              <a:cs typeface="+mn-cs"/>
            </a:endParaRPr>
          </a:p>
        </p:txBody>
      </p:sp>
      <p:pic>
        <p:nvPicPr>
          <p:cNvPr id="8" name="Picture 7">
            <a:extLst>
              <a:ext uri="{FF2B5EF4-FFF2-40B4-BE49-F238E27FC236}">
                <a16:creationId xmlns:a16="http://schemas.microsoft.com/office/drawing/2014/main" id="{65523E83-3B2A-D84A-AF70-422A4FD99C8F}"/>
              </a:ext>
            </a:extLst>
          </p:cNvPr>
          <p:cNvPicPr>
            <a:picLocks noChangeAspect="1"/>
          </p:cNvPicPr>
          <p:nvPr/>
        </p:nvPicPr>
        <p:blipFill>
          <a:blip r:embed="rId3"/>
          <a:stretch>
            <a:fillRect/>
          </a:stretch>
        </p:blipFill>
        <p:spPr>
          <a:xfrm>
            <a:off x="9062009" y="5874924"/>
            <a:ext cx="601789" cy="234029"/>
          </a:xfrm>
          <a:prstGeom prst="rect">
            <a:avLst/>
          </a:prstGeom>
        </p:spPr>
      </p:pic>
      <p:sp>
        <p:nvSpPr>
          <p:cNvPr id="9" name="TextBox 8">
            <a:extLst>
              <a:ext uri="{FF2B5EF4-FFF2-40B4-BE49-F238E27FC236}">
                <a16:creationId xmlns:a16="http://schemas.microsoft.com/office/drawing/2014/main" id="{BE0939DB-AC37-61E5-7995-F9E78A5CA48D}"/>
              </a:ext>
            </a:extLst>
          </p:cNvPr>
          <p:cNvSpPr txBox="1"/>
          <p:nvPr/>
        </p:nvSpPr>
        <p:spPr>
          <a:xfrm>
            <a:off x="10174089" y="2218633"/>
            <a:ext cx="1862870"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Arial"/>
                <a:ea typeface="+mn-ea"/>
                <a:cs typeface="Arial"/>
              </a:rPr>
              <a:t>For t = 10 s, the minimum observable signal rate is R</a:t>
            </a:r>
            <a:r>
              <a:rPr kumimoji="0" lang="en-US" sz="1800" b="1" i="0" u="none" strike="noStrike" kern="1200" cap="none" spc="0" normalizeH="0" baseline="-25000" noProof="0" dirty="0">
                <a:ln>
                  <a:noFill/>
                </a:ln>
                <a:solidFill>
                  <a:srgbClr val="000000"/>
                </a:solidFill>
                <a:effectLst/>
                <a:uLnTx/>
                <a:uFillTx/>
                <a:latin typeface="Arial"/>
                <a:ea typeface="+mn-ea"/>
                <a:cs typeface="Arial"/>
              </a:rPr>
              <a:t>s</a:t>
            </a:r>
            <a:r>
              <a:rPr kumimoji="0" lang="en-US" sz="1800" b="1" i="0" u="none" strike="noStrike" kern="1200" cap="none" spc="0" normalizeH="0" baseline="0" noProof="0" dirty="0">
                <a:ln>
                  <a:noFill/>
                </a:ln>
                <a:solidFill>
                  <a:srgbClr val="000000"/>
                </a:solidFill>
                <a:effectLst/>
                <a:uLnTx/>
                <a:uFillTx/>
                <a:latin typeface="Arial"/>
                <a:ea typeface="+mn-ea"/>
                <a:cs typeface="Arial"/>
              </a:rPr>
              <a:t>=1 Hz</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(Signal shot noise limit, need to count 9 ± 3 photons for 3𝜎 sensitivity)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Arial"/>
            </a:endParaRPr>
          </a:p>
        </p:txBody>
      </p:sp>
      <p:sp>
        <p:nvSpPr>
          <p:cNvPr id="10" name="Right Arrow 9">
            <a:extLst>
              <a:ext uri="{FF2B5EF4-FFF2-40B4-BE49-F238E27FC236}">
                <a16:creationId xmlns:a16="http://schemas.microsoft.com/office/drawing/2014/main" id="{7BFDF308-EA2C-EEE4-9FD7-1BFC056EF255}"/>
              </a:ext>
            </a:extLst>
          </p:cNvPr>
          <p:cNvSpPr/>
          <p:nvPr/>
        </p:nvSpPr>
        <p:spPr bwMode="auto">
          <a:xfrm rot="10800000">
            <a:off x="9725192" y="3410437"/>
            <a:ext cx="438715" cy="214165"/>
          </a:xfrm>
          <a:prstGeom prst="rightArrow">
            <a:avLst>
              <a:gd name="adj1" fmla="val 41965"/>
              <a:gd name="adj2" fmla="val 50000"/>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000000"/>
              </a:solidFill>
              <a:effectLst/>
              <a:uLnTx/>
              <a:uFillTx/>
              <a:latin typeface="Times" charset="0"/>
              <a:ea typeface="+mn-ea"/>
              <a:cs typeface="+mn-cs"/>
            </a:endParaRPr>
          </a:p>
        </p:txBody>
      </p:sp>
      <p:sp>
        <p:nvSpPr>
          <p:cNvPr id="16" name="TextBox 15">
            <a:extLst>
              <a:ext uri="{FF2B5EF4-FFF2-40B4-BE49-F238E27FC236}">
                <a16:creationId xmlns:a16="http://schemas.microsoft.com/office/drawing/2014/main" id="{AF03CC5F-25D5-6C81-1855-51F60B17E2C7}"/>
              </a:ext>
            </a:extLst>
          </p:cNvPr>
          <p:cNvSpPr txBox="1"/>
          <p:nvPr/>
        </p:nvSpPr>
        <p:spPr>
          <a:xfrm>
            <a:off x="189990" y="1532360"/>
            <a:ext cx="2383429" cy="4247317"/>
          </a:xfrm>
          <a:prstGeom prst="rect">
            <a:avLst/>
          </a:prstGeom>
          <a:solidFill>
            <a:srgbClr val="FFFF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Assume that quantum sensors will continue to improve until experiments with higher Q cavities are </a:t>
            </a:r>
            <a:r>
              <a:rPr kumimoji="0" lang="en-US" sz="1800" b="1" i="0" u="none" strike="noStrike" kern="1200" cap="none" spc="0" normalizeH="0" baseline="0" noProof="0" dirty="0">
                <a:ln>
                  <a:noFill/>
                </a:ln>
                <a:solidFill>
                  <a:srgbClr val="000000"/>
                </a:solidFill>
                <a:effectLst/>
                <a:uLnTx/>
                <a:uFillTx/>
                <a:latin typeface="Arial"/>
                <a:ea typeface="+mn-ea"/>
                <a:cs typeface="Arial"/>
              </a:rPr>
              <a:t>no longer background-limited.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Demonstrated qubit DCR=1 Hz is already </a:t>
            </a:r>
            <a:r>
              <a:rPr kumimoji="0" lang="en-US" sz="1800" b="0" i="1" u="none" strike="noStrike" kern="1200" cap="none" spc="0" normalizeH="0" baseline="0" noProof="0" dirty="0">
                <a:ln>
                  <a:noFill/>
                </a:ln>
                <a:solidFill>
                  <a:srgbClr val="000000"/>
                </a:solidFill>
                <a:effectLst/>
                <a:uLnTx/>
                <a:uFillTx/>
                <a:latin typeface="Arial"/>
                <a:ea typeface="+mn-ea"/>
                <a:cs typeface="Arial"/>
              </a:rPr>
              <a:t>nearly </a:t>
            </a:r>
            <a:r>
              <a:rPr kumimoji="0" lang="en-US" sz="1800" b="0" i="0" u="none" strike="noStrike" kern="1200" cap="none" spc="0" normalizeH="0" baseline="0" noProof="0" dirty="0">
                <a:ln>
                  <a:noFill/>
                </a:ln>
                <a:solidFill>
                  <a:srgbClr val="000000"/>
                </a:solidFill>
                <a:effectLst/>
                <a:uLnTx/>
                <a:uFillTx/>
                <a:latin typeface="Arial"/>
                <a:ea typeface="+mn-ea"/>
                <a:cs typeface="Arial"/>
              </a:rPr>
              <a:t>good enough for background-free operation in 10 s integration budget.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Arial"/>
            </a:endParaRPr>
          </a:p>
        </p:txBody>
      </p:sp>
      <p:pic>
        <p:nvPicPr>
          <p:cNvPr id="7" name="Picture 6">
            <a:extLst>
              <a:ext uri="{FF2B5EF4-FFF2-40B4-BE49-F238E27FC236}">
                <a16:creationId xmlns:a16="http://schemas.microsoft.com/office/drawing/2014/main" id="{AD8DB442-2F45-0568-D412-C78E3A600621}"/>
              </a:ext>
            </a:extLst>
          </p:cNvPr>
          <p:cNvPicPr>
            <a:picLocks noChangeAspect="1"/>
          </p:cNvPicPr>
          <p:nvPr/>
        </p:nvPicPr>
        <p:blipFill>
          <a:blip r:embed="rId4"/>
          <a:stretch>
            <a:fillRect/>
          </a:stretch>
        </p:blipFill>
        <p:spPr>
          <a:xfrm>
            <a:off x="2707791" y="1247222"/>
            <a:ext cx="7019431" cy="4861680"/>
          </a:xfrm>
          <a:prstGeom prst="rect">
            <a:avLst/>
          </a:prstGeom>
        </p:spPr>
      </p:pic>
    </p:spTree>
    <p:extLst>
      <p:ext uri="{BB962C8B-B14F-4D97-AF65-F5344CB8AC3E}">
        <p14:creationId xmlns:p14="http://schemas.microsoft.com/office/powerpoint/2010/main" val="7644075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7618E-27E8-4E42-9BE9-C5576198577F}"/>
              </a:ext>
            </a:extLst>
          </p:cNvPr>
          <p:cNvSpPr>
            <a:spLocks noGrp="1"/>
          </p:cNvSpPr>
          <p:nvPr>
            <p:ph type="title"/>
          </p:nvPr>
        </p:nvSpPr>
        <p:spPr>
          <a:xfrm>
            <a:off x="775252" y="111822"/>
            <a:ext cx="10654748" cy="872152"/>
          </a:xfrm>
        </p:spPr>
        <p:txBody>
          <a:bodyPr>
            <a:normAutofit/>
          </a:bodyPr>
          <a:lstStyle/>
          <a:p>
            <a:r>
              <a:rPr lang="en-US" dirty="0">
                <a:latin typeface="Arial" panose="020B0604020202020204" pitchFamily="34" charset="0"/>
                <a:cs typeface="Arial" panose="020B0604020202020204" pitchFamily="34" charset="0"/>
              </a:rPr>
              <a:t>More stupid qubit tricks:</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Increase signal rate by stimulated emission of photons from DM waves</a:t>
            </a:r>
          </a:p>
        </p:txBody>
      </p:sp>
      <p:sp>
        <p:nvSpPr>
          <p:cNvPr id="3" name="Footer Placeholder 2">
            <a:extLst>
              <a:ext uri="{FF2B5EF4-FFF2-40B4-BE49-F238E27FC236}">
                <a16:creationId xmlns:a16="http://schemas.microsoft.com/office/drawing/2014/main" id="{59AEAC21-B795-4F4A-B36A-9C4B8D063CFA}"/>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30">
                    <a:tint val="75000"/>
                  </a:srgbClr>
                </a:solidFill>
                <a:effectLst/>
                <a:uLnTx/>
                <a:uFillTx/>
                <a:latin typeface="Calibri"/>
                <a:ea typeface="ＭＳ Ｐゴシック" pitchFamily="-106" charset="-128"/>
                <a:cs typeface="+mn-cs"/>
              </a:rPr>
              <a:t>Aaron S. Chou, London, 3/22/2024</a:t>
            </a:r>
            <a:endParaRPr kumimoji="0" lang="en-US" sz="1200" b="0" i="0" u="none" strike="noStrike" kern="1200" cap="none" spc="0" normalizeH="0" baseline="0" noProof="0" dirty="0">
              <a:ln>
                <a:noFill/>
              </a:ln>
              <a:solidFill>
                <a:srgbClr val="000030">
                  <a:tint val="75000"/>
                </a:srgbClr>
              </a:solidFill>
              <a:effectLst/>
              <a:uLnTx/>
              <a:uFillTx/>
              <a:latin typeface="Calibri"/>
              <a:ea typeface="ＭＳ Ｐゴシック" pitchFamily="-106" charset="-128"/>
              <a:cs typeface="+mn-cs"/>
            </a:endParaRPr>
          </a:p>
        </p:txBody>
      </p:sp>
      <p:sp>
        <p:nvSpPr>
          <p:cNvPr id="4" name="Slide Number Placeholder 3">
            <a:extLst>
              <a:ext uri="{FF2B5EF4-FFF2-40B4-BE49-F238E27FC236}">
                <a16:creationId xmlns:a16="http://schemas.microsoft.com/office/drawing/2014/main" id="{4D8FBA5E-B50F-B145-8161-4F8C04276970}"/>
              </a:ext>
            </a:extLst>
          </p:cNvPr>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200" rtl="0" eaLnBrk="1" latinLnBrk="0" hangingPunct="1">
              <a:defRPr sz="1200" kern="1200">
                <a:solidFill>
                  <a:srgbClr val="898989"/>
                </a:solidFill>
                <a:latin typeface="Calibri"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B8FC918-9776-9A4E-8537-62BB08031C7A}" type="slidenum">
              <a:rPr kumimoji="0" lang="en-US" sz="1200" b="0" i="0" u="none" strike="noStrike" kern="1200" cap="none" spc="0" normalizeH="0" baseline="0" noProof="0" smtClean="0">
                <a:ln>
                  <a:noFill/>
                </a:ln>
                <a:solidFill>
                  <a:srgbClr val="898989"/>
                </a:solidFill>
                <a:effectLst/>
                <a:uLnTx/>
                <a:uFillTx/>
                <a:latin typeface="Calibri"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rgbClr val="000030">
                  <a:tint val="75000"/>
                </a:srgbClr>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89B6F2D9-FE8F-974D-B9D2-5F58BA002C4D}"/>
              </a:ext>
            </a:extLst>
          </p:cNvPr>
          <p:cNvPicPr>
            <a:picLocks noChangeAspect="1"/>
          </p:cNvPicPr>
          <p:nvPr/>
        </p:nvPicPr>
        <p:blipFill>
          <a:blip r:embed="rId2"/>
          <a:stretch>
            <a:fillRect/>
          </a:stretch>
        </p:blipFill>
        <p:spPr>
          <a:xfrm>
            <a:off x="2798131" y="2318426"/>
            <a:ext cx="1772356" cy="2400065"/>
          </a:xfrm>
          <a:prstGeom prst="rect">
            <a:avLst/>
          </a:prstGeom>
        </p:spPr>
      </p:pic>
      <p:pic>
        <p:nvPicPr>
          <p:cNvPr id="8" name="Picture 7">
            <a:extLst>
              <a:ext uri="{FF2B5EF4-FFF2-40B4-BE49-F238E27FC236}">
                <a16:creationId xmlns:a16="http://schemas.microsoft.com/office/drawing/2014/main" id="{966CB210-A90D-C94C-9E43-AF100EF9E04E}"/>
              </a:ext>
            </a:extLst>
          </p:cNvPr>
          <p:cNvPicPr>
            <a:picLocks noChangeAspect="1"/>
          </p:cNvPicPr>
          <p:nvPr/>
        </p:nvPicPr>
        <p:blipFill>
          <a:blip r:embed="rId3"/>
          <a:stretch>
            <a:fillRect/>
          </a:stretch>
        </p:blipFill>
        <p:spPr>
          <a:xfrm>
            <a:off x="5037784" y="2397447"/>
            <a:ext cx="2116432" cy="2116432"/>
          </a:xfrm>
          <a:prstGeom prst="rect">
            <a:avLst/>
          </a:prstGeom>
        </p:spPr>
      </p:pic>
      <p:pic>
        <p:nvPicPr>
          <p:cNvPr id="9" name="Picture 8">
            <a:extLst>
              <a:ext uri="{FF2B5EF4-FFF2-40B4-BE49-F238E27FC236}">
                <a16:creationId xmlns:a16="http://schemas.microsoft.com/office/drawing/2014/main" id="{812A62C0-FAD6-3D4D-B880-892315108B97}"/>
              </a:ext>
            </a:extLst>
          </p:cNvPr>
          <p:cNvPicPr>
            <a:picLocks noChangeAspect="1"/>
          </p:cNvPicPr>
          <p:nvPr/>
        </p:nvPicPr>
        <p:blipFill>
          <a:blip r:embed="rId4"/>
          <a:stretch>
            <a:fillRect/>
          </a:stretch>
        </p:blipFill>
        <p:spPr>
          <a:xfrm>
            <a:off x="7794743" y="2318425"/>
            <a:ext cx="1792316" cy="2490376"/>
          </a:xfrm>
          <a:prstGeom prst="rect">
            <a:avLst/>
          </a:prstGeom>
        </p:spPr>
      </p:pic>
      <p:sp>
        <p:nvSpPr>
          <p:cNvPr id="10" name="TextBox 9">
            <a:extLst>
              <a:ext uri="{FF2B5EF4-FFF2-40B4-BE49-F238E27FC236}">
                <a16:creationId xmlns:a16="http://schemas.microsoft.com/office/drawing/2014/main" id="{3D781375-9339-6243-8D0B-8588C7605268}"/>
              </a:ext>
            </a:extLst>
          </p:cNvPr>
          <p:cNvSpPr txBox="1"/>
          <p:nvPr/>
        </p:nvSpPr>
        <p:spPr>
          <a:xfrm>
            <a:off x="3183468" y="4860364"/>
            <a:ext cx="813043" cy="300660"/>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Good!</a:t>
            </a:r>
          </a:p>
        </p:txBody>
      </p:sp>
      <p:sp>
        <p:nvSpPr>
          <p:cNvPr id="11" name="TextBox 10">
            <a:extLst>
              <a:ext uri="{FF2B5EF4-FFF2-40B4-BE49-F238E27FC236}">
                <a16:creationId xmlns:a16="http://schemas.microsoft.com/office/drawing/2014/main" id="{AF283111-1720-6E44-90DC-029E8BE26BEE}"/>
              </a:ext>
            </a:extLst>
          </p:cNvPr>
          <p:cNvSpPr txBox="1"/>
          <p:nvPr/>
        </p:nvSpPr>
        <p:spPr>
          <a:xfrm>
            <a:off x="5486400" y="4787635"/>
            <a:ext cx="1176348" cy="300660"/>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Waiting…</a:t>
            </a:r>
          </a:p>
        </p:txBody>
      </p:sp>
      <p:sp>
        <p:nvSpPr>
          <p:cNvPr id="12" name="TextBox 11">
            <a:extLst>
              <a:ext uri="{FF2B5EF4-FFF2-40B4-BE49-F238E27FC236}">
                <a16:creationId xmlns:a16="http://schemas.microsoft.com/office/drawing/2014/main" id="{4E2AB577-8294-8449-934C-1E89F7B6F3E3}"/>
              </a:ext>
            </a:extLst>
          </p:cNvPr>
          <p:cNvSpPr txBox="1"/>
          <p:nvPr/>
        </p:nvSpPr>
        <p:spPr>
          <a:xfrm>
            <a:off x="7821356" y="4956403"/>
            <a:ext cx="2185214" cy="300660"/>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Oops, wrong phase</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E1209E9-AE8B-224D-94B2-4BDF0CD62738}"/>
                  </a:ext>
                </a:extLst>
              </p:cNvPr>
              <p:cNvSpPr txBox="1"/>
              <p:nvPr/>
            </p:nvSpPr>
            <p:spPr>
              <a:xfrm>
                <a:off x="3388784" y="1709488"/>
                <a:ext cx="2707216" cy="330796"/>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Power = </a:t>
                </a:r>
                <a14:m>
                  <m:oMath xmlns:m="http://schemas.openxmlformats.org/officeDocument/2006/math">
                    <m:acc>
                      <m:accPr>
                        <m:chr m:val="⃗"/>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mn-ea"/>
                            <a:cs typeface="Arial" charset="0"/>
                          </a:rPr>
                        </m:ctrlPr>
                      </m:accPr>
                      <m:e>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mn-ea"/>
                            <a:cs typeface="Arial" charset="0"/>
                          </a:rPr>
                          <m:t>𝐹𝑜𝑟𝑐𝑒</m:t>
                        </m:r>
                      </m:e>
                    </m:acc>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Cambria Math" panose="02040503050406030204" pitchFamily="18" charset="0"/>
                        <a:cs typeface="Arial" charset="0"/>
                      </a:rPr>
                      <m:t>∙</m:t>
                    </m:r>
                    <m:acc>
                      <m:accPr>
                        <m:chr m:val="⃗"/>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Cambria Math" panose="02040503050406030204" pitchFamily="18" charset="0"/>
                            <a:cs typeface="Arial" charset="0"/>
                          </a:rPr>
                        </m:ctrlPr>
                      </m:accPr>
                      <m:e>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Cambria Math" panose="02040503050406030204" pitchFamily="18" charset="0"/>
                            <a:cs typeface="Arial" charset="0"/>
                          </a:rPr>
                          <m:t>𝑣𝑒𝑙𝑜𝑐𝑖𝑡𝑦</m:t>
                        </m:r>
                      </m:e>
                    </m:acc>
                  </m:oMath>
                </a14:m>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p:txBody>
          </p:sp>
        </mc:Choice>
        <mc:Fallback xmlns="">
          <p:sp>
            <p:nvSpPr>
              <p:cNvPr id="13" name="TextBox 12">
                <a:extLst>
                  <a:ext uri="{FF2B5EF4-FFF2-40B4-BE49-F238E27FC236}">
                    <a16:creationId xmlns:a16="http://schemas.microsoft.com/office/drawing/2014/main" id="{1E1209E9-AE8B-224D-94B2-4BDF0CD62738}"/>
                  </a:ext>
                </a:extLst>
              </p:cNvPr>
              <p:cNvSpPr txBox="1">
                <a:spLocks noRot="1" noChangeAspect="1" noMove="1" noResize="1" noEditPoints="1" noAdjustHandles="1" noChangeArrowheads="1" noChangeShapeType="1" noTextEdit="1"/>
              </p:cNvSpPr>
              <p:nvPr/>
            </p:nvSpPr>
            <p:spPr>
              <a:xfrm>
                <a:off x="3388784" y="1709488"/>
                <a:ext cx="2707216" cy="330796"/>
              </a:xfrm>
              <a:prstGeom prst="rect">
                <a:avLst/>
              </a:prstGeom>
              <a:blipFill>
                <a:blip r:embed="rId5"/>
                <a:stretch>
                  <a:fillRect l="-1860" t="-18519" b="-29630"/>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54E6F16A-AD50-4243-BAB9-B7835E78D408}"/>
              </a:ext>
            </a:extLst>
          </p:cNvPr>
          <p:cNvSpPr txBox="1"/>
          <p:nvPr/>
        </p:nvSpPr>
        <p:spPr>
          <a:xfrm>
            <a:off x="2818010" y="5529456"/>
            <a:ext cx="7449111" cy="923907"/>
          </a:xfrm>
          <a:prstGeom prst="rect">
            <a:avLst/>
          </a:prstGeom>
          <a:noFill/>
        </p:spPr>
        <p:txBody>
          <a:bodyPr wrap="squar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Phase offset  determines the direction of energy flow.</a:t>
            </a:r>
          </a:p>
          <a:p>
            <a:pPr marL="0" marR="0" lvl="0" indent="0" algn="l" defTabSz="457200" rtl="0" eaLnBrk="1" fontAlgn="auto" latinLnBrk="0" hangingPunct="1">
              <a:lnSpc>
                <a:spcPct val="75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Wait ...  but we don’t know the instantaneous phase of the DM wave!</a:t>
            </a:r>
          </a:p>
          <a:p>
            <a:pPr marL="0" marR="0" lvl="0" indent="0" algn="l" defTabSz="457200" rtl="0" eaLnBrk="1" fontAlgn="auto" latinLnBrk="0" hangingPunct="1">
              <a:lnSpc>
                <a:spcPct val="75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p:txBody>
      </p:sp>
      <p:sp>
        <p:nvSpPr>
          <p:cNvPr id="6" name="TextBox 5">
            <a:extLst>
              <a:ext uri="{FF2B5EF4-FFF2-40B4-BE49-F238E27FC236}">
                <a16:creationId xmlns:a16="http://schemas.microsoft.com/office/drawing/2014/main" id="{7C79E9AC-48D9-504B-99B6-FBD43E5CAE20}"/>
              </a:ext>
            </a:extLst>
          </p:cNvPr>
          <p:cNvSpPr txBox="1"/>
          <p:nvPr/>
        </p:nvSpPr>
        <p:spPr>
          <a:xfrm>
            <a:off x="2357047" y="1190180"/>
            <a:ext cx="780008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Start the photon wave swinging so it can more easily accept energy from the DM.</a:t>
            </a:r>
          </a:p>
        </p:txBody>
      </p:sp>
    </p:spTree>
    <p:extLst>
      <p:ext uri="{BB962C8B-B14F-4D97-AF65-F5344CB8AC3E}">
        <p14:creationId xmlns:p14="http://schemas.microsoft.com/office/powerpoint/2010/main" val="23919736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4910" y="29362"/>
            <a:ext cx="6609711" cy="811466"/>
          </a:xfrm>
        </p:spPr>
        <p:txBody>
          <a:bodyPr>
            <a:normAutofit/>
          </a:bodyPr>
          <a:lstStyle/>
          <a:p>
            <a:r>
              <a:rPr lang="en-US" dirty="0">
                <a:latin typeface="Arial" charset="0"/>
                <a:ea typeface="Arial" charset="0"/>
                <a:cs typeface="Arial" charset="0"/>
              </a:rPr>
              <a:t>What happens if we initialize the probe to a </a:t>
            </a:r>
            <a:r>
              <a:rPr lang="en-US" dirty="0" err="1">
                <a:latin typeface="Arial" charset="0"/>
                <a:ea typeface="Arial" charset="0"/>
                <a:cs typeface="Arial" charset="0"/>
              </a:rPr>
              <a:t>Fock</a:t>
            </a:r>
            <a:r>
              <a:rPr lang="en-US" dirty="0">
                <a:latin typeface="Arial" charset="0"/>
                <a:ea typeface="Arial" charset="0"/>
                <a:cs typeface="Arial" charset="0"/>
              </a:rPr>
              <a:t> state instead of a Gaussian blob?</a:t>
            </a:r>
            <a:endParaRPr lang="en-US" i="1" dirty="0">
              <a:latin typeface="Arial" charset="0"/>
              <a:ea typeface="Arial" charset="0"/>
              <a:cs typeface="Arial" charset="0"/>
            </a:endParaRPr>
          </a:p>
        </p:txBody>
      </p:sp>
      <p:sp>
        <p:nvSpPr>
          <p:cNvPr id="3" name="Footer Placeholder 2"/>
          <p:cNvSpPr>
            <a:spLocks noGrp="1"/>
          </p:cNvSpPr>
          <p:nvPr>
            <p:ph type="ftr" sz="quarter" idx="11"/>
          </p:nvPr>
        </p:nvSpPr>
        <p:spPr>
          <a:xfrm>
            <a:off x="3820161" y="6407153"/>
            <a:ext cx="4130041"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30">
                    <a:tint val="75000"/>
                  </a:srgbClr>
                </a:solidFill>
                <a:effectLst/>
                <a:uLnTx/>
                <a:uFillTx/>
                <a:latin typeface="Calibri"/>
                <a:ea typeface="ＭＳ Ｐゴシック" pitchFamily="-106" charset="-128"/>
                <a:cs typeface="+mn-cs"/>
              </a:rPr>
              <a:t>Aaron S. Chou, London, 3/22/2024</a:t>
            </a:r>
            <a:endParaRPr kumimoji="0" lang="en-US" sz="1200" b="0" i="0" u="none" strike="noStrike" kern="1200" cap="none" spc="0" normalizeH="0" baseline="0" noProof="0" dirty="0">
              <a:ln>
                <a:noFill/>
              </a:ln>
              <a:solidFill>
                <a:srgbClr val="000030">
                  <a:tint val="75000"/>
                </a:srgbClr>
              </a:solidFill>
              <a:effectLst/>
              <a:uLnTx/>
              <a:uFillTx/>
              <a:latin typeface="Calibri"/>
              <a:ea typeface="ＭＳ Ｐゴシック" pitchFamily="-106" charset="-128"/>
              <a:cs typeface="+mn-cs"/>
            </a:endParaRPr>
          </a:p>
        </p:txBody>
      </p:sp>
      <p:sp>
        <p:nvSpPr>
          <p:cNvPr id="4" name="Slide Number Placeholder 3"/>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200" rtl="0" eaLnBrk="1" latinLnBrk="0" hangingPunct="1">
              <a:defRPr sz="1200" kern="1200">
                <a:solidFill>
                  <a:srgbClr val="898989"/>
                </a:solidFill>
                <a:latin typeface="Calibri"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B8FC918-9776-9A4E-8537-62BB08031C7A}" type="slidenum">
              <a:rPr kumimoji="0" lang="en-US" sz="1200" b="0" i="0" u="none" strike="noStrike" kern="1200" cap="none" spc="0" normalizeH="0" baseline="0" noProof="0" smtClean="0">
                <a:ln>
                  <a:noFill/>
                </a:ln>
                <a:solidFill>
                  <a:srgbClr val="898989"/>
                </a:solidFill>
                <a:effectLst/>
                <a:uLnTx/>
                <a:uFillTx/>
                <a:latin typeface="Calibri"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srgbClr val="000030">
                  <a:tint val="75000"/>
                </a:srgbClr>
              </a:solidFill>
              <a:effectLst/>
              <a:uLnTx/>
              <a:uFillTx/>
              <a:latin typeface="Calibri"/>
              <a:ea typeface="+mn-ea"/>
              <a:cs typeface="+mn-cs"/>
            </a:endParaRPr>
          </a:p>
        </p:txBody>
      </p:sp>
      <p:pic>
        <p:nvPicPr>
          <p:cNvPr id="5" name="Picture 4"/>
          <p:cNvPicPr>
            <a:picLocks noChangeAspect="1"/>
          </p:cNvPicPr>
          <p:nvPr/>
        </p:nvPicPr>
        <p:blipFill>
          <a:blip r:embed="rId2"/>
          <a:stretch>
            <a:fillRect/>
          </a:stretch>
        </p:blipFill>
        <p:spPr>
          <a:xfrm>
            <a:off x="7741829" y="155041"/>
            <a:ext cx="3332403" cy="2777002"/>
          </a:xfrm>
          <a:prstGeom prst="rect">
            <a:avLst/>
          </a:prstGeom>
        </p:spPr>
      </p:pic>
      <p:pic>
        <p:nvPicPr>
          <p:cNvPr id="9" name="Picture 8"/>
          <p:cNvPicPr>
            <a:picLocks noChangeAspect="1"/>
          </p:cNvPicPr>
          <p:nvPr/>
        </p:nvPicPr>
        <p:blipFill>
          <a:blip r:embed="rId3"/>
          <a:stretch>
            <a:fillRect/>
          </a:stretch>
        </p:blipFill>
        <p:spPr>
          <a:xfrm>
            <a:off x="4562867" y="3574182"/>
            <a:ext cx="6083362" cy="2687046"/>
          </a:xfrm>
          <a:prstGeom prst="rect">
            <a:avLst/>
          </a:prstGeom>
        </p:spPr>
      </p:pic>
      <p:sp>
        <p:nvSpPr>
          <p:cNvPr id="6" name="TextBox 5">
            <a:extLst>
              <a:ext uri="{FF2B5EF4-FFF2-40B4-BE49-F238E27FC236}">
                <a16:creationId xmlns:a16="http://schemas.microsoft.com/office/drawing/2014/main" id="{3C7B7C4D-AA02-7E40-833E-C689245B660B}"/>
              </a:ext>
            </a:extLst>
          </p:cNvPr>
          <p:cNvSpPr txBox="1"/>
          <p:nvPr/>
        </p:nvSpPr>
        <p:spPr>
          <a:xfrm>
            <a:off x="1093304" y="1411790"/>
            <a:ext cx="5595731" cy="1339469"/>
          </a:xfrm>
          <a:prstGeom prst="rect">
            <a:avLst/>
          </a:prstGeom>
          <a:solidFill>
            <a:schemeClr val="bg1">
              <a:alpha val="37000"/>
            </a:schemeClr>
          </a:solidFill>
        </p:spPr>
        <p:txBody>
          <a:bodyPr wrap="square" rtlCol="0">
            <a:spAutoFit/>
          </a:bodyPr>
          <a:lstStyle/>
          <a:p>
            <a:pPr marL="285750" marR="0" lvl="0" indent="-285750" algn="l" defTabSz="457200" rtl="0" eaLnBrk="1" fontAlgn="auto" latinLnBrk="0" hangingPunct="1">
              <a:lnSpc>
                <a:spcPct val="75000"/>
              </a:lnSpc>
              <a:spcBef>
                <a:spcPts val="0"/>
              </a:spcBef>
              <a:spcAft>
                <a:spcPts val="0"/>
              </a:spcAft>
              <a:buClrTx/>
              <a:buSzTx/>
              <a:buFont typeface="Wingdings" pitchFamily="2" charset="2"/>
              <a:buChar char="à"/>
              <a:tabLst/>
              <a:defRPr/>
            </a:pP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responds equally well to pushes at any time.</a:t>
            </a:r>
          </a:p>
          <a:p>
            <a:pPr marL="285750" marR="0" lvl="0" indent="-285750" algn="l" defTabSz="457200" rtl="0" eaLnBrk="1" fontAlgn="auto" latinLnBrk="0" hangingPunct="1">
              <a:lnSpc>
                <a:spcPct val="75000"/>
              </a:lnSpc>
              <a:spcBef>
                <a:spcPts val="0"/>
              </a:spcBef>
              <a:spcAft>
                <a:spcPts val="0"/>
              </a:spcAft>
              <a:buClrTx/>
              <a:buSzTx/>
              <a:buFont typeface="Wingdings" pitchFamily="2" charset="2"/>
              <a:buChar char="à"/>
              <a:tabLst/>
              <a:defRPr/>
            </a:pPr>
            <a:endPar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endParaRPr>
          </a:p>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It also has definite occupation number N</a:t>
            </a:r>
          </a:p>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						</a:t>
            </a: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 no Poisson noise!</a:t>
            </a:r>
          </a:p>
          <a:p>
            <a:pPr marL="0" marR="0" lvl="0" indent="0" algn="l" defTabSz="457200" rtl="0" eaLnBrk="1" fontAlgn="auto" latinLnBrk="0" hangingPunct="1">
              <a:lnSpc>
                <a:spcPct val="75000"/>
              </a:lnSpc>
              <a:spcBef>
                <a:spcPts val="0"/>
              </a:spcBef>
              <a:spcAft>
                <a:spcPts val="0"/>
              </a:spcAft>
              <a:buClrTx/>
              <a:buSzTx/>
              <a:buFontTx/>
              <a:buNone/>
              <a:tabLst/>
              <a:defRPr/>
            </a:pPr>
            <a:endPar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endParaRPr>
          </a:p>
          <a:p>
            <a:pPr marL="0" marR="0" lvl="0" indent="0" algn="l" defTabSz="914400" rtl="0" eaLnBrk="1" fontAlgn="auto" latinLnBrk="0" hangingPunct="1">
              <a:lnSpc>
                <a:spcPct val="75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 and force × velocity still works:</a:t>
            </a:r>
          </a:p>
        </p:txBody>
      </p:sp>
      <p:sp>
        <p:nvSpPr>
          <p:cNvPr id="7" name="TextBox 6">
            <a:extLst>
              <a:ext uri="{FF2B5EF4-FFF2-40B4-BE49-F238E27FC236}">
                <a16:creationId xmlns:a16="http://schemas.microsoft.com/office/drawing/2014/main" id="{BDC3E5C0-019F-AA44-BA73-2C215B2B2634}"/>
              </a:ext>
            </a:extLst>
          </p:cNvPr>
          <p:cNvSpPr txBox="1"/>
          <p:nvPr/>
        </p:nvSpPr>
        <p:spPr>
          <a:xfrm>
            <a:off x="6845313" y="3178072"/>
            <a:ext cx="1822424" cy="300723"/>
          </a:xfrm>
          <a:prstGeom prst="rect">
            <a:avLst/>
          </a:prstGeom>
          <a:noFill/>
        </p:spPr>
        <p:txBody>
          <a:bodyPr wrap="squar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N=1 </a:t>
            </a:r>
            <a:r>
              <a:rPr kumimoji="0" lang="en-US" sz="1800" b="1" i="0" u="none" strike="noStrike" kern="1200" cap="none" spc="0" normalizeH="0" baseline="0" noProof="0" dirty="0" err="1">
                <a:ln>
                  <a:noFill/>
                </a:ln>
                <a:solidFill>
                  <a:srgbClr val="DADADA">
                    <a:lumMod val="10000"/>
                  </a:srgbClr>
                </a:solidFill>
                <a:effectLst/>
                <a:uLnTx/>
                <a:uFillTx/>
                <a:latin typeface="Arial" charset="0"/>
                <a:ea typeface="Arial" charset="0"/>
                <a:cs typeface="Arial" charset="0"/>
              </a:rPr>
              <a:t>Fock</a:t>
            </a:r>
            <a:r>
              <a:rPr kumimoji="0" lang="en-US" sz="1800" b="1"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 state</a:t>
            </a:r>
          </a:p>
        </p:txBody>
      </p:sp>
      <p:sp>
        <p:nvSpPr>
          <p:cNvPr id="13" name="TextBox 12">
            <a:extLst>
              <a:ext uri="{FF2B5EF4-FFF2-40B4-BE49-F238E27FC236}">
                <a16:creationId xmlns:a16="http://schemas.microsoft.com/office/drawing/2014/main" id="{40873300-42EB-F040-95CB-6959C6B825B2}"/>
              </a:ext>
            </a:extLst>
          </p:cNvPr>
          <p:cNvSpPr txBox="1"/>
          <p:nvPr/>
        </p:nvSpPr>
        <p:spPr>
          <a:xfrm>
            <a:off x="1035486" y="887085"/>
            <a:ext cx="4967452"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a:t>
            </a:r>
            <a:r>
              <a:rPr kumimoji="0" lang="en-US" sz="16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Fock</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state is a superposition of an oscillator in all possible phases of its sinusoidal motion: </a:t>
            </a:r>
            <a:r>
              <a:rPr kumimoji="0" lang="en-US" sz="1600" b="0" i="0" u="none" strike="noStrike" kern="1200" cap="none" spc="0" normalizeH="0" baseline="0" noProof="0" dirty="0">
                <a:ln>
                  <a:noFill/>
                </a:ln>
                <a:solidFill>
                  <a:prstClr val="black"/>
                </a:solidFill>
                <a:effectLst/>
                <a:uLnTx/>
                <a:uFillTx/>
                <a:latin typeface="Times"/>
                <a:ea typeface="+mn-ea"/>
                <a:cs typeface="+mn-cs"/>
              </a:rPr>
              <a:t>∆N×∆𝜑 ≥ ½</a:t>
            </a:r>
            <a:endParaRPr kumimoji="0" lang="en-US" sz="1600" b="0" i="0" u="none" strike="noStrike" kern="1200" cap="none" spc="0" normalizeH="0" baseline="0" noProof="0" dirty="0">
              <a:ln>
                <a:noFill/>
              </a:ln>
              <a:solidFill>
                <a:srgbClr val="000000"/>
              </a:solidFill>
              <a:effectLst/>
              <a:uLnTx/>
              <a:uFillTx/>
              <a:latin typeface="Times"/>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Rectangle 13">
            <a:extLst>
              <a:ext uri="{FF2B5EF4-FFF2-40B4-BE49-F238E27FC236}">
                <a16:creationId xmlns:a16="http://schemas.microsoft.com/office/drawing/2014/main" id="{620FDEE5-4A7D-D74B-A967-24C176A423FF}"/>
              </a:ext>
            </a:extLst>
          </p:cNvPr>
          <p:cNvSpPr/>
          <p:nvPr/>
        </p:nvSpPr>
        <p:spPr>
          <a:xfrm>
            <a:off x="1159788" y="2754751"/>
            <a:ext cx="5396226" cy="324576"/>
          </a:xfrm>
          <a:prstGeom prst="rect">
            <a:avLst/>
          </a:prstGeom>
          <a:solidFill>
            <a:srgbClr val="92D050">
              <a:alpha val="1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8688FBE2-6978-564A-B5E0-7E9F766B0A56}"/>
                  </a:ext>
                </a:extLst>
              </p:cNvPr>
              <p:cNvSpPr txBox="1"/>
              <p:nvPr/>
            </p:nvSpPr>
            <p:spPr>
              <a:xfrm>
                <a:off x="1238736" y="2853978"/>
                <a:ext cx="2640179" cy="213072"/>
              </a:xfrm>
              <a:prstGeom prst="rect">
                <a:avLst/>
              </a:prstGeom>
              <a:noFill/>
            </p:spPr>
            <p:txBody>
              <a:bodyPr wrap="square" lIns="0" tIns="0" rIns="0" bIns="0"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14:m>
                  <m:oMath xmlns:m="http://schemas.openxmlformats.org/officeDocument/2006/math">
                    <m:sSub>
                      <m:sSubPr>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ctrlPr>
                      </m:sSubPr>
                      <m:e>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𝐻</m:t>
                        </m:r>
                      </m:e>
                      <m:sub>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𝐼</m:t>
                        </m:r>
                      </m:sub>
                    </m:sSub>
                  </m:oMath>
                </a14:m>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 = </a:t>
                </a:r>
                <a14:m>
                  <m:oMath xmlns:m="http://schemas.openxmlformats.org/officeDocument/2006/math">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𝑔</m:t>
                    </m:r>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m:t>
                    </m:r>
                    <m:sSup>
                      <m:sSupPr>
                        <m:ctrlPr>
                          <a:rPr kumimoji="0" lang="en-US" sz="1800" b="0" i="1" u="none" strike="noStrike" kern="1200" cap="none" spc="0" normalizeH="0" baseline="0" noProof="0" dirty="0">
                            <a:ln>
                              <a:noFill/>
                            </a:ln>
                            <a:solidFill>
                              <a:srgbClr val="DADADA">
                                <a:lumMod val="10000"/>
                              </a:srgbClr>
                            </a:solidFill>
                            <a:effectLst/>
                            <a:uLnTx/>
                            <a:uFillTx/>
                            <a:latin typeface="Cambria Math" panose="02040503050406030204" pitchFamily="18" charset="0"/>
                            <a:ea typeface="Arial" charset="0"/>
                            <a:cs typeface="Arial" charset="0"/>
                          </a:rPr>
                        </m:ctrlPr>
                      </m:sSupPr>
                      <m:e>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Arial" charset="0"/>
                            <a:cs typeface="Arial" charset="0"/>
                          </a:rPr>
                          <m:t>𝑎</m:t>
                        </m:r>
                      </m:e>
                      <m:sup>
                        <m:r>
                          <a:rPr kumimoji="0" lang="sk-SK"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m:t>
                        </m:r>
                      </m:sup>
                    </m:sSup>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Arial" charset="0"/>
                        <a:cs typeface="Arial" charset="0"/>
                      </a:rPr>
                      <m:t>𝑏</m:t>
                    </m:r>
                  </m:oMath>
                </a14:m>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a:t>
                </a:r>
                <a14:m>
                  <m:oMath xmlns:m="http://schemas.openxmlformats.org/officeDocument/2006/math">
                    <m:sSup>
                      <m:sSupPr>
                        <m:ctrlPr>
                          <a:rPr kumimoji="0" lang="en-US" sz="1800" b="0" i="1" u="none" strike="noStrike" kern="1200" cap="none" spc="0" normalizeH="0" baseline="0" noProof="0" dirty="0">
                            <a:ln>
                              <a:noFill/>
                            </a:ln>
                            <a:solidFill>
                              <a:srgbClr val="DADADA">
                                <a:lumMod val="10000"/>
                              </a:srgbClr>
                            </a:solidFill>
                            <a:effectLst/>
                            <a:uLnTx/>
                            <a:uFillTx/>
                            <a:latin typeface="Cambria Math" panose="02040503050406030204" pitchFamily="18" charset="0"/>
                            <a:ea typeface="Arial" charset="0"/>
                            <a:cs typeface="Arial" charset="0"/>
                          </a:rPr>
                        </m:ctrlPr>
                      </m:sSupPr>
                      <m:e>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Arial" charset="0"/>
                            <a:cs typeface="Arial" charset="0"/>
                          </a:rPr>
                          <m:t>𝑎𝑏</m:t>
                        </m:r>
                      </m:e>
                      <m:sup>
                        <m:r>
                          <a:rPr kumimoji="0" lang="sk-SK"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m:t>
                        </m:r>
                      </m:sup>
                    </m:sSup>
                  </m:oMath>
                </a14:m>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rPr>
                  <a:t>)  </a:t>
                </a:r>
                <a:r>
                  <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sym typeface="Wingdings" pitchFamily="2" charset="2"/>
                  </a:rPr>
                  <a:t></a:t>
                </a:r>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p:txBody>
          </p:sp>
        </mc:Choice>
        <mc:Fallback xmlns="">
          <p:sp>
            <p:nvSpPr>
              <p:cNvPr id="15" name="TextBox 14">
                <a:extLst>
                  <a:ext uri="{FF2B5EF4-FFF2-40B4-BE49-F238E27FC236}">
                    <a16:creationId xmlns:a16="http://schemas.microsoft.com/office/drawing/2014/main" id="{8688FBE2-6978-564A-B5E0-7E9F766B0A56}"/>
                  </a:ext>
                </a:extLst>
              </p:cNvPr>
              <p:cNvSpPr txBox="1">
                <a:spLocks noRot="1" noChangeAspect="1" noMove="1" noResize="1" noEditPoints="1" noAdjustHandles="1" noChangeArrowheads="1" noChangeShapeType="1" noTextEdit="1"/>
              </p:cNvSpPr>
              <p:nvPr/>
            </p:nvSpPr>
            <p:spPr>
              <a:xfrm>
                <a:off x="1238736" y="2853978"/>
                <a:ext cx="2640179" cy="213072"/>
              </a:xfrm>
              <a:prstGeom prst="rect">
                <a:avLst/>
              </a:prstGeom>
              <a:blipFill>
                <a:blip r:embed="rId5"/>
                <a:stretch>
                  <a:fillRect l="-2871" t="-55556" b="-6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F113426F-7087-A94B-BA87-2F24C4A33D68}"/>
                  </a:ext>
                </a:extLst>
              </p:cNvPr>
              <p:cNvSpPr txBox="1"/>
              <p:nvPr/>
            </p:nvSpPr>
            <p:spPr>
              <a:xfrm>
                <a:off x="3264453" y="2778267"/>
                <a:ext cx="3329052" cy="324576"/>
              </a:xfrm>
              <a:prstGeom prst="rect">
                <a:avLst/>
              </a:prstGeom>
              <a:noFill/>
            </p:spPr>
            <p:txBody>
              <a:bodyPr wrap="none" rtlCol="0">
                <a:spAutoFit/>
              </a:bodyPr>
              <a:lstStyle/>
              <a:p>
                <a:pPr marL="0" marR="0" lvl="0" indent="0" algn="l" defTabSz="457200" rtl="0" eaLnBrk="1" fontAlgn="auto" latinLnBrk="0" hangingPunct="1">
                  <a:lnSpc>
                    <a:spcPct val="7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ctrlPr>
                        </m:sSubPr>
                        <m:e>
                          <m:d>
                            <m:dPr>
                              <m:begChr m:val="⟨"/>
                              <m:endChr m:val=""/>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ctrlPr>
                            </m:dPr>
                            <m:e>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𝛼</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𝑁</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+1|</m:t>
                              </m:r>
                            </m:e>
                          </m:d>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𝐻</m:t>
                          </m:r>
                        </m:e>
                        <m:sub>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𝐼</m:t>
                          </m:r>
                        </m:sub>
                      </m:sSub>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𝛼</m:t>
                      </m:r>
                      <m:r>
                        <a:rPr kumimoji="0" lang="en-US" sz="1800" b="0" i="1" u="none" strike="noStrike" kern="1200" cap="none" spc="0" normalizeH="0" baseline="0" noProof="0">
                          <a:ln>
                            <a:noFill/>
                          </a:ln>
                          <a:solidFill>
                            <a:srgbClr val="DADADA">
                              <a:lumMod val="10000"/>
                            </a:srgbClr>
                          </a:solidFill>
                          <a:effectLst/>
                          <a:uLnTx/>
                          <a:uFillTx/>
                          <a:latin typeface="Cambria Math" charset="0"/>
                          <a:ea typeface="Cambria Math" charset="0"/>
                          <a:cs typeface="Cambria Math" charset="0"/>
                        </a:rPr>
                        <m:t>,</m:t>
                      </m:r>
                      <m:d>
                        <m:dPr>
                          <m:begChr m:val=""/>
                          <m:endChr m:val="⟩"/>
                          <m:ctrlP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ctrlPr>
                        </m:dPr>
                        <m:e>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𝑁</m:t>
                          </m:r>
                        </m:e>
                      </m:d>
                      <m:r>
                        <a:rPr kumimoji="0" lang="en-US" sz="1800" b="0" i="1" u="none" strike="noStrike" kern="1200" cap="none" spc="0" normalizeH="0" baseline="0" noProof="0">
                          <a:ln>
                            <a:noFill/>
                          </a:ln>
                          <a:solidFill>
                            <a:srgbClr val="DADADA">
                              <a:lumMod val="10000"/>
                            </a:srgbClr>
                          </a:solidFill>
                          <a:effectLst/>
                          <a:uLnTx/>
                          <a:uFillTx/>
                          <a:latin typeface="Cambria Math" charset="0"/>
                          <a:ea typeface="Arial" charset="0"/>
                          <a:cs typeface="Arial" charset="0"/>
                        </a:rPr>
                        <m:t>=</m:t>
                      </m:r>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Arial" charset="0"/>
                          <a:cs typeface="Arial" charset="0"/>
                        </a:rPr>
                        <m:t>𝑔</m:t>
                      </m:r>
                      <m:r>
                        <a:rPr kumimoji="0" lang="en-US" sz="1800" b="0" i="1" u="none" strike="noStrike" kern="1200" cap="none" spc="0" normalizeH="0" baseline="0" noProof="0">
                          <a:ln>
                            <a:noFill/>
                          </a:ln>
                          <a:solidFill>
                            <a:srgbClr val="DADADA">
                              <a:lumMod val="10000"/>
                            </a:srgbClr>
                          </a:solidFill>
                          <a:effectLst/>
                          <a:uLnTx/>
                          <a:uFillTx/>
                          <a:latin typeface="Cambria Math" panose="02040503050406030204" pitchFamily="18" charset="0"/>
                          <a:ea typeface="Cambria Math" panose="02040503050406030204" pitchFamily="18" charset="0"/>
                          <a:cs typeface="Cambria Math" charset="0"/>
                        </a:rPr>
                        <m:t>𝛼</m:t>
                      </m:r>
                      <m:rad>
                        <m:radPr>
                          <m:degHide m:val="on"/>
                          <m:ctrlPr>
                            <a:rPr kumimoji="0" lang="el-GR" sz="1800" b="0" i="1" u="none" strike="noStrike" kern="1200" cap="none" spc="0" normalizeH="0" baseline="0" noProof="0" dirty="0">
                              <a:ln>
                                <a:noFill/>
                              </a:ln>
                              <a:solidFill>
                                <a:srgbClr val="DADADA">
                                  <a:lumMod val="10000"/>
                                </a:srgbClr>
                              </a:solidFill>
                              <a:effectLst/>
                              <a:uLnTx/>
                              <a:uFillTx/>
                              <a:latin typeface="Cambria Math" panose="02040503050406030204" pitchFamily="18" charset="0"/>
                              <a:ea typeface="Cambria Math" charset="0"/>
                              <a:cs typeface="Cambria Math" charset="0"/>
                            </a:rPr>
                          </m:ctrlPr>
                        </m:radPr>
                        <m:deg/>
                        <m:e>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𝑁</m:t>
                          </m:r>
                          <m:r>
                            <a:rPr kumimoji="0" lang="en-US" sz="1800" b="0" i="1" u="none" strike="noStrike" kern="1200" cap="none" spc="0" normalizeH="0" baseline="0" noProof="0" dirty="0">
                              <a:ln>
                                <a:noFill/>
                              </a:ln>
                              <a:solidFill>
                                <a:srgbClr val="DADADA">
                                  <a:lumMod val="10000"/>
                                </a:srgbClr>
                              </a:solidFill>
                              <a:effectLst/>
                              <a:uLnTx/>
                              <a:uFillTx/>
                              <a:latin typeface="Cambria Math" charset="0"/>
                              <a:ea typeface="Cambria Math" charset="0"/>
                              <a:cs typeface="Cambria Math" charset="0"/>
                            </a:rPr>
                            <m:t>+1</m:t>
                          </m:r>
                        </m:e>
                      </m:rad>
                    </m:oMath>
                  </m:oMathPara>
                </a14:m>
                <a:endParaRPr kumimoji="0" lang="en-US" sz="1800" b="0" i="0" u="none" strike="noStrike" kern="1200" cap="none" spc="0" normalizeH="0" baseline="0" noProof="0" dirty="0">
                  <a:ln>
                    <a:noFill/>
                  </a:ln>
                  <a:solidFill>
                    <a:srgbClr val="DADADA">
                      <a:lumMod val="10000"/>
                    </a:srgbClr>
                  </a:solidFill>
                  <a:effectLst/>
                  <a:uLnTx/>
                  <a:uFillTx/>
                  <a:latin typeface="Arial" charset="0"/>
                  <a:ea typeface="Arial" charset="0"/>
                  <a:cs typeface="Arial" charset="0"/>
                </a:endParaRPr>
              </a:p>
            </p:txBody>
          </p:sp>
        </mc:Choice>
        <mc:Fallback xmlns="">
          <p:sp>
            <p:nvSpPr>
              <p:cNvPr id="16" name="TextBox 15">
                <a:extLst>
                  <a:ext uri="{FF2B5EF4-FFF2-40B4-BE49-F238E27FC236}">
                    <a16:creationId xmlns:a16="http://schemas.microsoft.com/office/drawing/2014/main" id="{F113426F-7087-A94B-BA87-2F24C4A33D68}"/>
                  </a:ext>
                </a:extLst>
              </p:cNvPr>
              <p:cNvSpPr txBox="1">
                <a:spLocks noRot="1" noChangeAspect="1" noMove="1" noResize="1" noEditPoints="1" noAdjustHandles="1" noChangeArrowheads="1" noChangeShapeType="1" noTextEdit="1"/>
              </p:cNvSpPr>
              <p:nvPr/>
            </p:nvSpPr>
            <p:spPr>
              <a:xfrm>
                <a:off x="3264453" y="2778267"/>
                <a:ext cx="3329052" cy="324576"/>
              </a:xfrm>
              <a:prstGeom prst="rect">
                <a:avLst/>
              </a:prstGeom>
              <a:blipFill>
                <a:blip r:embed="rId6"/>
                <a:stretch>
                  <a:fillRect l="-8365" t="-133333" b="-185185"/>
                </a:stretch>
              </a:blipFill>
            </p:spPr>
            <p:txBody>
              <a:bodyPr/>
              <a:lstStyle/>
              <a:p>
                <a:r>
                  <a:rPr lang="en-US">
                    <a:noFill/>
                  </a:rPr>
                  <a:t> </a:t>
                </a:r>
              </a:p>
            </p:txBody>
          </p:sp>
        </mc:Fallback>
      </mc:AlternateContent>
    </p:spTree>
    <p:extLst>
      <p:ext uri="{BB962C8B-B14F-4D97-AF65-F5344CB8AC3E}">
        <p14:creationId xmlns:p14="http://schemas.microsoft.com/office/powerpoint/2010/main" val="8938901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7637C-448F-3544-B934-40226E0B0588}"/>
              </a:ext>
            </a:extLst>
          </p:cNvPr>
          <p:cNvSpPr>
            <a:spLocks noGrp="1"/>
          </p:cNvSpPr>
          <p:nvPr>
            <p:ph type="title"/>
          </p:nvPr>
        </p:nvSpPr>
        <p:spPr>
          <a:xfrm>
            <a:off x="254001" y="-252344"/>
            <a:ext cx="11937999" cy="685800"/>
          </a:xfrm>
        </p:spPr>
        <p:txBody>
          <a:bodyPr/>
          <a:lstStyle/>
          <a:p>
            <a:r>
              <a:rPr lang="en-US" sz="2000" dirty="0">
                <a:latin typeface="Arial" panose="020B0604020202020204" pitchFamily="34" charset="0"/>
                <a:cs typeface="Arial" panose="020B0604020202020204" pitchFamily="34" charset="0"/>
              </a:rPr>
              <a:t>For small amplitudes 𝜶, the transfer of quanta from DM to photons is enhanced by a factor (n+1)</a:t>
            </a:r>
          </a:p>
        </p:txBody>
      </p:sp>
      <p:sp>
        <p:nvSpPr>
          <p:cNvPr id="3" name="Footer Placeholder 2">
            <a:extLst>
              <a:ext uri="{FF2B5EF4-FFF2-40B4-BE49-F238E27FC236}">
                <a16:creationId xmlns:a16="http://schemas.microsoft.com/office/drawing/2014/main" id="{599EC08B-ED98-EF46-85E3-4108416CF440}"/>
              </a:ext>
            </a:extLst>
          </p:cNvPr>
          <p:cNvSpPr>
            <a:spLocks noGrp="1"/>
          </p:cNvSpPr>
          <p:nvPr>
            <p:ph type="ftr" sz="quarter" idx="11"/>
          </p:nvPr>
        </p:nvSpPr>
        <p:spPr>
          <a:xfrm>
            <a:off x="4383157" y="6366290"/>
            <a:ext cx="3810000" cy="365125"/>
          </a:xfrm>
        </p:spPr>
        <p:txBody>
          <a:bodyPr/>
          <a:lstStyle/>
          <a:p>
            <a:pPr marL="0" marR="0" lvl="0" indent="0" algn="ctr" defTabSz="457125" rtl="0" eaLnBrk="1" fontAlgn="auto" latinLnBrk="0" hangingPunct="1">
              <a:lnSpc>
                <a:spcPct val="100000"/>
              </a:lnSpc>
              <a:spcBef>
                <a:spcPts val="0"/>
              </a:spcBef>
              <a:spcAft>
                <a:spcPts val="0"/>
              </a:spcAft>
              <a:buClrTx/>
              <a:buSzTx/>
              <a:buFontTx/>
              <a:buNone/>
              <a:tabLst/>
              <a:defRPr/>
            </a:pPr>
            <a:r>
              <a:rPr kumimoji="0" lang="es-ES_tradnl" sz="1200" b="0" i="0" u="none" strike="noStrike" kern="1200" cap="none" spc="0" normalizeH="0" baseline="0" noProof="0">
                <a:ln>
                  <a:noFill/>
                </a:ln>
                <a:solidFill>
                  <a:prstClr val="black"/>
                </a:solidFill>
                <a:effectLst/>
                <a:uLnTx/>
                <a:uFillTx/>
                <a:latin typeface="Calibri" pitchFamily="-106" charset="0"/>
                <a:ea typeface="ＭＳ Ｐゴシック" pitchFamily="-106" charset="-128"/>
                <a:cs typeface="+mn-cs"/>
              </a:rPr>
              <a:t>Aaron S. Chou, London, 3/22/2024</a:t>
            </a:r>
            <a:endParaRPr kumimoji="0" lang="en-US" sz="1200" b="0" i="0" u="none" strike="noStrike" kern="1200" cap="none" spc="0" normalizeH="0" baseline="0" noProof="0" dirty="0">
              <a:ln>
                <a:noFill/>
              </a:ln>
              <a:solidFill>
                <a:prstClr val="black"/>
              </a:solidFill>
              <a:effectLst/>
              <a:uLnTx/>
              <a:uFillTx/>
              <a:latin typeface="Calibri" pitchFamily="-106" charset="0"/>
              <a:ea typeface="ＭＳ Ｐゴシック" pitchFamily="-106" charset="-128"/>
              <a:cs typeface="+mn-cs"/>
            </a:endParaRPr>
          </a:p>
        </p:txBody>
      </p:sp>
      <p:sp>
        <p:nvSpPr>
          <p:cNvPr id="4" name="Slide Number Placeholder 3">
            <a:extLst>
              <a:ext uri="{FF2B5EF4-FFF2-40B4-BE49-F238E27FC236}">
                <a16:creationId xmlns:a16="http://schemas.microsoft.com/office/drawing/2014/main" id="{4D5632F4-372B-D549-9138-8A12FA618CEC}"/>
              </a:ext>
            </a:extLst>
          </p:cNvPr>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200" rtl="0" eaLnBrk="1" latinLnBrk="0" hangingPunct="1">
              <a:defRPr sz="1200" kern="1200">
                <a:solidFill>
                  <a:srgbClr val="898989"/>
                </a:solidFill>
                <a:latin typeface="Calibri"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B8FC918-9776-9A4E-8537-62BB08031C7A}" type="slidenum">
              <a:rPr kumimoji="0" lang="en-US" sz="1200" b="0" i="0" u="none" strike="noStrike" kern="1200" cap="none" spc="0" normalizeH="0" baseline="0" noProof="0" smtClean="0">
                <a:ln>
                  <a:noFill/>
                </a:ln>
                <a:solidFill>
                  <a:srgbClr val="898989"/>
                </a:solidFill>
                <a:effectLst/>
                <a:uLnTx/>
                <a:uFillTx/>
                <a:latin typeface="Calibri"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srgbClr val="898989"/>
              </a:solidFill>
              <a:effectLst/>
              <a:uLnTx/>
              <a:uFillTx/>
              <a:latin typeface="Calibri" charset="0"/>
              <a:ea typeface="+mn-ea"/>
              <a:cs typeface="+mn-cs"/>
            </a:endParaRPr>
          </a:p>
        </p:txBody>
      </p:sp>
      <p:pic>
        <p:nvPicPr>
          <p:cNvPr id="6" name="Picture 5">
            <a:extLst>
              <a:ext uri="{FF2B5EF4-FFF2-40B4-BE49-F238E27FC236}">
                <a16:creationId xmlns:a16="http://schemas.microsoft.com/office/drawing/2014/main" id="{19EB0F74-9ED0-5542-B026-72A5083A2B30}"/>
              </a:ext>
            </a:extLst>
          </p:cNvPr>
          <p:cNvPicPr>
            <a:picLocks noChangeAspect="1"/>
          </p:cNvPicPr>
          <p:nvPr/>
        </p:nvPicPr>
        <p:blipFill>
          <a:blip r:embed="rId2"/>
          <a:stretch>
            <a:fillRect/>
          </a:stretch>
        </p:blipFill>
        <p:spPr>
          <a:xfrm>
            <a:off x="1524000" y="1423629"/>
            <a:ext cx="9144000" cy="4596893"/>
          </a:xfrm>
          <a:prstGeom prst="rect">
            <a:avLst/>
          </a:prstGeom>
        </p:spPr>
      </p:pic>
      <p:sp>
        <p:nvSpPr>
          <p:cNvPr id="7" name="TextBox 6">
            <a:extLst>
              <a:ext uri="{FF2B5EF4-FFF2-40B4-BE49-F238E27FC236}">
                <a16:creationId xmlns:a16="http://schemas.microsoft.com/office/drawing/2014/main" id="{DD0864BF-B1B7-5744-880D-0A9DC5F377FB}"/>
              </a:ext>
            </a:extLst>
          </p:cNvPr>
          <p:cNvSpPr txBox="1"/>
          <p:nvPr/>
        </p:nvSpPr>
        <p:spPr>
          <a:xfrm>
            <a:off x="3552093" y="903131"/>
            <a:ext cx="61427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N=0</a:t>
            </a:r>
          </a:p>
        </p:txBody>
      </p:sp>
      <p:sp>
        <p:nvSpPr>
          <p:cNvPr id="9" name="TextBox 8">
            <a:extLst>
              <a:ext uri="{FF2B5EF4-FFF2-40B4-BE49-F238E27FC236}">
                <a16:creationId xmlns:a16="http://schemas.microsoft.com/office/drawing/2014/main" id="{82782772-1C61-334C-A7E6-95BD2DA9482D}"/>
              </a:ext>
            </a:extLst>
          </p:cNvPr>
          <p:cNvSpPr txBox="1"/>
          <p:nvPr/>
        </p:nvSpPr>
        <p:spPr>
          <a:xfrm>
            <a:off x="8163933" y="905671"/>
            <a:ext cx="74251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N=10</a:t>
            </a:r>
          </a:p>
        </p:txBody>
      </p:sp>
      <p:sp>
        <p:nvSpPr>
          <p:cNvPr id="10" name="TextBox 9">
            <a:extLst>
              <a:ext uri="{FF2B5EF4-FFF2-40B4-BE49-F238E27FC236}">
                <a16:creationId xmlns:a16="http://schemas.microsoft.com/office/drawing/2014/main" id="{E0854AE2-BF1F-074B-BD52-BB8E6CBD135D}"/>
              </a:ext>
            </a:extLst>
          </p:cNvPr>
          <p:cNvSpPr txBox="1"/>
          <p:nvPr/>
        </p:nvSpPr>
        <p:spPr>
          <a:xfrm>
            <a:off x="3202953" y="3470869"/>
            <a:ext cx="146495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mn-ea"/>
                <a:cs typeface="+mn-cs"/>
              </a:rPr>
              <a:t>Displacement</a:t>
            </a:r>
          </a:p>
        </p:txBody>
      </p:sp>
      <p:sp>
        <p:nvSpPr>
          <p:cNvPr id="8" name="Left Brace 7">
            <a:extLst>
              <a:ext uri="{FF2B5EF4-FFF2-40B4-BE49-F238E27FC236}">
                <a16:creationId xmlns:a16="http://schemas.microsoft.com/office/drawing/2014/main" id="{1D051C4A-78B7-1C43-B3D4-42C415510627}"/>
              </a:ext>
            </a:extLst>
          </p:cNvPr>
          <p:cNvSpPr/>
          <p:nvPr/>
        </p:nvSpPr>
        <p:spPr>
          <a:xfrm rot="5400000">
            <a:off x="3784915" y="-283136"/>
            <a:ext cx="148624" cy="3198446"/>
          </a:xfrm>
          <a:prstGeom prst="leftBrace">
            <a:avLst>
              <a:gd name="adj1" fmla="val 8333"/>
              <a:gd name="adj2" fmla="val 50343"/>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Left Brace 10">
            <a:extLst>
              <a:ext uri="{FF2B5EF4-FFF2-40B4-BE49-F238E27FC236}">
                <a16:creationId xmlns:a16="http://schemas.microsoft.com/office/drawing/2014/main" id="{149935A8-49D7-484D-9B8E-E0CC22CCA1EB}"/>
              </a:ext>
            </a:extLst>
          </p:cNvPr>
          <p:cNvSpPr/>
          <p:nvPr/>
        </p:nvSpPr>
        <p:spPr>
          <a:xfrm rot="5400000">
            <a:off x="8471949" y="-290991"/>
            <a:ext cx="148624" cy="3198446"/>
          </a:xfrm>
          <a:prstGeom prst="leftBrace">
            <a:avLst>
              <a:gd name="adj1" fmla="val 8333"/>
              <a:gd name="adj2" fmla="val 50343"/>
            </a:avLst>
          </a:prstGeom>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8228229F-8020-5F43-B49E-91D17E199F7B}"/>
              </a:ext>
            </a:extLst>
          </p:cNvPr>
          <p:cNvSpPr txBox="1"/>
          <p:nvPr/>
        </p:nvSpPr>
        <p:spPr>
          <a:xfrm>
            <a:off x="7792013" y="3468803"/>
            <a:ext cx="146495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mn-ea"/>
                <a:cs typeface="+mn-cs"/>
              </a:rPr>
              <a:t>Displacement</a:t>
            </a:r>
          </a:p>
        </p:txBody>
      </p:sp>
      <p:sp>
        <p:nvSpPr>
          <p:cNvPr id="13" name="Down Arrow 12">
            <a:extLst>
              <a:ext uri="{FF2B5EF4-FFF2-40B4-BE49-F238E27FC236}">
                <a16:creationId xmlns:a16="http://schemas.microsoft.com/office/drawing/2014/main" id="{C2FDD040-3DA8-A24A-A1B1-3AFC4BE4488C}"/>
              </a:ext>
            </a:extLst>
          </p:cNvPr>
          <p:cNvSpPr/>
          <p:nvPr/>
        </p:nvSpPr>
        <p:spPr>
          <a:xfrm>
            <a:off x="3039424" y="3512347"/>
            <a:ext cx="171863" cy="3279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Down Arrow 13">
            <a:extLst>
              <a:ext uri="{FF2B5EF4-FFF2-40B4-BE49-F238E27FC236}">
                <a16:creationId xmlns:a16="http://schemas.microsoft.com/office/drawing/2014/main" id="{CCC2DBB5-02C9-F146-9A4C-6EEB099214A7}"/>
              </a:ext>
            </a:extLst>
          </p:cNvPr>
          <p:cNvSpPr/>
          <p:nvPr/>
        </p:nvSpPr>
        <p:spPr>
          <a:xfrm>
            <a:off x="7641922" y="3510159"/>
            <a:ext cx="171863" cy="3279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16" name="Straight Arrow Connector 15">
            <a:extLst>
              <a:ext uri="{FF2B5EF4-FFF2-40B4-BE49-F238E27FC236}">
                <a16:creationId xmlns:a16="http://schemas.microsoft.com/office/drawing/2014/main" id="{93F3789B-72A8-8641-B91D-A4B81883E9A8}"/>
              </a:ext>
            </a:extLst>
          </p:cNvPr>
          <p:cNvCxnSpPr/>
          <p:nvPr/>
        </p:nvCxnSpPr>
        <p:spPr>
          <a:xfrm>
            <a:off x="4386942" y="5093610"/>
            <a:ext cx="0" cy="365125"/>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848623A-A49B-A54E-911A-BAFD04C25008}"/>
              </a:ext>
            </a:extLst>
          </p:cNvPr>
          <p:cNvCxnSpPr/>
          <p:nvPr/>
        </p:nvCxnSpPr>
        <p:spPr>
          <a:xfrm>
            <a:off x="9862456" y="4911047"/>
            <a:ext cx="0" cy="365125"/>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435592F2-5160-1244-B3C9-C7C3705E1D72}"/>
              </a:ext>
            </a:extLst>
          </p:cNvPr>
          <p:cNvCxnSpPr/>
          <p:nvPr/>
        </p:nvCxnSpPr>
        <p:spPr>
          <a:xfrm>
            <a:off x="10145482" y="4911047"/>
            <a:ext cx="0" cy="365125"/>
          </a:xfrm>
          <a:prstGeom prst="straightConnector1">
            <a:avLst/>
          </a:prstGeom>
          <a:ln w="508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19D190F-02DE-3143-AC15-887EC5E4B6A3}"/>
              </a:ext>
            </a:extLst>
          </p:cNvPr>
          <p:cNvSpPr txBox="1"/>
          <p:nvPr/>
        </p:nvSpPr>
        <p:spPr>
          <a:xfrm>
            <a:off x="4311902" y="4398779"/>
            <a:ext cx="113385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Spontaneous emission signal</a:t>
            </a:r>
          </a:p>
        </p:txBody>
      </p:sp>
      <p:sp>
        <p:nvSpPr>
          <p:cNvPr id="21" name="TextBox 20">
            <a:extLst>
              <a:ext uri="{FF2B5EF4-FFF2-40B4-BE49-F238E27FC236}">
                <a16:creationId xmlns:a16="http://schemas.microsoft.com/office/drawing/2014/main" id="{8F65CF7D-BA45-5543-AA7E-C2E9765FB082}"/>
              </a:ext>
            </a:extLst>
          </p:cNvPr>
          <p:cNvSpPr txBox="1"/>
          <p:nvPr/>
        </p:nvSpPr>
        <p:spPr>
          <a:xfrm>
            <a:off x="8955022" y="4002539"/>
            <a:ext cx="940818" cy="830997"/>
          </a:xfrm>
          <a:prstGeom prst="rect">
            <a:avLst/>
          </a:prstGeom>
          <a:solidFill>
            <a:srgbClr val="FFFF00">
              <a:alpha val="69000"/>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Stimulated emission / absorption signals</a:t>
            </a:r>
          </a:p>
        </p:txBody>
      </p:sp>
      <p:sp>
        <p:nvSpPr>
          <p:cNvPr id="19" name="TextBox 18">
            <a:extLst>
              <a:ext uri="{FF2B5EF4-FFF2-40B4-BE49-F238E27FC236}">
                <a16:creationId xmlns:a16="http://schemas.microsoft.com/office/drawing/2014/main" id="{54A96202-101A-6547-A605-1FC7B194CCF9}"/>
              </a:ext>
            </a:extLst>
          </p:cNvPr>
          <p:cNvSpPr txBox="1"/>
          <p:nvPr/>
        </p:nvSpPr>
        <p:spPr>
          <a:xfrm>
            <a:off x="2204721" y="6262469"/>
            <a:ext cx="20319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a:ea typeface="+mn-ea"/>
                <a:cs typeface="+mn-cs"/>
              </a:rPr>
              <a:t>QuTiP simulation</a:t>
            </a:r>
          </a:p>
        </p:txBody>
      </p:sp>
      <mc:AlternateContent xmlns:mc="http://schemas.openxmlformats.org/markup-compatibility/2006">
        <mc:Choice xmlns:a14="http://schemas.microsoft.com/office/drawing/2010/main" Requires="a14">
          <p:sp>
            <p:nvSpPr>
              <p:cNvPr id="22" name="TextBox 21">
                <a:extLst>
                  <a:ext uri="{FF2B5EF4-FFF2-40B4-BE49-F238E27FC236}">
                    <a16:creationId xmlns:a16="http://schemas.microsoft.com/office/drawing/2014/main" id="{2EFA8476-68E0-0E88-B364-0503AD55D774}"/>
                  </a:ext>
                </a:extLst>
              </p:cNvPr>
              <p:cNvSpPr txBox="1"/>
              <p:nvPr/>
            </p:nvSpPr>
            <p:spPr>
              <a:xfrm>
                <a:off x="8778241" y="6207596"/>
                <a:ext cx="3056753" cy="425181"/>
              </a:xfrm>
              <a:prstGeom prst="rect">
                <a:avLst/>
              </a:prstGeom>
              <a:noFill/>
              <a:ln>
                <a:solidFill>
                  <a:srgbClr val="D70000"/>
                </a:solidFill>
              </a:ln>
            </p:spPr>
            <p:txBody>
              <a:bodyPr wrap="square">
                <a:spAutoFit/>
              </a:bodyPr>
              <a:lstStyle/>
              <a:p>
                <a:pPr marL="0" marR="0" lvl="0" indent="0" algn="just" defTabSz="685800" rtl="0" eaLnBrk="1" fontAlgn="auto" latinLnBrk="0" hangingPunct="1">
                  <a:lnSpc>
                    <a:spcPct val="100000"/>
                  </a:lnSpc>
                  <a:spcBef>
                    <a:spcPts val="0"/>
                  </a:spcBef>
                  <a:spcAft>
                    <a:spcPts val="0"/>
                  </a:spcAft>
                  <a:buClr>
                    <a:prstClr val="black"/>
                  </a:buClr>
                  <a:buSzTx/>
                  <a:buFontTx/>
                  <a:buNone/>
                  <a:tabLst/>
                  <a:defRPr/>
                </a:pPr>
                <a14:m>
                  <m:oMathPara xmlns:m="http://schemas.openxmlformats.org/officeDocument/2006/math">
                    <m:oMathParaPr>
                      <m:jc m:val="left"/>
                    </m:oMathParaPr>
                    <m:oMath xmlns:m="http://schemas.openxmlformats.org/officeDocument/2006/math">
                      <m:sSup>
                        <m:sSupPr>
                          <m:ctrlPr>
                            <a:rPr kumimoji="0" lang="en-US" sz="1600" b="1" i="1" u="none" strike="noStrike" kern="1200" cap="none" spc="0" normalizeH="0" baseline="0" noProof="0">
                              <a:ln>
                                <a:noFill/>
                              </a:ln>
                              <a:solidFill>
                                <a:prstClr val="black"/>
                              </a:solidFill>
                              <a:effectLst/>
                              <a:uLnTx/>
                              <a:uFillTx/>
                              <a:latin typeface="Cambria Math" panose="02040503050406030204" pitchFamily="18" charset="0"/>
                              <a:cs typeface="+mn-cs"/>
                            </a:rPr>
                          </m:ctrlPr>
                        </m:sSupPr>
                        <m:e>
                          <m:d>
                            <m:dPr>
                              <m:begChr m:val="|"/>
                              <m:endChr m:val="|"/>
                              <m:ctrlPr>
                                <a:rPr kumimoji="0" lang="en-US" sz="1600" b="1" i="1" u="none" strike="noStrike" kern="1200" cap="none" spc="0" normalizeH="0" baseline="0" noProof="0">
                                  <a:ln>
                                    <a:noFill/>
                                  </a:ln>
                                  <a:solidFill>
                                    <a:prstClr val="black"/>
                                  </a:solidFill>
                                  <a:effectLst/>
                                  <a:uLnTx/>
                                  <a:uFillTx/>
                                  <a:latin typeface="Cambria Math" panose="02040503050406030204" pitchFamily="18" charset="0"/>
                                  <a:cs typeface="+mn-cs"/>
                                </a:rPr>
                              </m:ctrlPr>
                            </m:dPr>
                            <m:e>
                              <m:d>
                                <m:dPr>
                                  <m:begChr m:val="⟨"/>
                                  <m:endChr m:val="⟩"/>
                                  <m:ctrlPr>
                                    <a:rPr kumimoji="0" lang="en-US" sz="1600" b="1" i="1" u="none" strike="noStrike" kern="1200" cap="none" spc="0" normalizeH="0" baseline="0" noProof="0">
                                      <a:ln>
                                        <a:noFill/>
                                      </a:ln>
                                      <a:solidFill>
                                        <a:prstClr val="black"/>
                                      </a:solidFill>
                                      <a:effectLst/>
                                      <a:uLnTx/>
                                      <a:uFillTx/>
                                      <a:latin typeface="Cambria Math" panose="02040503050406030204" pitchFamily="18" charset="0"/>
                                      <a:cs typeface="+mn-cs"/>
                                    </a:rPr>
                                  </m:ctrlPr>
                                </m:dPr>
                                <m:e>
                                  <m:r>
                                    <a:rPr kumimoji="0" lang="en-IN" sz="1600" b="1" i="1" u="none" strike="noStrike" kern="1200" cap="none" spc="0" normalizeH="0" baseline="0" noProof="0">
                                      <a:ln>
                                        <a:noFill/>
                                      </a:ln>
                                      <a:solidFill>
                                        <a:prstClr val="black"/>
                                      </a:solidFill>
                                      <a:effectLst/>
                                      <a:uLnTx/>
                                      <a:uFillTx/>
                                      <a:latin typeface="Cambria Math" panose="02040503050406030204" pitchFamily="18" charset="0"/>
                                      <a:cs typeface="+mn-cs"/>
                                    </a:rPr>
                                    <m:t>𝒏</m:t>
                                  </m:r>
                                  <m:r>
                                    <a:rPr kumimoji="0" lang="en-IN" sz="1600" b="1" i="1" u="none" strike="noStrike" kern="1200" cap="none" spc="0" normalizeH="0" baseline="0" noProof="0">
                                      <a:ln>
                                        <a:noFill/>
                                      </a:ln>
                                      <a:solidFill>
                                        <a:prstClr val="black"/>
                                      </a:solidFill>
                                      <a:effectLst/>
                                      <a:uLnTx/>
                                      <a:uFillTx/>
                                      <a:latin typeface="Cambria Math" panose="02040503050406030204" pitchFamily="18" charset="0"/>
                                      <a:cs typeface="+mn-cs"/>
                                    </a:rPr>
                                    <m:t>+</m:t>
                                  </m:r>
                                  <m:r>
                                    <a:rPr kumimoji="0" lang="en-IN" sz="1600" b="1" i="1" u="none" strike="noStrike" kern="1200" cap="none" spc="0" normalizeH="0" baseline="0" noProof="0">
                                      <a:ln>
                                        <a:noFill/>
                                      </a:ln>
                                      <a:solidFill>
                                        <a:prstClr val="black"/>
                                      </a:solidFill>
                                      <a:effectLst/>
                                      <a:uLnTx/>
                                      <a:uFillTx/>
                                      <a:latin typeface="Cambria Math" panose="02040503050406030204" pitchFamily="18" charset="0"/>
                                      <a:cs typeface="+mn-cs"/>
                                    </a:rPr>
                                    <m:t>𝟏</m:t>
                                  </m:r>
                                </m:e>
                                <m:e>
                                  <m:acc>
                                    <m:accPr>
                                      <m:chr m:val="̂"/>
                                      <m:ctrlPr>
                                        <a:rPr kumimoji="0" lang="en-US" sz="1600" b="1" i="1" u="none" strike="noStrike" kern="1200" cap="none" spc="0" normalizeH="0" baseline="0" noProof="0">
                                          <a:ln>
                                            <a:noFill/>
                                          </a:ln>
                                          <a:solidFill>
                                            <a:srgbClr val="FF0000"/>
                                          </a:solidFill>
                                          <a:effectLst/>
                                          <a:uLnTx/>
                                          <a:uFillTx/>
                                          <a:latin typeface="Cambria Math" panose="02040503050406030204" pitchFamily="18" charset="0"/>
                                          <a:cs typeface="+mn-cs"/>
                                        </a:rPr>
                                      </m:ctrlPr>
                                    </m:accPr>
                                    <m:e>
                                      <m:r>
                                        <a:rPr kumimoji="0" lang="en-IN" sz="1600" b="1" i="1" u="none" strike="noStrike" kern="1200" cap="none" spc="0" normalizeH="0" baseline="0" noProof="0">
                                          <a:ln>
                                            <a:noFill/>
                                          </a:ln>
                                          <a:solidFill>
                                            <a:srgbClr val="FF0000"/>
                                          </a:solidFill>
                                          <a:effectLst/>
                                          <a:uLnTx/>
                                          <a:uFillTx/>
                                          <a:latin typeface="Cambria Math" panose="02040503050406030204" pitchFamily="18" charset="0"/>
                                          <a:cs typeface="+mn-cs"/>
                                        </a:rPr>
                                        <m:t>𝑫</m:t>
                                      </m:r>
                                    </m:e>
                                  </m:acc>
                                  <m:d>
                                    <m:dPr>
                                      <m:ctrlPr>
                                        <a:rPr kumimoji="0" lang="en-IN" sz="1600" b="1" i="1" u="none" strike="noStrike" kern="1200" cap="none" spc="0" normalizeH="0" baseline="0" noProof="0">
                                          <a:ln>
                                            <a:noFill/>
                                          </a:ln>
                                          <a:solidFill>
                                            <a:srgbClr val="FF0000"/>
                                          </a:solidFill>
                                          <a:effectLst/>
                                          <a:uLnTx/>
                                          <a:uFillTx/>
                                          <a:latin typeface="Cambria Math" panose="02040503050406030204" pitchFamily="18" charset="0"/>
                                          <a:cs typeface="+mn-cs"/>
                                        </a:rPr>
                                      </m:ctrlPr>
                                    </m:dPr>
                                    <m:e>
                                      <m:r>
                                        <a:rPr kumimoji="0" lang="el-GR" sz="1600" b="1" i="1" u="none" strike="noStrike" kern="1200" cap="none" spc="0" normalizeH="0" baseline="0" noProof="0">
                                          <a:ln>
                                            <a:noFill/>
                                          </a:ln>
                                          <a:solidFill>
                                            <a:srgbClr val="FF0000"/>
                                          </a:solidFill>
                                          <a:effectLst/>
                                          <a:uLnTx/>
                                          <a:uFillTx/>
                                          <a:latin typeface="Cambria Math" panose="02040503050406030204" pitchFamily="18" charset="0"/>
                                          <a:cs typeface="+mn-cs"/>
                                        </a:rPr>
                                        <m:t>𝜶</m:t>
                                      </m:r>
                                    </m:e>
                                  </m:d>
                                </m:e>
                                <m:e>
                                  <m:r>
                                    <a:rPr kumimoji="0" lang="en-IN" sz="1600" b="1" i="1" u="none" strike="noStrike" kern="1200" cap="none" spc="0" normalizeH="0" baseline="0" noProof="0">
                                      <a:ln>
                                        <a:noFill/>
                                      </a:ln>
                                      <a:solidFill>
                                        <a:prstClr val="black"/>
                                      </a:solidFill>
                                      <a:effectLst/>
                                      <a:uLnTx/>
                                      <a:uFillTx/>
                                      <a:latin typeface="Cambria Math" panose="02040503050406030204" pitchFamily="18" charset="0"/>
                                      <a:cs typeface="+mn-cs"/>
                                    </a:rPr>
                                    <m:t>𝒏</m:t>
                                  </m:r>
                                </m:e>
                              </m:d>
                            </m:e>
                          </m:d>
                        </m:e>
                        <m:sup>
                          <m:r>
                            <a:rPr kumimoji="0" lang="en-IN" sz="1600" b="1" i="1" u="none" strike="noStrike" kern="1200" cap="none" spc="0" normalizeH="0" baseline="0" noProof="0">
                              <a:ln>
                                <a:noFill/>
                              </a:ln>
                              <a:solidFill>
                                <a:prstClr val="black"/>
                              </a:solidFill>
                              <a:effectLst/>
                              <a:uLnTx/>
                              <a:uFillTx/>
                              <a:latin typeface="Cambria Math" panose="02040503050406030204" pitchFamily="18" charset="0"/>
                              <a:cs typeface="+mn-cs"/>
                            </a:rPr>
                            <m:t>𝟐</m:t>
                          </m:r>
                        </m:sup>
                      </m:sSup>
                      <m: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sSup>
                        <m:sSupPr>
                          <m:ctrlP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𝜶</m:t>
                          </m:r>
                        </m:e>
                        <m:sup>
                          <m: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𝟐</m:t>
                          </m:r>
                        </m:sup>
                      </m:sSup>
                      <m: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𝒏</m:t>
                      </m:r>
                      <m: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𝟏</m:t>
                      </m:r>
                      <m:r>
                        <a:rPr kumimoji="0" lang="en-IN" sz="1600" b="1"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m:t>
                      </m:r>
                    </m:oMath>
                  </m:oMathPara>
                </a14:m>
                <a:endParaRPr kumimoji="0" lang="en-IN" sz="1600" b="1" i="0" u="none" strike="noStrike" kern="1200" cap="none" spc="0" normalizeH="0" baseline="0" noProof="0" dirty="0">
                  <a:ln>
                    <a:noFill/>
                  </a:ln>
                  <a:solidFill>
                    <a:prstClr val="black"/>
                  </a:solidFill>
                  <a:effectLst/>
                  <a:uLnTx/>
                  <a:uFillTx/>
                  <a:latin typeface="Swis721 Lt BT" panose="020B0403020202020204" pitchFamily="34" charset="0"/>
                  <a:cs typeface="+mn-cs"/>
                </a:endParaRPr>
              </a:p>
            </p:txBody>
          </p:sp>
        </mc:Choice>
        <mc:Fallback>
          <p:sp>
            <p:nvSpPr>
              <p:cNvPr id="22" name="TextBox 21">
                <a:extLst>
                  <a:ext uri="{FF2B5EF4-FFF2-40B4-BE49-F238E27FC236}">
                    <a16:creationId xmlns:a16="http://schemas.microsoft.com/office/drawing/2014/main" id="{2EFA8476-68E0-0E88-B364-0503AD55D774}"/>
                  </a:ext>
                </a:extLst>
              </p:cNvPr>
              <p:cNvSpPr txBox="1">
                <a:spLocks noRot="1" noChangeAspect="1" noMove="1" noResize="1" noEditPoints="1" noAdjustHandles="1" noChangeArrowheads="1" noChangeShapeType="1" noTextEdit="1"/>
              </p:cNvSpPr>
              <p:nvPr/>
            </p:nvSpPr>
            <p:spPr>
              <a:xfrm>
                <a:off x="8778241" y="6207596"/>
                <a:ext cx="3056753" cy="425181"/>
              </a:xfrm>
              <a:prstGeom prst="rect">
                <a:avLst/>
              </a:prstGeom>
              <a:blipFill>
                <a:blip r:embed="rId3"/>
                <a:stretch>
                  <a:fillRect b="-8571"/>
                </a:stretch>
              </a:blipFill>
              <a:ln>
                <a:solidFill>
                  <a:srgbClr val="D70000"/>
                </a:solidFill>
              </a:ln>
            </p:spPr>
            <p:txBody>
              <a:bodyPr/>
              <a:lstStyle/>
              <a:p>
                <a:r>
                  <a:rPr lang="en-US">
                    <a:noFill/>
                  </a:rPr>
                  <a:t> </a:t>
                </a:r>
              </a:p>
            </p:txBody>
          </p:sp>
        </mc:Fallback>
      </mc:AlternateContent>
      <p:pic>
        <p:nvPicPr>
          <p:cNvPr id="5" name="Picture 4">
            <a:extLst>
              <a:ext uri="{FF2B5EF4-FFF2-40B4-BE49-F238E27FC236}">
                <a16:creationId xmlns:a16="http://schemas.microsoft.com/office/drawing/2014/main" id="{1EB6F3C5-DDD5-B363-9CAD-F1556988A230}"/>
              </a:ext>
            </a:extLst>
          </p:cNvPr>
          <p:cNvPicPr>
            <a:picLocks noChangeAspect="1"/>
          </p:cNvPicPr>
          <p:nvPr/>
        </p:nvPicPr>
        <p:blipFill>
          <a:blip r:embed="rId4"/>
          <a:stretch>
            <a:fillRect/>
          </a:stretch>
        </p:blipFill>
        <p:spPr>
          <a:xfrm>
            <a:off x="2597426" y="464403"/>
            <a:ext cx="7772400" cy="442791"/>
          </a:xfrm>
          <a:prstGeom prst="rect">
            <a:avLst/>
          </a:prstGeom>
        </p:spPr>
      </p:pic>
    </p:spTree>
    <p:extLst>
      <p:ext uri="{BB962C8B-B14F-4D97-AF65-F5344CB8AC3E}">
        <p14:creationId xmlns:p14="http://schemas.microsoft.com/office/powerpoint/2010/main" val="3511770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661967"/>
          </a:xfrm>
        </p:spPr>
        <p:txBody>
          <a:bodyPr>
            <a:noAutofit/>
          </a:bodyPr>
          <a:lstStyle/>
          <a:p>
            <a:r>
              <a:rPr lang="en-US" sz="4000" dirty="0">
                <a:latin typeface="Arial" panose="020B0604020202020204" pitchFamily="34" charset="0"/>
                <a:cs typeface="Arial" panose="020B0604020202020204" pitchFamily="34" charset="0"/>
              </a:rPr>
              <a:t>Creating </a:t>
            </a:r>
            <a:r>
              <a:rPr lang="en-US" sz="4000" dirty="0" err="1">
                <a:latin typeface="Arial" panose="020B0604020202020204" pitchFamily="34" charset="0"/>
                <a:cs typeface="Arial" panose="020B0604020202020204" pitchFamily="34" charset="0"/>
              </a:rPr>
              <a:t>Fock</a:t>
            </a:r>
            <a:r>
              <a:rPr lang="en-US" sz="4000" dirty="0">
                <a:latin typeface="Arial" panose="020B0604020202020204" pitchFamily="34" charset="0"/>
                <a:cs typeface="Arial" panose="020B0604020202020204" pitchFamily="34" charset="0"/>
              </a:rPr>
              <a:t> states in a (non)linear system</a:t>
            </a:r>
            <a:endParaRPr lang="en-IN" sz="4000" dirty="0">
              <a:latin typeface="Arial" panose="020B0604020202020204" pitchFamily="34" charset="0"/>
              <a:cs typeface="Arial" panose="020B0604020202020204" pitchFamily="34"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r>
              <a:rPr lang="en-US">
                <a:latin typeface="+mj-lt"/>
              </a:rPr>
              <a:t>Aaron S. Chou, London, 3/22/2024</a:t>
            </a:r>
            <a:endParaRPr lang="en-IN">
              <a:latin typeface="+mj-lt"/>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E9F7661-9D26-4DC7-9C4E-65CEDD82E6C7}" type="slidenum">
              <a:rPr lang="en-IN" smtClean="0"/>
              <a:pPr/>
              <a:t>19</a:t>
            </a:fld>
            <a:endParaRPr lang="en-IN"/>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FA95B4B-8812-F386-8A32-4CF15B69881E}"/>
                  </a:ext>
                </a:extLst>
              </p:cNvPr>
              <p:cNvSpPr txBox="1"/>
              <p:nvPr/>
            </p:nvSpPr>
            <p:spPr>
              <a:xfrm>
                <a:off x="812717" y="1666830"/>
                <a:ext cx="4781121" cy="737189"/>
              </a:xfrm>
              <a:prstGeom prst="rect">
                <a:avLst/>
              </a:prstGeom>
              <a:noFill/>
            </p:spPr>
            <p:txBody>
              <a:bodyPr wrap="square">
                <a:spAutoFit/>
              </a:bodyPr>
              <a:lstStyle/>
              <a:p>
                <a14:m>
                  <m:oMath xmlns:m="http://schemas.openxmlformats.org/officeDocument/2006/math">
                    <m:acc>
                      <m:accPr>
                        <m:chr m:val="̂"/>
                        <m:ctrlPr>
                          <a:rPr lang="en-IN" sz="2800" i="1" smtClean="0">
                            <a:latin typeface="Cambria Math" panose="02040503050406030204" pitchFamily="18" charset="0"/>
                            <a:ea typeface="Cambria Math" panose="02040503050406030204" pitchFamily="18" charset="0"/>
                          </a:rPr>
                        </m:ctrlPr>
                      </m:accPr>
                      <m:e>
                        <m:r>
                          <a:rPr lang="en-IN" sz="2800" i="1">
                            <a:latin typeface="Cambria Math" panose="02040503050406030204" pitchFamily="18" charset="0"/>
                            <a:ea typeface="Cambria Math" panose="02040503050406030204" pitchFamily="18" charset="0"/>
                          </a:rPr>
                          <m:t>ℋ</m:t>
                        </m:r>
                      </m:e>
                    </m:acc>
                  </m:oMath>
                </a14:m>
                <a:r>
                  <a:rPr lang="en-IN" sz="2800" dirty="0">
                    <a:latin typeface="Swis721 Lt BT" panose="020B0403020202020204" pitchFamily="34" charset="0"/>
                    <a:ea typeface="Cambria Math" panose="02040503050406030204" pitchFamily="18" charset="0"/>
                  </a:rPr>
                  <a:t> = </a:t>
                </a:r>
                <a14:m>
                  <m:oMath xmlns:m="http://schemas.openxmlformats.org/officeDocument/2006/math">
                    <m:r>
                      <a:rPr lang="en-US" sz="2800" smtClean="0">
                        <a:solidFill>
                          <a:schemeClr val="tx1"/>
                        </a:solidFill>
                        <a:latin typeface="Cambria Math" panose="02040503050406030204" pitchFamily="18" charset="0"/>
                        <a:ea typeface="Cambria Math" panose="02040503050406030204" pitchFamily="18" charset="0"/>
                      </a:rPr>
                      <m:t> </m:t>
                    </m:r>
                    <m:sSup>
                      <m:sSupPr>
                        <m:ctrlPr>
                          <a:rPr lang="en-US" sz="2800" i="1">
                            <a:solidFill>
                              <a:schemeClr val="tx1"/>
                            </a:solidFill>
                            <a:latin typeface="Cambria Math" panose="02040503050406030204" pitchFamily="18" charset="0"/>
                            <a:ea typeface="Cambria Math" panose="02040503050406030204" pitchFamily="18" charset="0"/>
                          </a:rPr>
                        </m:ctrlPr>
                      </m:sSupPr>
                      <m:e>
                        <m:d>
                          <m:dPr>
                            <m:ctrlPr>
                              <a:rPr lang="en-US" sz="2800" i="1">
                                <a:solidFill>
                                  <a:schemeClr val="tx1"/>
                                </a:solidFill>
                                <a:latin typeface="Cambria Math" panose="02040503050406030204" pitchFamily="18" charset="0"/>
                                <a:ea typeface="Cambria Math" panose="02040503050406030204" pitchFamily="18" charset="0"/>
                              </a:rPr>
                            </m:ctrlPr>
                          </m:dPr>
                          <m:e>
                            <m:sSup>
                              <m:sSupPr>
                                <m:ctrlPr>
                                  <a:rPr lang="en-IN" sz="2800" i="1">
                                    <a:solidFill>
                                      <a:schemeClr val="tx1"/>
                                    </a:solidFill>
                                    <a:latin typeface="Cambria Math" panose="02040503050406030204" pitchFamily="18" charset="0"/>
                                    <a:ea typeface="Cambria Math" panose="02040503050406030204" pitchFamily="18" charset="0"/>
                                  </a:rPr>
                                </m:ctrlPr>
                              </m:sSupPr>
                              <m:e>
                                <m:r>
                                  <a:rPr lang="en-US" sz="2800" i="1">
                                    <a:solidFill>
                                      <a:schemeClr val="tx1"/>
                                    </a:solidFill>
                                    <a:latin typeface="Cambria Math" panose="02040503050406030204" pitchFamily="18" charset="0"/>
                                    <a:ea typeface="Cambria Math" panose="02040503050406030204" pitchFamily="18" charset="0"/>
                                  </a:rPr>
                                  <m:t>𝜔</m:t>
                                </m:r>
                                <m:r>
                                  <a:rPr lang="en-US" sz="2800" i="1" baseline="-25000">
                                    <a:solidFill>
                                      <a:schemeClr val="tx1"/>
                                    </a:solidFill>
                                    <a:latin typeface="Cambria Math" panose="02040503050406030204" pitchFamily="18" charset="0"/>
                                    <a:ea typeface="Cambria Math" panose="02040503050406030204" pitchFamily="18" charset="0"/>
                                  </a:rPr>
                                  <m:t>𝑐</m:t>
                                </m:r>
                              </m:e>
                              <m:sup>
                                <m:r>
                                  <a:rPr lang="en-US" sz="2800" i="1" baseline="-25000">
                                    <a:solidFill>
                                      <a:schemeClr val="tx1"/>
                                    </a:solidFill>
                                    <a:latin typeface="Cambria Math" panose="02040503050406030204" pitchFamily="18" charset="0"/>
                                    <a:ea typeface="Cambria Math" panose="02040503050406030204" pitchFamily="18" charset="0"/>
                                  </a:rPr>
                                  <m:t> </m:t>
                                </m:r>
                              </m:sup>
                            </m:sSup>
                            <m:r>
                              <a:rPr lang="en-US" sz="2800" b="0" i="1" smtClean="0">
                                <a:solidFill>
                                  <a:schemeClr val="tx1"/>
                                </a:solidFill>
                                <a:latin typeface="Cambria Math" panose="02040503050406030204" pitchFamily="18" charset="0"/>
                                <a:ea typeface="Cambria Math" panose="02040503050406030204" pitchFamily="18" charset="0"/>
                              </a:rPr>
                              <m:t>+</m:t>
                            </m:r>
                            <m:r>
                              <m:rPr>
                                <m:nor/>
                              </m:rPr>
                              <a:rPr lang="en-IN" sz="2800">
                                <a:solidFill>
                                  <a:schemeClr val="tx1"/>
                                </a:solidFill>
                                <a:latin typeface="Swis721 Lt BT" panose="020B0403020202020204" pitchFamily="34" charset="0"/>
                                <a:ea typeface="Cambria Math" panose="02040503050406030204" pitchFamily="18" charset="0"/>
                              </a:rPr>
                              <m:t> </m:t>
                            </m:r>
                            <m:r>
                              <a:rPr lang="en-IN" sz="2800" i="1" smtClean="0">
                                <a:solidFill>
                                  <a:srgbClr val="FF9D01"/>
                                </a:solidFill>
                                <a:latin typeface="Cambria Math" panose="02040503050406030204" pitchFamily="18" charset="0"/>
                                <a:ea typeface="Cambria Math" panose="02040503050406030204" pitchFamily="18" charset="0"/>
                              </a:rPr>
                              <m:t>𝜒</m:t>
                            </m:r>
                            <m:f>
                              <m:fPr>
                                <m:ctrlPr>
                                  <a:rPr lang="en-IN" sz="2800" i="1" smtClean="0">
                                    <a:solidFill>
                                      <a:schemeClr val="tx1"/>
                                    </a:solidFill>
                                    <a:latin typeface="Cambria Math" panose="02040503050406030204" pitchFamily="18" charset="0"/>
                                  </a:rPr>
                                </m:ctrlPr>
                              </m:fPr>
                              <m:num>
                                <m:sSub>
                                  <m:sSubPr>
                                    <m:ctrlPr>
                                      <a:rPr lang="en-IN" sz="2800" i="1">
                                        <a:solidFill>
                                          <a:schemeClr val="tx1"/>
                                        </a:solidFill>
                                        <a:latin typeface="Cambria Math" panose="02040503050406030204" pitchFamily="18" charset="0"/>
                                      </a:rPr>
                                    </m:ctrlPr>
                                  </m:sSubPr>
                                  <m:e>
                                    <m:r>
                                      <a:rPr lang="en-IN" sz="2800" i="1">
                                        <a:solidFill>
                                          <a:schemeClr val="tx1"/>
                                        </a:solidFill>
                                        <a:latin typeface="Cambria Math" panose="02040503050406030204" pitchFamily="18" charset="0"/>
                                      </a:rPr>
                                      <m:t>𝜎</m:t>
                                    </m:r>
                                  </m:e>
                                  <m:sub>
                                    <m:r>
                                      <a:rPr lang="en-IN" sz="2800" i="1">
                                        <a:solidFill>
                                          <a:schemeClr val="tx1"/>
                                        </a:solidFill>
                                        <a:latin typeface="Cambria Math" panose="02040503050406030204" pitchFamily="18" charset="0"/>
                                      </a:rPr>
                                      <m:t>𝑧</m:t>
                                    </m:r>
                                  </m:sub>
                                </m:sSub>
                              </m:num>
                              <m:den>
                                <m:r>
                                  <a:rPr lang="en-IN" sz="2800" i="1">
                                    <a:solidFill>
                                      <a:schemeClr val="tx1"/>
                                    </a:solidFill>
                                    <a:latin typeface="Cambria Math" panose="02040503050406030204" pitchFamily="18" charset="0"/>
                                  </a:rPr>
                                  <m:t>2</m:t>
                                </m:r>
                              </m:den>
                            </m:f>
                          </m:e>
                        </m:d>
                        <m:r>
                          <a:rPr lang="en-US" sz="2800" i="1">
                            <a:solidFill>
                              <a:schemeClr val="tx1"/>
                            </a:solidFill>
                            <a:latin typeface="Cambria Math" panose="02040503050406030204" pitchFamily="18" charset="0"/>
                            <a:ea typeface="Cambria Math" panose="02040503050406030204" pitchFamily="18" charset="0"/>
                          </a:rPr>
                          <m:t>𝑎</m:t>
                        </m:r>
                      </m:e>
                      <m:sup>
                        <m:r>
                          <a:rPr lang="en-US" sz="2800" i="1">
                            <a:solidFill>
                              <a:schemeClr val="tx1"/>
                            </a:solidFill>
                            <a:latin typeface="Cambria Math" panose="02040503050406030204" pitchFamily="18" charset="0"/>
                            <a:ea typeface="Cambria Math" panose="02040503050406030204" pitchFamily="18" charset="0"/>
                          </a:rPr>
                          <m:t>†</m:t>
                        </m:r>
                      </m:sup>
                    </m:sSup>
                    <m:r>
                      <a:rPr lang="en-US" sz="2800" i="1">
                        <a:latin typeface="Cambria Math" panose="02040503050406030204" pitchFamily="18" charset="0"/>
                        <a:ea typeface="Cambria Math" panose="02040503050406030204" pitchFamily="18" charset="0"/>
                      </a:rPr>
                      <m:t>𝑎</m:t>
                    </m:r>
                    <m:r>
                      <a:rPr lang="en-IN" sz="2800" i="1">
                        <a:latin typeface="Cambria Math" panose="02040503050406030204" pitchFamily="18" charset="0"/>
                        <a:ea typeface="Cambria Math" panose="02040503050406030204" pitchFamily="18" charset="0"/>
                      </a:rPr>
                      <m:t> </m:t>
                    </m:r>
                    <m:r>
                      <a:rPr lang="en-US" sz="2800">
                        <a:latin typeface="Cambria Math" panose="02040503050406030204" pitchFamily="18" charset="0"/>
                        <a:ea typeface="Cambria Math" panose="02040503050406030204" pitchFamily="18" charset="0"/>
                      </a:rPr>
                      <m:t>+</m:t>
                    </m:r>
                    <m:r>
                      <a:rPr lang="en-IN" sz="2800">
                        <a:latin typeface="Cambria Math" panose="02040503050406030204" pitchFamily="18" charset="0"/>
                        <a:ea typeface="Cambria Math" panose="02040503050406030204" pitchFamily="18" charset="0"/>
                      </a:rPr>
                      <m:t> </m:t>
                    </m:r>
                    <m:r>
                      <a:rPr lang="en-US" sz="2800" i="1">
                        <a:latin typeface="Cambria Math" panose="02040503050406030204" pitchFamily="18" charset="0"/>
                        <a:ea typeface="Cambria Math" panose="02040503050406030204" pitchFamily="18" charset="0"/>
                      </a:rPr>
                      <m:t>𝜔</m:t>
                    </m:r>
                    <m:r>
                      <a:rPr lang="en-US" sz="2800" i="1" baseline="-25000">
                        <a:latin typeface="Cambria Math" panose="02040503050406030204" pitchFamily="18" charset="0"/>
                        <a:ea typeface="Cambria Math" panose="02040503050406030204" pitchFamily="18" charset="0"/>
                      </a:rPr>
                      <m:t>𝑞</m:t>
                    </m:r>
                    <m:f>
                      <m:fPr>
                        <m:ctrlPr>
                          <a:rPr lang="en-IN" sz="2800" i="1">
                            <a:latin typeface="Cambria Math" panose="02040503050406030204" pitchFamily="18" charset="0"/>
                          </a:rPr>
                        </m:ctrlPr>
                      </m:fPr>
                      <m:num>
                        <m:sSub>
                          <m:sSubPr>
                            <m:ctrlPr>
                              <a:rPr lang="en-IN" sz="2800" i="1">
                                <a:latin typeface="Cambria Math" panose="02040503050406030204" pitchFamily="18" charset="0"/>
                              </a:rPr>
                            </m:ctrlPr>
                          </m:sSubPr>
                          <m:e>
                            <m:r>
                              <a:rPr lang="en-IN" sz="2800" i="1">
                                <a:latin typeface="Cambria Math" panose="02040503050406030204" pitchFamily="18" charset="0"/>
                              </a:rPr>
                              <m:t>𝜎</m:t>
                            </m:r>
                          </m:e>
                          <m:sub>
                            <m:r>
                              <a:rPr lang="en-IN" sz="2800" i="1">
                                <a:latin typeface="Cambria Math" panose="02040503050406030204" pitchFamily="18" charset="0"/>
                              </a:rPr>
                              <m:t>𝑧</m:t>
                            </m:r>
                          </m:sub>
                        </m:sSub>
                      </m:num>
                      <m:den>
                        <m:r>
                          <a:rPr lang="en-IN" sz="2800" i="1">
                            <a:latin typeface="Cambria Math" panose="02040503050406030204" pitchFamily="18" charset="0"/>
                          </a:rPr>
                          <m:t>2</m:t>
                        </m:r>
                      </m:den>
                    </m:f>
                  </m:oMath>
                </a14:m>
                <a:endParaRPr lang="en-IN" sz="2800" dirty="0">
                  <a:latin typeface="Swis721 Lt BT" panose="020B0403020202020204" pitchFamily="34" charset="0"/>
                  <a:ea typeface="Cambria Math" panose="02040503050406030204" pitchFamily="18" charset="0"/>
                </a:endParaRPr>
              </a:p>
            </p:txBody>
          </p:sp>
        </mc:Choice>
        <mc:Fallback xmlns="">
          <p:sp>
            <p:nvSpPr>
              <p:cNvPr id="3" name="TextBox 2">
                <a:extLst>
                  <a:ext uri="{FF2B5EF4-FFF2-40B4-BE49-F238E27FC236}">
                    <a16:creationId xmlns:a16="http://schemas.microsoft.com/office/drawing/2014/main" id="{0FA95B4B-8812-F386-8A32-4CF15B69881E}"/>
                  </a:ext>
                </a:extLst>
              </p:cNvPr>
              <p:cNvSpPr txBox="1">
                <a:spLocks noRot="1" noChangeAspect="1" noMove="1" noResize="1" noEditPoints="1" noAdjustHandles="1" noChangeArrowheads="1" noChangeShapeType="1" noTextEdit="1"/>
              </p:cNvSpPr>
              <p:nvPr/>
            </p:nvSpPr>
            <p:spPr>
              <a:xfrm>
                <a:off x="812717" y="1666830"/>
                <a:ext cx="4781121" cy="737189"/>
              </a:xfrm>
              <a:prstGeom prst="rect">
                <a:avLst/>
              </a:prstGeom>
              <a:blipFill>
                <a:blip r:embed="rId3"/>
                <a:stretch>
                  <a:fillRect l="-529" b="-6780"/>
                </a:stretch>
              </a:blipFill>
            </p:spPr>
            <p:txBody>
              <a:bodyPr/>
              <a:lstStyle/>
              <a:p>
                <a:r>
                  <a:rPr lang="en-US">
                    <a:noFill/>
                  </a:rPr>
                  <a:t> </a:t>
                </a:r>
              </a:p>
            </p:txBody>
          </p:sp>
        </mc:Fallback>
      </mc:AlternateContent>
      <p:pic>
        <p:nvPicPr>
          <p:cNvPr id="7" name="Picture 6" descr="Chart&#10;&#10;Description automatically generated">
            <a:extLst>
              <a:ext uri="{FF2B5EF4-FFF2-40B4-BE49-F238E27FC236}">
                <a16:creationId xmlns:a16="http://schemas.microsoft.com/office/drawing/2014/main" id="{CF2117FD-A4DB-F5A0-A687-638736589A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5647" y="3057089"/>
            <a:ext cx="3086100" cy="2996388"/>
          </a:xfrm>
          <a:prstGeom prst="rect">
            <a:avLst/>
          </a:prstGeom>
        </p:spPr>
      </p:pic>
      <p:pic>
        <p:nvPicPr>
          <p:cNvPr id="12" name="Picture 11">
            <a:extLst>
              <a:ext uri="{FF2B5EF4-FFF2-40B4-BE49-F238E27FC236}">
                <a16:creationId xmlns:a16="http://schemas.microsoft.com/office/drawing/2014/main" id="{3D5DCBCF-459B-5C68-745F-B7438B25EC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9457" y="1932482"/>
            <a:ext cx="6352542" cy="4386279"/>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786EBF2-B6FB-C3F9-CF44-83C79B1E7D0C}"/>
                  </a:ext>
                </a:extLst>
              </p:cNvPr>
              <p:cNvSpPr txBox="1"/>
              <p:nvPr/>
            </p:nvSpPr>
            <p:spPr>
              <a:xfrm>
                <a:off x="7639050" y="1563275"/>
                <a:ext cx="2486846" cy="369207"/>
              </a:xfrm>
              <a:prstGeom prst="rect">
                <a:avLst/>
              </a:prstGeom>
              <a:noFill/>
            </p:spPr>
            <p:txBody>
              <a:bodyPr wrap="square">
                <a:spAutoFit/>
              </a:bodyPr>
              <a:lstStyle/>
              <a:p>
                <a:pPr algn="ctr"/>
                <a14:m>
                  <m:oMath xmlns:m="http://schemas.openxmlformats.org/officeDocument/2006/math">
                    <m:d>
                      <m:dPr>
                        <m:begChr m:val=""/>
                        <m:endChr m:val="⟩"/>
                        <m:ctrlPr>
                          <a:rPr lang="en-US" i="1" smtClean="0">
                            <a:solidFill>
                              <a:schemeClr val="tx1"/>
                            </a:solidFill>
                            <a:latin typeface="Cambria Math" panose="02040503050406030204" pitchFamily="18" charset="0"/>
                          </a:rPr>
                        </m:ctrlPr>
                      </m:dPr>
                      <m:e>
                        <m:r>
                          <a:rPr lang="en-IN" b="0" i="1">
                            <a:solidFill>
                              <a:schemeClr val="tx1"/>
                            </a:solidFill>
                            <a:latin typeface="Cambria Math" panose="02040503050406030204" pitchFamily="18" charset="0"/>
                          </a:rPr>
                          <m:t>  |</m:t>
                        </m:r>
                        <m:r>
                          <a:rPr lang="en-US" b="0" i="1" smtClean="0">
                            <a:solidFill>
                              <a:schemeClr val="tx1"/>
                            </a:solidFill>
                            <a:latin typeface="Cambria Math" panose="02040503050406030204" pitchFamily="18" charset="0"/>
                          </a:rPr>
                          <m:t>𝑔</m:t>
                        </m:r>
                        <m:r>
                          <a:rPr lang="en-US" b="0" i="1" smtClean="0">
                            <a:solidFill>
                              <a:schemeClr val="tx1"/>
                            </a:solidFill>
                            <a:latin typeface="Cambria Math" panose="02040503050406030204" pitchFamily="18" charset="0"/>
                          </a:rPr>
                          <m:t>, 0</m:t>
                        </m:r>
                      </m:e>
                    </m:d>
                    <m:r>
                      <a:rPr lang="en-IN" b="0" i="1" smtClean="0">
                        <a:solidFill>
                          <a:schemeClr val="tx1"/>
                        </a:solidFill>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d>
                      <m:dPr>
                        <m:begChr m:val=""/>
                        <m:endChr m:val="⟩"/>
                        <m:ctrlPr>
                          <a:rPr lang="en-US" i="1">
                            <a:latin typeface="Cambria Math" panose="02040503050406030204" pitchFamily="18" charset="0"/>
                          </a:rPr>
                        </m:ctrlPr>
                      </m:dPr>
                      <m:e>
                        <m:r>
                          <a:rPr lang="en-IN" b="0" i="1">
                            <a:latin typeface="Cambria Math" panose="02040503050406030204" pitchFamily="18" charset="0"/>
                          </a:rPr>
                          <m:t>  |</m:t>
                        </m:r>
                        <m:r>
                          <a:rPr lang="en-US" b="0" i="1">
                            <a:latin typeface="Cambria Math" panose="02040503050406030204" pitchFamily="18" charset="0"/>
                          </a:rPr>
                          <m:t>𝑔</m:t>
                        </m:r>
                        <m:r>
                          <a:rPr lang="en-US" b="0" i="1">
                            <a:latin typeface="Cambria Math" panose="02040503050406030204" pitchFamily="18" charset="0"/>
                          </a:rPr>
                          <m:t>, 3</m:t>
                        </m:r>
                      </m:e>
                    </m:d>
                  </m:oMath>
                </a14:m>
                <a:endParaRPr lang="en-US" dirty="0"/>
              </a:p>
            </p:txBody>
          </p:sp>
        </mc:Choice>
        <mc:Fallback xmlns="">
          <p:sp>
            <p:nvSpPr>
              <p:cNvPr id="13" name="TextBox 12">
                <a:extLst>
                  <a:ext uri="{FF2B5EF4-FFF2-40B4-BE49-F238E27FC236}">
                    <a16:creationId xmlns:a16="http://schemas.microsoft.com/office/drawing/2014/main" id="{4786EBF2-B6FB-C3F9-CF44-83C79B1E7D0C}"/>
                  </a:ext>
                </a:extLst>
              </p:cNvPr>
              <p:cNvSpPr txBox="1">
                <a:spLocks noRot="1" noChangeAspect="1" noMove="1" noResize="1" noEditPoints="1" noAdjustHandles="1" noChangeArrowheads="1" noChangeShapeType="1" noTextEdit="1"/>
              </p:cNvSpPr>
              <p:nvPr/>
            </p:nvSpPr>
            <p:spPr>
              <a:xfrm>
                <a:off x="7639050" y="1563275"/>
                <a:ext cx="2486846" cy="369207"/>
              </a:xfrm>
              <a:prstGeom prst="rect">
                <a:avLst/>
              </a:prstGeom>
              <a:blipFill>
                <a:blip r:embed="rId6"/>
                <a:stretch>
                  <a:fillRect t="-106452" b="-161290"/>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EC3ABCE7-B841-2EB3-8CF2-D1FC6F7201D6}"/>
              </a:ext>
            </a:extLst>
          </p:cNvPr>
          <p:cNvSpPr txBox="1"/>
          <p:nvPr/>
        </p:nvSpPr>
        <p:spPr>
          <a:xfrm>
            <a:off x="2206551" y="854764"/>
            <a:ext cx="8097088" cy="646331"/>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“Optimal control” sequence of drives at both the qubit and cavity frequencies, </a:t>
            </a:r>
          </a:p>
          <a:p>
            <a:r>
              <a:rPr lang="en-US" dirty="0">
                <a:latin typeface="Arial" panose="020B0604020202020204" pitchFamily="34" charset="0"/>
                <a:cs typeface="Arial" panose="020B0604020202020204" pitchFamily="34" charset="0"/>
              </a:rPr>
              <a:t>determined by “gradient ascent pulse engineering”</a:t>
            </a:r>
          </a:p>
        </p:txBody>
      </p:sp>
      <p:sp>
        <p:nvSpPr>
          <p:cNvPr id="8" name="TextBox 7">
            <a:extLst>
              <a:ext uri="{FF2B5EF4-FFF2-40B4-BE49-F238E27FC236}">
                <a16:creationId xmlns:a16="http://schemas.microsoft.com/office/drawing/2014/main" id="{8BE66844-7900-7FD6-525F-8E72DD5B5D9F}"/>
              </a:ext>
            </a:extLst>
          </p:cNvPr>
          <p:cNvSpPr txBox="1"/>
          <p:nvPr/>
        </p:nvSpPr>
        <p:spPr>
          <a:xfrm>
            <a:off x="437322" y="6470374"/>
            <a:ext cx="2735942" cy="338554"/>
          </a:xfrm>
          <a:prstGeom prst="rect">
            <a:avLst/>
          </a:prstGeom>
          <a:noFill/>
        </p:spPr>
        <p:txBody>
          <a:bodyPr wrap="none" rtlCol="0">
            <a:spAutoFit/>
          </a:bodyPr>
          <a:lstStyle/>
          <a:p>
            <a:r>
              <a:rPr lang="en-US" sz="1600" dirty="0"/>
              <a:t>Slide/data from Ankur Agrawal</a:t>
            </a:r>
          </a:p>
        </p:txBody>
      </p:sp>
    </p:spTree>
    <p:extLst>
      <p:ext uri="{BB962C8B-B14F-4D97-AF65-F5344CB8AC3E}">
        <p14:creationId xmlns:p14="http://schemas.microsoft.com/office/powerpoint/2010/main" val="57414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9DBAE-960D-1A6F-68EE-20BA298555CB}"/>
              </a:ext>
            </a:extLst>
          </p:cNvPr>
          <p:cNvSpPr>
            <a:spLocks noGrp="1"/>
          </p:cNvSpPr>
          <p:nvPr>
            <p:ph type="title"/>
          </p:nvPr>
        </p:nvSpPr>
        <p:spPr>
          <a:xfrm>
            <a:off x="980434" y="106804"/>
            <a:ext cx="7104788" cy="685800"/>
          </a:xfrm>
        </p:spPr>
        <p:txBody>
          <a:bodyPr/>
          <a:lstStyle/>
          <a:p>
            <a:r>
              <a:rPr lang="en-US" sz="2800" dirty="0">
                <a:latin typeface="+mj-lt"/>
              </a:rPr>
              <a:t>Hmmm… quantum computing platforms look just like dark matter searches:</a:t>
            </a:r>
          </a:p>
        </p:txBody>
      </p:sp>
      <p:sp>
        <p:nvSpPr>
          <p:cNvPr id="4" name="Footer Placeholder 3">
            <a:extLst>
              <a:ext uri="{FF2B5EF4-FFF2-40B4-BE49-F238E27FC236}">
                <a16:creationId xmlns:a16="http://schemas.microsoft.com/office/drawing/2014/main" id="{22BA739C-A270-88F4-5334-A7C349FE55EF}"/>
              </a:ext>
            </a:extLst>
          </p:cNvPr>
          <p:cNvSpPr>
            <a:spLocks noGrp="1"/>
          </p:cNvSpPr>
          <p:nvPr>
            <p:ph type="ftr" sz="quarter" idx="11"/>
          </p:nvPr>
        </p:nvSpPr>
        <p:spPr>
          <a:xfrm>
            <a:off x="1223068" y="6504217"/>
            <a:ext cx="3096269" cy="353785"/>
          </a:xfrm>
        </p:spPr>
        <p:txBody>
          <a:bodyPr/>
          <a:lstStyle/>
          <a:p>
            <a:r>
              <a:rPr lang="es-ES_tradnl">
                <a:solidFill>
                  <a:srgbClr val="000000">
                    <a:tint val="75000"/>
                  </a:srgbClr>
                </a:solidFill>
              </a:rPr>
              <a:t>Aaron S. Chou, London, 3/22/2024</a:t>
            </a:r>
            <a:endParaRPr lang="en-US" dirty="0">
              <a:solidFill>
                <a:srgbClr val="000000">
                  <a:tint val="75000"/>
                </a:srgbClr>
              </a:solidFill>
            </a:endParaRPr>
          </a:p>
        </p:txBody>
      </p:sp>
      <p:sp>
        <p:nvSpPr>
          <p:cNvPr id="5" name="Slide Number Placeholder 4">
            <a:extLst>
              <a:ext uri="{FF2B5EF4-FFF2-40B4-BE49-F238E27FC236}">
                <a16:creationId xmlns:a16="http://schemas.microsoft.com/office/drawing/2014/main" id="{6AC619E3-BAB1-0FA4-F5D0-831609983CE1}"/>
              </a:ext>
            </a:extLst>
          </p:cNvPr>
          <p:cNvSpPr>
            <a:spLocks noGrp="1"/>
          </p:cNvSpPr>
          <p:nvPr>
            <p:ph type="sldNum" sz="quarter" idx="12"/>
          </p:nvPr>
        </p:nvSpPr>
        <p:spPr>
          <a:xfrm>
            <a:off x="348917" y="6485023"/>
            <a:ext cx="377732" cy="165815"/>
          </a:xfrm>
        </p:spPr>
        <p:txBody>
          <a:bodyPr/>
          <a:lstStyle/>
          <a:p>
            <a:fld id="{7A870316-1D41-584E-85E6-3B22E96A4CFD}" type="slidenum">
              <a:rPr lang="en-US" smtClean="0">
                <a:solidFill>
                  <a:srgbClr val="000000">
                    <a:tint val="75000"/>
                  </a:srgbClr>
                </a:solidFill>
              </a:rPr>
              <a:pPr/>
              <a:t>2</a:t>
            </a:fld>
            <a:endParaRPr lang="en-US" dirty="0">
              <a:solidFill>
                <a:srgbClr val="000000">
                  <a:tint val="75000"/>
                </a:srgbClr>
              </a:solidFill>
            </a:endParaRPr>
          </a:p>
        </p:txBody>
      </p:sp>
      <p:pic>
        <p:nvPicPr>
          <p:cNvPr id="6" name="Picture 5">
            <a:extLst>
              <a:ext uri="{FF2B5EF4-FFF2-40B4-BE49-F238E27FC236}">
                <a16:creationId xmlns:a16="http://schemas.microsoft.com/office/drawing/2014/main" id="{5E2CD69D-B050-73EC-5451-8B74A419D129}"/>
              </a:ext>
            </a:extLst>
          </p:cNvPr>
          <p:cNvPicPr>
            <a:picLocks noChangeAspect="1"/>
          </p:cNvPicPr>
          <p:nvPr/>
        </p:nvPicPr>
        <p:blipFill rotWithShape="1">
          <a:blip r:embed="rId2"/>
          <a:srcRect l="56125" t="19792"/>
          <a:stretch/>
        </p:blipFill>
        <p:spPr>
          <a:xfrm>
            <a:off x="3464538" y="957763"/>
            <a:ext cx="4115359" cy="2758555"/>
          </a:xfrm>
          <a:prstGeom prst="rect">
            <a:avLst/>
          </a:prstGeom>
        </p:spPr>
      </p:pic>
      <p:sp>
        <p:nvSpPr>
          <p:cNvPr id="7" name="TextBox 6">
            <a:extLst>
              <a:ext uri="{FF2B5EF4-FFF2-40B4-BE49-F238E27FC236}">
                <a16:creationId xmlns:a16="http://schemas.microsoft.com/office/drawing/2014/main" id="{B26EE1B8-314C-BA4B-579F-24CE15908FA3}"/>
              </a:ext>
            </a:extLst>
          </p:cNvPr>
          <p:cNvSpPr txBox="1"/>
          <p:nvPr/>
        </p:nvSpPr>
        <p:spPr>
          <a:xfrm>
            <a:off x="348917" y="3580503"/>
            <a:ext cx="8357689" cy="2678234"/>
          </a:xfrm>
          <a:prstGeom prst="rect">
            <a:avLst/>
          </a:prstGeom>
          <a:noFill/>
        </p:spPr>
        <p:txBody>
          <a:bodyPr wrap="square" rtlCol="0">
            <a:spAutoFit/>
          </a:bodyPr>
          <a:lstStyle/>
          <a:p>
            <a:r>
              <a:rPr lang="en-US" sz="1867" dirty="0">
                <a:latin typeface="Arial"/>
                <a:cs typeface="Arial"/>
              </a:rPr>
              <a:t>Sensitive single-quantum devices are operated in a cryostat and/or vacuum system and well-shielded from external disturbances (heat, light, sound) in order to maximize their coherence time.</a:t>
            </a:r>
          </a:p>
          <a:p>
            <a:endParaRPr lang="en-US" sz="1867" dirty="0">
              <a:latin typeface="Arial"/>
              <a:cs typeface="Arial"/>
            </a:endParaRPr>
          </a:p>
          <a:p>
            <a:r>
              <a:rPr lang="en-US" sz="1867" dirty="0">
                <a:latin typeface="Arial"/>
                <a:cs typeface="Arial"/>
              </a:rPr>
              <a:t>Impossible to shield from the dark matter – the DM interacts so weakly that it flies right through the walls.</a:t>
            </a:r>
          </a:p>
          <a:p>
            <a:endParaRPr lang="en-US" sz="1867" b="1" dirty="0">
              <a:latin typeface="Arial"/>
              <a:cs typeface="Arial"/>
            </a:endParaRPr>
          </a:p>
          <a:p>
            <a:r>
              <a:rPr lang="en-US" sz="1867" b="1" dirty="0">
                <a:latin typeface="Arial"/>
                <a:cs typeface="Arial"/>
              </a:rPr>
              <a:t>If your quantum computer crashes, it could be due to dark matter!</a:t>
            </a:r>
          </a:p>
          <a:p>
            <a:r>
              <a:rPr lang="en-US" sz="1867" b="1" dirty="0">
                <a:latin typeface="Arial"/>
                <a:cs typeface="Arial"/>
              </a:rPr>
              <a:t>… but as consolation, you’ll get a Nobel prize anyway for the discovery.</a:t>
            </a:r>
          </a:p>
        </p:txBody>
      </p:sp>
      <p:sp>
        <p:nvSpPr>
          <p:cNvPr id="3" name="TextBox 2">
            <a:extLst>
              <a:ext uri="{FF2B5EF4-FFF2-40B4-BE49-F238E27FC236}">
                <a16:creationId xmlns:a16="http://schemas.microsoft.com/office/drawing/2014/main" id="{D856FCCD-6E94-C002-B41A-95FECD63AFBB}"/>
              </a:ext>
            </a:extLst>
          </p:cNvPr>
          <p:cNvSpPr txBox="1"/>
          <p:nvPr/>
        </p:nvSpPr>
        <p:spPr>
          <a:xfrm>
            <a:off x="419292" y="1374591"/>
            <a:ext cx="3327405" cy="1938992"/>
          </a:xfrm>
          <a:prstGeom prst="rect">
            <a:avLst/>
          </a:prstGeom>
          <a:noFill/>
        </p:spPr>
        <p:txBody>
          <a:bodyPr wrap="square" rtlCol="0">
            <a:spAutoFit/>
          </a:bodyPr>
          <a:lstStyle/>
          <a:p>
            <a:br>
              <a:rPr lang="en-US" sz="2400" dirty="0">
                <a:latin typeface="Arial"/>
                <a:cs typeface="Arial"/>
              </a:rPr>
            </a:br>
            <a:r>
              <a:rPr lang="en-US" sz="2400" dirty="0">
                <a:latin typeface="Arial"/>
                <a:cs typeface="Arial"/>
              </a:rPr>
              <a:t>DOE-OHEP Basic Research Needs white paper, 2018</a:t>
            </a:r>
          </a:p>
          <a:p>
            <a:r>
              <a:rPr lang="en-US" sz="2400" dirty="0">
                <a:latin typeface="Arial"/>
                <a:cs typeface="Arial"/>
              </a:rPr>
              <a:t>(R. </a:t>
            </a:r>
            <a:r>
              <a:rPr lang="en-US" sz="2400" dirty="0" err="1">
                <a:latin typeface="Arial"/>
                <a:cs typeface="Arial"/>
              </a:rPr>
              <a:t>Harnik</a:t>
            </a:r>
            <a:r>
              <a:rPr lang="en-US" sz="2400" dirty="0">
                <a:latin typeface="Arial"/>
                <a:cs typeface="Arial"/>
              </a:rPr>
              <a:t> cartoon)</a:t>
            </a:r>
            <a:endParaRPr lang="en-US" dirty="0">
              <a:latin typeface="Arial"/>
              <a:cs typeface="Arial"/>
            </a:endParaRPr>
          </a:p>
        </p:txBody>
      </p:sp>
      <p:pic>
        <p:nvPicPr>
          <p:cNvPr id="8" name="Picture 7">
            <a:extLst>
              <a:ext uri="{FF2B5EF4-FFF2-40B4-BE49-F238E27FC236}">
                <a16:creationId xmlns:a16="http://schemas.microsoft.com/office/drawing/2014/main" id="{2FAF4D06-7366-FECE-A056-4B9F868384EF}"/>
              </a:ext>
            </a:extLst>
          </p:cNvPr>
          <p:cNvPicPr>
            <a:picLocks noChangeAspect="1"/>
          </p:cNvPicPr>
          <p:nvPr/>
        </p:nvPicPr>
        <p:blipFill>
          <a:blip r:embed="rId3"/>
          <a:stretch>
            <a:fillRect/>
          </a:stretch>
        </p:blipFill>
        <p:spPr>
          <a:xfrm>
            <a:off x="8706606" y="282056"/>
            <a:ext cx="3214239" cy="4285651"/>
          </a:xfrm>
          <a:prstGeom prst="rect">
            <a:avLst/>
          </a:prstGeom>
        </p:spPr>
      </p:pic>
    </p:spTree>
    <p:extLst>
      <p:ext uri="{BB962C8B-B14F-4D97-AF65-F5344CB8AC3E}">
        <p14:creationId xmlns:p14="http://schemas.microsoft.com/office/powerpoint/2010/main" val="27673781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364957" y="27060"/>
            <a:ext cx="11827042" cy="777456"/>
          </a:xfrm>
        </p:spPr>
        <p:txBody>
          <a:bodyPr>
            <a:noAutofit/>
          </a:bodyPr>
          <a:lstStyle/>
          <a:p>
            <a:r>
              <a:rPr lang="en-US" sz="4000" dirty="0">
                <a:latin typeface="Helvetica" pitchFamily="2" charset="0"/>
              </a:rPr>
              <a:t>Verifying the state preparation</a:t>
            </a:r>
            <a:endParaRPr lang="en-IN" sz="4000" dirty="0">
              <a:latin typeface="Helvetica" pitchFamily="2"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London, 3/22/2024</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lang="en-IN" smtClean="0"/>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IN"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72905251-AECB-A723-329D-8B86CAF7380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35390" y="1021232"/>
            <a:ext cx="5118410" cy="5118410"/>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D0001C3-340E-B2D4-8B78-E6502684AC78}"/>
                  </a:ext>
                </a:extLst>
              </p:cNvPr>
              <p:cNvSpPr txBox="1"/>
              <p:nvPr/>
            </p:nvSpPr>
            <p:spPr>
              <a:xfrm>
                <a:off x="1002466" y="2311366"/>
                <a:ext cx="4910755" cy="730136"/>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sz="4400"/>
                </a:pPr>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Method 1: Qubit spectroscopy with a number resolved </a:t>
                </a:r>
                <a14:m>
                  <m:oMath xmlns:m="http://schemas.openxmlformats.org/officeDocument/2006/math">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𝜋</m:t>
                    </m:r>
                    <m:r>
                      <a:rPr kumimoji="0" lang="en-US" sz="24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 </m:t>
                    </m:r>
                  </m:oMath>
                </a14:m>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pulse</a:t>
                </a:r>
              </a:p>
            </p:txBody>
          </p:sp>
        </mc:Choice>
        <mc:Fallback xmlns="">
          <p:sp>
            <p:nvSpPr>
              <p:cNvPr id="4" name="TextBox 3">
                <a:extLst>
                  <a:ext uri="{FF2B5EF4-FFF2-40B4-BE49-F238E27FC236}">
                    <a16:creationId xmlns:a16="http://schemas.microsoft.com/office/drawing/2014/main" id="{ED0001C3-340E-B2D4-8B78-E6502684AC78}"/>
                  </a:ext>
                </a:extLst>
              </p:cNvPr>
              <p:cNvSpPr txBox="1">
                <a:spLocks noRot="1" noChangeAspect="1" noMove="1" noResize="1" noEditPoints="1" noAdjustHandles="1" noChangeArrowheads="1" noChangeShapeType="1" noTextEdit="1"/>
              </p:cNvSpPr>
              <p:nvPr/>
            </p:nvSpPr>
            <p:spPr>
              <a:xfrm>
                <a:off x="1002466" y="2311366"/>
                <a:ext cx="4910755" cy="730136"/>
              </a:xfrm>
              <a:prstGeom prst="rect">
                <a:avLst/>
              </a:prstGeom>
              <a:blipFill>
                <a:blip r:embed="rId4"/>
                <a:stretch>
                  <a:fillRect l="-1031" t="-1695" r="-1031" b="-13559"/>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76B1B1EC-E325-5468-DBAF-E44FBC80B413}"/>
              </a:ext>
            </a:extLst>
          </p:cNvPr>
          <p:cNvSpPr txBox="1"/>
          <p:nvPr/>
        </p:nvSpPr>
        <p:spPr>
          <a:xfrm>
            <a:off x="1002465" y="3537231"/>
            <a:ext cx="4910755" cy="646331"/>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sz="4400"/>
            </a:pPr>
            <a:r>
              <a:rPr kumimoji="0" lang="en-US" sz="1800" b="0" i="0" u="none" strike="noStrike" kern="1200" cap="none" spc="0" normalizeH="0" baseline="0" noProof="0">
                <a:ln>
                  <a:noFill/>
                </a:ln>
                <a:solidFill>
                  <a:prstClr val="black"/>
                </a:solidFill>
                <a:effectLst/>
                <a:uLnTx/>
                <a:uFillTx/>
                <a:latin typeface="Helvetica Light" panose="020B0403020202020204" pitchFamily="34" charset="0"/>
                <a:ea typeface="+mn-ea"/>
                <a:cs typeface="+mn-cs"/>
              </a:rPr>
              <a:t>Method 2: Wigner tomography to reconstruct the density matrix</a:t>
            </a:r>
          </a:p>
        </p:txBody>
      </p:sp>
      <p:sp>
        <p:nvSpPr>
          <p:cNvPr id="3" name="Rectangle 2">
            <a:extLst>
              <a:ext uri="{FF2B5EF4-FFF2-40B4-BE49-F238E27FC236}">
                <a16:creationId xmlns:a16="http://schemas.microsoft.com/office/drawing/2014/main" id="{B1E1E0EF-60C0-111B-2EFB-039EC710D72A}"/>
              </a:ext>
            </a:extLst>
          </p:cNvPr>
          <p:cNvSpPr/>
          <p:nvPr/>
        </p:nvSpPr>
        <p:spPr>
          <a:xfrm>
            <a:off x="1002465" y="2311366"/>
            <a:ext cx="4980324" cy="73013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915DBCE1-6D7B-2ACE-8216-474B0A4C4564}"/>
              </a:ext>
            </a:extLst>
          </p:cNvPr>
          <p:cNvSpPr txBox="1"/>
          <p:nvPr/>
        </p:nvSpPr>
        <p:spPr>
          <a:xfrm>
            <a:off x="7106479" y="1152940"/>
            <a:ext cx="258538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Sweep pi pulse frequency</a:t>
            </a:r>
          </a:p>
        </p:txBody>
      </p:sp>
      <p:sp>
        <p:nvSpPr>
          <p:cNvPr id="9" name="TextBox 8">
            <a:extLst>
              <a:ext uri="{FF2B5EF4-FFF2-40B4-BE49-F238E27FC236}">
                <a16:creationId xmlns:a16="http://schemas.microsoft.com/office/drawing/2014/main" id="{F663ED7A-0D86-58A3-9606-B116986D70AA}"/>
              </a:ext>
            </a:extLst>
          </p:cNvPr>
          <p:cNvSpPr txBox="1"/>
          <p:nvPr/>
        </p:nvSpPr>
        <p:spPr>
          <a:xfrm>
            <a:off x="437322" y="6470374"/>
            <a:ext cx="2735942"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Slide/data from Ankur Agrawal</a:t>
            </a:r>
          </a:p>
        </p:txBody>
      </p:sp>
    </p:spTree>
    <p:extLst>
      <p:ext uri="{BB962C8B-B14F-4D97-AF65-F5344CB8AC3E}">
        <p14:creationId xmlns:p14="http://schemas.microsoft.com/office/powerpoint/2010/main" val="1686732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BA007-DFA2-4885-7E19-2E71CD4A2A91}"/>
              </a:ext>
            </a:extLst>
          </p:cNvPr>
          <p:cNvSpPr>
            <a:spLocks noGrp="1"/>
          </p:cNvSpPr>
          <p:nvPr>
            <p:ph type="title"/>
          </p:nvPr>
        </p:nvSpPr>
        <p:spPr>
          <a:xfrm>
            <a:off x="131996" y="-107993"/>
            <a:ext cx="12087496" cy="790525"/>
          </a:xfrm>
        </p:spPr>
        <p:txBody>
          <a:bodyPr>
            <a:noAutofit/>
          </a:bodyPr>
          <a:lstStyle/>
          <a:p>
            <a:r>
              <a:rPr lang="en-US" sz="2800" dirty="0">
                <a:latin typeface="Arial" panose="020B0604020202020204" pitchFamily="34" charset="0"/>
                <a:cs typeface="Arial" panose="020B0604020202020204" pitchFamily="34" charset="0"/>
              </a:rPr>
              <a:t>At fixed drive strength, stimulated emission creates a larger response</a:t>
            </a:r>
            <a:endParaRPr lang="en-IN" sz="2800" dirty="0">
              <a:latin typeface="Arial" panose="020B0604020202020204" pitchFamily="34" charset="0"/>
              <a:cs typeface="Arial" panose="020B0604020202020204" pitchFamily="34" charset="0"/>
            </a:endParaRPr>
          </a:p>
        </p:txBody>
      </p:sp>
      <p:sp>
        <p:nvSpPr>
          <p:cNvPr id="27" name="Footer Placeholder 26">
            <a:extLst>
              <a:ext uri="{FF2B5EF4-FFF2-40B4-BE49-F238E27FC236}">
                <a16:creationId xmlns:a16="http://schemas.microsoft.com/office/drawing/2014/main" id="{C586A56A-B695-4EC6-8785-053BFBA97C85}"/>
              </a:ext>
            </a:extLst>
          </p:cNvPr>
          <p:cNvSpPr>
            <a:spLocks noGrp="1"/>
          </p:cNvSpPr>
          <p:nvPr>
            <p:ph type="ftr" sz="quarter" idx="11"/>
          </p:nvPr>
        </p:nvSpPr>
        <p:spPr>
          <a:xfrm>
            <a:off x="4552950" y="6401991"/>
            <a:ext cx="3086100" cy="273844"/>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rPr>
              <a:t>Aaron S. Chou, London, 3/22/2024</a:t>
            </a:r>
            <a:endParaRPr kumimoji="0" lang="en-IN" sz="1200" b="0" i="0" u="none" strike="noStrike" kern="1200" cap="none" spc="0" normalizeH="0" baseline="0" noProof="0">
              <a:ln>
                <a:noFill/>
              </a:ln>
              <a:solidFill>
                <a:prstClr val="black">
                  <a:tint val="75000"/>
                </a:prstClr>
              </a:solidFill>
              <a:effectLst/>
              <a:uLnTx/>
              <a:uFillTx/>
              <a:latin typeface="Calibri Light" panose="020F0302020204030204"/>
              <a:ea typeface="+mn-ea"/>
              <a:cs typeface="+mn-cs"/>
            </a:endParaRPr>
          </a:p>
        </p:txBody>
      </p:sp>
      <p:sp>
        <p:nvSpPr>
          <p:cNvPr id="5" name="Slide Number Placeholder 4">
            <a:extLst>
              <a:ext uri="{FF2B5EF4-FFF2-40B4-BE49-F238E27FC236}">
                <a16:creationId xmlns:a16="http://schemas.microsoft.com/office/drawing/2014/main" id="{6B33589C-F482-4E7B-B2F7-DFF949ED8F27}"/>
              </a:ext>
            </a:extLst>
          </p:cNvPr>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E9F7661-9D26-4DC7-9C4E-65CEDD82E6C7}" type="slidenum">
              <a:rPr lang="en-IN" smtClean="0"/>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IN"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802F55E9-B9A4-A54C-CCB4-77AF92BEB22B}"/>
              </a:ext>
            </a:extLst>
          </p:cNvPr>
          <p:cNvCxnSpPr>
            <a:cxnSpLocks/>
          </p:cNvCxnSpPr>
          <p:nvPr/>
        </p:nvCxnSpPr>
        <p:spPr>
          <a:xfrm>
            <a:off x="0" y="804523"/>
            <a:ext cx="11827042" cy="0"/>
          </a:xfrm>
          <a:prstGeom prst="line">
            <a:avLst/>
          </a:prstGeom>
          <a:ln w="38100">
            <a:gradFill flip="none" rotWithShape="1">
              <a:gsLst>
                <a:gs pos="100000">
                  <a:srgbClr val="F09252"/>
                </a:gs>
                <a:gs pos="70000">
                  <a:schemeClr val="accent2">
                    <a:lumMod val="94000"/>
                  </a:schemeClr>
                </a:gs>
                <a:gs pos="3000">
                  <a:schemeClr val="accent2">
                    <a:lumMod val="60000"/>
                    <a:lumOff val="40000"/>
                  </a:schemeClr>
                </a:gs>
              </a:gsLst>
              <a:lin ang="10200000" scaled="0"/>
              <a:tileRect/>
            </a:gradFill>
          </a:ln>
        </p:spPr>
        <p:style>
          <a:lnRef idx="1">
            <a:schemeClr val="accent1"/>
          </a:lnRef>
          <a:fillRef idx="0">
            <a:schemeClr val="accent1"/>
          </a:fillRef>
          <a:effectRef idx="0">
            <a:schemeClr val="accent1"/>
          </a:effectRef>
          <a:fontRef idx="minor">
            <a:schemeClr val="tx1"/>
          </a:fontRef>
        </p:style>
      </p:cxnSp>
      <p:pic>
        <p:nvPicPr>
          <p:cNvPr id="4" name="Picture 3" descr="A picture containing scatter chart&#10;&#10;Description automatically generated">
            <a:extLst>
              <a:ext uri="{FF2B5EF4-FFF2-40B4-BE49-F238E27FC236}">
                <a16:creationId xmlns:a16="http://schemas.microsoft.com/office/drawing/2014/main" id="{727C8B4E-5076-4DC8-03C3-F39D24A468A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478" y="1298389"/>
            <a:ext cx="7068374" cy="4755088"/>
          </a:xfrm>
          <a:prstGeom prst="rect">
            <a:avLst/>
          </a:prstGeom>
        </p:spPr>
      </p:pic>
      <p:pic>
        <p:nvPicPr>
          <p:cNvPr id="8" name="Picture 7" descr="A screenshot of a computer&#10;&#10;Description automatically generated with medium confidence">
            <a:extLst>
              <a:ext uri="{FF2B5EF4-FFF2-40B4-BE49-F238E27FC236}">
                <a16:creationId xmlns:a16="http://schemas.microsoft.com/office/drawing/2014/main" id="{30CCC950-5074-6970-7E77-95CFDFA423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478" y="1298389"/>
            <a:ext cx="7068374" cy="4755088"/>
          </a:xfrm>
          <a:prstGeom prst="rect">
            <a:avLst/>
          </a:prstGeom>
        </p:spPr>
      </p:pic>
      <p:pic>
        <p:nvPicPr>
          <p:cNvPr id="10" name="Picture 9" descr="A screenshot of a computer&#10;&#10;Description automatically generated with medium confidence">
            <a:extLst>
              <a:ext uri="{FF2B5EF4-FFF2-40B4-BE49-F238E27FC236}">
                <a16:creationId xmlns:a16="http://schemas.microsoft.com/office/drawing/2014/main" id="{B1DF6A4B-15F2-EAD4-2C0E-08EA09D2AC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478" y="1298389"/>
            <a:ext cx="7068374" cy="4755088"/>
          </a:xfrm>
          <a:prstGeom prst="rect">
            <a:avLst/>
          </a:prstGeom>
        </p:spPr>
      </p:pic>
      <p:pic>
        <p:nvPicPr>
          <p:cNvPr id="17" name="Picture 16">
            <a:extLst>
              <a:ext uri="{FF2B5EF4-FFF2-40B4-BE49-F238E27FC236}">
                <a16:creationId xmlns:a16="http://schemas.microsoft.com/office/drawing/2014/main" id="{EDB69073-BE73-8310-B163-F97E2D955C57}"/>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90478" y="1298389"/>
            <a:ext cx="7068374" cy="4755087"/>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E7EA456-5F8B-31F8-A83B-0F034C2BB888}"/>
                  </a:ext>
                </a:extLst>
              </p:cNvPr>
              <p:cNvSpPr txBox="1"/>
              <p:nvPr/>
            </p:nvSpPr>
            <p:spPr>
              <a:xfrm>
                <a:off x="8422220" y="3029076"/>
                <a:ext cx="3514315" cy="1297343"/>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IN"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This is the first demonstration so far showing signal enhancement with </a:t>
                </a:r>
                <a14:m>
                  <m:oMath xmlns:m="http://schemas.openxmlformats.org/officeDocument/2006/math">
                    <m:d>
                      <m:dPr>
                        <m:begChr m:val=""/>
                        <m:endChr m:val="⟩"/>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en-IN"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m:rPr>
                            <m:sty m:val="p"/>
                          </m:rPr>
                          <a:rPr kumimoji="0" lang="en-IN"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n</m:t>
                        </m:r>
                      </m:e>
                    </m:d>
                  </m:oMath>
                </a14:m>
                <a:r>
                  <a:rPr kumimoji="0" lang="en-US"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 </a:t>
                </a:r>
                <a14:m>
                  <m:oMath xmlns:m="http://schemas.openxmlformats.org/officeDocument/2006/math">
                    <m:d>
                      <m:dPr>
                        <m:begChr m:val=""/>
                        <m:endChr m:val="⟩"/>
                        <m:ctrlPr>
                          <a:rPr kumimoji="0" lang="en-US"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dPr>
                      <m:e>
                        <m:r>
                          <a:rPr kumimoji="0" lang="en-IN"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|4</m:t>
                        </m:r>
                      </m:e>
                    </m:d>
                    <m:r>
                      <a:rPr kumimoji="0" lang="en-IN"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oMath>
                </a14:m>
                <a:r>
                  <a:rPr kumimoji="0" lang="en-IN" sz="1800" b="0" i="0" u="none" strike="noStrike" kern="1200" cap="none" spc="0" normalizeH="0" baseline="0" noProof="0" dirty="0" err="1">
                    <a:ln>
                      <a:noFill/>
                    </a:ln>
                    <a:solidFill>
                      <a:prstClr val="black"/>
                    </a:solidFill>
                    <a:effectLst/>
                    <a:uLnTx/>
                    <a:uFillTx/>
                    <a:latin typeface="Helvetica Light" panose="020B0403020202020204" pitchFamily="34" charset="0"/>
                    <a:ea typeface="+mn-ea"/>
                    <a:cs typeface="+mn-cs"/>
                  </a:rPr>
                  <a:t>Fock</a:t>
                </a:r>
                <a:r>
                  <a:rPr kumimoji="0" lang="en-IN" sz="1800" b="0" i="0" u="none" strike="noStrike" kern="1200" cap="none" spc="0" normalizeH="0" baseline="0" noProof="0" dirty="0">
                    <a:ln>
                      <a:noFill/>
                    </a:ln>
                    <a:solidFill>
                      <a:prstClr val="black"/>
                    </a:solidFill>
                    <a:effectLst/>
                    <a:uLnTx/>
                    <a:uFillTx/>
                    <a:latin typeface="Helvetica Light" panose="020B0403020202020204" pitchFamily="34" charset="0"/>
                    <a:ea typeface="+mn-ea"/>
                    <a:cs typeface="+mn-cs"/>
                  </a:rPr>
                  <a:t> state</a:t>
                </a:r>
              </a:p>
            </p:txBody>
          </p:sp>
        </mc:Choice>
        <mc:Fallback xmlns="">
          <p:sp>
            <p:nvSpPr>
              <p:cNvPr id="18" name="TextBox 17">
                <a:extLst>
                  <a:ext uri="{FF2B5EF4-FFF2-40B4-BE49-F238E27FC236}">
                    <a16:creationId xmlns:a16="http://schemas.microsoft.com/office/drawing/2014/main" id="{2E7EA456-5F8B-31F8-A83B-0F034C2BB888}"/>
                  </a:ext>
                </a:extLst>
              </p:cNvPr>
              <p:cNvSpPr txBox="1">
                <a:spLocks noRot="1" noChangeAspect="1" noMove="1" noResize="1" noEditPoints="1" noAdjustHandles="1" noChangeArrowheads="1" noChangeShapeType="1" noTextEdit="1"/>
              </p:cNvSpPr>
              <p:nvPr/>
            </p:nvSpPr>
            <p:spPr>
              <a:xfrm>
                <a:off x="8422220" y="3029076"/>
                <a:ext cx="3514315" cy="1297343"/>
              </a:xfrm>
              <a:prstGeom prst="rect">
                <a:avLst/>
              </a:prstGeom>
              <a:blipFill>
                <a:blip r:embed="rId7"/>
                <a:stretch>
                  <a:fillRect l="-1444" r="-2888" b="-47573"/>
                </a:stretch>
              </a:blipFill>
            </p:spPr>
            <p:txBody>
              <a:bodyPr/>
              <a:lstStyle/>
              <a:p>
                <a:r>
                  <a:rPr lang="en-US">
                    <a:noFill/>
                  </a:rPr>
                  <a:t> </a:t>
                </a:r>
              </a:p>
            </p:txBody>
          </p:sp>
        </mc:Fallback>
      </mc:AlternateContent>
      <p:grpSp>
        <p:nvGrpSpPr>
          <p:cNvPr id="12" name="Group 11">
            <a:extLst>
              <a:ext uri="{FF2B5EF4-FFF2-40B4-BE49-F238E27FC236}">
                <a16:creationId xmlns:a16="http://schemas.microsoft.com/office/drawing/2014/main" id="{6F044C68-D5E5-E25A-97C3-D4FC4927F31F}"/>
              </a:ext>
            </a:extLst>
          </p:cNvPr>
          <p:cNvGrpSpPr/>
          <p:nvPr/>
        </p:nvGrpSpPr>
        <p:grpSpPr>
          <a:xfrm>
            <a:off x="8778848" y="1482477"/>
            <a:ext cx="2801062" cy="1113064"/>
            <a:chOff x="8778848" y="1482477"/>
            <a:chExt cx="2801062" cy="1113064"/>
          </a:xfrm>
        </p:grpSpPr>
        <mc:AlternateContent xmlns:mc="http://schemas.openxmlformats.org/markup-compatibility/2006" xmlns:a14="http://schemas.microsoft.com/office/drawing/2010/main">
          <mc:Choice Requires="a14">
            <p:sp>
              <p:nvSpPr>
                <p:cNvPr id="3" name="Oval 2">
                  <a:extLst>
                    <a:ext uri="{FF2B5EF4-FFF2-40B4-BE49-F238E27FC236}">
                      <a16:creationId xmlns:a16="http://schemas.microsoft.com/office/drawing/2014/main" id="{7B9DF019-6C55-71A1-21AA-F302B19522AF}"/>
                    </a:ext>
                  </a:extLst>
                </p:cNvPr>
                <p:cNvSpPr/>
                <p:nvPr/>
              </p:nvSpPr>
              <p:spPr>
                <a:xfrm>
                  <a:off x="8778848" y="1482477"/>
                  <a:ext cx="1090776" cy="1090776"/>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d>
                          <m:dPr>
                            <m:begChr m:val=""/>
                            <m:endChr m:val="⟩"/>
                            <m:ctrlPr>
                              <a:rPr kumimoji="0" lang="en-US"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IN"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IN" sz="14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IN" sz="14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𝒏</m:t>
                            </m:r>
                          </m:e>
                        </m:d>
                      </m:oMath>
                    </m:oMathPara>
                  </a14:m>
                  <a:endParaRPr kumimoji="0" lang="en-US" sz="1400" b="1"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3" name="Oval 2">
                  <a:extLst>
                    <a:ext uri="{FF2B5EF4-FFF2-40B4-BE49-F238E27FC236}">
                      <a16:creationId xmlns:a16="http://schemas.microsoft.com/office/drawing/2014/main" id="{7B9DF019-6C55-71A1-21AA-F302B19522AF}"/>
                    </a:ext>
                  </a:extLst>
                </p:cNvPr>
                <p:cNvSpPr>
                  <a:spLocks noRot="1" noChangeAspect="1" noMove="1" noResize="1" noEditPoints="1" noAdjustHandles="1" noChangeArrowheads="1" noChangeShapeType="1" noTextEdit="1"/>
                </p:cNvSpPr>
                <p:nvPr/>
              </p:nvSpPr>
              <p:spPr>
                <a:xfrm>
                  <a:off x="8778848" y="1482477"/>
                  <a:ext cx="1090776" cy="1090776"/>
                </a:xfrm>
                <a:prstGeom prst="ellipse">
                  <a:avLst/>
                </a:prstGeom>
                <a:blipFill>
                  <a:blip r:embed="rId8"/>
                  <a:stretch>
                    <a:fillRect b="-12644"/>
                  </a:stretch>
                </a:blipFill>
                <a:ln>
                  <a:noFill/>
                </a:ln>
              </p:spPr>
              <p:txBody>
                <a:bodyPr/>
                <a:lstStyle/>
                <a:p>
                  <a:r>
                    <a:rPr lang="en-US">
                      <a:noFill/>
                    </a:rPr>
                    <a:t> </a:t>
                  </a:r>
                </a:p>
              </p:txBody>
            </p:sp>
          </mc:Fallback>
        </mc:AlternateContent>
        <p:sp>
          <p:nvSpPr>
            <p:cNvPr id="7" name="Freeform 49">
              <a:extLst>
                <a:ext uri="{FF2B5EF4-FFF2-40B4-BE49-F238E27FC236}">
                  <a16:creationId xmlns:a16="http://schemas.microsoft.com/office/drawing/2014/main" id="{53B58817-B1CB-8E7F-C5DB-62B543AF86AF}"/>
                </a:ext>
              </a:extLst>
            </p:cNvPr>
            <p:cNvSpPr/>
            <p:nvPr/>
          </p:nvSpPr>
          <p:spPr>
            <a:xfrm rot="10800000" flipH="1" flipV="1">
              <a:off x="9869626" y="2007857"/>
              <a:ext cx="619508" cy="84591"/>
            </a:xfrm>
            <a:custGeom>
              <a:avLst/>
              <a:gdLst>
                <a:gd name="connsiteX0" fmla="*/ 0 w 528643"/>
                <a:gd name="connsiteY0" fmla="*/ 67538 h 121514"/>
                <a:gd name="connsiteX1" fmla="*/ 31750 w 528643"/>
                <a:gd name="connsiteY1" fmla="*/ 4038 h 121514"/>
                <a:gd name="connsiteX2" fmla="*/ 85725 w 528643"/>
                <a:gd name="connsiteY2" fmla="*/ 118338 h 121514"/>
                <a:gd name="connsiteX3" fmla="*/ 174625 w 528643"/>
                <a:gd name="connsiteY3" fmla="*/ 4038 h 121514"/>
                <a:gd name="connsiteX4" fmla="*/ 247650 w 528643"/>
                <a:gd name="connsiteY4" fmla="*/ 121513 h 121514"/>
                <a:gd name="connsiteX5" fmla="*/ 320675 w 528643"/>
                <a:gd name="connsiteY5" fmla="*/ 863 h 121514"/>
                <a:gd name="connsiteX6" fmla="*/ 371475 w 528643"/>
                <a:gd name="connsiteY6" fmla="*/ 121513 h 121514"/>
                <a:gd name="connsiteX7" fmla="*/ 438150 w 528643"/>
                <a:gd name="connsiteY7" fmla="*/ 863 h 121514"/>
                <a:gd name="connsiteX8" fmla="*/ 520700 w 528643"/>
                <a:gd name="connsiteY8" fmla="*/ 67538 h 121514"/>
                <a:gd name="connsiteX9" fmla="*/ 520700 w 528643"/>
                <a:gd name="connsiteY9" fmla="*/ 70713 h 121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643" h="121514">
                  <a:moveTo>
                    <a:pt x="0" y="67538"/>
                  </a:moveTo>
                  <a:cubicBezTo>
                    <a:pt x="8731" y="31554"/>
                    <a:pt x="17462" y="-4429"/>
                    <a:pt x="31750" y="4038"/>
                  </a:cubicBezTo>
                  <a:cubicBezTo>
                    <a:pt x="46038" y="12505"/>
                    <a:pt x="61913" y="118338"/>
                    <a:pt x="85725" y="118338"/>
                  </a:cubicBezTo>
                  <a:cubicBezTo>
                    <a:pt x="109537" y="118338"/>
                    <a:pt x="147638" y="3509"/>
                    <a:pt x="174625" y="4038"/>
                  </a:cubicBezTo>
                  <a:cubicBezTo>
                    <a:pt x="201612" y="4567"/>
                    <a:pt x="223308" y="122042"/>
                    <a:pt x="247650" y="121513"/>
                  </a:cubicBezTo>
                  <a:cubicBezTo>
                    <a:pt x="271992" y="120984"/>
                    <a:pt x="300038" y="863"/>
                    <a:pt x="320675" y="863"/>
                  </a:cubicBezTo>
                  <a:cubicBezTo>
                    <a:pt x="341312" y="863"/>
                    <a:pt x="351896" y="121513"/>
                    <a:pt x="371475" y="121513"/>
                  </a:cubicBezTo>
                  <a:cubicBezTo>
                    <a:pt x="391054" y="121513"/>
                    <a:pt x="413279" y="9859"/>
                    <a:pt x="438150" y="863"/>
                  </a:cubicBezTo>
                  <a:cubicBezTo>
                    <a:pt x="463021" y="-8133"/>
                    <a:pt x="506942" y="55896"/>
                    <a:pt x="520700" y="67538"/>
                  </a:cubicBezTo>
                  <a:cubicBezTo>
                    <a:pt x="534458" y="79180"/>
                    <a:pt x="527579" y="74946"/>
                    <a:pt x="520700" y="70713"/>
                  </a:cubicBezTo>
                </a:path>
              </a:pathLst>
            </a:custGeom>
            <a:noFill/>
            <a:ln w="19050">
              <a:solidFill>
                <a:srgbClr val="D70000"/>
              </a:solidFill>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Swis721 Lt BT" panose="020B0403020202020204" pitchFamily="34" charset="0"/>
                <a:ea typeface="+mn-ea"/>
                <a:cs typeface="+mn-cs"/>
              </a:endParaRPr>
            </a:p>
          </p:txBody>
        </p:sp>
        <mc:AlternateContent xmlns:mc="http://schemas.openxmlformats.org/markup-compatibility/2006" xmlns:a14="http://schemas.microsoft.com/office/drawing/2010/main">
          <mc:Choice Requires="a14">
            <p:sp>
              <p:nvSpPr>
                <p:cNvPr id="9" name="Oval 8">
                  <a:extLst>
                    <a:ext uri="{FF2B5EF4-FFF2-40B4-BE49-F238E27FC236}">
                      <a16:creationId xmlns:a16="http://schemas.microsoft.com/office/drawing/2014/main" id="{23DCD840-8852-C412-8360-D2EE155AD44C}"/>
                    </a:ext>
                  </a:extLst>
                </p:cNvPr>
                <p:cNvSpPr/>
                <p:nvPr/>
              </p:nvSpPr>
              <p:spPr>
                <a:xfrm>
                  <a:off x="10489134" y="1504765"/>
                  <a:ext cx="1090776" cy="1090776"/>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d>
                          <m:dPr>
                            <m:begChr m:val=""/>
                            <m:endChr m:val="⟩"/>
                            <m:ctrlPr>
                              <a:rPr kumimoji="0" lang="en-US"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IN" sz="14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r>
                              <a:rPr kumimoji="0" lang="en-IN" sz="1400" b="1" i="1" u="none" strike="noStrike" kern="1200" cap="none" spc="0" normalizeH="0" baseline="0" noProof="0">
                                <a:ln>
                                  <a:noFill/>
                                </a:ln>
                                <a:solidFill>
                                  <a:prstClr val="black"/>
                                </a:solidFill>
                                <a:effectLst/>
                                <a:uLnTx/>
                                <a:uFillTx/>
                                <a:latin typeface="Cambria Math" panose="02040503050406030204" pitchFamily="18" charset="0"/>
                                <a:ea typeface="+mn-ea"/>
                                <a:cs typeface="+mn-cs"/>
                              </a:rPr>
                              <m:t>𝒏</m:t>
                            </m:r>
                            <m:r>
                              <a:rPr kumimoji="0" lang="en-IN"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IN" sz="14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𝟏</m:t>
                            </m:r>
                          </m:e>
                        </m:d>
                      </m:oMath>
                    </m:oMathPara>
                  </a14:m>
                  <a:endParaRPr kumimoji="0" lang="en-US" sz="1800" b="1"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9" name="Oval 8">
                  <a:extLst>
                    <a:ext uri="{FF2B5EF4-FFF2-40B4-BE49-F238E27FC236}">
                      <a16:creationId xmlns:a16="http://schemas.microsoft.com/office/drawing/2014/main" id="{23DCD840-8852-C412-8360-D2EE155AD44C}"/>
                    </a:ext>
                  </a:extLst>
                </p:cNvPr>
                <p:cNvSpPr>
                  <a:spLocks noRot="1" noChangeAspect="1" noMove="1" noResize="1" noEditPoints="1" noAdjustHandles="1" noChangeArrowheads="1" noChangeShapeType="1" noTextEdit="1"/>
                </p:cNvSpPr>
                <p:nvPr/>
              </p:nvSpPr>
              <p:spPr>
                <a:xfrm>
                  <a:off x="10489134" y="1504765"/>
                  <a:ext cx="1090776" cy="1090776"/>
                </a:xfrm>
                <a:prstGeom prst="ellipse">
                  <a:avLst/>
                </a:prstGeom>
                <a:blipFill>
                  <a:blip r:embed="rId9"/>
                  <a:stretch>
                    <a:fillRect b="-11494"/>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D7D2E58-4241-1E1B-2F0B-D60833C07A4C}"/>
                    </a:ext>
                  </a:extLst>
                </p:cNvPr>
                <p:cNvSpPr txBox="1"/>
                <p:nvPr/>
              </p:nvSpPr>
              <p:spPr>
                <a:xfrm>
                  <a:off x="9955311" y="1523941"/>
                  <a:ext cx="448135" cy="299313"/>
                </a:xfrm>
                <a:prstGeom prst="rect">
                  <a:avLst/>
                </a:prstGeom>
                <a:noFill/>
              </p:spPr>
              <p:txBody>
                <a:bodyPr wrap="non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en-IN"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𝑛</m:t>
                            </m:r>
                          </m:e>
                          <m:sub>
                            <m:r>
                              <a:rPr kumimoji="0" lang="en-IN"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𝑖𝑛𝑗</m:t>
                            </m:r>
                          </m:sub>
                        </m:sSub>
                      </m:oMath>
                    </m:oMathPara>
                  </a14:m>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mc:Choice>
          <mc:Fallback xmlns="">
            <p:sp>
              <p:nvSpPr>
                <p:cNvPr id="11" name="TextBox 10">
                  <a:extLst>
                    <a:ext uri="{FF2B5EF4-FFF2-40B4-BE49-F238E27FC236}">
                      <a16:creationId xmlns:a16="http://schemas.microsoft.com/office/drawing/2014/main" id="{CD7D2E58-4241-1E1B-2F0B-D60833C07A4C}"/>
                    </a:ext>
                  </a:extLst>
                </p:cNvPr>
                <p:cNvSpPr txBox="1">
                  <a:spLocks noRot="1" noChangeAspect="1" noMove="1" noResize="1" noEditPoints="1" noAdjustHandles="1" noChangeArrowheads="1" noChangeShapeType="1" noTextEdit="1"/>
                </p:cNvSpPr>
                <p:nvPr/>
              </p:nvSpPr>
              <p:spPr>
                <a:xfrm>
                  <a:off x="9955311" y="1523941"/>
                  <a:ext cx="448135" cy="299313"/>
                </a:xfrm>
                <a:prstGeom prst="rect">
                  <a:avLst/>
                </a:prstGeom>
                <a:blipFill>
                  <a:blip r:embed="rId10"/>
                  <a:stretch>
                    <a:fillRect l="-5405" r="-5405" b="-25000"/>
                  </a:stretch>
                </a:blipFill>
              </p:spPr>
              <p:txBody>
                <a:bodyPr/>
                <a:lstStyle/>
                <a:p>
                  <a:r>
                    <a:rPr lang="en-US">
                      <a:noFill/>
                    </a:rPr>
                    <a:t> </a:t>
                  </a:r>
                </a:p>
              </p:txBody>
            </p:sp>
          </mc:Fallback>
        </mc:AlternateContent>
      </p:grpSp>
      <p:pic>
        <p:nvPicPr>
          <p:cNvPr id="13" name="Picture 12">
            <a:extLst>
              <a:ext uri="{FF2B5EF4-FFF2-40B4-BE49-F238E27FC236}">
                <a16:creationId xmlns:a16="http://schemas.microsoft.com/office/drawing/2014/main" id="{DA68E7A6-A823-8793-BB31-18472AB42A62}"/>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694596" y="1293627"/>
            <a:ext cx="7068372" cy="4755087"/>
          </a:xfrm>
          <a:prstGeom prst="rect">
            <a:avLst/>
          </a:prstGeom>
        </p:spPr>
      </p:pic>
      <p:sp>
        <p:nvSpPr>
          <p:cNvPr id="14" name="TextBox 13">
            <a:extLst>
              <a:ext uri="{FF2B5EF4-FFF2-40B4-BE49-F238E27FC236}">
                <a16:creationId xmlns:a16="http://schemas.microsoft.com/office/drawing/2014/main" id="{F9167103-FB69-4DC0-DEAD-F29C031AEC1A}"/>
              </a:ext>
            </a:extLst>
          </p:cNvPr>
          <p:cNvSpPr txBox="1"/>
          <p:nvPr/>
        </p:nvSpPr>
        <p:spPr>
          <a:xfrm>
            <a:off x="8249478" y="4810539"/>
            <a:ext cx="3684105"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Less than a factor of (n+1) due to measurement inefficiencies.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prstClr val="black"/>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Dark matter scan rate </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df</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/dt ∝ (n+1)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panose="020F0502020204030204"/>
                <a:sym typeface="Wingdings" pitchFamily="2" charset="2"/>
              </a:rPr>
              <a:t> Factor of 3 improvement</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8FCF752F-7811-B2A2-A3C7-2DF9A7ED0D63}"/>
              </a:ext>
            </a:extLst>
          </p:cNvPr>
          <p:cNvSpPr txBox="1"/>
          <p:nvPr/>
        </p:nvSpPr>
        <p:spPr>
          <a:xfrm>
            <a:off x="447262" y="6202018"/>
            <a:ext cx="294138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Ankur Agrawal et al., 2305.03700</a:t>
            </a:r>
          </a:p>
        </p:txBody>
      </p:sp>
      <p:sp>
        <p:nvSpPr>
          <p:cNvPr id="16" name="Right Arrow 15">
            <a:extLst>
              <a:ext uri="{FF2B5EF4-FFF2-40B4-BE49-F238E27FC236}">
                <a16:creationId xmlns:a16="http://schemas.microsoft.com/office/drawing/2014/main" id="{6A030EF9-55FC-5A4C-6527-58ABCEA7B4B1}"/>
              </a:ext>
            </a:extLst>
          </p:cNvPr>
          <p:cNvSpPr/>
          <p:nvPr/>
        </p:nvSpPr>
        <p:spPr>
          <a:xfrm rot="-5400000">
            <a:off x="6912666" y="2658716"/>
            <a:ext cx="2136913" cy="298173"/>
          </a:xfrm>
          <a:prstGeom prst="rightArrow">
            <a:avLst>
              <a:gd name="adj1" fmla="val 50000"/>
              <a:gd name="adj2" fmla="val 491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2651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3969DC8-F981-C242-A2EB-DBE5EF109D47}"/>
              </a:ext>
            </a:extLst>
          </p:cNvPr>
          <p:cNvPicPr>
            <a:picLocks noChangeAspect="1"/>
          </p:cNvPicPr>
          <p:nvPr/>
        </p:nvPicPr>
        <p:blipFill>
          <a:blip r:embed="rId2"/>
          <a:stretch>
            <a:fillRect/>
          </a:stretch>
        </p:blipFill>
        <p:spPr>
          <a:xfrm rot="5400000">
            <a:off x="4334555" y="551055"/>
            <a:ext cx="4023360" cy="5930265"/>
          </a:xfrm>
          <a:prstGeom prst="rect">
            <a:avLst/>
          </a:prstGeom>
        </p:spPr>
      </p:pic>
      <p:sp>
        <p:nvSpPr>
          <p:cNvPr id="2" name="Title 1">
            <a:extLst>
              <a:ext uri="{FF2B5EF4-FFF2-40B4-BE49-F238E27FC236}">
                <a16:creationId xmlns:a16="http://schemas.microsoft.com/office/drawing/2014/main" id="{C59F45CE-6F5D-834B-8459-3899D4EB8BAE}"/>
              </a:ext>
            </a:extLst>
          </p:cNvPr>
          <p:cNvSpPr>
            <a:spLocks noGrp="1"/>
          </p:cNvSpPr>
          <p:nvPr>
            <p:ph type="title"/>
          </p:nvPr>
        </p:nvSpPr>
        <p:spPr>
          <a:xfrm>
            <a:off x="1032181" y="226957"/>
            <a:ext cx="10842171" cy="742674"/>
          </a:xfrm>
        </p:spPr>
        <p:txBody>
          <a:bodyPr/>
          <a:lstStyle/>
          <a:p>
            <a:r>
              <a:rPr lang="en-US" sz="2400" dirty="0">
                <a:latin typeface="Arial" panose="020B0604020202020204" pitchFamily="34" charset="0"/>
                <a:cs typeface="Arial" panose="020B0604020202020204" pitchFamily="34" charset="0"/>
              </a:rPr>
              <a:t>Using Q=10</a:t>
            </a:r>
            <a:r>
              <a:rPr lang="en-US" sz="2400" baseline="30000" dirty="0">
                <a:latin typeface="Arial" panose="020B0604020202020204" pitchFamily="34" charset="0"/>
                <a:cs typeface="Arial" panose="020B0604020202020204" pitchFamily="34" charset="0"/>
              </a:rPr>
              <a:t>8</a:t>
            </a:r>
            <a:r>
              <a:rPr lang="en-US" sz="2400" dirty="0">
                <a:latin typeface="Arial" panose="020B0604020202020204" pitchFamily="34" charset="0"/>
                <a:cs typeface="Arial" panose="020B0604020202020204" pitchFamily="34" charset="0"/>
              </a:rPr>
              <a:t> cavities (SC or sapphire), stimulated emission could boost axion signal by factors up to n=100.  Trades Q=10</a:t>
            </a:r>
            <a:r>
              <a:rPr lang="en-US" sz="2400" baseline="30000" dirty="0">
                <a:latin typeface="Arial" panose="020B0604020202020204" pitchFamily="34" charset="0"/>
                <a:cs typeface="Arial" panose="020B0604020202020204" pitchFamily="34" charset="0"/>
              </a:rPr>
              <a:t>8</a:t>
            </a:r>
            <a:r>
              <a:rPr lang="en-US" sz="2400" dirty="0">
                <a:latin typeface="Arial" panose="020B0604020202020204" pitchFamily="34" charset="0"/>
                <a:cs typeface="Arial" panose="020B0604020202020204" pitchFamily="34" charset="0"/>
              </a:rPr>
              <a:t> </a:t>
            </a:r>
            <a:r>
              <a:rPr lang="en-US" sz="2400" dirty="0">
                <a:latin typeface="Wingdings" pitchFamily="2" charset="77"/>
                <a:cs typeface="Arial" panose="020B0604020202020204" pitchFamily="34" charset="0"/>
              </a:rPr>
              <a:t></a:t>
            </a:r>
            <a:r>
              <a:rPr lang="en-US" sz="2400" dirty="0">
                <a:latin typeface="Arial" panose="020B0604020202020204" pitchFamily="34" charset="0"/>
                <a:cs typeface="Arial" panose="020B0604020202020204" pitchFamily="34" charset="0"/>
              </a:rPr>
              <a:t> Q/n=10</a:t>
            </a:r>
            <a:r>
              <a:rPr lang="en-US" sz="2400" baseline="30000" dirty="0">
                <a:latin typeface="Arial" panose="020B0604020202020204" pitchFamily="34" charset="0"/>
                <a:cs typeface="Arial" panose="020B0604020202020204" pitchFamily="34" charset="0"/>
              </a:rPr>
              <a:t>6</a:t>
            </a:r>
            <a:r>
              <a:rPr lang="en-US" sz="2400" dirty="0">
                <a:latin typeface="Arial" panose="020B0604020202020204" pitchFamily="34" charset="0"/>
                <a:cs typeface="Arial" panose="020B0604020202020204" pitchFamily="34" charset="0"/>
              </a:rPr>
              <a:t> for large n</a:t>
            </a:r>
          </a:p>
        </p:txBody>
      </p:sp>
      <p:sp>
        <p:nvSpPr>
          <p:cNvPr id="5" name="Slide Number Placeholder 4">
            <a:extLst>
              <a:ext uri="{FF2B5EF4-FFF2-40B4-BE49-F238E27FC236}">
                <a16:creationId xmlns:a16="http://schemas.microsoft.com/office/drawing/2014/main" id="{0E3DACBA-676D-C947-B2FC-A67C50CC63D7}"/>
              </a:ext>
            </a:extLst>
          </p:cNvPr>
          <p:cNvSpPr>
            <a:spLocks noGrp="1"/>
          </p:cNvSpPr>
          <p:nvPr>
            <p:ph type="sldNum" sz="quarter" idx="11"/>
          </p:nvPr>
        </p:nvSpPr>
        <p:spPr/>
        <p:txBody>
          <a:bodyPr/>
          <a:lstStyle/>
          <a:p>
            <a:pPr defTabSz="342900">
              <a:defRPr/>
            </a:pPr>
            <a:fld id="{7A870316-1D41-584E-85E6-3B22E96A4CFD}" type="slidenum">
              <a:rPr lang="en-US">
                <a:solidFill>
                  <a:srgbClr val="000000">
                    <a:tint val="75000"/>
                  </a:srgbClr>
                </a:solidFill>
                <a:latin typeface="Times"/>
              </a:rPr>
              <a:pPr defTabSz="342900">
                <a:defRPr/>
              </a:pPr>
              <a:t>22</a:t>
            </a:fld>
            <a:endParaRPr lang="en-US">
              <a:solidFill>
                <a:srgbClr val="000000">
                  <a:tint val="75000"/>
                </a:srgbClr>
              </a:solidFill>
              <a:latin typeface="Times"/>
            </a:endParaRPr>
          </a:p>
        </p:txBody>
      </p:sp>
      <p:sp>
        <p:nvSpPr>
          <p:cNvPr id="11" name="TextBox 10">
            <a:extLst>
              <a:ext uri="{FF2B5EF4-FFF2-40B4-BE49-F238E27FC236}">
                <a16:creationId xmlns:a16="http://schemas.microsoft.com/office/drawing/2014/main" id="{9EF40C6E-397C-254C-9DE2-DA318CC2870F}"/>
              </a:ext>
            </a:extLst>
          </p:cNvPr>
          <p:cNvSpPr txBox="1"/>
          <p:nvPr/>
        </p:nvSpPr>
        <p:spPr>
          <a:xfrm rot="1320000">
            <a:off x="4497928" y="2864158"/>
            <a:ext cx="2173993" cy="253916"/>
          </a:xfrm>
          <a:prstGeom prst="rect">
            <a:avLst/>
          </a:prstGeom>
          <a:noFill/>
        </p:spPr>
        <p:txBody>
          <a:bodyPr wrap="none" rtlCol="0">
            <a:spAutoFit/>
          </a:bodyPr>
          <a:lstStyle/>
          <a:p>
            <a:pPr defTabSz="342900">
              <a:defRPr/>
            </a:pPr>
            <a:r>
              <a:rPr lang="en-US" sz="1050" dirty="0">
                <a:solidFill>
                  <a:srgbClr val="000000"/>
                </a:solidFill>
                <a:latin typeface="Arial"/>
                <a:cs typeface="Arial"/>
              </a:rPr>
              <a:t>Axion signal (spontaneous emis.)</a:t>
            </a:r>
          </a:p>
        </p:txBody>
      </p:sp>
      <p:sp>
        <p:nvSpPr>
          <p:cNvPr id="12" name="TextBox 11">
            <a:extLst>
              <a:ext uri="{FF2B5EF4-FFF2-40B4-BE49-F238E27FC236}">
                <a16:creationId xmlns:a16="http://schemas.microsoft.com/office/drawing/2014/main" id="{21E0B181-A51D-A448-B08C-91B12340583A}"/>
              </a:ext>
            </a:extLst>
          </p:cNvPr>
          <p:cNvSpPr txBox="1"/>
          <p:nvPr/>
        </p:nvSpPr>
        <p:spPr>
          <a:xfrm rot="-420000">
            <a:off x="5852959" y="1985610"/>
            <a:ext cx="784189" cy="253916"/>
          </a:xfrm>
          <a:prstGeom prst="rect">
            <a:avLst/>
          </a:prstGeom>
          <a:noFill/>
        </p:spPr>
        <p:txBody>
          <a:bodyPr wrap="none" rtlCol="0">
            <a:spAutoFit/>
          </a:bodyPr>
          <a:lstStyle/>
          <a:p>
            <a:pPr defTabSz="342900">
              <a:defRPr/>
            </a:pPr>
            <a:r>
              <a:rPr lang="en-US" sz="1050" dirty="0">
                <a:solidFill>
                  <a:srgbClr val="000000"/>
                </a:solidFill>
                <a:latin typeface="Arial"/>
                <a:cs typeface="Arial"/>
              </a:rPr>
              <a:t>SQL </a:t>
            </a:r>
            <a:r>
              <a:rPr lang="en-US" sz="1050" dirty="0" err="1">
                <a:solidFill>
                  <a:srgbClr val="000000"/>
                </a:solidFill>
                <a:latin typeface="Arial"/>
                <a:cs typeface="Arial"/>
              </a:rPr>
              <a:t>bkgd</a:t>
            </a:r>
            <a:endParaRPr lang="en-US" sz="1050" dirty="0">
              <a:solidFill>
                <a:srgbClr val="000000"/>
              </a:solidFill>
              <a:latin typeface="Arial"/>
              <a:cs typeface="Arial"/>
            </a:endParaRPr>
          </a:p>
        </p:txBody>
      </p:sp>
      <p:sp>
        <p:nvSpPr>
          <p:cNvPr id="13" name="TextBox 12">
            <a:extLst>
              <a:ext uri="{FF2B5EF4-FFF2-40B4-BE49-F238E27FC236}">
                <a16:creationId xmlns:a16="http://schemas.microsoft.com/office/drawing/2014/main" id="{BC4663B4-0D9C-FD49-9837-A18EE4FE8680}"/>
              </a:ext>
            </a:extLst>
          </p:cNvPr>
          <p:cNvSpPr txBox="1"/>
          <p:nvPr/>
        </p:nvSpPr>
        <p:spPr>
          <a:xfrm>
            <a:off x="4001983" y="3528182"/>
            <a:ext cx="2180405" cy="253916"/>
          </a:xfrm>
          <a:prstGeom prst="rect">
            <a:avLst/>
          </a:prstGeom>
          <a:noFill/>
        </p:spPr>
        <p:txBody>
          <a:bodyPr wrap="none" rtlCol="0">
            <a:spAutoFit/>
          </a:bodyPr>
          <a:lstStyle/>
          <a:p>
            <a:pPr defTabSz="342900">
              <a:defRPr/>
            </a:pPr>
            <a:r>
              <a:rPr lang="en-US" sz="1050" dirty="0">
                <a:solidFill>
                  <a:srgbClr val="000000"/>
                </a:solidFill>
                <a:latin typeface="Arial"/>
                <a:cs typeface="Arial"/>
              </a:rPr>
              <a:t>Signal shot noise limit 3σ, t=10</a:t>
            </a:r>
            <a:r>
              <a:rPr lang="en-US" sz="1050" baseline="30000" dirty="0">
                <a:solidFill>
                  <a:srgbClr val="000000"/>
                </a:solidFill>
                <a:latin typeface="Arial"/>
                <a:cs typeface="Arial"/>
              </a:rPr>
              <a:t>1</a:t>
            </a:r>
            <a:r>
              <a:rPr lang="en-US" sz="1050" dirty="0">
                <a:solidFill>
                  <a:srgbClr val="000000"/>
                </a:solidFill>
                <a:latin typeface="Arial"/>
                <a:cs typeface="Arial"/>
              </a:rPr>
              <a:t> s</a:t>
            </a:r>
          </a:p>
        </p:txBody>
      </p:sp>
      <p:sp>
        <p:nvSpPr>
          <p:cNvPr id="18" name="TextBox 17">
            <a:extLst>
              <a:ext uri="{FF2B5EF4-FFF2-40B4-BE49-F238E27FC236}">
                <a16:creationId xmlns:a16="http://schemas.microsoft.com/office/drawing/2014/main" id="{9B4BED00-6447-124F-A838-67F1D8CFA28C}"/>
              </a:ext>
            </a:extLst>
          </p:cNvPr>
          <p:cNvSpPr txBox="1"/>
          <p:nvPr/>
        </p:nvSpPr>
        <p:spPr>
          <a:xfrm rot="840000">
            <a:off x="4146339" y="3048424"/>
            <a:ext cx="1523174" cy="253916"/>
          </a:xfrm>
          <a:prstGeom prst="rect">
            <a:avLst/>
          </a:prstGeom>
          <a:noFill/>
        </p:spPr>
        <p:txBody>
          <a:bodyPr wrap="none" rtlCol="0">
            <a:spAutoFit/>
          </a:bodyPr>
          <a:lstStyle/>
          <a:p>
            <a:pPr defTabSz="342900">
              <a:defRPr/>
            </a:pPr>
            <a:r>
              <a:rPr lang="en-US" sz="1050" b="1" dirty="0">
                <a:solidFill>
                  <a:srgbClr val="000000"/>
                </a:solidFill>
                <a:latin typeface="Arial"/>
                <a:cs typeface="Arial"/>
              </a:rPr>
              <a:t>3 qubit 3σ sensitivity</a:t>
            </a:r>
          </a:p>
        </p:txBody>
      </p:sp>
      <p:sp>
        <p:nvSpPr>
          <p:cNvPr id="6" name="TextBox 5">
            <a:extLst>
              <a:ext uri="{FF2B5EF4-FFF2-40B4-BE49-F238E27FC236}">
                <a16:creationId xmlns:a16="http://schemas.microsoft.com/office/drawing/2014/main" id="{CF0711F8-44D5-EA4A-B4CA-B783679A2762}"/>
              </a:ext>
            </a:extLst>
          </p:cNvPr>
          <p:cNvSpPr txBox="1"/>
          <p:nvPr/>
        </p:nvSpPr>
        <p:spPr>
          <a:xfrm>
            <a:off x="1211077" y="6062655"/>
            <a:ext cx="10067949" cy="584775"/>
          </a:xfrm>
          <a:prstGeom prst="rect">
            <a:avLst/>
          </a:prstGeom>
          <a:noFill/>
        </p:spPr>
        <p:txBody>
          <a:bodyPr wrap="none" rtlCol="0">
            <a:spAutoFit/>
          </a:bodyPr>
          <a:lstStyle/>
          <a:p>
            <a:pPr defTabSz="685800"/>
            <a:r>
              <a:rPr lang="en-US" sz="1600" dirty="0">
                <a:solidFill>
                  <a:srgbClr val="000000"/>
                </a:solidFill>
                <a:latin typeface="Arial"/>
                <a:cs typeface="Arial"/>
              </a:rPr>
              <a:t>Al qubits limited f&lt;30 GHz </a:t>
            </a:r>
            <a:r>
              <a:rPr lang="en-US" sz="1600" dirty="0">
                <a:solidFill>
                  <a:srgbClr val="000000"/>
                </a:solidFill>
                <a:latin typeface="Arial"/>
                <a:cs typeface="Arial"/>
                <a:sym typeface="Wingdings" pitchFamily="2" charset="2"/>
              </a:rPr>
              <a:t> </a:t>
            </a:r>
            <a:r>
              <a:rPr lang="en-US" sz="1600" b="1" dirty="0">
                <a:solidFill>
                  <a:srgbClr val="000000"/>
                </a:solidFill>
                <a:latin typeface="Arial"/>
                <a:cs typeface="Arial"/>
              </a:rPr>
              <a:t>Need higher frequency qubits made of higher Tc superconductor like </a:t>
            </a:r>
            <a:r>
              <a:rPr lang="en-US" sz="1600" b="1" dirty="0" err="1">
                <a:solidFill>
                  <a:srgbClr val="000000"/>
                </a:solidFill>
                <a:latin typeface="Arial"/>
                <a:cs typeface="Arial"/>
              </a:rPr>
              <a:t>NbN</a:t>
            </a:r>
            <a:r>
              <a:rPr lang="en-US" sz="1600" b="1" dirty="0">
                <a:solidFill>
                  <a:srgbClr val="000000"/>
                </a:solidFill>
                <a:latin typeface="Arial"/>
                <a:cs typeface="Arial"/>
              </a:rPr>
              <a:t>.</a:t>
            </a:r>
          </a:p>
          <a:p>
            <a:pPr defTabSz="685800"/>
            <a:r>
              <a:rPr lang="en-US" sz="1600" b="1" dirty="0">
                <a:solidFill>
                  <a:srgbClr val="000000"/>
                </a:solidFill>
                <a:latin typeface="Arial"/>
                <a:cs typeface="Arial"/>
              </a:rPr>
              <a:t>Bonus:  maybe can operate these in situ in 9 T magnetic field due to higher </a:t>
            </a:r>
            <a:r>
              <a:rPr lang="en-US" sz="1600" b="1" dirty="0" err="1">
                <a:solidFill>
                  <a:srgbClr val="000000"/>
                </a:solidFill>
                <a:latin typeface="Arial"/>
                <a:cs typeface="Arial"/>
              </a:rPr>
              <a:t>Hc</a:t>
            </a:r>
            <a:r>
              <a:rPr lang="en-US" sz="1600" b="1" dirty="0">
                <a:solidFill>
                  <a:srgbClr val="000000"/>
                </a:solidFill>
                <a:latin typeface="Arial"/>
                <a:cs typeface="Arial"/>
              </a:rPr>
              <a:t>.  </a:t>
            </a:r>
            <a:endParaRPr lang="en-US" sz="1600" dirty="0">
              <a:solidFill>
                <a:srgbClr val="000000"/>
              </a:solidFill>
              <a:latin typeface="Arial"/>
              <a:cs typeface="Arial"/>
            </a:endParaRPr>
          </a:p>
        </p:txBody>
      </p:sp>
      <p:sp>
        <p:nvSpPr>
          <p:cNvPr id="17" name="TextBox 16">
            <a:extLst>
              <a:ext uri="{FF2B5EF4-FFF2-40B4-BE49-F238E27FC236}">
                <a16:creationId xmlns:a16="http://schemas.microsoft.com/office/drawing/2014/main" id="{F98FACCC-17A9-2B45-B337-6C61E92F47B8}"/>
              </a:ext>
            </a:extLst>
          </p:cNvPr>
          <p:cNvSpPr txBox="1"/>
          <p:nvPr/>
        </p:nvSpPr>
        <p:spPr>
          <a:xfrm rot="1320000">
            <a:off x="5279355" y="2642782"/>
            <a:ext cx="1168910" cy="253916"/>
          </a:xfrm>
          <a:prstGeom prst="rect">
            <a:avLst/>
          </a:prstGeom>
          <a:noFill/>
        </p:spPr>
        <p:txBody>
          <a:bodyPr wrap="none" rtlCol="0">
            <a:spAutoFit/>
          </a:bodyPr>
          <a:lstStyle/>
          <a:p>
            <a:pPr defTabSz="342900">
              <a:defRPr/>
            </a:pPr>
            <a:r>
              <a:rPr lang="en-US" sz="1050" dirty="0">
                <a:solidFill>
                  <a:srgbClr val="000000"/>
                </a:solidFill>
                <a:latin typeface="Arial"/>
                <a:cs typeface="Arial"/>
              </a:rPr>
              <a:t>Axion signal x10</a:t>
            </a:r>
            <a:endParaRPr lang="en-US" sz="1050" baseline="30000" dirty="0">
              <a:solidFill>
                <a:srgbClr val="000000"/>
              </a:solidFill>
              <a:latin typeface="Arial"/>
              <a:cs typeface="Arial"/>
            </a:endParaRPr>
          </a:p>
        </p:txBody>
      </p:sp>
      <p:sp>
        <p:nvSpPr>
          <p:cNvPr id="21" name="TextBox 20">
            <a:extLst>
              <a:ext uri="{FF2B5EF4-FFF2-40B4-BE49-F238E27FC236}">
                <a16:creationId xmlns:a16="http://schemas.microsoft.com/office/drawing/2014/main" id="{631762E4-55C0-754B-9FE3-6D3EE3BE9D94}"/>
              </a:ext>
            </a:extLst>
          </p:cNvPr>
          <p:cNvSpPr txBox="1"/>
          <p:nvPr/>
        </p:nvSpPr>
        <p:spPr>
          <a:xfrm rot="1320000">
            <a:off x="6055624" y="2654907"/>
            <a:ext cx="1244251" cy="253916"/>
          </a:xfrm>
          <a:prstGeom prst="rect">
            <a:avLst/>
          </a:prstGeom>
          <a:noFill/>
        </p:spPr>
        <p:txBody>
          <a:bodyPr wrap="none" rtlCol="0">
            <a:spAutoFit/>
          </a:bodyPr>
          <a:lstStyle/>
          <a:p>
            <a:pPr defTabSz="342900">
              <a:defRPr/>
            </a:pPr>
            <a:r>
              <a:rPr lang="en-US" sz="1050" dirty="0">
                <a:solidFill>
                  <a:srgbClr val="000000"/>
                </a:solidFill>
                <a:latin typeface="Arial"/>
                <a:cs typeface="Arial"/>
              </a:rPr>
              <a:t>Axion signal x100</a:t>
            </a:r>
            <a:endParaRPr lang="en-US" sz="1050" baseline="30000" dirty="0">
              <a:solidFill>
                <a:srgbClr val="000000"/>
              </a:solidFill>
              <a:latin typeface="Arial"/>
              <a:cs typeface="Arial"/>
            </a:endParaRPr>
          </a:p>
        </p:txBody>
      </p:sp>
      <p:sp>
        <p:nvSpPr>
          <p:cNvPr id="22" name="Footer Placeholder 2">
            <a:extLst>
              <a:ext uri="{FF2B5EF4-FFF2-40B4-BE49-F238E27FC236}">
                <a16:creationId xmlns:a16="http://schemas.microsoft.com/office/drawing/2014/main" id="{1D30663B-B305-1C4B-A99D-124239F35610}"/>
              </a:ext>
            </a:extLst>
          </p:cNvPr>
          <p:cNvSpPr>
            <a:spLocks noGrp="1"/>
          </p:cNvSpPr>
          <p:nvPr>
            <p:ph type="ftr" sz="quarter" idx="10"/>
          </p:nvPr>
        </p:nvSpPr>
        <p:spPr>
          <a:xfrm>
            <a:off x="142461" y="6531876"/>
            <a:ext cx="2895600" cy="273844"/>
          </a:xfrm>
        </p:spPr>
        <p:txBody>
          <a:bodyPr/>
          <a:lstStyle/>
          <a:p>
            <a:pPr defTabSz="685800"/>
            <a:r>
              <a:rPr lang="es-ES_tradnl">
                <a:solidFill>
                  <a:srgbClr val="000000">
                    <a:tint val="75000"/>
                  </a:srgbClr>
                </a:solidFill>
                <a:latin typeface="Times"/>
              </a:rPr>
              <a:t>Aaron S. Chou, London, 3/22/2024</a:t>
            </a:r>
            <a:endParaRPr lang="en-US" dirty="0">
              <a:solidFill>
                <a:srgbClr val="000000">
                  <a:tint val="75000"/>
                </a:srgbClr>
              </a:solidFill>
              <a:latin typeface="Times"/>
            </a:endParaRPr>
          </a:p>
        </p:txBody>
      </p:sp>
      <p:pic>
        <p:nvPicPr>
          <p:cNvPr id="14" name="Picture 13">
            <a:extLst>
              <a:ext uri="{FF2B5EF4-FFF2-40B4-BE49-F238E27FC236}">
                <a16:creationId xmlns:a16="http://schemas.microsoft.com/office/drawing/2014/main" id="{2035D85C-D6B6-CD4D-8F2E-40496EA90FA7}"/>
              </a:ext>
            </a:extLst>
          </p:cNvPr>
          <p:cNvPicPr>
            <a:picLocks noChangeAspect="1"/>
          </p:cNvPicPr>
          <p:nvPr/>
        </p:nvPicPr>
        <p:blipFill>
          <a:blip r:embed="rId3"/>
          <a:stretch>
            <a:fillRect/>
          </a:stretch>
        </p:blipFill>
        <p:spPr>
          <a:xfrm>
            <a:off x="8320507" y="5325228"/>
            <a:ext cx="451342" cy="175522"/>
          </a:xfrm>
          <a:prstGeom prst="rect">
            <a:avLst/>
          </a:prstGeom>
        </p:spPr>
      </p:pic>
      <p:sp>
        <p:nvSpPr>
          <p:cNvPr id="3" name="Right Arrow 2">
            <a:extLst>
              <a:ext uri="{FF2B5EF4-FFF2-40B4-BE49-F238E27FC236}">
                <a16:creationId xmlns:a16="http://schemas.microsoft.com/office/drawing/2014/main" id="{8968B7F6-1C83-1D44-87E9-58E19C689880}"/>
              </a:ext>
            </a:extLst>
          </p:cNvPr>
          <p:cNvSpPr/>
          <p:nvPr/>
        </p:nvSpPr>
        <p:spPr bwMode="auto">
          <a:xfrm rot="-5400000">
            <a:off x="6966755" y="3959578"/>
            <a:ext cx="383617" cy="199292"/>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charset="0"/>
            </a:endParaRPr>
          </a:p>
        </p:txBody>
      </p:sp>
      <p:sp>
        <p:nvSpPr>
          <p:cNvPr id="15" name="Right Arrow 14">
            <a:extLst>
              <a:ext uri="{FF2B5EF4-FFF2-40B4-BE49-F238E27FC236}">
                <a16:creationId xmlns:a16="http://schemas.microsoft.com/office/drawing/2014/main" id="{6ECF26B1-6C05-DE42-9E4E-50533A980C2F}"/>
              </a:ext>
            </a:extLst>
          </p:cNvPr>
          <p:cNvSpPr/>
          <p:nvPr/>
        </p:nvSpPr>
        <p:spPr bwMode="auto">
          <a:xfrm rot="-5400000">
            <a:off x="7752205" y="4220318"/>
            <a:ext cx="383617" cy="199292"/>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charset="0"/>
            </a:endParaRPr>
          </a:p>
        </p:txBody>
      </p:sp>
      <p:sp>
        <p:nvSpPr>
          <p:cNvPr id="16" name="Right Arrow 15">
            <a:extLst>
              <a:ext uri="{FF2B5EF4-FFF2-40B4-BE49-F238E27FC236}">
                <a16:creationId xmlns:a16="http://schemas.microsoft.com/office/drawing/2014/main" id="{8808B7DC-C4C5-AA4E-B6DC-60BE9F40A2F0}"/>
              </a:ext>
            </a:extLst>
          </p:cNvPr>
          <p:cNvSpPr/>
          <p:nvPr/>
        </p:nvSpPr>
        <p:spPr bwMode="auto">
          <a:xfrm rot="-5400000">
            <a:off x="8491567" y="4525119"/>
            <a:ext cx="383617" cy="199292"/>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solidFill>
                <a:srgbClr val="000000"/>
              </a:solidFill>
              <a:latin typeface="Times" charset="0"/>
            </a:endParaRPr>
          </a:p>
        </p:txBody>
      </p:sp>
      <p:sp>
        <p:nvSpPr>
          <p:cNvPr id="4" name="TextBox 3">
            <a:extLst>
              <a:ext uri="{FF2B5EF4-FFF2-40B4-BE49-F238E27FC236}">
                <a16:creationId xmlns:a16="http://schemas.microsoft.com/office/drawing/2014/main" id="{F94547C5-1A5F-9D43-9271-F8B0D1961114}"/>
              </a:ext>
            </a:extLst>
          </p:cNvPr>
          <p:cNvSpPr txBox="1"/>
          <p:nvPr/>
        </p:nvSpPr>
        <p:spPr>
          <a:xfrm>
            <a:off x="6564935" y="4255433"/>
            <a:ext cx="880369" cy="338554"/>
          </a:xfrm>
          <a:prstGeom prst="rect">
            <a:avLst/>
          </a:prstGeom>
          <a:noFill/>
        </p:spPr>
        <p:txBody>
          <a:bodyPr wrap="none" rtlCol="0">
            <a:spAutoFit/>
          </a:bodyPr>
          <a:lstStyle/>
          <a:p>
            <a:r>
              <a:rPr lang="en-US" sz="1600" dirty="0">
                <a:solidFill>
                  <a:srgbClr val="000000"/>
                </a:solidFill>
                <a:latin typeface="Arial"/>
                <a:cs typeface="Arial"/>
              </a:rPr>
              <a:t>22 GHz</a:t>
            </a:r>
          </a:p>
        </p:txBody>
      </p:sp>
      <p:sp>
        <p:nvSpPr>
          <p:cNvPr id="19" name="TextBox 18">
            <a:extLst>
              <a:ext uri="{FF2B5EF4-FFF2-40B4-BE49-F238E27FC236}">
                <a16:creationId xmlns:a16="http://schemas.microsoft.com/office/drawing/2014/main" id="{5D34B17F-D7EB-A546-B6DC-0DD38C476007}"/>
              </a:ext>
            </a:extLst>
          </p:cNvPr>
          <p:cNvSpPr txBox="1"/>
          <p:nvPr/>
        </p:nvSpPr>
        <p:spPr>
          <a:xfrm>
            <a:off x="7515387" y="4549610"/>
            <a:ext cx="880369" cy="338554"/>
          </a:xfrm>
          <a:prstGeom prst="rect">
            <a:avLst/>
          </a:prstGeom>
          <a:noFill/>
        </p:spPr>
        <p:txBody>
          <a:bodyPr wrap="none" rtlCol="0">
            <a:spAutoFit/>
          </a:bodyPr>
          <a:lstStyle/>
          <a:p>
            <a:r>
              <a:rPr lang="en-US" sz="1600" dirty="0">
                <a:solidFill>
                  <a:srgbClr val="000000"/>
                </a:solidFill>
                <a:latin typeface="Arial"/>
                <a:cs typeface="Arial"/>
              </a:rPr>
              <a:t>46 GHz</a:t>
            </a:r>
          </a:p>
        </p:txBody>
      </p:sp>
      <p:sp>
        <p:nvSpPr>
          <p:cNvPr id="20" name="TextBox 19">
            <a:extLst>
              <a:ext uri="{FF2B5EF4-FFF2-40B4-BE49-F238E27FC236}">
                <a16:creationId xmlns:a16="http://schemas.microsoft.com/office/drawing/2014/main" id="{D641A8C7-3F1C-6640-8C75-D8493F8327D2}"/>
              </a:ext>
            </a:extLst>
          </p:cNvPr>
          <p:cNvSpPr txBox="1"/>
          <p:nvPr/>
        </p:nvSpPr>
        <p:spPr>
          <a:xfrm>
            <a:off x="8684992" y="4727154"/>
            <a:ext cx="994183" cy="338554"/>
          </a:xfrm>
          <a:prstGeom prst="rect">
            <a:avLst/>
          </a:prstGeom>
          <a:noFill/>
        </p:spPr>
        <p:txBody>
          <a:bodyPr wrap="none" rtlCol="0">
            <a:spAutoFit/>
          </a:bodyPr>
          <a:lstStyle/>
          <a:p>
            <a:r>
              <a:rPr lang="en-US" sz="1600" dirty="0">
                <a:solidFill>
                  <a:srgbClr val="000000"/>
                </a:solidFill>
                <a:latin typeface="Arial"/>
                <a:cs typeface="Arial"/>
              </a:rPr>
              <a:t>100 GHz</a:t>
            </a:r>
          </a:p>
        </p:txBody>
      </p:sp>
      <p:sp>
        <p:nvSpPr>
          <p:cNvPr id="9" name="TextBox 8">
            <a:extLst>
              <a:ext uri="{FF2B5EF4-FFF2-40B4-BE49-F238E27FC236}">
                <a16:creationId xmlns:a16="http://schemas.microsoft.com/office/drawing/2014/main" id="{ED53D2B1-AC8F-754C-BF88-83E2E27EDF1A}"/>
              </a:ext>
            </a:extLst>
          </p:cNvPr>
          <p:cNvSpPr txBox="1"/>
          <p:nvPr/>
        </p:nvSpPr>
        <p:spPr>
          <a:xfrm>
            <a:off x="4517796" y="3951740"/>
            <a:ext cx="2416655" cy="646331"/>
          </a:xfrm>
          <a:prstGeom prst="rect">
            <a:avLst/>
          </a:prstGeom>
          <a:noFill/>
        </p:spPr>
        <p:txBody>
          <a:bodyPr wrap="square" rtlCol="0">
            <a:spAutoFit/>
          </a:bodyPr>
          <a:lstStyle/>
          <a:p>
            <a:r>
              <a:rPr lang="en-US" dirty="0">
                <a:solidFill>
                  <a:srgbClr val="000000"/>
                </a:solidFill>
                <a:latin typeface="Arial"/>
                <a:cs typeface="Arial"/>
              </a:rPr>
              <a:t>Signal photon statistics limited at:</a:t>
            </a:r>
          </a:p>
        </p:txBody>
      </p:sp>
      <p:sp>
        <p:nvSpPr>
          <p:cNvPr id="10" name="TextBox 9">
            <a:extLst>
              <a:ext uri="{FF2B5EF4-FFF2-40B4-BE49-F238E27FC236}">
                <a16:creationId xmlns:a16="http://schemas.microsoft.com/office/drawing/2014/main" id="{73DAE855-3A29-6F43-8AF1-5D32189CB762}"/>
              </a:ext>
            </a:extLst>
          </p:cNvPr>
          <p:cNvSpPr txBox="1"/>
          <p:nvPr/>
        </p:nvSpPr>
        <p:spPr>
          <a:xfrm>
            <a:off x="1855694" y="1070110"/>
            <a:ext cx="8648521" cy="369332"/>
          </a:xfrm>
          <a:prstGeom prst="rect">
            <a:avLst/>
          </a:prstGeom>
          <a:noFill/>
        </p:spPr>
        <p:txBody>
          <a:bodyPr wrap="none" rtlCol="0">
            <a:spAutoFit/>
          </a:bodyPr>
          <a:lstStyle/>
          <a:p>
            <a:r>
              <a:rPr lang="en-US" dirty="0">
                <a:solidFill>
                  <a:srgbClr val="000000"/>
                </a:solidFill>
                <a:latin typeface="Arial"/>
                <a:cs typeface="Arial"/>
              </a:rPr>
              <a:t>Not only increases SNR at lower masses, but also extends range to higher masses!</a:t>
            </a:r>
          </a:p>
        </p:txBody>
      </p:sp>
      <p:pic>
        <p:nvPicPr>
          <p:cNvPr id="8" name="Picture 7">
            <a:extLst>
              <a:ext uri="{FF2B5EF4-FFF2-40B4-BE49-F238E27FC236}">
                <a16:creationId xmlns:a16="http://schemas.microsoft.com/office/drawing/2014/main" id="{6CB5A97B-B5FE-092F-A88E-3F8CA863FD34}"/>
              </a:ext>
            </a:extLst>
          </p:cNvPr>
          <p:cNvPicPr>
            <a:picLocks noChangeAspect="1"/>
          </p:cNvPicPr>
          <p:nvPr/>
        </p:nvPicPr>
        <p:blipFill>
          <a:blip r:embed="rId4"/>
          <a:stretch>
            <a:fillRect/>
          </a:stretch>
        </p:blipFill>
        <p:spPr>
          <a:xfrm>
            <a:off x="2434974" y="1504508"/>
            <a:ext cx="7675330" cy="4602078"/>
          </a:xfrm>
          <a:prstGeom prst="rect">
            <a:avLst/>
          </a:prstGeom>
        </p:spPr>
      </p:pic>
    </p:spTree>
    <p:extLst>
      <p:ext uri="{BB962C8B-B14F-4D97-AF65-F5344CB8AC3E}">
        <p14:creationId xmlns:p14="http://schemas.microsoft.com/office/powerpoint/2010/main" val="1449092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73819-F33E-8413-F327-DCDAF6C330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024985-6D9E-91EA-A5E8-B3A7B3E6A36B}"/>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F4382E55-7C2C-1891-AC53-7E5543DF28E9}"/>
              </a:ext>
            </a:extLst>
          </p:cNvPr>
          <p:cNvSpPr>
            <a:spLocks noGrp="1"/>
          </p:cNvSpPr>
          <p:nvPr>
            <p:ph idx="1"/>
          </p:nvPr>
        </p:nvSpPr>
        <p:spPr/>
        <p:txBody>
          <a:bodyPr/>
          <a:lstStyle/>
          <a:p>
            <a:r>
              <a:rPr lang="en-US" dirty="0"/>
              <a:t> </a:t>
            </a:r>
          </a:p>
        </p:txBody>
      </p:sp>
      <p:sp>
        <p:nvSpPr>
          <p:cNvPr id="4" name="Footer Placeholder 3">
            <a:extLst>
              <a:ext uri="{FF2B5EF4-FFF2-40B4-BE49-F238E27FC236}">
                <a16:creationId xmlns:a16="http://schemas.microsoft.com/office/drawing/2014/main" id="{F912953F-D3E5-6AF6-E8E3-8EAFDF6858C2}"/>
              </a:ext>
            </a:extLst>
          </p:cNvPr>
          <p:cNvSpPr>
            <a:spLocks noGrp="1"/>
          </p:cNvSpPr>
          <p:nvPr>
            <p:ph type="ftr" sz="quarter" idx="11"/>
          </p:nvPr>
        </p:nvSpPr>
        <p:spPr/>
        <p:txBody>
          <a:bodyPr/>
          <a:lstStyle/>
          <a:p>
            <a:r>
              <a:rPr lang="en-US"/>
              <a:t>Aaron S. Chou, London, 3/22/2024</a:t>
            </a:r>
          </a:p>
        </p:txBody>
      </p:sp>
      <p:sp>
        <p:nvSpPr>
          <p:cNvPr id="5" name="Slide Number Placeholder 4">
            <a:extLst>
              <a:ext uri="{FF2B5EF4-FFF2-40B4-BE49-F238E27FC236}">
                <a16:creationId xmlns:a16="http://schemas.microsoft.com/office/drawing/2014/main" id="{03B5DE09-88AF-81EF-E4FD-98A4AFFEA3CA}"/>
              </a:ext>
            </a:extLst>
          </p:cNvPr>
          <p:cNvSpPr>
            <a:spLocks noGrp="1"/>
          </p:cNvSpPr>
          <p:nvPr>
            <p:ph type="sldNum" sz="quarter" idx="12"/>
          </p:nvPr>
        </p:nvSpPr>
        <p:spPr/>
        <p:txBody>
          <a:bodyPr/>
          <a:lstStyle/>
          <a:p>
            <a:fld id="{7450E5D5-DC16-BA48-878C-CBE712E45237}" type="slidenum">
              <a:rPr lang="en-US" smtClean="0"/>
              <a:t>23</a:t>
            </a:fld>
            <a:endParaRPr lang="en-US"/>
          </a:p>
        </p:txBody>
      </p:sp>
      <p:sp>
        <p:nvSpPr>
          <p:cNvPr id="6" name="TextBox 5">
            <a:extLst>
              <a:ext uri="{FF2B5EF4-FFF2-40B4-BE49-F238E27FC236}">
                <a16:creationId xmlns:a16="http://schemas.microsoft.com/office/drawing/2014/main" id="{30AAE620-09A3-48CF-8993-4B13B169D085}"/>
              </a:ext>
            </a:extLst>
          </p:cNvPr>
          <p:cNvSpPr txBox="1"/>
          <p:nvPr/>
        </p:nvSpPr>
        <p:spPr>
          <a:xfrm>
            <a:off x="1401416" y="2246243"/>
            <a:ext cx="9680713" cy="2062103"/>
          </a:xfrm>
          <a:prstGeom prst="rect">
            <a:avLst/>
          </a:prstGeom>
          <a:noFill/>
        </p:spPr>
        <p:txBody>
          <a:bodyPr wrap="square" rtlCol="0">
            <a:spAutoFit/>
          </a:bodyPr>
          <a:lstStyle/>
          <a:p>
            <a:r>
              <a:rPr lang="en-US" sz="3200" dirty="0"/>
              <a:t>Quantum tricks like squeezing, stimulated emission will give a little boost to SNR, but eventually, we still need to buy/obtain big magnets </a:t>
            </a:r>
            <a:r>
              <a:rPr lang="en-US" sz="3200" b="1" dirty="0"/>
              <a:t>to avoid being signal-limited</a:t>
            </a:r>
            <a:r>
              <a:rPr lang="en-US" sz="3200" dirty="0"/>
              <a:t>!</a:t>
            </a:r>
          </a:p>
        </p:txBody>
      </p:sp>
    </p:spTree>
    <p:extLst>
      <p:ext uri="{BB962C8B-B14F-4D97-AF65-F5344CB8AC3E}">
        <p14:creationId xmlns:p14="http://schemas.microsoft.com/office/powerpoint/2010/main" val="272164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63B17E-99B8-C828-3140-06128018F00C}"/>
              </a:ext>
            </a:extLst>
          </p:cNvPr>
          <p:cNvSpPr>
            <a:spLocks noGrp="1"/>
          </p:cNvSpPr>
          <p:nvPr>
            <p:ph type="title"/>
          </p:nvPr>
        </p:nvSpPr>
        <p:spPr/>
        <p:txBody>
          <a:bodyPr/>
          <a:lstStyle/>
          <a:p>
            <a:r>
              <a:rPr lang="en-US" dirty="0">
                <a:latin typeface="+mj-lt"/>
              </a:rPr>
              <a:t>First step: Dark Wave Lab @FNAL</a:t>
            </a:r>
          </a:p>
        </p:txBody>
      </p:sp>
      <p:sp>
        <p:nvSpPr>
          <p:cNvPr id="4" name="Footer Placeholder 3">
            <a:extLst>
              <a:ext uri="{FF2B5EF4-FFF2-40B4-BE49-F238E27FC236}">
                <a16:creationId xmlns:a16="http://schemas.microsoft.com/office/drawing/2014/main" id="{07F95C53-B6C5-389C-67FB-63C51CB86721}"/>
              </a:ext>
            </a:extLst>
          </p:cNvPr>
          <p:cNvSpPr>
            <a:spLocks noGrp="1"/>
          </p:cNvSpPr>
          <p:nvPr>
            <p:ph type="ftr" sz="quarter" idx="3"/>
          </p:nvPr>
        </p:nvSpPr>
        <p:spPr/>
        <p:txBody>
          <a:bodyPr/>
          <a:lstStyle/>
          <a:p>
            <a:pPr>
              <a:defRPr/>
            </a:pPr>
            <a:r>
              <a:rPr lang="en-US"/>
              <a:t>Aaron S. Chou, London, 3/22/2024</a:t>
            </a:r>
            <a:endParaRPr lang="en-US" b="1" dirty="0"/>
          </a:p>
        </p:txBody>
      </p:sp>
      <p:sp>
        <p:nvSpPr>
          <p:cNvPr id="5" name="Slide Number Placeholder 4">
            <a:extLst>
              <a:ext uri="{FF2B5EF4-FFF2-40B4-BE49-F238E27FC236}">
                <a16:creationId xmlns:a16="http://schemas.microsoft.com/office/drawing/2014/main" id="{8562D669-AEC6-0339-257B-A270198810C9}"/>
              </a:ext>
            </a:extLst>
          </p:cNvPr>
          <p:cNvSpPr>
            <a:spLocks noGrp="1"/>
          </p:cNvSpPr>
          <p:nvPr>
            <p:ph type="sldNum" sz="quarter" idx="4"/>
          </p:nvPr>
        </p:nvSpPr>
        <p:spPr/>
        <p:txBody>
          <a:bodyPr/>
          <a:lstStyle/>
          <a:p>
            <a:pPr>
              <a:defRPr/>
            </a:pPr>
            <a:fld id="{148C009B-CB69-E04A-B9B3-34B26D69E9CF}" type="slidenum">
              <a:rPr lang="en-US" smtClean="0"/>
              <a:pPr>
                <a:defRPr/>
              </a:pPr>
              <a:t>24</a:t>
            </a:fld>
            <a:endParaRPr lang="en-US" dirty="0"/>
          </a:p>
        </p:txBody>
      </p:sp>
      <p:pic>
        <p:nvPicPr>
          <p:cNvPr id="6" name="Picture 5">
            <a:extLst>
              <a:ext uri="{FF2B5EF4-FFF2-40B4-BE49-F238E27FC236}">
                <a16:creationId xmlns:a16="http://schemas.microsoft.com/office/drawing/2014/main" id="{ED3F9B11-0842-76B0-F771-53C5980282D8}"/>
              </a:ext>
            </a:extLst>
          </p:cNvPr>
          <p:cNvPicPr>
            <a:picLocks noChangeAspect="1"/>
          </p:cNvPicPr>
          <p:nvPr/>
        </p:nvPicPr>
        <p:blipFill>
          <a:blip r:embed="rId2"/>
          <a:stretch>
            <a:fillRect/>
          </a:stretch>
        </p:blipFill>
        <p:spPr>
          <a:xfrm>
            <a:off x="7172270" y="110914"/>
            <a:ext cx="3998775" cy="5386685"/>
          </a:xfrm>
          <a:prstGeom prst="rect">
            <a:avLst/>
          </a:prstGeom>
        </p:spPr>
      </p:pic>
      <p:pic>
        <p:nvPicPr>
          <p:cNvPr id="7" name="Picture 6">
            <a:extLst>
              <a:ext uri="{FF2B5EF4-FFF2-40B4-BE49-F238E27FC236}">
                <a16:creationId xmlns:a16="http://schemas.microsoft.com/office/drawing/2014/main" id="{674E0A29-81F9-931F-8B0C-A6C57ADDBF67}"/>
              </a:ext>
            </a:extLst>
          </p:cNvPr>
          <p:cNvPicPr>
            <a:picLocks noChangeAspect="1"/>
          </p:cNvPicPr>
          <p:nvPr/>
        </p:nvPicPr>
        <p:blipFill>
          <a:blip r:embed="rId3"/>
          <a:stretch>
            <a:fillRect/>
          </a:stretch>
        </p:blipFill>
        <p:spPr>
          <a:xfrm>
            <a:off x="1501958" y="893385"/>
            <a:ext cx="3817101" cy="3941236"/>
          </a:xfrm>
          <a:prstGeom prst="rect">
            <a:avLst/>
          </a:prstGeom>
        </p:spPr>
      </p:pic>
      <p:sp>
        <p:nvSpPr>
          <p:cNvPr id="8" name="TextBox 7">
            <a:extLst>
              <a:ext uri="{FF2B5EF4-FFF2-40B4-BE49-F238E27FC236}">
                <a16:creationId xmlns:a16="http://schemas.microsoft.com/office/drawing/2014/main" id="{A09FC366-9435-EE8B-FC31-8444B84F36A0}"/>
              </a:ext>
            </a:extLst>
          </p:cNvPr>
          <p:cNvSpPr txBox="1"/>
          <p:nvPr/>
        </p:nvSpPr>
        <p:spPr>
          <a:xfrm>
            <a:off x="172627" y="4959317"/>
            <a:ext cx="6999643" cy="1569660"/>
          </a:xfrm>
          <a:prstGeom prst="rect">
            <a:avLst/>
          </a:prstGeom>
          <a:noFill/>
        </p:spPr>
        <p:txBody>
          <a:bodyPr wrap="square" rtlCol="0">
            <a:spAutoFit/>
          </a:bodyPr>
          <a:lstStyle/>
          <a:p>
            <a:r>
              <a:rPr lang="en-US" sz="2400" dirty="0">
                <a:latin typeface="Arial"/>
                <a:cs typeface="Arial"/>
              </a:rPr>
              <a:t>First 9.4 T, warm bore MRI magnet ~$7M to be moved to Fermilab this year for ADMX-EFR.</a:t>
            </a:r>
          </a:p>
          <a:p>
            <a:r>
              <a:rPr lang="en-US" sz="2400" dirty="0">
                <a:latin typeface="Arial"/>
                <a:cs typeface="Arial"/>
              </a:rPr>
              <a:t>Can host other experiments.</a:t>
            </a:r>
          </a:p>
          <a:p>
            <a:endParaRPr lang="en-US" sz="2400" dirty="0">
              <a:latin typeface="Arial"/>
              <a:cs typeface="Arial"/>
            </a:endParaRPr>
          </a:p>
        </p:txBody>
      </p:sp>
      <p:sp>
        <p:nvSpPr>
          <p:cNvPr id="9" name="TextBox 8">
            <a:extLst>
              <a:ext uri="{FF2B5EF4-FFF2-40B4-BE49-F238E27FC236}">
                <a16:creationId xmlns:a16="http://schemas.microsoft.com/office/drawing/2014/main" id="{6D9598CC-738B-8868-7EC2-C4DDCF430B3F}"/>
              </a:ext>
            </a:extLst>
          </p:cNvPr>
          <p:cNvSpPr txBox="1"/>
          <p:nvPr/>
        </p:nvSpPr>
        <p:spPr>
          <a:xfrm>
            <a:off x="7090091" y="5499681"/>
            <a:ext cx="5030544" cy="461665"/>
          </a:xfrm>
          <a:prstGeom prst="rect">
            <a:avLst/>
          </a:prstGeom>
          <a:noFill/>
        </p:spPr>
        <p:txBody>
          <a:bodyPr wrap="none" rtlCol="0">
            <a:spAutoFit/>
          </a:bodyPr>
          <a:lstStyle/>
          <a:p>
            <a:r>
              <a:rPr lang="en-US" sz="2400" dirty="0"/>
              <a:t>PW8 building can house 2 magnets</a:t>
            </a:r>
          </a:p>
        </p:txBody>
      </p:sp>
    </p:spTree>
    <p:extLst>
      <p:ext uri="{BB962C8B-B14F-4D97-AF65-F5344CB8AC3E}">
        <p14:creationId xmlns:p14="http://schemas.microsoft.com/office/powerpoint/2010/main" val="24117991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0BFEF763-CB70-90E8-8AC8-0B3C6FC5DF92}"/>
              </a:ext>
            </a:extLst>
          </p:cNvPr>
          <p:cNvSpPr>
            <a:spLocks noGrp="1"/>
          </p:cNvSpPr>
          <p:nvPr>
            <p:ph type="title"/>
          </p:nvPr>
        </p:nvSpPr>
        <p:spPr/>
        <p:txBody>
          <a:bodyPr/>
          <a:lstStyle/>
          <a:p>
            <a:r>
              <a:rPr lang="en-US" dirty="0"/>
              <a:t> </a:t>
            </a:r>
          </a:p>
        </p:txBody>
      </p:sp>
      <p:sp>
        <p:nvSpPr>
          <p:cNvPr id="7" name="Content Placeholder 6">
            <a:extLst>
              <a:ext uri="{FF2B5EF4-FFF2-40B4-BE49-F238E27FC236}">
                <a16:creationId xmlns:a16="http://schemas.microsoft.com/office/drawing/2014/main" id="{7E108F4E-5CAD-4CA0-3BAF-DA5E2E68A8E2}"/>
              </a:ext>
            </a:extLst>
          </p:cNvPr>
          <p:cNvSpPr>
            <a:spLocks noGrp="1"/>
          </p:cNvSpPr>
          <p:nvPr>
            <p:ph idx="1"/>
          </p:nvPr>
        </p:nvSpPr>
        <p:spPr/>
        <p:txBody>
          <a:bodyPr/>
          <a:lstStyle/>
          <a:p>
            <a:r>
              <a:rPr lang="en-US" dirty="0"/>
              <a:t> </a:t>
            </a:r>
          </a:p>
        </p:txBody>
      </p:sp>
      <p:sp>
        <p:nvSpPr>
          <p:cNvPr id="4" name="Footer Placeholder 3">
            <a:extLst>
              <a:ext uri="{FF2B5EF4-FFF2-40B4-BE49-F238E27FC236}">
                <a16:creationId xmlns:a16="http://schemas.microsoft.com/office/drawing/2014/main" id="{97AA4413-CFC8-C3A6-6D67-A50E04911158}"/>
              </a:ext>
            </a:extLst>
          </p:cNvPr>
          <p:cNvSpPr>
            <a:spLocks noGrp="1"/>
          </p:cNvSpPr>
          <p:nvPr>
            <p:ph type="ftr" sz="quarter" idx="11"/>
          </p:nvPr>
        </p:nvSpPr>
        <p:spPr/>
        <p:txBody>
          <a:bodyPr/>
          <a:lstStyle/>
          <a:p>
            <a:r>
              <a:rPr lang="en-US"/>
              <a:t>Aaron S. Chou, London, 3/22/2024</a:t>
            </a:r>
          </a:p>
        </p:txBody>
      </p:sp>
      <p:sp>
        <p:nvSpPr>
          <p:cNvPr id="5" name="Slide Number Placeholder 4">
            <a:extLst>
              <a:ext uri="{FF2B5EF4-FFF2-40B4-BE49-F238E27FC236}">
                <a16:creationId xmlns:a16="http://schemas.microsoft.com/office/drawing/2014/main" id="{E563096A-2B80-6AD9-818C-E4214EBA9BB3}"/>
              </a:ext>
            </a:extLst>
          </p:cNvPr>
          <p:cNvSpPr>
            <a:spLocks noGrp="1"/>
          </p:cNvSpPr>
          <p:nvPr>
            <p:ph type="sldNum" sz="quarter" idx="12"/>
          </p:nvPr>
        </p:nvSpPr>
        <p:spPr/>
        <p:txBody>
          <a:bodyPr/>
          <a:lstStyle/>
          <a:p>
            <a:fld id="{7450E5D5-DC16-BA48-878C-CBE712E45237}" type="slidenum">
              <a:rPr lang="en-US" smtClean="0"/>
              <a:t>25</a:t>
            </a:fld>
            <a:endParaRPr lang="en-US"/>
          </a:p>
        </p:txBody>
      </p:sp>
      <p:pic>
        <p:nvPicPr>
          <p:cNvPr id="8" name="Picture 7">
            <a:extLst>
              <a:ext uri="{FF2B5EF4-FFF2-40B4-BE49-F238E27FC236}">
                <a16:creationId xmlns:a16="http://schemas.microsoft.com/office/drawing/2014/main" id="{597583DB-1903-8A14-8565-53F5F57C9751}"/>
              </a:ext>
            </a:extLst>
          </p:cNvPr>
          <p:cNvPicPr>
            <a:picLocks noChangeAspect="1"/>
          </p:cNvPicPr>
          <p:nvPr/>
        </p:nvPicPr>
        <p:blipFill>
          <a:blip r:embed="rId2"/>
          <a:stretch>
            <a:fillRect/>
          </a:stretch>
        </p:blipFill>
        <p:spPr>
          <a:xfrm>
            <a:off x="993177" y="439205"/>
            <a:ext cx="10205646" cy="5601901"/>
          </a:xfrm>
          <a:prstGeom prst="rect">
            <a:avLst/>
          </a:prstGeom>
        </p:spPr>
      </p:pic>
    </p:spTree>
    <p:extLst>
      <p:ext uri="{BB962C8B-B14F-4D97-AF65-F5344CB8AC3E}">
        <p14:creationId xmlns:p14="http://schemas.microsoft.com/office/powerpoint/2010/main" val="31443163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14580-AAA6-5120-4C59-1CE33E007555}"/>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EA1CF757-FCB8-970E-935D-D90CB3D1EC88}"/>
              </a:ext>
            </a:extLst>
          </p:cNvPr>
          <p:cNvSpPr>
            <a:spLocks noGrp="1"/>
          </p:cNvSpPr>
          <p:nvPr>
            <p:ph idx="1"/>
          </p:nvPr>
        </p:nvSpPr>
        <p:spPr/>
        <p:txBody>
          <a:bodyPr/>
          <a:lstStyle/>
          <a:p>
            <a:r>
              <a:rPr lang="en-US" dirty="0"/>
              <a:t> </a:t>
            </a:r>
          </a:p>
        </p:txBody>
      </p:sp>
      <p:sp>
        <p:nvSpPr>
          <p:cNvPr id="4" name="Footer Placeholder 3">
            <a:extLst>
              <a:ext uri="{FF2B5EF4-FFF2-40B4-BE49-F238E27FC236}">
                <a16:creationId xmlns:a16="http://schemas.microsoft.com/office/drawing/2014/main" id="{791BA1BC-1FD7-D3F5-B65E-B186E647A3A6}"/>
              </a:ext>
            </a:extLst>
          </p:cNvPr>
          <p:cNvSpPr>
            <a:spLocks noGrp="1"/>
          </p:cNvSpPr>
          <p:nvPr>
            <p:ph type="ftr" sz="quarter" idx="11"/>
          </p:nvPr>
        </p:nvSpPr>
        <p:spPr/>
        <p:txBody>
          <a:bodyPr/>
          <a:lstStyle/>
          <a:p>
            <a:r>
              <a:rPr lang="en-US"/>
              <a:t>Aaron S. Chou, London, 3/22/2024</a:t>
            </a:r>
          </a:p>
        </p:txBody>
      </p:sp>
      <p:sp>
        <p:nvSpPr>
          <p:cNvPr id="5" name="Slide Number Placeholder 4">
            <a:extLst>
              <a:ext uri="{FF2B5EF4-FFF2-40B4-BE49-F238E27FC236}">
                <a16:creationId xmlns:a16="http://schemas.microsoft.com/office/drawing/2014/main" id="{AC7BC038-CD46-66FA-8FD0-8915B570150D}"/>
              </a:ext>
            </a:extLst>
          </p:cNvPr>
          <p:cNvSpPr>
            <a:spLocks noGrp="1"/>
          </p:cNvSpPr>
          <p:nvPr>
            <p:ph type="sldNum" sz="quarter" idx="12"/>
          </p:nvPr>
        </p:nvSpPr>
        <p:spPr/>
        <p:txBody>
          <a:bodyPr/>
          <a:lstStyle/>
          <a:p>
            <a:fld id="{7450E5D5-DC16-BA48-878C-CBE712E45237}" type="slidenum">
              <a:rPr lang="en-US" smtClean="0"/>
              <a:t>26</a:t>
            </a:fld>
            <a:endParaRPr lang="en-US"/>
          </a:p>
        </p:txBody>
      </p:sp>
      <p:sp>
        <p:nvSpPr>
          <p:cNvPr id="6" name="TextBox 5">
            <a:extLst>
              <a:ext uri="{FF2B5EF4-FFF2-40B4-BE49-F238E27FC236}">
                <a16:creationId xmlns:a16="http://schemas.microsoft.com/office/drawing/2014/main" id="{A4E97DD6-5ECA-F5B8-5C9C-2BDE6333541B}"/>
              </a:ext>
            </a:extLst>
          </p:cNvPr>
          <p:cNvSpPr txBox="1"/>
          <p:nvPr/>
        </p:nvSpPr>
        <p:spPr>
          <a:xfrm>
            <a:off x="4232366" y="3553097"/>
            <a:ext cx="2714205" cy="584775"/>
          </a:xfrm>
          <a:prstGeom prst="rect">
            <a:avLst/>
          </a:prstGeom>
          <a:noFill/>
        </p:spPr>
        <p:txBody>
          <a:bodyPr wrap="none" rtlCol="0">
            <a:spAutoFit/>
          </a:bodyPr>
          <a:lstStyle/>
          <a:p>
            <a:r>
              <a:rPr lang="en-US" sz="3200" dirty="0"/>
              <a:t>Backup slides</a:t>
            </a:r>
          </a:p>
        </p:txBody>
      </p:sp>
    </p:spTree>
    <p:extLst>
      <p:ext uri="{BB962C8B-B14F-4D97-AF65-F5344CB8AC3E}">
        <p14:creationId xmlns:p14="http://schemas.microsoft.com/office/powerpoint/2010/main" val="3639045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E9A4266-CC5C-C9E3-A0F3-4806AB1B2EEA}"/>
              </a:ext>
            </a:extLst>
          </p:cNvPr>
          <p:cNvSpPr>
            <a:spLocks noGrp="1"/>
          </p:cNvSpPr>
          <p:nvPr>
            <p:ph type="ftr" sz="quarter" idx="11"/>
          </p:nvPr>
        </p:nvSpPr>
        <p:spPr>
          <a:xfrm>
            <a:off x="982436" y="6504216"/>
            <a:ext cx="2316576" cy="298369"/>
          </a:xfrm>
        </p:spPr>
        <p:txBody>
          <a:bodyPr/>
          <a:lstStyle/>
          <a:p>
            <a:r>
              <a:rPr lang="es-ES_tradnl">
                <a:solidFill>
                  <a:srgbClr val="000000">
                    <a:tint val="75000"/>
                  </a:srgbClr>
                </a:solidFill>
                <a:latin typeface="Times"/>
              </a:rPr>
              <a:t>Aaron S. Chou, London, 3/22/2024</a:t>
            </a:r>
            <a:endParaRPr lang="en-US" dirty="0">
              <a:solidFill>
                <a:srgbClr val="000000">
                  <a:tint val="75000"/>
                </a:srgbClr>
              </a:solidFill>
              <a:latin typeface="Times"/>
            </a:endParaRPr>
          </a:p>
        </p:txBody>
      </p:sp>
      <p:sp>
        <p:nvSpPr>
          <p:cNvPr id="5" name="Slide Number Placeholder 4">
            <a:extLst>
              <a:ext uri="{FF2B5EF4-FFF2-40B4-BE49-F238E27FC236}">
                <a16:creationId xmlns:a16="http://schemas.microsoft.com/office/drawing/2014/main" id="{733AC50B-277E-BF90-56B3-E477092A3E58}"/>
              </a:ext>
            </a:extLst>
          </p:cNvPr>
          <p:cNvSpPr>
            <a:spLocks noGrp="1"/>
          </p:cNvSpPr>
          <p:nvPr>
            <p:ph type="sldNum" sz="quarter" idx="12"/>
          </p:nvPr>
        </p:nvSpPr>
        <p:spPr/>
        <p:txBody>
          <a:bodyPr/>
          <a:lstStyle/>
          <a:p>
            <a:fld id="{7A870316-1D41-584E-85E6-3B22E96A4CFD}" type="slidenum">
              <a:rPr lang="en-US" smtClean="0">
                <a:solidFill>
                  <a:srgbClr val="000000">
                    <a:tint val="75000"/>
                  </a:srgbClr>
                </a:solidFill>
                <a:latin typeface="Times"/>
              </a:rPr>
              <a:pPr/>
              <a:t>27</a:t>
            </a:fld>
            <a:endParaRPr lang="en-US" dirty="0">
              <a:solidFill>
                <a:srgbClr val="000000">
                  <a:tint val="75000"/>
                </a:srgbClr>
              </a:solidFill>
              <a:latin typeface="Times"/>
            </a:endParaRPr>
          </a:p>
        </p:txBody>
      </p:sp>
      <p:pic>
        <p:nvPicPr>
          <p:cNvPr id="6" name="Picture 5">
            <a:extLst>
              <a:ext uri="{FF2B5EF4-FFF2-40B4-BE49-F238E27FC236}">
                <a16:creationId xmlns:a16="http://schemas.microsoft.com/office/drawing/2014/main" id="{A7095E73-C2BC-C3A8-8D94-87C4035FC880}"/>
              </a:ext>
            </a:extLst>
          </p:cNvPr>
          <p:cNvPicPr>
            <a:picLocks noChangeAspect="1"/>
          </p:cNvPicPr>
          <p:nvPr/>
        </p:nvPicPr>
        <p:blipFill rotWithShape="1">
          <a:blip r:embed="rId2"/>
          <a:srcRect l="50116"/>
          <a:stretch/>
        </p:blipFill>
        <p:spPr>
          <a:xfrm>
            <a:off x="2275775" y="794909"/>
            <a:ext cx="6414995" cy="5400700"/>
          </a:xfrm>
          <a:prstGeom prst="rect">
            <a:avLst/>
          </a:prstGeom>
        </p:spPr>
      </p:pic>
      <p:sp>
        <p:nvSpPr>
          <p:cNvPr id="7" name="TextBox 6">
            <a:extLst>
              <a:ext uri="{FF2B5EF4-FFF2-40B4-BE49-F238E27FC236}">
                <a16:creationId xmlns:a16="http://schemas.microsoft.com/office/drawing/2014/main" id="{D002E417-C9F3-EDE6-FBD5-59D795A1EC0E}"/>
              </a:ext>
            </a:extLst>
          </p:cNvPr>
          <p:cNvSpPr txBox="1"/>
          <p:nvPr/>
        </p:nvSpPr>
        <p:spPr>
          <a:xfrm>
            <a:off x="9386650" y="2183313"/>
            <a:ext cx="2372765" cy="666977"/>
          </a:xfrm>
          <a:prstGeom prst="rect">
            <a:avLst/>
          </a:prstGeom>
          <a:noFill/>
        </p:spPr>
        <p:txBody>
          <a:bodyPr wrap="none" rtlCol="0">
            <a:spAutoFit/>
          </a:bodyPr>
          <a:lstStyle/>
          <a:p>
            <a:r>
              <a:rPr lang="en-US" sz="1867" dirty="0">
                <a:latin typeface="Arial"/>
                <a:cs typeface="Arial"/>
              </a:rPr>
              <a:t>DCR=1 Hz</a:t>
            </a:r>
          </a:p>
          <a:p>
            <a:r>
              <a:rPr lang="en-US" sz="1867" dirty="0">
                <a:latin typeface="Arial"/>
                <a:cs typeface="Arial"/>
              </a:rPr>
              <a:t>10</a:t>
            </a:r>
            <a:r>
              <a:rPr lang="en-US" sz="1867" baseline="30000" dirty="0">
                <a:latin typeface="Arial"/>
                <a:cs typeface="Arial"/>
              </a:rPr>
              <a:t>8</a:t>
            </a:r>
            <a:r>
              <a:rPr lang="en-US" sz="1867" dirty="0">
                <a:latin typeface="Arial"/>
                <a:cs typeface="Arial"/>
              </a:rPr>
              <a:t> counts in t=10</a:t>
            </a:r>
            <a:r>
              <a:rPr lang="en-US" sz="1867" baseline="30000" dirty="0">
                <a:latin typeface="Arial"/>
                <a:cs typeface="Arial"/>
              </a:rPr>
              <a:t>8</a:t>
            </a:r>
            <a:r>
              <a:rPr lang="en-US" sz="1867" dirty="0">
                <a:latin typeface="Arial"/>
                <a:cs typeface="Arial"/>
              </a:rPr>
              <a:t> s</a:t>
            </a:r>
          </a:p>
        </p:txBody>
      </p:sp>
      <p:sp>
        <p:nvSpPr>
          <p:cNvPr id="12" name="TextBox 11">
            <a:extLst>
              <a:ext uri="{FF2B5EF4-FFF2-40B4-BE49-F238E27FC236}">
                <a16:creationId xmlns:a16="http://schemas.microsoft.com/office/drawing/2014/main" id="{1464F705-5FF7-6088-BCB1-2E5E1025874C}"/>
              </a:ext>
            </a:extLst>
          </p:cNvPr>
          <p:cNvSpPr txBox="1"/>
          <p:nvPr/>
        </p:nvSpPr>
        <p:spPr>
          <a:xfrm>
            <a:off x="9386649" y="4534871"/>
            <a:ext cx="2583203" cy="1241622"/>
          </a:xfrm>
          <a:prstGeom prst="rect">
            <a:avLst/>
          </a:prstGeom>
          <a:noFill/>
        </p:spPr>
        <p:txBody>
          <a:bodyPr wrap="square" rtlCol="0">
            <a:spAutoFit/>
          </a:bodyPr>
          <a:lstStyle/>
          <a:p>
            <a:r>
              <a:rPr lang="en-US" sz="1867" dirty="0">
                <a:solidFill>
                  <a:srgbClr val="212121"/>
                </a:solidFill>
                <a:latin typeface="Calibri" panose="020F0502020204030204" pitchFamily="34" charset="0"/>
              </a:rPr>
              <a:t>Signal rate</a:t>
            </a:r>
          </a:p>
          <a:p>
            <a:r>
              <a:rPr lang="en-US" sz="1867" dirty="0">
                <a:solidFill>
                  <a:srgbClr val="212121"/>
                </a:solidFill>
                <a:latin typeface="Calibri" panose="020F0502020204030204" pitchFamily="34" charset="0"/>
              </a:rPr>
              <a:t>R</a:t>
            </a:r>
            <a:r>
              <a:rPr lang="en-US" sz="1867" baseline="-25000" dirty="0">
                <a:solidFill>
                  <a:srgbClr val="212121"/>
                </a:solidFill>
                <a:latin typeface="Calibri" panose="020F0502020204030204" pitchFamily="34" charset="0"/>
              </a:rPr>
              <a:t>s</a:t>
            </a:r>
            <a:r>
              <a:rPr lang="en-US" sz="1867" dirty="0">
                <a:latin typeface="Arial"/>
                <a:cs typeface="Arial"/>
              </a:rPr>
              <a:t> ~ 10</a:t>
            </a:r>
            <a:r>
              <a:rPr lang="en-US" sz="1867" baseline="30000" dirty="0">
                <a:latin typeface="Arial"/>
                <a:cs typeface="Arial"/>
              </a:rPr>
              <a:t>-6</a:t>
            </a:r>
            <a:r>
              <a:rPr lang="en-US" sz="1867" dirty="0">
                <a:latin typeface="Arial"/>
                <a:cs typeface="Arial"/>
              </a:rPr>
              <a:t> Hz</a:t>
            </a:r>
          </a:p>
          <a:p>
            <a:r>
              <a:rPr lang="en-US" sz="1867" dirty="0">
                <a:latin typeface="Arial"/>
                <a:cs typeface="Arial"/>
              </a:rPr>
              <a:t>100 counts in t=10</a:t>
            </a:r>
            <a:r>
              <a:rPr lang="en-US" sz="1867" baseline="30000" dirty="0">
                <a:latin typeface="Arial"/>
                <a:cs typeface="Arial"/>
              </a:rPr>
              <a:t>8</a:t>
            </a:r>
            <a:r>
              <a:rPr lang="en-US" sz="1867" dirty="0">
                <a:latin typeface="Arial"/>
                <a:cs typeface="Arial"/>
              </a:rPr>
              <a:t> s</a:t>
            </a:r>
          </a:p>
          <a:p>
            <a:r>
              <a:rPr lang="en-US" sz="1867" b="1" dirty="0">
                <a:solidFill>
                  <a:srgbClr val="212121"/>
                </a:solidFill>
                <a:latin typeface="Calibri" panose="020F0502020204030204" pitchFamily="34" charset="0"/>
              </a:rPr>
              <a:t>R</a:t>
            </a:r>
            <a:r>
              <a:rPr lang="en-US" sz="1867" b="1" baseline="-25000" dirty="0">
                <a:solidFill>
                  <a:srgbClr val="212121"/>
                </a:solidFill>
                <a:latin typeface="Calibri" panose="020F0502020204030204" pitchFamily="34" charset="0"/>
              </a:rPr>
              <a:t>s </a:t>
            </a:r>
            <a:r>
              <a:rPr lang="en-US" sz="1867" b="1" dirty="0">
                <a:solidFill>
                  <a:srgbClr val="212121"/>
                </a:solidFill>
                <a:latin typeface="Calibri" panose="020F0502020204030204" pitchFamily="34" charset="0"/>
              </a:rPr>
              <a:t>limit</a:t>
            </a:r>
            <a:r>
              <a:rPr lang="en-US" sz="1867" b="1" baseline="-25000" dirty="0">
                <a:solidFill>
                  <a:srgbClr val="212121"/>
                </a:solidFill>
                <a:latin typeface="Calibri" panose="020F0502020204030204" pitchFamily="34" charset="0"/>
              </a:rPr>
              <a:t> </a:t>
            </a:r>
            <a:r>
              <a:rPr lang="en-US" sz="1867" b="1" dirty="0">
                <a:latin typeface="Arial"/>
                <a:cs typeface="Arial"/>
              </a:rPr>
              <a:t>~</a:t>
            </a:r>
            <a:r>
              <a:rPr lang="en-US" sz="1867" b="1" dirty="0">
                <a:solidFill>
                  <a:srgbClr val="212121"/>
                </a:solidFill>
                <a:latin typeface="Calibri" panose="020F0502020204030204" pitchFamily="34" charset="0"/>
              </a:rPr>
              <a:t> sqrt(R</a:t>
            </a:r>
            <a:r>
              <a:rPr lang="en-US" sz="1867" b="1" baseline="-25000" dirty="0">
                <a:solidFill>
                  <a:srgbClr val="212121"/>
                </a:solidFill>
                <a:latin typeface="Calibri" panose="020F0502020204030204" pitchFamily="34" charset="0"/>
              </a:rPr>
              <a:t>b</a:t>
            </a:r>
            <a:r>
              <a:rPr lang="en-US" sz="1867" b="1" dirty="0">
                <a:solidFill>
                  <a:srgbClr val="212121"/>
                </a:solidFill>
                <a:latin typeface="Calibri" panose="020F0502020204030204" pitchFamily="34" charset="0"/>
              </a:rPr>
              <a:t> / t)</a:t>
            </a:r>
            <a:endParaRPr lang="en-US" sz="1867" b="1" dirty="0">
              <a:latin typeface="Arial"/>
              <a:cs typeface="Arial"/>
            </a:endParaRPr>
          </a:p>
        </p:txBody>
      </p:sp>
      <p:cxnSp>
        <p:nvCxnSpPr>
          <p:cNvPr id="15" name="Straight Arrow Connector 14">
            <a:extLst>
              <a:ext uri="{FF2B5EF4-FFF2-40B4-BE49-F238E27FC236}">
                <a16:creationId xmlns:a16="http://schemas.microsoft.com/office/drawing/2014/main" id="{47BFE272-4ACD-38A9-C691-ECAC38F412E0}"/>
              </a:ext>
            </a:extLst>
          </p:cNvPr>
          <p:cNvCxnSpPr>
            <a:cxnSpLocks/>
          </p:cNvCxnSpPr>
          <p:nvPr/>
        </p:nvCxnSpPr>
        <p:spPr bwMode="auto">
          <a:xfrm flipH="1">
            <a:off x="6358566" y="2532126"/>
            <a:ext cx="2885796" cy="348813"/>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16" name="Straight Arrow Connector 15">
            <a:extLst>
              <a:ext uri="{FF2B5EF4-FFF2-40B4-BE49-F238E27FC236}">
                <a16:creationId xmlns:a16="http://schemas.microsoft.com/office/drawing/2014/main" id="{9618AD1D-7240-0EF8-888D-EC92054779AC}"/>
              </a:ext>
            </a:extLst>
          </p:cNvPr>
          <p:cNvCxnSpPr>
            <a:cxnSpLocks/>
          </p:cNvCxnSpPr>
          <p:nvPr/>
        </p:nvCxnSpPr>
        <p:spPr bwMode="auto">
          <a:xfrm flipH="1" flipV="1">
            <a:off x="6162345" y="3529482"/>
            <a:ext cx="3096619" cy="1122903"/>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17" name="Straight Arrow Connector 16">
            <a:extLst>
              <a:ext uri="{FF2B5EF4-FFF2-40B4-BE49-F238E27FC236}">
                <a16:creationId xmlns:a16="http://schemas.microsoft.com/office/drawing/2014/main" id="{1A6696B2-645F-3129-AF8A-8D9FB20B1940}"/>
              </a:ext>
            </a:extLst>
          </p:cNvPr>
          <p:cNvCxnSpPr>
            <a:cxnSpLocks/>
          </p:cNvCxnSpPr>
          <p:nvPr/>
        </p:nvCxnSpPr>
        <p:spPr bwMode="auto">
          <a:xfrm flipH="1">
            <a:off x="6260123" y="3382877"/>
            <a:ext cx="3126527" cy="46123"/>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18" name="TextBox 17">
            <a:extLst>
              <a:ext uri="{FF2B5EF4-FFF2-40B4-BE49-F238E27FC236}">
                <a16:creationId xmlns:a16="http://schemas.microsoft.com/office/drawing/2014/main" id="{DE86A98E-2899-53B2-89C8-550AF00F2B94}"/>
              </a:ext>
            </a:extLst>
          </p:cNvPr>
          <p:cNvSpPr txBox="1"/>
          <p:nvPr/>
        </p:nvSpPr>
        <p:spPr>
          <a:xfrm>
            <a:off x="9441002" y="3101198"/>
            <a:ext cx="2372765" cy="666977"/>
          </a:xfrm>
          <a:prstGeom prst="rect">
            <a:avLst/>
          </a:prstGeom>
          <a:noFill/>
        </p:spPr>
        <p:txBody>
          <a:bodyPr wrap="none" rtlCol="0">
            <a:spAutoFit/>
          </a:bodyPr>
          <a:lstStyle/>
          <a:p>
            <a:r>
              <a:rPr lang="en-US" sz="1867" dirty="0">
                <a:latin typeface="Arial"/>
                <a:cs typeface="Arial"/>
              </a:rPr>
              <a:t>DCR=10</a:t>
            </a:r>
            <a:r>
              <a:rPr lang="en-US" sz="1867" baseline="30000" dirty="0">
                <a:latin typeface="Arial"/>
                <a:cs typeface="Arial"/>
              </a:rPr>
              <a:t>-4</a:t>
            </a:r>
            <a:r>
              <a:rPr lang="en-US" sz="1867" dirty="0">
                <a:latin typeface="Arial"/>
                <a:cs typeface="Arial"/>
              </a:rPr>
              <a:t> Hz </a:t>
            </a:r>
            <a:r>
              <a:rPr lang="en-US" sz="1867" b="1" dirty="0">
                <a:latin typeface="Arial"/>
                <a:cs typeface="Arial"/>
              </a:rPr>
              <a:t>(!)</a:t>
            </a:r>
          </a:p>
          <a:p>
            <a:r>
              <a:rPr lang="en-US" sz="1867" dirty="0">
                <a:latin typeface="Arial"/>
                <a:cs typeface="Arial"/>
              </a:rPr>
              <a:t>10</a:t>
            </a:r>
            <a:r>
              <a:rPr lang="en-US" sz="1867" baseline="30000" dirty="0">
                <a:latin typeface="Arial"/>
                <a:cs typeface="Arial"/>
              </a:rPr>
              <a:t>4</a:t>
            </a:r>
            <a:r>
              <a:rPr lang="en-US" sz="1867" dirty="0">
                <a:latin typeface="Arial"/>
                <a:cs typeface="Arial"/>
              </a:rPr>
              <a:t> counts in t=10</a:t>
            </a:r>
            <a:r>
              <a:rPr lang="en-US" sz="1867" baseline="30000" dirty="0">
                <a:latin typeface="Arial"/>
                <a:cs typeface="Arial"/>
              </a:rPr>
              <a:t>8</a:t>
            </a:r>
            <a:r>
              <a:rPr lang="en-US" sz="1867" dirty="0">
                <a:latin typeface="Arial"/>
                <a:cs typeface="Arial"/>
              </a:rPr>
              <a:t> s</a:t>
            </a:r>
          </a:p>
        </p:txBody>
      </p:sp>
      <p:sp>
        <p:nvSpPr>
          <p:cNvPr id="23" name="TextBox 22">
            <a:extLst>
              <a:ext uri="{FF2B5EF4-FFF2-40B4-BE49-F238E27FC236}">
                <a16:creationId xmlns:a16="http://schemas.microsoft.com/office/drawing/2014/main" id="{0C26E2A3-A84C-BAC0-5CEF-CB0F556AC51B}"/>
              </a:ext>
            </a:extLst>
          </p:cNvPr>
          <p:cNvSpPr txBox="1"/>
          <p:nvPr/>
        </p:nvSpPr>
        <p:spPr>
          <a:xfrm>
            <a:off x="475935" y="55416"/>
            <a:ext cx="11562011" cy="461665"/>
          </a:xfrm>
          <a:prstGeom prst="rect">
            <a:avLst/>
          </a:prstGeom>
          <a:noFill/>
        </p:spPr>
        <p:txBody>
          <a:bodyPr wrap="none" rtlCol="0">
            <a:spAutoFit/>
          </a:bodyPr>
          <a:lstStyle/>
          <a:p>
            <a:r>
              <a:rPr lang="en-US" sz="2400" b="1" dirty="0">
                <a:latin typeface="Arial"/>
                <a:cs typeface="Arial"/>
              </a:rPr>
              <a:t>Cannot reject QP backgrounds in detectors that rely on Cooper pair-breaking!</a:t>
            </a:r>
          </a:p>
        </p:txBody>
      </p:sp>
      <p:pic>
        <p:nvPicPr>
          <p:cNvPr id="2" name="Picture 1">
            <a:extLst>
              <a:ext uri="{FF2B5EF4-FFF2-40B4-BE49-F238E27FC236}">
                <a16:creationId xmlns:a16="http://schemas.microsoft.com/office/drawing/2014/main" id="{1F56345B-6C10-4F4A-A578-17CA5042AA6F}"/>
              </a:ext>
            </a:extLst>
          </p:cNvPr>
          <p:cNvPicPr>
            <a:picLocks noChangeAspect="1"/>
          </p:cNvPicPr>
          <p:nvPr/>
        </p:nvPicPr>
        <p:blipFill>
          <a:blip r:embed="rId3"/>
          <a:stretch>
            <a:fillRect/>
          </a:stretch>
        </p:blipFill>
        <p:spPr>
          <a:xfrm>
            <a:off x="1" y="641320"/>
            <a:ext cx="1885951" cy="1416051"/>
          </a:xfrm>
          <a:prstGeom prst="rect">
            <a:avLst/>
          </a:prstGeom>
        </p:spPr>
      </p:pic>
      <p:sp>
        <p:nvSpPr>
          <p:cNvPr id="9" name="TextBox 8">
            <a:extLst>
              <a:ext uri="{FF2B5EF4-FFF2-40B4-BE49-F238E27FC236}">
                <a16:creationId xmlns:a16="http://schemas.microsoft.com/office/drawing/2014/main" id="{B135E94C-44AB-7422-B5F5-4CC520EB27F1}"/>
              </a:ext>
            </a:extLst>
          </p:cNvPr>
          <p:cNvSpPr txBox="1"/>
          <p:nvPr/>
        </p:nvSpPr>
        <p:spPr>
          <a:xfrm>
            <a:off x="9244362" y="1773044"/>
            <a:ext cx="2198038" cy="369332"/>
          </a:xfrm>
          <a:prstGeom prst="rect">
            <a:avLst/>
          </a:prstGeom>
          <a:noFill/>
        </p:spPr>
        <p:txBody>
          <a:bodyPr wrap="none" rtlCol="0">
            <a:spAutoFit/>
          </a:bodyPr>
          <a:lstStyle/>
          <a:p>
            <a:r>
              <a:rPr lang="en-US" b="1" dirty="0">
                <a:latin typeface="Arial"/>
                <a:cs typeface="Arial"/>
              </a:rPr>
              <a:t>Dark Count Rates:</a:t>
            </a:r>
          </a:p>
        </p:txBody>
      </p:sp>
      <p:sp>
        <p:nvSpPr>
          <p:cNvPr id="10" name="TextBox 9">
            <a:extLst>
              <a:ext uri="{FF2B5EF4-FFF2-40B4-BE49-F238E27FC236}">
                <a16:creationId xmlns:a16="http://schemas.microsoft.com/office/drawing/2014/main" id="{19FC928D-0D46-2509-92F2-8E51DD7DD02A}"/>
              </a:ext>
            </a:extLst>
          </p:cNvPr>
          <p:cNvSpPr txBox="1"/>
          <p:nvPr/>
        </p:nvSpPr>
        <p:spPr>
          <a:xfrm rot="-5400000">
            <a:off x="135484" y="3511121"/>
            <a:ext cx="3201517" cy="461665"/>
          </a:xfrm>
          <a:prstGeom prst="rect">
            <a:avLst/>
          </a:prstGeom>
          <a:noFill/>
        </p:spPr>
        <p:txBody>
          <a:bodyPr wrap="none" rtlCol="0">
            <a:spAutoFit/>
          </a:bodyPr>
          <a:lstStyle/>
          <a:p>
            <a:r>
              <a:rPr lang="en-US" sz="2400" dirty="0"/>
              <a:t>photon-axion coupling</a:t>
            </a:r>
          </a:p>
        </p:txBody>
      </p:sp>
      <p:sp>
        <p:nvSpPr>
          <p:cNvPr id="3" name="TextBox 2">
            <a:extLst>
              <a:ext uri="{FF2B5EF4-FFF2-40B4-BE49-F238E27FC236}">
                <a16:creationId xmlns:a16="http://schemas.microsoft.com/office/drawing/2014/main" id="{E54D8CBD-0C74-5325-D21F-E0CA3AB14ECF}"/>
              </a:ext>
            </a:extLst>
          </p:cNvPr>
          <p:cNvSpPr txBox="1"/>
          <p:nvPr/>
        </p:nvSpPr>
        <p:spPr>
          <a:xfrm>
            <a:off x="2275775" y="537496"/>
            <a:ext cx="9224000" cy="748988"/>
          </a:xfrm>
          <a:prstGeom prst="rect">
            <a:avLst/>
          </a:prstGeom>
          <a:noFill/>
        </p:spPr>
        <p:txBody>
          <a:bodyPr wrap="none" rtlCol="0">
            <a:spAutoFit/>
          </a:bodyPr>
          <a:lstStyle/>
          <a:p>
            <a:r>
              <a:rPr lang="en-US" sz="1867" dirty="0">
                <a:latin typeface="Arial"/>
                <a:cs typeface="Arial"/>
              </a:rPr>
              <a:t>BREAD experiment:  Need to reduce best qubit SPD dark count rates by factor 10</a:t>
            </a:r>
            <a:r>
              <a:rPr lang="en-US" sz="1867" baseline="30000" dirty="0">
                <a:latin typeface="Arial"/>
                <a:cs typeface="Arial"/>
              </a:rPr>
              <a:t>4  </a:t>
            </a:r>
            <a:r>
              <a:rPr lang="en-US" sz="1867" dirty="0">
                <a:latin typeface="Arial"/>
                <a:cs typeface="Arial"/>
              </a:rPr>
              <a:t>!!!</a:t>
            </a:r>
          </a:p>
          <a:p>
            <a:endParaRPr lang="en-US" sz="2400" dirty="0"/>
          </a:p>
        </p:txBody>
      </p:sp>
    </p:spTree>
    <p:extLst>
      <p:ext uri="{BB962C8B-B14F-4D97-AF65-F5344CB8AC3E}">
        <p14:creationId xmlns:p14="http://schemas.microsoft.com/office/powerpoint/2010/main" val="33693028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How does QCD work?"/>
          <p:cNvSpPr txBox="1">
            <a:spLocks noGrp="1"/>
          </p:cNvSpPr>
          <p:nvPr>
            <p:ph type="title"/>
          </p:nvPr>
        </p:nvSpPr>
        <p:spPr>
          <a:xfrm>
            <a:off x="311655" y="179793"/>
            <a:ext cx="6111448" cy="717551"/>
          </a:xfrm>
          <a:prstGeom prst="rect">
            <a:avLst/>
          </a:prstGeom>
        </p:spPr>
        <p:txBody>
          <a:bodyPr/>
          <a:lstStyle/>
          <a:p>
            <a:r>
              <a:rPr lang="en-US" dirty="0">
                <a:latin typeface="+mj-lt"/>
              </a:rPr>
              <a:t>Quantum Capacitance Detector based on charge-parity switching in charge qubit.</a:t>
            </a:r>
            <a:br>
              <a:rPr lang="en-US" dirty="0">
                <a:latin typeface="+mj-lt"/>
              </a:rPr>
            </a:br>
            <a:r>
              <a:rPr lang="en-US" sz="2000" b="0" dirty="0">
                <a:latin typeface="+mj-lt"/>
              </a:rPr>
              <a:t>Detect QPs from broken Cooper pairs after  absorption of single THz photon. </a:t>
            </a:r>
            <a:endParaRPr sz="2000" b="0" dirty="0">
              <a:latin typeface="+mj-lt"/>
            </a:endParaRPr>
          </a:p>
        </p:txBody>
      </p:sp>
      <p:sp>
        <p:nvSpPr>
          <p:cNvPr id="7" name="Slide Number Placeholder 6">
            <a:extLst>
              <a:ext uri="{FF2B5EF4-FFF2-40B4-BE49-F238E27FC236}">
                <a16:creationId xmlns:a16="http://schemas.microsoft.com/office/drawing/2014/main" id="{7D44F82E-62DF-E1E6-8F9E-C2C752FD5729}"/>
              </a:ext>
            </a:extLst>
          </p:cNvPr>
          <p:cNvSpPr>
            <a:spLocks noGrp="1"/>
          </p:cNvSpPr>
          <p:nvPr>
            <p:ph type="sldNum" sz="quarter" idx="2"/>
          </p:nvPr>
        </p:nvSpPr>
        <p:spPr/>
        <p:txBody>
          <a:bodyPr/>
          <a:lstStyle/>
          <a:p>
            <a:fld id="{86CB4B4D-7CA3-9044-876B-883B54F8677D}" type="slidenum">
              <a:rPr lang="en-US" smtClean="0"/>
              <a:t>28</a:t>
            </a:fld>
            <a:endParaRPr lang="en-US"/>
          </a:p>
        </p:txBody>
      </p:sp>
      <p:pic>
        <p:nvPicPr>
          <p:cNvPr id="191" name="Screenshot 2023-03-03 at 6.06.19 PM.png" descr="Screenshot 2023-03-03 at 6.06.19 PM.png"/>
          <p:cNvPicPr>
            <a:picLocks noChangeAspect="1"/>
          </p:cNvPicPr>
          <p:nvPr/>
        </p:nvPicPr>
        <p:blipFill>
          <a:blip r:embed="rId2"/>
          <a:srcRect t="3191"/>
          <a:stretch>
            <a:fillRect/>
          </a:stretch>
        </p:blipFill>
        <p:spPr>
          <a:xfrm>
            <a:off x="1029339" y="1796084"/>
            <a:ext cx="3577619" cy="3819190"/>
          </a:xfrm>
          <a:prstGeom prst="rect">
            <a:avLst/>
          </a:prstGeom>
          <a:ln w="12700">
            <a:miter lim="400000"/>
          </a:ln>
        </p:spPr>
      </p:pic>
      <p:sp>
        <p:nvSpPr>
          <p:cNvPr id="196" name="Echternach, P. M., et al. Nature Astronomy 2.1 (2018): 90-97."/>
          <p:cNvSpPr txBox="1"/>
          <p:nvPr/>
        </p:nvSpPr>
        <p:spPr>
          <a:xfrm>
            <a:off x="3899342" y="6525163"/>
            <a:ext cx="3879267" cy="2205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defTabSz="228594">
              <a:defRPr sz="2200">
                <a:solidFill>
                  <a:srgbClr val="222222"/>
                </a:solidFill>
                <a:latin typeface="Arial"/>
                <a:ea typeface="Arial"/>
                <a:cs typeface="Arial"/>
                <a:sym typeface="Arial"/>
              </a:defRPr>
            </a:pPr>
            <a:r>
              <a:rPr sz="1100"/>
              <a:t>Echternach, P. M., et al. </a:t>
            </a:r>
            <a:r>
              <a:rPr sz="1100" i="1"/>
              <a:t>Nature Astronomy</a:t>
            </a:r>
            <a:r>
              <a:rPr sz="1100"/>
              <a:t> 2.1 (2018): 90-97.</a:t>
            </a:r>
          </a:p>
        </p:txBody>
      </p:sp>
      <p:grpSp>
        <p:nvGrpSpPr>
          <p:cNvPr id="2" name="Group">
            <a:extLst>
              <a:ext uri="{FF2B5EF4-FFF2-40B4-BE49-F238E27FC236}">
                <a16:creationId xmlns:a16="http://schemas.microsoft.com/office/drawing/2014/main" id="{68F29D1A-863B-5B23-E15D-63E50E68BD42}"/>
              </a:ext>
            </a:extLst>
          </p:cNvPr>
          <p:cNvGrpSpPr/>
          <p:nvPr/>
        </p:nvGrpSpPr>
        <p:grpSpPr>
          <a:xfrm>
            <a:off x="6632188" y="0"/>
            <a:ext cx="4677627" cy="6021000"/>
            <a:chOff x="0" y="0"/>
            <a:chExt cx="10287000" cy="13716000"/>
          </a:xfrm>
        </p:grpSpPr>
        <p:pic>
          <p:nvPicPr>
            <p:cNvPr id="3" name="IMG_8960.jpeg" descr="IMG_8960.jpeg">
              <a:extLst>
                <a:ext uri="{FF2B5EF4-FFF2-40B4-BE49-F238E27FC236}">
                  <a16:creationId xmlns:a16="http://schemas.microsoft.com/office/drawing/2014/main" id="{A0C7120E-2C85-F2C9-299B-DD1922E8C936}"/>
                </a:ext>
              </a:extLst>
            </p:cNvPr>
            <p:cNvPicPr>
              <a:picLocks noChangeAspect="1"/>
            </p:cNvPicPr>
            <p:nvPr/>
          </p:nvPicPr>
          <p:blipFill>
            <a:blip r:embed="rId3"/>
            <a:srcRect/>
            <a:stretch>
              <a:fillRect/>
            </a:stretch>
          </p:blipFill>
          <p:spPr>
            <a:xfrm>
              <a:off x="0" y="0"/>
              <a:ext cx="10287000" cy="13716000"/>
            </a:xfrm>
            <a:prstGeom prst="rect">
              <a:avLst/>
            </a:prstGeom>
            <a:ln w="12700" cap="flat">
              <a:noFill/>
              <a:miter lim="400000"/>
            </a:ln>
            <a:effectLst/>
          </p:spPr>
        </p:pic>
        <p:sp>
          <p:nvSpPr>
            <p:cNvPr id="4" name="A QCD pixel">
              <a:extLst>
                <a:ext uri="{FF2B5EF4-FFF2-40B4-BE49-F238E27FC236}">
                  <a16:creationId xmlns:a16="http://schemas.microsoft.com/office/drawing/2014/main" id="{9E07F1C2-6D17-C66C-1B3B-E6F100BD4F83}"/>
                </a:ext>
              </a:extLst>
            </p:cNvPr>
            <p:cNvSpPr txBox="1"/>
            <p:nvPr/>
          </p:nvSpPr>
          <p:spPr>
            <a:xfrm>
              <a:off x="4876526" y="2987869"/>
              <a:ext cx="4648758" cy="109842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numCol="1" anchor="ctr">
              <a:spAutoFit/>
            </a:bodyPr>
            <a:lstStyle>
              <a:lvl1pPr algn="ctr">
                <a:lnSpc>
                  <a:spcPct val="100000"/>
                </a:lnSpc>
                <a:spcBef>
                  <a:spcPts val="0"/>
                </a:spcBef>
                <a:defRPr sz="5600" b="1" i="1">
                  <a:solidFill>
                    <a:schemeClr val="accent5">
                      <a:hueOff val="-82419"/>
                      <a:satOff val="-9513"/>
                      <a:lumOff val="-16343"/>
                    </a:schemeClr>
                  </a:solidFill>
                </a:defRPr>
              </a:lvl1pPr>
            </a:lstStyle>
            <a:p>
              <a:r>
                <a:rPr sz="2800" dirty="0"/>
                <a:t>A QCD pixel</a:t>
              </a:r>
            </a:p>
          </p:txBody>
        </p:sp>
        <p:sp>
          <p:nvSpPr>
            <p:cNvPr id="5" name="Oval">
              <a:extLst>
                <a:ext uri="{FF2B5EF4-FFF2-40B4-BE49-F238E27FC236}">
                  <a16:creationId xmlns:a16="http://schemas.microsoft.com/office/drawing/2014/main" id="{C991B4B7-4942-989A-2C4D-E67EB9F0F604}"/>
                </a:ext>
              </a:extLst>
            </p:cNvPr>
            <p:cNvSpPr/>
            <p:nvPr/>
          </p:nvSpPr>
          <p:spPr>
            <a:xfrm>
              <a:off x="3597037" y="6607713"/>
              <a:ext cx="513577" cy="500574"/>
            </a:xfrm>
            <a:prstGeom prst="ellipse">
              <a:avLst/>
            </a:prstGeom>
            <a:noFill/>
            <a:ln w="76200" cap="flat">
              <a:solidFill>
                <a:schemeClr val="accent5">
                  <a:hueOff val="-82419"/>
                  <a:satOff val="-9513"/>
                  <a:lumOff val="-16343"/>
                </a:schemeClr>
              </a:solidFill>
              <a:prstDash val="solid"/>
              <a:miter lim="400000"/>
            </a:ln>
            <a:effectLst/>
          </p:spPr>
          <p:txBody>
            <a:bodyPr wrap="square" lIns="25400" tIns="25400" rIns="25400" bIns="25400" numCol="1" anchor="ctr">
              <a:noAutofit/>
            </a:bodyPr>
            <a:lstStyle/>
            <a:p>
              <a:pPr algn="ctr" defTabSz="412740">
                <a:defRPr sz="3200">
                  <a:solidFill>
                    <a:schemeClr val="accent5">
                      <a:hueOff val="-82419"/>
                      <a:satOff val="-9513"/>
                      <a:lumOff val="-16343"/>
                    </a:schemeClr>
                  </a:solidFill>
                  <a:latin typeface="Helvetica Neue Medium"/>
                  <a:ea typeface="Helvetica Neue Medium"/>
                  <a:cs typeface="Helvetica Neue Medium"/>
                  <a:sym typeface="Helvetica Neue Medium"/>
                </a:defRPr>
              </a:pPr>
              <a:endParaRPr sz="1600"/>
            </a:p>
          </p:txBody>
        </p:sp>
        <p:sp>
          <p:nvSpPr>
            <p:cNvPr id="6" name="Connection Line">
              <a:extLst>
                <a:ext uri="{FF2B5EF4-FFF2-40B4-BE49-F238E27FC236}">
                  <a16:creationId xmlns:a16="http://schemas.microsoft.com/office/drawing/2014/main" id="{0CC4C2BA-F054-ABEA-EFFD-16AB360BBEC7}"/>
                </a:ext>
              </a:extLst>
            </p:cNvPr>
            <p:cNvSpPr/>
            <p:nvPr/>
          </p:nvSpPr>
          <p:spPr>
            <a:xfrm>
              <a:off x="3836655" y="4015718"/>
              <a:ext cx="3021290" cy="2585626"/>
            </a:xfrm>
            <a:custGeom>
              <a:avLst/>
              <a:gdLst/>
              <a:ahLst/>
              <a:cxnLst>
                <a:cxn ang="0">
                  <a:pos x="wd2" y="hd2"/>
                </a:cxn>
                <a:cxn ang="5400000">
                  <a:pos x="wd2" y="hd2"/>
                </a:cxn>
                <a:cxn ang="10800000">
                  <a:pos x="wd2" y="hd2"/>
                </a:cxn>
                <a:cxn ang="16200000">
                  <a:pos x="wd2" y="hd2"/>
                </a:cxn>
              </a:cxnLst>
              <a:rect l="0" t="0" r="r" b="b"/>
              <a:pathLst>
                <a:path w="21600" h="21031" extrusionOk="0">
                  <a:moveTo>
                    <a:pt x="21600" y="0"/>
                  </a:moveTo>
                  <a:cubicBezTo>
                    <a:pt x="12185" y="14602"/>
                    <a:pt x="4985" y="21600"/>
                    <a:pt x="0" y="20995"/>
                  </a:cubicBezTo>
                </a:path>
              </a:pathLst>
            </a:custGeom>
            <a:noFill/>
            <a:ln w="76200" cap="flat">
              <a:solidFill>
                <a:schemeClr val="accent5">
                  <a:hueOff val="-82419"/>
                  <a:satOff val="-9513"/>
                  <a:lumOff val="-16343"/>
                </a:schemeClr>
              </a:solidFill>
              <a:prstDash val="solid"/>
              <a:miter lim="400000"/>
            </a:ln>
            <a:effectLst/>
          </p:spPr>
          <p:txBody>
            <a:bodyPr/>
            <a:lstStyle/>
            <a:p>
              <a:endParaRPr sz="1200"/>
            </a:p>
          </p:txBody>
        </p:sp>
      </p:grpSp>
      <p:sp>
        <p:nvSpPr>
          <p:cNvPr id="9" name="TextBox 8">
            <a:extLst>
              <a:ext uri="{FF2B5EF4-FFF2-40B4-BE49-F238E27FC236}">
                <a16:creationId xmlns:a16="http://schemas.microsoft.com/office/drawing/2014/main" id="{D0BF5DC1-DF3F-A450-52EC-D833B059DB8C}"/>
              </a:ext>
            </a:extLst>
          </p:cNvPr>
          <p:cNvSpPr txBox="1"/>
          <p:nvPr/>
        </p:nvSpPr>
        <p:spPr>
          <a:xfrm>
            <a:off x="1850019" y="5723645"/>
            <a:ext cx="4677627" cy="584775"/>
          </a:xfrm>
          <a:prstGeom prst="rect">
            <a:avLst/>
          </a:prstGeom>
          <a:noFill/>
        </p:spPr>
        <p:txBody>
          <a:bodyPr wrap="square">
            <a:spAutoFit/>
          </a:bodyPr>
          <a:lstStyle/>
          <a:p>
            <a:r>
              <a:rPr lang="en-US" sz="1600" dirty="0"/>
              <a:t>P. </a:t>
            </a:r>
            <a:r>
              <a:rPr lang="en-US" sz="1600" dirty="0" err="1"/>
              <a:t>Echternach</a:t>
            </a:r>
            <a:r>
              <a:rPr lang="en-US" sz="1600" dirty="0"/>
              <a:t>, A. Beyer, and C. Bradford (2021)</a:t>
            </a:r>
          </a:p>
          <a:p>
            <a:r>
              <a:rPr lang="en-US" sz="1600" dirty="0">
                <a:hlinkClick r:id="rId4"/>
              </a:rPr>
              <a:t>https://doi.org/10.1117/1.JATIS.7.1.011003</a:t>
            </a:r>
            <a:endParaRPr lang="en-US" sz="1600" dirty="0"/>
          </a:p>
        </p:txBody>
      </p:sp>
      <p:sp>
        <p:nvSpPr>
          <p:cNvPr id="8" name="TextBox 7">
            <a:extLst>
              <a:ext uri="{FF2B5EF4-FFF2-40B4-BE49-F238E27FC236}">
                <a16:creationId xmlns:a16="http://schemas.microsoft.com/office/drawing/2014/main" id="{782DAAE9-8035-F92A-0AF0-BACCE29636E0}"/>
              </a:ext>
            </a:extLst>
          </p:cNvPr>
          <p:cNvSpPr txBox="1"/>
          <p:nvPr/>
        </p:nvSpPr>
        <p:spPr>
          <a:xfrm>
            <a:off x="4711500" y="3805071"/>
            <a:ext cx="1757690" cy="1477328"/>
          </a:xfrm>
          <a:prstGeom prst="rect">
            <a:avLst/>
          </a:prstGeom>
          <a:noFill/>
        </p:spPr>
        <p:txBody>
          <a:bodyPr wrap="square" rtlCol="0">
            <a:spAutoFit/>
          </a:bodyPr>
          <a:lstStyle/>
          <a:p>
            <a:r>
              <a:rPr lang="en-US" sz="1800" b="0" dirty="0">
                <a:latin typeface="+mj-lt"/>
              </a:rPr>
              <a:t>Lowest noise-equivalent power of any </a:t>
            </a:r>
            <a:r>
              <a:rPr lang="en-US" dirty="0">
                <a:latin typeface="+mj-lt"/>
              </a:rPr>
              <a:t>THz sensor, </a:t>
            </a:r>
          </a:p>
          <a:p>
            <a:r>
              <a:rPr lang="en-US" sz="1800" b="0" dirty="0">
                <a:latin typeface="+mj-lt"/>
              </a:rPr>
              <a:t>DCR = 1 Hz</a:t>
            </a:r>
            <a:endParaRPr lang="en-US" dirty="0"/>
          </a:p>
        </p:txBody>
      </p:sp>
    </p:spTree>
    <p:extLst>
      <p:ext uri="{BB962C8B-B14F-4D97-AF65-F5344CB8AC3E}">
        <p14:creationId xmlns:p14="http://schemas.microsoft.com/office/powerpoint/2010/main" val="3360430526"/>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B1FE3-9A00-8A45-4DC4-FB79D487D07C}"/>
              </a:ext>
            </a:extLst>
          </p:cNvPr>
          <p:cNvSpPr>
            <a:spLocks noGrp="1"/>
          </p:cNvSpPr>
          <p:nvPr>
            <p:ph type="title"/>
          </p:nvPr>
        </p:nvSpPr>
        <p:spPr>
          <a:xfrm>
            <a:off x="1155035" y="163498"/>
            <a:ext cx="9881931" cy="1200329"/>
          </a:xfrm>
        </p:spPr>
        <p:txBody>
          <a:bodyPr/>
          <a:lstStyle/>
          <a:p>
            <a:r>
              <a:rPr lang="en-US" sz="2667" dirty="0">
                <a:latin typeface="Arial" panose="020B0604020202020204" pitchFamily="34" charset="0"/>
                <a:cs typeface="Arial" panose="020B0604020202020204" pitchFamily="34" charset="0"/>
              </a:rPr>
              <a:t>Backgrounds for single photon / phonon detectors</a:t>
            </a:r>
            <a:br>
              <a:rPr lang="en-US" dirty="0">
                <a:latin typeface="Arial" panose="020B0604020202020204" pitchFamily="34" charset="0"/>
                <a:cs typeface="Arial" panose="020B0604020202020204" pitchFamily="34" charset="0"/>
              </a:rPr>
            </a:br>
            <a:r>
              <a:rPr lang="en-US" sz="1800" b="0" dirty="0">
                <a:latin typeface="Arial" panose="020B0604020202020204" pitchFamily="34" charset="0"/>
                <a:cs typeface="Arial" panose="020B0604020202020204" pitchFamily="34" charset="0"/>
              </a:rPr>
              <a:t>Unwanted electron-like quasiparticles from broken Cooper pairs are a direct background for qubit-based photon/phonon detectors.  They scramble the information stored these single quantum Cooper pair oscillators.</a:t>
            </a:r>
          </a:p>
        </p:txBody>
      </p:sp>
      <p:sp>
        <p:nvSpPr>
          <p:cNvPr id="4" name="Footer Placeholder 3">
            <a:extLst>
              <a:ext uri="{FF2B5EF4-FFF2-40B4-BE49-F238E27FC236}">
                <a16:creationId xmlns:a16="http://schemas.microsoft.com/office/drawing/2014/main" id="{27E27595-2A3A-752B-BDF7-A57BCE35704C}"/>
              </a:ext>
            </a:extLst>
          </p:cNvPr>
          <p:cNvSpPr>
            <a:spLocks noGrp="1"/>
          </p:cNvSpPr>
          <p:nvPr>
            <p:ph type="ftr" sz="quarter" idx="11"/>
          </p:nvPr>
        </p:nvSpPr>
        <p:spPr>
          <a:xfrm>
            <a:off x="2612573" y="6486276"/>
            <a:ext cx="4156668" cy="365125"/>
          </a:xfrm>
        </p:spPr>
        <p:txBody>
          <a:bodyPr/>
          <a:lstStyle/>
          <a:p>
            <a:pPr>
              <a:defRPr/>
            </a:pPr>
            <a:r>
              <a:rPr lang="es-ES_tradnl">
                <a:solidFill>
                  <a:prstClr val="black"/>
                </a:solidFill>
              </a:rPr>
              <a:t>Aaron S. Chou, London, 3/22/2024</a:t>
            </a:r>
            <a:endParaRPr lang="en-US" dirty="0">
              <a:solidFill>
                <a:prstClr val="black"/>
              </a:solidFill>
            </a:endParaRPr>
          </a:p>
        </p:txBody>
      </p:sp>
      <p:sp>
        <p:nvSpPr>
          <p:cNvPr id="5" name="Slide Number Placeholder 4">
            <a:extLst>
              <a:ext uri="{FF2B5EF4-FFF2-40B4-BE49-F238E27FC236}">
                <a16:creationId xmlns:a16="http://schemas.microsoft.com/office/drawing/2014/main" id="{21F90873-6031-655E-8DC2-A10661B205AD}"/>
              </a:ext>
            </a:extLst>
          </p:cNvPr>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457189" rtl="0" eaLnBrk="1" latinLnBrk="0" hangingPunct="1">
              <a:defRPr sz="1200" kern="1200">
                <a:solidFill>
                  <a:srgbClr val="898989"/>
                </a:solidFill>
                <a:latin typeface="Calibri" charset="0"/>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a:lstStyle>
          <a:p>
            <a:fld id="{C6F987D3-C84C-1B43-ACDC-64E0C8D0B1E8}" type="slidenum">
              <a:rPr lang="en-US" smtClean="0"/>
              <a:pPr/>
              <a:t>29</a:t>
            </a:fld>
            <a:endParaRPr lang="en-US"/>
          </a:p>
        </p:txBody>
      </p:sp>
      <p:sp>
        <p:nvSpPr>
          <p:cNvPr id="6" name="TextBox 5">
            <a:extLst>
              <a:ext uri="{FF2B5EF4-FFF2-40B4-BE49-F238E27FC236}">
                <a16:creationId xmlns:a16="http://schemas.microsoft.com/office/drawing/2014/main" id="{FD4DF81F-1E02-541E-C1B2-69A1D8CE5F5A}"/>
              </a:ext>
            </a:extLst>
          </p:cNvPr>
          <p:cNvSpPr txBox="1"/>
          <p:nvPr/>
        </p:nvSpPr>
        <p:spPr>
          <a:xfrm>
            <a:off x="941389" y="5404715"/>
            <a:ext cx="10453444" cy="1036309"/>
          </a:xfrm>
          <a:prstGeom prst="rect">
            <a:avLst/>
          </a:prstGeom>
          <a:noFill/>
        </p:spPr>
        <p:txBody>
          <a:bodyPr wrap="square" rtlCol="0">
            <a:spAutoFit/>
          </a:bodyPr>
          <a:lstStyle/>
          <a:p>
            <a:r>
              <a:rPr lang="en-US" sz="1867" dirty="0">
                <a:latin typeface="Arial" panose="020B0604020202020204" pitchFamily="34" charset="0"/>
                <a:cs typeface="Arial" panose="020B0604020202020204" pitchFamily="34" charset="0"/>
              </a:rPr>
              <a:t>A quasiparticle tunneling through the Josephson junction transfers energy/momentum from/to the qubit oscillator.  This changes the qubit’s state and creates a false positive detection.</a:t>
            </a:r>
          </a:p>
          <a:p>
            <a:endParaRPr lang="en-US" sz="2400" dirty="0"/>
          </a:p>
        </p:txBody>
      </p:sp>
      <p:pic>
        <p:nvPicPr>
          <p:cNvPr id="7" name="Picture 6">
            <a:extLst>
              <a:ext uri="{FF2B5EF4-FFF2-40B4-BE49-F238E27FC236}">
                <a16:creationId xmlns:a16="http://schemas.microsoft.com/office/drawing/2014/main" id="{241EF9E4-B824-E20F-95E7-96E1E56992A7}"/>
              </a:ext>
            </a:extLst>
          </p:cNvPr>
          <p:cNvPicPr>
            <a:picLocks noChangeAspect="1"/>
          </p:cNvPicPr>
          <p:nvPr/>
        </p:nvPicPr>
        <p:blipFill>
          <a:blip r:embed="rId2"/>
          <a:stretch>
            <a:fillRect/>
          </a:stretch>
        </p:blipFill>
        <p:spPr>
          <a:xfrm>
            <a:off x="1860207" y="1615879"/>
            <a:ext cx="6319252" cy="2929928"/>
          </a:xfrm>
          <a:prstGeom prst="rect">
            <a:avLst/>
          </a:prstGeom>
        </p:spPr>
      </p:pic>
      <p:sp>
        <p:nvSpPr>
          <p:cNvPr id="9" name="TextBox 8">
            <a:extLst>
              <a:ext uri="{FF2B5EF4-FFF2-40B4-BE49-F238E27FC236}">
                <a16:creationId xmlns:a16="http://schemas.microsoft.com/office/drawing/2014/main" id="{4EB03BD9-7191-385C-72F2-0851CC340893}"/>
              </a:ext>
            </a:extLst>
          </p:cNvPr>
          <p:cNvSpPr txBox="1"/>
          <p:nvPr/>
        </p:nvSpPr>
        <p:spPr>
          <a:xfrm>
            <a:off x="1122965" y="4411524"/>
            <a:ext cx="3479180" cy="307777"/>
          </a:xfrm>
          <a:prstGeom prst="rect">
            <a:avLst/>
          </a:prstGeom>
          <a:noFill/>
        </p:spPr>
        <p:txBody>
          <a:bodyPr wrap="square">
            <a:spAutoFit/>
          </a:bodyPr>
          <a:lstStyle/>
          <a:p>
            <a:r>
              <a:rPr lang="en-US" sz="1400" u="sng" dirty="0">
                <a:solidFill>
                  <a:srgbClr val="800080"/>
                </a:solidFill>
                <a:latin typeface="Calibri" panose="020F0502020204030204" pitchFamily="34" charset="0"/>
              </a:rPr>
              <a:t>J. </a:t>
            </a:r>
            <a:r>
              <a:rPr lang="en-US" sz="1400" u="sng" dirty="0" err="1">
                <a:solidFill>
                  <a:srgbClr val="800080"/>
                </a:solidFill>
                <a:latin typeface="Calibri" panose="020F0502020204030204" pitchFamily="34" charset="0"/>
              </a:rPr>
              <a:t>Wenner</a:t>
            </a:r>
            <a:r>
              <a:rPr lang="en-US" sz="1400" u="sng" dirty="0">
                <a:solidFill>
                  <a:srgbClr val="800080"/>
                </a:solidFill>
                <a:latin typeface="Calibri" panose="020F0502020204030204" pitchFamily="34" charset="0"/>
              </a:rPr>
              <a:t>, et al., PRL 110, 150502 (2013)</a:t>
            </a:r>
            <a:endParaRPr lang="en-US" sz="1400" dirty="0"/>
          </a:p>
        </p:txBody>
      </p:sp>
      <p:pic>
        <p:nvPicPr>
          <p:cNvPr id="3" name="Picture 2">
            <a:extLst>
              <a:ext uri="{FF2B5EF4-FFF2-40B4-BE49-F238E27FC236}">
                <a16:creationId xmlns:a16="http://schemas.microsoft.com/office/drawing/2014/main" id="{1A0ECB19-9AA9-D1C7-CA6C-282709BD86AD}"/>
              </a:ext>
            </a:extLst>
          </p:cNvPr>
          <p:cNvPicPr>
            <a:picLocks noChangeAspect="1"/>
          </p:cNvPicPr>
          <p:nvPr/>
        </p:nvPicPr>
        <p:blipFill>
          <a:blip r:embed="rId3"/>
          <a:stretch>
            <a:fillRect/>
          </a:stretch>
        </p:blipFill>
        <p:spPr>
          <a:xfrm>
            <a:off x="4379661" y="1647921"/>
            <a:ext cx="5823423" cy="3575411"/>
          </a:xfrm>
          <a:prstGeom prst="rect">
            <a:avLst/>
          </a:prstGeom>
        </p:spPr>
      </p:pic>
      <p:sp>
        <p:nvSpPr>
          <p:cNvPr id="8" name="TextBox 7">
            <a:extLst>
              <a:ext uri="{FF2B5EF4-FFF2-40B4-BE49-F238E27FC236}">
                <a16:creationId xmlns:a16="http://schemas.microsoft.com/office/drawing/2014/main" id="{D7752597-34D9-F249-FA9C-C6991766A794}"/>
              </a:ext>
            </a:extLst>
          </p:cNvPr>
          <p:cNvSpPr txBox="1"/>
          <p:nvPr/>
        </p:nvSpPr>
        <p:spPr>
          <a:xfrm>
            <a:off x="941388" y="2466733"/>
            <a:ext cx="1236619" cy="1241622"/>
          </a:xfrm>
          <a:prstGeom prst="rect">
            <a:avLst/>
          </a:prstGeom>
          <a:noFill/>
        </p:spPr>
        <p:txBody>
          <a:bodyPr wrap="square" rtlCol="0">
            <a:spAutoFit/>
          </a:bodyPr>
          <a:lstStyle/>
          <a:p>
            <a:r>
              <a:rPr lang="en-US" sz="1867" dirty="0">
                <a:latin typeface="Arial"/>
                <a:cs typeface="Arial"/>
              </a:rPr>
              <a:t>Potential energy</a:t>
            </a:r>
          </a:p>
          <a:p>
            <a:r>
              <a:rPr lang="en-US" sz="1867" dirty="0">
                <a:latin typeface="Arial"/>
                <a:cs typeface="Arial"/>
              </a:rPr>
              <a:t>diagram for qubit</a:t>
            </a:r>
          </a:p>
        </p:txBody>
      </p:sp>
      <p:sp>
        <p:nvSpPr>
          <p:cNvPr id="10" name="TextBox 9">
            <a:extLst>
              <a:ext uri="{FF2B5EF4-FFF2-40B4-BE49-F238E27FC236}">
                <a16:creationId xmlns:a16="http://schemas.microsoft.com/office/drawing/2014/main" id="{2CE5DE5A-61E9-24D1-C95F-8D21DECDE3E5}"/>
              </a:ext>
            </a:extLst>
          </p:cNvPr>
          <p:cNvSpPr txBox="1"/>
          <p:nvPr/>
        </p:nvSpPr>
        <p:spPr>
          <a:xfrm>
            <a:off x="10272189" y="2466734"/>
            <a:ext cx="2027575" cy="2338717"/>
          </a:xfrm>
          <a:prstGeom prst="rect">
            <a:avLst/>
          </a:prstGeom>
          <a:noFill/>
        </p:spPr>
        <p:txBody>
          <a:bodyPr wrap="square" rtlCol="0">
            <a:spAutoFit/>
          </a:bodyPr>
          <a:lstStyle/>
          <a:p>
            <a:r>
              <a:rPr lang="en-US" sz="2133" b="1" dirty="0"/>
              <a:t>No fair playing Dodgeball when kid is stuck in the swing!</a:t>
            </a:r>
          </a:p>
          <a:p>
            <a:endParaRPr lang="en-US" dirty="0">
              <a:latin typeface="Arial"/>
              <a:cs typeface="Arial"/>
            </a:endParaRPr>
          </a:p>
        </p:txBody>
      </p:sp>
      <p:sp>
        <p:nvSpPr>
          <p:cNvPr id="11" name="TextBox 10">
            <a:extLst>
              <a:ext uri="{FF2B5EF4-FFF2-40B4-BE49-F238E27FC236}">
                <a16:creationId xmlns:a16="http://schemas.microsoft.com/office/drawing/2014/main" id="{AC881BD4-0DCA-A70E-C310-BF2FB6126D7F}"/>
              </a:ext>
            </a:extLst>
          </p:cNvPr>
          <p:cNvSpPr txBox="1"/>
          <p:nvPr/>
        </p:nvSpPr>
        <p:spPr>
          <a:xfrm>
            <a:off x="5359902" y="4005961"/>
            <a:ext cx="736099" cy="369332"/>
          </a:xfrm>
          <a:prstGeom prst="rect">
            <a:avLst/>
          </a:prstGeom>
          <a:noFill/>
        </p:spPr>
        <p:txBody>
          <a:bodyPr wrap="none" rtlCol="0">
            <a:spAutoFit/>
          </a:bodyPr>
          <a:lstStyle/>
          <a:p>
            <a:r>
              <a:rPr lang="en-US" dirty="0">
                <a:solidFill>
                  <a:srgbClr val="FFFF00"/>
                </a:solidFill>
                <a:latin typeface="Arial"/>
                <a:cs typeface="Arial"/>
              </a:rPr>
              <a:t>Qubit</a:t>
            </a:r>
          </a:p>
        </p:txBody>
      </p:sp>
    </p:spTree>
    <p:extLst>
      <p:ext uri="{BB962C8B-B14F-4D97-AF65-F5344CB8AC3E}">
        <p14:creationId xmlns:p14="http://schemas.microsoft.com/office/powerpoint/2010/main" val="2544536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EF6DB1-1F5F-7B8D-E45B-12164D6F5DD4}"/>
              </a:ext>
            </a:extLst>
          </p:cNvPr>
          <p:cNvSpPr>
            <a:spLocks noGrp="1"/>
          </p:cNvSpPr>
          <p:nvPr>
            <p:ph type="title"/>
          </p:nvPr>
        </p:nvSpPr>
        <p:spPr>
          <a:xfrm>
            <a:off x="1334530" y="102019"/>
            <a:ext cx="5041557" cy="427877"/>
          </a:xfrm>
        </p:spPr>
        <p:txBody>
          <a:bodyPr/>
          <a:lstStyle/>
          <a:p>
            <a:r>
              <a:rPr lang="en-US" dirty="0"/>
              <a:t>Quantum sensors:  E</a:t>
            </a:r>
            <a:r>
              <a:rPr lang="en-US" baseline="-25000" dirty="0"/>
              <a:t> </a:t>
            </a:r>
            <a:r>
              <a:rPr lang="en-US" dirty="0"/>
              <a:t>&lt; 1 eV</a:t>
            </a:r>
          </a:p>
        </p:txBody>
      </p:sp>
      <p:sp>
        <p:nvSpPr>
          <p:cNvPr id="11" name="Footer Placeholder 10">
            <a:extLst>
              <a:ext uri="{FF2B5EF4-FFF2-40B4-BE49-F238E27FC236}">
                <a16:creationId xmlns:a16="http://schemas.microsoft.com/office/drawing/2014/main" id="{DEBF7092-F7B2-BB37-2D35-BFF8D2502B31}"/>
              </a:ext>
            </a:extLst>
          </p:cNvPr>
          <p:cNvSpPr>
            <a:spLocks noGrp="1"/>
          </p:cNvSpPr>
          <p:nvPr>
            <p:ph type="ftr" sz="quarter" idx="3"/>
          </p:nvPr>
        </p:nvSpPr>
        <p:spPr/>
        <p:txBody>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srgbClr val="004C97"/>
                </a:solidFill>
                <a:effectLst/>
                <a:uLnTx/>
                <a:uFillTx/>
                <a:latin typeface="Helvetica"/>
                <a:ea typeface="ＭＳ Ｐゴシック" charset="0"/>
              </a:rPr>
              <a:t>Aaron S. Chou, London, 3/22/2024</a:t>
            </a:r>
            <a:endParaRPr kumimoji="0" lang="en-US" sz="1200" b="1" i="0" u="none" strike="noStrike" kern="1200" cap="none" spc="0" normalizeH="0" baseline="0" noProof="0" dirty="0">
              <a:ln>
                <a:noFill/>
              </a:ln>
              <a:solidFill>
                <a:srgbClr val="004C97"/>
              </a:solidFill>
              <a:effectLst/>
              <a:uLnTx/>
              <a:uFillTx/>
              <a:latin typeface="Helvetica"/>
              <a:ea typeface="ＭＳ Ｐゴシック" charset="0"/>
            </a:endParaRPr>
          </a:p>
        </p:txBody>
      </p:sp>
      <p:sp>
        <p:nvSpPr>
          <p:cNvPr id="6" name="Slide Number Placeholder 5">
            <a:extLst>
              <a:ext uri="{FF2B5EF4-FFF2-40B4-BE49-F238E27FC236}">
                <a16:creationId xmlns:a16="http://schemas.microsoft.com/office/drawing/2014/main" id="{A6DD50EE-A4C0-57B1-FD35-C8B9F410C618}"/>
              </a:ext>
            </a:extLst>
          </p:cNvPr>
          <p:cNvSpPr>
            <a:spLocks noGrp="1"/>
          </p:cNvSpPr>
          <p:nvPr>
            <p:ph type="sldNum" sz="quarter" idx="4"/>
          </p:nvPr>
        </p:nvSpPr>
        <p:spPr/>
        <p:txBody>
          <a:bodyPr/>
          <a:lstStyle/>
          <a:p>
            <a:pPr marL="0" marR="0" lvl="0" indent="0" algn="l" defTabSz="609585" rtl="0" eaLnBrk="1" fontAlgn="base" latinLnBrk="0" hangingPunct="1">
              <a:lnSpc>
                <a:spcPct val="100000"/>
              </a:lnSpc>
              <a:spcBef>
                <a:spcPct val="0"/>
              </a:spcBef>
              <a:spcAft>
                <a:spcPct val="0"/>
              </a:spcAft>
              <a:buClrTx/>
              <a:buSzTx/>
              <a:buFontTx/>
              <a:buNone/>
              <a:tabLst/>
              <a:defRPr/>
            </a:pPr>
            <a:fld id="{148C009B-CB69-E04A-B9B3-34B26D69E9CF}" type="slidenum">
              <a:rPr kumimoji="0" lang="en-US" sz="1200" b="0" i="0" u="none" strike="noStrike" kern="1200" cap="none" spc="0" normalizeH="0" baseline="0" noProof="0">
                <a:ln>
                  <a:noFill/>
                </a:ln>
                <a:solidFill>
                  <a:srgbClr val="004C97"/>
                </a:solidFill>
                <a:effectLst/>
                <a:uLnTx/>
                <a:uFillTx/>
                <a:latin typeface="Helvetica" charset="0"/>
                <a:ea typeface="Geneva" charset="0"/>
              </a:rPr>
              <a:pPr marL="0" marR="0" lvl="0" indent="0" algn="l" defTabSz="609585" rtl="0" eaLnBrk="1" fontAlgn="base" latinLnBrk="0" hangingPunct="1">
                <a:lnSpc>
                  <a:spcPct val="100000"/>
                </a:lnSpc>
                <a:spcBef>
                  <a:spcPct val="0"/>
                </a:spcBef>
                <a:spcAft>
                  <a:spcPct val="0"/>
                </a:spcAft>
                <a:buClrTx/>
                <a:buSzTx/>
                <a:buFontTx/>
                <a:buNone/>
                <a:tabLst/>
                <a:defRPr/>
              </a:pPr>
              <a:t>3</a:t>
            </a:fld>
            <a:endParaRPr kumimoji="0" lang="en-US" sz="1200" b="0" i="0" u="none" strike="noStrike" kern="1200" cap="none" spc="0" normalizeH="0" baseline="0" noProof="0" dirty="0">
              <a:ln>
                <a:noFill/>
              </a:ln>
              <a:solidFill>
                <a:srgbClr val="004C97"/>
              </a:solidFill>
              <a:effectLst/>
              <a:uLnTx/>
              <a:uFillTx/>
              <a:latin typeface="Helvetica" charset="0"/>
              <a:ea typeface="Geneva" charset="0"/>
            </a:endParaRPr>
          </a:p>
        </p:txBody>
      </p:sp>
      <p:pic>
        <p:nvPicPr>
          <p:cNvPr id="7" name="Picture 6">
            <a:extLst>
              <a:ext uri="{FF2B5EF4-FFF2-40B4-BE49-F238E27FC236}">
                <a16:creationId xmlns:a16="http://schemas.microsoft.com/office/drawing/2014/main" id="{8D38860F-DC4E-C77A-3989-D7ECC333A4A3}"/>
              </a:ext>
            </a:extLst>
          </p:cNvPr>
          <p:cNvPicPr>
            <a:picLocks noChangeAspect="1"/>
          </p:cNvPicPr>
          <p:nvPr/>
        </p:nvPicPr>
        <p:blipFill>
          <a:blip r:embed="rId2"/>
          <a:stretch>
            <a:fillRect/>
          </a:stretch>
        </p:blipFill>
        <p:spPr>
          <a:xfrm>
            <a:off x="1316097" y="692587"/>
            <a:ext cx="8949569" cy="5594748"/>
          </a:xfrm>
          <a:prstGeom prst="rect">
            <a:avLst/>
          </a:prstGeom>
        </p:spPr>
      </p:pic>
      <p:sp>
        <p:nvSpPr>
          <p:cNvPr id="10" name="TextBox 9">
            <a:extLst>
              <a:ext uri="{FF2B5EF4-FFF2-40B4-BE49-F238E27FC236}">
                <a16:creationId xmlns:a16="http://schemas.microsoft.com/office/drawing/2014/main" id="{50AE7121-019C-5B45-A217-FE1665CFDB86}"/>
              </a:ext>
            </a:extLst>
          </p:cNvPr>
          <p:cNvSpPr txBox="1"/>
          <p:nvPr/>
        </p:nvSpPr>
        <p:spPr>
          <a:xfrm>
            <a:off x="10234508" y="2510898"/>
            <a:ext cx="1957493" cy="1323632"/>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2667" b="0" i="0" u="none" strike="noStrike" kern="1200" cap="none" spc="0" normalizeH="0" baseline="0" noProof="0" dirty="0">
                <a:ln>
                  <a:noFill/>
                </a:ln>
                <a:solidFill>
                  <a:srgbClr val="003087"/>
                </a:solidFill>
                <a:effectLst/>
                <a:uLnTx/>
                <a:uFillTx/>
                <a:latin typeface="Calibri" charset="0"/>
                <a:ea typeface="Geneva" charset="0"/>
                <a:cs typeface="+mn-cs"/>
              </a:rPr>
              <a:t>Cartoon from Snowmass</a:t>
            </a:r>
          </a:p>
        </p:txBody>
      </p:sp>
      <p:sp>
        <p:nvSpPr>
          <p:cNvPr id="2" name="TextBox 1">
            <a:extLst>
              <a:ext uri="{FF2B5EF4-FFF2-40B4-BE49-F238E27FC236}">
                <a16:creationId xmlns:a16="http://schemas.microsoft.com/office/drawing/2014/main" id="{03A9D62C-BDFD-DB82-9207-E278F633ACDA}"/>
              </a:ext>
            </a:extLst>
          </p:cNvPr>
          <p:cNvSpPr txBox="1"/>
          <p:nvPr/>
        </p:nvSpPr>
        <p:spPr>
          <a:xfrm>
            <a:off x="436138" y="1546305"/>
            <a:ext cx="808235" cy="461665"/>
          </a:xfrm>
          <a:prstGeom prst="rect">
            <a:avLst/>
          </a:prstGeom>
          <a:noFill/>
        </p:spPr>
        <p:txBody>
          <a:bodyPr wrap="non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3087"/>
                </a:solidFill>
                <a:effectLst/>
                <a:uLnTx/>
                <a:uFillTx/>
                <a:latin typeface="Calibri" charset="0"/>
                <a:ea typeface="Geneva" charset="0"/>
                <a:cs typeface="+mn-cs"/>
              </a:rPr>
              <a:t>E&amp;M</a:t>
            </a:r>
          </a:p>
        </p:txBody>
      </p:sp>
      <p:sp>
        <p:nvSpPr>
          <p:cNvPr id="12" name="Title 2">
            <a:extLst>
              <a:ext uri="{FF2B5EF4-FFF2-40B4-BE49-F238E27FC236}">
                <a16:creationId xmlns:a16="http://schemas.microsoft.com/office/drawing/2014/main" id="{D7897C71-3A77-6F90-9F2C-19463FFC8C52}"/>
              </a:ext>
            </a:extLst>
          </p:cNvPr>
          <p:cNvSpPr txBox="1">
            <a:spLocks/>
          </p:cNvSpPr>
          <p:nvPr/>
        </p:nvSpPr>
        <p:spPr>
          <a:xfrm>
            <a:off x="7971185" y="172997"/>
            <a:ext cx="4220817" cy="812847"/>
          </a:xfrm>
          <a:prstGeom prst="rect">
            <a:avLst/>
          </a:prstGeom>
        </p:spPr>
        <p:txBody>
          <a:bodyPr lIns="0" tIns="0" rIns="0" bIns="0" anchor="b" anchorCtr="0"/>
          <a:lstStyle>
            <a:lvl1pPr algn="l" defTabSz="609570" rtl="0" eaLnBrk="1" fontAlgn="base" hangingPunct="1">
              <a:spcBef>
                <a:spcPct val="0"/>
              </a:spcBef>
              <a:spcAft>
                <a:spcPct val="0"/>
              </a:spcAft>
              <a:defRPr sz="2933" b="1" kern="1200">
                <a:solidFill>
                  <a:srgbClr val="004C97"/>
                </a:solidFill>
                <a:latin typeface="Helvetica"/>
                <a:ea typeface="Geneva" charset="0"/>
                <a:cs typeface="ＭＳ Ｐゴシック" charset="0"/>
              </a:defRPr>
            </a:lvl1pPr>
            <a:lvl2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2pPr>
            <a:lvl3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3pPr>
            <a:lvl4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4pPr>
            <a:lvl5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5pPr>
            <a:lvl6pPr marL="609570"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6pPr>
            <a:lvl7pPr marL="1219140"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7pPr>
            <a:lvl8pPr marL="1828709"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8pPr>
            <a:lvl9pPr marL="2438278"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9pPr>
          </a:lstStyle>
          <a:p>
            <a:pPr marL="0" marR="0" lvl="0" indent="0" algn="l" defTabSz="812740" rtl="0" eaLnBrk="1" fontAlgn="base" latinLnBrk="0" hangingPunct="1">
              <a:lnSpc>
                <a:spcPct val="100000"/>
              </a:lnSpc>
              <a:spcBef>
                <a:spcPct val="0"/>
              </a:spcBef>
              <a:spcAft>
                <a:spcPct val="0"/>
              </a:spcAft>
              <a:buClrTx/>
              <a:buSzTx/>
              <a:buFontTx/>
              <a:buNone/>
              <a:tabLst/>
              <a:defRPr/>
            </a:pPr>
            <a:r>
              <a:rPr kumimoji="0" lang="en-US" sz="2933" b="1" i="0" u="none" strike="noStrike" kern="1200" cap="none" spc="0" normalizeH="0" baseline="0" noProof="0" dirty="0">
                <a:ln>
                  <a:noFill/>
                </a:ln>
                <a:solidFill>
                  <a:srgbClr val="004C97"/>
                </a:solidFill>
                <a:effectLst/>
                <a:uLnTx/>
                <a:uFillTx/>
                <a:latin typeface="Helvetica"/>
                <a:ea typeface="Geneva" charset="0"/>
              </a:rPr>
              <a:t>Current HEP tech:</a:t>
            </a:r>
          </a:p>
          <a:p>
            <a:pPr marL="0" marR="0" lvl="0" indent="0" algn="l" defTabSz="812740" rtl="0" eaLnBrk="1" fontAlgn="base" latinLnBrk="0" hangingPunct="1">
              <a:lnSpc>
                <a:spcPct val="100000"/>
              </a:lnSpc>
              <a:spcBef>
                <a:spcPct val="0"/>
              </a:spcBef>
              <a:spcAft>
                <a:spcPct val="0"/>
              </a:spcAft>
              <a:buClrTx/>
              <a:buSzTx/>
              <a:buFontTx/>
              <a:buNone/>
              <a:tabLst/>
              <a:defRPr/>
            </a:pPr>
            <a:r>
              <a:rPr kumimoji="0" lang="en-US" sz="2933" b="1" i="0" u="none" strike="noStrike" kern="1200" cap="none" spc="0" normalizeH="0" baseline="0" noProof="0" dirty="0">
                <a:ln>
                  <a:noFill/>
                </a:ln>
                <a:solidFill>
                  <a:srgbClr val="004C97"/>
                </a:solidFill>
                <a:effectLst/>
                <a:uLnTx/>
                <a:uFillTx/>
                <a:latin typeface="Helvetica"/>
                <a:ea typeface="Geneva" charset="0"/>
              </a:rPr>
              <a:t> E &gt; 1 eV</a:t>
            </a:r>
          </a:p>
        </p:txBody>
      </p:sp>
      <p:sp>
        <p:nvSpPr>
          <p:cNvPr id="16" name="Right Arrow 15">
            <a:extLst>
              <a:ext uri="{FF2B5EF4-FFF2-40B4-BE49-F238E27FC236}">
                <a16:creationId xmlns:a16="http://schemas.microsoft.com/office/drawing/2014/main" id="{66C94930-16CF-713E-1DD6-56BC80D1D4BF}"/>
              </a:ext>
            </a:extLst>
          </p:cNvPr>
          <p:cNvSpPr/>
          <p:nvPr/>
        </p:nvSpPr>
        <p:spPr>
          <a:xfrm>
            <a:off x="7327557" y="123567"/>
            <a:ext cx="568411" cy="45720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17" name="Right Arrow 16">
            <a:extLst>
              <a:ext uri="{FF2B5EF4-FFF2-40B4-BE49-F238E27FC236}">
                <a16:creationId xmlns:a16="http://schemas.microsoft.com/office/drawing/2014/main" id="{F7D52CB8-79A2-C787-EF9C-4167A897674F}"/>
              </a:ext>
            </a:extLst>
          </p:cNvPr>
          <p:cNvSpPr/>
          <p:nvPr/>
        </p:nvSpPr>
        <p:spPr>
          <a:xfrm flipH="1">
            <a:off x="6450227" y="90616"/>
            <a:ext cx="659028" cy="45720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cxnSp>
        <p:nvCxnSpPr>
          <p:cNvPr id="14" name="Straight Connector 13">
            <a:extLst>
              <a:ext uri="{FF2B5EF4-FFF2-40B4-BE49-F238E27FC236}">
                <a16:creationId xmlns:a16="http://schemas.microsoft.com/office/drawing/2014/main" id="{A414F072-9EE8-2021-06F1-8AB0BDE11DA3}"/>
              </a:ext>
            </a:extLst>
          </p:cNvPr>
          <p:cNvCxnSpPr>
            <a:cxnSpLocks/>
          </p:cNvCxnSpPr>
          <p:nvPr/>
        </p:nvCxnSpPr>
        <p:spPr>
          <a:xfrm>
            <a:off x="7215808" y="1"/>
            <a:ext cx="0" cy="6291471"/>
          </a:xfrm>
          <a:prstGeom prst="line">
            <a:avLst/>
          </a:prstGeom>
          <a:ln w="95250">
            <a:solidFill>
              <a:srgbClr val="7030A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427622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E5C56-F4D2-1894-C01C-F8C92E64D169}"/>
              </a:ext>
            </a:extLst>
          </p:cNvPr>
          <p:cNvSpPr>
            <a:spLocks noGrp="1"/>
          </p:cNvSpPr>
          <p:nvPr>
            <p:ph type="title"/>
          </p:nvPr>
        </p:nvSpPr>
        <p:spPr>
          <a:xfrm>
            <a:off x="336239" y="269149"/>
            <a:ext cx="5911223" cy="1239115"/>
          </a:xfrm>
        </p:spPr>
        <p:txBody>
          <a:bodyPr/>
          <a:lstStyle/>
          <a:p>
            <a:r>
              <a:rPr lang="en-US" sz="2400" dirty="0">
                <a:latin typeface="Arial" panose="020B0604020202020204" pitchFamily="34" charset="0"/>
                <a:cs typeface="Arial" panose="020B0604020202020204" pitchFamily="34" charset="0"/>
              </a:rPr>
              <a:t>Qubits are also great phonon sensors:  </a:t>
            </a:r>
            <a:r>
              <a:rPr lang="en-US" sz="2000" b="0" dirty="0">
                <a:latin typeface="Arial" panose="020B0604020202020204" pitchFamily="34" charset="0"/>
                <a:cs typeface="Arial" panose="020B0604020202020204" pitchFamily="34" charset="0"/>
              </a:rPr>
              <a:t>Acoustic noise from substrate microfracture events are currently far worse than ionizing radiation!</a:t>
            </a:r>
          </a:p>
        </p:txBody>
      </p:sp>
      <p:sp>
        <p:nvSpPr>
          <p:cNvPr id="6" name="Footer Placeholder 5">
            <a:extLst>
              <a:ext uri="{FF2B5EF4-FFF2-40B4-BE49-F238E27FC236}">
                <a16:creationId xmlns:a16="http://schemas.microsoft.com/office/drawing/2014/main" id="{EDE9A7FB-3B09-6C02-DE08-80F098E2CA79}"/>
              </a:ext>
            </a:extLst>
          </p:cNvPr>
          <p:cNvSpPr>
            <a:spLocks noGrp="1"/>
          </p:cNvSpPr>
          <p:nvPr>
            <p:ph type="ftr" sz="quarter" idx="11"/>
          </p:nvPr>
        </p:nvSpPr>
        <p:spPr>
          <a:xfrm>
            <a:off x="336239" y="6400732"/>
            <a:ext cx="3860800" cy="365125"/>
          </a:xfrm>
        </p:spPr>
        <p:txBody>
          <a:bodyPr/>
          <a:lstStyle/>
          <a:p>
            <a:pPr defTabSz="914377"/>
            <a:r>
              <a:rPr lang="es-ES_tradnl">
                <a:solidFill>
                  <a:srgbClr val="000000">
                    <a:tint val="75000"/>
                  </a:srgbClr>
                </a:solidFill>
                <a:latin typeface="Times"/>
                <a:ea typeface="+mn-ea"/>
                <a:cs typeface="+mn-cs"/>
              </a:rPr>
              <a:t>Aaron S. Chou, London, 3/22/2024</a:t>
            </a:r>
            <a:endParaRPr lang="en-US" dirty="0">
              <a:solidFill>
                <a:srgbClr val="000000">
                  <a:tint val="75000"/>
                </a:srgbClr>
              </a:solidFill>
              <a:latin typeface="Times"/>
              <a:ea typeface="+mn-ea"/>
              <a:cs typeface="+mn-cs"/>
            </a:endParaRPr>
          </a:p>
        </p:txBody>
      </p:sp>
      <p:sp>
        <p:nvSpPr>
          <p:cNvPr id="9" name="Slide Number Placeholder 8">
            <a:extLst>
              <a:ext uri="{FF2B5EF4-FFF2-40B4-BE49-F238E27FC236}">
                <a16:creationId xmlns:a16="http://schemas.microsoft.com/office/drawing/2014/main" id="{E67E0027-FA79-CF56-69A2-7AADA7936207}"/>
              </a:ext>
            </a:extLst>
          </p:cNvPr>
          <p:cNvSpPr>
            <a:spLocks noGrp="1"/>
          </p:cNvSpPr>
          <p:nvPr>
            <p:ph type="sldNum" sz="quarter" idx="12"/>
          </p:nvPr>
        </p:nvSpPr>
        <p:spPr/>
        <p:txBody>
          <a:bodyPr/>
          <a:lstStyle/>
          <a:p>
            <a:pPr defTabSz="914377"/>
            <a:fld id="{7A870316-1D41-584E-85E6-3B22E96A4CFD}" type="slidenum">
              <a:rPr lang="en-US">
                <a:solidFill>
                  <a:srgbClr val="000000">
                    <a:tint val="75000"/>
                  </a:srgbClr>
                </a:solidFill>
                <a:latin typeface="Times"/>
                <a:ea typeface="+mn-ea"/>
                <a:cs typeface="+mn-cs"/>
              </a:rPr>
              <a:pPr defTabSz="914377"/>
              <a:t>30</a:t>
            </a:fld>
            <a:endParaRPr lang="en-US">
              <a:solidFill>
                <a:srgbClr val="000000">
                  <a:tint val="75000"/>
                </a:srgbClr>
              </a:solidFill>
              <a:latin typeface="Times"/>
              <a:ea typeface="+mn-ea"/>
              <a:cs typeface="+mn-cs"/>
            </a:endParaRPr>
          </a:p>
        </p:txBody>
      </p:sp>
      <p:pic>
        <p:nvPicPr>
          <p:cNvPr id="3" name="Picture 2">
            <a:extLst>
              <a:ext uri="{FF2B5EF4-FFF2-40B4-BE49-F238E27FC236}">
                <a16:creationId xmlns:a16="http://schemas.microsoft.com/office/drawing/2014/main" id="{6BC55120-60E0-A02A-748B-A55A0B714CAF}"/>
              </a:ext>
            </a:extLst>
          </p:cNvPr>
          <p:cNvPicPr>
            <a:picLocks noChangeAspect="1"/>
          </p:cNvPicPr>
          <p:nvPr/>
        </p:nvPicPr>
        <p:blipFill>
          <a:blip r:embed="rId2"/>
          <a:stretch>
            <a:fillRect/>
          </a:stretch>
        </p:blipFill>
        <p:spPr>
          <a:xfrm>
            <a:off x="6295329" y="92143"/>
            <a:ext cx="5204465" cy="1922032"/>
          </a:xfrm>
          <a:prstGeom prst="rect">
            <a:avLst/>
          </a:prstGeom>
        </p:spPr>
      </p:pic>
      <p:sp>
        <p:nvSpPr>
          <p:cNvPr id="5" name="TextBox 4">
            <a:extLst>
              <a:ext uri="{FF2B5EF4-FFF2-40B4-BE49-F238E27FC236}">
                <a16:creationId xmlns:a16="http://schemas.microsoft.com/office/drawing/2014/main" id="{E5F4BB7A-0CC3-25C0-28DD-20CF2AF4E847}"/>
              </a:ext>
            </a:extLst>
          </p:cNvPr>
          <p:cNvSpPr txBox="1"/>
          <p:nvPr/>
        </p:nvSpPr>
        <p:spPr>
          <a:xfrm>
            <a:off x="458195" y="1508264"/>
            <a:ext cx="3874812" cy="1692771"/>
          </a:xfrm>
          <a:prstGeom prst="rect">
            <a:avLst/>
          </a:prstGeom>
          <a:noFill/>
        </p:spPr>
        <p:txBody>
          <a:bodyPr wrap="square" rtlCol="0">
            <a:spAutoFit/>
          </a:bodyPr>
          <a:lstStyle/>
          <a:p>
            <a:pPr defTabSz="914377"/>
            <a:r>
              <a:rPr lang="en-US" sz="1600" dirty="0">
                <a:solidFill>
                  <a:srgbClr val="000000"/>
                </a:solidFill>
                <a:latin typeface="Times"/>
              </a:rPr>
              <a:t>R. Anthony-Petersen… M. Pyle, et al.,</a:t>
            </a:r>
          </a:p>
          <a:p>
            <a:pPr defTabSz="914377"/>
            <a:r>
              <a:rPr lang="en-US" sz="1600" dirty="0">
                <a:solidFill>
                  <a:srgbClr val="000000"/>
                </a:solidFill>
                <a:latin typeface="Times"/>
              </a:rPr>
              <a:t>arxiv:2208.02790</a:t>
            </a:r>
          </a:p>
          <a:p>
            <a:pPr defTabSz="914377"/>
            <a:endParaRPr lang="en-US" dirty="0">
              <a:solidFill>
                <a:srgbClr val="000000"/>
              </a:solidFill>
              <a:latin typeface="Times"/>
            </a:endParaRPr>
          </a:p>
          <a:p>
            <a:pPr defTabSz="914377"/>
            <a:r>
              <a:rPr lang="en-US" dirty="0">
                <a:solidFill>
                  <a:srgbClr val="000000"/>
                </a:solidFill>
                <a:latin typeface="Times"/>
              </a:rPr>
              <a:t>Measure spectrum using tiny, cold, low heat capacity TES sensors developed for the </a:t>
            </a:r>
            <a:r>
              <a:rPr lang="en-US" dirty="0" err="1">
                <a:solidFill>
                  <a:srgbClr val="000000"/>
                </a:solidFill>
                <a:latin typeface="Times"/>
              </a:rPr>
              <a:t>SuperCDMS</a:t>
            </a:r>
            <a:r>
              <a:rPr lang="en-US" dirty="0">
                <a:solidFill>
                  <a:srgbClr val="000000"/>
                </a:solidFill>
                <a:latin typeface="Times"/>
              </a:rPr>
              <a:t> dark matter search.</a:t>
            </a:r>
          </a:p>
        </p:txBody>
      </p:sp>
      <p:sp>
        <p:nvSpPr>
          <p:cNvPr id="7" name="TextBox 6">
            <a:extLst>
              <a:ext uri="{FF2B5EF4-FFF2-40B4-BE49-F238E27FC236}">
                <a16:creationId xmlns:a16="http://schemas.microsoft.com/office/drawing/2014/main" id="{CAC229EB-28EB-875C-0C0C-A2053C068531}"/>
              </a:ext>
            </a:extLst>
          </p:cNvPr>
          <p:cNvSpPr txBox="1"/>
          <p:nvPr/>
        </p:nvSpPr>
        <p:spPr>
          <a:xfrm>
            <a:off x="426821" y="3399183"/>
            <a:ext cx="4151629" cy="2678234"/>
          </a:xfrm>
          <a:prstGeom prst="rect">
            <a:avLst/>
          </a:prstGeom>
          <a:noFill/>
          <a:ln>
            <a:solidFill>
              <a:schemeClr val="tx1"/>
            </a:solidFill>
          </a:ln>
        </p:spPr>
        <p:txBody>
          <a:bodyPr wrap="square" rtlCol="0">
            <a:spAutoFit/>
          </a:bodyPr>
          <a:lstStyle/>
          <a:p>
            <a:pPr defTabSz="914377"/>
            <a:r>
              <a:rPr lang="en-US" sz="1867" dirty="0">
                <a:solidFill>
                  <a:srgbClr val="000000"/>
                </a:solidFill>
                <a:latin typeface="Arial" panose="020B0604020202020204" pitchFamily="34" charset="0"/>
                <a:cs typeface="Arial" panose="020B0604020202020204" pitchFamily="34" charset="0"/>
              </a:rPr>
              <a:t>Next-generation microcalorimeters will reduce thresholds to milli-eV, provide first look at sub-eV spectrum.</a:t>
            </a:r>
          </a:p>
          <a:p>
            <a:pPr defTabSz="914377"/>
            <a:endParaRPr lang="en-US" sz="1867" dirty="0">
              <a:solidFill>
                <a:srgbClr val="000000"/>
              </a:solidFill>
              <a:latin typeface="Arial" panose="020B0604020202020204" pitchFamily="34" charset="0"/>
              <a:cs typeface="Arial" panose="020B0604020202020204" pitchFamily="34" charset="0"/>
            </a:endParaRPr>
          </a:p>
          <a:p>
            <a:pPr defTabSz="914377"/>
            <a:r>
              <a:rPr lang="en-US" sz="1867" b="1" dirty="0">
                <a:solidFill>
                  <a:srgbClr val="000000"/>
                </a:solidFill>
                <a:latin typeface="Arial" panose="020B0604020202020204" pitchFamily="34" charset="0"/>
                <a:cs typeface="Arial" panose="020B0604020202020204" pitchFamily="34" charset="0"/>
              </a:rPr>
              <a:t>Mitigating these low energy disturbances will be critical to achieving low dark count rates in low threshold single photon/phonon detectors.</a:t>
            </a:r>
          </a:p>
        </p:txBody>
      </p:sp>
      <p:pic>
        <p:nvPicPr>
          <p:cNvPr id="8" name="Picture 7">
            <a:extLst>
              <a:ext uri="{FF2B5EF4-FFF2-40B4-BE49-F238E27FC236}">
                <a16:creationId xmlns:a16="http://schemas.microsoft.com/office/drawing/2014/main" id="{BDF18EC3-9ADA-E62F-8FBD-08E3BCB51733}"/>
              </a:ext>
            </a:extLst>
          </p:cNvPr>
          <p:cNvPicPr>
            <a:picLocks noChangeAspect="1"/>
          </p:cNvPicPr>
          <p:nvPr/>
        </p:nvPicPr>
        <p:blipFill>
          <a:blip r:embed="rId3"/>
          <a:stretch>
            <a:fillRect/>
          </a:stretch>
        </p:blipFill>
        <p:spPr>
          <a:xfrm>
            <a:off x="4667242" y="2127625"/>
            <a:ext cx="7214423" cy="4195537"/>
          </a:xfrm>
          <a:prstGeom prst="rect">
            <a:avLst/>
          </a:prstGeom>
        </p:spPr>
      </p:pic>
      <p:sp>
        <p:nvSpPr>
          <p:cNvPr id="10" name="TextBox 9">
            <a:extLst>
              <a:ext uri="{FF2B5EF4-FFF2-40B4-BE49-F238E27FC236}">
                <a16:creationId xmlns:a16="http://schemas.microsoft.com/office/drawing/2014/main" id="{10E4A601-1B0E-8E9B-5356-1B714EF54AAA}"/>
              </a:ext>
            </a:extLst>
          </p:cNvPr>
          <p:cNvSpPr txBox="1"/>
          <p:nvPr/>
        </p:nvSpPr>
        <p:spPr>
          <a:xfrm>
            <a:off x="10502841" y="6119526"/>
            <a:ext cx="1079559" cy="646331"/>
          </a:xfrm>
          <a:prstGeom prst="rect">
            <a:avLst/>
          </a:prstGeom>
          <a:solidFill>
            <a:srgbClr val="FFFF00"/>
          </a:solidFill>
        </p:spPr>
        <p:txBody>
          <a:bodyPr wrap="square" rtlCol="0">
            <a:spAutoFit/>
          </a:bodyPr>
          <a:lstStyle/>
          <a:p>
            <a:r>
              <a:rPr lang="en-US" sz="1800" dirty="0">
                <a:latin typeface="Arial"/>
                <a:cs typeface="Arial"/>
              </a:rPr>
              <a:t>Ionizing radiation</a:t>
            </a:r>
          </a:p>
        </p:txBody>
      </p:sp>
      <p:sp>
        <p:nvSpPr>
          <p:cNvPr id="11" name="TextBox 10">
            <a:extLst>
              <a:ext uri="{FF2B5EF4-FFF2-40B4-BE49-F238E27FC236}">
                <a16:creationId xmlns:a16="http://schemas.microsoft.com/office/drawing/2014/main" id="{AB0691D0-AC54-C699-A3D4-3B4A0ECB4382}"/>
              </a:ext>
            </a:extLst>
          </p:cNvPr>
          <p:cNvSpPr txBox="1"/>
          <p:nvPr/>
        </p:nvSpPr>
        <p:spPr>
          <a:xfrm>
            <a:off x="5275943" y="6090433"/>
            <a:ext cx="1436606" cy="646331"/>
          </a:xfrm>
          <a:prstGeom prst="rect">
            <a:avLst/>
          </a:prstGeom>
          <a:solidFill>
            <a:srgbClr val="FFFF00"/>
          </a:solidFill>
        </p:spPr>
        <p:txBody>
          <a:bodyPr wrap="square" rtlCol="0">
            <a:spAutoFit/>
          </a:bodyPr>
          <a:lstStyle/>
          <a:p>
            <a:r>
              <a:rPr lang="en-US" sz="1800" dirty="0">
                <a:latin typeface="Arial"/>
                <a:cs typeface="Arial"/>
              </a:rPr>
              <a:t>Mechanical noise</a:t>
            </a:r>
          </a:p>
        </p:txBody>
      </p:sp>
      <p:cxnSp>
        <p:nvCxnSpPr>
          <p:cNvPr id="13" name="Straight Arrow Connector 12">
            <a:extLst>
              <a:ext uri="{FF2B5EF4-FFF2-40B4-BE49-F238E27FC236}">
                <a16:creationId xmlns:a16="http://schemas.microsoft.com/office/drawing/2014/main" id="{56AA8740-5F49-611D-8CB8-AFB1A1426040}"/>
              </a:ext>
            </a:extLst>
          </p:cNvPr>
          <p:cNvCxnSpPr/>
          <p:nvPr/>
        </p:nvCxnSpPr>
        <p:spPr bwMode="auto">
          <a:xfrm flipV="1">
            <a:off x="5994246" y="5399903"/>
            <a:ext cx="0" cy="630194"/>
          </a:xfrm>
          <a:prstGeom prst="straightConnector1">
            <a:avLst/>
          </a:prstGeom>
          <a:solidFill>
            <a:schemeClr val="accent1"/>
          </a:solidFill>
          <a:ln w="57150" cap="flat" cmpd="sng" algn="ctr">
            <a:solidFill>
              <a:schemeClr val="tx1"/>
            </a:solidFill>
            <a:prstDash val="solid"/>
            <a:round/>
            <a:headEnd type="none" w="med" len="med"/>
            <a:tailEnd type="triangle"/>
          </a:ln>
          <a:effectLst/>
        </p:spPr>
      </p:cxnSp>
      <p:cxnSp>
        <p:nvCxnSpPr>
          <p:cNvPr id="14" name="Straight Arrow Connector 13">
            <a:extLst>
              <a:ext uri="{FF2B5EF4-FFF2-40B4-BE49-F238E27FC236}">
                <a16:creationId xmlns:a16="http://schemas.microsoft.com/office/drawing/2014/main" id="{D349CFD9-9873-73C2-B503-502B35E5107C}"/>
              </a:ext>
            </a:extLst>
          </p:cNvPr>
          <p:cNvCxnSpPr/>
          <p:nvPr/>
        </p:nvCxnSpPr>
        <p:spPr bwMode="auto">
          <a:xfrm flipV="1">
            <a:off x="11204049" y="5399903"/>
            <a:ext cx="0" cy="630194"/>
          </a:xfrm>
          <a:prstGeom prst="straightConnector1">
            <a:avLst/>
          </a:prstGeom>
          <a:solidFill>
            <a:schemeClr val="accent1"/>
          </a:solidFill>
          <a:ln w="5715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074691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E00D990-C99B-E4D3-9843-8317EA701FFD}"/>
              </a:ext>
            </a:extLst>
          </p:cNvPr>
          <p:cNvSpPr>
            <a:spLocks noGrp="1"/>
          </p:cNvSpPr>
          <p:nvPr>
            <p:ph type="title"/>
          </p:nvPr>
        </p:nvSpPr>
        <p:spPr>
          <a:xfrm>
            <a:off x="8096602" y="203915"/>
            <a:ext cx="3937619" cy="997184"/>
          </a:xfrm>
        </p:spPr>
        <p:txBody>
          <a:bodyPr/>
          <a:lstStyle/>
          <a:p>
            <a:r>
              <a:rPr lang="en-US" sz="2400" dirty="0">
                <a:latin typeface="+mj-lt"/>
              </a:rPr>
              <a:t>Workshop to define strategy for the US HEP quantum sensors program</a:t>
            </a:r>
          </a:p>
        </p:txBody>
      </p:sp>
      <p:sp>
        <p:nvSpPr>
          <p:cNvPr id="4" name="Footer Placeholder 3">
            <a:extLst>
              <a:ext uri="{FF2B5EF4-FFF2-40B4-BE49-F238E27FC236}">
                <a16:creationId xmlns:a16="http://schemas.microsoft.com/office/drawing/2014/main" id="{F1075A26-359B-48F2-E410-2FBA487778E5}"/>
              </a:ext>
            </a:extLst>
          </p:cNvPr>
          <p:cNvSpPr>
            <a:spLocks noGrp="1"/>
          </p:cNvSpPr>
          <p:nvPr>
            <p:ph type="ftr" sz="quarter" idx="3"/>
          </p:nvPr>
        </p:nvSpPr>
        <p:spPr/>
        <p:txBody>
          <a:bodyPr/>
          <a:lstStyle/>
          <a:p>
            <a:pPr>
              <a:defRPr/>
            </a:pPr>
            <a:r>
              <a:rPr lang="en-US"/>
              <a:t>Aaron S. Chou, London, 3/22/2024</a:t>
            </a:r>
            <a:endParaRPr lang="en-US" b="1" dirty="0"/>
          </a:p>
        </p:txBody>
      </p:sp>
      <p:sp>
        <p:nvSpPr>
          <p:cNvPr id="5" name="Slide Number Placeholder 4">
            <a:extLst>
              <a:ext uri="{FF2B5EF4-FFF2-40B4-BE49-F238E27FC236}">
                <a16:creationId xmlns:a16="http://schemas.microsoft.com/office/drawing/2014/main" id="{FA023A4B-05A7-AA67-C81E-41E1869C7BA3}"/>
              </a:ext>
            </a:extLst>
          </p:cNvPr>
          <p:cNvSpPr>
            <a:spLocks noGrp="1"/>
          </p:cNvSpPr>
          <p:nvPr>
            <p:ph type="sldNum" sz="quarter" idx="4"/>
          </p:nvPr>
        </p:nvSpPr>
        <p:spPr/>
        <p:txBody>
          <a:bodyPr/>
          <a:lstStyle/>
          <a:p>
            <a:pPr>
              <a:defRPr/>
            </a:pPr>
            <a:fld id="{148C009B-CB69-E04A-B9B3-34B26D69E9CF}" type="slidenum">
              <a:rPr lang="en-US" smtClean="0"/>
              <a:pPr>
                <a:defRPr/>
              </a:pPr>
              <a:t>31</a:t>
            </a:fld>
            <a:endParaRPr lang="en-US" dirty="0"/>
          </a:p>
        </p:txBody>
      </p:sp>
      <p:pic>
        <p:nvPicPr>
          <p:cNvPr id="6" name="Picture 5">
            <a:extLst>
              <a:ext uri="{FF2B5EF4-FFF2-40B4-BE49-F238E27FC236}">
                <a16:creationId xmlns:a16="http://schemas.microsoft.com/office/drawing/2014/main" id="{54BB0114-5881-B56A-FC16-EA8887D38097}"/>
              </a:ext>
            </a:extLst>
          </p:cNvPr>
          <p:cNvPicPr>
            <a:picLocks noChangeAspect="1"/>
          </p:cNvPicPr>
          <p:nvPr/>
        </p:nvPicPr>
        <p:blipFill>
          <a:blip r:embed="rId2"/>
          <a:stretch>
            <a:fillRect/>
          </a:stretch>
        </p:blipFill>
        <p:spPr>
          <a:xfrm>
            <a:off x="0" y="-1"/>
            <a:ext cx="7799355" cy="5917580"/>
          </a:xfrm>
          <a:prstGeom prst="rect">
            <a:avLst/>
          </a:prstGeom>
        </p:spPr>
      </p:pic>
      <p:pic>
        <p:nvPicPr>
          <p:cNvPr id="7" name="Picture 6">
            <a:extLst>
              <a:ext uri="{FF2B5EF4-FFF2-40B4-BE49-F238E27FC236}">
                <a16:creationId xmlns:a16="http://schemas.microsoft.com/office/drawing/2014/main" id="{56D8D894-AB6A-396D-797B-012B1D6ACE6A}"/>
              </a:ext>
            </a:extLst>
          </p:cNvPr>
          <p:cNvPicPr>
            <a:picLocks noChangeAspect="1"/>
          </p:cNvPicPr>
          <p:nvPr/>
        </p:nvPicPr>
        <p:blipFill>
          <a:blip r:embed="rId3"/>
          <a:stretch>
            <a:fillRect/>
          </a:stretch>
        </p:blipFill>
        <p:spPr>
          <a:xfrm>
            <a:off x="7741572" y="1405015"/>
            <a:ext cx="4362223" cy="4016253"/>
          </a:xfrm>
          <a:prstGeom prst="rect">
            <a:avLst/>
          </a:prstGeom>
        </p:spPr>
      </p:pic>
    </p:spTree>
    <p:extLst>
      <p:ext uri="{BB962C8B-B14F-4D97-AF65-F5344CB8AC3E}">
        <p14:creationId xmlns:p14="http://schemas.microsoft.com/office/powerpoint/2010/main" val="23557789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8725" y="308505"/>
            <a:ext cx="7516678" cy="490565"/>
          </a:xfrm>
        </p:spPr>
        <p:txBody>
          <a:bodyPr/>
          <a:lstStyle/>
          <a:p>
            <a:r>
              <a:rPr lang="en-US" dirty="0">
                <a:latin typeface="Arial"/>
                <a:cs typeface="Arial"/>
              </a:rPr>
              <a:t>QCD axion motivated by the Strong-CP Problem:  </a:t>
            </a:r>
            <a:br>
              <a:rPr lang="en-US" dirty="0">
                <a:latin typeface="Arial"/>
                <a:cs typeface="Arial"/>
              </a:rPr>
            </a:br>
            <a:r>
              <a:rPr lang="en-US" sz="2000" dirty="0">
                <a:latin typeface="Arial"/>
                <a:cs typeface="Arial"/>
              </a:rPr>
              <a:t>Why is the neutron electric dipole moment so small?</a:t>
            </a:r>
          </a:p>
        </p:txBody>
      </p:sp>
      <p:sp>
        <p:nvSpPr>
          <p:cNvPr id="4" name="Footer Placeholder 3"/>
          <p:cNvSpPr>
            <a:spLocks noGrp="1"/>
          </p:cNvSpPr>
          <p:nvPr>
            <p:ph type="ftr" sz="quarter" idx="11"/>
          </p:nvPr>
        </p:nvSpPr>
        <p:spPr>
          <a:xfrm>
            <a:off x="2034640" y="6427601"/>
            <a:ext cx="5509161" cy="365125"/>
          </a:xfrm>
        </p:spPr>
        <p:txBody>
          <a:bodyPr/>
          <a:lstStyle/>
          <a:p>
            <a:pPr marL="0" marR="0" lvl="0" indent="0" algn="ctr" defTabSz="45717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itchFamily="-106" charset="0"/>
                <a:ea typeface="ＭＳ Ｐゴシック" pitchFamily="-106" charset="-128"/>
                <a:cs typeface="+mn-cs"/>
              </a:rPr>
              <a:t>Aaron S. Chou, London, 3/22/2024</a:t>
            </a:r>
            <a:endParaRPr kumimoji="0" lang="en-US" sz="1200" b="0" i="0" u="none" strike="noStrike" kern="1200" cap="none" spc="0" normalizeH="0" baseline="0" noProof="0" dirty="0">
              <a:ln>
                <a:noFill/>
              </a:ln>
              <a:solidFill>
                <a:prstClr val="black"/>
              </a:solidFill>
              <a:effectLst/>
              <a:uLnTx/>
              <a:uFillTx/>
              <a:latin typeface="Calibri" pitchFamily="-106" charset="0"/>
              <a:ea typeface="ＭＳ Ｐゴシック" pitchFamily="-106" charset="-128"/>
              <a:cs typeface="+mn-cs"/>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vert="horz" wrap="square" lIns="91424" tIns="45713" rIns="91424" bIns="45713" numCol="1" anchor="ctr" anchorCtr="0" compatLnSpc="1">
            <a:prstTxWarp prst="textNoShape">
              <a:avLst/>
            </a:prstTxWarp>
          </a:bodyPr>
          <a:lstStyle>
            <a:defPPr>
              <a:defRPr lang="en-US"/>
            </a:defPPr>
            <a:lvl1pPr marL="0" algn="r" defTabSz="914400" rtl="0" eaLnBrk="1" latinLnBrk="0" hangingPunct="1">
              <a:defRPr sz="1200" kern="1200">
                <a:solidFill>
                  <a:srgbClr val="898989"/>
                </a:solidFill>
                <a:latin typeface="Calibri"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6F987D3-C84C-1B43-ACDC-64E0C8D0B1E8}" type="slidenum">
              <a:rPr kumimoji="0" lang="en-US" sz="1200" b="0" i="0" u="none" strike="noStrike" kern="1200" cap="none" spc="0" normalizeH="0" baseline="0" noProof="0" smtClean="0">
                <a:ln>
                  <a:noFill/>
                </a:ln>
                <a:solidFill>
                  <a:srgbClr val="898989"/>
                </a:solidFill>
                <a:effectLst/>
                <a:uLnTx/>
                <a:uFillTx/>
                <a:latin typeface="Calibri"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rgbClr val="898989"/>
              </a:solidFill>
              <a:effectLst/>
              <a:uLnTx/>
              <a:uFillTx/>
              <a:latin typeface="Calibri" charset="0"/>
              <a:ea typeface="+mn-ea"/>
              <a:cs typeface="+mn-cs"/>
            </a:endParaRPr>
          </a:p>
        </p:txBody>
      </p:sp>
      <p:pic>
        <p:nvPicPr>
          <p:cNvPr id="6" name="Picture 5"/>
          <p:cNvPicPr>
            <a:picLocks noChangeAspect="1"/>
          </p:cNvPicPr>
          <p:nvPr/>
        </p:nvPicPr>
        <p:blipFill rotWithShape="1">
          <a:blip r:embed="rId2"/>
          <a:srcRect l="1386" t="-3098" r="7916" b="13270"/>
          <a:stretch/>
        </p:blipFill>
        <p:spPr>
          <a:xfrm>
            <a:off x="4831748" y="1445400"/>
            <a:ext cx="5525705" cy="5068996"/>
          </a:xfrm>
          <a:prstGeom prst="rect">
            <a:avLst/>
          </a:prstGeom>
        </p:spPr>
      </p:pic>
      <p:sp>
        <p:nvSpPr>
          <p:cNvPr id="8" name="TextBox 7"/>
          <p:cNvSpPr txBox="1"/>
          <p:nvPr/>
        </p:nvSpPr>
        <p:spPr>
          <a:xfrm>
            <a:off x="2365412" y="1276996"/>
            <a:ext cx="2282789" cy="646331"/>
          </a:xfrm>
          <a:prstGeom prst="rect">
            <a:avLst/>
          </a:prstGeom>
          <a:solidFill>
            <a:srgbClr val="CCFFCC"/>
          </a:solidFill>
          <a:ln w="38100" cmpd="sng">
            <a:solidFill>
              <a:srgbClr val="FF0000"/>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Naive estimate gives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Calibri"/>
                <a:ea typeface="+mn-ea"/>
                <a:cs typeface="+mn-cs"/>
              </a:rPr>
              <a:t>nEDM</a:t>
            </a:r>
            <a:r>
              <a:rPr kumimoji="0" lang="en-US" sz="1800" b="1" i="0" u="none" strike="noStrike" kern="1200" cap="none" spc="0" normalizeH="0" baseline="0" noProof="0" dirty="0">
                <a:ln>
                  <a:noFill/>
                </a:ln>
                <a:solidFill>
                  <a:prstClr val="black"/>
                </a:solidFill>
                <a:effectLst/>
                <a:uLnTx/>
                <a:uFillTx/>
                <a:latin typeface="Calibri"/>
                <a:ea typeface="+mn-ea"/>
                <a:cs typeface="+mn-cs"/>
              </a:rPr>
              <a:t> ≈ 10</a:t>
            </a:r>
            <a:r>
              <a:rPr kumimoji="0" lang="en-US" sz="1800" b="1" i="0" u="none" strike="noStrike" kern="1200" cap="none" spc="0" normalizeH="0" baseline="30000" noProof="0" dirty="0">
                <a:ln>
                  <a:noFill/>
                </a:ln>
                <a:solidFill>
                  <a:prstClr val="black"/>
                </a:solidFill>
                <a:effectLst/>
                <a:uLnTx/>
                <a:uFillTx/>
                <a:latin typeface="Calibri"/>
                <a:ea typeface="+mn-ea"/>
                <a:cs typeface="+mn-cs"/>
              </a:rPr>
              <a:t>-16 </a:t>
            </a:r>
            <a:r>
              <a:rPr kumimoji="0" lang="en-US" sz="1800" b="1" i="0" u="none" strike="noStrike" kern="1200" cap="none" spc="0" normalizeH="0" baseline="0" noProof="0" dirty="0">
                <a:ln>
                  <a:noFill/>
                </a:ln>
                <a:solidFill>
                  <a:prstClr val="black"/>
                </a:solidFill>
                <a:effectLst/>
                <a:uLnTx/>
                <a:uFillTx/>
                <a:latin typeface="Calibri"/>
                <a:ea typeface="+mn-ea"/>
                <a:cs typeface="+mn-cs"/>
              </a:rPr>
              <a:t>e-cm</a:t>
            </a:r>
          </a:p>
        </p:txBody>
      </p:sp>
      <p:cxnSp>
        <p:nvCxnSpPr>
          <p:cNvPr id="10" name="Straight Arrow Connector 9"/>
          <p:cNvCxnSpPr/>
          <p:nvPr/>
        </p:nvCxnSpPr>
        <p:spPr>
          <a:xfrm>
            <a:off x="4648201" y="1445400"/>
            <a:ext cx="1228387" cy="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rotWithShape="1">
          <a:blip r:embed="rId3"/>
          <a:srcRect l="49513" b="12478"/>
          <a:stretch/>
        </p:blipFill>
        <p:spPr>
          <a:xfrm>
            <a:off x="1881304" y="2281534"/>
            <a:ext cx="2853293" cy="3012236"/>
          </a:xfrm>
          <a:prstGeom prst="rect">
            <a:avLst/>
          </a:prstGeom>
        </p:spPr>
      </p:pic>
      <p:cxnSp>
        <p:nvCxnSpPr>
          <p:cNvPr id="13" name="Straight Arrow Connector 12"/>
          <p:cNvCxnSpPr/>
          <p:nvPr/>
        </p:nvCxnSpPr>
        <p:spPr>
          <a:xfrm>
            <a:off x="2301017" y="5285813"/>
            <a:ext cx="2282789" cy="1460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3056822" y="5431808"/>
            <a:ext cx="840945"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10</a:t>
            </a:r>
            <a:r>
              <a:rPr kumimoji="0" lang="en-US" sz="1800" b="0" i="0" u="none" strike="noStrike" kern="1200" cap="none" spc="0" normalizeH="0" baseline="30000" noProof="0" dirty="0">
                <a:ln>
                  <a:noFill/>
                </a:ln>
                <a:solidFill>
                  <a:prstClr val="black"/>
                </a:solidFill>
                <a:effectLst/>
                <a:uLnTx/>
                <a:uFillTx/>
                <a:latin typeface="Calibri"/>
                <a:ea typeface="+mn-ea"/>
                <a:cs typeface="+mn-cs"/>
              </a:rPr>
              <a:t>-15 </a:t>
            </a:r>
            <a:r>
              <a:rPr kumimoji="0" lang="en-US" sz="1800" b="0" i="0" u="none" strike="noStrike" kern="1200" cap="none" spc="0" normalizeH="0" baseline="0" noProof="0" dirty="0">
                <a:ln>
                  <a:noFill/>
                </a:ln>
                <a:solidFill>
                  <a:prstClr val="black"/>
                </a:solidFill>
                <a:effectLst/>
                <a:uLnTx/>
                <a:uFillTx/>
                <a:latin typeface="Calibri"/>
                <a:ea typeface="+mn-ea"/>
                <a:cs typeface="+mn-cs"/>
              </a:rPr>
              <a:t>m</a:t>
            </a:r>
          </a:p>
        </p:txBody>
      </p:sp>
      <p:sp>
        <p:nvSpPr>
          <p:cNvPr id="3" name="TextBox 2"/>
          <p:cNvSpPr txBox="1"/>
          <p:nvPr/>
        </p:nvSpPr>
        <p:spPr>
          <a:xfrm>
            <a:off x="8120063" y="1930055"/>
            <a:ext cx="1744780" cy="1477328"/>
          </a:xfrm>
          <a:prstGeom prst="rect">
            <a:avLst/>
          </a:prstGeom>
          <a:solidFill>
            <a:srgbClr val="FFFF00"/>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Calibri"/>
                <a:ea typeface="+mn-ea"/>
                <a:cs typeface="+mn-cs"/>
              </a:rPr>
              <a:t>nEDM</a:t>
            </a:r>
            <a:r>
              <a:rPr kumimoji="0" lang="en-US" sz="1800" b="1" i="0" u="none" strike="noStrike" kern="1200" cap="none" spc="0" normalizeH="0" baseline="0" noProof="0" dirty="0">
                <a:ln>
                  <a:noFill/>
                </a:ln>
                <a:solidFill>
                  <a:prstClr val="black"/>
                </a:solidFill>
                <a:effectLst/>
                <a:uLnTx/>
                <a:uFillTx/>
                <a:latin typeface="Calibri"/>
                <a:ea typeface="+mn-ea"/>
                <a:cs typeface="+mn-cs"/>
              </a:rPr>
              <a:t> not yet detected after 70+ years of spin precession experiments</a:t>
            </a:r>
          </a:p>
        </p:txBody>
      </p:sp>
      <p:pic>
        <p:nvPicPr>
          <p:cNvPr id="7" name="Picture 6">
            <a:extLst>
              <a:ext uri="{FF2B5EF4-FFF2-40B4-BE49-F238E27FC236}">
                <a16:creationId xmlns:a16="http://schemas.microsoft.com/office/drawing/2014/main" id="{CAB3637C-34B5-E94C-9877-432E1253561C}"/>
              </a:ext>
            </a:extLst>
          </p:cNvPr>
          <p:cNvPicPr>
            <a:picLocks noChangeAspect="1"/>
          </p:cNvPicPr>
          <p:nvPr/>
        </p:nvPicPr>
        <p:blipFill>
          <a:blip r:embed="rId4"/>
          <a:stretch>
            <a:fillRect/>
          </a:stretch>
        </p:blipFill>
        <p:spPr>
          <a:xfrm>
            <a:off x="9437511" y="1"/>
            <a:ext cx="1172503" cy="1716119"/>
          </a:xfrm>
          <a:prstGeom prst="rect">
            <a:avLst/>
          </a:prstGeom>
        </p:spPr>
      </p:pic>
      <p:sp>
        <p:nvSpPr>
          <p:cNvPr id="9" name="TextBox 8">
            <a:extLst>
              <a:ext uri="{FF2B5EF4-FFF2-40B4-BE49-F238E27FC236}">
                <a16:creationId xmlns:a16="http://schemas.microsoft.com/office/drawing/2014/main" id="{2185AAF3-7BFB-0445-9F61-B2F3BCCB3A7E}"/>
              </a:ext>
            </a:extLst>
          </p:cNvPr>
          <p:cNvSpPr txBox="1"/>
          <p:nvPr/>
        </p:nvSpPr>
        <p:spPr>
          <a:xfrm>
            <a:off x="7743857" y="972240"/>
            <a:ext cx="216110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Norman Ramsey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Nobel Prize 1989</a:t>
            </a:r>
          </a:p>
        </p:txBody>
      </p:sp>
      <p:sp>
        <p:nvSpPr>
          <p:cNvPr id="12" name="TextBox 11">
            <a:extLst>
              <a:ext uri="{FF2B5EF4-FFF2-40B4-BE49-F238E27FC236}">
                <a16:creationId xmlns:a16="http://schemas.microsoft.com/office/drawing/2014/main" id="{D83915B3-AB81-173D-1955-413F6120335B}"/>
              </a:ext>
            </a:extLst>
          </p:cNvPr>
          <p:cNvSpPr txBox="1"/>
          <p:nvPr/>
        </p:nvSpPr>
        <p:spPr>
          <a:xfrm>
            <a:off x="120463" y="1933889"/>
            <a:ext cx="2206694"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Violates both: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P</a:t>
            </a:r>
            <a:r>
              <a:rPr kumimoji="0" lang="en-US" sz="1800" b="0" i="0" u="none" strike="noStrike" kern="1200" cap="none" spc="0" normalizeH="0" baseline="0" noProof="0" dirty="0">
                <a:ln>
                  <a:noFill/>
                </a:ln>
                <a:solidFill>
                  <a:srgbClr val="000000"/>
                </a:solidFill>
                <a:effectLst/>
                <a:uLnTx/>
                <a:uFillTx/>
                <a:latin typeface="Arial"/>
                <a:ea typeface="+mn-ea"/>
                <a:cs typeface="Arial"/>
                <a:sym typeface="Wingdings" pitchFamily="2" charset="2"/>
              </a:rPr>
              <a:t> (spatial inversion)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sym typeface="Wingdings" pitchFamily="2" charset="2"/>
              </a:rPr>
              <a:t>CP (time reversal)</a:t>
            </a:r>
            <a:endParaRPr kumimoji="0" lang="en-US" sz="1800" b="0" i="0" u="none" strike="noStrike" kern="1200" cap="none" spc="0" normalizeH="0" baseline="0" noProof="0" dirty="0">
              <a:ln>
                <a:noFill/>
              </a:ln>
              <a:solidFill>
                <a:srgbClr val="000000"/>
              </a:solidFill>
              <a:effectLst/>
              <a:uLnTx/>
              <a:uFillTx/>
              <a:latin typeface="Arial"/>
              <a:ea typeface="+mn-ea"/>
              <a:cs typeface="Arial"/>
            </a:endParaRPr>
          </a:p>
        </p:txBody>
      </p:sp>
      <p:sp>
        <p:nvSpPr>
          <p:cNvPr id="15" name="TextBox 14">
            <a:extLst>
              <a:ext uri="{FF2B5EF4-FFF2-40B4-BE49-F238E27FC236}">
                <a16:creationId xmlns:a16="http://schemas.microsoft.com/office/drawing/2014/main" id="{7B0D840C-7297-7AB9-2CC7-A5A4A4B189F4}"/>
              </a:ext>
            </a:extLst>
          </p:cNvPr>
          <p:cNvSpPr txBox="1"/>
          <p:nvPr/>
        </p:nvSpPr>
        <p:spPr>
          <a:xfrm>
            <a:off x="424151" y="5849224"/>
            <a:ext cx="5214650"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Arial"/>
              </a:rPr>
              <a:t>Need CP-violating phase angle </a:t>
            </a:r>
            <a:r>
              <a:rPr kumimoji="0" lang="en-US" sz="1800" b="0" i="0" u="none" strike="noStrike" kern="1200" cap="none" spc="0" normalizeH="0" baseline="0" noProof="0" dirty="0" err="1">
                <a:ln>
                  <a:noFill/>
                </a:ln>
                <a:solidFill>
                  <a:srgbClr val="000000"/>
                </a:solidFill>
                <a:effectLst/>
                <a:uLnTx/>
                <a:uFillTx/>
                <a:latin typeface="Arial"/>
                <a:ea typeface="+mn-ea"/>
                <a:cs typeface="Arial"/>
              </a:rPr>
              <a:t>θ</a:t>
            </a:r>
            <a:r>
              <a:rPr kumimoji="0" lang="en-US" sz="1800" b="1" i="0" u="none" strike="noStrike" kern="1200" cap="none" spc="0" normalizeH="0" baseline="-25000" noProof="0" dirty="0">
                <a:ln>
                  <a:noFill/>
                </a:ln>
                <a:solidFill>
                  <a:srgbClr val="000000"/>
                </a:solidFill>
                <a:effectLst/>
                <a:uLnTx/>
                <a:uFillTx/>
                <a:latin typeface="Arial"/>
                <a:ea typeface="+mn-ea"/>
                <a:cs typeface="Arial"/>
              </a:rPr>
              <a:t> </a:t>
            </a:r>
            <a:r>
              <a:rPr kumimoji="0" lang="en-US" sz="1800" b="0" i="0" u="none" strike="noStrike" kern="1200" cap="none" spc="0" normalizeH="0" baseline="0" noProof="0" dirty="0">
                <a:ln>
                  <a:noFill/>
                </a:ln>
                <a:solidFill>
                  <a:srgbClr val="000000"/>
                </a:solidFill>
                <a:effectLst/>
                <a:uLnTx/>
                <a:uFillTx/>
                <a:latin typeface="Arial"/>
                <a:ea typeface="+mn-ea"/>
                <a:cs typeface="Arial"/>
              </a:rPr>
              <a:t>to create charge asymmetry.</a:t>
            </a:r>
            <a:r>
              <a:rPr kumimoji="0" lang="en-US" sz="1800" b="1" i="0" u="none" strike="noStrike" kern="1200" cap="none" spc="0" normalizeH="0" baseline="0" noProof="0" dirty="0">
                <a:ln>
                  <a:noFill/>
                </a:ln>
                <a:solidFill>
                  <a:srgbClr val="000000"/>
                </a:solidFill>
                <a:effectLst/>
                <a:uLnTx/>
                <a:uFillTx/>
                <a:latin typeface="Arial"/>
                <a:ea typeface="+mn-ea"/>
                <a:cs typeface="Arial"/>
              </a:rPr>
              <a:t> </a:t>
            </a:r>
            <a:r>
              <a:rPr kumimoji="0" lang="en-US" sz="1800" b="0" i="0" u="none" strike="noStrike" kern="1200" cap="none" spc="0" normalizeH="0" baseline="0" noProof="0" dirty="0">
                <a:ln>
                  <a:noFill/>
                </a:ln>
                <a:solidFill>
                  <a:srgbClr val="000000"/>
                </a:solidFill>
                <a:effectLst/>
                <a:uLnTx/>
                <a:uFillTx/>
                <a:latin typeface="Arial"/>
                <a:ea typeface="+mn-ea"/>
                <a:cs typeface="Arial"/>
              </a:rPr>
              <a:t> But QCD theory </a:t>
            </a:r>
            <a:r>
              <a:rPr lang="en-US" dirty="0">
                <a:solidFill>
                  <a:srgbClr val="000000"/>
                </a:solidFill>
                <a:latin typeface="Arial"/>
                <a:cs typeface="Arial"/>
              </a:rPr>
              <a:t>contains</a:t>
            </a:r>
            <a:r>
              <a:rPr kumimoji="0" lang="en-US" sz="1800" b="0" i="0" u="none" strike="noStrike" kern="1200" cap="none" spc="0" normalizeH="0" baseline="0" noProof="0" dirty="0">
                <a:ln>
                  <a:noFill/>
                </a:ln>
                <a:solidFill>
                  <a:srgbClr val="000000"/>
                </a:solidFill>
                <a:effectLst/>
                <a:uLnTx/>
                <a:uFillTx/>
                <a:latin typeface="Arial"/>
                <a:ea typeface="+mn-ea"/>
                <a:cs typeface="Arial"/>
              </a:rPr>
              <a:t> this!</a:t>
            </a:r>
          </a:p>
        </p:txBody>
      </p:sp>
    </p:spTree>
    <p:extLst>
      <p:ext uri="{BB962C8B-B14F-4D97-AF65-F5344CB8AC3E}">
        <p14:creationId xmlns:p14="http://schemas.microsoft.com/office/powerpoint/2010/main" val="11336517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a:stretch>
            <a:fillRect/>
          </a:stretch>
        </p:blipFill>
        <p:spPr>
          <a:xfrm>
            <a:off x="1941799" y="856806"/>
            <a:ext cx="7752237" cy="5871617"/>
          </a:xfrm>
          <a:prstGeom prst="rect">
            <a:avLst/>
          </a:prstGeom>
        </p:spPr>
      </p:pic>
      <p:sp>
        <p:nvSpPr>
          <p:cNvPr id="18434" name="Title 1"/>
          <p:cNvSpPr>
            <a:spLocks noGrp="1"/>
          </p:cNvSpPr>
          <p:nvPr>
            <p:ph type="title"/>
          </p:nvPr>
        </p:nvSpPr>
        <p:spPr>
          <a:xfrm>
            <a:off x="375557" y="53529"/>
            <a:ext cx="11440886" cy="481116"/>
          </a:xfrm>
        </p:spPr>
        <p:txBody>
          <a:bodyPr/>
          <a:lstStyle/>
          <a:p>
            <a:r>
              <a:rPr lang="en-US" dirty="0">
                <a:latin typeface="Arial"/>
                <a:ea typeface="ＭＳ Ｐゴシック" charset="0"/>
                <a:cs typeface="Arial"/>
              </a:rPr>
              <a:t>Natural cosmological potential energy function would cause a putative dynamical axion field A to zero out the CP-violating angle </a:t>
            </a:r>
            <a:r>
              <a:rPr lang="en-US" sz="2400" b="1" dirty="0" err="1">
                <a:latin typeface="Arial"/>
                <a:cs typeface="Arial"/>
              </a:rPr>
              <a:t>θ</a:t>
            </a:r>
            <a:r>
              <a:rPr lang="en-US" sz="2400" b="1" baseline="-25000" dirty="0" err="1">
                <a:latin typeface="Arial"/>
                <a:cs typeface="Arial"/>
              </a:rPr>
              <a:t>total</a:t>
            </a:r>
            <a:r>
              <a:rPr lang="en-US" dirty="0">
                <a:latin typeface="Arial"/>
                <a:ea typeface="ＭＳ Ｐゴシック" charset="0"/>
                <a:cs typeface="Arial"/>
              </a:rPr>
              <a:t> </a:t>
            </a:r>
          </a:p>
        </p:txBody>
      </p:sp>
      <p:sp>
        <p:nvSpPr>
          <p:cNvPr id="18435" name="Footer Placeholder 3"/>
          <p:cNvSpPr>
            <a:spLocks noGrp="1"/>
          </p:cNvSpPr>
          <p:nvPr>
            <p:ph type="ftr" sz="quarter" idx="10"/>
          </p:nvPr>
        </p:nvSpPr>
        <p:spPr bwMode="auto">
          <a:xfrm>
            <a:off x="4648200" y="6356351"/>
            <a:ext cx="2895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defTabSz="455613" eaLnBrk="1" hangingPunct="1"/>
            <a:r>
              <a:rPr lang="en-US" sz="1200">
                <a:solidFill>
                  <a:prstClr val="black"/>
                </a:solidFill>
                <a:latin typeface="Calibri" charset="0"/>
              </a:rPr>
              <a:t>Aaron S. Chou, London, 3/22/2024</a:t>
            </a:r>
          </a:p>
        </p:txBody>
      </p:sp>
      <p:cxnSp>
        <p:nvCxnSpPr>
          <p:cNvPr id="12" name="Straight Arrow Connector 11"/>
          <p:cNvCxnSpPr/>
          <p:nvPr/>
        </p:nvCxnSpPr>
        <p:spPr>
          <a:xfrm>
            <a:off x="6057901" y="5890462"/>
            <a:ext cx="1816327" cy="1588"/>
          </a:xfrm>
          <a:prstGeom prst="straightConnector1">
            <a:avLst/>
          </a:prstGeom>
          <a:ln w="41275">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440" name="TextBox 16"/>
          <p:cNvSpPr txBox="1">
            <a:spLocks noChangeArrowheads="1"/>
          </p:cNvSpPr>
          <p:nvPr/>
        </p:nvSpPr>
        <p:spPr bwMode="auto">
          <a:xfrm>
            <a:off x="6380164" y="5932514"/>
            <a:ext cx="2044149"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defTabSz="455613" eaLnBrk="1" fontAlgn="base" hangingPunct="1">
              <a:spcBef>
                <a:spcPct val="0"/>
              </a:spcBef>
              <a:spcAft>
                <a:spcPct val="0"/>
              </a:spcAft>
            </a:pPr>
            <a:r>
              <a:rPr lang="en-US" sz="1800" b="1" dirty="0">
                <a:solidFill>
                  <a:prstClr val="black"/>
                </a:solidFill>
              </a:rPr>
              <a:t>VEV </a:t>
            </a:r>
            <a:r>
              <a:rPr lang="en-US" sz="1800" b="1" dirty="0" err="1">
                <a:solidFill>
                  <a:prstClr val="black"/>
                </a:solidFill>
              </a:rPr>
              <a:t>f</a:t>
            </a:r>
            <a:r>
              <a:rPr lang="en-US" sz="1800" b="1" baseline="-25000" dirty="0" err="1">
                <a:solidFill>
                  <a:prstClr val="black"/>
                </a:solidFill>
              </a:rPr>
              <a:t>a</a:t>
            </a:r>
            <a:r>
              <a:rPr lang="en-US" sz="1800" b="1" dirty="0">
                <a:solidFill>
                  <a:prstClr val="black"/>
                </a:solidFill>
              </a:rPr>
              <a:t> &gt; 10</a:t>
            </a:r>
            <a:r>
              <a:rPr lang="en-US" sz="1800" b="1" baseline="30000" dirty="0">
                <a:solidFill>
                  <a:prstClr val="black"/>
                </a:solidFill>
              </a:rPr>
              <a:t>9</a:t>
            </a:r>
            <a:r>
              <a:rPr lang="en-US" sz="1800" b="1" dirty="0">
                <a:solidFill>
                  <a:prstClr val="black"/>
                </a:solidFill>
              </a:rPr>
              <a:t> </a:t>
            </a:r>
            <a:r>
              <a:rPr lang="en-US" sz="1800" b="1" dirty="0" err="1">
                <a:solidFill>
                  <a:prstClr val="black"/>
                </a:solidFill>
              </a:rPr>
              <a:t>GeV</a:t>
            </a:r>
            <a:endParaRPr lang="en-US" sz="1800" b="1" dirty="0">
              <a:solidFill>
                <a:prstClr val="black"/>
              </a:solidFill>
            </a:endParaRPr>
          </a:p>
        </p:txBody>
      </p:sp>
      <p:sp>
        <p:nvSpPr>
          <p:cNvPr id="13" name="Curved Up Arrow 12"/>
          <p:cNvSpPr/>
          <p:nvPr/>
        </p:nvSpPr>
        <p:spPr>
          <a:xfrm rot="3900000">
            <a:off x="4136636" y="5104323"/>
            <a:ext cx="1049101" cy="680294"/>
          </a:xfrm>
          <a:prstGeom prst="curvedUpArrow">
            <a:avLst>
              <a:gd name="adj1" fmla="val 19068"/>
              <a:gd name="adj2" fmla="val 44269"/>
              <a:gd name="adj3" fmla="val 27290"/>
            </a:avLst>
          </a:prstGeom>
          <a:solidFill>
            <a:srgbClr val="FF0000"/>
          </a:solidFill>
          <a:ln w="38100" cmpd="sng">
            <a:solidFill>
              <a:schemeClr val="tx1"/>
            </a:solidFill>
            <a:headEnd type="none"/>
            <a:tailEnd type="none"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3462577" y="4670375"/>
            <a:ext cx="897126" cy="400110"/>
          </a:xfrm>
          <a:prstGeom prst="rect">
            <a:avLst/>
          </a:prstGeom>
          <a:solidFill>
            <a:srgbClr val="CCFFCC"/>
          </a:solidFill>
          <a:ln>
            <a:solidFill>
              <a:srgbClr val="000000"/>
            </a:solidFill>
          </a:ln>
        </p:spPr>
        <p:txBody>
          <a:bodyPr wrap="none" rtlCol="0">
            <a:spAutoFit/>
          </a:bodyPr>
          <a:lstStyle/>
          <a:p>
            <a:r>
              <a:rPr lang="en-US" sz="2000" b="1" dirty="0" err="1">
                <a:latin typeface="Arial"/>
                <a:cs typeface="Arial"/>
              </a:rPr>
              <a:t>Axion</a:t>
            </a:r>
            <a:endParaRPr lang="en-US" sz="2000" b="1" dirty="0">
              <a:latin typeface="Arial"/>
              <a:cs typeface="Arial"/>
            </a:endParaRPr>
          </a:p>
        </p:txBody>
      </p:sp>
      <p:cxnSp>
        <p:nvCxnSpPr>
          <p:cNvPr id="17" name="Straight Arrow Connector 16"/>
          <p:cNvCxnSpPr/>
          <p:nvPr/>
        </p:nvCxnSpPr>
        <p:spPr>
          <a:xfrm rot="5400000">
            <a:off x="8162375" y="5171869"/>
            <a:ext cx="484187" cy="1588"/>
          </a:xfrm>
          <a:prstGeom prst="straightConnector1">
            <a:avLst/>
          </a:prstGeom>
          <a:ln w="41275">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a:spLocks noChangeArrowheads="1"/>
          </p:cNvSpPr>
          <p:nvPr/>
        </p:nvSpPr>
        <p:spPr bwMode="auto">
          <a:xfrm>
            <a:off x="8489778" y="4943663"/>
            <a:ext cx="829073"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dirty="0"/>
              <a:t>Λ</a:t>
            </a:r>
            <a:r>
              <a:rPr lang="en-US" sz="1800" b="1" baseline="-25000" dirty="0"/>
              <a:t>QCD</a:t>
            </a:r>
            <a:r>
              <a:rPr lang="en-US" sz="1800" b="1" baseline="30000" dirty="0"/>
              <a:t>4</a:t>
            </a:r>
            <a:r>
              <a:rPr lang="en-US" sz="1800" b="1" dirty="0"/>
              <a:t> </a:t>
            </a:r>
          </a:p>
        </p:txBody>
      </p:sp>
      <p:sp>
        <p:nvSpPr>
          <p:cNvPr id="2" name="TextBox 1"/>
          <p:cNvSpPr txBox="1"/>
          <p:nvPr/>
        </p:nvSpPr>
        <p:spPr>
          <a:xfrm>
            <a:off x="1976673" y="886448"/>
            <a:ext cx="7688373" cy="923330"/>
          </a:xfrm>
          <a:prstGeom prst="rect">
            <a:avLst/>
          </a:prstGeom>
          <a:solidFill>
            <a:srgbClr val="CCFFCC"/>
          </a:solidFill>
          <a:ln w="38100" cmpd="sng">
            <a:solidFill>
              <a:srgbClr val="000000"/>
            </a:solidFill>
          </a:ln>
        </p:spPr>
        <p:txBody>
          <a:bodyPr wrap="square" rtlCol="0">
            <a:spAutoFit/>
          </a:bodyPr>
          <a:lstStyle/>
          <a:p>
            <a:endParaRPr lang="en-US" dirty="0"/>
          </a:p>
          <a:p>
            <a:endParaRPr lang="en-US" dirty="0"/>
          </a:p>
          <a:p>
            <a:endParaRPr lang="en-US" dirty="0"/>
          </a:p>
        </p:txBody>
      </p:sp>
      <p:graphicFrame>
        <p:nvGraphicFramePr>
          <p:cNvPr id="15" name="Object 2"/>
          <p:cNvGraphicFramePr>
            <a:graphicFrameLocks noChangeAspect="1"/>
          </p:cNvGraphicFramePr>
          <p:nvPr/>
        </p:nvGraphicFramePr>
        <p:xfrm>
          <a:off x="2301373" y="950719"/>
          <a:ext cx="7159625" cy="812800"/>
        </p:xfrm>
        <a:graphic>
          <a:graphicData uri="http://schemas.openxmlformats.org/presentationml/2006/ole">
            <mc:AlternateContent xmlns:mc="http://schemas.openxmlformats.org/markup-compatibility/2006">
              <mc:Choice xmlns:v="urn:schemas-microsoft-com:vml" Requires="v">
                <p:oleObj name="Equation" r:id="rId3" imgW="3924300" imgH="444500" progId="Equation.3">
                  <p:embed/>
                </p:oleObj>
              </mc:Choice>
              <mc:Fallback>
                <p:oleObj name="Equation" r:id="rId3" imgW="3924300" imgH="444500" progId="Equation.3">
                  <p:embed/>
                  <p:pic>
                    <p:nvPicPr>
                      <p:cNvPr id="15"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1373" y="950719"/>
                        <a:ext cx="7159625" cy="812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3" name="Slide Number Placeholder 2"/>
          <p:cNvSpPr>
            <a:spLocks noGrp="1"/>
          </p:cNvSpPr>
          <p:nvPr>
            <p:ph type="sldNum" sz="quarter" idx="11"/>
          </p:nvPr>
        </p:nvSpPr>
        <p:spPr>
          <a:xfrm>
            <a:off x="9117093" y="6438434"/>
            <a:ext cx="2844800" cy="365125"/>
          </a:xfrm>
        </p:spPr>
        <p:txBody>
          <a:bodyPr/>
          <a:lstStyle/>
          <a:p>
            <a:fld id="{7A870316-1D41-584E-85E6-3B22E96A4CFD}" type="slidenum">
              <a:rPr lang="en-US" smtClean="0"/>
              <a:t>33</a:t>
            </a:fld>
            <a:endParaRPr lang="en-US"/>
          </a:p>
        </p:txBody>
      </p:sp>
      <p:sp>
        <p:nvSpPr>
          <p:cNvPr id="5" name="TextBox 4">
            <a:extLst>
              <a:ext uri="{FF2B5EF4-FFF2-40B4-BE49-F238E27FC236}">
                <a16:creationId xmlns:a16="http://schemas.microsoft.com/office/drawing/2014/main" id="{9379461C-163F-AC3F-35CD-F29D2BF1EFA9}"/>
              </a:ext>
            </a:extLst>
          </p:cNvPr>
          <p:cNvSpPr txBox="1"/>
          <p:nvPr/>
        </p:nvSpPr>
        <p:spPr>
          <a:xfrm>
            <a:off x="2221960" y="5798146"/>
            <a:ext cx="1418371" cy="923330"/>
          </a:xfrm>
          <a:prstGeom prst="rect">
            <a:avLst/>
          </a:prstGeom>
          <a:noFill/>
        </p:spPr>
        <p:txBody>
          <a:bodyPr wrap="square" rtlCol="0">
            <a:spAutoFit/>
          </a:bodyPr>
          <a:lstStyle/>
          <a:p>
            <a:r>
              <a:rPr lang="en-US" sz="1800" b="1" dirty="0" err="1">
                <a:latin typeface="Arial"/>
                <a:cs typeface="Arial"/>
              </a:rPr>
              <a:t>θ</a:t>
            </a:r>
            <a:r>
              <a:rPr lang="en-US" sz="1800" b="1" baseline="-25000" dirty="0" err="1">
                <a:latin typeface="Arial"/>
                <a:cs typeface="Arial"/>
              </a:rPr>
              <a:t>total</a:t>
            </a:r>
            <a:r>
              <a:rPr lang="en-US" sz="1800" b="1" dirty="0">
                <a:latin typeface="Arial"/>
                <a:cs typeface="Arial"/>
              </a:rPr>
              <a:t>=0</a:t>
            </a:r>
          </a:p>
          <a:p>
            <a:r>
              <a:rPr lang="en-US" b="1" dirty="0">
                <a:latin typeface="Arial"/>
                <a:cs typeface="Arial"/>
              </a:rPr>
              <a:t>at potential minimum</a:t>
            </a:r>
            <a:endParaRPr lang="en-US" sz="1800" b="1" dirty="0">
              <a:latin typeface="Arial"/>
              <a:cs typeface="Arial"/>
            </a:endParaRPr>
          </a:p>
        </p:txBody>
      </p:sp>
      <p:cxnSp>
        <p:nvCxnSpPr>
          <p:cNvPr id="7" name="Straight Arrow Connector 6">
            <a:extLst>
              <a:ext uri="{FF2B5EF4-FFF2-40B4-BE49-F238E27FC236}">
                <a16:creationId xmlns:a16="http://schemas.microsoft.com/office/drawing/2014/main" id="{248B0EAC-DAAF-436B-AADD-31BC60F3FBC7}"/>
              </a:ext>
            </a:extLst>
          </p:cNvPr>
          <p:cNvCxnSpPr/>
          <p:nvPr/>
        </p:nvCxnSpPr>
        <p:spPr bwMode="auto">
          <a:xfrm flipV="1">
            <a:off x="3175000" y="5748867"/>
            <a:ext cx="618067" cy="252327"/>
          </a:xfrm>
          <a:prstGeom prst="straightConnector1">
            <a:avLst/>
          </a:prstGeom>
          <a:solidFill>
            <a:schemeClr val="accent1"/>
          </a:solidFill>
          <a:ln w="539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9709125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err="1">
                <a:latin typeface="Arial" panose="020B0604020202020204" pitchFamily="34" charset="0"/>
                <a:ea typeface="Arial" charset="0"/>
                <a:cs typeface="Arial" panose="020B0604020202020204" pitchFamily="34" charset="0"/>
              </a:rPr>
              <a:t>Axion</a:t>
            </a:r>
            <a:r>
              <a:rPr lang="en-US" sz="2400" b="1" dirty="0">
                <a:latin typeface="Arial" panose="020B0604020202020204" pitchFamily="34" charset="0"/>
                <a:ea typeface="Arial" charset="0"/>
                <a:cs typeface="Arial" panose="020B0604020202020204" pitchFamily="34" charset="0"/>
              </a:rPr>
              <a:t> dark matter = waves of oscillating </a:t>
            </a:r>
            <a14:m xmlns:a14="http://schemas.microsoft.com/office/drawing/2010/main">
              <m:oMath xmlns:m="http://schemas.openxmlformats.org/officeDocument/2006/math">
                <m:r>
                  <a:rPr lang="en-US" sz="2400" b="1" i="1">
                    <a:latin typeface="Cambria Math" charset="0"/>
                    <a:ea typeface="Cambria Math" charset="0"/>
                    <a:cs typeface="Cambria Math" charset="0"/>
                  </a:rPr>
                  <m:t>𝜽</m:t>
                </m:r>
              </m:oMath>
            </a14:m>
            <a:r>
              <a:rPr lang="en-US" sz="2400" b="1" baseline="-25000" dirty="0">
                <a:latin typeface="Arial" panose="020B0604020202020204" pitchFamily="34" charset="0"/>
                <a:cs typeface="Arial" panose="020B0604020202020204" pitchFamily="34" charset="0"/>
              </a:rPr>
              <a:t>CP</a:t>
            </a:r>
            <a:r>
              <a:rPr lang="en-US" sz="2400" b="1" dirty="0">
                <a:latin typeface="Arial" panose="020B0604020202020204" pitchFamily="34" charset="0"/>
                <a:cs typeface="Arial" panose="020B0604020202020204" pitchFamily="34" charset="0"/>
              </a:rPr>
              <a:t> </a:t>
            </a:r>
          </a:p>
        </p:txBody>
      </p:sp>
      <p:sp>
        <p:nvSpPr>
          <p:cNvPr id="4" name="Footer Placeholder 3"/>
          <p:cNvSpPr>
            <a:spLocks noGrp="1"/>
          </p:cNvSpPr>
          <p:nvPr>
            <p:ph type="ftr" sz="quarter" idx="11"/>
          </p:nvPr>
        </p:nvSpPr>
        <p:spPr/>
        <p:txBody>
          <a:bodyPr/>
          <a:lstStyle/>
          <a:p>
            <a:pPr>
              <a:defRPr/>
            </a:pPr>
            <a:r>
              <a:rPr lang="es-ES_tradnl">
                <a:solidFill>
                  <a:prstClr val="black"/>
                </a:solidFill>
              </a:rPr>
              <a:t>Aaron S. Chou, London, 3/22/2024</a:t>
            </a:r>
            <a:endParaRPr lang="en-US">
              <a:solidFill>
                <a:prstClr val="black"/>
              </a:solidFill>
            </a:endParaRPr>
          </a:p>
        </p:txBody>
      </p:sp>
      <p:sp>
        <p:nvSpPr>
          <p:cNvPr id="5" name="Slide Number Placeholder 4"/>
          <p:cNvSpPr>
            <a:spLocks noGrp="1"/>
          </p:cNvSpPr>
          <p:nvPr>
            <p:ph type="sldNum" sz="quarter" idx="12"/>
          </p:nvPr>
        </p:nvSpPr>
        <p:spPr/>
        <p:txBody>
          <a:bodyPr/>
          <a:lstStyle/>
          <a:p>
            <a:pPr defTabSz="457200">
              <a:defRPr/>
            </a:pPr>
            <a:fld id="{C6F987D3-C84C-1B43-ACDC-64E0C8D0B1E8}" type="slidenum">
              <a:rPr lang="en-US"/>
              <a:pPr defTabSz="457200">
                <a:defRPr/>
              </a:pPr>
              <a:t>34</a:t>
            </a:fld>
            <a:endParaRPr lang="en-US"/>
          </a:p>
        </p:txBody>
      </p:sp>
      <p:sp>
        <p:nvSpPr>
          <p:cNvPr id="7" name="TextBox 6"/>
          <p:cNvSpPr txBox="1"/>
          <p:nvPr/>
        </p:nvSpPr>
        <p:spPr>
          <a:xfrm>
            <a:off x="5929756" y="957157"/>
            <a:ext cx="5957444" cy="923330"/>
          </a:xfrm>
          <a:prstGeom prst="rect">
            <a:avLst/>
          </a:prstGeom>
          <a:noFill/>
        </p:spPr>
        <p:txBody>
          <a:bodyPr wrap="square" rtlCol="0">
            <a:spAutoFit/>
          </a:bodyPr>
          <a:lstStyle/>
          <a:p>
            <a:pPr defTabSz="457200">
              <a:defRPr/>
            </a:pPr>
            <a:r>
              <a:rPr lang="en-US" dirty="0">
                <a:solidFill>
                  <a:prstClr val="black"/>
                </a:solidFill>
                <a:latin typeface="Arial" panose="020B0604020202020204" pitchFamily="34" charset="0"/>
                <a:cs typeface="Arial" panose="020B0604020202020204" pitchFamily="34" charset="0"/>
              </a:rPr>
              <a:t>QCD phase transition creates residual oscillations of the QCD </a:t>
            </a:r>
            <a:r>
              <a:rPr lang="en-US" dirty="0" err="1">
                <a:solidFill>
                  <a:prstClr val="black"/>
                </a:solidFill>
                <a:latin typeface="Arial" panose="020B0604020202020204" pitchFamily="34" charset="0"/>
                <a:cs typeface="Arial" panose="020B0604020202020204" pitchFamily="34" charset="0"/>
              </a:rPr>
              <a:t>θ</a:t>
            </a:r>
            <a:r>
              <a:rPr lang="en-US" dirty="0">
                <a:solidFill>
                  <a:prstClr val="black"/>
                </a:solidFill>
                <a:latin typeface="Arial" panose="020B0604020202020204" pitchFamily="34" charset="0"/>
                <a:cs typeface="Arial" panose="020B0604020202020204" pitchFamily="34" charset="0"/>
              </a:rPr>
              <a:t> angle about its CP-conserving minimum:</a:t>
            </a:r>
          </a:p>
          <a:p>
            <a:pPr defTabSz="457200">
              <a:defRPr/>
            </a:pPr>
            <a:endParaRPr lang="en-US" dirty="0">
              <a:solidFill>
                <a:prstClr val="black"/>
              </a:solidFill>
              <a:latin typeface="Calibri"/>
            </a:endParaRPr>
          </a:p>
        </p:txBody>
      </p:sp>
      <p:sp>
        <p:nvSpPr>
          <p:cNvPr id="11" name="TextBox 10"/>
          <p:cNvSpPr txBox="1"/>
          <p:nvPr/>
        </p:nvSpPr>
        <p:spPr>
          <a:xfrm>
            <a:off x="5882377" y="2444362"/>
            <a:ext cx="826193" cy="369332"/>
          </a:xfrm>
          <a:prstGeom prst="rect">
            <a:avLst/>
          </a:prstGeom>
          <a:noFill/>
        </p:spPr>
        <p:txBody>
          <a:bodyPr wrap="none" rtlCol="0">
            <a:spAutoFit/>
          </a:bodyPr>
          <a:lstStyle/>
          <a:p>
            <a:pPr defTabSz="457200">
              <a:defRPr/>
            </a:pPr>
            <a:r>
              <a:rPr lang="en-US" dirty="0">
                <a:solidFill>
                  <a:prstClr val="black"/>
                </a:solidFill>
                <a:latin typeface="Arial"/>
                <a:cs typeface="Arial"/>
              </a:rPr>
              <a:t>where</a:t>
            </a:r>
          </a:p>
        </p:txBody>
      </p:sp>
      <p:pic>
        <p:nvPicPr>
          <p:cNvPr id="12" name="Picture 11"/>
          <p:cNvPicPr>
            <a:picLocks noChangeAspect="1"/>
          </p:cNvPicPr>
          <p:nvPr/>
        </p:nvPicPr>
        <p:blipFill>
          <a:blip r:embed="rId2"/>
          <a:stretch>
            <a:fillRect/>
          </a:stretch>
        </p:blipFill>
        <p:spPr>
          <a:xfrm>
            <a:off x="6825851" y="1690137"/>
            <a:ext cx="3180650" cy="418685"/>
          </a:xfrm>
          <a:prstGeom prst="rect">
            <a:avLst/>
          </a:prstGeom>
        </p:spPr>
      </p:pic>
      <p:pic>
        <p:nvPicPr>
          <p:cNvPr id="13" name="Picture 12"/>
          <p:cNvPicPr>
            <a:picLocks noChangeAspect="1"/>
          </p:cNvPicPr>
          <p:nvPr/>
        </p:nvPicPr>
        <p:blipFill>
          <a:blip r:embed="rId3"/>
          <a:stretch>
            <a:fillRect/>
          </a:stretch>
        </p:blipFill>
        <p:spPr>
          <a:xfrm>
            <a:off x="6825851" y="2255703"/>
            <a:ext cx="4150190" cy="894485"/>
          </a:xfrm>
          <a:prstGeom prst="rect">
            <a:avLst/>
          </a:prstGeom>
        </p:spPr>
      </p:pic>
      <p:sp>
        <p:nvSpPr>
          <p:cNvPr id="3" name="TextBox 2"/>
          <p:cNvSpPr txBox="1"/>
          <p:nvPr/>
        </p:nvSpPr>
        <p:spPr>
          <a:xfrm>
            <a:off x="1981201" y="3252652"/>
            <a:ext cx="8628547" cy="584775"/>
          </a:xfrm>
          <a:prstGeom prst="rect">
            <a:avLst/>
          </a:prstGeom>
          <a:noFill/>
        </p:spPr>
        <p:txBody>
          <a:bodyPr wrap="square" rtlCol="0">
            <a:spAutoFit/>
          </a:bodyPr>
          <a:lstStyle/>
          <a:p>
            <a:pPr defTabSz="457200">
              <a:defRPr/>
            </a:pPr>
            <a:r>
              <a:rPr lang="en-US" sz="1600" dirty="0">
                <a:solidFill>
                  <a:prstClr val="black"/>
                </a:solidFill>
                <a:latin typeface="Arial" panose="020B0604020202020204" pitchFamily="34" charset="0"/>
                <a:cs typeface="Arial" panose="020B0604020202020204" pitchFamily="34" charset="0"/>
              </a:rPr>
              <a:t>DM oscillations partially undo the Peccei-Quinn mechanism by enabling the coherent field to climb out of the potential minimum.  </a:t>
            </a:r>
            <a:r>
              <a:rPr lang="en-US" sz="1600" b="1" dirty="0">
                <a:solidFill>
                  <a:prstClr val="black"/>
                </a:solidFill>
                <a:latin typeface="Arial" panose="020B0604020202020204" pitchFamily="34" charset="0"/>
                <a:cs typeface="Arial" panose="020B0604020202020204" pitchFamily="34" charset="0"/>
              </a:rPr>
              <a:t>Signal strength suppressed by 𝚲</a:t>
            </a:r>
            <a:r>
              <a:rPr lang="en-US" sz="1600" b="1" baseline="-25000" dirty="0">
                <a:solidFill>
                  <a:prstClr val="black"/>
                </a:solidFill>
                <a:latin typeface="Arial" panose="020B0604020202020204" pitchFamily="34" charset="0"/>
                <a:cs typeface="Arial" panose="020B0604020202020204" pitchFamily="34" charset="0"/>
              </a:rPr>
              <a:t>QCD</a:t>
            </a:r>
            <a:r>
              <a:rPr lang="en-US" sz="1600" b="1" dirty="0">
                <a:solidFill>
                  <a:prstClr val="black"/>
                </a:solidFill>
                <a:latin typeface="Arial" panose="020B0604020202020204" pitchFamily="34" charset="0"/>
                <a:cs typeface="Arial" panose="020B0604020202020204" pitchFamily="34" charset="0"/>
              </a:rPr>
              <a:t>, not by f</a:t>
            </a:r>
            <a:r>
              <a:rPr lang="en-US" sz="1600" b="1" baseline="-25000" dirty="0">
                <a:solidFill>
                  <a:prstClr val="black"/>
                </a:solidFill>
                <a:latin typeface="Arial" panose="020B0604020202020204" pitchFamily="34" charset="0"/>
                <a:cs typeface="Arial" panose="020B0604020202020204" pitchFamily="34" charset="0"/>
              </a:rPr>
              <a:t>a</a:t>
            </a:r>
            <a:r>
              <a:rPr lang="en-US" sz="1600" b="1" dirty="0">
                <a:solidFill>
                  <a:prstClr val="black"/>
                </a:solidFill>
                <a:latin typeface="Arial" panose="020B0604020202020204" pitchFamily="34" charset="0"/>
                <a:cs typeface="Arial" panose="020B0604020202020204" pitchFamily="34" charset="0"/>
              </a:rPr>
              <a:t>.  </a:t>
            </a:r>
          </a:p>
        </p:txBody>
      </p:sp>
      <p:pic>
        <p:nvPicPr>
          <p:cNvPr id="16" name="Picture 15"/>
          <p:cNvPicPr>
            <a:picLocks noChangeAspect="1"/>
          </p:cNvPicPr>
          <p:nvPr/>
        </p:nvPicPr>
        <p:blipFill>
          <a:blip r:embed="rId4"/>
          <a:stretch>
            <a:fillRect/>
          </a:stretch>
        </p:blipFill>
        <p:spPr>
          <a:xfrm>
            <a:off x="5841704" y="4172457"/>
            <a:ext cx="4025900" cy="2019300"/>
          </a:xfrm>
          <a:prstGeom prst="rect">
            <a:avLst/>
          </a:prstGeom>
        </p:spPr>
      </p:pic>
      <p:sp>
        <p:nvSpPr>
          <p:cNvPr id="17" name="TextBox 16"/>
          <p:cNvSpPr txBox="1"/>
          <p:nvPr/>
        </p:nvSpPr>
        <p:spPr>
          <a:xfrm>
            <a:off x="10069760" y="5716339"/>
            <a:ext cx="598241" cy="523220"/>
          </a:xfrm>
          <a:prstGeom prst="rect">
            <a:avLst/>
          </a:prstGeom>
          <a:noFill/>
        </p:spPr>
        <p:txBody>
          <a:bodyPr wrap="none" rtlCol="0">
            <a:spAutoFit/>
          </a:bodyPr>
          <a:lstStyle/>
          <a:p>
            <a:pPr defTabSz="457200">
              <a:defRPr/>
            </a:pPr>
            <a:r>
              <a:rPr lang="en-US" sz="2800" dirty="0">
                <a:solidFill>
                  <a:prstClr val="black"/>
                </a:solidFill>
                <a:latin typeface="Calibri"/>
              </a:rPr>
              <a:t>(B)</a:t>
            </a:r>
          </a:p>
        </p:txBody>
      </p:sp>
      <p:sp>
        <p:nvSpPr>
          <p:cNvPr id="18" name="TextBox 17"/>
          <p:cNvSpPr txBox="1"/>
          <p:nvPr/>
        </p:nvSpPr>
        <p:spPr>
          <a:xfrm>
            <a:off x="10032345" y="4009827"/>
            <a:ext cx="577402" cy="523220"/>
          </a:xfrm>
          <a:prstGeom prst="rect">
            <a:avLst/>
          </a:prstGeom>
          <a:noFill/>
        </p:spPr>
        <p:txBody>
          <a:bodyPr wrap="none" rtlCol="0">
            <a:spAutoFit/>
          </a:bodyPr>
          <a:lstStyle/>
          <a:p>
            <a:pPr defTabSz="457200">
              <a:defRPr/>
            </a:pPr>
            <a:r>
              <a:rPr lang="en-US" sz="2800" dirty="0">
                <a:solidFill>
                  <a:prstClr val="black"/>
                </a:solidFill>
                <a:latin typeface="Calibri"/>
              </a:rPr>
              <a:t>(E)</a:t>
            </a:r>
          </a:p>
        </p:txBody>
      </p:sp>
      <p:sp>
        <p:nvSpPr>
          <p:cNvPr id="14" name="TextBox 13"/>
          <p:cNvSpPr txBox="1"/>
          <p:nvPr/>
        </p:nvSpPr>
        <p:spPr>
          <a:xfrm>
            <a:off x="1981200" y="4146395"/>
            <a:ext cx="3178626" cy="2031325"/>
          </a:xfrm>
          <a:prstGeom prst="rect">
            <a:avLst/>
          </a:prstGeom>
          <a:solidFill>
            <a:srgbClr val="FFFF00"/>
          </a:solidFill>
        </p:spPr>
        <p:txBody>
          <a:bodyPr wrap="square" rtlCol="0">
            <a:spAutoFit/>
          </a:bodyPr>
          <a:lstStyle/>
          <a:p>
            <a:pPr defTabSz="457200">
              <a:defRPr/>
            </a:pPr>
            <a:r>
              <a:rPr lang="en-US" dirty="0">
                <a:solidFill>
                  <a:prstClr val="black"/>
                </a:solidFill>
                <a:latin typeface="Calibri"/>
              </a:rPr>
              <a:t>Phenomenology based on a classically oscillating </a:t>
            </a:r>
          </a:p>
          <a:p>
            <a:pPr defTabSz="457200">
              <a:defRPr/>
            </a:pPr>
            <a:r>
              <a:rPr lang="en-US" dirty="0">
                <a:solidFill>
                  <a:prstClr val="black"/>
                </a:solidFill>
                <a:latin typeface="Calibri"/>
              </a:rPr>
              <a:t>CP-violating angle which:</a:t>
            </a:r>
          </a:p>
          <a:p>
            <a:pPr marL="285750" indent="-285750" defTabSz="457200">
              <a:buFont typeface="Arial" panose="020B0604020202020204" pitchFamily="34" charset="0"/>
              <a:buChar char="•"/>
              <a:defRPr/>
            </a:pPr>
            <a:r>
              <a:rPr lang="en-US" b="1" dirty="0">
                <a:solidFill>
                  <a:prstClr val="black"/>
                </a:solidFill>
                <a:latin typeface="Calibri"/>
              </a:rPr>
              <a:t>Rotates B-fields into E-fields</a:t>
            </a:r>
          </a:p>
          <a:p>
            <a:pPr marL="285750" indent="-285750" defTabSz="457200">
              <a:buFont typeface="Arial" panose="020B0604020202020204" pitchFamily="34" charset="0"/>
              <a:buChar char="•"/>
              <a:defRPr/>
            </a:pPr>
            <a:r>
              <a:rPr lang="en-US" b="1" dirty="0">
                <a:solidFill>
                  <a:prstClr val="black"/>
                </a:solidFill>
                <a:latin typeface="Calibri"/>
              </a:rPr>
              <a:t>Creates ac nucleon EDMs</a:t>
            </a:r>
          </a:p>
          <a:p>
            <a:pPr marL="285750" indent="-285750" defTabSz="457200">
              <a:buFont typeface="Arial" panose="020B0604020202020204" pitchFamily="34" charset="0"/>
              <a:buChar char="•"/>
              <a:defRPr/>
            </a:pPr>
            <a:r>
              <a:rPr lang="en-US" b="1" dirty="0">
                <a:solidFill>
                  <a:prstClr val="black"/>
                </a:solidFill>
                <a:latin typeface="Calibri"/>
              </a:rPr>
              <a:t>Creates ac torques on fermion spins</a:t>
            </a:r>
          </a:p>
        </p:txBody>
      </p:sp>
      <mc:AlternateContent xmlns:mc="http://schemas.openxmlformats.org/markup-compatibility/2006">
        <mc:Choice xmlns:a14="http://schemas.microsoft.com/office/drawing/2010/main" Requires="a14">
          <p:sp>
            <p:nvSpPr>
              <p:cNvPr id="20" name="TextBox 19">
                <a:extLst>
                  <a:ext uri="{FF2B5EF4-FFF2-40B4-BE49-F238E27FC236}">
                    <a16:creationId xmlns:a16="http://schemas.microsoft.com/office/drawing/2014/main" id="{F5618585-5806-9243-8E13-2839438D9366}"/>
                  </a:ext>
                </a:extLst>
              </p:cNvPr>
              <p:cNvSpPr txBox="1"/>
              <p:nvPr/>
            </p:nvSpPr>
            <p:spPr>
              <a:xfrm>
                <a:off x="5731206" y="4905479"/>
                <a:ext cx="478914" cy="523220"/>
              </a:xfrm>
              <a:prstGeom prst="rect">
                <a:avLst/>
              </a:prstGeom>
              <a:solidFill>
                <a:schemeClr val="bg1"/>
              </a:solidFill>
            </p:spPr>
            <p:txBody>
              <a:bodyPr wrap="none" rtlCol="0">
                <a:spAutoFit/>
              </a:bodyPr>
              <a:lstStyle/>
              <a:p>
                <a14:m>
                  <m:oMathPara xmlns:m="http://schemas.openxmlformats.org/officeDocument/2006/math">
                    <m:oMathParaPr>
                      <m:jc m:val="centerGroup"/>
                    </m:oMathParaPr>
                    <m:oMath xmlns:m="http://schemas.openxmlformats.org/officeDocument/2006/math">
                      <m:r>
                        <a:rPr lang="en-US" sz="2800" i="1">
                          <a:solidFill>
                            <a:prstClr val="black"/>
                          </a:solidFill>
                          <a:latin typeface="Cambria Math" charset="0"/>
                          <a:ea typeface="Cambria Math" charset="0"/>
                          <a:cs typeface="Cambria Math" charset="0"/>
                        </a:rPr>
                        <m:t>𝜃</m:t>
                      </m:r>
                    </m:oMath>
                  </m:oMathPara>
                </a14:m>
                <a:endParaRPr lang="en-US" sz="2800">
                  <a:solidFill>
                    <a:prstClr val="black"/>
                  </a:solidFill>
                  <a:latin typeface="Calibri"/>
                </a:endParaRPr>
              </a:p>
            </p:txBody>
          </p:sp>
        </mc:Choice>
        <mc:Fallback>
          <p:sp>
            <p:nvSpPr>
              <p:cNvPr id="20" name="TextBox 19">
                <a:extLst>
                  <a:ext uri="{FF2B5EF4-FFF2-40B4-BE49-F238E27FC236}">
                    <a16:creationId xmlns:a16="http://schemas.microsoft.com/office/drawing/2014/main" id="{F5618585-5806-9243-8E13-2839438D9366}"/>
                  </a:ext>
                </a:extLst>
              </p:cNvPr>
              <p:cNvSpPr txBox="1">
                <a:spLocks noRot="1" noChangeAspect="1" noMove="1" noResize="1" noEditPoints="1" noAdjustHandles="1" noChangeArrowheads="1" noChangeShapeType="1" noTextEdit="1"/>
              </p:cNvSpPr>
              <p:nvPr/>
            </p:nvSpPr>
            <p:spPr>
              <a:xfrm>
                <a:off x="5731206" y="4905479"/>
                <a:ext cx="478914" cy="523220"/>
              </a:xfrm>
              <a:prstGeom prst="rect">
                <a:avLst/>
              </a:prstGeom>
              <a:blipFill>
                <a:blip r:embed="rId5"/>
                <a:stretch>
                  <a:fillRect/>
                </a:stretch>
              </a:blipFill>
            </p:spPr>
            <p:txBody>
              <a:bodyPr/>
              <a:lstStyle/>
              <a:p>
                <a:r>
                  <a:rPr lang="en-US">
                    <a:noFill/>
                  </a:rPr>
                  <a:t> </a:t>
                </a:r>
              </a:p>
            </p:txBody>
          </p:sp>
        </mc:Fallback>
      </mc:AlternateContent>
      <p:sp>
        <p:nvSpPr>
          <p:cNvPr id="22" name="Rectangle 21">
            <a:extLst>
              <a:ext uri="{FF2B5EF4-FFF2-40B4-BE49-F238E27FC236}">
                <a16:creationId xmlns:a16="http://schemas.microsoft.com/office/drawing/2014/main" id="{6960C2C6-9362-984B-BAF3-AE732A65F0A4}"/>
              </a:ext>
            </a:extLst>
          </p:cNvPr>
          <p:cNvSpPr/>
          <p:nvPr/>
        </p:nvSpPr>
        <p:spPr>
          <a:xfrm>
            <a:off x="7705208" y="5107362"/>
            <a:ext cx="409414" cy="29858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latin typeface="Calibri"/>
            </a:endParaRPr>
          </a:p>
        </p:txBody>
      </p:sp>
      <p:sp>
        <p:nvSpPr>
          <p:cNvPr id="23" name="TextBox 22">
            <a:extLst>
              <a:ext uri="{FF2B5EF4-FFF2-40B4-BE49-F238E27FC236}">
                <a16:creationId xmlns:a16="http://schemas.microsoft.com/office/drawing/2014/main" id="{8E6DBCAD-0D39-224F-9F85-ECFFE8137A5A}"/>
              </a:ext>
            </a:extLst>
          </p:cNvPr>
          <p:cNvSpPr txBox="1"/>
          <p:nvPr/>
        </p:nvSpPr>
        <p:spPr>
          <a:xfrm>
            <a:off x="9064018" y="2088205"/>
            <a:ext cx="1487908" cy="276999"/>
          </a:xfrm>
          <a:prstGeom prst="rect">
            <a:avLst/>
          </a:prstGeom>
          <a:noFill/>
          <a:ln>
            <a:solidFill>
              <a:schemeClr val="accent1"/>
            </a:solidFill>
          </a:ln>
        </p:spPr>
        <p:txBody>
          <a:bodyPr wrap="none" rtlCol="0">
            <a:spAutoFit/>
          </a:bodyPr>
          <a:lstStyle/>
          <a:p>
            <a:r>
              <a:rPr lang="en-US" sz="1200">
                <a:solidFill>
                  <a:prstClr val="black"/>
                </a:solidFill>
                <a:latin typeface="Arial" panose="020B0604020202020204" pitchFamily="34" charset="0"/>
                <a:cs typeface="Arial" panose="020B0604020202020204" pitchFamily="34" charset="0"/>
              </a:rPr>
              <a:t>Local axion density</a:t>
            </a:r>
          </a:p>
        </p:txBody>
      </p:sp>
      <p:cxnSp>
        <p:nvCxnSpPr>
          <p:cNvPr id="25" name="Straight Arrow Connector 24">
            <a:extLst>
              <a:ext uri="{FF2B5EF4-FFF2-40B4-BE49-F238E27FC236}">
                <a16:creationId xmlns:a16="http://schemas.microsoft.com/office/drawing/2014/main" id="{26E07EE6-5ECB-4440-8054-8965D7BB5C62}"/>
              </a:ext>
            </a:extLst>
          </p:cNvPr>
          <p:cNvCxnSpPr>
            <a:cxnSpLocks/>
          </p:cNvCxnSpPr>
          <p:nvPr/>
        </p:nvCxnSpPr>
        <p:spPr>
          <a:xfrm flipH="1">
            <a:off x="8478281" y="2353843"/>
            <a:ext cx="592000" cy="168926"/>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0137DFB1-F6DB-BB19-F979-4129F64F2CC7}"/>
              </a:ext>
            </a:extLst>
          </p:cNvPr>
          <p:cNvPicPr>
            <a:picLocks noChangeAspect="1"/>
          </p:cNvPicPr>
          <p:nvPr/>
        </p:nvPicPr>
        <p:blipFill>
          <a:blip r:embed="rId6"/>
          <a:stretch>
            <a:fillRect/>
          </a:stretch>
        </p:blipFill>
        <p:spPr>
          <a:xfrm>
            <a:off x="863326" y="988937"/>
            <a:ext cx="2057543" cy="2159150"/>
          </a:xfrm>
          <a:prstGeom prst="rect">
            <a:avLst/>
          </a:prstGeom>
          <a:ln>
            <a:solidFill>
              <a:srgbClr val="FF0000"/>
            </a:solidFill>
          </a:ln>
        </p:spPr>
      </p:pic>
      <p:sp>
        <p:nvSpPr>
          <p:cNvPr id="19" name="TextBox 18">
            <a:extLst>
              <a:ext uri="{FF2B5EF4-FFF2-40B4-BE49-F238E27FC236}">
                <a16:creationId xmlns:a16="http://schemas.microsoft.com/office/drawing/2014/main" id="{F7D11A99-2799-7F63-B421-0D2EC27C2178}"/>
              </a:ext>
            </a:extLst>
          </p:cNvPr>
          <p:cNvSpPr txBox="1"/>
          <p:nvPr/>
        </p:nvSpPr>
        <p:spPr>
          <a:xfrm>
            <a:off x="1005158" y="2129476"/>
            <a:ext cx="377026" cy="369332"/>
          </a:xfrm>
          <a:prstGeom prst="rect">
            <a:avLst/>
          </a:prstGeom>
          <a:noFill/>
        </p:spPr>
        <p:txBody>
          <a:bodyPr wrap="none" rtlCol="0">
            <a:spAutoFit/>
          </a:bodyPr>
          <a:lstStyle/>
          <a:p>
            <a:pPr defTabSz="457200">
              <a:defRPr/>
            </a:pPr>
            <a:r>
              <a:rPr lang="en-US" dirty="0" err="1">
                <a:solidFill>
                  <a:prstClr val="black"/>
                </a:solidFill>
                <a:latin typeface="Calibri"/>
              </a:rPr>
              <a:t>ρ</a:t>
            </a:r>
            <a:r>
              <a:rPr lang="en-US" baseline="-25000" dirty="0" err="1">
                <a:solidFill>
                  <a:prstClr val="black"/>
                </a:solidFill>
                <a:latin typeface="Calibri"/>
              </a:rPr>
              <a:t>a</a:t>
            </a:r>
            <a:endParaRPr lang="en-US" baseline="-25000" dirty="0">
              <a:solidFill>
                <a:prstClr val="black"/>
              </a:solidFill>
              <a:latin typeface="Calibri"/>
            </a:endParaRPr>
          </a:p>
        </p:txBody>
      </p:sp>
      <p:cxnSp>
        <p:nvCxnSpPr>
          <p:cNvPr id="21" name="Straight Arrow Connector 20">
            <a:extLst>
              <a:ext uri="{FF2B5EF4-FFF2-40B4-BE49-F238E27FC236}">
                <a16:creationId xmlns:a16="http://schemas.microsoft.com/office/drawing/2014/main" id="{93121313-5888-0D91-D298-8BD944EE07C1}"/>
              </a:ext>
            </a:extLst>
          </p:cNvPr>
          <p:cNvCxnSpPr/>
          <p:nvPr/>
        </p:nvCxnSpPr>
        <p:spPr>
          <a:xfrm>
            <a:off x="1320538" y="2146528"/>
            <a:ext cx="0" cy="47362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24" name="TextBox 23">
                <a:extLst>
                  <a:ext uri="{FF2B5EF4-FFF2-40B4-BE49-F238E27FC236}">
                    <a16:creationId xmlns:a16="http://schemas.microsoft.com/office/drawing/2014/main" id="{C0D20306-430C-B2A4-D6A6-40C22EE9D06E}"/>
                  </a:ext>
                </a:extLst>
              </p:cNvPr>
              <p:cNvSpPr txBox="1"/>
              <p:nvPr/>
            </p:nvSpPr>
            <p:spPr>
              <a:xfrm>
                <a:off x="3140680" y="1208151"/>
                <a:ext cx="2284565" cy="1477328"/>
              </a:xfrm>
              <a:prstGeom prst="rect">
                <a:avLst/>
              </a:prstGeom>
              <a:noFill/>
            </p:spPr>
            <p:txBody>
              <a:bodyPr wrap="square" rtlCol="0">
                <a:spAutoFit/>
              </a:bodyPr>
              <a:lstStyle/>
              <a:p>
                <a:r>
                  <a:rPr lang="en-US" dirty="0"/>
                  <a:t>Cosmological feedback loop zeroes out &lt;</a:t>
                </a:r>
                <a14:m>
                  <m:oMath xmlns:m="http://schemas.openxmlformats.org/officeDocument/2006/math">
                    <m:r>
                      <a:rPr lang="en-US" sz="1800" b="0" i="1">
                        <a:latin typeface="Cambria Math" charset="0"/>
                        <a:ea typeface="Cambria Math" charset="0"/>
                        <a:cs typeface="Cambria Math" charset="0"/>
                      </a:rPr>
                      <m:t>𝜃</m:t>
                    </m:r>
                  </m:oMath>
                </a14:m>
                <a:r>
                  <a:rPr lang="en-US" sz="1800" baseline="-25000" dirty="0">
                    <a:latin typeface="Arial" panose="020B0604020202020204" pitchFamily="34" charset="0"/>
                    <a:cs typeface="Arial" panose="020B0604020202020204" pitchFamily="34" charset="0"/>
                  </a:rPr>
                  <a:t>CP</a:t>
                </a:r>
                <a:r>
                  <a:rPr lang="en-US" sz="1800" dirty="0">
                    <a:latin typeface="Arial" panose="020B0604020202020204" pitchFamily="34" charset="0"/>
                    <a:cs typeface="Arial" panose="020B0604020202020204" pitchFamily="34" charset="0"/>
                  </a:rPr>
                  <a:t>&gt; to explain the vanishing of the neutron EDM</a:t>
                </a:r>
                <a:endParaRPr lang="en-US" dirty="0"/>
              </a:p>
            </p:txBody>
          </p:sp>
        </mc:Choice>
        <mc:Fallback>
          <p:sp>
            <p:nvSpPr>
              <p:cNvPr id="24" name="TextBox 23">
                <a:extLst>
                  <a:ext uri="{FF2B5EF4-FFF2-40B4-BE49-F238E27FC236}">
                    <a16:creationId xmlns:a16="http://schemas.microsoft.com/office/drawing/2014/main" id="{C0D20306-430C-B2A4-D6A6-40C22EE9D06E}"/>
                  </a:ext>
                </a:extLst>
              </p:cNvPr>
              <p:cNvSpPr txBox="1">
                <a:spLocks noRot="1" noChangeAspect="1" noMove="1" noResize="1" noEditPoints="1" noAdjustHandles="1" noChangeArrowheads="1" noChangeShapeType="1" noTextEdit="1"/>
              </p:cNvSpPr>
              <p:nvPr/>
            </p:nvSpPr>
            <p:spPr>
              <a:xfrm>
                <a:off x="3140680" y="1208151"/>
                <a:ext cx="2284565" cy="1477328"/>
              </a:xfrm>
              <a:prstGeom prst="rect">
                <a:avLst/>
              </a:prstGeom>
              <a:blipFill>
                <a:blip r:embed="rId7"/>
                <a:stretch>
                  <a:fillRect l="-2210" t="-1709" r="-552" b="-24786"/>
                </a:stretch>
              </a:blipFill>
            </p:spPr>
            <p:txBody>
              <a:bodyPr/>
              <a:lstStyle/>
              <a:p>
                <a:r>
                  <a:rPr lang="en-US">
                    <a:noFill/>
                  </a:rPr>
                  <a:t> </a:t>
                </a:r>
              </a:p>
            </p:txBody>
          </p:sp>
        </mc:Fallback>
      </mc:AlternateContent>
    </p:spTree>
    <p:extLst>
      <p:ext uri="{BB962C8B-B14F-4D97-AF65-F5344CB8AC3E}">
        <p14:creationId xmlns:p14="http://schemas.microsoft.com/office/powerpoint/2010/main" val="1832839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EF6DB1-1F5F-7B8D-E45B-12164D6F5DD4}"/>
              </a:ext>
            </a:extLst>
          </p:cNvPr>
          <p:cNvSpPr>
            <a:spLocks noGrp="1"/>
          </p:cNvSpPr>
          <p:nvPr>
            <p:ph type="title"/>
          </p:nvPr>
        </p:nvSpPr>
        <p:spPr>
          <a:xfrm>
            <a:off x="1334530" y="102019"/>
            <a:ext cx="5041557" cy="427877"/>
          </a:xfrm>
        </p:spPr>
        <p:txBody>
          <a:bodyPr/>
          <a:lstStyle/>
          <a:p>
            <a:r>
              <a:rPr lang="en-US" dirty="0"/>
              <a:t>Quantum sensors:  E</a:t>
            </a:r>
            <a:r>
              <a:rPr lang="en-US" baseline="-25000" dirty="0"/>
              <a:t> </a:t>
            </a:r>
            <a:r>
              <a:rPr lang="en-US" dirty="0"/>
              <a:t>&lt; 1 eV</a:t>
            </a:r>
          </a:p>
        </p:txBody>
      </p:sp>
      <p:sp>
        <p:nvSpPr>
          <p:cNvPr id="11" name="Footer Placeholder 10">
            <a:extLst>
              <a:ext uri="{FF2B5EF4-FFF2-40B4-BE49-F238E27FC236}">
                <a16:creationId xmlns:a16="http://schemas.microsoft.com/office/drawing/2014/main" id="{DEBF7092-F7B2-BB37-2D35-BFF8D2502B31}"/>
              </a:ext>
            </a:extLst>
          </p:cNvPr>
          <p:cNvSpPr>
            <a:spLocks noGrp="1"/>
          </p:cNvSpPr>
          <p:nvPr>
            <p:ph type="ftr" sz="quarter" idx="3"/>
          </p:nvPr>
        </p:nvSpPr>
        <p:spPr/>
        <p:txBody>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a:ln>
                  <a:noFill/>
                </a:ln>
                <a:solidFill>
                  <a:srgbClr val="004C97"/>
                </a:solidFill>
                <a:effectLst/>
                <a:uLnTx/>
                <a:uFillTx/>
                <a:latin typeface="Helvetica"/>
                <a:ea typeface="ＭＳ Ｐゴシック" charset="0"/>
              </a:rPr>
              <a:t>Aaron S. Chou, London, 3/22/2024</a:t>
            </a:r>
            <a:endParaRPr kumimoji="0" lang="en-US" sz="1200" b="1" i="0" u="none" strike="noStrike" kern="1200" cap="none" spc="0" normalizeH="0" baseline="0" noProof="0" dirty="0">
              <a:ln>
                <a:noFill/>
              </a:ln>
              <a:solidFill>
                <a:srgbClr val="004C97"/>
              </a:solidFill>
              <a:effectLst/>
              <a:uLnTx/>
              <a:uFillTx/>
              <a:latin typeface="Helvetica"/>
              <a:ea typeface="ＭＳ Ｐゴシック" charset="0"/>
            </a:endParaRPr>
          </a:p>
        </p:txBody>
      </p:sp>
      <p:sp>
        <p:nvSpPr>
          <p:cNvPr id="6" name="Slide Number Placeholder 5">
            <a:extLst>
              <a:ext uri="{FF2B5EF4-FFF2-40B4-BE49-F238E27FC236}">
                <a16:creationId xmlns:a16="http://schemas.microsoft.com/office/drawing/2014/main" id="{A6DD50EE-A4C0-57B1-FD35-C8B9F410C618}"/>
              </a:ext>
            </a:extLst>
          </p:cNvPr>
          <p:cNvSpPr>
            <a:spLocks noGrp="1"/>
          </p:cNvSpPr>
          <p:nvPr>
            <p:ph type="sldNum" sz="quarter" idx="4"/>
          </p:nvPr>
        </p:nvSpPr>
        <p:spPr/>
        <p:txBody>
          <a:bodyPr/>
          <a:lstStyle/>
          <a:p>
            <a:pPr marL="0" marR="0" lvl="0" indent="0" algn="l" defTabSz="609585" rtl="0" eaLnBrk="1" fontAlgn="base" latinLnBrk="0" hangingPunct="1">
              <a:lnSpc>
                <a:spcPct val="100000"/>
              </a:lnSpc>
              <a:spcBef>
                <a:spcPct val="0"/>
              </a:spcBef>
              <a:spcAft>
                <a:spcPct val="0"/>
              </a:spcAft>
              <a:buClrTx/>
              <a:buSzTx/>
              <a:buFontTx/>
              <a:buNone/>
              <a:tabLst/>
              <a:defRPr/>
            </a:pPr>
            <a:fld id="{148C009B-CB69-E04A-B9B3-34B26D69E9CF}" type="slidenum">
              <a:rPr kumimoji="0" lang="en-US" sz="1200" b="0" i="0" u="none" strike="noStrike" kern="1200" cap="none" spc="0" normalizeH="0" baseline="0" noProof="0">
                <a:ln>
                  <a:noFill/>
                </a:ln>
                <a:solidFill>
                  <a:srgbClr val="004C97"/>
                </a:solidFill>
                <a:effectLst/>
                <a:uLnTx/>
                <a:uFillTx/>
                <a:latin typeface="Helvetica" charset="0"/>
                <a:ea typeface="Geneva" charset="0"/>
              </a:rPr>
              <a:pPr marL="0" marR="0" lvl="0" indent="0" algn="l" defTabSz="609585"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dirty="0">
              <a:ln>
                <a:noFill/>
              </a:ln>
              <a:solidFill>
                <a:srgbClr val="004C97"/>
              </a:solidFill>
              <a:effectLst/>
              <a:uLnTx/>
              <a:uFillTx/>
              <a:latin typeface="Helvetica" charset="0"/>
              <a:ea typeface="Geneva" charset="0"/>
            </a:endParaRPr>
          </a:p>
        </p:txBody>
      </p:sp>
      <p:pic>
        <p:nvPicPr>
          <p:cNvPr id="7" name="Picture 6">
            <a:extLst>
              <a:ext uri="{FF2B5EF4-FFF2-40B4-BE49-F238E27FC236}">
                <a16:creationId xmlns:a16="http://schemas.microsoft.com/office/drawing/2014/main" id="{8D38860F-DC4E-C77A-3989-D7ECC333A4A3}"/>
              </a:ext>
            </a:extLst>
          </p:cNvPr>
          <p:cNvPicPr>
            <a:picLocks noChangeAspect="1"/>
          </p:cNvPicPr>
          <p:nvPr/>
        </p:nvPicPr>
        <p:blipFill>
          <a:blip r:embed="rId2"/>
          <a:stretch>
            <a:fillRect/>
          </a:stretch>
        </p:blipFill>
        <p:spPr>
          <a:xfrm>
            <a:off x="1316097" y="692587"/>
            <a:ext cx="8949569" cy="5594748"/>
          </a:xfrm>
          <a:prstGeom prst="rect">
            <a:avLst/>
          </a:prstGeom>
        </p:spPr>
      </p:pic>
      <p:sp>
        <p:nvSpPr>
          <p:cNvPr id="10" name="TextBox 9">
            <a:extLst>
              <a:ext uri="{FF2B5EF4-FFF2-40B4-BE49-F238E27FC236}">
                <a16:creationId xmlns:a16="http://schemas.microsoft.com/office/drawing/2014/main" id="{50AE7121-019C-5B45-A217-FE1665CFDB86}"/>
              </a:ext>
            </a:extLst>
          </p:cNvPr>
          <p:cNvSpPr txBox="1"/>
          <p:nvPr/>
        </p:nvSpPr>
        <p:spPr>
          <a:xfrm>
            <a:off x="10234508" y="2510898"/>
            <a:ext cx="1957493" cy="1323632"/>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2667" b="0" i="0" u="none" strike="noStrike" kern="1200" cap="none" spc="0" normalizeH="0" baseline="0" noProof="0" dirty="0">
                <a:ln>
                  <a:noFill/>
                </a:ln>
                <a:solidFill>
                  <a:srgbClr val="003087"/>
                </a:solidFill>
                <a:effectLst/>
                <a:uLnTx/>
                <a:uFillTx/>
                <a:latin typeface="Calibri" charset="0"/>
                <a:ea typeface="Geneva" charset="0"/>
                <a:cs typeface="+mn-cs"/>
              </a:rPr>
              <a:t>Cartoon from Snowmass</a:t>
            </a:r>
          </a:p>
        </p:txBody>
      </p:sp>
      <p:sp>
        <p:nvSpPr>
          <p:cNvPr id="2" name="TextBox 1">
            <a:extLst>
              <a:ext uri="{FF2B5EF4-FFF2-40B4-BE49-F238E27FC236}">
                <a16:creationId xmlns:a16="http://schemas.microsoft.com/office/drawing/2014/main" id="{03A9D62C-BDFD-DB82-9207-E278F633ACDA}"/>
              </a:ext>
            </a:extLst>
          </p:cNvPr>
          <p:cNvSpPr txBox="1"/>
          <p:nvPr/>
        </p:nvSpPr>
        <p:spPr>
          <a:xfrm>
            <a:off x="436138" y="1546305"/>
            <a:ext cx="808235" cy="461665"/>
          </a:xfrm>
          <a:prstGeom prst="rect">
            <a:avLst/>
          </a:prstGeom>
          <a:noFill/>
        </p:spPr>
        <p:txBody>
          <a:bodyPr wrap="non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3087"/>
                </a:solidFill>
                <a:effectLst/>
                <a:uLnTx/>
                <a:uFillTx/>
                <a:latin typeface="Calibri" charset="0"/>
                <a:ea typeface="Geneva" charset="0"/>
                <a:cs typeface="+mn-cs"/>
              </a:rPr>
              <a:t>E&amp;M</a:t>
            </a:r>
          </a:p>
        </p:txBody>
      </p:sp>
      <p:sp>
        <p:nvSpPr>
          <p:cNvPr id="5" name="Oval 4">
            <a:extLst>
              <a:ext uri="{FF2B5EF4-FFF2-40B4-BE49-F238E27FC236}">
                <a16:creationId xmlns:a16="http://schemas.microsoft.com/office/drawing/2014/main" id="{3B7DE0B1-A740-F20E-99C0-7B18A312E124}"/>
              </a:ext>
            </a:extLst>
          </p:cNvPr>
          <p:cNvSpPr/>
          <p:nvPr/>
        </p:nvSpPr>
        <p:spPr>
          <a:xfrm>
            <a:off x="3309733" y="2036732"/>
            <a:ext cx="2594115" cy="2088005"/>
          </a:xfrm>
          <a:prstGeom prst="ellipse">
            <a:avLst/>
          </a:prstGeom>
          <a:solidFill>
            <a:schemeClr val="accent3">
              <a:lumMod val="20000"/>
              <a:lumOff val="8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404040"/>
                </a:solidFill>
                <a:effectLst/>
                <a:uLnTx/>
                <a:uFillTx/>
                <a:latin typeface="Arial"/>
                <a:ea typeface="+mn-ea"/>
                <a:cs typeface="+mn-cs"/>
              </a:rPr>
              <a:t>T</a:t>
            </a:r>
            <a:r>
              <a:rPr kumimoji="0" lang="en-US" sz="2000" b="1" i="0" u="none" strike="noStrike" kern="1200" cap="none" spc="0" normalizeH="0" baseline="0" noProof="0" dirty="0" err="1">
                <a:ln>
                  <a:noFill/>
                </a:ln>
                <a:solidFill>
                  <a:srgbClr val="404040"/>
                </a:solidFill>
                <a:effectLst/>
                <a:uLnTx/>
                <a:uFillTx/>
                <a:latin typeface="Arial"/>
                <a:ea typeface="+mn-ea"/>
                <a:cs typeface="+mn-cs"/>
              </a:rPr>
              <a:t>ransmon</a:t>
            </a:r>
            <a:r>
              <a:rPr kumimoji="0" lang="en-US" sz="2000" b="1" i="0" u="none" strike="noStrike" kern="1200" cap="none" spc="0" normalizeH="0" baseline="0" noProof="0" dirty="0">
                <a:ln>
                  <a:noFill/>
                </a:ln>
                <a:solidFill>
                  <a:srgbClr val="404040"/>
                </a:solidFill>
                <a:effectLst/>
                <a:uLnTx/>
                <a:uFillTx/>
                <a:latin typeface="Arial"/>
                <a:ea typeface="+mn-ea"/>
                <a:cs typeface="+mn-cs"/>
              </a:rPr>
              <a:t> qubits, </a:t>
            </a:r>
          </a:p>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404040"/>
                </a:solidFill>
                <a:effectLst/>
                <a:uLnTx/>
                <a:uFillTx/>
                <a:latin typeface="Arial"/>
                <a:ea typeface="+mn-ea"/>
                <a:cs typeface="+mn-cs"/>
              </a:rPr>
              <a:t>q</a:t>
            </a:r>
            <a:r>
              <a:rPr kumimoji="0" lang="en-US" sz="1400" b="1" i="0" u="none" strike="noStrike" kern="1200" cap="none" spc="0" normalizeH="0" baseline="0" noProof="0" dirty="0" err="1">
                <a:ln>
                  <a:noFill/>
                </a:ln>
                <a:solidFill>
                  <a:srgbClr val="404040"/>
                </a:solidFill>
                <a:effectLst/>
                <a:uLnTx/>
                <a:uFillTx/>
                <a:latin typeface="Arial"/>
                <a:ea typeface="+mn-ea"/>
                <a:cs typeface="+mn-cs"/>
              </a:rPr>
              <a:t>uantum</a:t>
            </a:r>
            <a:r>
              <a:rPr kumimoji="0" lang="en-US" sz="1400" b="1" i="0" u="none" strike="noStrike" kern="1200" cap="none" spc="0" normalizeH="0" baseline="0" noProof="0" dirty="0">
                <a:ln>
                  <a:noFill/>
                </a:ln>
                <a:solidFill>
                  <a:srgbClr val="404040"/>
                </a:solidFill>
                <a:effectLst/>
                <a:uLnTx/>
                <a:uFillTx/>
                <a:latin typeface="Arial"/>
                <a:ea typeface="+mn-ea"/>
                <a:cs typeface="+mn-cs"/>
              </a:rPr>
              <a:t> amps, transducers, SRF cavities, SNSPDs, NMR</a:t>
            </a:r>
          </a:p>
        </p:txBody>
      </p:sp>
      <p:sp>
        <p:nvSpPr>
          <p:cNvPr id="12" name="Title 2">
            <a:extLst>
              <a:ext uri="{FF2B5EF4-FFF2-40B4-BE49-F238E27FC236}">
                <a16:creationId xmlns:a16="http://schemas.microsoft.com/office/drawing/2014/main" id="{D7897C71-3A77-6F90-9F2C-19463FFC8C52}"/>
              </a:ext>
            </a:extLst>
          </p:cNvPr>
          <p:cNvSpPr txBox="1">
            <a:spLocks/>
          </p:cNvSpPr>
          <p:nvPr/>
        </p:nvSpPr>
        <p:spPr>
          <a:xfrm>
            <a:off x="7971185" y="172997"/>
            <a:ext cx="4220817" cy="812847"/>
          </a:xfrm>
          <a:prstGeom prst="rect">
            <a:avLst/>
          </a:prstGeom>
        </p:spPr>
        <p:txBody>
          <a:bodyPr lIns="0" tIns="0" rIns="0" bIns="0" anchor="b" anchorCtr="0"/>
          <a:lstStyle>
            <a:lvl1pPr algn="l" defTabSz="609570" rtl="0" eaLnBrk="1" fontAlgn="base" hangingPunct="1">
              <a:spcBef>
                <a:spcPct val="0"/>
              </a:spcBef>
              <a:spcAft>
                <a:spcPct val="0"/>
              </a:spcAft>
              <a:defRPr sz="2933" b="1" kern="1200">
                <a:solidFill>
                  <a:srgbClr val="004C97"/>
                </a:solidFill>
                <a:latin typeface="Helvetica"/>
                <a:ea typeface="Geneva" charset="0"/>
                <a:cs typeface="ＭＳ Ｐゴシック" charset="0"/>
              </a:defRPr>
            </a:lvl1pPr>
            <a:lvl2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2pPr>
            <a:lvl3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3pPr>
            <a:lvl4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4pPr>
            <a:lvl5pPr algn="l" defTabSz="609570" rtl="0" eaLnBrk="1" fontAlgn="base" hangingPunct="1">
              <a:spcBef>
                <a:spcPct val="0"/>
              </a:spcBef>
              <a:spcAft>
                <a:spcPct val="0"/>
              </a:spcAft>
              <a:defRPr sz="2267" b="1">
                <a:solidFill>
                  <a:srgbClr val="2E5286"/>
                </a:solidFill>
                <a:latin typeface="Helvetica" charset="0"/>
                <a:ea typeface="Geneva" charset="0"/>
                <a:cs typeface="ＭＳ Ｐゴシック" charset="0"/>
              </a:defRPr>
            </a:lvl5pPr>
            <a:lvl6pPr marL="609570"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6pPr>
            <a:lvl7pPr marL="1219140"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7pPr>
            <a:lvl8pPr marL="1828709"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8pPr>
            <a:lvl9pPr marL="2438278" algn="l" defTabSz="609570" rtl="0" eaLnBrk="1" fontAlgn="base" hangingPunct="1">
              <a:spcBef>
                <a:spcPct val="0"/>
              </a:spcBef>
              <a:spcAft>
                <a:spcPct val="0"/>
              </a:spcAft>
              <a:defRPr sz="2267" b="1">
                <a:solidFill>
                  <a:srgbClr val="2E5286"/>
                </a:solidFill>
                <a:latin typeface="Helvetica" charset="0"/>
                <a:ea typeface="ＭＳ Ｐゴシック" charset="0"/>
                <a:cs typeface="ＭＳ Ｐゴシック" charset="0"/>
              </a:defRPr>
            </a:lvl9pPr>
          </a:lstStyle>
          <a:p>
            <a:pPr marL="0" marR="0" lvl="0" indent="0" algn="l" defTabSz="812740" rtl="0" eaLnBrk="1" fontAlgn="base" latinLnBrk="0" hangingPunct="1">
              <a:lnSpc>
                <a:spcPct val="100000"/>
              </a:lnSpc>
              <a:spcBef>
                <a:spcPct val="0"/>
              </a:spcBef>
              <a:spcAft>
                <a:spcPct val="0"/>
              </a:spcAft>
              <a:buClrTx/>
              <a:buSzTx/>
              <a:buFontTx/>
              <a:buNone/>
              <a:tabLst/>
              <a:defRPr/>
            </a:pPr>
            <a:r>
              <a:rPr kumimoji="0" lang="en-US" sz="2933" b="1" i="0" u="none" strike="noStrike" kern="1200" cap="none" spc="0" normalizeH="0" baseline="0" noProof="0" dirty="0">
                <a:ln>
                  <a:noFill/>
                </a:ln>
                <a:solidFill>
                  <a:srgbClr val="004C97"/>
                </a:solidFill>
                <a:effectLst/>
                <a:uLnTx/>
                <a:uFillTx/>
                <a:latin typeface="Helvetica"/>
                <a:ea typeface="Geneva" charset="0"/>
              </a:rPr>
              <a:t>Current HEP tech:</a:t>
            </a:r>
          </a:p>
          <a:p>
            <a:pPr marL="0" marR="0" lvl="0" indent="0" algn="l" defTabSz="812740" rtl="0" eaLnBrk="1" fontAlgn="base" latinLnBrk="0" hangingPunct="1">
              <a:lnSpc>
                <a:spcPct val="100000"/>
              </a:lnSpc>
              <a:spcBef>
                <a:spcPct val="0"/>
              </a:spcBef>
              <a:spcAft>
                <a:spcPct val="0"/>
              </a:spcAft>
              <a:buClrTx/>
              <a:buSzTx/>
              <a:buFontTx/>
              <a:buNone/>
              <a:tabLst/>
              <a:defRPr/>
            </a:pPr>
            <a:r>
              <a:rPr kumimoji="0" lang="en-US" sz="2933" b="1" i="0" u="none" strike="noStrike" kern="1200" cap="none" spc="0" normalizeH="0" baseline="0" noProof="0" dirty="0">
                <a:ln>
                  <a:noFill/>
                </a:ln>
                <a:solidFill>
                  <a:srgbClr val="004C97"/>
                </a:solidFill>
                <a:effectLst/>
                <a:uLnTx/>
                <a:uFillTx/>
                <a:latin typeface="Helvetica"/>
                <a:ea typeface="Geneva" charset="0"/>
              </a:rPr>
              <a:t> E &gt; 1 eV</a:t>
            </a:r>
          </a:p>
        </p:txBody>
      </p:sp>
      <p:sp>
        <p:nvSpPr>
          <p:cNvPr id="16" name="Right Arrow 15">
            <a:extLst>
              <a:ext uri="{FF2B5EF4-FFF2-40B4-BE49-F238E27FC236}">
                <a16:creationId xmlns:a16="http://schemas.microsoft.com/office/drawing/2014/main" id="{66C94930-16CF-713E-1DD6-56BC80D1D4BF}"/>
              </a:ext>
            </a:extLst>
          </p:cNvPr>
          <p:cNvSpPr/>
          <p:nvPr/>
        </p:nvSpPr>
        <p:spPr>
          <a:xfrm>
            <a:off x="7327557" y="123567"/>
            <a:ext cx="568411" cy="45720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17" name="Right Arrow 16">
            <a:extLst>
              <a:ext uri="{FF2B5EF4-FFF2-40B4-BE49-F238E27FC236}">
                <a16:creationId xmlns:a16="http://schemas.microsoft.com/office/drawing/2014/main" id="{F7D52CB8-79A2-C787-EF9C-4167A897674F}"/>
              </a:ext>
            </a:extLst>
          </p:cNvPr>
          <p:cNvSpPr/>
          <p:nvPr/>
        </p:nvSpPr>
        <p:spPr>
          <a:xfrm flipH="1">
            <a:off x="6450227" y="90616"/>
            <a:ext cx="659028" cy="45720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Arial"/>
              <a:ea typeface="+mn-ea"/>
              <a:cs typeface="+mn-cs"/>
            </a:endParaRPr>
          </a:p>
        </p:txBody>
      </p:sp>
      <p:sp>
        <p:nvSpPr>
          <p:cNvPr id="9" name="Oval 8">
            <a:extLst>
              <a:ext uri="{FF2B5EF4-FFF2-40B4-BE49-F238E27FC236}">
                <a16:creationId xmlns:a16="http://schemas.microsoft.com/office/drawing/2014/main" id="{0EDFB5F5-0AC9-B6A0-84B1-71FCAD557E71}"/>
              </a:ext>
            </a:extLst>
          </p:cNvPr>
          <p:cNvSpPr/>
          <p:nvPr/>
        </p:nvSpPr>
        <p:spPr>
          <a:xfrm>
            <a:off x="5696466" y="2026509"/>
            <a:ext cx="1588919" cy="1791729"/>
          </a:xfrm>
          <a:prstGeom prst="ellipse">
            <a:avLst/>
          </a:prstGeom>
          <a:solidFill>
            <a:schemeClr val="accent2">
              <a:lumMod val="20000"/>
              <a:lumOff val="80000"/>
              <a:alpha val="9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404040"/>
                </a:solidFill>
                <a:effectLst/>
                <a:uLnTx/>
                <a:uFillTx/>
                <a:latin typeface="Arial"/>
                <a:ea typeface="+mn-ea"/>
                <a:cs typeface="+mn-cs"/>
              </a:rPr>
              <a:t>Single phonon sensors, quantum materials</a:t>
            </a:r>
          </a:p>
        </p:txBody>
      </p:sp>
      <p:cxnSp>
        <p:nvCxnSpPr>
          <p:cNvPr id="14" name="Straight Connector 13">
            <a:extLst>
              <a:ext uri="{FF2B5EF4-FFF2-40B4-BE49-F238E27FC236}">
                <a16:creationId xmlns:a16="http://schemas.microsoft.com/office/drawing/2014/main" id="{A414F072-9EE8-2021-06F1-8AB0BDE11DA3}"/>
              </a:ext>
            </a:extLst>
          </p:cNvPr>
          <p:cNvCxnSpPr>
            <a:cxnSpLocks/>
          </p:cNvCxnSpPr>
          <p:nvPr/>
        </p:nvCxnSpPr>
        <p:spPr>
          <a:xfrm>
            <a:off x="7215808" y="1"/>
            <a:ext cx="0" cy="6291471"/>
          </a:xfrm>
          <a:prstGeom prst="line">
            <a:avLst/>
          </a:prstGeom>
          <a:ln w="95250">
            <a:solidFill>
              <a:srgbClr val="7030A0"/>
            </a:solidFill>
          </a:ln>
        </p:spPr>
        <p:style>
          <a:lnRef idx="2">
            <a:schemeClr val="accent1"/>
          </a:lnRef>
          <a:fillRef idx="0">
            <a:schemeClr val="accent1"/>
          </a:fillRef>
          <a:effectRef idx="1">
            <a:schemeClr val="accent1"/>
          </a:effectRef>
          <a:fontRef idx="minor">
            <a:schemeClr val="tx1"/>
          </a:fontRef>
        </p:style>
      </p:cxnSp>
      <p:sp>
        <p:nvSpPr>
          <p:cNvPr id="15" name="Oval 14">
            <a:extLst>
              <a:ext uri="{FF2B5EF4-FFF2-40B4-BE49-F238E27FC236}">
                <a16:creationId xmlns:a16="http://schemas.microsoft.com/office/drawing/2014/main" id="{1E6F1075-8717-23E2-16C6-96684B97339B}"/>
              </a:ext>
            </a:extLst>
          </p:cNvPr>
          <p:cNvSpPr/>
          <p:nvPr/>
        </p:nvSpPr>
        <p:spPr>
          <a:xfrm>
            <a:off x="2133776" y="1831672"/>
            <a:ext cx="1394616" cy="1093216"/>
          </a:xfrm>
          <a:prstGeom prst="ellipse">
            <a:avLst/>
          </a:prstGeom>
          <a:solidFill>
            <a:schemeClr val="accent2">
              <a:lumMod val="40000"/>
              <a:lumOff val="6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404040"/>
                </a:solidFill>
                <a:effectLst/>
                <a:uLnTx/>
                <a:uFillTx/>
                <a:latin typeface="Arial"/>
                <a:ea typeface="+mn-ea"/>
                <a:cs typeface="+mn-cs"/>
              </a:rPr>
              <a:t>Atomic IFOs, clocks</a:t>
            </a:r>
          </a:p>
        </p:txBody>
      </p:sp>
      <p:sp>
        <p:nvSpPr>
          <p:cNvPr id="18" name="Oval 17">
            <a:extLst>
              <a:ext uri="{FF2B5EF4-FFF2-40B4-BE49-F238E27FC236}">
                <a16:creationId xmlns:a16="http://schemas.microsoft.com/office/drawing/2014/main" id="{E5AB926E-7D7E-F2FF-351F-8393DDC2E042}"/>
              </a:ext>
            </a:extLst>
          </p:cNvPr>
          <p:cNvSpPr/>
          <p:nvPr/>
        </p:nvSpPr>
        <p:spPr>
          <a:xfrm>
            <a:off x="7156174" y="2236304"/>
            <a:ext cx="1411356" cy="1699591"/>
          </a:xfrm>
          <a:prstGeom prst="ellipse">
            <a:avLst/>
          </a:prstGeom>
          <a:solidFill>
            <a:schemeClr val="accent5">
              <a:lumMod val="20000"/>
              <a:lumOff val="80000"/>
              <a:alpha val="97486"/>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404040"/>
                </a:solidFill>
                <a:effectLst/>
                <a:uLnTx/>
                <a:uFillTx/>
                <a:latin typeface="Arial"/>
                <a:ea typeface="+mn-ea"/>
                <a:cs typeface="+mn-cs"/>
              </a:rPr>
              <a:t>Xe, </a:t>
            </a:r>
            <a:r>
              <a:rPr kumimoji="0" lang="en-US" sz="1400" b="1" i="0" u="none" strike="noStrike" kern="1200" cap="none" spc="0" normalizeH="0" baseline="0" noProof="0" dirty="0" err="1">
                <a:ln>
                  <a:noFill/>
                </a:ln>
                <a:solidFill>
                  <a:srgbClr val="404040"/>
                </a:solidFill>
                <a:effectLst/>
                <a:uLnTx/>
                <a:uFillTx/>
                <a:latin typeface="Arial"/>
                <a:ea typeface="+mn-ea"/>
                <a:cs typeface="+mn-cs"/>
              </a:rPr>
              <a:t>Ar</a:t>
            </a:r>
            <a:r>
              <a:rPr kumimoji="0" lang="en-US" sz="1400" b="1" i="0" u="none" strike="noStrike" kern="1200" cap="none" spc="0" normalizeH="0" baseline="0" noProof="0" dirty="0">
                <a:ln>
                  <a:noFill/>
                </a:ln>
                <a:solidFill>
                  <a:srgbClr val="404040"/>
                </a:solidFill>
                <a:effectLst/>
                <a:uLnTx/>
                <a:uFillTx/>
                <a:latin typeface="Arial"/>
                <a:ea typeface="+mn-ea"/>
                <a:cs typeface="+mn-cs"/>
              </a:rPr>
              <a:t>, </a:t>
            </a:r>
          </a:p>
          <a:p>
            <a:pPr marL="0" marR="0" lvl="0" indent="0" algn="ctr" defTabSz="609585"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404040"/>
                </a:solidFill>
                <a:effectLst/>
                <a:uLnTx/>
                <a:uFillTx/>
                <a:latin typeface="Arial"/>
                <a:ea typeface="+mn-ea"/>
                <a:cs typeface="+mn-cs"/>
              </a:rPr>
              <a:t>Si, Ge, colliders, fixed target </a:t>
            </a:r>
          </a:p>
        </p:txBody>
      </p:sp>
    </p:spTree>
    <p:extLst>
      <p:ext uri="{BB962C8B-B14F-4D97-AF65-F5344CB8AC3E}">
        <p14:creationId xmlns:p14="http://schemas.microsoft.com/office/powerpoint/2010/main" val="1621785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863364" y="210090"/>
            <a:ext cx="8385088" cy="502597"/>
          </a:xfrm>
        </p:spPr>
        <p:txBody>
          <a:bodyPr/>
          <a:lstStyle/>
          <a:p>
            <a:r>
              <a:rPr lang="en-US" b="1" dirty="0">
                <a:latin typeface="Arial"/>
                <a:ea typeface="ＭＳ Ｐゴシック" charset="0"/>
                <a:cs typeface="Arial"/>
              </a:rPr>
              <a:t>The </a:t>
            </a:r>
            <a:r>
              <a:rPr lang="en-US" b="1" dirty="0" err="1">
                <a:latin typeface="Arial"/>
                <a:ea typeface="ＭＳ Ｐゴシック" charset="0"/>
                <a:cs typeface="Arial"/>
              </a:rPr>
              <a:t>Sikivie</a:t>
            </a:r>
            <a:r>
              <a:rPr lang="en-US" b="1" dirty="0">
                <a:latin typeface="Arial"/>
                <a:ea typeface="ＭＳ Ｐゴシック" charset="0"/>
                <a:cs typeface="Arial"/>
              </a:rPr>
              <a:t> </a:t>
            </a:r>
            <a:r>
              <a:rPr lang="en-US" b="1" dirty="0" err="1">
                <a:latin typeface="Arial"/>
                <a:ea typeface="ＭＳ Ｐゴシック" charset="0"/>
                <a:cs typeface="Arial"/>
              </a:rPr>
              <a:t>Haloscope</a:t>
            </a:r>
            <a:r>
              <a:rPr lang="en-US" b="1" dirty="0">
                <a:latin typeface="Arial"/>
                <a:ea typeface="ＭＳ Ｐゴシック" charset="0"/>
                <a:cs typeface="Arial"/>
              </a:rPr>
              <a:t> technique (1983)</a:t>
            </a:r>
            <a:br>
              <a:rPr lang="en-US" b="1" dirty="0">
                <a:latin typeface="Arial"/>
                <a:ea typeface="ＭＳ Ｐゴシック" charset="0"/>
                <a:cs typeface="Arial"/>
              </a:rPr>
            </a:br>
            <a:r>
              <a:rPr lang="en-US" sz="2400" b="1" dirty="0">
                <a:latin typeface="Arial"/>
                <a:ea typeface="ＭＳ Ｐゴシック" charset="0"/>
                <a:cs typeface="Arial"/>
              </a:rPr>
              <a:t>Classical </a:t>
            </a:r>
            <a:r>
              <a:rPr lang="en-US" sz="2400" b="1" dirty="0" err="1">
                <a:latin typeface="Arial"/>
                <a:ea typeface="ＭＳ Ｐゴシック" charset="0"/>
                <a:cs typeface="Arial"/>
              </a:rPr>
              <a:t>axion</a:t>
            </a:r>
            <a:r>
              <a:rPr lang="en-US" sz="2400" b="1" dirty="0">
                <a:latin typeface="Arial"/>
                <a:ea typeface="ＭＳ Ｐゴシック" charset="0"/>
                <a:cs typeface="Arial"/>
              </a:rPr>
              <a:t> wave drives RF cavity mode</a:t>
            </a:r>
          </a:p>
        </p:txBody>
      </p:sp>
      <mc:AlternateContent xmlns:mc="http://schemas.openxmlformats.org/markup-compatibility/2006">
        <mc:Choice xmlns:a14="http://schemas.microsoft.com/office/drawing/2010/main" Requires="a14">
          <p:sp>
            <p:nvSpPr>
              <p:cNvPr id="25603" name="Content Placeholder 2"/>
              <p:cNvSpPr>
                <a:spLocks noGrp="1"/>
              </p:cNvSpPr>
              <p:nvPr>
                <p:ph idx="1"/>
              </p:nvPr>
            </p:nvSpPr>
            <p:spPr>
              <a:xfrm>
                <a:off x="493447" y="1140046"/>
                <a:ext cx="6145891" cy="5168251"/>
              </a:xfrm>
            </p:spPr>
            <p:txBody>
              <a:bodyPr/>
              <a:lstStyle/>
              <a:p>
                <a:r>
                  <a:rPr lang="en-US" sz="1600" dirty="0">
                    <a:latin typeface="Arial" panose="020B0604020202020204" pitchFamily="34" charset="0"/>
                    <a:ea typeface="ＭＳ Ｐゴシック" charset="0"/>
                    <a:cs typeface="Arial" panose="020B0604020202020204" pitchFamily="34" charset="0"/>
                  </a:rPr>
                  <a:t>In a constant background B</a:t>
                </a:r>
                <a:r>
                  <a:rPr lang="en-US" sz="1600" baseline="-25000" dirty="0">
                    <a:latin typeface="Arial" panose="020B0604020202020204" pitchFamily="34" charset="0"/>
                    <a:ea typeface="ＭＳ Ｐゴシック" charset="0"/>
                    <a:cs typeface="Arial" panose="020B0604020202020204" pitchFamily="34" charset="0"/>
                  </a:rPr>
                  <a:t>0</a:t>
                </a:r>
                <a:r>
                  <a:rPr lang="en-US" sz="1600" dirty="0">
                    <a:latin typeface="Arial" panose="020B0604020202020204" pitchFamily="34" charset="0"/>
                    <a:ea typeface="ＭＳ Ｐゴシック" charset="0"/>
                    <a:cs typeface="Arial" panose="020B0604020202020204" pitchFamily="34" charset="0"/>
                  </a:rPr>
                  <a:t> field, the oscillating </a:t>
                </a:r>
                <a:r>
                  <a:rPr lang="en-US" sz="1600" dirty="0" err="1">
                    <a:latin typeface="Arial" panose="020B0604020202020204" pitchFamily="34" charset="0"/>
                    <a:ea typeface="ＭＳ Ｐゴシック" charset="0"/>
                    <a:cs typeface="Arial" panose="020B0604020202020204" pitchFamily="34" charset="0"/>
                  </a:rPr>
                  <a:t>axion</a:t>
                </a:r>
                <a:r>
                  <a:rPr lang="en-US" sz="1600" dirty="0">
                    <a:latin typeface="Arial" panose="020B0604020202020204" pitchFamily="34" charset="0"/>
                    <a:ea typeface="ＭＳ Ｐゴシック" charset="0"/>
                    <a:cs typeface="Arial" panose="020B0604020202020204" pitchFamily="34" charset="0"/>
                  </a:rPr>
                  <a:t> field acts as an exotic, space-filling current source</a:t>
                </a:r>
              </a:p>
              <a:p>
                <a:endParaRPr lang="en-US" sz="1600" dirty="0">
                  <a:latin typeface="Arial" panose="020B0604020202020204" pitchFamily="34" charset="0"/>
                  <a:ea typeface="ＭＳ Ｐゴシック" charset="0"/>
                  <a:cs typeface="Arial" panose="020B0604020202020204" pitchFamily="34" charset="0"/>
                </a:endParaRPr>
              </a:p>
              <a:p>
                <a:endParaRPr lang="en-US" sz="1600" dirty="0">
                  <a:latin typeface="Arial" panose="020B0604020202020204" pitchFamily="34" charset="0"/>
                  <a:ea typeface="ＭＳ Ｐゴシック" charset="0"/>
                  <a:cs typeface="Arial" panose="020B0604020202020204" pitchFamily="34" charset="0"/>
                </a:endParaRPr>
              </a:p>
              <a:p>
                <a:endParaRPr lang="en-US" sz="1600" dirty="0">
                  <a:latin typeface="Arial" panose="020B0604020202020204" pitchFamily="34" charset="0"/>
                  <a:ea typeface="ＭＳ Ｐゴシック" charset="0"/>
                  <a:cs typeface="Arial" panose="020B0604020202020204" pitchFamily="34" charset="0"/>
                </a:endParaRPr>
              </a:p>
              <a:p>
                <a:pPr marL="0" indent="0">
                  <a:buNone/>
                </a:pPr>
                <a:r>
                  <a:rPr lang="en-US" sz="1600" dirty="0">
                    <a:latin typeface="Arial" panose="020B0604020202020204" pitchFamily="34" charset="0"/>
                    <a:ea typeface="ＭＳ Ｐゴシック" charset="0"/>
                    <a:cs typeface="Arial" panose="020B0604020202020204" pitchFamily="34" charset="0"/>
                  </a:rPr>
                  <a:t>   which drives E&amp;M via Faraday’s law:</a:t>
                </a:r>
              </a:p>
              <a:p>
                <a:endParaRPr lang="en-US" sz="1600" dirty="0">
                  <a:latin typeface="Arial" panose="020B0604020202020204" pitchFamily="34" charset="0"/>
                  <a:ea typeface="ＭＳ Ｐゴシック" charset="0"/>
                  <a:cs typeface="Arial" panose="020B0604020202020204" pitchFamily="34" charset="0"/>
                </a:endParaRPr>
              </a:p>
              <a:p>
                <a:endParaRPr lang="en-US" sz="1600" dirty="0">
                  <a:latin typeface="Arial" panose="020B0604020202020204" pitchFamily="34" charset="0"/>
                  <a:ea typeface="ＭＳ Ｐゴシック" charset="0"/>
                  <a:cs typeface="Arial" panose="020B0604020202020204" pitchFamily="34" charset="0"/>
                </a:endParaRPr>
              </a:p>
              <a:p>
                <a:endParaRPr lang="en-US" sz="1600" dirty="0">
                  <a:latin typeface="Arial" panose="020B0604020202020204" pitchFamily="34" charset="0"/>
                  <a:ea typeface="ＭＳ Ｐゴシック" charset="0"/>
                  <a:cs typeface="Arial" panose="020B0604020202020204" pitchFamily="34" charset="0"/>
                </a:endParaRPr>
              </a:p>
              <a:p>
                <a:r>
                  <a:rPr lang="en-US" sz="1600" dirty="0">
                    <a:latin typeface="Arial" panose="020B0604020202020204" pitchFamily="34" charset="0"/>
                    <a:ea typeface="ＭＳ Ｐゴシック" charset="0"/>
                    <a:cs typeface="Arial" panose="020B0604020202020204" pitchFamily="34" charset="0"/>
                  </a:rPr>
                  <a:t>In the presence of matched cavity boundary conditions to absorb momentum (cavity size </a:t>
                </a:r>
                <a14:m>
                  <m:oMath xmlns:m="http://schemas.openxmlformats.org/officeDocument/2006/math">
                    <m:r>
                      <a:rPr lang="en-US" sz="1600" i="1">
                        <a:latin typeface="Cambria Math" panose="02040503050406030204" pitchFamily="18" charset="0"/>
                        <a:ea typeface="Cambria Math" panose="02040503050406030204" pitchFamily="18" charset="0"/>
                      </a:rPr>
                      <m:t>≈</m:t>
                    </m:r>
                  </m:oMath>
                </a14:m>
                <a:r>
                  <a:rPr lang="en-US" sz="1600" dirty="0">
                    <a:latin typeface="Arial" panose="020B0604020202020204" pitchFamily="34" charset="0"/>
                    <a:ea typeface="ＭＳ Ｐゴシック" charset="0"/>
                    <a:cs typeface="Arial" panose="020B0604020202020204" pitchFamily="34" charset="0"/>
                  </a:rPr>
                  <a:t> 1/m</a:t>
                </a:r>
                <a:r>
                  <a:rPr lang="en-US" sz="1600" baseline="-25000" dirty="0">
                    <a:latin typeface="Arial" panose="020B0604020202020204" pitchFamily="34" charset="0"/>
                    <a:ea typeface="ＭＳ Ｐゴシック" charset="0"/>
                    <a:cs typeface="Arial" panose="020B0604020202020204" pitchFamily="34" charset="0"/>
                  </a:rPr>
                  <a:t>a</a:t>
                </a:r>
                <a:r>
                  <a:rPr lang="en-US" sz="1600" dirty="0">
                    <a:latin typeface="Arial" panose="020B0604020202020204" pitchFamily="34" charset="0"/>
                    <a:ea typeface="ＭＳ Ｐゴシック" charset="0"/>
                    <a:cs typeface="Arial" panose="020B0604020202020204" pitchFamily="34" charset="0"/>
                  </a:rPr>
                  <a:t>), the exotic source current excites standing-wave RF photons.</a:t>
                </a:r>
              </a:p>
              <a:p>
                <a:endParaRPr lang="en-US" sz="1600" dirty="0">
                  <a:latin typeface="Arial" panose="020B0604020202020204" pitchFamily="34" charset="0"/>
                  <a:ea typeface="ＭＳ Ｐゴシック" charset="0"/>
                  <a:cs typeface="Arial" panose="020B0604020202020204" pitchFamily="34" charset="0"/>
                </a:endParaRPr>
              </a:p>
              <a:p>
                <a:r>
                  <a:rPr lang="en-US" sz="1600" dirty="0">
                    <a:latin typeface="Arial" panose="020B0604020202020204" pitchFamily="34" charset="0"/>
                    <a:ea typeface="ＭＳ Ｐゴシック" charset="0"/>
                    <a:cs typeface="Arial" panose="020B0604020202020204" pitchFamily="34" charset="0"/>
                  </a:rPr>
                  <a:t>The gravitational potential well acts as a low pass filter on the dark matter kinetic energy </a:t>
                </a:r>
                <a:r>
                  <a:rPr lang="en-US" sz="1600" dirty="0">
                    <a:latin typeface="Arial" panose="020B0604020202020204" pitchFamily="34" charset="0"/>
                    <a:ea typeface="ＭＳ Ｐゴシック" charset="0"/>
                    <a:cs typeface="Arial" panose="020B0604020202020204" pitchFamily="34" charset="0"/>
                    <a:sym typeface="Wingdings" pitchFamily="2" charset="2"/>
                  </a:rPr>
                  <a:t> </a:t>
                </a:r>
                <a:r>
                  <a:rPr lang="en-US" sz="1600" dirty="0">
                    <a:latin typeface="Arial" panose="020B0604020202020204" pitchFamily="34" charset="0"/>
                    <a:ea typeface="ＭＳ Ｐゴシック" charset="0"/>
                    <a:cs typeface="Arial" panose="020B0604020202020204" pitchFamily="34" charset="0"/>
                  </a:rPr>
                  <a:t>Signal linewidth f/Q = f/10</a:t>
                </a:r>
                <a:r>
                  <a:rPr lang="en-US" sz="1600" baseline="30000" dirty="0">
                    <a:latin typeface="Arial" panose="020B0604020202020204" pitchFamily="34" charset="0"/>
                    <a:ea typeface="ＭＳ Ｐゴシック" charset="0"/>
                    <a:cs typeface="Arial" panose="020B0604020202020204" pitchFamily="34" charset="0"/>
                  </a:rPr>
                  <a:t>6</a:t>
                </a:r>
                <a:r>
                  <a:rPr lang="en-US" sz="1600" dirty="0">
                    <a:latin typeface="Arial" panose="020B0604020202020204" pitchFamily="34" charset="0"/>
                    <a:ea typeface="ＭＳ Ｐゴシック" charset="0"/>
                    <a:cs typeface="Arial" panose="020B0604020202020204" pitchFamily="34" charset="0"/>
                  </a:rPr>
                  <a:t> </a:t>
                </a:r>
              </a:p>
              <a:p>
                <a:endParaRPr lang="en-US" sz="1600" dirty="0">
                  <a:latin typeface="Arial" panose="020B0604020202020204" pitchFamily="34" charset="0"/>
                  <a:ea typeface="ＭＳ Ｐゴシック" charset="0"/>
                  <a:cs typeface="Arial" panose="020B0604020202020204" pitchFamily="34" charset="0"/>
                </a:endParaRPr>
              </a:p>
              <a:p>
                <a:r>
                  <a:rPr lang="en-US" sz="1600" dirty="0">
                    <a:latin typeface="Arial" panose="020B0604020202020204" pitchFamily="34" charset="0"/>
                    <a:ea typeface="ＭＳ Ｐゴシック" charset="0"/>
                    <a:cs typeface="Arial" panose="020B0604020202020204" pitchFamily="34" charset="0"/>
                  </a:rPr>
                  <a:t>Axion mass is unknown – </a:t>
                </a:r>
                <a:r>
                  <a:rPr lang="en-US" sz="1600" b="1" dirty="0">
                    <a:latin typeface="Arial" panose="020B0604020202020204" pitchFamily="34" charset="0"/>
                    <a:ea typeface="ＭＳ Ｐゴシック" charset="0"/>
                    <a:cs typeface="Arial" panose="020B0604020202020204" pitchFamily="34" charset="0"/>
                  </a:rPr>
                  <a:t>must do radio scan over large frequency range by tuning the resonant cavity 10</a:t>
                </a:r>
                <a:r>
                  <a:rPr lang="en-US" sz="1600" b="1" baseline="30000" dirty="0">
                    <a:latin typeface="Arial" panose="020B0604020202020204" pitchFamily="34" charset="0"/>
                    <a:ea typeface="ＭＳ Ｐゴシック" charset="0"/>
                    <a:cs typeface="Arial" panose="020B0604020202020204" pitchFamily="34" charset="0"/>
                  </a:rPr>
                  <a:t>6</a:t>
                </a:r>
                <a:r>
                  <a:rPr lang="en-US" sz="1600" b="1" dirty="0">
                    <a:latin typeface="Arial" panose="020B0604020202020204" pitchFamily="34" charset="0"/>
                    <a:ea typeface="ＭＳ Ｐゴシック" charset="0"/>
                    <a:cs typeface="Arial" panose="020B0604020202020204" pitchFamily="34" charset="0"/>
                  </a:rPr>
                  <a:t> times per octave</a:t>
                </a:r>
              </a:p>
              <a:p>
                <a:endParaRPr lang="en-US" sz="1600" dirty="0">
                  <a:latin typeface="Arial" panose="020B0604020202020204" pitchFamily="34" charset="0"/>
                  <a:ea typeface="ＭＳ Ｐゴシック" charset="0"/>
                  <a:cs typeface="Arial" panose="020B0604020202020204" pitchFamily="34" charset="0"/>
                </a:endParaRPr>
              </a:p>
              <a:p>
                <a:endParaRPr lang="en-US" sz="1600" b="1" dirty="0">
                  <a:latin typeface="Arial" panose="020B0604020202020204" pitchFamily="34" charset="0"/>
                  <a:ea typeface="ＭＳ Ｐゴシック" charset="0"/>
                  <a:cs typeface="Arial" panose="020B0604020202020204" pitchFamily="34" charset="0"/>
                </a:endParaRPr>
              </a:p>
              <a:p>
                <a:endParaRPr lang="en-US" sz="1600" b="1" dirty="0">
                  <a:latin typeface="Arial" panose="020B0604020202020204" pitchFamily="34" charset="0"/>
                  <a:ea typeface="ＭＳ Ｐゴシック" charset="0"/>
                  <a:cs typeface="Arial" panose="020B0604020202020204" pitchFamily="34" charset="0"/>
                </a:endParaRPr>
              </a:p>
              <a:p>
                <a:endParaRPr lang="en-US" sz="1600" dirty="0">
                  <a:latin typeface="Arial" panose="020B0604020202020204" pitchFamily="34" charset="0"/>
                  <a:ea typeface="ＭＳ Ｐゴシック" charset="0"/>
                  <a:cs typeface="Arial" panose="020B0604020202020204" pitchFamily="34" charset="0"/>
                </a:endParaRPr>
              </a:p>
              <a:p>
                <a:endParaRPr lang="en-US" dirty="0">
                  <a:ea typeface="ＭＳ Ｐゴシック" charset="0"/>
                </a:endParaRPr>
              </a:p>
              <a:p>
                <a:endParaRPr lang="en-US" dirty="0">
                  <a:ea typeface="ＭＳ Ｐゴシック" charset="0"/>
                </a:endParaRPr>
              </a:p>
              <a:p>
                <a:pPr>
                  <a:buFont typeface="Arial" charset="0"/>
                  <a:buNone/>
                </a:pPr>
                <a:endParaRPr lang="en-US" dirty="0">
                  <a:ea typeface="ＭＳ Ｐゴシック" charset="0"/>
                </a:endParaRPr>
              </a:p>
            </p:txBody>
          </p:sp>
        </mc:Choice>
        <mc:Fallback>
          <p:sp>
            <p:nvSpPr>
              <p:cNvPr id="25603" name="Content Placeholder 2"/>
              <p:cNvSpPr>
                <a:spLocks noGrp="1" noRot="1" noChangeAspect="1" noMove="1" noResize="1" noEditPoints="1" noAdjustHandles="1" noChangeArrowheads="1" noChangeShapeType="1" noTextEdit="1"/>
              </p:cNvSpPr>
              <p:nvPr>
                <p:ph idx="1"/>
              </p:nvPr>
            </p:nvSpPr>
            <p:spPr>
              <a:xfrm>
                <a:off x="493447" y="1140046"/>
                <a:ext cx="6145891" cy="5168251"/>
              </a:xfrm>
              <a:blipFill>
                <a:blip r:embed="rId2"/>
                <a:stretch>
                  <a:fillRect l="-412" t="-245" b="-4412"/>
                </a:stretch>
              </a:blipFill>
            </p:spPr>
            <p:txBody>
              <a:bodyPr/>
              <a:lstStyle/>
              <a:p>
                <a:r>
                  <a:rPr lang="en-US">
                    <a:noFill/>
                  </a:rPr>
                  <a:t> </a:t>
                </a:r>
              </a:p>
            </p:txBody>
          </p:sp>
        </mc:Fallback>
      </mc:AlternateContent>
      <p:sp>
        <p:nvSpPr>
          <p:cNvPr id="25610" name="Footer Placeholder 9"/>
          <p:cNvSpPr>
            <a:spLocks noGrp="1"/>
          </p:cNvSpPr>
          <p:nvPr>
            <p:ph type="ftr" sz="quarter" idx="10"/>
          </p:nvPr>
        </p:nvSpPr>
        <p:spPr bwMode="auto">
          <a:xfrm>
            <a:off x="4821992" y="6483350"/>
            <a:ext cx="28956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6001377" indent="-36001377"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154" eaLnBrk="0" fontAlgn="base" hangingPunct="0">
              <a:spcBef>
                <a:spcPct val="0"/>
              </a:spcBef>
              <a:spcAft>
                <a:spcPct val="0"/>
              </a:spcAft>
              <a:defRPr sz="2400">
                <a:solidFill>
                  <a:schemeClr val="tx1"/>
                </a:solidFill>
                <a:latin typeface="Arial" charset="0"/>
                <a:ea typeface="ＭＳ Ｐゴシック" charset="0"/>
              </a:defRPr>
            </a:lvl6pPr>
            <a:lvl7pPr marL="914306" eaLnBrk="0" fontAlgn="base" hangingPunct="0">
              <a:spcBef>
                <a:spcPct val="0"/>
              </a:spcBef>
              <a:spcAft>
                <a:spcPct val="0"/>
              </a:spcAft>
              <a:defRPr sz="2400">
                <a:solidFill>
                  <a:schemeClr val="tx1"/>
                </a:solidFill>
                <a:latin typeface="Arial" charset="0"/>
                <a:ea typeface="ＭＳ Ｐゴシック" charset="0"/>
              </a:defRPr>
            </a:lvl7pPr>
            <a:lvl8pPr marL="1371460" eaLnBrk="0" fontAlgn="base" hangingPunct="0">
              <a:spcBef>
                <a:spcPct val="0"/>
              </a:spcBef>
              <a:spcAft>
                <a:spcPct val="0"/>
              </a:spcAft>
              <a:defRPr sz="2400">
                <a:solidFill>
                  <a:schemeClr val="tx1"/>
                </a:solidFill>
                <a:latin typeface="Arial" charset="0"/>
                <a:ea typeface="ＭＳ Ｐゴシック" charset="0"/>
              </a:defRPr>
            </a:lvl8pPr>
            <a:lvl9pPr marL="1828613" eaLnBrk="0" fontAlgn="base" hangingPunct="0">
              <a:spcBef>
                <a:spcPct val="0"/>
              </a:spcBef>
              <a:spcAft>
                <a:spcPct val="0"/>
              </a:spcAft>
              <a:defRPr sz="2400">
                <a:solidFill>
                  <a:schemeClr val="tx1"/>
                </a:solidFill>
                <a:latin typeface="Arial" charset="0"/>
                <a:ea typeface="ＭＳ Ｐゴシック" charset="0"/>
              </a:defRPr>
            </a:lvl9pPr>
          </a:lstStyle>
          <a:p>
            <a:pPr defTabSz="455567" eaLnBrk="1" hangingPunct="1">
              <a:defRPr/>
            </a:pPr>
            <a:r>
              <a:rPr lang="es-ES_tradnl" sz="1200">
                <a:solidFill>
                  <a:prstClr val="black"/>
                </a:solidFill>
                <a:latin typeface="Calibri" charset="0"/>
              </a:rPr>
              <a:t>Aaron S. Chou, London, 3/22/2024</a:t>
            </a:r>
            <a:endParaRPr lang="en-US" sz="1200" dirty="0">
              <a:solidFill>
                <a:prstClr val="black"/>
              </a:solidFill>
              <a:latin typeface="Calibri" charset="0"/>
            </a:endParaRPr>
          </a:p>
        </p:txBody>
      </p:sp>
      <p:pic>
        <p:nvPicPr>
          <p:cNvPr id="15" name="Picture 14"/>
          <p:cNvPicPr>
            <a:picLocks noChangeAspect="1"/>
          </p:cNvPicPr>
          <p:nvPr/>
        </p:nvPicPr>
        <p:blipFill>
          <a:blip r:embed="rId3"/>
          <a:stretch>
            <a:fillRect/>
          </a:stretch>
        </p:blipFill>
        <p:spPr>
          <a:xfrm>
            <a:off x="6850271" y="807994"/>
            <a:ext cx="4229402" cy="3895502"/>
          </a:xfrm>
          <a:prstGeom prst="rect">
            <a:avLst/>
          </a:prstGeom>
        </p:spPr>
      </p:pic>
      <p:sp>
        <p:nvSpPr>
          <p:cNvPr id="4" name="TextBox 3"/>
          <p:cNvSpPr txBox="1"/>
          <p:nvPr/>
        </p:nvSpPr>
        <p:spPr>
          <a:xfrm>
            <a:off x="7083841" y="4821357"/>
            <a:ext cx="3869978" cy="1661993"/>
          </a:xfrm>
          <a:prstGeom prst="rect">
            <a:avLst/>
          </a:prstGeom>
          <a:noFill/>
          <a:ln>
            <a:solidFill>
              <a:srgbClr val="800000"/>
            </a:solidFill>
          </a:ln>
        </p:spPr>
        <p:txBody>
          <a:bodyPr wrap="square" rtlCol="0">
            <a:spAutoFit/>
          </a:bodyPr>
          <a:lstStyle/>
          <a:p>
            <a:pPr defTabSz="457200">
              <a:defRPr/>
            </a:pPr>
            <a:r>
              <a:rPr lang="en-US" sz="1600" dirty="0">
                <a:solidFill>
                  <a:prstClr val="black"/>
                </a:solidFill>
                <a:latin typeface="Arial"/>
                <a:cs typeface="Arial"/>
              </a:rPr>
              <a:t>A spatially-uniform cavity mode can </a:t>
            </a:r>
            <a:r>
              <a:rPr lang="en-US" sz="1600" b="1" dirty="0">
                <a:solidFill>
                  <a:prstClr val="black"/>
                </a:solidFill>
                <a:latin typeface="Arial"/>
                <a:cs typeface="Arial"/>
              </a:rPr>
              <a:t>optimally </a:t>
            </a:r>
            <a:r>
              <a:rPr lang="en-US" sz="1600" dirty="0">
                <a:solidFill>
                  <a:prstClr val="black"/>
                </a:solidFill>
                <a:latin typeface="Arial"/>
                <a:cs typeface="Arial"/>
              </a:rPr>
              <a:t>extract power from the potential energy of interaction:</a:t>
            </a:r>
          </a:p>
          <a:p>
            <a:pPr defTabSz="457200">
              <a:defRPr/>
            </a:pPr>
            <a:endParaRPr lang="en-US" dirty="0">
              <a:solidFill>
                <a:prstClr val="black"/>
              </a:solidFill>
              <a:latin typeface="Arial"/>
              <a:cs typeface="Arial"/>
            </a:endParaRPr>
          </a:p>
          <a:p>
            <a:pPr defTabSz="457200">
              <a:defRPr/>
            </a:pPr>
            <a:endParaRPr lang="en-US" dirty="0">
              <a:solidFill>
                <a:prstClr val="black"/>
              </a:solidFill>
              <a:latin typeface="Arial"/>
              <a:cs typeface="Arial"/>
            </a:endParaRPr>
          </a:p>
          <a:p>
            <a:pPr defTabSz="457200">
              <a:defRPr/>
            </a:pPr>
            <a:endParaRPr lang="en-US" dirty="0">
              <a:solidFill>
                <a:prstClr val="black"/>
              </a:solidFill>
              <a:latin typeface="Calibri"/>
            </a:endParaRPr>
          </a:p>
        </p:txBody>
      </p:sp>
      <p:pic>
        <p:nvPicPr>
          <p:cNvPr id="10" name="Picture 9"/>
          <p:cNvPicPr>
            <a:picLocks noChangeAspect="1"/>
          </p:cNvPicPr>
          <p:nvPr/>
        </p:nvPicPr>
        <p:blipFill>
          <a:blip r:embed="rId4"/>
          <a:stretch>
            <a:fillRect/>
          </a:stretch>
        </p:blipFill>
        <p:spPr>
          <a:xfrm>
            <a:off x="7652814" y="5725335"/>
            <a:ext cx="3193081" cy="677668"/>
          </a:xfrm>
          <a:prstGeom prst="rect">
            <a:avLst/>
          </a:prstGeom>
        </p:spPr>
      </p:pic>
      <p:sp>
        <p:nvSpPr>
          <p:cNvPr id="5" name="Slide Number Placeholder 4"/>
          <p:cNvSpPr>
            <a:spLocks noGrp="1"/>
          </p:cNvSpPr>
          <p:nvPr>
            <p:ph type="sldNum" sz="quarter" idx="11"/>
          </p:nvPr>
        </p:nvSpPr>
        <p:spPr>
          <a:xfrm>
            <a:off x="9583111" y="6492875"/>
            <a:ext cx="1041400" cy="365125"/>
          </a:xfrm>
        </p:spPr>
        <p:txBody>
          <a:bodyPr/>
          <a:lstStyle/>
          <a:p>
            <a:pPr>
              <a:defRPr/>
            </a:pPr>
            <a:fld id="{7A870316-1D41-584E-85E6-3B22E96A4CFD}" type="slidenum">
              <a:rPr lang="en-US">
                <a:solidFill>
                  <a:prstClr val="black"/>
                </a:solidFill>
              </a:rPr>
              <a:pPr>
                <a:defRPr/>
              </a:pPr>
              <a:t>5</a:t>
            </a:fld>
            <a:endParaRPr lang="en-US" dirty="0">
              <a:solidFill>
                <a:prstClr val="black"/>
              </a:solidFill>
            </a:endParaRPr>
          </a:p>
        </p:txBody>
      </p:sp>
      <p:pic>
        <p:nvPicPr>
          <p:cNvPr id="6" name="Picture 5">
            <a:extLst>
              <a:ext uri="{FF2B5EF4-FFF2-40B4-BE49-F238E27FC236}">
                <a16:creationId xmlns:a16="http://schemas.microsoft.com/office/drawing/2014/main" id="{E81C9B2C-D77F-0049-9F71-041E02766A5D}"/>
              </a:ext>
            </a:extLst>
          </p:cNvPr>
          <p:cNvPicPr>
            <a:picLocks noChangeAspect="1"/>
          </p:cNvPicPr>
          <p:nvPr/>
        </p:nvPicPr>
        <p:blipFill>
          <a:blip r:embed="rId5"/>
          <a:stretch>
            <a:fillRect/>
          </a:stretch>
        </p:blipFill>
        <p:spPr>
          <a:xfrm>
            <a:off x="1631770" y="2978958"/>
            <a:ext cx="2622047" cy="745214"/>
          </a:xfrm>
          <a:prstGeom prst="rect">
            <a:avLst/>
          </a:prstGeom>
        </p:spPr>
      </p:pic>
      <p:pic>
        <p:nvPicPr>
          <p:cNvPr id="7" name="Picture 6">
            <a:extLst>
              <a:ext uri="{FF2B5EF4-FFF2-40B4-BE49-F238E27FC236}">
                <a16:creationId xmlns:a16="http://schemas.microsoft.com/office/drawing/2014/main" id="{6CBFAB43-96AF-914E-A658-346777EB2EF6}"/>
              </a:ext>
            </a:extLst>
          </p:cNvPr>
          <p:cNvPicPr>
            <a:picLocks noChangeAspect="1"/>
          </p:cNvPicPr>
          <p:nvPr/>
        </p:nvPicPr>
        <p:blipFill>
          <a:blip r:embed="rId6"/>
          <a:stretch>
            <a:fillRect/>
          </a:stretch>
        </p:blipFill>
        <p:spPr>
          <a:xfrm>
            <a:off x="1546932" y="1897445"/>
            <a:ext cx="3226730" cy="588252"/>
          </a:xfrm>
          <a:prstGeom prst="rect">
            <a:avLst/>
          </a:prstGeom>
        </p:spPr>
      </p:pic>
    </p:spTree>
    <p:extLst>
      <p:ext uri="{BB962C8B-B14F-4D97-AF65-F5344CB8AC3E}">
        <p14:creationId xmlns:p14="http://schemas.microsoft.com/office/powerpoint/2010/main" val="8927125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6072" y="11930"/>
            <a:ext cx="8648700" cy="947126"/>
          </a:xfrm>
        </p:spPr>
        <p:txBody>
          <a:bodyPr>
            <a:noAutofit/>
          </a:bodyPr>
          <a:lstStyle/>
          <a:p>
            <a:r>
              <a:rPr lang="en-US" sz="2400" dirty="0" err="1">
                <a:latin typeface="Arial"/>
                <a:cs typeface="Arial"/>
              </a:rPr>
              <a:t>The predicted axion DM </a:t>
            </a:r>
            <a:r>
              <a:rPr lang="en-US" sz="2400" dirty="0">
                <a:latin typeface="Arial"/>
                <a:cs typeface="Arial"/>
              </a:rPr>
              <a:t>signal/noise ratio plummets as the axion mass increases </a:t>
            </a:r>
            <a:r>
              <a:rPr lang="en-US" sz="2400" dirty="0">
                <a:latin typeface="Arial"/>
                <a:cs typeface="Arial"/>
                <a:sym typeface="Wingdings" pitchFamily="2" charset="2"/>
              </a:rPr>
              <a:t> SQL readout is</a:t>
            </a:r>
            <a:r>
              <a:rPr lang="en-US" sz="2400" dirty="0">
                <a:latin typeface="Arial"/>
                <a:cs typeface="Arial"/>
              </a:rPr>
              <a:t> not scalable.  </a:t>
            </a:r>
            <a:br>
              <a:rPr lang="en-US" sz="2400" dirty="0">
                <a:latin typeface="Arial"/>
                <a:cs typeface="Arial"/>
              </a:rPr>
            </a:br>
            <a:endParaRPr lang="en-US" sz="2400" dirty="0">
              <a:latin typeface="Arial"/>
              <a:cs typeface="Arial"/>
            </a:endParaRPr>
          </a:p>
        </p:txBody>
      </p:sp>
      <p:sp>
        <p:nvSpPr>
          <p:cNvPr id="4" name="Footer Placeholder 3">
            <a:extLst>
              <a:ext uri="{FF2B5EF4-FFF2-40B4-BE49-F238E27FC236}">
                <a16:creationId xmlns:a16="http://schemas.microsoft.com/office/drawing/2014/main" id="{5F591866-2912-3B4A-A91C-B57643472942}"/>
              </a:ext>
            </a:extLst>
          </p:cNvPr>
          <p:cNvSpPr>
            <a:spLocks noGrp="1"/>
          </p:cNvSpPr>
          <p:nvPr>
            <p:ph type="ftr" sz="quarter" idx="11"/>
          </p:nvPr>
        </p:nvSpPr>
        <p:spPr>
          <a:xfrm>
            <a:off x="3373120" y="6492876"/>
            <a:ext cx="3429000" cy="365125"/>
          </a:xfrm>
        </p:spPr>
        <p:txBody>
          <a:bodyPr/>
          <a:lstStyle/>
          <a:p>
            <a:r>
              <a:rPr lang="es-ES_tradnl">
                <a:solidFill>
                  <a:prstClr val="black">
                    <a:tint val="75000"/>
                  </a:prstClr>
                </a:solidFill>
              </a:rPr>
              <a:t>Aaron S. Chou, London, 3/22/2024</a:t>
            </a:r>
            <a:endParaRPr lang="en-US" dirty="0">
              <a:solidFill>
                <a:prstClr val="black">
                  <a:tint val="75000"/>
                </a:prstClr>
              </a:solidFill>
            </a:endParaRPr>
          </a:p>
        </p:txBody>
      </p:sp>
      <p:sp>
        <p:nvSpPr>
          <p:cNvPr id="3" name="Slide Number Placeholder 2"/>
          <p:cNvSpPr>
            <a:spLocks noGrp="1"/>
          </p:cNvSpPr>
          <p:nvPr>
            <p:ph type="sldNum" sz="quarter" idx="12"/>
          </p:nvPr>
        </p:nvSpPr>
        <p:spPr>
          <a:xfrm>
            <a:off x="8077200" y="6356351"/>
            <a:ext cx="2133600" cy="365125"/>
          </a:xfrm>
          <a:prstGeom prst="rect">
            <a:avLst/>
          </a:prstGeom>
        </p:spPr>
        <p:txBody>
          <a:bodyPr vert="horz" wrap="square" lIns="91440" tIns="45720" rIns="91440" bIns="45720" numCol="1" rtlCol="0" anchor="ctr" anchorCtr="0" compatLnSpc="1">
            <a:prstTxWarp prst="textNoShape">
              <a:avLst/>
            </a:prstTxWarp>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fld id="{A12834B8-C68E-184F-8F3D-78FAE2D4DE1A}" type="slidenum">
              <a:rPr lang="en-US" smtClean="0">
                <a:solidFill>
                  <a:prstClr val="black">
                    <a:tint val="75000"/>
                  </a:prstClr>
                </a:solidFill>
              </a:rPr>
              <a:pPr defTabSz="457200">
                <a:defRPr/>
              </a:pPr>
              <a:t>6</a:t>
            </a:fld>
            <a:endParaRPr lang="en-US">
              <a:solidFill>
                <a:prstClr val="black">
                  <a:tint val="75000"/>
                </a:prstClr>
              </a:solidFill>
              <a:latin typeface="Calibri"/>
            </a:endParaRPr>
          </a:p>
        </p:txBody>
      </p:sp>
      <p:pic>
        <p:nvPicPr>
          <p:cNvPr id="21" name="Picture 20">
            <a:extLst>
              <a:ext uri="{FF2B5EF4-FFF2-40B4-BE49-F238E27FC236}">
                <a16:creationId xmlns:a16="http://schemas.microsoft.com/office/drawing/2014/main" id="{EC02392B-ABF6-8741-8870-08D1F1AE7E9D}"/>
              </a:ext>
            </a:extLst>
          </p:cNvPr>
          <p:cNvPicPr>
            <a:picLocks noChangeAspect="1"/>
          </p:cNvPicPr>
          <p:nvPr/>
        </p:nvPicPr>
        <p:blipFill>
          <a:blip r:embed="rId2"/>
          <a:stretch>
            <a:fillRect/>
          </a:stretch>
        </p:blipFill>
        <p:spPr>
          <a:xfrm>
            <a:off x="1971040" y="921263"/>
            <a:ext cx="8118764" cy="5556426"/>
          </a:xfrm>
          <a:prstGeom prst="rect">
            <a:avLst/>
          </a:prstGeom>
        </p:spPr>
      </p:pic>
      <p:sp>
        <p:nvSpPr>
          <p:cNvPr id="5" name="TextBox 4">
            <a:extLst>
              <a:ext uri="{FF2B5EF4-FFF2-40B4-BE49-F238E27FC236}">
                <a16:creationId xmlns:a16="http://schemas.microsoft.com/office/drawing/2014/main" id="{9F0FE031-8B1A-574E-A035-EE7A3850C35D}"/>
              </a:ext>
            </a:extLst>
          </p:cNvPr>
          <p:cNvSpPr txBox="1"/>
          <p:nvPr/>
        </p:nvSpPr>
        <p:spPr>
          <a:xfrm rot="-5400000">
            <a:off x="1176529" y="1463040"/>
            <a:ext cx="1377300" cy="369332"/>
          </a:xfrm>
          <a:prstGeom prst="rect">
            <a:avLst/>
          </a:prstGeom>
          <a:noFill/>
        </p:spPr>
        <p:txBody>
          <a:bodyPr wrap="none" rtlCol="0">
            <a:spAutoFit/>
          </a:bodyPr>
          <a:lstStyle/>
          <a:p>
            <a:r>
              <a:rPr lang="en-US">
                <a:latin typeface="Arial" panose="020B0604020202020204" pitchFamily="34" charset="0"/>
                <a:cs typeface="Arial" panose="020B0604020202020204" pitchFamily="34" charset="0"/>
              </a:rPr>
              <a:t>Photon rate</a:t>
            </a:r>
          </a:p>
        </p:txBody>
      </p:sp>
      <p:sp>
        <p:nvSpPr>
          <p:cNvPr id="6" name="TextBox 5">
            <a:extLst>
              <a:ext uri="{FF2B5EF4-FFF2-40B4-BE49-F238E27FC236}">
                <a16:creationId xmlns:a16="http://schemas.microsoft.com/office/drawing/2014/main" id="{E808EEF2-B642-C849-ABFF-AE426ED0CBE7}"/>
              </a:ext>
            </a:extLst>
          </p:cNvPr>
          <p:cNvSpPr txBox="1"/>
          <p:nvPr/>
        </p:nvSpPr>
        <p:spPr>
          <a:xfrm>
            <a:off x="7254221" y="6230250"/>
            <a:ext cx="199285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Photon frequency</a:t>
            </a:r>
          </a:p>
        </p:txBody>
      </p:sp>
      <p:sp>
        <p:nvSpPr>
          <p:cNvPr id="7" name="Rectangle 6">
            <a:extLst>
              <a:ext uri="{FF2B5EF4-FFF2-40B4-BE49-F238E27FC236}">
                <a16:creationId xmlns:a16="http://schemas.microsoft.com/office/drawing/2014/main" id="{D011EC9A-9E68-0A4C-A36B-4DA1C70DEDA4}"/>
              </a:ext>
            </a:extLst>
          </p:cNvPr>
          <p:cNvSpPr/>
          <p:nvPr/>
        </p:nvSpPr>
        <p:spPr>
          <a:xfrm>
            <a:off x="9203961" y="6230251"/>
            <a:ext cx="287311" cy="2462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AAA25809-5C5B-7E5A-BE30-B7A44E4C74AD}"/>
              </a:ext>
            </a:extLst>
          </p:cNvPr>
          <p:cNvSpPr txBox="1"/>
          <p:nvPr/>
        </p:nvSpPr>
        <p:spPr>
          <a:xfrm>
            <a:off x="10656335" y="1147900"/>
            <a:ext cx="1535665" cy="646331"/>
          </a:xfrm>
          <a:prstGeom prst="rect">
            <a:avLst/>
          </a:prstGeom>
          <a:noFill/>
        </p:spPr>
        <p:txBody>
          <a:bodyPr wrap="square" rtlCol="0">
            <a:spAutoFit/>
          </a:bodyPr>
          <a:lstStyle/>
          <a:p>
            <a:r>
              <a:rPr lang="en-US" dirty="0"/>
              <a:t>Effective </a:t>
            </a:r>
          </a:p>
          <a:p>
            <a:r>
              <a:rPr lang="en-US" dirty="0"/>
              <a:t>DCR = 10</a:t>
            </a:r>
            <a:r>
              <a:rPr lang="en-US" baseline="30000" dirty="0"/>
              <a:t>4</a:t>
            </a:r>
            <a:r>
              <a:rPr lang="en-US" dirty="0"/>
              <a:t>/s</a:t>
            </a:r>
          </a:p>
        </p:txBody>
      </p:sp>
      <p:cxnSp>
        <p:nvCxnSpPr>
          <p:cNvPr id="10" name="Straight Arrow Connector 9">
            <a:extLst>
              <a:ext uri="{FF2B5EF4-FFF2-40B4-BE49-F238E27FC236}">
                <a16:creationId xmlns:a16="http://schemas.microsoft.com/office/drawing/2014/main" id="{4A3CD294-DEA4-865C-0D17-D4F2953F2803}"/>
              </a:ext>
            </a:extLst>
          </p:cNvPr>
          <p:cNvCxnSpPr>
            <a:cxnSpLocks/>
            <a:stCxn id="8" idx="1"/>
          </p:cNvCxnSpPr>
          <p:nvPr/>
        </p:nvCxnSpPr>
        <p:spPr>
          <a:xfrm flipH="1">
            <a:off x="10089804" y="1471066"/>
            <a:ext cx="566531" cy="986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F62BEB4F-FE89-7343-E2C5-DC79193B2AFF}"/>
              </a:ext>
            </a:extLst>
          </p:cNvPr>
          <p:cNvSpPr txBox="1"/>
          <p:nvPr/>
        </p:nvSpPr>
        <p:spPr>
          <a:xfrm>
            <a:off x="10656335" y="4740604"/>
            <a:ext cx="1519968" cy="646331"/>
          </a:xfrm>
          <a:prstGeom prst="rect">
            <a:avLst/>
          </a:prstGeom>
          <a:noFill/>
        </p:spPr>
        <p:txBody>
          <a:bodyPr wrap="none" rtlCol="0">
            <a:spAutoFit/>
          </a:bodyPr>
          <a:lstStyle/>
          <a:p>
            <a:r>
              <a:rPr lang="en-US" dirty="0"/>
              <a:t>Need </a:t>
            </a:r>
          </a:p>
          <a:p>
            <a:r>
              <a:rPr lang="en-US" dirty="0"/>
              <a:t>DCR &lt; 10</a:t>
            </a:r>
            <a:r>
              <a:rPr lang="en-US" baseline="30000" dirty="0"/>
              <a:t>-2</a:t>
            </a:r>
            <a:r>
              <a:rPr lang="en-US" dirty="0"/>
              <a:t>/s</a:t>
            </a:r>
          </a:p>
        </p:txBody>
      </p:sp>
      <p:cxnSp>
        <p:nvCxnSpPr>
          <p:cNvPr id="13" name="Straight Arrow Connector 12">
            <a:extLst>
              <a:ext uri="{FF2B5EF4-FFF2-40B4-BE49-F238E27FC236}">
                <a16:creationId xmlns:a16="http://schemas.microsoft.com/office/drawing/2014/main" id="{47FF09F8-A5DC-568F-3F38-471FFEE91FC2}"/>
              </a:ext>
            </a:extLst>
          </p:cNvPr>
          <p:cNvCxnSpPr>
            <a:cxnSpLocks/>
          </p:cNvCxnSpPr>
          <p:nvPr/>
        </p:nvCxnSpPr>
        <p:spPr>
          <a:xfrm flipH="1">
            <a:off x="10101656" y="5155210"/>
            <a:ext cx="566531" cy="986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491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9FD29-E554-3027-0F28-B6242F7095E4}"/>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205158DF-CD56-A660-40CB-837D629DED99}"/>
              </a:ext>
            </a:extLst>
          </p:cNvPr>
          <p:cNvSpPr>
            <a:spLocks noGrp="1"/>
          </p:cNvSpPr>
          <p:nvPr>
            <p:ph idx="1"/>
          </p:nvPr>
        </p:nvSpPr>
        <p:spPr/>
        <p:txBody>
          <a:bodyPr/>
          <a:lstStyle/>
          <a:p>
            <a:r>
              <a:rPr lang="en-US" dirty="0"/>
              <a:t>  </a:t>
            </a:r>
          </a:p>
        </p:txBody>
      </p:sp>
      <p:sp>
        <p:nvSpPr>
          <p:cNvPr id="4" name="Footer Placeholder 3">
            <a:extLst>
              <a:ext uri="{FF2B5EF4-FFF2-40B4-BE49-F238E27FC236}">
                <a16:creationId xmlns:a16="http://schemas.microsoft.com/office/drawing/2014/main" id="{25F6B0DE-2677-7D47-72BC-22083F12AB76}"/>
              </a:ext>
            </a:extLst>
          </p:cNvPr>
          <p:cNvSpPr>
            <a:spLocks noGrp="1"/>
          </p:cNvSpPr>
          <p:nvPr>
            <p:ph type="ftr" sz="quarter" idx="11"/>
          </p:nvPr>
        </p:nvSpPr>
        <p:spPr/>
        <p:txBody>
          <a:bodyPr/>
          <a:lstStyle/>
          <a:p>
            <a:r>
              <a:rPr lang="en-US"/>
              <a:t>Aaron S. Chou, London, 3/22/2024</a:t>
            </a:r>
          </a:p>
        </p:txBody>
      </p:sp>
      <p:sp>
        <p:nvSpPr>
          <p:cNvPr id="5" name="Slide Number Placeholder 4">
            <a:extLst>
              <a:ext uri="{FF2B5EF4-FFF2-40B4-BE49-F238E27FC236}">
                <a16:creationId xmlns:a16="http://schemas.microsoft.com/office/drawing/2014/main" id="{A7DE5B62-A818-86B9-5EE1-BD7E2462229A}"/>
              </a:ext>
            </a:extLst>
          </p:cNvPr>
          <p:cNvSpPr>
            <a:spLocks noGrp="1"/>
          </p:cNvSpPr>
          <p:nvPr>
            <p:ph type="sldNum" sz="quarter" idx="12"/>
          </p:nvPr>
        </p:nvSpPr>
        <p:spPr/>
        <p:txBody>
          <a:bodyPr/>
          <a:lstStyle/>
          <a:p>
            <a:fld id="{7450E5D5-DC16-BA48-878C-CBE712E45237}" type="slidenum">
              <a:rPr lang="en-US" smtClean="0"/>
              <a:t>7</a:t>
            </a:fld>
            <a:endParaRPr lang="en-US"/>
          </a:p>
        </p:txBody>
      </p:sp>
      <p:sp>
        <p:nvSpPr>
          <p:cNvPr id="6" name="TextBox 5">
            <a:extLst>
              <a:ext uri="{FF2B5EF4-FFF2-40B4-BE49-F238E27FC236}">
                <a16:creationId xmlns:a16="http://schemas.microsoft.com/office/drawing/2014/main" id="{BEE9D331-A232-6911-77B6-8F587F8C82DA}"/>
              </a:ext>
            </a:extLst>
          </p:cNvPr>
          <p:cNvSpPr txBox="1"/>
          <p:nvPr/>
        </p:nvSpPr>
        <p:spPr>
          <a:xfrm>
            <a:off x="1858617" y="1878496"/>
            <a:ext cx="8993359" cy="2646878"/>
          </a:xfrm>
          <a:prstGeom prst="rect">
            <a:avLst/>
          </a:prstGeom>
          <a:noFill/>
        </p:spPr>
        <p:txBody>
          <a:bodyPr wrap="none" rtlCol="0">
            <a:spAutoFit/>
          </a:bodyPr>
          <a:lstStyle/>
          <a:p>
            <a:r>
              <a:rPr lang="en-US" sz="2000" dirty="0"/>
              <a:t>Need much larger signal/noise ratio in many searches for new physics.</a:t>
            </a:r>
          </a:p>
          <a:p>
            <a:endParaRPr lang="en-US" sz="2000" dirty="0"/>
          </a:p>
          <a:p>
            <a:r>
              <a:rPr lang="en-US" sz="2400" b="1" dirty="0"/>
              <a:t>Increase signal?</a:t>
            </a:r>
          </a:p>
          <a:p>
            <a:r>
              <a:rPr lang="en-US" sz="2000" dirty="0"/>
              <a:t>We do need more magnets, but these are expensive and have long lead time.</a:t>
            </a:r>
          </a:p>
          <a:p>
            <a:endParaRPr lang="en-US" sz="2000" dirty="0"/>
          </a:p>
          <a:p>
            <a:r>
              <a:rPr lang="en-US" sz="2400" b="1" dirty="0"/>
              <a:t>Reduce noise?</a:t>
            </a:r>
          </a:p>
          <a:p>
            <a:r>
              <a:rPr lang="en-US" sz="2000" dirty="0"/>
              <a:t>Many quantum tricks are possible, but must be tailored to the application.</a:t>
            </a:r>
          </a:p>
          <a:p>
            <a:endParaRPr lang="en-US" dirty="0"/>
          </a:p>
        </p:txBody>
      </p:sp>
    </p:spTree>
    <p:extLst>
      <p:ext uri="{BB962C8B-B14F-4D97-AF65-F5344CB8AC3E}">
        <p14:creationId xmlns:p14="http://schemas.microsoft.com/office/powerpoint/2010/main" val="817153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857720BE-80EE-D443-9AB3-81945F3BB016}"/>
              </a:ext>
            </a:extLst>
          </p:cNvPr>
          <p:cNvSpPr>
            <a:spLocks noGrp="1"/>
          </p:cNvSpPr>
          <p:nvPr>
            <p:ph type="title"/>
          </p:nvPr>
        </p:nvSpPr>
        <p:spPr>
          <a:xfrm>
            <a:off x="1162594" y="167808"/>
            <a:ext cx="10332720" cy="652769"/>
          </a:xfrm>
        </p:spPr>
        <p:txBody>
          <a:bodyPr>
            <a:normAutofit fontScale="90000"/>
          </a:bodyPr>
          <a:lstStyle/>
          <a:p>
            <a:r>
              <a:rPr lang="en-US" sz="2400" dirty="0">
                <a:latin typeface="Arial"/>
                <a:cs typeface="Arial"/>
              </a:rPr>
              <a:t>To reduce readout noise below SQL, use photon counting to measure displacement using the Fock basis, i.e. number eigenstates</a:t>
            </a:r>
          </a:p>
        </p:txBody>
      </p:sp>
      <p:sp>
        <p:nvSpPr>
          <p:cNvPr id="4" name="Footer Placeholder 3">
            <a:extLst>
              <a:ext uri="{FF2B5EF4-FFF2-40B4-BE49-F238E27FC236}">
                <a16:creationId xmlns:a16="http://schemas.microsoft.com/office/drawing/2014/main" id="{416FA36C-928E-5248-A955-B121AD6B18F2}"/>
              </a:ext>
            </a:extLst>
          </p:cNvPr>
          <p:cNvSpPr>
            <a:spLocks noGrp="1"/>
          </p:cNvSpPr>
          <p:nvPr>
            <p:ph type="ftr" sz="quarter" idx="11"/>
          </p:nvPr>
        </p:nvSpPr>
        <p:spPr>
          <a:xfrm>
            <a:off x="7335520" y="6366511"/>
            <a:ext cx="2545080" cy="365125"/>
          </a:xfrm>
        </p:spPr>
        <p:txBody>
          <a:bodyPr/>
          <a:lstStyle/>
          <a:p>
            <a:r>
              <a:rPr lang="es-ES_tradnl">
                <a:solidFill>
                  <a:prstClr val="black">
                    <a:tint val="75000"/>
                  </a:prstClr>
                </a:solidFill>
              </a:rPr>
              <a:t>Aaron S. Chou, London, 3/22/2024</a:t>
            </a:r>
            <a:endParaRPr lang="en-US" dirty="0">
              <a:solidFill>
                <a:prstClr val="black">
                  <a:tint val="75000"/>
                </a:prstClr>
              </a:solidFill>
            </a:endParaRPr>
          </a:p>
        </p:txBody>
      </p:sp>
      <p:sp>
        <p:nvSpPr>
          <p:cNvPr id="5" name="Slide Number Placeholder 4">
            <a:extLst>
              <a:ext uri="{FF2B5EF4-FFF2-40B4-BE49-F238E27FC236}">
                <a16:creationId xmlns:a16="http://schemas.microsoft.com/office/drawing/2014/main" id="{9F9334A1-55E8-1940-9A5C-10A337AA2ECB}"/>
              </a:ext>
            </a:extLst>
          </p:cNvPr>
          <p:cNvSpPr>
            <a:spLocks noGrp="1"/>
          </p:cNvSpPr>
          <p:nvPr>
            <p:ph type="sldNum" sz="quarter" idx="12"/>
          </p:nvPr>
        </p:nvSpPr>
        <p:spPr>
          <a:xfrm>
            <a:off x="8077200" y="6356351"/>
            <a:ext cx="2133600" cy="365125"/>
          </a:xfrm>
          <a:prstGeom prst="rect">
            <a:avLst/>
          </a:prstGeom>
        </p:spPr>
        <p:txBody>
          <a:bodyPr vert="horz" wrap="square" lIns="91440" tIns="45720" rIns="91440" bIns="45720" numCol="1" rtlCol="0" anchor="ctr" anchorCtr="0" compatLnSpc="1">
            <a:prstTxWarp prst="textNoShape">
              <a:avLst/>
            </a:prstTxWarp>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12834B8-C68E-184F-8F3D-78FAE2D4DE1A}" type="slidenum">
              <a:rPr lang="en-US" smtClean="0">
                <a:solidFill>
                  <a:prstClr val="black">
                    <a:tint val="75000"/>
                  </a:prstClr>
                </a:solidFill>
              </a:rPr>
              <a:pPr/>
              <a:t>8</a:t>
            </a:fld>
            <a:endParaRPr lang="en-US">
              <a:solidFill>
                <a:prstClr val="black">
                  <a:tint val="75000"/>
                </a:prstClr>
              </a:solidFill>
            </a:endParaRPr>
          </a:p>
        </p:txBody>
      </p:sp>
      <p:pic>
        <p:nvPicPr>
          <p:cNvPr id="6" name="Picture 5">
            <a:extLst>
              <a:ext uri="{FF2B5EF4-FFF2-40B4-BE49-F238E27FC236}">
                <a16:creationId xmlns:a16="http://schemas.microsoft.com/office/drawing/2014/main" id="{76712A63-98C8-F64C-9ACC-249D31EF6B14}"/>
              </a:ext>
            </a:extLst>
          </p:cNvPr>
          <p:cNvPicPr>
            <a:picLocks noChangeAspect="1"/>
          </p:cNvPicPr>
          <p:nvPr/>
        </p:nvPicPr>
        <p:blipFill rotWithShape="1">
          <a:blip r:embed="rId2"/>
          <a:srcRect l="62907"/>
          <a:stretch/>
        </p:blipFill>
        <p:spPr>
          <a:xfrm>
            <a:off x="1545267" y="1382302"/>
            <a:ext cx="5497033" cy="5152178"/>
          </a:xfrm>
          <a:prstGeom prst="rect">
            <a:avLst/>
          </a:prstGeom>
        </p:spPr>
      </p:pic>
      <p:pic>
        <p:nvPicPr>
          <p:cNvPr id="7" name="Picture 6">
            <a:extLst>
              <a:ext uri="{FF2B5EF4-FFF2-40B4-BE49-F238E27FC236}">
                <a16:creationId xmlns:a16="http://schemas.microsoft.com/office/drawing/2014/main" id="{88DCC3BD-3A91-0548-849F-7384F24F4AB5}"/>
              </a:ext>
            </a:extLst>
          </p:cNvPr>
          <p:cNvPicPr>
            <a:picLocks noChangeAspect="1"/>
          </p:cNvPicPr>
          <p:nvPr/>
        </p:nvPicPr>
        <p:blipFill>
          <a:blip r:embed="rId3"/>
          <a:stretch>
            <a:fillRect/>
          </a:stretch>
        </p:blipFill>
        <p:spPr>
          <a:xfrm>
            <a:off x="1524000" y="4425359"/>
            <a:ext cx="2149450" cy="1741525"/>
          </a:xfrm>
          <a:prstGeom prst="rect">
            <a:avLst/>
          </a:prstGeom>
        </p:spPr>
      </p:pic>
      <p:sp>
        <p:nvSpPr>
          <p:cNvPr id="8" name="Oval 7">
            <a:extLst>
              <a:ext uri="{FF2B5EF4-FFF2-40B4-BE49-F238E27FC236}">
                <a16:creationId xmlns:a16="http://schemas.microsoft.com/office/drawing/2014/main" id="{A3F9170B-09D8-C749-B763-DFE2A25BA60E}"/>
              </a:ext>
            </a:extLst>
          </p:cNvPr>
          <p:cNvSpPr/>
          <p:nvPr/>
        </p:nvSpPr>
        <p:spPr>
          <a:xfrm>
            <a:off x="3806569" y="3487485"/>
            <a:ext cx="917830" cy="911770"/>
          </a:xfrm>
          <a:prstGeom prst="ellipse">
            <a:avLst/>
          </a:prstGeom>
          <a:noFill/>
          <a:ln w="571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latin typeface="Calibri"/>
            </a:endParaRPr>
          </a:p>
        </p:txBody>
      </p:sp>
      <p:sp>
        <p:nvSpPr>
          <p:cNvPr id="9" name="Oval 8">
            <a:extLst>
              <a:ext uri="{FF2B5EF4-FFF2-40B4-BE49-F238E27FC236}">
                <a16:creationId xmlns:a16="http://schemas.microsoft.com/office/drawing/2014/main" id="{068911EB-06D6-FD4C-B43C-CAC3515C0ABA}"/>
              </a:ext>
            </a:extLst>
          </p:cNvPr>
          <p:cNvSpPr>
            <a:spLocks noChangeAspect="1"/>
          </p:cNvSpPr>
          <p:nvPr/>
        </p:nvSpPr>
        <p:spPr>
          <a:xfrm>
            <a:off x="3618726" y="3310276"/>
            <a:ext cx="1288668" cy="1280160"/>
          </a:xfrm>
          <a:prstGeom prst="ellipse">
            <a:avLst/>
          </a:prstGeom>
          <a:noFill/>
          <a:ln w="571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latin typeface="Calibri"/>
            </a:endParaRPr>
          </a:p>
        </p:txBody>
      </p:sp>
      <p:sp>
        <p:nvSpPr>
          <p:cNvPr id="11" name="Oval 10">
            <a:extLst>
              <a:ext uri="{FF2B5EF4-FFF2-40B4-BE49-F238E27FC236}">
                <a16:creationId xmlns:a16="http://schemas.microsoft.com/office/drawing/2014/main" id="{492859AD-2D4F-F243-9D6A-72C720C8863D}"/>
              </a:ext>
            </a:extLst>
          </p:cNvPr>
          <p:cNvSpPr>
            <a:spLocks noChangeAspect="1"/>
          </p:cNvSpPr>
          <p:nvPr/>
        </p:nvSpPr>
        <p:spPr>
          <a:xfrm>
            <a:off x="3480504" y="3172051"/>
            <a:ext cx="1564812" cy="1554480"/>
          </a:xfrm>
          <a:prstGeom prst="ellipse">
            <a:avLst/>
          </a:prstGeom>
          <a:noFill/>
          <a:ln w="571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a:defRPr/>
            </a:pPr>
            <a:endParaRPr lang="en-US">
              <a:solidFill>
                <a:prstClr val="white"/>
              </a:solidFill>
              <a:latin typeface="Calibri"/>
            </a:endParaRPr>
          </a:p>
        </p:txBody>
      </p:sp>
      <p:pic>
        <p:nvPicPr>
          <p:cNvPr id="12" name="Picture 11">
            <a:extLst>
              <a:ext uri="{FF2B5EF4-FFF2-40B4-BE49-F238E27FC236}">
                <a16:creationId xmlns:a16="http://schemas.microsoft.com/office/drawing/2014/main" id="{E6225F9D-F79F-DD4C-A518-7FF4E328A7CF}"/>
              </a:ext>
            </a:extLst>
          </p:cNvPr>
          <p:cNvPicPr>
            <a:picLocks noChangeAspect="1"/>
          </p:cNvPicPr>
          <p:nvPr/>
        </p:nvPicPr>
        <p:blipFill>
          <a:blip r:embed="rId3"/>
          <a:stretch>
            <a:fillRect/>
          </a:stretch>
        </p:blipFill>
        <p:spPr>
          <a:xfrm>
            <a:off x="1720852" y="1441158"/>
            <a:ext cx="2149450" cy="1741525"/>
          </a:xfrm>
          <a:prstGeom prst="rect">
            <a:avLst/>
          </a:prstGeom>
        </p:spPr>
      </p:pic>
      <p:sp>
        <p:nvSpPr>
          <p:cNvPr id="18" name="TextBox 17">
            <a:extLst>
              <a:ext uri="{FF2B5EF4-FFF2-40B4-BE49-F238E27FC236}">
                <a16:creationId xmlns:a16="http://schemas.microsoft.com/office/drawing/2014/main" id="{33E6DDAB-6C63-2F4D-8512-CBBF5A164F49}"/>
              </a:ext>
            </a:extLst>
          </p:cNvPr>
          <p:cNvSpPr txBox="1"/>
          <p:nvPr/>
        </p:nvSpPr>
        <p:spPr>
          <a:xfrm>
            <a:off x="5951193" y="1751416"/>
            <a:ext cx="5544121" cy="1569660"/>
          </a:xfrm>
          <a:prstGeom prst="rect">
            <a:avLst/>
          </a:prstGeom>
          <a:noFill/>
        </p:spPr>
        <p:txBody>
          <a:bodyPr wrap="square" rtlCol="0">
            <a:spAutoFit/>
          </a:bodyPr>
          <a:lstStyle/>
          <a:p>
            <a:pPr defTabSz="457200">
              <a:defRPr/>
            </a:pPr>
            <a:r>
              <a:rPr lang="en-US" sz="1600" dirty="0">
                <a:solidFill>
                  <a:prstClr val="black"/>
                </a:solidFill>
                <a:latin typeface="Arial" panose="020B0604020202020204" pitchFamily="34" charset="0"/>
                <a:cs typeface="Arial" panose="020B0604020202020204" pitchFamily="34" charset="0"/>
              </a:rPr>
              <a:t>Instead, measure only displacement amplitude </a:t>
            </a:r>
          </a:p>
          <a:p>
            <a:pPr marL="285750" indent="-285750" defTabSz="457200">
              <a:buFont typeface="Wingdings" pitchFamily="2" charset="2"/>
              <a:buChar char="à"/>
              <a:defRPr/>
            </a:pPr>
            <a:r>
              <a:rPr lang="en-US" sz="1600" dirty="0">
                <a:solidFill>
                  <a:prstClr val="black"/>
                </a:solidFill>
                <a:latin typeface="Arial" panose="020B0604020202020204" pitchFamily="34" charset="0"/>
                <a:cs typeface="Arial" panose="020B0604020202020204" pitchFamily="34" charset="0"/>
                <a:sym typeface="Wingdings" pitchFamily="2" charset="2"/>
              </a:rPr>
              <a:t>no zero-point noise since we are not simultaneously measuring non-commuting observables</a:t>
            </a:r>
          </a:p>
          <a:p>
            <a:pPr marL="285750" indent="-285750" defTabSz="457200">
              <a:buFont typeface="Wingdings" pitchFamily="2" charset="2"/>
              <a:buChar char="à"/>
              <a:defRPr/>
            </a:pPr>
            <a:r>
              <a:rPr lang="en-US" sz="1600" b="1" i="1" dirty="0">
                <a:solidFill>
                  <a:prstClr val="black"/>
                </a:solidFill>
                <a:latin typeface="Arial" panose="020B0604020202020204" pitchFamily="34" charset="0"/>
                <a:cs typeface="Arial" panose="020B0604020202020204" pitchFamily="34" charset="0"/>
                <a:sym typeface="Wingdings" pitchFamily="2" charset="2"/>
              </a:rPr>
              <a:t>Measurement noise, e.g. from dark counts can be arbitrarily low</a:t>
            </a:r>
            <a:endParaRPr lang="en-US" sz="1600" b="1" i="1" dirty="0">
              <a:solidFill>
                <a:prstClr val="black"/>
              </a:solidFill>
              <a:latin typeface="Arial" panose="020B0604020202020204" pitchFamily="34" charset="0"/>
              <a:cs typeface="Arial" panose="020B0604020202020204" pitchFamily="34" charset="0"/>
            </a:endParaRPr>
          </a:p>
          <a:p>
            <a:pPr defTabSz="457200">
              <a:defRPr/>
            </a:pPr>
            <a:endParaRPr lang="en-US" sz="1600" i="1" dirty="0">
              <a:solidFill>
                <a:prstClr val="black"/>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29614BDB-EB34-6B42-A1B5-E70F5A381826}"/>
              </a:ext>
            </a:extLst>
          </p:cNvPr>
          <p:cNvSpPr txBox="1"/>
          <p:nvPr/>
        </p:nvSpPr>
        <p:spPr>
          <a:xfrm>
            <a:off x="5330358" y="4916441"/>
            <a:ext cx="3847709" cy="1077218"/>
          </a:xfrm>
          <a:prstGeom prst="rect">
            <a:avLst/>
          </a:prstGeom>
          <a:solidFill>
            <a:srgbClr val="CCFFCC">
              <a:alpha val="74000"/>
            </a:srgbClr>
          </a:solidFill>
        </p:spPr>
        <p:txBody>
          <a:bodyPr wrap="square" rtlCol="0">
            <a:spAutoFit/>
          </a:bodyPr>
          <a:lstStyle/>
          <a:p>
            <a:pPr defTabSz="457200">
              <a:defRPr/>
            </a:pPr>
            <a:r>
              <a:rPr lang="en-US" sz="1600" dirty="0">
                <a:solidFill>
                  <a:prstClr val="black"/>
                </a:solidFill>
                <a:latin typeface="Arial" panose="020B0604020202020204" pitchFamily="34" charset="0"/>
                <a:cs typeface="Arial" panose="020B0604020202020204" pitchFamily="34" charset="0"/>
              </a:rPr>
              <a:t>Displaced vacuum state exponentially leaks into non-zero Fock number.  </a:t>
            </a:r>
          </a:p>
          <a:p>
            <a:pPr defTabSz="457200">
              <a:defRPr/>
            </a:pPr>
            <a:r>
              <a:rPr lang="en-US" sz="1600" b="1" dirty="0">
                <a:solidFill>
                  <a:prstClr val="black"/>
                </a:solidFill>
                <a:latin typeface="Arial" panose="020B0604020202020204" pitchFamily="34" charset="0"/>
                <a:cs typeface="Arial" panose="020B0604020202020204" pitchFamily="34" charset="0"/>
              </a:rPr>
              <a:t>Detect displacement by counting the occasional single photon.</a:t>
            </a:r>
          </a:p>
        </p:txBody>
      </p:sp>
      <p:cxnSp>
        <p:nvCxnSpPr>
          <p:cNvPr id="28" name="Straight Arrow Connector 27">
            <a:extLst>
              <a:ext uri="{FF2B5EF4-FFF2-40B4-BE49-F238E27FC236}">
                <a16:creationId xmlns:a16="http://schemas.microsoft.com/office/drawing/2014/main" id="{E54822F6-03B4-5F4C-9824-3C221D6F83D8}"/>
              </a:ext>
            </a:extLst>
          </p:cNvPr>
          <p:cNvCxnSpPr>
            <a:cxnSpLocks/>
          </p:cNvCxnSpPr>
          <p:nvPr/>
        </p:nvCxnSpPr>
        <p:spPr>
          <a:xfrm flipH="1" flipV="1">
            <a:off x="4756297" y="4051006"/>
            <a:ext cx="893135" cy="82934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F07CFF08-CDB0-1C46-9887-85EF2AE03E2A}"/>
              </a:ext>
            </a:extLst>
          </p:cNvPr>
          <p:cNvSpPr txBox="1"/>
          <p:nvPr/>
        </p:nvSpPr>
        <p:spPr>
          <a:xfrm>
            <a:off x="3919960" y="4097438"/>
            <a:ext cx="269626" cy="276999"/>
          </a:xfrm>
          <a:prstGeom prst="rect">
            <a:avLst/>
          </a:prstGeom>
          <a:noFill/>
        </p:spPr>
        <p:txBody>
          <a:bodyPr wrap="none" rtlCol="0">
            <a:spAutoFit/>
          </a:bodyPr>
          <a:lstStyle/>
          <a:p>
            <a:r>
              <a:rPr lang="en-US" sz="1200">
                <a:latin typeface="Arial" panose="020B0604020202020204" pitchFamily="34" charset="0"/>
                <a:cs typeface="Arial" panose="020B0604020202020204" pitchFamily="34" charset="0"/>
              </a:rPr>
              <a:t>1</a:t>
            </a:r>
          </a:p>
        </p:txBody>
      </p:sp>
      <p:sp>
        <p:nvSpPr>
          <p:cNvPr id="21" name="TextBox 20">
            <a:extLst>
              <a:ext uri="{FF2B5EF4-FFF2-40B4-BE49-F238E27FC236}">
                <a16:creationId xmlns:a16="http://schemas.microsoft.com/office/drawing/2014/main" id="{BF112870-BDE2-124C-91B5-676D6CD2CE16}"/>
              </a:ext>
            </a:extLst>
          </p:cNvPr>
          <p:cNvSpPr txBox="1"/>
          <p:nvPr/>
        </p:nvSpPr>
        <p:spPr>
          <a:xfrm>
            <a:off x="3840866" y="4319287"/>
            <a:ext cx="269626" cy="276999"/>
          </a:xfrm>
          <a:prstGeom prst="rect">
            <a:avLst/>
          </a:prstGeom>
          <a:noFill/>
        </p:spPr>
        <p:txBody>
          <a:bodyPr wrap="none" rtlCol="0">
            <a:spAutoFit/>
          </a:bodyPr>
          <a:lstStyle/>
          <a:p>
            <a:r>
              <a:rPr lang="en-US" sz="1200">
                <a:latin typeface="Arial" panose="020B0604020202020204" pitchFamily="34" charset="0"/>
                <a:cs typeface="Arial" panose="020B0604020202020204" pitchFamily="34" charset="0"/>
              </a:rPr>
              <a:t>2</a:t>
            </a:r>
          </a:p>
        </p:txBody>
      </p:sp>
      <p:sp>
        <p:nvSpPr>
          <p:cNvPr id="22" name="TextBox 21">
            <a:extLst>
              <a:ext uri="{FF2B5EF4-FFF2-40B4-BE49-F238E27FC236}">
                <a16:creationId xmlns:a16="http://schemas.microsoft.com/office/drawing/2014/main" id="{EC203164-6326-5244-B315-4156E0FEB550}"/>
              </a:ext>
            </a:extLst>
          </p:cNvPr>
          <p:cNvSpPr txBox="1"/>
          <p:nvPr/>
        </p:nvSpPr>
        <p:spPr>
          <a:xfrm>
            <a:off x="3750198" y="4541135"/>
            <a:ext cx="269626" cy="276999"/>
          </a:xfrm>
          <a:prstGeom prst="rect">
            <a:avLst/>
          </a:prstGeom>
          <a:noFill/>
        </p:spPr>
        <p:txBody>
          <a:bodyPr wrap="none" rtlCol="0">
            <a:spAutoFit/>
          </a:bodyPr>
          <a:lstStyle/>
          <a:p>
            <a:r>
              <a:rPr lang="en-US" sz="1200">
                <a:latin typeface="Arial" panose="020B0604020202020204" pitchFamily="34" charset="0"/>
                <a:cs typeface="Arial" panose="020B0604020202020204" pitchFamily="34" charset="0"/>
              </a:rPr>
              <a:t>3</a:t>
            </a:r>
          </a:p>
        </p:txBody>
      </p:sp>
      <p:sp>
        <p:nvSpPr>
          <p:cNvPr id="3" name="TextBox 2">
            <a:extLst>
              <a:ext uri="{FF2B5EF4-FFF2-40B4-BE49-F238E27FC236}">
                <a16:creationId xmlns:a16="http://schemas.microsoft.com/office/drawing/2014/main" id="{697F8FDF-6AF1-2245-A6CF-EAB84E5E79B6}"/>
              </a:ext>
            </a:extLst>
          </p:cNvPr>
          <p:cNvSpPr txBox="1"/>
          <p:nvPr/>
        </p:nvSpPr>
        <p:spPr>
          <a:xfrm>
            <a:off x="1013791" y="927788"/>
            <a:ext cx="10038522" cy="646331"/>
          </a:xfrm>
          <a:prstGeom prst="rect">
            <a:avLst/>
          </a:prstGeom>
          <a:noFill/>
        </p:spPr>
        <p:txBody>
          <a:bodyPr wrap="square" rtlCol="0">
            <a:spAutoFit/>
          </a:bodyPr>
          <a:lstStyle/>
          <a:p>
            <a:r>
              <a:rPr lang="en-US" dirty="0"/>
              <a:t>Previously we measured </a:t>
            </a:r>
            <a:r>
              <a:rPr lang="en-US" i="1" dirty="0"/>
              <a:t>both amplitude and phase</a:t>
            </a:r>
            <a:r>
              <a:rPr lang="en-US" dirty="0"/>
              <a:t>, but this is dumb since the dark matter phase is randomized every coherence time.  Useless information obtained at high cost!</a:t>
            </a:r>
            <a:endParaRPr lang="en-US" b="1" dirty="0"/>
          </a:p>
        </p:txBody>
      </p:sp>
      <p:sp>
        <p:nvSpPr>
          <p:cNvPr id="10" name="TextBox 9">
            <a:extLst>
              <a:ext uri="{FF2B5EF4-FFF2-40B4-BE49-F238E27FC236}">
                <a16:creationId xmlns:a16="http://schemas.microsoft.com/office/drawing/2014/main" id="{BAC81DAF-B538-6A2C-B3A9-178DDA00F3B5}"/>
              </a:ext>
            </a:extLst>
          </p:cNvPr>
          <p:cNvSpPr txBox="1"/>
          <p:nvPr/>
        </p:nvSpPr>
        <p:spPr>
          <a:xfrm>
            <a:off x="1870376" y="2509515"/>
            <a:ext cx="2149449" cy="646331"/>
          </a:xfrm>
          <a:prstGeom prst="rect">
            <a:avLst/>
          </a:prstGeom>
          <a:noFill/>
        </p:spPr>
        <p:txBody>
          <a:bodyPr wrap="square" rtlCol="0">
            <a:spAutoFit/>
          </a:bodyPr>
          <a:lstStyle/>
          <a:p>
            <a:r>
              <a:rPr lang="en-US" dirty="0">
                <a:solidFill>
                  <a:srgbClr val="4546D5"/>
                </a:solidFill>
                <a:latin typeface="Arial"/>
                <a:cs typeface="Arial"/>
              </a:rPr>
              <a:t>Blue rings give the probe resolution</a:t>
            </a:r>
          </a:p>
        </p:txBody>
      </p:sp>
    </p:spTree>
    <p:extLst>
      <p:ext uri="{BB962C8B-B14F-4D97-AF65-F5344CB8AC3E}">
        <p14:creationId xmlns:p14="http://schemas.microsoft.com/office/powerpoint/2010/main" val="745009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06334"/>
            <a:ext cx="4123811" cy="1082409"/>
          </a:xfrm>
        </p:spPr>
        <p:txBody>
          <a:bodyPr/>
          <a:lstStyle/>
          <a:p>
            <a:r>
              <a:rPr lang="en-US" sz="2000" dirty="0">
                <a:latin typeface="+mj-lt"/>
              </a:rPr>
              <a:t>SC qubits as single photon detectors.  No quantum noise!</a:t>
            </a:r>
            <a:endParaRPr lang="en-US" sz="1600" dirty="0"/>
          </a:p>
        </p:txBody>
      </p:sp>
      <p:sp>
        <p:nvSpPr>
          <p:cNvPr id="11" name="Footer Placeholder 10">
            <a:extLst>
              <a:ext uri="{FF2B5EF4-FFF2-40B4-BE49-F238E27FC236}">
                <a16:creationId xmlns:a16="http://schemas.microsoft.com/office/drawing/2014/main" id="{F4435D94-000B-3AE1-3E85-D12C3FA932D4}"/>
              </a:ext>
            </a:extLst>
          </p:cNvPr>
          <p:cNvSpPr>
            <a:spLocks noGrp="1"/>
          </p:cNvSpPr>
          <p:nvPr>
            <p:ph type="ftr" sz="quarter" idx="11"/>
          </p:nvPr>
        </p:nvSpPr>
        <p:spPr/>
        <p:txBody>
          <a:bodyPr/>
          <a:lstStyle/>
          <a:p>
            <a:pPr defTabSz="609570">
              <a:defRPr/>
            </a:pPr>
            <a:r>
              <a:rPr lang="en-US"/>
              <a:t>Aaron S. Chou, London, 3/22/2024</a:t>
            </a:r>
            <a:endParaRPr lang="en-US" dirty="0"/>
          </a:p>
        </p:txBody>
      </p:sp>
      <p:sp>
        <p:nvSpPr>
          <p:cNvPr id="13" name="Slide Number Placeholder 12">
            <a:extLst>
              <a:ext uri="{FF2B5EF4-FFF2-40B4-BE49-F238E27FC236}">
                <a16:creationId xmlns:a16="http://schemas.microsoft.com/office/drawing/2014/main" id="{9C1B0A51-2FE7-DDB9-0E81-55CDAAC47A76}"/>
              </a:ext>
            </a:extLst>
          </p:cNvPr>
          <p:cNvSpPr>
            <a:spLocks noGrp="1"/>
          </p:cNvSpPr>
          <p:nvPr>
            <p:ph type="sldNum" sz="quarter" idx="12"/>
          </p:nvPr>
        </p:nvSpPr>
        <p:spPr/>
        <p:txBody>
          <a:bodyPr/>
          <a:lstStyle/>
          <a:p>
            <a:pPr defTabSz="609570">
              <a:defRPr/>
            </a:pPr>
            <a:fld id="{7450E5D5-DC16-BA48-878C-CBE712E45237}" type="slidenum">
              <a:rPr lang="en-US"/>
              <a:pPr defTabSz="609570">
                <a:defRPr/>
              </a:pPr>
              <a:t>9</a:t>
            </a:fld>
            <a:endParaRPr lang="en-US"/>
          </a:p>
        </p:txBody>
      </p:sp>
      <p:sp>
        <p:nvSpPr>
          <p:cNvPr id="7" name="TextBox 6">
            <a:extLst>
              <a:ext uri="{FF2B5EF4-FFF2-40B4-BE49-F238E27FC236}">
                <a16:creationId xmlns:a16="http://schemas.microsoft.com/office/drawing/2014/main" id="{8ADEBCB6-B8FA-3B6C-A686-8238B19FFC5E}"/>
              </a:ext>
            </a:extLst>
          </p:cNvPr>
          <p:cNvSpPr txBox="1"/>
          <p:nvPr/>
        </p:nvSpPr>
        <p:spPr>
          <a:xfrm>
            <a:off x="285184" y="1226656"/>
            <a:ext cx="3324617" cy="1323439"/>
          </a:xfrm>
          <a:prstGeom prst="rect">
            <a:avLst/>
          </a:prstGeom>
          <a:noFill/>
        </p:spPr>
        <p:txBody>
          <a:bodyPr wrap="square" rtlCol="0">
            <a:spAutoFit/>
          </a:bodyPr>
          <a:lstStyle/>
          <a:p>
            <a:pPr defTabSz="609570">
              <a:defRPr/>
            </a:pPr>
            <a:r>
              <a:rPr lang="en-US" sz="1600" dirty="0">
                <a:solidFill>
                  <a:srgbClr val="003087"/>
                </a:solidFill>
                <a:latin typeface="Arial"/>
              </a:rPr>
              <a:t>Nested sapphire cavity compatible with high B field needed for axion search:  Q&gt;10</a:t>
            </a:r>
            <a:r>
              <a:rPr lang="en-US" sz="1600" baseline="30000" dirty="0">
                <a:solidFill>
                  <a:srgbClr val="003087"/>
                </a:solidFill>
                <a:latin typeface="Arial"/>
              </a:rPr>
              <a:t>6</a:t>
            </a:r>
            <a:r>
              <a:rPr lang="en-US" sz="1600" dirty="0">
                <a:solidFill>
                  <a:srgbClr val="003087"/>
                </a:solidFill>
                <a:latin typeface="Arial"/>
              </a:rPr>
              <a:t>, </a:t>
            </a:r>
          </a:p>
          <a:p>
            <a:pPr defTabSz="609570">
              <a:defRPr/>
            </a:pPr>
            <a:r>
              <a:rPr lang="en-US" sz="1600" dirty="0">
                <a:solidFill>
                  <a:srgbClr val="003087"/>
                </a:solidFill>
                <a:latin typeface="Arial"/>
              </a:rPr>
              <a:t>¼-wave layers reflect photon waves back to center</a:t>
            </a:r>
          </a:p>
        </p:txBody>
      </p:sp>
      <p:pic>
        <p:nvPicPr>
          <p:cNvPr id="2" name="Picture 1">
            <a:extLst>
              <a:ext uri="{FF2B5EF4-FFF2-40B4-BE49-F238E27FC236}">
                <a16:creationId xmlns:a16="http://schemas.microsoft.com/office/drawing/2014/main" id="{212A5AA1-5EF2-4198-DDFE-7BD956CC2A88}"/>
              </a:ext>
            </a:extLst>
          </p:cNvPr>
          <p:cNvPicPr>
            <a:picLocks noChangeAspect="1"/>
          </p:cNvPicPr>
          <p:nvPr/>
        </p:nvPicPr>
        <p:blipFill rotWithShape="1">
          <a:blip r:embed="rId3"/>
          <a:srcRect l="52" t="48504" r="60778"/>
          <a:stretch/>
        </p:blipFill>
        <p:spPr>
          <a:xfrm>
            <a:off x="408979" y="2550097"/>
            <a:ext cx="3113904" cy="3266681"/>
          </a:xfrm>
          <a:prstGeom prst="rect">
            <a:avLst/>
          </a:prstGeom>
        </p:spPr>
      </p:pic>
      <p:pic>
        <p:nvPicPr>
          <p:cNvPr id="4" name="Picture 3">
            <a:extLst>
              <a:ext uri="{FF2B5EF4-FFF2-40B4-BE49-F238E27FC236}">
                <a16:creationId xmlns:a16="http://schemas.microsoft.com/office/drawing/2014/main" id="{AD3321D2-2195-15BE-FDE3-97E8EE45B6D2}"/>
              </a:ext>
            </a:extLst>
          </p:cNvPr>
          <p:cNvPicPr>
            <a:picLocks noChangeAspect="1"/>
          </p:cNvPicPr>
          <p:nvPr/>
        </p:nvPicPr>
        <p:blipFill rotWithShape="1">
          <a:blip r:embed="rId3"/>
          <a:srcRect l="65749"/>
          <a:stretch/>
        </p:blipFill>
        <p:spPr>
          <a:xfrm>
            <a:off x="3821284" y="1"/>
            <a:ext cx="2643851" cy="6159415"/>
          </a:xfrm>
          <a:prstGeom prst="rect">
            <a:avLst/>
          </a:prstGeom>
        </p:spPr>
      </p:pic>
      <p:sp>
        <p:nvSpPr>
          <p:cNvPr id="8" name="TextBox 7">
            <a:extLst>
              <a:ext uri="{FF2B5EF4-FFF2-40B4-BE49-F238E27FC236}">
                <a16:creationId xmlns:a16="http://schemas.microsoft.com/office/drawing/2014/main" id="{7F6A2352-6191-7A90-57A1-CBE11F7934E0}"/>
              </a:ext>
            </a:extLst>
          </p:cNvPr>
          <p:cNvSpPr txBox="1"/>
          <p:nvPr/>
        </p:nvSpPr>
        <p:spPr>
          <a:xfrm>
            <a:off x="3680359" y="5297640"/>
            <a:ext cx="3177643" cy="830997"/>
          </a:xfrm>
          <a:prstGeom prst="rect">
            <a:avLst/>
          </a:prstGeom>
          <a:solidFill>
            <a:schemeClr val="bg1"/>
          </a:solidFill>
        </p:spPr>
        <p:txBody>
          <a:bodyPr wrap="square" rtlCol="0">
            <a:spAutoFit/>
          </a:bodyPr>
          <a:lstStyle/>
          <a:p>
            <a:pPr defTabSz="609570">
              <a:defRPr/>
            </a:pPr>
            <a:r>
              <a:rPr lang="en-US" sz="1600" dirty="0">
                <a:solidFill>
                  <a:srgbClr val="003087"/>
                </a:solidFill>
                <a:latin typeface="Arial"/>
              </a:rPr>
              <a:t>Installed in 10 </a:t>
            </a:r>
            <a:r>
              <a:rPr lang="en-US" sz="1600" dirty="0" err="1">
                <a:solidFill>
                  <a:srgbClr val="003087"/>
                </a:solidFill>
                <a:latin typeface="Arial"/>
              </a:rPr>
              <a:t>mK</a:t>
            </a:r>
            <a:r>
              <a:rPr lang="en-US" sz="1600" dirty="0">
                <a:solidFill>
                  <a:srgbClr val="003087"/>
                </a:solidFill>
                <a:latin typeface="Arial"/>
              </a:rPr>
              <a:t> dilution refrigerator and 14T solenoid magnet at Fermilab</a:t>
            </a:r>
          </a:p>
        </p:txBody>
      </p:sp>
      <p:sp>
        <p:nvSpPr>
          <p:cNvPr id="14" name="TextBox 13">
            <a:extLst>
              <a:ext uri="{FF2B5EF4-FFF2-40B4-BE49-F238E27FC236}">
                <a16:creationId xmlns:a16="http://schemas.microsoft.com/office/drawing/2014/main" id="{867D304D-B4CD-C853-AC43-5AC1B772E5DF}"/>
              </a:ext>
            </a:extLst>
          </p:cNvPr>
          <p:cNvSpPr txBox="1"/>
          <p:nvPr/>
        </p:nvSpPr>
        <p:spPr>
          <a:xfrm>
            <a:off x="7015478" y="4717336"/>
            <a:ext cx="5026293" cy="1323439"/>
          </a:xfrm>
          <a:prstGeom prst="rect">
            <a:avLst/>
          </a:prstGeom>
          <a:noFill/>
        </p:spPr>
        <p:txBody>
          <a:bodyPr wrap="square" rtlCol="0">
            <a:spAutoFit/>
          </a:bodyPr>
          <a:lstStyle/>
          <a:p>
            <a:pPr defTabSz="914377">
              <a:defRPr/>
            </a:pPr>
            <a:r>
              <a:rPr lang="en-US" sz="1600" dirty="0" err="1">
                <a:solidFill>
                  <a:srgbClr val="003087"/>
                </a:solidFill>
                <a:latin typeface="Arial"/>
              </a:rPr>
              <a:t>Transmon</a:t>
            </a:r>
            <a:r>
              <a:rPr lang="en-US" sz="1600" dirty="0">
                <a:solidFill>
                  <a:srgbClr val="003087"/>
                </a:solidFill>
                <a:latin typeface="Arial"/>
              </a:rPr>
              <a:t> qubit performs quantum non-demolition single photon counting with noise </a:t>
            </a:r>
            <a:r>
              <a:rPr lang="en-US" sz="1600" b="1" dirty="0">
                <a:solidFill>
                  <a:srgbClr val="003087"/>
                </a:solidFill>
                <a:latin typeface="Arial"/>
              </a:rPr>
              <a:t>36x lower than zero-point noise, 1300x speed-up.</a:t>
            </a:r>
          </a:p>
          <a:p>
            <a:pPr defTabSz="914377">
              <a:defRPr/>
            </a:pPr>
            <a:r>
              <a:rPr lang="en-US" sz="1600" dirty="0">
                <a:solidFill>
                  <a:srgbClr val="003087"/>
                </a:solidFill>
                <a:latin typeface="Arial"/>
              </a:rPr>
              <a:t>Achieved 1 Hz DCR.</a:t>
            </a:r>
          </a:p>
          <a:p>
            <a:pPr defTabSz="914377">
              <a:defRPr/>
            </a:pPr>
            <a:endParaRPr lang="en-US" sz="1600" dirty="0">
              <a:solidFill>
                <a:srgbClr val="003087"/>
              </a:solidFill>
              <a:latin typeface="Arial"/>
            </a:endParaRPr>
          </a:p>
        </p:txBody>
      </p:sp>
      <p:pic>
        <p:nvPicPr>
          <p:cNvPr id="15" name="Picture 14">
            <a:extLst>
              <a:ext uri="{FF2B5EF4-FFF2-40B4-BE49-F238E27FC236}">
                <a16:creationId xmlns:a16="http://schemas.microsoft.com/office/drawing/2014/main" id="{B5E2C162-B7FE-BE43-F5CA-F151E019B472}"/>
              </a:ext>
            </a:extLst>
          </p:cNvPr>
          <p:cNvPicPr>
            <a:picLocks noChangeAspect="1"/>
          </p:cNvPicPr>
          <p:nvPr/>
        </p:nvPicPr>
        <p:blipFill>
          <a:blip r:embed="rId4"/>
          <a:stretch>
            <a:fillRect/>
          </a:stretch>
        </p:blipFill>
        <p:spPr>
          <a:xfrm>
            <a:off x="6558189" y="793252"/>
            <a:ext cx="5633812" cy="3817097"/>
          </a:xfrm>
          <a:prstGeom prst="rect">
            <a:avLst/>
          </a:prstGeom>
        </p:spPr>
      </p:pic>
      <p:sp>
        <p:nvSpPr>
          <p:cNvPr id="17" name="TextBox 16">
            <a:extLst>
              <a:ext uri="{FF2B5EF4-FFF2-40B4-BE49-F238E27FC236}">
                <a16:creationId xmlns:a16="http://schemas.microsoft.com/office/drawing/2014/main" id="{F57C38F0-4859-48AD-007F-922B9E76BC40}"/>
              </a:ext>
            </a:extLst>
          </p:cNvPr>
          <p:cNvSpPr txBox="1"/>
          <p:nvPr/>
        </p:nvSpPr>
        <p:spPr>
          <a:xfrm>
            <a:off x="7080424" y="113629"/>
            <a:ext cx="4856205" cy="646331"/>
          </a:xfrm>
          <a:prstGeom prst="rect">
            <a:avLst/>
          </a:prstGeom>
          <a:noFill/>
        </p:spPr>
        <p:txBody>
          <a:bodyPr wrap="square" rtlCol="0">
            <a:spAutoFit/>
          </a:bodyPr>
          <a:lstStyle/>
          <a:p>
            <a:pPr defTabSz="914377">
              <a:defRPr/>
            </a:pPr>
            <a:r>
              <a:rPr lang="en-US" dirty="0">
                <a:solidFill>
                  <a:srgbClr val="003087"/>
                </a:solidFill>
                <a:latin typeface="Arial"/>
              </a:rPr>
              <a:t>Quantum readout electronics in remote, magnetically-shielded region</a:t>
            </a:r>
          </a:p>
        </p:txBody>
      </p:sp>
      <p:sp>
        <p:nvSpPr>
          <p:cNvPr id="19" name="TextBox 18">
            <a:extLst>
              <a:ext uri="{FF2B5EF4-FFF2-40B4-BE49-F238E27FC236}">
                <a16:creationId xmlns:a16="http://schemas.microsoft.com/office/drawing/2014/main" id="{3BC9AA94-DEF9-0E3A-36D1-9F48E9C72ABF}"/>
              </a:ext>
            </a:extLst>
          </p:cNvPr>
          <p:cNvSpPr txBox="1"/>
          <p:nvPr/>
        </p:nvSpPr>
        <p:spPr>
          <a:xfrm>
            <a:off x="408979" y="5652665"/>
            <a:ext cx="3050835" cy="307777"/>
          </a:xfrm>
          <a:prstGeom prst="rect">
            <a:avLst/>
          </a:prstGeom>
          <a:noFill/>
        </p:spPr>
        <p:txBody>
          <a:bodyPr wrap="none" rtlCol="0">
            <a:spAutoFit/>
          </a:bodyPr>
          <a:lstStyle/>
          <a:p>
            <a:pPr defTabSz="914377">
              <a:defRPr/>
            </a:pPr>
            <a:r>
              <a:rPr lang="en-US" sz="1400" dirty="0">
                <a:solidFill>
                  <a:srgbClr val="003087"/>
                </a:solidFill>
                <a:latin typeface="Arial"/>
              </a:rPr>
              <a:t>(based on design from INFN/QUAX)</a:t>
            </a:r>
          </a:p>
        </p:txBody>
      </p:sp>
      <p:cxnSp>
        <p:nvCxnSpPr>
          <p:cNvPr id="22" name="Straight Arrow Connector 21">
            <a:extLst>
              <a:ext uri="{FF2B5EF4-FFF2-40B4-BE49-F238E27FC236}">
                <a16:creationId xmlns:a16="http://schemas.microsoft.com/office/drawing/2014/main" id="{103A8F33-4A60-863A-606A-0DDA0BBBB232}"/>
              </a:ext>
            </a:extLst>
          </p:cNvPr>
          <p:cNvCxnSpPr/>
          <p:nvPr/>
        </p:nvCxnSpPr>
        <p:spPr>
          <a:xfrm flipV="1">
            <a:off x="3583460" y="3459894"/>
            <a:ext cx="1260389" cy="247135"/>
          </a:xfrm>
          <a:prstGeom prst="straightConnector1">
            <a:avLst/>
          </a:prstGeom>
          <a:ln w="6350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97802B54-1973-ECC5-702E-1D482BA8031A}"/>
              </a:ext>
            </a:extLst>
          </p:cNvPr>
          <p:cNvCxnSpPr>
            <a:cxnSpLocks/>
          </p:cNvCxnSpPr>
          <p:nvPr/>
        </p:nvCxnSpPr>
        <p:spPr>
          <a:xfrm flipH="1">
            <a:off x="5515235" y="2285279"/>
            <a:ext cx="1046204" cy="0"/>
          </a:xfrm>
          <a:prstGeom prst="straightConnector1">
            <a:avLst/>
          </a:prstGeom>
          <a:ln w="63500">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2F72201A-7446-D018-82CF-7B6B5024D331}"/>
              </a:ext>
            </a:extLst>
          </p:cNvPr>
          <p:cNvSpPr txBox="1"/>
          <p:nvPr/>
        </p:nvSpPr>
        <p:spPr>
          <a:xfrm>
            <a:off x="4245586" y="3732453"/>
            <a:ext cx="2274663" cy="1384995"/>
          </a:xfrm>
          <a:prstGeom prst="rect">
            <a:avLst/>
          </a:prstGeom>
          <a:solidFill>
            <a:srgbClr val="00B0F0">
              <a:alpha val="74000"/>
            </a:srgbClr>
          </a:solidFill>
        </p:spPr>
        <p:txBody>
          <a:bodyPr wrap="square">
            <a:spAutoFit/>
          </a:bodyPr>
          <a:lstStyle/>
          <a:p>
            <a:r>
              <a:rPr lang="en-US" sz="2400" dirty="0" err="1">
                <a:solidFill>
                  <a:schemeClr val="tx2"/>
                </a:solidFill>
                <a:latin typeface="+mj-lt"/>
              </a:rPr>
              <a:t>SQuAD</a:t>
            </a:r>
            <a:r>
              <a:rPr lang="en-US" sz="2400" dirty="0">
                <a:solidFill>
                  <a:schemeClr val="tx2"/>
                </a:solidFill>
                <a:latin typeface="+mj-lt"/>
              </a:rPr>
              <a:t> (</a:t>
            </a:r>
            <a:r>
              <a:rPr lang="en-US" dirty="0">
                <a:solidFill>
                  <a:schemeClr val="tx2"/>
                </a:solidFill>
                <a:latin typeface="+mj-lt"/>
              </a:rPr>
              <a:t>Superconducting Qubits for Axion </a:t>
            </a:r>
            <a:r>
              <a:rPr lang="en-US" dirty="0" err="1">
                <a:solidFill>
                  <a:schemeClr val="tx2"/>
                </a:solidFill>
                <a:latin typeface="+mj-lt"/>
              </a:rPr>
              <a:t>Darkmatter</a:t>
            </a:r>
            <a:r>
              <a:rPr lang="en-US" dirty="0">
                <a:solidFill>
                  <a:schemeClr val="tx2"/>
                </a:solidFill>
                <a:latin typeface="+mj-lt"/>
              </a:rPr>
              <a:t>)</a:t>
            </a:r>
            <a:endParaRPr lang="en-US" sz="2400" dirty="0">
              <a:solidFill>
                <a:schemeClr val="tx2"/>
              </a:solidFill>
            </a:endParaRPr>
          </a:p>
        </p:txBody>
      </p:sp>
      <p:sp>
        <p:nvSpPr>
          <p:cNvPr id="5" name="TextBox 4">
            <a:extLst>
              <a:ext uri="{FF2B5EF4-FFF2-40B4-BE49-F238E27FC236}">
                <a16:creationId xmlns:a16="http://schemas.microsoft.com/office/drawing/2014/main" id="{F05633D9-DD7A-5EA7-F07D-6BE58B640583}"/>
              </a:ext>
            </a:extLst>
          </p:cNvPr>
          <p:cNvSpPr txBox="1"/>
          <p:nvPr/>
        </p:nvSpPr>
        <p:spPr>
          <a:xfrm>
            <a:off x="255372" y="706313"/>
            <a:ext cx="3028393" cy="379656"/>
          </a:xfrm>
          <a:prstGeom prst="rect">
            <a:avLst/>
          </a:prstGeom>
          <a:noFill/>
        </p:spPr>
        <p:txBody>
          <a:bodyPr wrap="none" rtlCol="0">
            <a:spAutoFit/>
          </a:bodyPr>
          <a:lstStyle/>
          <a:p>
            <a:r>
              <a:rPr lang="en-US" sz="1867" dirty="0"/>
              <a:t>Fermilab/Chicago/Stanford</a:t>
            </a:r>
          </a:p>
        </p:txBody>
      </p:sp>
      <p:sp>
        <p:nvSpPr>
          <p:cNvPr id="9" name="TextBox 8">
            <a:extLst>
              <a:ext uri="{FF2B5EF4-FFF2-40B4-BE49-F238E27FC236}">
                <a16:creationId xmlns:a16="http://schemas.microsoft.com/office/drawing/2014/main" id="{CC8389C4-0E7D-920E-63DB-A2EAC8A0C6AA}"/>
              </a:ext>
            </a:extLst>
          </p:cNvPr>
          <p:cNvSpPr txBox="1"/>
          <p:nvPr/>
        </p:nvSpPr>
        <p:spPr>
          <a:xfrm>
            <a:off x="7872318" y="5816778"/>
            <a:ext cx="3683252" cy="318100"/>
          </a:xfrm>
          <a:prstGeom prst="rect">
            <a:avLst/>
          </a:prstGeom>
          <a:noFill/>
        </p:spPr>
        <p:txBody>
          <a:bodyPr wrap="none" rtlCol="0">
            <a:spAutoFit/>
          </a:bodyPr>
          <a:lstStyle/>
          <a:p>
            <a:r>
              <a:rPr lang="en-US" sz="1467" dirty="0"/>
              <a:t>A.V. Dixit et al., </a:t>
            </a:r>
            <a:r>
              <a:rPr lang="en-US" sz="1467" i="1" dirty="0" err="1"/>
              <a:t>Phys.Rev.Lett</a:t>
            </a:r>
            <a:r>
              <a:rPr lang="en-US" sz="1467" i="1" dirty="0"/>
              <a:t>.</a:t>
            </a:r>
            <a:r>
              <a:rPr lang="en-US" sz="1467" dirty="0"/>
              <a:t> 126 (2021)</a:t>
            </a:r>
          </a:p>
        </p:txBody>
      </p:sp>
    </p:spTree>
    <p:extLst>
      <p:ext uri="{BB962C8B-B14F-4D97-AF65-F5344CB8AC3E}">
        <p14:creationId xmlns:p14="http://schemas.microsoft.com/office/powerpoint/2010/main" val="1951158774"/>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4" id="{CB7ACBD4-1FF4-4C43-816D-7134F0E2B41D}" vid="{8773B698-5E34-8649-83D5-C6AC28019C76}"/>
    </a:ext>
  </a:extLst>
</a:theme>
</file>

<file path=ppt/theme/theme2.xml><?xml version="1.0" encoding="utf-8"?>
<a:theme xmlns:a="http://schemas.openxmlformats.org/drawingml/2006/main" name="1_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4" id="{CB7ACBD4-1FF4-4C43-816D-7134F0E2B41D}" vid="{8773B698-5E34-8649-83D5-C6AC28019C76}"/>
    </a:ext>
  </a:extLst>
</a:theme>
</file>

<file path=ppt/theme/theme3.xml><?xml version="1.0" encoding="utf-8"?>
<a:theme xmlns:a="http://schemas.openxmlformats.org/drawingml/2006/main" name="2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Helvetica"/>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txDef>
      <a:spPr>
        <a:noFill/>
      </a:spPr>
      <a:bodyPr wrap="none" rtlCol="0">
        <a:spAutoFit/>
      </a:bodyPr>
      <a:lstStyle>
        <a:defPPr>
          <a:defRPr sz="1800" dirty="0">
            <a:latin typeface="Arial"/>
            <a:cs typeface="Arial"/>
          </a:defRPr>
        </a:defPPr>
      </a:lstStyle>
    </a:tx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Helvetica"/>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txDef>
      <a:spPr>
        <a:noFill/>
      </a:spPr>
      <a:bodyPr wrap="none" rtlCol="0">
        <a:spAutoFit/>
      </a:bodyPr>
      <a:lstStyle>
        <a:defPPr>
          <a:defRPr sz="1800" dirty="0">
            <a:latin typeface="Arial"/>
            <a:cs typeface="Arial"/>
          </a:defRPr>
        </a:defPPr>
      </a:lstStyle>
    </a:tx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6523</TotalTime>
  <Words>3363</Words>
  <Application>Microsoft Macintosh PowerPoint</Application>
  <PresentationFormat>Widescreen</PresentationFormat>
  <Paragraphs>400</Paragraphs>
  <Slides>34</Slides>
  <Notes>4</Notes>
  <HiddenSlides>0</HiddenSlides>
  <MMClips>0</MMClips>
  <ScaleCrop>false</ScaleCrop>
  <HeadingPairs>
    <vt:vector size="8" baseType="variant">
      <vt:variant>
        <vt:lpstr>Fonts Used</vt:lpstr>
      </vt:variant>
      <vt:variant>
        <vt:i4>10</vt:i4>
      </vt:variant>
      <vt:variant>
        <vt:lpstr>Theme</vt:lpstr>
      </vt:variant>
      <vt:variant>
        <vt:i4>5</vt:i4>
      </vt:variant>
      <vt:variant>
        <vt:lpstr>Embedded OLE Servers</vt:lpstr>
      </vt:variant>
      <vt:variant>
        <vt:i4>1</vt:i4>
      </vt:variant>
      <vt:variant>
        <vt:lpstr>Slide Titles</vt:lpstr>
      </vt:variant>
      <vt:variant>
        <vt:i4>34</vt:i4>
      </vt:variant>
    </vt:vector>
  </HeadingPairs>
  <TitlesOfParts>
    <vt:vector size="50" baseType="lpstr">
      <vt:lpstr>ＭＳ Ｐゴシック</vt:lpstr>
      <vt:lpstr>Arial</vt:lpstr>
      <vt:lpstr>Calibri</vt:lpstr>
      <vt:lpstr>Calibri Light</vt:lpstr>
      <vt:lpstr>Cambria Math</vt:lpstr>
      <vt:lpstr>Helvetica</vt:lpstr>
      <vt:lpstr>Helvetica Light</vt:lpstr>
      <vt:lpstr>Swis721 Lt BT</vt:lpstr>
      <vt:lpstr>Times</vt:lpstr>
      <vt:lpstr>Wingdings</vt:lpstr>
      <vt:lpstr>Fermilab_PPT_090915</vt:lpstr>
      <vt:lpstr>1_Fermilab_PPT_090915</vt:lpstr>
      <vt:lpstr>2_Blank</vt:lpstr>
      <vt:lpstr>13_Office Theme</vt:lpstr>
      <vt:lpstr>3_Blank</vt:lpstr>
      <vt:lpstr>Equation</vt:lpstr>
      <vt:lpstr>PowerPoint Presentation</vt:lpstr>
      <vt:lpstr>Hmmm… quantum computing platforms look just like dark matter searches:</vt:lpstr>
      <vt:lpstr>Quantum sensors:  E &lt; 1 eV</vt:lpstr>
      <vt:lpstr>Quantum sensors:  E &lt; 1 eV</vt:lpstr>
      <vt:lpstr>The Sikivie Haloscope technique (1983) Classical axion wave drives RF cavity mode</vt:lpstr>
      <vt:lpstr>The predicted axion DM signal/noise ratio plummets as the axion mass increases  SQL readout is not scalable.   </vt:lpstr>
      <vt:lpstr> </vt:lpstr>
      <vt:lpstr>To reduce readout noise below SQL, use photon counting to measure displacement using the Fock basis, i.e. number eigenstates</vt:lpstr>
      <vt:lpstr>SC qubits as single photon detectors.  No quantum noise!</vt:lpstr>
      <vt:lpstr>Patrice Bertet’s remote single microwave photon receiver deployed in axion search</vt:lpstr>
      <vt:lpstr>False positives ge from direct absorption of above-gap photons .</vt:lpstr>
      <vt:lpstr>To avoid spontaneous qubit heating background, instead do quantum non-demolition measurements of the cavity photon</vt:lpstr>
      <vt:lpstr>Qubit Stark shift provides single microwave photon resolution:   Measure qubit |├ g⟩→|├ e⟩ transition frequencies after mimicking the dark matter by weakly driving the primary cavity mode into a coherent state with &lt;n&gt;=1</vt:lpstr>
      <vt:lpstr>Repeated quantum non-demolition measurements ensure high fidelity tagging of single photon events, rejects qubit heating backgrounds </vt:lpstr>
      <vt:lpstr>Signal rate sensitivity is determined by the integration time budget:   if Q=106  then have maximum t=10 s at each tuning to get 1 octave in mass, i.e. using 106 tunings in 1 year</vt:lpstr>
      <vt:lpstr>More stupid qubit tricks: Increase signal rate by stimulated emission of photons from DM waves</vt:lpstr>
      <vt:lpstr>What happens if we initialize the probe to a Fock state instead of a Gaussian blob?</vt:lpstr>
      <vt:lpstr>For small amplitudes 𝜶, the transfer of quanta from DM to photons is enhanced by a factor (n+1)</vt:lpstr>
      <vt:lpstr>Creating Fock states in a (non)linear system</vt:lpstr>
      <vt:lpstr>Verifying the state preparation</vt:lpstr>
      <vt:lpstr>At fixed drive strength, stimulated emission creates a larger response</vt:lpstr>
      <vt:lpstr>Using Q=108 cavities (SC or sapphire), stimulated emission could boost axion signal by factors up to n=100.  Trades Q=108  Q/n=106 for large n</vt:lpstr>
      <vt:lpstr> </vt:lpstr>
      <vt:lpstr>First step: Dark Wave Lab @FNAL</vt:lpstr>
      <vt:lpstr> </vt:lpstr>
      <vt:lpstr> </vt:lpstr>
      <vt:lpstr>PowerPoint Presentation</vt:lpstr>
      <vt:lpstr>Quantum Capacitance Detector based on charge-parity switching in charge qubit. Detect QPs from broken Cooper pairs after  absorption of single THz photon. </vt:lpstr>
      <vt:lpstr>Backgrounds for single photon / phonon detectors Unwanted electron-like quasiparticles from broken Cooper pairs are a direct background for qubit-based photon/phonon detectors.  They scramble the information stored these single quantum Cooper pair oscillators.</vt:lpstr>
      <vt:lpstr>Qubits are also great phonon sensors:  Acoustic noise from substrate microfracture events are currently far worse than ionizing radiation!</vt:lpstr>
      <vt:lpstr>Workshop to define strategy for the US HEP quantum sensors program</vt:lpstr>
      <vt:lpstr>QCD axion motivated by the Strong-CP Problem:   Why is the neutron electric dipole moment so small?</vt:lpstr>
      <vt:lpstr>Natural cosmological potential energy function would cause a putative dynamical axion field A to zero out the CP-violating angle θtotal </vt:lpstr>
      <vt:lpstr>Axion dark matter = waves of oscillating θCP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Fermilab quantum infrastructure</dc:title>
  <dc:creator>Aaron S Chou</dc:creator>
  <cp:lastModifiedBy>Aaron S Chou</cp:lastModifiedBy>
  <cp:revision>66</cp:revision>
  <dcterms:created xsi:type="dcterms:W3CDTF">2024-01-29T05:27:04Z</dcterms:created>
  <dcterms:modified xsi:type="dcterms:W3CDTF">2024-03-22T09:33:12Z</dcterms:modified>
</cp:coreProperties>
</file>