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ink/ink1.xml" ContentType="application/inkml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2" r:id="rId4"/>
  </p:sldMasterIdLst>
  <p:notesMasterIdLst>
    <p:notesMasterId r:id="rId31"/>
  </p:notesMasterIdLst>
  <p:handoutMasterIdLst>
    <p:handoutMasterId r:id="rId32"/>
  </p:handoutMasterIdLst>
  <p:sldIdLst>
    <p:sldId id="299" r:id="rId5"/>
    <p:sldId id="1037" r:id="rId6"/>
    <p:sldId id="1022" r:id="rId7"/>
    <p:sldId id="1246" r:id="rId8"/>
    <p:sldId id="1247" r:id="rId9"/>
    <p:sldId id="2504" r:id="rId10"/>
    <p:sldId id="1278" r:id="rId11"/>
    <p:sldId id="1271" r:id="rId12"/>
    <p:sldId id="2488" r:id="rId13"/>
    <p:sldId id="2192" r:id="rId14"/>
    <p:sldId id="2492" r:id="rId15"/>
    <p:sldId id="2463" r:id="rId16"/>
    <p:sldId id="2505" r:id="rId17"/>
    <p:sldId id="2506" r:id="rId18"/>
    <p:sldId id="2507" r:id="rId19"/>
    <p:sldId id="2508" r:id="rId20"/>
    <p:sldId id="2528" r:id="rId21"/>
    <p:sldId id="2529" r:id="rId22"/>
    <p:sldId id="2530" r:id="rId23"/>
    <p:sldId id="2532" r:id="rId24"/>
    <p:sldId id="2533" r:id="rId25"/>
    <p:sldId id="1240" r:id="rId26"/>
    <p:sldId id="1252" r:id="rId27"/>
    <p:sldId id="2531" r:id="rId28"/>
    <p:sldId id="2481" r:id="rId29"/>
    <p:sldId id="2482" r:id="rId30"/>
  </p:sldIdLst>
  <p:sldSz cx="6858000" cy="5143500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9pPr>
  </p:defaultTextStyle>
  <p:extLst>
    <p:ext uri="{521415D9-36F7-43E2-AB2F-B90AF26B5E84}">
      <p14:sectionLst xmlns:p14="http://schemas.microsoft.com/office/powerpoint/2010/main">
        <p14:section name="Default Section" id="{E0F42E87-84B2-014E-A9E0-06A8393A1B78}">
          <p14:sldIdLst>
            <p14:sldId id="299"/>
            <p14:sldId id="1037"/>
            <p14:sldId id="1022"/>
            <p14:sldId id="1246"/>
            <p14:sldId id="1247"/>
            <p14:sldId id="2504"/>
            <p14:sldId id="1278"/>
            <p14:sldId id="1271"/>
            <p14:sldId id="2488"/>
            <p14:sldId id="2192"/>
            <p14:sldId id="2492"/>
            <p14:sldId id="2463"/>
            <p14:sldId id="2505"/>
            <p14:sldId id="2506"/>
            <p14:sldId id="2507"/>
            <p14:sldId id="2508"/>
            <p14:sldId id="2528"/>
            <p14:sldId id="2529"/>
            <p14:sldId id="2530"/>
            <p14:sldId id="2532"/>
            <p14:sldId id="2533"/>
            <p14:sldId id="1240"/>
            <p14:sldId id="1252"/>
            <p14:sldId id="2531"/>
            <p14:sldId id="2481"/>
            <p14:sldId id="248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107" userDrawn="1">
          <p15:clr>
            <a:srgbClr val="A4A3A4"/>
          </p15:clr>
        </p15:guide>
        <p15:guide id="2" orient="horz" pos="1274" userDrawn="1">
          <p15:clr>
            <a:srgbClr val="A4A3A4"/>
          </p15:clr>
        </p15:guide>
        <p15:guide id="3" orient="horz" pos="114" userDrawn="1">
          <p15:clr>
            <a:srgbClr val="A4A3A4"/>
          </p15:clr>
        </p15:guide>
        <p15:guide id="4" orient="horz" pos="2093" userDrawn="1">
          <p15:clr>
            <a:srgbClr val="A4A3A4"/>
          </p15:clr>
        </p15:guide>
        <p15:guide id="5" orient="horz" pos="453" userDrawn="1">
          <p15:clr>
            <a:srgbClr val="A4A3A4"/>
          </p15:clr>
        </p15:guide>
        <p15:guide id="6" orient="horz" pos="3001" userDrawn="1">
          <p15:clr>
            <a:srgbClr val="A4A3A4"/>
          </p15:clr>
        </p15:guide>
        <p15:guide id="7" pos="4212" userDrawn="1">
          <p15:clr>
            <a:srgbClr val="A4A3A4"/>
          </p15:clr>
        </p15:guide>
        <p15:guide id="8" pos="102" userDrawn="1">
          <p15:clr>
            <a:srgbClr val="A4A3A4"/>
          </p15:clr>
        </p15:guide>
        <p15:guide id="9" pos="442" userDrawn="1">
          <p15:clr>
            <a:srgbClr val="A4A3A4"/>
          </p15:clr>
        </p15:guide>
        <p15:guide id="10" pos="3340" userDrawn="1">
          <p15:clr>
            <a:srgbClr val="A4A3A4"/>
          </p15:clr>
        </p15:guide>
        <p15:guide id="11" pos="3872" userDrawn="1">
          <p15:clr>
            <a:srgbClr val="A4A3A4"/>
          </p15:clr>
        </p15:guide>
        <p15:guide id="12" pos="347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1E78B4"/>
    <a:srgbClr val="7F7F7F"/>
    <a:srgbClr val="FEBF6F"/>
    <a:srgbClr val="33A02C"/>
    <a:srgbClr val="E31A1B"/>
    <a:srgbClr val="A6CEE4"/>
    <a:srgbClr val="505050"/>
    <a:srgbClr val="CD1D29"/>
    <a:srgbClr val="0072B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21" autoAdjust="0"/>
    <p:restoredTop sz="81290" autoAdjust="0"/>
  </p:normalViewPr>
  <p:slideViewPr>
    <p:cSldViewPr snapToGrid="0" snapToObjects="1">
      <p:cViewPr varScale="1">
        <p:scale>
          <a:sx n="87" d="100"/>
          <a:sy n="87" d="100"/>
        </p:scale>
        <p:origin x="1248" y="84"/>
      </p:cViewPr>
      <p:guideLst>
        <p:guide orient="horz" pos="3107"/>
        <p:guide orient="horz" pos="1274"/>
        <p:guide orient="horz" pos="114"/>
        <p:guide orient="horz" pos="2093"/>
        <p:guide orient="horz" pos="453"/>
        <p:guide orient="horz" pos="3001"/>
        <p:guide pos="4212"/>
        <p:guide pos="102"/>
        <p:guide pos="442"/>
        <p:guide pos="3340"/>
        <p:guide pos="3872"/>
        <p:guide pos="3474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7" d="100"/>
          <a:sy n="97" d="100"/>
        </p:scale>
        <p:origin x="4328" y="20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DBB872F3-6144-3148-BC13-C063BA20AE80}" type="datetimeFigureOut">
              <a:rPr lang="en-US"/>
              <a:pPr>
                <a:defRPr/>
              </a:pPr>
              <a:t>3/22/2024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0ACDB0ED-0BEE-9846-B9EA-5C7BFF0628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16456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3-15T01:44:50.245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0 0 24575,'49'0'0,"1"0"0,10 0 0,0 0 0,33 0 0,-34 0 0,-2 0 0,16 0 0,-25 0 0,3 0 0,0 0 0,-1 0 0,44 3 0,-9 6 0,-12 6 0,-7 5 0,-5 4 0,0 1 0,10 4 0,9 2 0,-31-12 0,1-2 0,4 3 0,1 0 0,4 1 0,-1 2 0,1 0 0,0 1 0,-3-2 0,0 1 0,-3-2 0,-1-1 0,-5-2 0,-3-2 0,36 12 0,-15-6 0,-10-2 0,-7-1 0,-3-2 0,0 2 0,5 0 0,2-2 0,-2 2 0,1-3 0,-8 1 0,-7-1 0,-4 0 0,-6-1 0,1-2 0,-2 0 0,1 2 0,-2 1 0,0 0 0,0 3 0,0 1 0,1 0 0,4 4 0,5 2 0,2 5 0,-2 2 0,0-2 0,-8-4 0,-3-5 0,-4-4 0,-3-1 0,6 6 0,12 13 0,11 14 0,12 12 0,7 4 0,-28-30 0,-1 0 0,2 0 0,-1 0 0,-1-1 0,0 0 0,27 27 0,-12-11 0,-14-12 0,-11-11 0,-5-7 0,-3-2 0,-3-5 0,-2-3 0,-3 1 0,0-1 0,-1-2 0,0 0 0,2 2 0,-5-4 0,2 2 0,-3-4 0,0 2 0,2 1 0,1 0 0,0 0 0,-2 0 0,0 0 0,-3-1 0,2 3 0,-2 0 0,-24-30 0,2 1 0,-47-48 0,26 29 0,1 2 0,-3-3 0,-26-25 0,27 25 0,0 1 0,3-2 0,2 2 0,-25-26 0,8 6 0,-12-13 0,28 28 0,-4-1 0,-10-12 0,-4-1 0,-4-4 0,0 1 0,-1 0 0,0 2 0,2 8 0,3 2 0,9 9 0,2 3 0,-31-23 0,20 14 0,11 5 0,11 4 0,6 1 0,4 3 0,7 2 0,0-2 0,-2-2 0,0-2 0,2 2 0,1 3 0,5 7 0,1 5 0,0 6 0,6 8 0,22 19 0,-8-6 0,17 15 0,-16-15 0,-1 0 0,1 1 0,1 2 0,0 0 0,3-1 0,1 2 0,4 0 0,-2 0 0,1 0 0,-2 0 0,-3-1 0,-4-2 0,0-2 0,-5-3 0,0-1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531CFD29-8380-B24A-89EC-384D8B8A981B}" type="datetimeFigureOut">
              <a:rPr lang="en-US"/>
              <a:pPr>
                <a:defRPr/>
              </a:pPr>
              <a:t>3/22/2024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CAD08E57-B576-F641-BEA6-C3D752DF7F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6400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Geneva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AD08E57-B576-F641-BEA6-C3D752DF7F66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193098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51EA0F-C86F-433F-AFA2-4AFB5A97C65C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54644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51EA0F-C86F-433F-AFA2-4AFB5A97C65C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6312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51EA0F-C86F-433F-AFA2-4AFB5A97C65C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38250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51EA0F-C86F-433F-AFA2-4AFB5A97C65C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00622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51EA0F-C86F-433F-AFA2-4AFB5A97C65C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40057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4AA9D21-E4A6-474A-A589-C5F2DC0F46D6}" type="slidenum">
              <a:rPr lang="en-US"/>
              <a:pPr/>
              <a:t>22</a:t>
            </a:fld>
            <a:endParaRPr lang="en-US" dirty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455702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4AA9D21-E4A6-474A-A589-C5F2DC0F46D6}" type="slidenum">
              <a:rPr lang="en-US"/>
              <a:pPr/>
              <a:t>23</a:t>
            </a:fld>
            <a:endParaRPr lang="en-US" dirty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392046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51EA0F-C86F-433F-AFA2-4AFB5A97C65C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08278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51EA0F-C86F-433F-AFA2-4AFB5A97C65C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77430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51EA0F-C86F-433F-AFA2-4AFB5A97C65C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58961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4AA9D21-E4A6-474A-A589-C5F2DC0F46D6}" type="slidenum">
              <a:rPr lang="en-US"/>
              <a:pPr/>
              <a:t>2</a:t>
            </a:fld>
            <a:endParaRPr lang="en-US" dirty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12872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4AA9D21-E4A6-474A-A589-C5F2DC0F46D6}" type="slidenum">
              <a:rPr lang="en-US"/>
              <a:pPr/>
              <a:t>6</a:t>
            </a:fld>
            <a:endParaRPr lang="en-US" dirty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03987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51EA0F-C86F-433F-AFA2-4AFB5A97C65C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51EA0F-C86F-433F-AFA2-4AFB5A97C65C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0147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51EA0F-C86F-433F-AFA2-4AFB5A97C65C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5017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51EA0F-C86F-433F-AFA2-4AFB5A97C65C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5573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51EA0F-C86F-433F-AFA2-4AFB5A97C65C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2551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51EA0F-C86F-433F-AFA2-4AFB5A97C65C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52984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emf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lose-up of a factory&#10;&#10;Description automatically generated with low confidence">
            <a:extLst>
              <a:ext uri="{FF2B5EF4-FFF2-40B4-BE49-F238E27FC236}">
                <a16:creationId xmlns:a16="http://schemas.microsoft.com/office/drawing/2014/main" id="{6981BFD7-6588-0D4B-8CC1-3092F9D89EB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5314" b="26860"/>
          <a:stretch/>
        </p:blipFill>
        <p:spPr>
          <a:xfrm>
            <a:off x="-13322" y="-486547"/>
            <a:ext cx="6871322" cy="353019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F0291EDF-F712-3D43-8EEC-DDEAB4C756BA}"/>
              </a:ext>
            </a:extLst>
          </p:cNvPr>
          <p:cNvSpPr/>
          <p:nvPr userDrawn="1"/>
        </p:nvSpPr>
        <p:spPr>
          <a:xfrm>
            <a:off x="-13323" y="-486547"/>
            <a:ext cx="6871322" cy="3530196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75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0"/>
                </a:schemeClr>
              </a:gs>
              <a:gs pos="52000">
                <a:schemeClr val="accent1">
                  <a:tint val="50000"/>
                  <a:shade val="100000"/>
                  <a:satMod val="350000"/>
                  <a:alpha val="51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Text Placeholder 23"/>
          <p:cNvSpPr>
            <a:spLocks noGrp="1"/>
          </p:cNvSpPr>
          <p:nvPr>
            <p:ph type="body" sz="quarter" idx="10" hasCustomPrompt="1"/>
          </p:nvPr>
        </p:nvSpPr>
        <p:spPr>
          <a:xfrm>
            <a:off x="241789" y="4624911"/>
            <a:ext cx="1824636" cy="229832"/>
          </a:xfrm>
          <a:prstGeom prst="rect">
            <a:avLst/>
          </a:prstGeom>
        </p:spPr>
        <p:txBody>
          <a:bodyPr lIns="0" tIns="45720" rIns="0" bIns="45720">
            <a:noAutofit/>
          </a:bodyPr>
          <a:lstStyle>
            <a:lvl1pPr marL="0" indent="0">
              <a:buFontTx/>
              <a:buNone/>
              <a:defRPr sz="1100">
                <a:solidFill>
                  <a:srgbClr val="63666A"/>
                </a:solidFill>
                <a:latin typeface="Helvetica"/>
              </a:defRPr>
            </a:lvl1pPr>
            <a:lvl2pPr marL="457189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377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566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754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/>
              <a:t>Month/Day/Year – Helvetica 11pt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-13322" y="-486547"/>
            <a:ext cx="6871322" cy="1084887"/>
          </a:xfrm>
          <a:prstGeom prst="rect">
            <a:avLst/>
          </a:prstGeom>
          <a:solidFill>
            <a:srgbClr val="00295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Text Placeholder 24"/>
          <p:cNvSpPr>
            <a:spLocks noGrp="1"/>
          </p:cNvSpPr>
          <p:nvPr>
            <p:ph type="body" sz="quarter" idx="11" hasCustomPrompt="1"/>
          </p:nvPr>
        </p:nvSpPr>
        <p:spPr>
          <a:xfrm>
            <a:off x="256443" y="3237624"/>
            <a:ext cx="6374424" cy="752287"/>
          </a:xfrm>
          <a:prstGeom prst="rect">
            <a:avLst/>
          </a:prstGeom>
        </p:spPr>
        <p:txBody>
          <a:bodyPr vert="horz" wrap="square" lIns="0" tIns="45720" anchor="ctr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Tx/>
              <a:buNone/>
              <a:defRPr sz="2400" b="1" i="0">
                <a:solidFill>
                  <a:srgbClr val="004C97"/>
                </a:solidFill>
              </a:defRPr>
            </a:lvl1pPr>
            <a:lvl2pPr marL="0" indent="0">
              <a:buFontTx/>
              <a:buNone/>
              <a:defRPr sz="2800" b="1" i="0">
                <a:solidFill>
                  <a:srgbClr val="004C97"/>
                </a:solidFill>
              </a:defRPr>
            </a:lvl2pPr>
            <a:lvl3pPr marL="0" indent="0">
              <a:buFontTx/>
              <a:buNone/>
              <a:defRPr sz="2800" b="1" i="0">
                <a:solidFill>
                  <a:srgbClr val="004C97"/>
                </a:solidFill>
              </a:defRPr>
            </a:lvl3pPr>
            <a:lvl4pPr marL="0" indent="0">
              <a:buFontTx/>
              <a:buNone/>
              <a:defRPr sz="2800" b="1" i="0">
                <a:solidFill>
                  <a:srgbClr val="004C97"/>
                </a:solidFill>
              </a:defRPr>
            </a:lvl4pPr>
            <a:lvl5pPr marL="0" indent="0">
              <a:buFontTx/>
              <a:buNone/>
              <a:defRPr sz="2800" b="1" i="0">
                <a:solidFill>
                  <a:srgbClr val="004C97"/>
                </a:solidFill>
              </a:defRPr>
            </a:lvl5pPr>
          </a:lstStyle>
          <a:p>
            <a:pPr lvl="0"/>
            <a:r>
              <a:rPr lang="en-US"/>
              <a:t>Presentation Title – Helvetica 24pt</a:t>
            </a:r>
          </a:p>
        </p:txBody>
      </p:sp>
      <p:pic>
        <p:nvPicPr>
          <p:cNvPr id="11" name="Picture 10" descr="title_header_16x9.pdf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6"/>
          <a:stretch/>
        </p:blipFill>
        <p:spPr>
          <a:xfrm>
            <a:off x="-13321" y="187384"/>
            <a:ext cx="6758090" cy="233162"/>
          </a:xfrm>
          <a:prstGeom prst="rect">
            <a:avLst/>
          </a:prstGeom>
        </p:spPr>
      </p:pic>
      <p:pic>
        <p:nvPicPr>
          <p:cNvPr id="10" name="Picture 4" descr="quantum sensor back piece">
            <a:extLst>
              <a:ext uri="{FF2B5EF4-FFF2-40B4-BE49-F238E27FC236}">
                <a16:creationId xmlns:a16="http://schemas.microsoft.com/office/drawing/2014/main" id="{58996D56-0C7D-0545-97D5-1614214A0A2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619" y="658523"/>
            <a:ext cx="888566" cy="1745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 descr="quantum sensor board">
            <a:extLst>
              <a:ext uri="{FF2B5EF4-FFF2-40B4-BE49-F238E27FC236}">
                <a16:creationId xmlns:a16="http://schemas.microsoft.com/office/drawing/2014/main" id="{B970DDA0-C74F-5046-A378-DDCACA046D3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3889" y="987229"/>
            <a:ext cx="667456" cy="1125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8" descr="quantum sensor front wire">
            <a:extLst>
              <a:ext uri="{FF2B5EF4-FFF2-40B4-BE49-F238E27FC236}">
                <a16:creationId xmlns:a16="http://schemas.microsoft.com/office/drawing/2014/main" id="{8E223E00-B323-724E-B6CA-F8C7BC74BF0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034" y="1479306"/>
            <a:ext cx="343734" cy="778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0" descr="quantum sensor front piece">
            <a:extLst>
              <a:ext uri="{FF2B5EF4-FFF2-40B4-BE49-F238E27FC236}">
                <a16:creationId xmlns:a16="http://schemas.microsoft.com/office/drawing/2014/main" id="{F43291D3-2C06-EF44-866C-4C41505D5F5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85" y="1153597"/>
            <a:ext cx="950701" cy="1789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E532A1F0-4E7A-E244-8810-AC7326853167}"/>
              </a:ext>
            </a:extLst>
          </p:cNvPr>
          <p:cNvSpPr/>
          <p:nvPr userDrawn="1"/>
        </p:nvSpPr>
        <p:spPr>
          <a:xfrm>
            <a:off x="3733082" y="109365"/>
            <a:ext cx="1068063" cy="465826"/>
          </a:xfrm>
          <a:prstGeom prst="rect">
            <a:avLst/>
          </a:prstGeom>
          <a:solidFill>
            <a:srgbClr val="00295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16" name="Picture 15" descr="Text&#10;&#10;Description automatically generated with medium confidence">
            <a:extLst>
              <a:ext uri="{FF2B5EF4-FFF2-40B4-BE49-F238E27FC236}">
                <a16:creationId xmlns:a16="http://schemas.microsoft.com/office/drawing/2014/main" id="{FF97E303-7D0D-0140-8C19-6B3554D43B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8"/>
          <a:srcRect t="18224" b="32124"/>
          <a:stretch/>
        </p:blipFill>
        <p:spPr>
          <a:xfrm>
            <a:off x="3806231" y="181356"/>
            <a:ext cx="921769" cy="290085"/>
          </a:xfrm>
          <a:prstGeom prst="rect">
            <a:avLst/>
          </a:prstGeom>
        </p:spPr>
      </p:pic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93AC8FA2-90E7-D148-8B12-B15FB0A33957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5422513" y="4505388"/>
            <a:ext cx="1208354" cy="408453"/>
          </a:xfrm>
          <a:prstGeom prst="rect">
            <a:avLst/>
          </a:prstGeom>
        </p:spPr>
        <p:txBody>
          <a:bodyPr lIns="0" tIns="0" rIns="0" bIns="0"/>
          <a:lstStyle>
            <a:lvl1pPr marL="230182" indent="-230182">
              <a:defRPr sz="1051">
                <a:solidFill>
                  <a:srgbClr val="505050"/>
                </a:solidFill>
              </a:defRPr>
            </a:lvl1pPr>
            <a:lvl2pPr marL="512750" indent="-230182">
              <a:defRPr sz="1600">
                <a:solidFill>
                  <a:srgbClr val="505050"/>
                </a:solidFill>
              </a:defRPr>
            </a:lvl2pPr>
            <a:lvl3pPr marL="803255" indent="-230182">
              <a:defRPr sz="1500">
                <a:solidFill>
                  <a:srgbClr val="505050"/>
                </a:solidFill>
              </a:defRPr>
            </a:lvl3pPr>
            <a:lvl4pPr marL="1085824" indent="-228594">
              <a:defRPr sz="1400">
                <a:solidFill>
                  <a:srgbClr val="505050"/>
                </a:solidFill>
              </a:defRPr>
            </a:lvl4pPr>
            <a:lvl5pPr marL="1369979" indent="-230182">
              <a:buFont typeface="Arial"/>
              <a:buChar char="•"/>
              <a:defRPr sz="1400">
                <a:solidFill>
                  <a:srgbClr val="505050"/>
                </a:solidFill>
              </a:defRPr>
            </a:lvl5pPr>
          </a:lstStyle>
          <a:p>
            <a:pPr lvl="0"/>
            <a:r>
              <a:rPr lang="en-US"/>
              <a:t>Insert partner logo here</a:t>
            </a:r>
          </a:p>
        </p:txBody>
      </p:sp>
      <p:sp>
        <p:nvSpPr>
          <p:cNvPr id="19" name="Text Placeholder 23">
            <a:extLst>
              <a:ext uri="{FF2B5EF4-FFF2-40B4-BE49-F238E27FC236}">
                <a16:creationId xmlns:a16="http://schemas.microsoft.com/office/drawing/2014/main" id="{245080E3-9504-414A-AA23-AB0CE37FF0C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46969" y="4110212"/>
            <a:ext cx="1531054" cy="408453"/>
          </a:xfrm>
          <a:prstGeom prst="rect">
            <a:avLst/>
          </a:prstGeom>
        </p:spPr>
        <p:txBody>
          <a:bodyPr lIns="0" tIns="45720" rIns="0" bIns="45720">
            <a:noAutofit/>
          </a:bodyPr>
          <a:lstStyle>
            <a:lvl1pPr marL="0" indent="0">
              <a:buFontTx/>
              <a:buNone/>
              <a:defRPr sz="1400">
                <a:solidFill>
                  <a:srgbClr val="63666A"/>
                </a:solidFill>
                <a:latin typeface="Helvetica"/>
              </a:defRPr>
            </a:lvl1pPr>
            <a:lvl2pPr marL="457189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377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566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754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/>
              <a:t>Presenter 1 name</a:t>
            </a:r>
          </a:p>
        </p:txBody>
      </p:sp>
      <p:sp>
        <p:nvSpPr>
          <p:cNvPr id="20" name="Text Placeholder 23">
            <a:extLst>
              <a:ext uri="{FF2B5EF4-FFF2-40B4-BE49-F238E27FC236}">
                <a16:creationId xmlns:a16="http://schemas.microsoft.com/office/drawing/2014/main" id="{6F8C807F-204C-8B4F-9A59-26AA04D8C39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874277" y="4110212"/>
            <a:ext cx="1531054" cy="408453"/>
          </a:xfrm>
          <a:prstGeom prst="rect">
            <a:avLst/>
          </a:prstGeom>
        </p:spPr>
        <p:txBody>
          <a:bodyPr lIns="0" tIns="45720" rIns="0" bIns="45720">
            <a:noAutofit/>
          </a:bodyPr>
          <a:lstStyle>
            <a:lvl1pPr marL="0" indent="0">
              <a:buFontTx/>
              <a:buNone/>
              <a:defRPr sz="1400">
                <a:solidFill>
                  <a:srgbClr val="63666A"/>
                </a:solidFill>
                <a:latin typeface="Helvetica"/>
              </a:defRPr>
            </a:lvl1pPr>
            <a:lvl2pPr marL="457189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377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566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754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/>
              <a:t>Presenter 2 name</a:t>
            </a:r>
          </a:p>
        </p:txBody>
      </p:sp>
      <p:sp>
        <p:nvSpPr>
          <p:cNvPr id="21" name="Text Placeholder 23">
            <a:extLst>
              <a:ext uri="{FF2B5EF4-FFF2-40B4-BE49-F238E27FC236}">
                <a16:creationId xmlns:a16="http://schemas.microsoft.com/office/drawing/2014/main" id="{8AAB08ED-6551-B547-9C66-87D57174223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501585" y="4104609"/>
            <a:ext cx="1531054" cy="408453"/>
          </a:xfrm>
          <a:prstGeom prst="rect">
            <a:avLst/>
          </a:prstGeom>
        </p:spPr>
        <p:txBody>
          <a:bodyPr lIns="0" tIns="45720" rIns="0" bIns="45720">
            <a:noAutofit/>
          </a:bodyPr>
          <a:lstStyle>
            <a:lvl1pPr marL="0" indent="0">
              <a:buFontTx/>
              <a:buNone/>
              <a:defRPr sz="1400">
                <a:solidFill>
                  <a:srgbClr val="63666A"/>
                </a:solidFill>
                <a:latin typeface="Helvetica"/>
              </a:defRPr>
            </a:lvl1pPr>
            <a:lvl2pPr marL="457189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377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566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754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/>
              <a:t>Presenter 3 name</a:t>
            </a:r>
          </a:p>
        </p:txBody>
      </p:sp>
    </p:spTree>
    <p:extLst>
      <p:ext uri="{BB962C8B-B14F-4D97-AF65-F5344CB8AC3E}">
        <p14:creationId xmlns:p14="http://schemas.microsoft.com/office/powerpoint/2010/main" val="42934414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  <a:lvl2pPr>
              <a:defRPr>
                <a:latin typeface="Arial"/>
              </a:defRPr>
            </a:lvl2pPr>
            <a:lvl3pPr>
              <a:defRPr>
                <a:latin typeface="Arial"/>
              </a:defRPr>
            </a:lvl3pPr>
            <a:lvl4pPr>
              <a:defRPr>
                <a:latin typeface="Arial"/>
              </a:defRPr>
            </a:lvl4pPr>
            <a:lvl5pPr>
              <a:defRPr>
                <a:latin typeface="Arial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B9AB8213-A564-3C44-8CA0-968996562138}" type="datetime1">
              <a:rPr lang="en-US" smtClean="0"/>
              <a:pPr/>
              <a:t>3/22/2024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89179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84C6D879-35D4-554E-9D6D-93E8130AA922}" type="datetime1">
              <a:rPr lang="en-US" smtClean="0"/>
              <a:pPr/>
              <a:t>3/22/2024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/>
              </a:defRPr>
            </a:lvl1pPr>
          </a:lstStyle>
          <a:p>
            <a:fld id="{106E12CD-FCB1-464E-A775-0B83FDDACE0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6458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171455" y="728664"/>
            <a:ext cx="6504385" cy="3794522"/>
          </a:xfrm>
          <a:prstGeom prst="rect">
            <a:avLst/>
          </a:prstGeom>
        </p:spPr>
        <p:txBody>
          <a:bodyPr lIns="0" tIns="0" rIns="0" bIns="0"/>
          <a:lstStyle>
            <a:lvl1pPr marL="230182" indent="-230182">
              <a:defRPr sz="1800">
                <a:solidFill>
                  <a:srgbClr val="505050"/>
                </a:solidFill>
              </a:defRPr>
            </a:lvl1pPr>
            <a:lvl2pPr marL="512750" indent="-230182">
              <a:defRPr sz="1600">
                <a:solidFill>
                  <a:srgbClr val="505050"/>
                </a:solidFill>
              </a:defRPr>
            </a:lvl2pPr>
            <a:lvl3pPr marL="803255" indent="-230182">
              <a:defRPr sz="1500">
                <a:solidFill>
                  <a:srgbClr val="505050"/>
                </a:solidFill>
              </a:defRPr>
            </a:lvl3pPr>
            <a:lvl4pPr marL="1085824" indent="-228594">
              <a:defRPr sz="1400">
                <a:solidFill>
                  <a:srgbClr val="505050"/>
                </a:solidFill>
              </a:defRPr>
            </a:lvl4pPr>
            <a:lvl5pPr marL="1369979" indent="-230182">
              <a:buFont typeface="Arial"/>
              <a:buChar char="•"/>
              <a:defRPr sz="1400">
                <a:solidFill>
                  <a:srgbClr val="505050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171450" y="188814"/>
            <a:ext cx="6515100" cy="320908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2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960FB5DE-2BBF-E942-B18F-431AEB78E818}"/>
              </a:ext>
            </a:extLst>
          </p:cNvPr>
          <p:cNvSpPr txBox="1">
            <a:spLocks/>
          </p:cNvSpPr>
          <p:nvPr userDrawn="1"/>
        </p:nvSpPr>
        <p:spPr>
          <a:xfrm>
            <a:off x="374029" y="4851099"/>
            <a:ext cx="3081920" cy="182155"/>
          </a:xfrm>
          <a:prstGeom prst="rect">
            <a:avLst/>
          </a:prstGeom>
        </p:spPr>
        <p:txBody>
          <a:bodyPr lIns="0" tIns="0" rIns="0" bIns="0" anchor="t" anchorCtr="0"/>
          <a:lstStyle>
            <a:defPPr>
              <a:defRPr lang="en-US"/>
            </a:defPPr>
            <a:lvl1pPr marL="0" algn="l" defTabSz="457200" rtl="0" fontAlgn="base">
              <a:spcBef>
                <a:spcPct val="0"/>
              </a:spcBef>
              <a:spcAft>
                <a:spcPct val="0"/>
              </a:spcAft>
              <a:defRPr sz="900" kern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pPr marL="0" marR="0" lvl="0" indent="0" algn="l" defTabSz="457189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900" dirty="0"/>
              <a:t>Garrett Louie | APS March Meeting</a:t>
            </a:r>
            <a:endParaRPr lang="en-US" sz="900" b="1" dirty="0"/>
          </a:p>
          <a:p>
            <a:pPr marL="0" marR="0" lvl="0" indent="0" algn="l" defTabSz="457189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900" dirty="0"/>
          </a:p>
          <a:p>
            <a:pPr>
              <a:defRPr/>
            </a:pPr>
            <a:endParaRPr lang="en-US" sz="900" b="1" dirty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7CC9F928-A55A-6F48-B4D1-652C0647D14B}"/>
              </a:ext>
            </a:extLst>
          </p:cNvPr>
          <p:cNvSpPr txBox="1">
            <a:spLocks/>
          </p:cNvSpPr>
          <p:nvPr userDrawn="1"/>
        </p:nvSpPr>
        <p:spPr>
          <a:xfrm>
            <a:off x="63277" y="4851094"/>
            <a:ext cx="310754" cy="177964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defTabSz="457200" rtl="0" fontAlgn="base">
              <a:spcBef>
                <a:spcPct val="0"/>
              </a:spcBef>
              <a:spcAft>
                <a:spcPct val="0"/>
              </a:spcAft>
              <a:defRPr sz="900" kern="1200" smtClean="0">
                <a:solidFill>
                  <a:srgbClr val="004C97"/>
                </a:solidFill>
                <a:latin typeface="Helvetica" charset="0"/>
                <a:ea typeface="Geneva" charset="0"/>
                <a:cs typeface="ＭＳ Ｐゴシック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pPr>
              <a:defRPr/>
            </a:pPr>
            <a:fld id="{148C009B-CB69-E04A-B9B3-34B26D69E9CF}" type="slidenum">
              <a:rPr lang="en-US" sz="900" smtClean="0"/>
              <a:pPr>
                <a:defRPr/>
              </a:pPr>
              <a:t>‹#›</a:t>
            </a:fld>
            <a:endParaRPr lang="en-US" sz="900"/>
          </a:p>
        </p:txBody>
      </p:sp>
    </p:spTree>
    <p:extLst>
      <p:ext uri="{BB962C8B-B14F-4D97-AF65-F5344CB8AC3E}">
        <p14:creationId xmlns:p14="http://schemas.microsoft.com/office/powerpoint/2010/main" val="3439226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half" idx="13"/>
          </p:nvPr>
        </p:nvSpPr>
        <p:spPr>
          <a:xfrm>
            <a:off x="171451" y="728668"/>
            <a:ext cx="3154680" cy="2725341"/>
          </a:xfrm>
          <a:prstGeom prst="rect">
            <a:avLst/>
          </a:prstGeom>
        </p:spPr>
        <p:txBody>
          <a:bodyPr lIns="0" tIns="0" rIns="0" bIns="0"/>
          <a:lstStyle>
            <a:lvl1pPr marL="230182" indent="-230182">
              <a:defRPr sz="1800">
                <a:solidFill>
                  <a:srgbClr val="505050"/>
                </a:solidFill>
              </a:defRPr>
            </a:lvl1pPr>
            <a:lvl2pPr marL="512750" indent="-230182">
              <a:defRPr sz="1600">
                <a:solidFill>
                  <a:srgbClr val="505050"/>
                </a:solidFill>
              </a:defRPr>
            </a:lvl2pPr>
            <a:lvl3pPr marL="803255" indent="-230182">
              <a:defRPr sz="1500">
                <a:solidFill>
                  <a:srgbClr val="505050"/>
                </a:solidFill>
              </a:defRPr>
            </a:lvl3pPr>
            <a:lvl4pPr marL="1085824" indent="-228594">
              <a:defRPr sz="1400">
                <a:solidFill>
                  <a:srgbClr val="505050"/>
                </a:solidFill>
              </a:defRPr>
            </a:lvl4pPr>
            <a:lvl5pPr marL="1369979" indent="-230182">
              <a:buFont typeface="Arial"/>
              <a:buChar char="•"/>
              <a:defRPr sz="14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3519344" y="728668"/>
            <a:ext cx="3161537" cy="2725341"/>
          </a:xfrm>
          <a:prstGeom prst="rect">
            <a:avLst/>
          </a:prstGeom>
        </p:spPr>
        <p:txBody>
          <a:bodyPr lIns="0" tIns="0" rIns="0" bIns="0"/>
          <a:lstStyle>
            <a:lvl1pPr marL="230182" indent="-230182">
              <a:defRPr sz="1800">
                <a:solidFill>
                  <a:srgbClr val="505050"/>
                </a:solidFill>
              </a:defRPr>
            </a:lvl1pPr>
            <a:lvl2pPr marL="512750" indent="-230182">
              <a:defRPr sz="1600">
                <a:solidFill>
                  <a:srgbClr val="505050"/>
                </a:solidFill>
              </a:defRPr>
            </a:lvl2pPr>
            <a:lvl3pPr marL="806431" indent="-228594">
              <a:defRPr sz="1500">
                <a:solidFill>
                  <a:srgbClr val="505050"/>
                </a:solidFill>
              </a:defRPr>
            </a:lvl3pPr>
            <a:lvl4pPr marL="1087411" indent="-228594">
              <a:defRPr sz="1400">
                <a:solidFill>
                  <a:srgbClr val="505050"/>
                </a:solidFill>
              </a:defRPr>
            </a:lvl4pPr>
            <a:lvl5pPr marL="1369979" indent="-228594">
              <a:buFont typeface="Arial"/>
              <a:buChar char="•"/>
              <a:defRPr sz="14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6"/>
          </p:nvPr>
        </p:nvSpPr>
        <p:spPr>
          <a:xfrm>
            <a:off x="172024" y="3573831"/>
            <a:ext cx="3154107" cy="9493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300" b="1" i="0">
                <a:solidFill>
                  <a:srgbClr val="004C97"/>
                </a:solidFill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9"/>
          </p:nvPr>
        </p:nvSpPr>
        <p:spPr>
          <a:xfrm>
            <a:off x="3519342" y="3573831"/>
            <a:ext cx="3154679" cy="9493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300" b="1" i="0">
                <a:solidFill>
                  <a:srgbClr val="004C97"/>
                </a:solidFill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171450" y="188814"/>
            <a:ext cx="6515100" cy="320908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2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4B680134-5D92-7242-BBA1-886BF9DEE3B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49208" y="4851099"/>
            <a:ext cx="506526" cy="18097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D911CFC9-9956-B44E-BAB6-83E292F8D241}" type="datetime1">
              <a:rPr lang="en-US" smtClean="0"/>
              <a:t>3/22/2024</a:t>
            </a:fld>
            <a:endParaRPr lang="en-US"/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BEA271B4-4C3E-BD4E-913B-EA929FC683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0915" y="4846908"/>
            <a:ext cx="3081920" cy="182155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Presenter | Presentation Title or Meeting Title</a:t>
            </a:r>
            <a:endParaRPr lang="en-US" b="1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AF2E4B72-D638-994A-B26D-1991D3D7B1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3277" y="4851094"/>
            <a:ext cx="310754" cy="177964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 algn="ctr">
              <a:defRPr/>
            </a:pPr>
            <a:fld id="{148C009B-CB69-E04A-B9B3-34B26D69E9CF}" type="slidenum">
              <a:rPr lang="en-US" smtClean="0"/>
              <a:pPr algn="ctr"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95800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1452" y="719138"/>
            <a:ext cx="2270921" cy="3767007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300" b="1" i="0">
                <a:solidFill>
                  <a:srgbClr val="004C97"/>
                </a:solidFill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2657037" y="719139"/>
            <a:ext cx="4010704" cy="3767006"/>
          </a:xfrm>
          <a:prstGeom prst="rect">
            <a:avLst/>
          </a:prstGeom>
        </p:spPr>
        <p:txBody>
          <a:bodyPr lIns="0" tIns="0" rIns="0" bIns="0"/>
          <a:lstStyle>
            <a:lvl1pPr marL="230182" indent="-230182">
              <a:defRPr sz="1800">
                <a:solidFill>
                  <a:srgbClr val="505050"/>
                </a:solidFill>
              </a:defRPr>
            </a:lvl1pPr>
            <a:lvl2pPr marL="514338" indent="-230182">
              <a:defRPr sz="1600">
                <a:solidFill>
                  <a:srgbClr val="505050"/>
                </a:solidFill>
              </a:defRPr>
            </a:lvl2pPr>
            <a:lvl3pPr marL="806431" indent="-228594">
              <a:defRPr sz="1500">
                <a:solidFill>
                  <a:srgbClr val="505050"/>
                </a:solidFill>
              </a:defRPr>
            </a:lvl3pPr>
            <a:lvl4pPr marL="1087411" indent="-228594">
              <a:defRPr sz="1400">
                <a:solidFill>
                  <a:srgbClr val="505050"/>
                </a:solidFill>
              </a:defRPr>
            </a:lvl4pPr>
            <a:lvl5pPr marL="1369979" indent="-228594">
              <a:buFont typeface="Arial"/>
              <a:buChar char="•"/>
              <a:defRPr sz="14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171450" y="190520"/>
            <a:ext cx="6515100" cy="320908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2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1D1E85FB-9D24-E742-A183-0032C25D314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449208" y="4851099"/>
            <a:ext cx="506526" cy="18097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D911CFC9-9956-B44E-BAB6-83E292F8D241}" type="datetime1">
              <a:rPr lang="en-US" smtClean="0"/>
              <a:t>3/22/2024</a:t>
            </a:fld>
            <a:endParaRPr lang="en-US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58638AA5-9B26-B243-A739-BD432267BA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0915" y="4846908"/>
            <a:ext cx="3081920" cy="182155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Presenter | Presentation Title or Meeting Title</a:t>
            </a:r>
            <a:endParaRPr lang="en-US" b="1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1FA7B224-0DB2-BE4D-A5A0-3951E09FDF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3277" y="4851094"/>
            <a:ext cx="310754" cy="177964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 algn="ctr">
              <a:defRPr/>
            </a:pPr>
            <a:fld id="{148C009B-CB69-E04A-B9B3-34B26D69E9CF}" type="slidenum">
              <a:rPr lang="en-US" smtClean="0"/>
              <a:pPr algn="ctr"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18363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168055" y="728664"/>
            <a:ext cx="6515100" cy="2795038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300">
                <a:solidFill>
                  <a:srgbClr val="505050"/>
                </a:solidFill>
              </a:defRPr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pPr lvl="0"/>
            <a:r>
              <a:rPr lang="en-US" noProof="0"/>
              <a:t>Drag picture to placeholder or click icon to add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68055" y="3707254"/>
            <a:ext cx="6515100" cy="81844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300" b="1" i="0">
                <a:solidFill>
                  <a:srgbClr val="004C97"/>
                </a:solidFill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171450" y="188814"/>
            <a:ext cx="6515100" cy="320908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2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77828938-55C4-D54F-97BC-6558BFC0A55D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449208" y="4851099"/>
            <a:ext cx="506526" cy="18097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D911CFC9-9956-B44E-BAB6-83E292F8D241}" type="datetime1">
              <a:rPr lang="en-US" smtClean="0"/>
              <a:t>3/22/2024</a:t>
            </a:fld>
            <a:endParaRPr lang="en-US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0B46EA44-3E02-F848-9364-CFD6DEC4B36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0915" y="4846908"/>
            <a:ext cx="3081920" cy="182155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Presenter | Presentation Title or Meeting Title</a:t>
            </a:r>
            <a:endParaRPr lang="en-US" b="1"/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04FB1EB2-998A-C145-B854-F76D309071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3277" y="4851094"/>
            <a:ext cx="310754" cy="177964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 algn="ctr">
              <a:defRPr/>
            </a:pPr>
            <a:fld id="{148C009B-CB69-E04A-B9B3-34B26D69E9CF}" type="slidenum">
              <a:rPr lang="en-US" smtClean="0"/>
              <a:pPr algn="ctr"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9153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ogo Bottom: 3 Pictures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168056" y="722003"/>
            <a:ext cx="2073537" cy="2795038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300">
                <a:solidFill>
                  <a:srgbClr val="505050"/>
                </a:solidFill>
              </a:defRPr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pPr lvl="0"/>
            <a:r>
              <a:rPr lang="en-US" noProof="0"/>
              <a:t>Drag picture to placeholder or click icon to add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68055" y="3707254"/>
            <a:ext cx="6515100" cy="818444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300" b="1" i="0">
                <a:solidFill>
                  <a:srgbClr val="004C97"/>
                </a:solidFill>
              </a:defRPr>
            </a:lvl1pPr>
            <a:lvl2pPr marL="457189" indent="0">
              <a:buNone/>
              <a:defRPr sz="1200"/>
            </a:lvl2pPr>
            <a:lvl3pPr marL="914377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1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171450" y="188814"/>
            <a:ext cx="6515100" cy="320908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2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77828938-55C4-D54F-97BC-6558BFC0A55D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449208" y="4851099"/>
            <a:ext cx="506526" cy="18097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D911CFC9-9956-B44E-BAB6-83E292F8D241}" type="datetime1">
              <a:rPr lang="en-US" smtClean="0"/>
              <a:t>3/22/2024</a:t>
            </a:fld>
            <a:endParaRPr lang="en-US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0B46EA44-3E02-F848-9364-CFD6DEC4B36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0915" y="4846908"/>
            <a:ext cx="3081920" cy="182155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Presenter | Presentation Title or Meeting Title</a:t>
            </a:r>
            <a:endParaRPr lang="en-US" b="1"/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04FB1EB2-998A-C145-B854-F76D309071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3277" y="4851094"/>
            <a:ext cx="310754" cy="177964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 algn="ctr">
              <a:defRPr/>
            </a:pPr>
            <a:fld id="{148C009B-CB69-E04A-B9B3-34B26D69E9CF}" type="slidenum">
              <a:rPr lang="en-US" smtClean="0"/>
              <a:pPr algn="ctr">
                <a:defRPr/>
              </a:pPr>
              <a:t>‹#›</a:t>
            </a:fld>
            <a:endParaRPr lang="en-US"/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3201775C-AD98-2244-BFD9-9D2B630B7494}"/>
              </a:ext>
            </a:extLst>
          </p:cNvPr>
          <p:cNvSpPr>
            <a:spLocks noGrp="1"/>
          </p:cNvSpPr>
          <p:nvPr>
            <p:ph type="pic" idx="15"/>
          </p:nvPr>
        </p:nvSpPr>
        <p:spPr>
          <a:xfrm>
            <a:off x="2388836" y="720589"/>
            <a:ext cx="2073537" cy="2795038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300">
                <a:solidFill>
                  <a:srgbClr val="505050"/>
                </a:solidFill>
              </a:defRPr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pPr lvl="0"/>
            <a:r>
              <a:rPr lang="en-US" noProof="0"/>
              <a:t>Drag picture to placeholder or click icon to add</a:t>
            </a:r>
          </a:p>
        </p:txBody>
      </p:sp>
      <p:sp>
        <p:nvSpPr>
          <p:cNvPr id="11" name="Picture Placeholder 2">
            <a:extLst>
              <a:ext uri="{FF2B5EF4-FFF2-40B4-BE49-F238E27FC236}">
                <a16:creationId xmlns:a16="http://schemas.microsoft.com/office/drawing/2014/main" id="{EFDDEADE-6168-E74A-B5A8-27F6C2E38AF0}"/>
              </a:ext>
            </a:extLst>
          </p:cNvPr>
          <p:cNvSpPr>
            <a:spLocks noGrp="1"/>
          </p:cNvSpPr>
          <p:nvPr>
            <p:ph type="pic" idx="16"/>
          </p:nvPr>
        </p:nvSpPr>
        <p:spPr>
          <a:xfrm>
            <a:off x="4609619" y="722003"/>
            <a:ext cx="2073537" cy="2795038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300">
                <a:solidFill>
                  <a:srgbClr val="505050"/>
                </a:solidFill>
              </a:defRPr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pPr lvl="0"/>
            <a:r>
              <a:rPr lang="en-US" noProof="0"/>
              <a:t>Drag picture to placeholder or click icon to add</a:t>
            </a:r>
          </a:p>
        </p:txBody>
      </p:sp>
    </p:spTree>
    <p:extLst>
      <p:ext uri="{BB962C8B-B14F-4D97-AF65-F5344CB8AC3E}">
        <p14:creationId xmlns:p14="http://schemas.microsoft.com/office/powerpoint/2010/main" val="28662861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66688" y="190501"/>
            <a:ext cx="6506766" cy="4352192"/>
          </a:xfrm>
          <a:prstGeom prst="rect">
            <a:avLst/>
          </a:prstGeom>
        </p:spPr>
        <p:txBody>
          <a:bodyPr vert="horz"/>
          <a:lstStyle>
            <a:lvl1pPr marL="230182" indent="-230182"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C04DE35B-43B2-5E46-BB2A-7F0C47F493E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49208" y="4851099"/>
            <a:ext cx="506526" cy="18097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D911CFC9-9956-B44E-BAB6-83E292F8D241}" type="datetime1">
              <a:rPr lang="en-US" smtClean="0"/>
              <a:t>3/22/2024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8CB08929-45CB-4844-8FAB-490E069AA8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0915" y="4846908"/>
            <a:ext cx="3081920" cy="182155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Presenter | Presentation Title or Meeting Title</a:t>
            </a:r>
            <a:endParaRPr lang="en-US" b="1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00369265-93AE-D948-8118-B1D4795106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3277" y="4851094"/>
            <a:ext cx="310754" cy="177964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 algn="ctr">
              <a:defRPr/>
            </a:pPr>
            <a:fld id="{148C009B-CB69-E04A-B9B3-34B26D69E9CF}" type="slidenum">
              <a:rPr lang="en-US" smtClean="0"/>
              <a:pPr algn="ctr"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2215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07474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Collage - multipl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171450" y="188814"/>
            <a:ext cx="6515100" cy="320908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2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4" name="Picture Placeholder 14"/>
          <p:cNvSpPr>
            <a:spLocks noGrp="1"/>
          </p:cNvSpPr>
          <p:nvPr>
            <p:ph type="pic" sz="quarter" idx="19"/>
          </p:nvPr>
        </p:nvSpPr>
        <p:spPr>
          <a:xfrm>
            <a:off x="154271" y="2036671"/>
            <a:ext cx="120015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25" name="Picture Placeholder 14"/>
          <p:cNvSpPr>
            <a:spLocks noGrp="1"/>
          </p:cNvSpPr>
          <p:nvPr>
            <p:ph type="pic" sz="quarter" idx="20"/>
          </p:nvPr>
        </p:nvSpPr>
        <p:spPr>
          <a:xfrm>
            <a:off x="1484569" y="2036671"/>
            <a:ext cx="120015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26" name="Picture Placeholder 14"/>
          <p:cNvSpPr>
            <a:spLocks noGrp="1"/>
          </p:cNvSpPr>
          <p:nvPr>
            <p:ph type="pic" sz="quarter" idx="21"/>
          </p:nvPr>
        </p:nvSpPr>
        <p:spPr>
          <a:xfrm>
            <a:off x="2814904" y="2036671"/>
            <a:ext cx="120015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27" name="Picture Placeholder 14"/>
          <p:cNvSpPr>
            <a:spLocks noGrp="1"/>
          </p:cNvSpPr>
          <p:nvPr>
            <p:ph type="pic" sz="quarter" idx="22"/>
          </p:nvPr>
        </p:nvSpPr>
        <p:spPr>
          <a:xfrm>
            <a:off x="4150842" y="2036671"/>
            <a:ext cx="120015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28" name="Picture Placeholder 14"/>
          <p:cNvSpPr>
            <a:spLocks noGrp="1"/>
          </p:cNvSpPr>
          <p:nvPr>
            <p:ph type="pic" sz="quarter" idx="23"/>
          </p:nvPr>
        </p:nvSpPr>
        <p:spPr>
          <a:xfrm>
            <a:off x="5475574" y="2036671"/>
            <a:ext cx="120015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29" name="Picture Placeholder 14"/>
          <p:cNvSpPr>
            <a:spLocks noGrp="1"/>
          </p:cNvSpPr>
          <p:nvPr>
            <p:ph type="pic" sz="quarter" idx="14"/>
          </p:nvPr>
        </p:nvSpPr>
        <p:spPr>
          <a:xfrm>
            <a:off x="154271" y="729132"/>
            <a:ext cx="120015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30" name="Picture Placeholder 14"/>
          <p:cNvSpPr>
            <a:spLocks noGrp="1"/>
          </p:cNvSpPr>
          <p:nvPr>
            <p:ph type="pic" sz="quarter" idx="15"/>
          </p:nvPr>
        </p:nvSpPr>
        <p:spPr>
          <a:xfrm>
            <a:off x="1484569" y="729132"/>
            <a:ext cx="120015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31" name="Picture Placeholder 14"/>
          <p:cNvSpPr>
            <a:spLocks noGrp="1"/>
          </p:cNvSpPr>
          <p:nvPr>
            <p:ph type="pic" sz="quarter" idx="16"/>
          </p:nvPr>
        </p:nvSpPr>
        <p:spPr>
          <a:xfrm>
            <a:off x="2814904" y="729132"/>
            <a:ext cx="120015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32" name="Picture Placeholder 14"/>
          <p:cNvSpPr>
            <a:spLocks noGrp="1"/>
          </p:cNvSpPr>
          <p:nvPr>
            <p:ph type="pic" sz="quarter" idx="17"/>
          </p:nvPr>
        </p:nvSpPr>
        <p:spPr>
          <a:xfrm>
            <a:off x="4150842" y="729132"/>
            <a:ext cx="120015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33" name="Picture Placeholder 14"/>
          <p:cNvSpPr>
            <a:spLocks noGrp="1"/>
          </p:cNvSpPr>
          <p:nvPr>
            <p:ph type="pic" sz="quarter" idx="18"/>
          </p:nvPr>
        </p:nvSpPr>
        <p:spPr>
          <a:xfrm>
            <a:off x="5475574" y="729132"/>
            <a:ext cx="120015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34" name="Picture Placeholder 14"/>
          <p:cNvSpPr>
            <a:spLocks noGrp="1"/>
          </p:cNvSpPr>
          <p:nvPr>
            <p:ph type="pic" sz="quarter" idx="24"/>
          </p:nvPr>
        </p:nvSpPr>
        <p:spPr>
          <a:xfrm>
            <a:off x="154271" y="3336601"/>
            <a:ext cx="120015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35" name="Picture Placeholder 14"/>
          <p:cNvSpPr>
            <a:spLocks noGrp="1"/>
          </p:cNvSpPr>
          <p:nvPr>
            <p:ph type="pic" sz="quarter" idx="25"/>
          </p:nvPr>
        </p:nvSpPr>
        <p:spPr>
          <a:xfrm>
            <a:off x="1484569" y="3336601"/>
            <a:ext cx="120015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36" name="Picture Placeholder 14"/>
          <p:cNvSpPr>
            <a:spLocks noGrp="1"/>
          </p:cNvSpPr>
          <p:nvPr>
            <p:ph type="pic" sz="quarter" idx="26"/>
          </p:nvPr>
        </p:nvSpPr>
        <p:spPr>
          <a:xfrm>
            <a:off x="2814904" y="3336601"/>
            <a:ext cx="120015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37" name="Picture Placeholder 14"/>
          <p:cNvSpPr>
            <a:spLocks noGrp="1"/>
          </p:cNvSpPr>
          <p:nvPr>
            <p:ph type="pic" sz="quarter" idx="27"/>
          </p:nvPr>
        </p:nvSpPr>
        <p:spPr>
          <a:xfrm>
            <a:off x="4150842" y="3336601"/>
            <a:ext cx="120015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38" name="Picture Placeholder 14"/>
          <p:cNvSpPr>
            <a:spLocks noGrp="1"/>
          </p:cNvSpPr>
          <p:nvPr>
            <p:ph type="pic" sz="quarter" idx="28"/>
          </p:nvPr>
        </p:nvSpPr>
        <p:spPr>
          <a:xfrm>
            <a:off x="5475574" y="3336601"/>
            <a:ext cx="1200150" cy="120015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100">
                <a:solidFill>
                  <a:srgbClr val="505050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</a:p>
        </p:txBody>
      </p:sp>
      <p:sp>
        <p:nvSpPr>
          <p:cNvPr id="21" name="Date Placeholder 3">
            <a:extLst>
              <a:ext uri="{FF2B5EF4-FFF2-40B4-BE49-F238E27FC236}">
                <a16:creationId xmlns:a16="http://schemas.microsoft.com/office/drawing/2014/main" id="{F003E816-DE23-7A4B-A7F1-1C444743BC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49208" y="4851099"/>
            <a:ext cx="506526" cy="18097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D911CFC9-9956-B44E-BAB6-83E292F8D241}" type="datetime1">
              <a:rPr lang="en-US" smtClean="0"/>
              <a:t>3/22/2024</a:t>
            </a:fld>
            <a:endParaRPr lang="en-US"/>
          </a:p>
        </p:txBody>
      </p:sp>
      <p:sp>
        <p:nvSpPr>
          <p:cNvPr id="22" name="Footer Placeholder 4">
            <a:extLst>
              <a:ext uri="{FF2B5EF4-FFF2-40B4-BE49-F238E27FC236}">
                <a16:creationId xmlns:a16="http://schemas.microsoft.com/office/drawing/2014/main" id="{2DF94F28-0184-8042-9D48-11789A42E88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30915" y="4846908"/>
            <a:ext cx="3081920" cy="182155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/>
              <a:t>Presenter | Presentation Title or Meeting Title</a:t>
            </a:r>
            <a:endParaRPr lang="en-US" b="1"/>
          </a:p>
        </p:txBody>
      </p:sp>
      <p:sp>
        <p:nvSpPr>
          <p:cNvPr id="23" name="Slide Number Placeholder 5">
            <a:extLst>
              <a:ext uri="{FF2B5EF4-FFF2-40B4-BE49-F238E27FC236}">
                <a16:creationId xmlns:a16="http://schemas.microsoft.com/office/drawing/2014/main" id="{A9F1936B-7E4C-D74A-AB55-2D8B530D44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3277" y="4851094"/>
            <a:ext cx="310754" cy="177964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 algn="ctr">
              <a:defRPr/>
            </a:pPr>
            <a:fld id="{148C009B-CB69-E04A-B9B3-34B26D69E9CF}" type="slidenum">
              <a:rPr lang="en-US" smtClean="0"/>
              <a:pPr algn="ctr"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01617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449208" y="4851099"/>
            <a:ext cx="506526" cy="18097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D911CFC9-9956-B44E-BAB6-83E292F8D241}" type="datetime1">
              <a:rPr lang="en-US" smtClean="0"/>
              <a:t>3/22/2024</a:t>
            </a:fld>
            <a:endParaRPr lang="en-US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30915" y="4846908"/>
            <a:ext cx="3081920" cy="182155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dirty="0"/>
              <a:t>Presenter | Presentation Title or Meeting Title</a:t>
            </a:r>
            <a:endParaRPr lang="en-US" b="1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3277" y="4851094"/>
            <a:ext cx="310754" cy="177964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defRPr sz="9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 algn="ctr">
              <a:defRPr/>
            </a:pPr>
            <a:fld id="{148C009B-CB69-E04A-B9B3-34B26D69E9CF}" type="slidenum">
              <a:rPr lang="en-US" smtClean="0"/>
              <a:pPr algn="ctr">
                <a:defRPr/>
              </a:pPr>
              <a:t>‹#›</a:t>
            </a:fld>
            <a:endParaRPr lang="en-US"/>
          </a:p>
        </p:txBody>
      </p:sp>
      <p:sp>
        <p:nvSpPr>
          <p:cNvPr id="20" name="Date Placeholder 3"/>
          <p:cNvSpPr txBox="1">
            <a:spLocks/>
          </p:cNvSpPr>
          <p:nvPr/>
        </p:nvSpPr>
        <p:spPr>
          <a:xfrm>
            <a:off x="4837512" y="3358118"/>
            <a:ext cx="807244" cy="18097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endParaRPr lang="en-US" sz="240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573D751-571D-7891-8350-01D42B1F07B7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5078260" y="4824142"/>
            <a:ext cx="1716467" cy="22767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119" r:id="rId1"/>
    <p:sldLayoutId id="2147484104" r:id="rId2"/>
    <p:sldLayoutId id="2147484105" r:id="rId3"/>
    <p:sldLayoutId id="2147484120" r:id="rId4"/>
    <p:sldLayoutId id="2147484103" r:id="rId5"/>
    <p:sldLayoutId id="2147484123" r:id="rId6"/>
    <p:sldLayoutId id="2147484122" r:id="rId7"/>
    <p:sldLayoutId id="2147484124" r:id="rId8"/>
    <p:sldLayoutId id="2147484116" r:id="rId9"/>
    <p:sldLayoutId id="2147484125" r:id="rId10"/>
    <p:sldLayoutId id="2147484126" r:id="rId11"/>
  </p:sldLayoutIdLst>
  <p:hf hdr="0" ftr="0"/>
  <p:txStyles>
    <p:titleStyle>
      <a:lvl1pPr algn="l" defTabSz="457189" rtl="0" eaLnBrk="1" fontAlgn="base" hangingPunct="1">
        <a:spcBef>
          <a:spcPct val="0"/>
        </a:spcBef>
        <a:spcAft>
          <a:spcPct val="0"/>
        </a:spcAft>
        <a:defRPr sz="1700" b="1" kern="1200">
          <a:solidFill>
            <a:srgbClr val="2E5286"/>
          </a:solidFill>
          <a:latin typeface="Helvetica"/>
          <a:ea typeface="Geneva" charset="0"/>
          <a:cs typeface="ＭＳ Ｐゴシック" charset="0"/>
        </a:defRPr>
      </a:lvl1pPr>
      <a:lvl2pPr algn="l" defTabSz="457189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2pPr>
      <a:lvl3pPr algn="l" defTabSz="457189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3pPr>
      <a:lvl4pPr algn="l" defTabSz="457189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4pPr>
      <a:lvl5pPr algn="l" defTabSz="457189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5pPr>
      <a:lvl6pPr marL="457189" algn="l" defTabSz="457189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6pPr>
      <a:lvl7pPr marL="914377" algn="l" defTabSz="457189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7pPr>
      <a:lvl8pPr marL="1371566" algn="l" defTabSz="457189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8pPr>
      <a:lvl9pPr marL="1828754" algn="l" defTabSz="457189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9pPr>
    </p:titleStyle>
    <p:bodyStyle>
      <a:lvl1pPr marL="342891" indent="-342891" algn="l" defTabSz="457189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rgbClr val="7F7F7F"/>
          </a:solidFill>
          <a:latin typeface="Helvetica"/>
          <a:ea typeface="Geneva" charset="0"/>
          <a:cs typeface="ＭＳ Ｐゴシック" charset="0"/>
        </a:defRPr>
      </a:lvl1pPr>
      <a:lvl2pPr marL="742932" indent="-285744" algn="l" defTabSz="457189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2pPr>
      <a:lvl3pPr marL="1142971" indent="-228594" algn="l" defTabSz="457189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3pPr>
      <a:lvl4pPr marL="1600160" indent="-228594" algn="l" defTabSz="457189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4pPr>
      <a:lvl5pPr marL="2057349" indent="-228594" algn="l" defTabSz="457189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5pPr>
      <a:lvl6pPr marL="2514537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0.emf"/><Relationship Id="rId7" Type="http://schemas.openxmlformats.org/officeDocument/2006/relationships/image" Target="../media/image44.png"/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43.png"/><Relationship Id="rId5" Type="http://schemas.openxmlformats.org/officeDocument/2006/relationships/image" Target="../media/image42.emf"/><Relationship Id="rId10" Type="http://schemas.openxmlformats.org/officeDocument/2006/relationships/image" Target="../media/image47.png"/><Relationship Id="rId4" Type="http://schemas.openxmlformats.org/officeDocument/2006/relationships/image" Target="../media/image41.emf"/><Relationship Id="rId9" Type="http://schemas.openxmlformats.org/officeDocument/2006/relationships/image" Target="../media/image4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42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50.jp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40.png"/><Relationship Id="rId4" Type="http://schemas.openxmlformats.org/officeDocument/2006/relationships/customXml" Target="../ink/ink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52.png"/><Relationship Id="rId4" Type="http://schemas.openxmlformats.org/officeDocument/2006/relationships/notesSlide" Target="../notesSlides/notesSlide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5" Type="http://schemas.openxmlformats.org/officeDocument/2006/relationships/image" Target="../media/image53.png"/><Relationship Id="rId4" Type="http://schemas.openxmlformats.org/officeDocument/2006/relationships/notesSlide" Target="../notesSlides/notesSlide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5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5" Type="http://schemas.openxmlformats.org/officeDocument/2006/relationships/image" Target="../media/image53.png"/><Relationship Id="rId4" Type="http://schemas.openxmlformats.org/officeDocument/2006/relationships/notesSlide" Target="../notesSlides/notesSlide1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51.png"/><Relationship Id="rId4" Type="http://schemas.openxmlformats.org/officeDocument/2006/relationships/image" Target="../media/image5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5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jpeg"/><Relationship Id="rId3" Type="http://schemas.openxmlformats.org/officeDocument/2006/relationships/hyperlink" Target="https://www.google.com/imgres?imgurl=http%3A%2F%2Ftrapac.net%2Fwp-content%2Fuploads%2F2018%2F01%2Flogo-nist.png&amp;imgrefurl=http%3A%2F%2Ftrapac.net%2Fcapabilities%2Flogo-nist%2F&amp;docid=FuwC2S9bwvT4mM&amp;tbnid=lmIhQNrIlh369M%3A&amp;vet=10ahUKEwjOpfC2hbblAhVDiqwKHb9VAJcQMwhVKAQwBA..i&amp;w=420&amp;h=420&amp;bih=741&amp;biw=1536&amp;q=nist%20pmg%20logo&amp;ved=0ahUKEwjOpfC2hbblAhVDiqwKHb9VAJcQMwhVKAQwBA&amp;iact=mrc&amp;uact=8" TargetMode="External"/><Relationship Id="rId7" Type="http://schemas.openxmlformats.org/officeDocument/2006/relationships/hyperlink" Target="https://www.google.com/imgres?imgurl=https%3A%2F%2Fwww.globalchange.gov%2Fsites%2Fglobalchange%2Ffiles%2Fstyles%2Fmedium%2Fpublic%2Fagency-logos%2FDOE-280px.png%3Fitok%3DHflLPu0D&amp;imgrefurl=https%3A%2F%2Fwww.globalchange.gov%2Fagency%2Fdepartment-energy&amp;docid=_8ktjVC7_pR9aM&amp;tbnid=yb1e7TQT2zF5cM%3A&amp;vet=10ahUKEwjEuoPdhLblAhUMWqwKHQQjBgEQMwhVKAcwBw..i&amp;w=220&amp;h=220&amp;bih=741&amp;biw=1536&amp;q=doe%20office%20of%20science%20logo&amp;ved=0ahUKEwjEuoPdhLblAhUMWqwKHQQjBgEQMwhVKAcwBw&amp;iact=mrc&amp;uact=8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63.jpg"/><Relationship Id="rId11" Type="http://schemas.openxmlformats.org/officeDocument/2006/relationships/image" Target="../media/image66.png"/><Relationship Id="rId5" Type="http://schemas.openxmlformats.org/officeDocument/2006/relationships/image" Target="../media/image62.png"/><Relationship Id="rId10" Type="http://schemas.openxmlformats.org/officeDocument/2006/relationships/image" Target="../media/image65.png"/><Relationship Id="rId4" Type="http://schemas.openxmlformats.org/officeDocument/2006/relationships/image" Target="../media/image61.png"/><Relationship Id="rId9" Type="http://schemas.openxmlformats.org/officeDocument/2006/relationships/hyperlink" Target="https://www.google.com/imgres?imgurl=https%3A%2F%2Fupload.wikimedia.org%2Fwikipedia%2Fcommons%2F2%2F29%2FOffice_of_Naval_Research_Official_Logo.png&amp;imgrefurl=https%3A%2F%2Fen.wikipedia.org%2Fwiki%2FOffice_of_Naval_Research&amp;docid=jb871DsTMda9rM&amp;tbnid=euoWe6_RRBKGUM%3A&amp;vet=10ahUKEwiG95GYhbblAhVBS6wKHWgtDmAQMwhbKAAwAA..i&amp;w=1079&amp;h=492&amp;bih=741&amp;biw=1536&amp;q=office%20of%20naval%20research%20logo&amp;ved=0ahUKEwiG95GYhbblAhVBS6wKHWgtDmAQMwhbKAAwAA&amp;iact=mrc&amp;uact=8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69.png"/><Relationship Id="rId4" Type="http://schemas.openxmlformats.org/officeDocument/2006/relationships/image" Target="../media/image68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71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4.wmf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hyperlink" Target="https://indico.cern.ch/event/1208783/" TargetMode="External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google.com/imgres?imgurl=https%3A%2F%2Fwww.northwestern.edu%2Fbrand%2Fimages%2Fformal-lockup%2Fnu-horizontal.gif&amp;imgrefurl=https%3A%2F%2Fwww.northwestern.edu%2Fbrand%2Fbrand-assets%2F&amp;docid=Ep9mVvyt1F1dOM&amp;tbnid=FJwCeAEUSFZepM%3A&amp;vet=10ahUKEwjo6tePhrblAhWwna0KHSiSBdsQMwhqKAAwAA..i&amp;w=400&amp;h=210&amp;bih=741&amp;biw=1536&amp;q=northwestern%20logo&amp;ved=0ahUKEwjo6tePhrblAhWwna0KHSiSBdsQMwhqKAAwAA&amp;iact=mrc&amp;uact=8" TargetMode="External"/><Relationship Id="rId13" Type="http://schemas.openxmlformats.org/officeDocument/2006/relationships/image" Target="../media/image25.png"/><Relationship Id="rId18" Type="http://schemas.openxmlformats.org/officeDocument/2006/relationships/hyperlink" Target="https://www.google.com/imgres?imgurl=https%3A%2F%2Fwww.stickpng.com%2Fassets%2Fimages%2F5842f8afa6515b1e0ad75b2b.png&amp;imgrefurl=https%3A%2F%2Fwww.stickpng.com%2Fimg%2Ficons-logos-emojis%2Ficonic-brands%2Funiversity-of-oxford-logo&amp;docid=YH9Jl7ClIiG6bM&amp;tbnid=oemSunSlZZkjbM%3A&amp;vet=10ahUKEwjQ9snghrblAhUGVa0KHcOxA4UQMwhtKAEwAQ..i&amp;w=964&amp;h=1152&amp;bih=741&amp;biw=1536&amp;q=oxford%20logo&amp;ved=0ahUKEwjQ9snghrblAhUGVa0KHcOxA4UQMwhtKAEwAQ&amp;iact=mrc&amp;uact=8" TargetMode="External"/><Relationship Id="rId3" Type="http://schemas.openxmlformats.org/officeDocument/2006/relationships/image" Target="../media/image20.jpg"/><Relationship Id="rId21" Type="http://schemas.openxmlformats.org/officeDocument/2006/relationships/image" Target="../media/image30.jpeg"/><Relationship Id="rId7" Type="http://schemas.openxmlformats.org/officeDocument/2006/relationships/image" Target="../media/image22.png"/><Relationship Id="rId12" Type="http://schemas.openxmlformats.org/officeDocument/2006/relationships/hyperlink" Target="https://www.google.com/imgres?imgurl=https%3A%2F%2Fwww.niu.edu%2Fmarcomm%2F_images%2F_standards%2FNIU_horz_3Clr.png&amp;imgrefurl=https%3A%2F%2Fwww.niu.edu%2Fmarcomm%2Fstandards%2Fvisual%2Finstitutional.shtml&amp;docid=yAuFZlz0ZWV1_M&amp;tbnid=JxEgUaT9KyeJmM%3A&amp;vet=10ahUKEwjn7ICzhrblAhXQmq0KHe3-BZMQMwhcKAEwAQ..i&amp;w=371&amp;h=151&amp;bih=741&amp;biw=1536&amp;q=northern%20illinois%20university%20logo&amp;ved=0ahUKEwjn7ICzhrblAhXQmq0KHe3-BZMQMwhcKAEwAQ&amp;iact=mrc&amp;uact=8" TargetMode="External"/><Relationship Id="rId17" Type="http://schemas.openxmlformats.org/officeDocument/2006/relationships/image" Target="../media/image27.png"/><Relationship Id="rId2" Type="http://schemas.openxmlformats.org/officeDocument/2006/relationships/image" Target="../media/image19.jpg"/><Relationship Id="rId16" Type="http://schemas.openxmlformats.org/officeDocument/2006/relationships/hyperlink" Target="https://www.google.com/imgres?imgurl=https%3A%2F%2Fwww.cinemusespace.arct.cam.ac.uk%2Fimages%2Fcambridge-logo%2Fimage&amp;imgrefurl=https%3A%2F%2Fwww.cinemusespace.arct.cam.ac.uk%2Fimages%2Fcambridge-logo%2Fimage_view_fullscreen&amp;docid=qIjRnDojbqQskM&amp;tbnid=YzWR9LBGCONLZM%3A&amp;vet=10ahUKEwj82IPShrblAhVJWq0KHYRCDI4QMwhzKAAwAA..i&amp;w=250&amp;h=250&amp;bih=741&amp;biw=1536&amp;q=cambridge%20logo&amp;ved=0ahUKEwj82IPShrblAhVJWq0KHYRCDI4QMwhzKAAwAA&amp;iact=mrc&amp;uact=8" TargetMode="External"/><Relationship Id="rId20" Type="http://schemas.openxmlformats.org/officeDocument/2006/relationships/image" Target="../media/image29.jpeg"/><Relationship Id="rId1" Type="http://schemas.openxmlformats.org/officeDocument/2006/relationships/slideLayout" Target="../slideLayouts/slideLayout11.xml"/><Relationship Id="rId6" Type="http://schemas.openxmlformats.org/officeDocument/2006/relationships/hyperlink" Target="https://www.google.com/imgres?imgurl=https%3A%2F%2Fwww.fnal.gov%2Ffaw%2Fdesignstandards%2Ffilesfordownload%2FFNAL-Logo-NAL-Blue.jpg&amp;imgrefurl=https%3A%2F%2Fwww.fnal.gov%2Ffaw%2Fdesignstandards%2Flogo.html&amp;docid=luwy7iJmDOeLgM&amp;tbnid=ITGes0C-zE4ycM%3A&amp;vet=10ahUKEwjLh4KDhrblAhUKP6wKHQTIBn8QMwhYKAAwAA..i&amp;w=2400&amp;h=513&amp;bih=741&amp;biw=1536&amp;q=fermilab%20logo&amp;ved=0ahUKEwjLh4KDhrblAhUKP6wKHQTIBn8QMwhYKAAwAA&amp;iact=mrc&amp;uact=8" TargetMode="External"/><Relationship Id="rId11" Type="http://schemas.openxmlformats.org/officeDocument/2006/relationships/image" Target="../media/image24.png"/><Relationship Id="rId5" Type="http://schemas.openxmlformats.org/officeDocument/2006/relationships/image" Target="../media/image21.png"/><Relationship Id="rId15" Type="http://schemas.openxmlformats.org/officeDocument/2006/relationships/image" Target="../media/image26.png"/><Relationship Id="rId10" Type="http://schemas.openxmlformats.org/officeDocument/2006/relationships/hyperlink" Target="https://www.google.com/imgres?imgurl=https%3A%2F%2Fwww.liverpool.ac.uk%2Flogo-size-test%2Ffull-colour.svg&amp;imgrefurl=https%3A%2F%2Fwww.liverpool.ac.uk%2F&amp;docid=7osJdbLJTRQZIM&amp;tbnid=u9GGVQc5b8lUdM%3A&amp;vet=10ahUKEwju6uSdhrblAhVNnKwKHZiDD2sQMwhbKAAwAA..i&amp;w=800&amp;h=204&amp;bih=741&amp;biw=1536&amp;q=university%20of%20liverpool%20logo&amp;ved=0ahUKEwju6uSdhrblAhVNnKwKHZiDD2sQMwhbKAAwAA&amp;iact=mrc&amp;uact=8" TargetMode="External"/><Relationship Id="rId19" Type="http://schemas.openxmlformats.org/officeDocument/2006/relationships/image" Target="../media/image28.png"/><Relationship Id="rId4" Type="http://schemas.openxmlformats.org/officeDocument/2006/relationships/hyperlink" Target="https://www.google.com/imgres?imgurl=https%3A%2F%2Fidentity.stanford.edu%2Fimg%2Fblock-s-2color.png&amp;imgrefurl=https%3A%2F%2Fidentity.stanford.edu%2Fname-emblems.html&amp;docid=SwUb0zZ1Z5EAMM&amp;tbnid=N10d-TLOYS94RM%3A&amp;vet=10ahUKEwiF4sL3hbblAhUNnawKHcorCq8QMwhvKAAwAA..i&amp;w=400&amp;h=600&amp;bih=741&amp;biw=1536&amp;q=stanford%20logo&amp;ved=0ahUKEwiF4sL3hbblAhUNnawKHcorCq8QMwhvKAAwAA&amp;iact=mrc&amp;uact=8" TargetMode="External"/><Relationship Id="rId9" Type="http://schemas.openxmlformats.org/officeDocument/2006/relationships/image" Target="../media/image23.jpeg"/><Relationship Id="rId14" Type="http://schemas.openxmlformats.org/officeDocument/2006/relationships/hyperlink" Target="https://www.google.com/imgres?imgurl=https%3A%2F%2Fbrand.jhu.edu%2Fassets%2Fuploads%2Fsites%2F5%2F2014%2F06%2Funiversity_logo_small_vertical_blue.png&amp;imgrefurl=https%3A%2F%2Fbrand.jhu.edu%2Funiversity-logo%2F&amp;docid=d1ETi9xk5tRfaM&amp;tbnid=mE2r7rYdeM_8cM%3A&amp;vet=10ahUKEwjZiYi-hrblAhVCUK0KHXWuAv4QMwhnKAAwAA..i&amp;w=1330&amp;h=855&amp;bih=741&amp;biw=1536&amp;q=johns%20hopkins%20logo&amp;ved=0ahUKEwjZiYi-hrblAhVCUK0KHXWuAv4QMwhnKAAwAA&amp;iact=mrc&amp;uact=8" TargetMode="External"/><Relationship Id="rId22" Type="http://schemas.openxmlformats.org/officeDocument/2006/relationships/image" Target="../media/image3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image" Target="../media/image33.jpg"/><Relationship Id="rId7" Type="http://schemas.openxmlformats.org/officeDocument/2006/relationships/image" Target="../media/image37.emf"/><Relationship Id="rId2" Type="http://schemas.openxmlformats.org/officeDocument/2006/relationships/image" Target="../media/image32.jp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36.emf"/><Relationship Id="rId5" Type="http://schemas.openxmlformats.org/officeDocument/2006/relationships/image" Target="../media/image35.emf"/><Relationship Id="rId4" Type="http://schemas.openxmlformats.org/officeDocument/2006/relationships/image" Target="../media/image3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A03BD9D-ECE8-944E-A97A-9BF1CC9DD84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44960" y="3817081"/>
            <a:ext cx="4760012" cy="229832"/>
          </a:xfrm>
        </p:spPr>
        <p:txBody>
          <a:bodyPr/>
          <a:lstStyle/>
          <a:p>
            <a:r>
              <a:rPr lang="en-US" sz="1400" dirty="0">
                <a:solidFill>
                  <a:srgbClr val="000000"/>
                </a:solidFill>
                <a:latin typeface="+mn-lt"/>
              </a:rPr>
              <a:t>SQMS Quantum for Science Workshop, March 2024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F02EC5-09C7-B947-822E-33AC53B9A6E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70953" y="3181958"/>
            <a:ext cx="5693135" cy="752287"/>
          </a:xfrm>
        </p:spPr>
        <p:txBody>
          <a:bodyPr>
            <a:normAutofit fontScale="85000" lnSpcReduction="10000"/>
          </a:bodyPr>
          <a:lstStyle/>
          <a:p>
            <a:r>
              <a:rPr lang="en-US" sz="2000" dirty="0">
                <a:latin typeface="+mn-lt"/>
              </a:rPr>
              <a:t>New Ideas for Low-Frequency Gravitational Wave Detection with Quantum Sensors (MAGIS/AION)  </a:t>
            </a:r>
            <a:endParaRPr lang="en-US" sz="2000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CAC054B-8F94-F5B9-B234-DFAB582170A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70953" y="4160915"/>
            <a:ext cx="1531054" cy="408453"/>
          </a:xfrm>
        </p:spPr>
        <p:txBody>
          <a:bodyPr/>
          <a:lstStyle/>
          <a:p>
            <a:r>
              <a:rPr lang="en-US" dirty="0">
                <a:solidFill>
                  <a:srgbClr val="000000"/>
                </a:solidFill>
                <a:latin typeface="+mj-lt"/>
              </a:rPr>
              <a:t>Tim Kovachy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C1EE297-FC55-E431-052C-ECF4494E9B00}"/>
              </a:ext>
            </a:extLst>
          </p:cNvPr>
          <p:cNvSpPr txBox="1"/>
          <p:nvPr/>
        </p:nvSpPr>
        <p:spPr>
          <a:xfrm>
            <a:off x="91440" y="4500252"/>
            <a:ext cx="577264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  <a:latin typeface="+mj-lt"/>
              </a:rPr>
              <a:t>Department of Physics and Astronomy and Center for Fundamental Physics (CFP), Northwestern University</a:t>
            </a:r>
          </a:p>
        </p:txBody>
      </p:sp>
    </p:spTree>
    <p:extLst>
      <p:ext uri="{BB962C8B-B14F-4D97-AF65-F5344CB8AC3E}">
        <p14:creationId xmlns:p14="http://schemas.microsoft.com/office/powerpoint/2010/main" val="30068045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4A1049BD-E1D9-4D4F-8821-B993CBEEE98E}"/>
              </a:ext>
            </a:extLst>
          </p:cNvPr>
          <p:cNvSpPr txBox="1"/>
          <p:nvPr/>
        </p:nvSpPr>
        <p:spPr>
          <a:xfrm>
            <a:off x="594813" y="3749712"/>
            <a:ext cx="19546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200" dirty="0"/>
              <a:t>Differential phase evolution: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2BB04B9-91D8-4F59-A19B-71ACE06FDA8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1061" y="4025227"/>
            <a:ext cx="1620536" cy="298988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4C5206B9-5D1C-41F4-8750-432B2AF4982C}"/>
              </a:ext>
            </a:extLst>
          </p:cNvPr>
          <p:cNvGrpSpPr/>
          <p:nvPr/>
        </p:nvGrpSpPr>
        <p:grpSpPr>
          <a:xfrm>
            <a:off x="3791937" y="3375801"/>
            <a:ext cx="3012832" cy="1037457"/>
            <a:chOff x="4941417" y="4280753"/>
            <a:chExt cx="4017109" cy="1383275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5051543C-6032-42AF-8794-2F6B18D9AD6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41417" y="5257531"/>
              <a:ext cx="1186650" cy="343200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65F24677-0CB1-46BD-9A69-8FCCFCEE398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41417" y="4725391"/>
              <a:ext cx="632880" cy="412500"/>
            </a:xfrm>
            <a:prstGeom prst="rect">
              <a:avLst/>
            </a:prstGeom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CCB3A7A-17BA-4A20-AFC2-FB68403E1C80}"/>
                </a:ext>
              </a:extLst>
            </p:cNvPr>
            <p:cNvSpPr/>
            <p:nvPr/>
          </p:nvSpPr>
          <p:spPr>
            <a:xfrm>
              <a:off x="4976276" y="4280753"/>
              <a:ext cx="2937898" cy="41036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buNone/>
              </a:pPr>
              <a:r>
                <a:rPr lang="en-US" sz="1400" dirty="0"/>
                <a:t>Two ways for phase to vary: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C7760199-8050-4970-9C35-FA4E6E802625}"/>
                </a:ext>
              </a:extLst>
            </p:cNvPr>
            <p:cNvSpPr txBox="1"/>
            <p:nvPr/>
          </p:nvSpPr>
          <p:spPr>
            <a:xfrm>
              <a:off x="6339774" y="5171584"/>
              <a:ext cx="2618752" cy="492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800" i="1" dirty="0"/>
                <a:t>Gravitational wave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B373F0C4-3B50-4CF6-A2AD-0EBCE6126325}"/>
                </a:ext>
              </a:extLst>
            </p:cNvPr>
            <p:cNvSpPr txBox="1"/>
            <p:nvPr/>
          </p:nvSpPr>
          <p:spPr>
            <a:xfrm>
              <a:off x="6339774" y="4685418"/>
              <a:ext cx="1762107" cy="492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800" i="1" dirty="0"/>
                <a:t>Dark matter</a:t>
              </a: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1AB2E646-40FC-A0C7-3B91-268A8840C803}"/>
              </a:ext>
            </a:extLst>
          </p:cNvPr>
          <p:cNvGrpSpPr/>
          <p:nvPr/>
        </p:nvGrpSpPr>
        <p:grpSpPr>
          <a:xfrm>
            <a:off x="3870729" y="524404"/>
            <a:ext cx="2987272" cy="2589724"/>
            <a:chOff x="5146876" y="653311"/>
            <a:chExt cx="3983029" cy="3452965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EB7C11DA-D752-49D0-99BD-3E6A0F0BA5E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403"/>
            <a:stretch/>
          </p:blipFill>
          <p:spPr>
            <a:xfrm>
              <a:off x="5186204" y="675903"/>
              <a:ext cx="3943701" cy="3430373"/>
            </a:xfrm>
            <a:prstGeom prst="rect">
              <a:avLst/>
            </a:prstGeom>
          </p:spPr>
        </p:pic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73449C12-0868-0F0C-70A8-852750593806}"/>
                </a:ext>
              </a:extLst>
            </p:cNvPr>
            <p:cNvSpPr/>
            <p:nvPr/>
          </p:nvSpPr>
          <p:spPr bwMode="auto">
            <a:xfrm>
              <a:off x="5146876" y="653311"/>
              <a:ext cx="297527" cy="306729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marL="257175" indent="-257175" defTabSz="685800">
                <a:spcBef>
                  <a:spcPct val="20000"/>
                </a:spcBef>
                <a:buFontTx/>
                <a:buChar char="•"/>
              </a:pPr>
              <a:endParaRPr lang="en-US" sz="1350">
                <a:latin typeface="Tahoma" pitchFamily="34" charset="0"/>
                <a:cs typeface="Arial" charset="0"/>
              </a:endParaRP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CDCF8633-FD6D-BDCB-B9F8-7803515ED4BD}"/>
              </a:ext>
            </a:extLst>
          </p:cNvPr>
          <p:cNvGrpSpPr/>
          <p:nvPr/>
        </p:nvGrpSpPr>
        <p:grpSpPr>
          <a:xfrm>
            <a:off x="2177605" y="456514"/>
            <a:ext cx="1640477" cy="2618834"/>
            <a:chOff x="2762939" y="594403"/>
            <a:chExt cx="2187303" cy="3491779"/>
          </a:xfrm>
        </p:grpSpPr>
        <p:pic>
          <p:nvPicPr>
            <p:cNvPr id="34" name="Picture 33" descr="A picture containing clock, meter&#10;&#10;Description automatically generated">
              <a:extLst>
                <a:ext uri="{FF2B5EF4-FFF2-40B4-BE49-F238E27FC236}">
                  <a16:creationId xmlns:a16="http://schemas.microsoft.com/office/drawing/2014/main" id="{9B02F338-9152-5426-8722-D3A0FA2B9CA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131215" y="3386379"/>
              <a:ext cx="819027" cy="604283"/>
            </a:xfrm>
            <a:prstGeom prst="rect">
              <a:avLst/>
            </a:prstGeom>
          </p:spPr>
        </p:pic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EEC0838A-29D6-BEDF-D887-84058232D278}"/>
                </a:ext>
              </a:extLst>
            </p:cNvPr>
            <p:cNvSpPr/>
            <p:nvPr/>
          </p:nvSpPr>
          <p:spPr bwMode="auto">
            <a:xfrm>
              <a:off x="3972434" y="669350"/>
              <a:ext cx="297527" cy="306729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marL="257175" indent="-257175" defTabSz="685800">
                <a:spcBef>
                  <a:spcPct val="20000"/>
                </a:spcBef>
                <a:buFontTx/>
                <a:buChar char="•"/>
              </a:pPr>
              <a:endParaRPr lang="en-US" sz="1350">
                <a:latin typeface="Tahoma" pitchFamily="34" charset="0"/>
                <a:cs typeface="Arial" charset="0"/>
              </a:endParaRPr>
            </a:p>
          </p:txBody>
        </p:sp>
        <p:pic>
          <p:nvPicPr>
            <p:cNvPr id="33" name="Picture 32" descr="A picture containing clock, meter&#10;&#10;Description automatically generated">
              <a:extLst>
                <a:ext uri="{FF2B5EF4-FFF2-40B4-BE49-F238E27FC236}">
                  <a16:creationId xmlns:a16="http://schemas.microsoft.com/office/drawing/2014/main" id="{A1007E28-33B2-6BEB-B1D5-E7A0ACDED57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129860" y="659999"/>
              <a:ext cx="819027" cy="604283"/>
            </a:xfrm>
            <a:prstGeom prst="rect">
              <a:avLst/>
            </a:prstGeom>
          </p:spPr>
        </p:pic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BDC5604A-836A-100B-B83E-3673DA9EEF42}"/>
                </a:ext>
              </a:extLst>
            </p:cNvPr>
            <p:cNvGrpSpPr/>
            <p:nvPr/>
          </p:nvGrpSpPr>
          <p:grpSpPr>
            <a:xfrm>
              <a:off x="2762939" y="594403"/>
              <a:ext cx="1507022" cy="3491779"/>
              <a:chOff x="5181600" y="934898"/>
              <a:chExt cx="1791354" cy="4134298"/>
            </a:xfrm>
          </p:grpSpPr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id="{7E2516F2-522A-A3E3-3CB5-D69C72EB9731}"/>
                  </a:ext>
                </a:extLst>
              </p:cNvPr>
              <p:cNvGrpSpPr/>
              <p:nvPr/>
            </p:nvGrpSpPr>
            <p:grpSpPr>
              <a:xfrm>
                <a:off x="5181600" y="934898"/>
                <a:ext cx="999755" cy="4134298"/>
                <a:chOff x="990600" y="733727"/>
                <a:chExt cx="1219200" cy="4361846"/>
              </a:xfrm>
            </p:grpSpPr>
            <p:grpSp>
              <p:nvGrpSpPr>
                <p:cNvPr id="23" name="Group 22">
                  <a:extLst>
                    <a:ext uri="{FF2B5EF4-FFF2-40B4-BE49-F238E27FC236}">
                      <a16:creationId xmlns:a16="http://schemas.microsoft.com/office/drawing/2014/main" id="{FB672BA4-EC5F-F97D-F73A-5348D3562FD1}"/>
                    </a:ext>
                  </a:extLst>
                </p:cNvPr>
                <p:cNvGrpSpPr/>
                <p:nvPr/>
              </p:nvGrpSpPr>
              <p:grpSpPr>
                <a:xfrm>
                  <a:off x="990600" y="1200150"/>
                  <a:ext cx="1219200" cy="3429000"/>
                  <a:chOff x="990600" y="1200150"/>
                  <a:chExt cx="1282700" cy="3022600"/>
                </a:xfrm>
              </p:grpSpPr>
              <p:pic>
                <p:nvPicPr>
                  <p:cNvPr id="31" name="Picture 30" descr="A picture containing food, light&#10;&#10;Description automatically generated">
                    <a:extLst>
                      <a:ext uri="{FF2B5EF4-FFF2-40B4-BE49-F238E27FC236}">
                        <a16:creationId xmlns:a16="http://schemas.microsoft.com/office/drawing/2014/main" id="{9E05C188-DDAF-337C-17B8-EDA92889392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7"/>
                  <a:stretch>
                    <a:fillRect/>
                  </a:stretch>
                </p:blipFill>
                <p:spPr>
                  <a:xfrm>
                    <a:off x="990600" y="1200150"/>
                    <a:ext cx="1282700" cy="1574800"/>
                  </a:xfrm>
                  <a:prstGeom prst="rect">
                    <a:avLst/>
                  </a:prstGeom>
                </p:spPr>
              </p:pic>
              <p:pic>
                <p:nvPicPr>
                  <p:cNvPr id="32" name="Picture 31" descr="A picture containing food, light&#10;&#10;Description automatically generated">
                    <a:extLst>
                      <a:ext uri="{FF2B5EF4-FFF2-40B4-BE49-F238E27FC236}">
                        <a16:creationId xmlns:a16="http://schemas.microsoft.com/office/drawing/2014/main" id="{92E4D03B-F5F1-FB3E-872F-ECCCE4DF8E3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7"/>
                  <a:stretch>
                    <a:fillRect/>
                  </a:stretch>
                </p:blipFill>
                <p:spPr>
                  <a:xfrm rot="10800000">
                    <a:off x="990600" y="2647950"/>
                    <a:ext cx="1282700" cy="1574800"/>
                  </a:xfrm>
                  <a:prstGeom prst="rect">
                    <a:avLst/>
                  </a:prstGeom>
                </p:spPr>
              </p:pic>
            </p:grpSp>
            <p:sp>
              <p:nvSpPr>
                <p:cNvPr id="24" name="Rectangle 23">
                  <a:extLst>
                    <a:ext uri="{FF2B5EF4-FFF2-40B4-BE49-F238E27FC236}">
                      <a16:creationId xmlns:a16="http://schemas.microsoft.com/office/drawing/2014/main" id="{C879F359-02FA-3642-DC69-DEB64D8C078E}"/>
                    </a:ext>
                  </a:extLst>
                </p:cNvPr>
                <p:cNvSpPr/>
                <p:nvPr/>
              </p:nvSpPr>
              <p:spPr>
                <a:xfrm>
                  <a:off x="990600" y="1200150"/>
                  <a:ext cx="1219200" cy="3429000"/>
                </a:xfrm>
                <a:prstGeom prst="rect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800"/>
                </a:p>
              </p:txBody>
            </p:sp>
            <p:grpSp>
              <p:nvGrpSpPr>
                <p:cNvPr id="25" name="Group 24">
                  <a:extLst>
                    <a:ext uri="{FF2B5EF4-FFF2-40B4-BE49-F238E27FC236}">
                      <a16:creationId xmlns:a16="http://schemas.microsoft.com/office/drawing/2014/main" id="{6364E82B-90F6-F201-6D27-A05422745747}"/>
                    </a:ext>
                  </a:extLst>
                </p:cNvPr>
                <p:cNvGrpSpPr/>
                <p:nvPr/>
              </p:nvGrpSpPr>
              <p:grpSpPr>
                <a:xfrm>
                  <a:off x="1431960" y="4324350"/>
                  <a:ext cx="375534" cy="771223"/>
                  <a:chOff x="1431960" y="4324350"/>
                  <a:chExt cx="375534" cy="771223"/>
                </a:xfrm>
              </p:grpSpPr>
              <p:cxnSp>
                <p:nvCxnSpPr>
                  <p:cNvPr id="29" name="Straight Arrow Connector 28">
                    <a:extLst>
                      <a:ext uri="{FF2B5EF4-FFF2-40B4-BE49-F238E27FC236}">
                        <a16:creationId xmlns:a16="http://schemas.microsoft.com/office/drawing/2014/main" id="{A3398558-23A8-BB74-7901-6CCC8367A61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600200" y="4324350"/>
                    <a:ext cx="0" cy="533400"/>
                  </a:xfrm>
                  <a:prstGeom prst="straightConnector1">
                    <a:avLst/>
                  </a:prstGeom>
                  <a:ln w="44450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pic>
                <p:nvPicPr>
                  <p:cNvPr id="30" name="Picture 29" descr="A close up of a logo&#10;&#10;Description automatically generated">
                    <a:extLst>
                      <a:ext uri="{FF2B5EF4-FFF2-40B4-BE49-F238E27FC236}">
                        <a16:creationId xmlns:a16="http://schemas.microsoft.com/office/drawing/2014/main" id="{9F7491FD-72C9-7813-6C6E-BBDAB3901BE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8" cstate="screen">
                    <a:grayscl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 rot="16200000">
                    <a:off x="1417320" y="4705400"/>
                    <a:ext cx="404813" cy="375534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26" name="Group 25">
                  <a:extLst>
                    <a:ext uri="{FF2B5EF4-FFF2-40B4-BE49-F238E27FC236}">
                      <a16:creationId xmlns:a16="http://schemas.microsoft.com/office/drawing/2014/main" id="{38CEFBCB-A15C-A470-37BD-D624359F7FA0}"/>
                    </a:ext>
                  </a:extLst>
                </p:cNvPr>
                <p:cNvGrpSpPr/>
                <p:nvPr/>
              </p:nvGrpSpPr>
              <p:grpSpPr>
                <a:xfrm rot="10800000">
                  <a:off x="1431959" y="733727"/>
                  <a:ext cx="375534" cy="771223"/>
                  <a:chOff x="1412434" y="4324350"/>
                  <a:chExt cx="375534" cy="771223"/>
                </a:xfrm>
              </p:grpSpPr>
              <p:cxnSp>
                <p:nvCxnSpPr>
                  <p:cNvPr id="27" name="Straight Arrow Connector 26">
                    <a:extLst>
                      <a:ext uri="{FF2B5EF4-FFF2-40B4-BE49-F238E27FC236}">
                        <a16:creationId xmlns:a16="http://schemas.microsoft.com/office/drawing/2014/main" id="{972311BD-5BB5-A62A-1835-7496C6D3999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600200" y="4324350"/>
                    <a:ext cx="0" cy="533400"/>
                  </a:xfrm>
                  <a:prstGeom prst="straightConnector1">
                    <a:avLst/>
                  </a:prstGeom>
                  <a:ln w="44450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pic>
                <p:nvPicPr>
                  <p:cNvPr id="28" name="Picture 27" descr="A close up of a logo&#10;&#10;Description automatically generated">
                    <a:extLst>
                      <a:ext uri="{FF2B5EF4-FFF2-40B4-BE49-F238E27FC236}">
                        <a16:creationId xmlns:a16="http://schemas.microsoft.com/office/drawing/2014/main" id="{E55150DD-FA8F-E121-EF4D-9319D68BA8B6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8" cstate="screen">
                    <a:grayscl/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 rot="16200000">
                    <a:off x="1397794" y="4705400"/>
                    <a:ext cx="404813" cy="375534"/>
                  </a:xfrm>
                  <a:prstGeom prst="rect">
                    <a:avLst/>
                  </a:prstGeom>
                </p:spPr>
              </p:pic>
            </p:grpSp>
          </p:grpSp>
          <p:pic>
            <p:nvPicPr>
              <p:cNvPr id="21" name="Picture 20" descr="A clock hanging from the side&#10;&#10;Description automatically generated">
                <a:extLst>
                  <a:ext uri="{FF2B5EF4-FFF2-40B4-BE49-F238E27FC236}">
                    <a16:creationId xmlns:a16="http://schemas.microsoft.com/office/drawing/2014/main" id="{725AFDE2-5EA3-EE8A-4643-827986BC0BD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284976" y="1628208"/>
                <a:ext cx="687978" cy="640080"/>
              </a:xfrm>
              <a:prstGeom prst="rect">
                <a:avLst/>
              </a:prstGeom>
            </p:spPr>
          </p:pic>
          <p:pic>
            <p:nvPicPr>
              <p:cNvPr id="22" name="Picture 21" descr="A clock hanging from the side&#10;&#10;Description automatically generated">
                <a:extLst>
                  <a:ext uri="{FF2B5EF4-FFF2-40B4-BE49-F238E27FC236}">
                    <a16:creationId xmlns:a16="http://schemas.microsoft.com/office/drawing/2014/main" id="{E95F8B94-24E5-E443-63BD-B1056DD12F5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328398" y="3780437"/>
                <a:ext cx="644556" cy="640080"/>
              </a:xfrm>
              <a:prstGeom prst="rect">
                <a:avLst/>
              </a:prstGeom>
            </p:spPr>
          </p:pic>
        </p:grp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87579F44-D2A8-B914-184E-48D732FFB302}"/>
                </a:ext>
              </a:extLst>
            </p:cNvPr>
            <p:cNvSpPr txBox="1"/>
            <p:nvPr/>
          </p:nvSpPr>
          <p:spPr>
            <a:xfrm>
              <a:off x="4278261" y="1211788"/>
              <a:ext cx="670625" cy="400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sz="675" dirty="0"/>
                <a:t>Atomic</a:t>
              </a:r>
            </a:p>
            <a:p>
              <a:pPr>
                <a:buNone/>
              </a:pPr>
              <a:r>
                <a:rPr lang="en-US" sz="675" dirty="0"/>
                <a:t>clock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AA518F84-A741-7AAC-10F8-BD52DEE2EA62}"/>
                </a:ext>
              </a:extLst>
            </p:cNvPr>
            <p:cNvSpPr txBox="1"/>
            <p:nvPr/>
          </p:nvSpPr>
          <p:spPr>
            <a:xfrm>
              <a:off x="4269961" y="3097031"/>
              <a:ext cx="670625" cy="400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sz="675" dirty="0"/>
                <a:t>Atomic</a:t>
              </a:r>
            </a:p>
            <a:p>
              <a:pPr>
                <a:buNone/>
              </a:pPr>
              <a:r>
                <a:rPr lang="en-US" sz="675" dirty="0"/>
                <a:t>clock</a:t>
              </a:r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44853C87-6C16-0581-CFAE-02388B7E73B9}"/>
              </a:ext>
            </a:extLst>
          </p:cNvPr>
          <p:cNvSpPr txBox="1"/>
          <p:nvPr/>
        </p:nvSpPr>
        <p:spPr>
          <a:xfrm>
            <a:off x="191535" y="819285"/>
            <a:ext cx="18479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200" dirty="0">
                <a:solidFill>
                  <a:srgbClr val="000000"/>
                </a:solidFill>
              </a:rPr>
              <a:t>Freely-falling atoms on each end serve as </a:t>
            </a:r>
            <a:r>
              <a:rPr lang="en-US" sz="1200" b="1" dirty="0">
                <a:solidFill>
                  <a:srgbClr val="000000"/>
                </a:solidFill>
              </a:rPr>
              <a:t>inertial references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31CC0C4-103B-2917-0587-3A6C78C38A26}"/>
              </a:ext>
            </a:extLst>
          </p:cNvPr>
          <p:cNvSpPr txBox="1"/>
          <p:nvPr/>
        </p:nvSpPr>
        <p:spPr>
          <a:xfrm>
            <a:off x="171924" y="1713807"/>
            <a:ext cx="1847979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200" dirty="0">
                <a:solidFill>
                  <a:srgbClr val="000000"/>
                </a:solidFill>
              </a:rPr>
              <a:t>Atoms act as </a:t>
            </a:r>
            <a:r>
              <a:rPr lang="en-US" sz="1200" b="1" dirty="0">
                <a:solidFill>
                  <a:srgbClr val="000000"/>
                </a:solidFill>
              </a:rPr>
              <a:t>clocks</a:t>
            </a:r>
            <a:r>
              <a:rPr lang="en-US" sz="1200" dirty="0">
                <a:solidFill>
                  <a:srgbClr val="000000"/>
                </a:solidFill>
              </a:rPr>
              <a:t> to measure light travel time across baseline:</a:t>
            </a:r>
          </a:p>
          <a:p>
            <a:pPr>
              <a:buNone/>
            </a:pPr>
            <a:r>
              <a:rPr lang="en-US" sz="1200" dirty="0">
                <a:solidFill>
                  <a:srgbClr val="000000"/>
                </a:solidFill>
              </a:rPr>
              <a:t>“active proof mass”</a:t>
            </a:r>
          </a:p>
          <a:p>
            <a:pPr>
              <a:buNone/>
            </a:pPr>
            <a:endParaRPr lang="en-US" sz="1800" dirty="0"/>
          </a:p>
          <a:p>
            <a:pPr>
              <a:buNone/>
            </a:pPr>
            <a:r>
              <a:rPr lang="en-US" sz="1200" dirty="0">
                <a:solidFill>
                  <a:srgbClr val="000000"/>
                </a:solidFill>
              </a:rPr>
              <a:t>Multiple pulses across baseline coherently enhance signal</a:t>
            </a: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C6434824-CCD2-B5C0-3DBC-F845BE9116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900" y="27889"/>
            <a:ext cx="6172200" cy="857250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+mn-lt"/>
              </a:rPr>
              <a:t>Measurement Concept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77E0173-C246-17D5-A8E4-917DC907C6A2}"/>
              </a:ext>
            </a:extLst>
          </p:cNvPr>
          <p:cNvSpPr txBox="1"/>
          <p:nvPr/>
        </p:nvSpPr>
        <p:spPr>
          <a:xfrm>
            <a:off x="197428" y="4799029"/>
            <a:ext cx="464327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 dirty="0">
                <a:solidFill>
                  <a:srgbClr val="000000"/>
                </a:solidFill>
              </a:rPr>
              <a:t>Yu and Tinto, GRG 43, 1943 (2011); Graham et al., PRL 110, 171102 (2013); </a:t>
            </a:r>
            <a:r>
              <a:rPr lang="en-US" sz="900" dirty="0" err="1">
                <a:solidFill>
                  <a:srgbClr val="000000"/>
                </a:solidFill>
              </a:rPr>
              <a:t>Arvanitaki</a:t>
            </a:r>
            <a:r>
              <a:rPr lang="en-US" sz="900" dirty="0">
                <a:solidFill>
                  <a:srgbClr val="000000"/>
                </a:solidFill>
              </a:rPr>
              <a:t> et al., PRD 97, 075020 (2018); Norcia et al., PRA 96, 042118 (2017)</a:t>
            </a:r>
          </a:p>
        </p:txBody>
      </p:sp>
    </p:spTree>
    <p:extLst>
      <p:ext uri="{BB962C8B-B14F-4D97-AF65-F5344CB8AC3E}">
        <p14:creationId xmlns:p14="http://schemas.microsoft.com/office/powerpoint/2010/main" val="26912296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0A7B27D-2DE7-29E0-0045-58A1D81AB6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30036" y="99441"/>
            <a:ext cx="2897747" cy="2714017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54FEAF4A-2964-F2EB-FD29-F6CC64A8D714}"/>
              </a:ext>
            </a:extLst>
          </p:cNvPr>
          <p:cNvGrpSpPr/>
          <p:nvPr/>
        </p:nvGrpSpPr>
        <p:grpSpPr>
          <a:xfrm>
            <a:off x="4532730" y="2800319"/>
            <a:ext cx="1995509" cy="2008151"/>
            <a:chOff x="5146876" y="653311"/>
            <a:chExt cx="3983029" cy="3452965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93E088C7-442D-83E0-2BC8-631BDF288D4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403"/>
            <a:stretch/>
          </p:blipFill>
          <p:spPr>
            <a:xfrm>
              <a:off x="5186204" y="675903"/>
              <a:ext cx="3943701" cy="3430373"/>
            </a:xfrm>
            <a:prstGeom prst="rect">
              <a:avLst/>
            </a:prstGeom>
          </p:spPr>
        </p:pic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956B719-ED8C-4026-9359-5A092866BA98}"/>
                </a:ext>
              </a:extLst>
            </p:cNvPr>
            <p:cNvSpPr/>
            <p:nvPr/>
          </p:nvSpPr>
          <p:spPr bwMode="auto">
            <a:xfrm>
              <a:off x="5146876" y="653311"/>
              <a:ext cx="297527" cy="306729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marL="257175" indent="-257175" defTabSz="685800">
                <a:spcBef>
                  <a:spcPct val="20000"/>
                </a:spcBef>
                <a:buFontTx/>
                <a:buChar char="•"/>
              </a:pPr>
              <a:endParaRPr lang="en-US" sz="1350">
                <a:latin typeface="Tahoma" pitchFamily="34" charset="0"/>
                <a:cs typeface="Arial" charset="0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6172200" cy="857250"/>
          </a:xfrm>
        </p:spPr>
        <p:txBody>
          <a:bodyPr>
            <a:normAutofit/>
          </a:bodyPr>
          <a:lstStyle/>
          <a:p>
            <a:r>
              <a:rPr lang="en-US" sz="2000" dirty="0">
                <a:latin typeface="+mn-lt"/>
              </a:rPr>
              <a:t>Strontium clock atom interferometry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14D1B08-6FCE-4FFA-94AD-F9D22EC08B16}"/>
              </a:ext>
            </a:extLst>
          </p:cNvPr>
          <p:cNvSpPr txBox="1"/>
          <p:nvPr/>
        </p:nvSpPr>
        <p:spPr>
          <a:xfrm flipH="1">
            <a:off x="83696" y="851380"/>
            <a:ext cx="3616124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</a:rPr>
              <a:t>Sr has a narrow “optical clock” transition at 698 nm with a long-lived excited state (natural lifetime &gt;100 s)</a:t>
            </a:r>
          </a:p>
          <a:p>
            <a:endParaRPr lang="en-US" sz="1200" dirty="0">
              <a:solidFill>
                <a:srgbClr val="000000"/>
              </a:solidFill>
            </a:endParaRPr>
          </a:p>
          <a:p>
            <a:r>
              <a:rPr lang="en-US" sz="1200" dirty="0">
                <a:solidFill>
                  <a:srgbClr val="000000"/>
                </a:solidFill>
              </a:rPr>
              <a:t>Atom optics based on absorption/stimulated emission of photons on this 698 nm line</a:t>
            </a:r>
          </a:p>
          <a:p>
            <a:endParaRPr lang="en-US" sz="1200" dirty="0">
              <a:solidFill>
                <a:srgbClr val="000000"/>
              </a:solidFill>
            </a:endParaRPr>
          </a:p>
          <a:p>
            <a:r>
              <a:rPr lang="en-US" sz="1200" dirty="0">
                <a:solidFill>
                  <a:srgbClr val="000000"/>
                </a:solidFill>
              </a:rPr>
              <a:t>Can also use 689 nm line, higher Rabi frequency but shorter excited state lifetime</a:t>
            </a:r>
          </a:p>
          <a:p>
            <a:endParaRPr lang="en-US" sz="1200" dirty="0">
              <a:solidFill>
                <a:srgbClr val="000000"/>
              </a:solidFill>
            </a:endParaRPr>
          </a:p>
          <a:p>
            <a:endParaRPr lang="en-US" sz="1200" dirty="0">
              <a:solidFill>
                <a:srgbClr val="000000"/>
              </a:solidFill>
            </a:endParaRPr>
          </a:p>
          <a:p>
            <a:r>
              <a:rPr lang="en-US" sz="1200" u="sng" dirty="0">
                <a:solidFill>
                  <a:srgbClr val="000000"/>
                </a:solidFill>
              </a:rPr>
              <a:t>Hybrid clock/atom interferometer</a:t>
            </a:r>
          </a:p>
          <a:p>
            <a:endParaRPr lang="en-US" sz="1200" dirty="0">
              <a:solidFill>
                <a:srgbClr val="000000"/>
              </a:solidFill>
            </a:endParaRPr>
          </a:p>
          <a:p>
            <a:r>
              <a:rPr lang="en-US" sz="1200" dirty="0">
                <a:solidFill>
                  <a:srgbClr val="000000"/>
                </a:solidFill>
              </a:rPr>
              <a:t>Long-lived superposition of internal states with large energy difference: clocklike features</a:t>
            </a:r>
          </a:p>
          <a:p>
            <a:endParaRPr lang="en-US" sz="1200" dirty="0">
              <a:solidFill>
                <a:srgbClr val="000000"/>
              </a:solidFill>
            </a:endParaRPr>
          </a:p>
          <a:p>
            <a:r>
              <a:rPr lang="en-US" sz="1200" dirty="0">
                <a:solidFill>
                  <a:srgbClr val="000000"/>
                </a:solidFill>
              </a:rPr>
              <a:t>Atom wavefunction spatially splits due to photon momentum recoils: atom interferometer features</a:t>
            </a:r>
          </a:p>
          <a:p>
            <a:endParaRPr lang="en-US" sz="1200" dirty="0">
              <a:solidFill>
                <a:srgbClr val="000000"/>
              </a:solidFill>
            </a:endParaRPr>
          </a:p>
          <a:p>
            <a:endParaRPr lang="en-US" sz="1200" dirty="0">
              <a:solidFill>
                <a:srgbClr val="000000"/>
              </a:solidFill>
            </a:endParaRPr>
          </a:p>
          <a:p>
            <a:endParaRPr lang="en-US" sz="1200" dirty="0">
              <a:solidFill>
                <a:srgbClr val="000000"/>
              </a:solidFill>
            </a:endParaRPr>
          </a:p>
          <a:p>
            <a:endParaRPr lang="en-US" sz="1200" dirty="0">
              <a:solidFill>
                <a:srgbClr val="000000"/>
              </a:solidFill>
            </a:endParaRPr>
          </a:p>
          <a:p>
            <a:endParaRPr lang="en-US" sz="1200" dirty="0">
              <a:solidFill>
                <a:srgbClr val="000000"/>
              </a:solidFill>
            </a:endParaRPr>
          </a:p>
          <a:p>
            <a:endParaRPr lang="en-US" sz="18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29C5F14-3C79-4B19-8FF7-ABEBCBA21A33}"/>
              </a:ext>
            </a:extLst>
          </p:cNvPr>
          <p:cNvSpPr txBox="1"/>
          <p:nvPr/>
        </p:nvSpPr>
        <p:spPr>
          <a:xfrm>
            <a:off x="507562" y="4808470"/>
            <a:ext cx="5596811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</a:rPr>
              <a:t>Hu et al., PRL 119, 263601 (2017); Rudolph et al, PRL 124, 083604 (2020)</a:t>
            </a: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437" y="-22487"/>
            <a:ext cx="6781800" cy="857250"/>
          </a:xfrm>
        </p:spPr>
        <p:txBody>
          <a:bodyPr>
            <a:normAutofit/>
          </a:bodyPr>
          <a:lstStyle/>
          <a:p>
            <a:r>
              <a:rPr lang="en-US" sz="2000" dirty="0">
                <a:latin typeface="+mn-lt"/>
              </a:rPr>
              <a:t>Resonant Atom Interferometry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210C5E5-3394-464D-8A5C-20B1610C6812}"/>
              </a:ext>
            </a:extLst>
          </p:cNvPr>
          <p:cNvSpPr/>
          <p:nvPr/>
        </p:nvSpPr>
        <p:spPr>
          <a:xfrm>
            <a:off x="128347" y="1307271"/>
            <a:ext cx="283133" cy="319788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B663B14-1C07-4940-BC9F-D17B321B70C3}"/>
              </a:ext>
            </a:extLst>
          </p:cNvPr>
          <p:cNvSpPr/>
          <p:nvPr/>
        </p:nvSpPr>
        <p:spPr>
          <a:xfrm>
            <a:off x="128348" y="1196950"/>
            <a:ext cx="3271656" cy="2288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A339CF2-B06A-484C-A5A9-F29811D78FBE}"/>
              </a:ext>
            </a:extLst>
          </p:cNvPr>
          <p:cNvSpPr/>
          <p:nvPr/>
        </p:nvSpPr>
        <p:spPr>
          <a:xfrm>
            <a:off x="59768" y="4640628"/>
            <a:ext cx="4703063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900" dirty="0">
                <a:solidFill>
                  <a:srgbClr val="000000"/>
                </a:solidFill>
              </a:rPr>
              <a:t>Graham, </a:t>
            </a:r>
            <a:r>
              <a:rPr lang="en-US" sz="900" i="1" dirty="0">
                <a:solidFill>
                  <a:srgbClr val="000000"/>
                </a:solidFill>
              </a:rPr>
              <a:t>et al.</a:t>
            </a:r>
            <a:r>
              <a:rPr lang="en-US" sz="900" dirty="0">
                <a:solidFill>
                  <a:srgbClr val="000000"/>
                </a:solidFill>
              </a:rPr>
              <a:t>, PRD 94, 104022 (2016); </a:t>
            </a:r>
            <a:r>
              <a:rPr lang="en-US" sz="900" dirty="0" err="1">
                <a:solidFill>
                  <a:srgbClr val="000000"/>
                </a:solidFill>
              </a:rPr>
              <a:t>Coslovsky</a:t>
            </a:r>
            <a:r>
              <a:rPr lang="en-US" sz="900" dirty="0">
                <a:solidFill>
                  <a:srgbClr val="000000"/>
                </a:solidFill>
              </a:rPr>
              <a:t> et al., Slow Light, Fast Light and </a:t>
            </a:r>
            <a:r>
              <a:rPr lang="en-US" sz="900" dirty="0" err="1">
                <a:solidFill>
                  <a:srgbClr val="000000"/>
                </a:solidFill>
              </a:rPr>
              <a:t>OptoAtomic</a:t>
            </a:r>
            <a:r>
              <a:rPr lang="en-US" sz="900" dirty="0">
                <a:solidFill>
                  <a:srgbClr val="000000"/>
                </a:solidFill>
              </a:rPr>
              <a:t> Prevision Metrology X (2017); Jaffe et al. PRL 121, 040402 (2018); Kim et al., arXiv:2201.11888 (2022); </a:t>
            </a:r>
            <a:r>
              <a:rPr lang="en-US" sz="900" dirty="0" err="1">
                <a:solidFill>
                  <a:srgbClr val="000000"/>
                </a:solidFill>
              </a:rPr>
              <a:t>Chiow</a:t>
            </a:r>
            <a:r>
              <a:rPr lang="en-US" sz="900" dirty="0">
                <a:solidFill>
                  <a:srgbClr val="000000"/>
                </a:solidFill>
              </a:rPr>
              <a:t> and Yu, PRD 97, 044403 (2018)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02D56E90-43F8-D4D4-4993-BFCE3D4C95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676" y="1076727"/>
            <a:ext cx="2472744" cy="1741251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24B23174-0EBD-0C91-255E-B811927140E8}"/>
              </a:ext>
            </a:extLst>
          </p:cNvPr>
          <p:cNvSpPr txBox="1"/>
          <p:nvPr/>
        </p:nvSpPr>
        <p:spPr>
          <a:xfrm flipH="1">
            <a:off x="1479832" y="3091123"/>
            <a:ext cx="19164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</a:rPr>
              <a:t>Implement using MAGIS laser system with Sr-88 atom interferometer at Northwestern, using single-photon transitions on 689 nm line </a:t>
            </a:r>
          </a:p>
        </p:txBody>
      </p:sp>
      <p:pic>
        <p:nvPicPr>
          <p:cNvPr id="26" name="Picture 25" descr="A picture containing indoor&#10;&#10;Description automatically generated">
            <a:extLst>
              <a:ext uri="{FF2B5EF4-FFF2-40B4-BE49-F238E27FC236}">
                <a16:creationId xmlns:a16="http://schemas.microsoft.com/office/drawing/2014/main" id="{79503BE0-93F5-2A1D-4FA7-EF781B7D30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8496" y="2854672"/>
            <a:ext cx="1273108" cy="169747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ED6C929-FE5E-41B4-A124-7B0229DEB40B}"/>
              </a:ext>
            </a:extLst>
          </p:cNvPr>
          <p:cNvSpPr txBox="1"/>
          <p:nvPr/>
        </p:nvSpPr>
        <p:spPr>
          <a:xfrm>
            <a:off x="3192388" y="798703"/>
            <a:ext cx="366561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Tx/>
              <a:buChar char="-"/>
            </a:pPr>
            <a:r>
              <a:rPr lang="en-US" sz="1200" dirty="0">
                <a:solidFill>
                  <a:srgbClr val="000000"/>
                </a:solidFill>
              </a:rPr>
              <a:t>Proposed for multiple types of dark matter, gravitational wave, and dark energy searches in terrestrial and space experiments</a:t>
            </a:r>
          </a:p>
          <a:p>
            <a:pPr marL="214313" indent="-214313">
              <a:buFontTx/>
              <a:buChar char="-"/>
            </a:pPr>
            <a:endParaRPr lang="en-US" sz="1200" dirty="0">
              <a:solidFill>
                <a:srgbClr val="000000"/>
              </a:solidFill>
            </a:endParaRPr>
          </a:p>
          <a:p>
            <a:pPr marL="214313" indent="-214313">
              <a:buFontTx/>
              <a:buChar char="-"/>
            </a:pPr>
            <a:endParaRPr lang="en-US" sz="1200" dirty="0">
              <a:solidFill>
                <a:srgbClr val="000000"/>
              </a:solidFill>
            </a:endParaRPr>
          </a:p>
          <a:p>
            <a:pPr marL="214313" indent="-214313">
              <a:buFontTx/>
              <a:buChar char="-"/>
            </a:pPr>
            <a:r>
              <a:rPr lang="en-US" sz="1200" dirty="0">
                <a:solidFill>
                  <a:srgbClr val="000000"/>
                </a:solidFill>
              </a:rPr>
              <a:t>Multiple interferometer loops (N loops) can amplify signal by a factor of 2N at the resonance frequency</a:t>
            </a:r>
          </a:p>
          <a:p>
            <a:pPr marL="214313" indent="-214313">
              <a:buFontTx/>
              <a:buChar char="-"/>
            </a:pPr>
            <a:endParaRPr lang="en-US" sz="1200" dirty="0">
              <a:solidFill>
                <a:srgbClr val="000000"/>
              </a:solidFill>
            </a:endParaRPr>
          </a:p>
          <a:p>
            <a:pPr marL="214313" indent="-214313">
              <a:buFontTx/>
              <a:buChar char="-"/>
            </a:pPr>
            <a:endParaRPr lang="en-US" sz="1200" dirty="0">
              <a:solidFill>
                <a:srgbClr val="000000"/>
              </a:solidFill>
            </a:endParaRPr>
          </a:p>
          <a:p>
            <a:pPr marL="214313" indent="-214313">
              <a:buFontTx/>
              <a:buChar char="-"/>
            </a:pPr>
            <a:r>
              <a:rPr lang="en-US" sz="1200" dirty="0">
                <a:solidFill>
                  <a:srgbClr val="000000"/>
                </a:solidFill>
              </a:rPr>
              <a:t>Analogy to lock-in detection and dynamical decoupling</a:t>
            </a:r>
          </a:p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87614155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1834" y="-18817"/>
            <a:ext cx="6172200" cy="857250"/>
          </a:xfrm>
        </p:spPr>
        <p:txBody>
          <a:bodyPr>
            <a:normAutofit/>
          </a:bodyPr>
          <a:lstStyle/>
          <a:p>
            <a:r>
              <a:rPr lang="en-US" sz="2000" dirty="0">
                <a:latin typeface="+mn-lt"/>
              </a:rPr>
              <a:t>Challenges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14D1B08-6FCE-4FFA-94AD-F9D22EC08B16}"/>
              </a:ext>
            </a:extLst>
          </p:cNvPr>
          <p:cNvSpPr txBox="1"/>
          <p:nvPr/>
        </p:nvSpPr>
        <p:spPr>
          <a:xfrm flipH="1">
            <a:off x="114583" y="709097"/>
            <a:ext cx="4902689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</a:rPr>
              <a:t>Hard to make a good atom mirror!  Mirror pulse fidelity never perfect due to experimental tradeoffs and imperfections</a:t>
            </a:r>
          </a:p>
          <a:p>
            <a:r>
              <a:rPr lang="en-US" sz="1400" dirty="0">
                <a:solidFill>
                  <a:srgbClr val="000000"/>
                </a:solidFill>
              </a:rPr>
              <a:t>	</a:t>
            </a:r>
            <a:r>
              <a:rPr lang="en-US" sz="1200" dirty="0">
                <a:solidFill>
                  <a:srgbClr val="000000"/>
                </a:solidFill>
              </a:rPr>
              <a:t>- Finite atom cloud temperature and size, laser intensity 	 		inhomogeneity across atom cloud, </a:t>
            </a:r>
            <a:r>
              <a:rPr lang="en-US" sz="1200" dirty="0" err="1">
                <a:solidFill>
                  <a:srgbClr val="000000"/>
                </a:solidFill>
              </a:rPr>
              <a:t>etc</a:t>
            </a:r>
            <a:r>
              <a:rPr lang="en-US" sz="1200" dirty="0">
                <a:solidFill>
                  <a:srgbClr val="000000"/>
                </a:solidFill>
              </a:rPr>
              <a:t>…</a:t>
            </a:r>
          </a:p>
          <a:p>
            <a:endParaRPr lang="en-US" sz="1400" dirty="0">
              <a:solidFill>
                <a:srgbClr val="000000"/>
              </a:solidFill>
            </a:endParaRPr>
          </a:p>
          <a:p>
            <a:r>
              <a:rPr lang="en-US" sz="1400" dirty="0">
                <a:solidFill>
                  <a:srgbClr val="000000"/>
                </a:solidFill>
              </a:rPr>
              <a:t>Perform experiments with constraints on atom mirrors representative of expectations for MAGIS-100</a:t>
            </a:r>
          </a:p>
          <a:p>
            <a:endParaRPr lang="en-US" sz="1400" dirty="0">
              <a:solidFill>
                <a:srgbClr val="000000"/>
              </a:solidFill>
            </a:endParaRPr>
          </a:p>
          <a:p>
            <a:r>
              <a:rPr lang="en-US" sz="1400" dirty="0">
                <a:solidFill>
                  <a:srgbClr val="000000"/>
                </a:solidFill>
              </a:rPr>
              <a:t>How many loops can we do?</a:t>
            </a:r>
          </a:p>
          <a:p>
            <a:r>
              <a:rPr lang="en-US" sz="1400" dirty="0">
                <a:solidFill>
                  <a:srgbClr val="000000"/>
                </a:solidFill>
              </a:rPr>
              <a:t>	</a:t>
            </a:r>
          </a:p>
          <a:p>
            <a:endParaRPr lang="en-US" sz="1400" dirty="0">
              <a:solidFill>
                <a:srgbClr val="000000"/>
              </a:solidFill>
            </a:endParaRPr>
          </a:p>
          <a:p>
            <a:r>
              <a:rPr lang="en-US" sz="1800" dirty="0"/>
              <a:t>	</a:t>
            </a:r>
          </a:p>
          <a:p>
            <a:endParaRPr lang="en-US" sz="1800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ADE8A59A-FCBB-3487-6B60-D9096F4A88E1}"/>
              </a:ext>
            </a:extLst>
          </p:cNvPr>
          <p:cNvGrpSpPr/>
          <p:nvPr/>
        </p:nvGrpSpPr>
        <p:grpSpPr>
          <a:xfrm>
            <a:off x="5475451" y="588579"/>
            <a:ext cx="837273" cy="2320155"/>
            <a:chOff x="9576481" y="2774344"/>
            <a:chExt cx="1356958" cy="3760247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2B2E0A80-55E3-A790-27D6-53C758459F7C}"/>
                </a:ext>
              </a:extLst>
            </p:cNvPr>
            <p:cNvSpPr/>
            <p:nvPr/>
          </p:nvSpPr>
          <p:spPr>
            <a:xfrm>
              <a:off x="9576481" y="2774344"/>
              <a:ext cx="1356958" cy="3760247"/>
            </a:xfrm>
            <a:prstGeom prst="rect">
              <a:avLst/>
            </a:prstGeom>
            <a:gradFill flip="none" rotWithShape="1">
              <a:gsLst>
                <a:gs pos="100000">
                  <a:schemeClr val="accent1">
                    <a:lumMod val="0"/>
                    <a:lumOff val="100000"/>
                  </a:schemeClr>
                </a:gs>
                <a:gs pos="0">
                  <a:schemeClr val="bg1">
                    <a:alpha val="18962"/>
                  </a:schemeClr>
                </a:gs>
                <a:gs pos="51000">
                  <a:srgbClr val="C00000">
                    <a:alpha val="25926"/>
                  </a:srgbClr>
                </a:gs>
              </a:gsLst>
              <a:lin ang="0" scaled="1"/>
              <a:tileRect/>
            </a:gra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4D7B5B85-9E26-99EF-70EC-A412D5547EEF}"/>
                </a:ext>
              </a:extLst>
            </p:cNvPr>
            <p:cNvSpPr/>
            <p:nvPr/>
          </p:nvSpPr>
          <p:spPr>
            <a:xfrm>
              <a:off x="10031493" y="3940727"/>
              <a:ext cx="446934" cy="446934"/>
            </a:xfrm>
            <a:prstGeom prst="ellipse">
              <a:avLst/>
            </a:prstGeom>
            <a:gradFill>
              <a:gsLst>
                <a:gs pos="65000">
                  <a:schemeClr val="accent1">
                    <a:lumMod val="0"/>
                    <a:lumOff val="100000"/>
                    <a:alpha val="18985"/>
                  </a:schemeClr>
                </a:gs>
                <a:gs pos="4000">
                  <a:srgbClr val="0043FF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520C0842-363C-2CAD-E6F9-29D580F69925}"/>
                </a:ext>
              </a:extLst>
            </p:cNvPr>
            <p:cNvSpPr/>
            <p:nvPr/>
          </p:nvSpPr>
          <p:spPr>
            <a:xfrm>
              <a:off x="9911633" y="5116655"/>
              <a:ext cx="686654" cy="686654"/>
            </a:xfrm>
            <a:prstGeom prst="ellipse">
              <a:avLst/>
            </a:prstGeom>
            <a:gradFill>
              <a:gsLst>
                <a:gs pos="65000">
                  <a:schemeClr val="accent1">
                    <a:lumMod val="0"/>
                    <a:lumOff val="100000"/>
                    <a:alpha val="18985"/>
                  </a:schemeClr>
                </a:gs>
                <a:gs pos="4000">
                  <a:srgbClr val="0043FF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</p:grpSp>
    </p:spTree>
    <p:extLst>
      <p:ext uri="{BB962C8B-B14F-4D97-AF65-F5344CB8AC3E}">
        <p14:creationId xmlns:p14="http://schemas.microsoft.com/office/powerpoint/2010/main" val="354447112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1834" y="-18817"/>
            <a:ext cx="6172200" cy="857250"/>
          </a:xfrm>
        </p:spPr>
        <p:txBody>
          <a:bodyPr>
            <a:normAutofit/>
          </a:bodyPr>
          <a:lstStyle/>
          <a:p>
            <a:r>
              <a:rPr lang="en-US" sz="2000" dirty="0">
                <a:latin typeface="+mn-lt"/>
              </a:rPr>
              <a:t>Challenges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14D1B08-6FCE-4FFA-94AD-F9D22EC08B16}"/>
              </a:ext>
            </a:extLst>
          </p:cNvPr>
          <p:cNvSpPr txBox="1"/>
          <p:nvPr/>
        </p:nvSpPr>
        <p:spPr>
          <a:xfrm flipH="1">
            <a:off x="114583" y="709097"/>
            <a:ext cx="4902689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</a:rPr>
              <a:t>Hard to make a good atom mirror!  Mirror pulse fidelity never perfect due to experimental tradeoffs and imperfections</a:t>
            </a:r>
          </a:p>
          <a:p>
            <a:r>
              <a:rPr lang="en-US" sz="1400" dirty="0">
                <a:solidFill>
                  <a:srgbClr val="000000"/>
                </a:solidFill>
              </a:rPr>
              <a:t>	</a:t>
            </a:r>
            <a:r>
              <a:rPr lang="en-US" sz="1200" dirty="0">
                <a:solidFill>
                  <a:srgbClr val="000000"/>
                </a:solidFill>
              </a:rPr>
              <a:t>- Finite atom cloud temperature and size, laser intensity 	 		inhomogeneity across atom cloud, </a:t>
            </a:r>
            <a:r>
              <a:rPr lang="en-US" sz="1200" dirty="0" err="1">
                <a:solidFill>
                  <a:srgbClr val="000000"/>
                </a:solidFill>
              </a:rPr>
              <a:t>etc</a:t>
            </a:r>
            <a:r>
              <a:rPr lang="en-US" sz="1200" dirty="0">
                <a:solidFill>
                  <a:srgbClr val="000000"/>
                </a:solidFill>
              </a:rPr>
              <a:t>…</a:t>
            </a:r>
          </a:p>
          <a:p>
            <a:endParaRPr lang="en-US" sz="1400" dirty="0">
              <a:solidFill>
                <a:srgbClr val="000000"/>
              </a:solidFill>
            </a:endParaRPr>
          </a:p>
          <a:p>
            <a:r>
              <a:rPr lang="en-US" sz="1400" dirty="0">
                <a:solidFill>
                  <a:srgbClr val="000000"/>
                </a:solidFill>
              </a:rPr>
              <a:t>Perform experiments with constraints on atom mirrors representative of expectations for MAGIS-100</a:t>
            </a:r>
          </a:p>
          <a:p>
            <a:endParaRPr lang="en-US" sz="1400" dirty="0">
              <a:solidFill>
                <a:srgbClr val="000000"/>
              </a:solidFill>
            </a:endParaRPr>
          </a:p>
          <a:p>
            <a:r>
              <a:rPr lang="en-US" sz="1400" dirty="0">
                <a:solidFill>
                  <a:srgbClr val="000000"/>
                </a:solidFill>
              </a:rPr>
              <a:t>How many loops can we do?</a:t>
            </a:r>
          </a:p>
          <a:p>
            <a:r>
              <a:rPr lang="en-US" sz="1400" dirty="0">
                <a:solidFill>
                  <a:srgbClr val="000000"/>
                </a:solidFill>
              </a:rPr>
              <a:t>	</a:t>
            </a:r>
          </a:p>
          <a:p>
            <a:endParaRPr lang="en-US" sz="1400" dirty="0">
              <a:solidFill>
                <a:srgbClr val="000000"/>
              </a:solidFill>
            </a:endParaRPr>
          </a:p>
          <a:p>
            <a:r>
              <a:rPr lang="en-US" sz="1800" dirty="0"/>
              <a:t>	</a:t>
            </a:r>
          </a:p>
          <a:p>
            <a:endParaRPr lang="en-US" sz="1800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ADE8A59A-FCBB-3487-6B60-D9096F4A88E1}"/>
              </a:ext>
            </a:extLst>
          </p:cNvPr>
          <p:cNvGrpSpPr/>
          <p:nvPr/>
        </p:nvGrpSpPr>
        <p:grpSpPr>
          <a:xfrm>
            <a:off x="5475451" y="588579"/>
            <a:ext cx="837273" cy="2320155"/>
            <a:chOff x="9576481" y="2774344"/>
            <a:chExt cx="1356958" cy="3760247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2B2E0A80-55E3-A790-27D6-53C758459F7C}"/>
                </a:ext>
              </a:extLst>
            </p:cNvPr>
            <p:cNvSpPr/>
            <p:nvPr/>
          </p:nvSpPr>
          <p:spPr>
            <a:xfrm>
              <a:off x="9576481" y="2774344"/>
              <a:ext cx="1356958" cy="3760247"/>
            </a:xfrm>
            <a:prstGeom prst="rect">
              <a:avLst/>
            </a:prstGeom>
            <a:gradFill flip="none" rotWithShape="1">
              <a:gsLst>
                <a:gs pos="100000">
                  <a:schemeClr val="accent1">
                    <a:lumMod val="0"/>
                    <a:lumOff val="100000"/>
                  </a:schemeClr>
                </a:gs>
                <a:gs pos="0">
                  <a:schemeClr val="bg1">
                    <a:alpha val="18962"/>
                  </a:schemeClr>
                </a:gs>
                <a:gs pos="51000">
                  <a:srgbClr val="C00000">
                    <a:alpha val="25926"/>
                  </a:srgbClr>
                </a:gs>
              </a:gsLst>
              <a:lin ang="0" scaled="1"/>
              <a:tileRect/>
            </a:gradFill>
            <a:ln>
              <a:noFill/>
            </a:ln>
            <a:effectLst>
              <a:softEdge rad="0"/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4D7B5B85-9E26-99EF-70EC-A412D5547EEF}"/>
                </a:ext>
              </a:extLst>
            </p:cNvPr>
            <p:cNvSpPr/>
            <p:nvPr/>
          </p:nvSpPr>
          <p:spPr>
            <a:xfrm>
              <a:off x="10031493" y="3940727"/>
              <a:ext cx="446934" cy="446934"/>
            </a:xfrm>
            <a:prstGeom prst="ellipse">
              <a:avLst/>
            </a:prstGeom>
            <a:gradFill>
              <a:gsLst>
                <a:gs pos="65000">
                  <a:schemeClr val="accent1">
                    <a:lumMod val="0"/>
                    <a:lumOff val="100000"/>
                    <a:alpha val="18985"/>
                  </a:schemeClr>
                </a:gs>
                <a:gs pos="4000">
                  <a:srgbClr val="0043FF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520C0842-363C-2CAD-E6F9-29D580F69925}"/>
                </a:ext>
              </a:extLst>
            </p:cNvPr>
            <p:cNvSpPr/>
            <p:nvPr/>
          </p:nvSpPr>
          <p:spPr>
            <a:xfrm>
              <a:off x="9911633" y="5116655"/>
              <a:ext cx="686654" cy="686654"/>
            </a:xfrm>
            <a:prstGeom prst="ellipse">
              <a:avLst/>
            </a:prstGeom>
            <a:gradFill>
              <a:gsLst>
                <a:gs pos="65000">
                  <a:schemeClr val="accent1">
                    <a:lumMod val="0"/>
                    <a:lumOff val="100000"/>
                    <a:alpha val="18985"/>
                  </a:schemeClr>
                </a:gs>
                <a:gs pos="4000">
                  <a:srgbClr val="0043FF"/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9971FA8A-3574-B708-1624-12FBFB1633B8}"/>
              </a:ext>
            </a:extLst>
          </p:cNvPr>
          <p:cNvGrpSpPr/>
          <p:nvPr/>
        </p:nvGrpSpPr>
        <p:grpSpPr>
          <a:xfrm>
            <a:off x="887853" y="2844361"/>
            <a:ext cx="3356147" cy="2175280"/>
            <a:chOff x="418514" y="2492997"/>
            <a:chExt cx="3483749" cy="2257985"/>
          </a:xfrm>
        </p:grpSpPr>
        <p:pic>
          <p:nvPicPr>
            <p:cNvPr id="9" name="Picture 8" descr="A graph of number of loops&#10;&#10;Description automatically generated">
              <a:extLst>
                <a:ext uri="{FF2B5EF4-FFF2-40B4-BE49-F238E27FC236}">
                  <a16:creationId xmlns:a16="http://schemas.microsoft.com/office/drawing/2014/main" id="{75609D86-F73A-523C-0FFC-2EF1AC7EBC2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18514" y="2492997"/>
              <a:ext cx="3483749" cy="2257985"/>
            </a:xfrm>
            <a:prstGeom prst="rect">
              <a:avLst/>
            </a:prstGeom>
          </p:spPr>
        </p:pic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10" name="Ink 9">
                  <a:extLst>
                    <a:ext uri="{FF2B5EF4-FFF2-40B4-BE49-F238E27FC236}">
                      <a16:creationId xmlns:a16="http://schemas.microsoft.com/office/drawing/2014/main" id="{B9A1E845-9E48-B240-54BC-719B702E032B}"/>
                    </a:ext>
                  </a:extLst>
                </p14:cNvPr>
                <p14:cNvContentPartPr/>
                <p14:nvPr/>
              </p14:nvContentPartPr>
              <p14:xfrm>
                <a:off x="2253687" y="2760128"/>
                <a:ext cx="1474560" cy="712800"/>
              </p14:xfrm>
            </p:contentPart>
          </mc:Choice>
          <mc:Fallback xmlns="">
            <p:pic>
              <p:nvPicPr>
                <p:cNvPr id="11" name="Ink 10">
                  <a:extLst>
                    <a:ext uri="{FF2B5EF4-FFF2-40B4-BE49-F238E27FC236}">
                      <a16:creationId xmlns:a16="http://schemas.microsoft.com/office/drawing/2014/main" id="{D6B92E8A-7E70-F22B-480F-349066C400F1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2166509" y="2672958"/>
                  <a:ext cx="1648419" cy="886642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48353648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1834" y="-18817"/>
            <a:ext cx="6172200" cy="857250"/>
          </a:xfrm>
        </p:spPr>
        <p:txBody>
          <a:bodyPr>
            <a:normAutofit/>
          </a:bodyPr>
          <a:lstStyle/>
          <a:p>
            <a:r>
              <a:rPr lang="en-US" sz="2000" dirty="0">
                <a:latin typeface="+mn-lt"/>
              </a:rPr>
              <a:t>The Ideal (Unrealistic) Case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14D1B08-6FCE-4FFA-94AD-F9D22EC08B16}"/>
              </a:ext>
            </a:extLst>
          </p:cNvPr>
          <p:cNvSpPr txBox="1"/>
          <p:nvPr/>
        </p:nvSpPr>
        <p:spPr>
          <a:xfrm flipH="1">
            <a:off x="114583" y="709097"/>
            <a:ext cx="4902689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</a:rPr>
              <a:t>Perfect atom mirrors</a:t>
            </a:r>
          </a:p>
          <a:p>
            <a:r>
              <a:rPr lang="en-US" sz="1400" dirty="0">
                <a:solidFill>
                  <a:srgbClr val="000000"/>
                </a:solidFill>
              </a:rPr>
              <a:t>	</a:t>
            </a:r>
          </a:p>
          <a:p>
            <a:endParaRPr lang="en-US" sz="1400" dirty="0">
              <a:solidFill>
                <a:srgbClr val="000000"/>
              </a:solidFill>
            </a:endParaRPr>
          </a:p>
          <a:p>
            <a:r>
              <a:rPr lang="en-US" sz="1800" dirty="0"/>
              <a:t>	</a:t>
            </a:r>
          </a:p>
          <a:p>
            <a:endParaRPr lang="en-US" sz="1800" dirty="0"/>
          </a:p>
        </p:txBody>
      </p:sp>
      <p:pic>
        <p:nvPicPr>
          <p:cNvPr id="11" name="eff_1.0">
            <a:hlinkClick r:id="" action="ppaction://media"/>
            <a:extLst>
              <a:ext uri="{FF2B5EF4-FFF2-40B4-BE49-F238E27FC236}">
                <a16:creationId xmlns:a16="http://schemas.microsoft.com/office/drawing/2014/main" id="{3EBC5E00-1EE0-24F4-CFC7-A1A90FEB4F4D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970501" y="1775058"/>
            <a:ext cx="4780152" cy="1593384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1D45E63B-BCB6-1150-D75D-2DE2F2E79239}"/>
              </a:ext>
            </a:extLst>
          </p:cNvPr>
          <p:cNvCxnSpPr/>
          <p:nvPr/>
        </p:nvCxnSpPr>
        <p:spPr>
          <a:xfrm flipV="1">
            <a:off x="462503" y="2744347"/>
            <a:ext cx="0" cy="1008732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E5A695F4-A92F-9BD7-64BF-292AC3B9566F}"/>
              </a:ext>
            </a:extLst>
          </p:cNvPr>
          <p:cNvCxnSpPr>
            <a:cxnSpLocks/>
          </p:cNvCxnSpPr>
          <p:nvPr/>
        </p:nvCxnSpPr>
        <p:spPr>
          <a:xfrm>
            <a:off x="462503" y="3753079"/>
            <a:ext cx="1015995" cy="0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2F759451-CD93-2588-7CFC-30C9592ECAD6}"/>
              </a:ext>
            </a:extLst>
          </p:cNvPr>
          <p:cNvSpPr txBox="1"/>
          <p:nvPr/>
        </p:nvSpPr>
        <p:spPr>
          <a:xfrm flipH="1">
            <a:off x="100319" y="2440264"/>
            <a:ext cx="8701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</a:rPr>
              <a:t>Position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B40F606-1C83-C2C5-A731-0A482935BBBE}"/>
              </a:ext>
            </a:extLst>
          </p:cNvPr>
          <p:cNvSpPr txBox="1"/>
          <p:nvPr/>
        </p:nvSpPr>
        <p:spPr>
          <a:xfrm flipH="1">
            <a:off x="567655" y="3766120"/>
            <a:ext cx="870181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</a:rPr>
              <a:t>Time</a:t>
            </a:r>
          </a:p>
          <a:p>
            <a:r>
              <a:rPr lang="en-US" sz="1400" dirty="0">
                <a:solidFill>
                  <a:srgbClr val="000000"/>
                </a:solidFill>
              </a:rPr>
              <a:t>	</a:t>
            </a:r>
          </a:p>
          <a:p>
            <a:endParaRPr lang="en-US" sz="1400" dirty="0">
              <a:solidFill>
                <a:srgbClr val="000000"/>
              </a:solidFill>
            </a:endParaRPr>
          </a:p>
          <a:p>
            <a:r>
              <a:rPr lang="en-US" sz="1800" dirty="0"/>
              <a:t>	</a:t>
            </a:r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10130062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000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11"/>
                </p:tgtEl>
              </p:cMediaNode>
            </p:vide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1834" y="-18817"/>
            <a:ext cx="6172200" cy="857250"/>
          </a:xfrm>
        </p:spPr>
        <p:txBody>
          <a:bodyPr>
            <a:normAutofit/>
          </a:bodyPr>
          <a:lstStyle/>
          <a:p>
            <a:r>
              <a:rPr lang="en-US" sz="2000" dirty="0">
                <a:latin typeface="+mn-lt"/>
              </a:rPr>
              <a:t>The Realistic Case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14D1B08-6FCE-4FFA-94AD-F9D22EC08B16}"/>
              </a:ext>
            </a:extLst>
          </p:cNvPr>
          <p:cNvSpPr txBox="1"/>
          <p:nvPr/>
        </p:nvSpPr>
        <p:spPr>
          <a:xfrm flipH="1">
            <a:off x="114583" y="709097"/>
            <a:ext cx="490268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</a:rPr>
              <a:t>Imperfect atom mirrors</a:t>
            </a:r>
          </a:p>
          <a:p>
            <a:endParaRPr lang="en-US" sz="1400" dirty="0">
              <a:solidFill>
                <a:srgbClr val="000000"/>
              </a:solidFill>
            </a:endParaRPr>
          </a:p>
          <a:p>
            <a:r>
              <a:rPr lang="en-US" sz="1400" dirty="0">
                <a:solidFill>
                  <a:srgbClr val="000000"/>
                </a:solidFill>
              </a:rPr>
              <a:t>Atoms branch off into stray trajectories, which can interfere with each other (multipath interference)</a:t>
            </a:r>
          </a:p>
          <a:p>
            <a:r>
              <a:rPr lang="en-US" sz="1400" dirty="0">
                <a:solidFill>
                  <a:srgbClr val="000000"/>
                </a:solidFill>
              </a:rPr>
              <a:t>	</a:t>
            </a:r>
          </a:p>
          <a:p>
            <a:endParaRPr lang="en-US" sz="1400" dirty="0">
              <a:solidFill>
                <a:srgbClr val="000000"/>
              </a:solidFill>
            </a:endParaRPr>
          </a:p>
          <a:p>
            <a:r>
              <a:rPr lang="en-US" sz="1800" dirty="0"/>
              <a:t>	</a:t>
            </a:r>
          </a:p>
          <a:p>
            <a:endParaRPr lang="en-US" sz="1800" dirty="0"/>
          </a:p>
        </p:txBody>
      </p:sp>
      <p:pic>
        <p:nvPicPr>
          <p:cNvPr id="3" name="ALL0_1">
            <a:hlinkClick r:id="" action="ppaction://media"/>
            <a:extLst>
              <a:ext uri="{FF2B5EF4-FFF2-40B4-BE49-F238E27FC236}">
                <a16:creationId xmlns:a16="http://schemas.microsoft.com/office/drawing/2014/main" id="{E5F83868-339D-7FF5-555F-D6866D297D09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13660" y="2151870"/>
            <a:ext cx="4902689" cy="163423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DFCCE96B-1EAF-180A-5A16-A695DDFD0DC4}"/>
              </a:ext>
            </a:extLst>
          </p:cNvPr>
          <p:cNvCxnSpPr/>
          <p:nvPr/>
        </p:nvCxnSpPr>
        <p:spPr>
          <a:xfrm flipV="1">
            <a:off x="312068" y="3431433"/>
            <a:ext cx="0" cy="1008732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C14CF080-3797-9CDD-A15F-D4709E7EB754}"/>
              </a:ext>
            </a:extLst>
          </p:cNvPr>
          <p:cNvCxnSpPr>
            <a:cxnSpLocks/>
          </p:cNvCxnSpPr>
          <p:nvPr/>
        </p:nvCxnSpPr>
        <p:spPr>
          <a:xfrm>
            <a:off x="312068" y="4440165"/>
            <a:ext cx="1015995" cy="0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6E620793-E593-77D5-F1ED-2EF48B928595}"/>
              </a:ext>
            </a:extLst>
          </p:cNvPr>
          <p:cNvSpPr txBox="1"/>
          <p:nvPr/>
        </p:nvSpPr>
        <p:spPr>
          <a:xfrm flipH="1">
            <a:off x="-50116" y="3127350"/>
            <a:ext cx="8701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</a:rPr>
              <a:t>Position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236B60F-F2A8-0EF0-EFC5-FC4466279AAB}"/>
              </a:ext>
            </a:extLst>
          </p:cNvPr>
          <p:cNvSpPr txBox="1"/>
          <p:nvPr/>
        </p:nvSpPr>
        <p:spPr>
          <a:xfrm flipH="1">
            <a:off x="417220" y="4453206"/>
            <a:ext cx="870181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</a:rPr>
              <a:t>Time</a:t>
            </a:r>
          </a:p>
          <a:p>
            <a:r>
              <a:rPr lang="en-US" sz="1400" dirty="0">
                <a:solidFill>
                  <a:srgbClr val="000000"/>
                </a:solidFill>
              </a:rPr>
              <a:t>	</a:t>
            </a:r>
          </a:p>
          <a:p>
            <a:endParaRPr lang="en-US" sz="1400" dirty="0">
              <a:solidFill>
                <a:srgbClr val="000000"/>
              </a:solidFill>
            </a:endParaRPr>
          </a:p>
          <a:p>
            <a:r>
              <a:rPr lang="en-US" sz="1800" dirty="0"/>
              <a:t>	</a:t>
            </a:r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4630815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2648" y="-62250"/>
            <a:ext cx="6781800" cy="857250"/>
          </a:xfrm>
        </p:spPr>
        <p:txBody>
          <a:bodyPr>
            <a:normAutofit fontScale="90000"/>
          </a:bodyPr>
          <a:lstStyle/>
          <a:p>
            <a:r>
              <a:rPr lang="en-US" sz="2550" dirty="0">
                <a:latin typeface="+mn-lt"/>
              </a:rPr>
              <a:t>Overcoming the Challenge: Applying Quantum Optimal Control to Multipath Interference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210C5E5-3394-464D-8A5C-20B1610C6812}"/>
              </a:ext>
            </a:extLst>
          </p:cNvPr>
          <p:cNvSpPr/>
          <p:nvPr/>
        </p:nvSpPr>
        <p:spPr>
          <a:xfrm>
            <a:off x="128347" y="1307271"/>
            <a:ext cx="283133" cy="319788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2BD15E3-E1F4-4987-B57C-317990F9DAAC}"/>
              </a:ext>
            </a:extLst>
          </p:cNvPr>
          <p:cNvSpPr/>
          <p:nvPr/>
        </p:nvSpPr>
        <p:spPr>
          <a:xfrm>
            <a:off x="242647" y="3580247"/>
            <a:ext cx="6346721" cy="2288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>
              <a:lnSpc>
                <a:spcPct val="90000"/>
              </a:lnSpc>
            </a:pPr>
            <a:r>
              <a:rPr lang="en-US" sz="120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Open-loop approach: numerical algorithm to minimize a specified cost function based on simulations of experiment</a:t>
            </a:r>
          </a:p>
          <a:p>
            <a:pPr lvl="1">
              <a:lnSpc>
                <a:spcPct val="90000"/>
              </a:lnSpc>
            </a:pPr>
            <a:endParaRPr lang="en-US" sz="1200" dirty="0">
              <a:solidFill>
                <a:srgbClr val="000000"/>
              </a:solidFill>
              <a:latin typeface="Calibri" panose="020F0502020204030204" pitchFamily="34" charset="0"/>
              <a:ea typeface="ＭＳ Ｐゴシック" charset="-128"/>
              <a:cs typeface="Calibri" panose="020F0502020204030204" pitchFamily="34" charset="0"/>
            </a:endParaRPr>
          </a:p>
          <a:p>
            <a:pPr lvl="1">
              <a:lnSpc>
                <a:spcPct val="90000"/>
              </a:lnSpc>
            </a:pPr>
            <a:r>
              <a:rPr lang="en-US" sz="120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Closed-loop approach: use input from experimental data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A02D2580-D933-B6E5-2AC8-1D08279FF506}"/>
              </a:ext>
            </a:extLst>
          </p:cNvPr>
          <p:cNvGrpSpPr>
            <a:grpSpLocks noChangeAspect="1"/>
          </p:cNvGrpSpPr>
          <p:nvPr/>
        </p:nvGrpSpPr>
        <p:grpSpPr>
          <a:xfrm>
            <a:off x="440703" y="1087712"/>
            <a:ext cx="6318860" cy="1980264"/>
            <a:chOff x="240713" y="1429486"/>
            <a:chExt cx="8446276" cy="2646972"/>
          </a:xfrm>
        </p:grpSpPr>
        <p:pic>
          <p:nvPicPr>
            <p:cNvPr id="6" name="Content Placeholder 4" descr="A diagram of a diagram&#10;&#10;Description automatically generated">
              <a:extLst>
                <a:ext uri="{FF2B5EF4-FFF2-40B4-BE49-F238E27FC236}">
                  <a16:creationId xmlns:a16="http://schemas.microsoft.com/office/drawing/2014/main" id="{0E0E9CD6-A671-81D4-2FC5-43F006AE538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671" t="2053" r="852" b="2338"/>
            <a:stretch/>
          </p:blipFill>
          <p:spPr>
            <a:xfrm>
              <a:off x="4160396" y="1429486"/>
              <a:ext cx="4526593" cy="1985056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BEF8A882-BE41-7CC3-502F-C1B958874F5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40713" y="2309578"/>
              <a:ext cx="4756986" cy="1766880"/>
            </a:xfrm>
            <a:prstGeom prst="rect">
              <a:avLst/>
            </a:prstGeom>
          </p:spPr>
        </p:pic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7CCFEBF8-7804-6830-5909-137044DB62DA}"/>
              </a:ext>
            </a:extLst>
          </p:cNvPr>
          <p:cNvSpPr txBox="1"/>
          <p:nvPr/>
        </p:nvSpPr>
        <p:spPr>
          <a:xfrm>
            <a:off x="242648" y="1087712"/>
            <a:ext cx="31006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</a:rPr>
              <a:t>Control variables: phases of various mirror pulses</a:t>
            </a:r>
          </a:p>
        </p:txBody>
      </p:sp>
    </p:spTree>
    <p:extLst>
      <p:ext uri="{BB962C8B-B14F-4D97-AF65-F5344CB8AC3E}">
        <p14:creationId xmlns:p14="http://schemas.microsoft.com/office/powerpoint/2010/main" val="1649671272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1834" y="-18817"/>
            <a:ext cx="6172200" cy="857250"/>
          </a:xfrm>
        </p:spPr>
        <p:txBody>
          <a:bodyPr>
            <a:normAutofit/>
          </a:bodyPr>
          <a:lstStyle/>
          <a:p>
            <a:r>
              <a:rPr lang="en-US" sz="2000" dirty="0">
                <a:latin typeface="+mn-lt"/>
              </a:rPr>
              <a:t>Our Solution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14D1B08-6FCE-4FFA-94AD-F9D22EC08B16}"/>
              </a:ext>
            </a:extLst>
          </p:cNvPr>
          <p:cNvSpPr txBox="1"/>
          <p:nvPr/>
        </p:nvSpPr>
        <p:spPr>
          <a:xfrm flipH="1">
            <a:off x="98680" y="495844"/>
            <a:ext cx="6447486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</a:rPr>
              <a:t>Choose cost function to:</a:t>
            </a:r>
          </a:p>
          <a:p>
            <a:r>
              <a:rPr lang="en-US" sz="1400" dirty="0">
                <a:solidFill>
                  <a:srgbClr val="000000"/>
                </a:solidFill>
              </a:rPr>
              <a:t>	-maximize probability that stray paths constructively recombine into 	“central 	family” of trajectories that overlap with ideal paths</a:t>
            </a:r>
          </a:p>
          <a:p>
            <a:endParaRPr lang="en-US" sz="1400" dirty="0">
              <a:solidFill>
                <a:srgbClr val="000000"/>
              </a:solidFill>
            </a:endParaRPr>
          </a:p>
          <a:p>
            <a:r>
              <a:rPr lang="en-US" sz="1400" dirty="0">
                <a:solidFill>
                  <a:srgbClr val="000000"/>
                </a:solidFill>
              </a:rPr>
              <a:t>	-suppress spreading of atom trajectories through destructive interference</a:t>
            </a:r>
          </a:p>
          <a:p>
            <a:r>
              <a:rPr lang="en-US" sz="1400" dirty="0">
                <a:solidFill>
                  <a:srgbClr val="000000"/>
                </a:solidFill>
              </a:rPr>
              <a:t>	</a:t>
            </a:r>
          </a:p>
          <a:p>
            <a:endParaRPr lang="en-US" sz="1400" dirty="0">
              <a:solidFill>
                <a:srgbClr val="000000"/>
              </a:solidFill>
            </a:endParaRPr>
          </a:p>
          <a:p>
            <a:r>
              <a:rPr lang="en-US" sz="1800" dirty="0"/>
              <a:t>	</a:t>
            </a:r>
          </a:p>
          <a:p>
            <a:endParaRPr lang="en-US" sz="1800" dirty="0"/>
          </a:p>
        </p:txBody>
      </p:sp>
      <p:pic>
        <p:nvPicPr>
          <p:cNvPr id="4" name="rank3_1">
            <a:hlinkClick r:id="" action="ppaction://media"/>
            <a:extLst>
              <a:ext uri="{FF2B5EF4-FFF2-40B4-BE49-F238E27FC236}">
                <a16:creationId xmlns:a16="http://schemas.microsoft.com/office/drawing/2014/main" id="{AECEC6BE-7DCD-71E5-6623-01A2FB8842FD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910282" y="2334472"/>
            <a:ext cx="5514372" cy="1838124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BB6EAFB2-7AD9-863C-4EFA-AD632912B45A}"/>
              </a:ext>
            </a:extLst>
          </p:cNvPr>
          <p:cNvCxnSpPr/>
          <p:nvPr/>
        </p:nvCxnSpPr>
        <p:spPr>
          <a:xfrm flipV="1">
            <a:off x="387365" y="3641953"/>
            <a:ext cx="0" cy="1008732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F93FF694-04CA-98D7-51B0-7F87655DBB76}"/>
              </a:ext>
            </a:extLst>
          </p:cNvPr>
          <p:cNvCxnSpPr>
            <a:cxnSpLocks/>
          </p:cNvCxnSpPr>
          <p:nvPr/>
        </p:nvCxnSpPr>
        <p:spPr>
          <a:xfrm>
            <a:off x="387365" y="4650685"/>
            <a:ext cx="1015995" cy="0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9467487E-0663-95B5-FD7B-3C193D2BA511}"/>
              </a:ext>
            </a:extLst>
          </p:cNvPr>
          <p:cNvSpPr txBox="1"/>
          <p:nvPr/>
        </p:nvSpPr>
        <p:spPr>
          <a:xfrm flipH="1">
            <a:off x="25181" y="3337870"/>
            <a:ext cx="8701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</a:rPr>
              <a:t>Position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6A2B7BC-2037-6E24-4E53-161FBAED2DF3}"/>
              </a:ext>
            </a:extLst>
          </p:cNvPr>
          <p:cNvSpPr txBox="1"/>
          <p:nvPr/>
        </p:nvSpPr>
        <p:spPr>
          <a:xfrm flipH="1">
            <a:off x="492517" y="4663726"/>
            <a:ext cx="870181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</a:rPr>
              <a:t>Time</a:t>
            </a:r>
          </a:p>
          <a:p>
            <a:r>
              <a:rPr lang="en-US" sz="1400" dirty="0">
                <a:solidFill>
                  <a:srgbClr val="000000"/>
                </a:solidFill>
              </a:rPr>
              <a:t>	</a:t>
            </a:r>
          </a:p>
          <a:p>
            <a:endParaRPr lang="en-US" sz="1400" dirty="0">
              <a:solidFill>
                <a:srgbClr val="000000"/>
              </a:solidFill>
            </a:endParaRPr>
          </a:p>
          <a:p>
            <a:r>
              <a:rPr lang="en-US" sz="1800" dirty="0"/>
              <a:t>	</a:t>
            </a:r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28735138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2648" y="-62250"/>
            <a:ext cx="6781800" cy="857250"/>
          </a:xfrm>
        </p:spPr>
        <p:txBody>
          <a:bodyPr>
            <a:normAutofit/>
          </a:bodyPr>
          <a:lstStyle/>
          <a:p>
            <a:r>
              <a:rPr lang="en-US" sz="2550" dirty="0">
                <a:latin typeface="+mn-lt"/>
              </a:rPr>
              <a:t>Improvement from Optimization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210C5E5-3394-464D-8A5C-20B1610C6812}"/>
              </a:ext>
            </a:extLst>
          </p:cNvPr>
          <p:cNvSpPr/>
          <p:nvPr/>
        </p:nvSpPr>
        <p:spPr>
          <a:xfrm>
            <a:off x="128347" y="1307271"/>
            <a:ext cx="283133" cy="319788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78CDDAB-3F58-E4C1-D03A-A3F4BAC0FDF4}"/>
              </a:ext>
            </a:extLst>
          </p:cNvPr>
          <p:cNvGrpSpPr>
            <a:grpSpLocks noChangeAspect="1"/>
          </p:cNvGrpSpPr>
          <p:nvPr/>
        </p:nvGrpSpPr>
        <p:grpSpPr>
          <a:xfrm>
            <a:off x="48886" y="366375"/>
            <a:ext cx="3780977" cy="3317702"/>
            <a:chOff x="3926541" y="211142"/>
            <a:chExt cx="4503481" cy="3951679"/>
          </a:xfrm>
        </p:grpSpPr>
        <p:pic>
          <p:nvPicPr>
            <p:cNvPr id="9" name="Content Placeholder 4" descr="A screenshot of a graph&#10;&#10;Description automatically generated">
              <a:extLst>
                <a:ext uri="{FF2B5EF4-FFF2-40B4-BE49-F238E27FC236}">
                  <a16:creationId xmlns:a16="http://schemas.microsoft.com/office/drawing/2014/main" id="{03BA0D5E-0178-E009-D440-B3B68D2621E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28340" t="14094" r="27962" b="628"/>
            <a:stretch/>
          </p:blipFill>
          <p:spPr>
            <a:xfrm>
              <a:off x="3926541" y="336622"/>
              <a:ext cx="4503481" cy="3826199"/>
            </a:xfrm>
            <a:prstGeom prst="rect">
              <a:avLst/>
            </a:prstGeom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016D45B-41FF-F771-3133-055957B92401}"/>
                </a:ext>
              </a:extLst>
            </p:cNvPr>
            <p:cNvSpPr/>
            <p:nvPr/>
          </p:nvSpPr>
          <p:spPr>
            <a:xfrm>
              <a:off x="3926541" y="211142"/>
              <a:ext cx="242047" cy="32272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</p:grpSp>
      <p:pic>
        <p:nvPicPr>
          <p:cNvPr id="12" name="Picture 11" descr="A graph of a function&#10;&#10;Description automatically generated">
            <a:extLst>
              <a:ext uri="{FF2B5EF4-FFF2-40B4-BE49-F238E27FC236}">
                <a16:creationId xmlns:a16="http://schemas.microsoft.com/office/drawing/2014/main" id="{B2DCAF3B-B749-6B1F-22D6-EB4502F161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94104" y="366375"/>
            <a:ext cx="2621248" cy="1912540"/>
          </a:xfrm>
          <a:prstGeom prst="rect">
            <a:avLst/>
          </a:prstGeom>
        </p:spPr>
      </p:pic>
      <p:pic>
        <p:nvPicPr>
          <p:cNvPr id="13" name="Picture 12" descr="A graph of number of loops&#10;&#10;Description automatically generated">
            <a:extLst>
              <a:ext uri="{FF2B5EF4-FFF2-40B4-BE49-F238E27FC236}">
                <a16:creationId xmlns:a16="http://schemas.microsoft.com/office/drawing/2014/main" id="{E2F8AE5D-C7F8-FB94-069C-7F91A27C3B7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37885" y="2374899"/>
            <a:ext cx="2791768" cy="180947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FE73C049-9DF6-1AC2-C573-22400CD8F0C9}"/>
              </a:ext>
            </a:extLst>
          </p:cNvPr>
          <p:cNvSpPr txBox="1"/>
          <p:nvPr/>
        </p:nvSpPr>
        <p:spPr>
          <a:xfrm>
            <a:off x="4445116" y="598899"/>
            <a:ext cx="24128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C00000"/>
                </a:solidFill>
              </a:rPr>
              <a:t>Thousandfold</a:t>
            </a:r>
          </a:p>
          <a:p>
            <a:r>
              <a:rPr lang="en-US" sz="1200" dirty="0">
                <a:solidFill>
                  <a:srgbClr val="C00000"/>
                </a:solidFill>
              </a:rPr>
              <a:t>phase amplification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80C6EB4-DED4-20BC-F297-BB763444A7C0}"/>
              </a:ext>
            </a:extLst>
          </p:cNvPr>
          <p:cNvSpPr txBox="1"/>
          <p:nvPr/>
        </p:nvSpPr>
        <p:spPr>
          <a:xfrm>
            <a:off x="5548277" y="3238284"/>
            <a:ext cx="1181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C00000"/>
                </a:solidFill>
              </a:rPr>
              <a:t>50x increase in loop number</a:t>
            </a:r>
          </a:p>
        </p:txBody>
      </p:sp>
      <p:sp>
        <p:nvSpPr>
          <p:cNvPr id="17" name="Rectangle 3">
            <a:extLst>
              <a:ext uri="{FF2B5EF4-FFF2-40B4-BE49-F238E27FC236}">
                <a16:creationId xmlns:a16="http://schemas.microsoft.com/office/drawing/2014/main" id="{3A007FC3-39E7-CFCC-F8CD-3599EB7C4CD5}"/>
              </a:ext>
            </a:extLst>
          </p:cNvPr>
          <p:cNvSpPr txBox="1">
            <a:spLocks noChangeArrowheads="1"/>
          </p:cNvSpPr>
          <p:nvPr/>
        </p:nvSpPr>
        <p:spPr>
          <a:xfrm>
            <a:off x="-101936" y="3912602"/>
            <a:ext cx="4809067" cy="1385905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lnSpc>
                <a:spcPct val="90000"/>
              </a:lnSpc>
              <a:buNone/>
            </a:pPr>
            <a:endParaRPr lang="en-US" sz="1800" dirty="0">
              <a:latin typeface="Calibri" panose="020F0502020204030204" pitchFamily="34" charset="0"/>
              <a:ea typeface="ＭＳ Ｐゴシック" charset="-128"/>
              <a:cs typeface="ＭＳ Ｐゴシック" charset="-128"/>
            </a:endParaRPr>
          </a:p>
          <a:p>
            <a:pPr marL="457200" lvl="1" indent="0">
              <a:lnSpc>
                <a:spcPct val="90000"/>
              </a:lnSpc>
              <a:buNone/>
            </a:pPr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Contrast remains within order 1 factor of fundamental spontaneous emission contrast limit up to ~500 loops</a:t>
            </a:r>
          </a:p>
          <a:p>
            <a:pPr marL="457200" lvl="1" indent="0">
              <a:lnSpc>
                <a:spcPct val="90000"/>
              </a:lnSpc>
              <a:buNone/>
            </a:pPr>
            <a:endParaRPr lang="en-US" sz="16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1">
              <a:lnSpc>
                <a:spcPct val="90000"/>
              </a:lnSpc>
            </a:pPr>
            <a:endParaRPr lang="en-US" sz="16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1">
              <a:lnSpc>
                <a:spcPct val="90000"/>
              </a:lnSpc>
            </a:pPr>
            <a:endParaRPr lang="en-US" sz="16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1">
              <a:lnSpc>
                <a:spcPct val="90000"/>
              </a:lnSpc>
            </a:pPr>
            <a:endParaRPr lang="en-US" sz="16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1">
              <a:lnSpc>
                <a:spcPct val="90000"/>
              </a:lnSpc>
            </a:pPr>
            <a:endParaRPr lang="en-US" sz="16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1">
              <a:lnSpc>
                <a:spcPct val="90000"/>
              </a:lnSpc>
            </a:pPr>
            <a:endParaRPr lang="en-US" sz="16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1">
              <a:lnSpc>
                <a:spcPct val="90000"/>
              </a:lnSpc>
            </a:pPr>
            <a:endParaRPr lang="en-US" sz="16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914400" lvl="2" indent="0">
              <a:lnSpc>
                <a:spcPct val="90000"/>
              </a:lnSpc>
              <a:buNone/>
            </a:pPr>
            <a:endParaRPr lang="en-US" sz="16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914400" lvl="2" indent="0">
              <a:lnSpc>
                <a:spcPct val="90000"/>
              </a:lnSpc>
              <a:buNone/>
            </a:pPr>
            <a:endParaRPr lang="en-US" sz="16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1">
              <a:lnSpc>
                <a:spcPct val="90000"/>
              </a:lnSpc>
            </a:pPr>
            <a:endParaRPr lang="en-US" sz="10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2">
              <a:lnSpc>
                <a:spcPct val="90000"/>
              </a:lnSpc>
            </a:pPr>
            <a:endParaRPr lang="en-US" sz="10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2">
              <a:lnSpc>
                <a:spcPct val="90000"/>
              </a:lnSpc>
            </a:pPr>
            <a:endParaRPr lang="en-US" sz="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2">
              <a:lnSpc>
                <a:spcPct val="90000"/>
              </a:lnSpc>
            </a:pPr>
            <a:endParaRPr lang="en-US" sz="12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2">
              <a:lnSpc>
                <a:spcPct val="90000"/>
              </a:lnSpc>
            </a:pPr>
            <a:endParaRPr lang="en-US" sz="12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2">
              <a:lnSpc>
                <a:spcPct val="90000"/>
              </a:lnSpc>
            </a:pPr>
            <a:endParaRPr lang="en-US" sz="12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914400" lvl="2" indent="0">
              <a:lnSpc>
                <a:spcPct val="90000"/>
              </a:lnSpc>
              <a:buNone/>
            </a:pPr>
            <a:endParaRPr lang="en-US" sz="95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endParaRPr lang="en-US" sz="135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342900" lvl="1" indent="0">
              <a:lnSpc>
                <a:spcPct val="90000"/>
              </a:lnSpc>
              <a:buNone/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342900" lvl="1" indent="0">
              <a:lnSpc>
                <a:spcPct val="90000"/>
              </a:lnSpc>
              <a:buNone/>
            </a:pPr>
            <a:endParaRPr lang="en-US" sz="15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342900" lvl="1" indent="0">
              <a:lnSpc>
                <a:spcPct val="90000"/>
              </a:lnSpc>
              <a:buNone/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0" indent="0">
              <a:lnSpc>
                <a:spcPct val="90000"/>
              </a:lnSpc>
              <a:buNone/>
            </a:pPr>
            <a:endParaRPr lang="en-US" sz="2400" dirty="0"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  <a:buFont typeface="Arial"/>
              <a:buNone/>
            </a:pPr>
            <a:endParaRPr lang="en-US" sz="2400" dirty="0"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  <a:buFont typeface="Arial"/>
              <a:buNone/>
            </a:pPr>
            <a:endParaRPr lang="en-US" sz="1500" dirty="0"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endParaRPr lang="en-US" sz="1500" dirty="0"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endParaRPr lang="en-US" sz="1500" dirty="0"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7248526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7485" y="151040"/>
            <a:ext cx="6710516" cy="3180557"/>
          </a:xfrm>
        </p:spPr>
        <p:txBody>
          <a:bodyPr>
            <a:noAutofit/>
          </a:bodyPr>
          <a:lstStyle/>
          <a:p>
            <a:pPr marL="0" indent="0">
              <a:lnSpc>
                <a:spcPct val="90000"/>
              </a:lnSpc>
              <a:buNone/>
            </a:pPr>
            <a:endParaRPr lang="en-US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342891" lvl="1" indent="0">
              <a:lnSpc>
                <a:spcPct val="90000"/>
              </a:lnSpc>
              <a:buNone/>
            </a:pPr>
            <a:endParaRPr lang="en-US" sz="1051" dirty="0">
              <a:latin typeface="+mn-lt"/>
              <a:ea typeface="ＭＳ Ｐゴシック" charset="-128"/>
              <a:cs typeface="ＭＳ Ｐゴシック" charset="-128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1351" dirty="0">
                <a:solidFill>
                  <a:srgbClr val="000000"/>
                </a:solidFill>
                <a:latin typeface="+mn-lt"/>
              </a:rPr>
              <a:t>Brief introduction to atom interferometry</a:t>
            </a:r>
          </a:p>
          <a:p>
            <a:pPr eaLnBrk="1" hangingPunct="1">
              <a:lnSpc>
                <a:spcPct val="90000"/>
              </a:lnSpc>
            </a:pPr>
            <a:endParaRPr lang="en-US" sz="1351" dirty="0">
              <a:solidFill>
                <a:srgbClr val="000000"/>
              </a:solidFill>
              <a:latin typeface="+mn-lt"/>
            </a:endParaRPr>
          </a:p>
          <a:p>
            <a:pPr marL="0" indent="0" eaLnBrk="1" hangingPunct="1">
              <a:lnSpc>
                <a:spcPct val="90000"/>
              </a:lnSpc>
              <a:buNone/>
            </a:pPr>
            <a:endParaRPr lang="en-US" sz="1051" dirty="0">
              <a:solidFill>
                <a:srgbClr val="000000"/>
              </a:solidFill>
              <a:latin typeface="+mn-lt"/>
              <a:ea typeface="ＭＳ Ｐゴシック" charset="-128"/>
              <a:cs typeface="ＭＳ Ｐゴシック" charset="-128"/>
            </a:endParaRPr>
          </a:p>
          <a:p>
            <a:pPr lvl="1">
              <a:lnSpc>
                <a:spcPct val="90000"/>
              </a:lnSpc>
            </a:pPr>
            <a:endParaRPr lang="en-US" sz="1051" dirty="0">
              <a:latin typeface="+mn-lt"/>
              <a:ea typeface="ＭＳ Ｐゴシック" charset="-128"/>
              <a:cs typeface="ＭＳ Ｐゴシック" charset="-128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1351" dirty="0">
                <a:solidFill>
                  <a:srgbClr val="000000"/>
                </a:solidFill>
                <a:latin typeface="+mn-lt"/>
                <a:ea typeface="ＭＳ Ｐゴシック" charset="-128"/>
                <a:cs typeface="ＭＳ Ｐゴシック" charset="-128"/>
              </a:rPr>
              <a:t>Long-baseline atom interferometers for gravitational wave (GW) detection</a:t>
            </a:r>
          </a:p>
          <a:p>
            <a:pPr lvl="1">
              <a:lnSpc>
                <a:spcPct val="90000"/>
              </a:lnSpc>
            </a:pPr>
            <a:r>
              <a:rPr lang="en-US" sz="851" dirty="0">
                <a:solidFill>
                  <a:srgbClr val="000000"/>
                </a:solidFill>
                <a:latin typeface="+mn-lt"/>
                <a:ea typeface="ＭＳ Ｐゴシック" charset="-128"/>
                <a:cs typeface="ＭＳ Ｐゴシック" charset="-128"/>
              </a:rPr>
              <a:t>Global landscape of long-baseline atom interferometers</a:t>
            </a:r>
          </a:p>
          <a:p>
            <a:pPr lvl="1">
              <a:lnSpc>
                <a:spcPct val="90000"/>
              </a:lnSpc>
            </a:pPr>
            <a:r>
              <a:rPr lang="en-US" sz="851" dirty="0">
                <a:solidFill>
                  <a:srgbClr val="000000"/>
                </a:solidFill>
                <a:latin typeface="+mn-lt"/>
                <a:ea typeface="ＭＳ Ｐゴシック" charset="-128"/>
                <a:cs typeface="ＭＳ Ｐゴシック" charset="-128"/>
              </a:rPr>
              <a:t>MAGIS-100 atom interferometer at Fermilab</a:t>
            </a:r>
          </a:p>
          <a:p>
            <a:pPr marL="0" indent="0">
              <a:lnSpc>
                <a:spcPct val="90000"/>
              </a:lnSpc>
              <a:buNone/>
            </a:pPr>
            <a:endParaRPr lang="en-US" sz="1351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0" indent="0">
              <a:lnSpc>
                <a:spcPct val="90000"/>
              </a:lnSpc>
              <a:buNone/>
            </a:pPr>
            <a:endParaRPr lang="en-US" sz="1351" dirty="0">
              <a:latin typeface="+mn-lt"/>
              <a:ea typeface="ＭＳ Ｐゴシック" charset="-128"/>
              <a:cs typeface="ＭＳ Ｐゴシック" charset="-128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1351" dirty="0">
                <a:solidFill>
                  <a:srgbClr val="000000"/>
                </a:solidFill>
                <a:latin typeface="+mn-lt"/>
              </a:rPr>
              <a:t>Recent experiments on enhancing atom interferometers using quantum optimal control (work supported by SQMS)</a:t>
            </a:r>
            <a:endParaRPr lang="en-US" sz="751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1">
              <a:lnSpc>
                <a:spcPct val="90000"/>
              </a:lnSpc>
            </a:pPr>
            <a:endParaRPr lang="en-US" sz="1051" dirty="0">
              <a:latin typeface="+mn-lt"/>
              <a:ea typeface="ＭＳ Ｐゴシック" charset="-128"/>
              <a:cs typeface="ＭＳ Ｐゴシック" charset="-128"/>
            </a:endParaRPr>
          </a:p>
          <a:p>
            <a:pPr eaLnBrk="1" hangingPunct="1">
              <a:lnSpc>
                <a:spcPct val="90000"/>
              </a:lnSpc>
            </a:pPr>
            <a:endParaRPr lang="en-US" sz="1351" dirty="0">
              <a:solidFill>
                <a:srgbClr val="000000"/>
              </a:solidFill>
              <a:latin typeface="+mn-lt"/>
            </a:endParaRPr>
          </a:p>
          <a:p>
            <a:pPr marL="0" indent="0">
              <a:lnSpc>
                <a:spcPct val="90000"/>
              </a:lnSpc>
              <a:buNone/>
            </a:pPr>
            <a:endParaRPr lang="en-US" sz="1351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342891" lvl="1" indent="0">
              <a:lnSpc>
                <a:spcPct val="90000"/>
              </a:lnSpc>
              <a:buNone/>
            </a:pPr>
            <a:endParaRPr lang="en-US" sz="751" dirty="0">
              <a:latin typeface="+mn-lt"/>
              <a:ea typeface="ＭＳ Ｐゴシック" charset="-128"/>
              <a:cs typeface="ＭＳ Ｐゴシック" charset="-128"/>
            </a:endParaRPr>
          </a:p>
          <a:p>
            <a:pPr eaLnBrk="1" hangingPunct="1">
              <a:lnSpc>
                <a:spcPct val="90000"/>
              </a:lnSpc>
              <a:buNone/>
            </a:pPr>
            <a:endParaRPr lang="en-US" dirty="0">
              <a:ea typeface="ＭＳ Ｐゴシック" charset="-128"/>
              <a:cs typeface="ＭＳ Ｐゴシック" charset="-128"/>
            </a:endParaRPr>
          </a:p>
          <a:p>
            <a:pPr eaLnBrk="1" hangingPunct="1">
              <a:lnSpc>
                <a:spcPct val="90000"/>
              </a:lnSpc>
              <a:buNone/>
            </a:pPr>
            <a:endParaRPr lang="en-US" sz="1500" dirty="0">
              <a:ea typeface="ＭＳ Ｐゴシック" charset="-128"/>
              <a:cs typeface="ＭＳ Ｐゴシック" charset="-128"/>
            </a:endParaRPr>
          </a:p>
          <a:p>
            <a:pPr eaLnBrk="1" hangingPunct="1">
              <a:lnSpc>
                <a:spcPct val="90000"/>
              </a:lnSpc>
            </a:pPr>
            <a:endParaRPr lang="en-US" sz="1500" dirty="0">
              <a:ea typeface="ＭＳ Ｐゴシック" charset="-128"/>
              <a:cs typeface="ＭＳ Ｐゴシック" charset="-128"/>
            </a:endParaRPr>
          </a:p>
          <a:p>
            <a:pPr marL="0" indent="0" eaLnBrk="1" hangingPunct="1">
              <a:lnSpc>
                <a:spcPct val="90000"/>
              </a:lnSpc>
              <a:buNone/>
            </a:pPr>
            <a:endParaRPr lang="en-US" sz="1500" dirty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BD9089C4-2B86-4098-9C43-0AF04B54DECD}"/>
              </a:ext>
            </a:extLst>
          </p:cNvPr>
          <p:cNvSpPr txBox="1">
            <a:spLocks noChangeArrowheads="1"/>
          </p:cNvSpPr>
          <p:nvPr/>
        </p:nvSpPr>
        <p:spPr>
          <a:xfrm>
            <a:off x="342900" y="79311"/>
            <a:ext cx="6172200" cy="400051"/>
          </a:xfrm>
          <a:prstGeom prst="rect">
            <a:avLst/>
          </a:prstGeom>
        </p:spPr>
        <p:txBody>
          <a:bodyPr vert="horz" lIns="68580" tIns="34291" rIns="68580" bIns="34291" rtlCol="0" anchor="ctr">
            <a:normAutofit fontScale="77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sz="3300">
                <a:latin typeface="+mn-lt"/>
              </a:rPr>
              <a:t>Overview</a:t>
            </a:r>
            <a:endParaRPr lang="en-US" sz="3300" dirty="0">
              <a:latin typeface="+mn-lt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6321B21-3EBE-3360-A038-06914CFEA50D}"/>
              </a:ext>
            </a:extLst>
          </p:cNvPr>
          <p:cNvSpPr txBox="1"/>
          <p:nvPr/>
        </p:nvSpPr>
        <p:spPr>
          <a:xfrm>
            <a:off x="1152939" y="3503514"/>
            <a:ext cx="3826689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n-US" sz="1800" dirty="0">
                <a:solidFill>
                  <a:srgbClr val="0070C0"/>
                </a:solidFill>
                <a:latin typeface="+mn-lt"/>
                <a:ea typeface="ＭＳ Ｐゴシック" charset="-128"/>
                <a:cs typeface="ＭＳ Ｐゴシック" charset="-128"/>
              </a:rPr>
              <a:t>See also talk by Oliver </a:t>
            </a:r>
            <a:r>
              <a:rPr lang="en-US" sz="1800" dirty="0" err="1">
                <a:solidFill>
                  <a:srgbClr val="0070C0"/>
                </a:solidFill>
                <a:latin typeface="+mn-lt"/>
                <a:ea typeface="ＭＳ Ｐゴシック" charset="-128"/>
                <a:cs typeface="ＭＳ Ｐゴシック" charset="-128"/>
              </a:rPr>
              <a:t>Buchmueller</a:t>
            </a:r>
            <a:endParaRPr lang="en-US" sz="1800" dirty="0">
              <a:solidFill>
                <a:srgbClr val="0070C0"/>
              </a:solidFill>
              <a:latin typeface="+mn-lt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7548349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2648" y="-62250"/>
            <a:ext cx="6781800" cy="857250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+mn-lt"/>
              </a:rPr>
              <a:t>Aggregate Spontaneous Emission Phase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210C5E5-3394-464D-8A5C-20B1610C6812}"/>
              </a:ext>
            </a:extLst>
          </p:cNvPr>
          <p:cNvSpPr/>
          <p:nvPr/>
        </p:nvSpPr>
        <p:spPr>
          <a:xfrm>
            <a:off x="128347" y="1307271"/>
            <a:ext cx="283133" cy="319788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7" name="Rectangle 3">
            <a:extLst>
              <a:ext uri="{FF2B5EF4-FFF2-40B4-BE49-F238E27FC236}">
                <a16:creationId xmlns:a16="http://schemas.microsoft.com/office/drawing/2014/main" id="{3A007FC3-39E7-CFCC-F8CD-3599EB7C4CD5}"/>
              </a:ext>
            </a:extLst>
          </p:cNvPr>
          <p:cNvSpPr txBox="1">
            <a:spLocks noChangeArrowheads="1"/>
          </p:cNvSpPr>
          <p:nvPr/>
        </p:nvSpPr>
        <p:spPr>
          <a:xfrm>
            <a:off x="-3751" y="2122001"/>
            <a:ext cx="5925580" cy="1385905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lnSpc>
                <a:spcPct val="90000"/>
              </a:lnSpc>
              <a:buNone/>
            </a:pPr>
            <a:endParaRPr lang="en-US" sz="1800" dirty="0">
              <a:latin typeface="Calibri" panose="020F0502020204030204" pitchFamily="34" charset="0"/>
              <a:ea typeface="ＭＳ Ｐゴシック" charset="-128"/>
              <a:cs typeface="ＭＳ Ｐゴシック" charset="-128"/>
            </a:endParaRPr>
          </a:p>
          <a:p>
            <a:pPr marL="457200" lvl="1" indent="0">
              <a:lnSpc>
                <a:spcPct val="90000"/>
              </a:lnSpc>
              <a:buNone/>
            </a:pPr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Atoms can spontaneously decay to ground state midway through a mirror pulse</a:t>
            </a:r>
          </a:p>
          <a:p>
            <a:pPr marL="457200" lvl="1" indent="0">
              <a:lnSpc>
                <a:spcPct val="90000"/>
              </a:lnSpc>
              <a:buNone/>
            </a:pPr>
            <a:endParaRPr lang="en-US" sz="1400" dirty="0">
              <a:solidFill>
                <a:srgbClr val="000000"/>
              </a:solidFill>
              <a:latin typeface="Calibri" panose="020F0502020204030204" pitchFamily="34" charset="0"/>
              <a:ea typeface="ＭＳ Ｐゴシック" charset="-128"/>
              <a:cs typeface="Calibri" panose="020F0502020204030204" pitchFamily="34" charset="0"/>
            </a:endParaRPr>
          </a:p>
          <a:p>
            <a:pPr marL="457200" lvl="1" indent="0">
              <a:lnSpc>
                <a:spcPct val="90000"/>
              </a:lnSpc>
              <a:buNone/>
            </a:pPr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Remainder of mirror pulse can once again put the atom in superposition</a:t>
            </a:r>
          </a:p>
          <a:p>
            <a:pPr marL="457200" lvl="1" indent="0">
              <a:lnSpc>
                <a:spcPct val="90000"/>
              </a:lnSpc>
              <a:buNone/>
            </a:pPr>
            <a:endParaRPr lang="en-US" sz="1400" dirty="0">
              <a:solidFill>
                <a:srgbClr val="000000"/>
              </a:solidFill>
              <a:latin typeface="Calibri" panose="020F0502020204030204" pitchFamily="34" charset="0"/>
              <a:ea typeface="ＭＳ Ｐゴシック" charset="-128"/>
              <a:cs typeface="Calibri" panose="020F0502020204030204" pitchFamily="34" charset="0"/>
            </a:endParaRPr>
          </a:p>
          <a:p>
            <a:pPr marL="457200" lvl="1" indent="0">
              <a:lnSpc>
                <a:spcPct val="90000"/>
              </a:lnSpc>
              <a:buNone/>
            </a:pPr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Can there be a nonzero average interference pattern generated by atoms that underwent spontaneous emission at different points in time?</a:t>
            </a:r>
          </a:p>
          <a:p>
            <a:pPr marL="457200" lvl="1" indent="0">
              <a:lnSpc>
                <a:spcPct val="90000"/>
              </a:lnSpc>
              <a:buNone/>
            </a:pPr>
            <a:endParaRPr lang="en-US" sz="1400" dirty="0">
              <a:solidFill>
                <a:srgbClr val="000000"/>
              </a:solidFill>
              <a:latin typeface="Calibri" panose="020F0502020204030204" pitchFamily="34" charset="0"/>
              <a:ea typeface="ＭＳ Ｐゴシック" charset="-128"/>
              <a:cs typeface="Calibri" panose="020F0502020204030204" pitchFamily="34" charset="0"/>
            </a:endParaRPr>
          </a:p>
          <a:p>
            <a:pPr marL="457200" lvl="1" indent="0">
              <a:lnSpc>
                <a:spcPct val="90000"/>
              </a:lnSpc>
              <a:buNone/>
            </a:pPr>
            <a:endParaRPr lang="en-US" sz="1400" dirty="0">
              <a:solidFill>
                <a:srgbClr val="000000"/>
              </a:solidFill>
              <a:latin typeface="Calibri" panose="020F0502020204030204" pitchFamily="34" charset="0"/>
              <a:ea typeface="ＭＳ Ｐゴシック" charset="-128"/>
              <a:cs typeface="Calibri" panose="020F0502020204030204" pitchFamily="34" charset="0"/>
            </a:endParaRPr>
          </a:p>
          <a:p>
            <a:pPr marL="457200" lvl="1" indent="0">
              <a:lnSpc>
                <a:spcPct val="90000"/>
              </a:lnSpc>
              <a:buNone/>
            </a:pPr>
            <a:endParaRPr lang="en-US" sz="16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1">
              <a:lnSpc>
                <a:spcPct val="90000"/>
              </a:lnSpc>
            </a:pPr>
            <a:endParaRPr lang="en-US" sz="16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1">
              <a:lnSpc>
                <a:spcPct val="90000"/>
              </a:lnSpc>
            </a:pPr>
            <a:endParaRPr lang="en-US" sz="16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1">
              <a:lnSpc>
                <a:spcPct val="90000"/>
              </a:lnSpc>
            </a:pPr>
            <a:endParaRPr lang="en-US" sz="16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1">
              <a:lnSpc>
                <a:spcPct val="90000"/>
              </a:lnSpc>
            </a:pPr>
            <a:endParaRPr lang="en-US" sz="16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1">
              <a:lnSpc>
                <a:spcPct val="90000"/>
              </a:lnSpc>
            </a:pPr>
            <a:endParaRPr lang="en-US" sz="16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1">
              <a:lnSpc>
                <a:spcPct val="90000"/>
              </a:lnSpc>
            </a:pPr>
            <a:endParaRPr lang="en-US" sz="16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914400" lvl="2" indent="0">
              <a:lnSpc>
                <a:spcPct val="90000"/>
              </a:lnSpc>
              <a:buNone/>
            </a:pPr>
            <a:endParaRPr lang="en-US" sz="16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914400" lvl="2" indent="0">
              <a:lnSpc>
                <a:spcPct val="90000"/>
              </a:lnSpc>
              <a:buNone/>
            </a:pPr>
            <a:endParaRPr lang="en-US" sz="16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1">
              <a:lnSpc>
                <a:spcPct val="90000"/>
              </a:lnSpc>
            </a:pPr>
            <a:endParaRPr lang="en-US" sz="10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2">
              <a:lnSpc>
                <a:spcPct val="90000"/>
              </a:lnSpc>
            </a:pPr>
            <a:endParaRPr lang="en-US" sz="10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2">
              <a:lnSpc>
                <a:spcPct val="90000"/>
              </a:lnSpc>
            </a:pPr>
            <a:endParaRPr lang="en-US" sz="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2">
              <a:lnSpc>
                <a:spcPct val="90000"/>
              </a:lnSpc>
            </a:pPr>
            <a:endParaRPr lang="en-US" sz="12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2">
              <a:lnSpc>
                <a:spcPct val="90000"/>
              </a:lnSpc>
            </a:pPr>
            <a:endParaRPr lang="en-US" sz="12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2">
              <a:lnSpc>
                <a:spcPct val="90000"/>
              </a:lnSpc>
            </a:pPr>
            <a:endParaRPr lang="en-US" sz="12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914400" lvl="2" indent="0">
              <a:lnSpc>
                <a:spcPct val="90000"/>
              </a:lnSpc>
              <a:buNone/>
            </a:pPr>
            <a:endParaRPr lang="en-US" sz="95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endParaRPr lang="en-US" sz="135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342900" lvl="1" indent="0">
              <a:lnSpc>
                <a:spcPct val="90000"/>
              </a:lnSpc>
              <a:buNone/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342900" lvl="1" indent="0">
              <a:lnSpc>
                <a:spcPct val="90000"/>
              </a:lnSpc>
              <a:buNone/>
            </a:pPr>
            <a:endParaRPr lang="en-US" sz="15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342900" lvl="1" indent="0">
              <a:lnSpc>
                <a:spcPct val="90000"/>
              </a:lnSpc>
              <a:buNone/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0" indent="0">
              <a:lnSpc>
                <a:spcPct val="90000"/>
              </a:lnSpc>
              <a:buNone/>
            </a:pPr>
            <a:endParaRPr lang="en-US" sz="2400" dirty="0"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  <a:buFont typeface="Arial"/>
              <a:buNone/>
            </a:pPr>
            <a:endParaRPr lang="en-US" sz="2400" dirty="0"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  <a:buFont typeface="Arial"/>
              <a:buNone/>
            </a:pPr>
            <a:endParaRPr lang="en-US" sz="1500" dirty="0"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endParaRPr lang="en-US" sz="1500" dirty="0"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endParaRPr lang="en-US" sz="1500" dirty="0"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5DE7FCD-B353-D745-7AF5-3F408B5967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4687" y="528507"/>
            <a:ext cx="1396694" cy="132132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55B63A9-FBD6-F31F-8142-63391541B0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29000" y="492541"/>
            <a:ext cx="1376316" cy="1629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800163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2648" y="-62250"/>
            <a:ext cx="6781800" cy="857250"/>
          </a:xfrm>
        </p:spPr>
        <p:txBody>
          <a:bodyPr>
            <a:normAutofit/>
          </a:bodyPr>
          <a:lstStyle/>
          <a:p>
            <a:r>
              <a:rPr lang="en-US" sz="2400" dirty="0">
                <a:latin typeface="+mn-lt"/>
              </a:rPr>
              <a:t>Aggregate Spontaneous Emission Phase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210C5E5-3394-464D-8A5C-20B1610C6812}"/>
              </a:ext>
            </a:extLst>
          </p:cNvPr>
          <p:cNvSpPr/>
          <p:nvPr/>
        </p:nvSpPr>
        <p:spPr>
          <a:xfrm>
            <a:off x="128347" y="1307271"/>
            <a:ext cx="283133" cy="319788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7" name="Rectangle 3">
            <a:extLst>
              <a:ext uri="{FF2B5EF4-FFF2-40B4-BE49-F238E27FC236}">
                <a16:creationId xmlns:a16="http://schemas.microsoft.com/office/drawing/2014/main" id="{3A007FC3-39E7-CFCC-F8CD-3599EB7C4CD5}"/>
              </a:ext>
            </a:extLst>
          </p:cNvPr>
          <p:cNvSpPr txBox="1">
            <a:spLocks noChangeArrowheads="1"/>
          </p:cNvSpPr>
          <p:nvPr/>
        </p:nvSpPr>
        <p:spPr>
          <a:xfrm>
            <a:off x="-294795" y="366990"/>
            <a:ext cx="7024448" cy="1385905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Arial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lnSpc>
                <a:spcPct val="90000"/>
              </a:lnSpc>
              <a:buNone/>
            </a:pPr>
            <a:endParaRPr lang="en-US" sz="1400" dirty="0">
              <a:solidFill>
                <a:srgbClr val="000000"/>
              </a:solidFill>
              <a:latin typeface="Calibri" panose="020F0502020204030204" pitchFamily="34" charset="0"/>
              <a:ea typeface="ＭＳ Ｐゴシック" charset="-128"/>
              <a:cs typeface="Calibri" panose="020F0502020204030204" pitchFamily="34" charset="0"/>
            </a:endParaRPr>
          </a:p>
          <a:p>
            <a:pPr marL="457200" lvl="1" indent="0">
              <a:lnSpc>
                <a:spcPct val="90000"/>
              </a:lnSpc>
              <a:buNone/>
            </a:pPr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Can there be a nonzero average interference pattern generated by atoms that underwent spontaneous emission at different points in time?</a:t>
            </a:r>
          </a:p>
          <a:p>
            <a:pPr marL="457200" lvl="1" indent="0">
              <a:lnSpc>
                <a:spcPct val="90000"/>
              </a:lnSpc>
              <a:buNone/>
            </a:pPr>
            <a:endParaRPr lang="en-US" sz="1400" dirty="0">
              <a:solidFill>
                <a:srgbClr val="000000"/>
              </a:solidFill>
              <a:latin typeface="Calibri" panose="020F0502020204030204" pitchFamily="34" charset="0"/>
              <a:ea typeface="ＭＳ Ｐゴシック" charset="-128"/>
              <a:cs typeface="Calibri" panose="020F0502020204030204" pitchFamily="34" charset="0"/>
            </a:endParaRPr>
          </a:p>
          <a:p>
            <a:pPr marL="457200" lvl="1" indent="0">
              <a:lnSpc>
                <a:spcPct val="90000"/>
              </a:lnSpc>
              <a:buNone/>
            </a:pPr>
            <a:endParaRPr lang="en-US" sz="1400" dirty="0">
              <a:solidFill>
                <a:srgbClr val="000000"/>
              </a:solidFill>
              <a:latin typeface="Calibri" panose="020F0502020204030204" pitchFamily="34" charset="0"/>
              <a:ea typeface="ＭＳ Ｐゴシック" charset="-128"/>
              <a:cs typeface="Calibri" panose="020F0502020204030204" pitchFamily="34" charset="0"/>
            </a:endParaRPr>
          </a:p>
          <a:p>
            <a:pPr marL="457200" lvl="1" indent="0">
              <a:lnSpc>
                <a:spcPct val="90000"/>
              </a:lnSpc>
              <a:buNone/>
            </a:pPr>
            <a:endParaRPr lang="en-US" sz="1400" dirty="0">
              <a:solidFill>
                <a:srgbClr val="000000"/>
              </a:solidFill>
              <a:latin typeface="Calibri" panose="020F0502020204030204" pitchFamily="34" charset="0"/>
              <a:ea typeface="ＭＳ Ｐゴシック" charset="-128"/>
              <a:cs typeface="Calibri" panose="020F0502020204030204" pitchFamily="34" charset="0"/>
            </a:endParaRPr>
          </a:p>
          <a:p>
            <a:pPr marL="457200" lvl="1" indent="0">
              <a:lnSpc>
                <a:spcPct val="90000"/>
              </a:lnSpc>
              <a:buNone/>
            </a:pPr>
            <a:endParaRPr lang="en-US" sz="1400" dirty="0">
              <a:solidFill>
                <a:srgbClr val="000000"/>
              </a:solidFill>
              <a:latin typeface="Calibri" panose="020F0502020204030204" pitchFamily="34" charset="0"/>
              <a:ea typeface="ＭＳ Ｐゴシック" charset="-128"/>
              <a:cs typeface="Calibri" panose="020F0502020204030204" pitchFamily="34" charset="0"/>
            </a:endParaRPr>
          </a:p>
          <a:p>
            <a:pPr marL="457200" lvl="1" indent="0">
              <a:lnSpc>
                <a:spcPct val="90000"/>
              </a:lnSpc>
              <a:buNone/>
            </a:pPr>
            <a:endParaRPr lang="en-US" sz="1400" dirty="0">
              <a:solidFill>
                <a:srgbClr val="FF0000"/>
              </a:solidFill>
              <a:latin typeface="Calibri" panose="020F0502020204030204" pitchFamily="34" charset="0"/>
              <a:ea typeface="ＭＳ Ｐゴシック" charset="-128"/>
              <a:cs typeface="Calibri" panose="020F0502020204030204" pitchFamily="34" charset="0"/>
            </a:endParaRPr>
          </a:p>
          <a:p>
            <a:pPr marL="457200" lvl="1" indent="0">
              <a:lnSpc>
                <a:spcPct val="90000"/>
              </a:lnSpc>
              <a:buNone/>
            </a:pPr>
            <a:endParaRPr lang="en-US" sz="1400" dirty="0">
              <a:solidFill>
                <a:srgbClr val="FF0000"/>
              </a:solidFill>
              <a:latin typeface="Calibri" panose="020F0502020204030204" pitchFamily="34" charset="0"/>
              <a:ea typeface="ＭＳ Ｐゴシック" charset="-128"/>
              <a:cs typeface="Calibri" panose="020F0502020204030204" pitchFamily="34" charset="0"/>
            </a:endParaRPr>
          </a:p>
          <a:p>
            <a:pPr marL="457200" lvl="1" indent="0">
              <a:lnSpc>
                <a:spcPct val="90000"/>
              </a:lnSpc>
              <a:buNone/>
            </a:pPr>
            <a:endParaRPr lang="en-US" sz="1400" dirty="0">
              <a:solidFill>
                <a:srgbClr val="FF0000"/>
              </a:solidFill>
              <a:latin typeface="Calibri" panose="020F0502020204030204" pitchFamily="34" charset="0"/>
              <a:ea typeface="ＭＳ Ｐゴシック" charset="-128"/>
              <a:cs typeface="Calibri" panose="020F0502020204030204" pitchFamily="34" charset="0"/>
            </a:endParaRPr>
          </a:p>
          <a:p>
            <a:pPr marL="457200" lvl="1" indent="0">
              <a:lnSpc>
                <a:spcPct val="90000"/>
              </a:lnSpc>
              <a:buNone/>
            </a:pPr>
            <a:endParaRPr lang="en-US" sz="1400" dirty="0">
              <a:solidFill>
                <a:srgbClr val="FF0000"/>
              </a:solidFill>
              <a:latin typeface="Calibri" panose="020F0502020204030204" pitchFamily="34" charset="0"/>
              <a:ea typeface="ＭＳ Ｐゴシック" charset="-128"/>
              <a:cs typeface="Calibri" panose="020F0502020204030204" pitchFamily="34" charset="0"/>
            </a:endParaRPr>
          </a:p>
          <a:p>
            <a:pPr marL="457200" lvl="1" indent="0">
              <a:lnSpc>
                <a:spcPct val="90000"/>
              </a:lnSpc>
              <a:buNone/>
            </a:pPr>
            <a:endParaRPr lang="en-US" sz="1400" dirty="0">
              <a:solidFill>
                <a:srgbClr val="FF0000"/>
              </a:solidFill>
              <a:latin typeface="Calibri" panose="020F0502020204030204" pitchFamily="34" charset="0"/>
              <a:ea typeface="ＭＳ Ｐゴシック" charset="-128"/>
              <a:cs typeface="Calibri" panose="020F0502020204030204" pitchFamily="34" charset="0"/>
            </a:endParaRPr>
          </a:p>
          <a:p>
            <a:pPr marL="457200" lvl="1" indent="0">
              <a:lnSpc>
                <a:spcPct val="90000"/>
              </a:lnSpc>
              <a:buNone/>
            </a:pPr>
            <a:r>
              <a:rPr lang="en-US" sz="1400" dirty="0">
                <a:solidFill>
                  <a:srgbClr val="FF0000"/>
                </a:solidFill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Yes, for some pulse sequences these atoms build up with a certain average “aggregate phase”, generating interference fringe with high contrast but insensitive to desired signal</a:t>
            </a:r>
          </a:p>
          <a:p>
            <a:pPr marL="457200" lvl="1" indent="0">
              <a:lnSpc>
                <a:spcPct val="90000"/>
              </a:lnSpc>
              <a:buNone/>
            </a:pPr>
            <a:endParaRPr lang="en-US" sz="1400" dirty="0">
              <a:solidFill>
                <a:srgbClr val="FF0000"/>
              </a:solidFill>
              <a:latin typeface="Calibri" panose="020F0502020204030204" pitchFamily="34" charset="0"/>
              <a:ea typeface="ＭＳ Ｐゴシック" charset="-128"/>
              <a:cs typeface="Calibri" panose="020F0502020204030204" pitchFamily="34" charset="0"/>
            </a:endParaRPr>
          </a:p>
          <a:p>
            <a:pPr marL="457200" lvl="1" indent="0">
              <a:lnSpc>
                <a:spcPct val="90000"/>
              </a:lnSpc>
              <a:buNone/>
            </a:pPr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If pulse sequence not chosen careful, this unwanted interference fringe can dominate over the signal we want to measure</a:t>
            </a:r>
          </a:p>
          <a:p>
            <a:pPr marL="457200" lvl="1" indent="0">
              <a:lnSpc>
                <a:spcPct val="90000"/>
              </a:lnSpc>
              <a:buNone/>
            </a:pPr>
            <a:endParaRPr lang="en-US" sz="1400" dirty="0">
              <a:solidFill>
                <a:srgbClr val="000000"/>
              </a:solidFill>
              <a:latin typeface="Calibri" panose="020F0502020204030204" pitchFamily="34" charset="0"/>
              <a:ea typeface="ＭＳ Ｐゴシック" charset="-128"/>
              <a:cs typeface="Calibri" panose="020F0502020204030204" pitchFamily="34" charset="0"/>
            </a:endParaRPr>
          </a:p>
          <a:p>
            <a:pPr marL="457200" lvl="1" indent="0">
              <a:lnSpc>
                <a:spcPct val="90000"/>
              </a:lnSpc>
              <a:buNone/>
            </a:pPr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Constrain optimization to avoid pulse sequences where this happens </a:t>
            </a:r>
          </a:p>
          <a:p>
            <a:pPr marL="457200" lvl="1" indent="0">
              <a:lnSpc>
                <a:spcPct val="90000"/>
              </a:lnSpc>
              <a:buNone/>
            </a:pPr>
            <a:endParaRPr lang="en-US" sz="1400" dirty="0">
              <a:solidFill>
                <a:srgbClr val="000000"/>
              </a:solidFill>
              <a:latin typeface="Calibri" panose="020F0502020204030204" pitchFamily="34" charset="0"/>
              <a:ea typeface="ＭＳ Ｐゴシック" charset="-128"/>
              <a:cs typeface="Calibri" panose="020F0502020204030204" pitchFamily="34" charset="0"/>
            </a:endParaRPr>
          </a:p>
          <a:p>
            <a:pPr marL="457200" lvl="1" indent="0">
              <a:lnSpc>
                <a:spcPct val="90000"/>
              </a:lnSpc>
              <a:buNone/>
            </a:pPr>
            <a:endParaRPr lang="en-US" sz="1400" dirty="0">
              <a:solidFill>
                <a:srgbClr val="000000"/>
              </a:solidFill>
              <a:latin typeface="Calibri" panose="020F0502020204030204" pitchFamily="34" charset="0"/>
              <a:ea typeface="ＭＳ Ｐゴシック" charset="-128"/>
              <a:cs typeface="Calibri" panose="020F0502020204030204" pitchFamily="34" charset="0"/>
            </a:endParaRPr>
          </a:p>
          <a:p>
            <a:pPr marL="457200" lvl="1" indent="0">
              <a:lnSpc>
                <a:spcPct val="90000"/>
              </a:lnSpc>
              <a:buNone/>
            </a:pPr>
            <a:endParaRPr lang="en-US" sz="16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1">
              <a:lnSpc>
                <a:spcPct val="90000"/>
              </a:lnSpc>
            </a:pPr>
            <a:endParaRPr lang="en-US" sz="16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1">
              <a:lnSpc>
                <a:spcPct val="90000"/>
              </a:lnSpc>
            </a:pPr>
            <a:endParaRPr lang="en-US" sz="16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1">
              <a:lnSpc>
                <a:spcPct val="90000"/>
              </a:lnSpc>
            </a:pPr>
            <a:endParaRPr lang="en-US" sz="16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1">
              <a:lnSpc>
                <a:spcPct val="90000"/>
              </a:lnSpc>
            </a:pPr>
            <a:endParaRPr lang="en-US" sz="16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1">
              <a:lnSpc>
                <a:spcPct val="90000"/>
              </a:lnSpc>
            </a:pPr>
            <a:endParaRPr lang="en-US" sz="16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1">
              <a:lnSpc>
                <a:spcPct val="90000"/>
              </a:lnSpc>
            </a:pPr>
            <a:endParaRPr lang="en-US" sz="16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914400" lvl="2" indent="0">
              <a:lnSpc>
                <a:spcPct val="90000"/>
              </a:lnSpc>
              <a:buNone/>
            </a:pPr>
            <a:endParaRPr lang="en-US" sz="16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914400" lvl="2" indent="0">
              <a:lnSpc>
                <a:spcPct val="90000"/>
              </a:lnSpc>
              <a:buNone/>
            </a:pPr>
            <a:endParaRPr lang="en-US" sz="16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1">
              <a:lnSpc>
                <a:spcPct val="90000"/>
              </a:lnSpc>
            </a:pPr>
            <a:endParaRPr lang="en-US" sz="10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2">
              <a:lnSpc>
                <a:spcPct val="90000"/>
              </a:lnSpc>
            </a:pPr>
            <a:endParaRPr lang="en-US" sz="10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2">
              <a:lnSpc>
                <a:spcPct val="90000"/>
              </a:lnSpc>
            </a:pPr>
            <a:endParaRPr lang="en-US" sz="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2">
              <a:lnSpc>
                <a:spcPct val="90000"/>
              </a:lnSpc>
            </a:pPr>
            <a:endParaRPr lang="en-US" sz="12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2">
              <a:lnSpc>
                <a:spcPct val="90000"/>
              </a:lnSpc>
            </a:pPr>
            <a:endParaRPr lang="en-US" sz="12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2">
              <a:lnSpc>
                <a:spcPct val="90000"/>
              </a:lnSpc>
            </a:pPr>
            <a:endParaRPr lang="en-US" sz="12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914400" lvl="2" indent="0">
              <a:lnSpc>
                <a:spcPct val="90000"/>
              </a:lnSpc>
              <a:buNone/>
            </a:pPr>
            <a:endParaRPr lang="en-US" sz="950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endParaRPr lang="en-US" sz="135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342900" lvl="1" indent="0">
              <a:lnSpc>
                <a:spcPct val="90000"/>
              </a:lnSpc>
              <a:buNone/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342900" lvl="1" indent="0">
              <a:lnSpc>
                <a:spcPct val="90000"/>
              </a:lnSpc>
              <a:buNone/>
            </a:pPr>
            <a:endParaRPr lang="en-US" sz="15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342900" lvl="1" indent="0">
              <a:lnSpc>
                <a:spcPct val="90000"/>
              </a:lnSpc>
              <a:buNone/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0" indent="0">
              <a:lnSpc>
                <a:spcPct val="90000"/>
              </a:lnSpc>
              <a:buNone/>
            </a:pPr>
            <a:endParaRPr lang="en-US" sz="2400" dirty="0"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  <a:buFont typeface="Arial"/>
              <a:buNone/>
            </a:pPr>
            <a:endParaRPr lang="en-US" sz="2400" dirty="0"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  <a:buFont typeface="Arial"/>
              <a:buNone/>
            </a:pPr>
            <a:endParaRPr lang="en-US" sz="1500" dirty="0"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endParaRPr lang="en-US" sz="1500" dirty="0"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endParaRPr lang="en-US" sz="1500" dirty="0"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D177E8B-5F6F-AD02-C3B2-CF46C8B547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347" y="1042946"/>
            <a:ext cx="6348549" cy="1728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25002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089" y="584298"/>
            <a:ext cx="6418385" cy="3751660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Long-baseline atom interferometry promising for gravitational wave detection, dark matter searches, gravitational wave detection, and foundational quantum science</a:t>
            </a:r>
          </a:p>
          <a:p>
            <a:pPr eaLnBrk="1" hangingPunct="1">
              <a:lnSpc>
                <a:spcPct val="90000"/>
              </a:lnSpc>
            </a:pPr>
            <a:endParaRPr lang="en-US" sz="1400" dirty="0">
              <a:solidFill>
                <a:srgbClr val="000000"/>
              </a:solidFill>
              <a:latin typeface="Calibri" panose="020F0502020204030204" pitchFamily="34" charset="0"/>
              <a:ea typeface="ＭＳ Ｐゴシック" charset="-128"/>
              <a:cs typeface="Calibri" panose="020F0502020204030204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Rapidly growing global community in this area</a:t>
            </a:r>
          </a:p>
          <a:p>
            <a:pPr marL="342900" lvl="1" indent="0">
              <a:lnSpc>
                <a:spcPct val="90000"/>
              </a:lnSpc>
              <a:buNone/>
            </a:pPr>
            <a:endParaRPr lang="en-US" sz="1400" dirty="0">
              <a:solidFill>
                <a:srgbClr val="000000"/>
              </a:solidFill>
              <a:latin typeface="Calibri" panose="020F0502020204030204" pitchFamily="34" charset="0"/>
              <a:ea typeface="ＭＳ Ｐゴシック" charset="-128"/>
              <a:cs typeface="Calibri" panose="020F0502020204030204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Quantum optimal control has the potential to be an essential tool for allowing these interferometers to reach their full potential in the face of challenging experimental constraints</a:t>
            </a:r>
          </a:p>
          <a:p>
            <a:pPr eaLnBrk="1" hangingPunct="1">
              <a:lnSpc>
                <a:spcPct val="90000"/>
              </a:lnSpc>
            </a:pPr>
            <a:endParaRPr lang="en-US" sz="1400" dirty="0">
              <a:solidFill>
                <a:srgbClr val="000000"/>
              </a:solidFill>
              <a:latin typeface="Calibri" panose="020F0502020204030204" pitchFamily="34" charset="0"/>
              <a:ea typeface="ＭＳ Ｐゴシック" charset="-128"/>
              <a:cs typeface="Calibri" panose="020F0502020204030204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We have also implemented closed-loop control, converges to similar result as open-loop</a:t>
            </a:r>
          </a:p>
          <a:p>
            <a:pPr eaLnBrk="1" hangingPunct="1">
              <a:lnSpc>
                <a:spcPct val="90000"/>
              </a:lnSpc>
            </a:pPr>
            <a:endParaRPr lang="en-US" sz="135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342900" lvl="1" indent="0">
              <a:lnSpc>
                <a:spcPct val="90000"/>
              </a:lnSpc>
              <a:buNone/>
            </a:pPr>
            <a:endParaRPr lang="en-US" sz="135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342900" lvl="1" indent="0">
              <a:lnSpc>
                <a:spcPct val="90000"/>
              </a:lnSpc>
              <a:buNone/>
            </a:pPr>
            <a:endParaRPr lang="en-US" sz="15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eaLnBrk="1" hangingPunct="1">
              <a:lnSpc>
                <a:spcPct val="90000"/>
              </a:lnSpc>
            </a:pPr>
            <a:endParaRPr lang="en-US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1">
              <a:lnSpc>
                <a:spcPct val="90000"/>
              </a:lnSpc>
            </a:pPr>
            <a:endParaRPr lang="en-US" sz="18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0" indent="0">
              <a:lnSpc>
                <a:spcPct val="90000"/>
              </a:lnSpc>
              <a:buNone/>
            </a:pPr>
            <a:endParaRPr lang="en-US" dirty="0">
              <a:ea typeface="ＭＳ Ｐゴシック" charset="-128"/>
              <a:cs typeface="ＭＳ Ｐゴシック" charset="-128"/>
            </a:endParaRPr>
          </a:p>
          <a:p>
            <a:pPr eaLnBrk="1" hangingPunct="1">
              <a:lnSpc>
                <a:spcPct val="90000"/>
              </a:lnSpc>
              <a:buNone/>
            </a:pPr>
            <a:endParaRPr lang="en-US" dirty="0">
              <a:ea typeface="ＭＳ Ｐゴシック" charset="-128"/>
              <a:cs typeface="ＭＳ Ｐゴシック" charset="-128"/>
            </a:endParaRPr>
          </a:p>
          <a:p>
            <a:pPr eaLnBrk="1" hangingPunct="1">
              <a:lnSpc>
                <a:spcPct val="90000"/>
              </a:lnSpc>
              <a:buNone/>
            </a:pPr>
            <a:endParaRPr lang="en-US" sz="1500" dirty="0">
              <a:ea typeface="ＭＳ Ｐゴシック" charset="-128"/>
              <a:cs typeface="ＭＳ Ｐゴシック" charset="-128"/>
            </a:endParaRPr>
          </a:p>
          <a:p>
            <a:pPr eaLnBrk="1" hangingPunct="1">
              <a:lnSpc>
                <a:spcPct val="90000"/>
              </a:lnSpc>
            </a:pPr>
            <a:endParaRPr lang="en-US" sz="1500" dirty="0">
              <a:ea typeface="ＭＳ Ｐゴシック" charset="-128"/>
              <a:cs typeface="ＭＳ Ｐゴシック" charset="-128"/>
            </a:endParaRPr>
          </a:p>
          <a:p>
            <a:pPr eaLnBrk="1" hangingPunct="1">
              <a:lnSpc>
                <a:spcPct val="90000"/>
              </a:lnSpc>
            </a:pPr>
            <a:endParaRPr lang="en-US" sz="1500" dirty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BD9089C4-2B86-4098-9C43-0AF04B54DECD}"/>
              </a:ext>
            </a:extLst>
          </p:cNvPr>
          <p:cNvSpPr txBox="1">
            <a:spLocks noChangeArrowheads="1"/>
          </p:cNvSpPr>
          <p:nvPr/>
        </p:nvSpPr>
        <p:spPr>
          <a:xfrm>
            <a:off x="33031" y="67181"/>
            <a:ext cx="6846193" cy="400050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sz="2550" dirty="0">
                <a:latin typeface="+mn-lt"/>
              </a:rPr>
              <a:t>Conclusion</a:t>
            </a:r>
          </a:p>
        </p:txBody>
      </p:sp>
    </p:spTree>
    <p:extLst>
      <p:ext uri="{BB962C8B-B14F-4D97-AF65-F5344CB8AC3E}">
        <p14:creationId xmlns:p14="http://schemas.microsoft.com/office/powerpoint/2010/main" val="239738905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1" descr="Image result for nist png logo">
            <a:hlinkClick r:id="rId3"/>
            <a:extLst>
              <a:ext uri="{FF2B5EF4-FFF2-40B4-BE49-F238E27FC236}">
                <a16:creationId xmlns:a16="http://schemas.microsoft.com/office/drawing/2014/main" id="{F735F61D-4305-4F0B-9095-24539C2F59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5208" y="2581425"/>
            <a:ext cx="1607344" cy="1607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ome - John Templeton Foundation">
            <a:extLst>
              <a:ext uri="{FF2B5EF4-FFF2-40B4-BE49-F238E27FC236}">
                <a16:creationId xmlns:a16="http://schemas.microsoft.com/office/drawing/2014/main" id="{0D6ED912-27E8-428A-AA4D-CE13FE47EC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9152" y="2117882"/>
            <a:ext cx="1559433" cy="927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4">
            <a:extLst>
              <a:ext uri="{FF2B5EF4-FFF2-40B4-BE49-F238E27FC236}">
                <a16:creationId xmlns:a16="http://schemas.microsoft.com/office/drawing/2014/main" id="{BD9089C4-2B86-4098-9C43-0AF04B54DECD}"/>
              </a:ext>
            </a:extLst>
          </p:cNvPr>
          <p:cNvSpPr txBox="1">
            <a:spLocks noChangeArrowheads="1"/>
          </p:cNvSpPr>
          <p:nvPr/>
        </p:nvSpPr>
        <p:spPr>
          <a:xfrm>
            <a:off x="33031" y="35722"/>
            <a:ext cx="6846193" cy="400050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/>
                <a:ea typeface="+mj-ea"/>
                <a:cs typeface="+mj-cs"/>
              </a:defRPr>
            </a:lvl1pPr>
          </a:lstStyle>
          <a:p>
            <a:pPr algn="l"/>
            <a:r>
              <a:rPr lang="en-US" sz="2550" dirty="0">
                <a:latin typeface="+mn-lt"/>
              </a:rPr>
              <a:t>Acknowledgements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90B38DE-1D06-4F31-BC49-C359BB12FD44}"/>
              </a:ext>
            </a:extLst>
          </p:cNvPr>
          <p:cNvSpPr txBox="1">
            <a:spLocks/>
          </p:cNvSpPr>
          <p:nvPr/>
        </p:nvSpPr>
        <p:spPr bwMode="auto">
          <a:xfrm>
            <a:off x="2180442" y="514696"/>
            <a:ext cx="2838710" cy="3639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defTabSz="34290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kern="0" dirty="0">
                <a:solidFill>
                  <a:sysClr val="windowText" lastClr="000000"/>
                </a:solidFill>
                <a:cs typeface="Times New Roman" pitchFamily="18" charset="0"/>
              </a:rPr>
              <a:t>MAGIS Collaborators</a:t>
            </a:r>
          </a:p>
          <a:p>
            <a:pPr marL="0" indent="0" defTabSz="34290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kern="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Jason Hogan (Spokesperson) (Stanford)</a:t>
            </a:r>
          </a:p>
          <a:p>
            <a:pPr marL="0" indent="0" defTabSz="34290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kern="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Mark </a:t>
            </a:r>
            <a:r>
              <a:rPr lang="en-US" sz="1200" kern="0" dirty="0" err="1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Kasevich</a:t>
            </a:r>
            <a:r>
              <a:rPr lang="en-US" sz="1200" kern="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(Stanford) </a:t>
            </a:r>
          </a:p>
          <a:p>
            <a:pPr marL="0" indent="0" defTabSz="34290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kern="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Peter Graham (Stanford)</a:t>
            </a:r>
          </a:p>
          <a:p>
            <a:pPr marL="0" indent="0" defTabSz="34290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kern="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Rob Plunkett (FNAL)</a:t>
            </a:r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kern="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Sergei </a:t>
            </a:r>
            <a:r>
              <a:rPr lang="en-US" sz="1200" kern="0" dirty="0" err="1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Nagaitsev</a:t>
            </a:r>
            <a:r>
              <a:rPr lang="en-US" sz="1200" kern="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(Old Dominion and </a:t>
            </a:r>
            <a:r>
              <a:rPr lang="en-US" sz="1200" kern="0" dirty="0" err="1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JLab</a:t>
            </a:r>
            <a:r>
              <a:rPr lang="en-US" sz="1200" kern="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0" indent="0" defTabSz="34290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kern="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Steve Geer (FNAL)</a:t>
            </a:r>
          </a:p>
          <a:p>
            <a:pPr marL="0" indent="0" defTabSz="34290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kern="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Roni </a:t>
            </a:r>
            <a:r>
              <a:rPr lang="en-US" sz="1200" kern="0" dirty="0" err="1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Harnik</a:t>
            </a:r>
            <a:r>
              <a:rPr lang="en-US" sz="1200" kern="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(FNAL)</a:t>
            </a:r>
          </a:p>
          <a:p>
            <a:pPr marL="0" indent="0" defTabSz="34290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kern="0" dirty="0" err="1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Swapan</a:t>
            </a:r>
            <a:r>
              <a:rPr lang="en-US" sz="1200" kern="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Chattopadhyay (FNAL &amp; NIU)</a:t>
            </a:r>
          </a:p>
          <a:p>
            <a:pPr marL="0" indent="0" defTabSz="34290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kern="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Surjeet Rajendran (Johns Hopkins)</a:t>
            </a:r>
          </a:p>
          <a:p>
            <a:pPr marL="0" indent="0" defTabSz="34290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kern="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Jonathon Coleman (Liverpool)</a:t>
            </a:r>
          </a:p>
          <a:p>
            <a:pPr marL="0" indent="0" defTabSz="34290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kern="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Daniela </a:t>
            </a:r>
            <a:r>
              <a:rPr lang="en-US" sz="1200" kern="0" dirty="0" err="1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Bortoletto</a:t>
            </a:r>
            <a:r>
              <a:rPr lang="en-US" sz="1200" kern="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(Oxford)</a:t>
            </a:r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kern="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Chris Foot (Oxford)</a:t>
            </a:r>
          </a:p>
          <a:p>
            <a:pPr marL="0" indent="0" defTabSz="34290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kern="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John March-Russell (Oxford)</a:t>
            </a:r>
          </a:p>
          <a:p>
            <a:pPr marL="0" indent="0" defTabSz="34290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kern="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Ian </a:t>
            </a:r>
            <a:r>
              <a:rPr lang="en-US" sz="1200" kern="0" dirty="0" err="1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Shipsey</a:t>
            </a:r>
            <a:r>
              <a:rPr lang="en-US" sz="1200" kern="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(Oxford)</a:t>
            </a:r>
          </a:p>
          <a:p>
            <a:pPr marL="0" indent="0" defTabSz="34290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kern="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Jeremiah Mitchell (Cambridge)</a:t>
            </a:r>
          </a:p>
          <a:p>
            <a:pPr marL="0" indent="0" defTabSz="34290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kern="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Val Gibson (Cambridge)</a:t>
            </a:r>
          </a:p>
          <a:p>
            <a:pPr marL="0" indent="0" defTabSz="34290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kern="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Ariel Schwartzman (SLAC)</a:t>
            </a:r>
          </a:p>
          <a:p>
            <a:pPr marL="0" indent="0" defTabSz="34290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kern="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Michael Kagan (SLAC)</a:t>
            </a:r>
          </a:p>
          <a:p>
            <a:pPr marL="0" indent="0" defTabSz="342900"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kern="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Chris Overstreet (Johns Hopkins)</a:t>
            </a:r>
          </a:p>
          <a:p>
            <a:pPr marL="0" indent="0" defTabSz="342900" fontAlgn="auto">
              <a:spcBef>
                <a:spcPts val="0"/>
              </a:spcBef>
              <a:spcAft>
                <a:spcPts val="0"/>
              </a:spcAft>
              <a:buNone/>
            </a:pPr>
            <a:endParaRPr lang="en-US" sz="1200" kern="0" dirty="0">
              <a:solidFill>
                <a:sysClr val="windowText" lastClr="000000"/>
              </a:solidFill>
              <a:cs typeface="Times New Roman" pitchFamily="18" charset="0"/>
            </a:endParaRPr>
          </a:p>
          <a:p>
            <a:pPr marL="0" indent="0" defTabSz="342900" fontAlgn="auto">
              <a:spcBef>
                <a:spcPts val="0"/>
              </a:spcBef>
              <a:spcAft>
                <a:spcPts val="0"/>
              </a:spcAft>
              <a:buNone/>
            </a:pPr>
            <a:endParaRPr lang="en-US" sz="1200" kern="0" dirty="0">
              <a:solidFill>
                <a:sysClr val="windowText" lastClr="000000"/>
              </a:solidFill>
              <a:cs typeface="Times New Roman" pitchFamily="18" charset="0"/>
            </a:endParaRPr>
          </a:p>
          <a:p>
            <a:pPr marL="0" indent="348854" defTabSz="563166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303610" algn="l"/>
              </a:tabLst>
              <a:defRPr/>
            </a:pPr>
            <a:endParaRPr lang="en-US" sz="1200" kern="0" dirty="0">
              <a:solidFill>
                <a:sysClr val="windowText" lastClr="000000"/>
              </a:solidFill>
              <a:cs typeface="Times New Roman" pitchFamily="18" charset="0"/>
            </a:endParaRPr>
          </a:p>
          <a:p>
            <a:pPr marL="0" indent="348854" defTabSz="563166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303610" algn="l"/>
              </a:tabLst>
              <a:defRPr/>
            </a:pPr>
            <a:endParaRPr lang="en-US" sz="1200" kern="0" dirty="0">
              <a:solidFill>
                <a:sysClr val="windowText" lastClr="000000"/>
              </a:solidFill>
              <a:cs typeface="Times New Roman" pitchFamily="18" charset="0"/>
            </a:endParaRPr>
          </a:p>
          <a:p>
            <a:pPr marL="0" indent="0" defTabSz="56316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n-US" sz="1200" kern="0" dirty="0">
              <a:solidFill>
                <a:sysClr val="windowText" lastClr="000000"/>
              </a:solidFill>
              <a:cs typeface="Times New Roman" pitchFamily="18" charset="0"/>
            </a:endParaRPr>
          </a:p>
          <a:p>
            <a:pPr marL="0" indent="0" defTabSz="56316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sz="1200" i="1" kern="0" dirty="0">
                <a:solidFill>
                  <a:sysClr val="windowText" lastClr="000000"/>
                </a:solidFill>
                <a:cs typeface="Times New Roman" pitchFamily="18" charset="0"/>
              </a:rPr>
              <a:t> </a:t>
            </a:r>
            <a:endParaRPr lang="en-US" sz="1200" kern="0" dirty="0"/>
          </a:p>
          <a:p>
            <a:pPr marL="0" indent="0" defTabSz="56316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sz="1200" i="1" kern="0" dirty="0">
                <a:solidFill>
                  <a:sysClr val="windowText" lastClr="000000"/>
                </a:solidFill>
                <a:cs typeface="Times New Roman" pitchFamily="18" charset="0"/>
              </a:rPr>
              <a:t>  </a:t>
            </a:r>
            <a:endParaRPr lang="en-US" sz="1200" kern="0" dirty="0">
              <a:solidFill>
                <a:sysClr val="windowText" lastClr="000000"/>
              </a:solidFill>
              <a:cs typeface="Times New Roman" pitchFamily="18" charset="0"/>
            </a:endParaRPr>
          </a:p>
          <a:p>
            <a:pPr marL="0" indent="0" defTabSz="563166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n-US" sz="1200" kern="0" dirty="0">
              <a:solidFill>
                <a:sysClr val="windowText" lastClr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972131F-C826-4112-A864-4CF5024774A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93442" y="35722"/>
            <a:ext cx="1590108" cy="61752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0C07858-5054-4975-8906-236B056B7DB1}"/>
              </a:ext>
            </a:extLst>
          </p:cNvPr>
          <p:cNvSpPr txBox="1"/>
          <p:nvPr/>
        </p:nvSpPr>
        <p:spPr>
          <a:xfrm flipH="1">
            <a:off x="67448" y="661166"/>
            <a:ext cx="32004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kern="0" dirty="0">
                <a:solidFill>
                  <a:sysClr val="windowText" lastClr="000000"/>
                </a:solidFill>
                <a:cs typeface="Times New Roman" pitchFamily="18" charset="0"/>
              </a:rPr>
              <a:t>Northwestern Team</a:t>
            </a:r>
          </a:p>
          <a:p>
            <a:r>
              <a:rPr lang="en-US" sz="1200" kern="0" dirty="0" err="1">
                <a:solidFill>
                  <a:sysClr val="windowText" lastClr="000000"/>
                </a:solidFill>
                <a:cs typeface="Times New Roman" pitchFamily="18" charset="0"/>
              </a:rPr>
              <a:t>Tejas</a:t>
            </a:r>
            <a:r>
              <a:rPr lang="en-US" sz="1200" kern="0" dirty="0">
                <a:solidFill>
                  <a:sysClr val="windowText" lastClr="000000"/>
                </a:solidFill>
                <a:cs typeface="Times New Roman" pitchFamily="18" charset="0"/>
              </a:rPr>
              <a:t> Deshpande (postdoc)</a:t>
            </a:r>
          </a:p>
          <a:p>
            <a:r>
              <a:rPr lang="en-US" sz="1200" kern="0" dirty="0">
                <a:solidFill>
                  <a:sysClr val="windowText" lastClr="000000"/>
                </a:solidFill>
                <a:cs typeface="Times New Roman" pitchFamily="18" charset="0"/>
              </a:rPr>
              <a:t>Natasha Sachdeva (postdoc)</a:t>
            </a:r>
          </a:p>
          <a:p>
            <a:r>
              <a:rPr lang="en-US" sz="1200" kern="0" dirty="0" err="1">
                <a:solidFill>
                  <a:sysClr val="windowText" lastClr="000000"/>
                </a:solidFill>
                <a:cs typeface="Times New Roman" pitchFamily="18" charset="0"/>
              </a:rPr>
              <a:t>Zilin</a:t>
            </a:r>
            <a:r>
              <a:rPr lang="en-US" sz="1200" kern="0" dirty="0">
                <a:solidFill>
                  <a:sysClr val="windowText" lastClr="000000"/>
                </a:solidFill>
                <a:cs typeface="Times New Roman" pitchFamily="18" charset="0"/>
              </a:rPr>
              <a:t> Chen (postdoc)</a:t>
            </a:r>
          </a:p>
          <a:p>
            <a:r>
              <a:rPr lang="en-US" sz="1200" kern="0" dirty="0">
                <a:solidFill>
                  <a:sysClr val="windowText" lastClr="000000"/>
                </a:solidFill>
                <a:cs typeface="Times New Roman" pitchFamily="18" charset="0"/>
              </a:rPr>
              <a:t>Ken DeRose (PhD student)</a:t>
            </a:r>
          </a:p>
          <a:p>
            <a:r>
              <a:rPr lang="en-US" sz="1200" kern="0" dirty="0">
                <a:solidFill>
                  <a:sysClr val="windowText" lastClr="000000"/>
                </a:solidFill>
                <a:cs typeface="Times New Roman" pitchFamily="18" charset="0"/>
              </a:rPr>
              <a:t>Jonah Glick (PhD student)</a:t>
            </a:r>
          </a:p>
          <a:p>
            <a:r>
              <a:rPr lang="en-US" sz="1200" kern="0" dirty="0">
                <a:solidFill>
                  <a:sysClr val="windowText" lastClr="000000"/>
                </a:solidFill>
                <a:cs typeface="Times New Roman" pitchFamily="18" charset="0"/>
              </a:rPr>
              <a:t>Yiping Wang (PhD student)</a:t>
            </a:r>
          </a:p>
          <a:p>
            <a:r>
              <a:rPr lang="en-US" sz="1200" kern="0" dirty="0" err="1">
                <a:solidFill>
                  <a:sysClr val="windowText" lastClr="000000"/>
                </a:solidFill>
                <a:cs typeface="Times New Roman" pitchFamily="18" charset="0"/>
              </a:rPr>
              <a:t>Kefeng</a:t>
            </a:r>
            <a:r>
              <a:rPr lang="en-US" sz="1200" kern="0" dirty="0">
                <a:solidFill>
                  <a:sysClr val="windowText" lastClr="000000"/>
                </a:solidFill>
                <a:cs typeface="Times New Roman" pitchFamily="18" charset="0"/>
              </a:rPr>
              <a:t> Jiang (PhD student)</a:t>
            </a:r>
          </a:p>
          <a:p>
            <a:r>
              <a:rPr lang="en-US" sz="1200" kern="0" dirty="0">
                <a:solidFill>
                  <a:sysClr val="windowText" lastClr="000000"/>
                </a:solidFill>
                <a:cs typeface="Times New Roman" pitchFamily="18" charset="0"/>
              </a:rPr>
              <a:t>Sharika Saraf (PhD student)</a:t>
            </a:r>
          </a:p>
          <a:p>
            <a:r>
              <a:rPr lang="en-US" sz="1200" kern="0" dirty="0">
                <a:solidFill>
                  <a:sysClr val="windowText" lastClr="000000"/>
                </a:solidFill>
                <a:cs typeface="Times New Roman" pitchFamily="18" charset="0"/>
              </a:rPr>
              <a:t>Nicholas Miller (PhD student)</a:t>
            </a:r>
          </a:p>
          <a:p>
            <a:r>
              <a:rPr lang="en-US" sz="1200" kern="0" dirty="0">
                <a:solidFill>
                  <a:sysClr val="windowText" lastClr="000000"/>
                </a:solidFill>
                <a:cs typeface="Times New Roman" pitchFamily="18" charset="0"/>
              </a:rPr>
              <a:t>Anya Abraham (PhD student)</a:t>
            </a:r>
          </a:p>
          <a:p>
            <a:r>
              <a:rPr lang="en-US" sz="1200" kern="0" dirty="0">
                <a:solidFill>
                  <a:sysClr val="windowText" lastClr="000000"/>
                </a:solidFill>
                <a:cs typeface="Times New Roman" pitchFamily="18" charset="0"/>
              </a:rPr>
              <a:t>Hardeep Singh (PhD student)</a:t>
            </a:r>
          </a:p>
          <a:p>
            <a:r>
              <a:rPr lang="en-US" sz="1200" kern="0" dirty="0">
                <a:solidFill>
                  <a:sysClr val="windowText" lastClr="000000"/>
                </a:solidFill>
                <a:cs typeface="Times New Roman" pitchFamily="18" charset="0"/>
              </a:rPr>
              <a:t>Jay </a:t>
            </a:r>
            <a:r>
              <a:rPr lang="en-US" sz="1200" kern="0" dirty="0" err="1">
                <a:solidFill>
                  <a:sysClr val="windowText" lastClr="000000"/>
                </a:solidFill>
                <a:cs typeface="Times New Roman" pitchFamily="18" charset="0"/>
              </a:rPr>
              <a:t>Jachinowski</a:t>
            </a:r>
            <a:r>
              <a:rPr lang="en-US" sz="1200" kern="0" dirty="0">
                <a:solidFill>
                  <a:sysClr val="windowText" lastClr="000000"/>
                </a:solidFill>
                <a:cs typeface="Times New Roman" pitchFamily="18" charset="0"/>
              </a:rPr>
              <a:t> (undergrad)</a:t>
            </a:r>
          </a:p>
          <a:p>
            <a:r>
              <a:rPr lang="en-US" sz="1200" kern="0" dirty="0">
                <a:solidFill>
                  <a:sysClr val="windowText" lastClr="000000"/>
                </a:solidFill>
                <a:cs typeface="Times New Roman" pitchFamily="18" charset="0"/>
              </a:rPr>
              <a:t>Garrett Louie (undergrad)</a:t>
            </a:r>
          </a:p>
          <a:p>
            <a:endParaRPr lang="en-US" sz="1800" dirty="0"/>
          </a:p>
        </p:txBody>
      </p:sp>
      <p:pic>
        <p:nvPicPr>
          <p:cNvPr id="11" name="Picture 3" descr="Image result for doe office of science logo">
            <a:hlinkClick r:id="rId7"/>
            <a:extLst>
              <a:ext uri="{FF2B5EF4-FFF2-40B4-BE49-F238E27FC236}">
                <a16:creationId xmlns:a16="http://schemas.microsoft.com/office/drawing/2014/main" id="{12C1DC08-5153-4DC2-AE08-BFF11AF4EA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0700" y="694292"/>
            <a:ext cx="1349382" cy="1349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7" descr="Image result for office of naval research logo">
            <a:hlinkClick r:id="rId9"/>
            <a:extLst>
              <a:ext uri="{FF2B5EF4-FFF2-40B4-BE49-F238E27FC236}">
                <a16:creationId xmlns:a16="http://schemas.microsoft.com/office/drawing/2014/main" id="{8D0B61AE-4CE6-4B6A-8C54-C88489C2A5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9196" y="3806205"/>
            <a:ext cx="1789389" cy="811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David and Lucile Packard Foundation - Home | Facebook">
            <a:extLst>
              <a:ext uri="{FF2B5EF4-FFF2-40B4-BE49-F238E27FC236}">
                <a16:creationId xmlns:a16="http://schemas.microsoft.com/office/drawing/2014/main" id="{8F5089FC-9974-4A37-B4CA-5A617A81DD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511" y="3630335"/>
            <a:ext cx="1116869" cy="1116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751519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>
            <a:extLst>
              <a:ext uri="{FF2B5EF4-FFF2-40B4-BE49-F238E27FC236}">
                <a16:creationId xmlns:a16="http://schemas.microsoft.com/office/drawing/2014/main" id="{A5E31EE8-BEAA-4A2A-8341-EB93AE9BC098}"/>
              </a:ext>
            </a:extLst>
          </p:cNvPr>
          <p:cNvSpPr txBox="1">
            <a:spLocks noChangeArrowheads="1"/>
          </p:cNvSpPr>
          <p:nvPr/>
        </p:nvSpPr>
        <p:spPr>
          <a:xfrm>
            <a:off x="-102493" y="62516"/>
            <a:ext cx="6846193" cy="400050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sz="2550" dirty="0">
                <a:latin typeface="+mn-lt"/>
              </a:rPr>
              <a:t>Resonant DM and GW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ED8A02B-DC42-91FB-63E3-2C59844F37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59" y="398190"/>
            <a:ext cx="3415537" cy="227481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7F6F58B-90F5-CC01-91FD-B06EEBD5D5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45850" y="398191"/>
            <a:ext cx="2878428" cy="344359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C5B11F2-5F3A-1061-C19B-719FE96B6010}"/>
              </a:ext>
            </a:extLst>
          </p:cNvPr>
          <p:cNvSpPr txBox="1"/>
          <p:nvPr/>
        </p:nvSpPr>
        <p:spPr>
          <a:xfrm>
            <a:off x="147486" y="4745309"/>
            <a:ext cx="432001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 dirty="0">
                <a:solidFill>
                  <a:srgbClr val="000000"/>
                </a:solidFill>
              </a:rPr>
              <a:t>Graham et al., PRD 93, 075029 (2016); </a:t>
            </a:r>
            <a:r>
              <a:rPr lang="en-US" sz="900" dirty="0" err="1">
                <a:solidFill>
                  <a:srgbClr val="000000"/>
                </a:solidFill>
              </a:rPr>
              <a:t>Arvanitaki</a:t>
            </a:r>
            <a:r>
              <a:rPr lang="en-US" sz="900" dirty="0">
                <a:solidFill>
                  <a:srgbClr val="000000"/>
                </a:solidFill>
              </a:rPr>
              <a:t> et al., PRD 97, 075020 (2018); Graham et al., PRD 97, 055006 (2018) </a:t>
            </a:r>
          </a:p>
        </p:txBody>
      </p:sp>
      <p:pic>
        <p:nvPicPr>
          <p:cNvPr id="1026" name="Picture 2" descr="Figure 3">
            <a:extLst>
              <a:ext uri="{FF2B5EF4-FFF2-40B4-BE49-F238E27FC236}">
                <a16:creationId xmlns:a16="http://schemas.microsoft.com/office/drawing/2014/main" id="{2B6AB64F-6F37-3287-9676-D01A76141D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481" y="2783726"/>
            <a:ext cx="3086477" cy="1944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186871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>
            <a:extLst>
              <a:ext uri="{FF2B5EF4-FFF2-40B4-BE49-F238E27FC236}">
                <a16:creationId xmlns:a16="http://schemas.microsoft.com/office/drawing/2014/main" id="{A5E31EE8-BEAA-4A2A-8341-EB93AE9BC098}"/>
              </a:ext>
            </a:extLst>
          </p:cNvPr>
          <p:cNvSpPr txBox="1">
            <a:spLocks noChangeArrowheads="1"/>
          </p:cNvSpPr>
          <p:nvPr/>
        </p:nvSpPr>
        <p:spPr>
          <a:xfrm>
            <a:off x="-102493" y="62516"/>
            <a:ext cx="6846193" cy="400050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sz="2550" dirty="0">
                <a:latin typeface="+mn-lt"/>
              </a:rPr>
              <a:t>MAGIS-100 Dark Matter Searches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8AF8351-01ED-47F0-8DD7-FBE7657660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6250" y="1420822"/>
            <a:ext cx="4870499" cy="177219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018FAF9-CDD5-4865-BDE5-060FDB7798AB}"/>
              </a:ext>
            </a:extLst>
          </p:cNvPr>
          <p:cNvSpPr txBox="1"/>
          <p:nvPr/>
        </p:nvSpPr>
        <p:spPr>
          <a:xfrm>
            <a:off x="-1" y="520575"/>
            <a:ext cx="57558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0000"/>
                </a:solidFill>
              </a:rPr>
              <a:t>Example: coupling to electron mass or fine structure constant</a:t>
            </a:r>
          </a:p>
          <a:p>
            <a:endParaRPr lang="en-US" sz="1400" dirty="0">
              <a:solidFill>
                <a:srgbClr val="000000"/>
              </a:solidFill>
            </a:endParaRPr>
          </a:p>
          <a:p>
            <a:r>
              <a:rPr lang="en-US" sz="1400" dirty="0">
                <a:solidFill>
                  <a:srgbClr val="000000"/>
                </a:solidFill>
              </a:rPr>
              <a:t>Bound assumptions: 50 m launch, 1000 </a:t>
            </a:r>
            <a:r>
              <a:rPr lang="en-US" sz="1400" i="1" dirty="0" err="1">
                <a:solidFill>
                  <a:srgbClr val="000000"/>
                </a:solidFill>
                <a:ea typeface="Verdana" pitchFamily="34" charset="0"/>
                <a:cs typeface="Arial" pitchFamily="34" charset="0"/>
              </a:rPr>
              <a:t>ħk</a:t>
            </a:r>
            <a:r>
              <a:rPr lang="en-US" sz="1400" i="1" dirty="0">
                <a:solidFill>
                  <a:srgbClr val="000000"/>
                </a:solidFill>
                <a:ea typeface="Verdana" pitchFamily="34" charset="0"/>
                <a:cs typeface="Arial" pitchFamily="34" charset="0"/>
              </a:rPr>
              <a:t> </a:t>
            </a:r>
            <a:r>
              <a:rPr lang="en-US" sz="1400" dirty="0">
                <a:solidFill>
                  <a:srgbClr val="000000"/>
                </a:solidFill>
                <a:ea typeface="Verdana" pitchFamily="34" charset="0"/>
                <a:cs typeface="Arial" pitchFamily="34" charset="0"/>
              </a:rPr>
              <a:t>atom optics, 10</a:t>
            </a:r>
            <a:r>
              <a:rPr lang="en-US" sz="1400" baseline="30000" dirty="0">
                <a:solidFill>
                  <a:srgbClr val="000000"/>
                </a:solidFill>
                <a:ea typeface="Verdana" pitchFamily="34" charset="0"/>
                <a:cs typeface="Arial" pitchFamily="34" charset="0"/>
              </a:rPr>
              <a:t>8</a:t>
            </a:r>
            <a:r>
              <a:rPr lang="en-US" sz="1400" dirty="0">
                <a:solidFill>
                  <a:srgbClr val="000000"/>
                </a:solidFill>
              </a:rPr>
              <a:t> atoms/s flux, shot noise limited, 1 year of data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EBEA1B0-55E6-4202-B061-AC8199ABBD2C}"/>
              </a:ext>
            </a:extLst>
          </p:cNvPr>
          <p:cNvSpPr txBox="1"/>
          <p:nvPr/>
        </p:nvSpPr>
        <p:spPr>
          <a:xfrm>
            <a:off x="0" y="3307180"/>
            <a:ext cx="4225415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E</a:t>
            </a:r>
            <a:r>
              <a:rPr lang="en-US" sz="1400" dirty="0">
                <a:solidFill>
                  <a:srgbClr val="000000"/>
                </a:solidFill>
              </a:rPr>
              <a:t>xample: vector DM coupling to B-L</a:t>
            </a:r>
          </a:p>
          <a:p>
            <a:endParaRPr lang="en-US" sz="1400" dirty="0">
              <a:solidFill>
                <a:srgbClr val="000000"/>
              </a:solidFill>
            </a:endParaRPr>
          </a:p>
          <a:p>
            <a:r>
              <a:rPr lang="en-US" sz="1400" dirty="0">
                <a:solidFill>
                  <a:srgbClr val="000000"/>
                </a:solidFill>
              </a:rPr>
              <a:t>Bound assumptions: 50 m launch, 100 </a:t>
            </a:r>
            <a:r>
              <a:rPr lang="en-US" sz="1400" i="1" dirty="0" err="1">
                <a:solidFill>
                  <a:srgbClr val="000000"/>
                </a:solidFill>
                <a:ea typeface="Verdana" pitchFamily="34" charset="0"/>
                <a:cs typeface="Arial" pitchFamily="34" charset="0"/>
              </a:rPr>
              <a:t>ħk</a:t>
            </a:r>
            <a:r>
              <a:rPr lang="en-US" sz="1400" i="1" dirty="0">
                <a:solidFill>
                  <a:srgbClr val="000000"/>
                </a:solidFill>
                <a:ea typeface="Verdana" pitchFamily="34" charset="0"/>
                <a:cs typeface="Arial" pitchFamily="34" charset="0"/>
              </a:rPr>
              <a:t> </a:t>
            </a:r>
            <a:r>
              <a:rPr lang="en-US" sz="1400" dirty="0">
                <a:solidFill>
                  <a:srgbClr val="000000"/>
                </a:solidFill>
                <a:ea typeface="Verdana" pitchFamily="34" charset="0"/>
                <a:cs typeface="Arial" pitchFamily="34" charset="0"/>
              </a:rPr>
              <a:t>atom optics, 10</a:t>
            </a:r>
            <a:r>
              <a:rPr lang="en-US" sz="1400" baseline="30000" dirty="0">
                <a:solidFill>
                  <a:srgbClr val="000000"/>
                </a:solidFill>
                <a:ea typeface="Verdana" pitchFamily="34" charset="0"/>
                <a:cs typeface="Arial" pitchFamily="34" charset="0"/>
              </a:rPr>
              <a:t>6</a:t>
            </a:r>
            <a:r>
              <a:rPr lang="en-US" sz="1400" dirty="0">
                <a:solidFill>
                  <a:srgbClr val="000000"/>
                </a:solidFill>
              </a:rPr>
              <a:t> atoms/s flux, shot noise limited, 1 year of data (solid curve); 100 m launch, 1000 </a:t>
            </a:r>
            <a:r>
              <a:rPr lang="en-US" sz="1400" i="1" dirty="0" err="1">
                <a:solidFill>
                  <a:srgbClr val="000000"/>
                </a:solidFill>
                <a:ea typeface="Verdana" pitchFamily="34" charset="0"/>
                <a:cs typeface="Arial" pitchFamily="34" charset="0"/>
              </a:rPr>
              <a:t>ħk</a:t>
            </a:r>
            <a:r>
              <a:rPr lang="en-US" sz="1400" i="1" dirty="0">
                <a:solidFill>
                  <a:srgbClr val="000000"/>
                </a:solidFill>
                <a:ea typeface="Verdana" pitchFamily="34" charset="0"/>
                <a:cs typeface="Arial" pitchFamily="34" charset="0"/>
              </a:rPr>
              <a:t> </a:t>
            </a:r>
            <a:r>
              <a:rPr lang="en-US" sz="1400" dirty="0">
                <a:solidFill>
                  <a:srgbClr val="000000"/>
                </a:solidFill>
                <a:ea typeface="Verdana" pitchFamily="34" charset="0"/>
                <a:cs typeface="Arial" pitchFamily="34" charset="0"/>
              </a:rPr>
              <a:t>atom optics, 10</a:t>
            </a:r>
            <a:r>
              <a:rPr lang="en-US" sz="1400" baseline="30000" dirty="0">
                <a:solidFill>
                  <a:srgbClr val="000000"/>
                </a:solidFill>
                <a:ea typeface="Verdana" pitchFamily="34" charset="0"/>
                <a:cs typeface="Arial" pitchFamily="34" charset="0"/>
              </a:rPr>
              <a:t>8</a:t>
            </a:r>
            <a:r>
              <a:rPr lang="en-US" sz="1400" dirty="0">
                <a:solidFill>
                  <a:srgbClr val="000000"/>
                </a:solidFill>
              </a:rPr>
              <a:t> atoms/s flux, shot noise limited, 1 year of data (dashed curve);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D33DB86-78B4-44FA-9BCD-F2D399E2EB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25415" y="3193021"/>
            <a:ext cx="2565239" cy="1561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297535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D0B84EF8-3608-47D0-997C-6432383E0DD4}"/>
              </a:ext>
            </a:extLst>
          </p:cNvPr>
          <p:cNvSpPr/>
          <p:nvPr/>
        </p:nvSpPr>
        <p:spPr>
          <a:xfrm>
            <a:off x="347748" y="2995993"/>
            <a:ext cx="651025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-Path to continued improvement through R&amp;D efforts, which we are pursuing (MAGIS-100 serving as testbed)</a:t>
            </a:r>
          </a:p>
          <a:p>
            <a:pPr>
              <a:buNone/>
            </a:pPr>
            <a:endParaRPr lang="en-US" sz="14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None/>
            </a:pPr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-Potential for future km-scale terrestrial detector and satellite-based detector</a:t>
            </a:r>
          </a:p>
          <a:p>
            <a:pPr>
              <a:buNone/>
            </a:pPr>
            <a:endParaRPr lang="en-US" sz="14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None/>
            </a:pPr>
            <a:r>
              <a:rPr lang="en-US" sz="14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-GGN (gravity gradient noise) important at lower frequencies for terrestrial detectors: seismic waves disturb local mass distribution, cause oscillating gravity gradient that is a noise background 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A5E31EE8-BEAA-4A2A-8341-EB93AE9BC098}"/>
              </a:ext>
            </a:extLst>
          </p:cNvPr>
          <p:cNvSpPr txBox="1">
            <a:spLocks noChangeArrowheads="1"/>
          </p:cNvSpPr>
          <p:nvPr/>
        </p:nvSpPr>
        <p:spPr>
          <a:xfrm>
            <a:off x="-102493" y="62516"/>
            <a:ext cx="6846193" cy="400050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sz="2550" dirty="0">
                <a:latin typeface="+mn-lt"/>
              </a:rPr>
              <a:t>Mid-band Gravitational Wave Detection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D00B7CB-92ED-415B-9C50-04D5720521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568" y="862192"/>
            <a:ext cx="5409127" cy="2062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86757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"/>
          <p:cNvPicPr>
            <a:picLocks noChangeAspect="1" noChangeArrowheads="1"/>
          </p:cNvPicPr>
          <p:nvPr/>
        </p:nvPicPr>
        <p:blipFill>
          <a:blip r:embed="rId2" cstate="print"/>
          <a:srcRect l="8851" t="10929" r="2154" b="21222"/>
          <a:stretch>
            <a:fillRect/>
          </a:stretch>
        </p:blipFill>
        <p:spPr bwMode="auto">
          <a:xfrm>
            <a:off x="1398299" y="2659322"/>
            <a:ext cx="3469397" cy="20333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310" y="74437"/>
            <a:ext cx="5947387" cy="457372"/>
          </a:xfrm>
        </p:spPr>
        <p:txBody>
          <a:bodyPr>
            <a:normAutofit fontScale="90000"/>
          </a:bodyPr>
          <a:lstStyle/>
          <a:p>
            <a:r>
              <a:rPr lang="en-US" sz="2551" dirty="0">
                <a:latin typeface="+mn-lt"/>
              </a:rPr>
              <a:t>Atom interference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80231" y="1126671"/>
            <a:ext cx="146310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500" dirty="0">
                <a:solidFill>
                  <a:srgbClr val="000000"/>
                </a:solidFill>
              </a:rPr>
              <a:t>Light interferometer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96955" y="2972893"/>
            <a:ext cx="141465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500" dirty="0">
                <a:solidFill>
                  <a:srgbClr val="000000"/>
                </a:solidFill>
              </a:rPr>
              <a:t>Atom interferometer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35833" y="4071709"/>
            <a:ext cx="5437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200" dirty="0">
                <a:solidFill>
                  <a:srgbClr val="000000"/>
                </a:solidFill>
                <a:latin typeface="+mj-lt"/>
                <a:ea typeface="Verdana" pitchFamily="34" charset="0"/>
                <a:cs typeface="Verdana" pitchFamily="34" charset="0"/>
              </a:rPr>
              <a:t>Atom</a:t>
            </a:r>
          </a:p>
        </p:txBody>
      </p:sp>
      <p:pic>
        <p:nvPicPr>
          <p:cNvPr id="12" name="Picture 11" descr="http://www.cobolt.se/Filer/bilder/Interferenz-michel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83907" y="779353"/>
            <a:ext cx="1356511" cy="1319847"/>
          </a:xfrm>
          <a:prstGeom prst="rect">
            <a:avLst/>
          </a:prstGeom>
          <a:noFill/>
        </p:spPr>
      </p:pic>
      <p:pic>
        <p:nvPicPr>
          <p:cNvPr id="1146882" name="Picture 2" descr="http://scienceblogs.com/principles/files/2013/10/sm_fig4-2.jpg"/>
          <p:cNvPicPr>
            <a:picLocks noChangeAspect="1" noChangeArrowheads="1"/>
          </p:cNvPicPr>
          <p:nvPr/>
        </p:nvPicPr>
        <p:blipFill>
          <a:blip r:embed="rId4" cstate="print"/>
          <a:srcRect t="12416" r="24510" b="11998"/>
          <a:stretch>
            <a:fillRect/>
          </a:stretch>
        </p:blipFill>
        <p:spPr bwMode="auto">
          <a:xfrm>
            <a:off x="2021355" y="621101"/>
            <a:ext cx="2429879" cy="1824736"/>
          </a:xfrm>
          <a:prstGeom prst="rect">
            <a:avLst/>
          </a:prstGeom>
          <a:noFill/>
        </p:spPr>
      </p:pic>
      <p:sp>
        <p:nvSpPr>
          <p:cNvPr id="20" name="TextBox 19"/>
          <p:cNvSpPr txBox="1"/>
          <p:nvPr/>
        </p:nvSpPr>
        <p:spPr>
          <a:xfrm>
            <a:off x="5158597" y="1846058"/>
            <a:ext cx="9450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200" dirty="0">
                <a:solidFill>
                  <a:schemeClr val="bg1"/>
                </a:solidFill>
              </a:rPr>
              <a:t>Light fringes</a:t>
            </a:r>
          </a:p>
        </p:txBody>
      </p:sp>
      <p:sp>
        <p:nvSpPr>
          <p:cNvPr id="21" name="TextBox 20"/>
          <p:cNvSpPr txBox="1"/>
          <p:nvPr/>
        </p:nvSpPr>
        <p:spPr>
          <a:xfrm rot="5400000">
            <a:off x="4099811" y="4023089"/>
            <a:ext cx="934871" cy="2540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051" dirty="0" err="1">
                <a:solidFill>
                  <a:srgbClr val="000000"/>
                </a:solidFill>
                <a:latin typeface="+mj-lt"/>
                <a:ea typeface="Verdana" pitchFamily="34" charset="0"/>
                <a:cs typeface="Verdana" pitchFamily="34" charset="0"/>
              </a:rPr>
              <a:t>Beamsplitter</a:t>
            </a:r>
            <a:endParaRPr lang="en-US" sz="1051" dirty="0">
              <a:solidFill>
                <a:srgbClr val="000000"/>
              </a:solidFill>
              <a:latin typeface="+mj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 rot="5400000">
            <a:off x="1631794" y="2991429"/>
            <a:ext cx="934871" cy="2540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051" dirty="0" err="1">
                <a:solidFill>
                  <a:srgbClr val="000000"/>
                </a:solidFill>
                <a:latin typeface="+mj-lt"/>
                <a:ea typeface="Verdana" pitchFamily="34" charset="0"/>
                <a:cs typeface="Verdana" pitchFamily="34" charset="0"/>
              </a:rPr>
              <a:t>Beamsplitter</a:t>
            </a:r>
            <a:endParaRPr lang="en-US" sz="1051" dirty="0">
              <a:solidFill>
                <a:srgbClr val="000000"/>
              </a:solidFill>
              <a:latin typeface="+mj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 rot="5400000">
            <a:off x="3059828" y="4307664"/>
            <a:ext cx="537327" cy="2540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051" dirty="0">
                <a:solidFill>
                  <a:srgbClr val="000000"/>
                </a:solidFill>
                <a:latin typeface="+mj-lt"/>
                <a:ea typeface="Verdana" pitchFamily="34" charset="0"/>
                <a:cs typeface="Verdana" pitchFamily="34" charset="0"/>
              </a:rPr>
              <a:t>Mirror</a:t>
            </a:r>
          </a:p>
        </p:txBody>
      </p:sp>
      <p:pic>
        <p:nvPicPr>
          <p:cNvPr id="24" name="Picture 23" descr="fringes40PCA.png"/>
          <p:cNvPicPr>
            <a:picLocks noChangeAspect="1"/>
          </p:cNvPicPr>
          <p:nvPr/>
        </p:nvPicPr>
        <p:blipFill>
          <a:blip r:embed="rId5" cstate="print"/>
          <a:srcRect t="2391" r="7023" b="53220"/>
          <a:stretch>
            <a:fillRect/>
          </a:stretch>
        </p:blipFill>
        <p:spPr>
          <a:xfrm>
            <a:off x="4971622" y="3056576"/>
            <a:ext cx="1627939" cy="1268084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5287995" y="3065206"/>
            <a:ext cx="9843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200" dirty="0">
                <a:solidFill>
                  <a:schemeClr val="bg1"/>
                </a:solidFill>
              </a:rPr>
              <a:t>Atom fringes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578896" y="1882361"/>
            <a:ext cx="5164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200" dirty="0">
                <a:solidFill>
                  <a:srgbClr val="000000"/>
                </a:solidFill>
                <a:latin typeface="+mj-lt"/>
                <a:ea typeface="Verdana" pitchFamily="34" charset="0"/>
                <a:cs typeface="Verdana" pitchFamily="34" charset="0"/>
              </a:rPr>
              <a:t>Light</a:t>
            </a:r>
          </a:p>
        </p:txBody>
      </p:sp>
    </p:spTree>
    <p:extLst>
      <p:ext uri="{BB962C8B-B14F-4D97-AF65-F5344CB8AC3E}">
        <p14:creationId xmlns:p14="http://schemas.microsoft.com/office/powerpoint/2010/main" val="3134309730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-9514"/>
            <a:ext cx="6172200" cy="857251"/>
          </a:xfrm>
        </p:spPr>
        <p:txBody>
          <a:bodyPr>
            <a:normAutofit/>
          </a:bodyPr>
          <a:lstStyle/>
          <a:p>
            <a:r>
              <a:rPr lang="en-US" sz="2551" dirty="0">
                <a:latin typeface="+mn-lt"/>
              </a:rPr>
              <a:t>Atom optics using light</a:t>
            </a:r>
          </a:p>
        </p:txBody>
      </p:sp>
      <p:grpSp>
        <p:nvGrpSpPr>
          <p:cNvPr id="4" name="Group 122"/>
          <p:cNvGrpSpPr/>
          <p:nvPr/>
        </p:nvGrpSpPr>
        <p:grpSpPr>
          <a:xfrm rot="10800000">
            <a:off x="1269487" y="1826719"/>
            <a:ext cx="556232" cy="556232"/>
            <a:chOff x="4683686" y="3899631"/>
            <a:chExt cx="741643" cy="741643"/>
          </a:xfrm>
        </p:grpSpPr>
        <p:grpSp>
          <p:nvGrpSpPr>
            <p:cNvPr id="5" name="Group 28"/>
            <p:cNvGrpSpPr/>
            <p:nvPr/>
          </p:nvGrpSpPr>
          <p:grpSpPr>
            <a:xfrm>
              <a:off x="4683686" y="3899631"/>
              <a:ext cx="741643" cy="741643"/>
              <a:chOff x="4184922" y="3830357"/>
              <a:chExt cx="1138334" cy="1138334"/>
            </a:xfrm>
          </p:grpSpPr>
          <p:cxnSp>
            <p:nvCxnSpPr>
              <p:cNvPr id="7" name="Straight Connector 6"/>
              <p:cNvCxnSpPr/>
              <p:nvPr/>
            </p:nvCxnSpPr>
            <p:spPr>
              <a:xfrm>
                <a:off x="4432324" y="4609322"/>
                <a:ext cx="653143" cy="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/>
              <p:cNvCxnSpPr/>
              <p:nvPr/>
            </p:nvCxnSpPr>
            <p:spPr>
              <a:xfrm>
                <a:off x="4416773" y="4201890"/>
                <a:ext cx="653143" cy="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9" name="Oval 8"/>
              <p:cNvSpPr/>
              <p:nvPr/>
            </p:nvSpPr>
            <p:spPr bwMode="auto">
              <a:xfrm>
                <a:off x="4184922" y="3830357"/>
                <a:ext cx="1138334" cy="1138334"/>
              </a:xfrm>
              <a:prstGeom prst="ellipse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68580" tIns="34291" rIns="68580" bIns="34291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257168" indent="-257168" defTabSz="685783">
                  <a:spcBef>
                    <a:spcPct val="20000"/>
                  </a:spcBef>
                  <a:buFontTx/>
                  <a:buChar char="•"/>
                </a:pPr>
                <a:endParaRPr lang="en-US" sz="1351">
                  <a:latin typeface="Tahoma" pitchFamily="34" charset="0"/>
                  <a:cs typeface="Arial" charset="0"/>
                </a:endParaRPr>
              </a:p>
            </p:txBody>
          </p:sp>
        </p:grpSp>
        <p:sp>
          <p:nvSpPr>
            <p:cNvPr id="6" name="Oval 5"/>
            <p:cNvSpPr/>
            <p:nvPr/>
          </p:nvSpPr>
          <p:spPr bwMode="auto">
            <a:xfrm>
              <a:off x="4973781" y="4322619"/>
              <a:ext cx="166255" cy="166255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1" rIns="68580" bIns="34291" numCol="1" rtlCol="0" anchor="t" anchorCtr="0" compatLnSpc="1">
              <a:prstTxWarp prst="textNoShape">
                <a:avLst/>
              </a:prstTxWarp>
            </a:bodyPr>
            <a:lstStyle/>
            <a:p>
              <a:pPr marL="257168" indent="-257168" defTabSz="685783">
                <a:spcBef>
                  <a:spcPct val="20000"/>
                </a:spcBef>
              </a:pPr>
              <a:endParaRPr lang="en-US" sz="1351" dirty="0">
                <a:latin typeface="Tahoma" pitchFamily="34" charset="0"/>
                <a:cs typeface="Arial" charset="0"/>
              </a:endParaRPr>
            </a:p>
          </p:txBody>
        </p:sp>
      </p:grp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3094" y="1341673"/>
            <a:ext cx="579027" cy="117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1" name="Group 115"/>
          <p:cNvGrpSpPr/>
          <p:nvPr/>
        </p:nvGrpSpPr>
        <p:grpSpPr>
          <a:xfrm>
            <a:off x="1265295" y="1130005"/>
            <a:ext cx="556232" cy="556232"/>
            <a:chOff x="4683686" y="3899631"/>
            <a:chExt cx="741643" cy="741643"/>
          </a:xfrm>
        </p:grpSpPr>
        <p:grpSp>
          <p:nvGrpSpPr>
            <p:cNvPr id="12" name="Group 28"/>
            <p:cNvGrpSpPr/>
            <p:nvPr/>
          </p:nvGrpSpPr>
          <p:grpSpPr>
            <a:xfrm>
              <a:off x="4683686" y="3899631"/>
              <a:ext cx="741643" cy="741643"/>
              <a:chOff x="4184922" y="3830357"/>
              <a:chExt cx="1138334" cy="1138334"/>
            </a:xfrm>
          </p:grpSpPr>
          <p:cxnSp>
            <p:nvCxnSpPr>
              <p:cNvPr id="14" name="Straight Connector 13"/>
              <p:cNvCxnSpPr/>
              <p:nvPr/>
            </p:nvCxnSpPr>
            <p:spPr>
              <a:xfrm>
                <a:off x="4432324" y="4609322"/>
                <a:ext cx="653143" cy="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>
                <a:off x="4416773" y="4201890"/>
                <a:ext cx="653143" cy="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6" name="Oval 15"/>
              <p:cNvSpPr/>
              <p:nvPr/>
            </p:nvSpPr>
            <p:spPr bwMode="auto">
              <a:xfrm>
                <a:off x="4184922" y="3830357"/>
                <a:ext cx="1138334" cy="1138334"/>
              </a:xfrm>
              <a:prstGeom prst="ellipse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68580" tIns="34291" rIns="68580" bIns="34291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257168" indent="-257168" defTabSz="685783">
                  <a:spcBef>
                    <a:spcPct val="20000"/>
                  </a:spcBef>
                  <a:buFontTx/>
                  <a:buChar char="•"/>
                </a:pPr>
                <a:endParaRPr lang="en-US" sz="1351">
                  <a:latin typeface="Tahoma" pitchFamily="34" charset="0"/>
                  <a:cs typeface="Arial" charset="0"/>
                </a:endParaRPr>
              </a:p>
            </p:txBody>
          </p:sp>
        </p:grpSp>
        <p:sp>
          <p:nvSpPr>
            <p:cNvPr id="13" name="Oval 12"/>
            <p:cNvSpPr/>
            <p:nvPr/>
          </p:nvSpPr>
          <p:spPr bwMode="auto">
            <a:xfrm>
              <a:off x="4973781" y="4322619"/>
              <a:ext cx="166255" cy="166255"/>
            </a:xfrm>
            <a:prstGeom prst="ellipse">
              <a:avLst/>
            </a:prstGeom>
            <a:solidFill>
              <a:srgbClr val="3366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1" rIns="68580" bIns="34291" numCol="1" rtlCol="0" anchor="t" anchorCtr="0" compatLnSpc="1">
              <a:prstTxWarp prst="textNoShape">
                <a:avLst/>
              </a:prstTxWarp>
            </a:bodyPr>
            <a:lstStyle/>
            <a:p>
              <a:pPr marL="257168" indent="-257168" defTabSz="685783">
                <a:spcBef>
                  <a:spcPct val="20000"/>
                </a:spcBef>
                <a:buFontTx/>
                <a:buChar char="•"/>
              </a:pPr>
              <a:endParaRPr lang="en-US" sz="1351">
                <a:latin typeface="Tahoma" pitchFamily="34" charset="0"/>
                <a:cs typeface="Arial" charset="0"/>
              </a:endParaRP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438464" y="1416569"/>
            <a:ext cx="439544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100" i="1" dirty="0" err="1">
                <a:latin typeface="Times New Roman" pitchFamily="18" charset="0"/>
                <a:cs typeface="Times New Roman" pitchFamily="18" charset="0"/>
              </a:rPr>
              <a:t>ħk</a:t>
            </a:r>
            <a:endParaRPr lang="en-US" sz="2100" i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1832551" y="2105357"/>
            <a:ext cx="445312" cy="0"/>
          </a:xfrm>
          <a:prstGeom prst="straightConnector1">
            <a:avLst/>
          </a:prstGeom>
          <a:ln w="57150"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924367" y="1654538"/>
            <a:ext cx="1144865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100" i="1" dirty="0">
                <a:latin typeface="Times New Roman" pitchFamily="18" charset="0"/>
                <a:cs typeface="Times New Roman" pitchFamily="18" charset="0"/>
              </a:rPr>
              <a:t>v = </a:t>
            </a:r>
            <a:r>
              <a:rPr lang="en-US" sz="2100" i="1" dirty="0" err="1">
                <a:latin typeface="Times New Roman" pitchFamily="18" charset="0"/>
                <a:cs typeface="Times New Roman" pitchFamily="18" charset="0"/>
              </a:rPr>
              <a:t>ħk</a:t>
            </a:r>
            <a:r>
              <a:rPr lang="en-US" sz="2100" i="1" dirty="0">
                <a:latin typeface="Times New Roman" pitchFamily="18" charset="0"/>
                <a:cs typeface="Times New Roman" pitchFamily="18" charset="0"/>
              </a:rPr>
              <a:t>/m</a:t>
            </a:r>
          </a:p>
        </p:txBody>
      </p:sp>
      <p:grpSp>
        <p:nvGrpSpPr>
          <p:cNvPr id="22" name="Group 122"/>
          <p:cNvGrpSpPr/>
          <p:nvPr/>
        </p:nvGrpSpPr>
        <p:grpSpPr>
          <a:xfrm rot="10800000">
            <a:off x="1282601" y="3222677"/>
            <a:ext cx="556232" cy="556232"/>
            <a:chOff x="4683686" y="3899631"/>
            <a:chExt cx="741643" cy="741643"/>
          </a:xfrm>
        </p:grpSpPr>
        <p:grpSp>
          <p:nvGrpSpPr>
            <p:cNvPr id="23" name="Group 28"/>
            <p:cNvGrpSpPr/>
            <p:nvPr/>
          </p:nvGrpSpPr>
          <p:grpSpPr>
            <a:xfrm>
              <a:off x="4683686" y="3899631"/>
              <a:ext cx="741643" cy="741643"/>
              <a:chOff x="4184922" y="3830357"/>
              <a:chExt cx="1138334" cy="1138334"/>
            </a:xfrm>
          </p:grpSpPr>
          <p:cxnSp>
            <p:nvCxnSpPr>
              <p:cNvPr id="25" name="Straight Connector 24"/>
              <p:cNvCxnSpPr/>
              <p:nvPr/>
            </p:nvCxnSpPr>
            <p:spPr>
              <a:xfrm>
                <a:off x="4432324" y="4609322"/>
                <a:ext cx="653143" cy="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>
                <a:off x="4416773" y="4201890"/>
                <a:ext cx="653143" cy="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7" name="Oval 26"/>
              <p:cNvSpPr/>
              <p:nvPr/>
            </p:nvSpPr>
            <p:spPr bwMode="auto">
              <a:xfrm>
                <a:off x="4184922" y="3830357"/>
                <a:ext cx="1138334" cy="1138334"/>
              </a:xfrm>
              <a:prstGeom prst="ellipse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68580" tIns="34291" rIns="68580" bIns="34291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257168" indent="-257168" defTabSz="685783">
                  <a:spcBef>
                    <a:spcPct val="20000"/>
                  </a:spcBef>
                  <a:buFontTx/>
                  <a:buChar char="•"/>
                </a:pPr>
                <a:endParaRPr lang="en-US" sz="1351">
                  <a:latin typeface="Tahoma" pitchFamily="34" charset="0"/>
                  <a:cs typeface="Arial" charset="0"/>
                </a:endParaRPr>
              </a:p>
            </p:txBody>
          </p:sp>
        </p:grpSp>
        <p:sp>
          <p:nvSpPr>
            <p:cNvPr id="24" name="Oval 23"/>
            <p:cNvSpPr/>
            <p:nvPr/>
          </p:nvSpPr>
          <p:spPr bwMode="auto">
            <a:xfrm>
              <a:off x="4973781" y="4322619"/>
              <a:ext cx="166255" cy="166255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1" rIns="68580" bIns="34291" numCol="1" rtlCol="0" anchor="t" anchorCtr="0" compatLnSpc="1">
              <a:prstTxWarp prst="textNoShape">
                <a:avLst/>
              </a:prstTxWarp>
            </a:bodyPr>
            <a:lstStyle/>
            <a:p>
              <a:pPr marL="257168" indent="-257168" defTabSz="685783">
                <a:spcBef>
                  <a:spcPct val="20000"/>
                </a:spcBef>
              </a:pPr>
              <a:endParaRPr lang="en-US" sz="1351" dirty="0">
                <a:latin typeface="Tahoma" pitchFamily="34" charset="0"/>
                <a:cs typeface="Arial" charset="0"/>
              </a:endParaRPr>
            </a:p>
          </p:txBody>
        </p:sp>
      </p:grpSp>
      <p:pic>
        <p:nvPicPr>
          <p:cNvPr id="28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8697" y="3445916"/>
            <a:ext cx="579027" cy="117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9" name="Group 115"/>
          <p:cNvGrpSpPr/>
          <p:nvPr/>
        </p:nvGrpSpPr>
        <p:grpSpPr>
          <a:xfrm>
            <a:off x="1289653" y="3965019"/>
            <a:ext cx="556232" cy="556232"/>
            <a:chOff x="4683686" y="3899631"/>
            <a:chExt cx="741643" cy="741643"/>
          </a:xfrm>
        </p:grpSpPr>
        <p:grpSp>
          <p:nvGrpSpPr>
            <p:cNvPr id="30" name="Group 28"/>
            <p:cNvGrpSpPr/>
            <p:nvPr/>
          </p:nvGrpSpPr>
          <p:grpSpPr>
            <a:xfrm>
              <a:off x="4683686" y="3899631"/>
              <a:ext cx="741643" cy="741643"/>
              <a:chOff x="4184922" y="3830357"/>
              <a:chExt cx="1138334" cy="1138334"/>
            </a:xfrm>
          </p:grpSpPr>
          <p:cxnSp>
            <p:nvCxnSpPr>
              <p:cNvPr id="32" name="Straight Connector 31"/>
              <p:cNvCxnSpPr/>
              <p:nvPr/>
            </p:nvCxnSpPr>
            <p:spPr>
              <a:xfrm>
                <a:off x="4432324" y="4609322"/>
                <a:ext cx="653143" cy="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4416773" y="4201890"/>
                <a:ext cx="653143" cy="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4" name="Oval 33"/>
              <p:cNvSpPr/>
              <p:nvPr/>
            </p:nvSpPr>
            <p:spPr bwMode="auto">
              <a:xfrm>
                <a:off x="4184922" y="3830357"/>
                <a:ext cx="1138334" cy="1138334"/>
              </a:xfrm>
              <a:prstGeom prst="ellipse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68580" tIns="34291" rIns="68580" bIns="34291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257168" indent="-257168" defTabSz="685783">
                  <a:spcBef>
                    <a:spcPct val="20000"/>
                  </a:spcBef>
                  <a:buFontTx/>
                  <a:buChar char="•"/>
                </a:pPr>
                <a:endParaRPr lang="en-US" sz="1351">
                  <a:latin typeface="Tahoma" pitchFamily="34" charset="0"/>
                  <a:cs typeface="Arial" charset="0"/>
                </a:endParaRPr>
              </a:p>
            </p:txBody>
          </p:sp>
        </p:grpSp>
        <p:sp>
          <p:nvSpPr>
            <p:cNvPr id="31" name="Oval 30"/>
            <p:cNvSpPr/>
            <p:nvPr/>
          </p:nvSpPr>
          <p:spPr bwMode="auto">
            <a:xfrm>
              <a:off x="4973781" y="4322619"/>
              <a:ext cx="166255" cy="166255"/>
            </a:xfrm>
            <a:prstGeom prst="ellipse">
              <a:avLst/>
            </a:prstGeom>
            <a:solidFill>
              <a:srgbClr val="3366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1" rIns="68580" bIns="34291" numCol="1" rtlCol="0" anchor="t" anchorCtr="0" compatLnSpc="1">
              <a:prstTxWarp prst="textNoShape">
                <a:avLst/>
              </a:prstTxWarp>
            </a:bodyPr>
            <a:lstStyle/>
            <a:p>
              <a:pPr marL="257168" indent="-257168" defTabSz="685783">
                <a:spcBef>
                  <a:spcPct val="20000"/>
                </a:spcBef>
                <a:buFontTx/>
                <a:buChar char="•"/>
              </a:pPr>
              <a:endParaRPr lang="en-US" sz="1351">
                <a:latin typeface="Tahoma" pitchFamily="34" charset="0"/>
                <a:cs typeface="Arial" charset="0"/>
              </a:endParaRPr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462823" y="3498326"/>
            <a:ext cx="439544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100" i="1" dirty="0" err="1">
                <a:latin typeface="Times New Roman" pitchFamily="18" charset="0"/>
                <a:cs typeface="Times New Roman" pitchFamily="18" charset="0"/>
              </a:rPr>
              <a:t>ħk</a:t>
            </a:r>
            <a:endParaRPr lang="en-US" sz="2100" i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6" name="Straight Arrow Connector 35"/>
          <p:cNvCxnSpPr/>
          <p:nvPr/>
        </p:nvCxnSpPr>
        <p:spPr>
          <a:xfrm>
            <a:off x="1856911" y="3512557"/>
            <a:ext cx="445312" cy="0"/>
          </a:xfrm>
          <a:prstGeom prst="straightConnector1">
            <a:avLst/>
          </a:prstGeom>
          <a:ln w="57150"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8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79626" y="4099861"/>
            <a:ext cx="579027" cy="117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81502" y="4247889"/>
            <a:ext cx="579027" cy="117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" name="TextBox 39"/>
          <p:cNvSpPr txBox="1"/>
          <p:nvPr/>
        </p:nvSpPr>
        <p:spPr>
          <a:xfrm>
            <a:off x="157402" y="618348"/>
            <a:ext cx="503823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500" b="1" dirty="0">
                <a:solidFill>
                  <a:srgbClr val="000000"/>
                </a:solidFill>
              </a:rPr>
              <a:t>(1) Light absorption (transition from ground to excited state):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159275" y="2711349"/>
            <a:ext cx="5356595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500" b="1" dirty="0">
                <a:solidFill>
                  <a:srgbClr val="000000"/>
                </a:solidFill>
              </a:rPr>
              <a:t>(2) Stimulated emission (transition from excited to ground state):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E6A4B25-332B-4CDE-96D1-54F6B1BBFD96}"/>
              </a:ext>
            </a:extLst>
          </p:cNvPr>
          <p:cNvSpPr txBox="1"/>
          <p:nvPr/>
        </p:nvSpPr>
        <p:spPr>
          <a:xfrm>
            <a:off x="1924367" y="3041036"/>
            <a:ext cx="1144865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100" i="1" dirty="0">
                <a:latin typeface="Times New Roman" pitchFamily="18" charset="0"/>
                <a:cs typeface="Times New Roman" pitchFamily="18" charset="0"/>
              </a:rPr>
              <a:t>v = </a:t>
            </a:r>
            <a:r>
              <a:rPr lang="en-US" sz="2100" i="1" dirty="0" err="1">
                <a:latin typeface="Times New Roman" pitchFamily="18" charset="0"/>
                <a:cs typeface="Times New Roman" pitchFamily="18" charset="0"/>
              </a:rPr>
              <a:t>ħk</a:t>
            </a:r>
            <a:r>
              <a:rPr lang="en-US" sz="2100" i="1" dirty="0">
                <a:latin typeface="Times New Roman" pitchFamily="18" charset="0"/>
                <a:cs typeface="Times New Roman" pitchFamily="18" charset="0"/>
              </a:rPr>
              <a:t>/m</a:t>
            </a:r>
          </a:p>
        </p:txBody>
      </p:sp>
    </p:spTree>
    <p:extLst>
      <p:ext uri="{BB962C8B-B14F-4D97-AF65-F5344CB8AC3E}">
        <p14:creationId xmlns:p14="http://schemas.microsoft.com/office/powerpoint/2010/main" val="7718273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-60732"/>
            <a:ext cx="6172200" cy="857251"/>
          </a:xfrm>
        </p:spPr>
        <p:txBody>
          <a:bodyPr>
            <a:normAutofit/>
          </a:bodyPr>
          <a:lstStyle/>
          <a:p>
            <a:r>
              <a:rPr lang="en-US" sz="2551" dirty="0">
                <a:latin typeface="+mn-lt"/>
              </a:rPr>
              <a:t>Atom optics using light</a:t>
            </a: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rcRect r="6757"/>
          <a:stretch>
            <a:fillRect/>
          </a:stretch>
        </p:blipFill>
        <p:spPr bwMode="auto">
          <a:xfrm>
            <a:off x="3016339" y="1008925"/>
            <a:ext cx="3796692" cy="2824592"/>
          </a:xfrm>
          <a:prstGeom prst="rect">
            <a:avLst/>
          </a:prstGeom>
          <a:noFill/>
          <a:ln w="12700">
            <a:noFill/>
            <a:miter lim="800000"/>
            <a:headEnd/>
            <a:tailEnd type="none" w="lg" len="med"/>
          </a:ln>
          <a:effectLst/>
        </p:spPr>
      </p:pic>
      <p:grpSp>
        <p:nvGrpSpPr>
          <p:cNvPr id="4" name="Group 122"/>
          <p:cNvGrpSpPr/>
          <p:nvPr/>
        </p:nvGrpSpPr>
        <p:grpSpPr>
          <a:xfrm rot="10800000">
            <a:off x="1269487" y="1826719"/>
            <a:ext cx="556232" cy="556232"/>
            <a:chOff x="4683686" y="3899631"/>
            <a:chExt cx="741643" cy="741643"/>
          </a:xfrm>
        </p:grpSpPr>
        <p:grpSp>
          <p:nvGrpSpPr>
            <p:cNvPr id="5" name="Group 28"/>
            <p:cNvGrpSpPr/>
            <p:nvPr/>
          </p:nvGrpSpPr>
          <p:grpSpPr>
            <a:xfrm>
              <a:off x="4683686" y="3899631"/>
              <a:ext cx="741643" cy="741643"/>
              <a:chOff x="4184922" y="3830357"/>
              <a:chExt cx="1138334" cy="1138334"/>
            </a:xfrm>
          </p:grpSpPr>
          <p:cxnSp>
            <p:nvCxnSpPr>
              <p:cNvPr id="7" name="Straight Connector 6"/>
              <p:cNvCxnSpPr/>
              <p:nvPr/>
            </p:nvCxnSpPr>
            <p:spPr>
              <a:xfrm>
                <a:off x="4432324" y="4609322"/>
                <a:ext cx="653143" cy="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8" name="Straight Connector 7"/>
              <p:cNvCxnSpPr/>
              <p:nvPr/>
            </p:nvCxnSpPr>
            <p:spPr>
              <a:xfrm>
                <a:off x="4416773" y="4201890"/>
                <a:ext cx="653143" cy="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9" name="Oval 8"/>
              <p:cNvSpPr/>
              <p:nvPr/>
            </p:nvSpPr>
            <p:spPr bwMode="auto">
              <a:xfrm>
                <a:off x="4184922" y="3830357"/>
                <a:ext cx="1138334" cy="1138334"/>
              </a:xfrm>
              <a:prstGeom prst="ellipse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68580" tIns="34291" rIns="68580" bIns="34291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257168" indent="-257168" defTabSz="685783">
                  <a:spcBef>
                    <a:spcPct val="20000"/>
                  </a:spcBef>
                  <a:buFontTx/>
                  <a:buChar char="•"/>
                </a:pPr>
                <a:endParaRPr lang="en-US" sz="1351">
                  <a:latin typeface="Tahoma" pitchFamily="34" charset="0"/>
                  <a:cs typeface="Arial" charset="0"/>
                </a:endParaRPr>
              </a:p>
            </p:txBody>
          </p:sp>
        </p:grpSp>
        <p:sp>
          <p:nvSpPr>
            <p:cNvPr id="6" name="Oval 5"/>
            <p:cNvSpPr/>
            <p:nvPr/>
          </p:nvSpPr>
          <p:spPr bwMode="auto">
            <a:xfrm>
              <a:off x="4973781" y="4322619"/>
              <a:ext cx="166255" cy="166255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1" rIns="68580" bIns="34291" numCol="1" rtlCol="0" anchor="t" anchorCtr="0" compatLnSpc="1">
              <a:prstTxWarp prst="textNoShape">
                <a:avLst/>
              </a:prstTxWarp>
            </a:bodyPr>
            <a:lstStyle/>
            <a:p>
              <a:pPr marL="257168" indent="-257168" defTabSz="685783">
                <a:spcBef>
                  <a:spcPct val="20000"/>
                </a:spcBef>
              </a:pPr>
              <a:endParaRPr lang="en-US" sz="1351" dirty="0">
                <a:latin typeface="Tahoma" pitchFamily="34" charset="0"/>
                <a:cs typeface="Arial" charset="0"/>
              </a:endParaRPr>
            </a:p>
          </p:txBody>
        </p:sp>
      </p:grp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3094" y="1341673"/>
            <a:ext cx="579027" cy="117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1" name="Group 115"/>
          <p:cNvGrpSpPr/>
          <p:nvPr/>
        </p:nvGrpSpPr>
        <p:grpSpPr>
          <a:xfrm>
            <a:off x="1265295" y="1130005"/>
            <a:ext cx="556232" cy="556232"/>
            <a:chOff x="4683686" y="3899631"/>
            <a:chExt cx="741643" cy="741643"/>
          </a:xfrm>
        </p:grpSpPr>
        <p:grpSp>
          <p:nvGrpSpPr>
            <p:cNvPr id="12" name="Group 28"/>
            <p:cNvGrpSpPr/>
            <p:nvPr/>
          </p:nvGrpSpPr>
          <p:grpSpPr>
            <a:xfrm>
              <a:off x="4683686" y="3899631"/>
              <a:ext cx="741643" cy="741643"/>
              <a:chOff x="4184922" y="3830357"/>
              <a:chExt cx="1138334" cy="1138334"/>
            </a:xfrm>
          </p:grpSpPr>
          <p:cxnSp>
            <p:nvCxnSpPr>
              <p:cNvPr id="14" name="Straight Connector 13"/>
              <p:cNvCxnSpPr/>
              <p:nvPr/>
            </p:nvCxnSpPr>
            <p:spPr>
              <a:xfrm>
                <a:off x="4432324" y="4609322"/>
                <a:ext cx="653143" cy="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>
                <a:off x="4416773" y="4201890"/>
                <a:ext cx="653143" cy="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6" name="Oval 15"/>
              <p:cNvSpPr/>
              <p:nvPr/>
            </p:nvSpPr>
            <p:spPr bwMode="auto">
              <a:xfrm>
                <a:off x="4184922" y="3830357"/>
                <a:ext cx="1138334" cy="1138334"/>
              </a:xfrm>
              <a:prstGeom prst="ellipse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68580" tIns="34291" rIns="68580" bIns="34291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257168" indent="-257168" defTabSz="685783">
                  <a:spcBef>
                    <a:spcPct val="20000"/>
                  </a:spcBef>
                  <a:buFontTx/>
                  <a:buChar char="•"/>
                </a:pPr>
                <a:endParaRPr lang="en-US" sz="1351">
                  <a:latin typeface="Tahoma" pitchFamily="34" charset="0"/>
                  <a:cs typeface="Arial" charset="0"/>
                </a:endParaRPr>
              </a:p>
            </p:txBody>
          </p:sp>
        </p:grpSp>
        <p:sp>
          <p:nvSpPr>
            <p:cNvPr id="13" name="Oval 12"/>
            <p:cNvSpPr/>
            <p:nvPr/>
          </p:nvSpPr>
          <p:spPr bwMode="auto">
            <a:xfrm>
              <a:off x="4973781" y="4322619"/>
              <a:ext cx="166255" cy="166255"/>
            </a:xfrm>
            <a:prstGeom prst="ellipse">
              <a:avLst/>
            </a:prstGeom>
            <a:solidFill>
              <a:srgbClr val="3366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1" rIns="68580" bIns="34291" numCol="1" rtlCol="0" anchor="t" anchorCtr="0" compatLnSpc="1">
              <a:prstTxWarp prst="textNoShape">
                <a:avLst/>
              </a:prstTxWarp>
            </a:bodyPr>
            <a:lstStyle/>
            <a:p>
              <a:pPr marL="257168" indent="-257168" defTabSz="685783">
                <a:spcBef>
                  <a:spcPct val="20000"/>
                </a:spcBef>
                <a:buFontTx/>
                <a:buChar char="•"/>
              </a:pPr>
              <a:endParaRPr lang="en-US" sz="1351">
                <a:latin typeface="Tahoma" pitchFamily="34" charset="0"/>
                <a:cs typeface="Arial" charset="0"/>
              </a:endParaRP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438464" y="1416569"/>
            <a:ext cx="439544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100" i="1" dirty="0" err="1">
                <a:latin typeface="Times New Roman" pitchFamily="18" charset="0"/>
                <a:cs typeface="Times New Roman" pitchFamily="18" charset="0"/>
              </a:rPr>
              <a:t>ħk</a:t>
            </a:r>
            <a:endParaRPr lang="en-US" sz="2100" i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1832551" y="2105357"/>
            <a:ext cx="445312" cy="0"/>
          </a:xfrm>
          <a:prstGeom prst="straightConnector1">
            <a:avLst/>
          </a:prstGeom>
          <a:ln w="57150"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924367" y="1654538"/>
            <a:ext cx="1144865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100" i="1" dirty="0">
                <a:latin typeface="Times New Roman" pitchFamily="18" charset="0"/>
                <a:cs typeface="Times New Roman" pitchFamily="18" charset="0"/>
              </a:rPr>
              <a:t>v = </a:t>
            </a:r>
            <a:r>
              <a:rPr lang="en-US" sz="2100" i="1" dirty="0" err="1">
                <a:latin typeface="Times New Roman" pitchFamily="18" charset="0"/>
                <a:cs typeface="Times New Roman" pitchFamily="18" charset="0"/>
              </a:rPr>
              <a:t>ħk</a:t>
            </a:r>
            <a:r>
              <a:rPr lang="en-US" sz="2100" i="1" dirty="0">
                <a:latin typeface="Times New Roman" pitchFamily="18" charset="0"/>
                <a:cs typeface="Times New Roman" pitchFamily="18" charset="0"/>
              </a:rPr>
              <a:t>/m</a:t>
            </a:r>
          </a:p>
        </p:txBody>
      </p:sp>
      <p:grpSp>
        <p:nvGrpSpPr>
          <p:cNvPr id="22" name="Group 122"/>
          <p:cNvGrpSpPr/>
          <p:nvPr/>
        </p:nvGrpSpPr>
        <p:grpSpPr>
          <a:xfrm rot="10800000">
            <a:off x="1282601" y="3222677"/>
            <a:ext cx="556232" cy="556232"/>
            <a:chOff x="4683686" y="3899631"/>
            <a:chExt cx="741643" cy="741643"/>
          </a:xfrm>
        </p:grpSpPr>
        <p:grpSp>
          <p:nvGrpSpPr>
            <p:cNvPr id="23" name="Group 28"/>
            <p:cNvGrpSpPr/>
            <p:nvPr/>
          </p:nvGrpSpPr>
          <p:grpSpPr>
            <a:xfrm>
              <a:off x="4683686" y="3899631"/>
              <a:ext cx="741643" cy="741643"/>
              <a:chOff x="4184922" y="3830357"/>
              <a:chExt cx="1138334" cy="1138334"/>
            </a:xfrm>
          </p:grpSpPr>
          <p:cxnSp>
            <p:nvCxnSpPr>
              <p:cNvPr id="25" name="Straight Connector 24"/>
              <p:cNvCxnSpPr/>
              <p:nvPr/>
            </p:nvCxnSpPr>
            <p:spPr>
              <a:xfrm>
                <a:off x="4432324" y="4609322"/>
                <a:ext cx="653143" cy="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>
                <a:off x="4416773" y="4201890"/>
                <a:ext cx="653143" cy="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7" name="Oval 26"/>
              <p:cNvSpPr/>
              <p:nvPr/>
            </p:nvSpPr>
            <p:spPr bwMode="auto">
              <a:xfrm>
                <a:off x="4184922" y="3830357"/>
                <a:ext cx="1138334" cy="1138334"/>
              </a:xfrm>
              <a:prstGeom prst="ellipse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68580" tIns="34291" rIns="68580" bIns="34291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257168" indent="-257168" defTabSz="685783">
                  <a:spcBef>
                    <a:spcPct val="20000"/>
                  </a:spcBef>
                  <a:buFontTx/>
                  <a:buChar char="•"/>
                </a:pPr>
                <a:endParaRPr lang="en-US" sz="1351">
                  <a:latin typeface="Tahoma" pitchFamily="34" charset="0"/>
                  <a:cs typeface="Arial" charset="0"/>
                </a:endParaRPr>
              </a:p>
            </p:txBody>
          </p:sp>
        </p:grpSp>
        <p:sp>
          <p:nvSpPr>
            <p:cNvPr id="24" name="Oval 23"/>
            <p:cNvSpPr/>
            <p:nvPr/>
          </p:nvSpPr>
          <p:spPr bwMode="auto">
            <a:xfrm>
              <a:off x="4973781" y="4322619"/>
              <a:ext cx="166255" cy="166255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1" rIns="68580" bIns="34291" numCol="1" rtlCol="0" anchor="t" anchorCtr="0" compatLnSpc="1">
              <a:prstTxWarp prst="textNoShape">
                <a:avLst/>
              </a:prstTxWarp>
            </a:bodyPr>
            <a:lstStyle/>
            <a:p>
              <a:pPr marL="257168" indent="-257168" defTabSz="685783">
                <a:spcBef>
                  <a:spcPct val="20000"/>
                </a:spcBef>
              </a:pPr>
              <a:endParaRPr lang="en-US" sz="1351" dirty="0">
                <a:latin typeface="Tahoma" pitchFamily="34" charset="0"/>
                <a:cs typeface="Arial" charset="0"/>
              </a:endParaRPr>
            </a:p>
          </p:txBody>
        </p:sp>
      </p:grpSp>
      <p:pic>
        <p:nvPicPr>
          <p:cNvPr id="28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8697" y="3445916"/>
            <a:ext cx="579027" cy="117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9" name="Group 115"/>
          <p:cNvGrpSpPr/>
          <p:nvPr/>
        </p:nvGrpSpPr>
        <p:grpSpPr>
          <a:xfrm>
            <a:off x="1289653" y="3965019"/>
            <a:ext cx="556232" cy="556232"/>
            <a:chOff x="4683686" y="3899631"/>
            <a:chExt cx="741643" cy="741643"/>
          </a:xfrm>
        </p:grpSpPr>
        <p:grpSp>
          <p:nvGrpSpPr>
            <p:cNvPr id="30" name="Group 28"/>
            <p:cNvGrpSpPr/>
            <p:nvPr/>
          </p:nvGrpSpPr>
          <p:grpSpPr>
            <a:xfrm>
              <a:off x="4683686" y="3899631"/>
              <a:ext cx="741643" cy="741643"/>
              <a:chOff x="4184922" y="3830357"/>
              <a:chExt cx="1138334" cy="1138334"/>
            </a:xfrm>
          </p:grpSpPr>
          <p:cxnSp>
            <p:nvCxnSpPr>
              <p:cNvPr id="32" name="Straight Connector 31"/>
              <p:cNvCxnSpPr/>
              <p:nvPr/>
            </p:nvCxnSpPr>
            <p:spPr>
              <a:xfrm>
                <a:off x="4432324" y="4609322"/>
                <a:ext cx="653143" cy="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4416773" y="4201890"/>
                <a:ext cx="653143" cy="0"/>
              </a:xfrm>
              <a:prstGeom prst="line">
                <a:avLst/>
              </a:prstGeom>
              <a:ln w="3810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4" name="Oval 33"/>
              <p:cNvSpPr/>
              <p:nvPr/>
            </p:nvSpPr>
            <p:spPr bwMode="auto">
              <a:xfrm>
                <a:off x="4184922" y="3830357"/>
                <a:ext cx="1138334" cy="1138334"/>
              </a:xfrm>
              <a:prstGeom prst="ellipse">
                <a:avLst/>
              </a:prstGeom>
              <a:noFill/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68580" tIns="34291" rIns="68580" bIns="34291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257168" indent="-257168" defTabSz="685783">
                  <a:spcBef>
                    <a:spcPct val="20000"/>
                  </a:spcBef>
                  <a:buFontTx/>
                  <a:buChar char="•"/>
                </a:pPr>
                <a:endParaRPr lang="en-US" sz="1351">
                  <a:latin typeface="Tahoma" pitchFamily="34" charset="0"/>
                  <a:cs typeface="Arial" charset="0"/>
                </a:endParaRPr>
              </a:p>
            </p:txBody>
          </p:sp>
        </p:grpSp>
        <p:sp>
          <p:nvSpPr>
            <p:cNvPr id="31" name="Oval 30"/>
            <p:cNvSpPr/>
            <p:nvPr/>
          </p:nvSpPr>
          <p:spPr bwMode="auto">
            <a:xfrm>
              <a:off x="4973781" y="4322619"/>
              <a:ext cx="166255" cy="166255"/>
            </a:xfrm>
            <a:prstGeom prst="ellipse">
              <a:avLst/>
            </a:prstGeom>
            <a:solidFill>
              <a:srgbClr val="3366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1" rIns="68580" bIns="34291" numCol="1" rtlCol="0" anchor="t" anchorCtr="0" compatLnSpc="1">
              <a:prstTxWarp prst="textNoShape">
                <a:avLst/>
              </a:prstTxWarp>
            </a:bodyPr>
            <a:lstStyle/>
            <a:p>
              <a:pPr marL="257168" indent="-257168" defTabSz="685783">
                <a:spcBef>
                  <a:spcPct val="20000"/>
                </a:spcBef>
                <a:buFontTx/>
                <a:buChar char="•"/>
              </a:pPr>
              <a:endParaRPr lang="en-US" sz="1351">
                <a:latin typeface="Tahoma" pitchFamily="34" charset="0"/>
                <a:cs typeface="Arial" charset="0"/>
              </a:endParaRPr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462823" y="3498326"/>
            <a:ext cx="439544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100" i="1" dirty="0" err="1">
                <a:latin typeface="Times New Roman" pitchFamily="18" charset="0"/>
                <a:cs typeface="Times New Roman" pitchFamily="18" charset="0"/>
              </a:rPr>
              <a:t>ħk</a:t>
            </a:r>
            <a:endParaRPr lang="en-US" sz="2100" i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6" name="Straight Arrow Connector 35"/>
          <p:cNvCxnSpPr/>
          <p:nvPr/>
        </p:nvCxnSpPr>
        <p:spPr>
          <a:xfrm>
            <a:off x="1856911" y="3512557"/>
            <a:ext cx="445312" cy="0"/>
          </a:xfrm>
          <a:prstGeom prst="straightConnector1">
            <a:avLst/>
          </a:prstGeom>
          <a:ln w="57150"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8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79626" y="4099861"/>
            <a:ext cx="579027" cy="117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81502" y="4247889"/>
            <a:ext cx="579027" cy="1174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" name="TextBox 39"/>
          <p:cNvSpPr txBox="1"/>
          <p:nvPr/>
        </p:nvSpPr>
        <p:spPr>
          <a:xfrm>
            <a:off x="157402" y="618348"/>
            <a:ext cx="179696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500" b="1" dirty="0"/>
              <a:t>(1) Light absorption: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159275" y="2711349"/>
            <a:ext cx="2115323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500" b="1" dirty="0"/>
              <a:t>(2) Stimulated emission: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4193500" y="751224"/>
            <a:ext cx="1447832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500" i="1" dirty="0">
                <a:solidFill>
                  <a:srgbClr val="000000"/>
                </a:solidFill>
              </a:rPr>
              <a:t>Rabi oscillations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4227229" y="3544856"/>
            <a:ext cx="572593" cy="3231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500" dirty="0">
                <a:solidFill>
                  <a:srgbClr val="000000"/>
                </a:solidFill>
              </a:rPr>
              <a:t>Time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AE6669EA-3D45-4581-B1FC-65430AD5D760}"/>
              </a:ext>
            </a:extLst>
          </p:cNvPr>
          <p:cNvSpPr txBox="1"/>
          <p:nvPr/>
        </p:nvSpPr>
        <p:spPr>
          <a:xfrm>
            <a:off x="1919646" y="3001956"/>
            <a:ext cx="1144865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100" i="1" dirty="0">
                <a:latin typeface="Times New Roman" pitchFamily="18" charset="0"/>
                <a:cs typeface="Times New Roman" pitchFamily="18" charset="0"/>
              </a:rPr>
              <a:t>v = </a:t>
            </a:r>
            <a:r>
              <a:rPr lang="en-US" sz="2100" i="1" dirty="0" err="1">
                <a:latin typeface="Times New Roman" pitchFamily="18" charset="0"/>
                <a:cs typeface="Times New Roman" pitchFamily="18" charset="0"/>
              </a:rPr>
              <a:t>ħk</a:t>
            </a:r>
            <a:r>
              <a:rPr lang="en-US" sz="2100" i="1" dirty="0">
                <a:latin typeface="Times New Roman" pitchFamily="18" charset="0"/>
                <a:cs typeface="Times New Roman" pitchFamily="18" charset="0"/>
              </a:rPr>
              <a:t>/m</a:t>
            </a:r>
          </a:p>
        </p:txBody>
      </p:sp>
    </p:spTree>
    <p:extLst>
      <p:ext uri="{BB962C8B-B14F-4D97-AF65-F5344CB8AC3E}">
        <p14:creationId xmlns:p14="http://schemas.microsoft.com/office/powerpoint/2010/main" val="36101895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7485" y="479361"/>
            <a:ext cx="4630507" cy="3751660"/>
          </a:xfrm>
        </p:spPr>
        <p:txBody>
          <a:bodyPr>
            <a:noAutofit/>
          </a:bodyPr>
          <a:lstStyle/>
          <a:p>
            <a:pPr marL="0" indent="0">
              <a:lnSpc>
                <a:spcPct val="90000"/>
              </a:lnSpc>
              <a:buNone/>
            </a:pPr>
            <a:endParaRPr lang="en-US" dirty="0"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US" sz="1200" dirty="0">
                <a:solidFill>
                  <a:srgbClr val="000000"/>
                </a:solidFill>
                <a:latin typeface="+mn-lt"/>
                <a:ea typeface="ＭＳ Ｐゴシック" charset="-128"/>
                <a:cs typeface="ＭＳ Ｐゴシック" charset="-128"/>
              </a:rPr>
              <a:t>Search for wavelike dark matter</a:t>
            </a:r>
          </a:p>
          <a:p>
            <a:pPr lvl="1">
              <a:lnSpc>
                <a:spcPct val="90000"/>
              </a:lnSpc>
            </a:pPr>
            <a:r>
              <a:rPr lang="en-US" sz="900" dirty="0">
                <a:solidFill>
                  <a:srgbClr val="000000"/>
                </a:solidFill>
                <a:latin typeface="+mn-lt"/>
                <a:ea typeface="ＭＳ Ｐゴシック" charset="-128"/>
                <a:cs typeface="ＭＳ Ｐゴシック" charset="-128"/>
              </a:rPr>
              <a:t>Oscillating atomic transition frequencies </a:t>
            </a:r>
          </a:p>
          <a:p>
            <a:pPr lvl="1">
              <a:lnSpc>
                <a:spcPct val="90000"/>
              </a:lnSpc>
            </a:pPr>
            <a:r>
              <a:rPr lang="en-US" sz="900" dirty="0">
                <a:solidFill>
                  <a:srgbClr val="000000"/>
                </a:solidFill>
                <a:latin typeface="+mn-lt"/>
                <a:ea typeface="ＭＳ Ｐゴシック" charset="-128"/>
                <a:cs typeface="ＭＳ Ｐゴシック" charset="-128"/>
              </a:rPr>
              <a:t>Oscillating species-dependent accelerations</a:t>
            </a:r>
          </a:p>
          <a:p>
            <a:pPr lvl="1">
              <a:lnSpc>
                <a:spcPct val="90000"/>
              </a:lnSpc>
            </a:pPr>
            <a:r>
              <a:rPr lang="en-US" sz="900" dirty="0">
                <a:solidFill>
                  <a:srgbClr val="000000"/>
                </a:solidFill>
                <a:latin typeface="+mn-lt"/>
                <a:ea typeface="ＭＳ Ｐゴシック" charset="-128"/>
                <a:cs typeface="ＭＳ Ｐゴシック" charset="-128"/>
              </a:rPr>
              <a:t>Spin precession</a:t>
            </a:r>
          </a:p>
          <a:p>
            <a:pPr marL="0" indent="0">
              <a:lnSpc>
                <a:spcPct val="90000"/>
              </a:lnSpc>
              <a:buNone/>
            </a:pPr>
            <a:endParaRPr lang="en-US" sz="1350" dirty="0">
              <a:solidFill>
                <a:srgbClr val="000000"/>
              </a:solidFill>
              <a:latin typeface="+mn-lt"/>
              <a:ea typeface="ＭＳ Ｐゴシック" charset="-128"/>
              <a:cs typeface="ＭＳ Ｐゴシック" charset="-128"/>
            </a:endParaRPr>
          </a:p>
          <a:p>
            <a:pPr>
              <a:lnSpc>
                <a:spcPct val="90000"/>
              </a:lnSpc>
            </a:pPr>
            <a:r>
              <a:rPr lang="en-US" sz="1200" dirty="0">
                <a:solidFill>
                  <a:srgbClr val="000000"/>
                </a:solidFill>
                <a:latin typeface="+mn-lt"/>
                <a:ea typeface="ＭＳ Ｐゴシック" charset="-128"/>
                <a:cs typeface="ＭＳ Ｐゴシック" charset="-128"/>
              </a:rPr>
              <a:t>Gravitational wave detection in new, mid-band frequency range (0.03 – 3 Hz)</a:t>
            </a:r>
          </a:p>
          <a:p>
            <a:pPr lvl="1">
              <a:lnSpc>
                <a:spcPct val="90000"/>
              </a:lnSpc>
            </a:pPr>
            <a:r>
              <a:rPr lang="en-US" sz="900" dirty="0">
                <a:solidFill>
                  <a:srgbClr val="000000"/>
                </a:solidFill>
                <a:latin typeface="+mn-lt"/>
                <a:ea typeface="ＭＳ Ｐゴシック" charset="-128"/>
                <a:cs typeface="ＭＳ Ｐゴシック" charset="-128"/>
              </a:rPr>
              <a:t>Complementary to program of laser interferometer detectors such as LIGO and LISA</a:t>
            </a:r>
          </a:p>
          <a:p>
            <a:pPr lvl="1">
              <a:lnSpc>
                <a:spcPct val="90000"/>
              </a:lnSpc>
            </a:pPr>
            <a:r>
              <a:rPr lang="en-US" sz="900" dirty="0">
                <a:solidFill>
                  <a:srgbClr val="000000"/>
                </a:solidFill>
                <a:latin typeface="+mn-lt"/>
                <a:ea typeface="ＭＳ Ｐゴシック" charset="-128"/>
                <a:cs typeface="ＭＳ Ｐゴシック" charset="-128"/>
              </a:rPr>
              <a:t>Promising to detect GWs generated during the early Universe, probe of high energy physics</a:t>
            </a:r>
          </a:p>
          <a:p>
            <a:pPr lvl="1">
              <a:lnSpc>
                <a:spcPct val="90000"/>
              </a:lnSpc>
            </a:pPr>
            <a:r>
              <a:rPr lang="en-US" sz="900" dirty="0">
                <a:solidFill>
                  <a:srgbClr val="000000"/>
                </a:solidFill>
                <a:latin typeface="+mn-lt"/>
                <a:ea typeface="ＭＳ Ｐゴシック" charset="-128"/>
                <a:cs typeface="ＭＳ Ｐゴシック" charset="-128"/>
              </a:rPr>
              <a:t>Provide forewarning to electromagnetic telescopes in advance of merger</a:t>
            </a:r>
          </a:p>
          <a:p>
            <a:pPr marL="0" indent="0">
              <a:lnSpc>
                <a:spcPct val="90000"/>
              </a:lnSpc>
              <a:buNone/>
            </a:pPr>
            <a:endParaRPr lang="en-US" sz="1350" dirty="0">
              <a:solidFill>
                <a:srgbClr val="000000"/>
              </a:solidFill>
              <a:latin typeface="+mn-lt"/>
              <a:ea typeface="ＭＳ Ｐゴシック" charset="-128"/>
              <a:cs typeface="ＭＳ Ｐゴシック" charset="-128"/>
            </a:endParaRPr>
          </a:p>
          <a:p>
            <a:pPr marL="0" indent="0">
              <a:lnSpc>
                <a:spcPct val="90000"/>
              </a:lnSpc>
              <a:buNone/>
            </a:pPr>
            <a:endParaRPr lang="en-US" sz="1350" dirty="0">
              <a:solidFill>
                <a:srgbClr val="000000"/>
              </a:solidFill>
              <a:latin typeface="+mn-lt"/>
              <a:ea typeface="ＭＳ Ｐゴシック" charset="-128"/>
              <a:cs typeface="ＭＳ Ｐゴシック" charset="-128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1200" dirty="0">
                <a:solidFill>
                  <a:srgbClr val="000000"/>
                </a:solidFill>
                <a:latin typeface="+mn-lt"/>
                <a:ea typeface="ＭＳ Ｐゴシック" charset="-128"/>
                <a:cs typeface="ＭＳ Ｐゴシック" charset="-128"/>
              </a:rPr>
              <a:t>Fundamental tests of quantum mechanics at macroscopic scales</a:t>
            </a:r>
          </a:p>
          <a:p>
            <a:pPr lvl="1">
              <a:lnSpc>
                <a:spcPct val="90000"/>
              </a:lnSpc>
            </a:pPr>
            <a:r>
              <a:rPr lang="en-US" sz="900" dirty="0" err="1">
                <a:solidFill>
                  <a:srgbClr val="000000"/>
                </a:solidFill>
                <a:latin typeface="+mn-lt"/>
                <a:ea typeface="ＭＳ Ｐゴシック" charset="-128"/>
                <a:cs typeface="ＭＳ Ｐゴシック" charset="-128"/>
              </a:rPr>
              <a:t>Delocalizations</a:t>
            </a:r>
            <a:r>
              <a:rPr lang="en-US" sz="900" dirty="0">
                <a:solidFill>
                  <a:srgbClr val="000000"/>
                </a:solidFill>
                <a:latin typeface="+mn-lt"/>
                <a:ea typeface="ＭＳ Ｐゴシック" charset="-128"/>
                <a:cs typeface="ＭＳ Ｐゴシック" charset="-128"/>
              </a:rPr>
              <a:t> &gt;1 m for multiple seconds</a:t>
            </a:r>
          </a:p>
          <a:p>
            <a:pPr lvl="1">
              <a:lnSpc>
                <a:spcPct val="90000"/>
              </a:lnSpc>
            </a:pPr>
            <a:r>
              <a:rPr lang="en-US" sz="900" dirty="0">
                <a:solidFill>
                  <a:srgbClr val="000000"/>
                </a:solidFill>
                <a:latin typeface="+mn-lt"/>
                <a:ea typeface="ＭＳ Ｐゴシック" charset="-128"/>
                <a:cs typeface="ＭＳ Ｐゴシック" charset="-128"/>
              </a:rPr>
              <a:t>Test fundamental decoherence mechanisms, non-linear quantum mechanics</a:t>
            </a:r>
          </a:p>
          <a:p>
            <a:pPr lvl="1">
              <a:lnSpc>
                <a:spcPct val="90000"/>
              </a:lnSpc>
            </a:pPr>
            <a:endParaRPr lang="en-US" sz="90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342900" lvl="1" indent="0">
              <a:lnSpc>
                <a:spcPct val="90000"/>
              </a:lnSpc>
              <a:buNone/>
            </a:pPr>
            <a:endParaRPr lang="en-US" sz="750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1">
              <a:lnSpc>
                <a:spcPct val="90000"/>
              </a:lnSpc>
            </a:pPr>
            <a:endParaRPr lang="en-US" sz="1050" dirty="0">
              <a:latin typeface="+mn-lt"/>
              <a:ea typeface="ＭＳ Ｐゴシック" charset="-128"/>
              <a:cs typeface="ＭＳ Ｐゴシック" charset="-128"/>
            </a:endParaRPr>
          </a:p>
          <a:p>
            <a:pPr lvl="1">
              <a:lnSpc>
                <a:spcPct val="90000"/>
              </a:lnSpc>
            </a:pPr>
            <a:endParaRPr lang="en-US" sz="1050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0" indent="0">
              <a:lnSpc>
                <a:spcPct val="90000"/>
              </a:lnSpc>
              <a:buNone/>
            </a:pPr>
            <a:endParaRPr lang="en-US" dirty="0">
              <a:latin typeface="+mn-lt"/>
              <a:ea typeface="ＭＳ Ｐゴシック" charset="-128"/>
              <a:cs typeface="ＭＳ Ｐゴシック" charset="-128"/>
            </a:endParaRPr>
          </a:p>
          <a:p>
            <a:pPr marL="0" indent="0">
              <a:lnSpc>
                <a:spcPct val="90000"/>
              </a:lnSpc>
              <a:buNone/>
            </a:pPr>
            <a:endParaRPr lang="en-US" dirty="0">
              <a:ea typeface="ＭＳ Ｐゴシック" charset="-128"/>
              <a:cs typeface="ＭＳ Ｐゴシック" charset="-128"/>
            </a:endParaRPr>
          </a:p>
          <a:p>
            <a:pPr eaLnBrk="1" hangingPunct="1">
              <a:lnSpc>
                <a:spcPct val="90000"/>
              </a:lnSpc>
              <a:buNone/>
            </a:pPr>
            <a:endParaRPr lang="en-US" dirty="0">
              <a:ea typeface="ＭＳ Ｐゴシック" charset="-128"/>
              <a:cs typeface="ＭＳ Ｐゴシック" charset="-128"/>
            </a:endParaRPr>
          </a:p>
          <a:p>
            <a:pPr eaLnBrk="1" hangingPunct="1">
              <a:lnSpc>
                <a:spcPct val="90000"/>
              </a:lnSpc>
              <a:buNone/>
            </a:pPr>
            <a:endParaRPr lang="en-US" sz="1500" dirty="0">
              <a:ea typeface="ＭＳ Ｐゴシック" charset="-128"/>
              <a:cs typeface="ＭＳ Ｐゴシック" charset="-128"/>
            </a:endParaRPr>
          </a:p>
          <a:p>
            <a:pPr eaLnBrk="1" hangingPunct="1">
              <a:lnSpc>
                <a:spcPct val="90000"/>
              </a:lnSpc>
            </a:pPr>
            <a:endParaRPr lang="en-US" sz="1500" dirty="0">
              <a:ea typeface="ＭＳ Ｐゴシック" charset="-128"/>
              <a:cs typeface="ＭＳ Ｐゴシック" charset="-128"/>
            </a:endParaRPr>
          </a:p>
          <a:p>
            <a:pPr eaLnBrk="1" hangingPunct="1">
              <a:lnSpc>
                <a:spcPct val="90000"/>
              </a:lnSpc>
            </a:pPr>
            <a:endParaRPr lang="en-US" sz="1500" dirty="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BD9089C4-2B86-4098-9C43-0AF04B54DECD}"/>
              </a:ext>
            </a:extLst>
          </p:cNvPr>
          <p:cNvSpPr txBox="1">
            <a:spLocks noChangeArrowheads="1"/>
          </p:cNvSpPr>
          <p:nvPr/>
        </p:nvSpPr>
        <p:spPr>
          <a:xfrm>
            <a:off x="332285" y="146955"/>
            <a:ext cx="4260905" cy="400050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Arial"/>
                <a:ea typeface="+mj-ea"/>
                <a:cs typeface="+mj-cs"/>
              </a:defRPr>
            </a:lvl1pPr>
          </a:lstStyle>
          <a:p>
            <a:r>
              <a:rPr lang="en-US" sz="1800" dirty="0">
                <a:latin typeface="+mn-lt"/>
              </a:rPr>
              <a:t>Long-Baseline Atom </a:t>
            </a:r>
            <a:r>
              <a:rPr lang="en-US" sz="1800" dirty="0" err="1">
                <a:latin typeface="+mn-lt"/>
              </a:rPr>
              <a:t>Interferometeters</a:t>
            </a:r>
            <a:r>
              <a:rPr lang="en-US" sz="1800" dirty="0">
                <a:latin typeface="+mn-lt"/>
              </a:rPr>
              <a:t>: Science Motivation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DF982AD-C712-BF00-EC87-7A37FCAE4B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62856" y="79310"/>
            <a:ext cx="1691111" cy="1300080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8764DF9F-E987-3AE1-0471-27CF6FFEA19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8045" y="3004217"/>
            <a:ext cx="1337495" cy="113027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CA3415B-BA5F-091D-F6E9-F73B389120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26344" y="1833966"/>
            <a:ext cx="1414258" cy="953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44857F07-76F7-090A-4AB3-30AABA2FE64F}"/>
              </a:ext>
            </a:extLst>
          </p:cNvPr>
          <p:cNvSpPr/>
          <p:nvPr/>
        </p:nvSpPr>
        <p:spPr>
          <a:xfrm>
            <a:off x="5139663" y="614205"/>
            <a:ext cx="354162" cy="7159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629EEDD-3C38-7C31-DD48-810E91757738}"/>
              </a:ext>
            </a:extLst>
          </p:cNvPr>
          <p:cNvSpPr txBox="1"/>
          <p:nvPr/>
        </p:nvSpPr>
        <p:spPr>
          <a:xfrm>
            <a:off x="178548" y="4774168"/>
            <a:ext cx="4815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 dirty="0">
                <a:solidFill>
                  <a:srgbClr val="000000"/>
                </a:solidFill>
              </a:rPr>
              <a:t>Graham et al., PRD 93, 075029 (2016); </a:t>
            </a:r>
            <a:r>
              <a:rPr lang="en-US" sz="900" dirty="0" err="1">
                <a:solidFill>
                  <a:srgbClr val="000000"/>
                </a:solidFill>
              </a:rPr>
              <a:t>Arvanitaki</a:t>
            </a:r>
            <a:r>
              <a:rPr lang="en-US" sz="900" dirty="0">
                <a:solidFill>
                  <a:srgbClr val="000000"/>
                </a:solidFill>
              </a:rPr>
              <a:t> et al., PRD 97, 075020 (2018); Graham et al., PRD 97, 055006 (2018) </a:t>
            </a:r>
          </a:p>
        </p:txBody>
      </p:sp>
    </p:spTree>
    <p:extLst>
      <p:ext uri="{BB962C8B-B14F-4D97-AF65-F5344CB8AC3E}">
        <p14:creationId xmlns:p14="http://schemas.microsoft.com/office/powerpoint/2010/main" val="31379570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359" y="-70785"/>
            <a:ext cx="6601627" cy="642938"/>
          </a:xfrm>
        </p:spPr>
        <p:txBody>
          <a:bodyPr>
            <a:normAutofit/>
          </a:bodyPr>
          <a:lstStyle/>
          <a:p>
            <a:pPr algn="ctr"/>
            <a:r>
              <a:rPr lang="en-US" sz="1800" dirty="0">
                <a:latin typeface="+mn-lt"/>
              </a:rPr>
              <a:t>Global Efforts in Long-Baseline Atom Interferometry</a:t>
            </a:r>
          </a:p>
        </p:txBody>
      </p:sp>
      <p:sp>
        <p:nvSpPr>
          <p:cNvPr id="4" name="Rectangle 3"/>
          <p:cNvSpPr/>
          <p:nvPr/>
        </p:nvSpPr>
        <p:spPr>
          <a:xfrm>
            <a:off x="83322" y="353602"/>
            <a:ext cx="6675664" cy="4695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dirty="0">
                <a:solidFill>
                  <a:srgbClr val="000000"/>
                </a:solidFill>
              </a:rPr>
              <a:t>- Growing global community in this area</a:t>
            </a:r>
          </a:p>
          <a:p>
            <a:endParaRPr lang="en-US" sz="1050" dirty="0"/>
          </a:p>
          <a:p>
            <a:r>
              <a:rPr lang="en-US" sz="1050" dirty="0">
                <a:solidFill>
                  <a:srgbClr val="000000"/>
                </a:solidFill>
              </a:rPr>
              <a:t>- Example: CERN Very-Long-Baseline Terrestrial Atom Interferometry Workshop, March 13-14 (2023): ~200 registered participants.</a:t>
            </a:r>
            <a:r>
              <a:rPr lang="en-US" sz="1050" dirty="0"/>
              <a:t> </a:t>
            </a:r>
            <a:r>
              <a:rPr lang="en-US" sz="1050" dirty="0">
                <a:hlinkClick r:id="rId2"/>
              </a:rPr>
              <a:t>https://indico.cern.ch/event/1208783/</a:t>
            </a:r>
            <a:endParaRPr lang="en-US" sz="1050" dirty="0"/>
          </a:p>
          <a:p>
            <a:pPr marL="214313" indent="-214313">
              <a:buFontTx/>
              <a:buChar char="-"/>
            </a:pPr>
            <a:endParaRPr lang="en-US" sz="1050" dirty="0"/>
          </a:p>
          <a:p>
            <a:pPr marL="214313" indent="-214313">
              <a:buFontTx/>
              <a:buChar char="-"/>
            </a:pPr>
            <a:endParaRPr lang="en-US" sz="1050" dirty="0"/>
          </a:p>
          <a:p>
            <a:pPr marL="214313" indent="-214313">
              <a:buFontTx/>
              <a:buChar char="-"/>
            </a:pPr>
            <a:endParaRPr lang="en-US" sz="1050" dirty="0"/>
          </a:p>
          <a:p>
            <a:pPr marL="214313" indent="-214313">
              <a:buFontTx/>
              <a:buChar char="-"/>
            </a:pPr>
            <a:endParaRPr lang="en-US" sz="1050" dirty="0"/>
          </a:p>
          <a:p>
            <a:pPr marL="214313" indent="-214313">
              <a:buFontTx/>
              <a:buChar char="-"/>
            </a:pPr>
            <a:endParaRPr lang="en-US" sz="1050" dirty="0"/>
          </a:p>
          <a:p>
            <a:pPr marL="214313" indent="-214313">
              <a:buFontTx/>
              <a:buChar char="-"/>
            </a:pPr>
            <a:endParaRPr lang="en-US" sz="1050" dirty="0"/>
          </a:p>
          <a:p>
            <a:pPr marL="214313" indent="-214313">
              <a:buFontTx/>
              <a:buChar char="-"/>
            </a:pPr>
            <a:endParaRPr lang="en-US" sz="1050" dirty="0"/>
          </a:p>
          <a:p>
            <a:pPr marL="214313" indent="-214313">
              <a:buFontTx/>
              <a:buChar char="-"/>
            </a:pPr>
            <a:endParaRPr lang="en-US" sz="1050" dirty="0"/>
          </a:p>
          <a:p>
            <a:pPr marL="214313" indent="-214313">
              <a:buFontTx/>
              <a:buChar char="-"/>
            </a:pPr>
            <a:endParaRPr lang="en-US" sz="1050" dirty="0"/>
          </a:p>
          <a:p>
            <a:pPr marL="214313" indent="-214313">
              <a:buFontTx/>
              <a:buChar char="-"/>
            </a:pPr>
            <a:endParaRPr lang="en-US" sz="1050" dirty="0"/>
          </a:p>
          <a:p>
            <a:endParaRPr lang="en-US" sz="1050" dirty="0"/>
          </a:p>
          <a:p>
            <a:r>
              <a:rPr lang="en-US" sz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MAGIS-100 in US (Abe et al., QST 6, 044003 (2021))</a:t>
            </a:r>
          </a:p>
          <a:p>
            <a:endParaRPr lang="en-US" sz="12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120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AION in UK (</a:t>
            </a:r>
            <a:r>
              <a:rPr lang="en-US" sz="1200" dirty="0" err="1">
                <a:solidFill>
                  <a:srgbClr val="000000"/>
                </a:solidFill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Badurina</a:t>
            </a:r>
            <a:r>
              <a:rPr lang="en-US" sz="120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 et al., J. of Cosmology and Astrophysics 05 (2020) 011)</a:t>
            </a:r>
          </a:p>
          <a:p>
            <a:pPr>
              <a:lnSpc>
                <a:spcPct val="90000"/>
              </a:lnSpc>
            </a:pPr>
            <a:endParaRPr lang="en-US" sz="1200" dirty="0">
              <a:solidFill>
                <a:srgbClr val="000000"/>
              </a:solidFill>
              <a:latin typeface="Calibri" panose="020F0502020204030204" pitchFamily="34" charset="0"/>
              <a:ea typeface="ＭＳ Ｐゴシック" charset="-128"/>
              <a:cs typeface="Calibri" panose="020F0502020204030204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120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MIGA in France (</a:t>
            </a:r>
            <a:r>
              <a:rPr lang="en-US" sz="12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Canuel</a:t>
            </a:r>
            <a:r>
              <a:rPr lang="en-US" sz="12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et al., Scientific Reports 8, 14064 (2018))</a:t>
            </a:r>
            <a:endParaRPr lang="en-US" sz="1200" dirty="0">
              <a:solidFill>
                <a:srgbClr val="000000"/>
              </a:solidFill>
              <a:latin typeface="Calibri" panose="020F0502020204030204" pitchFamily="34" charset="0"/>
              <a:ea typeface="ＭＳ Ｐゴシック" charset="-128"/>
              <a:cs typeface="Calibri" panose="020F0502020204030204" pitchFamily="34" charset="0"/>
            </a:endParaRPr>
          </a:p>
          <a:p>
            <a:pPr>
              <a:lnSpc>
                <a:spcPct val="90000"/>
              </a:lnSpc>
            </a:pPr>
            <a:endParaRPr lang="en-US" sz="1200" dirty="0">
              <a:solidFill>
                <a:srgbClr val="000000"/>
              </a:solidFill>
              <a:latin typeface="Calibri" panose="020F0502020204030204" pitchFamily="34" charset="0"/>
              <a:ea typeface="ＭＳ Ｐゴシック" charset="-128"/>
              <a:cs typeface="Calibri" panose="020F0502020204030204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120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ZAIGA in China (Zhan et al., International Journal of Modern Physics D 29, 1940005 (2020))</a:t>
            </a:r>
          </a:p>
          <a:p>
            <a:pPr>
              <a:lnSpc>
                <a:spcPct val="90000"/>
              </a:lnSpc>
            </a:pPr>
            <a:endParaRPr lang="en-US" sz="1200" dirty="0">
              <a:solidFill>
                <a:srgbClr val="000000"/>
              </a:solidFill>
              <a:latin typeface="Calibri" panose="020F0502020204030204" pitchFamily="34" charset="0"/>
              <a:ea typeface="ＭＳ Ｐゴシック" charset="-128"/>
              <a:cs typeface="Calibri" panose="020F0502020204030204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1200" dirty="0">
                <a:solidFill>
                  <a:srgbClr val="000000"/>
                </a:solidFill>
                <a:latin typeface="Calibri" panose="020F0502020204030204" pitchFamily="34" charset="0"/>
                <a:ea typeface="ＭＳ Ｐゴシック" charset="-128"/>
                <a:cs typeface="Calibri" panose="020F0502020204030204" pitchFamily="34" charset="0"/>
              </a:rPr>
              <a:t>VLBAI in Germany (Hartwig et al., New Journal of Physics 17, 035011 (2015))</a:t>
            </a:r>
          </a:p>
          <a:p>
            <a:endParaRPr lang="en-US" sz="105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050" dirty="0">
                <a:solidFill>
                  <a:srgbClr val="000000"/>
                </a:solidFill>
              </a:rPr>
              <a:t>- Community is also studying prospects for future space-based detectors (Abou El-</a:t>
            </a:r>
            <a:r>
              <a:rPr lang="en-US" sz="1050" dirty="0" err="1">
                <a:solidFill>
                  <a:srgbClr val="000000"/>
                </a:solidFill>
              </a:rPr>
              <a:t>Neaj</a:t>
            </a:r>
            <a:r>
              <a:rPr lang="en-US" sz="1050" dirty="0">
                <a:solidFill>
                  <a:srgbClr val="000000"/>
                </a:solidFill>
              </a:rPr>
              <a:t> et al., EPJ Quantum Technology 7, 6 (2020)); synergies with related proposals using optical lattice clocks in space (</a:t>
            </a:r>
            <a:r>
              <a:rPr lang="en-US" sz="1050" dirty="0" err="1">
                <a:solidFill>
                  <a:srgbClr val="000000"/>
                </a:solidFill>
              </a:rPr>
              <a:t>Kolkowitz</a:t>
            </a:r>
            <a:r>
              <a:rPr lang="en-US" sz="1050" dirty="0">
                <a:solidFill>
                  <a:srgbClr val="000000"/>
                </a:solidFill>
              </a:rPr>
              <a:t> et al., PRD 94, 124043 (2016))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C4CD09C6-2C6A-61C6-23AD-76AC9F5AC1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6946" y="1173001"/>
            <a:ext cx="2576557" cy="1449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100FD61-32F7-D913-7638-EE62D959A9ED}"/>
              </a:ext>
            </a:extLst>
          </p:cNvPr>
          <p:cNvSpPr txBox="1"/>
          <p:nvPr/>
        </p:nvSpPr>
        <p:spPr>
          <a:xfrm>
            <a:off x="618534" y="4857143"/>
            <a:ext cx="6992412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 dirty="0">
                <a:solidFill>
                  <a:srgbClr val="000000"/>
                </a:solidFill>
              </a:rPr>
              <a:t>Workshop summary:  Abend et al., arXiv:2310.08183 (2023), in press AVS Quantum Science</a:t>
            </a:r>
          </a:p>
        </p:txBody>
      </p:sp>
    </p:spTree>
    <p:extLst>
      <p:ext uri="{BB962C8B-B14F-4D97-AF65-F5344CB8AC3E}">
        <p14:creationId xmlns:p14="http://schemas.microsoft.com/office/powerpoint/2010/main" val="32144898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/>
          <p:cNvSpPr/>
          <p:nvPr/>
        </p:nvSpPr>
        <p:spPr bwMode="auto">
          <a:xfrm>
            <a:off x="5987756" y="2571750"/>
            <a:ext cx="237115" cy="124797"/>
          </a:xfrm>
          <a:prstGeom prst="rect">
            <a:avLst/>
          </a:prstGeom>
          <a:solidFill>
            <a:srgbClr val="5076E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257175" indent="-257175" defTabSz="685800">
              <a:spcBef>
                <a:spcPct val="20000"/>
              </a:spcBef>
              <a:buFontTx/>
              <a:buChar char="•"/>
            </a:pPr>
            <a:endParaRPr lang="en-US" sz="675">
              <a:latin typeface="Tahoma" pitchFamily="34" charset="0"/>
              <a:cs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4781"/>
            <a:ext cx="6172200" cy="857250"/>
          </a:xfrm>
        </p:spPr>
        <p:txBody>
          <a:bodyPr>
            <a:normAutofit/>
          </a:bodyPr>
          <a:lstStyle/>
          <a:p>
            <a:r>
              <a:rPr lang="en-US" sz="2550" dirty="0">
                <a:latin typeface="+mn-lt"/>
              </a:rPr>
              <a:t>MAGIS-100 detector at Fermilab</a:t>
            </a:r>
          </a:p>
        </p:txBody>
      </p:sp>
      <p:sp>
        <p:nvSpPr>
          <p:cNvPr id="4" name="Rectangle 3"/>
          <p:cNvSpPr/>
          <p:nvPr/>
        </p:nvSpPr>
        <p:spPr>
          <a:xfrm>
            <a:off x="1580226" y="2803140"/>
            <a:ext cx="40141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</a:rPr>
              <a:t>- 100-meter-tall atom interferometry apparatus</a:t>
            </a:r>
          </a:p>
          <a:p>
            <a:r>
              <a:rPr lang="en-US" sz="1200" dirty="0">
                <a:solidFill>
                  <a:srgbClr val="000000"/>
                </a:solidFill>
              </a:rPr>
              <a:t>-  Quantum mechanics at very large scales</a:t>
            </a:r>
          </a:p>
          <a:p>
            <a:r>
              <a:rPr lang="en-US" sz="1200" dirty="0">
                <a:solidFill>
                  <a:srgbClr val="000000"/>
                </a:solidFill>
              </a:rPr>
              <a:t> - Search for dark matter</a:t>
            </a:r>
          </a:p>
          <a:p>
            <a:r>
              <a:rPr lang="en-US" sz="1200" dirty="0">
                <a:solidFill>
                  <a:srgbClr val="000000"/>
                </a:solidFill>
              </a:rPr>
              <a:t> - Prototype for a new type of gravitational wave detector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125660" y="909426"/>
            <a:ext cx="5176196" cy="1839223"/>
            <a:chOff x="636846" y="1105593"/>
            <a:chExt cx="7868459" cy="2795846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8606" b="-1005"/>
            <a:stretch/>
          </p:blipFill>
          <p:spPr>
            <a:xfrm>
              <a:off x="636846" y="3413760"/>
              <a:ext cx="7866611" cy="487679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0930"/>
            <a:stretch/>
          </p:blipFill>
          <p:spPr>
            <a:xfrm>
              <a:off x="638694" y="1105593"/>
              <a:ext cx="7866611" cy="2323407"/>
            </a:xfrm>
            <a:prstGeom prst="rect">
              <a:avLst/>
            </a:prstGeom>
          </p:spPr>
        </p:pic>
      </p:grpSp>
      <p:pic>
        <p:nvPicPr>
          <p:cNvPr id="14" name="Picture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765" y="2906320"/>
            <a:ext cx="1395746" cy="1824505"/>
          </a:xfrm>
          <a:prstGeom prst="rect">
            <a:avLst/>
          </a:prstGeom>
        </p:spPr>
      </p:pic>
      <p:sp>
        <p:nvSpPr>
          <p:cNvPr id="18" name="Oval 17"/>
          <p:cNvSpPr/>
          <p:nvPr/>
        </p:nvSpPr>
        <p:spPr bwMode="auto">
          <a:xfrm>
            <a:off x="4157966" y="1213622"/>
            <a:ext cx="582980" cy="910016"/>
          </a:xfrm>
          <a:prstGeom prst="ellipse">
            <a:avLst/>
          </a:prstGeom>
          <a:noFill/>
          <a:ln w="5715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marL="257175" indent="-257175" defTabSz="685800">
              <a:spcBef>
                <a:spcPct val="20000"/>
              </a:spcBef>
              <a:buFontTx/>
              <a:buChar char="•"/>
            </a:pPr>
            <a:endParaRPr lang="en-US" sz="1350">
              <a:latin typeface="Tahoma" pitchFamily="34" charset="0"/>
              <a:cs typeface="Arial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5357173" y="681469"/>
            <a:ext cx="1611941" cy="2080471"/>
            <a:chOff x="8348526" y="452271"/>
            <a:chExt cx="2347748" cy="3030147"/>
          </a:xfrm>
        </p:grpSpPr>
        <p:sp>
          <p:nvSpPr>
            <p:cNvPr id="9" name="Rectangle 8"/>
            <p:cNvSpPr/>
            <p:nvPr/>
          </p:nvSpPr>
          <p:spPr bwMode="auto">
            <a:xfrm>
              <a:off x="9263921" y="1910947"/>
              <a:ext cx="345351" cy="181763"/>
            </a:xfrm>
            <a:prstGeom prst="rect">
              <a:avLst/>
            </a:prstGeom>
            <a:solidFill>
              <a:srgbClr val="5076E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marL="257175" indent="-257175" defTabSz="685800">
                <a:spcBef>
                  <a:spcPct val="20000"/>
                </a:spcBef>
                <a:buFontTx/>
                <a:buChar char="•"/>
              </a:pPr>
              <a:endParaRPr lang="en-US" sz="675" dirty="0">
                <a:latin typeface="Tahoma" pitchFamily="34" charset="0"/>
                <a:cs typeface="Arial" charset="0"/>
              </a:endParaRPr>
            </a:p>
          </p:txBody>
        </p:sp>
        <p:sp>
          <p:nvSpPr>
            <p:cNvPr id="15" name="Rectangle 14"/>
            <p:cNvSpPr/>
            <p:nvPr/>
          </p:nvSpPr>
          <p:spPr bwMode="auto">
            <a:xfrm>
              <a:off x="9263921" y="715828"/>
              <a:ext cx="345351" cy="181763"/>
            </a:xfrm>
            <a:prstGeom prst="rect">
              <a:avLst/>
            </a:prstGeom>
            <a:solidFill>
              <a:srgbClr val="5076E2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marL="257175" indent="-257175" defTabSz="685800">
                <a:spcBef>
                  <a:spcPct val="20000"/>
                </a:spcBef>
                <a:buFontTx/>
                <a:buChar char="•"/>
              </a:pPr>
              <a:endParaRPr lang="en-US" sz="675">
                <a:latin typeface="Tahoma" pitchFamily="34" charset="0"/>
                <a:cs typeface="Arial" charset="0"/>
              </a:endParaRPr>
            </a:p>
          </p:txBody>
        </p:sp>
        <p:sp>
          <p:nvSpPr>
            <p:cNvPr id="16" name="Rectangle 15"/>
            <p:cNvSpPr/>
            <p:nvPr/>
          </p:nvSpPr>
          <p:spPr bwMode="auto">
            <a:xfrm>
              <a:off x="8737114" y="503771"/>
              <a:ext cx="1044833" cy="2911243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marL="257175" indent="-257175" defTabSz="685800">
                <a:spcBef>
                  <a:spcPct val="20000"/>
                </a:spcBef>
                <a:buFontTx/>
                <a:buChar char="•"/>
              </a:pPr>
              <a:endParaRPr lang="en-US" sz="675" dirty="0">
                <a:latin typeface="Tahoma" pitchFamily="34" charset="0"/>
                <a:cs typeface="Arial" charset="0"/>
              </a:endParaRPr>
            </a:p>
          </p:txBody>
        </p:sp>
        <p:sp>
          <p:nvSpPr>
            <p:cNvPr id="17" name="Rectangle 16"/>
            <p:cNvSpPr/>
            <p:nvPr/>
          </p:nvSpPr>
          <p:spPr bwMode="auto">
            <a:xfrm>
              <a:off x="9263921" y="715828"/>
              <a:ext cx="345351" cy="2508335"/>
            </a:xfrm>
            <a:prstGeom prst="rect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marL="257175" indent="-257175" defTabSz="685800">
                <a:spcBef>
                  <a:spcPct val="20000"/>
                </a:spcBef>
                <a:buFontTx/>
                <a:buChar char="•"/>
              </a:pPr>
              <a:endParaRPr lang="en-US" sz="675">
                <a:latin typeface="Tahoma" pitchFamily="34" charset="0"/>
                <a:cs typeface="Arial" charset="0"/>
              </a:endParaRPr>
            </a:p>
          </p:txBody>
        </p:sp>
        <p:cxnSp>
          <p:nvCxnSpPr>
            <p:cNvPr id="19" name="Straight Arrow Connector 18"/>
            <p:cNvCxnSpPr>
              <a:cxnSpLocks/>
            </p:cNvCxnSpPr>
            <p:nvPr/>
          </p:nvCxnSpPr>
          <p:spPr>
            <a:xfrm>
              <a:off x="9445366" y="1103591"/>
              <a:ext cx="0" cy="281732"/>
            </a:xfrm>
            <a:prstGeom prst="straightConnector1">
              <a:avLst/>
            </a:prstGeom>
            <a:ln w="38100">
              <a:solidFill>
                <a:schemeClr val="bg1">
                  <a:lumMod val="50000"/>
                </a:schemeClr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0" name="Arrow: Down 19"/>
            <p:cNvSpPr/>
            <p:nvPr/>
          </p:nvSpPr>
          <p:spPr bwMode="auto">
            <a:xfrm>
              <a:off x="9239685" y="452271"/>
              <a:ext cx="393821" cy="210543"/>
            </a:xfrm>
            <a:prstGeom prst="downArrow">
              <a:avLst/>
            </a:prstGeom>
            <a:solidFill>
              <a:srgbClr val="FF0000">
                <a:alpha val="50196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marL="257175" indent="-257175" defTabSz="685800">
                <a:spcBef>
                  <a:spcPct val="20000"/>
                </a:spcBef>
                <a:buFontTx/>
                <a:buChar char="•"/>
              </a:pPr>
              <a:endParaRPr lang="en-US" sz="675">
                <a:latin typeface="Tahoma" pitchFamily="34" charset="0"/>
                <a:cs typeface="Arial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9781947" y="684996"/>
              <a:ext cx="914327" cy="285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sz="600" b="1" dirty="0">
                  <a:solidFill>
                    <a:srgbClr val="5076E2"/>
                  </a:solidFill>
                </a:rPr>
                <a:t>Source</a:t>
              </a:r>
              <a:r>
                <a:rPr lang="en-US" sz="675" b="1" dirty="0">
                  <a:solidFill>
                    <a:srgbClr val="5076E2"/>
                  </a:solidFill>
                </a:rPr>
                <a:t> 1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9763783" y="1881192"/>
              <a:ext cx="914328" cy="2857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sz="600" b="1" dirty="0">
                  <a:solidFill>
                    <a:srgbClr val="5076E2"/>
                  </a:solidFill>
                </a:rPr>
                <a:t>Source</a:t>
              </a:r>
              <a:r>
                <a:rPr lang="en-US" sz="675" b="1" dirty="0">
                  <a:solidFill>
                    <a:srgbClr val="5076E2"/>
                  </a:solidFill>
                </a:rPr>
                <a:t> 2</a:t>
              </a:r>
            </a:p>
          </p:txBody>
        </p:sp>
        <p:sp>
          <p:nvSpPr>
            <p:cNvPr id="25" name="Arrow: Down 24"/>
            <p:cNvSpPr/>
            <p:nvPr/>
          </p:nvSpPr>
          <p:spPr bwMode="auto">
            <a:xfrm flipV="1">
              <a:off x="9254833" y="3271875"/>
              <a:ext cx="393821" cy="210543"/>
            </a:xfrm>
            <a:prstGeom prst="downArrow">
              <a:avLst/>
            </a:prstGeom>
            <a:solidFill>
              <a:srgbClr val="FF0000">
                <a:alpha val="50196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marL="257175" indent="-257175" defTabSz="685800">
                <a:spcBef>
                  <a:spcPct val="20000"/>
                </a:spcBef>
                <a:buFontTx/>
                <a:buChar char="•"/>
              </a:pPr>
              <a:endParaRPr lang="en-US" sz="675">
                <a:latin typeface="Tahoma" pitchFamily="34" charset="0"/>
                <a:cs typeface="Arial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 rot="16200000">
              <a:off x="8590735" y="1210551"/>
              <a:ext cx="843684" cy="2857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sz="675" dirty="0"/>
                <a:t>50 meters</a:t>
              </a:r>
            </a:p>
          </p:txBody>
        </p:sp>
        <p:cxnSp>
          <p:nvCxnSpPr>
            <p:cNvPr id="27" name="Straight Arrow Connector 26"/>
            <p:cNvCxnSpPr>
              <a:cxnSpLocks/>
            </p:cNvCxnSpPr>
            <p:nvPr/>
          </p:nvCxnSpPr>
          <p:spPr>
            <a:xfrm>
              <a:off x="9162436" y="815798"/>
              <a:ext cx="0" cy="1095663"/>
            </a:xfrm>
            <a:prstGeom prst="straightConnector1">
              <a:avLst/>
            </a:prstGeom>
            <a:ln w="38100">
              <a:headEnd type="triangl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 rot="16200000">
              <a:off x="8654329" y="2423543"/>
              <a:ext cx="785324" cy="2857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sz="675" dirty="0"/>
                <a:t>50 meters</a:t>
              </a:r>
            </a:p>
          </p:txBody>
        </p:sp>
        <p:cxnSp>
          <p:nvCxnSpPr>
            <p:cNvPr id="29" name="Straight Arrow Connector 28"/>
            <p:cNvCxnSpPr>
              <a:cxnSpLocks/>
            </p:cNvCxnSpPr>
            <p:nvPr/>
          </p:nvCxnSpPr>
          <p:spPr>
            <a:xfrm>
              <a:off x="9161140" y="2018466"/>
              <a:ext cx="0" cy="1111786"/>
            </a:xfrm>
            <a:prstGeom prst="straightConnector1">
              <a:avLst/>
            </a:prstGeom>
            <a:ln w="38100">
              <a:headEnd type="triangl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0" name="Oval 29"/>
            <p:cNvSpPr/>
            <p:nvPr/>
          </p:nvSpPr>
          <p:spPr bwMode="auto">
            <a:xfrm>
              <a:off x="9415779" y="1000921"/>
              <a:ext cx="59173" cy="59173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marL="257175" indent="-257175" defTabSz="685800">
                <a:spcBef>
                  <a:spcPct val="20000"/>
                </a:spcBef>
                <a:buFontTx/>
                <a:buChar char="•"/>
              </a:pPr>
              <a:endParaRPr lang="en-US" sz="675">
                <a:latin typeface="Tahoma" pitchFamily="34" charset="0"/>
                <a:cs typeface="Arial" charset="0"/>
              </a:endParaRPr>
            </a:p>
          </p:txBody>
        </p:sp>
        <p:cxnSp>
          <p:nvCxnSpPr>
            <p:cNvPr id="31" name="Straight Arrow Connector 30"/>
            <p:cNvCxnSpPr>
              <a:cxnSpLocks/>
            </p:cNvCxnSpPr>
            <p:nvPr/>
          </p:nvCxnSpPr>
          <p:spPr>
            <a:xfrm>
              <a:off x="9446562" y="2330493"/>
              <a:ext cx="0" cy="281732"/>
            </a:xfrm>
            <a:prstGeom prst="straightConnector1">
              <a:avLst/>
            </a:prstGeom>
            <a:ln w="38100">
              <a:solidFill>
                <a:schemeClr val="bg1">
                  <a:lumMod val="50000"/>
                </a:schemeClr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2" name="Oval 31"/>
            <p:cNvSpPr/>
            <p:nvPr/>
          </p:nvSpPr>
          <p:spPr bwMode="auto">
            <a:xfrm>
              <a:off x="9416975" y="2227823"/>
              <a:ext cx="59173" cy="59173"/>
            </a:xfrm>
            <a:prstGeom prst="ellipse">
              <a:avLst/>
            </a:prstGeom>
            <a:solidFill>
              <a:schemeClr val="tx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marL="257175" indent="-257175" defTabSz="685800">
                <a:spcBef>
                  <a:spcPct val="20000"/>
                </a:spcBef>
                <a:buFontTx/>
                <a:buChar char="•"/>
              </a:pPr>
              <a:endParaRPr lang="en-US" sz="675">
                <a:latin typeface="Tahoma" pitchFamily="34" charset="0"/>
                <a:cs typeface="Arial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 rot="16200000">
              <a:off x="7907742" y="1660867"/>
              <a:ext cx="1167339" cy="2857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sz="675" dirty="0"/>
                <a:t>100 meters</a:t>
              </a:r>
            </a:p>
          </p:txBody>
        </p:sp>
        <p:cxnSp>
          <p:nvCxnSpPr>
            <p:cNvPr id="34" name="Straight Arrow Connector 33"/>
            <p:cNvCxnSpPr>
              <a:cxnSpLocks/>
            </p:cNvCxnSpPr>
            <p:nvPr/>
          </p:nvCxnSpPr>
          <p:spPr>
            <a:xfrm>
              <a:off x="8612651" y="528007"/>
              <a:ext cx="0" cy="2856714"/>
            </a:xfrm>
            <a:prstGeom prst="straightConnector1">
              <a:avLst/>
            </a:prstGeom>
            <a:ln w="38100">
              <a:headEnd type="triangl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6" name="TextBox 35"/>
          <p:cNvSpPr txBox="1"/>
          <p:nvPr/>
        </p:nvSpPr>
        <p:spPr>
          <a:xfrm>
            <a:off x="6335114" y="2526382"/>
            <a:ext cx="627769" cy="196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600" b="1" dirty="0">
                <a:solidFill>
                  <a:srgbClr val="5076E2"/>
                </a:solidFill>
              </a:rPr>
              <a:t>Source</a:t>
            </a:r>
            <a:r>
              <a:rPr lang="en-US" sz="675" b="1" dirty="0">
                <a:solidFill>
                  <a:srgbClr val="5076E2"/>
                </a:solidFill>
              </a:rPr>
              <a:t> 3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83F19C2-9B94-48DA-8F86-4BDC924C1ED6}"/>
              </a:ext>
            </a:extLst>
          </p:cNvPr>
          <p:cNvSpPr txBox="1"/>
          <p:nvPr/>
        </p:nvSpPr>
        <p:spPr>
          <a:xfrm>
            <a:off x="303451" y="604005"/>
            <a:ext cx="506253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500" b="1" dirty="0">
                <a:solidFill>
                  <a:srgbClr val="000000"/>
                </a:solidFill>
              </a:rPr>
              <a:t>M</a:t>
            </a:r>
            <a:r>
              <a:rPr lang="en-US" sz="1500" dirty="0">
                <a:solidFill>
                  <a:srgbClr val="000000"/>
                </a:solidFill>
              </a:rPr>
              <a:t>atter wave </a:t>
            </a:r>
            <a:r>
              <a:rPr lang="en-US" sz="1500" b="1" dirty="0">
                <a:solidFill>
                  <a:srgbClr val="000000"/>
                </a:solidFill>
              </a:rPr>
              <a:t>A</a:t>
            </a:r>
            <a:r>
              <a:rPr lang="en-US" sz="1500" dirty="0">
                <a:solidFill>
                  <a:srgbClr val="000000"/>
                </a:solidFill>
              </a:rPr>
              <a:t>tomic </a:t>
            </a:r>
            <a:r>
              <a:rPr lang="en-US" sz="1500" b="1" dirty="0">
                <a:solidFill>
                  <a:srgbClr val="000000"/>
                </a:solidFill>
              </a:rPr>
              <a:t>G</a:t>
            </a:r>
            <a:r>
              <a:rPr lang="en-US" sz="1500" dirty="0">
                <a:solidFill>
                  <a:srgbClr val="000000"/>
                </a:solidFill>
              </a:rPr>
              <a:t>radiometer </a:t>
            </a:r>
            <a:r>
              <a:rPr lang="en-US" sz="1500" b="1" dirty="0">
                <a:solidFill>
                  <a:srgbClr val="000000"/>
                </a:solidFill>
              </a:rPr>
              <a:t>I</a:t>
            </a:r>
            <a:r>
              <a:rPr lang="en-US" sz="1500" dirty="0">
                <a:solidFill>
                  <a:srgbClr val="000000"/>
                </a:solidFill>
              </a:rPr>
              <a:t>nterferometric </a:t>
            </a:r>
            <a:r>
              <a:rPr lang="en-US" sz="1500" b="1" dirty="0">
                <a:solidFill>
                  <a:srgbClr val="000000"/>
                </a:solidFill>
              </a:rPr>
              <a:t>S</a:t>
            </a:r>
            <a:r>
              <a:rPr lang="en-US" sz="1500" dirty="0">
                <a:solidFill>
                  <a:srgbClr val="000000"/>
                </a:solidFill>
              </a:rPr>
              <a:t>ensor</a:t>
            </a:r>
          </a:p>
        </p:txBody>
      </p:sp>
      <p:pic>
        <p:nvPicPr>
          <p:cNvPr id="47" name="Picture 3" descr="Image result for stanford logo">
            <a:hlinkClick r:id="rId4"/>
            <a:extLst>
              <a:ext uri="{FF2B5EF4-FFF2-40B4-BE49-F238E27FC236}">
                <a16:creationId xmlns:a16="http://schemas.microsoft.com/office/drawing/2014/main" id="{A5208D2A-F9A6-4EDA-9406-BB036241D7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6055" y="3774289"/>
            <a:ext cx="305966" cy="459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5" descr="Image result for fermilab logo">
            <a:hlinkClick r:id="rId6"/>
            <a:extLst>
              <a:ext uri="{FF2B5EF4-FFF2-40B4-BE49-F238E27FC236}">
                <a16:creationId xmlns:a16="http://schemas.microsoft.com/office/drawing/2014/main" id="{841672A5-18DC-4325-BC51-33D3C3CF11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9242" y="3799876"/>
            <a:ext cx="1461649" cy="312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7" descr="Image result for northwestern logo">
            <a:hlinkClick r:id="rId8"/>
            <a:extLst>
              <a:ext uri="{FF2B5EF4-FFF2-40B4-BE49-F238E27FC236}">
                <a16:creationId xmlns:a16="http://schemas.microsoft.com/office/drawing/2014/main" id="{DF4A9497-12AB-4696-AB42-C8C980CE9E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5794" y="3632438"/>
            <a:ext cx="1287929" cy="677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9" descr="Image result for university of liverpool logo">
            <a:hlinkClick r:id="rId10"/>
            <a:extLst>
              <a:ext uri="{FF2B5EF4-FFF2-40B4-BE49-F238E27FC236}">
                <a16:creationId xmlns:a16="http://schemas.microsoft.com/office/drawing/2014/main" id="{BB6D027D-E093-4DDA-BC70-B92028F434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5559" y="4303872"/>
            <a:ext cx="1176907" cy="298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11" descr="Image result for northern illinois university logo">
            <a:hlinkClick r:id="rId12"/>
            <a:extLst>
              <a:ext uri="{FF2B5EF4-FFF2-40B4-BE49-F238E27FC236}">
                <a16:creationId xmlns:a16="http://schemas.microsoft.com/office/drawing/2014/main" id="{7E0FE029-B8DD-46D3-9E77-A288E92947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276" y="4243872"/>
            <a:ext cx="1237565" cy="502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13" descr="Image result for johns hopkins logo">
            <a:hlinkClick r:id="rId14"/>
            <a:extLst>
              <a:ext uri="{FF2B5EF4-FFF2-40B4-BE49-F238E27FC236}">
                <a16:creationId xmlns:a16="http://schemas.microsoft.com/office/drawing/2014/main" id="{8711741B-1045-48DB-B726-119AC69A1C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4674" y="4129780"/>
            <a:ext cx="907904" cy="583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" name="Picture 15" descr="Image result for cambridge logo">
            <a:hlinkClick r:id="rId16"/>
            <a:extLst>
              <a:ext uri="{FF2B5EF4-FFF2-40B4-BE49-F238E27FC236}">
                <a16:creationId xmlns:a16="http://schemas.microsoft.com/office/drawing/2014/main" id="{9F33BF67-D0DD-49FE-997D-5358DFE7B0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3723" y="4144908"/>
            <a:ext cx="601725" cy="601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17" descr="Image result for oxford logo">
            <a:hlinkClick r:id="rId18"/>
            <a:extLst>
              <a:ext uri="{FF2B5EF4-FFF2-40B4-BE49-F238E27FC236}">
                <a16:creationId xmlns:a16="http://schemas.microsoft.com/office/drawing/2014/main" id="{C1DB02DA-42EA-4329-9AE8-3796490558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3095" y="4196643"/>
            <a:ext cx="429181" cy="512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SLAC (@SLAClab) | Twitter">
            <a:extLst>
              <a:ext uri="{FF2B5EF4-FFF2-40B4-BE49-F238E27FC236}">
                <a16:creationId xmlns:a16="http://schemas.microsoft.com/office/drawing/2014/main" id="{84AA52C8-DEE5-41E8-921A-56F239793F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0440" y="4185545"/>
            <a:ext cx="456234" cy="456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3EB3B2D1-0175-4780-B573-E34C3EB7AA5C}"/>
              </a:ext>
            </a:extLst>
          </p:cNvPr>
          <p:cNvSpPr txBox="1"/>
          <p:nvPr/>
        </p:nvSpPr>
        <p:spPr>
          <a:xfrm>
            <a:off x="584823" y="4795461"/>
            <a:ext cx="6992412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>
                <a:solidFill>
                  <a:srgbClr val="000000"/>
                </a:solidFill>
              </a:rPr>
              <a:t>Abe et al., Quantum Science and Technology 6, 044003 (2021)</a:t>
            </a:r>
          </a:p>
        </p:txBody>
      </p:sp>
      <p:pic>
        <p:nvPicPr>
          <p:cNvPr id="3" name="Picture 2" descr="Image result for old dominion university logo">
            <a:extLst>
              <a:ext uri="{FF2B5EF4-FFF2-40B4-BE49-F238E27FC236}">
                <a16:creationId xmlns:a16="http://schemas.microsoft.com/office/drawing/2014/main" id="{1959AE89-272D-777F-8415-3ED2F42EDD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3723" y="3667142"/>
            <a:ext cx="518403" cy="518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Communications Dept. Resources | Jefferson Lab">
            <a:extLst>
              <a:ext uri="{FF2B5EF4-FFF2-40B4-BE49-F238E27FC236}">
                <a16:creationId xmlns:a16="http://schemas.microsoft.com/office/drawing/2014/main" id="{B617383A-C4DB-391B-4F5A-5352512821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4334" y="3748789"/>
            <a:ext cx="1074105" cy="333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73736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extBox 41">
            <a:extLst>
              <a:ext uri="{FF2B5EF4-FFF2-40B4-BE49-F238E27FC236}">
                <a16:creationId xmlns:a16="http://schemas.microsoft.com/office/drawing/2014/main" id="{2F6408D7-47DA-4D05-8F6B-6B026BA9F9A8}"/>
              </a:ext>
            </a:extLst>
          </p:cNvPr>
          <p:cNvSpPr txBox="1"/>
          <p:nvPr/>
        </p:nvSpPr>
        <p:spPr>
          <a:xfrm>
            <a:off x="-27369" y="2558368"/>
            <a:ext cx="3418332" cy="3053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0735" indent="-160735">
              <a:buFontTx/>
              <a:buChar char="-"/>
            </a:pPr>
            <a:r>
              <a:rPr lang="en-US" sz="1013" dirty="0">
                <a:solidFill>
                  <a:srgbClr val="000000"/>
                </a:solidFill>
                <a:latin typeface="Calibri" panose="020F0502020204030204" pitchFamily="34" charset="0"/>
              </a:rPr>
              <a:t>17 modules, each with magnetic shielding, vacuum pipe, current-carrying wires for generating bias magnetic field</a:t>
            </a:r>
          </a:p>
          <a:p>
            <a:pPr marL="160735" indent="-160735">
              <a:buFontTx/>
              <a:buChar char="-"/>
            </a:pPr>
            <a:endParaRPr lang="en-US" sz="1013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160735" indent="-160735">
              <a:buFontTx/>
              <a:buChar char="-"/>
            </a:pPr>
            <a:r>
              <a:rPr lang="en-US" sz="1013" dirty="0">
                <a:solidFill>
                  <a:srgbClr val="000000"/>
                </a:solidFill>
                <a:latin typeface="Calibri" panose="020F0502020204030204" pitchFamily="34" charset="0"/>
              </a:rPr>
              <a:t>Laser lab at top of shaft (currently undergoing construction)</a:t>
            </a:r>
          </a:p>
          <a:p>
            <a:pPr marL="160735" indent="-160735">
              <a:buFontTx/>
              <a:buChar char="-"/>
            </a:pPr>
            <a:endParaRPr lang="en-US" sz="1013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160735" indent="-160735">
              <a:buFontTx/>
              <a:buChar char="-"/>
            </a:pPr>
            <a:r>
              <a:rPr lang="en-US" sz="1013" dirty="0">
                <a:solidFill>
                  <a:srgbClr val="000000"/>
                </a:solidFill>
                <a:latin typeface="Calibri" panose="020F0502020204030204" pitchFamily="34" charset="0"/>
              </a:rPr>
              <a:t>Three Sr atom sources over 100 m baseline, local optical lattices can launch atoms from each source</a:t>
            </a:r>
          </a:p>
          <a:p>
            <a:pPr marL="160735" indent="-160735">
              <a:buFontTx/>
              <a:buChar char="-"/>
            </a:pPr>
            <a:endParaRPr lang="en-US" sz="1013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160735" indent="-160735">
              <a:buFontTx/>
              <a:buChar char="-"/>
            </a:pPr>
            <a:r>
              <a:rPr lang="en-US" sz="1013" dirty="0">
                <a:solidFill>
                  <a:srgbClr val="000000"/>
                </a:solidFill>
                <a:latin typeface="Calibri" panose="020F0502020204030204" pitchFamily="34" charset="0"/>
              </a:rPr>
              <a:t>High-power laser system with agile frequency control, spatially filtered beam mode, and precisely controlled pointing via tip-tilt mirrors</a:t>
            </a:r>
          </a:p>
          <a:p>
            <a:pPr marL="160735" indent="-160735">
              <a:buFontTx/>
              <a:buChar char="-"/>
            </a:pPr>
            <a:endParaRPr lang="en-US" sz="1013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160735" indent="-160735">
              <a:buFontTx/>
              <a:buChar char="-"/>
            </a:pPr>
            <a:r>
              <a:rPr lang="en-US" sz="1013" dirty="0">
                <a:solidFill>
                  <a:srgbClr val="000000"/>
                </a:solidFill>
                <a:latin typeface="Calibri" panose="020F0502020204030204" pitchFamily="34" charset="0"/>
              </a:rPr>
              <a:t>Construction and testing of subsystems underway</a:t>
            </a:r>
          </a:p>
          <a:p>
            <a:pPr marL="160735" indent="-160735">
              <a:buFontTx/>
              <a:buChar char="-"/>
            </a:pPr>
            <a:endParaRPr lang="en-US" sz="1013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>
              <a:buNone/>
            </a:pPr>
            <a:endParaRPr lang="en-US" sz="1013" dirty="0">
              <a:latin typeface="Calibri" panose="020F0502020204030204" pitchFamily="34" charset="0"/>
            </a:endParaRPr>
          </a:p>
          <a:p>
            <a:endParaRPr lang="en-US" sz="1013" dirty="0">
              <a:latin typeface="Calibri" panose="020F0502020204030204" pitchFamily="34" charset="0"/>
            </a:endParaRPr>
          </a:p>
          <a:p>
            <a:pPr marL="160735" indent="-160735">
              <a:buFontTx/>
              <a:buChar char="-"/>
            </a:pPr>
            <a:endParaRPr lang="en-US" sz="1013" dirty="0">
              <a:latin typeface="Calibri" panose="020F0502020204030204" pitchFamily="34" charset="0"/>
            </a:endParaRPr>
          </a:p>
          <a:p>
            <a:pPr>
              <a:buNone/>
            </a:pPr>
            <a:endParaRPr lang="en-US" sz="1013" dirty="0">
              <a:latin typeface="Calibri" panose="020F0502020204030204" pitchFamily="34" charset="0"/>
            </a:endParaRPr>
          </a:p>
        </p:txBody>
      </p:sp>
      <p:pic>
        <p:nvPicPr>
          <p:cNvPr id="10" name="Picture 9" descr="A picture containing text, automaton&#10;&#10;Description automatically generated">
            <a:extLst>
              <a:ext uri="{FF2B5EF4-FFF2-40B4-BE49-F238E27FC236}">
                <a16:creationId xmlns:a16="http://schemas.microsoft.com/office/drawing/2014/main" id="{87850FD0-CD28-4D0D-FFBD-CC7FFFEC3A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1338" y="1703806"/>
            <a:ext cx="1819187" cy="136439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4F64E28-BAF6-383A-0B6D-91DD4285B1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0525" y="1703806"/>
            <a:ext cx="1134864" cy="151315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6F51B18-6827-0A66-7D0E-2CEA95EC8E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908949"/>
            <a:ext cx="2650043" cy="164942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CECEED0-E4C9-FC3C-4EC7-0370A41D2A1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21378" y="316131"/>
            <a:ext cx="1481842" cy="114142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9AC171B-1231-FB7B-64C1-FAB35B8548F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07959" y="327577"/>
            <a:ext cx="2573968" cy="1190529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BE5740AC-6721-9018-FD88-5FCD0F46D417}"/>
              </a:ext>
            </a:extLst>
          </p:cNvPr>
          <p:cNvSpPr txBox="1"/>
          <p:nvPr/>
        </p:nvSpPr>
        <p:spPr>
          <a:xfrm>
            <a:off x="2864387" y="1022828"/>
            <a:ext cx="155311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</a:rPr>
              <a:t>Cold atom source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B234554-DCC9-275E-435D-6E664F87D975}"/>
              </a:ext>
            </a:extLst>
          </p:cNvPr>
          <p:cNvSpPr txBox="1"/>
          <p:nvPr/>
        </p:nvSpPr>
        <p:spPr>
          <a:xfrm>
            <a:off x="4522237" y="645842"/>
            <a:ext cx="204047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</a:rPr>
              <a:t>Modular vacuum section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1CC88F1-F3AA-03E8-B21C-C8D5C66A3A96}"/>
              </a:ext>
            </a:extLst>
          </p:cNvPr>
          <p:cNvSpPr txBox="1"/>
          <p:nvPr/>
        </p:nvSpPr>
        <p:spPr>
          <a:xfrm>
            <a:off x="4817523" y="1171857"/>
            <a:ext cx="204047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</a:rPr>
              <a:t>Magnetic shield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326AB0D-49C3-FC34-3791-FECC2731901F}"/>
              </a:ext>
            </a:extLst>
          </p:cNvPr>
          <p:cNvSpPr txBox="1"/>
          <p:nvPr/>
        </p:nvSpPr>
        <p:spPr>
          <a:xfrm>
            <a:off x="4307893" y="1699510"/>
            <a:ext cx="155311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</a:rPr>
              <a:t>Interferometry laser system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2E7BB2F-BE51-F772-01FF-086734C7C1D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73499" y="3087660"/>
            <a:ext cx="1134864" cy="153975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A887BD0-E1F4-9940-0425-A3CE8FAC4950}"/>
              </a:ext>
            </a:extLst>
          </p:cNvPr>
          <p:cNvSpPr txBox="1"/>
          <p:nvPr/>
        </p:nvSpPr>
        <p:spPr>
          <a:xfrm>
            <a:off x="3940196" y="3148315"/>
            <a:ext cx="11640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</a:rPr>
              <a:t>In-vacuum tip-tilt mirror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D02B927C-796B-10FA-96F6-2DDF1F013B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6324" y="3263168"/>
            <a:ext cx="1053766" cy="1405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4AC4804-BA4C-2BE4-FB77-0E7E857EE66D}"/>
              </a:ext>
            </a:extLst>
          </p:cNvPr>
          <p:cNvSpPr txBox="1"/>
          <p:nvPr/>
        </p:nvSpPr>
        <p:spPr>
          <a:xfrm>
            <a:off x="5542475" y="3277306"/>
            <a:ext cx="116408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</a:rPr>
              <a:t>Laser lab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6BD2AC1E-9A14-C429-7B50-7BCBF0E13150}"/>
              </a:ext>
            </a:extLst>
          </p:cNvPr>
          <p:cNvSpPr txBox="1">
            <a:spLocks/>
          </p:cNvSpPr>
          <p:nvPr/>
        </p:nvSpPr>
        <p:spPr>
          <a:xfrm>
            <a:off x="-1863617" y="2722"/>
            <a:ext cx="6601627" cy="642938"/>
          </a:xfrm>
        </p:spPr>
        <p:txBody>
          <a:bodyPr>
            <a:normAutofit/>
          </a:bodyPr>
          <a:lstStyle>
            <a:lvl1pPr algn="l" defTabSz="457189" rtl="0" eaLnBrk="1" fontAlgn="base" hangingPunct="1">
              <a:spcBef>
                <a:spcPct val="0"/>
              </a:spcBef>
              <a:spcAft>
                <a:spcPct val="0"/>
              </a:spcAft>
              <a:defRPr sz="1700" b="1" kern="1200">
                <a:solidFill>
                  <a:srgbClr val="2E5286"/>
                </a:solidFill>
                <a:latin typeface="Arial"/>
                <a:ea typeface="Geneva" charset="0"/>
                <a:cs typeface="ＭＳ Ｐゴシック" charset="0"/>
              </a:defRPr>
            </a:lvl1pPr>
            <a:lvl2pPr algn="l" defTabSz="457189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2pPr>
            <a:lvl3pPr algn="l" defTabSz="457189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3pPr>
            <a:lvl4pPr algn="l" defTabSz="457189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4pPr>
            <a:lvl5pPr algn="l" defTabSz="457189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Geneva" charset="0"/>
                <a:cs typeface="ＭＳ Ｐゴシック" charset="0"/>
              </a:defRPr>
            </a:lvl5pPr>
            <a:lvl6pPr marL="457189" algn="l" defTabSz="457189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6pPr>
            <a:lvl7pPr marL="914377" algn="l" defTabSz="457189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7pPr>
            <a:lvl8pPr marL="1371566" algn="l" defTabSz="457189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8pPr>
            <a:lvl9pPr marL="1828754" algn="l" defTabSz="457189" rtl="0" eaLnBrk="1" fontAlgn="base" hangingPunct="1">
              <a:spcBef>
                <a:spcPct val="0"/>
              </a:spcBef>
              <a:spcAft>
                <a:spcPct val="0"/>
              </a:spcAft>
              <a:defRPr sz="1700" b="1">
                <a:solidFill>
                  <a:srgbClr val="2E5286"/>
                </a:solidFill>
                <a:latin typeface="Helvetica" charset="0"/>
                <a:ea typeface="ＭＳ Ｐゴシック" charset="0"/>
                <a:cs typeface="ＭＳ Ｐゴシック" charset="0"/>
              </a:defRPr>
            </a:lvl9pPr>
          </a:lstStyle>
          <a:p>
            <a:pPr algn="ctr"/>
            <a:r>
              <a:rPr lang="en-US" sz="1800" dirty="0">
                <a:latin typeface="+mn-lt"/>
              </a:rPr>
              <a:t>MAGIS-100 Experiment</a:t>
            </a:r>
          </a:p>
        </p:txBody>
      </p:sp>
    </p:spTree>
    <p:extLst>
      <p:ext uri="{BB962C8B-B14F-4D97-AF65-F5344CB8AC3E}">
        <p14:creationId xmlns:p14="http://schemas.microsoft.com/office/powerpoint/2010/main" val="3775883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</p:bldLst>
  </p:timing>
</p:sld>
</file>

<file path=ppt/theme/theme1.xml><?xml version="1.0" encoding="utf-8"?>
<a:theme xmlns:a="http://schemas.openxmlformats.org/drawingml/2006/main" name="Fermilab_PPT_090915">
  <a:themeElements>
    <a:clrScheme name="Fermilab 1">
      <a:dk1>
        <a:srgbClr val="003087"/>
      </a:dk1>
      <a:lt1>
        <a:srgbClr val="FFFFFF"/>
      </a:lt1>
      <a:dk2>
        <a:srgbClr val="00308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505050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F014944FF35AF4D8D9077E1048B0D7C" ma:contentTypeVersion="5" ma:contentTypeDescription="Create a new document." ma:contentTypeScope="" ma:versionID="0af01e628dec37d82f153a4555d3127c">
  <xsd:schema xmlns:xsd="http://www.w3.org/2001/XMLSchema" xmlns:xs="http://www.w3.org/2001/XMLSchema" xmlns:p="http://schemas.microsoft.com/office/2006/metadata/properties" xmlns:ns2="2fbef6ad-55e0-4d24-bf53-b306f88a0df1" targetNamespace="http://schemas.microsoft.com/office/2006/metadata/properties" ma:root="true" ma:fieldsID="9b3ffcae0e9c40b7b44ff57b61c35711" ns2:_="">
    <xsd:import namespace="2fbef6ad-55e0-4d24-bf53-b306f88a0df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fbef6ad-55e0-4d24-bf53-b306f88a0df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B7EC1E9-50CF-44D4-80AF-79730E876650}">
  <ds:schemaRefs>
    <ds:schemaRef ds:uri="2fbef6ad-55e0-4d24-bf53-b306f88a0df1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70BBA0A5-36AA-4DF9-BF74-AAFE8BF9D78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D4F8D2B-9739-408A-A324-E6730217C8B0}">
  <ds:schemaRefs>
    <ds:schemaRef ds:uri="http://purl.org/dc/elements/1.1/"/>
    <ds:schemaRef ds:uri="http://schemas.microsoft.com/office/infopath/2007/PartnerControls"/>
    <ds:schemaRef ds:uri="http://purl.org/dc/dcmitype/"/>
    <ds:schemaRef ds:uri="http://schemas.microsoft.com/office/2006/documentManagement/types"/>
    <ds:schemaRef ds:uri="http://schemas.microsoft.com/office/2006/metadata/properties"/>
    <ds:schemaRef ds:uri="http://schemas.openxmlformats.org/package/2006/metadata/core-properties"/>
    <ds:schemaRef ds:uri="http://www.w3.org/XML/1998/namespace"/>
    <ds:schemaRef ds:uri="2fbef6ad-55e0-4d24-bf53-b306f88a0df1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14246</TotalTime>
  <Words>1895</Words>
  <Application>Microsoft Office PowerPoint</Application>
  <PresentationFormat>Custom</PresentationFormat>
  <Paragraphs>432</Paragraphs>
  <Slides>26</Slides>
  <Notes>19</Notes>
  <HiddenSlides>0</HiddenSlides>
  <MMClips>3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4" baseType="lpstr">
      <vt:lpstr>ＭＳ Ｐゴシック</vt:lpstr>
      <vt:lpstr>Arial</vt:lpstr>
      <vt:lpstr>Calibri</vt:lpstr>
      <vt:lpstr>Helvetica</vt:lpstr>
      <vt:lpstr>Tahoma</vt:lpstr>
      <vt:lpstr>Times New Roman</vt:lpstr>
      <vt:lpstr>Verdana</vt:lpstr>
      <vt:lpstr>Fermilab_PPT_090915</vt:lpstr>
      <vt:lpstr>PowerPoint Presentation</vt:lpstr>
      <vt:lpstr>PowerPoint Presentation</vt:lpstr>
      <vt:lpstr>Atom interference</vt:lpstr>
      <vt:lpstr>Atom optics using light</vt:lpstr>
      <vt:lpstr>Atom optics using light</vt:lpstr>
      <vt:lpstr>PowerPoint Presentation</vt:lpstr>
      <vt:lpstr>Global Efforts in Long-Baseline Atom Interferometry</vt:lpstr>
      <vt:lpstr>MAGIS-100 detector at Fermilab</vt:lpstr>
      <vt:lpstr>PowerPoint Presentation</vt:lpstr>
      <vt:lpstr>Measurement Concept</vt:lpstr>
      <vt:lpstr>Strontium clock atom interferometry</vt:lpstr>
      <vt:lpstr>Resonant Atom Interferometry</vt:lpstr>
      <vt:lpstr>Challenges</vt:lpstr>
      <vt:lpstr>Challenges</vt:lpstr>
      <vt:lpstr>The Ideal (Unrealistic) Case</vt:lpstr>
      <vt:lpstr>The Realistic Case</vt:lpstr>
      <vt:lpstr>Overcoming the Challenge: Applying Quantum Optimal Control to Multipath Interference</vt:lpstr>
      <vt:lpstr>Our Solution</vt:lpstr>
      <vt:lpstr>Improvement from Optimization</vt:lpstr>
      <vt:lpstr>Aggregate Spontaneous Emission Phase</vt:lpstr>
      <vt:lpstr>Aggregate Spontaneous Emission Phase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Sandbox Studio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Sandbox Studio;Garrett Louie</dc:creator>
  <cp:lastModifiedBy>Tim Kovachy</cp:lastModifiedBy>
  <cp:revision>369</cp:revision>
  <cp:lastPrinted>2014-01-20T19:40:21Z</cp:lastPrinted>
  <dcterms:created xsi:type="dcterms:W3CDTF">2014-01-03T20:18:13Z</dcterms:created>
  <dcterms:modified xsi:type="dcterms:W3CDTF">2024-03-22T11:14:09Z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0x0101007F014944FF35AF4D8D9077E1048B0D7C</vt:lpwstr>
  </property>
</Properties>
</file>